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311" r:id="rId4"/>
    <p:sldId id="261" r:id="rId6"/>
    <p:sldId id="262" r:id="rId7"/>
    <p:sldId id="263" r:id="rId8"/>
    <p:sldId id="271" r:id="rId9"/>
    <p:sldId id="293" r:id="rId10"/>
    <p:sldId id="294" r:id="rId11"/>
    <p:sldId id="337" r:id="rId12"/>
    <p:sldId id="327" r:id="rId13"/>
    <p:sldId id="338" r:id="rId14"/>
    <p:sldId id="339" r:id="rId15"/>
    <p:sldId id="347" r:id="rId16"/>
    <p:sldId id="329" r:id="rId17"/>
    <p:sldId id="348" r:id="rId18"/>
    <p:sldId id="331" r:id="rId19"/>
    <p:sldId id="332" r:id="rId20"/>
    <p:sldId id="333" r:id="rId21"/>
    <p:sldId id="334" r:id="rId22"/>
    <p:sldId id="335" r:id="rId23"/>
    <p:sldId id="341" r:id="rId24"/>
    <p:sldId id="349" r:id="rId25"/>
    <p:sldId id="343" r:id="rId26"/>
    <p:sldId id="351" r:id="rId27"/>
    <p:sldId id="352" r:id="rId28"/>
    <p:sldId id="346" r:id="rId29"/>
    <p:sldId id="287" r:id="rId30"/>
    <p:sldId id="291" r:id="rId31"/>
    <p:sldId id="310" r:id="rId32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3" autoAdjust="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gs" Target="tags/tag173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"/>
          <c:y val="0.0681385766950071"/>
          <c:w val="0.618611023622047"/>
          <c:h val="0.76592641554868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</c:v>
                </c:pt>
                <c:pt idx="1">
                  <c:v>3.333333333</c:v>
                </c:pt>
                <c:pt idx="2">
                  <c:v>3.333333333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61B8-A129-4602-8124-B56B6751B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5.xml"/><Relationship Id="rId7" Type="http://schemas.openxmlformats.org/officeDocument/2006/relationships/image" Target="../media/image6.png"/><Relationship Id="rId6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10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9.png"/><Relationship Id="rId12" Type="http://schemas.openxmlformats.org/officeDocument/2006/relationships/tags" Target="../tags/tag42.xml"/><Relationship Id="rId11" Type="http://schemas.openxmlformats.org/officeDocument/2006/relationships/image" Target="../media/image10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12.png"/><Relationship Id="rId5" Type="http://schemas.openxmlformats.org/officeDocument/2006/relationships/tags" Target="../tags/tag45.xml"/><Relationship Id="rId4" Type="http://schemas.openxmlformats.org/officeDocument/2006/relationships/image" Target="../media/image11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4.png"/><Relationship Id="rId2" Type="http://schemas.openxmlformats.org/officeDocument/2006/relationships/tags" Target="../tags/tag64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5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tags" Target="../tags/tag77.xml"/><Relationship Id="rId3" Type="http://schemas.openxmlformats.org/officeDocument/2006/relationships/image" Target="../media/image15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6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8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9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36.xml"/><Relationship Id="rId7" Type="http://schemas.openxmlformats.org/officeDocument/2006/relationships/image" Target="../media/image20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4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3" Type="http://schemas.openxmlformats.org/officeDocument/2006/relationships/theme" Target="../theme/theme2.xml"/><Relationship Id="rId52" Type="http://schemas.openxmlformats.org/officeDocument/2006/relationships/tags" Target="../tags/tag144.xml"/><Relationship Id="rId51" Type="http://schemas.openxmlformats.org/officeDocument/2006/relationships/tags" Target="../tags/tag143.xml"/><Relationship Id="rId50" Type="http://schemas.openxmlformats.org/officeDocument/2006/relationships/tags" Target="../tags/tag142.xml"/><Relationship Id="rId5" Type="http://schemas.openxmlformats.org/officeDocument/2006/relationships/slideLayout" Target="../slideLayouts/slideLayout22.xml"/><Relationship Id="rId49" Type="http://schemas.openxmlformats.org/officeDocument/2006/relationships/tags" Target="../tags/tag141.xml"/><Relationship Id="rId48" Type="http://schemas.openxmlformats.org/officeDocument/2006/relationships/tags" Target="../tags/tag140.xml"/><Relationship Id="rId47" Type="http://schemas.openxmlformats.org/officeDocument/2006/relationships/tags" Target="../tags/tag139.xml"/><Relationship Id="rId46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2.xml"/><Relationship Id="rId44" Type="http://schemas.openxmlformats.org/officeDocument/2006/relationships/slideLayout" Target="../slideLayouts/slideLayout61.xml"/><Relationship Id="rId43" Type="http://schemas.openxmlformats.org/officeDocument/2006/relationships/slideLayout" Target="../slideLayouts/slideLayout60.xml"/><Relationship Id="rId42" Type="http://schemas.openxmlformats.org/officeDocument/2006/relationships/slideLayout" Target="../slideLayouts/slideLayout59.xml"/><Relationship Id="rId41" Type="http://schemas.openxmlformats.org/officeDocument/2006/relationships/slideLayout" Target="../slideLayouts/slideLayout58.xml"/><Relationship Id="rId4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21.xml"/><Relationship Id="rId39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54.xml"/><Relationship Id="rId36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7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8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9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0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1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5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5.xml"/><Relationship Id="rId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tags" Target="../tags/tag154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tags" Target="../tags/tag155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1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tags" Target="../tags/tag1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5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tags" Target="../tags/tag159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tags" Target="../tags/tag160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2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6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tags" Target="../tags/tag166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16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6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9.xml"/><Relationship Id="rId1" Type="http://schemas.openxmlformats.org/officeDocument/2006/relationships/tags" Target="../tags/tag16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8.xml"/><Relationship Id="rId2" Type="http://schemas.openxmlformats.org/officeDocument/2006/relationships/tags" Target="../tags/tag170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7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4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0.xml"/><Relationship Id="rId2" Type="http://schemas.openxmlformats.org/officeDocument/2006/relationships/tags" Target="../tags/tag148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9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8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7.xml"/><Relationship Id="rId2" Type="http://schemas.openxmlformats.org/officeDocument/2006/relationships/tags" Target="../tags/tag151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6.xml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tags" Target="../tags/tag153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章  阶段</a:t>
            </a:r>
            <a:r>
              <a:rPr lang="zh-CN" altLang="en-US" sz="3200" b="1" dirty="0"/>
              <a:t>案例</a:t>
            </a:r>
            <a:r>
              <a:rPr lang="en-US" altLang="zh-CN" sz="3200" b="1" dirty="0"/>
              <a:t>—</a:t>
            </a:r>
            <a:r>
              <a:rPr lang="zh-CN" altLang="en-US" sz="3200" b="1" dirty="0" smtClean="0"/>
              <a:t>记事本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4846687" y="4749483"/>
            <a:ext cx="3389634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记事本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功能业务实现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4749483"/>
            <a:ext cx="22860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开发环境介绍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4774956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817082" y="1133190"/>
            <a:ext cx="1835361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添加记录界面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388941" y="1834802"/>
            <a:ext cx="5256584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加记录界面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添加需要记录的内容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sz="1400" dirty="0"/>
              <a:t>清除和保存编辑的内容。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6.1.4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界面需求分析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85" y="1816893"/>
            <a:ext cx="2329271" cy="3600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817082" y="1133190"/>
            <a:ext cx="1835361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修改记录界面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388941" y="1834802"/>
            <a:ext cx="5256584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记录界面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查看和修改已保存的记录内容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sz="1400" dirty="0"/>
              <a:t>清除和保存编辑的内容。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6.1.4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界面需求分析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87" y="1834802"/>
            <a:ext cx="2275254" cy="345638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115616" y="2992306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313764" y="21955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6.1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需求分析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313764" y="3131676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6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.2    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开发环境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介绍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313764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6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.3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记事本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6003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22066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4667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开发环境介绍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901459" y="2137393"/>
            <a:ext cx="6982909" cy="20836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开发工具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JDK8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Android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Studio3.2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模拟器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开发环境介绍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132012" y="3937702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313764" y="22768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6.1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需求分析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313764" y="3212976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6.2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开发环境介绍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313764" y="40770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6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.3    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记事本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功能业务实现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6003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22066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 rot="574600">
            <a:off x="733420" y="280274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50486" y="278528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 rot="574600">
            <a:off x="707180" y="361614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1039" y="3612181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创建项目：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0770" y="2783693"/>
            <a:ext cx="141912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3066" y="3612181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3613" y="2312988"/>
            <a:ext cx="5552603" cy="18256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12807" y="3153193"/>
            <a:ext cx="5603409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" name="直接连接符 11"/>
          <p:cNvCxnSpPr/>
          <p:nvPr/>
        </p:nvCxnSpPr>
        <p:spPr>
          <a:xfrm flipV="1">
            <a:off x="860972" y="3981513"/>
            <a:ext cx="5655244" cy="555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椭圆 12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36486" y="3641055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76126" y="1978228"/>
            <a:ext cx="440426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个名为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Notepad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的项目，包名为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cn.itcast.notepad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36486" y="2817518"/>
            <a:ext cx="43364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将记事本界面所需要的图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6.3.1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搭建聊天界面布局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 rot="574600">
            <a:off x="729472" y="441202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46538" y="439456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6822" y="4392979"/>
            <a:ext cx="141912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修改清单文件：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08859" y="4762479"/>
            <a:ext cx="5634567" cy="7381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" name="矩形 36"/>
          <p:cNvSpPr/>
          <p:nvPr/>
        </p:nvSpPr>
        <p:spPr>
          <a:xfrm>
            <a:off x="2463696" y="4425012"/>
            <a:ext cx="3329111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去掉默认标题栏。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16" y="1884972"/>
            <a:ext cx="2299312" cy="345441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/>
      <p:bldP spid="8" grpId="0"/>
      <p:bldP spid="9" grpId="0"/>
      <p:bldP spid="13" grpId="0" animBg="1"/>
      <p:bldP spid="14" grpId="0"/>
      <p:bldP spid="15" grpId="0"/>
      <p:bldP spid="16" grpId="0"/>
      <p:bldP spid="17" grpId="0"/>
      <p:bldP spid="33" grpId="0" animBg="1"/>
      <p:bldP spid="34" grpId="0"/>
      <p:bldP spid="35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 rot="574600">
            <a:off x="1279168" y="4223680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93027" y="4219713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5985" y="3054048"/>
            <a:ext cx="133183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记事本</a:t>
            </a: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表界面</a:t>
            </a:r>
            <a:r>
              <a:rPr lang="en-US" altLang="zh-CN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5054" y="4219713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95667" y="3656145"/>
            <a:ext cx="5740629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 flipV="1">
            <a:off x="1432960" y="4580986"/>
            <a:ext cx="5803336" cy="8614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椭圆 11"/>
          <p:cNvSpPr/>
          <p:nvPr/>
        </p:nvSpPr>
        <p:spPr bwMode="auto">
          <a:xfrm rot="574600">
            <a:off x="1261574" y="3315421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68718" y="3306101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55052" y="4248587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55052" y="3342691"/>
            <a:ext cx="440426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建记事本界面的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布局文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notepad_item_layout.xml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.3.2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搭建聊天条目布局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322" y="2132856"/>
            <a:ext cx="3413587" cy="51985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12" grpId="0" animBg="1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928712"/>
            <a:ext cx="8102600" cy="322848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364088" y="1701253"/>
            <a:ext cx="270054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NotepadBean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935844" y="2299159"/>
            <a:ext cx="7128792" cy="2665299"/>
          </a:xfrm>
          <a:prstGeom prst="foldedCorner">
            <a:avLst/>
          </a:prstGeom>
          <a:solidFill>
            <a:srgbClr val="C5E8FF">
              <a:alpha val="28000"/>
            </a:srgbClr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lvl="2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于记事本中的每个记录都会有记录内容和保存记录的时间属性，因此需要创建一个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NotepadBean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类用于存放这些属性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zh-CN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cn.itcast.notepad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包，右击选择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【New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】—&gt;【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Package】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选项，创建一个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包，在该包中创建一个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NotepadBean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类，该类中定义记录信息的所有属性。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.3.3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封装记录信息实体类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418787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094212" y="1317922"/>
            <a:ext cx="300618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NotepadAdapter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.3.4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编写记事本列表适配器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11560" y="1846145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由</a:t>
            </a:r>
            <a:r>
              <a:rPr lang="zh-CN" altLang="en-US" sz="2000" dirty="0"/>
              <a:t>于记事本界面的记录列表是使用</a:t>
            </a:r>
            <a:r>
              <a:rPr lang="en-US" altLang="zh-CN" sz="2000" dirty="0"/>
              <a:t>ListView</a:t>
            </a:r>
            <a:r>
              <a:rPr lang="zh-CN" altLang="en-US" sz="2000" dirty="0"/>
              <a:t>控件展示的，因此需要创建一个数据适配器</a:t>
            </a:r>
            <a:r>
              <a:rPr lang="en-US" altLang="zh-CN" sz="2000" dirty="0"/>
              <a:t>NotepadAdapter</a:t>
            </a:r>
            <a:r>
              <a:rPr lang="zh-CN" altLang="en-US" sz="2000" dirty="0"/>
              <a:t>对</a:t>
            </a:r>
            <a:r>
              <a:rPr lang="en-US" altLang="zh-CN" sz="2000" dirty="0"/>
              <a:t>ListView</a:t>
            </a:r>
            <a:r>
              <a:rPr lang="zh-CN" altLang="en-US" sz="2000" dirty="0"/>
              <a:t>控件进行数据适配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具体步骤如下：</a:t>
            </a:r>
            <a:endParaRPr lang="zh-CN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创建</a:t>
            </a:r>
            <a:r>
              <a:rPr lang="en-US" altLang="zh-CN" sz="1600" dirty="0"/>
              <a:t>NotepadAdapter</a:t>
            </a:r>
            <a:r>
              <a:rPr lang="zh-CN" altLang="zh-CN" sz="1600" dirty="0" smtClean="0"/>
              <a:t>类</a:t>
            </a:r>
            <a:endParaRPr lang="en-US" altLang="zh-CN" sz="16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zh-CN" altLang="en-US" sz="1600" dirty="0" smtClean="0"/>
              <a:t>选</a:t>
            </a:r>
            <a:r>
              <a:rPr lang="zh-CN" altLang="en-US" sz="1600" dirty="0"/>
              <a:t>中</a:t>
            </a:r>
            <a:r>
              <a:rPr lang="en-US" altLang="zh-CN" sz="1600" dirty="0"/>
              <a:t>cn.itcast.notepad</a:t>
            </a:r>
            <a:r>
              <a:rPr lang="zh-CN" altLang="en-US" sz="1600" dirty="0"/>
              <a:t>包，在该包下创建一个</a:t>
            </a:r>
            <a:r>
              <a:rPr lang="en-US" altLang="zh-CN" sz="1600" dirty="0"/>
              <a:t>adapter</a:t>
            </a:r>
            <a:r>
              <a:rPr lang="zh-CN" altLang="en-US" sz="1600" dirty="0"/>
              <a:t>包，在</a:t>
            </a:r>
            <a:r>
              <a:rPr lang="en-US" altLang="zh-CN" sz="1600" dirty="0"/>
              <a:t>adapter</a:t>
            </a:r>
            <a:r>
              <a:rPr lang="zh-CN" altLang="en-US" sz="1600" dirty="0"/>
              <a:t>包中创建一个</a:t>
            </a:r>
            <a:r>
              <a:rPr lang="en-US" altLang="zh-CN" sz="1600" dirty="0"/>
              <a:t>NotepadAdapter</a:t>
            </a:r>
            <a:r>
              <a:rPr lang="zh-CN" altLang="en-US" sz="1600" dirty="0"/>
              <a:t>类继承自</a:t>
            </a:r>
            <a:r>
              <a:rPr lang="en-US" altLang="zh-CN" sz="1600" dirty="0"/>
              <a:t>BaseAdapter</a:t>
            </a:r>
            <a:r>
              <a:rPr lang="zh-CN" altLang="en-US" sz="1600" dirty="0"/>
              <a:t>类。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/>
              <a:t>       2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创建</a:t>
            </a:r>
            <a:r>
              <a:rPr lang="en-US" altLang="zh-CN" sz="1600" dirty="0"/>
              <a:t>ViewHolder</a:t>
            </a:r>
            <a:r>
              <a:rPr lang="zh-CN" altLang="zh-CN" sz="1600" dirty="0" smtClean="0"/>
              <a:t>类</a:t>
            </a:r>
            <a:endParaRPr lang="zh-CN" altLang="zh-CN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zh-CN" altLang="zh-CN" sz="1600" dirty="0" smtClean="0"/>
              <a:t>在</a:t>
            </a:r>
            <a:r>
              <a:rPr lang="en-US" altLang="zh-CN" sz="1600" dirty="0"/>
              <a:t>NotepadAdapter</a:t>
            </a:r>
            <a:r>
              <a:rPr lang="zh-CN" altLang="zh-CN" sz="1600" dirty="0" smtClean="0"/>
              <a:t>类</a:t>
            </a:r>
            <a:r>
              <a:rPr lang="zh-CN" altLang="zh-CN" sz="1600" dirty="0"/>
              <a:t>中创建一</a:t>
            </a:r>
            <a:r>
              <a:rPr lang="zh-CN" altLang="zh-CN" sz="1600" dirty="0" smtClean="0"/>
              <a:t>个</a:t>
            </a:r>
            <a:r>
              <a:rPr lang="en-US" altLang="zh-CN" sz="1600" dirty="0"/>
              <a:t>ViewHolder</a:t>
            </a:r>
            <a:r>
              <a:rPr lang="zh-CN" altLang="zh-CN" sz="1600" dirty="0" smtClean="0"/>
              <a:t>类来</a:t>
            </a:r>
            <a:r>
              <a:rPr lang="zh-CN" altLang="en-US" sz="1600" dirty="0"/>
              <a:t>初始化</a:t>
            </a:r>
            <a:r>
              <a:rPr lang="en-US" altLang="zh-CN" sz="1600" dirty="0"/>
              <a:t>Item</a:t>
            </a:r>
            <a:r>
              <a:rPr lang="zh-CN" altLang="en-US" sz="1600" dirty="0"/>
              <a:t>界面中的控件。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488827" y="1180197"/>
            <a:ext cx="8102600" cy="490797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33950" y="939510"/>
            <a:ext cx="309634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适配器中的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getView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705619" y="1341270"/>
            <a:ext cx="7819976" cy="5184073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 getView(int position, View convertView, ViewGroup parent)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ViewHolder viewHolder;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if (convertView==null){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convertView=layoutInflater.inflate(R.layout.notepad_item_layout,null);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viewHolder = new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ViewHolder(convertView);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convertView.setTag(viewHolder);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}else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viewHolder=(ViewHolder) convertView.getTag();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NotepadBean noteInfo=(NotepadBean) getItem(position);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viewHolder.tvNoteoadContent.setText(noteInfo.getNotepadContent());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viewHolder.tvNotepadTime.setText(noteInfo.getNotepadTime());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return convertView;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4338366" y="2185827"/>
            <a:ext cx="0" cy="28380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.3.4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编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写记事本界面列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表适配器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27895" y="2482100"/>
            <a:ext cx="6054555" cy="38472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385856" y="1757132"/>
            <a:ext cx="341671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加载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Item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界面对应的布局文件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7895" y="2924944"/>
            <a:ext cx="3892177" cy="360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5220072" y="3092283"/>
            <a:ext cx="422958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圆角矩形 24"/>
          <p:cNvSpPr/>
          <p:nvPr/>
        </p:nvSpPr>
        <p:spPr>
          <a:xfrm>
            <a:off x="5635807" y="2904872"/>
            <a:ext cx="239257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创建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ViewHolder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对象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14575" y="3302829"/>
            <a:ext cx="3892177" cy="360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5206752" y="3482849"/>
            <a:ext cx="422958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圆角矩形 27"/>
          <p:cNvSpPr/>
          <p:nvPr/>
        </p:nvSpPr>
        <p:spPr>
          <a:xfrm>
            <a:off x="5643465" y="3313495"/>
            <a:ext cx="350053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convertView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关联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ViewHolder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对象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15616" y="4725144"/>
            <a:ext cx="5904656" cy="10801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3586807" y="5805264"/>
            <a:ext cx="0" cy="258249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圆角矩形 31"/>
          <p:cNvSpPr/>
          <p:nvPr/>
        </p:nvSpPr>
        <p:spPr>
          <a:xfrm>
            <a:off x="2984508" y="6088176"/>
            <a:ext cx="381805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将获取的数据显示到对应的控件上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97230" y="3952225"/>
            <a:ext cx="4110874" cy="360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 bwMode="auto">
          <a:xfrm flipV="1">
            <a:off x="5508104" y="4132245"/>
            <a:ext cx="422958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>
          <a:xfrm>
            <a:off x="5931063" y="3750409"/>
            <a:ext cx="303342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getTag()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方法获取缓存的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ViewHolder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对象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22" grpId="0" animBg="1"/>
      <p:bldP spid="22" grpId="1" animBg="1"/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2" grpId="0" animBg="1"/>
      <p:bldP spid="33" grpId="0" animBg="1"/>
      <p:bldP spid="33" grpId="1" animBg="1"/>
      <p:bldP spid="35" grpId="0" animBg="1"/>
      <p:bldP spid="3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点评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2024807"/>
            <a:ext cx="7975600" cy="205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简述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数据存储的方式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数据库事务的基本要素有哪些？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418787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6156176" y="1359642"/>
            <a:ext cx="187220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6.3.5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创建数据库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11560" y="1846145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在</a:t>
            </a:r>
            <a:r>
              <a:rPr lang="zh-CN" altLang="en-US" sz="2000" dirty="0"/>
              <a:t>记事本程序中存储和读取记录的数据都是通过操作数据库完成的。因此需要创建数据库类</a:t>
            </a:r>
            <a:r>
              <a:rPr lang="en-US" altLang="zh-CN" sz="2000" dirty="0"/>
              <a:t>SQLiteHelper</a:t>
            </a:r>
            <a:r>
              <a:rPr lang="zh-CN" altLang="en-US" sz="2000" dirty="0"/>
              <a:t>与数据库的工具类</a:t>
            </a:r>
            <a:r>
              <a:rPr lang="en-US" altLang="zh-CN" sz="2000" dirty="0" smtClean="0"/>
              <a:t>DBUtils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 1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DBUtils</a:t>
            </a:r>
            <a:r>
              <a:rPr lang="zh-CN" altLang="en-US" sz="2000" dirty="0"/>
              <a:t>工具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定义</a:t>
            </a:r>
            <a:r>
              <a:rPr lang="zh-CN" altLang="en-US" sz="1600" dirty="0"/>
              <a:t>数据库的名称、表名、数据库版本、数据库表中的列名以及获取当前日期等信</a:t>
            </a:r>
            <a:r>
              <a:rPr lang="zh-CN" altLang="en-US" sz="1600" dirty="0" smtClean="0"/>
              <a:t>息。</a:t>
            </a:r>
            <a:endParaRPr lang="en-US" altLang="zh-CN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  2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SQLiteHelper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）、创建</a:t>
            </a:r>
            <a:r>
              <a:rPr lang="en-US" altLang="zh-CN" sz="1600" dirty="0"/>
              <a:t>Notepad</a:t>
            </a:r>
            <a:r>
              <a:rPr lang="zh-CN" altLang="en-US" sz="1600" dirty="0"/>
              <a:t>的数据</a:t>
            </a:r>
            <a:r>
              <a:rPr lang="zh-CN" altLang="en-US" sz="1600" dirty="0" smtClean="0"/>
              <a:t>库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）、实现</a:t>
            </a:r>
            <a:r>
              <a:rPr lang="zh-CN" altLang="en-US" sz="1600" dirty="0" smtClean="0"/>
              <a:t>对数据库中表的正删改查</a:t>
            </a:r>
            <a:endParaRPr lang="zh-CN" altLang="zh-CN" sz="16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13084" y="1556792"/>
            <a:ext cx="8102600" cy="389347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93939" y="1371053"/>
            <a:ext cx="32403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实现记事本界面的显示功能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6.3.6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实现记事本界面的显示功能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17475" y="1857556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内容占位符 2"/>
          <p:cNvSpPr txBox="1"/>
          <p:nvPr/>
        </p:nvSpPr>
        <p:spPr bwMode="auto">
          <a:xfrm>
            <a:off x="513084" y="1838687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/>
              <a:t>记事</a:t>
            </a:r>
            <a:r>
              <a:rPr lang="zh-CN" altLang="en-US" sz="2000" dirty="0" smtClean="0"/>
              <a:t>本界面包含显示列表和添加按钮的功能。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显</a:t>
            </a:r>
            <a:r>
              <a:rPr lang="zh-CN" altLang="en-US" sz="2000" dirty="0" smtClean="0"/>
              <a:t>示列表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/>
              <a:t>在</a:t>
            </a:r>
            <a:r>
              <a:rPr lang="en-US" altLang="zh-CN" sz="1600" dirty="0"/>
              <a:t>NotepadActivity</a:t>
            </a:r>
            <a:r>
              <a:rPr lang="zh-CN" altLang="en-US" sz="1600" dirty="0"/>
              <a:t>中通过创建</a:t>
            </a:r>
            <a:r>
              <a:rPr lang="en-US" altLang="zh-CN" sz="1600" dirty="0" smtClean="0"/>
              <a:t>showQueryData</a:t>
            </a:r>
            <a:r>
              <a:rPr lang="en-US" altLang="zh-CN" sz="1600" dirty="0"/>
              <a:t>()</a:t>
            </a:r>
            <a:r>
              <a:rPr lang="zh-CN" altLang="en-US" sz="1600" dirty="0"/>
              <a:t>方</a:t>
            </a:r>
            <a:r>
              <a:rPr lang="zh-CN" altLang="en-US" sz="1600" dirty="0" smtClean="0"/>
              <a:t>法，在该方法中查</a:t>
            </a:r>
            <a:r>
              <a:rPr lang="zh-CN" altLang="en-US" sz="1600" dirty="0"/>
              <a:t>询数据</a:t>
            </a:r>
            <a:r>
              <a:rPr lang="zh-CN" altLang="en-US" sz="1600" dirty="0" smtClean="0"/>
              <a:t>库存</a:t>
            </a:r>
            <a:r>
              <a:rPr lang="zh-CN" altLang="en-US" sz="1600" dirty="0"/>
              <a:t>放的记录信息，并将该信息显示到记录列表</a:t>
            </a:r>
            <a:r>
              <a:rPr lang="zh-CN" altLang="en-US" sz="1600" dirty="0" smtClean="0"/>
              <a:t>中。</a:t>
            </a:r>
            <a:endParaRPr lang="zh-CN" altLang="en-US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、添加按钮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为“</a:t>
            </a:r>
            <a:r>
              <a:rPr lang="zh-CN" altLang="en-US" sz="1600" dirty="0"/>
              <a:t>添</a:t>
            </a:r>
            <a:r>
              <a:rPr lang="zh-CN" altLang="en-US" sz="1600" dirty="0" smtClean="0"/>
              <a:t>加按钮”通过</a:t>
            </a:r>
            <a:r>
              <a:rPr lang="en-US" altLang="zh-CN" sz="1600" dirty="0" smtClean="0"/>
              <a:t>setOnClickListener()</a:t>
            </a:r>
            <a:r>
              <a:rPr lang="zh-CN" altLang="en-US" sz="1600" dirty="0" smtClean="0"/>
              <a:t>方法设置点击事件，当点击该按钮时，跳转到添加记录的界面。</a:t>
            </a:r>
            <a:endParaRPr lang="zh-CN" altLang="zh-CN" sz="16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196752"/>
            <a:ext cx="8102600" cy="468052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910358" y="1028596"/>
            <a:ext cx="32403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实现添加和修改界面的布局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6.3.7</a:t>
            </a:r>
            <a:r>
              <a:rPr lang="en-US" altLang="zh-CN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搭建添加记录界面和修改记录界面的布局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11560" y="1846145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869554" y="511277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83413" y="5108804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6766" y="4383026"/>
            <a:ext cx="128511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入界面图片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65440" y="5108804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kern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</a:t>
            </a:r>
            <a:r>
              <a:rPr lang="zh-CN" altLang="en-US" sz="1400" b="1" kern="0" noProof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加界面布局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086053" y="4700258"/>
            <a:ext cx="5438275" cy="18256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" name="直接连接符 11"/>
          <p:cNvCxnSpPr/>
          <p:nvPr/>
        </p:nvCxnSpPr>
        <p:spPr>
          <a:xfrm flipV="1">
            <a:off x="2023346" y="5447699"/>
            <a:ext cx="5500982" cy="30992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椭圆 12"/>
          <p:cNvSpPr/>
          <p:nvPr/>
        </p:nvSpPr>
        <p:spPr bwMode="auto">
          <a:xfrm rot="574600">
            <a:off x="1851960" y="435953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859104" y="435021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90476" y="5137678"/>
            <a:ext cx="2940062" cy="310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放置对应的控件在界面上显示。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06734"/>
            <a:ext cx="1763772" cy="263733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20" y="1506734"/>
            <a:ext cx="1766055" cy="263082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3467125" y="4348332"/>
            <a:ext cx="43364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将记事本界面所需要的图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/>
      <p:bldP spid="9" grpId="0"/>
      <p:bldP spid="10" grpId="0"/>
      <p:bldP spid="13" grpId="0" animBg="1"/>
      <p:bldP spid="14" grpId="0"/>
      <p:bldP spid="15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447590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88024" y="1359642"/>
            <a:ext cx="32403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实现添加记录界面的功能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6.3.8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实现添加记录界面的功能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11560" y="1846145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507169" y="1911786"/>
            <a:ext cx="7920879" cy="41095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添加记录界面包含编辑记录、保存和清除编辑的记录内容的功能。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、编辑记录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通过</a:t>
            </a:r>
            <a:r>
              <a:rPr lang="en-US" altLang="zh-CN" sz="1600" dirty="0" smtClean="0"/>
              <a:t>EidtText</a:t>
            </a:r>
            <a:r>
              <a:rPr lang="zh-CN" altLang="en-US" sz="1600" dirty="0" smtClean="0"/>
              <a:t>控件</a:t>
            </a:r>
            <a:r>
              <a:rPr lang="zh-CN" altLang="en-US" sz="1600" dirty="0" smtClean="0"/>
              <a:t>实现记录的编辑功能。</a:t>
            </a:r>
            <a:endParaRPr lang="zh-CN" altLang="en-US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、保存记录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为“保</a:t>
            </a:r>
            <a:r>
              <a:rPr lang="zh-CN" altLang="en-US" sz="1600" dirty="0"/>
              <a:t>存</a:t>
            </a:r>
            <a:r>
              <a:rPr lang="zh-CN" altLang="en-US" sz="1600" dirty="0" smtClean="0"/>
              <a:t>按钮”设置点</a:t>
            </a:r>
            <a:r>
              <a:rPr lang="zh-CN" altLang="en-US" sz="1600" dirty="0"/>
              <a:t>击事件</a:t>
            </a:r>
            <a:r>
              <a:rPr lang="zh-CN" altLang="en-US" sz="1600" dirty="0" smtClean="0"/>
              <a:t>，当点击</a:t>
            </a:r>
            <a:r>
              <a:rPr lang="zh-CN" altLang="en-US" sz="1600" dirty="0"/>
              <a:t>“</a:t>
            </a:r>
            <a:r>
              <a:rPr lang="zh-CN" altLang="en-US" sz="1600" dirty="0" smtClean="0"/>
              <a:t>保存按钮”时将</a:t>
            </a:r>
            <a:r>
              <a:rPr lang="zh-CN" altLang="en-US" sz="1600" dirty="0"/>
              <a:t>记</a:t>
            </a:r>
            <a:r>
              <a:rPr lang="zh-CN" altLang="en-US" sz="1600" dirty="0" smtClean="0"/>
              <a:t>录的内容和保存时间通过</a:t>
            </a:r>
            <a:r>
              <a:rPr lang="en-US" altLang="zh-CN" sz="1600" dirty="0" smtClean="0"/>
              <a:t>SQLiteHelper</a:t>
            </a:r>
            <a:r>
              <a:rPr lang="zh-CN" altLang="en-US" sz="1600" dirty="0" smtClean="0"/>
              <a:t>类的</a:t>
            </a:r>
            <a:r>
              <a:rPr lang="en-US" altLang="zh-CN" sz="1600" dirty="0" smtClean="0"/>
              <a:t>insertData()</a:t>
            </a:r>
            <a:r>
              <a:rPr lang="zh-CN" altLang="en-US" sz="1600" dirty="0" smtClean="0"/>
              <a:t>方法添</a:t>
            </a:r>
            <a:r>
              <a:rPr lang="zh-CN" altLang="en-US" sz="1600" dirty="0"/>
              <a:t>加到数据库</a:t>
            </a:r>
            <a:r>
              <a:rPr lang="zh-CN" altLang="en-US" sz="1600" dirty="0" smtClean="0"/>
              <a:t>中。</a:t>
            </a:r>
            <a:endParaRPr lang="zh-CN" altLang="en-US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/>
              <a:t>3</a:t>
            </a:r>
            <a:r>
              <a:rPr lang="zh-CN" altLang="en-US" sz="2000" dirty="0" smtClean="0"/>
              <a:t>、清除记录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为“清除按钮”设置点击事件，当点击“清除按钮”时，将</a:t>
            </a:r>
            <a:r>
              <a:rPr lang="en-US" altLang="zh-CN" sz="1600" dirty="0" smtClean="0"/>
              <a:t>EditText</a:t>
            </a:r>
            <a:r>
              <a:rPr lang="zh-CN" altLang="en-US" sz="1600" dirty="0" smtClean="0"/>
              <a:t>控件的内容通过</a:t>
            </a:r>
            <a:r>
              <a:rPr lang="en-US" altLang="zh-CN" sz="1600" dirty="0" smtClean="0"/>
              <a:t>setText()</a:t>
            </a:r>
            <a:r>
              <a:rPr lang="zh-CN" altLang="en-US" sz="1600" dirty="0" smtClean="0"/>
              <a:t>方法置为空字符串。</a:t>
            </a:r>
            <a:endParaRPr lang="zh-CN" altLang="en-US" sz="1600" dirty="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000" dirty="0" smtClean="0"/>
          </a:p>
          <a:p>
            <a:pPr marL="0" lvl="0" indent="0">
              <a:lnSpc>
                <a:spcPct val="150000"/>
              </a:lnSpc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359642"/>
            <a:ext cx="8102600" cy="415759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88024" y="1195283"/>
            <a:ext cx="324036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实现修改记录界面的功能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6.3.9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</a:t>
            </a:r>
            <a:r>
              <a:rPr lang="zh-CN" altLang="en-US" sz="24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现修改记录界面的功能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11560" y="1846145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内容占位符 2"/>
          <p:cNvSpPr txBox="1"/>
          <p:nvPr/>
        </p:nvSpPr>
        <p:spPr bwMode="auto">
          <a:xfrm>
            <a:off x="395536" y="1673400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修改记录界面比添加记录界面多了查看和修改记录的功能。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、查看记录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）、在</a:t>
            </a:r>
            <a:r>
              <a:rPr lang="en-US" altLang="zh-CN" sz="1600" dirty="0"/>
              <a:t>NotepadActivity</a:t>
            </a:r>
            <a:r>
              <a:rPr lang="zh-CN" altLang="en-US" sz="1600" dirty="0"/>
              <a:t>中通过</a:t>
            </a:r>
            <a:r>
              <a:rPr lang="en-US" altLang="zh-CN" sz="1600" dirty="0"/>
              <a:t>listView</a:t>
            </a:r>
            <a:r>
              <a:rPr lang="zh-CN" altLang="en-US" sz="1600" dirty="0"/>
              <a:t>的</a:t>
            </a:r>
            <a:r>
              <a:rPr lang="en-US" altLang="zh-CN" sz="1600" dirty="0"/>
              <a:t>setOnItemClickListener()</a:t>
            </a:r>
            <a:r>
              <a:rPr lang="zh-CN" altLang="en-US" sz="1600" dirty="0"/>
              <a:t>方法监听</a:t>
            </a:r>
            <a:r>
              <a:rPr lang="en-US" altLang="zh-CN" sz="1600" dirty="0"/>
              <a:t>Item</a:t>
            </a:r>
            <a:r>
              <a:rPr lang="zh-CN" altLang="en-US" sz="1600" dirty="0"/>
              <a:t>的点击事件</a:t>
            </a:r>
            <a:r>
              <a:rPr lang="zh-CN" altLang="en-US" sz="1600" dirty="0" smtClean="0"/>
              <a:t>，携带被点击</a:t>
            </a:r>
            <a:r>
              <a:rPr lang="en-US" altLang="zh-CN" sz="1600" dirty="0" smtClean="0"/>
              <a:t>Item</a:t>
            </a:r>
            <a:r>
              <a:rPr lang="zh-CN" altLang="en-US" sz="1600" dirty="0" smtClean="0"/>
              <a:t>的记录内容跳</a:t>
            </a:r>
            <a:r>
              <a:rPr lang="zh-CN" altLang="en-US" sz="1600" dirty="0"/>
              <a:t>转到修改记录界</a:t>
            </a:r>
            <a:r>
              <a:rPr lang="zh-CN" altLang="en-US" sz="1600" dirty="0" smtClean="0"/>
              <a:t>面。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）、修改</a:t>
            </a:r>
            <a:r>
              <a:rPr lang="zh-CN" altLang="en-US" sz="1600" dirty="0" smtClean="0"/>
              <a:t>记录界面根据获取的数据显示记录的内容。</a:t>
            </a:r>
            <a:endParaRPr lang="zh-CN" altLang="en-US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、修改记录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/>
              <a:t>实现保存按钮的监听事件</a:t>
            </a:r>
            <a:r>
              <a:rPr lang="zh-CN" altLang="en-US" sz="1600" dirty="0" smtClean="0"/>
              <a:t>，当点击保存按钮时，通</a:t>
            </a:r>
            <a:r>
              <a:rPr lang="zh-CN" altLang="en-US" sz="1600" dirty="0"/>
              <a:t>过</a:t>
            </a:r>
            <a:r>
              <a:rPr lang="en-US" altLang="zh-CN" sz="1600" dirty="0"/>
              <a:t>SQLiteHelper</a:t>
            </a:r>
            <a:r>
              <a:rPr lang="zh-CN" altLang="en-US" sz="1600" dirty="0"/>
              <a:t>的</a:t>
            </a:r>
            <a:r>
              <a:rPr lang="en-US" altLang="zh-CN" sz="1600" dirty="0"/>
              <a:t>updateData()</a:t>
            </a:r>
            <a:r>
              <a:rPr lang="zh-CN" altLang="en-US" sz="1600" dirty="0"/>
              <a:t>方法更新数据</a:t>
            </a:r>
            <a:r>
              <a:rPr lang="zh-CN" altLang="en-US" sz="1600" dirty="0" smtClean="0"/>
              <a:t>库中的记录内容。</a:t>
            </a:r>
            <a:endParaRPr lang="zh-CN" altLang="en-US" sz="1600" dirty="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000" dirty="0" smtClean="0"/>
          </a:p>
          <a:p>
            <a:pPr marL="0" lvl="0" indent="0">
              <a:lnSpc>
                <a:spcPct val="150000"/>
              </a:lnSpc>
              <a:buNone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476394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292080" y="1359642"/>
            <a:ext cx="273630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删除记事本中的记录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6.3.10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删除记事本中的记录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71800" y="1846144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7"/>
          <p:cNvSpPr>
            <a:spLocks noChangeArrowheads="1"/>
          </p:cNvSpPr>
          <p:nvPr/>
        </p:nvSpPr>
        <p:spPr bwMode="auto">
          <a:xfrm>
            <a:off x="648481" y="2856426"/>
            <a:ext cx="7819976" cy="338437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listView.setOnItemLongClickListener(new AdapterView.OnItemLongClickListener()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@Override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boolean onItemLongClick(AdapterView&lt;?&gt; parent, View view, final int 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position, long id)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......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list.remove(position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删除对应的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adapter.notifyDataSetChanged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//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更新记事本界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2619216" y="3292000"/>
            <a:ext cx="0" cy="34126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>
          <a:xfrm>
            <a:off x="1462126" y="2919038"/>
            <a:ext cx="2376264" cy="38472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32064" y="3633265"/>
            <a:ext cx="177430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长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按监听事件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" name="内容占位符 2"/>
          <p:cNvSpPr txBox="1"/>
          <p:nvPr/>
        </p:nvSpPr>
        <p:spPr bwMode="auto">
          <a:xfrm>
            <a:off x="598029" y="1813430"/>
            <a:ext cx="7920879" cy="9347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当</a:t>
            </a:r>
            <a:r>
              <a:rPr lang="zh-CN" altLang="en-US" sz="2000" dirty="0"/>
              <a:t>需要删除记事本列表中的记录时，需要长按列表中的</a:t>
            </a:r>
            <a:r>
              <a:rPr lang="en-US" altLang="zh-CN" sz="2000" dirty="0"/>
              <a:t>Item</a:t>
            </a:r>
            <a:r>
              <a:rPr lang="zh-CN" altLang="en-US" sz="2000" dirty="0"/>
              <a:t>，此时会弹出一个对话框提示是否删除</a:t>
            </a:r>
            <a:r>
              <a:rPr lang="en-US" altLang="zh-CN" sz="2000" dirty="0"/>
              <a:t>Item</a:t>
            </a:r>
            <a:r>
              <a:rPr lang="zh-CN" altLang="en-US" sz="2000" dirty="0"/>
              <a:t>对应的事</a:t>
            </a:r>
            <a:r>
              <a:rPr lang="zh-CN" altLang="en-US" sz="2000" dirty="0" smtClean="0"/>
              <a:t>件。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2596927" y="1634040"/>
            <a:ext cx="5688632" cy="2659056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2771800" y="1844824"/>
            <a:ext cx="541655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本章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主要讲解了如何实现记事本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应用，在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实现本项目的过程中，熟悉了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ListView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的使用、数据库的相关操作、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的跳转以及数据回传。这些知识点在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项目中会经常使用，因此要求大家能够熟练掌握上述知识点的使用，方便后续开发项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</a:t>
            </a:r>
            <a:r>
              <a:rPr lang="zh-CN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本章作业 </a:t>
            </a:r>
            <a:endParaRPr lang="zh-CN" altLang="en-US" sz="2400" b="1" dirty="0" smtClean="0">
              <a:solidFill>
                <a:srgbClr val="006BA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通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过什么方法可以实现数据库的增删改查？</a:t>
            </a:r>
            <a:endParaRPr lang="zh-CN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ListView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的长按监听事件的方法是什么？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内容提供者的作用是什么？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内容观察者的作用是什么？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81013" y="2024807"/>
            <a:ext cx="7975600" cy="15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简述记事本的主要功能？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检查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H="1" flipV="1">
            <a:off x="250854" y="2194586"/>
            <a:ext cx="2810280" cy="1190743"/>
            <a:chOff x="5196584" y="4171916"/>
            <a:chExt cx="3475429" cy="1263024"/>
          </a:xfrm>
        </p:grpSpPr>
        <p:grpSp>
          <p:nvGrpSpPr>
            <p:cNvPr id="3" name="组合 38"/>
            <p:cNvGrpSpPr/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/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196584" y="4171916"/>
              <a:ext cx="2762196" cy="107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anose="020B0503020204020204" pitchFamily="34" charset="-122"/>
                  <a:sym typeface="宋体" panose="02010600030101010101" pitchFamily="2" charset="-122"/>
                </a:rPr>
                <a:t>需求分析</a:t>
              </a:r>
              <a:endParaRPr lang="en-US" altLang="zh-CN" b="1" dirty="0" smtClean="0">
                <a:solidFill>
                  <a:srgbClr val="006BA9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anose="020B0503020204020204" pitchFamily="34" charset="-122"/>
                  <a:sym typeface="宋体" panose="02010600030101010101" pitchFamily="2" charset="-122"/>
                </a:rPr>
                <a:t>开发环境介绍</a:t>
              </a:r>
              <a:endParaRPr lang="zh-CN" altLang="en-US" b="1" dirty="0">
                <a:solidFill>
                  <a:srgbClr val="006BA9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/>
            <p:nvPr/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2"/>
          <p:cNvGrpSpPr/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604959" y="4754049"/>
            <a:ext cx="3315642" cy="1123215"/>
            <a:chOff x="4241869" y="5106722"/>
            <a:chExt cx="2182893" cy="942278"/>
          </a:xfrm>
        </p:grpSpPr>
        <p:grpSp>
          <p:nvGrpSpPr>
            <p:cNvPr id="20" name="组合 38"/>
            <p:cNvGrpSpPr/>
            <p:nvPr/>
          </p:nvGrpSpPr>
          <p:grpSpPr bwMode="auto">
            <a:xfrm rot="5400000" flipV="1">
              <a:off x="4862177" y="4486414"/>
              <a:ext cx="942278" cy="2182893"/>
              <a:chOff x="6453786" y="4116787"/>
              <a:chExt cx="1337402" cy="999878"/>
            </a:xfrm>
          </p:grpSpPr>
          <p:grpSp>
            <p:nvGrpSpPr>
              <p:cNvPr id="22" name="组合 38"/>
              <p:cNvGrpSpPr/>
              <p:nvPr/>
            </p:nvGrpSpPr>
            <p:grpSpPr bwMode="auto">
              <a:xfrm rot="10800000">
                <a:off x="6453786" y="4116787"/>
                <a:ext cx="1070796" cy="815236"/>
                <a:chOff x="1766924" y="2298618"/>
                <a:chExt cx="1070903" cy="81492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25516" y="2646176"/>
                  <a:ext cx="695116" cy="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/>
              <p:nvPr/>
            </p:nvGrpSpPr>
            <p:grpSpPr bwMode="auto">
              <a:xfrm flipH="1">
                <a:off x="7169302" y="4954163"/>
                <a:ext cx="621886" cy="162502"/>
                <a:chOff x="2140164" y="3680647"/>
                <a:chExt cx="623648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74843" y="3445968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81465" y="3460598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523263" y="5403026"/>
              <a:ext cx="1546731" cy="46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记事本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功能业务实现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8" name="组合 6"/>
          <p:cNvGrpSpPr/>
          <p:nvPr/>
        </p:nvGrpSpPr>
        <p:grpSpPr bwMode="auto">
          <a:xfrm>
            <a:off x="5895976" y="2108818"/>
            <a:ext cx="3212527" cy="992014"/>
            <a:chOff x="5947985" y="1747971"/>
            <a:chExt cx="3215423" cy="992045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993358" y="2182021"/>
              <a:ext cx="2522553" cy="498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创建数据库</a:t>
              </a:r>
              <a:endParaRPr lang="en-US" altLang="zh-CN" b="1" dirty="0" smtClean="0">
                <a:solidFill>
                  <a:srgbClr val="006BA9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0" name="组合 16"/>
            <p:cNvGrpSpPr/>
            <p:nvPr/>
          </p:nvGrpSpPr>
          <p:grpSpPr bwMode="auto">
            <a:xfrm flipH="1">
              <a:off x="5947985" y="2293335"/>
              <a:ext cx="2804086" cy="446681"/>
              <a:chOff x="1226583" y="2869016"/>
              <a:chExt cx="2932071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226583" y="2869016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449085" y="3309401"/>
                <a:ext cx="2709569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/>
            <p:nvPr/>
          </p:nvGrpSpPr>
          <p:grpSpPr bwMode="auto">
            <a:xfrm flipH="1">
              <a:off x="8674017" y="1747971"/>
              <a:ext cx="489391" cy="520715"/>
              <a:chOff x="1481062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481062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89055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187624" y="2132856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313764" y="226758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6</a:t>
            </a:r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需求分析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313764" y="3203684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6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.2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开发环境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介绍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313764" y="4067780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6</a:t>
            </a:r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.3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记事本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6003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22066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03474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业务需求分析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481013" y="2080330"/>
            <a:ext cx="7975600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近年来，随着生活节奏的加快，工作和生活的双重压力全面侵袭着人们，如何避免忘记工作和生活中的诸多事情而造成不良的后果，就显得非常重要。为此，我们开发了一款基于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系统的简单记事本，它能够便携记录生活和工作的诸多事情，从而帮助人们有条理的进行时间管理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业务需求分析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架构分析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矩形 24"/>
          <p:cNvSpPr>
            <a:spLocks noChangeArrowheads="1"/>
          </p:cNvSpPr>
          <p:nvPr/>
        </p:nvSpPr>
        <p:spPr bwMode="auto">
          <a:xfrm>
            <a:off x="542924" y="1834416"/>
            <a:ext cx="8277547" cy="436652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模型需求分析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8024" y="2440434"/>
            <a:ext cx="4032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记事本界面包含内容列表和添加按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钮。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长按列表条目（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）时，会弹出一个提示是否删除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的对话框，当点击对话框中的确定按钮时，删除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，当点击对话框中的取消按钮时，取消删除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点击记事本界面列表中的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时，会跳转到修改记录界面，该界面可以查看和修改记录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点击记事本界面中的添加按钮时，会跳转到添加记录界面，该界面可以添加记录内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容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574057"/>
            <a:ext cx="3998128" cy="275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6.1.3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库类设计分析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矩形 24"/>
          <p:cNvSpPr>
            <a:spLocks noChangeArrowheads="1"/>
          </p:cNvSpPr>
          <p:nvPr/>
        </p:nvSpPr>
        <p:spPr bwMode="auto">
          <a:xfrm>
            <a:off x="542924" y="1772816"/>
            <a:ext cx="8277547" cy="313703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 bwMode="auto">
          <a:xfrm>
            <a:off x="5004048" y="1611743"/>
            <a:ext cx="253188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数据库类设计分析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2923" y="2326859"/>
            <a:ext cx="8277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通</a:t>
            </a:r>
            <a:r>
              <a:rPr lang="zh-CN" altLang="zh-CN" dirty="0"/>
              <a:t>过数据库表</a:t>
            </a:r>
            <a:r>
              <a:rPr lang="en-US" altLang="zh-CN" dirty="0"/>
              <a:t>(Note)</a:t>
            </a:r>
            <a:r>
              <a:rPr lang="zh-CN" altLang="zh-CN" dirty="0"/>
              <a:t>存储和读取数据。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43608" y="2893631"/>
          <a:ext cx="65763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2004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数据列表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是否为主键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integer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是</a:t>
                      </a:r>
                      <a:endParaRPr lang="zh-CN" altLang="zh-CN" sz="1800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编号</a:t>
                      </a:r>
                      <a:endParaRPr lang="zh-CN" altLang="zh-CN" sz="1800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00" dirty="0" smtClean="0">
                          <a:effectLst/>
                        </a:rPr>
                        <a:t>content</a:t>
                      </a:r>
                      <a:endParaRPr lang="zh-CN" altLang="zh-CN" sz="1800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00" dirty="0" smtClean="0">
                          <a:effectLst/>
                        </a:rPr>
                        <a:t>text</a:t>
                      </a:r>
                      <a:endParaRPr lang="zh-CN" altLang="zh-CN" sz="1800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否</a:t>
                      </a:r>
                      <a:endParaRPr lang="zh-CN" altLang="zh-CN" sz="1800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事件内容</a:t>
                      </a:r>
                      <a:endParaRPr lang="zh-CN" altLang="zh-CN" sz="1800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00" dirty="0" smtClean="0">
                          <a:effectLst/>
                        </a:rPr>
                        <a:t>notetime</a:t>
                      </a:r>
                      <a:endParaRPr lang="zh-CN" altLang="zh-CN" sz="1800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00" dirty="0" smtClean="0">
                          <a:effectLst/>
                        </a:rPr>
                        <a:t>text</a:t>
                      </a:r>
                      <a:endParaRPr lang="zh-CN" altLang="zh-CN" sz="1800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否</a:t>
                      </a:r>
                      <a:endParaRPr lang="zh-CN" altLang="zh-CN" sz="1800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00" dirty="0" smtClean="0">
                          <a:effectLst/>
                        </a:rPr>
                        <a:t>保存事件的时间</a:t>
                      </a:r>
                      <a:endParaRPr lang="zh-CN" altLang="zh-CN" sz="1800" kern="100" dirty="0" smtClean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817082" y="1133190"/>
            <a:ext cx="1835361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记事本界面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388941" y="1834802"/>
            <a:ext cx="5256584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记事本界面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 smtClean="0"/>
              <a:t>该界面</a:t>
            </a:r>
            <a:r>
              <a:rPr lang="zh-CN" altLang="zh-CN" sz="1800" dirty="0" smtClean="0"/>
              <a:t>包</a:t>
            </a:r>
            <a:r>
              <a:rPr lang="zh-CN" altLang="zh-CN" sz="1800" dirty="0"/>
              <a:t>含添加按钮和记录列</a:t>
            </a:r>
            <a:r>
              <a:rPr lang="zh-CN" altLang="zh-CN" sz="1800" dirty="0" smtClean="0"/>
              <a:t>表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击</a:t>
            </a:r>
            <a:r>
              <a:rPr lang="zh-CN" altLang="zh-CN" sz="1400" dirty="0"/>
              <a:t>记事本界面中的添加按钮时，程序会跳转到添加记录界</a:t>
            </a:r>
            <a:r>
              <a:rPr lang="zh-CN" altLang="zh-CN" sz="1400" dirty="0" smtClean="0"/>
              <a:t>面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zh-CN" sz="1400" dirty="0" smtClean="0"/>
              <a:t>当</a:t>
            </a:r>
            <a:r>
              <a:rPr lang="zh-CN" altLang="zh-CN" sz="1400" dirty="0"/>
              <a:t>点击记事本界面列表中的</a:t>
            </a:r>
            <a:r>
              <a:rPr lang="en-US" altLang="zh-CN" sz="1400" dirty="0"/>
              <a:t>Item</a:t>
            </a:r>
            <a:r>
              <a:rPr lang="zh-CN" altLang="zh-CN" sz="1400" dirty="0"/>
              <a:t>时，程序会跳转到修改记录界</a:t>
            </a:r>
            <a:r>
              <a:rPr lang="zh-CN" altLang="zh-CN" sz="1400" dirty="0" smtClean="0"/>
              <a:t>面</a:t>
            </a:r>
            <a:r>
              <a:rPr lang="zh-CN" altLang="en-US" sz="1400" dirty="0" smtClean="0"/>
              <a:t>。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6.1.4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界面需求分析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34802"/>
            <a:ext cx="2262313" cy="33827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GENSWF_SLIDE_TITLE" val="第九章 网络编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7.xml><?xml version="1.0" encoding="utf-8"?>
<p:tagLst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6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8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2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3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5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6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1.xml><?xml version="1.0" encoding="utf-8"?>
<p:tagLst xmlns:p="http://schemas.openxmlformats.org/presentationml/2006/main">
  <p:tag name="GENSWF_SLIDE_TITLE" val="作业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73.xml><?xml version="1.0" encoding="utf-8"?>
<p:tagLst xmlns:p="http://schemas.openxmlformats.org/presentationml/2006/main">
  <p:tag name="ISPRING_RESOURCE_PATHS_HASH_PRESENTER" val="8781d6fbf2b402fd8f4821bac55dfc47914b095"/>
  <p:tag name="ISPRING_ULTRA_SCORM_COURSE_ID" val="C1D612A8-AC48-490B-B601-1360A76F8314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4347</Words>
  <Application>WPS 演示</Application>
  <PresentationFormat>全屏显示(4:3)</PresentationFormat>
  <Paragraphs>358</Paragraphs>
  <Slides>28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Times New Roman</vt:lpstr>
      <vt:lpstr>Impact</vt:lpstr>
      <vt:lpstr>Adobe 宋体 Std L</vt:lpstr>
      <vt:lpstr>Times New Roman</vt:lpstr>
      <vt:lpstr>Arial Unicode MS</vt:lpstr>
      <vt:lpstr>等线 Light</vt:lpstr>
      <vt:lpstr>Calibri Light</vt:lpstr>
      <vt:lpstr>等线</vt:lpstr>
      <vt:lpstr>Calibri</vt:lpstr>
      <vt:lpstr>Verdana</vt:lpstr>
      <vt:lpstr>汉仪旗黑-85S</vt:lpstr>
      <vt:lpstr>黑体</vt:lpstr>
      <vt:lpstr>Viner Hand ITC</vt:lpstr>
      <vt:lpstr>Office 主题​​</vt:lpstr>
      <vt:lpstr>4_Office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chapter09</dc:title>
  <dc:creator>admin</dc:creator>
  <cp:lastModifiedBy>试试就试试</cp:lastModifiedBy>
  <cp:revision>927</cp:revision>
  <dcterms:created xsi:type="dcterms:W3CDTF">2015-06-29T07:19:00Z</dcterms:created>
  <dcterms:modified xsi:type="dcterms:W3CDTF">2020-08-30T09:06:55Z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