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09" r:id="rId4"/>
    <p:sldId id="261" r:id="rId6"/>
    <p:sldId id="262" r:id="rId7"/>
    <p:sldId id="263" r:id="rId8"/>
    <p:sldId id="271" r:id="rId9"/>
    <p:sldId id="293" r:id="rId10"/>
    <p:sldId id="315" r:id="rId11"/>
    <p:sldId id="294" r:id="rId12"/>
    <p:sldId id="318" r:id="rId13"/>
    <p:sldId id="296" r:id="rId14"/>
    <p:sldId id="297" r:id="rId15"/>
    <p:sldId id="319" r:id="rId16"/>
    <p:sldId id="299" r:id="rId17"/>
    <p:sldId id="316" r:id="rId18"/>
    <p:sldId id="317" r:id="rId19"/>
    <p:sldId id="300" r:id="rId20"/>
    <p:sldId id="320" r:id="rId21"/>
    <p:sldId id="302" r:id="rId22"/>
    <p:sldId id="303" r:id="rId23"/>
    <p:sldId id="306" r:id="rId24"/>
    <p:sldId id="305" r:id="rId25"/>
    <p:sldId id="314" r:id="rId26"/>
    <p:sldId id="307" r:id="rId27"/>
    <p:sldId id="287" r:id="rId28"/>
    <p:sldId id="291" r:id="rId29"/>
    <p:sldId id="310" r:id="rId30"/>
  </p:sldIdLst>
  <p:sldSz cx="9144000" cy="6858000" type="screen4x3"/>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64"/>
      </p:cViewPr>
      <p:guideLst>
        <p:guide orient="horz" pos="216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17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
          <c:y val="0.0681385766950071"/>
          <c:w val="0.618611023622047"/>
          <c:h val="0.765926415548686"/>
        </c:manualLayout>
      </c:layout>
      <c:doughnutChart>
        <c:varyColors val="1"/>
        <c:ser>
          <c:idx val="0"/>
          <c:order val="0"/>
          <c:tx>
            <c:strRef>
              <c:f>Sheet1!$B$1</c:f>
              <c:strCache>
                <c:ptCount val="1"/>
                <c:pt idx="0">
                  <c:v>销售额</c:v>
                </c:pt>
              </c:strCache>
            </c:strRef>
          </c:tx>
          <c:explosion val="0"/>
          <c:dPt>
            <c:idx val="0"/>
            <c:bubble3D val="0"/>
          </c:dPt>
          <c:dPt>
            <c:idx val="1"/>
            <c:bubble3D val="0"/>
          </c:dPt>
          <c:dPt>
            <c:idx val="2"/>
            <c:bubble3D val="0"/>
          </c:dPt>
          <c:dLbls>
            <c:delete val="1"/>
          </c:dLbls>
          <c:cat>
            <c:strRef>
              <c:f>Sheet1!$A$2:$A$4</c:f>
              <c:strCache>
                <c:ptCount val="3"/>
                <c:pt idx="0">
                  <c:v>掌握知识</c:v>
                </c:pt>
                <c:pt idx="1">
                  <c:v>理解知识</c:v>
                </c:pt>
                <c:pt idx="2">
                  <c:v>了解知识</c:v>
                </c:pt>
              </c:strCache>
            </c:strRef>
          </c:cat>
          <c:val>
            <c:numRef>
              <c:f>Sheet1!$B$2:$B$4</c:f>
              <c:numCache>
                <c:formatCode>General</c:formatCode>
                <c:ptCount val="3"/>
                <c:pt idx="0">
                  <c:v>3.333333333</c:v>
                </c:pt>
                <c:pt idx="1">
                  <c:v>3.333333333</c:v>
                </c:pt>
                <c:pt idx="2">
                  <c:v>3.333333333</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lang="zh-CN"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1D4C2-3563-4ED2-855F-5BC5055C75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E5CAB-BD35-4D6C-A8B1-9CC8C1E959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5.xml"/><Relationship Id="rId7" Type="http://schemas.openxmlformats.org/officeDocument/2006/relationships/image" Target="../media/image6.png"/><Relationship Id="rId6" Type="http://schemas.openxmlformats.org/officeDocument/2006/relationships/tags" Target="../tags/tag4.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image" Target="../media/image10.png"/><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image" Target="../media/image9.png"/><Relationship Id="rId12" Type="http://schemas.openxmlformats.org/officeDocument/2006/relationships/tags" Target="../tags/tag42.xml"/><Relationship Id="rId11" Type="http://schemas.openxmlformats.org/officeDocument/2006/relationships/image" Target="../media/image10.png"/><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12.png"/><Relationship Id="rId5" Type="http://schemas.openxmlformats.org/officeDocument/2006/relationships/tags" Target="../tags/tag45.xml"/><Relationship Id="rId4" Type="http://schemas.openxmlformats.org/officeDocument/2006/relationships/image" Target="../media/image11.png"/><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14.png"/><Relationship Id="rId2" Type="http://schemas.openxmlformats.org/officeDocument/2006/relationships/tags" Target="../tags/tag64.xml"/><Relationship Id="rId10" Type="http://schemas.openxmlformats.org/officeDocument/2006/relationships/image" Target="../media/image1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5.png"/><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5.png"/><Relationship Id="rId4" Type="http://schemas.openxmlformats.org/officeDocument/2006/relationships/tags" Target="../tags/tag77.xml"/><Relationship Id="rId3" Type="http://schemas.openxmlformats.org/officeDocument/2006/relationships/image" Target="../media/image15.png"/><Relationship Id="rId2" Type="http://schemas.openxmlformats.org/officeDocument/2006/relationships/tags" Target="../tags/tag76.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image" Target="../media/image6.png"/><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7" Type="http://schemas.openxmlformats.org/officeDocument/2006/relationships/image" Target="../media/image16.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image" Target="../media/image1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image" Target="../media/image1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8.pn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9.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136.xml"/><Relationship Id="rId7" Type="http://schemas.openxmlformats.org/officeDocument/2006/relationships/image" Target="../media/image20.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0" y="0"/>
            <a:ext cx="9144000" cy="7454900"/>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 hasCustomPrompt="1"/>
            <p:custDataLst>
              <p:tags r:id="rId13"/>
            </p:custDataLst>
          </p:nvPr>
        </p:nvSpPr>
        <p:spPr>
          <a:xfrm>
            <a:off x="1662589" y="3503930"/>
            <a:ext cx="5819299" cy="491490"/>
          </a:xfrm>
        </p:spPr>
        <p:txBody>
          <a:bodyPr lIns="90000" tIns="46800" rIns="90000" bIns="46800">
            <a:normAutofit/>
          </a:bodyPr>
          <a:lstStyle>
            <a:lvl1pPr marL="0" indent="0" algn="ctr" eaLnBrk="1" fontAlgn="auto" latinLnBrk="0" hangingPunct="1">
              <a:lnSpc>
                <a:spcPct val="100000"/>
              </a:lnSpc>
              <a:buNone/>
              <a:defRPr sz="1500" u="none" strike="noStrike" kern="1200" cap="none" spc="0" normalizeH="0" baseline="0">
                <a:solidFill>
                  <a:schemeClr val="accent1"/>
                </a:solidFill>
                <a:uFillTx/>
                <a:latin typeface="Arial" panose="020B0604020202020204" pitchFamily="34" charset="0"/>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4"/>
            </p:custDataLst>
          </p:nvPr>
        </p:nvSpPr>
        <p:spPr>
          <a:xfrm>
            <a:off x="1662351" y="2292046"/>
            <a:ext cx="5819299" cy="1150960"/>
          </a:xfrm>
        </p:spPr>
        <p:txBody>
          <a:bodyPr lIns="90000" tIns="46800" rIns="90000" bIns="46800" anchor="b" anchorCtr="0">
            <a:noAutofit/>
          </a:bodyPr>
          <a:lstStyle>
            <a:lvl1pPr algn="ctr">
              <a:defRPr sz="450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5"/>
            </p:custDataLst>
          </p:nvPr>
        </p:nvSpPr>
        <p:spPr>
          <a:xfrm>
            <a:off x="3383279" y="4490846"/>
            <a:ext cx="1037320"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pitchFamily="3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4" name="文本占位符 13"/>
          <p:cNvSpPr>
            <a:spLocks noGrp="1"/>
          </p:cNvSpPr>
          <p:nvPr>
            <p:ph type="body" sz="quarter" idx="14" hasCustomPrompt="1"/>
            <p:custDataLst>
              <p:tags r:id="rId16"/>
            </p:custDataLst>
          </p:nvPr>
        </p:nvSpPr>
        <p:spPr>
          <a:xfrm>
            <a:off x="4572000" y="4490846"/>
            <a:ext cx="1037319"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pitchFamily="3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952508"/>
            <a:ext cx="8139178"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7"/>
            </p:custDataLst>
          </p:nvPr>
        </p:nvPicPr>
        <p:blipFill>
          <a:blip r:embed="rId8"/>
          <a:stretch>
            <a:fillRect/>
          </a:stretch>
        </p:blipFill>
        <p:spPr>
          <a:xfrm>
            <a:off x="0" y="6177281"/>
            <a:ext cx="9144000" cy="1324532"/>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35560"/>
            <a:ext cx="9144000" cy="2046605"/>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938615" y="2681555"/>
            <a:ext cx="2682787" cy="716508"/>
          </a:xfrm>
        </p:spPr>
        <p:txBody>
          <a:bodyPr lIns="90000" tIns="46800" rIns="90000" bIns="0" anchor="ctr" anchorCtr="0">
            <a:normAutofit/>
          </a:bodyPr>
          <a:lstStyle>
            <a:lvl1pPr algn="dist">
              <a:defRPr sz="33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3938615" y="3459937"/>
            <a:ext cx="2682788" cy="544296"/>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lIns="90000" tIns="46800" rIns="90000" bIns="46800">
            <a:norm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2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2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2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2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a:off x="-12382" y="5971592"/>
            <a:ext cx="2608970" cy="9079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1"/>
          <a:srcRect/>
          <a:stretch>
            <a:fillRect/>
          </a:stretch>
        </p:blipFill>
        <p:spPr>
          <a:xfrm flipH="1">
            <a:off x="6537457" y="5905492"/>
            <a:ext cx="2610830" cy="974098"/>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10"/>
            </p:custDataLst>
          </p:nvPr>
        </p:nvPicPr>
        <p:blipFill rotWithShape="1">
          <a:blip r:embed="rId11"/>
          <a:srcRect/>
          <a:stretch>
            <a:fillRect/>
          </a:stretch>
        </p:blipFill>
        <p:spPr>
          <a:xfrm flipH="1">
            <a:off x="6537457" y="5905492"/>
            <a:ext cx="2610830" cy="974098"/>
          </a:xfrm>
          <a:prstGeom prst="rect">
            <a:avLst/>
          </a:prstGeom>
        </p:spPr>
      </p:pic>
      <p:pic>
        <p:nvPicPr>
          <p:cNvPr id="11" name="图片 10" descr="C:\Users\kingsoft\Desktop\图片7副本.png图片7副本"/>
          <p:cNvPicPr>
            <a:picLocks noChangeAspect="1"/>
          </p:cNvPicPr>
          <p:nvPr>
            <p:custDataLst>
              <p:tags r:id="rId12"/>
            </p:custDataLst>
          </p:nvPr>
        </p:nvPicPr>
        <p:blipFill rotWithShape="1">
          <a:blip r:embed="rId13"/>
          <a:srcRect/>
          <a:stretch>
            <a:fillRect/>
          </a:stretch>
        </p:blipFill>
        <p:spPr>
          <a:xfrm>
            <a:off x="-12382" y="5971592"/>
            <a:ext cx="2608970" cy="907998"/>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15482"/>
            <a:ext cx="2737007" cy="68579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p:custDataLst>
              <p:tags r:id="rId7"/>
            </p:custDataLst>
          </p:nvPr>
        </p:nvGrpSpPr>
        <p:grpSpPr>
          <a:xfrm rot="10800000">
            <a:off x="6406993" y="15483"/>
            <a:ext cx="2737007" cy="68579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p:custDataLst>
              <p:tags r:id="rId14"/>
            </p:custDataLst>
          </p:nvPr>
        </p:nvSpPr>
        <p:spPr>
          <a:xfrm>
            <a:off x="4228624" y="1484173"/>
            <a:ext cx="6858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p:custDataLst>
              <p:tags r:id="rId8"/>
            </p:custDataLst>
          </p:nvPr>
        </p:nvPicPr>
        <p:blipFill rotWithShape="1">
          <a:blip r:embed="rId9"/>
          <a:srcRect/>
          <a:stretch>
            <a:fillRect/>
          </a:stretch>
        </p:blipFill>
        <p:spPr>
          <a:xfrm flipH="1">
            <a:off x="6173998" y="5327780"/>
            <a:ext cx="2970001" cy="153022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rot="5400000">
            <a:off x="-2534087" y="2809615"/>
            <a:ext cx="5143502" cy="1238771"/>
          </a:xfrm>
          <a:prstGeom prst="rect">
            <a:avLst/>
          </a:prstGeom>
        </p:spPr>
      </p:pic>
      <p:sp>
        <p:nvSpPr>
          <p:cNvPr id="2" name="竖排标题 1"/>
          <p:cNvSpPr>
            <a:spLocks noGrp="1"/>
          </p:cNvSpPr>
          <p:nvPr>
            <p:ph type="title" orient="vert"/>
            <p:custDataLst>
              <p:tags r:id="rId4"/>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502444" y="952500"/>
            <a:ext cx="7371076"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15240"/>
            <a:ext cx="9144000" cy="204660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6177281"/>
            <a:ext cx="9144000" cy="1165911"/>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35560"/>
            <a:ext cx="9144000" cy="2046605"/>
          </a:xfrm>
          <a:prstGeom prst="rect">
            <a:avLst/>
          </a:prstGeom>
        </p:spPr>
      </p:pic>
      <p:sp>
        <p:nvSpPr>
          <p:cNvPr id="2" name="标题 1"/>
          <p:cNvSpPr>
            <a:spLocks noGrp="1"/>
          </p:cNvSpPr>
          <p:nvPr>
            <p:ph type="title" hasCustomPrompt="1"/>
            <p:custDataLst>
              <p:tags r:id="rId6"/>
            </p:custDataLst>
          </p:nvPr>
        </p:nvSpPr>
        <p:spPr>
          <a:xfrm>
            <a:off x="2344229" y="2421777"/>
            <a:ext cx="445554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p:custDataLst>
              <p:tags r:id="rId10"/>
            </p:custDataLst>
          </p:nvPr>
        </p:nvPicPr>
        <p:blipFill rotWithShape="1">
          <a:blip r:embed="rId11"/>
          <a:srcRect/>
          <a:stretch>
            <a:fillRect/>
          </a:stretch>
        </p:blipFill>
        <p:spPr>
          <a:xfrm>
            <a:off x="0" y="-3"/>
            <a:ext cx="9144000" cy="1704978"/>
          </a:xfrm>
          <a:prstGeom prst="rect">
            <a:avLst/>
          </a:prstGeom>
        </p:spPr>
      </p:pic>
      <p:sp>
        <p:nvSpPr>
          <p:cNvPr id="13" name="文本占位符 12"/>
          <p:cNvSpPr>
            <a:spLocks noGrp="1"/>
          </p:cNvSpPr>
          <p:nvPr>
            <p:ph type="body" sz="quarter" idx="13" hasCustomPrompt="1"/>
            <p:custDataLst>
              <p:tags r:id="rId12"/>
            </p:custDataLst>
          </p:nvPr>
        </p:nvSpPr>
        <p:spPr>
          <a:xfrm>
            <a:off x="3474527" y="4417887"/>
            <a:ext cx="976576" cy="485285"/>
          </a:xfrm>
          <a:solidFill>
            <a:schemeClr val="accent1"/>
          </a:solidFill>
        </p:spPr>
        <p:txBody>
          <a:bodyPr/>
          <a:lstStyle>
            <a:lvl1pPr marL="0" indent="0" algn="r">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4692899" y="4417887"/>
            <a:ext cx="976577" cy="485285"/>
          </a:xfrm>
          <a:ln>
            <a:solidFill>
              <a:schemeClr val="accent1"/>
            </a:solidFill>
          </a:ln>
        </p:spPr>
        <p:txBody>
          <a:bodyPr/>
          <a:lstStyle>
            <a:lvl1pPr marL="0" indent="0">
              <a:buNone/>
              <a:defRPr>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18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p:custDataLst>
              <p:tags r:id="rId6"/>
            </p:custDataLst>
          </p:nvPr>
        </p:nvPicPr>
        <p:blipFill>
          <a:blip r:embed="rId7"/>
          <a:stretch>
            <a:fillRect/>
          </a:stretch>
        </p:blipFill>
        <p:spPr>
          <a:xfrm>
            <a:off x="0" y="6177281"/>
            <a:ext cx="9144000" cy="1315202"/>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14789" y="273050"/>
            <a:ext cx="8712041"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baseline="0" dirty="0">
              <a:latin typeface="Arial" panose="020B0604020202020204"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961200" y="1249200"/>
            <a:ext cx="7219800" cy="723600"/>
          </a:xfrm>
        </p:spPr>
        <p:txBody>
          <a:bodyPr anchor="ctr"/>
          <a:lstStyle>
            <a:lvl1pP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163600"/>
            <a:ext cx="7219950" cy="3445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flipH="1">
            <a:off x="5304452" y="4933186"/>
            <a:ext cx="3622376" cy="16517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accent1"/>
              </a:solidFill>
              <a:sym typeface="+mn-ea"/>
            </a:endParaRPr>
          </a:p>
        </p:txBody>
      </p:sp>
      <p:sp>
        <p:nvSpPr>
          <p:cNvPr id="2" name="标题 1"/>
          <p:cNvSpPr>
            <a:spLocks noGrp="1"/>
          </p:cNvSpPr>
          <p:nvPr>
            <p:ph type="title" hasCustomPrompt="1"/>
            <p:custDataLst>
              <p:tags r:id="rId3"/>
            </p:custDataLst>
          </p:nvPr>
        </p:nvSpPr>
        <p:spPr>
          <a:xfrm>
            <a:off x="437400" y="770400"/>
            <a:ext cx="2970000" cy="882000"/>
          </a:xfrm>
        </p:spPr>
        <p:txBody>
          <a:bodyPr anchor="ctr"/>
          <a:lstStyle>
            <a:lvl1pP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40100" y="1764000"/>
            <a:ext cx="2967300" cy="4093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3825900" y="769938"/>
            <a:ext cx="4860000" cy="5087937"/>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9000" y="781200"/>
            <a:ext cx="8232300" cy="626400"/>
          </a:xfrm>
        </p:spPr>
        <p:txBody>
          <a:bodyPr anchor="ctr"/>
          <a:lstStyle>
            <a:lvl1pPr algn="ct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59000" y="1659600"/>
            <a:ext cx="8231981"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459581" y="2808000"/>
            <a:ext cx="8224200" cy="34308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2858" y="0"/>
            <a:ext cx="9144000" cy="1975485"/>
          </a:xfrm>
          <a:prstGeom prst="rect">
            <a:avLst/>
          </a:prstGeom>
        </p:spPr>
      </p:pic>
      <p:sp>
        <p:nvSpPr>
          <p:cNvPr id="13" name="矩形 12"/>
          <p:cNvSpPr/>
          <p:nvPr>
            <p:custDataLst>
              <p:tags r:id="rId4"/>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53600" y="669600"/>
            <a:ext cx="8232300" cy="565200"/>
          </a:xfrm>
        </p:spPr>
        <p:txBody>
          <a:bodyPr anchor="ctr"/>
          <a:lstStyle>
            <a:lvl1pPr algn="ct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1681200"/>
            <a:ext cx="8243100" cy="3211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445500" y="5180400"/>
            <a:ext cx="82512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6242387"/>
            <a:ext cx="9144000" cy="1231226"/>
          </a:xfrm>
          <a:prstGeom prst="rect">
            <a:avLst/>
          </a:prstGeom>
        </p:spPr>
      </p:pic>
      <p:sp>
        <p:nvSpPr>
          <p:cNvPr id="15" name="矩形 14"/>
          <p:cNvSpPr/>
          <p:nvPr>
            <p:custDataLst>
              <p:tags r:id="rId4"/>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434700" y="237600"/>
            <a:ext cx="8278200" cy="441964"/>
          </a:xfrm>
        </p:spPr>
        <p:txBody>
          <a:bodyPr>
            <a:normAutofit/>
          </a:bodyPr>
          <a:lstStyle>
            <a:lvl1pPr>
              <a:defRPr sz="21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434700" y="1663200"/>
            <a:ext cx="40068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4681800" y="1663200"/>
            <a:ext cx="40257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429300" y="4816800"/>
            <a:ext cx="40068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813200"/>
            <a:ext cx="40257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9144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p:custDataLst>
              <p:tags r:id="rId6"/>
            </p:custDataLst>
          </p:nvPr>
        </p:nvPicPr>
        <p:blipFill rotWithShape="1">
          <a:blip r:embed="rId7"/>
          <a:srcRect/>
          <a:stretch>
            <a:fillRect/>
          </a:stretch>
        </p:blipFill>
        <p:spPr>
          <a:xfrm flipH="1">
            <a:off x="6321812" y="4917233"/>
            <a:ext cx="2822188" cy="981917"/>
          </a:xfrm>
          <a:prstGeom prst="rect">
            <a:avLst/>
          </a:prstGeom>
        </p:spPr>
      </p:pic>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rot="10800000" flipH="1">
            <a:off x="0" y="398"/>
            <a:ext cx="3535204" cy="1229995"/>
          </a:xfrm>
          <a:prstGeom prst="rect">
            <a:avLst/>
          </a:prstGeom>
        </p:spPr>
      </p:pic>
      <p:sp>
        <p:nvSpPr>
          <p:cNvPr id="2" name="标题 1"/>
          <p:cNvSpPr>
            <a:spLocks noGrp="1"/>
          </p:cNvSpPr>
          <p:nvPr>
            <p:ph type="title" hasCustomPrompt="1"/>
            <p:custDataLst>
              <p:tags r:id="rId10"/>
            </p:custDataLst>
          </p:nvPr>
        </p:nvSpPr>
        <p:spPr>
          <a:xfrm>
            <a:off x="1142100" y="1339200"/>
            <a:ext cx="6858000" cy="2386800"/>
          </a:xfrm>
        </p:spPr>
        <p:txBody>
          <a:bodyPr anchor="b"/>
          <a:lstStyle>
            <a:lvl1pPr algn="ctr">
              <a:defRPr sz="45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141810" y="3862800"/>
            <a:ext cx="6858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1" Type="http://schemas.openxmlformats.org/officeDocument/2006/relationships/theme" Target="../theme/theme2.xml"/><Relationship Id="rId50" Type="http://schemas.openxmlformats.org/officeDocument/2006/relationships/tags" Target="../tags/tag144.xml"/><Relationship Id="rId5" Type="http://schemas.openxmlformats.org/officeDocument/2006/relationships/slideLayout" Target="../slideLayouts/slideLayout31.xml"/><Relationship Id="rId49" Type="http://schemas.openxmlformats.org/officeDocument/2006/relationships/tags" Target="../tags/tag143.xml"/><Relationship Id="rId48" Type="http://schemas.openxmlformats.org/officeDocument/2006/relationships/tags" Target="../tags/tag142.xml"/><Relationship Id="rId47" Type="http://schemas.openxmlformats.org/officeDocument/2006/relationships/tags" Target="../tags/tag141.xml"/><Relationship Id="rId46" Type="http://schemas.openxmlformats.org/officeDocument/2006/relationships/tags" Target="../tags/tag140.xml"/><Relationship Id="rId45" Type="http://schemas.openxmlformats.org/officeDocument/2006/relationships/tags" Target="../tags/tag139.xml"/><Relationship Id="rId44" Type="http://schemas.openxmlformats.org/officeDocument/2006/relationships/slideLayout" Target="../slideLayouts/slideLayout70.xml"/><Relationship Id="rId43" Type="http://schemas.openxmlformats.org/officeDocument/2006/relationships/slideLayout" Target="../slideLayouts/slideLayout69.xml"/><Relationship Id="rId42" Type="http://schemas.openxmlformats.org/officeDocument/2006/relationships/slideLayout" Target="../slideLayouts/slideLayout68.xml"/><Relationship Id="rId41" Type="http://schemas.openxmlformats.org/officeDocument/2006/relationships/slideLayout" Target="../slideLayouts/slideLayout67.xml"/><Relationship Id="rId40" Type="http://schemas.openxmlformats.org/officeDocument/2006/relationships/slideLayout" Target="../slideLayouts/slideLayout66.xml"/><Relationship Id="rId4" Type="http://schemas.openxmlformats.org/officeDocument/2006/relationships/slideLayout" Target="../slideLayouts/slideLayout30.xml"/><Relationship Id="rId39" Type="http://schemas.openxmlformats.org/officeDocument/2006/relationships/slideLayout" Target="../slideLayouts/slideLayout65.xml"/><Relationship Id="rId38" Type="http://schemas.openxmlformats.org/officeDocument/2006/relationships/slideLayout" Target="../slideLayouts/slideLayout64.xml"/><Relationship Id="rId37" Type="http://schemas.openxmlformats.org/officeDocument/2006/relationships/slideLayout" Target="../slideLayouts/slideLayout63.xml"/><Relationship Id="rId36" Type="http://schemas.openxmlformats.org/officeDocument/2006/relationships/slideLayout" Target="../slideLayouts/slideLayout62.xml"/><Relationship Id="rId35" Type="http://schemas.openxmlformats.org/officeDocument/2006/relationships/slideLayout" Target="../slideLayouts/slideLayout61.xml"/><Relationship Id="rId34" Type="http://schemas.openxmlformats.org/officeDocument/2006/relationships/slideLayout" Target="../slideLayouts/slideLayout60.xml"/><Relationship Id="rId33" Type="http://schemas.openxmlformats.org/officeDocument/2006/relationships/slideLayout" Target="../slideLayouts/slideLayout59.xml"/><Relationship Id="rId32" Type="http://schemas.openxmlformats.org/officeDocument/2006/relationships/slideLayout" Target="../slideLayouts/slideLayout58.xml"/><Relationship Id="rId31" Type="http://schemas.openxmlformats.org/officeDocument/2006/relationships/slideLayout" Target="../slideLayouts/slideLayout57.xml"/><Relationship Id="rId30" Type="http://schemas.openxmlformats.org/officeDocument/2006/relationships/slideLayout" Target="../slideLayouts/slideLayout56.xml"/><Relationship Id="rId3" Type="http://schemas.openxmlformats.org/officeDocument/2006/relationships/slideLayout" Target="../slideLayouts/slideLayout29.xml"/><Relationship Id="rId29" Type="http://schemas.openxmlformats.org/officeDocument/2006/relationships/slideLayout" Target="../slideLayouts/slideLayout55.xml"/><Relationship Id="rId28" Type="http://schemas.openxmlformats.org/officeDocument/2006/relationships/slideLayout" Target="../slideLayouts/slideLayout54.xml"/><Relationship Id="rId27" Type="http://schemas.openxmlformats.org/officeDocument/2006/relationships/slideLayout" Target="../slideLayouts/slideLayout53.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5"/>
            </p:custDataLst>
          </p:nvPr>
        </p:nvSpPr>
        <p:spPr>
          <a:xfrm>
            <a:off x="502412" y="443230"/>
            <a:ext cx="8139178"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6"/>
            </p:custDataLst>
          </p:nvPr>
        </p:nvSpPr>
        <p:spPr>
          <a:xfrm>
            <a:off x="502412" y="952508"/>
            <a:ext cx="8139178"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7"/>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8"/>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49"/>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5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7.xml"/><Relationship Id="rId2" Type="http://schemas.openxmlformats.org/officeDocument/2006/relationships/tags" Target="../tags/tag145.xml"/><Relationship Id="rId1"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1.xml"/><Relationship Id="rId1" Type="http://schemas.openxmlformats.org/officeDocument/2006/relationships/tags" Target="../tags/tag15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0.xml"/><Relationship Id="rId1" Type="http://schemas.openxmlformats.org/officeDocument/2006/relationships/tags" Target="../tags/tag15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9.xml"/><Relationship Id="rId1" Type="http://schemas.openxmlformats.org/officeDocument/2006/relationships/tags" Target="../tags/tag15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8.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7.xml"/><Relationship Id="rId1" Type="http://schemas.openxmlformats.org/officeDocument/2006/relationships/tags" Target="../tags/tag15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6.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5.xml"/><Relationship Id="rId2" Type="http://schemas.openxmlformats.org/officeDocument/2006/relationships/tags" Target="../tags/tag160.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4.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3.xml"/><Relationship Id="rId1" Type="http://schemas.openxmlformats.org/officeDocument/2006/relationships/tags" Target="../tags/tag16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2.xml"/><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9.xml"/><Relationship Id="rId1" Type="http://schemas.openxmlformats.org/officeDocument/2006/relationships/tags" Target="../tags/tag14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tags" Target="../tags/tag16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0.xml"/><Relationship Id="rId1" Type="http://schemas.openxmlformats.org/officeDocument/2006/relationships/tags" Target="../tags/tag16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9.xml"/><Relationship Id="rId1" Type="http://schemas.openxmlformats.org/officeDocument/2006/relationships/tags" Target="../tags/tag16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8.xml"/><Relationship Id="rId2" Type="http://schemas.openxmlformats.org/officeDocument/2006/relationships/tags" Target="../tags/tag167.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7.xml"/><Relationship Id="rId2" Type="http://schemas.openxmlformats.org/officeDocument/2006/relationships/tags" Target="../tags/tag168.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6.xml"/><Relationship Id="rId1" Type="http://schemas.openxmlformats.org/officeDocument/2006/relationships/tags" Target="../tags/tag16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5.xml"/><Relationship Id="rId1" Type="http://schemas.openxmlformats.org/officeDocument/2006/relationships/tags" Target="../tags/tag17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8.xml"/><Relationship Id="rId1" Type="http://schemas.openxmlformats.org/officeDocument/2006/relationships/tags" Target="../tags/tag14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7.xml"/><Relationship Id="rId2" Type="http://schemas.openxmlformats.org/officeDocument/2006/relationships/tags" Target="../tags/tag148.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6.xml"/><Relationship Id="rId1" Type="http://schemas.openxmlformats.org/officeDocument/2006/relationships/tags" Target="../tags/tag14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5.xml"/><Relationship Id="rId1" Type="http://schemas.openxmlformats.org/officeDocument/2006/relationships/tags" Target="../tags/tag15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4.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3.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2.xml"/><Relationship Id="rId1" Type="http://schemas.openxmlformats.org/officeDocument/2006/relationships/tags" Target="../tags/tag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Android</a:t>
            </a:r>
            <a:r>
              <a:rPr lang="zh-CN" altLang="en-US" b="1" dirty="0"/>
              <a:t>移动应用基础教程</a:t>
            </a:r>
            <a:r>
              <a:rPr lang="zh-CN" altLang="en-US" sz="2400" b="1" dirty="0"/>
              <a:t>（第</a:t>
            </a:r>
            <a:r>
              <a:rPr lang="en-US" altLang="zh-CN" sz="2400" b="1" dirty="0"/>
              <a:t>2</a:t>
            </a:r>
            <a:r>
              <a:rPr lang="zh-CN" altLang="en-US" sz="2400" b="1" dirty="0"/>
              <a:t>版）</a:t>
            </a:r>
            <a:endParaRPr lang="zh-CN" altLang="en-US" b="1" dirty="0"/>
          </a:p>
        </p:txBody>
      </p:sp>
      <p:sp>
        <p:nvSpPr>
          <p:cNvPr id="3" name="副标题 2"/>
          <p:cNvSpPr>
            <a:spLocks noGrp="1"/>
          </p:cNvSpPr>
          <p:nvPr>
            <p:ph type="subTitle" idx="1"/>
          </p:nvPr>
        </p:nvSpPr>
        <p:spPr/>
        <p:txBody>
          <a:bodyPr>
            <a:normAutofit/>
          </a:bodyPr>
          <a:lstStyle/>
          <a:p>
            <a:r>
              <a:rPr lang="zh-CN" altLang="en-US" sz="3200" b="1" dirty="0" smtClean="0"/>
              <a:t>第</a:t>
            </a:r>
            <a:r>
              <a:rPr lang="en-US" altLang="zh-CN" sz="3200" b="1" dirty="0"/>
              <a:t>7</a:t>
            </a:r>
            <a:r>
              <a:rPr lang="zh-CN" altLang="en-US" sz="3200" b="1" dirty="0" smtClean="0"/>
              <a:t>章 使</a:t>
            </a:r>
            <a:r>
              <a:rPr lang="zh-CN" altLang="en-US" sz="3200" b="1" dirty="0"/>
              <a:t>用内容提供者共享数据</a:t>
            </a:r>
            <a:endParaRPr lang="zh-CN" altLang="en-US" sz="3200" b="1" dirty="0"/>
          </a:p>
        </p:txBody>
      </p:sp>
      <p:sp>
        <p:nvSpPr>
          <p:cNvPr id="4" name="TextBox 13"/>
          <p:cNvSpPr>
            <a:spLocks noChangeArrowheads="1"/>
          </p:cNvSpPr>
          <p:nvPr/>
        </p:nvSpPr>
        <p:spPr bwMode="auto">
          <a:xfrm>
            <a:off x="5430838" y="4750078"/>
            <a:ext cx="2813570" cy="922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创建内容提供者</a:t>
            </a:r>
            <a:endPar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内容观察者</a:t>
            </a:r>
            <a:endPar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2752725" y="4749483"/>
            <a:ext cx="4572000" cy="922020"/>
          </a:xfrm>
          <a:prstGeom prst="rect">
            <a:avLst/>
          </a:prstGeom>
        </p:spPr>
        <p:txBody>
          <a:bodyPr>
            <a:spAutoFit/>
          </a:bodyPr>
          <a:lstStyle/>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内容提供者</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概述</a:t>
            </a:r>
            <a:endPar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访问其他应用程序       </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C:\Users\admin\Desktop\u=2190866901,1161307542&amp;fm=20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2685" y="4774956"/>
            <a:ext cx="961083" cy="961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2054344"/>
            <a:ext cx="8102600" cy="296273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364088" y="1826885"/>
            <a:ext cx="266429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smtClean="0">
                <a:solidFill>
                  <a:schemeClr val="bg1"/>
                </a:solidFill>
                <a:latin typeface="微软雅黑" panose="020B0503020204020204" pitchFamily="34" charset="-122"/>
                <a:ea typeface="微软雅黑" panose="020B0503020204020204" pitchFamily="34" charset="-122"/>
              </a:rPr>
              <a:t>内容提供者创建</a:t>
            </a:r>
            <a:r>
              <a:rPr lang="zh-CN" altLang="en-US" dirty="0" smtClean="0">
                <a:solidFill>
                  <a:schemeClr val="bg1"/>
                </a:solidFill>
                <a:latin typeface="微软雅黑" panose="020B0503020204020204" pitchFamily="34" charset="-122"/>
                <a:ea typeface="微软雅黑" panose="020B0503020204020204" pitchFamily="34" charset="-122"/>
              </a:rPr>
              <a:t>步骤</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481013" y="2280776"/>
            <a:ext cx="7975600" cy="25883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在程序包名</a:t>
            </a:r>
            <a:r>
              <a:rPr lang="zh-CN" altLang="en-US" sz="2000" dirty="0" smtClean="0">
                <a:latin typeface="Times New Roman" panose="02020603050405020304" pitchFamily="18" charset="0"/>
                <a:cs typeface="Times New Roman" panose="02020603050405020304" pitchFamily="18" charset="0"/>
              </a:rPr>
              <a:t>处右击选择</a:t>
            </a:r>
            <a:r>
              <a:rPr lang="en-US" altLang="zh-CN" sz="2000" dirty="0" smtClean="0">
                <a:latin typeface="Times New Roman" panose="02020603050405020304" pitchFamily="18" charset="0"/>
                <a:cs typeface="Times New Roman" panose="02020603050405020304" pitchFamily="18" charset="0"/>
              </a:rPr>
              <a:t>【New】</a:t>
            </a:r>
            <a:r>
              <a:rPr lang="en-US" altLang="zh-CN" sz="2000" dirty="0" smtClean="0">
                <a:latin typeface="Times New Roman" panose="02020603050405020304" pitchFamily="18" charset="0"/>
                <a:cs typeface="Times New Roman" panose="02020603050405020304" pitchFamily="18" charset="0"/>
                <a:sym typeface="Wingdings" panose="05000000000000000000"/>
              </a:rPr>
              <a:t></a:t>
            </a:r>
            <a:r>
              <a:rPr lang="en-US" altLang="zh-CN" sz="2000" dirty="0" smtClean="0">
                <a:latin typeface="Times New Roman" panose="02020603050405020304" pitchFamily="18" charset="0"/>
                <a:cs typeface="Times New Roman" panose="02020603050405020304" pitchFamily="18" charset="0"/>
              </a:rPr>
              <a:t>【Other】</a:t>
            </a:r>
            <a:r>
              <a:rPr lang="en-US" altLang="zh-CN" sz="2000" dirty="0" smtClean="0">
                <a:latin typeface="Times New Roman" panose="02020603050405020304" pitchFamily="18" charset="0"/>
                <a:cs typeface="Times New Roman" panose="02020603050405020304" pitchFamily="18" charset="0"/>
                <a:sym typeface="Wingdings" panose="05000000000000000000"/>
              </a:rPr>
              <a:t></a:t>
            </a:r>
            <a:r>
              <a:rPr lang="en-US" altLang="zh-CN" sz="2000" dirty="0" smtClean="0">
                <a:latin typeface="Times New Roman" panose="02020603050405020304" pitchFamily="18" charset="0"/>
                <a:cs typeface="Times New Roman" panose="02020603050405020304" pitchFamily="18" charset="0"/>
              </a:rPr>
              <a:t>【Content Provider】</a:t>
            </a:r>
            <a:r>
              <a:rPr lang="zh-CN" altLang="en-US" sz="2000" dirty="0" smtClean="0">
                <a:latin typeface="Times New Roman" panose="02020603050405020304" pitchFamily="18" charset="0"/>
                <a:cs typeface="Times New Roman" panose="02020603050405020304" pitchFamily="18" charset="0"/>
              </a:rPr>
              <a:t>选项</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输入内容提供者的</a:t>
            </a:r>
            <a:r>
              <a:rPr lang="en-US" altLang="zh-CN" sz="2000" dirty="0" smtClean="0">
                <a:latin typeface="Times New Roman" panose="02020603050405020304" pitchFamily="18" charset="0"/>
                <a:cs typeface="Times New Roman" panose="02020603050405020304" pitchFamily="18" charset="0"/>
              </a:rPr>
              <a:t>Class Name</a:t>
            </a:r>
            <a:r>
              <a:rPr lang="zh-CN" altLang="en-US" sz="2000" dirty="0" smtClean="0">
                <a:latin typeface="Times New Roman" panose="02020603050405020304" pitchFamily="18" charset="0"/>
                <a:cs typeface="Times New Roman" panose="02020603050405020304" pitchFamily="18" charset="0"/>
              </a:rPr>
              <a:t>（类名称）和</a:t>
            </a:r>
            <a:r>
              <a:rPr lang="en-US" altLang="zh-CN" sz="2000" dirty="0" smtClean="0">
                <a:latin typeface="Times New Roman" panose="02020603050405020304" pitchFamily="18" charset="0"/>
                <a:cs typeface="Times New Roman" panose="02020603050405020304" pitchFamily="18" charset="0"/>
              </a:rPr>
              <a:t>URI Authorities</a:t>
            </a:r>
            <a:r>
              <a:rPr lang="zh-CN" altLang="en-US" sz="2000" dirty="0" smtClean="0">
                <a:latin typeface="Times New Roman" panose="02020603050405020304" pitchFamily="18" charset="0"/>
                <a:cs typeface="Times New Roman" panose="02020603050405020304" pitchFamily="18" charset="0"/>
              </a:rPr>
              <a:t>（唯一标识，通常使用包名）</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点击</a:t>
            </a:r>
            <a:r>
              <a:rPr lang="en-US" altLang="zh-CN" sz="2000" dirty="0" smtClean="0">
                <a:latin typeface="Times New Roman" panose="02020603050405020304" pitchFamily="18" charset="0"/>
                <a:cs typeface="Times New Roman" panose="02020603050405020304" pitchFamily="18" charset="0"/>
              </a:rPr>
              <a:t>【Finish】</a:t>
            </a:r>
            <a:r>
              <a:rPr lang="zh-CN" altLang="en-US" sz="2000" dirty="0" smtClean="0">
                <a:latin typeface="Times New Roman" panose="02020603050405020304" pitchFamily="18" charset="0"/>
                <a:cs typeface="Times New Roman" panose="02020603050405020304" pitchFamily="18" charset="0"/>
              </a:rPr>
              <a:t>按钮创建完成</a:t>
            </a:r>
            <a:endParaRPr lang="en-US" altLang="zh-CN" sz="2000" dirty="0" smtClean="0">
              <a:latin typeface="Times New Roman" panose="02020603050405020304" pitchFamily="18" charset="0"/>
              <a:cs typeface="Times New Roman" panose="02020603050405020304" pitchFamily="18" charset="0"/>
            </a:endParaRPr>
          </a:p>
        </p:txBody>
      </p:sp>
      <p:sp>
        <p:nvSpPr>
          <p:cNvPr id="6"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创建内容提供者</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73013" y="1484784"/>
            <a:ext cx="8102600" cy="457200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610200" y="1257325"/>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清单文件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511101" y="1559238"/>
            <a:ext cx="7975600" cy="976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内容提供者创建完成后，</a:t>
            </a:r>
            <a:r>
              <a:rPr lang="en-US" altLang="zh-CN" sz="2000" dirty="0" smtClean="0">
                <a:latin typeface="Times New Roman" panose="02020603050405020304" pitchFamily="18" charset="0"/>
                <a:cs typeface="Times New Roman" panose="02020603050405020304" pitchFamily="18" charset="0"/>
              </a:rPr>
              <a:t>Android Studio</a:t>
            </a:r>
            <a:r>
              <a:rPr lang="zh-CN" altLang="en-US" sz="2000" dirty="0" smtClean="0">
                <a:latin typeface="Times New Roman" panose="02020603050405020304" pitchFamily="18" charset="0"/>
                <a:cs typeface="Times New Roman" panose="02020603050405020304" pitchFamily="18" charset="0"/>
              </a:rPr>
              <a:t>会自动在</a:t>
            </a:r>
            <a:r>
              <a:rPr lang="en-US" altLang="zh-CN" sz="2000" dirty="0" err="1" smtClean="0">
                <a:latin typeface="Times New Roman" panose="02020603050405020304" pitchFamily="18" charset="0"/>
                <a:cs typeface="Times New Roman" panose="02020603050405020304" pitchFamily="18" charset="0"/>
              </a:rPr>
              <a:t>AndroidManifest.xml</a:t>
            </a:r>
            <a:r>
              <a:rPr lang="zh-CN" altLang="en-US" sz="2000" dirty="0" smtClean="0">
                <a:latin typeface="Times New Roman" panose="02020603050405020304" pitchFamily="18" charset="0"/>
                <a:cs typeface="Times New Roman" panose="02020603050405020304" pitchFamily="18" charset="0"/>
              </a:rPr>
              <a:t>中对内容提供者进行注册。</a:t>
            </a:r>
            <a:endParaRPr lang="en-US" altLang="zh-CN" sz="20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727001" y="2587611"/>
            <a:ext cx="7796212" cy="3372077"/>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&lt;application ......&gt;</a:t>
            </a:r>
            <a:endParaRPr lang="en-US" altLang="zh-CN" sz="1600" dirty="0"/>
          </a:p>
          <a:p>
            <a:r>
              <a:rPr lang="en-US" altLang="zh-CN" sz="1600" dirty="0"/>
              <a:t>        ......	</a:t>
            </a:r>
            <a:endParaRPr lang="en-US" altLang="zh-CN" sz="1600" dirty="0"/>
          </a:p>
          <a:p>
            <a:r>
              <a:rPr lang="en-US" altLang="zh-CN" sz="1600" dirty="0"/>
              <a:t>        &lt;provider</a:t>
            </a:r>
            <a:endParaRPr lang="en-US" altLang="zh-CN" sz="1600" dirty="0"/>
          </a:p>
          <a:p>
            <a:r>
              <a:rPr lang="en-US" altLang="zh-CN" sz="1600" dirty="0"/>
              <a:t>            android:name=".MyContentProvider"</a:t>
            </a:r>
            <a:endParaRPr lang="zh-CN" altLang="zh-CN" sz="1600" dirty="0"/>
          </a:p>
          <a:p>
            <a:r>
              <a:rPr lang="en-US" altLang="zh-CN" sz="1600" dirty="0"/>
              <a:t>            android:authorities="cn.itcast.mycontentprovider"</a:t>
            </a:r>
            <a:endParaRPr lang="zh-CN" altLang="zh-CN" sz="1600" dirty="0"/>
          </a:p>
          <a:p>
            <a:r>
              <a:rPr lang="en-US" altLang="zh-CN" sz="1600" dirty="0"/>
              <a:t>            android:enabled="true"</a:t>
            </a:r>
            <a:endParaRPr lang="zh-CN" altLang="zh-CN" sz="1600" dirty="0"/>
          </a:p>
          <a:p>
            <a:r>
              <a:rPr lang="en-US" altLang="zh-CN" sz="1600" dirty="0"/>
              <a:t>            android:exported="true" &gt;</a:t>
            </a:r>
            <a:endParaRPr lang="zh-CN" altLang="zh-CN" sz="1600" dirty="0"/>
          </a:p>
          <a:p>
            <a:r>
              <a:rPr lang="en-US" altLang="zh-CN" sz="1600" dirty="0"/>
              <a:t>       &lt;/provider&gt;</a:t>
            </a:r>
            <a:endParaRPr lang="en-US" altLang="zh-CN" sz="1600" dirty="0"/>
          </a:p>
          <a:p>
            <a:r>
              <a:rPr lang="en-US" altLang="zh-CN" sz="1600" dirty="0"/>
              <a:t>    &lt;/application&gt;</a:t>
            </a:r>
            <a:endParaRPr lang="zh-CN" altLang="zh-CN" sz="1600" dirty="0"/>
          </a:p>
        </p:txBody>
      </p:sp>
      <p:sp>
        <p:nvSpPr>
          <p:cNvPr id="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创建内容提供者</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3474076"/>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a:t>
            </a:r>
            <a:r>
              <a:rPr lang="en-US" altLang="zh-CN" sz="2400" dirty="0" smtClean="0">
                <a:solidFill>
                  <a:srgbClr val="7F7F7F"/>
                </a:solidFill>
                <a:latin typeface="Impact" panose="020B0806030902050204" pitchFamily="34" charset="0"/>
                <a:ea typeface="微软雅黑" panose="020B0503020204020204" pitchFamily="34" charset="-122"/>
              </a:rPr>
              <a:t>.4</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内容观察者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7.1    </a:t>
            </a:r>
            <a:r>
              <a:rPr lang="zh-CN" altLang="en-US" sz="2400" dirty="0">
                <a:solidFill>
                  <a:srgbClr val="7F7F7F"/>
                </a:solidFill>
                <a:latin typeface="Impact" panose="020B0806030902050204" pitchFamily="34" charset="0"/>
                <a:ea typeface="微软雅黑" panose="020B0503020204020204" pitchFamily="34" charset="-122"/>
              </a:rPr>
              <a:t>内容提供者概述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7.2    </a:t>
            </a:r>
            <a:r>
              <a:rPr lang="zh-CN" altLang="en-US" sz="2400" dirty="0">
                <a:solidFill>
                  <a:srgbClr val="7F7F7F"/>
                </a:solidFill>
                <a:latin typeface="Impact" panose="020B0806030902050204" pitchFamily="34" charset="0"/>
                <a:ea typeface="微软雅黑" panose="020B0503020204020204" pitchFamily="34" charset="-122"/>
              </a:rPr>
              <a:t>创建内容提供者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7</a:t>
            </a:r>
            <a:r>
              <a:rPr lang="en-US" altLang="zh-CN" sz="2400" dirty="0" smtClean="0">
                <a:solidFill>
                  <a:schemeClr val="bg1"/>
                </a:solidFill>
                <a:latin typeface="Impact" panose="020B0806030902050204" pitchFamily="34" charset="0"/>
                <a:ea typeface="微软雅黑" panose="020B0503020204020204" pitchFamily="34" charset="-122"/>
              </a:rPr>
              <a:t>.3    </a:t>
            </a:r>
            <a:r>
              <a:rPr lang="zh-CN" altLang="en-US" sz="2400" dirty="0" smtClean="0">
                <a:solidFill>
                  <a:schemeClr val="bg1"/>
                </a:solidFill>
                <a:latin typeface="Impact" panose="020B0806030902050204" pitchFamily="34" charset="0"/>
                <a:ea typeface="微软雅黑" panose="020B0503020204020204" pitchFamily="34" charset="-122"/>
              </a:rPr>
              <a:t>访问其他应用程序 </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anose="020B0503020204020204" pitchFamily="34" charset="-122"/>
                <a:ea typeface="微软雅黑" panose="020B0503020204020204" pitchFamily="34" charset="-122"/>
              </a:rPr>
              <a:t>主讲内容</a:t>
            </a:r>
            <a:endParaRPr lang="en-US" altLang="zh-CN" sz="5400" b="1" dirty="0" smtClean="0">
              <a:solidFill>
                <a:srgbClr val="F2F2E6"/>
              </a:solidFill>
              <a:latin typeface="微软雅黑" panose="020B0503020204020204" pitchFamily="34" charset="-122"/>
              <a:ea typeface="微软雅黑" panose="020B0503020204020204"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 name="TextBox 27"/>
          <p:cNvSpPr txBox="1"/>
          <p:nvPr/>
        </p:nvSpPr>
        <p:spPr>
          <a:xfrm>
            <a:off x="696913" y="1760735"/>
            <a:ext cx="7796212" cy="4226991"/>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Uri uri = Uri.parse("content://cn.itcast.mycontentprovider/person"); </a:t>
            </a:r>
            <a:endParaRPr lang="zh-CN" altLang="zh-CN" sz="1600" dirty="0"/>
          </a:p>
          <a:p>
            <a:r>
              <a:rPr lang="en-US" altLang="zh-CN" sz="1600" dirty="0"/>
              <a:t>    ContentResolver resolver = context.getContentResolver();</a:t>
            </a:r>
            <a:endParaRPr lang="zh-CN" altLang="zh-CN" sz="1600" dirty="0"/>
          </a:p>
          <a:p>
            <a:r>
              <a:rPr lang="en-US" altLang="zh-CN" sz="1600" dirty="0"/>
              <a:t>    Cursor cursor = resolver.query(Uri uri, String[] projection, String selection,</a:t>
            </a:r>
            <a:endParaRPr lang="zh-CN" altLang="zh-CN" sz="1600" dirty="0"/>
          </a:p>
          <a:p>
            <a:r>
              <a:rPr lang="en-US" altLang="zh-CN" sz="1600" dirty="0"/>
              <a:t>                                     String[] selectionArgs, String sortOrder);</a:t>
            </a:r>
            <a:endParaRPr lang="zh-CN" altLang="zh-CN" sz="1600" dirty="0"/>
          </a:p>
          <a:p>
            <a:r>
              <a:rPr lang="en-US" altLang="zh-CN" sz="1600" dirty="0" smtClean="0"/>
              <a:t>    </a:t>
            </a:r>
            <a:r>
              <a:rPr lang="en-US" altLang="zh-CN" sz="1600" dirty="0"/>
              <a:t>while (cursor.moveToNext()) {</a:t>
            </a:r>
            <a:endParaRPr lang="zh-CN" altLang="zh-CN" sz="1600" dirty="0"/>
          </a:p>
          <a:p>
            <a:r>
              <a:rPr lang="en-US" altLang="zh-CN" sz="1600" dirty="0"/>
              <a:t>        String address = cursor.getString(0); </a:t>
            </a:r>
            <a:endParaRPr lang="zh-CN" altLang="zh-CN" sz="1600" dirty="0"/>
          </a:p>
          <a:p>
            <a:r>
              <a:rPr lang="en-US" altLang="zh-CN" sz="1600" dirty="0"/>
              <a:t>        long date = cursor.getLong(1);</a:t>
            </a:r>
            <a:endParaRPr lang="zh-CN" altLang="zh-CN" sz="1600" dirty="0"/>
          </a:p>
          <a:p>
            <a:r>
              <a:rPr lang="en-US" altLang="zh-CN" sz="1600" dirty="0"/>
              <a:t>        int type = cursor.getInt(2);</a:t>
            </a:r>
            <a:endParaRPr lang="zh-CN" altLang="zh-CN" sz="1600" dirty="0"/>
          </a:p>
          <a:p>
            <a:r>
              <a:rPr lang="en-US" altLang="zh-CN" sz="1600" dirty="0" smtClean="0"/>
              <a:t>   }</a:t>
            </a:r>
            <a:endParaRPr lang="zh-CN" altLang="zh-CN" sz="1600" dirty="0"/>
          </a:p>
          <a:p>
            <a:r>
              <a:rPr lang="en-US" altLang="zh-CN" sz="1600" dirty="0"/>
              <a:t>    cursor.close();</a:t>
            </a:r>
            <a:endParaRPr lang="zh-CN" altLang="zh-CN" sz="1600" dirty="0"/>
          </a:p>
        </p:txBody>
      </p:sp>
      <p:cxnSp>
        <p:nvCxnSpPr>
          <p:cNvPr id="29" name="直接箭头连接符 28"/>
          <p:cNvCxnSpPr/>
          <p:nvPr/>
        </p:nvCxnSpPr>
        <p:spPr bwMode="auto">
          <a:xfrm flipV="1">
            <a:off x="3902305" y="1520824"/>
            <a:ext cx="0" cy="32400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29"/>
          <p:cNvSpPr/>
          <p:nvPr/>
        </p:nvSpPr>
        <p:spPr>
          <a:xfrm>
            <a:off x="1905959" y="805735"/>
            <a:ext cx="3992691"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获取</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相应操作的</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Uri</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Uri.parse()</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方法是将字符串转化成</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Uri</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对象。</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矩形 30"/>
          <p:cNvSpPr/>
          <p:nvPr/>
        </p:nvSpPr>
        <p:spPr>
          <a:xfrm>
            <a:off x="899592" y="1844824"/>
            <a:ext cx="5640812" cy="360000"/>
          </a:xfrm>
          <a:prstGeom prst="rect">
            <a:avLst/>
          </a:prstGeom>
          <a:ln w="19050">
            <a:solidFill>
              <a:srgbClr val="006BA9"/>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32" name="矩形 31"/>
          <p:cNvSpPr/>
          <p:nvPr/>
        </p:nvSpPr>
        <p:spPr>
          <a:xfrm>
            <a:off x="899592" y="2245014"/>
            <a:ext cx="4805759" cy="360000"/>
          </a:xfrm>
          <a:prstGeom prst="rect">
            <a:avLst/>
          </a:prstGeom>
          <a:ln w="19050">
            <a:solidFill>
              <a:srgbClr val="006BA9"/>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33" name="圆角矩形 32"/>
          <p:cNvSpPr/>
          <p:nvPr/>
        </p:nvSpPr>
        <p:spPr>
          <a:xfrm>
            <a:off x="5904480" y="2196096"/>
            <a:ext cx="298800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获取</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ContentResolver</a:t>
            </a:r>
            <a:r>
              <a:rPr lang="zh-CN" altLang="en-US" b="1" dirty="0">
                <a:solidFill>
                  <a:schemeClr val="bg1"/>
                </a:solidFill>
                <a:ea typeface="宋体" panose="02010600030101010101" pitchFamily="2" charset="-122"/>
              </a:rPr>
              <a:t>对象</a:t>
            </a:r>
            <a:endParaRPr lang="en-US" altLang="zh-CN" b="1" dirty="0">
              <a:solidFill>
                <a:schemeClr val="bg1"/>
              </a:solidFill>
              <a:ea typeface="宋体" panose="02010600030101010101" pitchFamily="2" charset="-122"/>
            </a:endParaRPr>
          </a:p>
        </p:txBody>
      </p:sp>
      <p:cxnSp>
        <p:nvCxnSpPr>
          <p:cNvPr id="34" name="直接箭头连接符 33"/>
          <p:cNvCxnSpPr/>
          <p:nvPr/>
        </p:nvCxnSpPr>
        <p:spPr bwMode="auto">
          <a:xfrm flipV="1">
            <a:off x="5705351" y="2420888"/>
            <a:ext cx="199129" cy="9199"/>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a:xfrm>
            <a:off x="899592" y="2636912"/>
            <a:ext cx="7056784" cy="648000"/>
          </a:xfrm>
          <a:prstGeom prst="rect">
            <a:avLst/>
          </a:prstGeom>
          <a:ln w="19050">
            <a:solidFill>
              <a:srgbClr val="006BA9"/>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cxnSp>
        <p:nvCxnSpPr>
          <p:cNvPr id="36" name="直接箭头连接符 35"/>
          <p:cNvCxnSpPr/>
          <p:nvPr/>
        </p:nvCxnSpPr>
        <p:spPr bwMode="auto">
          <a:xfrm>
            <a:off x="5024586" y="3284912"/>
            <a:ext cx="0" cy="36011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圆角矩形 36"/>
          <p:cNvSpPr/>
          <p:nvPr/>
        </p:nvSpPr>
        <p:spPr>
          <a:xfrm>
            <a:off x="3008362" y="3669918"/>
            <a:ext cx="403244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通过</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ContentResolver</a:t>
            </a:r>
            <a:r>
              <a:rPr lang="zh-CN" altLang="en-US" b="1" dirty="0">
                <a:solidFill>
                  <a:schemeClr val="bg1"/>
                </a:solidFill>
                <a:ea typeface="宋体" panose="02010600030101010101" pitchFamily="2" charset="-122"/>
              </a:rPr>
              <a:t>对象查询数据</a:t>
            </a:r>
            <a:endParaRPr lang="en-US" altLang="zh-CN" b="1" dirty="0">
              <a:solidFill>
                <a:schemeClr val="bg1"/>
              </a:solidFill>
              <a:ea typeface="宋体" panose="02010600030101010101" pitchFamily="2" charset="-122"/>
            </a:endParaRPr>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查</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询其他程序的数据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1"/>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2"/>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hidden"/>
                                      </p:to>
                                    </p:set>
                                  </p:childTnLst>
                                </p:cTn>
                              </p:par>
                            </p:childTnLst>
                          </p:cTn>
                        </p:par>
                        <p:par>
                          <p:cTn id="40" fill="hold">
                            <p:stCondLst>
                              <p:cond delay="0"/>
                            </p:stCondLst>
                            <p:childTnLst>
                              <p:par>
                                <p:cTn id="41" presetID="22"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up)">
                                      <p:cBhvr>
                                        <p:cTn id="43" dur="500"/>
                                        <p:tgtEl>
                                          <p:spTgt spid="35"/>
                                        </p:tgtEl>
                                      </p:cBhvr>
                                    </p:animEffect>
                                  </p:childTnLst>
                                </p:cTn>
                              </p:par>
                              <p:par>
                                <p:cTn id="44" presetID="22" presetClass="entr" presetSubtype="1"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查</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询其他程序的数据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4"/>
          <p:cNvSpPr>
            <a:spLocks noChangeArrowheads="1"/>
          </p:cNvSpPr>
          <p:nvPr/>
        </p:nvSpPr>
        <p:spPr bwMode="auto">
          <a:xfrm>
            <a:off x="542925" y="1468993"/>
            <a:ext cx="8102600" cy="3760207"/>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22" name="任意多边形 21"/>
          <p:cNvSpPr/>
          <p:nvPr/>
        </p:nvSpPr>
        <p:spPr bwMode="auto">
          <a:xfrm>
            <a:off x="1115617" y="1258327"/>
            <a:ext cx="324036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多学一招</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UriMatcher</a:t>
            </a:r>
            <a:r>
              <a:rPr lang="zh-CN" altLang="en-US" dirty="0" smtClean="0">
                <a:solidFill>
                  <a:schemeClr val="bg1"/>
                </a:solidFill>
                <a:latin typeface="微软雅黑" panose="020B0503020204020204" pitchFamily="34" charset="-122"/>
                <a:ea typeface="微软雅黑" panose="020B0503020204020204" pitchFamily="34" charset="-122"/>
              </a:rPr>
              <a:t>类</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内容占位符 2"/>
          <p:cNvSpPr txBox="1"/>
          <p:nvPr/>
        </p:nvSpPr>
        <p:spPr bwMode="auto">
          <a:xfrm>
            <a:off x="481013" y="1661661"/>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smtClean="0"/>
              <a:t>UriMatcher</a:t>
            </a:r>
            <a:r>
              <a:rPr lang="zh-CN" altLang="en-US" sz="2000" dirty="0" smtClean="0"/>
              <a:t>：用于</a:t>
            </a:r>
            <a:r>
              <a:rPr lang="zh-CN" altLang="zh-CN" sz="2000" dirty="0" smtClean="0"/>
              <a:t>对</a:t>
            </a:r>
            <a:r>
              <a:rPr lang="en-US" altLang="zh-CN" sz="2000" dirty="0" smtClean="0"/>
              <a:t>ContentProvider</a:t>
            </a:r>
            <a:r>
              <a:rPr lang="zh-CN" altLang="en-US" sz="2000" dirty="0" smtClean="0"/>
              <a:t>中的</a:t>
            </a:r>
            <a:r>
              <a:rPr lang="en-US" altLang="zh-CN" sz="2000" dirty="0" smtClean="0"/>
              <a:t>Uri</a:t>
            </a:r>
            <a:r>
              <a:rPr lang="zh-CN" altLang="zh-CN" sz="2000" dirty="0"/>
              <a:t>进行匹配</a:t>
            </a:r>
            <a:endParaRPr lang="en-US" altLang="zh-CN" sz="2000" dirty="0" smtClean="0">
              <a:latin typeface="Times New Roman" panose="02020603050405020304" pitchFamily="18" charset="0"/>
              <a:cs typeface="Times New Roman" panose="02020603050405020304" pitchFamily="18" charset="0"/>
            </a:endParaRPr>
          </a:p>
        </p:txBody>
      </p:sp>
      <p:sp>
        <p:nvSpPr>
          <p:cNvPr id="24" name="内容占位符 2"/>
          <p:cNvSpPr txBox="1"/>
          <p:nvPr/>
        </p:nvSpPr>
        <p:spPr bwMode="auto">
          <a:xfrm>
            <a:off x="434404" y="2209547"/>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14400" lvl="1" indent="-457200">
              <a:lnSpc>
                <a:spcPct val="150000"/>
              </a:lnSpc>
              <a:buFont typeface="+mj-lt"/>
              <a:buAutoNum type="arabicPeriod"/>
              <a:defRPr/>
            </a:pPr>
            <a:r>
              <a:rPr lang="zh-CN" altLang="en-US" sz="2000" dirty="0" smtClean="0">
                <a:latin typeface="Times New Roman" panose="02020603050405020304" pitchFamily="18" charset="0"/>
                <a:cs typeface="Times New Roman" panose="02020603050405020304" pitchFamily="18" charset="0"/>
              </a:rPr>
              <a:t>初始化</a:t>
            </a:r>
            <a:r>
              <a:rPr lang="en-US" altLang="zh-CN" sz="2000" dirty="0">
                <a:latin typeface="Times New Roman" panose="02020603050405020304" pitchFamily="18" charset="0"/>
                <a:cs typeface="Times New Roman" panose="02020603050405020304" pitchFamily="18" charset="0"/>
              </a:rPr>
              <a:t>UriMatcher</a:t>
            </a:r>
            <a:endParaRPr lang="en-US" altLang="zh-CN" sz="2000" dirty="0" smtClean="0">
              <a:latin typeface="Times New Roman" panose="02020603050405020304" pitchFamily="18" charset="0"/>
              <a:cs typeface="Times New Roman" panose="02020603050405020304" pitchFamily="18" charset="0"/>
            </a:endParaRPr>
          </a:p>
        </p:txBody>
      </p:sp>
      <p:sp>
        <p:nvSpPr>
          <p:cNvPr id="25" name="内容占位符 2"/>
          <p:cNvSpPr txBox="1"/>
          <p:nvPr/>
        </p:nvSpPr>
        <p:spPr bwMode="auto">
          <a:xfrm>
            <a:off x="450031" y="3423061"/>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14400" lvl="1" indent="-457200">
              <a:lnSpc>
                <a:spcPct val="150000"/>
              </a:lnSpc>
              <a:buFont typeface="+mj-lt"/>
              <a:buAutoNum type="arabicPeriod" startAt="2"/>
              <a:defRPr/>
            </a:pPr>
            <a:r>
              <a:rPr lang="zh-CN" altLang="en-US" sz="2000" dirty="0">
                <a:latin typeface="Times New Roman" panose="02020603050405020304" pitchFamily="18" charset="0"/>
                <a:cs typeface="Times New Roman" panose="02020603050405020304" pitchFamily="18" charset="0"/>
              </a:rPr>
              <a:t>将</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注册到</a:t>
            </a:r>
            <a:r>
              <a:rPr lang="en-US" altLang="zh-CN" sz="2000" dirty="0" smtClean="0">
                <a:latin typeface="Times New Roman" panose="02020603050405020304" pitchFamily="18" charset="0"/>
                <a:cs typeface="Times New Roman" panose="02020603050405020304" pitchFamily="18" charset="0"/>
              </a:rPr>
              <a:t>UriMatcher</a:t>
            </a:r>
            <a:r>
              <a:rPr lang="zh-CN" altLang="en-US" sz="2000" dirty="0" smtClean="0">
                <a:latin typeface="Times New Roman" panose="02020603050405020304" pitchFamily="18" charset="0"/>
                <a:cs typeface="Times New Roman" panose="02020603050405020304" pitchFamily="18" charset="0"/>
              </a:rPr>
              <a:t>中</a:t>
            </a:r>
            <a:endParaRPr lang="en-US" altLang="zh-CN" sz="2000" dirty="0">
              <a:latin typeface="Times New Roman" panose="02020603050405020304" pitchFamily="18" charset="0"/>
              <a:cs typeface="Times New Roman" panose="02020603050405020304" pitchFamily="18" charset="0"/>
            </a:endParaRPr>
          </a:p>
          <a:p>
            <a:pPr lvl="1">
              <a:lnSpc>
                <a:spcPct val="150000"/>
              </a:lnSpc>
              <a:defRPr/>
            </a:pPr>
            <a:endParaRPr lang="en-US" altLang="zh-CN" sz="2000" dirty="0" smtClean="0">
              <a:latin typeface="Times New Roman" panose="02020603050405020304" pitchFamily="18" charset="0"/>
              <a:cs typeface="Times New Roman" panose="02020603050405020304" pitchFamily="18" charset="0"/>
            </a:endParaRPr>
          </a:p>
        </p:txBody>
      </p:sp>
      <p:sp>
        <p:nvSpPr>
          <p:cNvPr id="26" name="TextBox 25"/>
          <p:cNvSpPr txBox="1"/>
          <p:nvPr/>
        </p:nvSpPr>
        <p:spPr>
          <a:xfrm>
            <a:off x="696913" y="2852936"/>
            <a:ext cx="7796212" cy="588145"/>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smtClean="0"/>
              <a:t>    UriMatcher matcher = new UriMatcher(UriMatcher.NO_MATCH);</a:t>
            </a:r>
            <a:endParaRPr lang="en-US" altLang="zh-CN" sz="1600" dirty="0" smtClean="0"/>
          </a:p>
        </p:txBody>
      </p:sp>
      <p:sp>
        <p:nvSpPr>
          <p:cNvPr id="27" name="TextBox 26"/>
          <p:cNvSpPr txBox="1"/>
          <p:nvPr/>
        </p:nvSpPr>
        <p:spPr>
          <a:xfrm>
            <a:off x="696913" y="3933056"/>
            <a:ext cx="7796212" cy="93610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smtClean="0"/>
              <a:t>    </a:t>
            </a:r>
            <a:r>
              <a:rPr lang="en-US" altLang="zh-CN" sz="1600" dirty="0" err="1" smtClean="0"/>
              <a:t>matcher.addURI</a:t>
            </a:r>
            <a:r>
              <a:rPr lang="en-US" altLang="zh-CN" sz="1600" dirty="0"/>
              <a:t>("cn.itcast.contentprovider", "people", PEOPLE);  </a:t>
            </a:r>
            <a:endParaRPr lang="en-US" altLang="zh-CN" sz="1600" dirty="0"/>
          </a:p>
          <a:p>
            <a:r>
              <a:rPr lang="en-US" altLang="zh-CN" sz="1600" dirty="0" smtClean="0"/>
              <a:t>    </a:t>
            </a:r>
            <a:r>
              <a:rPr lang="en-US" altLang="zh-CN" sz="1600" dirty="0" err="1" smtClean="0"/>
              <a:t>matcher.addURI</a:t>
            </a:r>
            <a:r>
              <a:rPr lang="en-US" altLang="zh-CN" sz="1600" dirty="0"/>
              <a:t>("cn.itcast.contentprovider", "person/#", PEOPLE_ID);</a:t>
            </a:r>
            <a:endParaRPr lang="en-US" altLang="zh-CN" sz="16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查</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询其他程序的数据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4"/>
          <p:cNvSpPr>
            <a:spLocks noChangeArrowheads="1"/>
          </p:cNvSpPr>
          <p:nvPr/>
        </p:nvSpPr>
        <p:spPr bwMode="auto">
          <a:xfrm>
            <a:off x="542925" y="1468993"/>
            <a:ext cx="8102600" cy="470943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22" name="任意多边形 21"/>
          <p:cNvSpPr/>
          <p:nvPr/>
        </p:nvSpPr>
        <p:spPr bwMode="auto">
          <a:xfrm>
            <a:off x="1115617" y="1258327"/>
            <a:ext cx="324036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多学一招</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UriMatcher</a:t>
            </a:r>
            <a:r>
              <a:rPr lang="zh-CN" altLang="en-US" dirty="0" smtClean="0">
                <a:solidFill>
                  <a:schemeClr val="bg1"/>
                </a:solidFill>
                <a:latin typeface="微软雅黑" panose="020B0503020204020204" pitchFamily="34" charset="-122"/>
                <a:ea typeface="微软雅黑" panose="020B0503020204020204" pitchFamily="34" charset="-122"/>
              </a:rPr>
              <a:t>类</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内容占位符 2"/>
          <p:cNvSpPr txBox="1"/>
          <p:nvPr/>
        </p:nvSpPr>
        <p:spPr bwMode="auto">
          <a:xfrm>
            <a:off x="506909" y="1700808"/>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14400" lvl="1" indent="-457200">
              <a:lnSpc>
                <a:spcPct val="150000"/>
              </a:lnSpc>
              <a:buFont typeface="+mj-lt"/>
              <a:buAutoNum type="arabicPeriod" startAt="3"/>
              <a:defRPr/>
            </a:pPr>
            <a:r>
              <a:rPr lang="zh-CN" altLang="en-US" sz="2000" dirty="0">
                <a:latin typeface="Times New Roman" panose="02020603050405020304" pitchFamily="18" charset="0"/>
                <a:cs typeface="Times New Roman" panose="02020603050405020304" pitchFamily="18" charset="0"/>
              </a:rPr>
              <a:t>与已经注册的</a:t>
            </a:r>
            <a:r>
              <a:rPr lang="en-US" altLang="zh-CN" sz="2000" dirty="0">
                <a:latin typeface="Times New Roman" panose="02020603050405020304" pitchFamily="18" charset="0"/>
                <a:cs typeface="Times New Roman" panose="02020603050405020304" pitchFamily="18" charset="0"/>
              </a:rPr>
              <a:t>Uri</a:t>
            </a:r>
            <a:r>
              <a:rPr lang="zh-CN" altLang="en-US" sz="2000" dirty="0">
                <a:latin typeface="Times New Roman" panose="02020603050405020304" pitchFamily="18" charset="0"/>
                <a:cs typeface="Times New Roman" panose="02020603050405020304" pitchFamily="18" charset="0"/>
              </a:rPr>
              <a:t>进行匹配</a:t>
            </a:r>
            <a:endParaRPr lang="zh-CN" altLang="en-US" sz="2000" dirty="0">
              <a:latin typeface="Times New Roman" panose="02020603050405020304" pitchFamily="18" charset="0"/>
              <a:cs typeface="Times New Roman" panose="02020603050405020304" pitchFamily="18" charset="0"/>
            </a:endParaRPr>
          </a:p>
        </p:txBody>
      </p:sp>
      <p:sp>
        <p:nvSpPr>
          <p:cNvPr id="25" name="内容占位符 2"/>
          <p:cNvSpPr txBox="1"/>
          <p:nvPr/>
        </p:nvSpPr>
        <p:spPr bwMode="auto">
          <a:xfrm>
            <a:off x="450031" y="3423061"/>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endParaRPr lang="en-US" altLang="zh-CN" sz="2000" dirty="0" smtClean="0">
              <a:latin typeface="Times New Roman" panose="02020603050405020304" pitchFamily="18" charset="0"/>
              <a:cs typeface="Times New Roman" panose="02020603050405020304" pitchFamily="18" charset="0"/>
            </a:endParaRPr>
          </a:p>
        </p:txBody>
      </p:sp>
      <p:sp>
        <p:nvSpPr>
          <p:cNvPr id="26" name="TextBox 25"/>
          <p:cNvSpPr txBox="1"/>
          <p:nvPr/>
        </p:nvSpPr>
        <p:spPr>
          <a:xfrm>
            <a:off x="1251541" y="2170312"/>
            <a:ext cx="6685367" cy="3824783"/>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Uri uri = Uri.parse("content://" + "cn.itcast.contentprovider" + "/people");</a:t>
            </a:r>
            <a:endParaRPr lang="en-US" altLang="zh-CN" sz="1600" dirty="0"/>
          </a:p>
          <a:p>
            <a:r>
              <a:rPr lang="en-US" altLang="zh-CN" sz="1600" dirty="0"/>
              <a:t> </a:t>
            </a:r>
            <a:r>
              <a:rPr lang="en-US" altLang="zh-CN" sz="1600" dirty="0" smtClean="0"/>
              <a:t>   int </a:t>
            </a:r>
            <a:r>
              <a:rPr lang="en-US" altLang="zh-CN" sz="1600" dirty="0"/>
              <a:t>match = matcher.match(uri);</a:t>
            </a:r>
            <a:endParaRPr lang="en-US" altLang="zh-CN" sz="1600" dirty="0"/>
          </a:p>
          <a:p>
            <a:r>
              <a:rPr lang="en-US" altLang="zh-CN" sz="1600" dirty="0" smtClean="0"/>
              <a:t>    switch </a:t>
            </a:r>
            <a:r>
              <a:rPr lang="en-US" altLang="zh-CN" sz="1600" dirty="0"/>
              <a:t>(match){</a:t>
            </a:r>
            <a:endParaRPr lang="en-US" altLang="zh-CN" sz="1600" dirty="0"/>
          </a:p>
          <a:p>
            <a:r>
              <a:rPr lang="en-US" altLang="zh-CN" sz="1600" dirty="0"/>
              <a:t>    </a:t>
            </a:r>
            <a:r>
              <a:rPr lang="en-US" altLang="zh-CN" sz="1600" dirty="0" smtClean="0"/>
              <a:t>      case </a:t>
            </a:r>
            <a:r>
              <a:rPr lang="en-US" altLang="zh-CN" sz="1600" dirty="0"/>
              <a:t>PEOPLE:</a:t>
            </a:r>
            <a:endParaRPr lang="en-US" altLang="zh-CN" sz="1600" dirty="0"/>
          </a:p>
          <a:p>
            <a:r>
              <a:rPr lang="en-US" altLang="zh-CN" sz="1600" dirty="0"/>
              <a:t>       </a:t>
            </a:r>
            <a:r>
              <a:rPr lang="en-US" altLang="zh-CN" sz="1600" dirty="0" smtClean="0"/>
              <a:t>    </a:t>
            </a:r>
            <a:r>
              <a:rPr lang="en-US" altLang="zh-CN" sz="1600" dirty="0"/>
              <a:t>//</a:t>
            </a:r>
            <a:r>
              <a:rPr lang="zh-CN" altLang="en-US" sz="1600" dirty="0"/>
              <a:t>匹配成功后做的相关操作</a:t>
            </a:r>
            <a:endParaRPr lang="zh-CN" altLang="en-US" sz="1600" dirty="0"/>
          </a:p>
          <a:p>
            <a:r>
              <a:rPr lang="zh-CN" altLang="en-US" sz="1600" dirty="0"/>
              <a:t>   </a:t>
            </a:r>
            <a:r>
              <a:rPr lang="zh-CN" altLang="en-US" sz="1600" dirty="0" smtClean="0"/>
              <a:t>        </a:t>
            </a:r>
            <a:r>
              <a:rPr lang="en-US" altLang="zh-CN" sz="1600" dirty="0"/>
              <a:t>case PEOPLE_ID:</a:t>
            </a:r>
            <a:endParaRPr lang="en-US" altLang="zh-CN" sz="1600" dirty="0"/>
          </a:p>
          <a:p>
            <a:r>
              <a:rPr lang="en-US" altLang="zh-CN" sz="1600" dirty="0"/>
              <a:t>        </a:t>
            </a:r>
            <a:r>
              <a:rPr lang="en-US" altLang="zh-CN" sz="1600" dirty="0" smtClean="0"/>
              <a:t>   //</a:t>
            </a:r>
            <a:r>
              <a:rPr lang="zh-CN" altLang="en-US" sz="1600" dirty="0"/>
              <a:t>匹配成功后做的相关操作</a:t>
            </a:r>
            <a:endParaRPr lang="zh-CN" altLang="en-US" sz="1600" dirty="0"/>
          </a:p>
          <a:p>
            <a:r>
              <a:rPr lang="zh-CN" altLang="en-US" sz="1600" dirty="0"/>
              <a:t>    </a:t>
            </a:r>
            <a:r>
              <a:rPr lang="en-US" altLang="zh-CN" sz="1600" dirty="0"/>
              <a:t>default:</a:t>
            </a:r>
            <a:endParaRPr lang="en-US" altLang="zh-CN" sz="1600" dirty="0"/>
          </a:p>
          <a:p>
            <a:r>
              <a:rPr lang="en-US" altLang="zh-CN" sz="1600" dirty="0"/>
              <a:t>        return null;</a:t>
            </a:r>
            <a:endParaRPr lang="en-US" altLang="zh-CN" sz="1600" dirty="0"/>
          </a:p>
          <a:p>
            <a:r>
              <a:rPr lang="en-US" altLang="zh-CN" sz="1600" dirty="0" smtClean="0"/>
              <a:t>   }   </a:t>
            </a:r>
            <a:endParaRPr lang="en-US" altLang="zh-CN" sz="1600"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椭圆 39"/>
          <p:cNvSpPr/>
          <p:nvPr/>
        </p:nvSpPr>
        <p:spPr bwMode="auto">
          <a:xfrm rot="574600">
            <a:off x="775737" y="1944464"/>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pitchFamily="34" charset="0"/>
              <a:ea typeface="宋体" panose="02010600030101010101" pitchFamily="2" charset="-122"/>
            </a:endParaRPr>
          </a:p>
        </p:txBody>
      </p:sp>
      <p:sp>
        <p:nvSpPr>
          <p:cNvPr id="41" name="TextBox 40"/>
          <p:cNvSpPr txBox="1"/>
          <p:nvPr/>
        </p:nvSpPr>
        <p:spPr>
          <a:xfrm>
            <a:off x="785177" y="1949806"/>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2" name="直接连接符 41"/>
          <p:cNvCxnSpPr/>
          <p:nvPr/>
        </p:nvCxnSpPr>
        <p:spPr>
          <a:xfrm>
            <a:off x="957008" y="2304086"/>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3" name="椭圆 42"/>
          <p:cNvSpPr/>
          <p:nvPr/>
        </p:nvSpPr>
        <p:spPr bwMode="auto">
          <a:xfrm rot="574600">
            <a:off x="777956" y="2747224"/>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pitchFamily="34" charset="0"/>
              <a:ea typeface="宋体" panose="02010600030101010101" pitchFamily="2" charset="-122"/>
            </a:endParaRPr>
          </a:p>
        </p:txBody>
      </p:sp>
      <p:sp>
        <p:nvSpPr>
          <p:cNvPr id="44" name="TextBox 43"/>
          <p:cNvSpPr txBox="1"/>
          <p:nvPr/>
        </p:nvSpPr>
        <p:spPr>
          <a:xfrm>
            <a:off x="791358" y="2729824"/>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5" name="直接连接符 44"/>
          <p:cNvCxnSpPr/>
          <p:nvPr/>
        </p:nvCxnSpPr>
        <p:spPr>
          <a:xfrm>
            <a:off x="974322" y="3119422"/>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6" name="椭圆 45"/>
          <p:cNvSpPr/>
          <p:nvPr/>
        </p:nvSpPr>
        <p:spPr bwMode="auto">
          <a:xfrm rot="574600">
            <a:off x="781918" y="4695022"/>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pitchFamily="34" charset="0"/>
              <a:ea typeface="宋体" panose="02010600030101010101" pitchFamily="2" charset="-122"/>
            </a:endParaRPr>
          </a:p>
        </p:txBody>
      </p:sp>
      <p:sp>
        <p:nvSpPr>
          <p:cNvPr id="47" name="TextBox 46"/>
          <p:cNvSpPr txBox="1"/>
          <p:nvPr/>
        </p:nvSpPr>
        <p:spPr>
          <a:xfrm>
            <a:off x="791358" y="4700364"/>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8" name="直接连接符 47"/>
          <p:cNvCxnSpPr/>
          <p:nvPr/>
        </p:nvCxnSpPr>
        <p:spPr>
          <a:xfrm>
            <a:off x="992079" y="5069696"/>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9" name="矩形 48"/>
          <p:cNvSpPr/>
          <p:nvPr/>
        </p:nvSpPr>
        <p:spPr>
          <a:xfrm>
            <a:off x="1172092" y="1958992"/>
            <a:ext cx="1151277"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功能描述：</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50" name="矩形 49"/>
          <p:cNvSpPr/>
          <p:nvPr/>
        </p:nvSpPr>
        <p:spPr>
          <a:xfrm>
            <a:off x="1165912" y="2729824"/>
            <a:ext cx="1157458"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技术要点：</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51" name="矩形 50"/>
          <p:cNvSpPr/>
          <p:nvPr/>
        </p:nvSpPr>
        <p:spPr>
          <a:xfrm>
            <a:off x="2443159" y="3354907"/>
            <a:ext cx="3776734" cy="1725088"/>
          </a:xfrm>
          <a:prstGeom prst="rect">
            <a:avLst/>
          </a:prstGeom>
        </p:spPr>
        <p:txBody>
          <a:bodyPr wrap="square">
            <a:spAutoFit/>
          </a:bodyPr>
          <a:lstStyle/>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找到系统短信的</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ContentProvider</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Uri</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地址</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了解系统短信的数据库文件</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用户交互界面的设计与实现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体类（</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SmsInfo.java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面逻辑代码的设计与实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添加读取短信权限</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矩形 52"/>
          <p:cNvSpPr/>
          <p:nvPr/>
        </p:nvSpPr>
        <p:spPr>
          <a:xfrm>
            <a:off x="1172092" y="4647947"/>
            <a:ext cx="1135247" cy="345094"/>
          </a:xfrm>
          <a:prstGeom prst="rect">
            <a:avLst/>
          </a:prstGeom>
        </p:spPr>
        <p:txBody>
          <a:bodyPr wrap="none">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实现步骤： </a:t>
            </a:r>
            <a:endParaRPr lang="zh-CN" altLang="en-US" sz="1400" b="1" kern="0" dirty="0">
              <a:solidFill>
                <a:srgbClr val="0070C0"/>
              </a:solidFill>
              <a:latin typeface="微软雅黑" panose="020B0503020204020204" pitchFamily="34" charset="-122"/>
              <a:ea typeface="微软雅黑" panose="020B0503020204020204" pitchFamily="34" charset="-122"/>
            </a:endParaRPr>
          </a:p>
        </p:txBody>
      </p:sp>
      <p:sp>
        <p:nvSpPr>
          <p:cNvPr id="54" name="矩形 53"/>
          <p:cNvSpPr/>
          <p:nvPr/>
        </p:nvSpPr>
        <p:spPr>
          <a:xfrm>
            <a:off x="2443159" y="1967870"/>
            <a:ext cx="1261884"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查看系统短信。</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endParaRPr>
          </a:p>
        </p:txBody>
      </p:sp>
      <p:sp>
        <p:nvSpPr>
          <p:cNvPr id="55" name="矩形 54"/>
          <p:cNvSpPr/>
          <p:nvPr/>
        </p:nvSpPr>
        <p:spPr>
          <a:xfrm>
            <a:off x="2443159" y="2511623"/>
            <a:ext cx="2856872" cy="610936"/>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使用</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ContentResolver</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查询</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ContentProvider</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共享出来的数据。</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1655985" y="188640"/>
            <a:ext cx="644440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查询</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系统短信</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277" y="1866230"/>
            <a:ext cx="2570682" cy="383137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par>
                                <p:cTn id="11" presetID="22" presetClass="entr" presetSubtype="8"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wipe(left)">
                                      <p:cBhvr>
                                        <p:cTn id="5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3" grpId="0" animBg="1"/>
      <p:bldP spid="44" grpId="0"/>
      <p:bldP spid="46" grpId="0" animBg="1"/>
      <p:bldP spid="47" grpId="0"/>
      <p:bldP spid="49" grpId="0"/>
      <p:bldP spid="50" grpId="0"/>
      <p:bldP spid="51" grpId="0"/>
      <p:bldP spid="53" grpId="0"/>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24719" y="422573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7</a:t>
            </a:r>
            <a:r>
              <a:rPr lang="en-US" altLang="zh-CN" sz="2400" dirty="0" smtClean="0">
                <a:solidFill>
                  <a:schemeClr val="bg1"/>
                </a:solidFill>
                <a:latin typeface="Impact" panose="020B0806030902050204" pitchFamily="34" charset="0"/>
                <a:ea typeface="微软雅黑" panose="020B0503020204020204" pitchFamily="34" charset="-122"/>
              </a:rPr>
              <a:t>.4    </a:t>
            </a:r>
            <a:r>
              <a:rPr lang="zh-CN" altLang="en-US" sz="2400" dirty="0" smtClean="0">
                <a:solidFill>
                  <a:schemeClr val="bg1"/>
                </a:solidFill>
                <a:latin typeface="Impact" panose="020B0806030902050204" pitchFamily="34" charset="0"/>
                <a:ea typeface="微软雅黑" panose="020B0503020204020204" pitchFamily="34" charset="-122"/>
              </a:rPr>
              <a:t>内容观察者</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7.1    </a:t>
            </a:r>
            <a:r>
              <a:rPr lang="zh-CN" altLang="en-US" sz="2400" dirty="0">
                <a:solidFill>
                  <a:srgbClr val="7F7F7F"/>
                </a:solidFill>
                <a:latin typeface="Impact" panose="020B0806030902050204" pitchFamily="34" charset="0"/>
                <a:ea typeface="微软雅黑" panose="020B0503020204020204" pitchFamily="34" charset="-122"/>
              </a:rPr>
              <a:t>内容提供者概述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7.2    </a:t>
            </a:r>
            <a:r>
              <a:rPr lang="zh-CN" altLang="en-US" sz="2400" dirty="0">
                <a:solidFill>
                  <a:srgbClr val="7F7F7F"/>
                </a:solidFill>
                <a:latin typeface="Impact" panose="020B0806030902050204" pitchFamily="34" charset="0"/>
                <a:ea typeface="微软雅黑" panose="020B0503020204020204" pitchFamily="34" charset="-122"/>
              </a:rPr>
              <a:t>创建内容提供者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7.3    </a:t>
            </a:r>
            <a:r>
              <a:rPr lang="zh-CN" altLang="en-US" sz="2400" dirty="0">
                <a:solidFill>
                  <a:srgbClr val="7F7F7F"/>
                </a:solidFill>
                <a:latin typeface="Impact" panose="020B0806030902050204" pitchFamily="34" charset="0"/>
                <a:ea typeface="微软雅黑" panose="020B0503020204020204" pitchFamily="34" charset="-122"/>
              </a:rPr>
              <a:t>访问其他应用程序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anose="020B0503020204020204" pitchFamily="34" charset="-122"/>
                <a:ea typeface="微软雅黑" panose="020B0503020204020204" pitchFamily="34" charset="-122"/>
              </a:rPr>
              <a:t>主讲内容</a:t>
            </a:r>
            <a:endParaRPr lang="en-US" altLang="zh-CN" sz="5400" b="1" dirty="0" smtClean="0">
              <a:solidFill>
                <a:srgbClr val="F2F2E6"/>
              </a:solidFill>
              <a:latin typeface="微软雅黑" panose="020B0503020204020204" pitchFamily="34" charset="-122"/>
              <a:ea typeface="微软雅黑" panose="020B0503020204020204"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834416"/>
            <a:ext cx="8102600" cy="353880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580112" y="1606957"/>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内容观察者</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内容占位符 2"/>
          <p:cNvSpPr txBox="1"/>
          <p:nvPr/>
        </p:nvSpPr>
        <p:spPr bwMode="auto">
          <a:xfrm>
            <a:off x="481013" y="2052886"/>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内容观察者（</a:t>
            </a:r>
            <a:r>
              <a:rPr lang="en-US" altLang="zh-CN" sz="2000" dirty="0"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）用于观察指定</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所代表的数据的变化，当</a:t>
            </a:r>
            <a:r>
              <a:rPr lang="en-US" altLang="zh-CN" sz="2000" dirty="0" err="1"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观察到指定</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代表的数据发生变化时，就会触发</a:t>
            </a:r>
            <a:r>
              <a:rPr lang="en-US" altLang="zh-CN" sz="2000" dirty="0" err="1" smtClean="0">
                <a:latin typeface="Times New Roman" panose="02020603050405020304" pitchFamily="18" charset="0"/>
                <a:cs typeface="Times New Roman" panose="02020603050405020304" pitchFamily="18" charset="0"/>
              </a:rPr>
              <a:t>onChange</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方法</a:t>
            </a:r>
            <a:r>
              <a:rPr lang="zh-CN" altLang="en-US" sz="2000" dirty="0">
                <a:latin typeface="Times New Roman" panose="02020603050405020304" pitchFamily="18" charset="0"/>
                <a:cs typeface="Times New Roman" panose="02020603050405020304" pitchFamily="18" charset="0"/>
              </a:rPr>
              <a:t>，此时在</a:t>
            </a:r>
            <a:r>
              <a:rPr lang="en-US" altLang="zh-CN" sz="2000" dirty="0">
                <a:latin typeface="Times New Roman" panose="02020603050405020304" pitchFamily="18" charset="0"/>
                <a:cs typeface="Times New Roman" panose="02020603050405020304" pitchFamily="18" charset="0"/>
              </a:rPr>
              <a:t>onChange()</a:t>
            </a:r>
            <a:r>
              <a:rPr lang="zh-CN" altLang="en-US" sz="2000" dirty="0">
                <a:latin typeface="Times New Roman" panose="02020603050405020304" pitchFamily="18" charset="0"/>
                <a:cs typeface="Times New Roman" panose="02020603050405020304" pitchFamily="18" charset="0"/>
              </a:rPr>
              <a:t>方法中使用</a:t>
            </a:r>
            <a:r>
              <a:rPr lang="en-US" altLang="zh-CN" sz="2000" dirty="0">
                <a:latin typeface="Times New Roman" panose="02020603050405020304" pitchFamily="18" charset="0"/>
                <a:cs typeface="Times New Roman" panose="02020603050405020304" pitchFamily="18" charset="0"/>
              </a:rPr>
              <a:t>ContentResovler</a:t>
            </a:r>
            <a:r>
              <a:rPr lang="zh-CN" altLang="en-US" sz="2000" dirty="0">
                <a:latin typeface="Times New Roman" panose="02020603050405020304" pitchFamily="18" charset="0"/>
                <a:cs typeface="Times New Roman" panose="02020603050405020304" pitchFamily="18" charset="0"/>
              </a:rPr>
              <a:t>可以查询到变化的数据</a:t>
            </a:r>
            <a:r>
              <a:rPr lang="zh-CN" altLang="en-US" sz="2000" dirty="0" smtClean="0">
                <a:latin typeface="Times New Roman" panose="02020603050405020304" pitchFamily="18" charset="0"/>
                <a:cs typeface="Times New Roman" panose="02020603050405020304" pitchFamily="18" charset="0"/>
              </a:rPr>
              <a:t>。</a:t>
            </a:r>
            <a:endParaRPr lang="zh-CN" altLang="en-US"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要使用</a:t>
            </a:r>
            <a:r>
              <a:rPr lang="en-US" altLang="zh-CN" sz="2000" dirty="0"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观察数据变化，就必须在</a:t>
            </a:r>
            <a:r>
              <a:rPr lang="en-US" altLang="zh-CN" sz="2000" dirty="0"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中调用</a:t>
            </a:r>
            <a:r>
              <a:rPr lang="en-US" altLang="zh-CN" sz="2000" dirty="0"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的</a:t>
            </a:r>
            <a:r>
              <a:rPr lang="en-US" altLang="zh-CN" sz="2000" dirty="0" smtClean="0">
                <a:latin typeface="Times New Roman" panose="02020603050405020304" pitchFamily="18" charset="0"/>
                <a:cs typeface="Times New Roman" panose="02020603050405020304" pitchFamily="18" charset="0"/>
              </a:rPr>
              <a:t>notifyChange()</a:t>
            </a:r>
            <a:r>
              <a:rPr lang="zh-CN" altLang="en-US" sz="2000" dirty="0" smtClean="0">
                <a:latin typeface="Times New Roman" panose="02020603050405020304" pitchFamily="18" charset="0"/>
                <a:cs typeface="Times New Roman" panose="02020603050405020304" pitchFamily="18" charset="0"/>
              </a:rPr>
              <a:t>方法。</a:t>
            </a:r>
            <a:endParaRPr lang="en-US" altLang="zh-CN" sz="2000" dirty="0" smtClean="0">
              <a:latin typeface="Times New Roman" panose="02020603050405020304" pitchFamily="18" charset="0"/>
              <a:cs typeface="Times New Roman" panose="02020603050405020304" pitchFamily="18" charset="0"/>
            </a:endParaRPr>
          </a:p>
        </p:txBody>
      </p:sp>
      <p:sp>
        <p:nvSpPr>
          <p:cNvPr id="6"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什么是内</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容观察</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者 </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流程图: 可选过程 20"/>
          <p:cNvSpPr/>
          <p:nvPr/>
        </p:nvSpPr>
        <p:spPr>
          <a:xfrm>
            <a:off x="533857" y="2133256"/>
            <a:ext cx="1980040" cy="360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A</a:t>
            </a:r>
            <a:r>
              <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程序</a:t>
            </a:r>
            <a:endPar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ContentProvider</a:t>
            </a:r>
            <a:r>
              <a:rPr kumimoji="0" lang="zh-CN" altLang="en-US"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暴露数据并调用</a:t>
            </a:r>
            <a:r>
              <a:rPr kumimoji="0" lang="en-US" altLang="zh-CN"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ContentResolver</a:t>
            </a:r>
            <a:r>
              <a:rPr kumimoji="0" lang="zh-CN" altLang="en-US"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的</a:t>
            </a:r>
            <a:r>
              <a:rPr kumimoji="0" lang="en-US" altLang="zh-CN"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notifyChange()</a:t>
            </a:r>
            <a:r>
              <a:rPr kumimoji="0" lang="zh-CN" altLang="en-US"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方法</a:t>
            </a:r>
            <a:endParaRPr kumimoji="0" lang="zh-CN" altLang="en-US" sz="16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sp>
        <p:nvSpPr>
          <p:cNvPr id="22" name="圆角矩形 21"/>
          <p:cNvSpPr/>
          <p:nvPr/>
        </p:nvSpPr>
        <p:spPr>
          <a:xfrm>
            <a:off x="3881489" y="2294822"/>
            <a:ext cx="1080000" cy="1080000"/>
          </a:xfrm>
          <a:prstGeom prst="roundRect">
            <a:avLst/>
          </a:prstGeom>
          <a:solidFill>
            <a:sysClr val="window" lastClr="FFFFFF"/>
          </a:solidFill>
          <a:ln w="19050" cap="flat" cmpd="sng" algn="ctr">
            <a:solidFill>
              <a:srgbClr val="006BA9"/>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rPr>
              <a:t>消息中心</a:t>
            </a:r>
            <a:endParaRPr kumimoji="0" lang="zh-CN" altLang="en-US"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endParaRPr>
          </a:p>
        </p:txBody>
      </p:sp>
      <p:cxnSp>
        <p:nvCxnSpPr>
          <p:cNvPr id="23" name="直接箭头连接符 22"/>
          <p:cNvCxnSpPr/>
          <p:nvPr/>
        </p:nvCxnSpPr>
        <p:spPr bwMode="auto">
          <a:xfrm>
            <a:off x="5099928" y="3069848"/>
            <a:ext cx="141628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2627786" y="4826089"/>
            <a:ext cx="388843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流程图: 可选过程 24"/>
          <p:cNvSpPr/>
          <p:nvPr/>
        </p:nvSpPr>
        <p:spPr>
          <a:xfrm>
            <a:off x="6631648" y="4149080"/>
            <a:ext cx="1972800" cy="126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B</a:t>
            </a:r>
            <a:r>
              <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程序</a:t>
            </a:r>
            <a:endPar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使用</a:t>
            </a:r>
            <a:r>
              <a:rPr kumimoji="0" lang="en-US" altLang="zh-CN"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ContentResolver</a:t>
            </a:r>
            <a:endParaRPr kumimoji="0" lang="zh-CN" altLang="en-US" sz="16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sp>
        <p:nvSpPr>
          <p:cNvPr id="26" name="流程图: 可选过程 25"/>
          <p:cNvSpPr/>
          <p:nvPr/>
        </p:nvSpPr>
        <p:spPr>
          <a:xfrm>
            <a:off x="6632186" y="2204863"/>
            <a:ext cx="1972262" cy="1259919"/>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C</a:t>
            </a:r>
            <a:r>
              <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程序</a:t>
            </a:r>
            <a:endPar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注册</a:t>
            </a:r>
            <a:r>
              <a:rPr kumimoji="0" lang="en-US" altLang="zh-CN" sz="1600" b="0" i="0" u="none" strike="noStrike" kern="0" cap="none" spc="0" normalizeH="0" baseline="0" noProof="0" dirty="0" smtClean="0">
                <a:ln>
                  <a:noFill/>
                </a:ln>
                <a:solidFill>
                  <a:prstClr val="white"/>
                </a:solidFill>
                <a:effectLst/>
                <a:uLnTx/>
                <a:uFillTx/>
                <a:latin typeface="Arial" panose="020B0604020202020204"/>
                <a:ea typeface="宋体" panose="02010600030101010101" pitchFamily="2" charset="-122"/>
              </a:rPr>
              <a:t>ContentObserver</a:t>
            </a:r>
            <a:endParaRPr kumimoji="0" lang="zh-CN" altLang="en-US" sz="16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sp>
        <p:nvSpPr>
          <p:cNvPr id="27" name="TextBox 26"/>
          <p:cNvSpPr txBox="1"/>
          <p:nvPr/>
        </p:nvSpPr>
        <p:spPr>
          <a:xfrm>
            <a:off x="3550898" y="4466048"/>
            <a:ext cx="174118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操作</a:t>
            </a:r>
            <a:r>
              <a:rPr kumimoji="0" lang="en-US" altLang="zh-CN" sz="1400" b="0" i="0" u="none" strike="noStrike" kern="0" cap="none" spc="0" normalizeH="0" baseline="0" noProof="0" dirty="0" smtClean="0">
                <a:ln>
                  <a:noFill/>
                </a:ln>
                <a:solidFill>
                  <a:srgbClr val="0070C0"/>
                </a:solidFill>
                <a:effectLst/>
                <a:uLnTx/>
                <a:uFillTx/>
              </a:rPr>
              <a:t>A</a:t>
            </a:r>
            <a:r>
              <a:rPr kumimoji="0" lang="zh-CN" altLang="en-US" sz="1400" b="0" i="0" u="none" strike="noStrike" kern="0" cap="none" spc="0" normalizeH="0" baseline="0" noProof="0" dirty="0">
                <a:ln>
                  <a:noFill/>
                </a:ln>
                <a:solidFill>
                  <a:srgbClr val="0070C0"/>
                </a:solidFill>
                <a:effectLst/>
                <a:uLnTx/>
                <a:uFillTx/>
              </a:rPr>
              <a:t>程</a:t>
            </a:r>
            <a:r>
              <a:rPr kumimoji="0" lang="zh-CN" altLang="en-US" sz="1400" b="0" i="0" u="none" strike="noStrike" kern="0" cap="none" spc="0" normalizeH="0" baseline="0" noProof="0" dirty="0" smtClean="0">
                <a:ln>
                  <a:noFill/>
                </a:ln>
                <a:solidFill>
                  <a:srgbClr val="0070C0"/>
                </a:solidFill>
                <a:effectLst/>
                <a:uLnTx/>
                <a:uFillTx/>
              </a:rPr>
              <a:t>序中的数据</a:t>
            </a:r>
            <a:endParaRPr kumimoji="0" lang="zh-CN" altLang="en-US" sz="1400" b="0" i="0" u="none" strike="noStrike" kern="0" cap="none" spc="0" normalizeH="0" baseline="0" noProof="0" dirty="0">
              <a:ln>
                <a:noFill/>
              </a:ln>
              <a:solidFill>
                <a:srgbClr val="0070C0"/>
              </a:solidFill>
              <a:effectLst/>
              <a:uLnTx/>
              <a:uFillTx/>
            </a:endParaRPr>
          </a:p>
        </p:txBody>
      </p:sp>
      <p:cxnSp>
        <p:nvCxnSpPr>
          <p:cNvPr id="28" name="直接箭头连接符 27"/>
          <p:cNvCxnSpPr/>
          <p:nvPr/>
        </p:nvCxnSpPr>
        <p:spPr bwMode="auto">
          <a:xfrm flipV="1">
            <a:off x="2615284" y="2934054"/>
            <a:ext cx="1173161" cy="88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2513110" y="2186280"/>
            <a:ext cx="136837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当数据发生变化时，向消息中心发送消息</a:t>
            </a:r>
            <a:endParaRPr kumimoji="0" lang="zh-CN" altLang="en-US" sz="1400" b="0" i="0" u="none" strike="noStrike" kern="0" cap="none" spc="0" normalizeH="0" baseline="0" noProof="0" dirty="0">
              <a:ln>
                <a:noFill/>
              </a:ln>
              <a:solidFill>
                <a:srgbClr val="0070C0"/>
              </a:solidFill>
              <a:effectLst/>
              <a:uLnTx/>
              <a:uFillTx/>
            </a:endParaRPr>
          </a:p>
        </p:txBody>
      </p:sp>
      <p:cxnSp>
        <p:nvCxnSpPr>
          <p:cNvPr id="30" name="直接箭头连接符 29"/>
          <p:cNvCxnSpPr/>
          <p:nvPr/>
        </p:nvCxnSpPr>
        <p:spPr bwMode="auto">
          <a:xfrm flipH="1" flipV="1">
            <a:off x="5056802" y="2564905"/>
            <a:ext cx="1459414" cy="39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4976002" y="1772816"/>
            <a:ext cx="165618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观察消息中心的消息，通过消息观察</a:t>
            </a:r>
            <a:r>
              <a:rPr kumimoji="0" lang="en-US" altLang="zh-CN" sz="1400" b="0" i="0" u="none" strike="noStrike" kern="0" cap="none" spc="0" normalizeH="0" baseline="0" noProof="0" dirty="0" smtClean="0">
                <a:ln>
                  <a:noFill/>
                </a:ln>
                <a:solidFill>
                  <a:srgbClr val="0070C0"/>
                </a:solidFill>
                <a:effectLst/>
                <a:uLnTx/>
                <a:uFillTx/>
              </a:rPr>
              <a:t>A</a:t>
            </a:r>
            <a:r>
              <a:rPr kumimoji="0" lang="zh-CN" altLang="en-US" sz="1400" b="0" i="0" u="none" strike="noStrike" kern="0" cap="none" spc="0" normalizeH="0" baseline="0" noProof="0" dirty="0" smtClean="0">
                <a:ln>
                  <a:noFill/>
                </a:ln>
                <a:solidFill>
                  <a:srgbClr val="0070C0"/>
                </a:solidFill>
                <a:effectLst/>
                <a:uLnTx/>
                <a:uFillTx/>
              </a:rPr>
              <a:t>程序的数据变化</a:t>
            </a:r>
            <a:endParaRPr kumimoji="0" lang="zh-CN" altLang="en-US" sz="1400" b="0" i="0" u="none" strike="noStrike" kern="0" cap="none" spc="0" normalizeH="0" baseline="0" noProof="0" dirty="0">
              <a:ln>
                <a:noFill/>
              </a:ln>
              <a:solidFill>
                <a:srgbClr val="0070C0"/>
              </a:solidFill>
              <a:effectLst/>
              <a:uLnTx/>
              <a:uFillTx/>
            </a:endParaRPr>
          </a:p>
        </p:txBody>
      </p:sp>
      <p:sp>
        <p:nvSpPr>
          <p:cNvPr id="32" name="TextBox 31"/>
          <p:cNvSpPr txBox="1"/>
          <p:nvPr/>
        </p:nvSpPr>
        <p:spPr>
          <a:xfrm>
            <a:off x="4932040" y="3121804"/>
            <a:ext cx="182824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观察到变化的数据触发</a:t>
            </a:r>
            <a:r>
              <a:rPr kumimoji="0" lang="en-US" altLang="zh-CN" sz="1400" b="0" i="0" u="none" strike="noStrike" kern="0" cap="none" spc="0" normalizeH="0" baseline="0" noProof="0" dirty="0" smtClean="0">
                <a:ln>
                  <a:noFill/>
                </a:ln>
                <a:solidFill>
                  <a:srgbClr val="0070C0"/>
                </a:solidFill>
                <a:effectLst/>
                <a:uLnTx/>
                <a:uFillTx/>
              </a:rPr>
              <a:t>onChange()</a:t>
            </a:r>
            <a:r>
              <a:rPr kumimoji="0" lang="zh-CN" altLang="en-US" sz="1400" b="0" i="0" u="none" strike="noStrike" kern="0" cap="none" spc="0" normalizeH="0" baseline="0" noProof="0" dirty="0" smtClean="0">
                <a:ln>
                  <a:noFill/>
                </a:ln>
                <a:solidFill>
                  <a:srgbClr val="0070C0"/>
                </a:solidFill>
                <a:effectLst/>
                <a:uLnTx/>
                <a:uFillTx/>
              </a:rPr>
              <a:t>方法</a:t>
            </a:r>
            <a:endParaRPr kumimoji="0" lang="zh-CN" altLang="en-US" sz="1400" b="0" i="0" u="none" strike="noStrike" kern="0" cap="none" spc="0" normalizeH="0" baseline="0" noProof="0" dirty="0">
              <a:ln>
                <a:noFill/>
              </a:ln>
              <a:solidFill>
                <a:srgbClr val="0070C0"/>
              </a:solidFill>
              <a:effectLst/>
              <a:uLnTx/>
              <a:uFillTx/>
            </a:endParaRPr>
          </a:p>
        </p:txBody>
      </p:sp>
      <p:sp>
        <p:nvSpPr>
          <p:cNvPr id="15"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什么是内</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容观察</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者 </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righ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2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right)">
                                      <p:cBhvr>
                                        <p:cTn id="41" dur="500"/>
                                        <p:tgtEl>
                                          <p:spTgt spid="30"/>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7" grpId="0"/>
      <p:bldP spid="29"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作业</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点评</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2"/>
          <p:cNvSpPr txBox="1"/>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pPr>
            <a:r>
              <a:rPr lang="zh-CN" altLang="en-US" sz="2400" dirty="0"/>
              <a:t>通过什么方法可以实现数据库</a:t>
            </a:r>
            <a:r>
              <a:rPr lang="zh-CN" altLang="en-US" sz="2400" dirty="0" smtClean="0"/>
              <a:t>的增删</a:t>
            </a:r>
            <a:r>
              <a:rPr lang="zh-CN" altLang="en-US" sz="2400" dirty="0"/>
              <a:t>改查？</a:t>
            </a:r>
            <a:endParaRPr lang="zh-CN" altLang="en-US" sz="2400" dirty="0"/>
          </a:p>
          <a:p>
            <a:pPr lvl="1">
              <a:lnSpc>
                <a:spcPct val="150000"/>
              </a:lnSpc>
              <a:spcBef>
                <a:spcPct val="20000"/>
              </a:spcBef>
              <a:buFontTx/>
              <a:buChar char="–"/>
            </a:pPr>
            <a:r>
              <a:rPr lang="en-US" altLang="zh-CN" sz="2400" dirty="0">
                <a:latin typeface="Arial" panose="020B0604020202020204" pitchFamily="34" charset="0"/>
                <a:cs typeface="Arial" panose="020B0604020202020204" pitchFamily="34" charset="0"/>
              </a:rPr>
              <a:t>ListView</a:t>
            </a:r>
            <a:r>
              <a:rPr lang="zh-CN" altLang="en-US" sz="2400" dirty="0">
                <a:latin typeface="Arial" panose="020B0604020202020204" pitchFamily="34" charset="0"/>
                <a:cs typeface="Arial" panose="020B0604020202020204" pitchFamily="34" charset="0"/>
              </a:rPr>
              <a:t>的长按监听事件的方法是什</a:t>
            </a:r>
            <a:r>
              <a:rPr lang="zh-CN" altLang="en-US" sz="2400" dirty="0" smtClean="0">
                <a:latin typeface="Arial" panose="020B0604020202020204" pitchFamily="34" charset="0"/>
                <a:cs typeface="Arial" panose="020B0604020202020204" pitchFamily="34" charset="0"/>
              </a:rPr>
              <a:t>么</a:t>
            </a:r>
            <a:r>
              <a:rPr lang="zh-CN" altLang="en-US" sz="2400" dirty="0" smtClean="0"/>
              <a:t>？</a:t>
            </a:r>
            <a:endParaRPr lang="en-US" altLang="zh-CN" sz="2400"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96913" y="1587319"/>
            <a:ext cx="7796212" cy="3497865"/>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1400" dirty="0"/>
              <a:t>private class MyObserver extends ContentObserver{</a:t>
            </a:r>
            <a:endParaRPr lang="zh-CN" altLang="zh-CN" sz="1400" dirty="0"/>
          </a:p>
          <a:p>
            <a:r>
              <a:rPr lang="en-US" altLang="zh-CN" sz="1400" dirty="0"/>
              <a:t>        public MyObserver(Handler handler) {</a:t>
            </a:r>
            <a:endParaRPr lang="zh-CN" altLang="zh-CN" sz="1400" dirty="0"/>
          </a:p>
          <a:p>
            <a:r>
              <a:rPr lang="en-US" altLang="zh-CN" sz="1400" dirty="0"/>
              <a:t>            super(handler);</a:t>
            </a:r>
            <a:endParaRPr lang="zh-CN" altLang="zh-CN" sz="1400" dirty="0"/>
          </a:p>
          <a:p>
            <a:r>
              <a:rPr lang="en-US" altLang="zh-CN" sz="1400" dirty="0"/>
              <a:t>        }</a:t>
            </a:r>
            <a:endParaRPr lang="zh-CN" altLang="zh-CN" sz="1400" dirty="0"/>
          </a:p>
          <a:p>
            <a:r>
              <a:rPr lang="en-US" altLang="zh-CN" sz="1400" dirty="0"/>
              <a:t>        public void onChange(boolean selfChange) {</a:t>
            </a:r>
            <a:endParaRPr lang="zh-CN" altLang="zh-CN" sz="1400" dirty="0"/>
          </a:p>
          <a:p>
            <a:r>
              <a:rPr lang="en-US" altLang="zh-CN" sz="1400" dirty="0"/>
              <a:t>            super.onChange(selfChange);</a:t>
            </a:r>
            <a:endParaRPr lang="zh-CN" altLang="zh-CN" sz="1400" dirty="0"/>
          </a:p>
          <a:p>
            <a:r>
              <a:rPr lang="en-US" altLang="zh-CN" sz="1400" dirty="0"/>
              <a:t> </a:t>
            </a:r>
            <a:r>
              <a:rPr lang="en-US" altLang="zh-CN" sz="1400" dirty="0" smtClean="0"/>
              <a:t>         }</a:t>
            </a:r>
            <a:endParaRPr lang="en-US" altLang="zh-CN" sz="1400" dirty="0"/>
          </a:p>
          <a:p>
            <a:r>
              <a:rPr lang="en-US" altLang="zh-CN" sz="1400" dirty="0"/>
              <a:t>    }</a:t>
            </a:r>
            <a:endParaRPr lang="zh-CN" altLang="zh-CN" sz="1400" dirty="0"/>
          </a:p>
        </p:txBody>
      </p:sp>
      <p:sp>
        <p:nvSpPr>
          <p:cNvPr id="24" name="矩形 23"/>
          <p:cNvSpPr/>
          <p:nvPr/>
        </p:nvSpPr>
        <p:spPr>
          <a:xfrm>
            <a:off x="899592" y="1691516"/>
            <a:ext cx="3983448"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sp>
        <p:nvSpPr>
          <p:cNvPr id="25" name="圆角矩形 24"/>
          <p:cNvSpPr/>
          <p:nvPr/>
        </p:nvSpPr>
        <p:spPr>
          <a:xfrm>
            <a:off x="5348769" y="1691516"/>
            <a:ext cx="1887527"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创建</a:t>
            </a:r>
            <a:r>
              <a:rPr lang="zh-CN" altLang="en-US" b="1" dirty="0" smtClean="0">
                <a:solidFill>
                  <a:schemeClr val="bg1"/>
                </a:solidFill>
                <a:ea typeface="宋体" panose="02010600030101010101" pitchFamily="2" charset="-122"/>
              </a:rPr>
              <a:t>内</a:t>
            </a:r>
            <a:r>
              <a:rPr lang="zh-CN" altLang="en-US" b="1" dirty="0">
                <a:solidFill>
                  <a:schemeClr val="bg1"/>
                </a:solidFill>
                <a:ea typeface="宋体" panose="02010600030101010101" pitchFamily="2" charset="-122"/>
              </a:rPr>
              <a:t>容观察者</a:t>
            </a:r>
            <a:endParaRPr lang="en-US" altLang="zh-CN" b="1" dirty="0">
              <a:solidFill>
                <a:schemeClr val="bg1"/>
              </a:solidFill>
              <a:ea typeface="宋体" panose="02010600030101010101" pitchFamily="2" charset="-122"/>
            </a:endParaRPr>
          </a:p>
        </p:txBody>
      </p:sp>
      <p:cxnSp>
        <p:nvCxnSpPr>
          <p:cNvPr id="26" name="直接箭头连接符 25"/>
          <p:cNvCxnSpPr/>
          <p:nvPr/>
        </p:nvCxnSpPr>
        <p:spPr bwMode="auto">
          <a:xfrm flipV="1">
            <a:off x="4901832" y="1887688"/>
            <a:ext cx="446937"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a:xfrm>
            <a:off x="971600" y="3068960"/>
            <a:ext cx="3515396" cy="93610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sp>
        <p:nvSpPr>
          <p:cNvPr id="28" name="圆角矩形 27"/>
          <p:cNvSpPr/>
          <p:nvPr/>
        </p:nvSpPr>
        <p:spPr>
          <a:xfrm>
            <a:off x="4883040" y="2963714"/>
            <a:ext cx="3960000"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当观察</a:t>
            </a:r>
            <a:r>
              <a:rPr lang="zh-CN" altLang="en-US" b="1" dirty="0" smtClean="0">
                <a:solidFill>
                  <a:schemeClr val="bg1"/>
                </a:solidFill>
                <a:ea typeface="宋体" panose="02010600030101010101" pitchFamily="2" charset="-122"/>
              </a:rPr>
              <a:t>到</a:t>
            </a:r>
            <a:r>
              <a:rPr lang="en-US" altLang="zh-CN" b="1" dirty="0">
                <a:solidFill>
                  <a:schemeClr val="bg1"/>
                </a:solidFill>
                <a:ea typeface="宋体" panose="02010600030101010101" pitchFamily="2" charset="-122"/>
              </a:rPr>
              <a:t>Uri</a:t>
            </a:r>
            <a:r>
              <a:rPr lang="zh-CN" altLang="en-US" b="1" dirty="0">
                <a:solidFill>
                  <a:schemeClr val="bg1"/>
                </a:solidFill>
                <a:ea typeface="宋体" panose="02010600030101010101" pitchFamily="2" charset="-122"/>
              </a:rPr>
              <a:t>代表的数据发生变化时调用此方</a:t>
            </a:r>
            <a:r>
              <a:rPr lang="zh-CN" altLang="en-US" b="1" dirty="0" smtClean="0">
                <a:solidFill>
                  <a:schemeClr val="bg1"/>
                </a:solidFill>
                <a:ea typeface="宋体" panose="02010600030101010101" pitchFamily="2" charset="-122"/>
              </a:rPr>
              <a:t>法，程</a:t>
            </a:r>
            <a:r>
              <a:rPr lang="zh-CN" altLang="en-US" b="1" dirty="0">
                <a:solidFill>
                  <a:schemeClr val="bg1"/>
                </a:solidFill>
                <a:ea typeface="宋体" panose="02010600030101010101" pitchFamily="2" charset="-122"/>
              </a:rPr>
              <a:t>序会回调</a:t>
            </a:r>
            <a:r>
              <a:rPr lang="en-US" altLang="zh-CN" b="1" dirty="0">
                <a:solidFill>
                  <a:schemeClr val="bg1"/>
                </a:solidFill>
                <a:ea typeface="宋体" panose="02010600030101010101" pitchFamily="2" charset="-122"/>
              </a:rPr>
              <a:t>onChange()</a:t>
            </a:r>
            <a:r>
              <a:rPr lang="zh-CN" altLang="en-US" b="1" dirty="0">
                <a:solidFill>
                  <a:schemeClr val="bg1"/>
                </a:solidFill>
                <a:ea typeface="宋体" panose="02010600030101010101" pitchFamily="2" charset="-122"/>
              </a:rPr>
              <a:t>方法，并在该方法中处理相关逻辑</a:t>
            </a:r>
            <a:endParaRPr lang="en-US" altLang="zh-CN" b="1" dirty="0">
              <a:solidFill>
                <a:schemeClr val="bg1"/>
              </a:solidFill>
              <a:ea typeface="宋体" panose="02010600030101010101" pitchFamily="2" charset="-122"/>
            </a:endParaRPr>
          </a:p>
        </p:txBody>
      </p:sp>
      <p:cxnSp>
        <p:nvCxnSpPr>
          <p:cNvPr id="29" name="直接箭头连接符 28"/>
          <p:cNvCxnSpPr/>
          <p:nvPr/>
        </p:nvCxnSpPr>
        <p:spPr bwMode="auto">
          <a:xfrm flipV="1">
            <a:off x="4486996" y="3429000"/>
            <a:ext cx="396044" cy="1432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什么是内</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容观察</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者 </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5"/>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6"/>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696913" y="1556792"/>
            <a:ext cx="7796212" cy="133882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ContentResolver resolver = getContentResolver();</a:t>
            </a:r>
            <a:endParaRPr lang="zh-CN" altLang="zh-CN" dirty="0"/>
          </a:p>
          <a:p>
            <a:r>
              <a:rPr lang="en-US" altLang="zh-CN" dirty="0"/>
              <a:t>    Uri uri = Uri.parse("content://aaa.bbb.ccc");</a:t>
            </a:r>
            <a:endParaRPr lang="zh-CN" altLang="zh-CN" dirty="0"/>
          </a:p>
          <a:p>
            <a:r>
              <a:rPr lang="en-US" altLang="zh-CN" dirty="0"/>
              <a:t>    resolver.registerContentObserver(uri, true, new MyObserver(new Handler()));</a:t>
            </a:r>
            <a:endParaRPr lang="zh-CN" altLang="zh-CN" dirty="0"/>
          </a:p>
        </p:txBody>
      </p:sp>
      <p:sp>
        <p:nvSpPr>
          <p:cNvPr id="16" name="矩形 15"/>
          <p:cNvSpPr/>
          <p:nvPr/>
        </p:nvSpPr>
        <p:spPr>
          <a:xfrm>
            <a:off x="971600" y="2488230"/>
            <a:ext cx="7272808"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sp>
        <p:nvSpPr>
          <p:cNvPr id="18" name="圆角矩形 17"/>
          <p:cNvSpPr/>
          <p:nvPr/>
        </p:nvSpPr>
        <p:spPr>
          <a:xfrm>
            <a:off x="4716017" y="1829328"/>
            <a:ext cx="2088231"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注册内容观察者</a:t>
            </a:r>
            <a:endParaRPr lang="en-US" altLang="zh-CN" b="1" dirty="0">
              <a:solidFill>
                <a:schemeClr val="bg1"/>
              </a:solidFill>
              <a:ea typeface="宋体" panose="02010600030101010101" pitchFamily="2" charset="-122"/>
            </a:endParaRPr>
          </a:p>
        </p:txBody>
      </p:sp>
      <p:cxnSp>
        <p:nvCxnSpPr>
          <p:cNvPr id="19" name="直接箭头连接符 18"/>
          <p:cNvCxnSpPr/>
          <p:nvPr/>
        </p:nvCxnSpPr>
        <p:spPr bwMode="auto">
          <a:xfrm flipV="1">
            <a:off x="5760132" y="2180794"/>
            <a:ext cx="0" cy="30743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标注 19"/>
          <p:cNvSpPr/>
          <p:nvPr/>
        </p:nvSpPr>
        <p:spPr bwMode="auto">
          <a:xfrm>
            <a:off x="696913" y="3255660"/>
            <a:ext cx="7796212" cy="3168352"/>
          </a:xfrm>
          <a:prstGeom prst="wedgeRoundRectCallout">
            <a:avLst>
              <a:gd name="adj1" fmla="val 13208"/>
              <a:gd name="adj2" fmla="val -5868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注册内容观察者的方法原型为：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public final void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registerContentObserver</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(Uri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uri,boolean</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notifyForDescendents,ContentObserver</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observer)</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功能：为指定的</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Uri</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注册一个</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ContentObserver</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派生类实例，当指定的</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Uri</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发生改变时，回调该实例对象去处理。</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uri</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需要观察的</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Uri</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notifyForDescendents</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false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表示只匹配该</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Uri</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true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表示可以同时匹配其派生的</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Uri</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observer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创建的内容观察者对象</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什么是内</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容观察</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者 </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607094" y="1609724"/>
            <a:ext cx="7796212" cy="260942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@Override</a:t>
            </a:r>
            <a:endParaRPr lang="en-US" altLang="zh-CN" dirty="0"/>
          </a:p>
          <a:p>
            <a:r>
              <a:rPr lang="en-US" altLang="zh-CN" dirty="0"/>
              <a:t>protected void onDestroy() {</a:t>
            </a:r>
            <a:endParaRPr lang="en-US" altLang="zh-CN" dirty="0"/>
          </a:p>
          <a:p>
            <a:r>
              <a:rPr lang="en-US" altLang="zh-CN" dirty="0"/>
              <a:t>     super.onDestroy();</a:t>
            </a:r>
            <a:endParaRPr lang="en-US" altLang="zh-CN" dirty="0"/>
          </a:p>
          <a:p>
            <a:r>
              <a:rPr lang="en-US" altLang="zh-CN" dirty="0" smtClean="0"/>
              <a:t>     getContentResolver</a:t>
            </a:r>
            <a:r>
              <a:rPr lang="en-US" altLang="zh-CN" dirty="0"/>
              <a:t>().unregisterContentObserver(new MyObserver(</a:t>
            </a:r>
            <a:endParaRPr lang="en-US" altLang="zh-CN" dirty="0"/>
          </a:p>
          <a:p>
            <a:r>
              <a:rPr lang="en-US" altLang="zh-CN" dirty="0"/>
              <a:t>                                                                            </a:t>
            </a:r>
            <a:r>
              <a:rPr lang="en-US" altLang="zh-CN" dirty="0" smtClean="0"/>
              <a:t>                             new </a:t>
            </a:r>
            <a:r>
              <a:rPr lang="en-US" altLang="zh-CN" dirty="0"/>
              <a:t>Handler()));</a:t>
            </a:r>
            <a:endParaRPr lang="en-US" altLang="zh-CN" dirty="0"/>
          </a:p>
          <a:p>
            <a:r>
              <a:rPr lang="en-US" altLang="zh-CN" dirty="0"/>
              <a:t>}</a:t>
            </a:r>
            <a:endParaRPr lang="en-US" altLang="zh-CN" dirty="0"/>
          </a:p>
        </p:txBody>
      </p:sp>
      <p:sp>
        <p:nvSpPr>
          <p:cNvPr id="16" name="矩形 15"/>
          <p:cNvSpPr/>
          <p:nvPr/>
        </p:nvSpPr>
        <p:spPr>
          <a:xfrm>
            <a:off x="884459" y="2937226"/>
            <a:ext cx="7414145" cy="760730"/>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sp>
        <p:nvSpPr>
          <p:cNvPr id="18" name="圆角矩形 17"/>
          <p:cNvSpPr/>
          <p:nvPr/>
        </p:nvSpPr>
        <p:spPr>
          <a:xfrm>
            <a:off x="2762421" y="2228288"/>
            <a:ext cx="284874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ea typeface="宋体" panose="02010600030101010101" pitchFamily="2" charset="-122"/>
              </a:rPr>
              <a:t>取消注</a:t>
            </a:r>
            <a:r>
              <a:rPr lang="zh-CN" altLang="en-US" b="1" dirty="0">
                <a:solidFill>
                  <a:schemeClr val="bg1"/>
                </a:solidFill>
                <a:ea typeface="宋体" panose="02010600030101010101" pitchFamily="2" charset="-122"/>
              </a:rPr>
              <a:t>册内容观察者</a:t>
            </a:r>
            <a:endParaRPr lang="en-US" altLang="zh-CN" b="1" dirty="0">
              <a:solidFill>
                <a:schemeClr val="bg1"/>
              </a:solidFill>
              <a:ea typeface="宋体" panose="02010600030101010101" pitchFamily="2" charset="-122"/>
            </a:endParaRPr>
          </a:p>
        </p:txBody>
      </p:sp>
      <p:cxnSp>
        <p:nvCxnSpPr>
          <p:cNvPr id="19" name="直接箭头连接符 18"/>
          <p:cNvCxnSpPr/>
          <p:nvPr/>
        </p:nvCxnSpPr>
        <p:spPr bwMode="auto">
          <a:xfrm flipV="1">
            <a:off x="4186796" y="2636912"/>
            <a:ext cx="0" cy="300314"/>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什么是内</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容观察</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者 </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圆角矩形标注 10"/>
          <p:cNvSpPr/>
          <p:nvPr/>
        </p:nvSpPr>
        <p:spPr bwMode="auto">
          <a:xfrm>
            <a:off x="731811" y="4828795"/>
            <a:ext cx="7650163" cy="883975"/>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lvl="0">
              <a:lnSpc>
                <a:spcPct val="150000"/>
              </a:lnSpc>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注意</a:t>
            </a:r>
            <a:r>
              <a:rPr lang="zh-CN" altLang="en-US" kern="0" dirty="0">
                <a:solidFill>
                  <a:srgbClr val="FF0000"/>
                </a:solidFill>
                <a:latin typeface="Times New Roman" panose="02020603050405020304" pitchFamily="18" charset="0"/>
                <a:cs typeface="Times New Roman" panose="02020603050405020304" pitchFamily="18" charset="0"/>
              </a:rPr>
              <a:t>：在内容观察者监听的</a:t>
            </a:r>
            <a:r>
              <a:rPr lang="en-US" altLang="zh-CN" kern="0" dirty="0">
                <a:solidFill>
                  <a:srgbClr val="FF0000"/>
                </a:solidFill>
                <a:latin typeface="Times New Roman" panose="02020603050405020304" pitchFamily="18" charset="0"/>
                <a:cs typeface="Times New Roman" panose="02020603050405020304" pitchFamily="18" charset="0"/>
              </a:rPr>
              <a:t>ContentProvider</a:t>
            </a:r>
            <a:r>
              <a:rPr lang="zh-CN" altLang="en-US" kern="0" dirty="0">
                <a:solidFill>
                  <a:srgbClr val="FF0000"/>
                </a:solidFill>
                <a:latin typeface="Times New Roman" panose="02020603050405020304" pitchFamily="18" charset="0"/>
                <a:cs typeface="Times New Roman" panose="02020603050405020304" pitchFamily="18" charset="0"/>
              </a:rPr>
              <a:t>中，重写的</a:t>
            </a:r>
            <a:r>
              <a:rPr lang="en-US" altLang="zh-CN" kern="0" dirty="0">
                <a:solidFill>
                  <a:srgbClr val="FF0000"/>
                </a:solidFill>
                <a:latin typeface="Times New Roman" panose="02020603050405020304" pitchFamily="18" charset="0"/>
                <a:cs typeface="Times New Roman" panose="02020603050405020304" pitchFamily="18" charset="0"/>
              </a:rPr>
              <a:t>insert()</a:t>
            </a:r>
            <a:r>
              <a:rPr lang="zh-CN" altLang="en-US" kern="0" dirty="0">
                <a:solidFill>
                  <a:srgbClr val="FF0000"/>
                </a:solidFill>
                <a:latin typeface="Times New Roman" panose="02020603050405020304" pitchFamily="18" charset="0"/>
                <a:cs typeface="Times New Roman" panose="02020603050405020304" pitchFamily="18" charset="0"/>
              </a:rPr>
              <a:t>方法、</a:t>
            </a:r>
            <a:r>
              <a:rPr lang="en-US" altLang="zh-CN" kern="0" dirty="0">
                <a:solidFill>
                  <a:srgbClr val="FF0000"/>
                </a:solidFill>
                <a:latin typeface="Times New Roman" panose="02020603050405020304" pitchFamily="18" charset="0"/>
                <a:cs typeface="Times New Roman" panose="02020603050405020304" pitchFamily="18" charset="0"/>
              </a:rPr>
              <a:t>delete()</a:t>
            </a:r>
            <a:r>
              <a:rPr lang="zh-CN" altLang="en-US" kern="0" dirty="0">
                <a:solidFill>
                  <a:srgbClr val="FF0000"/>
                </a:solidFill>
                <a:latin typeface="Times New Roman" panose="02020603050405020304" pitchFamily="18" charset="0"/>
                <a:cs typeface="Times New Roman" panose="02020603050405020304" pitchFamily="18" charset="0"/>
              </a:rPr>
              <a:t>方法、</a:t>
            </a:r>
            <a:r>
              <a:rPr lang="en-US" altLang="zh-CN" kern="0" dirty="0">
                <a:solidFill>
                  <a:srgbClr val="FF0000"/>
                </a:solidFill>
                <a:latin typeface="Times New Roman" panose="02020603050405020304" pitchFamily="18" charset="0"/>
                <a:cs typeface="Times New Roman" panose="02020603050405020304" pitchFamily="18" charset="0"/>
              </a:rPr>
              <a:t>update()</a:t>
            </a:r>
            <a:r>
              <a:rPr lang="zh-CN" altLang="en-US" kern="0" dirty="0">
                <a:solidFill>
                  <a:srgbClr val="FF0000"/>
                </a:solidFill>
                <a:latin typeface="Times New Roman" panose="02020603050405020304" pitchFamily="18" charset="0"/>
                <a:cs typeface="Times New Roman" panose="02020603050405020304" pitchFamily="18" charset="0"/>
              </a:rPr>
              <a:t>方法</a:t>
            </a:r>
            <a:r>
              <a:rPr lang="zh-CN" altLang="en-US" kern="0" dirty="0" smtClean="0">
                <a:solidFill>
                  <a:srgbClr val="FF0000"/>
                </a:solidFill>
                <a:latin typeface="Times New Roman" panose="02020603050405020304" pitchFamily="18" charset="0"/>
                <a:cs typeface="Times New Roman" panose="02020603050405020304" pitchFamily="18" charset="0"/>
              </a:rPr>
              <a:t>中会调用</a:t>
            </a:r>
            <a:r>
              <a:rPr lang="en-US" altLang="zh-CN" kern="0" dirty="0">
                <a:solidFill>
                  <a:srgbClr val="FF0000"/>
                </a:solidFill>
                <a:latin typeface="Times New Roman" panose="02020603050405020304" pitchFamily="18" charset="0"/>
                <a:cs typeface="Times New Roman" panose="02020603050405020304" pitchFamily="18" charset="0"/>
              </a:rPr>
              <a:t>ContentResolver</a:t>
            </a:r>
            <a:r>
              <a:rPr lang="zh-CN" altLang="en-US" kern="0" dirty="0">
                <a:solidFill>
                  <a:srgbClr val="FF0000"/>
                </a:solidFill>
                <a:latin typeface="Times New Roman" panose="02020603050405020304" pitchFamily="18" charset="0"/>
                <a:cs typeface="Times New Roman" panose="02020603050405020304" pitchFamily="18" charset="0"/>
              </a:rPr>
              <a:t>的</a:t>
            </a:r>
            <a:r>
              <a:rPr lang="en-US" altLang="zh-CN" kern="0" dirty="0">
                <a:solidFill>
                  <a:srgbClr val="FF0000"/>
                </a:solidFill>
                <a:latin typeface="Times New Roman" panose="02020603050405020304" pitchFamily="18" charset="0"/>
                <a:cs typeface="Times New Roman" panose="02020603050405020304" pitchFamily="18" charset="0"/>
              </a:rPr>
              <a:t>notifyChange()</a:t>
            </a:r>
            <a:r>
              <a:rPr lang="zh-CN" altLang="en-US" kern="0" dirty="0">
                <a:solidFill>
                  <a:srgbClr val="FF0000"/>
                </a:solidFill>
                <a:latin typeface="Times New Roman" panose="02020603050405020304" pitchFamily="18" charset="0"/>
                <a:cs typeface="Times New Roman" panose="02020603050405020304" pitchFamily="18" charset="0"/>
              </a:rPr>
              <a:t>方法。</a:t>
            </a:r>
            <a:endParaRPr lang="zh-CN" altLang="en-US" kern="0" dirty="0">
              <a:solidFill>
                <a:srgbClr val="FF0000"/>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椭圆 36"/>
          <p:cNvSpPr/>
          <p:nvPr/>
        </p:nvSpPr>
        <p:spPr bwMode="auto">
          <a:xfrm rot="574600">
            <a:off x="775737" y="1800448"/>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pitchFamily="34" charset="0"/>
              <a:ea typeface="宋体" panose="02010600030101010101" pitchFamily="2" charset="-122"/>
            </a:endParaRPr>
          </a:p>
        </p:txBody>
      </p:sp>
      <p:sp>
        <p:nvSpPr>
          <p:cNvPr id="38" name="TextBox 37"/>
          <p:cNvSpPr txBox="1"/>
          <p:nvPr/>
        </p:nvSpPr>
        <p:spPr>
          <a:xfrm>
            <a:off x="785177" y="1805790"/>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39" name="直接连接符 38"/>
          <p:cNvCxnSpPr/>
          <p:nvPr/>
        </p:nvCxnSpPr>
        <p:spPr>
          <a:xfrm>
            <a:off x="957008" y="2160070"/>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57" name="椭圆 56"/>
          <p:cNvSpPr/>
          <p:nvPr/>
        </p:nvSpPr>
        <p:spPr bwMode="auto">
          <a:xfrm rot="574600">
            <a:off x="777956" y="2434266"/>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pitchFamily="34" charset="0"/>
              <a:ea typeface="宋体" panose="02010600030101010101" pitchFamily="2" charset="-122"/>
            </a:endParaRPr>
          </a:p>
        </p:txBody>
      </p:sp>
      <p:sp>
        <p:nvSpPr>
          <p:cNvPr id="58" name="TextBox 57"/>
          <p:cNvSpPr txBox="1"/>
          <p:nvPr/>
        </p:nvSpPr>
        <p:spPr>
          <a:xfrm>
            <a:off x="791358" y="2416866"/>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59" name="直接连接符 58"/>
          <p:cNvCxnSpPr/>
          <p:nvPr/>
        </p:nvCxnSpPr>
        <p:spPr>
          <a:xfrm>
            <a:off x="974322" y="2806464"/>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60" name="椭圆 59"/>
          <p:cNvSpPr/>
          <p:nvPr/>
        </p:nvSpPr>
        <p:spPr bwMode="auto">
          <a:xfrm rot="574600">
            <a:off x="781918" y="4730683"/>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pitchFamily="34" charset="0"/>
              <a:ea typeface="宋体" panose="02010600030101010101" pitchFamily="2" charset="-122"/>
            </a:endParaRPr>
          </a:p>
        </p:txBody>
      </p:sp>
      <p:sp>
        <p:nvSpPr>
          <p:cNvPr id="61" name="TextBox 60"/>
          <p:cNvSpPr txBox="1"/>
          <p:nvPr/>
        </p:nvSpPr>
        <p:spPr>
          <a:xfrm>
            <a:off x="791358" y="4736025"/>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62" name="直接连接符 61"/>
          <p:cNvCxnSpPr/>
          <p:nvPr/>
        </p:nvCxnSpPr>
        <p:spPr>
          <a:xfrm>
            <a:off x="992079" y="5105357"/>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63" name="矩形 62"/>
          <p:cNvSpPr/>
          <p:nvPr/>
        </p:nvSpPr>
        <p:spPr>
          <a:xfrm>
            <a:off x="1172092" y="1814976"/>
            <a:ext cx="1151277"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功能描述：</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64" name="矩形 63"/>
          <p:cNvSpPr/>
          <p:nvPr/>
        </p:nvSpPr>
        <p:spPr>
          <a:xfrm>
            <a:off x="1165912" y="2416866"/>
            <a:ext cx="1157458"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技术要点：</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65" name="矩形 64"/>
          <p:cNvSpPr/>
          <p:nvPr/>
        </p:nvSpPr>
        <p:spPr>
          <a:xfrm>
            <a:off x="2443158" y="3054706"/>
            <a:ext cx="4217074" cy="2003625"/>
          </a:xfrm>
          <a:prstGeom prst="rect">
            <a:avLst/>
          </a:prstGeom>
        </p:spPr>
        <p:txBody>
          <a:bodyPr wrap="square">
            <a:spAutoFit/>
          </a:bodyPr>
          <a:lstStyle/>
          <a:p>
            <a:pPr marL="228600" lvl="0" indent="-228600">
              <a:lnSpc>
                <a:spcPct val="130000"/>
              </a:lnSpc>
              <a:spcAft>
                <a:spcPts val="300"/>
              </a:spcAft>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创建操作数据库的</a:t>
            </a:r>
            <a:r>
              <a:rPr lang="en-US" altLang="zh-CN" sz="1200" kern="0" dirty="0">
                <a:solidFill>
                  <a:sysClr val="windowText" lastClr="000000">
                    <a:lumMod val="65000"/>
                    <a:lumOff val="35000"/>
                  </a:sysClr>
                </a:solidFill>
                <a:latin typeface="Times New Roman" panose="02020603050405020304" pitchFamily="18" charset="0"/>
                <a:ea typeface="微软雅黑" panose="020B0503020204020204" pitchFamily="34" charset="-122"/>
                <a:cs typeface="Times New Roman" panose="02020603050405020304" pitchFamily="18" charset="0"/>
              </a:rPr>
              <a:t>ContentObserverDB</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程序</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用户交互界面的设计与实现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数据库的帮助类（</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PersonDBOpenHelper.java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内</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容提供者（</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PersonProvider.java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操作数据库界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面逻辑代码的设计与实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lvl="0" indent="-228600">
              <a:lnSpc>
                <a:spcPct val="130000"/>
              </a:lnSpc>
              <a:spcAft>
                <a:spcPts val="300"/>
              </a:spcAft>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创建监测数据库变化的</a:t>
            </a:r>
            <a:r>
              <a:rPr lang="en-US" altLang="zh-CN" sz="1200" kern="0" dirty="0">
                <a:solidFill>
                  <a:sysClr val="windowText" lastClr="000000">
                    <a:lumMod val="65000"/>
                    <a:lumOff val="35000"/>
                  </a:sysClr>
                </a:solidFill>
                <a:latin typeface="Times New Roman" panose="02020603050405020304" pitchFamily="18" charset="0"/>
                <a:ea typeface="微软雅黑" panose="020B0503020204020204" pitchFamily="34" charset="-122"/>
                <a:cs typeface="Times New Roman" panose="02020603050405020304" pitchFamily="18" charset="0"/>
              </a:rPr>
              <a:t>MonitorData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程序</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监测数据库变化界面逻辑代码的设计与实现</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矩形 66"/>
          <p:cNvSpPr/>
          <p:nvPr/>
        </p:nvSpPr>
        <p:spPr>
          <a:xfrm>
            <a:off x="1172092" y="4683608"/>
            <a:ext cx="1135247" cy="345094"/>
          </a:xfrm>
          <a:prstGeom prst="rect">
            <a:avLst/>
          </a:prstGeom>
        </p:spPr>
        <p:txBody>
          <a:bodyPr wrap="none">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实现步骤： </a:t>
            </a:r>
            <a:endParaRPr lang="zh-CN" altLang="en-US" sz="1400" b="1" kern="0" dirty="0">
              <a:solidFill>
                <a:srgbClr val="0070C0"/>
              </a:solidFill>
              <a:latin typeface="微软雅黑" panose="020B0503020204020204" pitchFamily="34" charset="-122"/>
              <a:ea typeface="微软雅黑" panose="020B0503020204020204" pitchFamily="34" charset="-122"/>
            </a:endParaRPr>
          </a:p>
        </p:txBody>
      </p:sp>
      <p:sp>
        <p:nvSpPr>
          <p:cNvPr id="68" name="矩形 67"/>
          <p:cNvSpPr/>
          <p:nvPr/>
        </p:nvSpPr>
        <p:spPr>
          <a:xfrm>
            <a:off x="2443159" y="1823854"/>
            <a:ext cx="1569660"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监测数据库的变化。</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endParaRPr>
          </a:p>
        </p:txBody>
      </p:sp>
      <p:sp>
        <p:nvSpPr>
          <p:cNvPr id="69" name="矩形 68"/>
          <p:cNvSpPr/>
          <p:nvPr/>
        </p:nvSpPr>
        <p:spPr>
          <a:xfrm>
            <a:off x="2443159" y="2467970"/>
            <a:ext cx="2339102"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内</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容观察者的工作原理及用法。</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1655985" y="188640"/>
            <a:ext cx="673243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监测数</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据变化</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7035" y="1790188"/>
            <a:ext cx="2621327" cy="393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par>
                                <p:cTn id="11" presetID="22" presetClass="entr" presetSubtype="8"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wipe(left)">
                                      <p:cBhvr>
                                        <p:cTn id="13" dur="500"/>
                                        <p:tgtEl>
                                          <p:spTgt spid="6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
                                        <p:tgtEl>
                                          <p:spTgt spid="6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500"/>
                                        <p:tgtEl>
                                          <p:spTgt spid="6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left)">
                                      <p:cBhvr>
                                        <p:cTn id="37" dur="500"/>
                                        <p:tgtEl>
                                          <p:spTgt spid="6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left)">
                                      <p:cBhvr>
                                        <p:cTn id="40" dur="500"/>
                                        <p:tgtEl>
                                          <p:spTgt spid="6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left)">
                                      <p:cBhvr>
                                        <p:cTn id="46" dur="500"/>
                                        <p:tgtEl>
                                          <p:spTgt spid="6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left)">
                                      <p:cBhvr>
                                        <p:cTn id="49" dur="500"/>
                                        <p:tgtEl>
                                          <p:spTgt spid="6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050"/>
                                        </p:tgtEl>
                                        <p:attrNameLst>
                                          <p:attrName>style.visibility</p:attrName>
                                        </p:attrNameLst>
                                      </p:cBhvr>
                                      <p:to>
                                        <p:strVal val="visible"/>
                                      </p:to>
                                    </p:set>
                                    <p:animEffect transition="in" filter="wipe(left)">
                                      <p:cBhvr>
                                        <p:cTn id="5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57" grpId="0" animBg="1"/>
      <p:bldP spid="58" grpId="0"/>
      <p:bldP spid="60" grpId="0" animBg="1"/>
      <p:bldP spid="61" grpId="0"/>
      <p:bldP spid="63" grpId="0"/>
      <p:bldP spid="64" grpId="0"/>
      <p:bldP spid="65" grpId="0"/>
      <p:bldP spid="67" grpId="0"/>
      <p:bldP spid="68" grpId="0"/>
      <p:bldP spid="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 1"/>
          <p:cNvSpPr>
            <a:spLocks noChangeArrowheads="1"/>
          </p:cNvSpPr>
          <p:nvPr/>
        </p:nvSpPr>
        <p:spPr bwMode="auto">
          <a:xfrm>
            <a:off x="2741240" y="1593312"/>
            <a:ext cx="5647184" cy="4067936"/>
          </a:xfrm>
          <a:prstGeom prst="roundRect">
            <a:avLst>
              <a:gd name="adj" fmla="val 16667"/>
            </a:avLst>
          </a:prstGeom>
          <a:noFill/>
          <a:ln w="31750">
            <a:solidFill>
              <a:srgbClr val="006BA9"/>
            </a:solidFill>
            <a:prstDash val="dash"/>
            <a:rou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6" name="矩形 2"/>
          <p:cNvSpPr>
            <a:spLocks noChangeArrowheads="1"/>
          </p:cNvSpPr>
          <p:nvPr/>
        </p:nvSpPr>
        <p:spPr bwMode="auto">
          <a:xfrm>
            <a:off x="2971874" y="1844824"/>
            <a:ext cx="5416550" cy="336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lnSpc>
                <a:spcPct val="150000"/>
              </a:lnSpc>
              <a:spcBef>
                <a:spcPct val="0"/>
              </a:spcBef>
              <a:spcAft>
                <a:spcPct val="0"/>
              </a:spcAft>
              <a:defRPr/>
            </a:pP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本章详细地讲解了内容提供者的相关知识，首先简单地介绍了内容提供者，然后讲解了如何创建内容提供者以及如何使用内容提供者访问其他程序暴露的数据，最后讲解内容观察者，通过内容观察者观察数据的变化。本章所讲的</a:t>
            </a: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ContentProvider</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四大组件之一，在后续遇到程序之间需要共享数据时，会经常用到该组件，因此要求初学者一定要熟练掌握本章内容</a:t>
            </a:r>
            <a:r>
              <a:rPr lang="zh-CN" altLang="en-US"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7</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481013" y="1300163"/>
            <a:ext cx="7975600" cy="47931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anose="05000000000000000000" pitchFamily="2" charset="2"/>
              <a:buNone/>
            </a:pPr>
            <a:r>
              <a:rPr lang="zh-CN" altLang="en-US" sz="2400" b="1" dirty="0">
                <a:solidFill>
                  <a:srgbClr val="006BA9"/>
                </a:solidFill>
                <a:latin typeface="Arial" panose="020B0604020202020204" pitchFamily="34" charset="0"/>
                <a:ea typeface="微软雅黑" panose="020B0503020204020204" pitchFamily="34" charset="-122"/>
                <a:cs typeface="Arial" panose="020B0604020202020204" pitchFamily="34" charset="0"/>
                <a:sym typeface="宋体" panose="02010600030101010101" pitchFamily="2" charset="-122"/>
              </a:rPr>
              <a:t>✎ </a:t>
            </a:r>
            <a:r>
              <a:rPr lang="zh-CN" altLang="en-US" sz="2400" b="1" dirty="0" smtClean="0">
                <a:solidFill>
                  <a:srgbClr val="006BA9"/>
                </a:solidFill>
                <a:latin typeface="Arial" panose="020B0604020202020204" pitchFamily="34" charset="0"/>
                <a:ea typeface="微软雅黑" panose="020B0503020204020204" pitchFamily="34" charset="-122"/>
                <a:cs typeface="Arial" panose="020B0604020202020204" pitchFamily="34" charset="0"/>
                <a:sym typeface="宋体" panose="02010600030101010101" pitchFamily="2" charset="-122"/>
              </a:rPr>
              <a:t>本章作业 </a:t>
            </a:r>
            <a:endParaRPr lang="zh-CN" altLang="en-US" sz="2400" b="1" dirty="0" smtClean="0">
              <a:solidFill>
                <a:srgbClr val="006BA9"/>
              </a:solidFill>
              <a:latin typeface="Arial" panose="020B0604020202020204" pitchFamily="34" charset="0"/>
              <a:ea typeface="微软雅黑" panose="020B0503020204020204" pitchFamily="34" charset="-122"/>
              <a:cs typeface="Arial" panose="020B0604020202020204" pitchFamily="34" charset="0"/>
              <a:sym typeface="宋体" panose="02010600030101010101" pitchFamily="2" charset="-122"/>
            </a:endParaRPr>
          </a:p>
          <a:p>
            <a:pPr lvl="1">
              <a:lnSpc>
                <a:spcPct val="150000"/>
              </a:lnSpc>
              <a:defRPr/>
            </a:pPr>
            <a:r>
              <a:rPr lang="zh-CN" altLang="en-US" sz="2400" dirty="0" smtClean="0">
                <a:solidFill>
                  <a:prstClr val="black"/>
                </a:solidFill>
                <a:latin typeface="Arial" panose="020B0604020202020204" pitchFamily="34" charset="0"/>
                <a:cs typeface="Arial" panose="020B0604020202020204" pitchFamily="34" charset="0"/>
              </a:rPr>
              <a:t>简述</a:t>
            </a:r>
            <a:r>
              <a:rPr lang="en-US" altLang="zh-CN" sz="2400" dirty="0" smtClean="0">
                <a:solidFill>
                  <a:prstClr val="black"/>
                </a:solidFill>
                <a:latin typeface="Arial" panose="020B0604020202020204" pitchFamily="34" charset="0"/>
                <a:cs typeface="Arial" panose="020B0604020202020204" pitchFamily="34" charset="0"/>
              </a:rPr>
              <a:t>ContentProvider</a:t>
            </a:r>
            <a:r>
              <a:rPr lang="zh-CN" altLang="en-US" sz="2400" dirty="0" smtClean="0">
                <a:solidFill>
                  <a:prstClr val="black"/>
                </a:solidFill>
                <a:latin typeface="Arial" panose="020B0604020202020204" pitchFamily="34" charset="0"/>
                <a:cs typeface="Arial" panose="020B0604020202020204" pitchFamily="34" charset="0"/>
              </a:rPr>
              <a:t>的作用</a:t>
            </a:r>
            <a:r>
              <a:rPr lang="zh-CN" altLang="en-US" sz="2400" dirty="0" smtClean="0">
                <a:latin typeface="Arial" panose="020B0604020202020204" pitchFamily="34" charset="0"/>
                <a:cs typeface="Arial" panose="020B0604020202020204" pitchFamily="34" charset="0"/>
              </a:rPr>
              <a:t>。</a:t>
            </a:r>
            <a:endParaRPr lang="zh-CN" altLang="en-US" sz="2400" dirty="0" smtClean="0">
              <a:latin typeface="Arial" panose="020B0604020202020204" pitchFamily="34" charset="0"/>
              <a:cs typeface="Arial" panose="020B0604020202020204" pitchFamily="34" charset="0"/>
            </a:endParaRPr>
          </a:p>
          <a:p>
            <a:pPr lvl="1">
              <a:lnSpc>
                <a:spcPct val="150000"/>
              </a:lnSpc>
              <a:defRPr/>
            </a:pPr>
            <a:r>
              <a:rPr lang="zh-CN" altLang="en-US" sz="2400" dirty="0" smtClean="0">
                <a:solidFill>
                  <a:prstClr val="black"/>
                </a:solidFill>
                <a:latin typeface="Arial" panose="020B0604020202020204" pitchFamily="34" charset="0"/>
                <a:cs typeface="Arial" panose="020B0604020202020204" pitchFamily="34" charset="0"/>
              </a:rPr>
              <a:t>简述内</a:t>
            </a:r>
            <a:r>
              <a:rPr lang="zh-CN" altLang="en-US" sz="2400" dirty="0">
                <a:solidFill>
                  <a:prstClr val="black"/>
                </a:solidFill>
                <a:latin typeface="Arial" panose="020B0604020202020204" pitchFamily="34" charset="0"/>
                <a:cs typeface="Arial" panose="020B0604020202020204" pitchFamily="34" charset="0"/>
              </a:rPr>
              <a:t>容提供者的工作</a:t>
            </a:r>
            <a:r>
              <a:rPr lang="zh-CN" altLang="en-US" sz="2400" dirty="0" smtClean="0">
                <a:solidFill>
                  <a:prstClr val="black"/>
                </a:solidFill>
                <a:latin typeface="Arial" panose="020B0604020202020204" pitchFamily="34" charset="0"/>
                <a:cs typeface="Arial" panose="020B0604020202020204" pitchFamily="34" charset="0"/>
              </a:rPr>
              <a:t>原理</a:t>
            </a:r>
            <a:r>
              <a:rPr lang="zh-CN" altLang="zh-CN"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marL="571500" lvl="1" indent="-571500" eaLnBrk="1" hangingPunct="1">
              <a:lnSpc>
                <a:spcPct val="150000"/>
              </a:lnSpc>
              <a:buNone/>
              <a:defRPr/>
            </a:pPr>
            <a:r>
              <a:rPr lang="zh-CN" altLang="en-US" sz="2400" b="1" dirty="0" smtClean="0">
                <a:solidFill>
                  <a:srgbClr val="006BA9"/>
                </a:solidFill>
                <a:latin typeface="Arial" panose="020B0604020202020204" pitchFamily="34" charset="0"/>
                <a:ea typeface="微软雅黑" panose="020B0503020204020204" pitchFamily="34" charset="-122"/>
                <a:cs typeface="Arial" panose="020B0604020202020204" pitchFamily="34" charset="0"/>
                <a:sym typeface="宋体" panose="02010600030101010101" pitchFamily="2" charset="-122"/>
              </a:rPr>
              <a:t>✎ </a:t>
            </a:r>
            <a:r>
              <a:rPr lang="zh-CN" altLang="en-US" sz="2400" b="1" dirty="0" smtClean="0">
                <a:solidFill>
                  <a:srgbClr val="006BA9"/>
                </a:solidFill>
                <a:latin typeface="Arial" panose="020B0604020202020204" pitchFamily="34" charset="0"/>
                <a:ea typeface="微软雅黑" panose="020B0503020204020204" pitchFamily="34" charset="-122"/>
                <a:cs typeface="Arial" panose="020B0604020202020204" pitchFamily="34" charset="0"/>
              </a:rPr>
              <a:t>预习</a:t>
            </a:r>
            <a:r>
              <a:rPr lang="zh-CN" altLang="en-US" sz="2400" b="1" dirty="0">
                <a:solidFill>
                  <a:srgbClr val="006BA9"/>
                </a:solidFill>
                <a:latin typeface="Arial" panose="020B0604020202020204" pitchFamily="34" charset="0"/>
                <a:ea typeface="微软雅黑" panose="020B0503020204020204" pitchFamily="34" charset="-122"/>
                <a:cs typeface="Arial" panose="020B0604020202020204" pitchFamily="34" charset="0"/>
              </a:rPr>
              <a:t>作业</a:t>
            </a:r>
            <a:endParaRPr lang="en-US" altLang="zh-CN" sz="2400" b="1" dirty="0">
              <a:solidFill>
                <a:srgbClr val="006BA9"/>
              </a:solidFill>
              <a:latin typeface="Arial" panose="020B0604020202020204" pitchFamily="34" charset="0"/>
              <a:ea typeface="微软雅黑" panose="020B0503020204020204" pitchFamily="34" charset="-122"/>
              <a:cs typeface="Arial" panose="020B0604020202020204" pitchFamily="34" charset="0"/>
            </a:endParaRPr>
          </a:p>
          <a:p>
            <a:pPr lvl="1">
              <a:lnSpc>
                <a:spcPct val="150000"/>
              </a:lnSpc>
            </a:pPr>
            <a:r>
              <a:rPr lang="zh-CN" altLang="en-US" sz="2400" dirty="0"/>
              <a:t>什么是广播机</a:t>
            </a:r>
            <a:r>
              <a:rPr lang="zh-CN" altLang="en-US" sz="2400" dirty="0" smtClean="0"/>
              <a:t>制</a:t>
            </a:r>
            <a:endParaRPr lang="en-US" altLang="zh-CN" sz="2400" dirty="0" smtClean="0"/>
          </a:p>
          <a:p>
            <a:pPr lvl="1">
              <a:lnSpc>
                <a:spcPct val="150000"/>
              </a:lnSpc>
            </a:pPr>
            <a:r>
              <a:rPr lang="zh-CN" altLang="en-US" sz="2400" dirty="0"/>
              <a:t>什么是广播接收者以及其作用</a:t>
            </a:r>
            <a:endParaRPr lang="en-US" altLang="zh-CN" sz="2400" dirty="0"/>
          </a:p>
          <a:p>
            <a:pPr lvl="1">
              <a:lnSpc>
                <a:spcPct val="150000"/>
              </a:lnSpc>
            </a:pPr>
            <a:endParaRPr lang="en-US" altLang="zh-CN" sz="2400" dirty="0"/>
          </a:p>
          <a:p>
            <a:pPr marL="457200" lvl="1" indent="0">
              <a:lnSpc>
                <a:spcPct val="150000"/>
              </a:lnSpc>
              <a:buFontTx/>
              <a:buNone/>
              <a:defRPr/>
            </a:pPr>
            <a:endParaRPr lang="en-US" altLang="zh-CN" sz="2400" dirty="0" smtClean="0">
              <a:latin typeface="Arial" panose="020B0604020202020204" pitchFamily="34" charset="0"/>
              <a:cs typeface="Arial" panose="020B0604020202020204" pitchFamily="34" charset="0"/>
            </a:endParaRPr>
          </a:p>
          <a:p>
            <a:pPr lvl="1">
              <a:lnSpc>
                <a:spcPct val="150000"/>
              </a:lnSpc>
              <a:defRPr/>
            </a:pPr>
            <a:endParaRPr lang="en-US" altLang="zh-CN" sz="2400" dirty="0" smtClean="0">
              <a:latin typeface="Arial" panose="020B0604020202020204" pitchFamily="34" charset="0"/>
              <a:cs typeface="Arial" panose="020B0604020202020204" pitchFamily="34" charset="0"/>
            </a:endParaRPr>
          </a:p>
          <a:p>
            <a:pPr lvl="1">
              <a:lnSpc>
                <a:spcPct val="150000"/>
              </a:lnSpc>
              <a:defRPr/>
            </a:pPr>
            <a:endParaRPr lang="en-US" altLang="zh-CN" sz="2400" dirty="0" smtClean="0">
              <a:latin typeface="Arial" panose="020B0604020202020204" pitchFamily="34" charset="0"/>
              <a:cs typeface="Arial" panose="020B0604020202020204" pitchFamily="34" charset="0"/>
            </a:endParaRPr>
          </a:p>
          <a:p>
            <a:pPr lvl="1">
              <a:lnSpc>
                <a:spcPct val="150000"/>
              </a:lnSpc>
              <a:defRPr/>
            </a:pPr>
            <a:endParaRPr lang="en-US" altLang="zh-CN" sz="2400" dirty="0" smtClean="0">
              <a:latin typeface="Arial" panose="020B060402020202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内容占位符 2"/>
          <p:cNvSpPr txBox="1"/>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0" fontAlgn="base" hangingPunct="0">
              <a:lnSpc>
                <a:spcPct val="150000"/>
              </a:lnSpc>
              <a:spcBef>
                <a:spcPct val="20000"/>
              </a:spcBef>
              <a:spcAft>
                <a:spcPct val="0"/>
              </a:spcAft>
              <a:buFontTx/>
              <a:buChar char="–"/>
            </a:pPr>
            <a:r>
              <a:rPr lang="zh-CN" altLang="en-US" sz="2400" dirty="0" smtClean="0">
                <a:solidFill>
                  <a:prstClr val="black"/>
                </a:solidFill>
              </a:rPr>
              <a:t>内</a:t>
            </a:r>
            <a:r>
              <a:rPr lang="zh-CN" altLang="en-US" sz="2400" dirty="0">
                <a:solidFill>
                  <a:prstClr val="black"/>
                </a:solidFill>
              </a:rPr>
              <a:t>容提供</a:t>
            </a:r>
            <a:r>
              <a:rPr lang="zh-CN" altLang="en-US" sz="2400" dirty="0" smtClean="0">
                <a:solidFill>
                  <a:prstClr val="black"/>
                </a:solidFill>
              </a:rPr>
              <a:t>者的作用是什么？</a:t>
            </a:r>
            <a:endParaRPr lang="en-US" altLang="zh-CN" sz="2400" dirty="0">
              <a:solidFill>
                <a:prstClr val="black"/>
              </a:solidFill>
            </a:endParaRPr>
          </a:p>
          <a:p>
            <a:pPr lvl="1" eaLnBrk="0" fontAlgn="base" hangingPunct="0">
              <a:lnSpc>
                <a:spcPct val="150000"/>
              </a:lnSpc>
              <a:spcBef>
                <a:spcPct val="20000"/>
              </a:spcBef>
              <a:spcAft>
                <a:spcPct val="0"/>
              </a:spcAft>
              <a:buFontTx/>
              <a:buChar char="–"/>
            </a:pPr>
            <a:r>
              <a:rPr lang="zh-CN" altLang="en-US" sz="2400" dirty="0">
                <a:solidFill>
                  <a:prstClr val="black"/>
                </a:solidFill>
              </a:rPr>
              <a:t>内容观察者的</a:t>
            </a:r>
            <a:r>
              <a:rPr lang="zh-CN" altLang="en-US" sz="2400">
                <a:solidFill>
                  <a:prstClr val="black"/>
                </a:solidFill>
              </a:rPr>
              <a:t>作</a:t>
            </a:r>
            <a:r>
              <a:rPr lang="zh-CN" altLang="en-US" sz="2400" smtClean="0">
                <a:solidFill>
                  <a:prstClr val="black"/>
                </a:solidFill>
              </a:rPr>
              <a:t>用是什么？</a:t>
            </a:r>
            <a:endParaRPr lang="en-US" altLang="zh-CN" sz="2400" dirty="0">
              <a:solidFill>
                <a:prstClr val="black"/>
              </a:solidFill>
            </a:endParaRPr>
          </a:p>
          <a:p>
            <a:pPr lvl="1">
              <a:lnSpc>
                <a:spcPct val="150000"/>
              </a:lnSpc>
              <a:spcBef>
                <a:spcPct val="20000"/>
              </a:spcBef>
              <a:buFontTx/>
              <a:buChar char="–"/>
            </a:pPr>
            <a:endParaRPr lang="en-US" altLang="zh-CN" sz="2400" dirty="0"/>
          </a:p>
          <a:p>
            <a:pPr lvl="1">
              <a:lnSpc>
                <a:spcPct val="150000"/>
              </a:lnSpc>
              <a:spcBef>
                <a:spcPct val="20000"/>
              </a:spcBef>
              <a:buFontTx/>
              <a:buChar char="–"/>
            </a:pPr>
            <a:endParaRPr lang="en-US" altLang="zh-CN" sz="2400" dirty="0"/>
          </a:p>
        </p:txBody>
      </p:sp>
      <p:sp>
        <p:nvSpPr>
          <p:cNvPr id="4"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预习</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检查</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H="1" flipV="1">
            <a:off x="250855" y="2194585"/>
            <a:ext cx="2710153" cy="1139825"/>
            <a:chOff x="5320409" y="4225925"/>
            <a:chExt cx="3351604" cy="1209015"/>
          </a:xfrm>
        </p:grpSpPr>
        <p:grpSp>
          <p:nvGrpSpPr>
            <p:cNvPr id="3" name="组合 38"/>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320409" y="4274872"/>
              <a:ext cx="2762196" cy="52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anose="020B0503020204020204" pitchFamily="34" charset="-122"/>
                  <a:sym typeface="宋体" panose="02010600030101010101" pitchFamily="2" charset="-122"/>
                </a:rPr>
                <a:t>内容观察者的使用</a:t>
              </a:r>
              <a:endParaRPr lang="zh-CN" altLang="en-US" b="1" dirty="0">
                <a:solidFill>
                  <a:srgbClr val="006BA9"/>
                </a:solidFill>
                <a:ea typeface="微软雅黑" panose="020B0503020204020204" pitchFamily="34" charset="-122"/>
                <a:sym typeface="宋体" panose="02010600030101010101" pitchFamily="2" charset="-122"/>
              </a:endParaRPr>
            </a:p>
          </p:txBody>
        </p:sp>
      </p:grpSp>
      <p:grpSp>
        <p:nvGrpSpPr>
          <p:cNvPr id="10" name="组合 9"/>
          <p:cNvGrpSpPr/>
          <p:nvPr/>
        </p:nvGrpSpPr>
        <p:grpSpPr bwMode="auto">
          <a:xfrm>
            <a:off x="1570070" y="1316729"/>
            <a:ext cx="5245036" cy="4035361"/>
            <a:chOff x="1398367" y="1722062"/>
            <a:chExt cx="5245036" cy="4035172"/>
          </a:xfrm>
        </p:grpSpPr>
        <p:graphicFrame>
          <p:nvGraphicFramePr>
            <p:cNvPr id="36" name="图表 2"/>
            <p:cNvGraphicFramePr/>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1"/>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endParaRPr lang="zh-CN" altLang="en-US" spc="300">
                <a:latin typeface="微软雅黑" panose="020B0503020204020204" pitchFamily="34" charset="-122"/>
                <a:ea typeface="微软雅黑" panose="020B0503020204020204" pitchFamily="34" charset="-122"/>
              </a:endParaRP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endParaRPr lang="zh-CN" altLang="en-US" spc="300">
                <a:latin typeface="微软雅黑" panose="020B0503020204020204" pitchFamily="34" charset="-122"/>
                <a:ea typeface="微软雅黑" panose="020B0503020204020204" pitchFamily="34" charset="-122"/>
              </a:endParaRP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endParaRPr lang="zh-CN" altLang="en-US" spc="300">
                <a:latin typeface="微软雅黑" panose="020B0503020204020204" pitchFamily="34" charset="-122"/>
                <a:ea typeface="微软雅黑" panose="020B0503020204020204" pitchFamily="34" charset="-122"/>
              </a:endParaRPr>
            </a:p>
          </p:txBody>
        </p:sp>
      </p:grpSp>
      <p:grpSp>
        <p:nvGrpSpPr>
          <p:cNvPr id="15" name="组合 2"/>
          <p:cNvGrpSpPr/>
          <p:nvPr/>
        </p:nvGrpSpPr>
        <p:grpSpPr bwMode="auto">
          <a:xfrm>
            <a:off x="3692525" y="2547010"/>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grpSp>
      <p:grpSp>
        <p:nvGrpSpPr>
          <p:cNvPr id="19" name="组合 18"/>
          <p:cNvGrpSpPr/>
          <p:nvPr/>
        </p:nvGrpSpPr>
        <p:grpSpPr bwMode="auto">
          <a:xfrm>
            <a:off x="4604951" y="4754056"/>
            <a:ext cx="3399956" cy="1123216"/>
            <a:chOff x="4241863" y="5106722"/>
            <a:chExt cx="2238402" cy="942278"/>
          </a:xfrm>
        </p:grpSpPr>
        <p:grpSp>
          <p:nvGrpSpPr>
            <p:cNvPr id="20" name="组合 38"/>
            <p:cNvGrpSpPr/>
            <p:nvPr/>
          </p:nvGrpSpPr>
          <p:grpSpPr bwMode="auto">
            <a:xfrm rot="5400000" flipV="1">
              <a:off x="4862173" y="4486412"/>
              <a:ext cx="942278" cy="2182897"/>
              <a:chOff x="6453786" y="4116785"/>
              <a:chExt cx="1337402" cy="999880"/>
            </a:xfrm>
          </p:grpSpPr>
          <p:grpSp>
            <p:nvGrpSpPr>
              <p:cNvPr id="22" name="组合 38"/>
              <p:cNvGrpSpPr/>
              <p:nvPr/>
            </p:nvGrpSpPr>
            <p:grpSpPr bwMode="auto">
              <a:xfrm rot="10800000">
                <a:off x="6453786" y="4116785"/>
                <a:ext cx="1070796" cy="837376"/>
                <a:chOff x="1766924" y="2276487"/>
                <a:chExt cx="1070903" cy="837051"/>
              </a:xfrm>
            </p:grpSpPr>
            <p:cxnSp>
              <p:nvCxnSpPr>
                <p:cNvPr id="26" name="直接连接符 39"/>
                <p:cNvCxnSpPr>
                  <a:cxnSpLocks noChangeShapeType="1"/>
                  <a:stCxn id="24" idx="2"/>
                </p:cNvCxnSpPr>
                <p:nvPr/>
              </p:nvCxnSpPr>
              <p:spPr bwMode="auto">
                <a:xfrm rot="16200000" flipH="1" flipV="1">
                  <a:off x="1432825" y="2616737"/>
                  <a:ext cx="717247" cy="36747"/>
                </a:xfrm>
                <a:prstGeom prst="line">
                  <a:avLst/>
                </a:prstGeom>
                <a:noFill/>
                <a:ln w="28575" algn="ctr">
                  <a:solidFill>
                    <a:srgbClr val="01598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500424" y="5390266"/>
              <a:ext cx="1979841" cy="41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anose="020B0503020204020204" pitchFamily="34" charset="-122"/>
                  <a:sym typeface="宋体" panose="02010600030101010101" pitchFamily="2" charset="-122"/>
                </a:rPr>
                <a:t>内容提供者的工作</a:t>
              </a:r>
              <a:r>
                <a:rPr lang="zh-CN" altLang="en-US" b="1" dirty="0" smtClean="0">
                  <a:solidFill>
                    <a:srgbClr val="006BA9"/>
                  </a:solidFill>
                  <a:ea typeface="微软雅黑" panose="020B0503020204020204" pitchFamily="34" charset="-122"/>
                  <a:sym typeface="宋体" panose="02010600030101010101" pitchFamily="2" charset="-122"/>
                </a:rPr>
                <a:t>原理</a:t>
              </a:r>
              <a:endParaRPr lang="zh-CN" altLang="en-US" b="1" dirty="0">
                <a:solidFill>
                  <a:srgbClr val="006BA9"/>
                </a:solidFill>
                <a:ea typeface="微软雅黑" panose="020B0503020204020204" pitchFamily="34" charset="-122"/>
                <a:sym typeface="宋体" panose="02010600030101010101" pitchFamily="2" charset="-122"/>
              </a:endParaRPr>
            </a:p>
          </p:txBody>
        </p:sp>
      </p:grpSp>
      <p:grpSp>
        <p:nvGrpSpPr>
          <p:cNvPr id="28" name="组合 6"/>
          <p:cNvGrpSpPr/>
          <p:nvPr/>
        </p:nvGrpSpPr>
        <p:grpSpPr bwMode="auto">
          <a:xfrm>
            <a:off x="5895976" y="2108597"/>
            <a:ext cx="3359149" cy="1015663"/>
            <a:chOff x="5947984" y="1747751"/>
            <a:chExt cx="3362177" cy="1015694"/>
          </a:xfrm>
        </p:grpSpPr>
        <p:sp>
          <p:nvSpPr>
            <p:cNvPr id="29" name="矩形 5"/>
            <p:cNvSpPr>
              <a:spLocks noChangeArrowheads="1"/>
            </p:cNvSpPr>
            <p:nvPr/>
          </p:nvSpPr>
          <p:spPr bwMode="auto">
            <a:xfrm flipH="1">
              <a:off x="5984529" y="1747751"/>
              <a:ext cx="3325632"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anose="020B0503020204020204" pitchFamily="34" charset="-122"/>
                </a:rPr>
                <a:t>创建内容提供</a:t>
              </a:r>
              <a:r>
                <a:rPr lang="zh-CN" altLang="en-US" b="1" dirty="0" smtClean="0">
                  <a:solidFill>
                    <a:srgbClr val="006BA9"/>
                  </a:solidFill>
                  <a:ea typeface="微软雅黑" panose="020B0503020204020204" pitchFamily="34" charset="-122"/>
                </a:rPr>
                <a:t>者</a:t>
              </a:r>
              <a:endParaRPr lang="zh-CN" altLang="en-US" b="1" dirty="0">
                <a:solidFill>
                  <a:srgbClr val="006BA9"/>
                </a:solidFill>
                <a:ea typeface="微软雅黑" panose="020B0503020204020204" pitchFamily="34" charset="-122"/>
              </a:endParaRPr>
            </a:p>
            <a:p>
              <a:pPr marL="457200" indent="-457200">
                <a:lnSpc>
                  <a:spcPts val="3600"/>
                </a:lnSpc>
              </a:pPr>
              <a:r>
                <a:rPr lang="zh-CN" altLang="en-US" b="1" dirty="0" smtClean="0">
                  <a:solidFill>
                    <a:srgbClr val="006BA9"/>
                  </a:solidFill>
                  <a:ea typeface="微软雅黑" panose="020B0503020204020204" pitchFamily="34" charset="-122"/>
                  <a:sym typeface="微软雅黑" panose="020B0503020204020204" pitchFamily="34" charset="-122"/>
                </a:rPr>
                <a:t>访问其他应用程序</a:t>
              </a:r>
              <a:endParaRPr lang="zh-CN" altLang="en-US" b="1" dirty="0">
                <a:solidFill>
                  <a:srgbClr val="006BA9"/>
                </a:solidFill>
                <a:ea typeface="微软雅黑" panose="020B0503020204020204" pitchFamily="34" charset="-122"/>
                <a:sym typeface="微软雅黑" panose="020B0503020204020204" pitchFamily="34" charset="-122"/>
              </a:endParaRPr>
            </a:p>
          </p:txBody>
        </p:sp>
        <p:grpSp>
          <p:nvGrpSpPr>
            <p:cNvPr id="30" name="组合 16"/>
            <p:cNvGrpSpPr/>
            <p:nvPr/>
          </p:nvGrpSpPr>
          <p:grpSpPr bwMode="auto">
            <a:xfrm flipH="1">
              <a:off x="5947984" y="2268686"/>
              <a:ext cx="2591298" cy="464823"/>
              <a:chOff x="1449084" y="2844358"/>
              <a:chExt cx="2709571" cy="465043"/>
            </a:xfrm>
          </p:grpSpPr>
          <p:cxnSp>
            <p:nvCxnSpPr>
              <p:cNvPr id="34" name="直接连接符 7"/>
              <p:cNvCxnSpPr>
                <a:cxnSpLocks noChangeShapeType="1"/>
                <a:stCxn id="33" idx="2"/>
              </p:cNvCxnSpPr>
              <p:nvPr/>
            </p:nvCxnSpPr>
            <p:spPr bwMode="auto">
              <a:xfrm>
                <a:off x="1449084" y="2844358"/>
                <a:ext cx="261461" cy="465043"/>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1988840"/>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a:t>
            </a:r>
            <a:r>
              <a:rPr lang="en-US" altLang="zh-CN" sz="2400" dirty="0" smtClean="0">
                <a:solidFill>
                  <a:srgbClr val="7F7F7F"/>
                </a:solidFill>
                <a:latin typeface="Impact" panose="020B0806030902050204" pitchFamily="34" charset="0"/>
                <a:ea typeface="微软雅黑" panose="020B0503020204020204" pitchFamily="34" charset="-122"/>
              </a:rPr>
              <a:t>.4</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内容观察者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pPr algn="l"/>
            <a:r>
              <a:rPr lang="en-US" altLang="zh-CN" sz="2400" dirty="0">
                <a:solidFill>
                  <a:schemeClr val="bg1"/>
                </a:solidFill>
                <a:latin typeface="Impact" panose="020B0806030902050204" pitchFamily="34" charset="0"/>
                <a:ea typeface="微软雅黑" panose="020B0503020204020204" pitchFamily="34" charset="-122"/>
              </a:rPr>
              <a:t>7</a:t>
            </a:r>
            <a:r>
              <a:rPr lang="en-US" altLang="zh-CN" sz="2400" dirty="0" smtClean="0">
                <a:solidFill>
                  <a:schemeClr val="bg1"/>
                </a:solidFill>
                <a:latin typeface="Impact" panose="020B0806030902050204" pitchFamily="34" charset="0"/>
                <a:ea typeface="微软雅黑" panose="020B0503020204020204" pitchFamily="34" charset="-122"/>
              </a:rPr>
              <a:t>.1    </a:t>
            </a:r>
            <a:r>
              <a:rPr lang="zh-CN" altLang="en-US" sz="2400" dirty="0" smtClean="0">
                <a:solidFill>
                  <a:schemeClr val="bg1"/>
                </a:solidFill>
                <a:latin typeface="Impact" panose="020B0806030902050204" pitchFamily="34" charset="0"/>
                <a:ea typeface="微软雅黑" panose="020B0503020204020204" pitchFamily="34" charset="-122"/>
              </a:rPr>
              <a:t>内容提供者</a:t>
            </a:r>
            <a:r>
              <a:rPr lang="zh-CN" altLang="en-US" sz="2400" dirty="0">
                <a:solidFill>
                  <a:schemeClr val="bg1"/>
                </a:solidFill>
                <a:latin typeface="Impact" panose="020B0806030902050204" pitchFamily="34" charset="0"/>
                <a:ea typeface="微软雅黑" panose="020B0503020204020204" pitchFamily="34" charset="-122"/>
              </a:rPr>
              <a:t>概述</a:t>
            </a:r>
            <a:r>
              <a:rPr lang="zh-CN" altLang="en-US" sz="2400" dirty="0" smtClean="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7.2    </a:t>
            </a:r>
            <a:r>
              <a:rPr lang="zh-CN" altLang="en-US" sz="2400" dirty="0">
                <a:solidFill>
                  <a:srgbClr val="7F7F7F"/>
                </a:solidFill>
                <a:latin typeface="Impact" panose="020B0806030902050204" pitchFamily="34" charset="0"/>
                <a:ea typeface="微软雅黑" panose="020B0503020204020204" pitchFamily="34" charset="-122"/>
              </a:rPr>
              <a:t>创建内容提供</a:t>
            </a:r>
            <a:r>
              <a:rPr lang="zh-CN" altLang="en-US" sz="2400" dirty="0" smtClean="0">
                <a:solidFill>
                  <a:srgbClr val="7F7F7F"/>
                </a:solidFill>
                <a:latin typeface="Impact" panose="020B0806030902050204" pitchFamily="34" charset="0"/>
                <a:ea typeface="微软雅黑" panose="020B0503020204020204" pitchFamily="34" charset="-122"/>
              </a:rPr>
              <a:t>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a:t>
            </a:r>
            <a:r>
              <a:rPr lang="en-US" altLang="zh-CN" sz="2400" dirty="0" smtClean="0">
                <a:solidFill>
                  <a:srgbClr val="7F7F7F"/>
                </a:solidFill>
                <a:latin typeface="Impact" panose="020B0806030902050204" pitchFamily="34" charset="0"/>
                <a:ea typeface="微软雅黑" panose="020B0503020204020204" pitchFamily="34" charset="-122"/>
              </a:rPr>
              <a:t>.3    </a:t>
            </a:r>
            <a:r>
              <a:rPr lang="zh-CN" altLang="en-US" sz="2400" dirty="0" smtClean="0">
                <a:solidFill>
                  <a:srgbClr val="7F7F7F"/>
                </a:solidFill>
                <a:latin typeface="Impact" panose="020B0806030902050204" pitchFamily="34" charset="0"/>
                <a:ea typeface="微软雅黑" panose="020B0503020204020204" pitchFamily="34" charset="-122"/>
              </a:rPr>
              <a:t>访问其他应用程序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anose="020B0503020204020204" pitchFamily="34" charset="-122"/>
                <a:ea typeface="微软雅黑" panose="020B0503020204020204" pitchFamily="34" charset="-122"/>
              </a:rPr>
              <a:t>主讲内容</a:t>
            </a:r>
            <a:endParaRPr lang="en-US" altLang="zh-CN" sz="5400" b="1" dirty="0" smtClean="0">
              <a:solidFill>
                <a:srgbClr val="F2F2E6"/>
              </a:solidFill>
              <a:latin typeface="微软雅黑" panose="020B0503020204020204" pitchFamily="34" charset="-122"/>
              <a:ea typeface="微软雅黑" panose="020B0503020204020204"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568227"/>
            <a:ext cx="8102600" cy="224265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580112" y="1340768"/>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ContentProvider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内容占位符 2"/>
          <p:cNvSpPr txBox="1"/>
          <p:nvPr/>
        </p:nvSpPr>
        <p:spPr bwMode="auto">
          <a:xfrm>
            <a:off x="481013" y="1786697"/>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内容提供者（</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）是</a:t>
            </a:r>
            <a:r>
              <a:rPr lang="en-US" altLang="zh-CN" sz="2000" dirty="0" smtClean="0">
                <a:latin typeface="Times New Roman" panose="02020603050405020304" pitchFamily="18" charset="0"/>
                <a:cs typeface="Times New Roman" panose="02020603050405020304" pitchFamily="18" charset="0"/>
              </a:rPr>
              <a:t>Android</a:t>
            </a:r>
            <a:r>
              <a:rPr lang="zh-CN" altLang="en-US" sz="2000" dirty="0" smtClean="0">
                <a:latin typeface="Times New Roman" panose="02020603050405020304" pitchFamily="18" charset="0"/>
                <a:cs typeface="Times New Roman" panose="02020603050405020304" pitchFamily="18" charset="0"/>
              </a:rPr>
              <a:t>系统四大组件之一，它是不同应用程序之间进行数据共享的标准</a:t>
            </a:r>
            <a:r>
              <a:rPr lang="en-US" altLang="zh-CN" sz="2000" dirty="0" smtClean="0">
                <a:latin typeface="Times New Roman" panose="02020603050405020304" pitchFamily="18" charset="0"/>
                <a:cs typeface="Times New Roman" panose="02020603050405020304" pitchFamily="18" charset="0"/>
              </a:rPr>
              <a:t>API</a:t>
            </a:r>
            <a:r>
              <a:rPr lang="zh-CN" altLang="en-US" sz="2000" dirty="0" smtClean="0">
                <a:latin typeface="Times New Roman" panose="02020603050405020304" pitchFamily="18" charset="0"/>
                <a:cs typeface="Times New Roman" panose="02020603050405020304" pitchFamily="18" charset="0"/>
              </a:rPr>
              <a:t>，通过</a:t>
            </a: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类可以访问</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中共享的数据。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的工作原理如下：</a:t>
            </a:r>
            <a:endParaRPr lang="en-US" altLang="zh-CN" sz="2000" dirty="0">
              <a:latin typeface="Times New Roman" panose="02020603050405020304" pitchFamily="18" charset="0"/>
              <a:cs typeface="Times New Roman" panose="02020603050405020304" pitchFamily="18" charset="0"/>
            </a:endParaRPr>
          </a:p>
        </p:txBody>
      </p:sp>
      <p:sp>
        <p:nvSpPr>
          <p:cNvPr id="31" name="流程图: 可选过程 30"/>
          <p:cNvSpPr/>
          <p:nvPr/>
        </p:nvSpPr>
        <p:spPr>
          <a:xfrm>
            <a:off x="359712" y="4063091"/>
            <a:ext cx="1620000" cy="162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ysClr val="window" lastClr="FFFFFF"/>
                </a:solidFill>
                <a:effectLst/>
                <a:uLnTx/>
                <a:uFillTx/>
                <a:latin typeface="Arial" panose="020B0604020202020204"/>
                <a:ea typeface="宋体" panose="02010600030101010101" pitchFamily="2" charset="-122"/>
              </a:rPr>
              <a:t>A</a:t>
            </a:r>
            <a:r>
              <a:rPr kumimoji="0" lang="zh-CN" altLang="en-US" sz="1800" b="0" i="0" u="none" strike="noStrike" kern="0" cap="none" spc="0" normalizeH="0" baseline="0" noProof="0" dirty="0" smtClean="0">
                <a:ln>
                  <a:noFill/>
                </a:ln>
                <a:solidFill>
                  <a:sysClr val="window" lastClr="FFFFFF"/>
                </a:solidFill>
                <a:effectLst/>
                <a:uLnTx/>
                <a:uFillTx/>
                <a:latin typeface="Arial" panose="020B0604020202020204"/>
                <a:ea typeface="宋体" panose="02010600030101010101" pitchFamily="2" charset="-122"/>
              </a:rPr>
              <a:t>程序</a:t>
            </a: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endParaRPr>
          </a:p>
        </p:txBody>
      </p:sp>
      <p:sp>
        <p:nvSpPr>
          <p:cNvPr id="32" name="圆角矩形 31"/>
          <p:cNvSpPr/>
          <p:nvPr/>
        </p:nvSpPr>
        <p:spPr>
          <a:xfrm>
            <a:off x="1547664" y="4423091"/>
            <a:ext cx="1620000" cy="900000"/>
          </a:xfrm>
          <a:prstGeom prst="roundRect">
            <a:avLst/>
          </a:prstGeom>
          <a:solidFill>
            <a:sysClr val="window" lastClr="FFFFFF"/>
          </a:solidFill>
          <a:ln w="19050" cap="flat" cmpd="sng" algn="ctr">
            <a:solidFill>
              <a:srgbClr val="006BA9"/>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rPr>
              <a:t>ContentProvider</a:t>
            </a:r>
            <a:endParaRPr kumimoji="0" lang="en-US" altLang="zh-CN"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rPr>
              <a:t>暴露的数据</a:t>
            </a:r>
            <a:endParaRPr kumimoji="0" lang="zh-CN" altLang="en-US"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endParaRPr>
          </a:p>
        </p:txBody>
      </p:sp>
      <p:cxnSp>
        <p:nvCxnSpPr>
          <p:cNvPr id="33" name="直接箭头连接符 32"/>
          <p:cNvCxnSpPr/>
          <p:nvPr/>
        </p:nvCxnSpPr>
        <p:spPr bwMode="auto">
          <a:xfrm flipV="1">
            <a:off x="3182815" y="5071204"/>
            <a:ext cx="1173161" cy="88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flipH="1" flipV="1">
            <a:off x="3167664" y="4711163"/>
            <a:ext cx="1158151" cy="445"/>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4355976" y="4423131"/>
            <a:ext cx="1620000" cy="900000"/>
          </a:xfrm>
          <a:prstGeom prst="roundRect">
            <a:avLst/>
          </a:prstGeom>
          <a:solidFill>
            <a:sysClr val="window" lastClr="FFFFFF"/>
          </a:solidFill>
          <a:ln w="19050" cap="flat" cmpd="sng" algn="ctr">
            <a:solidFill>
              <a:srgbClr val="006BA9"/>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rPr>
              <a:t>ContentResolver</a:t>
            </a:r>
            <a:endParaRPr kumimoji="0" lang="en-US" altLang="zh-CN" sz="1400" b="0" i="0" u="none" strike="noStrike" kern="0" cap="none" spc="0" normalizeH="0" baseline="0" noProof="0" dirty="0" smtClean="0">
              <a:ln>
                <a:noFill/>
              </a:ln>
              <a:solidFill>
                <a:srgbClr val="0070C0"/>
              </a:solidFill>
              <a:effectLst/>
              <a:uLnTx/>
              <a:uFillTx/>
              <a:latin typeface="Arial" panose="020B0604020202020204"/>
              <a:ea typeface="宋体" panose="02010600030101010101" pitchFamily="2" charset="-122"/>
            </a:endParaRPr>
          </a:p>
        </p:txBody>
      </p:sp>
      <p:cxnSp>
        <p:nvCxnSpPr>
          <p:cNvPr id="36" name="直接箭头连接符 35"/>
          <p:cNvCxnSpPr/>
          <p:nvPr/>
        </p:nvCxnSpPr>
        <p:spPr bwMode="auto">
          <a:xfrm>
            <a:off x="6011145" y="5079995"/>
            <a:ext cx="1225098"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flipH="1">
            <a:off x="5975976" y="4711163"/>
            <a:ext cx="122509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流程图: 可选过程 37"/>
          <p:cNvSpPr/>
          <p:nvPr/>
        </p:nvSpPr>
        <p:spPr>
          <a:xfrm>
            <a:off x="7272480" y="4063091"/>
            <a:ext cx="1620000" cy="162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ysClr val="window" lastClr="FFFFFF"/>
                </a:solidFill>
                <a:effectLst/>
                <a:uLnTx/>
                <a:uFillTx/>
                <a:latin typeface="Arial" panose="020B0604020202020204"/>
                <a:ea typeface="宋体" panose="02010600030101010101" pitchFamily="2" charset="-122"/>
              </a:rPr>
              <a:t>B</a:t>
            </a:r>
            <a:r>
              <a:rPr kumimoji="0" lang="zh-CN" altLang="en-US" sz="1800" b="0" i="0" u="none" strike="noStrike" kern="0" cap="none" spc="0" normalizeH="0" baseline="0" noProof="0" dirty="0" smtClean="0">
                <a:ln>
                  <a:noFill/>
                </a:ln>
                <a:solidFill>
                  <a:sysClr val="window" lastClr="FFFFFF"/>
                </a:solidFill>
                <a:effectLst/>
                <a:uLnTx/>
                <a:uFillTx/>
                <a:latin typeface="Arial" panose="020B0604020202020204"/>
                <a:ea typeface="宋体" panose="02010600030101010101" pitchFamily="2" charset="-122"/>
              </a:rPr>
              <a:t>程序</a:t>
            </a:r>
            <a:endParaRPr kumimoji="0" lang="zh-CN" altLang="en-US" sz="1800" b="0"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endParaRPr>
          </a:p>
        </p:txBody>
      </p:sp>
      <p:sp>
        <p:nvSpPr>
          <p:cNvPr id="39" name="TextBox 38"/>
          <p:cNvSpPr txBox="1"/>
          <p:nvPr/>
        </p:nvSpPr>
        <p:spPr>
          <a:xfrm>
            <a:off x="3059832" y="4279115"/>
            <a:ext cx="144142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操作</a:t>
            </a:r>
            <a:r>
              <a:rPr kumimoji="0" lang="zh-CN" altLang="en-US" sz="1400" b="0" i="0" u="none" strike="noStrike" kern="0" cap="none" spc="0" normalizeH="0" baseline="0" noProof="0" dirty="0">
                <a:ln>
                  <a:noFill/>
                </a:ln>
                <a:solidFill>
                  <a:srgbClr val="0070C0"/>
                </a:solidFill>
                <a:effectLst/>
                <a:uLnTx/>
                <a:uFillTx/>
              </a:rPr>
              <a:t>暴</a:t>
            </a:r>
            <a:r>
              <a:rPr kumimoji="0" lang="zh-CN" altLang="en-US" sz="1400" b="0" i="0" u="none" strike="noStrike" kern="0" cap="none" spc="0" normalizeH="0" baseline="0" noProof="0" dirty="0" smtClean="0">
                <a:ln>
                  <a:noFill/>
                </a:ln>
                <a:solidFill>
                  <a:srgbClr val="0070C0"/>
                </a:solidFill>
                <a:effectLst/>
                <a:uLnTx/>
                <a:uFillTx/>
              </a:rPr>
              <a:t>露的数据</a:t>
            </a:r>
            <a:endParaRPr kumimoji="0" lang="zh-CN" altLang="en-US" sz="1400" b="0" i="0" u="none" strike="noStrike" kern="0" cap="none" spc="0" normalizeH="0" baseline="0" noProof="0" dirty="0">
              <a:ln>
                <a:noFill/>
              </a:ln>
              <a:solidFill>
                <a:srgbClr val="0070C0"/>
              </a:solidFill>
              <a:effectLst/>
              <a:uLnTx/>
              <a:uFillTx/>
            </a:endParaRPr>
          </a:p>
        </p:txBody>
      </p:sp>
      <p:sp>
        <p:nvSpPr>
          <p:cNvPr id="40" name="TextBox 39"/>
          <p:cNvSpPr txBox="1"/>
          <p:nvPr/>
        </p:nvSpPr>
        <p:spPr>
          <a:xfrm>
            <a:off x="5815941" y="4279115"/>
            <a:ext cx="156164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操作</a:t>
            </a:r>
            <a:r>
              <a:rPr kumimoji="0" lang="en-US" altLang="zh-CN" sz="1400" b="0" i="0" u="none" strike="noStrike" kern="0" cap="none" spc="0" normalizeH="0" baseline="0" noProof="0" dirty="0" smtClean="0">
                <a:ln>
                  <a:noFill/>
                </a:ln>
                <a:solidFill>
                  <a:srgbClr val="0070C0"/>
                </a:solidFill>
                <a:effectLst/>
                <a:uLnTx/>
                <a:uFillTx/>
              </a:rPr>
              <a:t>A</a:t>
            </a:r>
            <a:r>
              <a:rPr kumimoji="0" lang="zh-CN" altLang="en-US" sz="1400" b="0" i="0" u="none" strike="noStrike" kern="0" cap="none" spc="0" normalizeH="0" baseline="0" noProof="0" dirty="0" smtClean="0">
                <a:ln>
                  <a:noFill/>
                </a:ln>
                <a:solidFill>
                  <a:srgbClr val="0070C0"/>
                </a:solidFill>
                <a:effectLst/>
                <a:uLnTx/>
                <a:uFillTx/>
              </a:rPr>
              <a:t>程序的数据</a:t>
            </a:r>
            <a:endParaRPr kumimoji="0" lang="zh-CN" altLang="en-US" sz="1400" b="0" i="0" u="none" strike="noStrike" kern="0" cap="none" spc="0" normalizeH="0" baseline="0" noProof="0" dirty="0">
              <a:ln>
                <a:noFill/>
              </a:ln>
              <a:solidFill>
                <a:srgbClr val="0070C0"/>
              </a:solidFill>
              <a:effectLst/>
              <a:uLnTx/>
              <a:uFillTx/>
            </a:endParaRPr>
          </a:p>
        </p:txBody>
      </p:sp>
      <p:sp>
        <p:nvSpPr>
          <p:cNvPr id="41" name="TextBox 40"/>
          <p:cNvSpPr txBox="1"/>
          <p:nvPr/>
        </p:nvSpPr>
        <p:spPr>
          <a:xfrm>
            <a:off x="3166100" y="5123466"/>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返回操作结果</a:t>
            </a:r>
            <a:endParaRPr kumimoji="0" lang="zh-CN" altLang="en-US" sz="1400" b="0" i="0" u="none" strike="noStrike" kern="0" cap="none" spc="0" normalizeH="0" baseline="0" noProof="0" dirty="0">
              <a:ln>
                <a:noFill/>
              </a:ln>
              <a:solidFill>
                <a:srgbClr val="0070C0"/>
              </a:solidFill>
              <a:effectLst/>
              <a:uLnTx/>
              <a:uFillTx/>
            </a:endParaRPr>
          </a:p>
        </p:txBody>
      </p:sp>
      <p:sp>
        <p:nvSpPr>
          <p:cNvPr id="42" name="TextBox 41"/>
          <p:cNvSpPr txBox="1"/>
          <p:nvPr/>
        </p:nvSpPr>
        <p:spPr>
          <a:xfrm>
            <a:off x="5957583" y="5122578"/>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rgbClr val="0070C0"/>
                </a:solidFill>
                <a:effectLst/>
                <a:uLnTx/>
                <a:uFillTx/>
              </a:rPr>
              <a:t>返回操作结果</a:t>
            </a:r>
            <a:endParaRPr kumimoji="0" lang="zh-CN" altLang="en-US" sz="1400" b="0" i="0" u="none" strike="noStrike" kern="0" cap="none" spc="0" normalizeH="0" baseline="0" noProof="0" dirty="0">
              <a:ln>
                <a:noFill/>
              </a:ln>
              <a:solidFill>
                <a:srgbClr val="0070C0"/>
              </a:solidFill>
              <a:effectLst/>
              <a:uLnTx/>
              <a:uFillTx/>
            </a:endParaRPr>
          </a:p>
        </p:txBody>
      </p:sp>
      <p:sp>
        <p:nvSpPr>
          <p:cNvPr id="1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内容提供者概述</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right)">
                                      <p:cBhvr>
                                        <p:cTn id="20" dur="500"/>
                                        <p:tgtEl>
                                          <p:spTgt spid="37"/>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right)">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right)">
                                      <p:cBhvr>
                                        <p:cTn id="33" dur="500"/>
                                        <p:tgtEl>
                                          <p:spTgt spid="34"/>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right)">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8" grpId="0" animBg="1"/>
      <p:bldP spid="39" grpId="0"/>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496219"/>
            <a:ext cx="8102600" cy="229282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580112" y="1268760"/>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ContentProvider</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481013" y="1642681"/>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a:latin typeface="Times New Roman" panose="02020603050405020304" pitchFamily="18" charset="0"/>
                <a:cs typeface="Times New Roman" panose="02020603050405020304" pitchFamily="18" charset="0"/>
              </a:rPr>
              <a:t>ContentProvider </a:t>
            </a:r>
            <a:r>
              <a:rPr lang="zh-CN" altLang="en-US" sz="2000" dirty="0">
                <a:latin typeface="Times New Roman" panose="02020603050405020304" pitchFamily="18" charset="0"/>
                <a:cs typeface="Times New Roman" panose="02020603050405020304" pitchFamily="18" charset="0"/>
              </a:rPr>
              <a:t>使用基于数据库模型的简单表格来提供需要共享的数据，在该表格中，每一行表示一条记录，而每一列代表特定类型和含义的数据，并且其中每一条数据记录都包含一个名为“</a:t>
            </a:r>
            <a:r>
              <a:rPr lang="en-US" altLang="zh-CN" sz="2000" dirty="0">
                <a:latin typeface="Times New Roman" panose="02020603050405020304" pitchFamily="18" charset="0"/>
                <a:cs typeface="Times New Roman" panose="02020603050405020304" pitchFamily="18" charset="0"/>
              </a:rPr>
              <a:t>_ID”</a:t>
            </a:r>
            <a:r>
              <a:rPr lang="zh-CN" altLang="en-US" sz="2000" dirty="0">
                <a:latin typeface="Times New Roman" panose="02020603050405020304" pitchFamily="18" charset="0"/>
                <a:cs typeface="Times New Roman" panose="02020603050405020304" pitchFamily="18" charset="0"/>
              </a:rPr>
              <a:t>的字段类标识每条数</a:t>
            </a:r>
            <a:r>
              <a:rPr lang="zh-CN" altLang="en-US" sz="2000" dirty="0" smtClean="0">
                <a:latin typeface="Times New Roman" panose="02020603050405020304" pitchFamily="18" charset="0"/>
                <a:cs typeface="Times New Roman" panose="02020603050405020304" pitchFamily="18" charset="0"/>
              </a:rPr>
              <a:t>据。</a:t>
            </a: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内容提供者概述</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1" name="表格 20"/>
          <p:cNvGraphicFramePr>
            <a:graphicFrameLocks noGrp="1"/>
          </p:cNvGraphicFramePr>
          <p:nvPr/>
        </p:nvGraphicFramePr>
        <p:xfrm>
          <a:off x="1376239" y="4005064"/>
          <a:ext cx="6185148" cy="2110531"/>
        </p:xfrm>
        <a:graphic>
          <a:graphicData uri="http://schemas.openxmlformats.org/drawingml/2006/table">
            <a:tbl>
              <a:tblPr>
                <a:tableStyleId>{68D230F3-CF80-4859-8CE7-A43EE81993B5}</a:tableStyleId>
              </a:tblPr>
              <a:tblGrid>
                <a:gridCol w="999013"/>
                <a:gridCol w="1138902"/>
                <a:gridCol w="1910681"/>
                <a:gridCol w="2136552"/>
              </a:tblGrid>
              <a:tr h="471019">
                <a:tc>
                  <a:txBody>
                    <a:bodyPr/>
                    <a:lstStyle/>
                    <a:p>
                      <a:pPr algn="ctr">
                        <a:spcAft>
                          <a:spcPts val="0"/>
                        </a:spcAft>
                      </a:pPr>
                      <a:r>
                        <a:rPr lang="en-US" sz="1050" kern="100" dirty="0">
                          <a:effectLst/>
                        </a:rPr>
                        <a:t>_ID</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NAME</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NUMBER</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EMAIL</a:t>
                      </a:r>
                      <a:endParaRPr lang="zh-CN" sz="1050" kern="100" dirty="0">
                        <a:effectLst/>
                        <a:latin typeface="Times New Roman" panose="02020603050405020304"/>
                        <a:ea typeface="宋体" panose="02010600030101010101" pitchFamily="2" charset="-122"/>
                      </a:endParaRPr>
                    </a:p>
                  </a:txBody>
                  <a:tcPr marL="68580" marR="68580" marT="0" marB="0" anchor="ctr"/>
                </a:tc>
              </a:tr>
              <a:tr h="409878">
                <a:tc>
                  <a:txBody>
                    <a:bodyPr/>
                    <a:lstStyle/>
                    <a:p>
                      <a:pPr algn="ctr">
                        <a:spcAft>
                          <a:spcPts val="0"/>
                        </a:spcAft>
                      </a:pPr>
                      <a:r>
                        <a:rPr lang="en-US" sz="1050" kern="100" dirty="0">
                          <a:effectLst/>
                        </a:rPr>
                        <a:t>1</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050" kern="100" dirty="0">
                          <a:effectLst/>
                        </a:rPr>
                        <a:t>张华</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a:effectLst/>
                        </a:rPr>
                        <a:t>135*****233</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a:effectLst/>
                        </a:rPr>
                        <a:t>345**@qq.com</a:t>
                      </a:r>
                      <a:endParaRPr lang="zh-CN" sz="1050" kern="100">
                        <a:effectLst/>
                        <a:latin typeface="Times New Roman" panose="02020603050405020304"/>
                        <a:ea typeface="宋体" panose="02010600030101010101" pitchFamily="2" charset="-122"/>
                      </a:endParaRPr>
                    </a:p>
                  </a:txBody>
                  <a:tcPr marL="68580" marR="68580" marT="0" marB="0" anchor="ctr"/>
                </a:tc>
              </a:tr>
              <a:tr h="409878">
                <a:tc>
                  <a:txBody>
                    <a:bodyPr/>
                    <a:lstStyle/>
                    <a:p>
                      <a:pPr algn="ctr">
                        <a:spcAft>
                          <a:spcPts val="0"/>
                        </a:spcAft>
                      </a:pPr>
                      <a:r>
                        <a:rPr lang="en-US" sz="1050" kern="100" dirty="0">
                          <a:effectLst/>
                        </a:rPr>
                        <a:t>2</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050" kern="100" dirty="0">
                          <a:effectLst/>
                        </a:rPr>
                        <a:t>李白</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134*****345</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a:effectLst/>
                        </a:rPr>
                        <a:t>456**@163.com</a:t>
                      </a:r>
                      <a:endParaRPr lang="zh-CN" sz="1050" kern="100">
                        <a:effectLst/>
                        <a:latin typeface="Times New Roman" panose="02020603050405020304"/>
                        <a:ea typeface="宋体" panose="02010600030101010101" pitchFamily="2" charset="-122"/>
                      </a:endParaRPr>
                    </a:p>
                  </a:txBody>
                  <a:tcPr marL="68580" marR="68580" marT="0" marB="0" anchor="ctr"/>
                </a:tc>
              </a:tr>
              <a:tr h="409878">
                <a:tc>
                  <a:txBody>
                    <a:bodyPr/>
                    <a:lstStyle/>
                    <a:p>
                      <a:pPr algn="ctr">
                        <a:spcAft>
                          <a:spcPts val="0"/>
                        </a:spcAft>
                      </a:pPr>
                      <a:r>
                        <a:rPr lang="en-US" sz="1050" kern="100">
                          <a:effectLst/>
                        </a:rPr>
                        <a:t>3</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050" kern="100" dirty="0">
                          <a:effectLst/>
                        </a:rPr>
                        <a:t>赵龙</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136*****335</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a:effectLst/>
                        </a:rPr>
                        <a:t>445**@126.com</a:t>
                      </a:r>
                      <a:endParaRPr lang="zh-CN" sz="1050" kern="100">
                        <a:effectLst/>
                        <a:latin typeface="Times New Roman" panose="02020603050405020304"/>
                        <a:ea typeface="宋体" panose="02010600030101010101" pitchFamily="2" charset="-122"/>
                      </a:endParaRPr>
                    </a:p>
                  </a:txBody>
                  <a:tcPr marL="68580" marR="68580" marT="0" marB="0" anchor="ctr"/>
                </a:tc>
              </a:tr>
              <a:tr h="409878">
                <a:tc>
                  <a:txBody>
                    <a:bodyPr/>
                    <a:lstStyle/>
                    <a:p>
                      <a:pPr algn="ctr">
                        <a:spcAft>
                          <a:spcPts val="0"/>
                        </a:spcAft>
                      </a:pPr>
                      <a:r>
                        <a:rPr lang="en-US" sz="1050" kern="100" dirty="0">
                          <a:effectLst/>
                        </a:rPr>
                        <a:t>4</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050" kern="100" dirty="0">
                          <a:effectLst/>
                        </a:rPr>
                        <a:t>王冠</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a:effectLst/>
                        </a:rPr>
                        <a:t>138*****445</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332**@sina.com</a:t>
                      </a:r>
                      <a:endParaRPr lang="zh-CN" sz="1050" kern="100" dirty="0">
                        <a:effectLst/>
                        <a:latin typeface="Times New Roman" panose="02020603050405020304"/>
                        <a:ea typeface="宋体" panose="02010600030101010101" pitchFamily="2" charset="-122"/>
                      </a:endParaRPr>
                    </a:p>
                  </a:txBody>
                  <a:tcPr marL="68580" marR="68580" marT="0" marB="0" anchor="ctr"/>
                </a:tc>
              </a:tr>
            </a:tbl>
          </a:graphicData>
        </a:graphic>
      </p:graphicFrame>
      <p:sp>
        <p:nvSpPr>
          <p:cNvPr id="2" name="矩形 1"/>
          <p:cNvSpPr/>
          <p:nvPr/>
        </p:nvSpPr>
        <p:spPr>
          <a:xfrm>
            <a:off x="1569942" y="4077072"/>
            <a:ext cx="576064" cy="2016224"/>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69942" y="4077072"/>
            <a:ext cx="5234306" cy="288032"/>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bwMode="auto">
          <a:xfrm flipV="1">
            <a:off x="2135176" y="4132218"/>
            <a:ext cx="348592" cy="43059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29"/>
          <p:cNvSpPr/>
          <p:nvPr/>
        </p:nvSpPr>
        <p:spPr>
          <a:xfrm>
            <a:off x="2213892" y="3431496"/>
            <a:ext cx="4032448"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唯一标识，可以根据同一个</a:t>
            </a:r>
            <a:r>
              <a:rPr lang="en-US" altLang="zh-CN" b="1" dirty="0">
                <a:solidFill>
                  <a:schemeClr val="bg1"/>
                </a:solidFill>
                <a:ea typeface="宋体" panose="02010600030101010101" pitchFamily="2" charset="-122"/>
              </a:rPr>
              <a:t>ID</a:t>
            </a:r>
            <a:r>
              <a:rPr lang="zh-CN" altLang="en-US" b="1" dirty="0">
                <a:solidFill>
                  <a:schemeClr val="bg1"/>
                </a:solidFill>
                <a:ea typeface="宋体" panose="02010600030101010101" pitchFamily="2" charset="-122"/>
              </a:rPr>
              <a:t>查询几个相关表中的信息。</a:t>
            </a:r>
            <a:endParaRPr lang="zh-CN" altLang="en-US" b="1" dirty="0">
              <a:solidFill>
                <a:schemeClr val="bg1"/>
              </a:solidFill>
              <a:ea typeface="宋体" panose="02010600030101010101" pitchFamily="2" charset="-122"/>
            </a:endParaRPr>
          </a:p>
        </p:txBody>
      </p:sp>
      <p:cxnSp>
        <p:nvCxnSpPr>
          <p:cNvPr id="34" name="直接箭头连接符 33"/>
          <p:cNvCxnSpPr/>
          <p:nvPr/>
        </p:nvCxnSpPr>
        <p:spPr bwMode="auto">
          <a:xfrm>
            <a:off x="4716016" y="4365104"/>
            <a:ext cx="0" cy="20824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圆角矩形 35"/>
          <p:cNvSpPr/>
          <p:nvPr/>
        </p:nvSpPr>
        <p:spPr>
          <a:xfrm>
            <a:off x="2843808" y="4573346"/>
            <a:ext cx="4032448" cy="13280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ea typeface="宋体" panose="02010600030101010101" pitchFamily="2" charset="-122"/>
              </a:rPr>
              <a:t>知道各</a:t>
            </a:r>
            <a:r>
              <a:rPr lang="zh-CN" altLang="en-US" b="1" dirty="0">
                <a:solidFill>
                  <a:schemeClr val="bg1"/>
                </a:solidFill>
                <a:ea typeface="宋体" panose="02010600030101010101" pitchFamily="2" charset="-122"/>
              </a:rPr>
              <a:t>个字段对应的数据类</a:t>
            </a:r>
            <a:r>
              <a:rPr lang="zh-CN" altLang="en-US" b="1" dirty="0" smtClean="0">
                <a:solidFill>
                  <a:schemeClr val="bg1"/>
                </a:solidFill>
                <a:ea typeface="宋体" panose="02010600030101010101" pitchFamily="2" charset="-122"/>
              </a:rPr>
              <a:t>型后，可根据</a:t>
            </a:r>
            <a:r>
              <a:rPr lang="en-US" altLang="zh-CN" b="1" dirty="0">
                <a:solidFill>
                  <a:schemeClr val="bg1"/>
                </a:solidFill>
                <a:ea typeface="宋体" panose="02010600030101010101" pitchFamily="2" charset="-122"/>
              </a:rPr>
              <a:t>Cursor</a:t>
            </a:r>
            <a:r>
              <a:rPr lang="zh-CN" altLang="en-US" b="1" dirty="0">
                <a:solidFill>
                  <a:schemeClr val="bg1"/>
                </a:solidFill>
                <a:ea typeface="宋体" panose="02010600030101010101" pitchFamily="2" charset="-122"/>
              </a:rPr>
              <a:t>对</a:t>
            </a:r>
            <a:r>
              <a:rPr lang="zh-CN" altLang="en-US" b="1" dirty="0" smtClean="0">
                <a:solidFill>
                  <a:schemeClr val="bg1"/>
                </a:solidFill>
                <a:ea typeface="宋体" panose="02010600030101010101" pitchFamily="2" charset="-122"/>
              </a:rPr>
              <a:t>象提供的相</a:t>
            </a:r>
            <a:r>
              <a:rPr lang="zh-CN" altLang="en-US" b="1" dirty="0">
                <a:solidFill>
                  <a:schemeClr val="bg1"/>
                </a:solidFill>
                <a:ea typeface="宋体" panose="02010600030101010101" pitchFamily="2" charset="-122"/>
              </a:rPr>
              <a:t>关的方法，如，</a:t>
            </a:r>
            <a:r>
              <a:rPr lang="en-US" altLang="zh-CN" b="1" dirty="0">
                <a:solidFill>
                  <a:schemeClr val="bg1"/>
                </a:solidFill>
                <a:ea typeface="宋体" panose="02010600030101010101" pitchFamily="2" charset="-122"/>
              </a:rPr>
              <a:t>getInt()</a:t>
            </a:r>
            <a:r>
              <a:rPr lang="zh-CN" altLang="en-US" b="1" dirty="0">
                <a:solidFill>
                  <a:schemeClr val="bg1"/>
                </a:solidFill>
                <a:ea typeface="宋体" panose="02010600030101010101" pitchFamily="2" charset="-122"/>
              </a:rPr>
              <a:t>、</a:t>
            </a:r>
            <a:r>
              <a:rPr lang="en-US" altLang="zh-CN" b="1" dirty="0">
                <a:solidFill>
                  <a:schemeClr val="bg1"/>
                </a:solidFill>
                <a:ea typeface="宋体" panose="02010600030101010101" pitchFamily="2" charset="-122"/>
              </a:rPr>
              <a:t>getString()</a:t>
            </a:r>
            <a:r>
              <a:rPr lang="zh-CN" altLang="en-US" b="1" dirty="0">
                <a:solidFill>
                  <a:schemeClr val="bg1"/>
                </a:solidFill>
                <a:ea typeface="宋体" panose="02010600030101010101" pitchFamily="2" charset="-122"/>
              </a:rPr>
              <a:t>、</a:t>
            </a:r>
            <a:r>
              <a:rPr lang="en-US" altLang="zh-CN" b="1" dirty="0">
                <a:solidFill>
                  <a:schemeClr val="bg1"/>
                </a:solidFill>
                <a:ea typeface="宋体" panose="02010600030101010101" pitchFamily="2" charset="-122"/>
              </a:rPr>
              <a:t>getLong</a:t>
            </a:r>
            <a:r>
              <a:rPr lang="en-US" altLang="zh-CN" b="1" dirty="0" smtClean="0">
                <a:solidFill>
                  <a:schemeClr val="bg1"/>
                </a:solidFill>
                <a:ea typeface="宋体" panose="02010600030101010101" pitchFamily="2" charset="-122"/>
              </a:rPr>
              <a:t>()</a:t>
            </a:r>
            <a:r>
              <a:rPr lang="zh-CN" altLang="en-US" b="1" dirty="0" smtClean="0">
                <a:solidFill>
                  <a:schemeClr val="bg1"/>
                </a:solidFill>
                <a:ea typeface="宋体" panose="02010600030101010101" pitchFamily="2" charset="-122"/>
              </a:rPr>
              <a:t>等查询字段对应的值。</a:t>
            </a:r>
            <a:endParaRPr lang="zh-CN" altLang="en-US" b="1" dirty="0">
              <a:solidFill>
                <a:schemeClr val="bg1"/>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9"/>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9" grpId="0" animBg="1"/>
      <p:bldP spid="30" grpId="0" animBg="1"/>
      <p:bldP spid="30" grpId="1"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496219"/>
            <a:ext cx="8102600" cy="224265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580112" y="1268760"/>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ContentResolver</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481013" y="1642681"/>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提供一系列增删改查的方法对数据进行操作，并且这些方法以</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的形式对外提供数据。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为内容提供者中的数据建立了唯一标识符。它主要由三部分组成，</a:t>
            </a:r>
            <a:r>
              <a:rPr lang="en-US" altLang="zh-CN" sz="2000" dirty="0" smtClean="0">
                <a:latin typeface="Times New Roman" panose="02020603050405020304" pitchFamily="18" charset="0"/>
                <a:cs typeface="Times New Roman" panose="02020603050405020304" pitchFamily="18" charset="0"/>
              </a:rPr>
              <a:t>scheme</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authorities</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path</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
        <p:nvSpPr>
          <p:cNvPr id="62" name="Line 6"/>
          <p:cNvSpPr>
            <a:spLocks noChangeShapeType="1"/>
          </p:cNvSpPr>
          <p:nvPr/>
        </p:nvSpPr>
        <p:spPr bwMode="auto">
          <a:xfrm flipV="1">
            <a:off x="874885" y="3792543"/>
            <a:ext cx="8792" cy="1080000"/>
          </a:xfrm>
          <a:prstGeom prst="line">
            <a:avLst/>
          </a:prstGeom>
          <a:noFill/>
          <a:ln w="19050">
            <a:solidFill>
              <a:srgbClr val="006BA9"/>
            </a:solidFill>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63" name="Line 8"/>
          <p:cNvSpPr>
            <a:spLocks noChangeShapeType="1"/>
          </p:cNvSpPr>
          <p:nvPr/>
        </p:nvSpPr>
        <p:spPr bwMode="auto">
          <a:xfrm flipV="1">
            <a:off x="2131364" y="5373336"/>
            <a:ext cx="0" cy="1080000"/>
          </a:xfrm>
          <a:prstGeom prst="line">
            <a:avLst/>
          </a:prstGeom>
          <a:noFill/>
          <a:ln w="19050">
            <a:solidFill>
              <a:srgbClr val="006BA9"/>
            </a:solidFill>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nvGrpSpPr>
          <p:cNvPr id="64" name="组合 63"/>
          <p:cNvGrpSpPr/>
          <p:nvPr/>
        </p:nvGrpSpPr>
        <p:grpSpPr bwMode="auto">
          <a:xfrm>
            <a:off x="883677" y="3936439"/>
            <a:ext cx="3384376" cy="792088"/>
            <a:chOff x="744155" y="2228812"/>
            <a:chExt cx="4084069" cy="792088"/>
          </a:xfrm>
        </p:grpSpPr>
        <p:sp>
          <p:nvSpPr>
            <p:cNvPr id="65" name="Rectangle 5"/>
            <p:cNvSpPr>
              <a:spLocks noChangeArrowheads="1"/>
            </p:cNvSpPr>
            <p:nvPr/>
          </p:nvSpPr>
          <p:spPr bwMode="auto">
            <a:xfrm>
              <a:off x="754765" y="2283589"/>
              <a:ext cx="3921833" cy="720000"/>
            </a:xfrm>
            <a:prstGeom prst="rect">
              <a:avLst/>
            </a:prstGeom>
            <a:gradFill rotWithShape="1">
              <a:gsLst>
                <a:gs pos="0">
                  <a:srgbClr val="D6ECFF"/>
                </a:gs>
                <a:gs pos="100000">
                  <a:srgbClr val="FFFFFF"/>
                </a:gs>
              </a:gsLst>
              <a:lin ang="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66" name="Rectangle 10"/>
            <p:cNvSpPr>
              <a:spLocks noChangeArrowheads="1"/>
            </p:cNvSpPr>
            <p:nvPr/>
          </p:nvSpPr>
          <p:spPr bwMode="auto">
            <a:xfrm>
              <a:off x="744155" y="2228812"/>
              <a:ext cx="4084069"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scheme</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部</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a:t>
              </a: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content://”</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是一个标准的前</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缀</a:t>
              </a:r>
              <a:r>
                <a:rPr kumimoji="0" lang="zh-CN" altLang="en-US" sz="1600" b="0" i="0" u="none" strike="noStrike" kern="0" cap="none" spc="0" normalizeH="0" baseline="0" noProof="0" dirty="0" smtClean="0">
                  <a:ln>
                    <a:noFill/>
                  </a:ln>
                  <a:solidFill>
                    <a:sysClr val="windowText" lastClr="000000"/>
                  </a:solidFill>
                  <a:effectLst/>
                  <a:uLnTx/>
                  <a:uFillTx/>
                  <a:ea typeface="宋体" panose="02010600030101010101" pitchFamily="2" charset="-122"/>
                </a:rPr>
                <a:t>。</a:t>
              </a:r>
              <a:endParaRPr kumimoji="0" lang="zh-CN" altLang="en-US" sz="1600" b="0" i="0" u="none" strike="noStrike" kern="0" cap="none" spc="0" normalizeH="0" baseline="0" noProof="0" dirty="0">
                <a:ln>
                  <a:noFill/>
                </a:ln>
                <a:solidFill>
                  <a:sysClr val="windowText" lastClr="000000">
                    <a:lumMod val="65000"/>
                    <a:lumOff val="35000"/>
                  </a:sysClr>
                </a:solidFill>
                <a:effectLst/>
                <a:uLnTx/>
                <a:uFillTx/>
                <a:ea typeface="微软雅黑" panose="020B0503020204020204" pitchFamily="34" charset="-122"/>
              </a:endParaRPr>
            </a:p>
          </p:txBody>
        </p:sp>
      </p:grpSp>
      <p:sp>
        <p:nvSpPr>
          <p:cNvPr id="67" name="AutoShape 15"/>
          <p:cNvSpPr>
            <a:spLocks noChangeArrowheads="1"/>
          </p:cNvSpPr>
          <p:nvPr/>
        </p:nvSpPr>
        <p:spPr bwMode="auto">
          <a:xfrm>
            <a:off x="755576" y="4906641"/>
            <a:ext cx="1224136" cy="360000"/>
          </a:xfrm>
          <a:prstGeom prst="homePlate">
            <a:avLst>
              <a:gd name="adj" fmla="val 0"/>
            </a:avLst>
          </a:prstGeom>
          <a:solidFill>
            <a:srgbClr val="006BA9"/>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0" cap="none" spc="0" normalizeH="0" baseline="0" noProof="0" dirty="0" smtClean="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content://</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68" name="AutoShape 16"/>
          <p:cNvSpPr>
            <a:spLocks noChangeArrowheads="1"/>
          </p:cNvSpPr>
          <p:nvPr/>
        </p:nvSpPr>
        <p:spPr bwMode="auto">
          <a:xfrm>
            <a:off x="1962127" y="4906641"/>
            <a:ext cx="3168352" cy="360000"/>
          </a:xfrm>
          <a:prstGeom prst="chevron">
            <a:avLst>
              <a:gd name="adj" fmla="val 0"/>
            </a:avLst>
          </a:prstGeom>
          <a:solidFill>
            <a:srgbClr val="006BA9"/>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0" cap="none" spc="0" normalizeH="0" baseline="0" noProof="0" dirty="0" smtClean="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cn.itcast.mycontentprovider</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69" name="AutoShape 17"/>
          <p:cNvSpPr>
            <a:spLocks noChangeArrowheads="1"/>
          </p:cNvSpPr>
          <p:nvPr/>
        </p:nvSpPr>
        <p:spPr bwMode="auto">
          <a:xfrm>
            <a:off x="5132149" y="4906641"/>
            <a:ext cx="936104" cy="360000"/>
          </a:xfrm>
          <a:prstGeom prst="chevron">
            <a:avLst>
              <a:gd name="adj" fmla="val 0"/>
            </a:avLst>
          </a:prstGeom>
          <a:solidFill>
            <a:srgbClr val="006BA9"/>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0" cap="none" spc="0" normalizeH="0" baseline="0" noProof="0" dirty="0" smtClean="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person</a:t>
            </a:r>
            <a:endParaRPr kumimoji="0" lang="zh-CN" altLang="en-US" sz="16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70" name="组合 69"/>
          <p:cNvGrpSpPr/>
          <p:nvPr/>
        </p:nvGrpSpPr>
        <p:grpSpPr bwMode="auto">
          <a:xfrm>
            <a:off x="2140888" y="5445221"/>
            <a:ext cx="4863469" cy="936107"/>
            <a:chOff x="5487987" y="4927131"/>
            <a:chExt cx="3097212" cy="1039152"/>
          </a:xfrm>
        </p:grpSpPr>
        <p:sp>
          <p:nvSpPr>
            <p:cNvPr id="71" name="Rectangle 3"/>
            <p:cNvSpPr>
              <a:spLocks noChangeArrowheads="1"/>
            </p:cNvSpPr>
            <p:nvPr/>
          </p:nvSpPr>
          <p:spPr bwMode="auto">
            <a:xfrm>
              <a:off x="5487987" y="5043042"/>
              <a:ext cx="3005137" cy="799256"/>
            </a:xfrm>
            <a:prstGeom prst="rect">
              <a:avLst/>
            </a:prstGeom>
            <a:gradFill rotWithShape="1">
              <a:gsLst>
                <a:gs pos="0">
                  <a:srgbClr val="D6ECFF"/>
                </a:gs>
                <a:gs pos="100000">
                  <a:srgbClr val="FFFFFF"/>
                </a:gs>
              </a:gsLst>
              <a:lin ang="0" scaled="1"/>
            </a:gradFill>
            <a:ln>
              <a:noFill/>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72" name="Rectangle 13"/>
            <p:cNvSpPr>
              <a:spLocks noChangeArrowheads="1"/>
            </p:cNvSpPr>
            <p:nvPr/>
          </p:nvSpPr>
          <p:spPr bwMode="auto">
            <a:xfrm>
              <a:off x="5508624" y="4927131"/>
              <a:ext cx="3076575" cy="103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authority</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部</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在创建内容提供者时指定的</a:t>
              </a: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authorities</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属性值</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，通常采</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用程序包名的方</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式命</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名</a:t>
              </a:r>
              <a:r>
                <a:rPr kumimoji="0" lang="zh-CN" altLang="en-US" sz="1600" b="0" i="0" u="none" strike="noStrike" kern="0" cap="none" spc="0" normalizeH="0" baseline="0" noProof="0" dirty="0">
                  <a:ln>
                    <a:noFill/>
                  </a:ln>
                  <a:solidFill>
                    <a:sysClr val="windowText" lastClr="000000"/>
                  </a:solidFill>
                  <a:effectLst/>
                  <a:uLnTx/>
                  <a:uFillTx/>
                  <a:ea typeface="宋体" panose="02010600030101010101" pitchFamily="2" charset="-122"/>
                </a:rPr>
                <a:t>。</a:t>
              </a:r>
              <a:endParaRPr kumimoji="0" lang="zh-CN" altLang="en-US" sz="1600" b="0" i="0" u="none" strike="noStrike" kern="0" cap="none" spc="0" normalizeH="0" baseline="0" noProof="0" dirty="0">
                <a:ln>
                  <a:noFill/>
                </a:ln>
                <a:solidFill>
                  <a:sysClr val="windowText" lastClr="000000">
                    <a:lumMod val="65000"/>
                    <a:lumOff val="35000"/>
                  </a:sysClr>
                </a:solidFill>
                <a:effectLst/>
                <a:uLnTx/>
                <a:uFillTx/>
                <a:ea typeface="微软雅黑" panose="020B0503020204020204" pitchFamily="34" charset="-122"/>
              </a:endParaRPr>
            </a:p>
          </p:txBody>
        </p:sp>
      </p:grpSp>
      <p:sp>
        <p:nvSpPr>
          <p:cNvPr id="73" name="Line 6"/>
          <p:cNvSpPr>
            <a:spLocks noChangeShapeType="1"/>
          </p:cNvSpPr>
          <p:nvPr/>
        </p:nvSpPr>
        <p:spPr bwMode="auto">
          <a:xfrm flipV="1">
            <a:off x="5265798" y="3792543"/>
            <a:ext cx="0" cy="1080000"/>
          </a:xfrm>
          <a:prstGeom prst="line">
            <a:avLst/>
          </a:prstGeom>
          <a:noFill/>
          <a:ln w="19050">
            <a:solidFill>
              <a:srgbClr val="006BA9"/>
            </a:solidFill>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nvGrpSpPr>
          <p:cNvPr id="74" name="组合 73"/>
          <p:cNvGrpSpPr/>
          <p:nvPr/>
        </p:nvGrpSpPr>
        <p:grpSpPr bwMode="auto">
          <a:xfrm>
            <a:off x="5276165" y="3969158"/>
            <a:ext cx="3024336" cy="726770"/>
            <a:chOff x="755649" y="2266004"/>
            <a:chExt cx="4106693" cy="726770"/>
          </a:xfrm>
        </p:grpSpPr>
        <p:sp>
          <p:nvSpPr>
            <p:cNvPr id="75" name="Rectangle 5"/>
            <p:cNvSpPr>
              <a:spLocks noChangeArrowheads="1"/>
            </p:cNvSpPr>
            <p:nvPr/>
          </p:nvSpPr>
          <p:spPr bwMode="auto">
            <a:xfrm>
              <a:off x="755649" y="2266004"/>
              <a:ext cx="4084069" cy="720000"/>
            </a:xfrm>
            <a:prstGeom prst="rect">
              <a:avLst/>
            </a:prstGeom>
            <a:gradFill rotWithShape="1">
              <a:gsLst>
                <a:gs pos="0">
                  <a:srgbClr val="D6ECFF"/>
                </a:gs>
                <a:gs pos="100000">
                  <a:srgbClr val="FFFFFF"/>
                </a:gs>
              </a:gsLst>
              <a:lin ang="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76" name="Rectangle 10"/>
            <p:cNvSpPr>
              <a:spLocks noChangeArrowheads="1"/>
            </p:cNvSpPr>
            <p:nvPr/>
          </p:nvSpPr>
          <p:spPr bwMode="auto">
            <a:xfrm>
              <a:off x="778273" y="2272774"/>
              <a:ext cx="408406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path</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部分</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/person”</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代</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表资源（或者数据</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），可</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以动态改变</a:t>
              </a:r>
              <a:r>
                <a:rPr kumimoji="0" lang="zh-CN" altLang="en-US" sz="1600" b="0" i="0" u="none" strike="noStrike" kern="0" cap="none" spc="0" normalizeH="0" baseline="0" noProof="0" dirty="0">
                  <a:ln>
                    <a:noFill/>
                  </a:ln>
                  <a:solidFill>
                    <a:sysClr val="windowText" lastClr="000000"/>
                  </a:solidFill>
                  <a:effectLst/>
                  <a:uLnTx/>
                  <a:uFillTx/>
                  <a:ea typeface="宋体" panose="02010600030101010101" pitchFamily="2" charset="-122"/>
                </a:rPr>
                <a:t>。</a:t>
              </a:r>
              <a:endParaRPr kumimoji="0" lang="zh-CN" altLang="en-US" sz="16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grpSp>
      <p:sp>
        <p:nvSpPr>
          <p:cNvPr id="20"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内容提供者概述</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500"/>
                                        <p:tgtEl>
                                          <p:spTgt spid="6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up)">
                                      <p:cBhvr>
                                        <p:cTn id="24" dur="500"/>
                                        <p:tgtEl>
                                          <p:spTgt spid="63"/>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left)">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down)">
                                      <p:cBhvr>
                                        <p:cTn id="37" dur="500"/>
                                        <p:tgtEl>
                                          <p:spTgt spid="73"/>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2776282"/>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a:t>
            </a:r>
            <a:r>
              <a:rPr lang="en-US" altLang="zh-CN" sz="2400" dirty="0" smtClean="0">
                <a:solidFill>
                  <a:srgbClr val="7F7F7F"/>
                </a:solidFill>
                <a:latin typeface="Impact" panose="020B0806030902050204" pitchFamily="34" charset="0"/>
                <a:ea typeface="微软雅黑" panose="020B0503020204020204" pitchFamily="34" charset="-122"/>
              </a:rPr>
              <a:t>.4</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内容观察者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7.1    </a:t>
            </a:r>
            <a:r>
              <a:rPr lang="zh-CN" altLang="en-US" sz="2400" dirty="0">
                <a:solidFill>
                  <a:srgbClr val="7F7F7F"/>
                </a:solidFill>
                <a:latin typeface="Impact" panose="020B0806030902050204" pitchFamily="34" charset="0"/>
                <a:ea typeface="微软雅黑" panose="020B0503020204020204" pitchFamily="34" charset="-122"/>
              </a:rPr>
              <a:t>内容提供者概述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7.2    </a:t>
            </a:r>
            <a:r>
              <a:rPr lang="zh-CN" altLang="en-US" sz="2400" dirty="0">
                <a:solidFill>
                  <a:schemeClr val="bg1"/>
                </a:solidFill>
                <a:latin typeface="Impact" panose="020B0806030902050204" pitchFamily="34" charset="0"/>
                <a:ea typeface="微软雅黑" panose="020B0503020204020204" pitchFamily="34" charset="-122"/>
              </a:rPr>
              <a:t>创建内容提供</a:t>
            </a:r>
            <a:r>
              <a:rPr lang="zh-CN" altLang="en-US" sz="2400" dirty="0" smtClean="0">
                <a:solidFill>
                  <a:schemeClr val="bg1"/>
                </a:solidFill>
                <a:latin typeface="Impact" panose="020B0806030902050204" pitchFamily="34" charset="0"/>
                <a:ea typeface="微软雅黑" panose="020B0503020204020204" pitchFamily="34" charset="-122"/>
              </a:rPr>
              <a:t>者</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7</a:t>
            </a:r>
            <a:r>
              <a:rPr lang="en-US" altLang="zh-CN" sz="2400" dirty="0" smtClean="0">
                <a:solidFill>
                  <a:srgbClr val="7F7F7F"/>
                </a:solidFill>
                <a:latin typeface="Impact" panose="020B0806030902050204" pitchFamily="34" charset="0"/>
                <a:ea typeface="微软雅黑" panose="020B0503020204020204" pitchFamily="34" charset="-122"/>
              </a:rPr>
              <a:t>.3    </a:t>
            </a:r>
            <a:r>
              <a:rPr lang="zh-CN" altLang="en-US" sz="2400" dirty="0" smtClean="0">
                <a:solidFill>
                  <a:srgbClr val="7F7F7F"/>
                </a:solidFill>
                <a:latin typeface="Impact" panose="020B0806030902050204" pitchFamily="34" charset="0"/>
                <a:ea typeface="微软雅黑" panose="020B0503020204020204" pitchFamily="34" charset="-122"/>
              </a:rPr>
              <a:t>访问其他应用程序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anose="020B0503020204020204" pitchFamily="34" charset="-122"/>
                <a:ea typeface="微软雅黑" panose="020B0503020204020204" pitchFamily="34" charset="-122"/>
              </a:rPr>
              <a:t>主讲内容</a:t>
            </a:r>
            <a:endParaRPr lang="en-US" altLang="zh-CN" sz="5400" b="1" dirty="0" smtClean="0">
              <a:solidFill>
                <a:srgbClr val="F2F2E6"/>
              </a:solidFill>
              <a:latin typeface="微软雅黑" panose="020B0503020204020204" pitchFamily="34" charset="-122"/>
              <a:ea typeface="微软雅黑" panose="020B0503020204020204"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145.xml><?xml version="1.0" encoding="utf-8"?>
<p:tagLst xmlns:p="http://schemas.openxmlformats.org/presentationml/2006/main">
  <p:tag name="GENSWF_ADVANCE_TIME" val="0.00"/>
  <p:tag name="ISPRING_SLIDE_INDENT_LEVEL" val="0"/>
  <p:tag name="ISPRING_CUSTOM_TIMING_USED" val="0"/>
  <p:tag name="GENSWF_SLIDE_TITLE" val="第八章 ContentProvider（内容提供者）"/>
  <p:tag name="KSO_WM_TEMPLATE_CATEGORY" val="custom"/>
  <p:tag name="KSO_WM_TEMPLATE_INDEX" val="20202601"/>
</p:tagLst>
</file>

<file path=ppt/tags/tag146.xml><?xml version="1.0" encoding="utf-8"?>
<p:tagLst xmlns:p="http://schemas.openxmlformats.org/presentationml/2006/main">
  <p:tag name="GENSWF_SLIDE_TITLE" val="作业点评"/>
  <p:tag name="GENSWF_ADVANCE_TIME" val="0.00"/>
  <p:tag name="ISPRING_SLIDE_INDENT_LEVEL" val="0"/>
  <p:tag name="ISPRING_CUSTOM_TIMING_USED" val="0"/>
  <p:tag name="KSO_WM_TEMPLATE_CATEGORY" val="custom"/>
  <p:tag name="KSO_WM_TEMPLATE_INDEX" val="20202601"/>
</p:tagLst>
</file>

<file path=ppt/tags/tag147.xml><?xml version="1.0" encoding="utf-8"?>
<p:tagLst xmlns:p="http://schemas.openxmlformats.org/presentationml/2006/main">
  <p:tag name="GENSWF_SLIDE_TITLE" val="预习检查"/>
  <p:tag name="GENSWF_ADVANCE_TIME" val="0.00"/>
  <p:tag name="ISPRING_SLIDE_INDENT_LEVEL" val="0"/>
  <p:tag name="ISPRING_CUSTOM_TIMING_USED" val="0"/>
  <p:tag name="KSO_WM_TEMPLATE_CATEGORY" val="custom"/>
  <p:tag name="KSO_WM_TEMPLATE_INDEX" val="20202601"/>
</p:tagLst>
</file>

<file path=ppt/tags/tag148.xml><?xml version="1.0" encoding="utf-8"?>
<p:tagLst xmlns:p="http://schemas.openxmlformats.org/presentationml/2006/main">
  <p:tag name="GENSWF_SLIDE_TITLE" val="学习目标"/>
  <p:tag name="GENSWF_ADVANCE_TIME" val="0.00"/>
  <p:tag name="ISPRING_SLIDE_INDENT_LEVEL" val="0"/>
  <p:tag name="ISPRING_CUSTOM_TIMING_USED" val="0"/>
  <p:tag name="KSO_WM_TEMPLATE_CATEGORY" val="custom"/>
  <p:tag name="KSO_WM_TEMPLATE_INDEX" val="20202601"/>
</p:tagLst>
</file>

<file path=ppt/tags/tag149.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GENSWF_SLIDE_TITLE" val="内容提供者简介"/>
  <p:tag name="GENSWF_ADVANCE_TIME" val="0.00"/>
  <p:tag name="ISPRING_SLIDE_INDENT_LEVEL" val="0"/>
  <p:tag name="ISPRING_CUSTOM_TIMING_USED" val="0"/>
  <p:tag name="KSO_WM_TEMPLATE_CATEGORY" val="custom"/>
  <p:tag name="KSO_WM_TEMPLATE_INDEX" val="20202601"/>
</p:tagLst>
</file>

<file path=ppt/tags/tag151.xml><?xml version="1.0" encoding="utf-8"?>
<p:tagLst xmlns:p="http://schemas.openxmlformats.org/presentationml/2006/main">
  <p:tag name="GENSWF_SLIDE_TITLE" val="内容提供者简介"/>
  <p:tag name="GENSWF_ADVANCE_TIME" val="0.00"/>
  <p:tag name="ISPRING_SLIDE_INDENT_LEVEL" val="0"/>
  <p:tag name="ISPRING_CUSTOM_TIMING_USED" val="0"/>
  <p:tag name="KSO_WM_TEMPLATE_CATEGORY" val="custom"/>
  <p:tag name="KSO_WM_TEMPLATE_INDEX" val="20202601"/>
</p:tagLst>
</file>

<file path=ppt/tags/tag152.xml><?xml version="1.0" encoding="utf-8"?>
<p:tagLst xmlns:p="http://schemas.openxmlformats.org/presentationml/2006/main">
  <p:tag name="GENSWF_SLIDE_TITLE" val="内容提供者简介"/>
  <p:tag name="GENSWF_ADVANCE_TIME" val="0.00"/>
  <p:tag name="ISPRING_SLIDE_INDENT_LEVEL" val="0"/>
  <p:tag name="ISPRING_CUSTOM_TIMING_USED" val="0"/>
  <p:tag name="KSO_WM_TEMPLATE_CATEGORY" val="custom"/>
  <p:tag name="KSO_WM_TEMPLATE_INDEX" val="20202601"/>
</p:tagLst>
</file>

<file path=ppt/tags/tag153.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4.xml><?xml version="1.0" encoding="utf-8"?>
<p:tagLst xmlns:p="http://schemas.openxmlformats.org/presentationml/2006/main">
  <p:tag name="GENSWF_SLIDE_TITLE" val="内容提供者的创建"/>
  <p:tag name="GENSWF_ADVANCE_TIME" val="0.00"/>
  <p:tag name="ISPRING_SLIDE_INDENT_LEVEL" val="0"/>
  <p:tag name="ISPRING_CUSTOM_TIMING_USED" val="0"/>
  <p:tag name="KSO_WM_TEMPLATE_CATEGORY" val="custom"/>
  <p:tag name="KSO_WM_TEMPLATE_INDEX" val="20202601"/>
</p:tagLst>
</file>

<file path=ppt/tags/tag155.xml><?xml version="1.0" encoding="utf-8"?>
<p:tagLst xmlns:p="http://schemas.openxmlformats.org/presentationml/2006/main">
  <p:tag name="GENSWF_SLIDE_TITLE" val="内容提供者的创建"/>
  <p:tag name="GENSWF_ADVANCE_TIME" val="0.00"/>
  <p:tag name="ISPRING_SLIDE_INDENT_LEVEL" val="0"/>
  <p:tag name="ISPRING_CUSTOM_TIMING_USED" val="0"/>
  <p:tag name="KSO_WM_TEMPLATE_CATEGORY" val="custom"/>
  <p:tag name="KSO_WM_TEMPLATE_INDEX" val="20202601"/>
</p:tagLst>
</file>

<file path=ppt/tags/tag156.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7.xml><?xml version="1.0" encoding="utf-8"?>
<p:tagLst xmlns:p="http://schemas.openxmlformats.org/presentationml/2006/main">
  <p:tag name="GENSWF_SLIDE_TITLE" val="访问内容提供者"/>
  <p:tag name="GENSWF_ADVANCE_TIME" val="0.00"/>
  <p:tag name="ISPRING_SLIDE_INDENT_LEVEL" val="0"/>
  <p:tag name="ISPRING_CUSTOM_TIMING_USED" val="0"/>
  <p:tag name="KSO_WM_TEMPLATE_CATEGORY" val="custom"/>
  <p:tag name="KSO_WM_TEMPLATE_INDEX" val="20202601"/>
</p:tagLst>
</file>

<file path=ppt/tags/tag158.xml><?xml version="1.0" encoding="utf-8"?>
<p:tagLst xmlns:p="http://schemas.openxmlformats.org/presentationml/2006/main">
  <p:tag name="GENSWF_SLIDE_TITLE" val="访问内容提供者"/>
  <p:tag name="GENSWF_ADVANCE_TIME" val="0.00"/>
  <p:tag name="ISPRING_SLIDE_INDENT_LEVEL" val="0"/>
  <p:tag name="ISPRING_CUSTOM_TIMING_USED" val="0"/>
  <p:tag name="KSO_WM_TEMPLATE_CATEGORY" val="custom"/>
  <p:tag name="KSO_WM_TEMPLATE_INDEX" val="20202601"/>
</p:tagLst>
</file>

<file path=ppt/tags/tag159.xml><?xml version="1.0" encoding="utf-8"?>
<p:tagLst xmlns:p="http://schemas.openxmlformats.org/presentationml/2006/main">
  <p:tag name="GENSWF_SLIDE_TITLE" val="访问内容提供者"/>
  <p:tag name="GENSWF_ADVANCE_TIME" val="0.00"/>
  <p:tag name="ISPRING_SLIDE_INDENT_LEVEL" val="0"/>
  <p:tag name="ISPRING_CUSTOM_TIMING_USED" val="0"/>
  <p:tag name="KSO_WM_TEMPLATE_CATEGORY" val="custom"/>
  <p:tag name="KSO_WM_TEMPLATE_INDEX" val="2020260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GENSWF_SLIDE_TITLE" val="实战演练——查看短信的喵"/>
  <p:tag name="GENSWF_ADVANCE_TIME" val="0.00"/>
  <p:tag name="ISPRING_SLIDE_INDENT_LEVEL" val="0"/>
  <p:tag name="ISPRING_CUSTOM_TIMING_USED" val="0"/>
  <p:tag name="KSO_WM_TEMPLATE_CATEGORY" val="custom"/>
  <p:tag name="KSO_WM_TEMPLATE_INDEX" val="20202601"/>
</p:tagLst>
</file>

<file path=ppt/tags/tag161.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62.xml><?xml version="1.0" encoding="utf-8"?>
<p:tagLst xmlns:p="http://schemas.openxmlformats.org/presentationml/2006/main">
  <p:tag name="GENSWF_SLIDE_TITLE" val="内容观察者简介"/>
  <p:tag name="GENSWF_ADVANCE_TIME" val="0.00"/>
  <p:tag name="ISPRING_SLIDE_INDENT_LEVEL" val="0"/>
  <p:tag name="ISPRING_CUSTOM_TIMING_USED" val="0"/>
  <p:tag name="KSO_WM_TEMPLATE_CATEGORY" val="custom"/>
  <p:tag name="KSO_WM_TEMPLATE_INDEX" val="20202601"/>
</p:tagLst>
</file>

<file path=ppt/tags/tag163.xml><?xml version="1.0" encoding="utf-8"?>
<p:tagLst xmlns:p="http://schemas.openxmlformats.org/presentationml/2006/main">
  <p:tag name="GENSWF_SLIDE_TITLE" val="内容观察者简介"/>
  <p:tag name="GENSWF_ADVANCE_TIME" val="0.00"/>
  <p:tag name="ISPRING_SLIDE_INDENT_LEVEL" val="0"/>
  <p:tag name="ISPRING_CUSTOM_TIMING_USED" val="0"/>
  <p:tag name="KSO_WM_TEMPLATE_CATEGORY" val="custom"/>
  <p:tag name="KSO_WM_TEMPLATE_INDEX" val="20202601"/>
</p:tagLst>
</file>

<file path=ppt/tags/tag164.xml><?xml version="1.0" encoding="utf-8"?>
<p:tagLst xmlns:p="http://schemas.openxmlformats.org/presentationml/2006/main">
  <p:tag name="GENSWF_SLIDE_TITLE" val="内容观察者简介"/>
  <p:tag name="GENSWF_ADVANCE_TIME" val="0.00"/>
  <p:tag name="ISPRING_SLIDE_INDENT_LEVEL" val="0"/>
  <p:tag name="ISPRING_CUSTOM_TIMING_USED" val="0"/>
  <p:tag name="KSO_WM_TEMPLATE_CATEGORY" val="custom"/>
  <p:tag name="KSO_WM_TEMPLATE_INDEX" val="20202601"/>
</p:tagLst>
</file>

<file path=ppt/tags/tag165.xml><?xml version="1.0" encoding="utf-8"?>
<p:tagLst xmlns:p="http://schemas.openxmlformats.org/presentationml/2006/main">
  <p:tag name="GENSWF_SLIDE_TITLE" val="内容观察者简介"/>
  <p:tag name="GENSWF_ADVANCE_TIME" val="0.00"/>
  <p:tag name="ISPRING_SLIDE_INDENT_LEVEL" val="0"/>
  <p:tag name="ISPRING_CUSTOM_TIMING_USED" val="0"/>
  <p:tag name="KSO_WM_TEMPLATE_CATEGORY" val="custom"/>
  <p:tag name="KSO_WM_TEMPLATE_INDEX" val="20202601"/>
</p:tagLst>
</file>

<file path=ppt/tags/tag166.xml><?xml version="1.0" encoding="utf-8"?>
<p:tagLst xmlns:p="http://schemas.openxmlformats.org/presentationml/2006/main">
  <p:tag name="GENSWF_SLIDE_TITLE" val="内容观察者简介"/>
  <p:tag name="GENSWF_ADVANCE_TIME" val="0.00"/>
  <p:tag name="ISPRING_SLIDE_INDENT_LEVEL" val="0"/>
  <p:tag name="ISPRING_CUSTOM_TIMING_USED" val="0"/>
  <p:tag name="KSO_WM_TEMPLATE_CATEGORY" val="custom"/>
  <p:tag name="KSO_WM_TEMPLATE_INDEX" val="20202601"/>
</p:tagLst>
</file>

<file path=ppt/tags/tag167.xml><?xml version="1.0" encoding="utf-8"?>
<p:tagLst xmlns:p="http://schemas.openxmlformats.org/presentationml/2006/main">
  <p:tag name="GENSWF_SLIDE_TITLE" val="实战演练——监测数据的喵"/>
  <p:tag name="GENSWF_ADVANCE_TIME" val="0.00"/>
  <p:tag name="ISPRING_SLIDE_INDENT_LEVEL" val="0"/>
  <p:tag name="ISPRING_CUSTOM_TIMING_USED" val="0"/>
  <p:tag name="KSO_WM_TEMPLATE_CATEGORY" val="custom"/>
  <p:tag name="KSO_WM_TEMPLATE_INDEX" val="20202601"/>
</p:tagLst>
</file>

<file path=ppt/tags/tag168.xml><?xml version="1.0" encoding="utf-8"?>
<p:tagLst xmlns:p="http://schemas.openxmlformats.org/presentationml/2006/main">
  <p:tag name="GENSWF_SLIDE_TITLE" val="本章小结"/>
  <p:tag name="GENSWF_ADVANCE_TIME" val="0.00"/>
  <p:tag name="ISPRING_SLIDE_INDENT_LEVEL" val="0"/>
  <p:tag name="ISPRING_CUSTOM_TIMING_USED" val="0"/>
  <p:tag name="KSO_WM_TEMPLATE_CATEGORY" val="custom"/>
  <p:tag name="KSO_WM_TEMPLATE_INDEX" val="20202601"/>
</p:tagLst>
</file>

<file path=ppt/tags/tag169.xml><?xml version="1.0" encoding="utf-8"?>
<p:tagLst xmlns:p="http://schemas.openxmlformats.org/presentationml/2006/main">
  <p:tag name="GENSWF_SLIDE_TITLE" val="作业"/>
  <p:tag name="GENSWF_ADVANCE_TIME" val="0.00"/>
  <p:tag name="ISPRING_SLIDE_INDENT_LEVEL" val="0"/>
  <p:tag name="ISPRING_CUSTOM_TIMING_USED" val="0"/>
  <p:tag name="KSO_WM_TEMPLATE_CATEGORY" val="custom"/>
  <p:tag name="KSO_WM_TEMPLATE_INDEX" val="2020260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GENSWF_ADVANCE_TIME" val="0.00"/>
  <p:tag name="ISPRING_SLIDE_INDENT_LEVEL" val="0"/>
  <p:tag name="ISPRING_CUSTOM_TIMING_USED" val="0"/>
  <p:tag name="KSO_WM_TEMPLATE_CATEGORY" val="custom"/>
  <p:tag name="KSO_WM_TEMPLATE_INDEX" val="20202601"/>
</p:tagLst>
</file>

<file path=ppt/tags/tag171.xml><?xml version="1.0" encoding="utf-8"?>
<p:tagLst xmlns:p="http://schemas.openxmlformats.org/presentationml/2006/main">
  <p:tag name="ISPRING_RESOURCE_PATHS_HASH_PRESENTER" val="4bf448fbdadcf93b1395ba1af29174b5a2d1e4"/>
  <p:tag name="ISPRING_ULTRA_SCORM_COURSE_ID" val="54F53E75-DC02-4CC9-9812-580D3491D7F3"/>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LpUP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C6VDxJmH8lgysEAABXDgAALgAAAHVuaXZlcnNhbC9jdXN0b21fcHJlc2V0cy8wL2NvbW1vbl9tZXNzYWdlcy5sbmetV0tv20YQvvtXLAgEaA91kgIJcpBprMS1RJgiFXJl2X2AWJNrhTDFVflQ456CIA3qQx9AgqKPtEGAtCnQIocALdoEyK+JpPpfdEhKtuSmIBn1oMOu+H0zszPz7Wxt8+bARyMeRp4INqTL65ckxANHuF7Q35C6dOudaxKKYha4zBcB35ACIaFNea3ms6CfsD6X19YQqg14FMEikmFxtkSeuyF16nbDaHewvmdrRtOw62pTkhtiMGTBEdJEX3wQvvXu1Ws3L1+5+nbt4gxZgsdqY01bZkIZ0ZVLxTw6NQ3NBjKi2TrZpZI8/uqLV3/eOnn0eyWs0aWaqhOAP34yff7s7yd3x9+/rMTQMckOwI8/L2e9a5pEp7alqQqxVcvWDZodi0YoUSR5TyToBhtxFAs08vjHKL7BIZ+xF3IU+Z6b/eEI2AgSXmBLMXFP1Zs2NQzNsomuzHckefri3uSHh9P7L6a/3a/GYmKLmJI8uffzybePq0PtLOc5enJ8a/LguBJHS222NPjR1IeTX7959fxpJXyH6BB8YcxtYlm4Sey6sQsJkmTdqAAwtiXZ2K4A2CMWJJ5YBRAd76hNTFVDT+vGJBY11cZp0TgsQCLwjxBzHMChYchHnkgi2EnriLt5+USVjFjkeheqVcXaayoz50NekNVo3xtx8CB0eVhgAhqmQZQ0J9e76nv2FlY1otiQJMXo2TTr5dQWg4oPRIyY74vUfTDL3BELHI72ucOSiKMj+Mz13OyzIYOgU0c+SrxPEItn3XJh1mi6QnYvrK/kmUo10IkeCwOQ1mpMS03+71AHSQRxxjEfDOOiGBbOYf3/cGLFqDrYsv4zpDI5WS2ec+YrBmNBbRMTLjRo8bonSgNIGypDksmAeX5pkKpvgZlOyCOQcx4iNTgob1E3ZnhdoDek2IEzX3JgB3JRHt4jdUul6eny/ciLi+6eLEN5nl9fGw5c+z6P+Vl97PMDAT3vczaC7MG+F+UFs17dVpVCmCtpqnmLsjwj0cGdPothukLgkO8NIHi3mLLbJvPTy+V06Rh6IvHdTL987zCTVEhLMshPY5inKLd5EIpBtuuzaN5AuaBvruBEHpqZ2+ws2CvgtAg2Gy27gfUGgQ4Yf/n15I/PymGghFOPNGrZGq6n6MmzR3D/T27/Mnn40+T45fS7O+O7n46f/lWOL5++FLKFgXN2rDlROfx5Z3IfYC768UEVAujLVInIKdH7uoh59GEBB8X1ZVi2KAGaDaxzWIWxNUv67NgwpbjRakNdWFkZiCR0CmeDRYI2NrdBFbKpSpLbLDwERaFC+FVIsphTTYsr2X6TmX0Rv5ImpxFTtWNjRcmeMfCA8T3nML/GXMQyYUvfMz68Z0pyNVpYB9E5R8ddL67Gl0n8vMeh3/L1vMDSse284p8u4OG3Vrt49ib8B1BLAwQUAAIACAC6VDx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LpUP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C6VDx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LpUP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ulQ8SXp6CCbYAAAAkgEAABoAAAB1bml2ZXJzYWwvaTE4bl9wcmVzZXRzLnhtbJ2QMW/DIBCFd34Fuj2QbJEFzhYpW4ZktlybOkhwWD4c9+cXdEnVrh2QuLv3vXdgTl8xyKdbyCe0cFB7kA6HNHqcLNxv590RJOUexz4kdBYwgTy1wvjDEa+LI5dJFgskC4+c50brbduUp3kpDpTCmosxqSFFXU5MqCupZ0aB2cb/i371oBVCSvOx+pAv2JZ7qVgiaRksVKZzqDx+JtBVYPSPulbDSjnFvyT2sTz3jtnn4EbgYRn7hlPZmsnuvdD+tVIXHVE/OVIBJ46soSzjBd6Zwuhff9mKb1BLAwQUAAIACAC6VDxJdD5HuF0AAABiAAAAHAAAAHVuaXZlcnNhbC9sb2NhbF9zZXR0aW5ncy54bWwVyjsOQEAQANDeKSbT+3UKS6fU4AATJiKZnRG78bk9ule8ur29wMlH2EwdllmBwDrbsunqcBq7tEIIkXQhMWWHaghtk9RiM8nAMX4xwC708DGy/xC5J/9PvjBvkhdQSwMEFAACAAgAdrjD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ulQ8SXGD/A4aCAAA2x0AACkAAAB1bml2ZXJzYWwvc2tpbl9jdXN0b21pemF0aW9uX3NldHRpbmdzLnhtbK1ZW2/jxhV+768YqEjRvlgX6mZEK4CXkU1EohSRtndbFAIljWXCFKmSI3sd6CEt2iAbIEiApEWapl1ssd0t0NQtArRIs21+zVrePOUv9AwvFknLMrm7IgiYZ873nTNnzpy5uOEeG5Y4d6k9Nd7RqWFbKqHUsCZu8wcINUa2aTs9h7iEuvmV5MCwxvapbB3aTAZSl+rWWHfGImt1mwXU8n6oXuPrUh2+ykK5hGplXMJ1JOGKCG3bnLTNidAmlYpiI5+g8HkdMiIWXc/ayMdarwNkyyUOla0xud/k4trRpngPdhx9bICe26yW2bMIrS6kMntQuVipVfCixHMcV0ViRSpKhUWttl3jiwgXypUCtxDqJa7EoWKlUtyuLoq1UoWDr9Z2FVjKeLuKyrVyuSQtSrgEaMTzglQSFzVuu1jkwRqub4uLVkuoFQqoWCxyZWlRqXItoYBAmwMOnquzAHISJ3DVBS/wxTqHWmJLaJUXWMJVsYLqJVwtFBZlQeAKhVVwV72LhmslTd2dMJy3EK4dgrWtLLfya5KrMZo7DihrZDozdUqQpU/JnZxFTnNBQnrJGzaHfsSlvhDEDNwEbCPv/RWKPbvRxI/KkTG+kxvOKbWtrZFtUXBmy7KdqW7mmj/0cyPwPA3SPiFOFtyhPiIrczXvlxYW2IJ8hWcTaGRPZ7p11rYn9tZQHx1PHHtujVO5eXQ2I45pWMegXdiuiXijIdNwqUzJNOYfrrMnPWwG9cglzL0qZk8qpKkPiRlaLHi/DLiVydsjkoCeGK5BPShfZM8m6EyfkPgA1Hn2bMZYYCU+ajX23A6i5D4FdY5N79JGdVM/I07ciF8ON6Ls2XyWNZ9mjj1hwY7jbh/oK5xpQ3WxJszDAntSgVgHmcFUoxSEzeu/lFAMPpO1pDEFKzC40eISiDzKnjAQu50er9wbtLs73YEg7+Saoj8rEZuWPy5V6/eLlepPGvkAl5JJ7fDtdpwLeWSVQjouRet32wMgxO2Bgu9queaPJvTN5JuZqruntWUF55oXj59efvPVi6fvXfzh28wsvT7eB4dMcCLxpqHa6/exog3UtizhgawOlK7mBa+NNSzlmsvP/nHx8ZPLZ08vn/39+dcfPP/63eWXjy4///XyXx+9ePr+i/N/Xvzvt9//92EKS1KfP5CVnYHW7bbVAVakUJJrXj77ZPnHh5efPrv88tPsTH1exX3w9JMn3/3+8cvBB15++AzLB+8uv3iQmWdX3tltw6sxX77722fPvznPzNHDCgQjVQw6WFX5HTwQundhyCCDPn6SEdV9C2w9Or84/zwj8B5WvbxIAVP4fXmH1+SuwlKrj1WtL4teXt2z52ikW8i2zDOkj0aAQ7DAnBj23AXJiUFOyRi5pjEmbmZDKn57D5Ja5tu+oSP9hCBqe6wBJzIsRI8ImhgnBLxwxsRJYQammoglNmBv78k/HbR4uY2lAYyg1D0YaF5hYPZ0B7ZoNkW6adqsG2BaH5/o1oigIRnpc5egM1AbG2NPbaZD55kzv5gb7yCd+i6iN4I5qUj47htbr+ydrLWh0hzojgVFOTtbrC5c7/IU9prgOiz5M3pbXyLx2HpdjryG3vV4Vb2xa2nG6NX7lXDhJTqlQt7jPqydUBMEw84Ewh3ImFwTT3XDzASUlRaY847IsMF3EDu3ZCJQugGHYqNXoNmHsYg5sg9jlI3iAAuqrLGokyHbs6YAe6Pn58H63GEnC5PAse0qf4bk0IYaYRL9BEYW5IbrJ9TWy9nLmihhJWb1MlraAyIF3Jp4FyEIHDONKdu8p6Pd6+Awmn45joXk9e0mNpnyO7H85Z8vHn/oM6cgVDHfF3cHIq+IGCbBxUe/W/47Aw4ymLnU1tRBmxcYw/KrR7CPWP7qr8uHf1k++BZ6efHeby7O/5Oe09/eSbjFA28YQY9sa2srPU3SL98d2HL96YusJDBLWZ3CV2Q/U2xK3J+n4NF4IQ71PlICg41yCM24XfYSIogmr2m8uNuBnIFNTJ+49twZpdphREk6fP8tqBXepi3X7OjOMdQazbbNrEReDFjVo5l9eNmzQ5TjlSs4i4Am9wa8JHknLThjmcbo2F8Ix0hHwaUKMuHIlYFP3OUVKEkJSjI2aHZOb1EIawNMU/87TEK2KVy3RlwJVsdXOB7bcxo7DVvUsc0eu0e4fnEGCuzaY2iSJnXmsJCEX1EN98g+7c6paVikeaibLqhFRUnVHvjQY/vHgDIuS2r3yalhjSOqgSCpt2+b8ykR/d5E3Yg3JGGiKHj3bFHEleya57C3D5oirq+ESX2F3KfX9CPCpL7KVs8uHCaugZItUWR49yHoTlSeZuhAh1g6CMMAh19xHeZBm92BuRGXAkFcc2qPSdPbBGjGlLDhhxxksqjD+Rs8blhXS3aHYYZnanB0SjSssje/OX0b1KAmuTm3vX7ADIyOvve9bgIEOutmgH9XmwyGL0X0bEbu5OBYoY+Opuy2PIcCjjs5Fk7/+vsm3CwsZ6yaRZCeN5uhU6+meyU9k0mLVfJspmx/rm8GNfLX4tTIbxqhRkB78wBa8+mQOBhywCBhcsZlUe0jY3Jkwkv3vZN5HHZDYxRPj4DagoNFiIkIYmlFdGd0FM4V/yPaPp2b1DDJCTEDnYggEprNvW+4MDc2pzZP2+SQRpM7kGSeA0GhW2ViVDvecCPMO8esxfkt2RYdqg9dr/dralW48qyK1Zq1KKzRLNmjXvmCWNqusQW6N4W/kY8uslCirv0HKykDKPDd+P/b/wNQSwMEFAACAAgAulQ8STPdSuZnGgAA5EUAABcAAAB1bml2ZXJzYWwvdW5pdmVyc2FsLnBuZ+18C1QT1743PZ5W26q0x9uiqOS09PThg1dFVEhS6wOrVaqoyCsREVKNEJWXedtyr7ZVTK1KsJakvniHUZAEEpJoUVCDxAdJCCGJHoyRDEmEMImZkMlNoMeinm+t76517/3uXR+ssGbNZP/2/v1fe///mdnz/VfrYqe8EfiGn5/flC9WLd/g5/dqpp/fhNxJr3mvRDEG5nsPr+RsiP3cr7ZjVp/35M+EpWuX+vldZL05nPaq9/z13asSc/z8prb4/l9pI1Vs9/NbQf5i+dKN+3Bmbeqh2oOJyAPah9j9qM8eH/n23T2xdR/9RbDg0g/A/B1Lv5//eXhS4HvnzhT/PKl4a+S3oZVbKg5s+37hrZUz44m4C1nbps21efD38tqiC2qbOk4SlJSIHGyb/1TlzWYgkVhb14E52VPANxVF6Ra5WqMke+wNAN3cw5YOZ/j5/qZe6K9paFLahRZzml3vces1CT6p/O7DOwtTl6Ay8XRIYX/1Fd+lRurOQ2hUpp5mu2V/dQTc6Np5TAxIpEsdX46cWyTd261US5Oxm/An3/luh+JDKt4xefTL2S3zfMfLR2dkjvR3pD3szZFW2w8k+o77gz9tH4HNOpn2rvfw16emBCnFbqoGOHSHSI8+dk74at4008LcqN6IyfW+hoVMJ5u5mGq7FWVtD/9piKnIqph5R3vk6ki/YU8BDwxETzv8gVgkfFtrXjWKmfDF6jxBcPjISJM/+ETxrPmP5zYWRP9lhOPlz37aMA74HwYorBToKGB/gwoXTYUUCXKkF4tM6DoJd9cCA3AS15Qdu63E55bTv3QbmYhRDQJShv3RKZKO/MM59Ca8BorE4cH4Md1Rlpeec7MlSpHm6PQRj3wt/kBi34KIEUqz1MfTNi8pGm0buzCj5MS64FFOR9fOyDx/7/oI2d3bX4QInXQrVR9NtasJcqTf+8mKQ0Od6hw5usD4t70jjr4/+FRE++ooEYnp0hBYGPixOpgVcxc+hnUeiw5dTBgRYlHdJy01uTnVsTeVT5Im9AdIn16zMXFVV/hBkclyKtxXbo2B/j6GXHZ2ZOu6FpDSSB+4FmCNaZCPoffI/rSXxWXOLISCMwSKv1JPxt4KHJH3yK6bYXO1PTt38zy3E0wRoc8NPRqLPdtGeuDTPF19yTOan/z2pjHU5mB6HAWcu881F91kDoMGNl5i68SM0dMpbUSzUjBnC3Yv/0AXzCpU2FaLe4auJ/2jyewl7cpVQz058lJP82tnYKPhbaqGWZy7L5KPgTrjSf4Xju34JfJ37Xa+19IvkLrNtgfQtQB8jMcY+DXIZfM98/pgheMnHlC9gk4thJOoQ3diQyM7/iGi6XZs+2rhDEXwPVXvLncz9ZJwZHK5f71scv1dM2kGITQwY+7/jWX/o87QWQ1IKHYYBPTOj76g1khaQSK9SjT7+5Hht4ZBymRSKR1M1i9hLph9Ie4F7/yfHrAbSM0DrWo8YsBz3IjVg6hJyCMSx3031P2X3TKFai99rUqVTy8qF/4RW6HS4UF1oT9mn/3yBH+/6E34XqgB88ewJZT+i23d703sYj8fzORL83458PylvAlTL8SNjeTs5lfsO8boVlEUZYhlDsWqmyyOUvqpsdDetZUPLCcScGnlHNrgDfvLX4e3W06l2Res/UPWMuFA2fRMx60w6s9lY+TR7oufXO/KLEGvfZ7KJwfU9E/bOWWVlvwPRuP9ysYo3b+09EtmZMbd+0O3W6tmkn5Iy9dPri9/gfu1MBHpgPregjHKMbWe2laijWrp3/HzON1xuv8L6QrAyfUstL2ryUJO9uZlHjgkDuse0sg1EtrgAIvZTIdXmOj0obMotMe5wmqdI+Vc804WT+2aVCkCICaAo8G4y0pekldzuqWfgLGdtGGjvIs+U4dhVleF52XNWAAsqSuuosIrdh5O1clXWAHGfLYbmqcE6oPSVVbrjwIq8LKazD+m2bkeJ1cuQSCA69mnvrIH/pQftBA8el7qoEoLMDtDWCtTD9yCjZQmyskqqh6KgIYpOHGpoU9zOpdMEcspMOyeJ68uV9iKWRlk+AxOoLMM8lU4htNQH0p74F096+kikJ0sFae/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mAGrp3E1bda0C6hKpED83NZ5ersAXzgZwvX/Ze0Y2W/iQ08Joq45dUnPH9yOvK4Gzirzym5YA6MFulP5jvBhNxHyZKO2BjwJT6ADd8JOtlZgU5JbzwXLeceI970UDWPKg7cC8wnc2sJRG/Sie6m5MOyK8N8v5UfLFBUrQU3c1n6KbUywSrtwRtSg62DA6E6svzncrXoT3z9EA+D5dJ3p7tppHdFKbWUcJjEZxPTWQFZRam+OUgSyWU8GKBWqn4symnA9Dv51LOPR5sprihp4ktGVPOrIH2yr5KaumDuQHQwDzFJCGNBuWr9KR8spMCD9ZFXggJxZMEurYNUTeLAzeBZsUkEULrfCs5DjACXByqZZCYxKS1LfynkdmDG5+3xumO0/1/QTeyvQ6PHZiGvYNI6kljv5uIol2YvXs/vRKAxsjSmc5CK48suizpVMFjhDF5iy97RWJXExwIjG2/1ATiPbC6DYsM5N9+JVswUi//V5QEU/t8v7eoF+9Ifdb2/o87G6mGEwldlR9xaYMd1ktDhX8o5OB2nz5r+GN6uOHTe2IW+EzBs34asU+38hmVRR+M2LGB98xgu1eN2Htn8phhRxSt4P+htPdm+AxSnfWHdpdF+Ay3WTNO6H8VIV+OFCV13qqXMxEbgYVFnjYZuUykIyfEcpLAWey6fRCTa//Gn3a/J5gVs9e42JoK7cEberdIae59dwARgy5oen4IX86HuKxYVCaXblfb0uwRyx5O8I/ZjclUgsdh8pQGawa0JyVjeaqUVlSnd3YUdDAlZt9vPKVcbcfzqhFUT62PXIcZftJSgPRNPP9eXVBacmg8tjaZdSZyb8hZs/1oBUQJQJPIMJyl2tLc3DFoOw+5PvHmIRCjOPbPoRP6YQOxBCfVGswKWS0WBbLo7sGoF/kK9en8127KYkyXgsKTQxP0d7cmF52EPu6hMKacBmPvhcirwxs5DsQh9Zj3NDAk3nTv0fcfcRYxSwNXgm7FPdDcaSs20TvBTleFyoqxB34FkmVtG7D415QGA9gGG6tw2WQmJClO47dqYedguBKch+pdW/u88UQdYckt6VOOamIv5itKhJNLIjcrwfktmUUicODSytuUk/BFXDlHurElWywNjFbF4Q90V3lzYf3diONKWSc4P3XBHNU+IbLwTYgim94zpV7bhlO4uiVSSKbrfEGpyw6qM7Y3t3+s2cRaznulvvVWIB40JsveEk7+FRSWq8AaZkoS0qSLS0zSIfzANOJXqUHrRZMvg2y8julYWOxIiAO4JO3Qi71688E5bKbYE6GQFXhOAwa8Rz+1DCx+JbeSgSMBHAnCnxRZVosKF2U7jZQPdk35bY22QsjDlWE6KFxv35haeFanTTXfSnJd1Be/7AcyaRU+mFB05JCBrL0sPFwmC46rDtzE3lPgmv+2Up4s4X3mbq66WK9rs/dBk1QZueKvS7x1yuASCNaGJZOIaL5SNl+qM4clK9qEh69CxBT/KyDrIkZi/o467YVgq13Sruzacvbh5k0txkFbVuQ65ceJZzMqr+x1Z71VHM7nCNzvvh55PAQQMK6CcB9kL7bOFbmnKz0pLTvEbkMWT6/bIC6F2pIAfFw1awfZCe9xTgfbDFnZbbrAowKSsUz1fCinGrHIefp/SnybhS399XIM1Uiw9p8pBx+9MNLsiHbG/QmoRlv9ISYicYitHfJcjel56afOyAwNTFXFRbXrdC+bgRUzeN35WBizJH/G1lAKBbo6Le4XrJj2eBlqMGtq9r4X5pY8VPgpBjJsk3M9tBnpIFfvQRxcT0pU/Quscf71vplH7XbomUjvNnSn6ZHiBebpJTxS2oWgTJlvsrIZwRcbaME0u43rGVa3+GNpiM0UrXceSbMfeFEBS9rzPUcBS1/kVcyTyxOMnjtA4HbQCZ7eHAW8NI3xkQk4CL2NmJvKBLoOcXDogavTjC270N9ujhK91Hizq3Z8wRon9N9MSBEmY7h7sUhvqX5H38Txm17jgHHAOGAcMA4YB4wDxgHjgHHAOGAcMA4YB4wDxgHjgHHAOGAcMA4YB4wD/r8FPLUUSKkEytFzBQlRZ57dcnmiABhQv0vvQUpfX/kTAgin5AU/u7HzrZFDtfQXRekaP7226q7aubZCc1t7WBb23A4rv/vXR0f2i80cudXjtyjiP7hJ6590UedCXFKPa2TX1/7e8P+8EdVLW/qJgDjf3iSnW/qncZ9eVS/zR+fa7xf66xZBexRtCSgCvVkLTBjZ2HZR1ybMMi2swq9x9hOw1PNoHo6PI5Ddliz9SojYxNb8/cRBNRtH6etPYBgSuv3tZVUsAcZiUY3AEwZ+ezO0p2viXN38hnIFUO+CAIWsh897UmVywBHcQ9XCwTBXXxxT6PYjCeFGEV6eR3/0KXexCk0CA5gDAXKJvQEQg31MRwGzwB4ttUUbg+hDdwrQXKpRTeDSXTmezvg4cS8Z1LMpTZBNaXLsIjeR6GCydZ9ucEiGSHBDhIfZzayhvSjn9dhWvDGP5+FeFQ1gcQcxc5Ay2izf7px10H2paMBxQ3M/ngtvdC3eUs3uwxWQTI7hbOwT282W/qzUy2CvhYFWrZ+g8nff9i9lpWptAovUgxSgeSu1FErRfkMs42FsB7NHMsuxkm4h/siTO+XuHrkY3aF82jSMO47yDKCkuzcCqmoUmAcaio0K7qHAaJAsk6sATR9yuKfIES5OcSeBZhXXQEFgyFJMda9yUTTsxUeiDL0+m+dXTXwYM/ykxax/3VHliqnJA+oTICozCnU8z5DGd/2afciiyqkIrNv512oU8bEJl8lbKc5eUB27qrbtAiWZTaam4Ok6VTABnXSptQt25jfXvC1hACZjZFmolCC7IGpOcZO3BC1NXWaE7/Cwwy3YniOiQ4eQw7NgjEl1YZhGaYIjQ5kcqyKMeji2G/9o/cAzYszkOpfoPiePe7DBkmevQSbncg8um57pf2l4rp49ewOxK5lFDBj4Tt1bqT9mtqZOKYF688MAbigrkzeQO2Ml8X4KrmweM2jnUA8GbkDIsFj8WH79tPUsA8dcd082f4IZ3lGgEdOOm87oYh0SVfbNNq+TXzbH69Mvuaj3dXncQ6Pj6pgCib4mzf5z8dEaqi4J/f4e93fX1hV9Izsb0eQQ6kUZJdojxyGbuTGxmI2fR6qnOhfQfB4itPbWhbIxEvCxJMj6bxY6kAfkhOZaZ3rjRlONQFC8U1KXrDWm86il4mrSjtv0kNqbYdS1slVKNCkr+jBPMT1BHnUzKMFBdeCm1ms1oQfUMlDnSHIsCYB8W2jMMvxKh8TLuVG8zoDdrejDoIha8Jdv5Qx7vdnYO2dyverS4e1a27sQUI4fioi8qXTY+yWCjx2b6dHfQtMlSFA9NGTQvHMccpSkVrPxknc+S5R4iOgscvKhPmr7OubKWhcmxLXXCoW5JjKfTCTgkUG2nMNEnIWxd0bEuZdXup7/u0R9JwmcHR5LwRyh/IaXYvnf1+DhDa7FTTWOXSXafLUxNdYBNtXKJtdHCkP0x/KrWyUGrPBS19TMnpkQufabvU5xpf5QBo33oJ6B37kI32rLqOCh2K/kuJdA+cpCQtFpUKU+cpbYJ7/+nvUskoIzpJOBA2o9YtZjqL6NdbQGz6/Sp4ekX+MX9o0oSTOVridqXa95fclO7jvPPjKon9t0QyiX+didQXZ1co9abHtnHFATq44SZzSH1LlV1wNkgrCu1SSWqByjgnh/uhlx1ffMVi4Zh16dR4ZhLNJwmC+T8ZjW4rcbODjsurMEt6QgLvSghEU5JeuinmRlBB4Eql2UeXmXcXRIEY3vIxix1qBw18NjcRwswMG4/bd5XU2oUttbZ5J+YV3TynCbR21IN1G/z2dao/+mNWZ4PSJ+b6k1iljyqqXJAl7snCRagN7QILl2RRjKGDhk3tcttjaYZezzlFNrIjtwRs/bZl2UN2gEa+j+dyxWmmq9/w8mjqSEwyxV8aS9QbCjx5JTrxR3VC4ect0KzPyGWuui1MRKQxQfd4vb/36Gn57tZaUMFVUUxz6uxZbB9jccJuYl3zZitWTwBHCJqY/utCIWq8S9/1ezzWTlyKSfdKO/3kHRbmCyedIWZSGXL6++yMcJgvZvJBFcw7LHGKzXGb80qbb4XxY+7k3E+Gv1N+6BSptJpSnqhJZA5KSF+0U8pD2Xy/Uumo1GIdBmWH8hb3f5K5eQs1tBE/NL01sFsXyqnqhhh2oKU1hXeY49pd4wEZO8vLJZcXRTvFnvqK1C1okQwQri9BROAhPgSfVKPbYa3uMu6OzLWyPe5S6l9Pk2wOkYuojrIQqZtlramw98WsmiOiNVbZvODlECKvDGDe5AZfAuihaeNS9LummbG2bLE8RFFHV28qKN7pN9GOy0lnm75Xl41hrQ8+BxjefguW7E/07SiCn7Oi9ihpgXVo+aES2Ugqkrir4H376AZIsQ6iPYKpSdXcT+JlycXXQU3LPXff88vAf9SFl4Zuf9VJzjLa2R4DX3OQYPIuJWdhlUTTFShhiSy4B6XPaMr++BIYWOwcU1KDCHHyPFoGSF16pgpzbwa5FcfjUs+qmA6RLUxwaRHw5HEXiczXIQN3GfwALuqTyS4RhegZYeyXQ3dopTRiOCnXciWPu7+ixWSsLF4dn8lVeyp6dWLfVOafKfcAUzcMSSHiS1oVVW1XpzyGGWmUbMmLLZ3Q3mXLhEZ3g1802eC/wCSOaeymjmydV2J2QvflDgrugBH/vUtOvsShV8i3r/m4kdGPgOi0PvT0dRD/ozn7YQsLZPsTlIxGtJ1722Pj/0nfoajI99zMELHWKva2bM84Rq7esvBaCrvEb3raBB/uihr1wOsazqVgUSJJrMlJ1dyH6bHzTQxNhOdItzZkz0+pOMN/EGJK3Dh8aHig6fhBaashSaGiPqjGvYu5QdSzGqwsTZTR1G+xKT/EuH8+T0zCgc2XCi3reVCIvCE09Ir3+Edd6wsSvZPFWf7t0nE7Sq3r0fgJPy5fokBF8LX6QyRpX3xWzr+SU9sunJWCWWhJf8Puv19pVzsz2Sgk2RTxVfNQ6X8pOwTBfQD6De+RknWNlKcWZcrpESAC7epYDxanzrjWrT74GRXmtSpUjt5kJOsUmVKkWgr3/GFYgjO2W1E/sgvdXaKtjXVYX91Ose20q0FbFXGU8KUbS2SdFjiKbPVp2HPE9yTcSsSoRbY8lYPeKQTYehtqQ2KUJ2om5ZDCLHFN+qNvh9HO2MO1p/ujiWki9PDvpbElPfz8GKsytVosdWpezsckHwo4w87invmvchdHEdawMPb1wRvNcXEylDi2vwnjwUmnYUrr9Lz/5LS/9N36OByPw3+L3EwXgsFE9gwuVMij3OMxTXE8EcbmPSkPlzG7fMrrWAhjlec9cNSymKFZ4JG/DpsklJWFwubc0o15ol/alaWf6oNg0NKtxMz1SKdw255ZulzyGHO7knLDnHpmcmmLCmTfr4/Ohm5dYhn9cbTUaN0dNKGm5VA+5uoKEFFYWPWjm4TquSbcrFs86v1Gfk8kz4+ArgotfPmipMII8afWh0FX4HCs8CcbWjbobBO28mdEsdpT9ZbHVeR/zEeZct6WTgQnrRMzP1b2oBgpnAtBPkqDnioFTwwR3NewCHzzhJaRyMQx7GSUBD42zhez8VmCS42jMuSkqn9PMLCGNxaqQONwSE1+RZqd7wlnUfub7mmZh9OVxXiqtAGn+Hvk4pVC1+h4sMlWvkNzJmZCaM5H+Ta8/PHLxpNzD62xg19MXZkuzvHpYKAXa1N5NQmdI8EHNfjbRh6SYP7YTVc9e7FljyQnrPrOebcJJRmXD+2OHdLoc0/jYd4xvhVW8o3b6i/21rWklqeDunbEx/L2Ym4Hk2bonaGqX5HRna/ORzl7PxjZb+1Q7eZBN1dfbBZko3nEGbW6jhzXyfXO6z8BFv7gthvIGcH4+Z6ptfuDDujFY/wVHrSvGllAXyGNuXrqbGOV7PacPYL9qxCJTAhBJIrH3exMkGek+v+DOezE5HCWKjlo8asdOR0if50Fomo+HZpwb3+MqO6Nm91hNRax3kLSCOILc80ruAmHad8mCWN2/chX/6W0BHbIX5yc/DQ14/VKOQByj+WVSUxpd1NhP/9WEp40EA47Sb0vQD1Q3QOjW1jjte1f3eNVUhXax1l+5mmVwV+dzCBspJS56jgmEVya+crvUN4iHcryPaQz2DoVz60xZU9sSudeJd4nUO/n5PvJ5qwA2zEsS3qsdwLb3rOCVu5+TPYb0vCfBv9RYl1JmeJ6mGaY4iEq13mHoLgQEPJfpqCMZ5I44j/XK0N1+B08WlbO3Qtalllh3lYRtVgBUXMx282bKrKYG1SBQwlfwvyVN4kDsTxD+oRQnO9pPcSlKpZ64Oijk7Urf2Na11dW1KzYuzNS1q99ZllfvgvnI5ZvAo6xct0+O2fhVXbcwbrcR+nP5/KuxEVqrehXNNHvPyEJAnGPvyEG9xa/Xw5X8eKR0t1WvtknoPN/bWSIMeasO1zcaWXRDWY8Oa3xwF0RuuhIjR7Zt9j+7Kdb5XlZwYfVWJsDuFSHVLOzoQ1HImIe2CuwzxXf9ixbrltZ9v/fbfAVBLAwQUAAIACAC6VDxJiXdgQkoAAABrAAAAGwAAAHVuaXZlcnNhbC91bml2ZXJzYWwucG5nLnhtbLOxr8jNUShLLSrOzM+zVTLUM1Cyt+PlsikoSi3LTC1XqACKAQUhQEmhEsg1QnDLM1NKMoBCBhYGCMGM1Mz0jBJbJQtDhKA+0EwAUEsBAgAAFAACAAgAulQ8SRgmQ/IuBAAAfw4AAB0AAAAAAAAAAQAAAAAAAAAAAHVuaXZlcnNhbC9jb21tb25fbWVzc2FnZXMubG5nUEsBAgAAFAACAAgAulQ8SZh/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R7hdAAAAYgAAABwAAAAAAAAAAQAAAAAARBcAAHVuaXZlcnNhbC9sb2NhbF9zZXR0aW5ncy54bWxQSwECAAAUAAIACAB2uMNEzoIJN+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AAAAAA=="/>
  <p:tag name="ISPRING_PRESENTATION_TITLE" val="chapter08"/>
  <p:tag name="ISPRING_SCORM_ENDPOINT" val="&lt;endpoint&gt;&lt;enable&gt;0&lt;/enable&gt;&lt;lrs&gt;http://&lt;/lrs&gt;&lt;auth&gt;0&lt;/auth&gt;&lt;login&gt;&lt;/login&gt;&lt;password&gt;&lt;/password&gt;&lt;key&gt;&lt;/key&gt;&lt;name&gt;&lt;/name&gt;&lt;email&gt;&lt;/email&gt;&lt;/endpoint&gt;&#1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5435</Words>
  <Application>WPS 演示</Application>
  <PresentationFormat>全屏显示(4:3)</PresentationFormat>
  <Paragraphs>406</Paragraphs>
  <Slides>26</Slides>
  <Notes>26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26</vt:i4>
      </vt:variant>
    </vt:vector>
  </HeadingPairs>
  <TitlesOfParts>
    <vt:vector size="47" baseType="lpstr">
      <vt:lpstr>Arial</vt:lpstr>
      <vt:lpstr>宋体</vt:lpstr>
      <vt:lpstr>Wingdings</vt:lpstr>
      <vt:lpstr>微软雅黑</vt:lpstr>
      <vt:lpstr>Times New Roman</vt:lpstr>
      <vt:lpstr>Impact</vt:lpstr>
      <vt:lpstr>Adobe 宋体 Std L</vt:lpstr>
      <vt:lpstr>Arial</vt:lpstr>
      <vt:lpstr>Times New Roman</vt:lpstr>
      <vt:lpstr>Wingdings</vt:lpstr>
      <vt:lpstr>Arial Unicode MS</vt:lpstr>
      <vt:lpstr>等线 Light</vt:lpstr>
      <vt:lpstr>Calibri Light</vt:lpstr>
      <vt:lpstr>等线</vt:lpstr>
      <vt:lpstr>Calibri</vt:lpstr>
      <vt:lpstr>Verdana</vt:lpstr>
      <vt:lpstr>汉仪旗黑-85S</vt:lpstr>
      <vt:lpstr>黑体</vt:lpstr>
      <vt:lpstr>Viner Hand ITC</vt:lpstr>
      <vt:lpstr>Office 主题​​</vt:lpstr>
      <vt:lpstr>1_Office 主题​​</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chapter08</dc:title>
  <dc:creator>admin</dc:creator>
  <cp:lastModifiedBy>试试就试试</cp:lastModifiedBy>
  <cp:revision>378</cp:revision>
  <dcterms:created xsi:type="dcterms:W3CDTF">2015-06-29T07:19:00Z</dcterms:created>
  <dcterms:modified xsi:type="dcterms:W3CDTF">2020-08-30T09:08:08Z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