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0" r:id="rId3"/>
  </p:sldMasterIdLst>
  <p:notesMasterIdLst>
    <p:notesMasterId r:id="rId5"/>
  </p:notesMasterIdLst>
  <p:sldIdLst>
    <p:sldId id="387" r:id="rId4"/>
    <p:sldId id="261" r:id="rId6"/>
    <p:sldId id="262" r:id="rId7"/>
    <p:sldId id="263" r:id="rId8"/>
    <p:sldId id="271" r:id="rId9"/>
    <p:sldId id="388" r:id="rId10"/>
    <p:sldId id="355" r:id="rId11"/>
    <p:sldId id="368" r:id="rId12"/>
    <p:sldId id="369" r:id="rId13"/>
    <p:sldId id="356" r:id="rId14"/>
    <p:sldId id="382" r:id="rId15"/>
    <p:sldId id="371" r:id="rId16"/>
    <p:sldId id="389" r:id="rId17"/>
    <p:sldId id="372" r:id="rId18"/>
    <p:sldId id="366" r:id="rId19"/>
    <p:sldId id="373" r:id="rId20"/>
    <p:sldId id="384" r:id="rId21"/>
    <p:sldId id="381" r:id="rId22"/>
    <p:sldId id="377" r:id="rId23"/>
    <p:sldId id="378" r:id="rId24"/>
    <p:sldId id="357" r:id="rId25"/>
    <p:sldId id="385" r:id="rId26"/>
    <p:sldId id="319" r:id="rId27"/>
    <p:sldId id="287" r:id="rId28"/>
    <p:sldId id="291" r:id="rId29"/>
    <p:sldId id="386" r:id="rId30"/>
  </p:sldIdLst>
  <p:sldSz cx="9144000" cy="6858000" type="screen4x3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598B"/>
    <a:srgbClr val="006BA9"/>
    <a:srgbClr val="19C3FF"/>
    <a:srgbClr val="3399FF"/>
    <a:srgbClr val="6600CC"/>
    <a:srgbClr val="6666FF"/>
    <a:srgbClr val="6600FF"/>
    <a:srgbClr val="009999"/>
    <a:srgbClr val="0066A2"/>
    <a:srgbClr val="5A37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20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5" Type="http://schemas.openxmlformats.org/officeDocument/2006/relationships/tags" Target="tags/tag171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597628836218"/>
          <c:y val="0.0681385766950071"/>
          <c:w val="0.618611023622047"/>
          <c:h val="0.76592641554868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explosion val="0"/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掌握知识</c:v>
                </c:pt>
                <c:pt idx="1">
                  <c:v>理解知识</c:v>
                </c:pt>
                <c:pt idx="2">
                  <c:v>了解知识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3.333333333</c:v>
                </c:pt>
                <c:pt idx="1">
                  <c:v>3.333333333</c:v>
                </c:pt>
                <c:pt idx="2">
                  <c:v>3.333333333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58D96-7481-4083-B6B1-53DD90C467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tags" Target="../tags/tag5.xml"/><Relationship Id="rId7" Type="http://schemas.openxmlformats.org/officeDocument/2006/relationships/image" Target="../media/image6.png"/><Relationship Id="rId6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image" Target="../media/image5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1" Type="http://schemas.openxmlformats.org/officeDocument/2006/relationships/image" Target="../media/image10.png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3" Type="http://schemas.openxmlformats.org/officeDocument/2006/relationships/image" Target="../media/image9.png"/><Relationship Id="rId12" Type="http://schemas.openxmlformats.org/officeDocument/2006/relationships/tags" Target="../tags/tag42.xml"/><Relationship Id="rId11" Type="http://schemas.openxmlformats.org/officeDocument/2006/relationships/image" Target="../media/image10.png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image" Target="../media/image12.png"/><Relationship Id="rId5" Type="http://schemas.openxmlformats.org/officeDocument/2006/relationships/tags" Target="../tags/tag45.xml"/><Relationship Id="rId4" Type="http://schemas.openxmlformats.org/officeDocument/2006/relationships/image" Target="../media/image11.png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14.png"/><Relationship Id="rId2" Type="http://schemas.openxmlformats.org/officeDocument/2006/relationships/tags" Target="../tags/tag64.xml"/><Relationship Id="rId10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image" Target="../media/image5.png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image" Target="../media/image5.png"/><Relationship Id="rId4" Type="http://schemas.openxmlformats.org/officeDocument/2006/relationships/tags" Target="../tags/tag77.xml"/><Relationship Id="rId3" Type="http://schemas.openxmlformats.org/officeDocument/2006/relationships/image" Target="../media/image15.png"/><Relationship Id="rId2" Type="http://schemas.openxmlformats.org/officeDocument/2006/relationships/tags" Target="../tags/tag76.xml"/><Relationship Id="rId13" Type="http://schemas.openxmlformats.org/officeDocument/2006/relationships/tags" Target="../tags/tag84.xml"/><Relationship Id="rId12" Type="http://schemas.openxmlformats.org/officeDocument/2006/relationships/tags" Target="../tags/tag83.xml"/><Relationship Id="rId11" Type="http://schemas.openxmlformats.org/officeDocument/2006/relationships/image" Target="../media/image6.png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6.png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0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0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image" Target="../media/image18.png"/><Relationship Id="rId2" Type="http://schemas.openxmlformats.org/officeDocument/2006/relationships/tags" Target="../tags/tag113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image" Target="../media/image19.png"/><Relationship Id="rId2" Type="http://schemas.openxmlformats.org/officeDocument/2006/relationships/tags" Target="../tags/tag12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tags" Target="../tags/tag136.xml"/><Relationship Id="rId7" Type="http://schemas.openxmlformats.org/officeDocument/2006/relationships/image" Target="../media/image20.png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7454900"/>
            <a:chOff x="0" y="0"/>
            <a:chExt cx="19200" cy="11740"/>
          </a:xfrm>
        </p:grpSpPr>
        <p:grpSp>
          <p:nvGrpSpPr>
            <p:cNvPr id="6" name="组合 5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0" y="0"/>
              <a:ext cx="19200" cy="3223"/>
              <a:chOff x="0" y="0"/>
              <a:chExt cx="12192000" cy="2046605"/>
            </a:xfrm>
          </p:grpSpPr>
          <p:pic>
            <p:nvPicPr>
              <p:cNvPr id="7" name="图片 6"/>
              <p:cNvPicPr>
                <a:picLocks noChangeAspect="1"/>
              </p:cNvPicPr>
              <p:nvPr userDrawn="1">
                <p:custDataLst>
                  <p:tags r:id="rId4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2192000" cy="2046605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 userDrawn="1">
                <p:custDataLst>
                  <p:tags r:id="rId6"/>
                </p:custDataLst>
              </p:nvPr>
            </p:nvPicPr>
            <p:blipFill rotWithShape="1">
              <a:blip r:embed="rId7"/>
              <a:srcRect/>
              <a:stretch>
                <a:fillRect/>
              </a:stretch>
            </p:blipFill>
            <p:spPr>
              <a:xfrm>
                <a:off x="0" y="10686"/>
                <a:ext cx="12192000" cy="1704978"/>
              </a:xfrm>
              <a:prstGeom prst="rect">
                <a:avLst/>
              </a:prstGeom>
            </p:spPr>
          </p:pic>
        </p:grpSp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0" y="9728"/>
              <a:ext cx="19200" cy="2012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1662589" y="3503930"/>
            <a:ext cx="5819299" cy="49149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500" u="none" strike="noStrike" kern="1200" cap="none" spc="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1662351" y="2292046"/>
            <a:ext cx="5819299" cy="1150960"/>
          </a:xfrm>
        </p:spPr>
        <p:txBody>
          <a:bodyPr lIns="90000" tIns="46800" rIns="90000" bIns="46800" anchor="b" anchorCtr="0">
            <a:noAutofit/>
          </a:bodyPr>
          <a:lstStyle>
            <a:lvl1pPr algn="ctr">
              <a:defRPr sz="4500" spc="600" baseline="0">
                <a:solidFill>
                  <a:schemeClr val="accent1"/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3383279" y="4490846"/>
            <a:ext cx="1037320" cy="474726"/>
          </a:xfrm>
          <a:solidFill>
            <a:schemeClr val="accent1"/>
          </a:solidFill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16"/>
            </p:custDataLst>
          </p:nvPr>
        </p:nvSpPr>
        <p:spPr>
          <a:xfrm>
            <a:off x="4572000" y="4490846"/>
            <a:ext cx="1037319" cy="474726"/>
          </a:xfrm>
          <a:ln>
            <a:solidFill>
              <a:schemeClr val="accent1"/>
            </a:solidFill>
          </a:ln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ln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6177281"/>
            <a:ext cx="9144000" cy="13245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5560"/>
            <a:ext cx="9144000" cy="204660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3938615" y="2681555"/>
            <a:ext cx="2682787" cy="716508"/>
          </a:xfrm>
        </p:spPr>
        <p:txBody>
          <a:bodyPr lIns="90000" tIns="46800" rIns="90000" bIns="0" anchor="ctr" anchorCtr="0">
            <a:normAutofit/>
          </a:bodyPr>
          <a:lstStyle>
            <a:lvl1pPr algn="dist">
              <a:defRPr sz="33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3938615" y="3459937"/>
            <a:ext cx="2682788" cy="544296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79158" y="952508"/>
            <a:ext cx="3962432" cy="5388907"/>
          </a:xfrm>
        </p:spPr>
        <p:txBody>
          <a:bodyPr lIns="90000" tIns="46800" rIns="90000" bIns="46800">
            <a:norm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-12382" y="5971592"/>
            <a:ext cx="2608970" cy="9079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6537457" y="5905492"/>
            <a:ext cx="2610830" cy="9740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6537457" y="5905492"/>
            <a:ext cx="2610830" cy="9740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-12382" y="5971592"/>
            <a:ext cx="2608970" cy="9079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-15482"/>
            <a:ext cx="2737007" cy="6857999"/>
            <a:chOff x="0" y="-15482"/>
            <a:chExt cx="3649343" cy="6857999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>
            <p:custDataLst>
              <p:tags r:id="rId7"/>
            </p:custDataLst>
          </p:nvPr>
        </p:nvGrpSpPr>
        <p:grpSpPr>
          <a:xfrm rot="10800000">
            <a:off x="6406993" y="15483"/>
            <a:ext cx="2737007" cy="6857999"/>
            <a:chOff x="0" y="-15482"/>
            <a:chExt cx="3649343" cy="6857999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: 圆角 13"/>
          <p:cNvSpPr/>
          <p:nvPr>
            <p:custDataLst>
              <p:tags r:id="rId14"/>
            </p:custDataLst>
          </p:nvPr>
        </p:nvSpPr>
        <p:spPr>
          <a:xfrm>
            <a:off x="4228624" y="1484173"/>
            <a:ext cx="685800" cy="4762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5400000">
            <a:off x="-2534087" y="2809615"/>
            <a:ext cx="5143502" cy="123877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4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5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15240"/>
            <a:ext cx="9144000" cy="204660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77281"/>
            <a:ext cx="9144000" cy="11659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35560"/>
            <a:ext cx="9144000" cy="2046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344229" y="2421777"/>
            <a:ext cx="4455542" cy="133663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0" y="-3"/>
            <a:ext cx="9144000" cy="1704978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3474527" y="4417887"/>
            <a:ext cx="976576" cy="485285"/>
          </a:xfrm>
          <a:solidFill>
            <a:schemeClr val="accent1"/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  <p:custDataLst>
              <p:tags r:id="rId13"/>
            </p:custDataLst>
          </p:nvPr>
        </p:nvSpPr>
        <p:spPr>
          <a:xfrm>
            <a:off x="4692899" y="4417887"/>
            <a:ext cx="976577" cy="485285"/>
          </a:xfrm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>
            <a:lvl1pPr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6177281"/>
            <a:ext cx="9144000" cy="13152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14789" y="273050"/>
            <a:ext cx="8712041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baseline="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961200" y="1249200"/>
            <a:ext cx="7219800" cy="723600"/>
          </a:xfrm>
        </p:spPr>
        <p:txBody>
          <a:bodyPr anchor="ctr"/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960835" y="2163600"/>
            <a:ext cx="7219950" cy="34452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5304452" y="4933186"/>
            <a:ext cx="3622376" cy="16517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3617595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37400" y="770400"/>
            <a:ext cx="2970000" cy="882000"/>
          </a:xfrm>
        </p:spPr>
        <p:txBody>
          <a:bodyPr anchor="ctr"/>
          <a:lstStyle>
            <a:lvl1pPr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40100" y="1764000"/>
            <a:ext cx="2967300" cy="40932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3825900" y="769938"/>
            <a:ext cx="4860000" cy="5087937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59000" y="781200"/>
            <a:ext cx="8232300" cy="626400"/>
          </a:xfrm>
        </p:spPr>
        <p:txBody>
          <a:bodyPr anchor="ctr"/>
          <a:lstStyle>
            <a:lvl1pPr algn="ctr"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59000" y="1659600"/>
            <a:ext cx="8231981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459581" y="2808000"/>
            <a:ext cx="8224200" cy="34308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6" name="图片 15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58" y="0"/>
            <a:ext cx="9144000" cy="197548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50419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53600" y="669600"/>
            <a:ext cx="8232300" cy="565200"/>
          </a:xfrm>
        </p:spPr>
        <p:txBody>
          <a:bodyPr anchor="ctr"/>
          <a:lstStyle>
            <a:lvl1pPr algn="ctr"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453628" y="1681200"/>
            <a:ext cx="8243100" cy="32112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445500" y="5180400"/>
            <a:ext cx="82512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242387"/>
            <a:ext cx="9144000" cy="1231226"/>
          </a:xfrm>
          <a:prstGeom prst="rect">
            <a:avLst/>
          </a:prstGeom>
        </p:spPr>
      </p:pic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0" y="0"/>
            <a:ext cx="9144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sz="1350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34700" y="237600"/>
            <a:ext cx="8278200" cy="441964"/>
          </a:xfrm>
        </p:spPr>
        <p:txBody>
          <a:bodyPr>
            <a:normAutofit/>
          </a:bodyPr>
          <a:lstStyle>
            <a:lvl1pPr>
              <a:defRPr sz="21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434700" y="1663200"/>
            <a:ext cx="4006800" cy="28944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4681800" y="1663200"/>
            <a:ext cx="4025700" cy="28944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429300" y="4816800"/>
            <a:ext cx="4006800" cy="7812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4689900" y="4813200"/>
            <a:ext cx="4025700" cy="7812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rgbClr val="EBF5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 flipH="1">
            <a:off x="6321812" y="4917233"/>
            <a:ext cx="2822188" cy="981917"/>
          </a:xfrm>
          <a:prstGeom prst="rect">
            <a:avLst/>
          </a:prstGeom>
        </p:spPr>
      </p:pic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rot="10800000" flipH="1">
            <a:off x="0" y="398"/>
            <a:ext cx="3535204" cy="12299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142100" y="1339200"/>
            <a:ext cx="6858000" cy="2386800"/>
          </a:xfrm>
        </p:spPr>
        <p:txBody>
          <a:bodyPr anchor="b"/>
          <a:lstStyle>
            <a:lvl1pPr algn="ctr">
              <a:defRPr sz="45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141810" y="3862800"/>
            <a:ext cx="6858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3" Type="http://schemas.openxmlformats.org/officeDocument/2006/relationships/theme" Target="../theme/theme1.xml"/><Relationship Id="rId32" Type="http://schemas.openxmlformats.org/officeDocument/2006/relationships/image" Target="../media/image4.jpeg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0.xml"/><Relationship Id="rId8" Type="http://schemas.openxmlformats.org/officeDocument/2006/relationships/slideLayout" Target="../slideLayouts/slideLayout39.xml"/><Relationship Id="rId7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7.xml"/><Relationship Id="rId51" Type="http://schemas.openxmlformats.org/officeDocument/2006/relationships/theme" Target="../theme/theme2.xml"/><Relationship Id="rId50" Type="http://schemas.openxmlformats.org/officeDocument/2006/relationships/tags" Target="../tags/tag144.xml"/><Relationship Id="rId5" Type="http://schemas.openxmlformats.org/officeDocument/2006/relationships/slideLayout" Target="../slideLayouts/slideLayout36.xml"/><Relationship Id="rId49" Type="http://schemas.openxmlformats.org/officeDocument/2006/relationships/tags" Target="../tags/tag143.xml"/><Relationship Id="rId48" Type="http://schemas.openxmlformats.org/officeDocument/2006/relationships/tags" Target="../tags/tag142.xml"/><Relationship Id="rId47" Type="http://schemas.openxmlformats.org/officeDocument/2006/relationships/tags" Target="../tags/tag141.xml"/><Relationship Id="rId46" Type="http://schemas.openxmlformats.org/officeDocument/2006/relationships/tags" Target="../tags/tag140.xml"/><Relationship Id="rId45" Type="http://schemas.openxmlformats.org/officeDocument/2006/relationships/tags" Target="../tags/tag139.xml"/><Relationship Id="rId44" Type="http://schemas.openxmlformats.org/officeDocument/2006/relationships/slideLayout" Target="../slideLayouts/slideLayout75.xml"/><Relationship Id="rId43" Type="http://schemas.openxmlformats.org/officeDocument/2006/relationships/slideLayout" Target="../slideLayouts/slideLayout74.xml"/><Relationship Id="rId42" Type="http://schemas.openxmlformats.org/officeDocument/2006/relationships/slideLayout" Target="../slideLayouts/slideLayout73.xml"/><Relationship Id="rId41" Type="http://schemas.openxmlformats.org/officeDocument/2006/relationships/slideLayout" Target="../slideLayouts/slideLayout72.xml"/><Relationship Id="rId4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35.xml"/><Relationship Id="rId39" Type="http://schemas.openxmlformats.org/officeDocument/2006/relationships/slideLayout" Target="../slideLayouts/slideLayout70.xml"/><Relationship Id="rId38" Type="http://schemas.openxmlformats.org/officeDocument/2006/relationships/slideLayout" Target="../slideLayouts/slideLayout69.xml"/><Relationship Id="rId37" Type="http://schemas.openxmlformats.org/officeDocument/2006/relationships/slideLayout" Target="../slideLayouts/slideLayout68.xml"/><Relationship Id="rId36" Type="http://schemas.openxmlformats.org/officeDocument/2006/relationships/slideLayout" Target="../slideLayouts/slideLayout67.xml"/><Relationship Id="rId35" Type="http://schemas.openxmlformats.org/officeDocument/2006/relationships/slideLayout" Target="../slideLayouts/slideLayout66.xml"/><Relationship Id="rId34" Type="http://schemas.openxmlformats.org/officeDocument/2006/relationships/slideLayout" Target="../slideLayouts/slideLayout65.xml"/><Relationship Id="rId33" Type="http://schemas.openxmlformats.org/officeDocument/2006/relationships/slideLayout" Target="../slideLayouts/slideLayout64.xml"/><Relationship Id="rId32" Type="http://schemas.openxmlformats.org/officeDocument/2006/relationships/slideLayout" Target="../slideLayouts/slideLayout63.xml"/><Relationship Id="rId31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1.xml"/><Relationship Id="rId3" Type="http://schemas.openxmlformats.org/officeDocument/2006/relationships/slideLayout" Target="../slideLayouts/slideLayout34.xml"/><Relationship Id="rId29" Type="http://schemas.openxmlformats.org/officeDocument/2006/relationships/slideLayout" Target="../slideLayouts/slideLayout60.xml"/><Relationship Id="rId28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45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6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47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48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49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5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704" r:id="rId24"/>
    <p:sldLayoutId id="2147483705" r:id="rId25"/>
    <p:sldLayoutId id="2147483706" r:id="rId26"/>
    <p:sldLayoutId id="2147483707" r:id="rId27"/>
    <p:sldLayoutId id="2147483708" r:id="rId28"/>
    <p:sldLayoutId id="2147483709" r:id="rId29"/>
    <p:sldLayoutId id="2147483710" r:id="rId30"/>
    <p:sldLayoutId id="2147483711" r:id="rId31"/>
    <p:sldLayoutId id="2147483712" r:id="rId32"/>
    <p:sldLayoutId id="2147483713" r:id="rId33"/>
    <p:sldLayoutId id="2147483714" r:id="rId34"/>
    <p:sldLayoutId id="2147483715" r:id="rId35"/>
    <p:sldLayoutId id="2147483716" r:id="rId36"/>
    <p:sldLayoutId id="2147483717" r:id="rId37"/>
    <p:sldLayoutId id="2147483718" r:id="rId38"/>
    <p:sldLayoutId id="2147483719" r:id="rId39"/>
    <p:sldLayoutId id="2147483720" r:id="rId40"/>
    <p:sldLayoutId id="2147483721" r:id="rId41"/>
    <p:sldLayoutId id="2147483722" r:id="rId42"/>
    <p:sldLayoutId id="2147483723" r:id="rId43"/>
    <p:sldLayoutId id="2147483724" r:id="rId44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2.xml"/><Relationship Id="rId2" Type="http://schemas.openxmlformats.org/officeDocument/2006/relationships/tags" Target="../tags/tag145.xml"/><Relationship Id="rId1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6.xml"/><Relationship Id="rId1" Type="http://schemas.openxmlformats.org/officeDocument/2006/relationships/tags" Target="../tags/tag15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5.xml"/><Relationship Id="rId1" Type="http://schemas.openxmlformats.org/officeDocument/2006/relationships/tags" Target="../tags/tag155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4.xml"/><Relationship Id="rId2" Type="http://schemas.openxmlformats.org/officeDocument/2006/relationships/tags" Target="../tags/tag156.xml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tags" Target="../tags/tag15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2.xml"/><Relationship Id="rId1" Type="http://schemas.openxmlformats.org/officeDocument/2006/relationships/tags" Target="../tags/tag158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61.xml"/><Relationship Id="rId3" Type="http://schemas.openxmlformats.org/officeDocument/2006/relationships/tags" Target="../tags/tag159.xml"/><Relationship Id="rId2" Type="http://schemas.openxmlformats.org/officeDocument/2006/relationships/image" Target="../media/image24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60.xml"/><Relationship Id="rId3" Type="http://schemas.openxmlformats.org/officeDocument/2006/relationships/tags" Target="../tags/tag160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9.xml"/><Relationship Id="rId1" Type="http://schemas.openxmlformats.org/officeDocument/2006/relationships/tags" Target="../tags/tag16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58.xml"/><Relationship Id="rId2" Type="http://schemas.openxmlformats.org/officeDocument/2006/relationships/tags" Target="../tags/tag162.xml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57.xml"/><Relationship Id="rId3" Type="http://schemas.openxmlformats.org/officeDocument/2006/relationships/tags" Target="../tags/tag163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4.xml"/><Relationship Id="rId1" Type="http://schemas.openxmlformats.org/officeDocument/2006/relationships/tags" Target="../tags/tag146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56.xml"/><Relationship Id="rId2" Type="http://schemas.openxmlformats.org/officeDocument/2006/relationships/tags" Target="../tags/tag164.xml"/><Relationship Id="rId1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5.xml"/><Relationship Id="rId1" Type="http://schemas.openxmlformats.org/officeDocument/2006/relationships/tags" Target="../tags/tag16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4.xml"/><Relationship Id="rId1" Type="http://schemas.openxmlformats.org/officeDocument/2006/relationships/tags" Target="../tags/tag166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53.xml"/><Relationship Id="rId2" Type="http://schemas.openxmlformats.org/officeDocument/2006/relationships/tags" Target="../tags/tag167.xml"/><Relationship Id="rId1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52.xml"/><Relationship Id="rId2" Type="http://schemas.openxmlformats.org/officeDocument/2006/relationships/tags" Target="../tags/tag168.xml"/><Relationship Id="rId1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51.xml"/><Relationship Id="rId1" Type="http://schemas.openxmlformats.org/officeDocument/2006/relationships/tags" Target="../tags/tag16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50.xml"/><Relationship Id="rId1" Type="http://schemas.openxmlformats.org/officeDocument/2006/relationships/tags" Target="../tags/tag17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3.xml"/><Relationship Id="rId1" Type="http://schemas.openxmlformats.org/officeDocument/2006/relationships/tags" Target="../tags/tag14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2.xml"/><Relationship Id="rId2" Type="http://schemas.openxmlformats.org/officeDocument/2006/relationships/tags" Target="../tags/tag148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1.xml"/><Relationship Id="rId1" Type="http://schemas.openxmlformats.org/officeDocument/2006/relationships/tags" Target="../tags/tag1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0.xml"/><Relationship Id="rId1" Type="http://schemas.openxmlformats.org/officeDocument/2006/relationships/tags" Target="../tags/tag1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9.xml"/><Relationship Id="rId1" Type="http://schemas.openxmlformats.org/officeDocument/2006/relationships/tags" Target="../tags/tag15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8.xml"/><Relationship Id="rId1" Type="http://schemas.openxmlformats.org/officeDocument/2006/relationships/tags" Target="../tags/tag15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7.xml"/><Relationship Id="rId1" Type="http://schemas.openxmlformats.org/officeDocument/2006/relationships/tags" Target="../tags/tag1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Android</a:t>
            </a:r>
            <a:r>
              <a:rPr lang="zh-CN" altLang="en-US" b="1" dirty="0"/>
              <a:t>移动应用基础教程</a:t>
            </a:r>
            <a:r>
              <a:rPr lang="zh-CN" altLang="en-US" sz="2400" b="1" dirty="0"/>
              <a:t>（第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版）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/>
          </a:bodyPr>
          <a:lstStyle/>
          <a:p>
            <a:r>
              <a:rPr lang="zh-CN" altLang="en-US" sz="3200" b="1" dirty="0" smtClean="0"/>
              <a:t>第</a:t>
            </a:r>
            <a:r>
              <a:rPr lang="en-US" altLang="zh-CN" sz="3200" b="1" dirty="0" smtClean="0"/>
              <a:t>9</a:t>
            </a:r>
            <a:r>
              <a:rPr lang="zh-CN" altLang="en-US" sz="3200" b="1" dirty="0" smtClean="0"/>
              <a:t>章 服务</a:t>
            </a:r>
            <a:endParaRPr lang="zh-CN" altLang="en-US" sz="3200" b="1" dirty="0"/>
          </a:p>
        </p:txBody>
      </p:sp>
      <p:sp>
        <p:nvSpPr>
          <p:cNvPr id="4" name="TextBox 13"/>
          <p:cNvSpPr>
            <a:spLocks noChangeArrowheads="1"/>
          </p:cNvSpPr>
          <p:nvPr/>
        </p:nvSpPr>
        <p:spPr bwMode="auto">
          <a:xfrm>
            <a:off x="5430838" y="4606568"/>
            <a:ext cx="2813570" cy="922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服务的启动方式 </a:t>
            </a:r>
            <a:endParaRPr lang="en-US" altLang="zh-CN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b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服务的通信</a:t>
            </a:r>
            <a:endParaRPr lang="en-US" altLang="zh-CN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52725" y="4605973"/>
            <a:ext cx="4572000" cy="9220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服务的创建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服务的生命周期      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6" name="Picture 2" descr="C:\Users\admin\Desktop\u=2190866901,1161307542&amp;fm=206&amp;gp=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685" y="4631446"/>
            <a:ext cx="961083" cy="96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4" name="对角圆角矩形 13"/>
          <p:cNvSpPr/>
          <p:nvPr/>
        </p:nvSpPr>
        <p:spPr>
          <a:xfrm>
            <a:off x="894114" y="3140968"/>
            <a:ext cx="5478085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5"/>
          <p:cNvSpPr txBox="1"/>
          <p:nvPr/>
        </p:nvSpPr>
        <p:spPr>
          <a:xfrm>
            <a:off x="1097740" y="478786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9.5</a:t>
            </a:r>
            <a:r>
              <a:rPr lang="en-US" altLang="zh-CN" sz="2400" dirty="0" smtClean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服务的通信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TextBox 6"/>
          <p:cNvSpPr txBox="1"/>
          <p:nvPr/>
        </p:nvSpPr>
        <p:spPr>
          <a:xfrm>
            <a:off x="1097740" y="255561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9.2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服务的创建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10"/>
          <p:cNvSpPr txBox="1"/>
          <p:nvPr/>
        </p:nvSpPr>
        <p:spPr>
          <a:xfrm>
            <a:off x="1097740" y="328033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9.3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服务的生命周期 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TextBox 11"/>
          <p:cNvSpPr txBox="1"/>
          <p:nvPr/>
        </p:nvSpPr>
        <p:spPr>
          <a:xfrm>
            <a:off x="1097740" y="404377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9.4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服务的启动方式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897998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4860032" y="2636912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21" name="TextBox 6"/>
          <p:cNvSpPr txBox="1"/>
          <p:nvPr/>
        </p:nvSpPr>
        <p:spPr>
          <a:xfrm>
            <a:off x="1115616" y="184017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9.1 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服务概述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412776"/>
            <a:ext cx="8102600" cy="504056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580112" y="1196752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服务的启动方式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7584" y="1772816"/>
            <a:ext cx="1872209" cy="1446550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300" b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400" b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endParaRPr lang="en-US" altLang="zh-CN" sz="2000" b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startService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en-US" altLang="zh-CN" sz="2000" b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方法启动</a:t>
            </a:r>
            <a:endParaRPr lang="en-US" altLang="zh-CN" sz="1600" b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600" b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endParaRPr lang="zh-CN" altLang="en-US" sz="3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折角形 4"/>
          <p:cNvSpPr/>
          <p:nvPr/>
        </p:nvSpPr>
        <p:spPr>
          <a:xfrm>
            <a:off x="2699792" y="1772816"/>
            <a:ext cx="5688632" cy="1446550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latin typeface="+mj-ea"/>
              </a:rPr>
              <a:t>当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startService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方法启动服务时，需要自身调用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stopSelf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方法或者其他组件调用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stopService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方法时服务才能停止。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折角形 5"/>
          <p:cNvSpPr/>
          <p:nvPr/>
        </p:nvSpPr>
        <p:spPr>
          <a:xfrm>
            <a:off x="2699792" y="3579406"/>
            <a:ext cx="5688632" cy="984885"/>
          </a:xfrm>
          <a:prstGeom prst="foldedCorner">
            <a:avLst/>
          </a:prstGeom>
          <a:solidFill>
            <a:srgbClr val="D1C7FD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当通过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bindService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方法启动服务时，需要调用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onUnbind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方法解除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绑定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之后服务才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会被销毁。</a:t>
            </a:r>
            <a:endParaRPr lang="zh-CN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3579406"/>
            <a:ext cx="1872208" cy="984885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3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endParaRPr lang="en-US" altLang="zh-CN" sz="1600" b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bindService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en-US" altLang="zh-CN" sz="2000" b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方法启动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 bwMode="auto">
          <a:xfrm>
            <a:off x="1043608" y="4875550"/>
            <a:ext cx="7219950" cy="811272"/>
          </a:xfrm>
          <a:prstGeom prst="wedgeRoundRectCallout">
            <a:avLst>
              <a:gd name="adj1" fmla="val 16832"/>
              <a:gd name="adj2" fmla="val -72652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zh-CN" altLang="en-US" dirty="0"/>
              <a:t>不同的方法启动服务，其生命周期也是不同的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9.3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服务的生命周期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3" y="1053961"/>
            <a:ext cx="4233739" cy="5076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9.3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服务的生命周期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对角圆角矩形 2"/>
          <p:cNvSpPr/>
          <p:nvPr/>
        </p:nvSpPr>
        <p:spPr>
          <a:xfrm>
            <a:off x="966123" y="3861048"/>
            <a:ext cx="5478085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5"/>
          <p:cNvSpPr txBox="1"/>
          <p:nvPr/>
        </p:nvSpPr>
        <p:spPr>
          <a:xfrm>
            <a:off x="1097740" y="478786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9.5</a:t>
            </a:r>
            <a:r>
              <a:rPr lang="en-US" altLang="zh-CN" sz="2400" dirty="0" smtClean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服务的通信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1097740" y="255561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9.2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服务的创建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10"/>
          <p:cNvSpPr txBox="1"/>
          <p:nvPr/>
        </p:nvSpPr>
        <p:spPr>
          <a:xfrm>
            <a:off x="1097740" y="328033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9.3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服务的生命周期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TextBox 11"/>
          <p:cNvSpPr txBox="1"/>
          <p:nvPr/>
        </p:nvSpPr>
        <p:spPr>
          <a:xfrm>
            <a:off x="1097740" y="400506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9.4    </a:t>
            </a:r>
            <a:r>
              <a:rPr lang="zh-CN" altLang="en-US" sz="2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服务的启动方式 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897998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4860032" y="2636912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1115616" y="184017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9.1 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服务概述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6048672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2060848"/>
            <a:ext cx="8102600" cy="2664296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5580112" y="1833389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服务的启动方式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323528" y="2492897"/>
            <a:ext cx="8051428" cy="144015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startService</a:t>
            </a:r>
            <a:r>
              <a:rPr lang="en-US" altLang="zh-CN" sz="2000" dirty="0"/>
              <a:t>()</a:t>
            </a:r>
            <a:r>
              <a:rPr lang="zh-CN" altLang="en-US" sz="2000" dirty="0"/>
              <a:t>方法启动服务，服务会长期的在后台运行，并且服务的状态与开启者的状态没有关系，即使启动服务的组件已经被销毁，服务会依旧运行。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5985" y="199150"/>
            <a:ext cx="748801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9.4.1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调用</a:t>
            </a:r>
            <a:r>
              <a:rPr lang="en-US" altLang="zh-CN" sz="3200" b="1" dirty="0" err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startService</a:t>
            </a:r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()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方法启动服务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 bwMode="auto">
          <a:xfrm rot="574600">
            <a:off x="749300" y="3111471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6366" y="3094008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 rot="574600">
            <a:off x="754063" y="4391694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6366" y="4374281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43000" y="2285678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功能描述：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36650" y="3092421"/>
            <a:ext cx="115887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技术要点：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43000" y="4377407"/>
            <a:ext cx="115252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实现步骤：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963613" y="2673028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9" name="直接连接符 38"/>
          <p:cNvCxnSpPr/>
          <p:nvPr/>
        </p:nvCxnSpPr>
        <p:spPr>
          <a:xfrm>
            <a:off x="928687" y="3461921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0" name="直接连接符 39"/>
          <p:cNvCxnSpPr/>
          <p:nvPr/>
        </p:nvCxnSpPr>
        <p:spPr>
          <a:xfrm>
            <a:off x="900906" y="4747294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5" name="椭圆 44"/>
          <p:cNvSpPr/>
          <p:nvPr/>
        </p:nvSpPr>
        <p:spPr bwMode="auto">
          <a:xfrm rot="574600">
            <a:off x="729520" y="2332304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36664" y="2322984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4" name="标题 1"/>
          <p:cNvSpPr>
            <a:spLocks noChangeArrowheads="1"/>
          </p:cNvSpPr>
          <p:nvPr/>
        </p:nvSpPr>
        <p:spPr bwMode="auto">
          <a:xfrm>
            <a:off x="251520" y="923156"/>
            <a:ext cx="6048672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en-US" altLang="zh-CN" sz="24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14589" y="3861048"/>
            <a:ext cx="3021507" cy="88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启动服务界面的布局设计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服务类的创建与实现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界面逻辑代码的设计与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14588" y="2315935"/>
            <a:ext cx="2401619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startService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方法启动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414588" y="2852936"/>
            <a:ext cx="2401619" cy="610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Service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的创建，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startService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启动服务。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标题 1"/>
          <p:cNvSpPr>
            <a:spLocks noChangeArrowheads="1"/>
          </p:cNvSpPr>
          <p:nvPr/>
        </p:nvSpPr>
        <p:spPr bwMode="auto">
          <a:xfrm>
            <a:off x="1655985" y="199150"/>
            <a:ext cx="6372399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9.4.1 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开启与关闭服务</a:t>
            </a:r>
            <a:endParaRPr lang="en-US" altLang="zh-CN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988840"/>
            <a:ext cx="2553659" cy="383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2" grpId="0"/>
      <p:bldP spid="13" grpId="0"/>
      <p:bldP spid="16" grpId="0"/>
      <p:bldP spid="45" grpId="0" animBg="1"/>
      <p:bldP spid="46" grpId="0"/>
      <p:bldP spid="21" grpId="0"/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251520" y="923156"/>
            <a:ext cx="6048672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en-US" altLang="zh-CN" sz="24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481013" y="1620838"/>
            <a:ext cx="7975600" cy="5588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/>
              <a:t>开启服务</a:t>
            </a:r>
            <a:endParaRPr lang="en-US" altLang="zh-CN" sz="2000" dirty="0"/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427693" y="3598858"/>
            <a:ext cx="7975600" cy="5588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/>
              <a:t>关闭</a:t>
            </a:r>
            <a:r>
              <a:rPr lang="zh-CN" altLang="en-US" sz="2000" dirty="0" smtClean="0"/>
              <a:t>服务</a:t>
            </a:r>
            <a:endParaRPr lang="en-US" altLang="zh-CN" sz="2000" dirty="0"/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55985" y="199150"/>
            <a:ext cx="658842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9.4.1 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开启与关闭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服务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44" y="2276872"/>
            <a:ext cx="7178400" cy="1084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44" y="4293096"/>
            <a:ext cx="7178400" cy="1246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6048672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784251"/>
            <a:ext cx="8102600" cy="367240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5580112" y="1556792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服务的启动方式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67544" y="2216300"/>
            <a:ext cx="8051428" cy="13681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/>
              <a:t>通过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bindService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方法启动服务时，服务会与组件绑定。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当调用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onUnbind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r>
              <a:rPr lang="zh-CN" altLang="zh-CN" sz="2000" dirty="0"/>
              <a:t>时，这个服务就会被销毁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6" name="矩形 17"/>
          <p:cNvSpPr>
            <a:spLocks noChangeArrowheads="1"/>
          </p:cNvSpPr>
          <p:nvPr/>
        </p:nvSpPr>
        <p:spPr bwMode="auto">
          <a:xfrm>
            <a:off x="825550" y="3523878"/>
            <a:ext cx="7493000" cy="492621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bindService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(Intent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service,ServiceConnection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flags)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339752" y="3656459"/>
            <a:ext cx="1248568" cy="338554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sz="1600" dirty="0">
              <a:ea typeface="宋体" panose="02010600030101010101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2987824" y="4016499"/>
            <a:ext cx="0" cy="288032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圆角矩形 8"/>
          <p:cNvSpPr/>
          <p:nvPr/>
        </p:nvSpPr>
        <p:spPr bwMode="auto">
          <a:xfrm>
            <a:off x="1794644" y="4309522"/>
            <a:ext cx="2386360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用于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指定要启动的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Service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588320" y="3656459"/>
            <a:ext cx="2351832" cy="338554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sz="1600" dirty="0"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4829076" y="4016499"/>
            <a:ext cx="0" cy="288032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圆角矩形 12"/>
          <p:cNvSpPr/>
          <p:nvPr/>
        </p:nvSpPr>
        <p:spPr bwMode="auto">
          <a:xfrm>
            <a:off x="3491880" y="4309522"/>
            <a:ext cx="2664296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用于监听调用者与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Service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之间的连接状态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940152" y="3656459"/>
            <a:ext cx="936104" cy="338554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sz="1600" dirty="0">
              <a:ea typeface="宋体" panose="02010600030101010101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6413252" y="4016499"/>
            <a:ext cx="0" cy="288032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圆角矩形 15"/>
          <p:cNvSpPr/>
          <p:nvPr/>
        </p:nvSpPr>
        <p:spPr bwMode="auto">
          <a:xfrm>
            <a:off x="5076056" y="4309522"/>
            <a:ext cx="2664296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用于指定绑定时是否自动创建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Service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1655985" y="199150"/>
            <a:ext cx="730850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9.4.2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调用</a:t>
            </a:r>
            <a:r>
              <a:rPr lang="en-US" altLang="zh-CN" sz="3200" b="1" dirty="0" err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bindService</a:t>
            </a:r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()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方法启动服务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554461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 rot="574600">
            <a:off x="749300" y="3173143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6366" y="3155680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 rot="574600">
            <a:off x="754063" y="4417072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6366" y="4399659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43000" y="2285678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功能描述：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36650" y="3154093"/>
            <a:ext cx="115887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技术要点：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43000" y="4402785"/>
            <a:ext cx="115252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实现步骤：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963613" y="2673028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9" name="直接连接符 38"/>
          <p:cNvCxnSpPr/>
          <p:nvPr/>
        </p:nvCxnSpPr>
        <p:spPr>
          <a:xfrm>
            <a:off x="928687" y="3523593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0" name="直接连接符 39"/>
          <p:cNvCxnSpPr/>
          <p:nvPr/>
        </p:nvCxnSpPr>
        <p:spPr>
          <a:xfrm>
            <a:off x="900906" y="4772672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5" name="椭圆 44"/>
          <p:cNvSpPr/>
          <p:nvPr/>
        </p:nvSpPr>
        <p:spPr bwMode="auto">
          <a:xfrm rot="574600">
            <a:off x="729520" y="2332304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36664" y="2322984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14588" y="3907678"/>
            <a:ext cx="3671887" cy="8894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绑定服务界面的布局设计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服务类的创建与实现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界面逻辑代码的设计与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14588" y="2348880"/>
            <a:ext cx="2409634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bindService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方法启动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14588" y="2924944"/>
            <a:ext cx="2409634" cy="610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Service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的创建，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bindService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启动服务。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标题 1"/>
          <p:cNvSpPr>
            <a:spLocks noChangeArrowheads="1"/>
          </p:cNvSpPr>
          <p:nvPr/>
        </p:nvSpPr>
        <p:spPr bwMode="auto">
          <a:xfrm>
            <a:off x="1655985" y="199150"/>
            <a:ext cx="68157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9.4.2 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绑定、解绑服务 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837810"/>
            <a:ext cx="2565981" cy="390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2" grpId="0"/>
      <p:bldP spid="13" grpId="0"/>
      <p:bldP spid="16" grpId="0"/>
      <p:bldP spid="45" grpId="0" animBg="1"/>
      <p:bldP spid="46" grpId="0"/>
      <p:bldP spid="20" grpId="0"/>
      <p:bldP spid="21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 bwMode="auto">
          <a:xfrm>
            <a:off x="481013" y="1502012"/>
            <a:ext cx="7975600" cy="5588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smtClean="0"/>
              <a:t>绑定服务</a:t>
            </a:r>
            <a:endParaRPr lang="en-US" altLang="zh-CN" sz="2000" dirty="0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81013" y="3573016"/>
            <a:ext cx="7975600" cy="5588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/>
              <a:t>调用服务中的方法</a:t>
            </a:r>
            <a:endParaRPr lang="en-US" altLang="zh-CN" sz="2000" dirty="0"/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251520" y="923156"/>
            <a:ext cx="554461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99150"/>
            <a:ext cx="651641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9.4.2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绑定、解绑服务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74" y="2204863"/>
            <a:ext cx="7920000" cy="1053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74" y="4221088"/>
            <a:ext cx="7920000" cy="1192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作业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点评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81013" y="2024807"/>
            <a:ext cx="7975600" cy="2052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/>
              <a:t>广播的类型有哪几种，各类型的作用是什么。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/>
              <a:t>请简要说明注册广播有几种方式，以及每种方式的特点。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 bwMode="auto">
          <a:xfrm>
            <a:off x="481013" y="1620838"/>
            <a:ext cx="7975600" cy="5588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smtClean="0"/>
              <a:t>解绑服务</a:t>
            </a:r>
            <a:endParaRPr lang="en-US" altLang="zh-CN" sz="2000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51520" y="923156"/>
            <a:ext cx="554461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99150"/>
            <a:ext cx="6800628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9.4.2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绑定、解绑服务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7920000" cy="135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5" name="对角圆角矩形 14"/>
          <p:cNvSpPr/>
          <p:nvPr/>
        </p:nvSpPr>
        <p:spPr>
          <a:xfrm>
            <a:off x="966123" y="4653136"/>
            <a:ext cx="5478085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5"/>
          <p:cNvSpPr txBox="1"/>
          <p:nvPr/>
        </p:nvSpPr>
        <p:spPr>
          <a:xfrm>
            <a:off x="1097740" y="478786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9.5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服务的通信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6"/>
          <p:cNvSpPr txBox="1"/>
          <p:nvPr/>
        </p:nvSpPr>
        <p:spPr>
          <a:xfrm>
            <a:off x="1097740" y="255561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9.2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服务的创建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TextBox 10"/>
          <p:cNvSpPr txBox="1"/>
          <p:nvPr/>
        </p:nvSpPr>
        <p:spPr>
          <a:xfrm>
            <a:off x="1097740" y="328033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9.3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服务的生命周期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TextBox 11"/>
          <p:cNvSpPr txBox="1"/>
          <p:nvPr/>
        </p:nvSpPr>
        <p:spPr>
          <a:xfrm>
            <a:off x="1097740" y="400506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9.4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服务的启动方式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897998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4860032" y="2636912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22" name="TextBox 6"/>
          <p:cNvSpPr txBox="1"/>
          <p:nvPr/>
        </p:nvSpPr>
        <p:spPr>
          <a:xfrm>
            <a:off x="1115616" y="184017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9.1 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服务概述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27584" y="1628800"/>
            <a:ext cx="1872209" cy="892552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300" b="1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400" b="1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b="1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本地服务通信</a:t>
            </a:r>
            <a:endParaRPr lang="en-US" altLang="zh-CN" b="1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400" b="1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endParaRPr lang="zh-CN" altLang="en-US" sz="3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折角形 5"/>
          <p:cNvSpPr/>
          <p:nvPr/>
        </p:nvSpPr>
        <p:spPr>
          <a:xfrm>
            <a:off x="2699792" y="1628800"/>
            <a:ext cx="5688632" cy="892552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本地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服务通信是指应用程序内部的通信，需要使用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IBinder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对象进行本地服务通信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。</a:t>
            </a:r>
            <a:endParaRPr lang="zh-CN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2699792" y="4005064"/>
            <a:ext cx="5688632" cy="923330"/>
          </a:xfrm>
          <a:prstGeom prst="foldedCorner">
            <a:avLst/>
          </a:prstGeom>
          <a:solidFill>
            <a:srgbClr val="D1C7FD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远程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服务通信是指两个应用程序之间的通信，远程服务通信是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通过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AIDL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实现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的。</a:t>
            </a:r>
            <a:endParaRPr lang="zh-CN" altLang="en-US" dirty="0">
              <a:solidFill>
                <a:schemeClr val="tx1"/>
              </a:solidFill>
              <a:latin typeface="+mj-ea"/>
            </a:endParaRPr>
          </a:p>
          <a:p>
            <a:pPr>
              <a:lnSpc>
                <a:spcPct val="150000"/>
              </a:lnSpc>
              <a:defRPr/>
            </a:pPr>
            <a:endParaRPr lang="zh-CN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27584" y="4005064"/>
            <a:ext cx="1872208" cy="923330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远程服务通信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99880" y="3021836"/>
            <a:ext cx="1692000" cy="408623"/>
          </a:xfrm>
          <a:prstGeom prst="roundRect">
            <a:avLst/>
          </a:prstGeom>
          <a:solidFill>
            <a:srgbClr val="0070C0"/>
          </a:solidFill>
          <a:ln>
            <a:solidFill>
              <a:srgbClr val="D6ECFF">
                <a:lumMod val="7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altLang="zh-CN" b="1" kern="0" dirty="0">
                <a:solidFill>
                  <a:sysClr val="window" lastClr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Service</a:t>
            </a:r>
            <a:r>
              <a:rPr lang="zh-CN" altLang="en-US" b="1" kern="0" dirty="0">
                <a:solidFill>
                  <a:sysClr val="window" lastClr="FFFFFF"/>
                </a:solidFill>
                <a:latin typeface="Arial" panose="020B0604020202020204"/>
                <a:ea typeface="宋体" panose="02010600030101010101" pitchFamily="2" charset="-122"/>
              </a:rPr>
              <a:t>类</a:t>
            </a:r>
            <a:endParaRPr lang="en-US" altLang="zh-CN" b="1" kern="0" dirty="0">
              <a:solidFill>
                <a:sysClr val="window" lastClr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3618699" y="3226148"/>
            <a:ext cx="1410501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圆角矩形 11"/>
          <p:cNvSpPr/>
          <p:nvPr/>
        </p:nvSpPr>
        <p:spPr>
          <a:xfrm>
            <a:off x="5148064" y="3021835"/>
            <a:ext cx="1692000" cy="408623"/>
          </a:xfrm>
          <a:prstGeom prst="roundRect">
            <a:avLst/>
          </a:prstGeom>
          <a:solidFill>
            <a:srgbClr val="0070C0"/>
          </a:solidFill>
          <a:ln>
            <a:solidFill>
              <a:srgbClr val="D6ECFF">
                <a:lumMod val="7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altLang="zh-CN" b="1" kern="0" dirty="0">
                <a:solidFill>
                  <a:sysClr val="window" lastClr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Service</a:t>
            </a:r>
            <a:r>
              <a:rPr lang="zh-CN" altLang="en-US" b="1" kern="0" dirty="0">
                <a:solidFill>
                  <a:sysClr val="window" lastClr="FFFFFF"/>
                </a:solidFill>
                <a:latin typeface="Arial" panose="020B0604020202020204"/>
                <a:ea typeface="宋体" panose="02010600030101010101" pitchFamily="2" charset="-122"/>
              </a:rPr>
              <a:t>类</a:t>
            </a:r>
            <a:endParaRPr lang="en-US" altLang="zh-CN" b="1" kern="0" dirty="0">
              <a:solidFill>
                <a:sysClr val="window" lastClr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79304" y="2852936"/>
            <a:ext cx="1610561" cy="369332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IBinder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1799880" y="5341859"/>
            <a:ext cx="1692000" cy="408623"/>
          </a:xfrm>
          <a:prstGeom prst="roundRect">
            <a:avLst/>
          </a:prstGeom>
          <a:solidFill>
            <a:srgbClr val="0070C0"/>
          </a:solidFill>
          <a:ln>
            <a:solidFill>
              <a:srgbClr val="D6ECFF">
                <a:lumMod val="7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b="1" kern="0" dirty="0">
                <a:solidFill>
                  <a:sysClr val="window" lastClr="FFFFFF"/>
                </a:solidFill>
                <a:latin typeface="Arial" panose="020B0604020202020204"/>
                <a:ea typeface="宋体" panose="02010600030101010101" pitchFamily="2" charset="-122"/>
              </a:rPr>
              <a:t>应用程序</a:t>
            </a:r>
            <a:r>
              <a:rPr lang="en-US" altLang="zh-CN" b="1" kern="0" dirty="0">
                <a:solidFill>
                  <a:sysClr val="window" lastClr="FFFFFF"/>
                </a:solidFill>
                <a:latin typeface="Arial" panose="020B0604020202020204"/>
                <a:ea typeface="宋体" panose="02010600030101010101" pitchFamily="2" charset="-122"/>
              </a:rPr>
              <a:t>1</a:t>
            </a:r>
            <a:endParaRPr lang="en-US" altLang="zh-CN" b="1" kern="0" dirty="0">
              <a:solidFill>
                <a:sysClr val="window" lastClr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3645703" y="5546171"/>
            <a:ext cx="1410501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圆角矩形 15"/>
          <p:cNvSpPr/>
          <p:nvPr/>
        </p:nvSpPr>
        <p:spPr>
          <a:xfrm>
            <a:off x="5148064" y="5341858"/>
            <a:ext cx="1692000" cy="408623"/>
          </a:xfrm>
          <a:prstGeom prst="roundRect">
            <a:avLst/>
          </a:prstGeom>
          <a:solidFill>
            <a:srgbClr val="0070C0"/>
          </a:solidFill>
          <a:ln>
            <a:solidFill>
              <a:srgbClr val="D6ECFF">
                <a:lumMod val="7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b="1" kern="0" dirty="0">
                <a:solidFill>
                  <a:sysClr val="window" lastClr="FFFFFF"/>
                </a:solidFill>
                <a:latin typeface="Arial" panose="020B0604020202020204"/>
                <a:ea typeface="宋体" panose="02010600030101010101" pitchFamily="2" charset="-122"/>
              </a:rPr>
              <a:t>应用程序</a:t>
            </a:r>
            <a:r>
              <a:rPr lang="en-US" altLang="zh-CN" b="1" kern="0" dirty="0">
                <a:solidFill>
                  <a:sysClr val="window" lastClr="FFFFFF"/>
                </a:solidFill>
                <a:latin typeface="Arial" panose="020B0604020202020204"/>
                <a:ea typeface="宋体" panose="02010600030101010101" pitchFamily="2" charset="-122"/>
              </a:rPr>
              <a:t>2</a:t>
            </a:r>
            <a:endParaRPr lang="en-US" altLang="zh-CN" b="1" kern="0" dirty="0">
              <a:solidFill>
                <a:sysClr val="window" lastClr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45672" y="5157192"/>
            <a:ext cx="1610561" cy="369332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AIDL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标题 1"/>
          <p:cNvSpPr>
            <a:spLocks noChangeArrowheads="1"/>
          </p:cNvSpPr>
          <p:nvPr/>
        </p:nvSpPr>
        <p:spPr bwMode="auto">
          <a:xfrm>
            <a:off x="1655985" y="199150"/>
            <a:ext cx="702047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9.5.1 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本地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服务通信和远程服务通信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2" grpId="0" animBg="1"/>
      <p:bldP spid="13" grpId="0"/>
      <p:bldP spid="14" grpId="0" animBg="1"/>
      <p:bldP spid="16" grpId="0" animBg="1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554461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 rot="574600">
            <a:off x="749300" y="3173143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6366" y="3155680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 rot="574600">
            <a:off x="754063" y="4417072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6366" y="4399659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43000" y="2285678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功能描述：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36650" y="3154093"/>
            <a:ext cx="115887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技术要点：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43000" y="4402785"/>
            <a:ext cx="115252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实现步骤：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963613" y="2673028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9" name="直接连接符 38"/>
          <p:cNvCxnSpPr/>
          <p:nvPr/>
        </p:nvCxnSpPr>
        <p:spPr>
          <a:xfrm>
            <a:off x="928687" y="3523593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0" name="直接连接符 39"/>
          <p:cNvCxnSpPr/>
          <p:nvPr/>
        </p:nvCxnSpPr>
        <p:spPr>
          <a:xfrm>
            <a:off x="900906" y="4772672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5" name="椭圆 44"/>
          <p:cNvSpPr/>
          <p:nvPr/>
        </p:nvSpPr>
        <p:spPr bwMode="auto">
          <a:xfrm rot="574600">
            <a:off x="729520" y="2332304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36664" y="2322984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14588" y="3861048"/>
            <a:ext cx="3671887" cy="8894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音乐播放器界面的布局设计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服务类的创建与实现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界面逻辑代码的设计与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414588" y="2297092"/>
            <a:ext cx="3570208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服务实现音乐的播放、暂停、继续播放功能。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414588" y="2924944"/>
            <a:ext cx="1760675" cy="610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</a:rPr>
              <a:t>音乐播放功能的实现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Service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1655985" y="199150"/>
            <a:ext cx="63003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9.5.2  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实战演练</a:t>
            </a:r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——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音乐播放器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653" y="1616778"/>
            <a:ext cx="2742870" cy="406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2" grpId="0"/>
      <p:bldP spid="13" grpId="0"/>
      <p:bldP spid="16" grpId="0"/>
      <p:bldP spid="45" grpId="0" animBg="1"/>
      <p:bldP spid="46" grpId="0"/>
      <p:bldP spid="25" grpId="0"/>
      <p:bldP spid="26" grpId="0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676525"/>
            <a:ext cx="24479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 bwMode="auto">
          <a:xfrm>
            <a:off x="2768600" y="1903413"/>
            <a:ext cx="5547816" cy="2821731"/>
            <a:chOff x="2488655" y="2668586"/>
            <a:chExt cx="5567757" cy="3685520"/>
          </a:xfrm>
        </p:grpSpPr>
        <p:sp>
          <p:nvSpPr>
            <p:cNvPr id="4" name="圆角矩形 1"/>
            <p:cNvSpPr>
              <a:spLocks noChangeArrowheads="1"/>
            </p:cNvSpPr>
            <p:nvPr/>
          </p:nvSpPr>
          <p:spPr bwMode="auto">
            <a:xfrm>
              <a:off x="2488655" y="2668586"/>
              <a:ext cx="5567757" cy="3685520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006BA9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矩形 2"/>
            <p:cNvSpPr>
              <a:spLocks noChangeArrowheads="1"/>
            </p:cNvSpPr>
            <p:nvPr/>
          </p:nvSpPr>
          <p:spPr bwMode="auto">
            <a:xfrm>
              <a:off x="2745316" y="2948145"/>
              <a:ext cx="5091445" cy="2643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dirty="0">
                  <a:ea typeface="微软雅黑" panose="020B0503020204020204" pitchFamily="34" charset="-122"/>
                </a:rPr>
                <a:t>         </a:t>
              </a:r>
              <a:r>
                <a:rPr lang="zh-CN" altLang="en-US" dirty="0" smtClean="0">
                  <a:ea typeface="微软雅黑" panose="020B0503020204020204" pitchFamily="34" charset="-122"/>
                </a:rPr>
                <a:t>本章</a:t>
              </a:r>
              <a:r>
                <a:rPr lang="zh-CN" altLang="en-US" dirty="0">
                  <a:ea typeface="微软雅黑" panose="020B0503020204020204" pitchFamily="34" charset="-122"/>
                </a:rPr>
                <a:t>主要讲解了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dirty="0">
                  <a:ea typeface="微软雅黑" panose="020B0503020204020204" pitchFamily="34" charset="-122"/>
                </a:rPr>
                <a:t>中的服务，首先讲解</a:t>
              </a:r>
              <a:r>
                <a:rPr lang="zh-CN" altLang="en-US" dirty="0" smtClean="0">
                  <a:ea typeface="微软雅黑" panose="020B0503020204020204" pitchFamily="34" charset="-122"/>
                </a:rPr>
                <a:t>了服务的概述，接着讲解如何</a:t>
              </a:r>
              <a:r>
                <a:rPr lang="zh-CN" altLang="en-US" dirty="0">
                  <a:ea typeface="微软雅黑" panose="020B0503020204020204" pitchFamily="34" charset="-122"/>
                </a:rPr>
                <a:t>创建服务、服务的</a:t>
              </a:r>
              <a:r>
                <a:rPr lang="zh-CN" altLang="en-US" dirty="0" smtClean="0">
                  <a:ea typeface="微软雅黑" panose="020B0503020204020204" pitchFamily="34" charset="-122"/>
                </a:rPr>
                <a:t>生命周期、服务</a:t>
              </a:r>
              <a:r>
                <a:rPr lang="zh-CN" altLang="en-US" dirty="0">
                  <a:ea typeface="微软雅黑" panose="020B0503020204020204" pitchFamily="34" charset="-122"/>
                </a:rPr>
                <a:t>的两种开启模式，最后讲解了使用服务在程序中进行通信。在程序开发中，服务的使用非常广泛，初学者需要熟练掌握并运用。</a:t>
              </a:r>
              <a:endParaRPr lang="en-US" altLang="zh-CN" dirty="0" smtClean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251520" y="923156"/>
            <a:ext cx="554461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9.6  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本章小结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 bwMode="auto">
          <a:xfrm>
            <a:off x="481013" y="1052736"/>
            <a:ext cx="7975600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本章作业 </a:t>
            </a:r>
            <a:endParaRPr lang="zh-CN" altLang="en-US" sz="2400" b="1" dirty="0" smtClean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 smtClean="0"/>
              <a:t>请</a:t>
            </a:r>
            <a:r>
              <a:rPr lang="zh-CN" altLang="en-US" sz="2400" dirty="0"/>
              <a:t>简要说明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zh-CN" altLang="en-US" sz="2400" dirty="0"/>
              <a:t>有几种启动方式以及每种启动方式的特点。</a:t>
            </a:r>
            <a:endParaRPr lang="zh-CN" altLang="en-US" sz="2400" dirty="0"/>
          </a:p>
          <a:p>
            <a:pPr lvl="1">
              <a:lnSpc>
                <a:spcPct val="150000"/>
              </a:lnSpc>
              <a:defRPr/>
            </a:pPr>
            <a:r>
              <a:rPr lang="zh-CN" altLang="zh-CN" sz="2400" dirty="0"/>
              <a:t>请简要说明本地服务通信的过程</a:t>
            </a:r>
            <a:r>
              <a:rPr lang="zh-CN" altLang="zh-CN" sz="2400" dirty="0" smtClean="0"/>
              <a:t>。</a:t>
            </a:r>
            <a:endParaRPr lang="en-US" altLang="zh-CN" sz="2400" dirty="0"/>
          </a:p>
          <a:p>
            <a:pPr marL="571500" lvl="1" indent="-571500" eaLnBrk="1" hangingPunct="1">
              <a:lnSpc>
                <a:spcPct val="150000"/>
              </a:lnSpc>
              <a:buNone/>
              <a:defRPr/>
            </a:pP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预习</a:t>
            </a:r>
            <a:r>
              <a:rPr lang="zh-CN" altLang="en-US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en-US" altLang="zh-CN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zh-CN" sz="2400" dirty="0"/>
              <a:t>基于回调机制的事件</a:t>
            </a:r>
            <a:r>
              <a:rPr lang="zh-CN" altLang="zh-CN" sz="2400" dirty="0" smtClean="0"/>
              <a:t>处理</a:t>
            </a:r>
            <a:r>
              <a:rPr lang="zh-CN" altLang="en-US" sz="2400" dirty="0" smtClean="0"/>
              <a:t>中，</a:t>
            </a:r>
            <a:r>
              <a:rPr lang="en-US" altLang="zh-CN" sz="2400" dirty="0" smtClean="0"/>
              <a:t>Android</a:t>
            </a:r>
            <a:r>
              <a:rPr lang="zh-CN" altLang="en-US" sz="2400" dirty="0"/>
              <a:t>系统</a:t>
            </a:r>
            <a:r>
              <a:rPr lang="zh-CN" altLang="en-US" sz="2400" dirty="0" smtClean="0"/>
              <a:t>提供的常用回</a:t>
            </a:r>
            <a:r>
              <a:rPr lang="zh-CN" altLang="en-US" sz="2400" dirty="0"/>
              <a:t>调</a:t>
            </a:r>
            <a:r>
              <a:rPr lang="zh-CN" altLang="en-US" sz="2400" dirty="0" smtClean="0"/>
              <a:t>方法有哪些？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zh-CN" sz="2400" dirty="0"/>
              <a:t>基于监听接口机制的事件</a:t>
            </a:r>
            <a:r>
              <a:rPr lang="zh-CN" altLang="zh-CN" sz="2400" dirty="0" smtClean="0"/>
              <a:t>处理</a:t>
            </a:r>
            <a:r>
              <a:rPr lang="zh-CN" altLang="en-US" sz="2400" dirty="0" smtClean="0"/>
              <a:t>中，</a:t>
            </a:r>
            <a:r>
              <a:rPr lang="en-US" altLang="zh-CN" sz="2400" dirty="0"/>
              <a:t>Android</a:t>
            </a:r>
            <a:r>
              <a:rPr lang="zh-CN" altLang="zh-CN" sz="2400" dirty="0"/>
              <a:t>系统为不同的界面组件提供了不同的监听器</a:t>
            </a:r>
            <a:r>
              <a:rPr lang="zh-CN" altLang="zh-CN" sz="2400" dirty="0" smtClean="0"/>
              <a:t>接口</a:t>
            </a:r>
            <a:r>
              <a:rPr lang="zh-CN" altLang="en-US" sz="2400" dirty="0" smtClean="0"/>
              <a:t>，常见的有哪些？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/>
          </a:p>
          <a:p>
            <a:pPr lvl="1">
              <a:lnSpc>
                <a:spcPct val="150000"/>
              </a:lnSpc>
              <a:defRPr/>
            </a:pPr>
            <a:endParaRPr lang="en-US" altLang="zh-CN" sz="2400" dirty="0"/>
          </a:p>
          <a:p>
            <a:pPr marL="457200" lvl="1" indent="0">
              <a:lnSpc>
                <a:spcPct val="150000"/>
              </a:lnSpc>
              <a:buFontTx/>
              <a:buNone/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827584" y="1052736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/>
        </p:nvSpPr>
        <p:spPr bwMode="auto">
          <a:xfrm>
            <a:off x="481013" y="2024807"/>
            <a:ext cx="7975600" cy="1764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 smtClean="0"/>
              <a:t>请简要介绍服务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生命周期。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/>
              <a:t>服务的启动方式分为几种？</a:t>
            </a:r>
            <a:endParaRPr lang="en-US" altLang="zh-CN" sz="2400" dirty="0"/>
          </a:p>
          <a:p>
            <a:pPr marL="457200" lvl="1" indent="0">
              <a:lnSpc>
                <a:spcPct val="150000"/>
              </a:lnSpc>
              <a:spcBef>
                <a:spcPct val="20000"/>
              </a:spcBef>
            </a:pPr>
            <a:endParaRPr lang="en-US" altLang="zh-CN" sz="2400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预习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检查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 flipH="1" flipV="1">
            <a:off x="250855" y="2194590"/>
            <a:ext cx="3097009" cy="1139824"/>
            <a:chOff x="4841991" y="4225925"/>
            <a:chExt cx="3830022" cy="1209015"/>
          </a:xfrm>
        </p:grpSpPr>
        <p:grpSp>
          <p:nvGrpSpPr>
            <p:cNvPr id="3" name="组合 38"/>
            <p:cNvGrpSpPr/>
            <p:nvPr/>
          </p:nvGrpSpPr>
          <p:grpSpPr bwMode="auto">
            <a:xfrm rot="10800000">
              <a:off x="5687902" y="4225925"/>
              <a:ext cx="2669052" cy="686411"/>
              <a:chOff x="934464" y="2318309"/>
              <a:chExt cx="2669329" cy="686148"/>
            </a:xfrm>
          </p:grpSpPr>
          <p:cxnSp>
            <p:nvCxnSpPr>
              <p:cNvPr id="8" name="直接连接符 3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934464" y="2318309"/>
                <a:ext cx="298001" cy="686148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直接连接符 4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222939" y="3004457"/>
                <a:ext cx="2380854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" name="组合 41"/>
            <p:cNvGrpSpPr/>
            <p:nvPr/>
          </p:nvGrpSpPr>
          <p:grpSpPr bwMode="auto">
            <a:xfrm flipH="1">
              <a:off x="8082606" y="4880949"/>
              <a:ext cx="589407" cy="553991"/>
              <a:chOff x="1256847" y="3607535"/>
              <a:chExt cx="591076" cy="553298"/>
            </a:xfrm>
          </p:grpSpPr>
          <p:sp>
            <p:nvSpPr>
              <p:cNvPr id="6" name="椭圆 5"/>
              <p:cNvSpPr/>
              <p:nvPr/>
            </p:nvSpPr>
            <p:spPr bwMode="auto">
              <a:xfrm>
                <a:off x="1256847" y="3647898"/>
                <a:ext cx="591076" cy="474256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0800000">
                <a:off x="1327723" y="3607535"/>
                <a:ext cx="334694" cy="55329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" name="矩形 51"/>
            <p:cNvSpPr>
              <a:spLocks noChangeArrowheads="1"/>
            </p:cNvSpPr>
            <p:nvPr/>
          </p:nvSpPr>
          <p:spPr bwMode="auto">
            <a:xfrm rot="10800000">
              <a:off x="4841991" y="4277456"/>
              <a:ext cx="2762196" cy="523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zh-CN" altLang="en-US" b="1" dirty="0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服务的通信</a:t>
              </a:r>
              <a:endParaRPr lang="zh-CN" altLang="en-US" b="1" dirty="0">
                <a:solidFill>
                  <a:srgbClr val="006BA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1570070" y="1316729"/>
            <a:ext cx="5245036" cy="4035361"/>
            <a:chOff x="1398367" y="1722062"/>
            <a:chExt cx="5245036" cy="4035172"/>
          </a:xfrm>
        </p:grpSpPr>
        <p:graphicFrame>
          <p:nvGraphicFramePr>
            <p:cNvPr id="36" name="图表 2"/>
            <p:cNvGraphicFramePr/>
            <p:nvPr/>
          </p:nvGraphicFramePr>
          <p:xfrm>
            <a:off x="1398367" y="1722062"/>
            <a:ext cx="5245036" cy="40351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12" name="TextBox 11"/>
            <p:cNvSpPr txBox="1"/>
            <p:nvPr/>
          </p:nvSpPr>
          <p:spPr bwMode="auto">
            <a:xfrm rot="2719682">
              <a:off x="4600346" y="2872905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重点</a:t>
              </a:r>
              <a:endPara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 bwMode="auto">
            <a:xfrm rot="6997465" flipV="1">
              <a:off x="2748528" y="2675271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  <a:endParaRPr lang="zh-CN" altLang="en-US" spc="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 rot="10800000" flipH="1" flipV="1">
              <a:off x="3819272" y="4427003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2"/>
          <p:cNvGrpSpPr/>
          <p:nvPr/>
        </p:nvGrpSpPr>
        <p:grpSpPr bwMode="auto">
          <a:xfrm>
            <a:off x="3692525" y="2547010"/>
            <a:ext cx="1203325" cy="1201737"/>
            <a:chOff x="3692088" y="2878838"/>
            <a:chExt cx="1203191" cy="1201737"/>
          </a:xfrm>
        </p:grpSpPr>
        <p:sp>
          <p:nvSpPr>
            <p:cNvPr id="16" name="弧形 15"/>
            <p:cNvSpPr/>
            <p:nvPr/>
          </p:nvSpPr>
          <p:spPr bwMode="auto">
            <a:xfrm rot="5400000">
              <a:off x="3692815" y="2878111"/>
              <a:ext cx="1201737" cy="1203191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7" name="弧形 16"/>
            <p:cNvSpPr/>
            <p:nvPr/>
          </p:nvSpPr>
          <p:spPr bwMode="auto">
            <a:xfrm>
              <a:off x="3795265" y="2996313"/>
              <a:ext cx="990490" cy="992187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" name="弧形 17"/>
            <p:cNvSpPr/>
            <p:nvPr/>
          </p:nvSpPr>
          <p:spPr bwMode="auto">
            <a:xfrm rot="16200000">
              <a:off x="3891251" y="3136849"/>
              <a:ext cx="822325" cy="753978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4604958" y="4754051"/>
            <a:ext cx="3622336" cy="1123215"/>
            <a:chOff x="4241869" y="5106722"/>
            <a:chExt cx="2384809" cy="942278"/>
          </a:xfrm>
        </p:grpSpPr>
        <p:grpSp>
          <p:nvGrpSpPr>
            <p:cNvPr id="20" name="组合 38"/>
            <p:cNvGrpSpPr/>
            <p:nvPr/>
          </p:nvGrpSpPr>
          <p:grpSpPr bwMode="auto">
            <a:xfrm rot="5400000" flipV="1">
              <a:off x="4862177" y="4486414"/>
              <a:ext cx="942278" cy="2182893"/>
              <a:chOff x="6453786" y="4116787"/>
              <a:chExt cx="1337402" cy="999878"/>
            </a:xfrm>
          </p:grpSpPr>
          <p:grpSp>
            <p:nvGrpSpPr>
              <p:cNvPr id="22" name="组合 38"/>
              <p:cNvGrpSpPr/>
              <p:nvPr/>
            </p:nvGrpSpPr>
            <p:grpSpPr bwMode="auto">
              <a:xfrm rot="10800000">
                <a:off x="6453786" y="4116787"/>
                <a:ext cx="1070796" cy="815236"/>
                <a:chOff x="1766924" y="2298618"/>
                <a:chExt cx="1070903" cy="814920"/>
              </a:xfrm>
            </p:grpSpPr>
            <p:cxnSp>
              <p:nvCxnSpPr>
                <p:cNvPr id="26" name="直接连接符 3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25516" y="2646176"/>
                  <a:ext cx="695116" cy="0"/>
                </a:xfrm>
                <a:prstGeom prst="line">
                  <a:avLst/>
                </a:prstGeom>
                <a:noFill/>
                <a:ln w="28575" algn="ctr">
                  <a:solidFill>
                    <a:srgbClr val="01598B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直接连接符 4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244643" y="2520354"/>
                  <a:ext cx="115465" cy="1070903"/>
                </a:xfrm>
                <a:prstGeom prst="line">
                  <a:avLst/>
                </a:prstGeom>
                <a:noFill/>
                <a:ln w="28575" algn="ctr">
                  <a:solidFill>
                    <a:srgbClr val="01598B"/>
                  </a:solidFill>
                  <a:rou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3" name="组合 41"/>
              <p:cNvGrpSpPr/>
              <p:nvPr/>
            </p:nvGrpSpPr>
            <p:grpSpPr bwMode="auto">
              <a:xfrm flipH="1">
                <a:off x="7169302" y="4954163"/>
                <a:ext cx="621886" cy="162502"/>
                <a:chOff x="2140164" y="3680647"/>
                <a:chExt cx="623648" cy="162298"/>
              </a:xfrm>
            </p:grpSpPr>
            <p:sp>
              <p:nvSpPr>
                <p:cNvPr id="24" name="椭圆 23"/>
                <p:cNvSpPr/>
                <p:nvPr/>
              </p:nvSpPr>
              <p:spPr bwMode="auto">
                <a:xfrm rot="5400000">
                  <a:off x="2374843" y="3445968"/>
                  <a:ext cx="151397" cy="620755"/>
                </a:xfrm>
                <a:prstGeom prst="ellipse">
                  <a:avLst/>
                </a:prstGeom>
                <a:solidFill>
                  <a:srgbClr val="006BA9"/>
                </a:solidFill>
                <a:ln w="28575" cap="flat" cmpd="sng" algn="ctr">
                  <a:solidFill>
                    <a:srgbClr val="006BA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 rot="5400000">
                  <a:off x="2381465" y="3460598"/>
                  <a:ext cx="141050" cy="623644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2800" b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1" name="矩形 4"/>
            <p:cNvSpPr>
              <a:spLocks noChangeArrowheads="1"/>
            </p:cNvSpPr>
            <p:nvPr/>
          </p:nvSpPr>
          <p:spPr bwMode="auto">
            <a:xfrm>
              <a:off x="4646837" y="5384513"/>
              <a:ext cx="1979841" cy="413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zh-CN" altLang="en-US" b="1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服务的创建</a:t>
              </a:r>
              <a:endParaRPr lang="zh-CN" altLang="en-US" b="1">
                <a:solidFill>
                  <a:srgbClr val="006BA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28" name="组合 6"/>
          <p:cNvGrpSpPr/>
          <p:nvPr/>
        </p:nvGrpSpPr>
        <p:grpSpPr bwMode="auto">
          <a:xfrm>
            <a:off x="5895975" y="2083626"/>
            <a:ext cx="3428551" cy="1015663"/>
            <a:chOff x="5947984" y="1722779"/>
            <a:chExt cx="3431642" cy="1015694"/>
          </a:xfrm>
        </p:grpSpPr>
        <p:sp>
          <p:nvSpPr>
            <p:cNvPr id="29" name="矩形 5"/>
            <p:cNvSpPr>
              <a:spLocks noChangeArrowheads="1"/>
            </p:cNvSpPr>
            <p:nvPr/>
          </p:nvSpPr>
          <p:spPr bwMode="auto">
            <a:xfrm flipH="1">
              <a:off x="6053994" y="1722779"/>
              <a:ext cx="3325632" cy="1015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zh-CN" altLang="en-US" b="1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微软雅黑" panose="020B0503020204020204" pitchFamily="34" charset="-122"/>
                </a:rPr>
                <a:t>服务的生命周期 </a:t>
              </a:r>
              <a:endParaRPr lang="en-US" altLang="zh-CN" b="1" smtClean="0">
                <a:solidFill>
                  <a:srgbClr val="006BA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endParaRPr>
            </a:p>
            <a:p>
              <a:pPr marL="457200" indent="-457200">
                <a:lnSpc>
                  <a:spcPts val="3600"/>
                </a:lnSpc>
              </a:pPr>
              <a:r>
                <a:rPr lang="zh-CN" altLang="en-US" b="1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微软雅黑" panose="020B0503020204020204" pitchFamily="34" charset="-122"/>
                </a:rPr>
                <a:t>服务的启动方式</a:t>
              </a:r>
              <a:endParaRPr lang="zh-CN" altLang="en-US" b="1">
                <a:solidFill>
                  <a:srgbClr val="006BA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endParaRPr>
            </a:p>
          </p:txBody>
        </p:sp>
        <p:grpSp>
          <p:nvGrpSpPr>
            <p:cNvPr id="30" name="组合 16"/>
            <p:cNvGrpSpPr/>
            <p:nvPr/>
          </p:nvGrpSpPr>
          <p:grpSpPr bwMode="auto">
            <a:xfrm flipH="1">
              <a:off x="5947984" y="2286831"/>
              <a:ext cx="2585191" cy="446681"/>
              <a:chOff x="1455470" y="2862509"/>
              <a:chExt cx="2703185" cy="446892"/>
            </a:xfrm>
          </p:grpSpPr>
          <p:cxnSp>
            <p:nvCxnSpPr>
              <p:cNvPr id="34" name="直接连接符 7"/>
              <p:cNvCxnSpPr>
                <a:cxnSpLocks noChangeShapeType="1"/>
              </p:cNvCxnSpPr>
              <p:nvPr/>
            </p:nvCxnSpPr>
            <p:spPr bwMode="auto">
              <a:xfrm>
                <a:off x="1455470" y="2862509"/>
                <a:ext cx="255076" cy="446892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714278" y="3309401"/>
                <a:ext cx="2444377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1" name="组合 15"/>
            <p:cNvGrpSpPr/>
            <p:nvPr/>
          </p:nvGrpSpPr>
          <p:grpSpPr bwMode="auto">
            <a:xfrm flipH="1">
              <a:off x="8313653" y="1747971"/>
              <a:ext cx="489391" cy="520715"/>
              <a:chOff x="1857876" y="3990277"/>
              <a:chExt cx="511727" cy="520961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1857876" y="4006160"/>
                <a:ext cx="511727" cy="473312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965869" y="3990277"/>
                <a:ext cx="335613" cy="52096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7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学习目标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894115" y="1700808"/>
            <a:ext cx="5478085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1097740" y="478786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9.5</a:t>
            </a:r>
            <a:r>
              <a:rPr lang="en-US" altLang="zh-CN" sz="2400" dirty="0" smtClean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服务的通信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1097740" y="255561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9.2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服务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创建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097740" y="3299695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9.3</a:t>
            </a:r>
            <a:r>
              <a:rPr lang="en-US" altLang="zh-CN" sz="2400" dirty="0" smtClean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服务的生命周期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97740" y="404377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9.4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服务的启动方式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897998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4860032" y="2636912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1063698" y="184017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9.1 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服务概述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1727993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9.1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服务概述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556792"/>
            <a:ext cx="8102600" cy="367240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6012160" y="1340768"/>
            <a:ext cx="1800200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服务概述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542925" y="1772816"/>
            <a:ext cx="8102599" cy="30243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（服务）是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四大组件之一，能够在后台长时间执行操作并且不提供用户界面的应用程序组件。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可以与其他组件进行交互，一般是由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启动，但是并不依赖于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。当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的生命周期结束时，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仍然会继续运行，直到自己的生命周期结束为止。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通常被称为“后台服务”，其中“后台”一词是相对于前台而言的，具体是指其本身的运行并不依赖于用户可视的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界面，除此之外，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还具有较长的时间运行特性。他的应用场景主要有两个，分别是后台运行和跨进程访问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2" name="对角圆角矩形 11"/>
          <p:cNvSpPr/>
          <p:nvPr/>
        </p:nvSpPr>
        <p:spPr>
          <a:xfrm>
            <a:off x="894114" y="2420888"/>
            <a:ext cx="5478085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5"/>
          <p:cNvSpPr txBox="1"/>
          <p:nvPr/>
        </p:nvSpPr>
        <p:spPr>
          <a:xfrm>
            <a:off x="1097740" y="478786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9.5</a:t>
            </a:r>
            <a:r>
              <a:rPr lang="en-US" altLang="zh-CN" sz="2400" dirty="0" smtClean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服务的通信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TextBox 6"/>
          <p:cNvSpPr txBox="1"/>
          <p:nvPr/>
        </p:nvSpPr>
        <p:spPr>
          <a:xfrm>
            <a:off x="1097740" y="255561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9.2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服务</a:t>
            </a:r>
            <a:r>
              <a:rPr lang="zh-CN" altLang="en-US" sz="2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创建 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1097740" y="3299695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9.3</a:t>
            </a:r>
            <a:r>
              <a:rPr lang="en-US" altLang="zh-CN" sz="2400" dirty="0" smtClean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服务的生命周期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TextBox 11"/>
          <p:cNvSpPr txBox="1"/>
          <p:nvPr/>
        </p:nvSpPr>
        <p:spPr>
          <a:xfrm>
            <a:off x="1097740" y="404377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9.4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服务的启动方式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897998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4860032" y="2636912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19" name="TextBox 6"/>
          <p:cNvSpPr txBox="1"/>
          <p:nvPr/>
        </p:nvSpPr>
        <p:spPr>
          <a:xfrm>
            <a:off x="1063698" y="184017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9.1 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服务概述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556792"/>
            <a:ext cx="8102600" cy="252028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580112" y="1340768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服务的创建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542924" y="1844825"/>
            <a:ext cx="8102601" cy="216023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服务的创建是选中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程序包名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，接着右击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选择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/>
              </a:rPr>
              <a:t>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/>
              </a:rPr>
              <a:t>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】选项，在弹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出窗口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中输入服务的名称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即可完成创建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服务创建完成后，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会自动在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AndroidManifest.xml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文件中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对服务进行注册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5" name="圆角矩形标注 4"/>
          <p:cNvSpPr/>
          <p:nvPr/>
        </p:nvSpPr>
        <p:spPr bwMode="auto">
          <a:xfrm>
            <a:off x="1238496" y="4393931"/>
            <a:ext cx="7221600" cy="822774"/>
          </a:xfrm>
          <a:prstGeom prst="wedgeRoundRectCallout">
            <a:avLst>
              <a:gd name="adj1" fmla="val -19673"/>
              <a:gd name="adj2" fmla="val -86253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lvl="1">
              <a:lnSpc>
                <a:spcPct val="150000"/>
              </a:lnSpc>
              <a:defRPr/>
            </a:pPr>
            <a:r>
              <a:rPr lang="zh-CN" altLang="en-US" dirty="0" smtClean="0"/>
              <a:t>若采用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创建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类继承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  <a:r>
              <a:rPr lang="zh-CN" altLang="en-US" dirty="0"/>
              <a:t>的方式创建服务，则需要手动在清单文件</a:t>
            </a:r>
            <a:r>
              <a:rPr lang="zh-CN" altLang="en-US" dirty="0" smtClean="0"/>
              <a:t>中对服务进行</a:t>
            </a:r>
            <a:r>
              <a:rPr lang="zh-CN" altLang="en-US" dirty="0"/>
              <a:t>注册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9.2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服务的创建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412776"/>
            <a:ext cx="8102600" cy="489654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580112" y="1196752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清单文件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825550" y="1712243"/>
            <a:ext cx="7493000" cy="4453061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&lt;?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version="1.0" encoding="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-8"?&gt;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manifest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xmlns:android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="http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schemas.android.com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apk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/res/android"…&gt;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…… &gt;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&lt;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android:name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=".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MyService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android:enabled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="true"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android:exported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="true" &gt;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&lt;/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service&gt;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&lt;/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application&gt;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&lt;/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manifest&gt;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146871" y="3501008"/>
            <a:ext cx="2785169" cy="338554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sz="1600" dirty="0"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4987273" y="3656736"/>
            <a:ext cx="37147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圆角矩形 16"/>
          <p:cNvSpPr/>
          <p:nvPr/>
        </p:nvSpPr>
        <p:spPr bwMode="auto">
          <a:xfrm>
            <a:off x="5392440" y="3452425"/>
            <a:ext cx="2386360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服务的路径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151187" y="3892869"/>
            <a:ext cx="2785169" cy="338554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sz="1600" dirty="0">
              <a:ea typeface="宋体" panose="02010600030101010101" pitchFamily="2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4991589" y="4048597"/>
            <a:ext cx="37147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圆角矩形 19"/>
          <p:cNvSpPr/>
          <p:nvPr/>
        </p:nvSpPr>
        <p:spPr bwMode="auto">
          <a:xfrm>
            <a:off x="5396756" y="3691053"/>
            <a:ext cx="2382044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表示系统是否能够实例化该组件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151187" y="4278888"/>
            <a:ext cx="2785169" cy="338554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sz="1600" dirty="0">
              <a:ea typeface="宋体" panose="02010600030101010101" pitchFamily="2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>
            <a:off x="4991589" y="4434616"/>
            <a:ext cx="37147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圆角矩形 22"/>
          <p:cNvSpPr/>
          <p:nvPr/>
        </p:nvSpPr>
        <p:spPr bwMode="auto">
          <a:xfrm>
            <a:off x="5396756" y="3923839"/>
            <a:ext cx="2382044" cy="1021556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表示该服务是否能够被其他应用程序组件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调用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5985" y="1991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9.2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服务的创建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0" grpId="1" animBg="1"/>
      <p:bldP spid="21" grpId="0" animBg="1"/>
      <p:bldP spid="23" grpId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01"/>
  <p:tag name="KSO_WM_TEMPLATE_THUMBS_INDEX" val="1、4、7、8、9、10、11、13、14、15"/>
</p:tagLst>
</file>

<file path=ppt/tags/tag145.xml><?xml version="1.0" encoding="utf-8"?>
<p:tagLst xmlns:p="http://schemas.openxmlformats.org/presentationml/2006/main">
  <p:tag name="GENSWF_SLIDE_TITLE" val="第七章 Service（服务）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46.xml><?xml version="1.0" encoding="utf-8"?>
<p:tagLst xmlns:p="http://schemas.openxmlformats.org/presentationml/2006/main">
  <p:tag name="GENSWF_SLIDE_TITLE" val="作业点评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47.xml><?xml version="1.0" encoding="utf-8"?>
<p:tagLst xmlns:p="http://schemas.openxmlformats.org/presentationml/2006/main">
  <p:tag name="GENSWF_SLIDE_TITLE" val="预习检查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48.xml><?xml version="1.0" encoding="utf-8"?>
<p:tagLst xmlns:p="http://schemas.openxmlformats.org/presentationml/2006/main">
  <p:tag name="GENSWF_SLIDE_TITLE" val="学习目标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49.xml><?xml version="1.0" encoding="utf-8"?>
<p:tagLst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51.xml><?xml version="1.0" encoding="utf-8"?>
<p:tagLst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2.xml><?xml version="1.0" encoding="utf-8"?>
<p:tagLst xmlns:p="http://schemas.openxmlformats.org/presentationml/2006/main">
  <p:tag name="GENSWF_SLIDE_TITLE" val="服务的创建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3.xml><?xml version="1.0" encoding="utf-8"?>
<p:tagLst xmlns:p="http://schemas.openxmlformats.org/presentationml/2006/main">
  <p:tag name="GENSWF_SLIDE_TITLE" val="服务的创建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4.xml><?xml version="1.0" encoding="utf-8"?>
<p:tagLst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5.xml><?xml version="1.0" encoding="utf-8"?>
<p:tagLst xmlns:p="http://schemas.openxmlformats.org/presentationml/2006/main">
  <p:tag name="GENSWF_SLIDE_TITLE" val="服务的生命周期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6.xml><?xml version="1.0" encoding="utf-8"?>
<p:tagLst xmlns:p="http://schemas.openxmlformats.org/presentationml/2006/main">
  <p:tag name="GENSWF_SLIDE_TITLE" val="服务的生命周期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7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58.xml><?xml version="1.0" encoding="utf-8"?>
<p:tagLst xmlns:p="http://schemas.openxmlformats.org/presentationml/2006/main">
  <p:tag name="GENSWF_SLIDE_TITLE" val="startService方式启动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9.xml><?xml version="1.0" encoding="utf-8"?>
<p:tagLst xmlns:p="http://schemas.openxmlformats.org/presentationml/2006/main">
  <p:tag name="GENSWF_SLIDE_TITLE" val="实战演练——startService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GENSWF_SLIDE_TITLE" val="实战演练——startService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1.xml><?xml version="1.0" encoding="utf-8"?>
<p:tagLst xmlns:p="http://schemas.openxmlformats.org/presentationml/2006/main">
  <p:tag name="GENSWF_SLIDE_TITLE" val="bindService方式启动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2.xml><?xml version="1.0" encoding="utf-8"?>
<p:tagLst xmlns:p="http://schemas.openxmlformats.org/presentationml/2006/main">
  <p:tag name="GENSWF_SLIDE_TITLE" val="实战演练——bindService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3.xml><?xml version="1.0" encoding="utf-8"?>
<p:tagLst xmlns:p="http://schemas.openxmlformats.org/presentationml/2006/main">
  <p:tag name="GENSWF_SLIDE_TITLE" val="实战演练——bindService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4.xml><?xml version="1.0" encoding="utf-8"?>
<p:tagLst xmlns:p="http://schemas.openxmlformats.org/presentationml/2006/main">
  <p:tag name="GENSWF_SLIDE_TITLE" val="实战演练——bindService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5.xml><?xml version="1.0" encoding="utf-8"?>
<p:tagLst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6.xml><?xml version="1.0" encoding="utf-8"?>
<p:tagLst xmlns:p="http://schemas.openxmlformats.org/presentationml/2006/main">
  <p:tag name="GENSWF_SLIDE_TITLE" val="通信方式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7.xml><?xml version="1.0" encoding="utf-8"?>
<p:tagLst xmlns:p="http://schemas.openxmlformats.org/presentationml/2006/main">
  <p:tag name="GENSWF_SLIDE_TITLE" val="实战演练——音乐播放器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8.xml><?xml version="1.0" encoding="utf-8"?>
<p:tagLst xmlns:p="http://schemas.openxmlformats.org/presentationml/2006/main">
  <p:tag name="GENSWF_SLIDE_TITLE" val="本章小结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9.xml><?xml version="1.0" encoding="utf-8"?>
<p:tagLst xmlns:p="http://schemas.openxmlformats.org/presentationml/2006/main">
  <p:tag name="GENSWF_SLIDE_TITLE" val="作业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71.xml><?xml version="1.0" encoding="utf-8"?>
<p:tagLst xmlns:p="http://schemas.openxmlformats.org/presentationml/2006/main">
  <p:tag name="ISPRING_RESOURCE_PATHS_HASH_PRESENTER" val="32d762efc680fbdea0646afa8263fc1bb7fef97"/>
  <p:tag name="ISPRING_ULTRA_SCORM_COURSE_ID" val="9EE8E08F-0BE3-4E55-9B65-4CFD2AF16C22"/>
  <p:tag name="ISPRING_SCORM_RATE_SLIDES" val="1"/>
  <p:tag name="ISPRING_SCORM_RATE_QUIZZES" val="0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LpUPEkYJkPyLgQAAH8OAAAdAAAAdW5pdmVyc2FsL2NvbW1vbl9tZXNzYWdlcy5sbmetl19v21QUwN8n7TtcWRqCB7INadMk0kw38W1izbEz+6Z/QMi6je8ya45vsZ2w8jQQTBQJbdIGGmNQFZUWiRHQJNBYYZ+mcbonvgLHdrIlGRC73YOlXCvnd/4fn1u8eL3joh73A0d4C9LZwhkJca8lbMdrL0hNuvjmBQkFIfNs5gqPL0iekNDF0skTRZd57S5rc/h98gRCxQ4PAjgGpfj04owce0FqlK2KXm9gbdVS9apulZWqVKqIzjrzNpAq2uL1t85fuH723Pk3iqdHclkwZh2r6jQIJaRzZzKANGroqgU0oloaWaFS6bV2+Pbsk4+jN6mqaEQqDXb2hk8eHe7dHHzzNB+iYZAlMMUF9TPPXE7TMIhGLVNVZGIppqXpNAmYSiiRpVJ075fB7d3h/t5w/+eDx58fPL4RPdwe3v8k+u3W4d5nh/1fB399+fefW/PUyAZeVrSqRXVdNS2iyeM3Umm4fyf6dmt4d3/48G5OjIFNYoCNd3affb1zBFkrKYVUPNq8ET3YzAepKdWaCg+NrXj2072DJ/18gAbRIADz/a4T08RVYpX1FUgQVMrt3Twi+iXQst0f9O/nkVolZpL/eTIaXlKqmCq6FtePQUxqKJWkeFZFF7WYh4TnbiDWaoEcWvd5zxHdAN70HP4Bt1HgOjYP8mkxyeUmlK2C1VTLVdbjKBQJcgREjofCqxy1nR4HE3yb+/N0QBtViByn53JTecdaxIpKZAvyJevLFk3aPVbGfI48ESLmuiJ2APQyu8e8FkdrvMW6AUcb8DfbsZO/rTNwO7bk/a7zIWJhah86NWo5TSYrpwrHM02hKsyPZeZ7MIJzoqYa/mVnO90APA1D3lkP53kxEYnCK7HiuH41sGn+p1NZ8nJMj2b053XHhBInBnz5oOXLjsguQepQH1KJdJjjZpdStEVQ1PB5wL2Q+0jxruTQqekjgCbQURlLEPkpE5YgIznkl0nZVGgcY74WOCGfJ5kkKs33v9dIC9YEl4f8RZ2s8SsC+t/lrAdJhPdOkBZO4QjKchXEeLLGI3ByTo8oGhjUZiGsZAhMcp0O+G9nYDbrZBzBdLxOReIVff//T09qfvTR94OdL1LsPJpJsFGpWRWsVQiU+eDWV9HvWYWgTGNjVGpaKi7H4tGjbfjyRx//GG39EG0+BecGNz8d9P/ICEw3MJksYoCOo5aQCoVCRsasRakhsBh99yAXATownjvkOeldTYQ8eG8ehOLytFxyyCI1Wl7HcnlW2CTxo/BhSnGlVofagJ3D4IHo+q35O8EkoY6NSzABkr1KKtWZfw3GBxXCzUVJ/I5HWJhP+5F2+EnA8aZw7DVVGhaW5eSWA/cb12ldS79eNmLJHIuvOy5cd7LCKjWswYiZ4XHbCXMCk6k+bnfov/Q8rrR4aXtpyD8/BclVsXh64ub4D1BLAwQUAAIACAC6VDxJmH8lgysEAABXDgAALgAAAHVuaXZlcnNhbC9jdXN0b21fcHJlc2V0cy8wL2NvbW1vbl9tZXNzYWdlcy5sbmetV0tv20YQvvtXLAgEaA91kgIJcpBprMS1RJgiFXJl2X2AWJNrhTDFVflQ456CIA3qQx9AgqKPtEGAtCnQIocALdoEyK+JpPpfdEhKtuSmIBn1oMOu+H0zszPz7Wxt8+bARyMeRp4INqTL65ckxANHuF7Q35C6dOudaxKKYha4zBcB35ACIaFNea3ms6CfsD6X19YQqg14FMEikmFxtkSeuyF16nbDaHewvmdrRtOw62pTkhtiMGTBEdJEX3wQvvXu1Ws3L1+5+nbt4gxZgsdqY01bZkIZ0ZVLxTw6NQ3NBjKi2TrZpZI8/uqLV3/eOnn0eyWs0aWaqhOAP34yff7s7yd3x9+/rMTQMckOwI8/L2e9a5pEp7alqQqxVcvWDZodi0YoUSR5TyToBhtxFAs08vjHKL7BIZ+xF3IU+Z6b/eEI2AgSXmBLMXFP1Zs2NQzNsomuzHckefri3uSHh9P7L6a/3a/GYmKLmJI8uffzybePq0PtLOc5enJ8a/LguBJHS222NPjR1IeTX7959fxpJXyH6BB8YcxtYlm4Sey6sQsJkmTdqAAwtiXZ2K4A2CMWJJ5YBRAd76hNTFVDT+vGJBY11cZp0TgsQCLwjxBzHMChYchHnkgi2EnriLt5+USVjFjkeheqVcXaayoz50NekNVo3xtx8CB0eVhgAhqmQZQ0J9e76nv2FlY1otiQJMXo2TTr5dQWg4oPRIyY74vUfTDL3BELHI72ucOSiKMj+Mz13OyzIYOgU0c+SrxPEItn3XJh1mi6QnYvrK/kmUo10IkeCwOQ1mpMS03+71AHSQRxxjEfDOOiGBbOYf3/cGLFqDrYsv4zpDI5WS2ec+YrBmNBbRMTLjRo8bonSgNIGypDksmAeX5pkKpvgZlOyCOQcx4iNTgob1E3ZnhdoDek2IEzX3JgB3JRHt4jdUul6eny/ciLi+6eLEN5nl9fGw5c+z6P+Vl97PMDAT3vczaC7MG+F+UFs17dVpVCmCtpqnmLsjwj0cGdPothukLgkO8NIHi3mLLbJvPTy+V06Rh6IvHdTL987zCTVEhLMshPY5inKLd5EIpBtuuzaN5AuaBvruBEHpqZ2+ws2CvgtAg2Gy27gfUGgQ4Yf/n15I/PymGghFOPNGrZGq6n6MmzR3D/T27/Mnn40+T45fS7O+O7n46f/lWOL5++FLKFgXN2rDlROfx5Z3IfYC768UEVAujLVInIKdH7uoh59GEBB8X1ZVi2KAGaDaxzWIWxNUv67NgwpbjRakNdWFkZiCR0CmeDRYI2NrdBFbKpSpLbLDwERaFC+FVIsphTTYsr2X6TmX0Rv5ImpxFTtWNjRcmeMfCA8T3nML/GXMQyYUvfMz68Z0pyNVpYB9E5R8ddL67Gl0n8vMeh3/L1vMDSse284p8u4OG3Vrt49ib8B1BLAwQUAAIACAC6VDxJCswVnxYEAAALEAAAJwAAAHVuaXZlcnNhbC9mbGFzaF9wdWJsaXNoaW5nX3NldHRpbmdzLnhtbNVXUW8bRRB+969YHSpv9SVtQtJwdhUltmrhOKE+RCuEovXdxLdkb/e43bPrPhVUKoqEqISQUKiogkrCAwRUCakQ6I9BtZ03/gJzPseJY6ecVQVSWSfrZr/5dmZ29ttb6+otn5MGhIpJkTOms1MGAeFIl4l6znjHLl6cN4jSVLiUSwE5Q0iDXM1nrCCqcaa8KmiNUEWQRqiFQOcMT+tgwTSbzWaWqSCMRyWPNPKrrCN9MwhBgdAQmgGnLfzTrQCUkc9kCLES04p0Iw6EuRiCYHF0lBc5VZ5hJrAadTbroYyEuyS5DElYr+WM1+YX498hJqFaZj6IODmVR2Ns1gvUdVkcD+VVdhuIB6zuYeBzMwZpMld7OePy1KWYBuHmKE2PPEmCxjRLErMRus/vg6Yu1TR5TSbUcEurQ0NicluC+syxcYTEBcgZy/Z6tVxaLqxXVu1Cdf2avVJOYpjAyS7csCdwskt2uTAJPi39tZtrhevlUuWtdXt1tWyX1o68sKJDBbHM4YpZWFkZhQ4MCmZpL/JrgjKO3XaijAo09iunYR1sWWS4ihuUKzDIBwHU344oZ7qFbT2Fbb0JECyqABx9PV62nKHDCIwjuoQQA8O1HPTE7JVBT8zND6VuJrMfpTU2SotqTR0PmwdtvdAs87jpELYhxVBq8TupSe4OEgK/Bm6F+nBsT1Q3mSgictogG7gIHFNdDBnlBmEaU3cGziqqKc10bxcWjyMJcuFuB7JSHSmF49FQDVV8UPW48Z38exWpQb2flCIxnQbtfP1z+8FOd3+3u//T86efPX96p/PjdnfrbufXLw52Pz3Y+6X951d///EoDdVNGRE/UpqgmAQcNBDtAfkwYrdJDTZkCIQDbaDsoJ0pojhzITsRcUCVOiKlOuEgF5JNUKosF25cIFoS6jaocCYkx9UHP9BnwU8xdyFxCs5lE9xjFFgZh0YKSAthLnN7sDRpZv+HxXWoIFLwFqEOqoAiqLUNJiOFlgaDOLFeoCotn0cbENcidu67EiZ6mddxI+FkoQthGrap6UuXZ2bfmJu/spA1/7qzc/GFTn1lXOM0ni2RxqVTpTed1wkB/henF8jwiG9Rhn7cm+7IpOOPlr4EjoqEZcbiNV7LepJ7HqWs8+j7zv1n3f0vO98+TNXyT7Y7D+93Pv6h77h1t33vk/beb2l82493u78/Odi91/7mWRp8r/5pgK9z/ebJJ5VfHbEnnpT7PlW+D3bSwLrbe+29rVTzfvRd+/Hnibqkwb9LQ4HnwSsBreDRVe99VhI8vDjzGW7JV0KbTpOJl5e1/0SaXuozK9G1s5SmbDZ7Zl1w7qX/LMt7niqWvA0uRkM3Icsce+eMR3wmmI91jD9tBhfV/OzMFN6txg5lMsg2fIHPZ/4BUEsDBBQAAgAIALpUPEkE5wPRtgIAAFMKAAAhAAAAdW5pdmVyc2FsL2ZsYXNoX3NraW5fc2V0dGluZ3MueG1slVZtT9swEP6+X1F13wl7LZNMJSidhMQGGojvTnJNrDp2ZDtl/ffzK7HbpM16Qqrvnsd3vreC5Jaw5YfZDBWccvEMShFWSaMJuhkpr+d5pxRnFwVnCpi6YFw0mM6XH3/aD8os8hyL70BM5WxwAb2bhf1MoXgf3xZGxggFb1rM9g+84hc5LraV4B0rz4ZW71sQlLCtRl7+WKzWow4okepeQZPEtL4yMo3SCpASTEjf10bOsijOgQZPl/YzkdO7Ov36A9qOSKIs7eaTkTFaiytIk3x1Y2Qcz/TtaVUWRk4TFPxVGvrls5FRKMV7EOnld1+NjDJ427X/0yOt4JVJaMo5XcR3DuW41ONnoro0cpZgHmQcna2CT499610E8l/juUdmXAWnTyavBwvBFD2nsFSiA5SFk7PJmr89dkrPByw3mEoNiFU96EkH/YQ7Ga5JdT3uD7wRVkYgr+gRr5x2DaxcvLHT1NATVqtbuyti7LsuilDAziujEHtlj/yt83qEjJQ98pmSEh4Z3R/BDy2OE2p8i301T6dfW4FhfQwJC6dgNZ4ezOTKyLVXBEzDS1hKE84LacCUDWVW50LKjmJCDO9IhRXh7JfB5Xv7GImyA4NvteHGQoooCkP9ZmPUWzqulz2n7eitaT+6X4X+ce48U3qJX8+xUrioG/2rJOczz9NTohMzz4YZZk1qOIh7tuERx/oeIzVYbEG8cE6numFcgZx6PXezNQZHWZQDlA1nGflLhtLPuiYHsdZVIxDaJtU5XE2qmuo/9UrgDcqUMGJ0TFXr6xgm710ZKXwLABZFHXrWHZyl6agiFHZAvTVS2AePvQxJ3aNj7XajHmCj4obzmkkd6RdF3ykxLjUMEF51XMMMZzm/hBXOpX1ZMvdhB/eDn2zlsMtM68XencK3UnKzth+nUCvNP5P/AFBLAwQUAAIACAC6VDxJagDFHuoDAAAcDwAAJgAAAHVuaXZlcnNhbC9odG1sX3B1Ymxpc2hpbmdfc2V0dGluZ3MueG1s1Vfvb9tEGP6ev+JkNL7NbveDdsXJVLWpGpGlZTViE0LVxXexj53vjO+cLPs00JgYEmISQkJlYioaLR+goElIg8L+GLQk/ca/wHtxmi5NWxyxH0yRFfn1+z73Ps+9fmy7F69HHDVpopgURWvanrIQFb4kTARF6x1v6fSshZTGgmAuBS1aQlroYqngxmmdMxWuUa0hVSGAEWou1kUr1Dqec5xWq2UzFSfmquSpBnxl+zJy4oQqKjRNnJjjNvzpdkyVVSoUEHKz0CVJUk4RI9CCYKY7zJd1xC0ny6pj/1qQyFSQBcllgpKgXrRem503v/2cDGmRRVQYbqoEQRPWc5gQZtrBfI3doCikLAih75lzFmoxosOidXbqjIGBdGccpg+eccAGZkECGaEH+BHVmGCNs9NsQU2va7UfyEKkLXDEfA+uIMO/aC1662vVymJ5vbbildfWl71L1ayHCYq88hVvgiKv4lXLk+TnhV++ulq+XK3U3lr3VlaqXmX1oAoUHRHEdUYVc0FZmSY+HQrm6jCN6gIzDsN2SEZFNYwrx0lAPbnEYBcbmCtqoQ9iGrydYs50G6Z6Cqb6GqXxvIqpry+bbStaOkmpdQCXAUJjsJfDmTh/YTgTM7Mj1J1s9QNaR3bpYq2xH8LwQKzfmus8HdpPa0gxQs2co7rkZEioASpz4DKfMMwtxDRw84dXtVFALzEO+pvaabsh9Bg5P8SJGtFwqKMZZb/0Xk1qqt7PyGWh41K7X//cubvV293u7f705NFnTx7d7P642du41f31i73tT/d2fun8+dXff9zPA3VVpihKlUbgDjGnmiIdUvRhym6gOm3IhCJOcRN8BOJMIcUZofZEwDFW6gAU6wwDncrGulJbLF85hbREmDSx8CcEh/2kUayfBz4G7kLCEpzLFiVPQYAyPk4VRW1II4z00/LQtF/C5vpYICl4G2Ef7muFwD2bTKYKIk1GDbF+oyovXoib1GhhigeliIk+8wCeFrBYQmiSB21q+szZc+ffmJm9MGc7f93cOn1i0cDrVjk2q2Vmt3CsmearOmSp/1J0grGO1S7JJDKzScYWPfphMTC1cZNwHWMpR7tT30RfjDl173/fvfO4t/tl99t7uYb44Wb33p3uxz8MCjdudW5/0tn5LU9t58F27/eHe9u3O988zpPfVzRP4utcv3n4yFUXQO6hI+ednIvv3a08ab3Nnc7ORq51P/qu8+DzzC/y5L+LEwEO/0qk1uBhFPRf/RA8jjiLGNxkr4TbHHfj/3ejeiFmc/KrUGZFz9RsbNt+bvv68u35mQr2f9IgOxt+YIx8UbjOkd9uBYiPftGWCv8AUEsDBBQAAgAIALpUPEkP5FkgmQEAAB0GAAAfAAAAdW5pdmVyc2FsL2h0bWxfc2tpbl9zZXR0aW5ncy5qc42UTW/CMAyG7/wKlF0nxD677YYGkyZxmDRu0w5pMaUiTaIkdDDEf18dvprWHcSX5u3T17ErZ9PploslrPvS3fhnv/8I914D1JxZwnWoixY9R51ZkU1hkuUgMgmshhSHT4/y9kRQxkx603j9iba24scUvplxYau4JiwMoVlCKwjth0qyosTfoLR9WbuSKn2Ol84p2UuUdCBdTyqTc8+wqze/qhXWYFWAOYPOeAKBaeRXG3lyfIgwqlyics3leqxS1Yt5skiNWsppW/75WoMp//hiB/Sfo9dRYCcy694d5PXEoyeMdlIbsBb2eR9HGCQseAyi4tv36x80MG4WVKOLzGbuQA9uMKq05ik0uvQ0wAgxWXo1uhlhNDkHK7cj7m4xAkLwNZiG1fAeIwCVXuoLfqA2KsWONNBmz4+oUHyayXSfuo9BcnhYtG3r3qlQf/whC0ZI1UZoToxp3nZzXDD2jhxcW8s6pmZeUKKkREUk1hRYkKdx9WsE919dxp3jyTwvb4fyaizbwM0CzEQpUR7/+9xBi6O4y9XZ/gFQSwMEFAACAAgAulQ8SXp6CCbYAAAAkgEAABoAAAB1bml2ZXJzYWwvaTE4bl9wcmVzZXRzLnhtbJ2QMW/DIBCFd34Fuj2QbJEFzhYpW4ZktlybOkhwWD4c9+cXdEnVrh2QuLv3vXdgTl8xyKdbyCe0cFB7kA6HNHqcLNxv590RJOUexz4kdBYwgTy1wvjDEa+LI5dJFgskC4+c50brbduUp3kpDpTCmosxqSFFXU5MqCupZ0aB2cb/i371oBVCSvOx+pAv2JZ7qVgiaRksVKZzqDx+JtBVYPSPulbDSjnFvyT2sTz3jtnn4EbgYRn7hlPZmsnuvdD+tVIXHVE/OVIBJ46soSzjBd6Zwuhff9mKb1BLAwQUAAIACAC6VDxJdD5HuF0AAABiAAAAHAAAAHVuaXZlcnNhbC9sb2NhbF9zZXR0aW5ncy54bWwVyjsOQEAQANDeKSbT+3UKS6fU4AATJiKZnRG78bk9ule8ur29wMlH2EwdllmBwDrbsunqcBq7tEIIkXQhMWWHaghtk9RiM8nAMX4xwC708DGy/xC5J/9PvjBvkhdQSwMEFAACAAgAdrjDRM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ulQ8SXGD/A4aCAAA2x0AACkAAAB1bml2ZXJzYWwvc2tpbl9jdXN0b21pemF0aW9uX3NldHRpbmdzLnhtbK1ZW2/jxhV+768YqEjRvlgX6mZEK4CXkU1EohSRtndbFAIljWXCFKmSI3sd6CEt2iAbIEiApEWapl1ssd0t0NQtArRIs21+zVrePOUv9AwvFknLMrm7IgiYZ873nTNnzpy5uOEeG5Y4d6k9Nd7RqWFbKqHUsCZu8wcINUa2aTs9h7iEuvmV5MCwxvapbB3aTAZSl+rWWHfGImt1mwXU8n6oXuPrUh2+ykK5hGplXMJ1JOGKCG3bnLTNidAmlYpiI5+g8HkdMiIWXc/ayMdarwNkyyUOla0xud/k4trRpngPdhx9bICe26yW2bMIrS6kMntQuVipVfCixHMcV0ViRSpKhUWttl3jiwgXypUCtxDqJa7EoWKlUtyuLoq1UoWDr9Z2FVjKeLuKyrVyuSQtSrgEaMTzglQSFzVuu1jkwRqub4uLVkuoFQqoWCxyZWlRqXItoYBAmwMOnquzAHISJ3DVBS/wxTqHWmJLaJUXWMJVsYLqJVwtFBZlQeAKhVVwV72LhmslTd2dMJy3EK4dgrWtLLfya5KrMZo7DihrZDozdUqQpU/JnZxFTnNBQnrJGzaHfsSlvhDEDNwEbCPv/RWKPbvRxI/KkTG+kxvOKbWtrZFtUXBmy7KdqW7mmj/0cyPwPA3SPiFOFtyhPiIrczXvlxYW2IJ8hWcTaGRPZ7p11rYn9tZQHx1PHHtujVO5eXQ2I45pWMegXdiuiXijIdNwqUzJNOYfrrMnPWwG9cglzL0qZk8qpKkPiRlaLHi/DLiVydsjkoCeGK5BPShfZM8m6EyfkPgA1Hn2bMZYYCU+ajX23A6i5D4FdY5N79JGdVM/I07ciF8ON6Ls2XyWNZ9mjj1hwY7jbh/oK5xpQ3WxJszDAntSgVgHmcFUoxSEzeu/lFAMPpO1pDEFKzC40eISiDzKnjAQu50er9wbtLs73YEg7+Saoj8rEZuWPy5V6/eLlepPGvkAl5JJ7fDtdpwLeWSVQjouRet32wMgxO2Bgu9queaPJvTN5JuZqruntWUF55oXj59efvPVi6fvXfzh28wsvT7eB4dMcCLxpqHa6/exog3UtizhgawOlK7mBa+NNSzlmsvP/nHx8ZPLZ08vn/39+dcfPP/63eWXjy4///XyXx+9ePr+i/N/Xvzvt9//92EKS1KfP5CVnYHW7bbVAVakUJJrXj77ZPnHh5efPrv88tPsTH1exX3w9JMn3/3+8cvBB15++AzLB+8uv3iQmWdX3tltw6sxX77722fPvznPzNHDCgQjVQw6WFX5HTwQundhyCCDPn6SEdV9C2w9Or84/zwj8B5WvbxIAVP4fXmH1+SuwlKrj1WtL4teXt2z52ikW8i2zDOkj0aAQ7DAnBj23AXJiUFOyRi5pjEmbmZDKn57D5Ja5tu+oSP9hCBqe6wBJzIsRI8ImhgnBLxwxsRJYQammoglNmBv78k/HbR4uY2lAYyg1D0YaF5hYPZ0B7ZoNkW6adqsG2BaH5/o1oigIRnpc5egM1AbG2NPbaZD55kzv5gb7yCd+i6iN4I5qUj47htbr+ydrLWh0hzojgVFOTtbrC5c7/IU9prgOiz5M3pbXyLx2HpdjryG3vV4Vb2xa2nG6NX7lXDhJTqlQt7jPqydUBMEw84Ewh3ImFwTT3XDzASUlRaY847IsMF3EDu3ZCJQugGHYqNXoNmHsYg5sg9jlI3iAAuqrLGokyHbs6YAe6Pn58H63GEnC5PAse0qf4bk0IYaYRL9BEYW5IbrJ9TWy9nLmihhJWb1MlraAyIF3Jp4FyEIHDONKdu8p6Pd6+Awmn45joXk9e0mNpnyO7H85Z8vHn/oM6cgVDHfF3cHIq+IGCbBxUe/W/47Aw4ymLnU1tRBmxcYw/KrR7CPWP7qr8uHf1k++BZ6efHeby7O/5Oe09/eSbjFA28YQY9sa2srPU3SL98d2HL96YusJDBLWZ3CV2Q/U2xK3J+n4NF4IQ71PlICg41yCM24XfYSIogmr2m8uNuBnIFNTJ+49twZpdphREk6fP8tqBXepi3X7OjOMdQazbbNrEReDFjVo5l9eNmzQ5TjlSs4i4Am9wa8JHknLThjmcbo2F8Ix0hHwaUKMuHIlYFP3OUVKEkJSjI2aHZOb1EIawNMU/87TEK2KVy3RlwJVsdXOB7bcxo7DVvUsc0eu0e4fnEGCuzaY2iSJnXmsJCEX1EN98g+7c6paVikeaibLqhFRUnVHvjQY/vHgDIuS2r3yalhjSOqgSCpt2+b8ykR/d5E3Yg3JGGiKHj3bFHEleya57C3D5oirq+ESX2F3KfX9CPCpL7KVs8uHCaugZItUWR49yHoTlSeZuhAh1g6CMMAh19xHeZBm92BuRGXAkFcc2qPSdPbBGjGlLDhhxxksqjD+Rs8blhXS3aHYYZnanB0SjSssje/OX0b1KAmuTm3vX7ADIyOvve9bgIEOutmgH9XmwyGL0X0bEbu5OBYoY+Opuy2PIcCjjs5Fk7/+vsm3CwsZ6yaRZCeN5uhU6+meyU9k0mLVfJspmx/rm8GNfLX4tTIbxqhRkB78wBa8+mQOBhywCBhcsZlUe0jY3Jkwkv3vZN5HHZDYxRPj4DagoNFiIkIYmlFdGd0FM4V/yPaPp2b1DDJCTEDnYggEprNvW+4MDc2pzZP2+SQRpM7kGSeA0GhW2ViVDvecCPMO8esxfkt2RYdqg9dr/dralW48qyK1Zq1KKzRLNmjXvmCWNqusQW6N4W/kY8uslCirv0HKykDKPDd+P/b/wNQSwMEFAACAAgAulQ8STPdSuZnGgAA5EUAABcAAAB1bml2ZXJzYWwvdW5pdmVyc2FsLnBuZ+18C1QT1743PZ5W26q0x9uiqOS09PThg1dFVEhS6wOrVaqoyCsREVKNEJWXedtyr7ZVTK1KsJakvniHUZAEEpJoUVCDxAdJCCGJHoyRDEmEMImZkMlNoMeinm+t76517/3uXR+ssGbNZP/2/v1fe///mdnz/VfrYqe8EfiGn5/flC9WLd/g5/dqpp/fhNxJr3mvRDEG5nsPr+RsiP3cr7ZjVp/35M+EpWuX+vldZL05nPaq9/z13asSc/z8prb4/l9pI1Vs9/NbQf5i+dKN+3Bmbeqh2oOJyAPah9j9qM8eH/n23T2xdR/9RbDg0g/A/B1Lv5//eXhS4HvnzhT/PKl4a+S3oZVbKg5s+37hrZUz44m4C1nbps21efD38tqiC2qbOk4SlJSIHGyb/1TlzWYgkVhb14E52VPANxVF6Ra5WqMke+wNAN3cw5YOZ/j5/qZe6K9paFLahRZzml3vces1CT6p/O7DOwtTl6Ay8XRIYX/1Fd+lRurOQ2hUpp5mu2V/dQTc6Np5TAxIpEsdX46cWyTd261US5Oxm/An3/luh+JDKt4xefTL2S3zfMfLR2dkjvR3pD3szZFW2w8k+o77gz9tH4HNOpn2rvfw16emBCnFbqoGOHSHSI8+dk74at4008LcqN6IyfW+hoVMJ5u5mGq7FWVtD/9piKnIqph5R3vk6ki/YU8BDwxETzv8gVgkfFtrXjWKmfDF6jxBcPjISJM/+ETxrPmP5zYWRP9lhOPlz37aMA74HwYorBToKGB/gwoXTYUUCXKkF4tM6DoJd9cCA3AS15Qdu63E55bTv3QbmYhRDQJShv3RKZKO/MM59Ca8BorE4cH4Md1Rlpeec7MlSpHm6PQRj3wt/kBi34KIEUqz1MfTNi8pGm0buzCj5MS64FFOR9fOyDx/7/oI2d3bX4QInXQrVR9NtasJcqTf+8mKQ0Od6hw5usD4t70jjr4/+FRE++ooEYnp0hBYGPixOpgVcxc+hnUeiw5dTBgRYlHdJy01uTnVsTeVT5Im9AdIn16zMXFVV/hBkclyKtxXbo2B/j6GXHZ2ZOu6FpDSSB+4FmCNaZCPoffI/rSXxWXOLISCMwSKv1JPxt4KHJH3yK6bYXO1PTt38zy3E0wRoc8NPRqLPdtGeuDTPF19yTOan/z2pjHU5mB6HAWcu881F91kDoMGNl5i68SM0dMpbUSzUjBnC3Yv/0AXzCpU2FaLe4auJ/2jyewl7cpVQz058lJP82tnYKPhbaqGWZy7L5KPgTrjSf4Xju34JfJ37Xa+19IvkLrNtgfQtQB8jMcY+DXIZfM98/pgheMnHlC9gk4thJOoQ3diQyM7/iGi6XZs+2rhDEXwPVXvLncz9ZJwZHK5f71scv1dM2kGITQwY+7/jWX/o87QWQ1IKHYYBPTOj76g1khaQSK9SjT7+5Hht4ZBymRSKR1M1i9hLph9Ie4F7/yfHrAbSM0DrWo8YsBz3IjVg6hJyCMSx3031P2X3TKFai99rUqVTy8qF/4RW6HS4UF1oT9mn/3yBH+/6E34XqgB88ewJZT+i23d703sYj8fzORL83458PylvAlTL8SNjeTs5lfsO8boVlEUZYhlDsWqmyyOUvqpsdDetZUPLCcScGnlHNrgDfvLX4e3W06l2Res/UPWMuFA2fRMx60w6s9lY+TR7oufXO/KLEGvfZ7KJwfU9E/bOWWVlvwPRuP9ysYo3b+09EtmZMbd+0O3W6tmkn5Iy9dPri9/gfu1MBHpgPregjHKMbWe2laijWrp3/HzON1xuv8L6QrAyfUstL2ryUJO9uZlHjgkDuse0sg1EtrgAIvZTIdXmOj0obMotMe5wmqdI+Vc804WT+2aVCkCICaAo8G4y0pekldzuqWfgLGdtGGjvIs+U4dhVleF52XNWAAsqSuuosIrdh5O1clXWAHGfLYbmqcE6oPSVVbrjwIq8LKazD+m2bkeJ1cuQSCA69mnvrIH/pQftBA8el7qoEoLMDtDWCtTD9yCjZQmyskqqh6KgIYpOHGpoU9zOpdMEcspMOyeJ68uV9iKWRlk+AxOoLMM8lU4htNQH0p74F096+kikJ0sFae/bDuNd4EbXKUy319UqSzcntjaUcWoKVf8mrizv2a9DVLhsUwUxJtkMkKXKJ5N4mGYfjxwGftKY2svJFizBSepQoHu0Ak7K4vxcej3G3V4MTLIL8Y7zuCYZC3kl4wF2IBgfWh9jBhXjuFTuLJ7JqP28T9VwxJ9ej560YeKwcd3r0XkbobSp5QrIjYqLyQuezS4UBheUN3aaTCHBGe7m2dmgul4plUVuIWNj5tSpjGeMHADQPkV2Ag6BDFiDKeKkYJjuhhHMl52k7ZZmaJytoEcuV35a1MMnbx8ZxEPGoL2NzV3bKa7vqVcMg2u6sr4s/mAGrp3E1bda0C6hKpED83NZ5ersAXzgZwvX/Ze0Y2W/iQ08Joq45dUnPH9yOvK4Gzirzym5YA6MFulP5jvBhNxHyZKO2BjwJT6ADd8JOtlZgU5JbzwXLeceI970UDWPKg7cC8wnc2sJRG/Sie6m5MOyK8N8v5UfLFBUrQU3c1n6KbUywSrtwRtSg62DA6E6svzncrXoT3z9EA+D5dJ3p7tppHdFKbWUcJjEZxPTWQFZRam+OUgSyWU8GKBWqn4symnA9Dv51LOPR5sprihp4ktGVPOrIH2yr5KaumDuQHQwDzFJCGNBuWr9KR8spMCD9ZFXggJxZMEurYNUTeLAzeBZsUkEULrfCs5DjACXByqZZCYxKS1LfynkdmDG5+3xumO0/1/QTeyvQ6PHZiGvYNI6kljv5uIol2YvXs/vRKAxsjSmc5CK48suizpVMFjhDF5iy97RWJXExwIjG2/1ATiPbC6DYsM5N9+JVswUi//V5QEU/t8v7eoF+9Ifdb2/o87G6mGEwldlR9xaYMd1ktDhX8o5OB2nz5r+GN6uOHTe2IW+EzBs34asU+38hmVRR+M2LGB98xgu1eN2Htn8phhRxSt4P+htPdm+AxSnfWHdpdF+Ay3WTNO6H8VIV+OFCV13qqXMxEbgYVFnjYZuUykIyfEcpLAWey6fRCTa//Gn3a/J5gVs9e42JoK7cEberdIae59dwARgy5oen4IX86HuKxYVCaXblfb0uwRyx5O8I/ZjclUgsdh8pQGawa0JyVjeaqUVlSnd3YUdDAlZt9vPKVcbcfzqhFUT62PXIcZftJSgPRNPP9eXVBacmg8tjaZdSZyb8hZs/1oBUQJQJPIMJyl2tLc3DFoOw+5PvHmIRCjOPbPoRP6YQOxBCfVGswKWS0WBbLo7sGoF/kK9en8127KYkyXgsKTQxP0d7cmF52EPu6hMKacBmPvhcirwxs5DsQh9Zj3NDAk3nTv0fcfcRYxSwNXgm7FPdDcaSs20TvBTleFyoqxB34FkmVtG7D415QGA9gGG6tw2WQmJClO47dqYedguBKch+pdW/u88UQdYckt6VOOamIv5itKhJNLIjcrwfktmUUicODSytuUk/BFXDlHurElWywNjFbF4Q90V3lzYf3diONKWSc4P3XBHNU+IbLwTYgim94zpV7bhlO4uiVSSKbrfEGpyw6qM7Y3t3+s2cRaznulvvVWIB40JsveEk7+FRSWq8AaZkoS0qSLS0zSIfzANOJXqUHrRZMvg2y8julYWOxIiAO4JO3Qi71688E5bKbYE6GQFXhOAwa8Rz+1DCx+JbeSgSMBHAnCnxRZVosKF2U7jZQPdk35bY22QsjDlWE6KFxv35haeFanTTXfSnJd1Be/7AcyaRU+mFB05JCBrL0sPFwmC46rDtzE3lPgmv+2Up4s4X3mbq66WK9rs/dBk1QZueKvS7x1yuASCNaGJZOIaL5SNl+qM4clK9qEh69CxBT/KyDrIkZi/o467YVgq13Sruzacvbh5k0txkFbVuQ65ceJZzMqr+x1Z71VHM7nCNzvvh55PAQQMK6CcB9kL7bOFbmnKz0pLTvEbkMWT6/bIC6F2pIAfFw1awfZCe9xTgfbDFnZbbrAowKSsUz1fCinGrHIefp/SnybhS399XIM1Uiw9p8pBx+9MNLsiHbG/QmoRlv9ISYicYitHfJcjel56afOyAwNTFXFRbXrdC+bgRUzeN35WBizJH/G1lAKBbo6Le4XrJj2eBlqMGtq9r4X5pY8VPgpBjJsk3M9tBnpIFfvQRxcT0pU/Quscf71vplH7XbomUjvNnSn6ZHiBebpJTxS2oWgTJlvsrIZwRcbaME0u43rGVa3+GNpiM0UrXceSbMfeFEBS9rzPUcBS1/kVcyTyxOMnjtA4HbQCZ7eHAW8NI3xkQk4CL2NmJvKBLoOcXDogavTjC270N9ujhK91Hizq3Z8wRon9N9MSBEmY7h7sUhvqX5H38Txm17jgHHAOGAcMA4YB4wDxgHjgHHAOGAcMA4YB4wDxgHjgHHAOGAcMA4YB4wD/r8FPLUUSKkEytFzBQlRZ57dcnmiABhQv0vvQUpfX/kTAgin5AU/u7HzrZFDtfQXRekaP7226q7aubZCc1t7WBb23A4rv/vXR0f2i80cudXjtyjiP7hJ6590UedCXFKPa2TX1/7e8P+8EdVLW/qJgDjf3iSnW/qncZ9eVS/zR+fa7xf66xZBexRtCSgCvVkLTBjZ2HZR1ybMMi2swq9x9hOw1PNoHo6PI5Ddliz9SojYxNb8/cRBNRtH6etPYBgSuv3tZVUsAcZiUY3AEwZ+ezO0p2viXN38hnIFUO+CAIWsh897UmVywBHcQ9XCwTBXXxxT6PYjCeFGEV6eR3/0KXexCk0CA5gDAXKJvQEQg31MRwGzwB4ttUUbg+hDdwrQXKpRTeDSXTmezvg4cS8Z1LMpTZBNaXLsIjeR6GCydZ9ucEiGSHBDhIfZzayhvSjn9dhWvDGP5+FeFQ1gcQcxc5Ay2izf7px10H2paMBxQ3M/ngtvdC3eUs3uwxWQTI7hbOwT282W/qzUy2CvhYFWrZ+g8nff9i9lpWptAovUgxSgeSu1FErRfkMs42FsB7NHMsuxkm4h/siTO+XuHrkY3aF82jSMO47yDKCkuzcCqmoUmAcaio0K7qHAaJAsk6sATR9yuKfIES5OcSeBZhXXQEFgyFJMda9yUTTsxUeiDL0+m+dXTXwYM/ykxax/3VHliqnJA+oTICozCnU8z5DGd/2afciiyqkIrNv512oU8bEJl8lbKc5eUB27qrbtAiWZTaam4Ok6VTABnXSptQt25jfXvC1hACZjZFmolCC7IGpOcZO3BC1NXWaE7/Cwwy3YniOiQ4eQw7NgjEl1YZhGaYIjQ5kcqyKMeji2G/9o/cAzYszkOpfoPiePe7DBkmevQSbncg8um57pf2l4rp49ewOxK5lFDBj4Tt1bqT9mtqZOKYF688MAbigrkzeQO2Ml8X4KrmweM2jnUA8GbkDIsFj8WH79tPUsA8dcd082f4IZ3lGgEdOOm87oYh0SVfbNNq+TXzbH69Mvuaj3dXncQ6Pj6pgCib4mzf5z8dEaqi4J/f4e93fX1hV9Izsb0eQQ6kUZJdojxyGbuTGxmI2fR6qnOhfQfB4itPbWhbIxEvCxJMj6bxY6kAfkhOZaZ3rjRlONQFC8U1KXrDWm86il4mrSjtv0kNqbYdS1slVKNCkr+jBPMT1BHnUzKMFBdeCm1ms1oQfUMlDnSHIsCYB8W2jMMvxKh8TLuVG8zoDdrejDoIha8Jdv5Qx7vdnYO2dyverS4e1a27sQUI4fioi8qXTY+yWCjx2b6dHfQtMlSFA9NGTQvHMccpSkVrPxknc+S5R4iOgscvKhPmr7OubKWhcmxLXXCoW5JjKfTCTgkUG2nMNEnIWxd0bEuZdXup7/u0R9JwmcHR5LwRyh/IaXYvnf1+DhDa7FTTWOXSXafLUxNdYBNtXKJtdHCkP0x/KrWyUGrPBS19TMnpkQufabvU5xpf5QBo33oJ6B37kI32rLqOCh2K/kuJdA+cpCQtFpUKU+cpbYJ7/+nvUskoIzpJOBA2o9YtZjqL6NdbQGz6/Sp4ekX+MX9o0oSTOVridqXa95fclO7jvPPjKon9t0QyiX+didQXZ1co9abHtnHFATq44SZzSH1LlV1wNkgrCu1SSWqByjgnh/uhlx1ffMVi4Zh16dR4ZhLNJwmC+T8ZjW4rcbODjsurMEt6QgLvSghEU5JeuinmRlBB4Eql2UeXmXcXRIEY3vIxix1qBw18NjcRwswMG4/bd5XU2oUttbZ5J+YV3TynCbR21IN1G/z2dao/+mNWZ4PSJ+b6k1iljyqqXJAl7snCRagN7QILl2RRjKGDhk3tcttjaYZezzlFNrIjtwRs/bZl2UN2gEa+j+dyxWmmq9/w8mjqSEwyxV8aS9QbCjx5JTrxR3VC4ect0KzPyGWuui1MRKQxQfd4vb/36Gn57tZaUMFVUUxz6uxZbB9jccJuYl3zZitWTwBHCJqY/utCIWq8S9/1ezzWTlyKSfdKO/3kHRbmCyedIWZSGXL6++yMcJgvZvJBFcw7LHGKzXGb80qbb4XxY+7k3E+Gv1N+6BSptJpSnqhJZA5KSF+0U8pD2Xy/Uumo1GIdBmWH8hb3f5K5eQs1tBE/NL01sFsXyqnqhhh2oKU1hXeY49pd4wEZO8vLJZcXRTvFnvqK1C1okQwQri9BROAhPgSfVKPbYa3uMu6OzLWyPe5S6l9Pk2wOkYuojrIQqZtlramw98WsmiOiNVbZvODlECKvDGDe5AZfAuihaeNS9LummbG2bLE8RFFHV28qKN7pN9GOy0lnm75Xl41hrQ8+BxjefguW7E/07SiCn7Oi9ihpgXVo+aES2Ugqkrir4H376AZIsQ6iPYKpSdXcT+JlycXXQU3LPXff88vAf9SFl4Zuf9VJzjLa2R4DX3OQYPIuJWdhlUTTFShhiSy4B6XPaMr++BIYWOwcU1KDCHHyPFoGSF16pgpzbwa5FcfjUs+qmA6RLUxwaRHw5HEXiczXIQN3GfwALuqTyS4RhegZYeyXQ3dopTRiOCnXciWPu7+ixWSsLF4dn8lVeyp6dWLfVOafKfcAUzcMSSHiS1oVVW1XpzyGGWmUbMmLLZ3Q3mXLhEZ3g1802eC/wCSOaeymjmydV2J2QvflDgrugBH/vUtOvsShV8i3r/m4kdGPgOi0PvT0dRD/ozn7YQsLZPsTlIxGtJ1722Pj/0nfoajI99zMELHWKva2bM84Rq7esvBaCrvEb3raBB/uihr1wOsazqVgUSJJrMlJ1dyH6bHzTQxNhOdItzZkz0+pOMN/EGJK3Dh8aHig6fhBaashSaGiPqjGvYu5QdSzGqwsTZTR1G+xKT/EuH8+T0zCgc2XCi3reVCIvCE09Ir3+Edd6wsSvZPFWf7t0nE7Sq3r0fgJPy5fokBF8LX6QyRpX3xWzr+SU9sunJWCWWhJf8Puv19pVzsz2Sgk2RTxVfNQ6X8pOwTBfQD6De+RknWNlKcWZcrpESAC7epYDxanzrjWrT74GRXmtSpUjt5kJOsUmVKkWgr3/GFYgjO2W1E/sgvdXaKtjXVYX91Ose20q0FbFXGU8KUbS2SdFjiKbPVp2HPE9yTcSsSoRbY8lYPeKQTYehtqQ2KUJ2om5ZDCLHFN+qNvh9HO2MO1p/ujiWki9PDvpbElPfz8GKsytVosdWpezsckHwo4w87invmvchdHEdawMPb1wRvNcXEylDi2vwnjwUmnYUrr9Lz/5LS/9N36OByPw3+L3EwXgsFE9gwuVMij3OMxTXE8EcbmPSkPlzG7fMrrWAhjlec9cNSymKFZ4JG/DpsklJWFwubc0o15ol/alaWf6oNg0NKtxMz1SKdw255ZulzyGHO7knLDnHpmcmmLCmTfr4/Ohm5dYhn9cbTUaN0dNKGm5VA+5uoKEFFYWPWjm4TquSbcrFs86v1Gfk8kz4+ArgotfPmipMII8afWh0FX4HCs8CcbWjbobBO28mdEsdpT9ZbHVeR/zEeZct6WTgQnrRMzP1b2oBgpnAtBPkqDnioFTwwR3NewCHzzhJaRyMQx7GSUBD42zhez8VmCS42jMuSkqn9PMLCGNxaqQONwSE1+RZqd7wlnUfub7mmZh9OVxXiqtAGn+Hvk4pVC1+h4sMlWvkNzJmZCaM5H+Ta8/PHLxpNzD62xg19MXZkuzvHpYKAXa1N5NQmdI8EHNfjbRh6SYP7YTVc9e7FljyQnrPrOebcJJRmXD+2OHdLoc0/jYd4xvhVW8o3b6i/21rWklqeDunbEx/L2Ym4Hk2bonaGqX5HRna/ORzl7PxjZb+1Q7eZBN1dfbBZko3nEGbW6jhzXyfXO6z8BFv7gthvIGcH4+Z6ptfuDDujFY/wVHrSvGllAXyGNuXrqbGOV7PacPYL9qxCJTAhBJIrH3exMkGek+v+DOezE5HCWKjlo8asdOR0if50Fomo+HZpwb3+MqO6Nm91hNRax3kLSCOILc80ruAmHad8mCWN2/chX/6W0BHbIX5yc/DQ14/VKOQByj+WVSUxpd1NhP/9WEp40EA47Sb0vQD1Q3QOjW1jjte1f3eNVUhXax1l+5mmVwV+dzCBspJS56jgmEVya+crvUN4iHcryPaQz2DoVz60xZU9sSudeJd4nUO/n5PvJ5qwA2zEsS3qsdwLb3rOCVu5+TPYb0vCfBv9RYl1JmeJ6mGaY4iEq13mHoLgQEPJfpqCMZ5I44j/XK0N1+B08WlbO3Qtalllh3lYRtVgBUXMx282bKrKYG1SBQwlfwvyVN4kDsTxD+oRQnO9pPcSlKpZ64Oijk7Urf2Na11dW1KzYuzNS1q99ZllfvgvnI5ZvAo6xct0+O2fhVXbcwbrcR+nP5/KuxEVqrehXNNHvPyEJAnGPvyEG9xa/Xw5X8eKR0t1WvtknoPN/bWSIMeasO1zcaWXRDWY8Oa3xwF0RuuhIjR7Zt9j+7Kdb5XlZwYfVWJsDuFSHVLOzoQ1HImIe2CuwzxXf9ixbrltZ9v/fbfAVBLAwQUAAIACAC6VDxJiXdgQkoAAABrAAAAGwAAAHVuaXZlcnNhbC91bml2ZXJzYWwucG5nLnhtbLOxr8jNUShLLSrOzM+zVTLUM1Cyt+PlsikoSi3LTC1XqACKAQUhQEmhEsg1QnDLM1NKMoBCBhYGCMGM1Mz0jBJbJQtDhKA+0EwAUEsBAgAAFAACAAgAulQ8SRgmQ/IuBAAAfw4AAB0AAAAAAAAAAQAAAAAAAAAAAHVuaXZlcnNhbC9jb21tb25fbWVzc2FnZXMubG5nUEsBAgAAFAACAAgAulQ8SZh/JYMrBAAAVw4AAC4AAAAAAAAAAQAAAAAAaQQAAHVuaXZlcnNhbC9jdXN0b21fcHJlc2V0cy8wL2NvbW1vbl9tZXNzYWdlcy5sbmdQSwECAAAUAAIACAC6VDxJCswVnxYEAAALEAAAJwAAAAAAAAABAAAAAADgCAAAdW5pdmVyc2FsL2ZsYXNoX3B1Ymxpc2hpbmdfc2V0dGluZ3MueG1sUEsBAgAAFAACAAgAulQ8SQTnA9G2AgAAUwoAACEAAAAAAAAAAQAAAAAAOw0AAHVuaXZlcnNhbC9mbGFzaF9za2luX3NldHRpbmdzLnhtbFBLAQIAABQAAgAIALpUPElqAMUe6gMAABwPAAAmAAAAAAAAAAEAAAAAADAQAAB1bml2ZXJzYWwvaHRtbF9wdWJsaXNoaW5nX3NldHRpbmdzLnhtbFBLAQIAABQAAgAIALpUPEkP5FkgmQEAAB0GAAAfAAAAAAAAAAEAAAAAAF4UAAB1bml2ZXJzYWwvaHRtbF9za2luX3NldHRpbmdzLmpzUEsBAgAAFAACAAgAulQ8SXp6CCbYAAAAkgEAABoAAAAAAAAAAQAAAAAANBYAAHVuaXZlcnNhbC9pMThuX3ByZXNldHMueG1sUEsBAgAAFAACAAgAulQ8SXQ+R7hdAAAAYgAAABwAAAAAAAAAAQAAAAAARBcAAHVuaXZlcnNhbC9sb2NhbF9zZXR0aW5ncy54bWxQSwECAAAUAAIACAB2uMNEzoIJN+wCAACICAAAFAAAAAAAAAABAAAAAADbFwAAdW5pdmVyc2FsL3BsYXllci54bWxQSwECAAAUAAIACAC6VDxJcYP8DhoIAADbHQAAKQAAAAAAAAABAAAAAAD5GgAAdW5pdmVyc2FsL3NraW5fY3VzdG9taXphdGlvbl9zZXR0aW5ncy54bWxQSwECAAAUAAIACAC6VDxJM91K5mcaAADkRQAAFwAAAAAAAAAAAAAAAABaIwAAdW5pdmVyc2FsL3VuaXZlcnNhbC5wbmdQSwECAAAUAAIACAC6VDxJiXdgQkoAAABrAAAAGwAAAAAAAAABAAAAAAD2PQAAdW5pdmVyc2FsL3VuaXZlcnNhbC5wbmcueG1sUEsFBgAAAAAMAAwApQMAAHk+AAAAAA=="/>
  <p:tag name="ISPRING_PRESENTATION_TITLE" val="chapter07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5">
      <a:dk1>
        <a:srgbClr val="000000"/>
      </a:dk1>
      <a:lt1>
        <a:srgbClr val="FFFFFF"/>
      </a:lt1>
      <a:dk2>
        <a:srgbClr val="E9F3FA"/>
      </a:dk2>
      <a:lt2>
        <a:srgbClr val="FFFFFF"/>
      </a:lt2>
      <a:accent1>
        <a:srgbClr val="4472C4"/>
      </a:accent1>
      <a:accent2>
        <a:srgbClr val="2A8DD4"/>
      </a:accent2>
      <a:accent3>
        <a:srgbClr val="2FA1CF"/>
      </a:accent3>
      <a:accent4>
        <a:srgbClr val="33B2B2"/>
      </a:accent4>
      <a:accent5>
        <a:srgbClr val="35BD81"/>
      </a:accent5>
      <a:accent6>
        <a:srgbClr val="59C54F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2940</Words>
  <Application>WPS 演示</Application>
  <PresentationFormat>全屏显示(4:3)</PresentationFormat>
  <Paragraphs>346</Paragraphs>
  <Slides>26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Times New Roman</vt:lpstr>
      <vt:lpstr>Impact</vt:lpstr>
      <vt:lpstr>Adobe 宋体 Std L</vt:lpstr>
      <vt:lpstr>Wingdings</vt:lpstr>
      <vt:lpstr>Arial Unicode MS</vt:lpstr>
      <vt:lpstr>等线 Light</vt:lpstr>
      <vt:lpstr>Calibri Light</vt:lpstr>
      <vt:lpstr>等线</vt:lpstr>
      <vt:lpstr>Calibri</vt:lpstr>
      <vt:lpstr>Verdana</vt:lpstr>
      <vt:lpstr>Arial</vt:lpstr>
      <vt:lpstr>汉仪旗黑-85S</vt:lpstr>
      <vt:lpstr>黑体</vt:lpstr>
      <vt:lpstr>Viner Hand ITC</vt:lpstr>
      <vt:lpstr>Office 主题​​</vt:lpstr>
      <vt:lpstr>1_Office 主题​​</vt:lpstr>
      <vt:lpstr>Android移动应用基础教程（第2版）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chapter07</dc:title>
  <dc:creator>admin</dc:creator>
  <cp:lastModifiedBy>试试就试试</cp:lastModifiedBy>
  <cp:revision>716</cp:revision>
  <dcterms:created xsi:type="dcterms:W3CDTF">2015-06-29T07:19:00Z</dcterms:created>
  <dcterms:modified xsi:type="dcterms:W3CDTF">2020-08-30T09:09:18Z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