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3"/>
  </p:sldMasterIdLst>
  <p:notesMasterIdLst>
    <p:notesMasterId r:id="rId5"/>
  </p:notesMasterIdLst>
  <p:sldIdLst>
    <p:sldId id="387" r:id="rId4"/>
    <p:sldId id="261" r:id="rId6"/>
    <p:sldId id="262" r:id="rId7"/>
    <p:sldId id="263" r:id="rId8"/>
    <p:sldId id="271" r:id="rId9"/>
    <p:sldId id="388" r:id="rId10"/>
    <p:sldId id="355" r:id="rId11"/>
    <p:sldId id="368" r:id="rId12"/>
    <p:sldId id="369" r:id="rId13"/>
    <p:sldId id="390" r:id="rId14"/>
    <p:sldId id="356" r:id="rId15"/>
    <p:sldId id="391" r:id="rId16"/>
    <p:sldId id="392" r:id="rId17"/>
    <p:sldId id="393" r:id="rId18"/>
    <p:sldId id="394" r:id="rId19"/>
    <p:sldId id="395" r:id="rId20"/>
    <p:sldId id="389" r:id="rId21"/>
    <p:sldId id="372" r:id="rId22"/>
    <p:sldId id="396" r:id="rId23"/>
    <p:sldId id="397" r:id="rId24"/>
    <p:sldId id="400" r:id="rId25"/>
    <p:sldId id="401" r:id="rId26"/>
    <p:sldId id="402" r:id="rId27"/>
    <p:sldId id="403" r:id="rId28"/>
    <p:sldId id="404" r:id="rId29"/>
    <p:sldId id="405" r:id="rId30"/>
    <p:sldId id="287" r:id="rId31"/>
    <p:sldId id="291" r:id="rId32"/>
    <p:sldId id="386" r:id="rId33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174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4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4" Type="http://schemas.openxmlformats.org/officeDocument/2006/relationships/theme" Target="../theme/theme2.xml"/><Relationship Id="rId53" Type="http://schemas.openxmlformats.org/officeDocument/2006/relationships/tags" Target="../tags/tag144.xml"/><Relationship Id="rId52" Type="http://schemas.openxmlformats.org/officeDocument/2006/relationships/tags" Target="../tags/tag143.xml"/><Relationship Id="rId51" Type="http://schemas.openxmlformats.org/officeDocument/2006/relationships/tags" Target="../tags/tag142.xml"/><Relationship Id="rId50" Type="http://schemas.openxmlformats.org/officeDocument/2006/relationships/tags" Target="../tags/tag141.xml"/><Relationship Id="rId5" Type="http://schemas.openxmlformats.org/officeDocument/2006/relationships/slideLayout" Target="../slideLayouts/slideLayout26.xml"/><Relationship Id="rId49" Type="http://schemas.openxmlformats.org/officeDocument/2006/relationships/tags" Target="../tags/tag140.xml"/><Relationship Id="rId48" Type="http://schemas.openxmlformats.org/officeDocument/2006/relationships/tags" Target="../tags/tag139.xml"/><Relationship Id="rId47" Type="http://schemas.openxmlformats.org/officeDocument/2006/relationships/slideLayout" Target="../slideLayouts/slideLayout68.xml"/><Relationship Id="rId46" Type="http://schemas.openxmlformats.org/officeDocument/2006/relationships/slideLayout" Target="../slideLayouts/slideLayout67.xml"/><Relationship Id="rId45" Type="http://schemas.openxmlformats.org/officeDocument/2006/relationships/slideLayout" Target="../slideLayouts/slideLayout66.xml"/><Relationship Id="rId44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63.xml"/><Relationship Id="rId41" Type="http://schemas.openxmlformats.org/officeDocument/2006/relationships/slideLayout" Target="../slideLayouts/slideLayout62.xml"/><Relationship Id="rId4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25.xml"/><Relationship Id="rId39" Type="http://schemas.openxmlformats.org/officeDocument/2006/relationships/slideLayout" Target="../slideLayouts/slideLayout60.xml"/><Relationship Id="rId38" Type="http://schemas.openxmlformats.org/officeDocument/2006/relationships/slideLayout" Target="../slideLayouts/slideLayout59.xml"/><Relationship Id="rId37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57.xml"/><Relationship Id="rId35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8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9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0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1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2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5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  <p:sldLayoutId id="2147483707" r:id="rId37"/>
    <p:sldLayoutId id="2147483708" r:id="rId38"/>
    <p:sldLayoutId id="2147483709" r:id="rId39"/>
    <p:sldLayoutId id="2147483710" r:id="rId40"/>
    <p:sldLayoutId id="2147483711" r:id="rId41"/>
    <p:sldLayoutId id="2147483712" r:id="rId42"/>
    <p:sldLayoutId id="2147483713" r:id="rId43"/>
    <p:sldLayoutId id="2147483714" r:id="rId44"/>
    <p:sldLayoutId id="2147483715" r:id="rId45"/>
    <p:sldLayoutId id="2147483716" r:id="rId46"/>
    <p:sldLayoutId id="2147483717" r:id="rId47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ags" Target="../tags/tag1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5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3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tags" Target="../tags/tag16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6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6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7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2.xml"/><Relationship Id="rId2" Type="http://schemas.openxmlformats.org/officeDocument/2006/relationships/tags" Target="../tags/tag171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7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5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4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章 </a:t>
            </a:r>
            <a:r>
              <a:rPr lang="en-US" altLang="zh-CN" sz="3200" b="1" dirty="0" smtClean="0"/>
              <a:t>Android</a:t>
            </a:r>
            <a:r>
              <a:rPr lang="zh-CN" altLang="en-US" sz="3200" b="1" dirty="0" smtClean="0"/>
              <a:t>事件处理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862886" y="4677728"/>
            <a:ext cx="281357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手势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Handler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消息机制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4677728"/>
            <a:ext cx="4572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基于回调机制的事件处理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基于监听接口机制的事件处理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470320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412776"/>
            <a:ext cx="8421564" cy="46085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6776" y="120821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615637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回调机制的事件处理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7584" y="2526639"/>
            <a:ext cx="2092243" cy="4308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onTouchEvent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1991" y="4473696"/>
            <a:ext cx="2236258" cy="4308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onFocusChanged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3023828" y="1844824"/>
            <a:ext cx="5796644" cy="18002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该方法中的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屏幕触摸事件封装类的对象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用户触摸屏幕时被创建，其封装了该事件的所有信息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。该方法的返回值表示是否已经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完整地处理了事件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，是否希望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其他的回调方法再次进行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折角形 11"/>
          <p:cNvSpPr/>
          <p:nvPr/>
        </p:nvSpPr>
        <p:spPr>
          <a:xfrm>
            <a:off x="2997006" y="3789040"/>
            <a:ext cx="5868653" cy="18002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该方法中的参数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gainFocus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previouslyFocusedRec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分别表示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触发该事件的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是否获得了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焦点、焦点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方向以及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触发事件的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的坐标系中，前一个获得焦点的矩形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827584" y="3140968"/>
            <a:ext cx="5478085" cy="86409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1043608" y="471585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Handler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消息机制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1043608" y="2492896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基于回调机制的事件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处理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10.3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基于监听接口机制的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</a:t>
            </a:r>
            <a:endParaRPr lang="en-US" altLang="zh-CN" sz="2400" dirty="0" smtClean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件处理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043608" y="414908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手势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10.1 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556792"/>
            <a:ext cx="8205539" cy="410445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067944" y="1353898"/>
            <a:ext cx="389287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基于监听接口机制的事件处理简介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11560" y="1844825"/>
            <a:ext cx="8033965" cy="36724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基于监听事件处理是一种更“面向对象”的事件处理，在事件监听的处理模型中主要涉及三个对象，分别是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Source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（事件源）、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（事件）、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（事件监听器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（事件源）：事件发生的场所，通常是指各个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（事件）：封装了界面组件发生的特定事情（通常指用户的一次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操作）。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（事件监听器）：负责监听事件源所发生的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事件。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基于监听接口机制的事件处理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556792"/>
            <a:ext cx="8205539" cy="35283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067944" y="1353898"/>
            <a:ext cx="389287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基于监听接口机制的事件处理简介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11560" y="1844825"/>
            <a:ext cx="8033965" cy="3168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在基于监听的事件处理模型中，事件监听器必须实现事件监听器接口，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系统为不同的界面组件提供了不同的监听器接口，这些接口通常以内部类的形式存在。以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类为例，它包含了一些内部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接口，如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View.OnClickListener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View.OnLongClickListener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View.onFocusChangeListener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View.OnKeyListener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View.OnTouchListener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基于监听接口机制的事件处理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484784"/>
            <a:ext cx="8277548" cy="40324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6776" y="128022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监听器接口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监听接口机制的事件处理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7564" y="2348880"/>
            <a:ext cx="2124236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OnClickListener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564" y="3797605"/>
            <a:ext cx="2124236" cy="630942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OnLongClickListener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879812" y="1988841"/>
            <a:ext cx="5796644" cy="1008112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，参数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表示事件发生的事件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879812" y="3212976"/>
            <a:ext cx="5796644" cy="18002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onLongClick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view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源控件。该方法的返回值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表示是否已经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完整的处理了长按事件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，是否希望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其他回调方法再次进行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484784"/>
            <a:ext cx="8277548" cy="446449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6776" y="128022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监听器接口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监听接口机制的事件处理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7564" y="2204864"/>
            <a:ext cx="2124236" cy="630942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OnFocusChangeListener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564" y="4229653"/>
            <a:ext cx="2124236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OnKeyListener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879812" y="1844825"/>
            <a:ext cx="5796644" cy="1440159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onFocusChange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hasFocus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触发焦点发生改变事件的事件源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hasFocus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是否获取焦点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879812" y="3645024"/>
            <a:ext cx="5796644" cy="18002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表示事件的事件源，参数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表示键盘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的键盘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码，参数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表示键盘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事件封装类的对象，其中包含了事件的详细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772816"/>
            <a:ext cx="8349556" cy="338437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6776" y="158707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监听器接口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监听接口机制的事件处理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5576" y="3158098"/>
            <a:ext cx="2124236" cy="630942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OnTouchListener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3010363" y="2564904"/>
            <a:ext cx="5796644" cy="1800199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onTouch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表示事件源，参数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motionEvent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表示事件封装类的对象，其中封装了触摸事件的详细信息，同样包括事件的类型、触发时间等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894115" y="4005064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1043608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Handler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消息机制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43608" y="2555612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基于回调机制的事件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处理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基于监听接口机制的事</a:t>
            </a:r>
            <a:endParaRPr lang="en-US" altLang="zh-CN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    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件处理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043608" y="414908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10.4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手势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10.1 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10482"/>
            <a:ext cx="8102600" cy="463879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926013" y="1124744"/>
            <a:ext cx="1449883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556792"/>
            <a:ext cx="7920880" cy="42484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手势是指用户手指或触摸笔在触摸屏幕上连续碰撞的行为。当用户触摸屏幕时，会产生许多手势，如按下、滑动、弹起等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类中有一个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View.OnTouchListener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内部接口，通过重写该接口的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onTouch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方法可以处理一些屏幕的触摸事件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。但是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这个方法中的处理过程太过简单，如果处理一些复杂的手势，则需要根据用户触摸的轨迹来判断绘制的手势，此时用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View.OnTouchListener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接口来处理会比较麻烦。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给我们提供了一个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GestureDetector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类，通过该类可以识别很多复杂的手势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10482"/>
            <a:ext cx="8102600" cy="514285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926013" y="1124744"/>
            <a:ext cx="1449883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手势检测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11560" y="1484784"/>
            <a:ext cx="7920880" cy="482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系统提供的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GestureDetector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类用于检测用户的触摸手势，该类内部定义了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个监听接口和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个类，分别是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OnGestureListener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OnDoubleTapListener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OnContextClickListener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接口以及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SimpleOnGestureListener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600" y="3548335"/>
            <a:ext cx="2412268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OnGestureListener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3555150" y="3510906"/>
            <a:ext cx="4545242" cy="494158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用于监听一些单击、滑动、长按等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手势。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71600" y="4111006"/>
            <a:ext cx="2592288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OnDoubleTapListener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3563888" y="4056287"/>
            <a:ext cx="4545242" cy="494158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监听双击和单击手势。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600" y="4648127"/>
            <a:ext cx="2808312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OnContextClickListener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3843182" y="4593408"/>
            <a:ext cx="4545242" cy="494158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用于监听鼠标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触摸板右击手势。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71600" y="5633873"/>
            <a:ext cx="2808312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SimpleOnGestureListener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3860322" y="5154501"/>
            <a:ext cx="4545242" cy="1226827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实现了前面三个接口中的所有回调方法，由于该类不是抽象类，因此继承他时，只需重写需要回调的方法即可。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1700809"/>
            <a:ext cx="79756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请简要说明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2400" dirty="0"/>
              <a:t>有几种启动方式以及每种启动方式的</a:t>
            </a:r>
            <a:r>
              <a:rPr lang="zh-CN" altLang="en-US" sz="2400" dirty="0" smtClean="0"/>
              <a:t>特点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400" dirty="0"/>
              <a:t>请简要说明本地服务通信的</a:t>
            </a:r>
            <a:r>
              <a:rPr lang="zh-CN" altLang="zh-CN" sz="2400" dirty="0" smtClean="0"/>
              <a:t>过程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395536" y="1310482"/>
            <a:ext cx="8565579" cy="507084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280596" y="1105514"/>
            <a:ext cx="35283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4172" y="1484784"/>
            <a:ext cx="8352928" cy="482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系统使用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来代替手势库，并提供了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GestureLibraries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工具类来创建手势库，该类提供了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个静态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fromFile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path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fromFile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path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fromPrivateFile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context,String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fromRawResource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不同位置加载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手势。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如果程序获取了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对象，那么该对象会提供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addGesture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entryName,Gesture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gesture)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getGestureEntries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getGestures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recognize(Gesture gesture)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removeEntry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fromRawResource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方法来添加和识别手势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755576" y="1310482"/>
            <a:ext cx="8205539" cy="233454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211960" y="1096153"/>
            <a:ext cx="381642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4172" y="1484784"/>
            <a:ext cx="8352928" cy="19442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除了</a:t>
            </a:r>
            <a:r>
              <a:rPr lang="zh-CN" altLang="zh-CN" sz="2000" dirty="0" smtClean="0"/>
              <a:t>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addGesture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方法来添加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手势之外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，还可以通过模拟器或者手机上（有的手机可能默认没有）的默认系统软件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 Builder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增加手势，打开该软件就可以直接创建一个手势并将该手势保存到本地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1021119" y="3933056"/>
            <a:ext cx="7219950" cy="811272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创建的手势库文件保存在</a:t>
            </a:r>
            <a:r>
              <a:rPr lang="en-US" altLang="zh-CN" dirty="0"/>
              <a:t>/storage/emulated/0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目录下。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755576" y="1670522"/>
            <a:ext cx="8205539" cy="26945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516216" y="1473349"/>
            <a:ext cx="14401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手势识别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4172" y="1844824"/>
            <a:ext cx="8352928" cy="2520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识别手势时，会用到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类提供的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recognize(Gesture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方法，该方法的返回值是一个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ArrrayList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&lt;Prediction&gt;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类型的集合，表示手势库中所有与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匹配的手势集合。其中，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属性表示匹配的手势名称，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属性表示手势的相似度，图形越相似，相似度就会越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755576" y="1670522"/>
            <a:ext cx="8205539" cy="26945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516216" y="1473349"/>
            <a:ext cx="14401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手势识别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4172" y="1844824"/>
            <a:ext cx="8352928" cy="2520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识别手势时，会用到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类提供的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recognize(Gesture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方法，该方法的返回值是一个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ArrrayList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&lt;Prediction&gt;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类型的集合，表示手势库中所有与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匹配的手势集合。其中，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属性表示匹配的手势名称，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属性表示手势的相似度，图形越相似，相似度就会越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966123" y="4653136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1043608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10.5    </a:t>
            </a:r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消息机制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43608" y="2555612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基于回调机制的事件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处理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基于监听接口机制的事</a:t>
            </a:r>
            <a:endParaRPr lang="en-US" altLang="zh-CN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    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件处理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043608" y="40770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10.4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手势 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10.1 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10.5 Handler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消息机制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82683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" name="任意多边形 6"/>
          <p:cNvSpPr/>
          <p:nvPr/>
        </p:nvSpPr>
        <p:spPr bwMode="auto">
          <a:xfrm>
            <a:off x="5580112" y="1606957"/>
            <a:ext cx="230425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消息机制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2" y="2052886"/>
            <a:ext cx="8051428" cy="43284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是一种异步回调机制，主要负责与子线程进行通信。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机制主要包括四个关键对象：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：消息，它由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统一列队，由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：处理者，主要负责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的发送以及处理。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：消息队列，主要用来存放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发送过来的消息，并且按照先入先出的规则执行。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：消息循环，不断的从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中抽取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并执行。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10.5 Handler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消息机制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3608" y="1978617"/>
            <a:ext cx="2088232" cy="3600000"/>
          </a:xfrm>
          <a:prstGeom prst="roundRect">
            <a:avLst>
              <a:gd name="adj" fmla="val 16158"/>
            </a:avLst>
          </a:prstGeom>
          <a:solidFill>
            <a:srgbClr val="D6ECFF"/>
          </a:solidFill>
          <a:ln w="19050">
            <a:solidFill>
              <a:srgbClr val="006BA9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45287" y="2585590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 bwMode="auto">
          <a:xfrm>
            <a:off x="2008082" y="2994213"/>
            <a:ext cx="0" cy="416877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2008126" y="3817071"/>
            <a:ext cx="0" cy="414245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>
            <a:off x="2008081" y="4578389"/>
            <a:ext cx="0" cy="414245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066160" y="301798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6159" y="38170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6910" y="45948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065" y="200952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MessageQueue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下弧形箭头 14"/>
          <p:cNvSpPr/>
          <p:nvPr/>
        </p:nvSpPr>
        <p:spPr>
          <a:xfrm flipV="1">
            <a:off x="1965503" y="1196752"/>
            <a:ext cx="2936032" cy="668758"/>
          </a:xfrm>
          <a:prstGeom prst="curvedUpArrow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006BA9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下弧形箭头 15"/>
          <p:cNvSpPr/>
          <p:nvPr/>
        </p:nvSpPr>
        <p:spPr>
          <a:xfrm flipH="1">
            <a:off x="2008082" y="5681934"/>
            <a:ext cx="2736304" cy="648072"/>
          </a:xfrm>
          <a:prstGeom prst="curvedUpArrow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744386" y="2481859"/>
            <a:ext cx="0" cy="2482369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5418725" y="5238173"/>
            <a:ext cx="693813" cy="1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圆角矩形 18"/>
          <p:cNvSpPr/>
          <p:nvPr/>
        </p:nvSpPr>
        <p:spPr>
          <a:xfrm>
            <a:off x="6145040" y="5033861"/>
            <a:ext cx="2051720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HandleMessage()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28362" y="342809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调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disptchMessage()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95849" y="57558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发送新消息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7856" y="1386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取出待处理的消息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3924" y="4233284"/>
            <a:ext cx="492443" cy="3039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345287" y="3408448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45286" y="4999809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MessageN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81591" y="2023912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Looper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81591" y="5033862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Handler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2768600" y="1903413"/>
            <a:ext cx="5791200" cy="3024826"/>
            <a:chOff x="2488655" y="2668586"/>
            <a:chExt cx="5443608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28564" y="2941819"/>
              <a:ext cx="5091445" cy="30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本章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主要讲解了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Android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事件处理，针对回调机制的事件处理、监听接口机制的事件处理、手势的创建、手势的导出、绘制手势以及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Handler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消息机制处理进行了详细地讲解</a:t>
              </a:r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，这些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事件在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Android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程序开发中经常会用到，因此需要初学者熟练掌握，便于后续开发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Android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项目。</a:t>
              </a:r>
              <a:endPara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10.6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052736"/>
            <a:ext cx="79756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/>
              <a:t>Handler</a:t>
            </a:r>
            <a:r>
              <a:rPr lang="zh-CN" altLang="en-US" sz="2400" dirty="0"/>
              <a:t>消息机制包括的四个关键对象。</a:t>
            </a:r>
            <a:endParaRPr lang="zh-CN" altLang="en-US" sz="24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添加手势的方式有几种，如何进行添加的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如何解析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数据？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5536" y="1628800"/>
            <a:ext cx="7975600" cy="298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400" dirty="0"/>
              <a:t>基于回调机制的事件处理</a:t>
            </a:r>
            <a:r>
              <a:rPr lang="zh-CN" altLang="en-US" sz="2400" dirty="0"/>
              <a:t>中，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系统提供的常用回调方法有哪些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400" dirty="0"/>
              <a:t>基于监听接口机制的事件处理</a:t>
            </a:r>
            <a:r>
              <a:rPr lang="zh-CN" altLang="en-US" sz="2400" dirty="0"/>
              <a:t>中，</a:t>
            </a:r>
            <a:r>
              <a:rPr lang="en-US" altLang="zh-CN" sz="2400" dirty="0"/>
              <a:t>Android</a:t>
            </a:r>
            <a:r>
              <a:rPr lang="zh-CN" altLang="zh-CN" sz="2400" dirty="0"/>
              <a:t>系统为不同的界面组件提供了不同的监听器接口</a:t>
            </a:r>
            <a:r>
              <a:rPr lang="zh-CN" altLang="en-US" sz="2400" dirty="0"/>
              <a:t>，常见的有哪些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5" y="1930597"/>
            <a:ext cx="3097009" cy="1139824"/>
            <a:chOff x="4841991" y="4225925"/>
            <a:chExt cx="3830022" cy="1209015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4841991" y="4245286"/>
              <a:ext cx="2762196" cy="58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事件处理概述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052736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283017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427986" y="4284399"/>
            <a:ext cx="4176458" cy="1563140"/>
            <a:chOff x="4241856" y="4934187"/>
            <a:chExt cx="2749620" cy="1311334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5047267" y="4301312"/>
              <a:ext cx="1138798" cy="2749620"/>
              <a:chOff x="6453790" y="4116787"/>
              <a:chExt cx="1616331" cy="1259470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453790" y="4116787"/>
                <a:ext cx="1368098" cy="1083588"/>
                <a:chOff x="1469589" y="2030370"/>
                <a:chExt cx="1368236" cy="1083168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1009300" y="2490659"/>
                  <a:ext cx="945103" cy="24526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098539" y="2374252"/>
                  <a:ext cx="141037" cy="1337535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448237" y="5213755"/>
                <a:ext cx="621884" cy="162502"/>
                <a:chOff x="1860440" y="3939911"/>
                <a:chExt cx="623646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095118" y="3705233"/>
                  <a:ext cx="151397" cy="620754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101740" y="3719863"/>
                  <a:ext cx="141050" cy="623642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52263" y="4934187"/>
              <a:ext cx="2106214" cy="1123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基于回调机制的事件处理</a:t>
              </a:r>
              <a:endParaRPr lang="en-US" altLang="zh-CN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  <a:p>
              <a:pPr marL="457200" indent="-457200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基于监听接口机制的事件处理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  <a:p>
              <a:pPr marL="457200" indent="-45720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手势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895975" y="1844824"/>
            <a:ext cx="3428551" cy="985511"/>
            <a:chOff x="5947984" y="1747971"/>
            <a:chExt cx="3431642" cy="985541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6053994" y="2214788"/>
              <a:ext cx="3325632" cy="493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Handler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消息机制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4115" y="170080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43608" y="471585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Handler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消息机制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43608" y="2555612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10.2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基于回调机制的事件处理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10.3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基于监听接口机制的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</a:t>
            </a:r>
            <a:endParaRPr lang="en-US" altLang="zh-CN" sz="2400" dirty="0" smtClean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件处理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43608" y="41397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手势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10.1 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事件处理概述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727993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事件处理概述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295232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012160" y="1340768"/>
            <a:ext cx="194421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827584" y="1844824"/>
            <a:ext cx="7488832" cy="2160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程序中，大部分都是图形界面，这些界面都是通过事件来实现人机交互的。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中的事件主要有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两种，分别是键盘事件和触摸事件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/>
              <a:t>针对</a:t>
            </a:r>
            <a:r>
              <a:rPr lang="en-US" altLang="zh-CN" sz="2000" dirty="0"/>
              <a:t>Android</a:t>
            </a:r>
            <a:r>
              <a:rPr lang="zh-CN" altLang="zh-CN" sz="2000" dirty="0"/>
              <a:t>中的事件，</a:t>
            </a:r>
            <a:r>
              <a:rPr lang="en-US" altLang="zh-CN" sz="2000" dirty="0"/>
              <a:t>Android</a:t>
            </a:r>
            <a:r>
              <a:rPr lang="zh-CN" altLang="zh-CN" sz="2000" dirty="0"/>
              <a:t>平台提供了两种事件处理</a:t>
            </a:r>
            <a:r>
              <a:rPr lang="zh-CN" altLang="zh-CN" sz="2000" dirty="0" smtClean="0"/>
              <a:t>机制</a:t>
            </a:r>
            <a:r>
              <a:rPr lang="zh-CN" altLang="en-US" sz="2000" dirty="0" smtClean="0"/>
              <a:t>，分别是基于回调机制的事件处理与基于监听接口的事件处理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对角圆角矩形 19"/>
          <p:cNvSpPr/>
          <p:nvPr/>
        </p:nvSpPr>
        <p:spPr>
          <a:xfrm>
            <a:off x="827584" y="240296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5"/>
          <p:cNvSpPr txBox="1"/>
          <p:nvPr/>
        </p:nvSpPr>
        <p:spPr>
          <a:xfrm>
            <a:off x="1043608" y="471585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Handler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消息机制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1043608" y="2555612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10.2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基于回调机制的事件处理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10.3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基于监听接口机制的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</a:t>
            </a:r>
            <a:endParaRPr lang="en-US" altLang="zh-CN" sz="2400" dirty="0" smtClean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件处理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043608" y="41397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手势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10.1 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3504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499992" y="1353898"/>
            <a:ext cx="349534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基于回调机制的事件处理简介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11560" y="1844825"/>
            <a:ext cx="7886577" cy="39604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当用户与</a:t>
            </a:r>
            <a:r>
              <a:rPr lang="en-US" altLang="zh-CN" sz="2000" dirty="0"/>
              <a:t>UI</a:t>
            </a:r>
            <a:r>
              <a:rPr lang="zh-CN" altLang="zh-CN" sz="2000" dirty="0"/>
              <a:t>控件发生某个事件（如，按下事件、滑动事件、双击事件）时，程序会调用控件自己特定的方法处理该事件，这个处理过程就是基于回调机制的事件处理</a:t>
            </a:r>
            <a:r>
              <a:rPr lang="zh-CN" altLang="zh-CN" sz="2000" dirty="0" smtClean="0"/>
              <a:t>。基于</a:t>
            </a:r>
            <a:r>
              <a:rPr lang="zh-CN" altLang="zh-CN" sz="2000" dirty="0"/>
              <a:t>回调机制的事件处理包含处理物理按键事件和处理触摸事件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在</a:t>
            </a:r>
            <a:r>
              <a:rPr lang="zh-CN" altLang="zh-CN" sz="2000" dirty="0"/>
              <a:t>处理物理按键事件时，</a:t>
            </a:r>
            <a:r>
              <a:rPr lang="en-US" altLang="zh-CN" sz="2000" dirty="0"/>
              <a:t>Android</a:t>
            </a:r>
            <a:r>
              <a:rPr lang="zh-CN" altLang="zh-CN" sz="2000" dirty="0"/>
              <a:t>系统提供的回调方法有</a:t>
            </a:r>
            <a:r>
              <a:rPr lang="en-US" altLang="zh-CN" sz="2000" dirty="0" err="1"/>
              <a:t>onKeyDown</a:t>
            </a:r>
            <a:r>
              <a:rPr lang="en-US" altLang="zh-CN" sz="2000" dirty="0"/>
              <a:t>()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onKeyUp</a:t>
            </a:r>
            <a:r>
              <a:rPr lang="en-US" altLang="zh-CN" sz="2000" dirty="0"/>
              <a:t>()</a:t>
            </a:r>
            <a:r>
              <a:rPr lang="zh-CN" altLang="zh-CN" sz="2000" dirty="0"/>
              <a:t>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处理</a:t>
            </a:r>
            <a:r>
              <a:rPr lang="zh-CN" altLang="zh-CN" sz="2000" dirty="0"/>
              <a:t>触摸事件时，</a:t>
            </a:r>
            <a:r>
              <a:rPr lang="en-US" altLang="zh-CN" sz="2000" dirty="0"/>
              <a:t>Android</a:t>
            </a:r>
            <a:r>
              <a:rPr lang="zh-CN" altLang="zh-CN" sz="2000" dirty="0"/>
              <a:t>系统提供的回调方法有</a:t>
            </a:r>
            <a:r>
              <a:rPr lang="en-US" altLang="zh-CN" sz="2000" dirty="0" err="1"/>
              <a:t>onTouchEvent</a:t>
            </a:r>
            <a:r>
              <a:rPr lang="en-US" altLang="zh-CN" sz="2000" dirty="0"/>
              <a:t>()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onFocusChanged</a:t>
            </a:r>
            <a:r>
              <a:rPr lang="en-US" altLang="zh-CN" sz="2000" dirty="0"/>
              <a:t>()</a:t>
            </a:r>
            <a:r>
              <a:rPr lang="zh-CN" altLang="zh-CN" sz="2000" dirty="0"/>
              <a:t>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602963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基于回调机制的事件处理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484784"/>
            <a:ext cx="8277548" cy="40324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21802" y="1280219"/>
            <a:ext cx="158533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99150"/>
            <a:ext cx="615637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回调机制的事件处理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9880" y="2457471"/>
            <a:ext cx="1872209" cy="4308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onKeyDown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94946" y="4257672"/>
            <a:ext cx="1872209" cy="4308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onKeyUp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2735796" y="1772815"/>
            <a:ext cx="5796644" cy="1800201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该方法中的参数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，分别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的键值（键盘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码与按键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对象。该方法的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返回值是一个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类型的变量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，表示是否完整地处理了该事件，是否希望其他回调方法继续进行处理。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折角形 30"/>
          <p:cNvSpPr/>
          <p:nvPr/>
        </p:nvSpPr>
        <p:spPr>
          <a:xfrm>
            <a:off x="2708454" y="3789040"/>
            <a:ext cx="5796644" cy="1368152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该方法中的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参数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含义与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含义一样。该方法的返回值与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方法的返回值含义也是一样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0" grpId="0" animBg="1"/>
      <p:bldP spid="31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七章 Service（服务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GENSWF_SLIDE_TITLE" val="服务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服务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GENSWF_SLIDE_TITLE" val="startService方式启动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ISPRING_RESOURCE_PATHS_HASH_PRESENTER" val="32d762efc680fbdea0646afa8263fc1bb7fef97"/>
  <p:tag name="ISPRING_ULTRA_SCORM_COURSE_ID" val="9EE8E08F-0BE3-4E55-9B65-4CFD2AF16C22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5160</Words>
  <Application>WPS 演示</Application>
  <PresentationFormat>全屏显示(4:3)</PresentationFormat>
  <Paragraphs>338</Paragraphs>
  <Slides>29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Times New Roman</vt:lpstr>
      <vt:lpstr>Impact</vt:lpstr>
      <vt:lpstr>Adobe 宋体 Std L</vt:lpstr>
      <vt:lpstr>Arial Unicode MS</vt:lpstr>
      <vt:lpstr>等线 Light</vt:lpstr>
      <vt:lpstr>Calibri Light</vt:lpstr>
      <vt:lpstr>等线</vt:lpstr>
      <vt:lpstr>Calibri</vt:lpstr>
      <vt:lpstr>Arial Unicode MS</vt:lpstr>
      <vt:lpstr>汉仪旗黑-85S</vt:lpstr>
      <vt:lpstr>黑体</vt:lpstr>
      <vt:lpstr>Viner Hand ITC</vt:lpstr>
      <vt:lpstr>Office 主题​​</vt:lpstr>
      <vt:lpstr>1_Office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chapter07</dc:title>
  <dc:creator>admin</dc:creator>
  <cp:lastModifiedBy>试试就试试</cp:lastModifiedBy>
  <cp:revision>1053</cp:revision>
  <dcterms:created xsi:type="dcterms:W3CDTF">2015-06-29T07:19:00Z</dcterms:created>
  <dcterms:modified xsi:type="dcterms:W3CDTF">2020-08-30T09:09:47Z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