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311" r:id="rId4"/>
    <p:sldId id="261" r:id="rId6"/>
    <p:sldId id="262" r:id="rId7"/>
    <p:sldId id="263" r:id="rId8"/>
    <p:sldId id="271" r:id="rId9"/>
    <p:sldId id="293" r:id="rId10"/>
    <p:sldId id="294" r:id="rId11"/>
    <p:sldId id="327" r:id="rId12"/>
    <p:sldId id="328" r:id="rId13"/>
    <p:sldId id="329" r:id="rId14"/>
    <p:sldId id="330" r:id="rId15"/>
    <p:sldId id="296" r:id="rId16"/>
    <p:sldId id="331" r:id="rId17"/>
    <p:sldId id="332" r:id="rId18"/>
    <p:sldId id="333" r:id="rId19"/>
    <p:sldId id="334" r:id="rId20"/>
    <p:sldId id="335" r:id="rId21"/>
    <p:sldId id="336" r:id="rId22"/>
    <p:sldId id="287" r:id="rId23"/>
    <p:sldId id="291" r:id="rId24"/>
    <p:sldId id="310" r:id="rId25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9"/>
    <a:srgbClr val="19C3FF"/>
    <a:srgbClr val="01598B"/>
    <a:srgbClr val="6600CC"/>
    <a:srgbClr val="6666FF"/>
    <a:srgbClr val="6600FF"/>
    <a:srgbClr val="009999"/>
    <a:srgbClr val="0066A2"/>
    <a:srgbClr val="5A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3" autoAdjust="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166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"/>
          <c:y val="0.0681385766950071"/>
          <c:w val="0.618611023622047"/>
          <c:h val="0.76592641554868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0"/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</c:v>
                </c:pt>
                <c:pt idx="1">
                  <c:v>3.333333333</c:v>
                </c:pt>
                <c:pt idx="2">
                  <c:v>3.333333333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261B8-A129-4602-8124-B56B6751BA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CF5-4E39-47E0-A3DC-7F8A10BAD4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5.xml"/><Relationship Id="rId7" Type="http://schemas.openxmlformats.org/officeDocument/2006/relationships/image" Target="../media/image6.png"/><Relationship Id="rId6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10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9.png"/><Relationship Id="rId12" Type="http://schemas.openxmlformats.org/officeDocument/2006/relationships/tags" Target="../tags/tag42.xml"/><Relationship Id="rId11" Type="http://schemas.openxmlformats.org/officeDocument/2006/relationships/image" Target="../media/image10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12.png"/><Relationship Id="rId5" Type="http://schemas.openxmlformats.org/officeDocument/2006/relationships/tags" Target="../tags/tag45.xml"/><Relationship Id="rId4" Type="http://schemas.openxmlformats.org/officeDocument/2006/relationships/image" Target="../media/image11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4.png"/><Relationship Id="rId2" Type="http://schemas.openxmlformats.org/officeDocument/2006/relationships/tags" Target="../tags/tag64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5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5.png"/><Relationship Id="rId4" Type="http://schemas.openxmlformats.org/officeDocument/2006/relationships/tags" Target="../tags/tag77.xml"/><Relationship Id="rId3" Type="http://schemas.openxmlformats.org/officeDocument/2006/relationships/image" Target="../media/image15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6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8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9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136.xml"/><Relationship Id="rId7" Type="http://schemas.openxmlformats.org/officeDocument/2006/relationships/image" Target="../media/image20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662589" y="3503930"/>
            <a:ext cx="5819299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662351" y="2292046"/>
            <a:ext cx="5819299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45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383279" y="4490846"/>
            <a:ext cx="1037320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4572000" y="4490846"/>
            <a:ext cx="1037319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9144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38615" y="2681555"/>
            <a:ext cx="2682787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33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3938615" y="3459937"/>
            <a:ext cx="2682788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 lIns="90000" tIns="46800" rIns="90000" bIns="4680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2737007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6406993" y="15483"/>
            <a:ext cx="2737007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4228624" y="1484173"/>
            <a:ext cx="6858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2534087" y="2809615"/>
            <a:ext cx="51435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9144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9144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344229" y="2421777"/>
            <a:ext cx="445554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9144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474527" y="4417887"/>
            <a:ext cx="976576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4692899" y="4417887"/>
            <a:ext cx="976577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9144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baseline="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5304452" y="4933186"/>
            <a:ext cx="3622376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58" y="0"/>
            <a:ext cx="9144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9144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sz="21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6321812" y="4917233"/>
            <a:ext cx="2822188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3535204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4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6" Type="http://schemas.openxmlformats.org/officeDocument/2006/relationships/theme" Target="../theme/theme2.xml"/><Relationship Id="rId45" Type="http://schemas.openxmlformats.org/officeDocument/2006/relationships/tags" Target="../tags/tag144.xml"/><Relationship Id="rId44" Type="http://schemas.openxmlformats.org/officeDocument/2006/relationships/tags" Target="../tags/tag143.xml"/><Relationship Id="rId43" Type="http://schemas.openxmlformats.org/officeDocument/2006/relationships/tags" Target="../tags/tag142.xml"/><Relationship Id="rId42" Type="http://schemas.openxmlformats.org/officeDocument/2006/relationships/tags" Target="../tags/tag141.xml"/><Relationship Id="rId41" Type="http://schemas.openxmlformats.org/officeDocument/2006/relationships/tags" Target="../tags/tag140.xml"/><Relationship Id="rId40" Type="http://schemas.openxmlformats.org/officeDocument/2006/relationships/tags" Target="../tags/tag139.xml"/><Relationship Id="rId4" Type="http://schemas.openxmlformats.org/officeDocument/2006/relationships/slideLayout" Target="../slideLayouts/slideLayout21.xml"/><Relationship Id="rId39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54.xml"/><Relationship Id="rId36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2.xml"/><Relationship Id="rId34" Type="http://schemas.openxmlformats.org/officeDocument/2006/relationships/slideLayout" Target="../slideLayouts/slideLayout51.xml"/><Relationship Id="rId33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4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1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4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4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4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4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704" r:id="rId38"/>
    <p:sldLayoutId id="2147483705" r:id="rId3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5.xml"/><Relationship Id="rId1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tags" Target="../tags/tag1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15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tags" Target="../tags/tag157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3.xml"/><Relationship Id="rId3" Type="http://schemas.openxmlformats.org/officeDocument/2006/relationships/tags" Target="../tags/tag158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2.xml"/><Relationship Id="rId1" Type="http://schemas.openxmlformats.org/officeDocument/2006/relationships/tags" Target="../tags/tag1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tags" Target="../tags/tag16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6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8.xml"/><Relationship Id="rId2" Type="http://schemas.openxmlformats.org/officeDocument/2006/relationships/tags" Target="../tags/tag163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5.xml"/><Relationship Id="rId1" Type="http://schemas.openxmlformats.org/officeDocument/2006/relationships/tags" Target="../tags/tag14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6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1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4.xml"/><Relationship Id="rId1" Type="http://schemas.openxmlformats.org/officeDocument/2006/relationships/tags" Target="../tags/tag14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3.xml"/><Relationship Id="rId2" Type="http://schemas.openxmlformats.org/officeDocument/2006/relationships/tags" Target="../tags/tag148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1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1.xml"/><Relationship Id="rId1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1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tags" Target="../tags/tag152.xml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Android</a:t>
            </a:r>
            <a:r>
              <a:rPr lang="zh-CN" altLang="en-US" b="1" dirty="0"/>
              <a:t>移动应用基础教程</a:t>
            </a:r>
            <a:r>
              <a:rPr lang="zh-CN" altLang="en-US" sz="2400" b="1" dirty="0"/>
              <a:t>（第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版）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第</a:t>
            </a:r>
            <a:r>
              <a:rPr lang="en-US" altLang="zh-CN" sz="3200" b="1" dirty="0" smtClean="0"/>
              <a:t>12</a:t>
            </a:r>
            <a:r>
              <a:rPr lang="zh-CN" altLang="en-US" sz="3200" b="1" dirty="0" smtClean="0"/>
              <a:t>章  阶段</a:t>
            </a:r>
            <a:r>
              <a:rPr lang="zh-CN" altLang="en-US" sz="3200" b="1" dirty="0"/>
              <a:t>案例</a:t>
            </a:r>
            <a:r>
              <a:rPr lang="en-US" altLang="zh-CN" sz="3200" b="1" dirty="0"/>
              <a:t>—</a:t>
            </a:r>
            <a:r>
              <a:rPr lang="zh-CN" altLang="en-US" sz="3200" b="1" dirty="0" smtClean="0"/>
              <a:t>智能</a:t>
            </a:r>
            <a:r>
              <a:rPr lang="zh-CN" altLang="en-US" sz="3200" b="1" dirty="0" smtClean="0"/>
              <a:t>聊天机器人</a:t>
            </a:r>
            <a:endParaRPr lang="zh-CN" altLang="en-US" sz="3200" b="1" dirty="0"/>
          </a:p>
        </p:txBody>
      </p:sp>
      <p:sp>
        <p:nvSpPr>
          <p:cNvPr id="4" name="TextBox 13"/>
          <p:cNvSpPr>
            <a:spLocks noChangeArrowheads="1"/>
          </p:cNvSpPr>
          <p:nvPr/>
        </p:nvSpPr>
        <p:spPr bwMode="auto">
          <a:xfrm>
            <a:off x="4846687" y="4892993"/>
            <a:ext cx="3389634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聊天功能业务实现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1800" y="4892993"/>
            <a:ext cx="22860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开发环境介绍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6" name="Picture 2" descr="C:\Users\admin\Desktop\u=2190866901,1161307542&amp;fm=20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85" y="4918466"/>
            <a:ext cx="961083" cy="9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4667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628561" y="1648678"/>
            <a:ext cx="183536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开发环境介绍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901459" y="2137393"/>
            <a:ext cx="6982909" cy="20836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开发工具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JDK8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Android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Studio3.2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模拟器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12.2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开发环境介绍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187624" y="3861048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313764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12.1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需求分析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299700" y="2915652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12.2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开发环境介绍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313764" y="39957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12.3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聊天功能业务实现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6003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22066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655986" y="188640"/>
            <a:ext cx="6983788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12.3.1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申请机器人身份标识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 rot="574600">
            <a:off x="749300" y="288052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66366" y="2863060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 rot="574600">
            <a:off x="747114" y="361552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0973" y="3611560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43000" y="2141662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注册用户：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36650" y="2861473"/>
            <a:ext cx="149113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创建图灵机器人：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43000" y="3597400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apikey</a:t>
            </a:r>
            <a:r>
              <a:rPr lang="zh-CN" altLang="en-US" sz="14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963613" y="2529012"/>
            <a:ext cx="596160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1" name="直接连接符 40"/>
          <p:cNvCxnSpPr/>
          <p:nvPr/>
        </p:nvCxnSpPr>
        <p:spPr>
          <a:xfrm flipV="1">
            <a:off x="928687" y="3210479"/>
            <a:ext cx="6883673" cy="20494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2" name="直接连接符 41"/>
          <p:cNvCxnSpPr/>
          <p:nvPr/>
        </p:nvCxnSpPr>
        <p:spPr>
          <a:xfrm flipV="1">
            <a:off x="900906" y="3943959"/>
            <a:ext cx="7919566" cy="23328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43" name="椭圆 42"/>
          <p:cNvSpPr/>
          <p:nvPr/>
        </p:nvSpPr>
        <p:spPr bwMode="auto">
          <a:xfrm rot="574600">
            <a:off x="729520" y="2188288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36664" y="2178968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309267" y="2208620"/>
            <a:ext cx="4482061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www.tuling123.com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注册成为用户并创建机器人。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627784" y="2901484"/>
            <a:ext cx="5416868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点击机器人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管理页面中间的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创建机器人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按钮，会弹出创建机器人的页面。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699792" y="3611560"/>
            <a:ext cx="6291851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在机器人设置界面可以看到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apikey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就是我们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创建的图灵机器人对应的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/>
      <p:bldP spid="26" grpId="0"/>
      <p:bldP spid="38" grpId="0"/>
      <p:bldP spid="39" grpId="0"/>
      <p:bldP spid="43" grpId="0" animBg="1"/>
      <p:bldP spid="44" grpId="0"/>
      <p:bldP spid="45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 rot="574600">
            <a:off x="749300" y="259249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6366" y="2575028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 rot="574600">
            <a:off x="747114" y="328293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0973" y="3278970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00" y="1925638"/>
            <a:ext cx="1152525" cy="3450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创建项目：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6650" y="2573441"/>
            <a:ext cx="1419126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导入界面图片：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00" y="3278970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63613" y="2312988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>
            <a:off x="928687" y="2942941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" name="直接连接符 11"/>
          <p:cNvCxnSpPr/>
          <p:nvPr/>
        </p:nvCxnSpPr>
        <p:spPr>
          <a:xfrm>
            <a:off x="900906" y="364885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椭圆 12"/>
          <p:cNvSpPr/>
          <p:nvPr/>
        </p:nvSpPr>
        <p:spPr bwMode="auto">
          <a:xfrm rot="574600">
            <a:off x="729520" y="197226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6664" y="196294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22998" y="3307844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76126" y="1978228"/>
            <a:ext cx="4404268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个名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IntelRobot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的项目，包名为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com.itheima.robot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83768" y="2593772"/>
            <a:ext cx="4028667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将聊天界面需要的图片导入到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drawable-hdpi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12.3.2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搭建聊天界面布局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393" y="1788437"/>
            <a:ext cx="2406990" cy="35856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椭圆 27"/>
          <p:cNvSpPr/>
          <p:nvPr/>
        </p:nvSpPr>
        <p:spPr bwMode="auto">
          <a:xfrm rot="574600">
            <a:off x="757615" y="393480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74681" y="391734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44964" y="3915755"/>
            <a:ext cx="1641677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创建背景选择器：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937002" y="4285255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2" name="矩形 31"/>
          <p:cNvSpPr/>
          <p:nvPr/>
        </p:nvSpPr>
        <p:spPr>
          <a:xfrm>
            <a:off x="2652555" y="3917342"/>
            <a:ext cx="3416320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创建一个背景选择器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btn_send_selector.xml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 rot="574600">
            <a:off x="742350" y="489674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59416" y="4879284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5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29700" y="4877697"/>
            <a:ext cx="1419126" cy="345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修改清单文件：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21737" y="5247197"/>
            <a:ext cx="50942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7" name="矩形 36"/>
          <p:cNvSpPr/>
          <p:nvPr/>
        </p:nvSpPr>
        <p:spPr>
          <a:xfrm>
            <a:off x="2467024" y="4365104"/>
            <a:ext cx="3329111" cy="88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设置机器人项目的图标。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去掉默认标题栏。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添加允许访问网络资源的权限。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/>
      <p:bldP spid="8" grpId="0"/>
      <p:bldP spid="9" grpId="0"/>
      <p:bldP spid="13" grpId="0" animBg="1"/>
      <p:bldP spid="14" grpId="0"/>
      <p:bldP spid="15" grpId="0"/>
      <p:bldP spid="16" grpId="0"/>
      <p:bldP spid="17" grpId="0"/>
      <p:bldP spid="28" grpId="0" animBg="1"/>
      <p:bldP spid="29" grpId="0"/>
      <p:bldP spid="30" grpId="0"/>
      <p:bldP spid="32" grpId="0"/>
      <p:bldP spid="33" grpId="0" animBg="1"/>
      <p:bldP spid="34" grpId="0"/>
      <p:bldP spid="35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 bwMode="auto">
          <a:xfrm rot="574600">
            <a:off x="747114" y="311147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60973" y="3107504"/>
            <a:ext cx="349250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3931" y="1941839"/>
            <a:ext cx="1152525" cy="6524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4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聊天列表界面</a:t>
            </a:r>
            <a:r>
              <a:rPr lang="en-US" altLang="zh-CN" sz="1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3000" y="3107504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放置界面控件：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63613" y="2543936"/>
            <a:ext cx="5408587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" name="直接连接符 10"/>
          <p:cNvCxnSpPr/>
          <p:nvPr/>
        </p:nvCxnSpPr>
        <p:spPr>
          <a:xfrm flipV="1">
            <a:off x="900906" y="3468777"/>
            <a:ext cx="5471294" cy="8614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椭圆 11"/>
          <p:cNvSpPr/>
          <p:nvPr/>
        </p:nvSpPr>
        <p:spPr bwMode="auto">
          <a:xfrm rot="574600">
            <a:off x="729520" y="220321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6664" y="2193892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2998" y="3136378"/>
            <a:ext cx="2337034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放置对应的控件在界面上显示。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65328" y="1913174"/>
            <a:ext cx="4404268" cy="610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创建机器人聊天的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布局文件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chatting_left_item.xml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创建用户聊天的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布局文件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chatting_right_item.xml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12.3.2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搭建聊天条目布局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 rot="574600">
            <a:off x="757615" y="404757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74681" y="4030112"/>
            <a:ext cx="349250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</a:rPr>
              <a:t>3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44964" y="4028525"/>
            <a:ext cx="1842860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Aft>
                <a:spcPts val="300"/>
              </a:spcAft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400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styles.xml</a:t>
            </a:r>
            <a:r>
              <a:rPr lang="zh-CN" altLang="en-US" sz="14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989968" y="4392631"/>
            <a:ext cx="5382232" cy="8304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19C3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3" name="矩形 22"/>
          <p:cNvSpPr/>
          <p:nvPr/>
        </p:nvSpPr>
        <p:spPr>
          <a:xfrm>
            <a:off x="2955880" y="4060232"/>
            <a:ext cx="3049233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将聊天文本样式存放在</a:t>
            </a:r>
            <a:r>
              <a:rPr lang="en-US" altLang="zh-CN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styles.xml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35" y="2382858"/>
            <a:ext cx="2534703" cy="76423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738" y="3255104"/>
            <a:ext cx="2534400" cy="82196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12" grpId="0" animBg="1"/>
      <p:bldP spid="13" grpId="0"/>
      <p:bldP spid="14" grpId="0"/>
      <p:bldP spid="15" grpId="0"/>
      <p:bldP spid="19" grpId="0" animBg="1"/>
      <p:bldP spid="20" grpId="0"/>
      <p:bldP spid="21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1"/>
            <a:ext cx="8102600" cy="310675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544356" y="1317922"/>
            <a:ext cx="2195996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ChatBean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935844" y="1915829"/>
            <a:ext cx="7128792" cy="2160240"/>
          </a:xfrm>
          <a:prstGeom prst="foldedCorner">
            <a:avLst/>
          </a:prstGeom>
          <a:solidFill>
            <a:srgbClr val="C5E8FF">
              <a:alpha val="28000"/>
            </a:srgbClr>
          </a:solidFill>
          <a:ln w="25400" cap="flat" cmpd="sng" algn="ctr">
            <a:noFill/>
            <a:prstDash val="solid"/>
          </a:ln>
          <a:effectLst/>
        </p:spPr>
        <p:txBody>
          <a:bodyPr/>
          <a:lstStyle/>
          <a:p>
            <a:pPr marL="0" lvl="2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由于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机器人与用户聊天的每条消息都会有消息的状态、消息的内容等属性，因此需要创建一个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ChatBean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类来存放消息的这些属性。接下来，在程序中创建一个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ChatBean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类。</a:t>
            </a:r>
            <a:endParaRPr lang="zh-CN" altLang="en-US" kern="0" dirty="0">
              <a:solidFill>
                <a:sysClr val="windowText" lastClr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在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cn.itcast.robot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包中创建一个</a:t>
            </a:r>
            <a:r>
              <a:rPr lang="en-US" altLang="zh-CN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ChatBean</a:t>
            </a:r>
            <a:r>
              <a:rPr lang="zh-CN" altLang="en-US" kern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类。在该类中创建机器人与用户聊天信息的</a:t>
            </a:r>
            <a:r>
              <a:rPr lang="zh-CN" altLang="en-US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12.3.3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封装聊天信息实体类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545380"/>
            <a:ext cx="8102600" cy="4187875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292080" y="1317922"/>
            <a:ext cx="2520280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ChatAdapter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12.3.4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编写聊天列表适配器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611560" y="1846145"/>
            <a:ext cx="7920879" cy="3743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由于</a:t>
            </a:r>
            <a:r>
              <a:rPr lang="zh-CN" altLang="zh-CN" sz="2000" dirty="0"/>
              <a:t>聊天界面用了</a:t>
            </a:r>
            <a:r>
              <a:rPr lang="en-US" altLang="zh-CN" sz="2000" dirty="0" err="1"/>
              <a:t>ListView</a:t>
            </a:r>
            <a:r>
              <a:rPr lang="zh-CN" altLang="zh-CN" sz="2000" dirty="0"/>
              <a:t>控件显示聊天信息，因此需要创建一个数据适配器</a:t>
            </a:r>
            <a:r>
              <a:rPr lang="en-US" altLang="zh-CN" sz="2000" dirty="0" err="1"/>
              <a:t>ChatAdapter</a:t>
            </a:r>
            <a:r>
              <a:rPr lang="zh-CN" altLang="zh-CN" sz="2000" dirty="0"/>
              <a:t>对</a:t>
            </a:r>
            <a:r>
              <a:rPr lang="en-US" altLang="zh-CN" sz="2000" dirty="0" err="1"/>
              <a:t>ListView</a:t>
            </a:r>
            <a:r>
              <a:rPr lang="zh-CN" altLang="zh-CN" sz="2000" dirty="0"/>
              <a:t>控件进行数据适配。接下来，创建一个</a:t>
            </a:r>
            <a:r>
              <a:rPr lang="en-US" altLang="zh-CN" sz="2000" dirty="0" err="1"/>
              <a:t>ChatAdapter</a:t>
            </a:r>
            <a:r>
              <a:rPr lang="zh-CN" altLang="zh-CN" sz="2000" dirty="0"/>
              <a:t>类，具体步骤如下：</a:t>
            </a:r>
            <a:endParaRPr lang="zh-CN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1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创建</a:t>
            </a:r>
            <a:r>
              <a:rPr lang="en-US" altLang="zh-CN" sz="2000" dirty="0" err="1"/>
              <a:t>ChatAdapter</a:t>
            </a:r>
            <a:r>
              <a:rPr lang="zh-CN" altLang="zh-CN" sz="2000" dirty="0" smtClean="0"/>
              <a:t>类</a:t>
            </a:r>
            <a:endParaRPr lang="en-US" altLang="zh-CN" sz="20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在</a:t>
            </a:r>
            <a:r>
              <a:rPr lang="en-US" altLang="zh-CN" sz="2000" dirty="0" err="1"/>
              <a:t>cn.itcast.robot</a:t>
            </a:r>
            <a:r>
              <a:rPr lang="zh-CN" altLang="zh-CN" sz="2000" dirty="0"/>
              <a:t>包中，创建一个</a:t>
            </a:r>
            <a:r>
              <a:rPr lang="en-US" altLang="zh-CN" sz="2000" dirty="0" err="1"/>
              <a:t>ChatAdapter</a:t>
            </a:r>
            <a:r>
              <a:rPr lang="zh-CN" altLang="zh-CN" sz="2000" dirty="0"/>
              <a:t>类继承</a:t>
            </a:r>
            <a:r>
              <a:rPr lang="en-US" altLang="zh-CN" sz="2000" dirty="0" err="1"/>
              <a:t>BaseAdapter</a:t>
            </a:r>
            <a:r>
              <a:rPr lang="zh-CN" altLang="zh-CN" sz="2000" dirty="0" smtClean="0"/>
              <a:t>类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创建</a:t>
            </a:r>
            <a:r>
              <a:rPr lang="en-US" altLang="zh-CN" sz="2000" dirty="0" err="1"/>
              <a:t>ViewHolder</a:t>
            </a:r>
            <a:r>
              <a:rPr lang="zh-CN" altLang="zh-CN" sz="2000" dirty="0"/>
              <a:t>类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zh-CN" sz="2000" dirty="0" smtClean="0"/>
              <a:t>在</a:t>
            </a:r>
            <a:r>
              <a:rPr lang="en-US" altLang="zh-CN" sz="2000" dirty="0" err="1"/>
              <a:t>ChatAdapter</a:t>
            </a:r>
            <a:r>
              <a:rPr lang="zh-CN" altLang="zh-CN" sz="2000" dirty="0"/>
              <a:t>类中创建一个</a:t>
            </a:r>
            <a:r>
              <a:rPr lang="en-US" altLang="zh-CN" sz="2000" dirty="0"/>
              <a:t>Holder</a:t>
            </a:r>
            <a:r>
              <a:rPr lang="zh-CN" altLang="zh-CN" sz="2000" dirty="0"/>
              <a:t>类来获取</a:t>
            </a:r>
            <a:r>
              <a:rPr lang="en-US" altLang="zh-CN" sz="2000" dirty="0"/>
              <a:t>Item</a:t>
            </a:r>
            <a:r>
              <a:rPr lang="zh-CN" altLang="zh-CN" sz="2000" dirty="0"/>
              <a:t>界面上的</a:t>
            </a:r>
            <a:r>
              <a:rPr lang="zh-CN" altLang="zh-CN" sz="2000" dirty="0" smtClean="0"/>
              <a:t>控件</a:t>
            </a:r>
            <a:r>
              <a:rPr lang="zh-CN" altLang="en-US" sz="2000" dirty="0" smtClean="0"/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6373" y="1401341"/>
            <a:ext cx="8102600" cy="4907979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4716016" y="1185317"/>
            <a:ext cx="3096344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适配器中的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getView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687685" y="1587078"/>
            <a:ext cx="7819976" cy="450621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Override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public View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getView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position, View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contentView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ViewGroup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viewGroup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Holder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holder = new Holder();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if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chatBeanList.get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(position).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getState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==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ChatBean.RECEIVE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contentView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layoutInflater.inflate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R.layout.chatting_left_item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null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 else {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contentView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layoutInflater.inflate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R.layout.chatting_right_item,null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holder.tv_chat_content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TextView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contentView.findViewById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R.id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tv_chat_content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holder.tv_chat_content.setText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chatBeanList.get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(position).</a:t>
            </a:r>
            <a:r>
              <a:rPr lang="en-US" altLang="zh-CN" sz="16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getMessage</a:t>
            </a: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contentView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5661210" y="2420888"/>
            <a:ext cx="0" cy="28380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圆角矩形 6"/>
          <p:cNvSpPr/>
          <p:nvPr/>
        </p:nvSpPr>
        <p:spPr>
          <a:xfrm>
            <a:off x="3741697" y="1402507"/>
            <a:ext cx="3839026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判断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当前信息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是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发送信息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还是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接收信息，根据不同信息加载不同布局文件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12.3.4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编写聊天列表适配器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5616" y="2732585"/>
            <a:ext cx="5472608" cy="38472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88604" y="3137126"/>
            <a:ext cx="5947692" cy="38472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7246521" y="3329486"/>
            <a:ext cx="334202" cy="0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4"/>
          <p:cNvSpPr/>
          <p:nvPr/>
        </p:nvSpPr>
        <p:spPr>
          <a:xfrm>
            <a:off x="7580673" y="2845724"/>
            <a:ext cx="1545965" cy="1021556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加载机器人对应的布局文件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88604" y="3867280"/>
            <a:ext cx="5947692" cy="384721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5552199" y="4252507"/>
            <a:ext cx="0" cy="280038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圆角矩形 17"/>
          <p:cNvSpPr/>
          <p:nvPr/>
        </p:nvSpPr>
        <p:spPr>
          <a:xfrm>
            <a:off x="4119937" y="4521665"/>
            <a:ext cx="2864524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加载用户对应的布局文件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15616" y="4599168"/>
            <a:ext cx="7272808" cy="684000"/>
          </a:xfrm>
          <a:prstGeom prst="rect">
            <a:avLst/>
          </a:prstGeom>
          <a:ln w="19050">
            <a:solidFill>
              <a:srgbClr val="006BA9"/>
            </a:solidFill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en-US" altLang="zh-CN" sz="1100" smtClean="0">
              <a:ea typeface="宋体" panose="02010600030101010101" pitchFamily="2" charset="-122"/>
            </a:endParaRPr>
          </a:p>
          <a:p>
            <a:pPr algn="ctr">
              <a:defRPr/>
            </a:pPr>
            <a:endParaRPr lang="zh-CN" altLang="en-US" sz="800" dirty="0"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5536956" y="5309202"/>
            <a:ext cx="15243" cy="285029"/>
          </a:xfrm>
          <a:prstGeom prst="straightConnector1">
            <a:avLst/>
          </a:prstGeom>
          <a:noFill/>
          <a:ln w="28575" cap="flat" cmpd="sng" algn="ctr">
            <a:solidFill>
              <a:srgbClr val="006BA9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圆角矩形 20"/>
          <p:cNvSpPr/>
          <p:nvPr/>
        </p:nvSpPr>
        <p:spPr>
          <a:xfrm>
            <a:off x="4119937" y="5594230"/>
            <a:ext cx="2864524" cy="715089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获取聊天内容控件，并设置控件的文本信息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07169" y="1329356"/>
            <a:ext cx="8102600" cy="505197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436095" y="1131660"/>
            <a:ext cx="1944217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实现智能通信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687645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12.3.5  </a:t>
            </a:r>
            <a:r>
              <a:rPr lang="zh-CN" altLang="en-US" sz="24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实现智能机器人通信</a:t>
            </a:r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11560" y="1556792"/>
            <a:ext cx="7920879" cy="4824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在</a:t>
            </a:r>
            <a:r>
              <a:rPr lang="zh-CN" altLang="en-US" sz="2000" dirty="0"/>
              <a:t>项目的</a:t>
            </a:r>
            <a:r>
              <a:rPr lang="en-US" altLang="zh-CN" sz="2000" dirty="0" err="1"/>
              <a:t>RobotActivity</a:t>
            </a:r>
            <a:r>
              <a:rPr lang="zh-CN" altLang="en-US" sz="2000" dirty="0"/>
              <a:t>中实现聊天界面的逻辑代码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具体步骤如下：</a:t>
            </a:r>
            <a:endParaRPr lang="zh-CN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       1</a:t>
            </a:r>
            <a:r>
              <a:rPr lang="zh-CN" altLang="en-US" sz="2000" dirty="0"/>
              <a:t>、</a:t>
            </a:r>
            <a:r>
              <a:rPr lang="zh-CN" altLang="zh-CN" sz="2000" dirty="0"/>
              <a:t>添加</a:t>
            </a:r>
            <a:r>
              <a:rPr lang="en-US" altLang="zh-CN" sz="2000" dirty="0" err="1"/>
              <a:t>okhttp</a:t>
            </a:r>
            <a:r>
              <a:rPr lang="zh-CN" altLang="zh-CN" sz="2000" dirty="0" smtClean="0"/>
              <a:t>库</a:t>
            </a:r>
            <a:r>
              <a:rPr lang="en-US" altLang="zh-CN" sz="2000" dirty="0" smtClean="0"/>
              <a:t> </a:t>
            </a:r>
            <a:endParaRPr lang="en-US" altLang="zh-CN" sz="2000" dirty="0"/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由于</a:t>
            </a:r>
            <a:r>
              <a:rPr lang="zh-CN" altLang="en-US" sz="2000" dirty="0"/>
              <a:t>本项目中需要用</a:t>
            </a:r>
            <a:r>
              <a:rPr lang="en-US" altLang="zh-CN" sz="2000" dirty="0" err="1"/>
              <a:t>okhttp</a:t>
            </a:r>
            <a:r>
              <a:rPr lang="zh-CN" altLang="en-US" sz="2000" dirty="0"/>
              <a:t>库中的</a:t>
            </a:r>
            <a:r>
              <a:rPr lang="en-US" altLang="zh-CN" sz="2000" dirty="0" err="1"/>
              <a:t>OkHttpClient</a:t>
            </a:r>
            <a:r>
              <a:rPr lang="zh-CN" altLang="en-US" sz="2000" dirty="0"/>
              <a:t>类向服务器请求数据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 因此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okhttp</a:t>
            </a:r>
            <a:r>
              <a:rPr lang="zh-CN" altLang="en-US" sz="2000" dirty="0"/>
              <a:t>库添加到项目</a:t>
            </a:r>
            <a:r>
              <a:rPr lang="zh-CN" altLang="en-US" sz="2000" dirty="0" smtClean="0"/>
              <a:t>中。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  2</a:t>
            </a:r>
            <a:r>
              <a:rPr lang="zh-CN" altLang="en-US" sz="2000" dirty="0" smtClean="0"/>
              <a:t>、设置</a:t>
            </a:r>
            <a:r>
              <a:rPr lang="zh-CN" altLang="en-US" sz="2000" dirty="0"/>
              <a:t>机器人的欢迎</a:t>
            </a:r>
            <a:r>
              <a:rPr lang="zh-CN" altLang="en-US" sz="2000" dirty="0" smtClean="0"/>
              <a:t>信息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机器人随机</a:t>
            </a:r>
            <a:r>
              <a:rPr lang="zh-CN" altLang="en-US" sz="2000" dirty="0"/>
              <a:t>发出一些欢迎</a:t>
            </a:r>
            <a:r>
              <a:rPr lang="zh-CN" altLang="en-US" sz="2000" dirty="0" smtClean="0"/>
              <a:t>信息存放在</a:t>
            </a:r>
            <a:r>
              <a:rPr lang="en-US" altLang="zh-CN" sz="2000" dirty="0"/>
              <a:t>res/values</a:t>
            </a:r>
            <a:r>
              <a:rPr lang="zh-CN" altLang="en-US" sz="2000" dirty="0"/>
              <a:t>文件夹</a:t>
            </a:r>
            <a:r>
              <a:rPr lang="zh-CN" altLang="en-US" sz="2000" dirty="0" smtClean="0"/>
              <a:t>中</a:t>
            </a:r>
            <a:r>
              <a:rPr lang="en-US" altLang="zh-CN" sz="2000" dirty="0" err="1" smtClean="0"/>
              <a:t>strings.xml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en-US" sz="2000" dirty="0" smtClean="0"/>
              <a:t>文件中。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/>
              <a:t>3</a:t>
            </a:r>
            <a:r>
              <a:rPr lang="zh-CN" altLang="en-US" sz="2000" dirty="0"/>
              <a:t>、编写界面交互</a:t>
            </a:r>
            <a:r>
              <a:rPr lang="zh-CN" altLang="en-US" sz="2000" dirty="0" smtClean="0"/>
              <a:t>代码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在</a:t>
            </a:r>
            <a:r>
              <a:rPr lang="en-US" altLang="zh-CN" sz="2000" dirty="0" err="1"/>
              <a:t>RobotActivity</a:t>
            </a:r>
            <a:r>
              <a:rPr lang="zh-CN" altLang="en-US" sz="2000" dirty="0" smtClean="0"/>
              <a:t>中实现智能机器人的通信功能。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76525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1"/>
          <p:cNvSpPr>
            <a:spLocks noChangeArrowheads="1"/>
          </p:cNvSpPr>
          <p:nvPr/>
        </p:nvSpPr>
        <p:spPr bwMode="auto">
          <a:xfrm>
            <a:off x="2627784" y="1714227"/>
            <a:ext cx="5691833" cy="2376264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006BA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2771800" y="1799654"/>
            <a:ext cx="5416550" cy="21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本项目的实现过程中，熟悉了网络请求、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解析、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Handler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处理等知识点，这些知识点会在后来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项目中经常使用，因此希望读者可以按照步骤完成此项目，通过熟练掌握本项目中的这些知识点，方便以后开发其他项目</a:t>
            </a:r>
            <a:r>
              <a:rPr lang="zh-CN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251520" y="923156"/>
            <a:ext cx="4944491" cy="56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en-US" sz="24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12.4  </a:t>
            </a:r>
            <a:r>
              <a:rPr lang="zh-CN" altLang="en-US" sz="3200" b="1" dirty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本章小结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作业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点评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81013" y="2024807"/>
            <a:ext cx="7975600" cy="205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方式提交数据和</a:t>
            </a:r>
            <a:r>
              <a:rPr lang="en-US" altLang="zh-CN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方式提交数据的区别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如何解析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数组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 bwMode="auto">
          <a:xfrm>
            <a:off x="481013" y="1300163"/>
            <a:ext cx="7975600" cy="41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本章作业 </a:t>
            </a:r>
            <a:endParaRPr lang="zh-CN" altLang="en-US" sz="2400" b="1" dirty="0" smtClean="0">
              <a:solidFill>
                <a:srgbClr val="006BA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如何获取机器人的聊天数据？</a:t>
            </a:r>
            <a:endParaRPr lang="zh-CN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如何解析获取的机器人聊天数据？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571500" eaLnBrk="1" hangingPunct="1">
              <a:lnSpc>
                <a:spcPct val="150000"/>
              </a:lnSpc>
              <a:buNone/>
              <a:defRPr/>
            </a:pPr>
            <a:r>
              <a:rPr lang="zh-CN" altLang="en-US" sz="2400" b="1" dirty="0" smtClean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宋体" panose="02010600030101010101" pitchFamily="2" charset="-122"/>
              </a:rPr>
              <a:t>✎ </a:t>
            </a:r>
            <a:r>
              <a:rPr lang="zh-CN" altLang="en-US" sz="2400" b="1" dirty="0" smtClean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预习</a:t>
            </a:r>
            <a:r>
              <a:rPr lang="zh-CN" altLang="en-US" sz="2400" b="1" dirty="0">
                <a:solidFill>
                  <a:srgbClr val="006BA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作业</a:t>
            </a:r>
            <a:endParaRPr lang="en-US" altLang="zh-CN" sz="2400" b="1" dirty="0">
              <a:solidFill>
                <a:srgbClr val="006BA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常见的绘图类有哪几个？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/>
              <a:t>Android</a:t>
            </a:r>
            <a:r>
              <a:rPr lang="zh-CN" altLang="en-US" sz="2400" dirty="0"/>
              <a:t>中的补间动画与逐帧动画的</a:t>
            </a:r>
            <a:r>
              <a:rPr lang="zh-CN" altLang="en-US" sz="2400" dirty="0" smtClean="0"/>
              <a:t>区别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/>
        </p:nvSpPr>
        <p:spPr bwMode="auto">
          <a:xfrm>
            <a:off x="827584" y="10527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/>
        </p:nvSpPr>
        <p:spPr bwMode="auto">
          <a:xfrm>
            <a:off x="481013" y="2024807"/>
            <a:ext cx="7975600" cy="154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如何申请智能聊天机器人的身份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标识？</a:t>
            </a:r>
            <a:endParaRPr lang="en-US" altLang="zh-CN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zh-CN" alt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如何搭建聊天界面</a:t>
            </a:r>
            <a:r>
              <a:rPr lang="zh-CN" alt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布局？</a:t>
            </a:r>
            <a:endParaRPr lang="en-US" altLang="zh-CN" sz="2400" dirty="0"/>
          </a:p>
        </p:txBody>
      </p:sp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预习</a:t>
            </a:r>
            <a:r>
              <a:rPr lang="zh-CN" altLang="en-US" sz="3200" b="1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检查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 flipH="1" flipV="1">
            <a:off x="250854" y="2194586"/>
            <a:ext cx="2810280" cy="1190743"/>
            <a:chOff x="5196584" y="4171916"/>
            <a:chExt cx="3475429" cy="1263024"/>
          </a:xfrm>
        </p:grpSpPr>
        <p:grpSp>
          <p:nvGrpSpPr>
            <p:cNvPr id="3" name="组合 38"/>
            <p:cNvGrpSpPr/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组合 41"/>
            <p:cNvGrpSpPr/>
            <p:nvPr/>
          </p:nvGrpSpPr>
          <p:grpSpPr bwMode="auto">
            <a:xfrm flipH="1">
              <a:off x="8082606" y="4880949"/>
              <a:ext cx="589407" cy="553991"/>
              <a:chOff x="1256847" y="3607535"/>
              <a:chExt cx="591076" cy="553298"/>
            </a:xfrm>
          </p:grpSpPr>
          <p:sp>
            <p:nvSpPr>
              <p:cNvPr id="6" name="椭圆 5"/>
              <p:cNvSpPr/>
              <p:nvPr/>
            </p:nvSpPr>
            <p:spPr bwMode="auto">
              <a:xfrm>
                <a:off x="1256847" y="3647898"/>
                <a:ext cx="591076" cy="474256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矩形 51"/>
            <p:cNvSpPr>
              <a:spLocks noChangeArrowheads="1"/>
            </p:cNvSpPr>
            <p:nvPr/>
          </p:nvSpPr>
          <p:spPr bwMode="auto">
            <a:xfrm rot="10800000">
              <a:off x="5196584" y="4171916"/>
              <a:ext cx="2762196" cy="1077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anose="020B0503020204020204" pitchFamily="34" charset="-122"/>
                  <a:sym typeface="宋体" panose="02010600030101010101" pitchFamily="2" charset="-122"/>
                </a:rPr>
                <a:t>需求分析</a:t>
              </a:r>
              <a:endParaRPr lang="en-US" altLang="zh-CN" b="1" dirty="0" smtClean="0">
                <a:solidFill>
                  <a:srgbClr val="006BA9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ea typeface="微软雅黑" panose="020B0503020204020204" pitchFamily="34" charset="-122"/>
                  <a:sym typeface="宋体" panose="02010600030101010101" pitchFamily="2" charset="-122"/>
                </a:rPr>
                <a:t>开发环境介绍</a:t>
              </a:r>
              <a:endParaRPr lang="zh-CN" altLang="en-US" b="1" dirty="0">
                <a:solidFill>
                  <a:srgbClr val="006BA9"/>
                </a:solidFill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1570070" y="1316729"/>
            <a:ext cx="5245036" cy="4035361"/>
            <a:chOff x="1398367" y="1722062"/>
            <a:chExt cx="5245036" cy="4035172"/>
          </a:xfrm>
        </p:grpSpPr>
        <p:graphicFrame>
          <p:nvGraphicFramePr>
            <p:cNvPr id="36" name="图表 2"/>
            <p:cNvGraphicFramePr/>
            <p:nvPr/>
          </p:nvGraphicFramePr>
          <p:xfrm>
            <a:off x="1398367" y="1722062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2" name="TextBox 11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2"/>
          <p:cNvGrpSpPr/>
          <p:nvPr/>
        </p:nvGrpSpPr>
        <p:grpSpPr bwMode="auto">
          <a:xfrm>
            <a:off x="3692525" y="2547010"/>
            <a:ext cx="1203325" cy="1201737"/>
            <a:chOff x="3692088" y="2878838"/>
            <a:chExt cx="1203191" cy="1201737"/>
          </a:xfrm>
        </p:grpSpPr>
        <p:sp>
          <p:nvSpPr>
            <p:cNvPr id="16" name="弧形 15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" name="弧形 16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" name="弧形 17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4604959" y="4754049"/>
            <a:ext cx="3315642" cy="1123215"/>
            <a:chOff x="4241869" y="5106722"/>
            <a:chExt cx="2182893" cy="942278"/>
          </a:xfrm>
        </p:grpSpPr>
        <p:grpSp>
          <p:nvGrpSpPr>
            <p:cNvPr id="20" name="组合 38"/>
            <p:cNvGrpSpPr/>
            <p:nvPr/>
          </p:nvGrpSpPr>
          <p:grpSpPr bwMode="auto">
            <a:xfrm rot="5400000" flipV="1">
              <a:off x="4862177" y="4486414"/>
              <a:ext cx="942278" cy="2182893"/>
              <a:chOff x="6453786" y="4116787"/>
              <a:chExt cx="1337402" cy="999878"/>
            </a:xfrm>
          </p:grpSpPr>
          <p:grpSp>
            <p:nvGrpSpPr>
              <p:cNvPr id="22" name="组合 38"/>
              <p:cNvGrpSpPr/>
              <p:nvPr/>
            </p:nvGrpSpPr>
            <p:grpSpPr bwMode="auto">
              <a:xfrm rot="10800000">
                <a:off x="6453786" y="4116787"/>
                <a:ext cx="1070796" cy="815236"/>
                <a:chOff x="1766924" y="2298618"/>
                <a:chExt cx="1070903" cy="814920"/>
              </a:xfrm>
            </p:grpSpPr>
            <p:cxnSp>
              <p:nvCxnSpPr>
                <p:cNvPr id="26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425516" y="2646176"/>
                  <a:ext cx="695116" cy="0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1598B"/>
                  </a:solidFill>
                  <a:rou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3" name="组合 41"/>
              <p:cNvGrpSpPr/>
              <p:nvPr/>
            </p:nvGrpSpPr>
            <p:grpSpPr bwMode="auto">
              <a:xfrm flipH="1">
                <a:off x="7169302" y="4954163"/>
                <a:ext cx="621886" cy="162502"/>
                <a:chOff x="2140164" y="3680647"/>
                <a:chExt cx="623648" cy="162298"/>
              </a:xfrm>
            </p:grpSpPr>
            <p:sp>
              <p:nvSpPr>
                <p:cNvPr id="24" name="椭圆 23"/>
                <p:cNvSpPr/>
                <p:nvPr/>
              </p:nvSpPr>
              <p:spPr bwMode="auto">
                <a:xfrm rot="5400000">
                  <a:off x="2374843" y="3445968"/>
                  <a:ext cx="151397" cy="620755"/>
                </a:xfrm>
                <a:prstGeom prst="ellipse">
                  <a:avLst/>
                </a:prstGeom>
                <a:solidFill>
                  <a:srgbClr val="006BA9"/>
                </a:solidFill>
                <a:ln w="28575" cap="flat" cmpd="sng" algn="ctr">
                  <a:solidFill>
                    <a:srgbClr val="006BA9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rot="5400000">
                  <a:off x="2381465" y="3460598"/>
                  <a:ext cx="141050" cy="623644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" name="矩形 4"/>
            <p:cNvSpPr>
              <a:spLocks noChangeArrowheads="1"/>
            </p:cNvSpPr>
            <p:nvPr/>
          </p:nvSpPr>
          <p:spPr bwMode="auto">
            <a:xfrm>
              <a:off x="4523263" y="5403026"/>
              <a:ext cx="1374813" cy="46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聊天功能业务实现</a:t>
              </a:r>
              <a:endParaRPr lang="zh-CN" altLang="en-US" b="1" dirty="0">
                <a:solidFill>
                  <a:srgbClr val="006BA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8" name="组合 6"/>
          <p:cNvGrpSpPr/>
          <p:nvPr/>
        </p:nvGrpSpPr>
        <p:grpSpPr bwMode="auto">
          <a:xfrm>
            <a:off x="5895976" y="2108817"/>
            <a:ext cx="3212527" cy="992014"/>
            <a:chOff x="5947985" y="1747971"/>
            <a:chExt cx="3215423" cy="992045"/>
          </a:xfrm>
        </p:grpSpPr>
        <p:sp>
          <p:nvSpPr>
            <p:cNvPr id="29" name="矩形 5"/>
            <p:cNvSpPr>
              <a:spLocks noChangeArrowheads="1"/>
            </p:cNvSpPr>
            <p:nvPr/>
          </p:nvSpPr>
          <p:spPr bwMode="auto">
            <a:xfrm flipH="1">
              <a:off x="5993358" y="2154129"/>
              <a:ext cx="2522553" cy="554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6BA9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微软雅黑" panose="020B0503020204020204" pitchFamily="34" charset="-122"/>
                </a:rPr>
                <a:t>实现智能机器人通信</a:t>
              </a:r>
              <a:endParaRPr lang="zh-CN" altLang="en-US" b="1" dirty="0">
                <a:solidFill>
                  <a:srgbClr val="006BA9"/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0" name="组合 16"/>
            <p:cNvGrpSpPr/>
            <p:nvPr/>
          </p:nvGrpSpPr>
          <p:grpSpPr bwMode="auto">
            <a:xfrm flipH="1">
              <a:off x="5947985" y="2293335"/>
              <a:ext cx="2804086" cy="446681"/>
              <a:chOff x="1226583" y="2869016"/>
              <a:chExt cx="2932071" cy="446892"/>
            </a:xfrm>
          </p:grpSpPr>
          <p:cxnSp>
            <p:nvCxnSpPr>
              <p:cNvPr id="34" name="直接连接符 7"/>
              <p:cNvCxnSpPr>
                <a:cxnSpLocks noChangeShapeType="1"/>
              </p:cNvCxnSpPr>
              <p:nvPr/>
            </p:nvCxnSpPr>
            <p:spPr bwMode="auto">
              <a:xfrm>
                <a:off x="1226583" y="2869016"/>
                <a:ext cx="255076" cy="446892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449085" y="3309401"/>
                <a:ext cx="2709569" cy="0"/>
              </a:xfrm>
              <a:prstGeom prst="line">
                <a:avLst/>
              </a:prstGeom>
              <a:noFill/>
              <a:ln w="28575" algn="ctr">
                <a:solidFill>
                  <a:srgbClr val="006BA9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1" name="组合 15"/>
            <p:cNvGrpSpPr/>
            <p:nvPr/>
          </p:nvGrpSpPr>
          <p:grpSpPr bwMode="auto">
            <a:xfrm flipH="1">
              <a:off x="8674017" y="1747971"/>
              <a:ext cx="489391" cy="520715"/>
              <a:chOff x="1481062" y="3990277"/>
              <a:chExt cx="511727" cy="520961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1481062" y="4006160"/>
                <a:ext cx="511727" cy="473312"/>
              </a:xfrm>
              <a:prstGeom prst="ellipse">
                <a:avLst/>
              </a:prstGeom>
              <a:solidFill>
                <a:srgbClr val="006BA9"/>
              </a:solidFill>
              <a:ln w="28575" cap="flat" cmpd="sng" algn="ctr">
                <a:solidFill>
                  <a:srgbClr val="006BA9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89055" y="3990277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7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学习目标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187624" y="1844824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313764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12.1    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需求分析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313764" y="3059668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12.2</a:t>
            </a:r>
            <a:r>
              <a:rPr lang="en-US" altLang="zh-CN" sz="2400" dirty="0" smtClean="0">
                <a:solidFill>
                  <a:srgbClr val="CD1F06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开发环境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介绍 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313764" y="39957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12.3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聊天功能业务实现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6003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22066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4"/>
          <p:cNvSpPr>
            <a:spLocks noChangeArrowheads="1"/>
          </p:cNvSpPr>
          <p:nvPr/>
        </p:nvSpPr>
        <p:spPr bwMode="auto">
          <a:xfrm>
            <a:off x="542925" y="1834416"/>
            <a:ext cx="8102600" cy="3466792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 bwMode="auto">
          <a:xfrm>
            <a:off x="5628561" y="1648678"/>
            <a:ext cx="183536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业务需求分析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481013" y="2080330"/>
            <a:ext cx="7975600" cy="31488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当你工作比较疲惫时，想看一些笑话或者故事娱乐一下吗？为了更好地调节心情提高生活质量，我们开发了一款基于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系统的智能聊天机器人，它能够与用户智能对话。如此智能的效果，涉及到对用户语义理解，以及对海量信息的精准搜索和分析，这点我们短时间无法做到，但是我们有幸能够调用第三方公司提供的开放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12.1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需求分析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12.1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需求分析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矩形 24"/>
          <p:cNvSpPr>
            <a:spLocks noChangeArrowheads="1"/>
          </p:cNvSpPr>
          <p:nvPr/>
        </p:nvSpPr>
        <p:spPr bwMode="auto">
          <a:xfrm>
            <a:off x="542924" y="1834416"/>
            <a:ext cx="8277547" cy="436652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3" name="任意多边形 12"/>
          <p:cNvSpPr/>
          <p:nvPr/>
        </p:nvSpPr>
        <p:spPr bwMode="auto">
          <a:xfrm>
            <a:off x="5628561" y="1648678"/>
            <a:ext cx="1835361" cy="371475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模型需求分析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11560" y="2564904"/>
            <a:ext cx="4084320" cy="321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"/>
          <p:cNvSpPr txBox="1"/>
          <p:nvPr/>
        </p:nvSpPr>
        <p:spPr>
          <a:xfrm>
            <a:off x="2040310" y="2566174"/>
            <a:ext cx="12166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图灵机器人</a:t>
            </a:r>
            <a:endParaRPr lang="zh-CN" altLang="en-US" sz="1600"/>
          </a:p>
        </p:txBody>
      </p:sp>
      <p:sp>
        <p:nvSpPr>
          <p:cNvPr id="68" name="矩形 67"/>
          <p:cNvSpPr/>
          <p:nvPr/>
        </p:nvSpPr>
        <p:spPr>
          <a:xfrm>
            <a:off x="611560" y="3098939"/>
            <a:ext cx="4106545" cy="2099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00460" y="3224034"/>
            <a:ext cx="1196340" cy="347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0" name="文本框 9"/>
          <p:cNvSpPr txBox="1"/>
          <p:nvPr/>
        </p:nvSpPr>
        <p:spPr>
          <a:xfrm>
            <a:off x="633785" y="3244354"/>
            <a:ext cx="1331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返回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71" name="矩形 70"/>
          <p:cNvSpPr/>
          <p:nvPr/>
        </p:nvSpPr>
        <p:spPr>
          <a:xfrm>
            <a:off x="700460" y="3641864"/>
            <a:ext cx="1196340" cy="347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72" name="文本框 11"/>
          <p:cNvSpPr txBox="1"/>
          <p:nvPr/>
        </p:nvSpPr>
        <p:spPr>
          <a:xfrm>
            <a:off x="624260" y="3662184"/>
            <a:ext cx="13315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解析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zh-CN" altLang="en-US" sz="1400"/>
              <a:t>据</a:t>
            </a:r>
            <a:endParaRPr lang="zh-CN" altLang="en-US" sz="1400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1289105" y="2903994"/>
            <a:ext cx="0" cy="324002"/>
          </a:xfrm>
          <a:prstGeom prst="straightConnector1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1289105" y="3989209"/>
            <a:ext cx="0" cy="252002"/>
          </a:xfrm>
          <a:prstGeom prst="straightConnector1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16"/>
          <p:cNvSpPr txBox="1"/>
          <p:nvPr/>
        </p:nvSpPr>
        <p:spPr>
          <a:xfrm>
            <a:off x="2129210" y="3463429"/>
            <a:ext cx="2357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请求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965380" y="3224034"/>
            <a:ext cx="2653030" cy="76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箭头连接符 76"/>
          <p:cNvCxnSpPr/>
          <p:nvPr/>
        </p:nvCxnSpPr>
        <p:spPr>
          <a:xfrm flipH="1" flipV="1">
            <a:off x="3289990" y="2877959"/>
            <a:ext cx="0" cy="360003"/>
          </a:xfrm>
          <a:prstGeom prst="straightConnector1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700460" y="4238129"/>
            <a:ext cx="3917950" cy="321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28"/>
          <p:cNvSpPr txBox="1"/>
          <p:nvPr/>
        </p:nvSpPr>
        <p:spPr>
          <a:xfrm>
            <a:off x="845875" y="4239399"/>
            <a:ext cx="3617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封装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00460" y="4776609"/>
            <a:ext cx="3917950" cy="3213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30"/>
          <p:cNvSpPr txBox="1"/>
          <p:nvPr/>
        </p:nvSpPr>
        <p:spPr>
          <a:xfrm>
            <a:off x="856035" y="4768354"/>
            <a:ext cx="3617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界面显示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2414960" y="4560709"/>
            <a:ext cx="0" cy="216002"/>
          </a:xfrm>
          <a:prstGeom prst="straightConnector1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H="1" flipV="1">
            <a:off x="2665150" y="4559439"/>
            <a:ext cx="0" cy="216002"/>
          </a:xfrm>
          <a:prstGeom prst="straightConnector1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 flipV="1">
            <a:off x="3307770" y="4000004"/>
            <a:ext cx="0" cy="252002"/>
          </a:xfrm>
          <a:prstGeom prst="straightConnector1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2759765" y="4576516"/>
            <a:ext cx="193040" cy="203200"/>
          </a:xfrm>
          <a:prstGeom prst="ellipse">
            <a:avLst/>
          </a:prstGeom>
          <a:solidFill>
            <a:schemeClr val="bg1"/>
          </a:solidFill>
          <a:ln w="222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3393495" y="4018351"/>
            <a:ext cx="193040" cy="203200"/>
          </a:xfrm>
          <a:prstGeom prst="ellipse">
            <a:avLst/>
          </a:prstGeom>
          <a:solidFill>
            <a:schemeClr val="bg1"/>
          </a:solidFill>
          <a:ln w="222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345870" y="2903926"/>
            <a:ext cx="193040" cy="203200"/>
          </a:xfrm>
          <a:prstGeom prst="ellipse">
            <a:avLst/>
          </a:prstGeom>
          <a:solidFill>
            <a:schemeClr val="bg1"/>
          </a:solidFill>
          <a:ln w="222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992560" y="2964251"/>
            <a:ext cx="193040" cy="203200"/>
          </a:xfrm>
          <a:prstGeom prst="ellipse">
            <a:avLst/>
          </a:prstGeom>
          <a:solidFill>
            <a:schemeClr val="bg1"/>
          </a:solidFill>
          <a:ln w="222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992560" y="4013271"/>
            <a:ext cx="193040" cy="203200"/>
          </a:xfrm>
          <a:prstGeom prst="ellipse">
            <a:avLst/>
          </a:prstGeom>
          <a:solidFill>
            <a:schemeClr val="bg1"/>
          </a:solidFill>
          <a:ln w="222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2105715" y="4573341"/>
            <a:ext cx="193040" cy="203200"/>
          </a:xfrm>
          <a:prstGeom prst="ellipse">
            <a:avLst/>
          </a:prstGeom>
          <a:solidFill>
            <a:schemeClr val="bg1"/>
          </a:solidFill>
          <a:ln w="2222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875" tIns="136525" rIns="269875" bIns="136525" rtlCol="0" anchor="ctr"/>
          <a:lstStyle/>
          <a:p>
            <a:pPr algn="ctr"/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8024" y="2460952"/>
            <a:ext cx="4032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智能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聊天机器人的模型流程顺序依次是①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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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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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/>
              </a:rPr>
              <a:t>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⑥，具体介绍如下：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将要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显示的数据封装成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封装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好的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数据设置成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求数据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向图灵机器人服务器发送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图灵服务器接收到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，返回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将获取到的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数据进行解析。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解析后的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数据封装并显示到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面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 animBg="1"/>
      <p:bldP spid="69" grpId="0" animBg="1"/>
      <p:bldP spid="70" grpId="0"/>
      <p:bldP spid="71" grpId="0" animBg="1"/>
      <p:bldP spid="72" grpId="0"/>
      <p:bldP spid="75" grpId="0"/>
      <p:bldP spid="76" grpId="0" animBg="1"/>
      <p:bldP spid="78" grpId="0" animBg="1"/>
      <p:bldP spid="79" grpId="0"/>
      <p:bldP spid="80" grpId="0" animBg="1"/>
      <p:bldP spid="81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4"/>
          <p:cNvSpPr>
            <a:spLocks noChangeArrowheads="1"/>
          </p:cNvSpPr>
          <p:nvPr/>
        </p:nvSpPr>
        <p:spPr bwMode="auto">
          <a:xfrm>
            <a:off x="542925" y="1340769"/>
            <a:ext cx="8102600" cy="469160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 bwMode="auto">
          <a:xfrm>
            <a:off x="5817082" y="1133190"/>
            <a:ext cx="1835361" cy="415158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界面需求分析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277069" y="1774137"/>
            <a:ext cx="5256584" cy="3824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zh-CN" altLang="zh-CN" sz="2000" dirty="0" smtClean="0"/>
              <a:t>智能</a:t>
            </a:r>
            <a:r>
              <a:rPr lang="zh-CN" altLang="zh-CN" sz="2000" dirty="0"/>
              <a:t>聊天机器人的界面设计模仿</a:t>
            </a:r>
            <a:r>
              <a:rPr lang="en-US" altLang="zh-CN" sz="2000" dirty="0" err="1"/>
              <a:t>QQ</a:t>
            </a:r>
            <a:r>
              <a:rPr lang="zh-CN" altLang="zh-CN" sz="2000" dirty="0"/>
              <a:t>手机聊天软件的界面样式和设计，为聊天者显示头像和消息，并将用户发送和接收的消息左右区分开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1800" dirty="0"/>
              <a:t>界面底部显示的是用户输入文本信息的输入框和一个发送</a:t>
            </a:r>
            <a:r>
              <a:rPr lang="zh-CN" altLang="zh-CN" sz="1800" dirty="0" smtClean="0"/>
              <a:t>按钮</a:t>
            </a:r>
            <a:r>
              <a:rPr lang="zh-CN" altLang="en-US" sz="1800" dirty="0" smtClean="0"/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55985" y="188640"/>
            <a:ext cx="626038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12.1 </a:t>
            </a:r>
            <a:r>
              <a:rPr lang="zh-CN" altLang="en-US" sz="3200" b="1" dirty="0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需求分析</a:t>
            </a:r>
            <a:endParaRPr lang="zh-CN" altLang="en-US" sz="3200" b="1" dirty="0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629280"/>
            <a:ext cx="2445462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1187624" y="2852936"/>
            <a:ext cx="5904656" cy="648072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006BA9"/>
          </a:solidFill>
          <a:ln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6"/>
          <p:cNvSpPr txBox="1"/>
          <p:nvPr/>
        </p:nvSpPr>
        <p:spPr>
          <a:xfrm>
            <a:off x="1313764" y="1979548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12.1 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需求分析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1313764" y="2987660"/>
            <a:ext cx="4338356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12.2    </a:t>
            </a:r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开发环境</a:t>
            </a:r>
            <a:r>
              <a:rPr lang="zh-CN" altLang="en-US" sz="2400" dirty="0" smtClean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介绍 </a:t>
            </a:r>
            <a:endParaRPr lang="zh-CN" altLang="en-US" sz="24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1313764" y="3995772"/>
            <a:ext cx="3834300" cy="369332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altLang="zh-CN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12.3    </a:t>
            </a:r>
            <a:r>
              <a:rPr lang="zh-CN" altLang="en-US" sz="2400" dirty="0" smtClean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聊天功能业务实现</a:t>
            </a:r>
            <a:endParaRPr lang="zh-CN" altLang="en-US" sz="240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60032" y="1756903"/>
            <a:ext cx="3444382" cy="3444382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381000">
            <a:solidFill>
              <a:srgbClr val="006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4822066" y="2636912"/>
            <a:ext cx="3566358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 smtClean="0">
                <a:solidFill>
                  <a:srgbClr val="F2F2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主讲内容</a:t>
            </a:r>
            <a:endParaRPr lang="en-US" altLang="zh-CN" sz="5400" b="1" dirty="0" smtClean="0">
              <a:solidFill>
                <a:srgbClr val="F2F2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dirty="0" smtClean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Speech </a:t>
            </a:r>
            <a:r>
              <a:rPr lang="en-US" altLang="zh-CN" sz="3200" dirty="0">
                <a:solidFill>
                  <a:srgbClr val="F2F2E6"/>
                </a:solidFill>
                <a:latin typeface="Times New Roman" panose="02020603050405020304" pitchFamily="18" charset="0"/>
                <a:ea typeface="Adobe 宋体 Std L" pitchFamily="18" charset="-122"/>
                <a:cs typeface="Times New Roman" panose="02020603050405020304" pitchFamily="18" charset="0"/>
              </a:rPr>
              <a:t>content</a:t>
            </a:r>
            <a:endParaRPr lang="en-US" altLang="zh-CN" sz="3200" dirty="0" smtClean="0">
              <a:solidFill>
                <a:srgbClr val="F2F2E6"/>
              </a:solidFill>
              <a:latin typeface="Times New Roman" panose="02020603050405020304" pitchFamily="18" charset="0"/>
              <a:ea typeface="Adobe 宋体 Std L" pitchFamily="18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5985" y="18864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200" b="1" smtClean="0">
                <a:solidFill>
                  <a:srgbClr val="006BA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主讲内容</a:t>
            </a:r>
            <a:endParaRPr lang="zh-CN" altLang="en-US" sz="3200" b="1">
              <a:solidFill>
                <a:srgbClr val="006BA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GENSWF_SLIDE_TITLE" val="第九章 网络编程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6.xml><?xml version="1.0" encoding="utf-8"?>
<p:tagLst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7.xml><?xml version="1.0" encoding="utf-8"?>
<p:tagLst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8.xml><?xml version="1.0" encoding="utf-8"?>
<p:tagLst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49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GENSWF_SLIDE_TITLE" val="HTTP协议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GENSWF_SLIDE_TITLE" val="HTTP协议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3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4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5.xml><?xml version="1.0" encoding="utf-8"?>
<p:tagLst xmlns:p="http://schemas.openxmlformats.org/presentationml/2006/main">
  <p:tag name="GENSWF_SLIDE_TITLE" val="主讲内容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6.xml><?xml version="1.0" encoding="utf-8"?>
<p:tagLst xmlns:p="http://schemas.openxmlformats.org/presentationml/2006/main">
  <p:tag name="GENSWF_SLIDE_TITLE" val="HttpURLConnection的基本用法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57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8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59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1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2.xml><?xml version="1.0" encoding="utf-8"?>
<p:tagLst xmlns:p="http://schemas.openxmlformats.org/presentationml/2006/main">
  <p:tag name="KSO_WM_TEMPLATE_CATEGORY" val="custom"/>
  <p:tag name="KSO_WM_TEMPLATE_INDEX" val="20202601"/>
</p:tagLst>
</file>

<file path=ppt/tags/tag163.xml><?xml version="1.0" encoding="utf-8"?>
<p:tagLst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4.xml><?xml version="1.0" encoding="utf-8"?>
<p:tagLst xmlns:p="http://schemas.openxmlformats.org/presentationml/2006/main">
  <p:tag name="GENSWF_SLIDE_TITLE" val="作业"/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EMPLATE_CATEGORY" val="custom"/>
  <p:tag name="KSO_WM_TEMPLATE_INDEX" val="20202601"/>
</p:tagLst>
</file>

<file path=ppt/tags/tag166.xml><?xml version="1.0" encoding="utf-8"?>
<p:tagLst xmlns:p="http://schemas.openxmlformats.org/presentationml/2006/main">
  <p:tag name="ISPRING_RESOURCE_PATHS_HASH_PRESENTER" val="8781d6fbf2b402fd8f4821bac55dfc47914b095"/>
  <p:tag name="ISPRING_ULTRA_SCORM_COURSE_ID" val="C1D612A8-AC48-490B-B601-1360A76F8314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LpUP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C6VDxJmH8lgysEAABXDgAALgAAAHVuaXZlcnNhbC9jdXN0b21fcHJlc2V0cy8wL2NvbW1vbl9tZXNzYWdlcy5sbmetV0tv20YQvvtXLAgEaA91kgIJcpBprMS1RJgiFXJl2X2AWJNrhTDFVflQ456CIA3qQx9AgqKPtEGAtCnQIocALdoEyK+JpPpfdEhKtuSmIBn1oMOu+H0zszPz7Wxt8+bARyMeRp4INqTL65ckxANHuF7Q35C6dOudaxKKYha4zBcB35ACIaFNea3ms6CfsD6X19YQqg14FMEikmFxtkSeuyF16nbDaHewvmdrRtOw62pTkhtiMGTBEdJEX3wQvvXu1Ws3L1+5+nbt4gxZgsdqY01bZkIZ0ZVLxTw6NQ3NBjKi2TrZpZI8/uqLV3/eOnn0eyWs0aWaqhOAP34yff7s7yd3x9+/rMTQMckOwI8/L2e9a5pEp7alqQqxVcvWDZodi0YoUSR5TyToBhtxFAs08vjHKL7BIZ+xF3IU+Z6b/eEI2AgSXmBLMXFP1Zs2NQzNsomuzHckefri3uSHh9P7L6a/3a/GYmKLmJI8uffzybePq0PtLOc5enJ8a/LguBJHS222NPjR1IeTX7959fxpJXyH6BB8YcxtYlm4Sey6sQsJkmTdqAAwtiXZ2K4A2CMWJJ5YBRAd76hNTFVDT+vGJBY11cZp0TgsQCLwjxBzHMChYchHnkgi2EnriLt5+USVjFjkeheqVcXaayoz50NekNVo3xtx8CB0eVhgAhqmQZQ0J9e76nv2FlY1otiQJMXo2TTr5dQWg4oPRIyY74vUfTDL3BELHI72ucOSiKMj+Mz13OyzIYOgU0c+SrxPEItn3XJh1mi6QnYvrK/kmUo10IkeCwOQ1mpMS03+71AHSQRxxjEfDOOiGBbOYf3/cGLFqDrYsv4zpDI5WS2ec+YrBmNBbRMTLjRo8bonSgNIGypDksmAeX5pkKpvgZlOyCOQcx4iNTgob1E3ZnhdoDek2IEzX3JgB3JRHt4jdUul6eny/ciLi+6eLEN5nl9fGw5c+z6P+Vl97PMDAT3vczaC7MG+F+UFs17dVpVCmCtpqnmLsjwj0cGdPothukLgkO8NIHi3mLLbJvPTy+V06Rh6IvHdTL987zCTVEhLMshPY5inKLd5EIpBtuuzaN5AuaBvruBEHpqZ2+ws2CvgtAg2Gy27gfUGgQ4Yf/n15I/PymGghFOPNGrZGq6n6MmzR3D/T27/Mnn40+T45fS7O+O7n46f/lWOL5++FLKFgXN2rDlROfx5Z3IfYC768UEVAujLVInIKdH7uoh59GEBB8X1ZVi2KAGaDaxzWIWxNUv67NgwpbjRakNdWFkZiCR0CmeDRYI2NrdBFbKpSpLbLDwERaFC+FVIsphTTYsr2X6TmX0Rv5ImpxFTtWNjRcmeMfCA8T3nML/GXMQyYUvfMz68Z0pyNVpYB9E5R8ddL67Gl0n8vMeh3/L1vMDSse284p8u4OG3Vrt49ib8B1BLAwQUAAIACAC6VDx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LpUP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C6VDx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LpUP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ulQ8SXp6CCbYAAAAkgEAABoAAAB1bml2ZXJzYWwvaTE4bl9wcmVzZXRzLnhtbJ2QMW/DIBCFd34Fuj2QbJEFzhYpW4ZktlybOkhwWD4c9+cXdEnVrh2QuLv3vXdgTl8xyKdbyCe0cFB7kA6HNHqcLNxv590RJOUexz4kdBYwgTy1wvjDEa+LI5dJFgskC4+c50brbduUp3kpDpTCmosxqSFFXU5MqCupZ0aB2cb/i371oBVCSvOx+pAv2JZ7qVgiaRksVKZzqDx+JtBVYPSPulbDSjnFvyT2sTz3jtnn4EbgYRn7hlPZmsnuvdD+tVIXHVE/OVIBJ46soSzjBd6Zwuhff9mKb1BLAwQUAAIACAC6VDxJdD5HuF0AAABiAAAAHAAAAHVuaXZlcnNhbC9sb2NhbF9zZXR0aW5ncy54bWwVyjsOQEAQANDeKSbT+3UKS6fU4AATJiKZnRG78bk9ule8ur29wMlH2EwdllmBwDrbsunqcBq7tEIIkXQhMWWHaghtk9RiM8nAMX4xwC708DGy/xC5J/9PvjBvkhdQSwMEFAACAAgAdrjDRM6CCTfsAgAAiAgAABQAAAB1bml2ZXJzYWwvcGxheWVyLnhtbK1VTW/bMAw9p8D+g6F7raRd1zSQW3QFih3WoUDWbbdAtRlbi215klw3/fWj/G3P6VZgBwM2xfdI8ZE0u3pOYucJlBYy9cjCnRMHUl8GIg098vD19nhJri7fHbEs5ntQjgg8kqfCAnhMnAC0r0RmEHzPTeSRnsFFZuJkSkglzB65z5C7i7Qk745m6JJqj0TGZCtKi6JwhUZEGmoZ55ZEu75MaKZAQ2pA0SoN4jTYlfk7Gp9EptTsM9A9ZGbeHrgmaTmetRiQFKeuVCE9mc8X9Mfd57UfQcKPRaoNT30gDlZyVpbykfu7OxnkMWhrm7EqyTUYY5MobTNmVmKxTB2tfI9UDpsEtOYhaDdOQ0IrLJ0As23MdVTz6AGt5dU7UfOWfhv7vWncSuVo55zlj7HQER71IZ11EsjoMCpLyuuWHfTQdNCtZSKOgl+5UBCUn9/aFpkvSBWw7bgyT1cXPh7g2y33jVT7G4RhF9UKuq1obiWaW4JaDreNvu4oSHPbLXCTK2hKNWNPIgD5hSvFbVtcGpUDoyNjjaVDMKPVlWuROkFYZJL47B+0sX4jaX7q15QpAf9DmE9I1NZEpAE83wr0MZBgTQ1gsa3NNVns2phdTjp/THp9PTBVOdai4EUcw1UIOIYBN5x2dnoICoprdPFzNcL2Dg6CIxFGMT5mkmF8epAm4Wo3ydA7OAiOpb+bgLbmtox0XMdRM7UdxOjEOmF+ro1MxEvZnoM9Y1ZlH742cs3RdSbag/P5H6M4iNEM5pZMrC771ttXzeG9nVOjO59NVlkG3YrzACbPKq9mFvJs5BPAluexuenn1OzDHnSU89R0THN9x36XxVq8gFOIwP7pFqe2JhHYnvHIh+VpjwH1xO0yCF+apiIyWktSqXlIOYa1eRJQVJhqVj6i6qGSeRqMtHGz7uegY9xV1wq4E8MWM12cYPPJzCPv8aW+y8XZRXeV88VFgy3zuq8CV7m8YVXXCXedQet+bS/C6pnH199QSwMEFAACAAgAulQ8SXGD/A4aCAAA2x0AACkAAAB1bml2ZXJzYWwvc2tpbl9jdXN0b21pemF0aW9uX3NldHRpbmdzLnhtbK1ZW2/jxhV+768YqEjRvlgX6mZEK4CXkU1EohSRtndbFAIljWXCFKmSI3sd6CEt2iAbIEiApEWapl1ssd0t0NQtArRIs21+zVrePOUv9AwvFknLMrm7IgiYZ873nTNnzpy5uOEeG5Y4d6k9Nd7RqWFbKqHUsCZu8wcINUa2aTs9h7iEuvmV5MCwxvapbB3aTAZSl+rWWHfGImt1mwXU8n6oXuPrUh2+ykK5hGplXMJ1JOGKCG3bnLTNidAmlYpiI5+g8HkdMiIWXc/ayMdarwNkyyUOla0xud/k4trRpngPdhx9bICe26yW2bMIrS6kMntQuVipVfCixHMcV0ViRSpKhUWttl3jiwgXypUCtxDqJa7EoWKlUtyuLoq1UoWDr9Z2FVjKeLuKyrVyuSQtSrgEaMTzglQSFzVuu1jkwRqub4uLVkuoFQqoWCxyZWlRqXItoYBAmwMOnquzAHISJ3DVBS/wxTqHWmJLaJUXWMJVsYLqJVwtFBZlQeAKhVVwV72LhmslTd2dMJy3EK4dgrWtLLfya5KrMZo7DihrZDozdUqQpU/JnZxFTnNBQnrJGzaHfsSlvhDEDNwEbCPv/RWKPbvRxI/KkTG+kxvOKbWtrZFtUXBmy7KdqW7mmj/0cyPwPA3SPiFOFtyhPiIrczXvlxYW2IJ8hWcTaGRPZ7p11rYn9tZQHx1PHHtujVO5eXQ2I45pWMegXdiuiXijIdNwqUzJNOYfrrMnPWwG9cglzL0qZk8qpKkPiRlaLHi/DLiVydsjkoCeGK5BPShfZM8m6EyfkPgA1Hn2bMZYYCU+ajX23A6i5D4FdY5N79JGdVM/I07ciF8ON6Ls2XyWNZ9mjj1hwY7jbh/oK5xpQ3WxJszDAntSgVgHmcFUoxSEzeu/lFAMPpO1pDEFKzC40eISiDzKnjAQu50er9wbtLs73YEg7+Saoj8rEZuWPy5V6/eLlepPGvkAl5JJ7fDtdpwLeWSVQjouRet32wMgxO2Bgu9queaPJvTN5JuZqruntWUF55oXj59efvPVi6fvXfzh28wsvT7eB4dMcCLxpqHa6/exog3UtizhgawOlK7mBa+NNSzlmsvP/nHx8ZPLZ08vn/39+dcfPP/63eWXjy4///XyXx+9ePr+i/N/Xvzvt9//92EKS1KfP5CVnYHW7bbVAVakUJJrXj77ZPnHh5efPrv88tPsTH1exX3w9JMn3/3+8cvBB15++AzLB+8uv3iQmWdX3tltw6sxX77722fPvznPzNHDCgQjVQw6WFX5HTwQundhyCCDPn6SEdV9C2w9Or84/zwj8B5WvbxIAVP4fXmH1+SuwlKrj1WtL4teXt2z52ikW8i2zDOkj0aAQ7DAnBj23AXJiUFOyRi5pjEmbmZDKn57D5Ja5tu+oSP9hCBqe6wBJzIsRI8ImhgnBLxwxsRJYQammoglNmBv78k/HbR4uY2lAYyg1D0YaF5hYPZ0B7ZoNkW6adqsG2BaH5/o1oigIRnpc5egM1AbG2NPbaZD55kzv5gb7yCd+i6iN4I5qUj47htbr+ydrLWh0hzojgVFOTtbrC5c7/IU9prgOiz5M3pbXyLx2HpdjryG3vV4Vb2xa2nG6NX7lXDhJTqlQt7jPqydUBMEw84Ewh3ImFwTT3XDzASUlRaY847IsMF3EDu3ZCJQugGHYqNXoNmHsYg5sg9jlI3iAAuqrLGokyHbs6YAe6Pn58H63GEnC5PAse0qf4bk0IYaYRL9BEYW5IbrJ9TWy9nLmihhJWb1MlraAyIF3Jp4FyEIHDONKdu8p6Pd6+Awmn45joXk9e0mNpnyO7H85Z8vHn/oM6cgVDHfF3cHIq+IGCbBxUe/W/47Aw4ymLnU1tRBmxcYw/KrR7CPWP7qr8uHf1k++BZ6efHeby7O/5Oe09/eSbjFA28YQY9sa2srPU3SL98d2HL96YusJDBLWZ3CV2Q/U2xK3J+n4NF4IQ71PlICg41yCM24XfYSIogmr2m8uNuBnIFNTJ+49twZpdphREk6fP8tqBXepi3X7OjOMdQazbbNrEReDFjVo5l9eNmzQ5TjlSs4i4Am9wa8JHknLThjmcbo2F8Ix0hHwaUKMuHIlYFP3OUVKEkJSjI2aHZOb1EIawNMU/87TEK2KVy3RlwJVsdXOB7bcxo7DVvUsc0eu0e4fnEGCuzaY2iSJnXmsJCEX1EN98g+7c6paVikeaibLqhFRUnVHvjQY/vHgDIuS2r3yalhjSOqgSCpt2+b8ykR/d5E3Yg3JGGiKHj3bFHEleya57C3D5oirq+ESX2F3KfX9CPCpL7KVs8uHCaugZItUWR49yHoTlSeZuhAh1g6CMMAh19xHeZBm92BuRGXAkFcc2qPSdPbBGjGlLDhhxxksqjD+Rs8blhXS3aHYYZnanB0SjSssje/OX0b1KAmuTm3vX7ADIyOvve9bgIEOutmgH9XmwyGL0X0bEbu5OBYoY+Opuy2PIcCjjs5Fk7/+vsm3CwsZ6yaRZCeN5uhU6+meyU9k0mLVfJspmx/rm8GNfLX4tTIbxqhRkB78wBa8+mQOBhywCBhcsZlUe0jY3Jkwkv3vZN5HHZDYxRPj4DagoNFiIkIYmlFdGd0FM4V/yPaPp2b1DDJCTEDnYggEprNvW+4MDc2pzZP2+SQRpM7kGSeA0GhW2ViVDvecCPMO8esxfkt2RYdqg9dr/dralW48qyK1Zq1KKzRLNmjXvmCWNqusQW6N4W/kY8uslCirv0HKykDKPDd+P/b/wNQSwMEFAACAAgAulQ8STPdSuZnGgAA5EUAABcAAAB1bml2ZXJzYWwvdW5pdmVyc2FsLnBuZ+18C1QT1743PZ5W26q0x9uiqOS09PThg1dFVEhS6wOrVaqoyCsREVKNEJWXedtyr7ZVTK1KsJakvniHUZAEEpJoUVCDxAdJCCGJHoyRDEmEMImZkMlNoMeinm+t76517/3uXR+ssGbNZP/2/v1fe///mdnz/VfrYqe8EfiGn5/flC9WLd/g5/dqpp/fhNxJr3mvRDEG5nsPr+RsiP3cr7ZjVp/35M+EpWuX+vldZL05nPaq9/z13asSc/z8prb4/l9pI1Vs9/NbQf5i+dKN+3Bmbeqh2oOJyAPah9j9qM8eH/n23T2xdR/9RbDg0g/A/B1Lv5//eXhS4HvnzhT/PKl4a+S3oZVbKg5s+37hrZUz44m4C1nbps21efD38tqiC2qbOk4SlJSIHGyb/1TlzWYgkVhb14E52VPANxVF6Ra5WqMke+wNAN3cw5YOZ/j5/qZe6K9paFLahRZzml3vces1CT6p/O7DOwtTl6Ay8XRIYX/1Fd+lRurOQ2hUpp5mu2V/dQTc6Np5TAxIpEsdX46cWyTd261US5Oxm/An3/luh+JDKt4xefTL2S3zfMfLR2dkjvR3pD3szZFW2w8k+o77gz9tH4HNOpn2rvfw16emBCnFbqoGOHSHSI8+dk74at4008LcqN6IyfW+hoVMJ5u5mGq7FWVtD/9piKnIqph5R3vk6ki/YU8BDwxETzv8gVgkfFtrXjWKmfDF6jxBcPjISJM/+ETxrPmP5zYWRP9lhOPlz37aMA74HwYorBToKGB/gwoXTYUUCXKkF4tM6DoJd9cCA3AS15Qdu63E55bTv3QbmYhRDQJShv3RKZKO/MM59Ca8BorE4cH4Md1Rlpeec7MlSpHm6PQRj3wt/kBi34KIEUqz1MfTNi8pGm0buzCj5MS64FFOR9fOyDx/7/oI2d3bX4QInXQrVR9NtasJcqTf+8mKQ0Od6hw5usD4t70jjr4/+FRE++ooEYnp0hBYGPixOpgVcxc+hnUeiw5dTBgRYlHdJy01uTnVsTeVT5Im9AdIn16zMXFVV/hBkclyKtxXbo2B/j6GXHZ2ZOu6FpDSSB+4FmCNaZCPoffI/rSXxWXOLISCMwSKv1JPxt4KHJH3yK6bYXO1PTt38zy3E0wRoc8NPRqLPdtGeuDTPF19yTOan/z2pjHU5mB6HAWcu881F91kDoMGNl5i68SM0dMpbUSzUjBnC3Yv/0AXzCpU2FaLe4auJ/2jyewl7cpVQz058lJP82tnYKPhbaqGWZy7L5KPgTrjSf4Xju34JfJ37Xa+19IvkLrNtgfQtQB8jMcY+DXIZfM98/pgheMnHlC9gk4thJOoQ3diQyM7/iGi6XZs+2rhDEXwPVXvLncz9ZJwZHK5f71scv1dM2kGITQwY+7/jWX/o87QWQ1IKHYYBPTOj76g1khaQSK9SjT7+5Hht4ZBymRSKR1M1i9hLph9Ie4F7/yfHrAbSM0DrWo8YsBz3IjVg6hJyCMSx3031P2X3TKFai99rUqVTy8qF/4RW6HS4UF1oT9mn/3yBH+/6E34XqgB88ewJZT+i23d703sYj8fzORL83458PylvAlTL8SNjeTs5lfsO8boVlEUZYhlDsWqmyyOUvqpsdDetZUPLCcScGnlHNrgDfvLX4e3W06l2Res/UPWMuFA2fRMx60w6s9lY+TR7oufXO/KLEGvfZ7KJwfU9E/bOWWVlvwPRuP9ysYo3b+09EtmZMbd+0O3W6tmkn5Iy9dPri9/gfu1MBHpgPregjHKMbWe2laijWrp3/HzON1xuv8L6QrAyfUstL2ryUJO9uZlHjgkDuse0sg1EtrgAIvZTIdXmOj0obMotMe5wmqdI+Vc804WT+2aVCkCICaAo8G4y0pekldzuqWfgLGdtGGjvIs+U4dhVleF52XNWAAsqSuuosIrdh5O1clXWAHGfLYbmqcE6oPSVVbrjwIq8LKazD+m2bkeJ1cuQSCA69mnvrIH/pQftBA8el7qoEoLMDtDWCtTD9yCjZQmyskqqh6KgIYpOHGpoU9zOpdMEcspMOyeJ68uV9iKWRlk+AxOoLMM8lU4htNQH0p74F096+kikJ0sFae/bDuNd4EbXKUy319UqSzcntjaUcWoKVf8mrizv2a9DVLhsUwUxJtkMkKXKJ5N4mGYfjxwGftKY2svJFizBSepQoHu0Ak7K4vxcej3G3V4MTLIL8Y7zuCYZC3kl4wF2IBgfWh9jBhXjuFTuLJ7JqP28T9VwxJ9ej560YeKwcd3r0XkbobSp5QrIjYqLyQuezS4UBheUN3aaTCHBGe7m2dmgul4plUVuIWNj5tSpjGeMHADQPkV2Ag6BDFiDKeKkYJjuhhHMl52k7ZZmaJytoEcuV35a1MMnbx8ZxEPGoL2NzV3bKa7vqVcMg2u6sr4s/mAGrp3E1bda0C6hKpED83NZ5ersAXzgZwvX/Ze0Y2W/iQ08Joq45dUnPH9yOvK4Gzirzym5YA6MFulP5jvBhNxHyZKO2BjwJT6ADd8JOtlZgU5JbzwXLeceI970UDWPKg7cC8wnc2sJRG/Sie6m5MOyK8N8v5UfLFBUrQU3c1n6KbUywSrtwRtSg62DA6E6svzncrXoT3z9EA+D5dJ3p7tppHdFKbWUcJjEZxPTWQFZRam+OUgSyWU8GKBWqn4symnA9Dv51LOPR5sprihp4ktGVPOrIH2yr5KaumDuQHQwDzFJCGNBuWr9KR8spMCD9ZFXggJxZMEurYNUTeLAzeBZsUkEULrfCs5DjACXByqZZCYxKS1LfynkdmDG5+3xumO0/1/QTeyvQ6PHZiGvYNI6kljv5uIol2YvXs/vRKAxsjSmc5CK48suizpVMFjhDF5iy97RWJXExwIjG2/1ATiPbC6DYsM5N9+JVswUi//V5QEU/t8v7eoF+9Ifdb2/o87G6mGEwldlR9xaYMd1ktDhX8o5OB2nz5r+GN6uOHTe2IW+EzBs34asU+38hmVRR+M2LGB98xgu1eN2Htn8phhRxSt4P+htPdm+AxSnfWHdpdF+Ay3WTNO6H8VIV+OFCV13qqXMxEbgYVFnjYZuUykIyfEcpLAWey6fRCTa//Gn3a/J5gVs9e42JoK7cEberdIae59dwARgy5oen4IX86HuKxYVCaXblfb0uwRyx5O8I/ZjclUgsdh8pQGawa0JyVjeaqUVlSnd3YUdDAlZt9vPKVcbcfzqhFUT62PXIcZftJSgPRNPP9eXVBacmg8tjaZdSZyb8hZs/1oBUQJQJPIMJyl2tLc3DFoOw+5PvHmIRCjOPbPoRP6YQOxBCfVGswKWS0WBbLo7sGoF/kK9en8127KYkyXgsKTQxP0d7cmF52EPu6hMKacBmPvhcirwxs5DsQh9Zj3NDAk3nTv0fcfcRYxSwNXgm7FPdDcaSs20TvBTleFyoqxB34FkmVtG7D415QGA9gGG6tw2WQmJClO47dqYedguBKch+pdW/u88UQdYckt6VOOamIv5itKhJNLIjcrwfktmUUicODSytuUk/BFXDlHurElWywNjFbF4Q90V3lzYf3diONKWSc4P3XBHNU+IbLwTYgim94zpV7bhlO4uiVSSKbrfEGpyw6qM7Y3t3+s2cRaznulvvVWIB40JsveEk7+FRSWq8AaZkoS0qSLS0zSIfzANOJXqUHrRZMvg2y8julYWOxIiAO4JO3Qi71688E5bKbYE6GQFXhOAwa8Rz+1DCx+JbeSgSMBHAnCnxRZVosKF2U7jZQPdk35bY22QsjDlWE6KFxv35haeFanTTXfSnJd1Be/7AcyaRU+mFB05JCBrL0sPFwmC46rDtzE3lPgmv+2Up4s4X3mbq66WK9rs/dBk1QZueKvS7x1yuASCNaGJZOIaL5SNl+qM4clK9qEh69CxBT/KyDrIkZi/o467YVgq13Sruzacvbh5k0txkFbVuQ65ceJZzMqr+x1Z71VHM7nCNzvvh55PAQQMK6CcB9kL7bOFbmnKz0pLTvEbkMWT6/bIC6F2pIAfFw1awfZCe9xTgfbDFnZbbrAowKSsUz1fCinGrHIefp/SnybhS399XIM1Uiw9p8pBx+9MNLsiHbG/QmoRlv9ISYicYitHfJcjel56afOyAwNTFXFRbXrdC+bgRUzeN35WBizJH/G1lAKBbo6Le4XrJj2eBlqMGtq9r4X5pY8VPgpBjJsk3M9tBnpIFfvQRxcT0pU/Quscf71vplH7XbomUjvNnSn6ZHiBebpJTxS2oWgTJlvsrIZwRcbaME0u43rGVa3+GNpiM0UrXceSbMfeFEBS9rzPUcBS1/kVcyTyxOMnjtA4HbQCZ7eHAW8NI3xkQk4CL2NmJvKBLoOcXDogavTjC270N9ujhK91Hizq3Z8wRon9N9MSBEmY7h7sUhvqX5H38Txm17jgHHAOGAcMA4YB4wDxgHjgHHAOGAcMA4YB4wDxgHjgHHAOGAcMA4YB4wD/r8FPLUUSKkEytFzBQlRZ57dcnmiABhQv0vvQUpfX/kTAgin5AU/u7HzrZFDtfQXRekaP7226q7aubZCc1t7WBb23A4rv/vXR0f2i80cudXjtyjiP7hJ6590UedCXFKPa2TX1/7e8P+8EdVLW/qJgDjf3iSnW/qncZ9eVS/zR+fa7xf66xZBexRtCSgCvVkLTBjZ2HZR1ybMMi2swq9x9hOw1PNoHo6PI5Ddliz9SojYxNb8/cRBNRtH6etPYBgSuv3tZVUsAcZiUY3AEwZ+ezO0p2viXN38hnIFUO+CAIWsh897UmVywBHcQ9XCwTBXXxxT6PYjCeFGEV6eR3/0KXexCk0CA5gDAXKJvQEQg31MRwGzwB4ttUUbg+hDdwrQXKpRTeDSXTmezvg4cS8Z1LMpTZBNaXLsIjeR6GCydZ9ucEiGSHBDhIfZzayhvSjn9dhWvDGP5+FeFQ1gcQcxc5Ay2izf7px10H2paMBxQ3M/ngtvdC3eUs3uwxWQTI7hbOwT282W/qzUy2CvhYFWrZ+g8nff9i9lpWptAovUgxSgeSu1FErRfkMs42FsB7NHMsuxkm4h/siTO+XuHrkY3aF82jSMO47yDKCkuzcCqmoUmAcaio0K7qHAaJAsk6sATR9yuKfIES5OcSeBZhXXQEFgyFJMda9yUTTsxUeiDL0+m+dXTXwYM/ykxax/3VHliqnJA+oTICozCnU8z5DGd/2afciiyqkIrNv512oU8bEJl8lbKc5eUB27qrbtAiWZTaam4Ok6VTABnXSptQt25jfXvC1hACZjZFmolCC7IGpOcZO3BC1NXWaE7/Cwwy3YniOiQ4eQw7NgjEl1YZhGaYIjQ5kcqyKMeji2G/9o/cAzYszkOpfoPiePe7DBkmevQSbncg8um57pf2l4rp49ewOxK5lFDBj4Tt1bqT9mtqZOKYF688MAbigrkzeQO2Ml8X4KrmweM2jnUA8GbkDIsFj8WH79tPUsA8dcd082f4IZ3lGgEdOOm87oYh0SVfbNNq+TXzbH69Mvuaj3dXncQ6Pj6pgCib4mzf5z8dEaqi4J/f4e93fX1hV9Izsb0eQQ6kUZJdojxyGbuTGxmI2fR6qnOhfQfB4itPbWhbIxEvCxJMj6bxY6kAfkhOZaZ3rjRlONQFC8U1KXrDWm86il4mrSjtv0kNqbYdS1slVKNCkr+jBPMT1BHnUzKMFBdeCm1ms1oQfUMlDnSHIsCYB8W2jMMvxKh8TLuVG8zoDdrejDoIha8Jdv5Qx7vdnYO2dyverS4e1a27sQUI4fioi8qXTY+yWCjx2b6dHfQtMlSFA9NGTQvHMccpSkVrPxknc+S5R4iOgscvKhPmr7OubKWhcmxLXXCoW5JjKfTCTgkUG2nMNEnIWxd0bEuZdXup7/u0R9JwmcHR5LwRyh/IaXYvnf1+DhDa7FTTWOXSXafLUxNdYBNtXKJtdHCkP0x/KrWyUGrPBS19TMnpkQufabvU5xpf5QBo33oJ6B37kI32rLqOCh2K/kuJdA+cpCQtFpUKU+cpbYJ7/+nvUskoIzpJOBA2o9YtZjqL6NdbQGz6/Sp4ekX+MX9o0oSTOVridqXa95fclO7jvPPjKon9t0QyiX+didQXZ1co9abHtnHFATq44SZzSH1LlV1wNkgrCu1SSWqByjgnh/uhlx1ffMVi4Zh16dR4ZhLNJwmC+T8ZjW4rcbODjsurMEt6QgLvSghEU5JeuinmRlBB4Eql2UeXmXcXRIEY3vIxix1qBw18NjcRwswMG4/bd5XU2oUttbZ5J+YV3TynCbR21IN1G/z2dao/+mNWZ4PSJ+b6k1iljyqqXJAl7snCRagN7QILl2RRjKGDhk3tcttjaYZezzlFNrIjtwRs/bZl2UN2gEa+j+dyxWmmq9/w8mjqSEwyxV8aS9QbCjx5JTrxR3VC4ect0KzPyGWuui1MRKQxQfd4vb/36Gn57tZaUMFVUUxz6uxZbB9jccJuYl3zZitWTwBHCJqY/utCIWq8S9/1ezzWTlyKSfdKO/3kHRbmCyedIWZSGXL6++yMcJgvZvJBFcw7LHGKzXGb80qbb4XxY+7k3E+Gv1N+6BSptJpSnqhJZA5KSF+0U8pD2Xy/Uumo1GIdBmWH8hb3f5K5eQs1tBE/NL01sFsXyqnqhhh2oKU1hXeY49pd4wEZO8vLJZcXRTvFnvqK1C1okQwQri9BROAhPgSfVKPbYa3uMu6OzLWyPe5S6l9Pk2wOkYuojrIQqZtlramw98WsmiOiNVbZvODlECKvDGDe5AZfAuihaeNS9LummbG2bLE8RFFHV28qKN7pN9GOy0lnm75Xl41hrQ8+BxjefguW7E/07SiCn7Oi9ihpgXVo+aES2Ugqkrir4H376AZIsQ6iPYKpSdXcT+JlycXXQU3LPXff88vAf9SFl4Zuf9VJzjLa2R4DX3OQYPIuJWdhlUTTFShhiSy4B6XPaMr++BIYWOwcU1KDCHHyPFoGSF16pgpzbwa5FcfjUs+qmA6RLUxwaRHw5HEXiczXIQN3GfwALuqTyS4RhegZYeyXQ3dopTRiOCnXciWPu7+ixWSsLF4dn8lVeyp6dWLfVOafKfcAUzcMSSHiS1oVVW1XpzyGGWmUbMmLLZ3Q3mXLhEZ3g1802eC/wCSOaeymjmydV2J2QvflDgrugBH/vUtOvsShV8i3r/m4kdGPgOi0PvT0dRD/ozn7YQsLZPsTlIxGtJ1722Pj/0nfoajI99zMELHWKva2bM84Rq7esvBaCrvEb3raBB/uihr1wOsazqVgUSJJrMlJ1dyH6bHzTQxNhOdItzZkz0+pOMN/EGJK3Dh8aHig6fhBaashSaGiPqjGvYu5QdSzGqwsTZTR1G+xKT/EuH8+T0zCgc2XCi3reVCIvCE09Ir3+Edd6wsSvZPFWf7t0nE7Sq3r0fgJPy5fokBF8LX6QyRpX3xWzr+SU9sunJWCWWhJf8Puv19pVzsz2Sgk2RTxVfNQ6X8pOwTBfQD6De+RknWNlKcWZcrpESAC7epYDxanzrjWrT74GRXmtSpUjt5kJOsUmVKkWgr3/GFYgjO2W1E/sgvdXaKtjXVYX91Ose20q0FbFXGU8KUbS2SdFjiKbPVp2HPE9yTcSsSoRbY8lYPeKQTYehtqQ2KUJ2om5ZDCLHFN+qNvh9HO2MO1p/ujiWki9PDvpbElPfz8GKsytVosdWpezsckHwo4w87invmvchdHEdawMPb1wRvNcXEylDi2vwnjwUmnYUrr9Lz/5LS/9N36OByPw3+L3EwXgsFE9gwuVMij3OMxTXE8EcbmPSkPlzG7fMrrWAhjlec9cNSymKFZ4JG/DpsklJWFwubc0o15ol/alaWf6oNg0NKtxMz1SKdw255ZulzyGHO7knLDnHpmcmmLCmTfr4/Ohm5dYhn9cbTUaN0dNKGm5VA+5uoKEFFYWPWjm4TquSbcrFs86v1Gfk8kz4+ArgotfPmipMII8afWh0FX4HCs8CcbWjbobBO28mdEsdpT9ZbHVeR/zEeZct6WTgQnrRMzP1b2oBgpnAtBPkqDnioFTwwR3NewCHzzhJaRyMQx7GSUBD42zhez8VmCS42jMuSkqn9PMLCGNxaqQONwSE1+RZqd7wlnUfub7mmZh9OVxXiqtAGn+Hvk4pVC1+h4sMlWvkNzJmZCaM5H+Ta8/PHLxpNzD62xg19MXZkuzvHpYKAXa1N5NQmdI8EHNfjbRh6SYP7YTVc9e7FljyQnrPrOebcJJRmXD+2OHdLoc0/jYd4xvhVW8o3b6i/21rWklqeDunbEx/L2Ym4Hk2bonaGqX5HRna/ORzl7PxjZb+1Q7eZBN1dfbBZko3nEGbW6jhzXyfXO6z8BFv7gthvIGcH4+Z6ptfuDDujFY/wVHrSvGllAXyGNuXrqbGOV7PacPYL9qxCJTAhBJIrH3exMkGek+v+DOezE5HCWKjlo8asdOR0if50Fomo+HZpwb3+MqO6Nm91hNRax3kLSCOILc80ruAmHad8mCWN2/chX/6W0BHbIX5yc/DQ14/VKOQByj+WVSUxpd1NhP/9WEp40EA47Sb0vQD1Q3QOjW1jjte1f3eNVUhXax1l+5mmVwV+dzCBspJS56jgmEVya+crvUN4iHcryPaQz2DoVz60xZU9sSudeJd4nUO/n5PvJ5qwA2zEsS3qsdwLb3rOCVu5+TPYb0vCfBv9RYl1JmeJ6mGaY4iEq13mHoLgQEPJfpqCMZ5I44j/XK0N1+B08WlbO3Qtalllh3lYRtVgBUXMx282bKrKYG1SBQwlfwvyVN4kDsTxD+oRQnO9pPcSlKpZ64Oijk7Urf2Na11dW1KzYuzNS1q99ZllfvgvnI5ZvAo6xct0+O2fhVXbcwbrcR+nP5/KuxEVqrehXNNHvPyEJAnGPvyEG9xa/Xw5X8eKR0t1WvtknoPN/bWSIMeasO1zcaWXRDWY8Oa3xwF0RuuhIjR7Zt9j+7Kdb5XlZwYfVWJsDuFSHVLOzoQ1HImIe2CuwzxXf9ixbrltZ9v/fbfAVBLAwQUAAIACAC6VDxJiXdgQkoAAABrAAAAGwAAAHVuaXZlcnNhbC91bml2ZXJzYWwucG5nLnhtbLOxr8jNUShLLSrOzM+zVTLUM1Cyt+PlsikoSi3LTC1XqACKAQUhQEmhEsg1QnDLM1NKMoBCBhYGCMGM1Mz0jBJbJQtDhKA+0EwAUEsBAgAAFAACAAgAulQ8SRgmQ/IuBAAAfw4AAB0AAAAAAAAAAQAAAAAAAAAAAHVuaXZlcnNhbC9jb21tb25fbWVzc2FnZXMubG5nUEsBAgAAFAACAAgAulQ8SZh/JYMrBAAAVw4AAC4AAAAAAAAAAQAAAAAAaQQAAHVuaXZlcnNhbC9jdXN0b21fcHJlc2V0cy8wL2NvbW1vbl9tZXNzYWdlcy5sbmdQSwECAAAUAAIACAC6VDxJCswVnxYEAAALEAAAJwAAAAAAAAABAAAAAADgCAAAdW5pdmVyc2FsL2ZsYXNoX3B1Ymxpc2hpbmdfc2V0dGluZ3MueG1sUEsBAgAAFAACAAgAulQ8SQTnA9G2AgAAUwoAACEAAAAAAAAAAQAAAAAAOw0AAHVuaXZlcnNhbC9mbGFzaF9za2luX3NldHRpbmdzLnhtbFBLAQIAABQAAgAIALpUPElqAMUe6gMAABwPAAAmAAAAAAAAAAEAAAAAADAQAAB1bml2ZXJzYWwvaHRtbF9wdWJsaXNoaW5nX3NldHRpbmdzLnhtbFBLAQIAABQAAgAIALpUPEkP5FkgmQEAAB0GAAAfAAAAAAAAAAEAAAAAAF4UAAB1bml2ZXJzYWwvaHRtbF9za2luX3NldHRpbmdzLmpzUEsBAgAAFAACAAgAulQ8SXp6CCbYAAAAkgEAABoAAAAAAAAAAQAAAAAANBYAAHVuaXZlcnNhbC9pMThuX3ByZXNldHMueG1sUEsBAgAAFAACAAgAulQ8SXQ+R7hdAAAAYgAAABwAAAAAAAAAAQAAAAAARBcAAHVuaXZlcnNhbC9sb2NhbF9zZXR0aW5ncy54bWxQSwECAAAUAAIACAB2uMNEzoIJN+wCAACICAAAFAAAAAAAAAABAAAAAADbFwAAdW5pdmVyc2FsL3BsYXllci54bWxQSwECAAAUAAIACAC6VDxJcYP8DhoIAADbHQAAKQAAAAAAAAABAAAAAAD5GgAAdW5pdmVyc2FsL3NraW5fY3VzdG9taXphdGlvbl9zZXR0aW5ncy54bWxQSwECAAAUAAIACAC6VDxJM91K5mcaAADkRQAAFwAAAAAAAAAAAAAAAABaIwAAdW5pdmVyc2FsL3VuaXZlcnNhbC5wbmdQSwECAAAUAAIACAC6VDxJiXdgQkoAAABrAAAAGwAAAAAAAAABAAAAAAD2PQAAdW5pdmVyc2FsL3VuaXZlcnNhbC5wbmcueG1sUEsFBgAAAAAMAAwApQMAAHk+AAAAAA=="/>
  <p:tag name="ISPRING_PRESENTATION_TITLE" val="chapter0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3174</Words>
  <Application>WPS 演示</Application>
  <PresentationFormat>全屏显示(4:3)</PresentationFormat>
  <Paragraphs>288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Times New Roman</vt:lpstr>
      <vt:lpstr>Impact</vt:lpstr>
      <vt:lpstr>Adobe 宋体 Std L</vt:lpstr>
      <vt:lpstr>Wingdings</vt:lpstr>
      <vt:lpstr>Arial Unicode MS</vt:lpstr>
      <vt:lpstr>等线 Light</vt:lpstr>
      <vt:lpstr>Calibri Light</vt:lpstr>
      <vt:lpstr>等线</vt:lpstr>
      <vt:lpstr>Calibri</vt:lpstr>
      <vt:lpstr>Verdana</vt:lpstr>
      <vt:lpstr>汉仪旗黑-85S</vt:lpstr>
      <vt:lpstr>黑体</vt:lpstr>
      <vt:lpstr>Viner Hand ITC</vt:lpstr>
      <vt:lpstr>Office 主题​​</vt:lpstr>
      <vt:lpstr>1_Office 主题​​</vt:lpstr>
      <vt:lpstr>Android移动应用基础教程（第2版）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chapter09</dc:title>
  <dc:creator>admin</dc:creator>
  <cp:lastModifiedBy>试试就试试</cp:lastModifiedBy>
  <cp:revision>704</cp:revision>
  <dcterms:created xsi:type="dcterms:W3CDTF">2015-06-29T07:19:00Z</dcterms:created>
  <dcterms:modified xsi:type="dcterms:W3CDTF">2020-08-30T09:10:45Z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