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6" r:id="rId3"/>
  </p:sldMasterIdLst>
  <p:notesMasterIdLst>
    <p:notesMasterId r:id="rId5"/>
  </p:notesMasterIdLst>
  <p:sldIdLst>
    <p:sldId id="345" r:id="rId4"/>
    <p:sldId id="261" r:id="rId6"/>
    <p:sldId id="262" r:id="rId7"/>
    <p:sldId id="263" r:id="rId8"/>
    <p:sldId id="271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46" r:id="rId17"/>
    <p:sldId id="300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287" r:id="rId33"/>
    <p:sldId id="291" r:id="rId34"/>
    <p:sldId id="344" r:id="rId35"/>
  </p:sldIdLst>
  <p:sldSz cx="9144000" cy="6858000" type="screen4x3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A9"/>
    <a:srgbClr val="19C3FF"/>
    <a:srgbClr val="01598B"/>
    <a:srgbClr val="6600CC"/>
    <a:srgbClr val="6666FF"/>
    <a:srgbClr val="6600FF"/>
    <a:srgbClr val="009999"/>
    <a:srgbClr val="0066A2"/>
    <a:srgbClr val="5A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0" Type="http://schemas.openxmlformats.org/officeDocument/2006/relationships/tags" Target="tags/tag176.xml"/><Relationship Id="rId4" Type="http://schemas.openxmlformats.org/officeDocument/2006/relationships/slide" Target="slides/slide1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8"/>
          <c:y val="0.0681385766950071"/>
          <c:w val="0.618611023622047"/>
          <c:h val="0.76592641554868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0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</c:v>
                </c:pt>
                <c:pt idx="1">
                  <c:v>3.333333333</c:v>
                </c:pt>
                <c:pt idx="2">
                  <c:v>3.333333333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BBCB0-3566-4382-8B69-6631A3EB7A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5.xml"/><Relationship Id="rId7" Type="http://schemas.openxmlformats.org/officeDocument/2006/relationships/image" Target="../media/image6.png"/><Relationship Id="rId6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image" Target="../media/image10.png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image" Target="../media/image9.png"/><Relationship Id="rId12" Type="http://schemas.openxmlformats.org/officeDocument/2006/relationships/tags" Target="../tags/tag42.xml"/><Relationship Id="rId11" Type="http://schemas.openxmlformats.org/officeDocument/2006/relationships/image" Target="../media/image10.png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12.png"/><Relationship Id="rId5" Type="http://schemas.openxmlformats.org/officeDocument/2006/relationships/tags" Target="../tags/tag45.xml"/><Relationship Id="rId4" Type="http://schemas.openxmlformats.org/officeDocument/2006/relationships/image" Target="../media/image11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4.png"/><Relationship Id="rId2" Type="http://schemas.openxmlformats.org/officeDocument/2006/relationships/tags" Target="../tags/tag64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5.pn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../media/image5.png"/><Relationship Id="rId4" Type="http://schemas.openxmlformats.org/officeDocument/2006/relationships/tags" Target="../tags/tag77.xml"/><Relationship Id="rId3" Type="http://schemas.openxmlformats.org/officeDocument/2006/relationships/image" Target="../media/image15.png"/><Relationship Id="rId2" Type="http://schemas.openxmlformats.org/officeDocument/2006/relationships/tags" Target="../tags/tag76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image" Target="../media/image6.png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18.png"/><Relationship Id="rId2" Type="http://schemas.openxmlformats.org/officeDocument/2006/relationships/tags" Target="../tags/tag113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19.png"/><Relationship Id="rId2" Type="http://schemas.openxmlformats.org/officeDocument/2006/relationships/tags" Target="../tags/tag12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tags" Target="../tags/tag136.xml"/><Relationship Id="rId7" Type="http://schemas.openxmlformats.org/officeDocument/2006/relationships/image" Target="../media/image20.png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7454900"/>
            <a:chOff x="0" y="0"/>
            <a:chExt cx="19200" cy="11740"/>
          </a:xfrm>
        </p:grpSpPr>
        <p:grpSp>
          <p:nvGrpSpPr>
            <p:cNvPr id="6" name="组合 5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7" name="图片 6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1662589" y="3503930"/>
            <a:ext cx="5819299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5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1662351" y="2292046"/>
            <a:ext cx="5819299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45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383279" y="4490846"/>
            <a:ext cx="1037320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16"/>
            </p:custDataLst>
          </p:nvPr>
        </p:nvSpPr>
        <p:spPr>
          <a:xfrm>
            <a:off x="4572000" y="4490846"/>
            <a:ext cx="1037319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77281"/>
            <a:ext cx="9144000" cy="1324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5560"/>
            <a:ext cx="9144000" cy="20466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938615" y="2681555"/>
            <a:ext cx="2682787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33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3938615" y="3459937"/>
            <a:ext cx="2682788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952508"/>
            <a:ext cx="3962432" cy="5388907"/>
          </a:xfrm>
        </p:spPr>
        <p:txBody>
          <a:bodyPr lIns="90000" tIns="46800" rIns="90000" bIns="46800"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-12382" y="5971592"/>
            <a:ext cx="2608970" cy="9079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537457" y="5905492"/>
            <a:ext cx="2610830" cy="974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537457" y="5905492"/>
            <a:ext cx="2610830" cy="9740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2382" y="5971592"/>
            <a:ext cx="2608970" cy="90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15482"/>
            <a:ext cx="2737007" cy="6857999"/>
            <a:chOff x="0" y="-15482"/>
            <a:chExt cx="3649343" cy="6857999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 rot="10800000">
            <a:off x="6406993" y="15483"/>
            <a:ext cx="2737007" cy="6857999"/>
            <a:chOff x="0" y="-15482"/>
            <a:chExt cx="3649343" cy="6857999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: 圆角 13"/>
          <p:cNvSpPr/>
          <p:nvPr>
            <p:custDataLst>
              <p:tags r:id="rId14"/>
            </p:custDataLst>
          </p:nvPr>
        </p:nvSpPr>
        <p:spPr>
          <a:xfrm>
            <a:off x="4228624" y="1484173"/>
            <a:ext cx="6858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-2534087" y="2809615"/>
            <a:ext cx="5143502" cy="123877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9144000" cy="2046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77281"/>
            <a:ext cx="9144000" cy="1165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5560"/>
            <a:ext cx="9144000" cy="2046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344229" y="2421777"/>
            <a:ext cx="445554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-3"/>
            <a:ext cx="9144000" cy="1704978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474527" y="4417887"/>
            <a:ext cx="976576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4692899" y="4417887"/>
            <a:ext cx="976577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>
            <a:lvl1pPr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77281"/>
            <a:ext cx="9144000" cy="1315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14789" y="273050"/>
            <a:ext cx="8712041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baseline="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/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163600"/>
            <a:ext cx="7219950" cy="3445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5304452" y="4933186"/>
            <a:ext cx="3622376" cy="1651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/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40100" y="1764000"/>
            <a:ext cx="2967300" cy="4093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3825900" y="769938"/>
            <a:ext cx="4860000" cy="5087937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/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59000" y="1659600"/>
            <a:ext cx="8231981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59581" y="2808000"/>
            <a:ext cx="8224200" cy="34308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6" name="图片 15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58" y="0"/>
            <a:ext cx="9144000" cy="197548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0419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3600" y="669600"/>
            <a:ext cx="8232300" cy="565200"/>
          </a:xfrm>
        </p:spPr>
        <p:txBody>
          <a:bodyPr anchor="ctr"/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453628" y="1681200"/>
            <a:ext cx="8243100" cy="3211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445500" y="5180400"/>
            <a:ext cx="82512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242387"/>
            <a:ext cx="9144000" cy="1231226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0"/>
            <a:ext cx="9144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350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4700" y="237600"/>
            <a:ext cx="8278200" cy="441964"/>
          </a:xfrm>
        </p:spPr>
        <p:txBody>
          <a:bodyPr>
            <a:normAutofit/>
          </a:bodyPr>
          <a:lstStyle>
            <a:lvl1pPr>
              <a:defRPr sz="21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34700" y="1663200"/>
            <a:ext cx="40068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681800" y="1663200"/>
            <a:ext cx="40257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429300" y="4816800"/>
            <a:ext cx="40068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4689900" y="4813200"/>
            <a:ext cx="40257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6321812" y="4917233"/>
            <a:ext cx="2822188" cy="981917"/>
          </a:xfrm>
          <a:prstGeom prst="rect">
            <a:avLst/>
          </a:prstGeom>
        </p:spPr>
      </p:pic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rot="10800000" flipH="1">
            <a:off x="0" y="398"/>
            <a:ext cx="3535204" cy="122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/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3862800"/>
            <a:ext cx="6858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9" Type="http://schemas.openxmlformats.org/officeDocument/2006/relationships/theme" Target="../theme/theme1.xml"/><Relationship Id="rId38" Type="http://schemas.openxmlformats.org/officeDocument/2006/relationships/image" Target="../media/image4.jpeg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6" Type="http://schemas.openxmlformats.org/officeDocument/2006/relationships/theme" Target="../theme/theme2.xml"/><Relationship Id="rId55" Type="http://schemas.openxmlformats.org/officeDocument/2006/relationships/tags" Target="../tags/tag144.xml"/><Relationship Id="rId54" Type="http://schemas.openxmlformats.org/officeDocument/2006/relationships/tags" Target="../tags/tag143.xml"/><Relationship Id="rId53" Type="http://schemas.openxmlformats.org/officeDocument/2006/relationships/tags" Target="../tags/tag142.xml"/><Relationship Id="rId52" Type="http://schemas.openxmlformats.org/officeDocument/2006/relationships/tags" Target="../tags/tag141.xml"/><Relationship Id="rId51" Type="http://schemas.openxmlformats.org/officeDocument/2006/relationships/tags" Target="../tags/tag140.xml"/><Relationship Id="rId50" Type="http://schemas.openxmlformats.org/officeDocument/2006/relationships/tags" Target="../tags/tag139.xml"/><Relationship Id="rId5" Type="http://schemas.openxmlformats.org/officeDocument/2006/relationships/slideLayout" Target="../slideLayouts/slideLayout42.xml"/><Relationship Id="rId49" Type="http://schemas.openxmlformats.org/officeDocument/2006/relationships/slideLayout" Target="../slideLayouts/slideLayout86.xml"/><Relationship Id="rId48" Type="http://schemas.openxmlformats.org/officeDocument/2006/relationships/slideLayout" Target="../slideLayouts/slideLayout85.xml"/><Relationship Id="rId47" Type="http://schemas.openxmlformats.org/officeDocument/2006/relationships/slideLayout" Target="../slideLayouts/slideLayout84.xml"/><Relationship Id="rId46" Type="http://schemas.openxmlformats.org/officeDocument/2006/relationships/slideLayout" Target="../slideLayouts/slideLayout83.xml"/><Relationship Id="rId45" Type="http://schemas.openxmlformats.org/officeDocument/2006/relationships/slideLayout" Target="../slideLayouts/slideLayout82.xml"/><Relationship Id="rId44" Type="http://schemas.openxmlformats.org/officeDocument/2006/relationships/slideLayout" Target="../slideLayouts/slideLayout81.xml"/><Relationship Id="rId43" Type="http://schemas.openxmlformats.org/officeDocument/2006/relationships/slideLayout" Target="../slideLayouts/slideLayout80.xml"/><Relationship Id="rId42" Type="http://schemas.openxmlformats.org/officeDocument/2006/relationships/slideLayout" Target="../slideLayouts/slideLayout79.xml"/><Relationship Id="rId41" Type="http://schemas.openxmlformats.org/officeDocument/2006/relationships/slideLayout" Target="../slideLayouts/slideLayout78.xml"/><Relationship Id="rId4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41.xml"/><Relationship Id="rId39" Type="http://schemas.openxmlformats.org/officeDocument/2006/relationships/slideLayout" Target="../slideLayouts/slideLayout76.xml"/><Relationship Id="rId38" Type="http://schemas.openxmlformats.org/officeDocument/2006/relationships/slideLayout" Target="../slideLayouts/slideLayout75.xml"/><Relationship Id="rId37" Type="http://schemas.openxmlformats.org/officeDocument/2006/relationships/slideLayout" Target="../slideLayouts/slideLayout74.xml"/><Relationship Id="rId36" Type="http://schemas.openxmlformats.org/officeDocument/2006/relationships/slideLayout" Target="../slideLayouts/slideLayout73.xml"/><Relationship Id="rId35" Type="http://schemas.openxmlformats.org/officeDocument/2006/relationships/slideLayout" Target="../slideLayouts/slideLayout72.xml"/><Relationship Id="rId34" Type="http://schemas.openxmlformats.org/officeDocument/2006/relationships/slideLayout" Target="../slideLayouts/slideLayout71.xml"/><Relationship Id="rId33" Type="http://schemas.openxmlformats.org/officeDocument/2006/relationships/slideLayout" Target="../slideLayouts/slideLayout70.xml"/><Relationship Id="rId32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66.xml"/><Relationship Id="rId28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57.xml"/><Relationship Id="rId2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50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1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52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3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4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5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718" r:id="rId32"/>
    <p:sldLayoutId id="2147483719" r:id="rId33"/>
    <p:sldLayoutId id="2147483720" r:id="rId34"/>
    <p:sldLayoutId id="2147483721" r:id="rId35"/>
    <p:sldLayoutId id="2147483722" r:id="rId36"/>
    <p:sldLayoutId id="2147483723" r:id="rId37"/>
    <p:sldLayoutId id="2147483724" r:id="rId38"/>
    <p:sldLayoutId id="2147483725" r:id="rId39"/>
    <p:sldLayoutId id="2147483726" r:id="rId40"/>
    <p:sldLayoutId id="2147483727" r:id="rId41"/>
    <p:sldLayoutId id="2147483728" r:id="rId42"/>
    <p:sldLayoutId id="2147483729" r:id="rId43"/>
    <p:sldLayoutId id="2147483730" r:id="rId44"/>
    <p:sldLayoutId id="2147483731" r:id="rId45"/>
    <p:sldLayoutId id="2147483732" r:id="rId46"/>
    <p:sldLayoutId id="2147483733" r:id="rId47"/>
    <p:sldLayoutId id="2147483734" r:id="rId48"/>
    <p:sldLayoutId id="2147483735" r:id="rId49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8.xml"/><Relationship Id="rId2" Type="http://schemas.openxmlformats.org/officeDocument/2006/relationships/tags" Target="../tags/tag145.xml"/><Relationship Id="rId1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7.xml"/><Relationship Id="rId1" Type="http://schemas.openxmlformats.org/officeDocument/2006/relationships/tags" Target="../tags/tag15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5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5.xml"/><Relationship Id="rId1" Type="http://schemas.openxmlformats.org/officeDocument/2006/relationships/tags" Target="../tags/tag15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4.xml"/><Relationship Id="rId1" Type="http://schemas.openxmlformats.org/officeDocument/2006/relationships/tags" Target="../tags/tag15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3.xml"/><Relationship Id="rId1" Type="http://schemas.openxmlformats.org/officeDocument/2006/relationships/tags" Target="../tags/tag15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2.xml"/><Relationship Id="rId1" Type="http://schemas.openxmlformats.org/officeDocument/2006/relationships/tags" Target="../tags/tag15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1.xml"/><Relationship Id="rId1" Type="http://schemas.openxmlformats.org/officeDocument/2006/relationships/tags" Target="../tags/tag16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0.xml"/><Relationship Id="rId1" Type="http://schemas.openxmlformats.org/officeDocument/2006/relationships/tags" Target="../tags/tag16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9.xml"/><Relationship Id="rId2" Type="http://schemas.openxmlformats.org/officeDocument/2006/relationships/tags" Target="../tags/tag162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8.xml"/><Relationship Id="rId1" Type="http://schemas.openxmlformats.org/officeDocument/2006/relationships/tags" Target="../tags/tag1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5.xml"/><Relationship Id="rId1" Type="http://schemas.openxmlformats.org/officeDocument/2006/relationships/tags" Target="../tags/tag14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67.xml"/><Relationship Id="rId2" Type="http://schemas.openxmlformats.org/officeDocument/2006/relationships/tags" Target="../tags/tag164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6.xml"/><Relationship Id="rId1" Type="http://schemas.openxmlformats.org/officeDocument/2006/relationships/tags" Target="../tags/tag165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65.xml"/><Relationship Id="rId2" Type="http://schemas.openxmlformats.org/officeDocument/2006/relationships/tags" Target="../tags/tag166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4.xml"/><Relationship Id="rId1" Type="http://schemas.openxmlformats.org/officeDocument/2006/relationships/tags" Target="../tags/tag167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63.xml"/><Relationship Id="rId2" Type="http://schemas.openxmlformats.org/officeDocument/2006/relationships/tags" Target="../tags/tag168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2.xml"/><Relationship Id="rId1" Type="http://schemas.openxmlformats.org/officeDocument/2006/relationships/tags" Target="../tags/tag16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7" Type="http://schemas.openxmlformats.org/officeDocument/2006/relationships/slideLayout" Target="../slideLayouts/slideLayout61.xml"/><Relationship Id="rId6" Type="http://schemas.openxmlformats.org/officeDocument/2006/relationships/tags" Target="../tags/tag17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7.xml"/><Relationship Id="rId8" Type="http://schemas.openxmlformats.org/officeDocument/2006/relationships/slideLayout" Target="../slideLayouts/slideLayout60.xml"/><Relationship Id="rId7" Type="http://schemas.openxmlformats.org/officeDocument/2006/relationships/tags" Target="../tags/tag17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slideLayout" Target="../slideLayouts/slideLayout59.xml"/><Relationship Id="rId6" Type="http://schemas.openxmlformats.org/officeDocument/2006/relationships/tags" Target="../tags/tag17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58.xml"/><Relationship Id="rId2" Type="http://schemas.openxmlformats.org/officeDocument/2006/relationships/tags" Target="../tags/tag173.xml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4.xml"/><Relationship Id="rId1" Type="http://schemas.openxmlformats.org/officeDocument/2006/relationships/tags" Target="../tags/tag14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7.xml"/><Relationship Id="rId1" Type="http://schemas.openxmlformats.org/officeDocument/2006/relationships/tags" Target="../tags/tag17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6.xml"/><Relationship Id="rId1" Type="http://schemas.openxmlformats.org/officeDocument/2006/relationships/tags" Target="../tags/tag17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83.xml"/><Relationship Id="rId2" Type="http://schemas.openxmlformats.org/officeDocument/2006/relationships/tags" Target="../tags/tag148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2.xml"/><Relationship Id="rId1" Type="http://schemas.openxmlformats.org/officeDocument/2006/relationships/tags" Target="../tags/tag1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1.xml"/><Relationship Id="rId1" Type="http://schemas.openxmlformats.org/officeDocument/2006/relationships/tags" Target="../tags/tag1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0.xml"/><Relationship Id="rId1" Type="http://schemas.openxmlformats.org/officeDocument/2006/relationships/tags" Target="../tags/tag1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9.xml"/><Relationship Id="rId1" Type="http://schemas.openxmlformats.org/officeDocument/2006/relationships/tags" Target="../tags/tag1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8.xml"/><Relationship Id="rId1" Type="http://schemas.openxmlformats.org/officeDocument/2006/relationships/tags" Target="../tags/tag1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Android</a:t>
            </a:r>
            <a:r>
              <a:rPr lang="zh-CN" altLang="en-US" b="1" dirty="0"/>
              <a:t>移动应用基础教程</a:t>
            </a:r>
            <a:r>
              <a:rPr lang="zh-CN" altLang="en-US" sz="2400" b="1" dirty="0"/>
              <a:t>（第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版）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13</a:t>
            </a:r>
            <a:r>
              <a:rPr lang="zh-CN" altLang="en-US" sz="3200" b="1" dirty="0" smtClean="0"/>
              <a:t>章 图形图像处理</a:t>
            </a:r>
            <a:endParaRPr lang="zh-CN" altLang="en-US" sz="3200" b="1" dirty="0"/>
          </a:p>
        </p:txBody>
      </p:sp>
      <p:sp>
        <p:nvSpPr>
          <p:cNvPr id="4" name="TextBox 13"/>
          <p:cNvSpPr>
            <a:spLocks noChangeArrowheads="1"/>
          </p:cNvSpPr>
          <p:nvPr/>
        </p:nvSpPr>
        <p:spPr bwMode="auto">
          <a:xfrm>
            <a:off x="5430838" y="4821833"/>
            <a:ext cx="1406785" cy="50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动画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52725" y="4821238"/>
            <a:ext cx="4572000" cy="9220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常用的绘图类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为图像添加特效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6" name="Picture 2" descr="C:\Users\admin\Desktop\u=2190866901,1161307542&amp;fm=206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85" y="4846711"/>
            <a:ext cx="961083" cy="9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66725" y="1425707"/>
          <a:ext cx="8229600" cy="41420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7803"/>
                <a:gridCol w="5021797"/>
              </a:tblGrid>
              <a:tr h="4512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 smtClean="0"/>
                        <a:t>方法名称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功能描述</a:t>
                      </a:r>
                      <a:endParaRPr lang="en-US" altLang="zh-CN" sz="1800" dirty="0" smtClean="0"/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8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setARGB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设置颜色，各参数值均为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0~255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之间的整数，几个参数分别用于表示透明度、红色、绿色和蓝色的值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setColor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color)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设置颜色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setAlpha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设置透明度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setAntiAlias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设置画笔是否使用抗锯齿功能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setTextAlign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(Align align)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设置绘制文本时的文字对齐方式。参数值为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Align.CENTER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Align.LEFT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Align.RIGHT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，分别表示居中，左或右对齐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setTextSize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(float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textSize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设置阴影，参数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radius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为阴影的角度；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为阴影在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轴和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轴上的距离；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为阴影的颜色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1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setFakeBoldText</a:t>
                      </a: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fakeBoldText</a:t>
                      </a: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设置绘制文字时是否为粗体文字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2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setShadowLayer</a:t>
                      </a: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(float radius, float dx, float </a:t>
                      </a:r>
                      <a:r>
                        <a:rPr lang="en-US" altLang="zh-CN" sz="1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</a:t>
                      </a: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color)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设置阴影。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radius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表示阴影的角度，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表示阴影在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轴和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轴上的距离，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表示阴影的颜色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……</a:t>
                      </a:r>
                      <a:endParaRPr lang="zh-CN" altLang="en-US" sz="1400" b="0" dirty="0"/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……</a:t>
                      </a:r>
                      <a:endParaRPr lang="en-US" altLang="zh-CN" sz="1400" dirty="0" smtClean="0"/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3744913" y="1025657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Paint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常用方法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8313" y="5602014"/>
            <a:ext cx="8229600" cy="92333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Paint paint = new Paint();</a:t>
            </a:r>
            <a:endParaRPr lang="en-US" altLang="zh-CN" dirty="0"/>
          </a:p>
          <a:p>
            <a:r>
              <a:rPr lang="en-US" altLang="zh-CN" dirty="0"/>
              <a:t>    paint.setColor(Color.RED);</a:t>
            </a:r>
            <a:endParaRPr lang="en-US" altLang="zh-CN" dirty="0"/>
          </a:p>
        </p:txBody>
      </p:sp>
      <p:sp>
        <p:nvSpPr>
          <p:cNvPr id="32" name="矩形 31"/>
          <p:cNvSpPr/>
          <p:nvPr/>
        </p:nvSpPr>
        <p:spPr bwMode="auto">
          <a:xfrm>
            <a:off x="712153" y="6131384"/>
            <a:ext cx="2767012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3923927" y="6079715"/>
            <a:ext cx="2304257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指定画笔颜色为红色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3479165" y="6299381"/>
            <a:ext cx="444763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13.1.3  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Paint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类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66725" y="2066950"/>
          <a:ext cx="8229600" cy="295778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7803"/>
                <a:gridCol w="5021797"/>
              </a:tblGrid>
              <a:tr h="4512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 smtClean="0"/>
                        <a:t>方法名称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14" marB="45714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功能描述</a:t>
                      </a:r>
                      <a:endParaRPr lang="en-US" altLang="zh-CN" sz="1800" dirty="0" smtClean="0"/>
                    </a:p>
                  </a:txBody>
                  <a:tcPr marL="91432" marR="91432" marT="45714" marB="45714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8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drawRect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Rect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r, Paint paint)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使用画笔绘制矩形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drawOval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RectF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oval, Paint paint)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使用画笔绘制椭圆形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1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drawCircle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(float cx, float cy, float radius, Paint paint)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使用画笔在指定位置画出指定半径的圆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1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(float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startX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float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startY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float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stopX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float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stopY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Paint paint)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使用画笔在指定位置画线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1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drawRoundRect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RectF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rect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float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rx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float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ry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Paint paint)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使用画笔绘制指定圆角矩形，其中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rx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轴圆角半径，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ry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轴圆角半径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……</a:t>
                      </a:r>
                      <a:endParaRPr lang="zh-CN" altLang="en-US" sz="1400" b="0" dirty="0"/>
                    </a:p>
                  </a:txBody>
                  <a:tcPr marL="91432" marR="91432" marT="45714" marB="45714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……</a:t>
                      </a:r>
                      <a:endParaRPr lang="en-US" altLang="zh-CN" sz="1400" dirty="0" smtClean="0"/>
                    </a:p>
                  </a:txBody>
                  <a:tcPr marL="91432" marR="91432" marT="45714" marB="45714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3427413" y="1628800"/>
            <a:ext cx="18453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常用方法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13.1.4  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Canvas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类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67544" y="2060848"/>
            <a:ext cx="8229600" cy="300037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protected void onDraw(Canvas canvas) {</a:t>
            </a:r>
            <a:endParaRPr lang="en-US" altLang="zh-CN" dirty="0"/>
          </a:p>
          <a:p>
            <a:r>
              <a:rPr lang="en-US" altLang="zh-CN" dirty="0"/>
              <a:t>        super.onDraw(canvas);</a:t>
            </a:r>
            <a:endParaRPr lang="en-US" altLang="zh-CN" dirty="0"/>
          </a:p>
          <a:p>
            <a:r>
              <a:rPr lang="en-US" altLang="zh-CN" dirty="0"/>
              <a:t>        Paint paint  = new Paint();         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paint.setColor(Color.RED);</a:t>
            </a:r>
            <a:endParaRPr lang="en-US" altLang="zh-CN" dirty="0"/>
          </a:p>
          <a:p>
            <a:r>
              <a:rPr lang="en-US" altLang="zh-CN" dirty="0"/>
              <a:t>        Rect r = new Rect(40,40,200,100); 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canvas.drawRect(r,paint);           </a:t>
            </a:r>
            <a:endParaRPr lang="zh-CN" altLang="en-US" dirty="0"/>
          </a:p>
          <a:p>
            <a:r>
              <a:rPr lang="en-US" altLang="zh-CN" dirty="0"/>
              <a:t>    }</a:t>
            </a:r>
            <a:endParaRPr lang="en-US" altLang="zh-CN" dirty="0"/>
          </a:p>
        </p:txBody>
      </p:sp>
      <p:sp>
        <p:nvSpPr>
          <p:cNvPr id="19" name="矩形 18"/>
          <p:cNvSpPr/>
          <p:nvPr/>
        </p:nvSpPr>
        <p:spPr bwMode="auto">
          <a:xfrm>
            <a:off x="980261" y="2994576"/>
            <a:ext cx="2733675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4155261" y="2996992"/>
            <a:ext cx="1219200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创建画笔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980261" y="3805789"/>
            <a:ext cx="3616325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5057899" y="3804898"/>
            <a:ext cx="3567112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构建矩形对象并指定位置、宽高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980261" y="4232033"/>
            <a:ext cx="2735262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4155261" y="4226127"/>
            <a:ext cx="2405653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调用绘制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矩形的方法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3731681" y="3180036"/>
            <a:ext cx="44263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/>
          <p:nvPr/>
        </p:nvCxnSpPr>
        <p:spPr bwMode="auto">
          <a:xfrm>
            <a:off x="4596586" y="3984898"/>
            <a:ext cx="461313" cy="555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/>
          <p:nvPr/>
        </p:nvCxnSpPr>
        <p:spPr bwMode="auto">
          <a:xfrm flipV="1">
            <a:off x="3731681" y="4414773"/>
            <a:ext cx="423580" cy="1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13.1.4  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Canvas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类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899592" y="2996952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236359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13.1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常用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的绘图类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3107673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13.2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</a:t>
            </a:r>
            <a:r>
              <a:rPr lang="zh-CN" altLang="en-US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图像添加特效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85175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13.3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动画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97998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860032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66725" y="1577752"/>
          <a:ext cx="8229600" cy="27626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7803"/>
                <a:gridCol w="5021797"/>
              </a:tblGrid>
              <a:tr h="4511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 smtClean="0"/>
                        <a:t>方法名称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01" marB="45701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功能描述</a:t>
                      </a:r>
                      <a:endParaRPr lang="en-US" altLang="zh-CN" sz="1800" dirty="0" smtClean="0"/>
                    </a:p>
                  </a:txBody>
                  <a:tcPr marL="91432" marR="91432" marT="45701" marB="45701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7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Matrix()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创建一个唯一的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4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setTranslate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(float dx, float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指定图像在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轴移动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的距离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1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setRotate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(float degrees)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用于指定图片旋转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degrees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度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1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setScale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(float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sx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float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指定图像在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轴和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轴的缩放比例为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4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setSkew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(float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kx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float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ky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设置图像在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轴的倾斜值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4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……</a:t>
                      </a:r>
                      <a:endParaRPr lang="zh-CN" altLang="en-US" sz="1400" b="0" dirty="0"/>
                    </a:p>
                  </a:txBody>
                  <a:tcPr marL="91432" marR="91432" marT="45701" marB="45701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……</a:t>
                      </a:r>
                      <a:endParaRPr lang="en-US" altLang="zh-CN" sz="1400" dirty="0" smtClean="0"/>
                    </a:p>
                  </a:txBody>
                  <a:tcPr marL="91432" marR="91432" marT="45701" marB="45701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8" name="矩形 6"/>
          <p:cNvSpPr>
            <a:spLocks noChangeArrowheads="1"/>
          </p:cNvSpPr>
          <p:nvPr/>
        </p:nvSpPr>
        <p:spPr bwMode="auto">
          <a:xfrm>
            <a:off x="3427413" y="1196752"/>
            <a:ext cx="2451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Matrix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类中的特效方法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6250" y="4509120"/>
            <a:ext cx="8229600" cy="115212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Matrix matrix = new Matrix(); </a:t>
            </a:r>
            <a:endParaRPr lang="zh-CN" altLang="en-US" dirty="0"/>
          </a:p>
          <a:p>
            <a:r>
              <a:rPr lang="en-US" altLang="zh-CN" dirty="0"/>
              <a:t>    matrix.setRotate(30);          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 bwMode="auto">
          <a:xfrm>
            <a:off x="718771" y="4581128"/>
            <a:ext cx="2994025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4158674" y="4561482"/>
            <a:ext cx="1903412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创建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Matrix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对象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19769" y="5013176"/>
            <a:ext cx="2117725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3275856" y="5013176"/>
            <a:ext cx="2102856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设置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旋转角度为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3712796" y="4765794"/>
            <a:ext cx="43920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/>
          <p:nvPr/>
        </p:nvCxnSpPr>
        <p:spPr bwMode="auto">
          <a:xfrm>
            <a:off x="2837494" y="5197842"/>
            <a:ext cx="438362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13.2.1  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Matrix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类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对角圆角矩形 11"/>
          <p:cNvSpPr/>
          <p:nvPr/>
        </p:nvSpPr>
        <p:spPr>
          <a:xfrm>
            <a:off x="899592" y="3717032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6"/>
          <p:cNvSpPr txBox="1"/>
          <p:nvPr/>
        </p:nvSpPr>
        <p:spPr>
          <a:xfrm>
            <a:off x="1097740" y="236359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13.1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常用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的绘图类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1097740" y="3107673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13.2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为图像添加特效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1097740" y="385175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13.3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动画 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897998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4860032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397084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364088" y="1606957"/>
            <a:ext cx="241471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中的动画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941388" y="3271490"/>
            <a:ext cx="1627187" cy="954088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补间动画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折角形 18"/>
          <p:cNvSpPr/>
          <p:nvPr/>
        </p:nvSpPr>
        <p:spPr>
          <a:xfrm>
            <a:off x="2568575" y="3271490"/>
            <a:ext cx="5926138" cy="939800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通过对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进行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一系列的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图形变化来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实现动画效果，其中图形变化包括平移、缩放、旋转、改变透明度等。</a:t>
            </a:r>
            <a:endParaRPr lang="zh-CN" altLang="en-US" dirty="0">
              <a:solidFill>
                <a:schemeClr val="tx1"/>
              </a:solidFill>
              <a:latin typeface="+mj-ea"/>
            </a:endParaRPr>
          </a:p>
          <a:p>
            <a:pPr>
              <a:lnSpc>
                <a:spcPct val="150000"/>
              </a:lnSpc>
              <a:defRPr/>
            </a:pPr>
            <a:endParaRPr lang="zh-CN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8" name="折角形 27"/>
          <p:cNvSpPr/>
          <p:nvPr/>
        </p:nvSpPr>
        <p:spPr>
          <a:xfrm>
            <a:off x="2568575" y="4635153"/>
            <a:ext cx="5926138" cy="954087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按照事先准备好的静态图像顺序播放的，利用人眼的“视觉暂留”原理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，让用户产生动画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的错觉。</a:t>
            </a:r>
            <a:endParaRPr lang="zh-CN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941388" y="4635153"/>
            <a:ext cx="1627187" cy="954087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逐帧动画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内容占位符 2"/>
          <p:cNvSpPr txBox="1"/>
          <p:nvPr/>
        </p:nvSpPr>
        <p:spPr bwMode="auto">
          <a:xfrm>
            <a:off x="481013" y="1987203"/>
            <a:ext cx="7975600" cy="106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开发中，避免不了用到动画，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系统给我们提供了两种实现动画效果的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，分别为补间动画和逐帧动画。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13.3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动画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397084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60695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补间动画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 bwMode="auto">
          <a:xfrm>
            <a:off x="481013" y="2070993"/>
            <a:ext cx="7975600" cy="106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中，提供了四种补间动画：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折角形 17"/>
          <p:cNvSpPr/>
          <p:nvPr/>
        </p:nvSpPr>
        <p:spPr>
          <a:xfrm>
            <a:off x="2522512" y="2844453"/>
            <a:ext cx="3849688" cy="541337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透明度渐变动画（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AlphaAnimation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折角形 18"/>
          <p:cNvSpPr/>
          <p:nvPr/>
        </p:nvSpPr>
        <p:spPr>
          <a:xfrm>
            <a:off x="2522512" y="3601690"/>
            <a:ext cx="3849688" cy="539750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旋转动画（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RotateAnimation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折角形 19"/>
          <p:cNvSpPr/>
          <p:nvPr/>
        </p:nvSpPr>
        <p:spPr>
          <a:xfrm>
            <a:off x="2522512" y="4300190"/>
            <a:ext cx="3849688" cy="539750"/>
          </a:xfrm>
          <a:prstGeom prst="foldedCorner">
            <a:avLst/>
          </a:prstGeom>
          <a:solidFill>
            <a:srgbClr val="CDFFE4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缩放动画（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ScaleAnimation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折角形 20"/>
          <p:cNvSpPr/>
          <p:nvPr/>
        </p:nvSpPr>
        <p:spPr>
          <a:xfrm>
            <a:off x="2522512" y="5047903"/>
            <a:ext cx="3849688" cy="541337"/>
          </a:xfrm>
          <a:prstGeom prst="foldedCorner">
            <a:avLst/>
          </a:prstGeom>
          <a:solidFill>
            <a:schemeClr val="accent1">
              <a:lumMod val="40000"/>
              <a:lumOff val="6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平移动画（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TranslateAnimation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188640"/>
            <a:ext cx="74880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13.3.1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补间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动画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411486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606957"/>
            <a:ext cx="216024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透明度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渐变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481013" y="1998985"/>
            <a:ext cx="7975600" cy="1430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/>
              <a:t>透明度渐变动画是通过改变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zh-CN" altLang="en-US" sz="2000" dirty="0"/>
              <a:t>组件透明度来实现的渐变效果</a:t>
            </a:r>
            <a:r>
              <a:rPr lang="zh-CN" altLang="en-US" sz="2000" dirty="0" smtClean="0"/>
              <a:t>。它主要</a:t>
            </a:r>
            <a:r>
              <a:rPr lang="zh-CN" altLang="en-US" sz="2000" dirty="0"/>
              <a:t>通过指定动画开始时</a:t>
            </a:r>
            <a:r>
              <a:rPr lang="en-US" altLang="zh-CN" sz="2000" dirty="0"/>
              <a:t>View</a:t>
            </a:r>
            <a:r>
              <a:rPr lang="zh-CN" altLang="en-US" sz="2000" dirty="0"/>
              <a:t>的透明度、结束时</a:t>
            </a:r>
            <a:r>
              <a:rPr lang="en-US" altLang="zh-CN" sz="2000" dirty="0"/>
              <a:t>View</a:t>
            </a:r>
            <a:r>
              <a:rPr lang="zh-CN" altLang="en-US" sz="2000" dirty="0"/>
              <a:t>的透明度以及动画持续时间来实现的。</a:t>
            </a:r>
            <a:endParaRPr lang="en-US" altLang="zh-CN" sz="2000" dirty="0"/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730850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13.3.1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补间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动画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026" name="Picture 2" descr="F:\Android图书资料\Android\11《Android移动应用基础教程(Android Studio)》（第2版)\02_资源\教材源代码\教材源代码\chapter13\Tween\app\src\main\res\drawable\iv_tween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692" y="3901096"/>
            <a:ext cx="1110318" cy="11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19" y="923156"/>
            <a:ext cx="8205093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3588" y="1789113"/>
            <a:ext cx="7693025" cy="424815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&lt;?xml version="1.0" encoding="utf-8"?&gt;</a:t>
            </a:r>
            <a:endParaRPr lang="en-US" altLang="zh-CN" dirty="0"/>
          </a:p>
          <a:p>
            <a:r>
              <a:rPr lang="en-US" altLang="zh-CN" dirty="0"/>
              <a:t>    &lt;set xmlns:android="http://schemas.android.com/apk/res/android"&gt;</a:t>
            </a:r>
            <a:endParaRPr lang="en-US" altLang="zh-CN" dirty="0"/>
          </a:p>
          <a:p>
            <a:r>
              <a:rPr lang="en-US" altLang="zh-CN" dirty="0"/>
              <a:t>        &lt;alpha</a:t>
            </a:r>
            <a:endParaRPr lang="en-US" altLang="zh-CN" dirty="0"/>
          </a:p>
          <a:p>
            <a:r>
              <a:rPr lang="en-US" altLang="zh-CN" dirty="0"/>
              <a:t>            android:interpolator = "@android:anim/linear_interpolator"</a:t>
            </a:r>
            <a:endParaRPr lang="en-US" altLang="zh-CN" dirty="0"/>
          </a:p>
          <a:p>
            <a:r>
              <a:rPr lang="en-US" altLang="zh-CN" dirty="0"/>
              <a:t>            android:repeatMode = "reverse"</a:t>
            </a:r>
            <a:endParaRPr lang="en-US" altLang="zh-CN" dirty="0"/>
          </a:p>
          <a:p>
            <a:r>
              <a:rPr lang="en-US" altLang="zh-CN" dirty="0"/>
              <a:t>            android:repeatCount = "infinite"</a:t>
            </a:r>
            <a:endParaRPr lang="en-US" altLang="zh-CN" dirty="0"/>
          </a:p>
          <a:p>
            <a:r>
              <a:rPr lang="en-US" altLang="zh-CN" dirty="0"/>
              <a:t>            android:duration = "1000"</a:t>
            </a:r>
            <a:endParaRPr lang="en-US" altLang="zh-CN" dirty="0"/>
          </a:p>
          <a:p>
            <a:r>
              <a:rPr lang="en-US" altLang="zh-CN" dirty="0"/>
              <a:t>            android:fromAlpha = "1.0"</a:t>
            </a:r>
            <a:endParaRPr lang="en-US" altLang="zh-CN" dirty="0"/>
          </a:p>
          <a:p>
            <a:r>
              <a:rPr lang="en-US" altLang="zh-CN" dirty="0"/>
              <a:t>            android:toAlpha = "0.0"/&gt;</a:t>
            </a:r>
            <a:endParaRPr lang="en-US" altLang="zh-CN" dirty="0"/>
          </a:p>
          <a:p>
            <a:r>
              <a:rPr lang="en-US" altLang="zh-CN" dirty="0"/>
              <a:t>    &lt;/set&gt;</a:t>
            </a:r>
            <a:endParaRPr lang="en-US" altLang="zh-CN" dirty="0"/>
          </a:p>
        </p:txBody>
      </p:sp>
      <p:sp>
        <p:nvSpPr>
          <p:cNvPr id="29" name="矩形 28"/>
          <p:cNvSpPr/>
          <p:nvPr/>
        </p:nvSpPr>
        <p:spPr bwMode="auto">
          <a:xfrm>
            <a:off x="1468438" y="3107016"/>
            <a:ext cx="55070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3052200" y="2398574"/>
            <a:ext cx="3115543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控制动画的变化速度（匀速）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flipV="1">
            <a:off x="4610100" y="2782885"/>
            <a:ext cx="0" cy="29871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矩形 31"/>
          <p:cNvSpPr/>
          <p:nvPr/>
        </p:nvSpPr>
        <p:spPr bwMode="auto">
          <a:xfrm>
            <a:off x="1468438" y="3539610"/>
            <a:ext cx="30353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4941565" y="3573056"/>
            <a:ext cx="3240088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设置动画重复的方式（反向）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4519613" y="3724275"/>
            <a:ext cx="412427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矩形 34"/>
          <p:cNvSpPr/>
          <p:nvPr/>
        </p:nvSpPr>
        <p:spPr bwMode="auto">
          <a:xfrm>
            <a:off x="1468438" y="3937278"/>
            <a:ext cx="30353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4932040" y="3978675"/>
            <a:ext cx="3455988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设置动画重复次数（无限循环）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>
            <a:off x="4519613" y="4121150"/>
            <a:ext cx="412427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矩形 37"/>
          <p:cNvSpPr/>
          <p:nvPr/>
        </p:nvSpPr>
        <p:spPr bwMode="auto">
          <a:xfrm>
            <a:off x="1468438" y="4351616"/>
            <a:ext cx="30353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4941565" y="4365144"/>
            <a:ext cx="2087563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指定动画播放时长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4519613" y="4535488"/>
            <a:ext cx="412427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矩形 40"/>
          <p:cNvSpPr/>
          <p:nvPr/>
        </p:nvSpPr>
        <p:spPr bwMode="auto">
          <a:xfrm>
            <a:off x="1468438" y="4758016"/>
            <a:ext cx="30353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4941565" y="4747145"/>
            <a:ext cx="3924300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指定动画开始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时的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透明度（不透明）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4519613" y="4941888"/>
            <a:ext cx="412427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矩形 43"/>
          <p:cNvSpPr/>
          <p:nvPr/>
        </p:nvSpPr>
        <p:spPr bwMode="auto">
          <a:xfrm>
            <a:off x="1468438" y="5161241"/>
            <a:ext cx="30353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4941565" y="5157232"/>
            <a:ext cx="3744913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指定动画结束时的透明度（透明）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flipV="1">
            <a:off x="4519613" y="5345907"/>
            <a:ext cx="412427" cy="793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透明度渐变动画文件（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.xml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42" grpId="0" animBg="1"/>
      <p:bldP spid="42" grpId="1" animBg="1"/>
      <p:bldP spid="44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作业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点评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如何获取机器人的聊天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数据</a:t>
            </a:r>
            <a:r>
              <a:rPr lang="zh-CN" altLang="en-US" sz="2400" dirty="0"/>
              <a:t>？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如何解析获取的机器人聊天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数据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411486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868144" y="1648677"/>
            <a:ext cx="136815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旋转动画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481013" y="2070993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zh-CN" sz="2000" dirty="0"/>
              <a:t>旋转</a:t>
            </a:r>
            <a:r>
              <a:rPr lang="zh-CN" altLang="zh-CN" sz="2000" dirty="0" smtClean="0"/>
              <a:t>动画</a:t>
            </a:r>
            <a:r>
              <a:rPr lang="zh-CN" altLang="en-US" sz="2000" dirty="0" smtClean="0"/>
              <a:t>是</a:t>
            </a:r>
            <a:r>
              <a:rPr lang="zh-CN" altLang="zh-CN" sz="2000" dirty="0" smtClean="0"/>
              <a:t>通过</a:t>
            </a:r>
            <a:r>
              <a:rPr lang="zh-CN" altLang="zh-CN" sz="2000" dirty="0"/>
              <a:t>对</a:t>
            </a:r>
            <a:r>
              <a:rPr lang="en-US" altLang="zh-CN" sz="2000" dirty="0"/>
              <a:t>View</a:t>
            </a:r>
            <a:r>
              <a:rPr lang="zh-CN" altLang="zh-CN" sz="2000" dirty="0"/>
              <a:t>指定动画开始时的旋转角度、结束时的旋转角度以及动画播放时长来</a:t>
            </a:r>
            <a:r>
              <a:rPr lang="zh-CN" altLang="zh-CN" sz="2000" dirty="0" smtClean="0"/>
              <a:t>实现</a:t>
            </a:r>
            <a:r>
              <a:rPr lang="zh-CN" altLang="en-US" sz="2000" dirty="0" smtClean="0"/>
              <a:t>的。</a:t>
            </a:r>
            <a:endParaRPr lang="en-US" altLang="zh-CN" sz="2000" dirty="0"/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188640"/>
            <a:ext cx="5724328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13.3.1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补间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动画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1" name="Picture 2" descr="F:\Android图书资料\Android\11《Android移动应用基础教程(Android Studio)》（第2版)\02_资源\教材源代码\教材源代码\chapter13\Tween\app\src\main\res\drawable\iv_tween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21542"/>
            <a:ext cx="1110318" cy="11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19" y="923156"/>
            <a:ext cx="8205093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3588" y="1628800"/>
            <a:ext cx="7693025" cy="4662487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&lt;?xml version="1.0" encoding="utf-8"?&gt;</a:t>
            </a:r>
            <a:endParaRPr lang="en-US" altLang="zh-CN" dirty="0"/>
          </a:p>
          <a:p>
            <a:r>
              <a:rPr lang="en-US" altLang="zh-CN" dirty="0"/>
              <a:t>    &lt;set xmlns:android="http://schemas.android.com/apk/res/android"&gt;</a:t>
            </a:r>
            <a:endParaRPr lang="en-US" altLang="zh-CN" dirty="0"/>
          </a:p>
          <a:p>
            <a:r>
              <a:rPr lang="en-US" altLang="zh-CN" dirty="0"/>
              <a:t>        &lt;rotate</a:t>
            </a:r>
            <a:endParaRPr lang="en-US" altLang="zh-CN" dirty="0"/>
          </a:p>
          <a:p>
            <a:r>
              <a:rPr lang="en-US" altLang="zh-CN" dirty="0"/>
              <a:t>            android:fromDegrees="0"</a:t>
            </a:r>
            <a:endParaRPr lang="en-US" altLang="zh-CN" dirty="0"/>
          </a:p>
          <a:p>
            <a:r>
              <a:rPr lang="en-US" altLang="zh-CN" dirty="0"/>
              <a:t>            android:toDegrees="360"</a:t>
            </a:r>
            <a:endParaRPr lang="en-US" altLang="zh-CN" dirty="0"/>
          </a:p>
          <a:p>
            <a:r>
              <a:rPr lang="en-US" altLang="zh-CN" dirty="0"/>
              <a:t>            android:pivotX="50%"</a:t>
            </a:r>
            <a:endParaRPr lang="en-US" altLang="zh-CN" dirty="0"/>
          </a:p>
          <a:p>
            <a:r>
              <a:rPr lang="en-US" altLang="zh-CN" dirty="0"/>
              <a:t>            android:pivotY="50%"</a:t>
            </a:r>
            <a:endParaRPr lang="en-US" altLang="zh-CN" dirty="0"/>
          </a:p>
          <a:p>
            <a:r>
              <a:rPr lang="en-US" altLang="zh-CN" dirty="0"/>
              <a:t>            android:repeatMode="reverse"</a:t>
            </a:r>
            <a:endParaRPr lang="en-US" altLang="zh-CN" dirty="0"/>
          </a:p>
          <a:p>
            <a:r>
              <a:rPr lang="en-US" altLang="zh-CN" dirty="0"/>
              <a:t>            android:repeatCount="infinite"</a:t>
            </a:r>
            <a:endParaRPr lang="en-US" altLang="zh-CN" dirty="0"/>
          </a:p>
          <a:p>
            <a:r>
              <a:rPr lang="en-US" altLang="zh-CN" dirty="0"/>
              <a:t>            android:duration="1000"/&gt;</a:t>
            </a:r>
            <a:endParaRPr lang="en-US" altLang="zh-CN" dirty="0"/>
          </a:p>
          <a:p>
            <a:r>
              <a:rPr lang="en-US" altLang="zh-CN" dirty="0"/>
              <a:t>    &lt;/set&gt;</a:t>
            </a:r>
            <a:endParaRPr lang="en-US" altLang="zh-CN" dirty="0"/>
          </a:p>
        </p:txBody>
      </p:sp>
      <p:sp>
        <p:nvSpPr>
          <p:cNvPr id="23" name="矩形 22"/>
          <p:cNvSpPr/>
          <p:nvPr/>
        </p:nvSpPr>
        <p:spPr bwMode="auto">
          <a:xfrm>
            <a:off x="1468438" y="2946703"/>
            <a:ext cx="2651125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4614219" y="2893121"/>
            <a:ext cx="3328938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指定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View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在动画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开始时的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角度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4139952" y="3132162"/>
            <a:ext cx="42862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矩形 25"/>
          <p:cNvSpPr/>
          <p:nvPr/>
        </p:nvSpPr>
        <p:spPr bwMode="auto">
          <a:xfrm>
            <a:off x="1468438" y="3379297"/>
            <a:ext cx="2651125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4614219" y="3325209"/>
            <a:ext cx="3328938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指定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View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在动画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结束时的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角度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flipV="1">
            <a:off x="4139952" y="3563963"/>
            <a:ext cx="428625" cy="6349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8"/>
          <p:cNvSpPr/>
          <p:nvPr/>
        </p:nvSpPr>
        <p:spPr bwMode="auto">
          <a:xfrm>
            <a:off x="1468438" y="3776965"/>
            <a:ext cx="2651125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4614219" y="3757257"/>
            <a:ext cx="2248817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指定旋转点的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X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坐标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4139952" y="3960837"/>
            <a:ext cx="438150" cy="794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矩形 31"/>
          <p:cNvSpPr/>
          <p:nvPr/>
        </p:nvSpPr>
        <p:spPr bwMode="auto">
          <a:xfrm>
            <a:off x="1468438" y="4191303"/>
            <a:ext cx="2651125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4614219" y="4189305"/>
            <a:ext cx="2248817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指定旋转点的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坐标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 flipV="1">
            <a:off x="4139952" y="4375969"/>
            <a:ext cx="441325" cy="7143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旋转动画文件（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.xml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2" grpId="0" animBg="1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411486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60695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481013" y="2070993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zh-CN" sz="2000" dirty="0"/>
              <a:t>缩放</a:t>
            </a:r>
            <a:r>
              <a:rPr lang="zh-CN" altLang="zh-CN" sz="2000" dirty="0" smtClean="0"/>
              <a:t>动画</a:t>
            </a:r>
            <a:r>
              <a:rPr lang="zh-CN" altLang="en-US" sz="2000" dirty="0" smtClean="0"/>
              <a:t>是</a:t>
            </a:r>
            <a:r>
              <a:rPr lang="zh-CN" altLang="zh-CN" sz="2000" dirty="0" smtClean="0"/>
              <a:t>通过</a:t>
            </a:r>
            <a:r>
              <a:rPr lang="zh-CN" altLang="en-US" sz="2000" dirty="0" smtClean="0"/>
              <a:t>对</a:t>
            </a:r>
            <a:r>
              <a:rPr lang="zh-CN" altLang="zh-CN" sz="2000" dirty="0" smtClean="0"/>
              <a:t>动画</a:t>
            </a:r>
            <a:r>
              <a:rPr lang="zh-CN" altLang="zh-CN" sz="2000" dirty="0"/>
              <a:t>指定开始时的缩放系数、结束时的缩放系数以及动画持续时长来</a:t>
            </a:r>
            <a:r>
              <a:rPr lang="zh-CN" altLang="zh-CN" sz="2000" dirty="0" smtClean="0"/>
              <a:t>实现</a:t>
            </a:r>
            <a:r>
              <a:rPr lang="zh-CN" altLang="en-US" sz="2000" dirty="0" smtClean="0"/>
              <a:t>的。</a:t>
            </a:r>
            <a:endParaRPr lang="zh-CN" altLang="en-US" sz="2000" dirty="0"/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02347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13.3.1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补间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动画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1" name="Picture 2" descr="F:\Android图书资料\Android\11《Android移动应用基础教程(Android Studio)》（第2版)\02_资源\教材源代码\教材源代码\chapter13\Tween\app\src\main\res\drawable\iv_tween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066" y="3429000"/>
            <a:ext cx="1110318" cy="11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19" y="923156"/>
            <a:ext cx="8205093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9552" y="1466999"/>
            <a:ext cx="7693025" cy="4986337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dirty="0"/>
              <a:t>    &lt;?xml version="1.0" encoding="utf-8"?&gt;</a:t>
            </a:r>
            <a:endParaRPr lang="en-US" altLang="zh-CN" sz="1600" dirty="0"/>
          </a:p>
          <a:p>
            <a:r>
              <a:rPr lang="en-US" altLang="zh-CN" sz="1600" dirty="0"/>
              <a:t>    &lt;set xmlns:android="http://schemas.android.com/apk/res/android"&gt;</a:t>
            </a:r>
            <a:endParaRPr lang="en-US" altLang="zh-CN" sz="1600" dirty="0"/>
          </a:p>
          <a:p>
            <a:r>
              <a:rPr lang="en-US" altLang="zh-CN" sz="1600" dirty="0"/>
              <a:t>        &lt;scale</a:t>
            </a:r>
            <a:endParaRPr lang="en-US" altLang="zh-CN" sz="1600" dirty="0"/>
          </a:p>
          <a:p>
            <a:r>
              <a:rPr lang="en-US" altLang="zh-CN" sz="1600" dirty="0"/>
              <a:t>            android:repeatMode="reverse"</a:t>
            </a:r>
            <a:endParaRPr lang="en-US" altLang="zh-CN" sz="1600" dirty="0"/>
          </a:p>
          <a:p>
            <a:r>
              <a:rPr lang="en-US" altLang="zh-CN" sz="1600" dirty="0"/>
              <a:t>            android:repeatCount="infinite"</a:t>
            </a:r>
            <a:endParaRPr lang="en-US" altLang="zh-CN" sz="1600" dirty="0"/>
          </a:p>
          <a:p>
            <a:r>
              <a:rPr lang="en-US" altLang="zh-CN" sz="1600" dirty="0"/>
              <a:t>            android:duration="3000"</a:t>
            </a:r>
            <a:endParaRPr lang="en-US" altLang="zh-CN" sz="1600" dirty="0"/>
          </a:p>
          <a:p>
            <a:r>
              <a:rPr lang="en-US" altLang="zh-CN" sz="1600" dirty="0"/>
              <a:t>            android:fromXScale="1.0"</a:t>
            </a:r>
            <a:endParaRPr lang="en-US" altLang="zh-CN" sz="1600" dirty="0"/>
          </a:p>
          <a:p>
            <a:r>
              <a:rPr lang="en-US" altLang="zh-CN" sz="1600" dirty="0"/>
              <a:t>            android:fromYScale="1.0"</a:t>
            </a:r>
            <a:endParaRPr lang="en-US" altLang="zh-CN" sz="1600" dirty="0"/>
          </a:p>
          <a:p>
            <a:r>
              <a:rPr lang="en-US" altLang="zh-CN" sz="1600" dirty="0"/>
              <a:t>            android:toXScale="0.5"</a:t>
            </a:r>
            <a:endParaRPr lang="en-US" altLang="zh-CN" sz="1600" dirty="0"/>
          </a:p>
          <a:p>
            <a:r>
              <a:rPr lang="en-US" altLang="zh-CN" sz="1600" dirty="0"/>
              <a:t>            android:toYScale="0.5"</a:t>
            </a:r>
            <a:endParaRPr lang="en-US" altLang="zh-CN" sz="1600" dirty="0"/>
          </a:p>
          <a:p>
            <a:r>
              <a:rPr lang="en-US" altLang="zh-CN" sz="1600" dirty="0"/>
              <a:t>            android:pivotX="50%"</a:t>
            </a:r>
            <a:endParaRPr lang="en-US" altLang="zh-CN" sz="1600" dirty="0"/>
          </a:p>
          <a:p>
            <a:r>
              <a:rPr lang="en-US" altLang="zh-CN" sz="1600" dirty="0"/>
              <a:t>            android:pivotY="50%"/&gt;</a:t>
            </a:r>
            <a:endParaRPr lang="en-US" altLang="zh-CN" sz="1600" dirty="0"/>
          </a:p>
          <a:p>
            <a:r>
              <a:rPr lang="en-US" altLang="zh-CN" sz="1600" dirty="0"/>
              <a:t>    &lt;/set&gt;</a:t>
            </a:r>
            <a:endParaRPr lang="en-US" altLang="zh-CN" sz="1600" dirty="0"/>
          </a:p>
        </p:txBody>
      </p:sp>
      <p:sp>
        <p:nvSpPr>
          <p:cNvPr id="43" name="矩形 42"/>
          <p:cNvSpPr/>
          <p:nvPr/>
        </p:nvSpPr>
        <p:spPr bwMode="auto">
          <a:xfrm>
            <a:off x="1174552" y="3746927"/>
            <a:ext cx="23368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3906639" y="3717072"/>
            <a:ext cx="4745038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指定动画开始时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X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轴上的缩放系数（不变化）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 flipV="1">
            <a:off x="3535164" y="3924449"/>
            <a:ext cx="32067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矩形 45"/>
          <p:cNvSpPr/>
          <p:nvPr/>
        </p:nvSpPr>
        <p:spPr bwMode="auto">
          <a:xfrm>
            <a:off x="1174552" y="4143802"/>
            <a:ext cx="23368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3906639" y="4149120"/>
            <a:ext cx="4745038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指定动画开始时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轴上的缩放系数（不变化）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 bwMode="auto">
          <a:xfrm>
            <a:off x="3546277" y="4329261"/>
            <a:ext cx="34290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矩形 48"/>
          <p:cNvSpPr/>
          <p:nvPr/>
        </p:nvSpPr>
        <p:spPr bwMode="auto">
          <a:xfrm>
            <a:off x="1174552" y="4540677"/>
            <a:ext cx="23368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3906639" y="4546136"/>
            <a:ext cx="5062538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指定动画结束时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X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轴上的缩放系数（缩小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0.5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倍）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>
            <a:off x="3535164" y="4726136"/>
            <a:ext cx="34290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矩形 51"/>
          <p:cNvSpPr/>
          <p:nvPr/>
        </p:nvSpPr>
        <p:spPr bwMode="auto">
          <a:xfrm>
            <a:off x="1174552" y="4929614"/>
            <a:ext cx="23368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3" name="圆角矩形 52"/>
          <p:cNvSpPr/>
          <p:nvPr/>
        </p:nvSpPr>
        <p:spPr bwMode="auto">
          <a:xfrm>
            <a:off x="3906639" y="4941719"/>
            <a:ext cx="5062538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指定动画结束时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轴上的缩放系数（缩小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0.5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倍）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54" name="直接箭头连接符 53"/>
          <p:cNvCxnSpPr/>
          <p:nvPr/>
        </p:nvCxnSpPr>
        <p:spPr bwMode="auto">
          <a:xfrm>
            <a:off x="3535164" y="5115074"/>
            <a:ext cx="34290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缩放动画文件（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.xml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6" grpId="0" animBg="1"/>
      <p:bldP spid="46" grpId="1" animBg="1"/>
      <p:bldP spid="47" grpId="0" animBg="1"/>
      <p:bldP spid="47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411486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60695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平移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481013" y="2070993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zh-CN" sz="2000" dirty="0"/>
              <a:t>平移动画是通过指定动画的开始位置、结束位置以及动画持续时长来实现的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8049" y="3654152"/>
            <a:ext cx="110877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188640"/>
            <a:ext cx="543629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13.3.1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补间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动画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44444E-6 L 0.31459 0.00024 " pathEditMode="relative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19" y="923156"/>
            <a:ext cx="8205093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7544" y="1574825"/>
            <a:ext cx="7693025" cy="4662487"/>
          </a:xfrm>
          <a:prstGeom prst="rect">
            <a:avLst/>
          </a:prstGeom>
          <a:solidFill>
            <a:srgbClr val="738AC8">
              <a:lumMod val="20000"/>
              <a:lumOff val="80000"/>
            </a:srgbClr>
          </a:solidFill>
          <a:ln w="19050">
            <a:noFill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&lt;?xml version="1.0" encoding="utf-8"?&gt;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&lt;set xmlns:android="http://schemas.android.com/apk/res/android"&gt;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&lt;translate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android:fromXDelta="0.0"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android:fromYDelta="0.0"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android:toXDelta="100"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android:toYDelta="0.0"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android:repeatCount="infinite"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android:repeatMode="reverse"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android:duration="4000"/&gt;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&lt;/set&gt;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172394" y="2892728"/>
            <a:ext cx="2563812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4096569" y="2855827"/>
            <a:ext cx="4723903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指定动画开始时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View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的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X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轴坐标（原始位置）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 flipV="1">
            <a:off x="3755256" y="3078187"/>
            <a:ext cx="320675" cy="1588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矩形 32"/>
          <p:cNvSpPr/>
          <p:nvPr/>
        </p:nvSpPr>
        <p:spPr bwMode="auto">
          <a:xfrm>
            <a:off x="1172394" y="3325322"/>
            <a:ext cx="2563812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4106095" y="3310343"/>
            <a:ext cx="4714378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指定动画开始时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View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的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轴坐标（原始位置）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3764781" y="3509987"/>
            <a:ext cx="341313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矩形 35"/>
          <p:cNvSpPr/>
          <p:nvPr/>
        </p:nvSpPr>
        <p:spPr bwMode="auto">
          <a:xfrm>
            <a:off x="1172394" y="3722990"/>
            <a:ext cx="2563812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4136256" y="3692761"/>
            <a:ext cx="3460080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指定动画结束时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View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的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X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轴坐标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3766369" y="3906862"/>
            <a:ext cx="369887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矩形 38"/>
          <p:cNvSpPr/>
          <p:nvPr/>
        </p:nvSpPr>
        <p:spPr bwMode="auto">
          <a:xfrm>
            <a:off x="1172394" y="4137328"/>
            <a:ext cx="2563812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4126732" y="4124809"/>
            <a:ext cx="4693742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指定动画结束时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View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的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轴坐标（原始位置）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3755256" y="4329137"/>
            <a:ext cx="38100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平移动画文件（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.xml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/>
          <p:cNvSpPr/>
          <p:nvPr/>
        </p:nvSpPr>
        <p:spPr bwMode="auto">
          <a:xfrm rot="574600">
            <a:off x="776288" y="201642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85813" y="2021189"/>
            <a:ext cx="347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957263" y="2375202"/>
            <a:ext cx="522763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77875" y="2699052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90575" y="2681589"/>
            <a:ext cx="349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977989" y="3068960"/>
            <a:ext cx="51781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0" name="椭圆 59"/>
          <p:cNvSpPr/>
          <p:nvPr/>
        </p:nvSpPr>
        <p:spPr bwMode="auto">
          <a:xfrm rot="574600">
            <a:off x="782638" y="4050014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790575" y="4054777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992188" y="4424664"/>
            <a:ext cx="522763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3" name="矩形 62"/>
          <p:cNvSpPr/>
          <p:nvPr/>
        </p:nvSpPr>
        <p:spPr>
          <a:xfrm>
            <a:off x="1171575" y="2030714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功能描述：</a:t>
            </a:r>
            <a:endParaRPr lang="en-US" altLang="zh-CN" sz="1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5225" y="2681589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技术要点：</a:t>
            </a:r>
            <a:endParaRPr lang="en-US" altLang="zh-CN" sz="1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43163" y="3475339"/>
            <a:ext cx="4137025" cy="889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用户交互界面的设计与实现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创建四种动画文件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界面逻辑代码的设计与实现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171575" y="4002389"/>
            <a:ext cx="1135247" cy="345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实现步骤： </a:t>
            </a:r>
            <a:endParaRPr lang="zh-CN" altLang="en-US" sz="1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443163" y="2040239"/>
            <a:ext cx="1416050" cy="331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创建四种补间动画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443163" y="2727627"/>
            <a:ext cx="1416050" cy="331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编写四种动画文件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655985" y="188640"/>
            <a:ext cx="47162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13.3.1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补间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动画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49039"/>
            <a:ext cx="2437024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49039"/>
            <a:ext cx="2452459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579" y="1449039"/>
            <a:ext cx="2421700" cy="3600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99" y="1449039"/>
            <a:ext cx="2452459" cy="360481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664" y="1440692"/>
            <a:ext cx="2441527" cy="361315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/>
      <p:bldP spid="45" grpId="0" animBg="1"/>
      <p:bldP spid="46" grpId="0"/>
      <p:bldP spid="60" grpId="0" animBg="1"/>
      <p:bldP spid="61" grpId="0"/>
      <p:bldP spid="63" grpId="0"/>
      <p:bldP spid="64" grpId="0"/>
      <p:bldP spid="65" grpId="0"/>
      <p:bldP spid="67" grpId="0"/>
      <p:bldP spid="68" grpId="0"/>
      <p:bldP spid="6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397084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60695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逐帧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481013" y="1998985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/>
              <a:t>逐帧动画是按照准备好的静态图像顺序播放的，利用人眼的“视觉暂留”原理，造成动画的错觉。</a:t>
            </a:r>
            <a:endParaRPr lang="zh-CN" altLang="en-US" sz="20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/>
              <a:t>逐帧动画的原理与放胶片看电影的原理是一样的，它们都是一张一张地播放事先准备好的静态图像。</a:t>
            </a:r>
            <a:endParaRPr lang="zh-CN" altLang="en-US" sz="2000" dirty="0"/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40"/>
            <a:ext cx="3924128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13.3.2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逐帧动画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050" name="Picture 2" descr="F:\Android图书资料\Android\11《Android移动应用基础教程(Android Studio)》（第2版)\02_资源\教材源代码\教材源代码\chapter13\Frame\app\src\main\res\drawable\wifi0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710" y="429309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Android图书资料\Android\11《Android移动应用基础教程(Android Studio)》（第2版)\02_资源\教材源代码\教材源代码\chapter13\Frame\app\src\main\res\drawable\wifi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25" y="427832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Android图书资料\Android\11《Android移动应用基础教程(Android Studio)》（第2版)\02_资源\教材源代码\教材源代码\chapter13\Frame\app\src\main\res\drawable\wifi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25" y="427832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F:\Android图书资料\Android\11《Android移动应用基础教程(Android Studio)》（第2版)\02_资源\教材源代码\教材源代码\chapter13\Frame\app\src\main\res\drawable\wifi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25" y="427665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:\Android图书资料\Android\11《Android移动应用基础教程(Android Studio)》（第2版)\02_资源\教材源代码\教材源代码\chapter13\Frame\app\src\main\res\drawable\wifi0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710" y="427665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F:\Android图书资料\Android\11《Android移动应用基础教程(Android Studio)》（第2版)\02_资源\教材源代码\教材源代码\chapter13\Frame\app\src\main\res\drawable\wifi0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25" y="427217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 bwMode="auto">
          <a:xfrm rot="574600">
            <a:off x="776288" y="2065338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85813" y="2070100"/>
            <a:ext cx="347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957263" y="2424113"/>
            <a:ext cx="522763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3" name="椭圆 42"/>
          <p:cNvSpPr/>
          <p:nvPr/>
        </p:nvSpPr>
        <p:spPr bwMode="auto">
          <a:xfrm rot="574600">
            <a:off x="777875" y="274796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790575" y="2730500"/>
            <a:ext cx="349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974725" y="3119438"/>
            <a:ext cx="5227638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8" name="椭圆 47"/>
          <p:cNvSpPr/>
          <p:nvPr/>
        </p:nvSpPr>
        <p:spPr bwMode="auto">
          <a:xfrm rot="574600">
            <a:off x="782638" y="409892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790575" y="4103688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992188" y="4473575"/>
            <a:ext cx="522763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1" name="矩形 50"/>
          <p:cNvSpPr/>
          <p:nvPr/>
        </p:nvSpPr>
        <p:spPr>
          <a:xfrm>
            <a:off x="1171575" y="2060575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功能描述：</a:t>
            </a:r>
            <a:endParaRPr lang="en-US" altLang="zh-CN" sz="1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165225" y="2730500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技术要点：</a:t>
            </a:r>
            <a:endParaRPr lang="en-US" altLang="zh-CN" sz="1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443163" y="3267075"/>
            <a:ext cx="4137025" cy="11668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用户交互界面的设计与实现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引入图片资源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Frame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动画文件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编写界面逻辑代码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71575" y="4051300"/>
            <a:ext cx="1135247" cy="345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实现步骤： </a:t>
            </a:r>
            <a:endParaRPr lang="zh-CN" altLang="en-US" sz="1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443163" y="2089150"/>
            <a:ext cx="1108075" cy="331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播放逐帧动画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443163" y="2776538"/>
            <a:ext cx="1724025" cy="331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掌握实现逐帧动画步骤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655985" y="188640"/>
            <a:ext cx="428416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13.3.2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逐帧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动画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844824"/>
            <a:ext cx="2391289" cy="3600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310" y="1844824"/>
            <a:ext cx="2413187" cy="3600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310" y="1844824"/>
            <a:ext cx="2413115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310" y="1844824"/>
            <a:ext cx="2410949" cy="3600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62" y="1849037"/>
            <a:ext cx="2418635" cy="3600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/>
      <p:bldP spid="43" grpId="0" animBg="1"/>
      <p:bldP spid="44" grpId="0"/>
      <p:bldP spid="48" grpId="0" animBg="1"/>
      <p:bldP spid="49" grpId="0"/>
      <p:bldP spid="51" grpId="0"/>
      <p:bldP spid="52" grpId="0"/>
      <p:bldP spid="53" grpId="0"/>
      <p:bldP spid="55" grpId="0"/>
      <p:bldP spid="56" grpId="0"/>
      <p:bldP spid="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676525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1"/>
          <p:cNvSpPr>
            <a:spLocks noChangeArrowheads="1"/>
          </p:cNvSpPr>
          <p:nvPr/>
        </p:nvSpPr>
        <p:spPr bwMode="auto">
          <a:xfrm>
            <a:off x="2768600" y="1903413"/>
            <a:ext cx="5682258" cy="3253779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006BA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2878759" y="2019967"/>
            <a:ext cx="5607050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本章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主要讲解了常用的绘图类、为图像添加特效以及动画等知识点，通过这些知识点可以实现炫酷的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应用界面并丰富界面的显示效果，给用户以较好的体验。由于现在企业项目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中需要实现的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炫酷动画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效果大部分都是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本章学习的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图形图像处理内容实现的，因此要求读者可以认真学习本章知识，达到掌握并灵活运用的效果。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13.4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827584" y="10527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481013" y="2024807"/>
            <a:ext cx="7975600" cy="147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常见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的绘图类有哪几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个？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400" dirty="0"/>
              <a:t>Android</a:t>
            </a:r>
            <a:r>
              <a:rPr lang="zh-CN" altLang="en-US" sz="2400" dirty="0"/>
              <a:t>中的补间动画与逐帧动画的</a:t>
            </a:r>
            <a:r>
              <a:rPr lang="zh-CN" altLang="en-US" sz="2400" dirty="0" smtClean="0"/>
              <a:t>区别？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预习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检查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/>
        </p:nvSpPr>
        <p:spPr bwMode="auto">
          <a:xfrm>
            <a:off x="683568" y="1268760"/>
            <a:ext cx="7975600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6BA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宋体" panose="02010600030101010101" pitchFamily="2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宋体" panose="02010600030101010101" pitchFamily="2" charset="-122"/>
              </a:rPr>
              <a:t>本章作业 </a:t>
            </a:r>
            <a:endParaRPr lang="zh-CN" altLang="en-US" sz="2400" b="1" dirty="0" smtClean="0">
              <a:solidFill>
                <a:srgbClr val="006BA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如何为图片添加特效？</a:t>
            </a:r>
            <a:endParaRPr lang="zh-CN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请简要说明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中有几种动画，以及每种动画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特点。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1" indent="-571500" eaLnBrk="1" hangingPunct="1">
              <a:lnSpc>
                <a:spcPct val="150000"/>
              </a:lnSpc>
              <a:buNone/>
              <a:defRPr/>
            </a:pPr>
            <a:r>
              <a:rPr lang="zh-CN" altLang="en-US" sz="2400" b="1" dirty="0" smtClean="0">
                <a:solidFill>
                  <a:srgbClr val="006BA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宋体" panose="02010600030101010101" pitchFamily="2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预习</a:t>
            </a:r>
            <a:r>
              <a:rPr lang="zh-CN" altLang="en-US" sz="2400" b="1" dirty="0">
                <a:solidFill>
                  <a:srgbClr val="006BA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作业</a:t>
            </a:r>
            <a:endParaRPr lang="en-US" altLang="zh-CN" sz="2400" b="1" dirty="0">
              <a:solidFill>
                <a:srgbClr val="006BA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播放音频的类有哪些？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播放视频的类和控件有哪些？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 flipH="1" flipV="1">
            <a:off x="250855" y="2194588"/>
            <a:ext cx="2412993" cy="1140340"/>
            <a:chOff x="5687902" y="4225378"/>
            <a:chExt cx="2984111" cy="1209562"/>
          </a:xfrm>
        </p:grpSpPr>
        <p:grpSp>
          <p:nvGrpSpPr>
            <p:cNvPr id="3" name="组合 38"/>
            <p:cNvGrpSpPr/>
            <p:nvPr/>
          </p:nvGrpSpPr>
          <p:grpSpPr bwMode="auto">
            <a:xfrm rot="10800000">
              <a:off x="5687902" y="4225925"/>
              <a:ext cx="2669052" cy="686411"/>
              <a:chOff x="934464" y="2318309"/>
              <a:chExt cx="2669329" cy="686148"/>
            </a:xfrm>
          </p:grpSpPr>
          <p:cxnSp>
            <p:nvCxnSpPr>
              <p:cNvPr id="8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34464" y="2318309"/>
                <a:ext cx="298001" cy="686148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22939" y="3004457"/>
                <a:ext cx="2380854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" name="组合 41"/>
            <p:cNvGrpSpPr/>
            <p:nvPr/>
          </p:nvGrpSpPr>
          <p:grpSpPr bwMode="auto">
            <a:xfrm flipH="1">
              <a:off x="8082606" y="4880949"/>
              <a:ext cx="589407" cy="553991"/>
              <a:chOff x="1256847" y="3607535"/>
              <a:chExt cx="591076" cy="553298"/>
            </a:xfrm>
          </p:grpSpPr>
          <p:sp>
            <p:nvSpPr>
              <p:cNvPr id="6" name="椭圆 5"/>
              <p:cNvSpPr/>
              <p:nvPr/>
            </p:nvSpPr>
            <p:spPr bwMode="auto">
              <a:xfrm>
                <a:off x="1256847" y="3647898"/>
                <a:ext cx="591076" cy="474256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0800000">
                <a:off x="1327723" y="3607535"/>
                <a:ext cx="334694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矩形 51"/>
            <p:cNvSpPr>
              <a:spLocks noChangeArrowheads="1"/>
            </p:cNvSpPr>
            <p:nvPr/>
          </p:nvSpPr>
          <p:spPr bwMode="auto">
            <a:xfrm rot="10800000">
              <a:off x="5910604" y="4225378"/>
              <a:ext cx="2048177" cy="587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常用的绘图类</a:t>
              </a:r>
              <a:endParaRPr lang="zh-CN" altLang="en-US" b="1" dirty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1570070" y="1316729"/>
            <a:ext cx="5245036" cy="4035361"/>
            <a:chOff x="1398367" y="1722062"/>
            <a:chExt cx="5245036" cy="4035172"/>
          </a:xfrm>
        </p:grpSpPr>
        <p:graphicFrame>
          <p:nvGraphicFramePr>
            <p:cNvPr id="36" name="图表 2"/>
            <p:cNvGraphicFramePr/>
            <p:nvPr/>
          </p:nvGraphicFramePr>
          <p:xfrm>
            <a:off x="1398367" y="1722062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2" name="TextBox 11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endPara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2"/>
          <p:cNvGrpSpPr/>
          <p:nvPr/>
        </p:nvGrpSpPr>
        <p:grpSpPr bwMode="auto">
          <a:xfrm>
            <a:off x="3692525" y="2547010"/>
            <a:ext cx="1203325" cy="1201737"/>
            <a:chOff x="3692088" y="2878838"/>
            <a:chExt cx="1203191" cy="1201737"/>
          </a:xfrm>
        </p:grpSpPr>
        <p:sp>
          <p:nvSpPr>
            <p:cNvPr id="16" name="弧形 15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7" name="弧形 16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" name="弧形 17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4604908" y="4725142"/>
            <a:ext cx="2919426" cy="864099"/>
            <a:chOff x="4241839" y="5173746"/>
            <a:chExt cx="1922041" cy="724902"/>
          </a:xfrm>
        </p:grpSpPr>
        <p:grpSp>
          <p:nvGrpSpPr>
            <p:cNvPr id="20" name="组合 38"/>
            <p:cNvGrpSpPr/>
            <p:nvPr/>
          </p:nvGrpSpPr>
          <p:grpSpPr bwMode="auto">
            <a:xfrm rot="5400000" flipV="1">
              <a:off x="4840409" y="4575176"/>
              <a:ext cx="724902" cy="1922041"/>
              <a:chOff x="6548912" y="4116775"/>
              <a:chExt cx="1028874" cy="880395"/>
            </a:xfrm>
          </p:grpSpPr>
          <p:grpSp>
            <p:nvGrpSpPr>
              <p:cNvPr id="22" name="组合 38"/>
              <p:cNvGrpSpPr/>
              <p:nvPr/>
            </p:nvGrpSpPr>
            <p:grpSpPr bwMode="auto">
              <a:xfrm rot="10800000">
                <a:off x="6548912" y="4116775"/>
                <a:ext cx="857394" cy="728165"/>
                <a:chOff x="1885210" y="2385658"/>
                <a:chExt cx="857479" cy="727880"/>
              </a:xfrm>
            </p:grpSpPr>
            <p:cxnSp>
              <p:nvCxnSpPr>
                <p:cNvPr id="26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1565075" y="2705793"/>
                  <a:ext cx="640272" cy="1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70100" y="2640950"/>
                  <a:ext cx="87703" cy="857474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3" name="组合 41"/>
              <p:cNvGrpSpPr/>
              <p:nvPr/>
            </p:nvGrpSpPr>
            <p:grpSpPr bwMode="auto">
              <a:xfrm flipH="1">
                <a:off x="6955900" y="4834669"/>
                <a:ext cx="621886" cy="162501"/>
                <a:chOff x="2354171" y="3561302"/>
                <a:chExt cx="623648" cy="162297"/>
              </a:xfrm>
            </p:grpSpPr>
            <p:sp>
              <p:nvSpPr>
                <p:cNvPr id="24" name="椭圆 23"/>
                <p:cNvSpPr/>
                <p:nvPr/>
              </p:nvSpPr>
              <p:spPr bwMode="auto">
                <a:xfrm rot="5400000">
                  <a:off x="2588850" y="3326623"/>
                  <a:ext cx="151397" cy="620756"/>
                </a:xfrm>
                <a:prstGeom prst="ellipse">
                  <a:avLst/>
                </a:prstGeom>
                <a:solidFill>
                  <a:srgbClr val="006BA9"/>
                </a:solidFill>
                <a:ln w="28575" cap="flat" cmpd="sng" algn="ctr">
                  <a:solidFill>
                    <a:srgbClr val="006BA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rot="5400000">
                  <a:off x="2595473" y="3341253"/>
                  <a:ext cx="141050" cy="623642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" name="矩形 4"/>
            <p:cNvSpPr>
              <a:spLocks noChangeArrowheads="1"/>
            </p:cNvSpPr>
            <p:nvPr/>
          </p:nvSpPr>
          <p:spPr bwMode="auto">
            <a:xfrm>
              <a:off x="4529108" y="5313071"/>
              <a:ext cx="1189373" cy="464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常用的绘图类</a:t>
              </a:r>
              <a:endParaRPr lang="zh-CN" altLang="en-US" b="1" dirty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8" name="组合 6"/>
          <p:cNvGrpSpPr/>
          <p:nvPr/>
        </p:nvGrpSpPr>
        <p:grpSpPr bwMode="auto">
          <a:xfrm>
            <a:off x="5895977" y="2060849"/>
            <a:ext cx="2852489" cy="1033477"/>
            <a:chOff x="5947984" y="1700003"/>
            <a:chExt cx="2855060" cy="1033509"/>
          </a:xfrm>
        </p:grpSpPr>
        <p:sp>
          <p:nvSpPr>
            <p:cNvPr id="29" name="矩形 5"/>
            <p:cNvSpPr>
              <a:spLocks noChangeArrowheads="1"/>
            </p:cNvSpPr>
            <p:nvPr/>
          </p:nvSpPr>
          <p:spPr bwMode="auto">
            <a:xfrm flipH="1">
              <a:off x="5984529" y="1700003"/>
              <a:ext cx="2169858" cy="1015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为图像添加特效</a:t>
              </a:r>
              <a:endParaRPr lang="en-US" altLang="zh-CN" b="1" dirty="0" smtClean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动画</a:t>
              </a:r>
              <a:endParaRPr lang="zh-CN" altLang="en-US" b="1" dirty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0" name="组合 16"/>
            <p:cNvGrpSpPr/>
            <p:nvPr/>
          </p:nvGrpSpPr>
          <p:grpSpPr bwMode="auto">
            <a:xfrm flipH="1">
              <a:off x="5947984" y="2286831"/>
              <a:ext cx="2585191" cy="446681"/>
              <a:chOff x="1455470" y="2862509"/>
              <a:chExt cx="2703185" cy="446892"/>
            </a:xfrm>
          </p:grpSpPr>
          <p:cxnSp>
            <p:nvCxnSpPr>
              <p:cNvPr id="34" name="直接连接符 7"/>
              <p:cNvCxnSpPr>
                <a:cxnSpLocks noChangeShapeType="1"/>
              </p:cNvCxnSpPr>
              <p:nvPr/>
            </p:nvCxnSpPr>
            <p:spPr bwMode="auto">
              <a:xfrm>
                <a:off x="1455470" y="2862509"/>
                <a:ext cx="255076" cy="446892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714278" y="3309401"/>
                <a:ext cx="2444377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" name="组合 15"/>
            <p:cNvGrpSpPr/>
            <p:nvPr/>
          </p:nvGrpSpPr>
          <p:grpSpPr bwMode="auto">
            <a:xfrm flipH="1">
              <a:off x="8313653" y="1747971"/>
              <a:ext cx="489391" cy="520715"/>
              <a:chOff x="1857876" y="3990277"/>
              <a:chExt cx="511727" cy="520961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1857876" y="4006160"/>
                <a:ext cx="511727" cy="473312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65869" y="3990277"/>
                <a:ext cx="335613" cy="52096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学习目标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899592" y="2228866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236359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13.1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常用的绘图类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3107673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13.2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图像添加特效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85175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13.3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动画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97998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860032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310675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992045" y="1648678"/>
            <a:ext cx="1836264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常用的绘图类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5576" y="2150854"/>
            <a:ext cx="777686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A1D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Bitmap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A1D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可以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获取图像文件信息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，对图像进行剪切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、旋转、缩放等操作，并可以指定格式保存图像文件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defTabSz="91440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A1D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BitmapFactory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A1D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位图工厂，它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是一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个工具类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defTabSz="91440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A1D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Paint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A1D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画笔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用来描述图形的颜色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风格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defTabSz="91440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A1D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Canvas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A1D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画布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，通过该类提供的方法，可以绘制各种图形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常用的绘图类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66725" y="1698972"/>
          <a:ext cx="8229600" cy="424497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7803"/>
                <a:gridCol w="5021797"/>
              </a:tblGrid>
              <a:tr h="4512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方法名称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功能描述</a:t>
                      </a:r>
                      <a:endParaRPr lang="en-US" altLang="zh-CN" sz="1800" dirty="0" smtClean="0"/>
                    </a:p>
                  </a:txBody>
                  <a:tcPr marL="91432" marR="91432" marT="45713" marB="457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1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createBitmap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width,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height,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创建位图，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代表要创建的图片的宽度，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代表高度，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代表图片的配置信息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315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createBitmap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colors[],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offset,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stride,int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width,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height,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使用颜色数组创建一个指定宽高的位图，颜色数组的个数为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width*height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createBitmap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(Bitmap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使用源位图创建一个新的位图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1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createBitmap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(Bitmap source,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width,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height)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从源位图的指定坐标开始剪切指定宽高的一块图像，用于创建新的位图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315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createBitmap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(Bitmap source,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width,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height,Matrix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filter)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按照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规则从源位图的指定坐标开始剪切指定宽高的一块图像，用于创建新的位图。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isRecycled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判断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Bitmap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对象是否被回收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recycle()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回收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Bitmap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……</a:t>
                      </a:r>
                      <a:endParaRPr lang="zh-CN" altLang="en-US" sz="1400" b="0" dirty="0"/>
                    </a:p>
                  </a:txBody>
                  <a:tcPr marL="91432" marR="91432" marT="45713" marB="45713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……</a:t>
                      </a:r>
                      <a:endParaRPr lang="en-US" altLang="zh-CN" sz="1400" dirty="0" smtClean="0"/>
                    </a:p>
                  </a:txBody>
                  <a:tcPr marL="91432" marR="91432" marT="45713" marB="457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3384550" y="1268760"/>
            <a:ext cx="1897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Bitmap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常用方法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13.1.1  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Bitmap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类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361080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580112" y="160695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6913" y="3201060"/>
            <a:ext cx="7653337" cy="92333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Bitmap.Config config  =  Config.ARGB_4444;</a:t>
            </a:r>
            <a:endParaRPr lang="en-US" altLang="zh-CN" dirty="0"/>
          </a:p>
          <a:p>
            <a:r>
              <a:rPr lang="en-US" altLang="zh-CN" dirty="0"/>
              <a:t>    Bitmap bitmap = Bitmap.createBitmap( width, height, config );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 bwMode="auto">
          <a:xfrm>
            <a:off x="983716" y="3299763"/>
            <a:ext cx="1368425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695584" y="2559348"/>
            <a:ext cx="1944687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Bitmap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内部类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337979" y="3298175"/>
            <a:ext cx="20574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3120491" y="2236508"/>
            <a:ext cx="2381250" cy="71596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Bitmap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的每个像素点占用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个字节内存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672977" y="3728388"/>
            <a:ext cx="1979613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3792512" y="4413632"/>
            <a:ext cx="3635375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图片的宽度、高度以及配置信息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 flipV="1">
            <a:off x="1655985" y="2919348"/>
            <a:ext cx="11943" cy="365636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/>
          <p:nvPr/>
        </p:nvCxnSpPr>
        <p:spPr bwMode="auto">
          <a:xfrm flipV="1">
            <a:off x="4311116" y="2952471"/>
            <a:ext cx="0" cy="332513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/>
          <p:nvPr/>
        </p:nvCxnSpPr>
        <p:spPr bwMode="auto">
          <a:xfrm>
            <a:off x="5610200" y="4097720"/>
            <a:ext cx="0" cy="315912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13.1.1  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Bitmap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类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66725" y="1625377"/>
          <a:ext cx="8229600" cy="172720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7803"/>
                <a:gridCol w="5021797"/>
              </a:tblGrid>
              <a:tr h="4513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 smtClean="0"/>
                        <a:t>方法名称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25" marB="45725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功能描述</a:t>
                      </a:r>
                      <a:endParaRPr lang="en-US" altLang="zh-CN" sz="1800" dirty="0" smtClean="0"/>
                    </a:p>
                  </a:txBody>
                  <a:tcPr marL="91432" marR="91432" marT="45725" marB="45725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/>
                        <a:t>decodeFile</a:t>
                      </a:r>
                      <a:r>
                        <a:rPr lang="en-US" altLang="zh-CN" sz="1400" dirty="0" smtClean="0"/>
                        <a:t>(String </a:t>
                      </a:r>
                      <a:r>
                        <a:rPr lang="en-US" altLang="zh-CN" sz="1400" dirty="0" err="1" smtClean="0"/>
                        <a:t>pathName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b="0" dirty="0"/>
                    </a:p>
                  </a:txBody>
                  <a:tcPr marL="91432" marR="91432" marT="45725" marB="45725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将指定路径的文件解码为位图</a:t>
                      </a:r>
                      <a:endParaRPr lang="en-US" altLang="zh-CN" sz="1400" dirty="0" smtClean="0"/>
                    </a:p>
                  </a:txBody>
                  <a:tcPr marL="91432" marR="91432" marT="45725" marB="45725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/>
                        <a:t>decodeStream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InputStream</a:t>
                      </a:r>
                      <a:r>
                        <a:rPr lang="en-US" altLang="zh-CN" sz="1400" dirty="0" smtClean="0"/>
                        <a:t> is)</a:t>
                      </a:r>
                      <a:endParaRPr lang="zh-CN" altLang="en-US" sz="1400" b="0" dirty="0"/>
                    </a:p>
                  </a:txBody>
                  <a:tcPr marL="91432" marR="91432" marT="45725" marB="45725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将指定输入流解码为位图</a:t>
                      </a:r>
                      <a:endParaRPr lang="en-US" altLang="zh-CN" sz="1400" dirty="0" smtClean="0"/>
                    </a:p>
                  </a:txBody>
                  <a:tcPr marL="91432" marR="91432" marT="45725" marB="45725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/>
                        <a:t>decodeResource</a:t>
                      </a:r>
                      <a:r>
                        <a:rPr lang="en-US" altLang="zh-CN" sz="1400" dirty="0" smtClean="0"/>
                        <a:t>(Resources res, </a:t>
                      </a:r>
                      <a:r>
                        <a:rPr lang="en-US" altLang="zh-CN" sz="1400" dirty="0" err="1" smtClean="0"/>
                        <a:t>int</a:t>
                      </a:r>
                      <a:r>
                        <a:rPr lang="en-US" altLang="zh-CN" sz="1400" dirty="0" smtClean="0"/>
                        <a:t> id)</a:t>
                      </a:r>
                      <a:endParaRPr lang="zh-CN" altLang="en-US" sz="1400" b="0" dirty="0"/>
                    </a:p>
                  </a:txBody>
                  <a:tcPr marL="91432" marR="91432" marT="45725" marB="45725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将给定的资源</a:t>
                      </a:r>
                      <a:r>
                        <a:rPr lang="en-US" altLang="zh-CN" sz="1400" dirty="0" smtClean="0"/>
                        <a:t>id</a:t>
                      </a:r>
                      <a:r>
                        <a:rPr lang="zh-CN" altLang="en-US" sz="1400" dirty="0" smtClean="0"/>
                        <a:t>解析为位图</a:t>
                      </a:r>
                      <a:endParaRPr lang="en-US" altLang="zh-CN" sz="1400" dirty="0" smtClean="0"/>
                    </a:p>
                  </a:txBody>
                  <a:tcPr marL="91432" marR="91432" marT="45725" marB="45725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……</a:t>
                      </a:r>
                      <a:endParaRPr lang="zh-CN" altLang="en-US" sz="1400" b="0" dirty="0"/>
                    </a:p>
                  </a:txBody>
                  <a:tcPr marL="91432" marR="91432" marT="45725" marB="45725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……</a:t>
                      </a:r>
                      <a:endParaRPr lang="en-US" altLang="zh-CN" sz="1400" dirty="0" smtClean="0"/>
                    </a:p>
                  </a:txBody>
                  <a:tcPr marL="91432" marR="91432" marT="45725" marB="45725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9" name="矩形 6"/>
          <p:cNvSpPr>
            <a:spLocks noChangeArrowheads="1"/>
          </p:cNvSpPr>
          <p:nvPr/>
        </p:nvSpPr>
        <p:spPr bwMode="auto">
          <a:xfrm>
            <a:off x="2921000" y="1196752"/>
            <a:ext cx="2614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BitmapFactory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常用方法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66725" y="3710410"/>
            <a:ext cx="8229600" cy="92333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Bitmap bitmap = </a:t>
            </a:r>
            <a:endParaRPr lang="zh-CN" altLang="zh-CN" dirty="0"/>
          </a:p>
          <a:p>
            <a:r>
              <a:rPr lang="en-US" altLang="zh-CN" dirty="0"/>
              <a:t>                    </a:t>
            </a:r>
            <a:r>
              <a:rPr lang="en-US" altLang="zh-CN" dirty="0" err="1" smtClean="0"/>
              <a:t>BitmapFactory.decodeResource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this.getResources</a:t>
            </a:r>
            <a:r>
              <a:rPr lang="en-US" altLang="zh-CN" dirty="0"/>
              <a:t>(),</a:t>
            </a:r>
            <a:r>
              <a:rPr lang="en-US" altLang="zh-CN" dirty="0" err="1" smtClean="0"/>
              <a:t>R.drawable.icon</a:t>
            </a:r>
            <a:r>
              <a:rPr lang="en-US" altLang="zh-CN" dirty="0" smtClean="0"/>
              <a:t>);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 bwMode="auto">
          <a:xfrm>
            <a:off x="1566863" y="4231569"/>
            <a:ext cx="6677545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1723515" y="4869160"/>
            <a:ext cx="5398520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decodeResource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方法将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drawable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文件夹中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icon.png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图片资源解码为位图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4422775" y="4605635"/>
            <a:ext cx="0" cy="263525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13.1.2  </a:t>
            </a:r>
            <a:r>
              <a:rPr lang="en-US" altLang="zh-CN" sz="3200" b="1" dirty="0" err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BitmapFactory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类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2" grpId="0" animBg="1"/>
      <p:bldP spid="23" grpId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145.xml><?xml version="1.0" encoding="utf-8"?>
<p:tagLst xmlns:p="http://schemas.openxmlformats.org/presentationml/2006/main">
  <p:tag name="GENSWF_SLIDE_TITLE" val="第十章 高级编程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6.xml><?xml version="1.0" encoding="utf-8"?>
<p:tagLst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7.xml><?xml version="1.0" encoding="utf-8"?>
<p:tagLst xmlns:p="http://schemas.openxmlformats.org/presentationml/2006/main">
  <p:tag name="GENSWF_SLIDE_TITLE" val="预习检查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8.xml><?xml version="1.0" encoding="utf-8"?>
<p:tagLst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9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GENSWF_SLIDE_TITLE" val="图形图像处理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1.xml><?xml version="1.0" encoding="utf-8"?>
<p:tagLst xmlns:p="http://schemas.openxmlformats.org/presentationml/2006/main">
  <p:tag name="GENSWF_SLIDE_TITLE" val="Bitmap类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2.xml><?xml version="1.0" encoding="utf-8"?>
<p:tagLst xmlns:p="http://schemas.openxmlformats.org/presentationml/2006/main">
  <p:tag name="GENSWF_SLIDE_TITLE" val="Bitmap类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3.xml><?xml version="1.0" encoding="utf-8"?>
<p:tagLst xmlns:p="http://schemas.openxmlformats.org/presentationml/2006/main">
  <p:tag name="GENSWF_SLIDE_TITLE" val="BitmapFactory类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4.xml><?xml version="1.0" encoding="utf-8"?>
<p:tagLst xmlns:p="http://schemas.openxmlformats.org/presentationml/2006/main">
  <p:tag name="GENSWF_SLIDE_TITLE" val="Paint类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5.xml><?xml version="1.0" encoding="utf-8"?>
<p:tagLst xmlns:p="http://schemas.openxmlformats.org/presentationml/2006/main">
  <p:tag name="GENSWF_SLIDE_TITLE" val="Canvas类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6.xml><?xml version="1.0" encoding="utf-8"?>
<p:tagLst xmlns:p="http://schemas.openxmlformats.org/presentationml/2006/main">
  <p:tag name="GENSWF_SLIDE_TITLE" val="Canvas类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7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8.xml><?xml version="1.0" encoding="utf-8"?>
<p:tagLst xmlns:p="http://schemas.openxmlformats.org/presentationml/2006/main">
  <p:tag name="GENSWF_SLIDE_TITLE" val="Canvas类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9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1.xml><?xml version="1.0" encoding="utf-8"?>
<p:tagLst xmlns:p="http://schemas.openxmlformats.org/presentationml/2006/main">
  <p:tag name="GENSWF_SLIDE_TITLE" val="补间动画（Tween Animation）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2.xml><?xml version="1.0" encoding="utf-8"?>
<p:tagLst xmlns:p="http://schemas.openxmlformats.org/presentationml/2006/main">
  <p:tag name="GENSWF_SLIDE_TITLE" val="补间动画（Tween Animation）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3.xml><?xml version="1.0" encoding="utf-8"?>
<p:tagLst xmlns:p="http://schemas.openxmlformats.org/presentationml/2006/main">
  <p:tag name="GENSWF_SLIDE_TITLE" val="透明度渐变动画文件（.xml）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4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补间动画（Tween Animation）"/>
  <p:tag name="KSO_WM_TEMPLATE_CATEGORY" val="custom"/>
  <p:tag name="KSO_WM_TEMPLATE_INDEX" val="20202601"/>
</p:tagLst>
</file>

<file path=ppt/tags/tag165.xml><?xml version="1.0" encoding="utf-8"?>
<p:tagLst xmlns:p="http://schemas.openxmlformats.org/presentationml/2006/main">
  <p:tag name="GENSWF_SLIDE_TITLE" val="旋转动画文件（.xml）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6.xml><?xml version="1.0" encoding="utf-8"?>
<p:tagLst xmlns:p="http://schemas.openxmlformats.org/presentationml/2006/main">
  <p:tag name="GENSWF_SLIDE_TITLE" val="补间动画（Tween Animation）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7.xml><?xml version="1.0" encoding="utf-8"?>
<p:tagLst xmlns:p="http://schemas.openxmlformats.org/presentationml/2006/main">
  <p:tag name="GENSWF_SLIDE_TITLE" val="缩放动画文件（.xml）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8.xml><?xml version="1.0" encoding="utf-8"?>
<p:tagLst xmlns:p="http://schemas.openxmlformats.org/presentationml/2006/main">
  <p:tag name="GENSWF_SLIDE_TITLE" val="补间动画（Tween Animation）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9.xml><?xml version="1.0" encoding="utf-8"?>
<p:tagLst xmlns:p="http://schemas.openxmlformats.org/presentationml/2006/main">
  <p:tag name="GENSWF_SLIDE_TITLE" val="平移动画文件（.xml）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GENSWF_SLIDE_TITLE" val="补间动画（Tween Animation）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1.xml><?xml version="1.0" encoding="utf-8"?>
<p:tagLst xmlns:p="http://schemas.openxmlformats.org/presentationml/2006/main">
  <p:tag name="GENSWF_SLIDE_TITLE" val="逐帧动画（Frame Animation）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2.xml><?xml version="1.0" encoding="utf-8"?>
<p:tagLst xmlns:p="http://schemas.openxmlformats.org/presentationml/2006/main">
  <p:tag name="GENSWF_SLIDE_TITLE" val="逐帧动画（Frame Animation）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3.xml><?xml version="1.0" encoding="utf-8"?>
<p:tagLst xmlns:p="http://schemas.openxmlformats.org/presentationml/2006/main">
  <p:tag name="GENSWF_SLIDE_TITLE" val="本章小结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4.xml><?xml version="1.0" encoding="utf-8"?>
<p:tagLst xmlns:p="http://schemas.openxmlformats.org/presentationml/2006/main">
  <p:tag name="GENSWF_SLIDE_TITLE" val="作业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5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6.xml><?xml version="1.0" encoding="utf-8"?>
<p:tagLst xmlns:p="http://schemas.openxmlformats.org/presentationml/2006/main">
  <p:tag name="ISPRING_RESOURCE_PATHS_HASH_PRESENTER" val="e1eeecc2e180c4de44bbd21c459e26b8e8435aba"/>
  <p:tag name="ISPRING_ULTRA_SCORM_COURSE_ID" val="BD1EEAA1-EE79-4CF3-A7AC-190916AD26BC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LpUPEkYJkPyLgQAAH8OAAAdAAAAdW5pdmVyc2FsL2NvbW1vbl9tZXNzYWdlcy5sbmetl19v21QUwN8n7TtcWRqCB7INadMk0kw38W1izbEz+6Z/QMi6je8ya45vsZ2w8jQQTBQJbdIGGmNQFZUWiRHQJNBYYZ+mcbonvgLHdrIlGRC73YOlXCvnd/4fn1u8eL3joh73A0d4C9LZwhkJca8lbMdrL0hNuvjmBQkFIfNs5gqPL0iekNDF0skTRZd57S5rc/h98gRCxQ4PAjgGpfj04owce0FqlK2KXm9gbdVS9apulZWqVKqIzjrzNpAq2uL1t85fuH723Pk3iqdHclkwZh2r6jQIJaRzZzKANGroqgU0oloaWaFS6bV2+Pbsk4+jN6mqaEQqDXb2hk8eHe7dHHzzNB+iYZAlMMUF9TPPXE7TMIhGLVNVZGIppqXpNAmYSiiRpVJ075fB7d3h/t5w/+eDx58fPL4RPdwe3v8k+u3W4d5nh/1fB399+fefW/PUyAZeVrSqRXVdNS2iyeM3Umm4fyf6dmt4d3/48G5OjIFNYoCNd3affb1zBFkrKYVUPNq8ET3YzAepKdWaCg+NrXj2072DJ/18gAbRIADz/a4T08RVYpX1FUgQVMrt3Twi+iXQst0f9O/nkVolZpL/eTIaXlKqmCq6FtePQUxqKJWkeFZFF7WYh4TnbiDWaoEcWvd5zxHdAN70HP4Bt1HgOjYP8mkxyeUmlK2C1VTLVdbjKBQJcgREjofCqxy1nR4HE3yb+/N0QBtViByn53JTecdaxIpKZAvyJevLFk3aPVbGfI48ESLmuiJ2APQyu8e8FkdrvMW6AUcb8DfbsZO/rTNwO7bk/a7zIWJhah86NWo5TSYrpwrHM02hKsyPZeZ7MIJzoqYa/mVnO90APA1D3lkP53kxEYnCK7HiuH41sGn+p1NZ8nJMj2b053XHhBInBnz5oOXLjsguQepQH1KJdJjjZpdStEVQ1PB5wL2Q+0jxruTQqekjgCbQURlLEPkpE5YgIznkl0nZVGgcY74WOCGfJ5kkKs33v9dIC9YEl4f8RZ2s8SsC+t/lrAdJhPdOkBZO4QjKchXEeLLGI3ByTo8oGhjUZiGsZAhMcp0O+G9nYDbrZBzBdLxOReIVff//T09qfvTR94OdL1LsPJpJsFGpWRWsVQiU+eDWV9HvWYWgTGNjVGpaKi7H4tGjbfjyRx//GG39EG0+BecGNz8d9P/ICEw3MJksYoCOo5aQCoVCRsasRakhsBh99yAXATownjvkOeldTYQ8eG8ehOLytFxyyCI1Wl7HcnlW2CTxo/BhSnGlVofagJ3D4IHo+q35O8EkoY6NSzABkr1KKtWZfw3GBxXCzUVJ/I5HWJhP+5F2+EnA8aZw7DVVGhaW5eSWA/cb12ldS79eNmLJHIuvOy5cd7LCKjWswYiZ4XHbCXMCk6k+bnfov/Q8rrR4aXtpyD8/BclVsXh64ub4D1BLAwQUAAIACAC6VDxJmH8lgysEAABXDgAALgAAAHVuaXZlcnNhbC9jdXN0b21fcHJlc2V0cy8wL2NvbW1vbl9tZXNzYWdlcy5sbmetV0tv20YQvvtXLAgEaA91kgIJcpBprMS1RJgiFXJl2X2AWJNrhTDFVflQ456CIA3qQx9AgqKPtEGAtCnQIocALdoEyK+JpPpfdEhKtuSmIBn1oMOu+H0zszPz7Wxt8+bARyMeRp4INqTL65ckxANHuF7Q35C6dOudaxKKYha4zBcB35ACIaFNea3ms6CfsD6X19YQqg14FMEikmFxtkSeuyF16nbDaHewvmdrRtOw62pTkhtiMGTBEdJEX3wQvvXu1Ws3L1+5+nbt4gxZgsdqY01bZkIZ0ZVLxTw6NQ3NBjKi2TrZpZI8/uqLV3/eOnn0eyWs0aWaqhOAP34yff7s7yd3x9+/rMTQMckOwI8/L2e9a5pEp7alqQqxVcvWDZodi0YoUSR5TyToBhtxFAs08vjHKL7BIZ+xF3IU+Z6b/eEI2AgSXmBLMXFP1Zs2NQzNsomuzHckefri3uSHh9P7L6a/3a/GYmKLmJI8uffzybePq0PtLOc5enJ8a/LguBJHS222NPjR1IeTX7959fxpJXyH6BB8YcxtYlm4Sey6sQsJkmTdqAAwtiXZ2K4A2CMWJJ5YBRAd76hNTFVDT+vGJBY11cZp0TgsQCLwjxBzHMChYchHnkgi2EnriLt5+USVjFjkeheqVcXaayoz50NekNVo3xtx8CB0eVhgAhqmQZQ0J9e76nv2FlY1otiQJMXo2TTr5dQWg4oPRIyY74vUfTDL3BELHI72ucOSiKMj+Mz13OyzIYOgU0c+SrxPEItn3XJh1mi6QnYvrK/kmUo10IkeCwOQ1mpMS03+71AHSQRxxjEfDOOiGBbOYf3/cGLFqDrYsv4zpDI5WS2ec+YrBmNBbRMTLjRo8bonSgNIGypDksmAeX5pkKpvgZlOyCOQcx4iNTgob1E3ZnhdoDek2IEzX3JgB3JRHt4jdUul6eny/ciLi+6eLEN5nl9fGw5c+z6P+Vl97PMDAT3vczaC7MG+F+UFs17dVpVCmCtpqnmLsjwj0cGdPothukLgkO8NIHi3mLLbJvPTy+V06Rh6IvHdTL987zCTVEhLMshPY5inKLd5EIpBtuuzaN5AuaBvruBEHpqZ2+ws2CvgtAg2Gy27gfUGgQ4Yf/n15I/PymGghFOPNGrZGq6n6MmzR3D/T27/Mnn40+T45fS7O+O7n46f/lWOL5++FLKFgXN2rDlROfx5Z3IfYC768UEVAujLVInIKdH7uoh59GEBB8X1ZVi2KAGaDaxzWIWxNUv67NgwpbjRakNdWFkZiCR0CmeDRYI2NrdBFbKpSpLbLDwERaFC+FVIsphTTYsr2X6TmX0Rv5ImpxFTtWNjRcmeMfCA8T3nML/GXMQyYUvfMz68Z0pyNVpYB9E5R8ddL67Gl0n8vMeh3/L1vMDSse284p8u4OG3Vrt49ib8B1BLAwQUAAIACAC6VDxJCswVnxYEAAALEAAAJwAAAHVuaXZlcnNhbC9mbGFzaF9wdWJsaXNoaW5nX3NldHRpbmdzLnhtbNVXUW8bRRB+969YHSpv9SVtQtJwdhUltmrhOKE+RCuEovXdxLdkb/e43bPrPhVUKoqEqISQUKiogkrCAwRUCakQ6I9BtZ03/gJzPseJY6ecVQVSWSfrZr/5dmZ29ttb6+otn5MGhIpJkTOms1MGAeFIl4l6znjHLl6cN4jSVLiUSwE5Q0iDXM1nrCCqcaa8KmiNUEWQRqiFQOcMT+tgwTSbzWaWqSCMRyWPNPKrrCN9MwhBgdAQmgGnLfzTrQCUkc9kCLES04p0Iw6EuRiCYHF0lBc5VZ5hJrAadTbroYyEuyS5DElYr+WM1+YX498hJqFaZj6IODmVR2Ns1gvUdVkcD+VVdhuIB6zuYeBzMwZpMld7OePy1KWYBuHmKE2PPEmCxjRLErMRus/vg6Yu1TR5TSbUcEurQ0NicluC+syxcYTEBcgZy/Z6tVxaLqxXVu1Cdf2avVJOYpjAyS7csCdwskt2uTAJPi39tZtrhevlUuWtdXt1tWyX1o68sKJDBbHM4YpZWFkZhQ4MCmZpL/JrgjKO3XaijAo09iunYR1sWWS4ihuUKzDIBwHU344oZ7qFbT2Fbb0JECyqABx9PV62nKHDCIwjuoQQA8O1HPTE7JVBT8zND6VuJrMfpTU2SotqTR0PmwdtvdAs87jpELYhxVBq8TupSe4OEgK/Bm6F+nBsT1Q3mSgictogG7gIHFNdDBnlBmEaU3cGziqqKc10bxcWjyMJcuFuB7JSHSmF49FQDVV8UPW48Z38exWpQb2flCIxnQbtfP1z+8FOd3+3u//T86efPX96p/PjdnfrbufXLw52Pz3Y+6X951d///EoDdVNGRE/UpqgmAQcNBDtAfkwYrdJDTZkCIQDbaDsoJ0pojhzITsRcUCVOiKlOuEgF5JNUKosF25cIFoS6jaocCYkx9UHP9BnwU8xdyFxCs5lE9xjFFgZh0YKSAthLnN7sDRpZv+HxXWoIFLwFqEOqoAiqLUNJiOFlgaDOLFeoCotn0cbENcidu67EiZ6mddxI+FkoQthGrap6UuXZ2bfmJu/spA1/7qzc/GFTn1lXOM0ni2RxqVTpTed1wkB/henF8jwiG9Rhn7cm+7IpOOPlr4EjoqEZcbiNV7LepJ7HqWs8+j7zv1n3f0vO98+TNXyT7Y7D+93Pv6h77h1t33vk/beb2l82493u78/Odi91/7mWRp8r/5pgK9z/ebJJ5VfHbEnnpT7PlW+D3bSwLrbe+29rVTzfvRd+/Hnibqkwb9LQ4HnwSsBreDRVe99VhI8vDjzGW7JV0KbTpOJl5e1/0SaXuozK9G1s5SmbDZ7Zl1w7qX/LMt7niqWvA0uRkM3Icsce+eMR3wmmI91jD9tBhfV/OzMFN6txg5lMsg2fIHPZ/4BUEsDBBQAAgAIALpUPEkE5wPRtgIAAFMKAAAhAAAAdW5pdmVyc2FsL2ZsYXNoX3NraW5fc2V0dGluZ3MueG1slVZtT9swEP6+X1F13wl7LZNMJSidhMQGGojvTnJNrDp2ZDtl/ffzK7HbpM16Qqrvnsd3vreC5Jaw5YfZDBWccvEMShFWSaMJuhkpr+d5pxRnFwVnCpi6YFw0mM6XH3/aD8os8hyL70BM5WxwAb2bhf1MoXgf3xZGxggFb1rM9g+84hc5LraV4B0rz4ZW71sQlLCtRl7+WKzWow4okepeQZPEtL4yMo3SCpASTEjf10bOsijOgQZPl/YzkdO7Ov36A9qOSKIs7eaTkTFaiytIk3x1Y2Qcz/TtaVUWRk4TFPxVGvrls5FRKMV7EOnld1+NjDJ427X/0yOt4JVJaMo5XcR3DuW41ONnoro0cpZgHmQcna2CT499610E8l/juUdmXAWnTyavBwvBFD2nsFSiA5SFk7PJmr89dkrPByw3mEoNiFU96EkH/YQ7Ga5JdT3uD7wRVkYgr+gRr5x2DaxcvLHT1NATVqtbuyti7LsuilDAziujEHtlj/yt83qEjJQ98pmSEh4Z3R/BDy2OE2p8i301T6dfW4FhfQwJC6dgNZ4ezOTKyLVXBEzDS1hKE84LacCUDWVW50LKjmJCDO9IhRXh7JfB5Xv7GImyA4NvteHGQoooCkP9ZmPUWzqulz2n7eitaT+6X4X+ce48U3qJX8+xUrioG/2rJOczz9NTohMzz4YZZk1qOIh7tuERx/oeIzVYbEG8cE6numFcgZx6PXezNQZHWZQDlA1nGflLhtLPuiYHsdZVIxDaJtU5XE2qmuo/9UrgDcqUMGJ0TFXr6xgm710ZKXwLABZFHXrWHZyl6agiFHZAvTVS2AePvQxJ3aNj7XajHmCj4obzmkkd6RdF3ykxLjUMEF51XMMMZzm/hBXOpX1ZMvdhB/eDn2zlsMtM68XencK3UnKzth+nUCvNP5P/AFBLAwQUAAIACAC6VDxJagDFHuoDAAAcDwAAJgAAAHVuaXZlcnNhbC9odG1sX3B1Ymxpc2hpbmdfc2V0dGluZ3MueG1s1Vfvb9tEGP6ev+JkNL7NbveDdsXJVLWpGpGlZTViE0LVxXexj53vjO+cLPs00JgYEmISQkJlYioaLR+goElIg8L+GLQk/ca/wHtxmi5NWxyxH0yRFfn1+z73Ps+9fmy7F69HHDVpopgURWvanrIQFb4kTARF6x1v6fSshZTGgmAuBS1aQlroYqngxmmdMxWuUa0hVSGAEWou1kUr1Dqec5xWq2UzFSfmquSpBnxl+zJy4oQqKjRNnJjjNvzpdkyVVSoUEHKz0CVJUk4RI9CCYKY7zJd1xC0ny6pj/1qQyFSQBcllgpKgXrRem503v/2cDGmRRVQYbqoEQRPWc5gQZtrBfI3doCikLAih75lzFmoxosOidXbqjIGBdGccpg+eccAGZkECGaEH+BHVmGCNs9NsQU2va7UfyEKkLXDEfA+uIMO/aC1662vVymJ5vbbildfWl71L1ayHCYq88hVvgiKv4lXLk+TnhV++ulq+XK3U3lr3VlaqXmX1oAoUHRHEdUYVc0FZmSY+HQrm6jCN6gIzDsN2SEZFNYwrx0lAPbnEYBcbmCtqoQ9iGrydYs50G6Z6Cqb6GqXxvIqpry+bbStaOkmpdQCXAUJjsJfDmTh/YTgTM7Mj1J1s9QNaR3bpYq2xH8LwQKzfmus8HdpPa0gxQs2co7rkZEioASpz4DKfMMwtxDRw84dXtVFALzEO+pvaabsh9Bg5P8SJGtFwqKMZZb/0Xk1qqt7PyGWh41K7X//cubvV293u7f705NFnTx7d7P642du41f31i73tT/d2fun8+dXff9zPA3VVpihKlUbgDjGnmiIdUvRhym6gOm3IhCJOcRN8BOJMIcUZofZEwDFW6gAU6wwDncrGulJbLF85hbREmDSx8CcEh/2kUayfBz4G7kLCEpzLFiVPQYAyPk4VRW1II4z00/LQtF/C5vpYICl4G2Ef7muFwD2bTKYKIk1GDbF+oyovXoib1GhhigeliIk+8wCeFrBYQmiSB21q+szZc+ffmJm9MGc7f93cOn1i0cDrVjk2q2Vmt3CsmearOmSp/1J0grGO1S7JJDKzScYWPfphMTC1cZNwHWMpR7tT30RfjDl173/fvfO4t/tl99t7uYb44Wb33p3uxz8MCjdudW5/0tn5LU9t58F27/eHe9u3O988zpPfVzRP4utcv3n4yFUXQO6hI+ednIvv3a08ab3Nnc7ORq51P/qu8+DzzC/y5L+LEwEO/0qk1uBhFPRf/RA8jjiLGNxkr4TbHHfj/3ejeiFmc/KrUGZFz9RsbNt+bvv68u35mQr2f9IgOxt+YIx8UbjOkd9uBYiPftGWCv8AUEsDBBQAAgAIALpUPEkP5FkgmQEAAB0GAAAfAAAAdW5pdmVyc2FsL2h0bWxfc2tpbl9zZXR0aW5ncy5qc42UTW/CMAyG7/wKlF0nxD677YYGkyZxmDRu0w5pMaUiTaIkdDDEf18dvprWHcSX5u3T17ErZ9PploslrPvS3fhnv/8I914D1JxZwnWoixY9R51ZkU1hkuUgMgmshhSHT4/y9kRQxkx603j9iba24scUvplxYau4JiwMoVlCKwjth0qyosTfoLR9WbuSKn2Ol84p2UuUdCBdTyqTc8+wqze/qhXWYFWAOYPOeAKBaeRXG3lyfIgwqlyics3leqxS1Yt5skiNWsppW/75WoMp//hiB/Sfo9dRYCcy694d5PXEoyeMdlIbsBb2eR9HGCQseAyi4tv36x80MG4WVKOLzGbuQA9uMKq05ik0uvQ0wAgxWXo1uhlhNDkHK7cj7m4xAkLwNZiG1fAeIwCVXuoLfqA2KsWONNBmz4+oUHyayXSfuo9BcnhYtG3r3qlQf/whC0ZI1UZoToxp3nZzXDD2jhxcW8s6pmZeUKKkREUk1hRYkKdx9WsE919dxp3jyTwvb4fyaizbwM0CzEQpUR7/+9xBi6O4y9XZ/gFQSwMEFAACAAgAulQ8SXp6CCbYAAAAkgEAABoAAAB1bml2ZXJzYWwvaTE4bl9wcmVzZXRzLnhtbJ2QMW/DIBCFd34Fuj2QbJEFzhYpW4ZktlybOkhwWD4c9+cXdEnVrh2QuLv3vXdgTl8xyKdbyCe0cFB7kA6HNHqcLNxv590RJOUexz4kdBYwgTy1wvjDEa+LI5dJFgskC4+c50brbduUp3kpDpTCmosxqSFFXU5MqCupZ0aB2cb/i371oBVCSvOx+pAv2JZ7qVgiaRksVKZzqDx+JtBVYPSPulbDSjnFvyT2sTz3jtnn4EbgYRn7hlPZmsnuvdD+tVIXHVE/OVIBJ46soSzjBd6Zwuhff9mKb1BLAwQUAAIACAC6VDxJdD5HuF0AAABiAAAAHAAAAHVuaXZlcnNhbC9sb2NhbF9zZXR0aW5ncy54bWwVyjsOQEAQANDeKSbT+3UKS6fU4AATJiKZnRG78bk9ule8ur29wMlH2EwdllmBwDrbsunqcBq7tEIIkXQhMWWHaghtk9RiM8nAMX4xwC708DGy/xC5J/9PvjBvkhdQSwMEFAACAAgAdrjD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ulQ8SXGD/A4aCAAA2x0AACkAAAB1bml2ZXJzYWwvc2tpbl9jdXN0b21pemF0aW9uX3NldHRpbmdzLnhtbK1ZW2/jxhV+768YqEjRvlgX6mZEK4CXkU1EohSRtndbFAIljWXCFKmSI3sd6CEt2iAbIEiApEWapl1ssd0t0NQtArRIs21+zVrePOUv9AwvFknLMrm7IgiYZ873nTNnzpy5uOEeG5Y4d6k9Nd7RqWFbKqHUsCZu8wcINUa2aTs9h7iEuvmV5MCwxvapbB3aTAZSl+rWWHfGImt1mwXU8n6oXuPrUh2+ykK5hGplXMJ1JOGKCG3bnLTNidAmlYpiI5+g8HkdMiIWXc/ayMdarwNkyyUOla0xud/k4trRpngPdhx9bICe26yW2bMIrS6kMntQuVipVfCixHMcV0ViRSpKhUWttl3jiwgXypUCtxDqJa7EoWKlUtyuLoq1UoWDr9Z2FVjKeLuKyrVyuSQtSrgEaMTzglQSFzVuu1jkwRqub4uLVkuoFQqoWCxyZWlRqXItoYBAmwMOnquzAHISJ3DVBS/wxTqHWmJLaJUXWMJVsYLqJVwtFBZlQeAKhVVwV72LhmslTd2dMJy3EK4dgrWtLLfya5KrMZo7DihrZDozdUqQpU/JnZxFTnNBQnrJGzaHfsSlvhDEDNwEbCPv/RWKPbvRxI/KkTG+kxvOKbWtrZFtUXBmy7KdqW7mmj/0cyPwPA3SPiFOFtyhPiIrczXvlxYW2IJ8hWcTaGRPZ7p11rYn9tZQHx1PHHtujVO5eXQ2I45pWMegXdiuiXijIdNwqUzJNOYfrrMnPWwG9cglzL0qZk8qpKkPiRlaLHi/DLiVydsjkoCeGK5BPShfZM8m6EyfkPgA1Hn2bMZYYCU+ajX23A6i5D4FdY5N79JGdVM/I07ciF8ON6Ls2XyWNZ9mjj1hwY7jbh/oK5xpQ3WxJszDAntSgVgHmcFUoxSEzeu/lFAMPpO1pDEFKzC40eISiDzKnjAQu50er9wbtLs73YEg7+Saoj8rEZuWPy5V6/eLlepPGvkAl5JJ7fDtdpwLeWSVQjouRet32wMgxO2Bgu9queaPJvTN5JuZqruntWUF55oXj59efvPVi6fvXfzh28wsvT7eB4dMcCLxpqHa6/exog3UtizhgawOlK7mBa+NNSzlmsvP/nHx8ZPLZ08vn/39+dcfPP/63eWXjy4///XyXx+9ePr+i/N/Xvzvt9//92EKS1KfP5CVnYHW7bbVAVakUJJrXj77ZPnHh5efPrv88tPsTH1exX3w9JMn3/3+8cvBB15++AzLB+8uv3iQmWdX3tltw6sxX77722fPvznPzNHDCgQjVQw6WFX5HTwQundhyCCDPn6SEdV9C2w9Or84/zwj8B5WvbxIAVP4fXmH1+SuwlKrj1WtL4teXt2z52ikW8i2zDOkj0aAQ7DAnBj23AXJiUFOyRi5pjEmbmZDKn57D5Ja5tu+oSP9hCBqe6wBJzIsRI8ImhgnBLxwxsRJYQammoglNmBv78k/HbR4uY2lAYyg1D0YaF5hYPZ0B7ZoNkW6adqsG2BaH5/o1oigIRnpc5egM1AbG2NPbaZD55kzv5gb7yCd+i6iN4I5qUj47htbr+ydrLWh0hzojgVFOTtbrC5c7/IU9prgOiz5M3pbXyLx2HpdjryG3vV4Vb2xa2nG6NX7lXDhJTqlQt7jPqydUBMEw84Ewh3ImFwTT3XDzASUlRaY847IsMF3EDu3ZCJQugGHYqNXoNmHsYg5sg9jlI3iAAuqrLGokyHbs6YAe6Pn58H63GEnC5PAse0qf4bk0IYaYRL9BEYW5IbrJ9TWy9nLmihhJWb1MlraAyIF3Jp4FyEIHDONKdu8p6Pd6+Awmn45joXk9e0mNpnyO7H85Z8vHn/oM6cgVDHfF3cHIq+IGCbBxUe/W/47Aw4ymLnU1tRBmxcYw/KrR7CPWP7qr8uHf1k++BZ6efHeby7O/5Oe09/eSbjFA28YQY9sa2srPU3SL98d2HL96YusJDBLWZ3CV2Q/U2xK3J+n4NF4IQ71PlICg41yCM24XfYSIogmr2m8uNuBnIFNTJ+49twZpdphREk6fP8tqBXepi3X7OjOMdQazbbNrEReDFjVo5l9eNmzQ5TjlSs4i4Am9wa8JHknLThjmcbo2F8Ix0hHwaUKMuHIlYFP3OUVKEkJSjI2aHZOb1EIawNMU/87TEK2KVy3RlwJVsdXOB7bcxo7DVvUsc0eu0e4fnEGCuzaY2iSJnXmsJCEX1EN98g+7c6paVikeaibLqhFRUnVHvjQY/vHgDIuS2r3yalhjSOqgSCpt2+b8ykR/d5E3Yg3JGGiKHj3bFHEleya57C3D5oirq+ESX2F3KfX9CPCpL7KVs8uHCaugZItUWR49yHoTlSeZuhAh1g6CMMAh19xHeZBm92BuRGXAkFcc2qPSdPbBGjGlLDhhxxksqjD+Rs8blhXS3aHYYZnanB0SjSssje/OX0b1KAmuTm3vX7ADIyOvve9bgIEOutmgH9XmwyGL0X0bEbu5OBYoY+Opuy2PIcCjjs5Fk7/+vsm3CwsZ6yaRZCeN5uhU6+meyU9k0mLVfJspmx/rm8GNfLX4tTIbxqhRkB78wBa8+mQOBhywCBhcsZlUe0jY3Jkwkv3vZN5HHZDYxRPj4DagoNFiIkIYmlFdGd0FM4V/yPaPp2b1DDJCTEDnYggEprNvW+4MDc2pzZP2+SQRpM7kGSeA0GhW2ViVDvecCPMO8esxfkt2RYdqg9dr/dralW48qyK1Zq1KKzRLNmjXvmCWNqusQW6N4W/kY8uslCirv0HKykDKPDd+P/b/wNQSwMEFAACAAgAulQ8STPdSuZnGgAA5EUAABcAAAB1bml2ZXJzYWwvdW5pdmVyc2FsLnBuZ+18C1QT1743PZ5W26q0x9uiqOS09PThg1dFVEhS6wOrVaqoyCsREVKNEJWXedtyr7ZVTK1KsJakvniHUZAEEpJoUVCDxAdJCCGJHoyRDEmEMImZkMlNoMeinm+t76517/3uXR+ssGbNZP/2/v1fe///mdnz/VfrYqe8EfiGn5/flC9WLd/g5/dqpp/fhNxJr3mvRDEG5nsPr+RsiP3cr7ZjVp/35M+EpWuX+vldZL05nPaq9/z13asSc/z8prb4/l9pI1Vs9/NbQf5i+dKN+3Bmbeqh2oOJyAPah9j9qM8eH/n23T2xdR/9RbDg0g/A/B1Lv5//eXhS4HvnzhT/PKl4a+S3oZVbKg5s+37hrZUz44m4C1nbps21efD38tqiC2qbOk4SlJSIHGyb/1TlzWYgkVhb14E52VPANxVF6Ra5WqMke+wNAN3cw5YOZ/j5/qZe6K9paFLahRZzml3vces1CT6p/O7DOwtTl6Ay8XRIYX/1Fd+lRurOQ2hUpp5mu2V/dQTc6Np5TAxIpEsdX46cWyTd261US5Oxm/An3/luh+JDKt4xefTL2S3zfMfLR2dkjvR3pD3szZFW2w8k+o77gz9tH4HNOpn2rvfw16emBCnFbqoGOHSHSI8+dk74at4008LcqN6IyfW+hoVMJ5u5mGq7FWVtD/9piKnIqph5R3vk6ki/YU8BDwxETzv8gVgkfFtrXjWKmfDF6jxBcPjISJM/+ETxrPmP5zYWRP9lhOPlz37aMA74HwYorBToKGB/gwoXTYUUCXKkF4tM6DoJd9cCA3AS15Qdu63E55bTv3QbmYhRDQJShv3RKZKO/MM59Ca8BorE4cH4Md1Rlpeec7MlSpHm6PQRj3wt/kBi34KIEUqz1MfTNi8pGm0buzCj5MS64FFOR9fOyDx/7/oI2d3bX4QInXQrVR9NtasJcqTf+8mKQ0Od6hw5usD4t70jjr4/+FRE++ooEYnp0hBYGPixOpgVcxc+hnUeiw5dTBgRYlHdJy01uTnVsTeVT5Im9AdIn16zMXFVV/hBkclyKtxXbo2B/j6GXHZ2ZOu6FpDSSB+4FmCNaZCPoffI/rSXxWXOLISCMwSKv1JPxt4KHJH3yK6bYXO1PTt38zy3E0wRoc8NPRqLPdtGeuDTPF19yTOan/z2pjHU5mB6HAWcu881F91kDoMGNl5i68SM0dMpbUSzUjBnC3Yv/0AXzCpU2FaLe4auJ/2jyewl7cpVQz058lJP82tnYKPhbaqGWZy7L5KPgTrjSf4Xju34JfJ37Xa+19IvkLrNtgfQtQB8jMcY+DXIZfM98/pgheMnHlC9gk4thJOoQ3diQyM7/iGi6XZs+2rhDEXwPVXvLncz9ZJwZHK5f71scv1dM2kGITQwY+7/jWX/o87QWQ1IKHYYBPTOj76g1khaQSK9SjT7+5Hht4ZBymRSKR1M1i9hLph9Ie4F7/yfHrAbSM0DrWo8YsBz3IjVg6hJyCMSx3031P2X3TKFai99rUqVTy8qF/4RW6HS4UF1oT9mn/3yBH+/6E34XqgB88ewJZT+i23d703sYj8fzORL83458PylvAlTL8SNjeTs5lfsO8boVlEUZYhlDsWqmyyOUvqpsdDetZUPLCcScGnlHNrgDfvLX4e3W06l2Res/UPWMuFA2fRMx60w6s9lY+TR7oufXO/KLEGvfZ7KJwfU9E/bOWWVlvwPRuP9ysYo3b+09EtmZMbd+0O3W6tmkn5Iy9dPri9/gfu1MBHpgPregjHKMbWe2laijWrp3/HzON1xuv8L6QrAyfUstL2ryUJO9uZlHjgkDuse0sg1EtrgAIvZTIdXmOj0obMotMe5wmqdI+Vc804WT+2aVCkCICaAo8G4y0pekldzuqWfgLGdtGGjvIs+U4dhVleF52XNWAAsqSuuosIrdh5O1clXWAHGfLYbmqcE6oPSVVbrjwIq8LKazD+m2bkeJ1cuQSCA69mnvrIH/pQftBA8el7qoEoLMDtDWCtTD9yCjZQmyskqqh6KgIYpOHGpoU9zOpdMEcspMOyeJ68uV9iKWRlk+AxOoLMM8lU4htNQH0p74F096+kikJ0sFae/bDuNd4EbXKUy319UqSzcntjaUcWoKVf8mrizv2a9DVLhsUwUxJtkMkKXKJ5N4mGYfjxwGftKY2svJFizBSepQoHu0Ak7K4vxcej3G3V4MTLIL8Y7zuCYZC3kl4wF2IBgfWh9jBhXjuFTuLJ7JqP28T9VwxJ9ej560YeKwcd3r0XkbobSp5QrIjYqLyQuezS4UBheUN3aaTCHBGe7m2dmgul4plUVuIWNj5tSpjGeMHADQPkV2Ag6BDFiDKeKkYJjuhhHMl52k7ZZmaJytoEcuV35a1MMnbx8ZxEPGoL2NzV3bKa7vqVcMg2u6sr4s/mAGrp3E1bda0C6hKpED83NZ5ersAXzgZwvX/Ze0Y2W/iQ08Joq45dUnPH9yOvK4Gzirzym5YA6MFulP5jvBhNxHyZKO2BjwJT6ADd8JOtlZgU5JbzwXLeceI970UDWPKg7cC8wnc2sJRG/Sie6m5MOyK8N8v5UfLFBUrQU3c1n6KbUywSrtwRtSg62DA6E6svzncrXoT3z9EA+D5dJ3p7tppHdFKbWUcJjEZxPTWQFZRam+OUgSyWU8GKBWqn4symnA9Dv51LOPR5sprihp4ktGVPOrIH2yr5KaumDuQHQwDzFJCGNBuWr9KR8spMCD9ZFXggJxZMEurYNUTeLAzeBZsUkEULrfCs5DjACXByqZZCYxKS1LfynkdmDG5+3xumO0/1/QTeyvQ6PHZiGvYNI6kljv5uIol2YvXs/vRKAxsjSmc5CK48suizpVMFjhDF5iy97RWJXExwIjG2/1ATiPbC6DYsM5N9+JVswUi//V5QEU/t8v7eoF+9Ifdb2/o87G6mGEwldlR9xaYMd1ktDhX8o5OB2nz5r+GN6uOHTe2IW+EzBs34asU+38hmVRR+M2LGB98xgu1eN2Htn8phhRxSt4P+htPdm+AxSnfWHdpdF+Ay3WTNO6H8VIV+OFCV13qqXMxEbgYVFnjYZuUykIyfEcpLAWey6fRCTa//Gn3a/J5gVs9e42JoK7cEberdIae59dwARgy5oen4IX86HuKxYVCaXblfb0uwRyx5O8I/ZjclUgsdh8pQGawa0JyVjeaqUVlSnd3YUdDAlZt9vPKVcbcfzqhFUT62PXIcZftJSgPRNPP9eXVBacmg8tjaZdSZyb8hZs/1oBUQJQJPIMJyl2tLc3DFoOw+5PvHmIRCjOPbPoRP6YQOxBCfVGswKWS0WBbLo7sGoF/kK9en8127KYkyXgsKTQxP0d7cmF52EPu6hMKacBmPvhcirwxs5DsQh9Zj3NDAk3nTv0fcfcRYxSwNXgm7FPdDcaSs20TvBTleFyoqxB34FkmVtG7D415QGA9gGG6tw2WQmJClO47dqYedguBKch+pdW/u88UQdYckt6VOOamIv5itKhJNLIjcrwfktmUUicODSytuUk/BFXDlHurElWywNjFbF4Q90V3lzYf3diONKWSc4P3XBHNU+IbLwTYgim94zpV7bhlO4uiVSSKbrfEGpyw6qM7Y3t3+s2cRaznulvvVWIB40JsveEk7+FRSWq8AaZkoS0qSLS0zSIfzANOJXqUHrRZMvg2y8julYWOxIiAO4JO3Qi71688E5bKbYE6GQFXhOAwa8Rz+1DCx+JbeSgSMBHAnCnxRZVosKF2U7jZQPdk35bY22QsjDlWE6KFxv35haeFanTTXfSnJd1Be/7AcyaRU+mFB05JCBrL0sPFwmC46rDtzE3lPgmv+2Up4s4X3mbq66WK9rs/dBk1QZueKvS7x1yuASCNaGJZOIaL5SNl+qM4clK9qEh69CxBT/KyDrIkZi/o467YVgq13Sruzacvbh5k0txkFbVuQ65ceJZzMqr+x1Z71VHM7nCNzvvh55PAQQMK6CcB9kL7bOFbmnKz0pLTvEbkMWT6/bIC6F2pIAfFw1awfZCe9xTgfbDFnZbbrAowKSsUz1fCinGrHIefp/SnybhS399XIM1Uiw9p8pBx+9MNLsiHbG/QmoRlv9ISYicYitHfJcjel56afOyAwNTFXFRbXrdC+bgRUzeN35WBizJH/G1lAKBbo6Le4XrJj2eBlqMGtq9r4X5pY8VPgpBjJsk3M9tBnpIFfvQRxcT0pU/Quscf71vplH7XbomUjvNnSn6ZHiBebpJTxS2oWgTJlvsrIZwRcbaME0u43rGVa3+GNpiM0UrXceSbMfeFEBS9rzPUcBS1/kVcyTyxOMnjtA4HbQCZ7eHAW8NI3xkQk4CL2NmJvKBLoOcXDogavTjC270N9ujhK91Hizq3Z8wRon9N9MSBEmY7h7sUhvqX5H38Txm17jgHHAOGAcMA4YB4wDxgHjgHHAOGAcMA4YB4wDxgHjgHHAOGAcMA4YB4wD/r8FPLUUSKkEytFzBQlRZ57dcnmiABhQv0vvQUpfX/kTAgin5AU/u7HzrZFDtfQXRekaP7226q7aubZCc1t7WBb23A4rv/vXR0f2i80cudXjtyjiP7hJ6590UedCXFKPa2TX1/7e8P+8EdVLW/qJgDjf3iSnW/qncZ9eVS/zR+fa7xf66xZBexRtCSgCvVkLTBjZ2HZR1ybMMi2swq9x9hOw1PNoHo6PI5Ddliz9SojYxNb8/cRBNRtH6etPYBgSuv3tZVUsAcZiUY3AEwZ+ezO0p2viXN38hnIFUO+CAIWsh897UmVywBHcQ9XCwTBXXxxT6PYjCeFGEV6eR3/0KXexCk0CA5gDAXKJvQEQg31MRwGzwB4ttUUbg+hDdwrQXKpRTeDSXTmezvg4cS8Z1LMpTZBNaXLsIjeR6GCydZ9ucEiGSHBDhIfZzayhvSjn9dhWvDGP5+FeFQ1gcQcxc5Ay2izf7px10H2paMBxQ3M/ngtvdC3eUs3uwxWQTI7hbOwT282W/qzUy2CvhYFWrZ+g8nff9i9lpWptAovUgxSgeSu1FErRfkMs42FsB7NHMsuxkm4h/siTO+XuHrkY3aF82jSMO47yDKCkuzcCqmoUmAcaio0K7qHAaJAsk6sATR9yuKfIES5OcSeBZhXXQEFgyFJMda9yUTTsxUeiDL0+m+dXTXwYM/ykxax/3VHliqnJA+oTICozCnU8z5DGd/2afciiyqkIrNv512oU8bEJl8lbKc5eUB27qrbtAiWZTaam4Ok6VTABnXSptQt25jfXvC1hACZjZFmolCC7IGpOcZO3BC1NXWaE7/Cwwy3YniOiQ4eQw7NgjEl1YZhGaYIjQ5kcqyKMeji2G/9o/cAzYszkOpfoPiePe7DBkmevQSbncg8um57pf2l4rp49ewOxK5lFDBj4Tt1bqT9mtqZOKYF688MAbigrkzeQO2Ml8X4KrmweM2jnUA8GbkDIsFj8WH79tPUsA8dcd082f4IZ3lGgEdOOm87oYh0SVfbNNq+TXzbH69Mvuaj3dXncQ6Pj6pgCib4mzf5z8dEaqi4J/f4e93fX1hV9Izsb0eQQ6kUZJdojxyGbuTGxmI2fR6qnOhfQfB4itPbWhbIxEvCxJMj6bxY6kAfkhOZaZ3rjRlONQFC8U1KXrDWm86il4mrSjtv0kNqbYdS1slVKNCkr+jBPMT1BHnUzKMFBdeCm1ms1oQfUMlDnSHIsCYB8W2jMMvxKh8TLuVG8zoDdrejDoIha8Jdv5Qx7vdnYO2dyverS4e1a27sQUI4fioi8qXTY+yWCjx2b6dHfQtMlSFA9NGTQvHMccpSkVrPxknc+S5R4iOgscvKhPmr7OubKWhcmxLXXCoW5JjKfTCTgkUG2nMNEnIWxd0bEuZdXup7/u0R9JwmcHR5LwRyh/IaXYvnf1+DhDa7FTTWOXSXafLUxNdYBNtXKJtdHCkP0x/KrWyUGrPBS19TMnpkQufabvU5xpf5QBo33oJ6B37kI32rLqOCh2K/kuJdA+cpCQtFpUKU+cpbYJ7/+nvUskoIzpJOBA2o9YtZjqL6NdbQGz6/Sp4ekX+MX9o0oSTOVridqXa95fclO7jvPPjKon9t0QyiX+didQXZ1co9abHtnHFATq44SZzSH1LlV1wNkgrCu1SSWqByjgnh/uhlx1ffMVi4Zh16dR4ZhLNJwmC+T8ZjW4rcbODjsurMEt6QgLvSghEU5JeuinmRlBB4Eql2UeXmXcXRIEY3vIxix1qBw18NjcRwswMG4/bd5XU2oUttbZ5J+YV3TynCbR21IN1G/z2dao/+mNWZ4PSJ+b6k1iljyqqXJAl7snCRagN7QILl2RRjKGDhk3tcttjaYZezzlFNrIjtwRs/bZl2UN2gEa+j+dyxWmmq9/w8mjqSEwyxV8aS9QbCjx5JTrxR3VC4ect0KzPyGWuui1MRKQxQfd4vb/36Gn57tZaUMFVUUxz6uxZbB9jccJuYl3zZitWTwBHCJqY/utCIWq8S9/1ezzWTlyKSfdKO/3kHRbmCyedIWZSGXL6++yMcJgvZvJBFcw7LHGKzXGb80qbb4XxY+7k3E+Gv1N+6BSptJpSnqhJZA5KSF+0U8pD2Xy/Uumo1GIdBmWH8hb3f5K5eQs1tBE/NL01sFsXyqnqhhh2oKU1hXeY49pd4wEZO8vLJZcXRTvFnvqK1C1okQwQri9BROAhPgSfVKPbYa3uMu6OzLWyPe5S6l9Pk2wOkYuojrIQqZtlramw98WsmiOiNVbZvODlECKvDGDe5AZfAuihaeNS9LummbG2bLE8RFFHV28qKN7pN9GOy0lnm75Xl41hrQ8+BxjefguW7E/07SiCn7Oi9ihpgXVo+aES2Ugqkrir4H376AZIsQ6iPYKpSdXcT+JlycXXQU3LPXff88vAf9SFl4Zuf9VJzjLa2R4DX3OQYPIuJWdhlUTTFShhiSy4B6XPaMr++BIYWOwcU1KDCHHyPFoGSF16pgpzbwa5FcfjUs+qmA6RLUxwaRHw5HEXiczXIQN3GfwALuqTyS4RhegZYeyXQ3dopTRiOCnXciWPu7+ixWSsLF4dn8lVeyp6dWLfVOafKfcAUzcMSSHiS1oVVW1XpzyGGWmUbMmLLZ3Q3mXLhEZ3g1802eC/wCSOaeymjmydV2J2QvflDgrugBH/vUtOvsShV8i3r/m4kdGPgOi0PvT0dRD/ozn7YQsLZPsTlIxGtJ1722Pj/0nfoajI99zMELHWKva2bM84Rq7esvBaCrvEb3raBB/uihr1wOsazqVgUSJJrMlJ1dyH6bHzTQxNhOdItzZkz0+pOMN/EGJK3Dh8aHig6fhBaashSaGiPqjGvYu5QdSzGqwsTZTR1G+xKT/EuH8+T0zCgc2XCi3reVCIvCE09Ir3+Edd6wsSvZPFWf7t0nE7Sq3r0fgJPy5fokBF8LX6QyRpX3xWzr+SU9sunJWCWWhJf8Puv19pVzsz2Sgk2RTxVfNQ6X8pOwTBfQD6De+RknWNlKcWZcrpESAC7epYDxanzrjWrT74GRXmtSpUjt5kJOsUmVKkWgr3/GFYgjO2W1E/sgvdXaKtjXVYX91Ose20q0FbFXGU8KUbS2SdFjiKbPVp2HPE9yTcSsSoRbY8lYPeKQTYehtqQ2KUJ2om5ZDCLHFN+qNvh9HO2MO1p/ujiWki9PDvpbElPfz8GKsytVosdWpezsckHwo4w87invmvchdHEdawMPb1wRvNcXEylDi2vwnjwUmnYUrr9Lz/5LS/9N36OByPw3+L3EwXgsFE9gwuVMij3OMxTXE8EcbmPSkPlzG7fMrrWAhjlec9cNSymKFZ4JG/DpsklJWFwubc0o15ol/alaWf6oNg0NKtxMz1SKdw255ZulzyGHO7knLDnHpmcmmLCmTfr4/Ohm5dYhn9cbTUaN0dNKGm5VA+5uoKEFFYWPWjm4TquSbcrFs86v1Gfk8kz4+ArgotfPmipMII8afWh0FX4HCs8CcbWjbobBO28mdEsdpT9ZbHVeR/zEeZct6WTgQnrRMzP1b2oBgpnAtBPkqDnioFTwwR3NewCHzzhJaRyMQx7GSUBD42zhez8VmCS42jMuSkqn9PMLCGNxaqQONwSE1+RZqd7wlnUfub7mmZh9OVxXiqtAGn+Hvk4pVC1+h4sMlWvkNzJmZCaM5H+Ta8/PHLxpNzD62xg19MXZkuzvHpYKAXa1N5NQmdI8EHNfjbRh6SYP7YTVc9e7FljyQnrPrOebcJJRmXD+2OHdLoc0/jYd4xvhVW8o3b6i/21rWklqeDunbEx/L2Ym4Hk2bonaGqX5HRna/ORzl7PxjZb+1Q7eZBN1dfbBZko3nEGbW6jhzXyfXO6z8BFv7gthvIGcH4+Z6ptfuDDujFY/wVHrSvGllAXyGNuXrqbGOV7PacPYL9qxCJTAhBJIrH3exMkGek+v+DOezE5HCWKjlo8asdOR0if50Fomo+HZpwb3+MqO6Nm91hNRax3kLSCOILc80ruAmHad8mCWN2/chX/6W0BHbIX5yc/DQ14/VKOQByj+WVSUxpd1NhP/9WEp40EA47Sb0vQD1Q3QOjW1jjte1f3eNVUhXax1l+5mmVwV+dzCBspJS56jgmEVya+crvUN4iHcryPaQz2DoVz60xZU9sSudeJd4nUO/n5PvJ5qwA2zEsS3qsdwLb3rOCVu5+TPYb0vCfBv9RYl1JmeJ6mGaY4iEq13mHoLgQEPJfpqCMZ5I44j/XK0N1+B08WlbO3Qtalllh3lYRtVgBUXMx282bKrKYG1SBQwlfwvyVN4kDsTxD+oRQnO9pPcSlKpZ64Oijk7Urf2Na11dW1KzYuzNS1q99ZllfvgvnI5ZvAo6xct0+O2fhVXbcwbrcR+nP5/KuxEVqrehXNNHvPyEJAnGPvyEG9xa/Xw5X8eKR0t1WvtknoPN/bWSIMeasO1zcaWXRDWY8Oa3xwF0RuuhIjR7Zt9j+7Kdb5XlZwYfVWJsDuFSHVLOzoQ1HImIe2CuwzxXf9ixbrltZ9v/fbfAVBLAwQUAAIACAC6VDxJiXdgQkoAAABrAAAAGwAAAHVuaXZlcnNhbC91bml2ZXJzYWwucG5nLnhtbLOxr8jNUShLLSrOzM+zVTLUM1Cyt+PlsikoSi3LTC1XqACKAQUhQEmhEsg1QnDLM1NKMoBCBhYGCMGM1Mz0jBJbJQtDhKA+0EwAUEsBAgAAFAACAAgAulQ8SRgmQ/IuBAAAfw4AAB0AAAAAAAAAAQAAAAAAAAAAAHVuaXZlcnNhbC9jb21tb25fbWVzc2FnZXMubG5nUEsBAgAAFAACAAgAulQ8SZh/JYMrBAAAVw4AAC4AAAAAAAAAAQAAAAAAaQQAAHVuaXZlcnNhbC9jdXN0b21fcHJlc2V0cy8wL2NvbW1vbl9tZXNzYWdlcy5sbmdQSwECAAAUAAIACAC6VDxJCswVnxYEAAALEAAAJwAAAAAAAAABAAAAAADgCAAAdW5pdmVyc2FsL2ZsYXNoX3B1Ymxpc2hpbmdfc2V0dGluZ3MueG1sUEsBAgAAFAACAAgAulQ8SQTnA9G2AgAAUwoAACEAAAAAAAAAAQAAAAAAOw0AAHVuaXZlcnNhbC9mbGFzaF9za2luX3NldHRpbmdzLnhtbFBLAQIAABQAAgAIALpUPElqAMUe6gMAABwPAAAmAAAAAAAAAAEAAAAAADAQAAB1bml2ZXJzYWwvaHRtbF9wdWJsaXNoaW5nX3NldHRpbmdzLnhtbFBLAQIAABQAAgAIALpUPEkP5FkgmQEAAB0GAAAfAAAAAAAAAAEAAAAAAF4UAAB1bml2ZXJzYWwvaHRtbF9za2luX3NldHRpbmdzLmpzUEsBAgAAFAACAAgAulQ8SXp6CCbYAAAAkgEAABoAAAAAAAAAAQAAAAAANBYAAHVuaXZlcnNhbC9pMThuX3ByZXNldHMueG1sUEsBAgAAFAACAAgAulQ8SXQ+R7hdAAAAYgAAABwAAAAAAAAAAQAAAAAARBcAAHVuaXZlcnNhbC9sb2NhbF9zZXR0aW5ncy54bWxQSwECAAAUAAIACAB2uMNEzoIJN+wCAACICAAAFAAAAAAAAAABAAAAAADbFwAAdW5pdmVyc2FsL3BsYXllci54bWxQSwECAAAUAAIACAC6VDxJcYP8DhoIAADbHQAAKQAAAAAAAAABAAAAAAD5GgAAdW5pdmVyc2FsL3NraW5fY3VzdG9taXphdGlvbl9zZXR0aW5ncy54bWxQSwECAAAUAAIACAC6VDxJM91K5mcaAADkRQAAFwAAAAAAAAAAAAAAAABaIwAAdW5pdmVyc2FsL3VuaXZlcnNhbC5wbmdQSwECAAAUAAIACAC6VDxJiXdgQkoAAABrAAAAGwAAAAAAAAABAAAAAAD2PQAAdW5pdmVyc2FsL3VuaXZlcnNhbC5wbmcueG1sUEsFBgAAAAAMAAwApQMAAHk+AAAAAA=="/>
  <p:tag name="ISPRING_PRESENTATION_TITLE" val="chapter1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5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6220</Words>
  <Application>WPS 演示</Application>
  <PresentationFormat>全屏显示(4:3)</PresentationFormat>
  <Paragraphs>516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Times New Roman</vt:lpstr>
      <vt:lpstr>Impact</vt:lpstr>
      <vt:lpstr>Adobe 宋体 Std L</vt:lpstr>
      <vt:lpstr>Arial</vt:lpstr>
      <vt:lpstr>Arial Unicode MS</vt:lpstr>
      <vt:lpstr>等线 Light</vt:lpstr>
      <vt:lpstr>Calibri Light</vt:lpstr>
      <vt:lpstr>等线</vt:lpstr>
      <vt:lpstr>Calibri</vt:lpstr>
      <vt:lpstr>Verdana</vt:lpstr>
      <vt:lpstr>汉仪旗黑-85S</vt:lpstr>
      <vt:lpstr>黑体</vt:lpstr>
      <vt:lpstr>Viner Hand ITC</vt:lpstr>
      <vt:lpstr>Office 主题​​</vt:lpstr>
      <vt:lpstr>1_Office 主题​​</vt:lpstr>
      <vt:lpstr>Android移动应用基础教程（第2版）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chapter10</dc:title>
  <dc:creator>admin</dc:creator>
  <cp:lastModifiedBy>试试就试试</cp:lastModifiedBy>
  <cp:revision>595</cp:revision>
  <dcterms:created xsi:type="dcterms:W3CDTF">2015-06-29T07:19:00Z</dcterms:created>
  <dcterms:modified xsi:type="dcterms:W3CDTF">2020-08-30T09:11:10Z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