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6" r:id="rId3"/>
  </p:sldMasterIdLst>
  <p:notesMasterIdLst>
    <p:notesMasterId r:id="rId5"/>
  </p:notesMasterIdLst>
  <p:sldIdLst>
    <p:sldId id="345" r:id="rId4"/>
    <p:sldId id="261" r:id="rId6"/>
    <p:sldId id="262" r:id="rId7"/>
    <p:sldId id="263" r:id="rId8"/>
    <p:sldId id="271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46" r:id="rId18"/>
    <p:sldId id="347" r:id="rId19"/>
    <p:sldId id="348" r:id="rId20"/>
    <p:sldId id="349" r:id="rId21"/>
    <p:sldId id="350" r:id="rId22"/>
    <p:sldId id="351" r:id="rId23"/>
    <p:sldId id="325" r:id="rId24"/>
    <p:sldId id="326" r:id="rId25"/>
    <p:sldId id="327" r:id="rId26"/>
    <p:sldId id="328" r:id="rId27"/>
    <p:sldId id="352" r:id="rId28"/>
    <p:sldId id="354" r:id="rId29"/>
    <p:sldId id="355" r:id="rId30"/>
    <p:sldId id="353" r:id="rId31"/>
    <p:sldId id="287" r:id="rId32"/>
    <p:sldId id="291" r:id="rId33"/>
    <p:sldId id="344" r:id="rId34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2184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gs" Target="tags/tag175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BCB0-3566-4382-8B69-6631A3EB7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4.jpe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5" Type="http://schemas.openxmlformats.org/officeDocument/2006/relationships/theme" Target="../theme/theme2.xml"/><Relationship Id="rId54" Type="http://schemas.openxmlformats.org/officeDocument/2006/relationships/tags" Target="../tags/tag144.xml"/><Relationship Id="rId53" Type="http://schemas.openxmlformats.org/officeDocument/2006/relationships/tags" Target="../tags/tag143.xml"/><Relationship Id="rId52" Type="http://schemas.openxmlformats.org/officeDocument/2006/relationships/tags" Target="../tags/tag142.xml"/><Relationship Id="rId51" Type="http://schemas.openxmlformats.org/officeDocument/2006/relationships/tags" Target="../tags/tag141.xml"/><Relationship Id="rId50" Type="http://schemas.openxmlformats.org/officeDocument/2006/relationships/tags" Target="../tags/tag140.xml"/><Relationship Id="rId5" Type="http://schemas.openxmlformats.org/officeDocument/2006/relationships/slideLayout" Target="../slideLayouts/slideLayout32.xml"/><Relationship Id="rId49" Type="http://schemas.openxmlformats.org/officeDocument/2006/relationships/tags" Target="../tags/tag139.xml"/><Relationship Id="rId48" Type="http://schemas.openxmlformats.org/officeDocument/2006/relationships/slideLayout" Target="../slideLayouts/slideLayout75.xml"/><Relationship Id="rId47" Type="http://schemas.openxmlformats.org/officeDocument/2006/relationships/slideLayout" Target="../slideLayouts/slideLayout74.xml"/><Relationship Id="rId46" Type="http://schemas.openxmlformats.org/officeDocument/2006/relationships/slideLayout" Target="../slideLayouts/slideLayout73.xml"/><Relationship Id="rId45" Type="http://schemas.openxmlformats.org/officeDocument/2006/relationships/slideLayout" Target="../slideLayouts/slideLayout72.xml"/><Relationship Id="rId44" Type="http://schemas.openxmlformats.org/officeDocument/2006/relationships/slideLayout" Target="../slideLayouts/slideLayout71.xml"/><Relationship Id="rId43" Type="http://schemas.openxmlformats.org/officeDocument/2006/relationships/slideLayout" Target="../slideLayouts/slideLayout70.xml"/><Relationship Id="rId42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68.xml"/><Relationship Id="rId4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66.xml"/><Relationship Id="rId38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5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  <p:sldLayoutId id="2147483717" r:id="rId41"/>
    <p:sldLayoutId id="2147483718" r:id="rId42"/>
    <p:sldLayoutId id="2147483719" r:id="rId43"/>
    <p:sldLayoutId id="2147483720" r:id="rId44"/>
    <p:sldLayoutId id="2147483721" r:id="rId45"/>
    <p:sldLayoutId id="2147483722" r:id="rId46"/>
    <p:sldLayoutId id="2147483723" r:id="rId47"/>
    <p:sldLayoutId id="2147483724" r:id="rId4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4.xml"/><Relationship Id="rId1" Type="http://schemas.openxmlformats.org/officeDocument/2006/relationships/tags" Target="../tags/tag1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16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1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5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16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3.xml"/><Relationship Id="rId2" Type="http://schemas.openxmlformats.org/officeDocument/2006/relationships/tags" Target="../tags/tag167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7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9.xml"/><Relationship Id="rId2" Type="http://schemas.openxmlformats.org/officeDocument/2006/relationships/tags" Target="../tags/tag171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8.xml"/><Relationship Id="rId2" Type="http://schemas.openxmlformats.org/officeDocument/2006/relationships/tags" Target="../tags/tag17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3.xml"/><Relationship Id="rId1" Type="http://schemas.openxmlformats.org/officeDocument/2006/relationships/tags" Target="../tags/tag1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7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2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1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14</a:t>
            </a:r>
            <a:r>
              <a:rPr lang="zh-CN" altLang="en-US" sz="3200" b="1" dirty="0" smtClean="0"/>
              <a:t>章 多媒体应用开发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752725" y="5001581"/>
            <a:ext cx="4572000" cy="5067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音频的播放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视频的播放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4774956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3586" y="1613514"/>
            <a:ext cx="7693025" cy="25355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mediaPlayer.prepareAsync();   </a:t>
            </a:r>
            <a:endParaRPr lang="en-US" altLang="zh-CN" dirty="0"/>
          </a:p>
          <a:p>
            <a:r>
              <a:rPr lang="en-US" altLang="zh-CN" dirty="0"/>
              <a:t>    mediaPlayer.setOnPreparedListener(new OnPreparedListener){</a:t>
            </a:r>
            <a:endParaRPr lang="en-US" altLang="zh-CN" dirty="0"/>
          </a:p>
          <a:p>
            <a:r>
              <a:rPr lang="en-US" altLang="zh-CN" dirty="0"/>
              <a:t>        public void onPrepared(MediaPlayer player){</a:t>
            </a:r>
            <a:endParaRPr lang="en-US" altLang="zh-CN" dirty="0"/>
          </a:p>
          <a:p>
            <a:r>
              <a:rPr lang="en-US" altLang="zh-CN" dirty="0"/>
              <a:t>	mediaPlayer.start(); 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en-US" altLang="zh-CN" dirty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9685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292080" y="1268760"/>
            <a:ext cx="248672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播放网络音频文件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1031441" y="4221088"/>
            <a:ext cx="7157317" cy="2160240"/>
          </a:xfrm>
          <a:prstGeom prst="wedgeRoundRectCallout">
            <a:avLst>
              <a:gd name="adj1" fmla="val 17067"/>
              <a:gd name="adj2" fmla="val -65161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rPr>
              <a:t>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prepareAsync()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是子线程中执行的异步操作，不影响主线程。但是如果音频文件没解码完毕就执行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方法会播放失败。因此要监听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音频是否准备好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的监听器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OnPreparedListener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。音频解码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完成时会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onPreparedListener()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onPrepared()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在该方法中执行播放音乐的操作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31441" y="1725152"/>
            <a:ext cx="2750416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337862" y="1700808"/>
            <a:ext cx="288459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将音频文件解析到内存中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3781857" y="1906601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1619672" y="2972601"/>
            <a:ext cx="211618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291861" y="2948257"/>
            <a:ext cx="121874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播放音频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3735856" y="3154050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3588" y="2172290"/>
            <a:ext cx="7693025" cy="128907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 &amp;&amp; mediaPlayer.isPlaying()){</a:t>
            </a:r>
            <a:endParaRPr lang="en-US" altLang="zh-CN" dirty="0"/>
          </a:p>
          <a:p>
            <a:r>
              <a:rPr lang="en-US" altLang="zh-CN" dirty="0"/>
              <a:t>	mediaPlayer.pause();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 bwMode="auto">
          <a:xfrm>
            <a:off x="1691186" y="2710229"/>
            <a:ext cx="21939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465542" y="2708960"/>
            <a:ext cx="122115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暂停播放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901169" y="289344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标注 15"/>
          <p:cNvSpPr/>
          <p:nvPr/>
        </p:nvSpPr>
        <p:spPr bwMode="auto">
          <a:xfrm>
            <a:off x="1015566" y="3734230"/>
            <a:ext cx="7157317" cy="912618"/>
          </a:xfrm>
          <a:prstGeom prst="wedgeRoundRectCallout">
            <a:avLst>
              <a:gd name="adj1" fmla="val 16702"/>
              <a:gd name="adj2" fmla="val -7642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停播放之前先要判断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对象是否存在，并且是否正在播放音乐。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6828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暂停播放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/>
          <p:nvPr/>
        </p:nvSpPr>
        <p:spPr bwMode="auto">
          <a:xfrm>
            <a:off x="481013" y="1620838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播放状态下进行重播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5" y="1640234"/>
            <a:ext cx="8102600" cy="474109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0152" y="1454496"/>
            <a:ext cx="158417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重新播放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481013" y="3933056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暂停状态下进行重播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2172290"/>
            <a:ext cx="7693025" cy="175432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 &amp;&amp; mediaPlayer.isPlaying()){</a:t>
            </a:r>
            <a:endParaRPr lang="en-US" altLang="zh-CN" dirty="0"/>
          </a:p>
          <a:p>
            <a:r>
              <a:rPr lang="en-US" altLang="zh-CN" dirty="0"/>
              <a:t>        mediaPlayer.seekTo(0);</a:t>
            </a:r>
            <a:endParaRPr lang="en-US" altLang="zh-CN" dirty="0"/>
          </a:p>
          <a:p>
            <a:r>
              <a:rPr lang="en-US" altLang="zh-CN" dirty="0"/>
              <a:t>        return;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 bwMode="auto">
          <a:xfrm>
            <a:off x="1248115" y="2682314"/>
            <a:ext cx="226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069018" y="2662668"/>
            <a:ext cx="272664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重新播放，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代表毫秒值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3508715" y="2866980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763588" y="4509120"/>
            <a:ext cx="7693025" cy="175432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if(mediaPlayer!=null){</a:t>
            </a:r>
            <a:endParaRPr lang="en-US" altLang="zh-CN" dirty="0"/>
          </a:p>
          <a:p>
            <a:r>
              <a:rPr lang="en-US" altLang="zh-CN" dirty="0"/>
              <a:t>        mediaPlayer.seekTo(0);</a:t>
            </a:r>
            <a:endParaRPr lang="en-US" altLang="zh-CN" dirty="0"/>
          </a:p>
          <a:p>
            <a:r>
              <a:rPr lang="en-US" altLang="zh-CN" dirty="0"/>
              <a:t>        mediaPlayer.start();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 bwMode="auto">
          <a:xfrm>
            <a:off x="1248115" y="5447451"/>
            <a:ext cx="226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031499" y="5427805"/>
            <a:ext cx="275723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调用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方法重新播放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508713" y="5621971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5" y="2000274"/>
            <a:ext cx="8102600" cy="322892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772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停止播放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588" y="2533068"/>
            <a:ext cx="7693025" cy="212006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 &amp;&amp; mediaPlayer.isPlaying()){</a:t>
            </a:r>
            <a:endParaRPr lang="en-US" altLang="zh-CN" dirty="0"/>
          </a:p>
          <a:p>
            <a:r>
              <a:rPr lang="en-US" altLang="zh-CN" dirty="0"/>
              <a:t>        mediaPlayer.stop();</a:t>
            </a:r>
            <a:endParaRPr lang="en-US" altLang="zh-CN" dirty="0"/>
          </a:p>
          <a:p>
            <a:r>
              <a:rPr lang="en-US" altLang="zh-CN" dirty="0"/>
              <a:t>        mediaPlayer.release();</a:t>
            </a:r>
            <a:endParaRPr lang="en-US" altLang="zh-CN" dirty="0"/>
          </a:p>
          <a:p>
            <a:r>
              <a:rPr lang="en-US" altLang="zh-CN" dirty="0"/>
              <a:t>        mediaPlayer = null;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 bwMode="auto">
          <a:xfrm>
            <a:off x="1210310" y="3047832"/>
            <a:ext cx="226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132739" y="3069000"/>
            <a:ext cx="1240449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停止播放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3540512" y="325872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/>
          <p:cNvSpPr/>
          <p:nvPr/>
        </p:nvSpPr>
        <p:spPr bwMode="auto">
          <a:xfrm>
            <a:off x="1210310" y="3491716"/>
            <a:ext cx="2260600" cy="756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106969" y="3518408"/>
            <a:ext cx="3628811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release()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方法将占用的资源释放并将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MediaPlayer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置为空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3540511" y="387959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6725" y="1672431"/>
          <a:ext cx="8229600" cy="35391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09" marB="45709" anchor="ctr"/>
                </a:tc>
              </a:tr>
              <a:tr h="304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load()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加载音频文件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play()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pause(</a:t>
                      </a:r>
                      <a:r>
                        <a:rPr lang="en-US" altLang="zh-CN" sz="1400" dirty="0" err="1" smtClean="0"/>
                        <a:t>int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streamID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根据加载的资源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，暂停播放音频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resume(</a:t>
                      </a:r>
                      <a:r>
                        <a:rPr lang="en-US" altLang="zh-CN" sz="1400" dirty="0" err="1" smtClean="0"/>
                        <a:t>int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streamID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根据加载的资源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，继续播放暂停的音频资源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stop(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streamID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根据加载的资源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，停止音频资源的播放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unload(</a:t>
                      </a:r>
                      <a:r>
                        <a:rPr lang="en-US" altLang="zh-CN" sz="1400" dirty="0" err="1" smtClean="0"/>
                        <a:t>int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soundID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从音频池中卸载音频资源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err="1" smtClean="0"/>
                        <a:t>soundID</a:t>
                      </a:r>
                      <a:r>
                        <a:rPr lang="zh-CN" altLang="en-US" sz="1400" dirty="0" smtClean="0"/>
                        <a:t>的资源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stop()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停止播放音频，调用该方法后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对象无法再播放音频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release()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释放掉与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对象相关的资源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  <a:endParaRPr lang="en-US" altLang="zh-CN" sz="1400" dirty="0" smtClean="0"/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427413" y="1243806"/>
            <a:ext cx="23759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altLang="zh-CN" b="1" kern="0" dirty="0" err="1" smtClean="0">
                <a:solidFill>
                  <a:sysClr val="windowText" lastClr="000000"/>
                </a:solidFill>
              </a:rPr>
              <a:t>SoundPool</a:t>
            </a:r>
            <a:r>
              <a:rPr lang="zh-CN" altLang="en-US" b="1" kern="0" dirty="0" smtClean="0">
                <a:solidFill>
                  <a:sysClr val="windowText" lastClr="000000"/>
                </a:solidFill>
              </a:rPr>
              <a:t>类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7544" y="953815"/>
            <a:ext cx="7975600" cy="143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SoundPool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即音频池，可以同时播放多个短小的音频，而且占用的资源比较少，他适合在应用程序中播放按键音或者消息提示音等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4444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SoundPool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 bwMode="auto">
          <a:xfrm>
            <a:off x="440720" y="2348880"/>
            <a:ext cx="8168902" cy="63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SoundPool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类的构造方法中传递的参数含义如下：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maxStreams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：指定可以容纳多少个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音频</a:t>
            </a:r>
            <a:endParaRPr lang="en-US" altLang="zh-CN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streamType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：用于指定音频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类型。</a:t>
            </a:r>
            <a:endParaRPr lang="en-US" altLang="zh-CN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srcQuality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：用于指定音频的品质，默认值为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0590" y="4513301"/>
            <a:ext cx="7488832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 smtClean="0"/>
              <a:t>SoundPool</a:t>
            </a:r>
            <a:r>
              <a:rPr lang="en-US" altLang="zh-CN" dirty="0" smtClean="0"/>
              <a:t> </a:t>
            </a:r>
            <a:r>
              <a:rPr lang="en-US" altLang="zh-CN" dirty="0" err="1"/>
              <a:t>soundpool</a:t>
            </a:r>
            <a:r>
              <a:rPr lang="en-US" altLang="zh-CN" dirty="0"/>
              <a:t> = new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</a:t>
            </a:r>
            <a:r>
              <a:rPr lang="en-US" altLang="zh-CN" dirty="0" err="1" smtClean="0"/>
              <a:t>SoundPool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10,AudioManager.STREAM_SYSTEM</a:t>
            </a:r>
            <a:r>
              <a:rPr lang="en-US" altLang="zh-CN" dirty="0"/>
              <a:t>, 0)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862598" y="4668955"/>
            <a:ext cx="7344816" cy="70561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81045" y="5755930"/>
            <a:ext cx="502978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创建一个可以容纳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个音频的</a:t>
            </a:r>
            <a:r>
              <a:rPr lang="en-US" altLang="zh-CN" b="1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SoundPool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995936" y="5373216"/>
            <a:ext cx="0" cy="38271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5292080" y="1257325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SoundPool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 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SoundPool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0755" y="1772816"/>
            <a:ext cx="7409089" cy="57606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public </a:t>
            </a:r>
            <a:r>
              <a:rPr lang="en-US" altLang="zh-CN" dirty="0" err="1"/>
              <a:t>SoundPool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maxStreams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streamType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srcQuality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8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145982"/>
            <a:ext cx="2198688" cy="389572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加载音频文件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1528860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创建</a:t>
            </a:r>
            <a:r>
              <a:rPr lang="en-US" altLang="zh-CN" sz="2000" dirty="0" err="1"/>
              <a:t>SoundPool</a:t>
            </a:r>
            <a:r>
              <a:rPr lang="zh-CN" altLang="en-US" sz="2000" dirty="0"/>
              <a:t>对象后，接着调用</a:t>
            </a:r>
            <a:r>
              <a:rPr lang="en-US" altLang="zh-CN" sz="2000" dirty="0"/>
              <a:t>load()</a:t>
            </a:r>
            <a:r>
              <a:rPr lang="zh-CN" altLang="en-US" sz="2000" dirty="0"/>
              <a:t>方法来加载音频文件。根据传递参数的不同，有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/>
              <a:t>load()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load (Context context,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resId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priority)</a:t>
            </a:r>
            <a:r>
              <a:rPr lang="zh-CN" altLang="en-US" sz="2000" dirty="0"/>
              <a:t>：通过指定的资源</a:t>
            </a:r>
            <a:r>
              <a:rPr lang="en-US" altLang="zh-CN" sz="2000" dirty="0"/>
              <a:t>ID</a:t>
            </a:r>
            <a:r>
              <a:rPr lang="zh-CN" altLang="en-US" sz="2000" dirty="0"/>
              <a:t>加载音频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load (String path,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priority)</a:t>
            </a:r>
            <a:r>
              <a:rPr lang="zh-CN" altLang="en-US" sz="2000" dirty="0"/>
              <a:t>：通过音频文件的路径加载</a:t>
            </a:r>
            <a:r>
              <a:rPr lang="zh-CN" altLang="en-US" sz="2000" dirty="0" smtClean="0"/>
              <a:t>音。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 load (</a:t>
            </a:r>
            <a:r>
              <a:rPr lang="en-US" altLang="zh-CN" sz="2000" dirty="0" err="1"/>
              <a:t>AssetFileDescriptor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afd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priority)</a:t>
            </a:r>
            <a:r>
              <a:rPr lang="zh-CN" altLang="en-US" sz="2000" dirty="0" smtClean="0"/>
              <a:t>：在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AssetFileDescriptor</a:t>
            </a:r>
            <a:r>
              <a:rPr lang="zh-CN" altLang="en-US" sz="2000" dirty="0"/>
              <a:t>所对应的文件中加载</a:t>
            </a:r>
            <a:r>
              <a:rPr lang="zh-CN" altLang="en-US" sz="2000" dirty="0" smtClean="0"/>
              <a:t>音频。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 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SoundPool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397" y="5140175"/>
            <a:ext cx="7488832" cy="66508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soundpool.load</a:t>
            </a:r>
            <a:r>
              <a:rPr lang="en-US" altLang="zh-CN" dirty="0" smtClean="0"/>
              <a:t>(this</a:t>
            </a:r>
            <a:r>
              <a:rPr lang="en-US" altLang="zh-CN" dirty="0"/>
              <a:t>, </a:t>
            </a:r>
            <a:r>
              <a:rPr lang="en-US" altLang="zh-CN" dirty="0" err="1"/>
              <a:t>R.raw.alarm</a:t>
            </a:r>
            <a:r>
              <a:rPr lang="en-US" altLang="zh-CN" dirty="0"/>
              <a:t>, 1);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 bwMode="auto">
          <a:xfrm>
            <a:off x="1042824" y="5296315"/>
            <a:ext cx="3457168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018958" y="5127299"/>
            <a:ext cx="251489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通过资源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ID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加载音频文件</a:t>
            </a:r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alarm.wav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4499992" y="5472719"/>
            <a:ext cx="51896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/>
          <p:nvPr/>
        </p:nvSpPr>
        <p:spPr bwMode="auto">
          <a:xfrm>
            <a:off x="451953" y="4374339"/>
            <a:ext cx="8280920" cy="6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播放</a:t>
            </a:r>
            <a:r>
              <a:rPr lang="en-US" altLang="zh-CN" sz="2000" dirty="0"/>
              <a:t>raw</a:t>
            </a:r>
            <a:r>
              <a:rPr lang="zh-CN" altLang="en-US" sz="2000" dirty="0"/>
              <a:t>文件夹中的</a:t>
            </a:r>
            <a:r>
              <a:rPr lang="en-US" altLang="zh-CN" sz="2000" dirty="0"/>
              <a:t>sound.wav</a:t>
            </a:r>
            <a:r>
              <a:rPr lang="zh-CN" altLang="en-US" sz="2000" dirty="0"/>
              <a:t>音频文件的示例代码如下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</p:txBody>
      </p:sp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8"/>
            <a:ext cx="8102600" cy="468052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11958" y="1145982"/>
            <a:ext cx="1953736" cy="389572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播放音频文件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5536" y="1528861"/>
            <a:ext cx="8280920" cy="67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SoundPool</a:t>
            </a:r>
            <a:r>
              <a:rPr lang="zh-CN" altLang="en-US" sz="2000" dirty="0"/>
              <a:t>对象的</a:t>
            </a:r>
            <a:r>
              <a:rPr lang="en-US" altLang="zh-CN" sz="2000" dirty="0"/>
              <a:t>play()</a:t>
            </a:r>
            <a:r>
              <a:rPr lang="zh-CN" altLang="en-US" sz="2000" dirty="0"/>
              <a:t>方法可播放指定的</a:t>
            </a:r>
            <a:r>
              <a:rPr lang="zh-CN" altLang="en-US" sz="2000" dirty="0" smtClean="0"/>
              <a:t>音频，具体如下：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 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SoundPool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396" y="5085184"/>
            <a:ext cx="7842134" cy="59308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soundpool.play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soundpool.load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MainActivity.this</a:t>
            </a:r>
            <a:r>
              <a:rPr lang="en-US" altLang="zh-CN" dirty="0"/>
              <a:t>, </a:t>
            </a:r>
            <a:r>
              <a:rPr lang="en-US" altLang="zh-CN" dirty="0" err="1"/>
              <a:t>R.raw.sound</a:t>
            </a:r>
            <a:r>
              <a:rPr lang="en-US" altLang="zh-CN" dirty="0"/>
              <a:t>, 1), 1, 1, 0, 0, 1);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755575" y="2284479"/>
            <a:ext cx="7704855" cy="80267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 play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soundID</a:t>
            </a:r>
            <a:r>
              <a:rPr lang="en-US" altLang="zh-CN" dirty="0"/>
              <a:t>, float </a:t>
            </a:r>
            <a:r>
              <a:rPr lang="en-US" altLang="zh-CN" dirty="0" err="1"/>
              <a:t>leftVolume</a:t>
            </a:r>
            <a:r>
              <a:rPr lang="en-US" altLang="zh-CN" dirty="0"/>
              <a:t>, float </a:t>
            </a:r>
            <a:r>
              <a:rPr lang="en-US" altLang="zh-CN" dirty="0" err="1"/>
              <a:t>rightVolume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priority,int</a:t>
            </a:r>
            <a:r>
              <a:rPr lang="en-US" altLang="zh-CN" dirty="0"/>
              <a:t> loop</a:t>
            </a:r>
            <a:r>
              <a:rPr lang="en-US" altLang="zh-CN" dirty="0" smtClean="0"/>
              <a:t>, </a:t>
            </a:r>
            <a:endParaRPr lang="en-US" altLang="zh-CN" dirty="0"/>
          </a:p>
          <a:p>
            <a:r>
              <a:rPr lang="en-US" altLang="zh-CN" dirty="0" smtClean="0"/>
              <a:t>              float </a:t>
            </a:r>
            <a:r>
              <a:rPr lang="en-US" altLang="zh-CN" dirty="0"/>
              <a:t>rate)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矩形 10"/>
          <p:cNvSpPr/>
          <p:nvPr/>
        </p:nvSpPr>
        <p:spPr bwMode="auto">
          <a:xfrm>
            <a:off x="1664853" y="2420610"/>
            <a:ext cx="1107838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189847" y="2782919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1281973" y="3212976"/>
            <a:ext cx="181574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要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播放的音频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ID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43808" y="2420888"/>
            <a:ext cx="1584176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655826" y="2783197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 bwMode="auto">
          <a:xfrm>
            <a:off x="2807115" y="3213254"/>
            <a:ext cx="169287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左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声道的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音量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464676" y="2420888"/>
            <a:ext cx="1691499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5338898" y="2783197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4521619" y="3213254"/>
            <a:ext cx="163455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右声道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音量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86188" y="2420888"/>
            <a:ext cx="1021638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711182" y="2783197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 bwMode="auto">
          <a:xfrm>
            <a:off x="5638594" y="3217517"/>
            <a:ext cx="214529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播放音频的优先级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207825" y="2420888"/>
            <a:ext cx="820559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630426" y="2773695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 bwMode="auto">
          <a:xfrm>
            <a:off x="6694322" y="3217517"/>
            <a:ext cx="187220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循环播放的次数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655985" y="2821821"/>
            <a:ext cx="820559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2078586" y="3174628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1467629" y="3618450"/>
            <a:ext cx="119727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播放速率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46442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14.1.3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弹钢琴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57263" y="2424113"/>
            <a:ext cx="4622849" cy="606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" name="椭圆 5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4725" y="3119438"/>
            <a:ext cx="46053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椭圆 8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92188" y="4473575"/>
            <a:ext cx="4587924" cy="14887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矩形 11"/>
          <p:cNvSpPr/>
          <p:nvPr/>
        </p:nvSpPr>
        <p:spPr>
          <a:xfrm>
            <a:off x="1171575" y="207962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3163" y="3794125"/>
            <a:ext cx="4137025" cy="611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用户交互界面的设计与实现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 </a:t>
            </a:r>
            <a:endParaRPr lang="zh-CN" altLang="en-US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43163" y="2089150"/>
            <a:ext cx="214353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文件夹中的音频文件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3163" y="2776538"/>
            <a:ext cx="224452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30000"/>
              </a:lnSpc>
              <a:spcAft>
                <a:spcPts val="300"/>
              </a:spcAft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kern="0" dirty="0" err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SoundPool</a:t>
            </a: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类播放音频文件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64080"/>
            <a:ext cx="3280576" cy="202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9" grpId="0" animBg="1"/>
      <p:bldP spid="10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3501008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603617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音频播放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63573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14.2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视频播放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如何为图片添加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特效？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请简要说明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中有几种动画，以及每种动画的特点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568227"/>
            <a:ext cx="8352928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VideoView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6725" y="2250794"/>
          <a:ext cx="8229600" cy="32162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setVideoPath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设置要播放的视频文件的位置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开始或继续播放音频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pause()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暂停播放音频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resume()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将视频重新开始播放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seekTo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从指定位置开始播放视频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3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isPlaying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判断当前是否正在播放视频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getDuration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获取载入的视频文件的时长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427413" y="1814231"/>
            <a:ext cx="2845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VideoView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控件的常用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37239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VideoView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内容占位符 2"/>
          <p:cNvSpPr txBox="1"/>
          <p:nvPr/>
        </p:nvSpPr>
        <p:spPr bwMode="auto">
          <a:xfrm>
            <a:off x="481013" y="1787244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VideoView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控件是播放视频用的，借助它可以完成一个简易的视频播放器。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4" y="1568227"/>
            <a:ext cx="8349555" cy="48131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340769"/>
            <a:ext cx="252028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VideoView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481013" y="1620839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在布局文件中添加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VideoView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控件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2172291"/>
            <a:ext cx="7693025" cy="170456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&lt;VideoView</a:t>
            </a:r>
            <a:endParaRPr lang="en-US" altLang="zh-CN" dirty="0"/>
          </a:p>
          <a:p>
            <a:r>
              <a:rPr lang="en-US" altLang="zh-CN" dirty="0"/>
              <a:t>     android:id="@+id/videoview"</a:t>
            </a:r>
            <a:endParaRPr lang="en-US" altLang="zh-CN" dirty="0"/>
          </a:p>
          <a:p>
            <a:r>
              <a:rPr lang="en-US" altLang="zh-CN" dirty="0"/>
              <a:t>     android:layout_width="match_parent"</a:t>
            </a:r>
            <a:endParaRPr lang="en-US" altLang="zh-CN" dirty="0"/>
          </a:p>
          <a:p>
            <a:r>
              <a:rPr lang="en-US" altLang="zh-CN" dirty="0"/>
              <a:t>     android:layout_height="match_parent" /&gt;</a:t>
            </a:r>
            <a:endParaRPr lang="en-US" altLang="zh-CN" dirty="0"/>
          </a:p>
        </p:txBody>
      </p:sp>
      <p:sp>
        <p:nvSpPr>
          <p:cNvPr id="29" name="内容占位符 2"/>
          <p:cNvSpPr txBox="1"/>
          <p:nvPr/>
        </p:nvSpPr>
        <p:spPr bwMode="auto">
          <a:xfrm>
            <a:off x="481013" y="3878948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视频的播放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588" y="4465690"/>
            <a:ext cx="7693025" cy="170456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VideoView videoView = (VideoView) findViewById(R.id.videoview);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videoView.setVideoPath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sdcard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apple.avi</a:t>
            </a:r>
            <a:r>
              <a:rPr lang="en-US" altLang="zh-CN" dirty="0"/>
              <a:t>"); </a:t>
            </a:r>
            <a:endParaRPr lang="en-US" altLang="zh-CN" dirty="0"/>
          </a:p>
          <a:p>
            <a:r>
              <a:rPr lang="en-US" altLang="zh-CN" dirty="0"/>
              <a:t>    videoView.setVideoURI(Uri.parse("http://www.xxx.avi"));</a:t>
            </a:r>
            <a:endParaRPr lang="en-US" altLang="zh-CN" dirty="0"/>
          </a:p>
          <a:p>
            <a:r>
              <a:rPr lang="en-US" altLang="zh-CN" dirty="0"/>
              <a:t>    videoView.start();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 bwMode="auto">
          <a:xfrm>
            <a:off x="1056525" y="4959161"/>
            <a:ext cx="4595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6189255" y="4951620"/>
            <a:ext cx="1659414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播放本地视频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5652120" y="5143827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1056526" y="5392399"/>
            <a:ext cx="543136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7017661" y="5401731"/>
            <a:ext cx="168161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加载网络视频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6487779" y="557706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VideoView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控件播放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4" y="1640235"/>
            <a:ext cx="8349555" cy="48131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41277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添加控制器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 bwMode="auto">
          <a:xfrm>
            <a:off x="481013" y="1874658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控制器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MediaController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是一个包含媒体播放器（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）控件的视图，包含了一些典型的按钮如：播放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暂停（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Play/ Pause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）、倒带（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Rewind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）、快进（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Fast Forward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）与进度滑动器（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progress slider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）。它管理媒体播放器（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MediaController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）的状态以保持控件的同步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587" y="4539857"/>
            <a:ext cx="7693025" cy="87357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MediaController controller = new MediaController(context);</a:t>
            </a:r>
            <a:endParaRPr lang="en-US" altLang="zh-CN" dirty="0"/>
          </a:p>
          <a:p>
            <a:r>
              <a:rPr lang="en-US" altLang="zh-CN" dirty="0"/>
              <a:t>    videoView.setMediaController(controller);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 bwMode="auto">
          <a:xfrm>
            <a:off x="1007540" y="5057412"/>
            <a:ext cx="403472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5416338" y="5066744"/>
            <a:ext cx="1455670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绑定控制器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5056298" y="5242078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680062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VideoView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57263" y="2424113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4725" y="3119438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0" name="椭圆 59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92188" y="4473575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3" name="矩形 62"/>
          <p:cNvSpPr/>
          <p:nvPr/>
        </p:nvSpPr>
        <p:spPr>
          <a:xfrm>
            <a:off x="1171575" y="207962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43163" y="3794125"/>
            <a:ext cx="4137025" cy="611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用户交互界面的设计与实现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 </a:t>
            </a:r>
            <a:endParaRPr lang="zh-CN" altLang="en-US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43163" y="2089150"/>
            <a:ext cx="214353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的视频文件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43163" y="2776538"/>
            <a:ext cx="2198687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VideoView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实现播放视频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73085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VideoView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视频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播放器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34" y="1411560"/>
            <a:ext cx="2674841" cy="39616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5" grpId="0" animBg="1"/>
      <p:bldP spid="46" grpId="0"/>
      <p:bldP spid="60" grpId="0" animBg="1"/>
      <p:bldP spid="61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4" y="1568227"/>
            <a:ext cx="8349555" cy="48131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340769"/>
            <a:ext cx="273630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481013" y="1620839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在布局文件中添加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SurfaceView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控件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2172291"/>
            <a:ext cx="7693025" cy="170456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&lt;</a:t>
            </a:r>
            <a:r>
              <a:rPr lang="en-US" altLang="zh-CN" dirty="0" err="1"/>
              <a:t>SurfaceView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surfaceview</a:t>
            </a:r>
            <a:r>
              <a:rPr lang="en-US" altLang="zh-CN" dirty="0"/>
              <a:t> "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fill_parent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fill_parent</a:t>
            </a:r>
            <a:r>
              <a:rPr lang="en-US" altLang="zh-CN" dirty="0"/>
              <a:t>" /&gt;</a:t>
            </a:r>
            <a:endParaRPr lang="en-US" altLang="zh-CN" dirty="0"/>
          </a:p>
        </p:txBody>
      </p:sp>
      <p:sp>
        <p:nvSpPr>
          <p:cNvPr id="29" name="内容占位符 2"/>
          <p:cNvSpPr txBox="1"/>
          <p:nvPr/>
        </p:nvSpPr>
        <p:spPr bwMode="auto">
          <a:xfrm>
            <a:off x="481013" y="3878949"/>
            <a:ext cx="7975600" cy="5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获取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界面显示容器并设置类型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588" y="4465691"/>
            <a:ext cx="7693025" cy="148359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SurfaceView</a:t>
            </a:r>
            <a:r>
              <a:rPr lang="en-US" altLang="zh-CN" dirty="0" smtClean="0"/>
              <a:t> </a:t>
            </a:r>
            <a:r>
              <a:rPr lang="en-US" altLang="zh-CN" dirty="0"/>
              <a:t>view = (</a:t>
            </a:r>
            <a:r>
              <a:rPr lang="en-US" altLang="zh-CN" dirty="0" err="1"/>
              <a:t>SurfaceView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R.id.sv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SurfaceHolder</a:t>
            </a:r>
            <a:r>
              <a:rPr lang="en-US" altLang="zh-CN" dirty="0" smtClean="0"/>
              <a:t> </a:t>
            </a:r>
            <a:r>
              <a:rPr lang="en-US" altLang="zh-CN" dirty="0"/>
              <a:t>holder = </a:t>
            </a:r>
            <a:r>
              <a:rPr lang="en-US" altLang="zh-CN" dirty="0" err="1"/>
              <a:t>view.getHolder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holder.setType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SurfaceHolder.SURFACE_TYPE_PUSH_BUFFERS</a:t>
            </a:r>
            <a:r>
              <a:rPr lang="en-US" altLang="zh-CN" dirty="0"/>
              <a:t>);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 bwMode="auto">
          <a:xfrm>
            <a:off x="3275856" y="4973697"/>
            <a:ext cx="165786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456510" y="4805485"/>
            <a:ext cx="329195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</a:t>
            </a:r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SurfaceView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控件的管理器</a:t>
            </a:r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SurfaceHolder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4933725" y="515836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2411760" y="5407458"/>
            <a:ext cx="507421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3578060" y="6116721"/>
            <a:ext cx="256731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</a:t>
            </a:r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SurfaceHolder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类型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4861718" y="5769261"/>
            <a:ext cx="0" cy="36004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766854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14.2.3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类和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SurfaceView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控件播放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视频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5485" y="1439522"/>
            <a:ext cx="8022979" cy="494180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err="1"/>
              <a:t>holder.addCallback</a:t>
            </a:r>
            <a:r>
              <a:rPr lang="en-US" altLang="zh-CN" sz="1400" dirty="0"/>
              <a:t>(new Callback() {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@</a:t>
            </a:r>
            <a:r>
              <a:rPr lang="en-US" altLang="zh-CN" sz="1400" dirty="0"/>
              <a:t>Override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public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surfaceDestroyed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SurfaceHolder</a:t>
            </a:r>
            <a:r>
              <a:rPr lang="en-US" altLang="zh-CN" sz="1400" dirty="0"/>
              <a:t> holder) {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Log.i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TAG","surface</a:t>
            </a:r>
            <a:r>
              <a:rPr lang="zh-CN" altLang="zh-CN" sz="1400" dirty="0"/>
              <a:t>被销毁了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}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@</a:t>
            </a:r>
            <a:r>
              <a:rPr lang="en-US" altLang="zh-CN" sz="1400" dirty="0"/>
              <a:t>Override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public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surfaceCreated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SurfaceHolder</a:t>
            </a:r>
            <a:r>
              <a:rPr lang="en-US" altLang="zh-CN" sz="1400" dirty="0"/>
              <a:t> holder) {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</a:t>
            </a:r>
            <a:r>
              <a:rPr lang="en-US" altLang="zh-CN" sz="1400" dirty="0" err="1" smtClean="0"/>
              <a:t>Log.i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TAG","surface</a:t>
            </a:r>
            <a:r>
              <a:rPr lang="zh-CN" altLang="zh-CN" sz="1400" dirty="0"/>
              <a:t>被创建好了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}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@</a:t>
            </a:r>
            <a:r>
              <a:rPr lang="en-US" altLang="zh-CN" sz="1400" dirty="0"/>
              <a:t>Override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public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surfaceChanged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SurfaceHolder</a:t>
            </a:r>
            <a:r>
              <a:rPr lang="en-US" altLang="zh-CN" sz="1400" dirty="0"/>
              <a:t> holder,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format,int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width,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height) {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Log.i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TAG","surface</a:t>
            </a:r>
            <a:r>
              <a:rPr lang="zh-CN" altLang="zh-CN" sz="1400" dirty="0"/>
              <a:t>的大小发生变化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}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});</a:t>
            </a:r>
            <a:endParaRPr lang="zh-CN" altLang="zh-CN" sz="1400" dirty="0"/>
          </a:p>
        </p:txBody>
      </p:sp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252226"/>
            <a:ext cx="8349555" cy="520111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343888" y="1052736"/>
            <a:ext cx="288032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addCallback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51519" y="1304839"/>
            <a:ext cx="8640959" cy="154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000" kern="0" dirty="0">
                <a:solidFill>
                  <a:sysClr val="windowText" lastClr="000000"/>
                </a:solidFill>
              </a:rPr>
              <a:t>使用</a:t>
            </a:r>
            <a:r>
              <a:rPr lang="en-US" altLang="zh-CN" sz="2000" kern="0" dirty="0" err="1">
                <a:solidFill>
                  <a:sysClr val="windowText" lastClr="000000"/>
                </a:solidFill>
              </a:rPr>
              <a:t>SurfaceView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控件时，一般情况下还要对其创建、销毁、改变时的状态进行监听，此时就需要调用</a:t>
            </a:r>
            <a:r>
              <a:rPr lang="en-US" altLang="zh-CN" sz="2000" kern="0" dirty="0" err="1">
                <a:solidFill>
                  <a:sysClr val="windowText" lastClr="000000"/>
                </a:solidFill>
              </a:rPr>
              <a:t>addCallback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()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方法，在该方法中监听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Surface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Surface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是一个用来画图形或图像的地方）的</a:t>
            </a:r>
            <a:r>
              <a:rPr lang="zh-CN" altLang="zh-CN" sz="2000" kern="0" dirty="0" smtClean="0">
                <a:solidFill>
                  <a:sysClr val="windowText" lastClr="000000"/>
                </a:solidFill>
              </a:rPr>
              <a:t>状态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。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67744" y="3501008"/>
            <a:ext cx="28083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600524" y="3481362"/>
            <a:ext cx="235585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Surface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被创建时调用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082495" y="368567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766854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14.2.3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类和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SurfaceView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控件播放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视频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206355" y="2223018"/>
            <a:ext cx="295876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666093" y="2214081"/>
            <a:ext cx="236229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Surface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被销毁时调用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154503" y="240768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 bwMode="auto">
          <a:xfrm>
            <a:off x="2346190" y="4797152"/>
            <a:ext cx="510612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430079" y="5540657"/>
            <a:ext cx="329195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Surface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的大小发生变化时调用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5069786" y="5166484"/>
            <a:ext cx="4180" cy="39139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4" grpId="1"/>
      <p:bldP spid="8" grpId="0" animBg="1"/>
      <p:bldP spid="8" grpId="1" animBg="1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542924" y="1568227"/>
            <a:ext cx="8349555" cy="452506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6732240" y="1382489"/>
            <a:ext cx="136815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播放视频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251521" y="1710953"/>
            <a:ext cx="8496944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000" kern="0" dirty="0">
                <a:solidFill>
                  <a:sysClr val="windowText" lastClr="000000"/>
                </a:solidFill>
              </a:rPr>
              <a:t>使用</a:t>
            </a:r>
            <a:r>
              <a:rPr lang="en-US" altLang="zh-CN" sz="2000" kern="0" dirty="0" err="1">
                <a:solidFill>
                  <a:sysClr val="windowText" lastClr="000000"/>
                </a:solidFill>
              </a:rPr>
              <a:t>MediaPlayer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类播放音频与播放视频的步骤类似，唯一不同的是，播放视频需要把视频显示在</a:t>
            </a:r>
            <a:r>
              <a:rPr lang="en-US" altLang="zh-CN" sz="2000" kern="0" dirty="0" err="1">
                <a:solidFill>
                  <a:sysClr val="windowText" lastClr="000000"/>
                </a:solidFill>
              </a:rPr>
              <a:t>SurfaceView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控件</a:t>
            </a:r>
            <a:r>
              <a:rPr lang="zh-CN" altLang="zh-CN" sz="2000" kern="0" dirty="0" smtClean="0">
                <a:solidFill>
                  <a:sysClr val="windowText" lastClr="000000"/>
                </a:solidFill>
              </a:rPr>
              <a:t>上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。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3588" y="3041796"/>
            <a:ext cx="7693025" cy="271664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</a:t>
            </a:r>
            <a:r>
              <a:rPr lang="en-US" altLang="zh-CN" dirty="0" err="1"/>
              <a:t>MediaPlayer</a:t>
            </a:r>
            <a:r>
              <a:rPr lang="en-US" altLang="zh-CN" dirty="0"/>
              <a:t> </a:t>
            </a:r>
            <a:r>
              <a:rPr lang="en-US" altLang="zh-CN" dirty="0" err="1"/>
              <a:t>mediaplayer</a:t>
            </a:r>
            <a:r>
              <a:rPr lang="en-US" altLang="zh-CN" dirty="0"/>
              <a:t> = new </a:t>
            </a:r>
            <a:r>
              <a:rPr lang="en-US" altLang="zh-CN" dirty="0" err="1"/>
              <a:t>MediaPlayer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mediaplayer.setAudioStreamType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AudioManager.STREAM_MUSIC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mediaplayer.setDataSource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视频资源路径</a:t>
            </a:r>
            <a:r>
              <a:rPr lang="en-US" altLang="zh-CN" dirty="0" smtClean="0"/>
              <a:t>");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mediaplayer.setDisplay</a:t>
            </a:r>
            <a:r>
              <a:rPr lang="en-US" altLang="zh-CN" dirty="0" smtClean="0"/>
              <a:t>(holder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mediaplayer.prepareAsync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mediaplayer.start</a:t>
            </a:r>
            <a:r>
              <a:rPr lang="en-US" altLang="zh-CN" dirty="0"/>
              <a:t>();        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4211960" y="3563724"/>
            <a:ext cx="327401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958881" y="3955131"/>
            <a:ext cx="214151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设置视频文件路径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5436096" y="415944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1040950" y="4365104"/>
            <a:ext cx="302699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848969" y="3933056"/>
            <a:ext cx="0" cy="36004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标题 1"/>
          <p:cNvSpPr>
            <a:spLocks noChangeArrowheads="1"/>
          </p:cNvSpPr>
          <p:nvPr/>
        </p:nvSpPr>
        <p:spPr bwMode="auto">
          <a:xfrm>
            <a:off x="1655985" y="188640"/>
            <a:ext cx="766854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14.2.3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类和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SurfaceView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控件播放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视频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765504" y="4293095"/>
            <a:ext cx="216692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设置视频声音类型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247330" y="3974777"/>
            <a:ext cx="3188766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4067944" y="4549770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 bwMode="auto">
          <a:xfrm>
            <a:off x="4596973" y="4192225"/>
            <a:ext cx="2639323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SurfaceView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控件与</a:t>
            </a:r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MediaPlayer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类进行关联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040950" y="4811243"/>
            <a:ext cx="2800763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3851920" y="499590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 bwMode="auto">
          <a:xfrm>
            <a:off x="4377826" y="4790614"/>
            <a:ext cx="285847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将视频文件解析到内存中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051157" y="5206264"/>
            <a:ext cx="193666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2987824" y="539191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圆角矩形 39"/>
          <p:cNvSpPr/>
          <p:nvPr/>
        </p:nvSpPr>
        <p:spPr bwMode="auto">
          <a:xfrm>
            <a:off x="3513730" y="5186618"/>
            <a:ext cx="120397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播放视频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26" grpId="0" animBg="1"/>
      <p:bldP spid="26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57263" y="2424113"/>
            <a:ext cx="5112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4725" y="3119438"/>
            <a:ext cx="5112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0" name="椭圆 59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92188" y="4473575"/>
            <a:ext cx="5112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3" name="矩形 62"/>
          <p:cNvSpPr/>
          <p:nvPr/>
        </p:nvSpPr>
        <p:spPr>
          <a:xfrm>
            <a:off x="1171575" y="207962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43163" y="3794125"/>
            <a:ext cx="4137025" cy="611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用户交互界面的设计与实现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 </a:t>
            </a:r>
            <a:endParaRPr lang="zh-CN" altLang="en-US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43163" y="2089150"/>
            <a:ext cx="214353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的视频文件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43163" y="2776538"/>
            <a:ext cx="3624710" cy="308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30000"/>
              </a:lnSpc>
              <a:spcAft>
                <a:spcPts val="300"/>
              </a:spcAft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MediaPlayer</a:t>
            </a:r>
            <a:r>
              <a:rPr lang="zh-CN" altLang="en-US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类和</a:t>
            </a:r>
            <a:r>
              <a:rPr lang="en-US" altLang="zh-CN" sz="1200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SurfaceView</a:t>
            </a:r>
            <a:r>
              <a:rPr lang="zh-CN" altLang="en-US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控件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播放视频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766854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SurfaceView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视频播放器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08" y="2219438"/>
            <a:ext cx="294023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5" grpId="0" animBg="1"/>
      <p:bldP spid="46" grpId="0"/>
      <p:bldP spid="60" grpId="0" animBg="1"/>
      <p:bldP spid="61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768600" y="1935213"/>
            <a:ext cx="5748338" cy="2501899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925390" y="2100186"/>
            <a:ext cx="5607050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本章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主要讲解了音频、视频的播放过程以及使用到的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SoundPool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VideoView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控件，通过对本章知识的学习，希望读者能够开发一些简单的音乐播放器、视频播放器等软件，为以后能够开发更复杂的播放器做好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请简要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说明如何通过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MediaPlayer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类播放音频。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请简要说明如何通过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VideoView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控件播放视频</a:t>
            </a:r>
            <a:r>
              <a:rPr lang="zh-CN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预习作业</a:t>
            </a:r>
            <a:endParaRPr lang="en-US" altLang="zh-CN" sz="2400" b="1" dirty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如何设计网上订餐项目？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网上订餐项目有哪些模块？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播放音频的类有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哪些？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播放视频的类和控件有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哪些？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323528" y="2194591"/>
            <a:ext cx="3009744" cy="1554923"/>
            <a:chOff x="4949911" y="3785627"/>
            <a:chExt cx="3722103" cy="1649312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377122" y="4225925"/>
              <a:ext cx="2979832" cy="686411"/>
              <a:chOff x="934464" y="2318309"/>
              <a:chExt cx="2980141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691666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8" cy="553990"/>
              <a:chOff x="1256846" y="3607535"/>
              <a:chExt cx="591077" cy="553297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6" y="3647897"/>
                <a:ext cx="591077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2" y="3607535"/>
                <a:ext cx="334694" cy="5532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4949911" y="3785627"/>
              <a:ext cx="3095019" cy="156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MediaPlayer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类的使用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SoundPool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类的使用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886161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4008616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921055" y="4581126"/>
            <a:ext cx="3399939" cy="1159678"/>
            <a:chOff x="4241873" y="4961653"/>
            <a:chExt cx="2238392" cy="972867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895692" y="4405446"/>
              <a:ext cx="875255" cy="2182893"/>
              <a:chOff x="6386433" y="4116787"/>
              <a:chExt cx="1242275" cy="999878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386433" y="4116787"/>
                <a:ext cx="1070796" cy="815236"/>
                <a:chOff x="1834283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86727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312002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006822" y="4954163"/>
                <a:ext cx="621886" cy="162502"/>
                <a:chOff x="2303105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537784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544406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00424" y="4961653"/>
              <a:ext cx="1979841" cy="85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MediaPlayer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类播放音频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SoundPool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类播放音频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6084167" y="2112734"/>
            <a:ext cx="2880320" cy="982838"/>
            <a:chOff x="5819969" y="1751894"/>
            <a:chExt cx="2882916" cy="982870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819969" y="1753115"/>
              <a:ext cx="2882916" cy="95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VideoView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视频播放器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SurfaceView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视频播放器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8" y="2266816"/>
              <a:ext cx="2457623" cy="467948"/>
              <a:chOff x="1588858" y="2842484"/>
              <a:chExt cx="2569796" cy="468169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588858" y="2842484"/>
                <a:ext cx="266196" cy="468169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863066" y="3309401"/>
                <a:ext cx="2295588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188432" y="1751894"/>
              <a:ext cx="489391" cy="520715"/>
              <a:chOff x="1988815" y="3994201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988815" y="4010084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96798" y="3994201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67846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2468893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603617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音频播放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63573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视频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播放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66725" y="1672431"/>
          <a:ext cx="8229600" cy="41862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09" marB="45709" anchor="ctr"/>
                </a:tc>
              </a:tr>
              <a:tr h="304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setDataSource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设置要播放的音频文件的位置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smtClean="0"/>
                        <a:t>prepare()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在开始播放之前调用这个方法完成准备工作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start()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开始或继续播放音频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pause()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暂停播放音频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reset()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重置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seekTo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从指定位置开始播放音频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stop()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停止播放音频，调用该方法后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对象无法再播放音频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release()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释放掉与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对象相关的资源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isPlaying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判断当前是否正在播放音频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getDuration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获取载入的音频文件的时长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  <a:endParaRPr lang="en-US" altLang="zh-CN" sz="1400" dirty="0" smtClean="0"/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427413" y="1243806"/>
            <a:ext cx="246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MediaPlayer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467544" y="99087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类用于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播放音频和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视频文件，该类提供了全面的方法支持多种格式的音频文件（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3gp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mp4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4444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588" y="1847652"/>
            <a:ext cx="7693025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 mediaPlayer = new MediaPlayer(); </a:t>
            </a:r>
            <a:endParaRPr lang="en-US" altLang="zh-CN" dirty="0"/>
          </a:p>
          <a:p>
            <a:r>
              <a:rPr lang="en-US" altLang="zh-CN" dirty="0"/>
              <a:t>    mediaPlayer.setAudioStreamType(AudioManager.STREAM_MUSIC);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 bwMode="auto">
          <a:xfrm>
            <a:off x="992906" y="2360692"/>
            <a:ext cx="6675438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492660" y="1611976"/>
            <a:ext cx="199866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设置音频类型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508104" y="2003306"/>
            <a:ext cx="0" cy="34925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内容占位符 2"/>
          <p:cNvSpPr txBox="1"/>
          <p:nvPr/>
        </p:nvSpPr>
        <p:spPr bwMode="auto">
          <a:xfrm>
            <a:off x="363538" y="2935089"/>
            <a:ext cx="8168902" cy="63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接收的音频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类型有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很多种，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其中有四种较为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常用：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AudioManager.STREAM_MUSIC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（音乐）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AudioManager.STREAM_RING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（响铃）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AudioManager.STREAM_ALARM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（闹钟）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AudioManager.STREAM_NOTIFICTION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（提示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音）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音频类型不同占据的内存空间也不同，音频时间越短占的内存越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小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5292080" y="1257325"/>
            <a:ext cx="248672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68226"/>
            <a:ext cx="8102600" cy="445306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设置数据源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481013" y="1804804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 smtClean="0"/>
              <a:t>设置数据源有三种方式，分别是播放应用自带的音频文件、播放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CN" altLang="en-US" sz="2000" dirty="0" smtClean="0"/>
              <a:t>卡中的音频文件、播放网络音频文件。</a:t>
            </a:r>
            <a:endParaRPr lang="zh-CN" alt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63588" y="3271647"/>
            <a:ext cx="7693025" cy="128907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mediaPlayer.create(this,R.raw.xxx);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mediaPlayer.setDataSource</a:t>
            </a:r>
            <a:r>
              <a:rPr lang="en-US" altLang="zh-CN" dirty="0"/>
              <a:t>("SD</a:t>
            </a:r>
            <a:r>
              <a:rPr lang="zh-CN" altLang="en-US" dirty="0" smtClean="0"/>
              <a:t>卡中的音频文件路径</a:t>
            </a:r>
            <a:r>
              <a:rPr lang="en-US" altLang="zh-CN" dirty="0" smtClean="0"/>
              <a:t>"); </a:t>
            </a:r>
            <a:endParaRPr lang="en-US" altLang="zh-CN" dirty="0"/>
          </a:p>
          <a:p>
            <a:r>
              <a:rPr lang="en-US" altLang="zh-CN" dirty="0"/>
              <a:t>    mediaPlayer.setDataSource("http://www.xxx.mp3");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 bwMode="auto">
          <a:xfrm>
            <a:off x="2843808" y="3371121"/>
            <a:ext cx="140208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2280054" y="2704347"/>
            <a:ext cx="2634842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应用程序自带音频文件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3569073" y="3052601"/>
            <a:ext cx="0" cy="31852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3587930" y="3797390"/>
            <a:ext cx="2653933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4230302" y="3007549"/>
            <a:ext cx="207309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卡中音频文件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5266849" y="3429040"/>
            <a:ext cx="0" cy="3600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3701164" y="4211796"/>
            <a:ext cx="211618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373353" y="4211763"/>
            <a:ext cx="1724157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网络音频文件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V="1">
            <a:off x="5817348" y="4393245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8" name="圆角矩形标注 37"/>
          <p:cNvSpPr/>
          <p:nvPr/>
        </p:nvSpPr>
        <p:spPr bwMode="auto">
          <a:xfrm>
            <a:off x="1015083" y="4869160"/>
            <a:ext cx="7157317" cy="912618"/>
          </a:xfrm>
          <a:prstGeom prst="wedgeRoundRectCallout">
            <a:avLst>
              <a:gd name="adj1" fmla="val 16702"/>
              <a:gd name="adj2" fmla="val -7642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需要</a:t>
            </a:r>
            <a:r>
              <a:rPr lang="zh-CN" altLang="zh-CN" dirty="0"/>
              <a:t>注意的是，播放网络中的音频文件时，需要在清单文件中添加访问网络的权限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82683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24128" y="1648678"/>
            <a:ext cx="216024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播放小音频文件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588" y="2443324"/>
            <a:ext cx="7693025" cy="87357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mediaPlayer.prepare();  </a:t>
            </a:r>
            <a:endParaRPr lang="en-US" altLang="zh-CN" dirty="0"/>
          </a:p>
          <a:p>
            <a:r>
              <a:rPr lang="en-US" altLang="zh-CN" dirty="0"/>
              <a:t>    mediaPlayer.start(); </a:t>
            </a:r>
            <a:endParaRPr lang="en-US" altLang="zh-CN" dirty="0"/>
          </a:p>
        </p:txBody>
      </p:sp>
      <p:sp>
        <p:nvSpPr>
          <p:cNvPr id="20" name="圆角矩形标注 19"/>
          <p:cNvSpPr/>
          <p:nvPr/>
        </p:nvSpPr>
        <p:spPr bwMode="auto">
          <a:xfrm>
            <a:off x="1031441" y="3717032"/>
            <a:ext cx="7157317" cy="912618"/>
          </a:xfrm>
          <a:prstGeom prst="wedgeRoundRectCallout">
            <a:avLst>
              <a:gd name="adj1" fmla="val 16702"/>
              <a:gd name="adj2" fmla="val -7642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prepare()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方法是同步操作，在主线程中执行，它会对音频文件进行解码，当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prepare()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执行完成之后才会向下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执行。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53277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31441" y="2555612"/>
            <a:ext cx="211618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703630" y="2531268"/>
            <a:ext cx="288459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将音频文件解析到内存中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3147625" y="2737061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1031441" y="2977396"/>
            <a:ext cx="211618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703630" y="2953052"/>
            <a:ext cx="121874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播放音频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3147625" y="3158845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十章 高级编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GENSWF_SLIDE_TITLE" val="VideoView播放视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GENSWF_SLIDE_TITLE" val="VideoView播放视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GENSWF_SLIDE_TITLE" val="VideoView播放视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GENSWF_SLIDE_TITLE" val="实战演练——视频播放器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GENSWF_SLIDE_TITLE" val="VideoView播放视频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GENSWF_SLIDE_TITLE" val="实战演练——视频播放器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ISPRING_RESOURCE_PATHS_HASH_PRESENTER" val="e1eeecc2e180c4de44bbd21c459e26b8e8435aba"/>
  <p:tag name="ISPRING_ULTRA_SCORM_COURSE_ID" val="BD1EEAA1-EE79-4CF3-A7AC-190916AD26BC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1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6910</Words>
  <Application>WPS 演示</Application>
  <PresentationFormat>全屏显示(4:3)</PresentationFormat>
  <Paragraphs>560</Paragraphs>
  <Slides>30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Times New Roman</vt:lpstr>
      <vt:lpstr>Impact</vt:lpstr>
      <vt:lpstr>Adobe 宋体 Std L</vt:lpstr>
      <vt:lpstr>Arial</vt:lpstr>
      <vt:lpstr>Arial Unicode MS</vt:lpstr>
      <vt:lpstr>等线 Light</vt:lpstr>
      <vt:lpstr>Calibri Light</vt:lpstr>
      <vt:lpstr>等线</vt:lpstr>
      <vt:lpstr>Calibri</vt:lpstr>
      <vt:lpstr>Verdana</vt:lpstr>
      <vt:lpstr>汉仪旗黑-85S</vt:lpstr>
      <vt:lpstr>黑体</vt:lpstr>
      <vt:lpstr>Viner Hand ITC</vt:lpstr>
      <vt:lpstr>Office 主题​​</vt:lpstr>
      <vt:lpstr>1_Office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chapter10</dc:title>
  <dc:creator>admin</dc:creator>
  <cp:lastModifiedBy>试试就试试</cp:lastModifiedBy>
  <cp:revision>705</cp:revision>
  <dcterms:created xsi:type="dcterms:W3CDTF">2015-06-29T07:19:00Z</dcterms:created>
  <dcterms:modified xsi:type="dcterms:W3CDTF">2020-08-30T09:11:40Z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