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311" r:id="rId4"/>
    <p:sldId id="261" r:id="rId6"/>
    <p:sldId id="262" r:id="rId7"/>
    <p:sldId id="263" r:id="rId8"/>
    <p:sldId id="271" r:id="rId9"/>
    <p:sldId id="293" r:id="rId10"/>
    <p:sldId id="337" r:id="rId11"/>
    <p:sldId id="338" r:id="rId12"/>
    <p:sldId id="339" r:id="rId13"/>
    <p:sldId id="327" r:id="rId14"/>
    <p:sldId id="340" r:id="rId15"/>
    <p:sldId id="344" r:id="rId16"/>
    <p:sldId id="341" r:id="rId17"/>
    <p:sldId id="342" r:id="rId18"/>
    <p:sldId id="343" r:id="rId19"/>
    <p:sldId id="345" r:id="rId20"/>
    <p:sldId id="329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5" r:id="rId29"/>
    <p:sldId id="353" r:id="rId30"/>
    <p:sldId id="354" r:id="rId31"/>
    <p:sldId id="356" r:id="rId32"/>
    <p:sldId id="357" r:id="rId33"/>
    <p:sldId id="358" r:id="rId34"/>
    <p:sldId id="331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3" r:id="rId49"/>
    <p:sldId id="372" r:id="rId50"/>
    <p:sldId id="374" r:id="rId51"/>
    <p:sldId id="375" r:id="rId52"/>
    <p:sldId id="287" r:id="rId53"/>
    <p:sldId id="291" r:id="rId54"/>
    <p:sldId id="310" r:id="rId55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0" Type="http://schemas.openxmlformats.org/officeDocument/2006/relationships/tags" Target="tags/tag196.xml"/><Relationship Id="rId6" Type="http://schemas.openxmlformats.org/officeDocument/2006/relationships/slide" Target="slides/slide2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4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6" Type="http://schemas.openxmlformats.org/officeDocument/2006/relationships/theme" Target="../theme/theme2.xml"/><Relationship Id="rId75" Type="http://schemas.openxmlformats.org/officeDocument/2006/relationships/tags" Target="../tags/tag144.xml"/><Relationship Id="rId74" Type="http://schemas.openxmlformats.org/officeDocument/2006/relationships/tags" Target="../tags/tag143.xml"/><Relationship Id="rId73" Type="http://schemas.openxmlformats.org/officeDocument/2006/relationships/tags" Target="../tags/tag142.xml"/><Relationship Id="rId72" Type="http://schemas.openxmlformats.org/officeDocument/2006/relationships/tags" Target="../tags/tag141.xml"/><Relationship Id="rId71" Type="http://schemas.openxmlformats.org/officeDocument/2006/relationships/tags" Target="../tags/tag140.xml"/><Relationship Id="rId70" Type="http://schemas.openxmlformats.org/officeDocument/2006/relationships/tags" Target="../tags/tag139.xml"/><Relationship Id="rId7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86.xml"/><Relationship Id="rId68" Type="http://schemas.openxmlformats.org/officeDocument/2006/relationships/slideLayout" Target="../slideLayouts/slideLayout85.xml"/><Relationship Id="rId67" Type="http://schemas.openxmlformats.org/officeDocument/2006/relationships/slideLayout" Target="../slideLayouts/slideLayout84.xml"/><Relationship Id="rId66" Type="http://schemas.openxmlformats.org/officeDocument/2006/relationships/slideLayout" Target="../slideLayouts/slideLayout83.xml"/><Relationship Id="rId65" Type="http://schemas.openxmlformats.org/officeDocument/2006/relationships/slideLayout" Target="../slideLayouts/slideLayout82.xml"/><Relationship Id="rId64" Type="http://schemas.openxmlformats.org/officeDocument/2006/relationships/slideLayout" Target="../slideLayouts/slideLayout81.xml"/><Relationship Id="rId63" Type="http://schemas.openxmlformats.org/officeDocument/2006/relationships/slideLayout" Target="../slideLayouts/slideLayout80.xml"/><Relationship Id="rId62" Type="http://schemas.openxmlformats.org/officeDocument/2006/relationships/slideLayout" Target="../slideLayouts/slideLayout79.xml"/><Relationship Id="rId61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7.xml"/><Relationship Id="rId6" Type="http://schemas.openxmlformats.org/officeDocument/2006/relationships/slideLayout" Target="../slideLayouts/slideLayout23.xml"/><Relationship Id="rId59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75.xml"/><Relationship Id="rId57" Type="http://schemas.openxmlformats.org/officeDocument/2006/relationships/slideLayout" Target="../slideLayouts/slideLayout74.xml"/><Relationship Id="rId56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2.xml"/><Relationship Id="rId54" Type="http://schemas.openxmlformats.org/officeDocument/2006/relationships/slideLayout" Target="../slideLayouts/slideLayout71.xml"/><Relationship Id="rId53" Type="http://schemas.openxmlformats.org/officeDocument/2006/relationships/slideLayout" Target="../slideLayouts/slideLayout70.xml"/><Relationship Id="rId52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68.xml"/><Relationship Id="rId50" Type="http://schemas.openxmlformats.org/officeDocument/2006/relationships/slideLayout" Target="../slideLayouts/slideLayout67.xml"/><Relationship Id="rId5" Type="http://schemas.openxmlformats.org/officeDocument/2006/relationships/slideLayout" Target="../slideLayouts/slideLayout22.xml"/><Relationship Id="rId49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64.xml"/><Relationship Id="rId46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21.xml"/><Relationship Id="rId39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7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  <p:sldLayoutId id="2147483727" r:id="rId61"/>
    <p:sldLayoutId id="2147483728" r:id="rId62"/>
    <p:sldLayoutId id="2147483729" r:id="rId63"/>
    <p:sldLayoutId id="2147483730" r:id="rId64"/>
    <p:sldLayoutId id="2147483731" r:id="rId65"/>
    <p:sldLayoutId id="2147483732" r:id="rId66"/>
    <p:sldLayoutId id="2147483733" r:id="rId67"/>
    <p:sldLayoutId id="2147483734" r:id="rId68"/>
    <p:sldLayoutId id="2147483735" r:id="rId6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tags" Target="../tags/tag154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tags" Target="../tags/tag155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tags" Target="../tags/tag156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5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tags" Target="../tags/tag158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tags" Target="../tags/tag159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tags" Target="../tags/tag165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166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167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4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tags" Target="../tags/tag175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176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tags" Target="../tags/tag177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78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8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18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8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3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4.xml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8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8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8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188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189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90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9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9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9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2.xml"/><Relationship Id="rId1" Type="http://schemas.openxmlformats.org/officeDocument/2006/relationships/tags" Target="../tags/tag14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1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0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15</a:t>
            </a:r>
            <a:r>
              <a:rPr lang="zh-CN" altLang="en-US" sz="3200" b="1" dirty="0" smtClean="0"/>
              <a:t>章 综合项目</a:t>
            </a:r>
            <a:r>
              <a:rPr lang="en-US" altLang="zh-CN" sz="3200" b="1" dirty="0" smtClean="0"/>
              <a:t>—</a:t>
            </a:r>
            <a:r>
              <a:rPr lang="zh-CN" altLang="en-US" sz="3200" b="1" dirty="0" smtClean="0"/>
              <a:t>网上订餐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4964748"/>
            <a:ext cx="3389634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服务器数据准备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网上订餐功能业务实现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4964748"/>
            <a:ext cx="228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99022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938812" y="1133190"/>
            <a:ext cx="1646840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程序启动后，首先会进入店铺界面，该界面展示的是一些店铺信息组成的列表，界面效果</a:t>
            </a:r>
            <a:r>
              <a:rPr lang="zh-CN" altLang="en-US" sz="2000" dirty="0" smtClean="0"/>
              <a:t>如右图所</a:t>
            </a:r>
            <a:r>
              <a:rPr lang="zh-CN" altLang="en-US" sz="2000" dirty="0"/>
              <a:t>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3" y="1628800"/>
            <a:ext cx="228185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96135" y="1133190"/>
            <a:ext cx="1872209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店铺详情界面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点击店铺列表中任意一条目，程序都会跳转到对应的店铺详情界面，该界面展示的是店铺的公告信息、配送信息、菜单列表信息以及购物车信息，界面效果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68" y="1628800"/>
            <a:ext cx="230151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386929" y="1133190"/>
            <a:ext cx="118158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628800"/>
            <a:ext cx="5375051" cy="41746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点击购物车会弹出一个已选商品的列表，该列表展示的是已点的菜品信息，点击已选商品列表中每个条目右侧的“</a:t>
            </a:r>
            <a:r>
              <a:rPr lang="en-US" altLang="zh-CN" sz="2000" dirty="0"/>
              <a:t>+”</a:t>
            </a:r>
            <a:r>
              <a:rPr lang="zh-CN" altLang="en-US" sz="2000" dirty="0"/>
              <a:t>或“</a:t>
            </a:r>
            <a:r>
              <a:rPr lang="en-US" altLang="zh-CN" sz="2000" dirty="0"/>
              <a:t>-”</a:t>
            </a:r>
            <a:r>
              <a:rPr lang="zh-CN" altLang="en-US" sz="2000" dirty="0"/>
              <a:t>按钮，分别会增加或减少对应的菜品数量。如果加入购物车的菜品总价达不到起送价时，界面右下角的按钮上会显示还差多少钱起送，否则，显示一个黄色的“去结算”</a:t>
            </a:r>
            <a:r>
              <a:rPr lang="zh-CN" altLang="en-US" sz="2000" dirty="0" smtClean="0"/>
              <a:t>按钮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56" y="1628800"/>
            <a:ext cx="22707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26968" y="1133190"/>
            <a:ext cx="1841376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菜品详情界面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774137"/>
            <a:ext cx="5375051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店铺详情界面中，点击菜单列表的任意一条目，都会跳转到菜品详情界面，菜品详情界面是一个对话框的</a:t>
            </a:r>
            <a:r>
              <a:rPr lang="zh-CN" altLang="en-US" sz="2000" dirty="0" smtClean="0"/>
              <a:t>样式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68" y="1629280"/>
            <a:ext cx="227948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59016" y="1133190"/>
            <a:ext cx="140932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774137"/>
            <a:ext cx="5375052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在店铺详情界面中，点击“去结算”按钮会跳转到订单界面，该界面通过一个列表展示购物车中的菜品</a:t>
            </a:r>
            <a:r>
              <a:rPr lang="zh-CN" altLang="zh-CN" sz="2000" dirty="0" smtClean="0"/>
              <a:t>信息，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9280"/>
            <a:ext cx="2250443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59016" y="1133190"/>
            <a:ext cx="1409328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8" y="1774137"/>
            <a:ext cx="5375052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点击订单界面的“去支付”</a:t>
            </a:r>
            <a:r>
              <a:rPr lang="zh-CN" altLang="en-US" sz="2000" dirty="0"/>
              <a:t>按钮会弹出一个显示支付二维码的对话框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界面效果</a:t>
            </a:r>
            <a:r>
              <a:rPr lang="zh-CN" altLang="zh-CN" sz="2000" dirty="0" smtClean="0"/>
              <a:t>如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图所示</a:t>
            </a:r>
            <a:r>
              <a:rPr lang="zh-CN" altLang="en-US" sz="20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效果展示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38" y="1628800"/>
            <a:ext cx="226108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2636912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1235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服务器数据准备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10482"/>
            <a:ext cx="8102600" cy="49988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124744"/>
            <a:ext cx="205705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服务器数据准备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服务器数据准备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721956" y="1846541"/>
            <a:ext cx="0" cy="131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5061" y="2481541"/>
            <a:ext cx="131381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729576" y="218817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425661" y="2188171"/>
            <a:ext cx="2250017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61651" y="2193251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07606" y="14649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6"/>
          <p:cNvSpPr txBox="1"/>
          <p:nvPr/>
        </p:nvSpPr>
        <p:spPr>
          <a:xfrm>
            <a:off x="1313016" y="1517611"/>
            <a:ext cx="826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97596" y="19976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2356956" y="2034501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29576" y="267204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397596" y="24809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7"/>
          <p:cNvSpPr txBox="1"/>
          <p:nvPr/>
        </p:nvSpPr>
        <p:spPr>
          <a:xfrm>
            <a:off x="2424266" y="2519006"/>
            <a:ext cx="975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WEB-INF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96961" y="295080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0"/>
          <p:cNvSpPr txBox="1"/>
          <p:nvPr/>
        </p:nvSpPr>
        <p:spPr>
          <a:xfrm>
            <a:off x="2423631" y="2988906"/>
            <a:ext cx="975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29576" y="314130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19206" y="247646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671656" y="2193251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2"/>
          <p:cNvSpPr txBox="1"/>
          <p:nvPr/>
        </p:nvSpPr>
        <p:spPr>
          <a:xfrm>
            <a:off x="3668231" y="2533611"/>
            <a:ext cx="1386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shop_list_data.json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3"/>
          <p:cNvSpPr txBox="1"/>
          <p:nvPr/>
        </p:nvSpPr>
        <p:spPr>
          <a:xfrm>
            <a:off x="5119206" y="2502496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674196" y="3157181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30761" y="295080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7"/>
          <p:cNvSpPr txBox="1"/>
          <p:nvPr/>
        </p:nvSpPr>
        <p:spPr>
          <a:xfrm>
            <a:off x="6148541" y="2987001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669751" y="2863176"/>
            <a:ext cx="0" cy="7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31396" y="342769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0"/>
          <p:cNvSpPr txBox="1"/>
          <p:nvPr/>
        </p:nvSpPr>
        <p:spPr>
          <a:xfrm>
            <a:off x="6149176" y="3463886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672926" y="3616921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/>
          <p:nvPr/>
        </p:nvSpPr>
        <p:spPr bwMode="auto">
          <a:xfrm>
            <a:off x="277068" y="3899791"/>
            <a:ext cx="8183364" cy="23375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在上述图中</a:t>
            </a:r>
            <a:r>
              <a:rPr lang="zh-CN" altLang="en-US" sz="2000" dirty="0"/>
              <a:t>，</a:t>
            </a:r>
            <a:r>
              <a:rPr lang="en-US" altLang="zh-CN" sz="2000" dirty="0"/>
              <a:t>ROOT</a:t>
            </a:r>
            <a:r>
              <a:rPr lang="zh-CN" altLang="en-US" sz="2000" dirty="0"/>
              <a:t>文件夹在</a:t>
            </a:r>
            <a:r>
              <a:rPr lang="en-US" altLang="zh-CN" sz="2000" dirty="0"/>
              <a:t>apache-tomcat-7.0.56/</a:t>
            </a:r>
            <a:r>
              <a:rPr lang="en-US" altLang="zh-CN" sz="2000" dirty="0" err="1"/>
              <a:t>webapps</a:t>
            </a:r>
            <a:r>
              <a:rPr lang="en-US" altLang="zh-CN" sz="2000" dirty="0"/>
              <a:t>/</a:t>
            </a:r>
            <a:r>
              <a:rPr lang="zh-CN" altLang="en-US" sz="2000" dirty="0"/>
              <a:t>目录下，表示</a:t>
            </a:r>
            <a:r>
              <a:rPr lang="en-US" altLang="zh-CN" sz="2000" dirty="0"/>
              <a:t>Tomcat</a:t>
            </a:r>
            <a:r>
              <a:rPr lang="zh-CN" altLang="en-US" sz="2000" dirty="0"/>
              <a:t>的根目录。</a:t>
            </a:r>
            <a:r>
              <a:rPr lang="en-US" altLang="zh-CN" sz="2000" dirty="0"/>
              <a:t>order</a:t>
            </a:r>
            <a:r>
              <a:rPr lang="zh-CN" altLang="en-US" sz="2000" dirty="0"/>
              <a:t>文件夹存放的是订餐项目用到的所有数据，其中，</a:t>
            </a:r>
            <a:r>
              <a:rPr lang="en-US" altLang="zh-CN" sz="2000" dirty="0"/>
              <a:t>order/</a:t>
            </a:r>
            <a:r>
              <a:rPr lang="en-US" altLang="zh-CN" sz="2000" dirty="0" err="1"/>
              <a:t>img</a:t>
            </a:r>
            <a:r>
              <a:rPr lang="zh-CN" altLang="en-US" sz="2000" dirty="0"/>
              <a:t>文件夹存放的是图片资源，包含店铺图片和菜单图片。</a:t>
            </a:r>
            <a:r>
              <a:rPr lang="en-US" altLang="zh-CN" sz="2000" dirty="0" err="1"/>
              <a:t>shop_list_data.json</a:t>
            </a:r>
            <a:r>
              <a:rPr lang="zh-CN" altLang="en-US" sz="2000" dirty="0"/>
              <a:t>文件中存放的是店铺列表与店铺详情界面的</a:t>
            </a:r>
            <a:r>
              <a:rPr lang="zh-CN" altLang="en-US" sz="2000" dirty="0" smtClean="0"/>
              <a:t>数据，数据的具体内容可参考教材。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31986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28800"/>
            <a:ext cx="205705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服务器数据准备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内容占位符 2"/>
          <p:cNvSpPr txBox="1"/>
          <p:nvPr/>
        </p:nvSpPr>
        <p:spPr bwMode="auto">
          <a:xfrm>
            <a:off x="544785" y="2132856"/>
            <a:ext cx="8183364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/>
              <a:t>shop_list_data.json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中的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地址需要修改为自己电脑上的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地址，否则访问不到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服务器中的数据。</a:t>
            </a:r>
            <a:endParaRPr lang="zh-CN" altLang="en-US" sz="2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如果想要启动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服务器，可以在</a:t>
            </a:r>
            <a:r>
              <a:rPr lang="en-US" altLang="zh-CN" sz="2000" dirty="0"/>
              <a:t>apache-tomcat-7.0.56\bin</a:t>
            </a:r>
            <a:r>
              <a:rPr lang="zh-CN" altLang="en-US" sz="2000" dirty="0"/>
              <a:t>包中找到</a:t>
            </a:r>
            <a:r>
              <a:rPr lang="en-US" altLang="zh-CN" sz="2000" dirty="0" err="1"/>
              <a:t>startup.bat</a:t>
            </a:r>
            <a:r>
              <a:rPr lang="zh-CN" altLang="en-US" sz="2000" dirty="0"/>
              <a:t>文件，双击该文件即可（详见第</a:t>
            </a:r>
            <a:r>
              <a:rPr lang="en-US" altLang="zh-CN" sz="2000" dirty="0"/>
              <a:t>11</a:t>
            </a:r>
            <a:r>
              <a:rPr lang="zh-CN" altLang="en-US" sz="2000" dirty="0"/>
              <a:t>章</a:t>
            </a:r>
            <a:r>
              <a:rPr lang="en-US" altLang="zh-CN" sz="2000" dirty="0"/>
              <a:t>11.3.3</a:t>
            </a:r>
            <a:r>
              <a:rPr lang="zh-CN" altLang="en-US" sz="2000" dirty="0"/>
              <a:t>小节的多学一招）。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31409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756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店铺功能业务实现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请简要说明如何通过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MediaPlayer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类播放音频。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请简要说明如何通过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VideoView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控件播放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视频。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55056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28800"/>
            <a:ext cx="228780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店铺功能业务实现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店铺功能业务实现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5536" y="2132856"/>
            <a:ext cx="8183364" cy="20882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当打开订餐项目时，程序会直接进入主界面，也就是店铺列表界面。店铺列表界面从上至下分为标题栏、广告图片和店铺列表三部分。其中，店铺列表的数据是通过网络请求从服务器上获取的</a:t>
            </a:r>
            <a:r>
              <a:rPr lang="en-US" altLang="zh-CN" sz="2000" dirty="0" err="1"/>
              <a:t>JSON</a:t>
            </a:r>
            <a:r>
              <a:rPr lang="zh-CN" altLang="zh-CN" sz="2000" dirty="0"/>
              <a:t>数据</a:t>
            </a:r>
            <a:r>
              <a:rPr lang="zh-CN" altLang="zh-CN" sz="2000" dirty="0" smtClean="0"/>
              <a:t>，本</a:t>
            </a:r>
            <a:r>
              <a:rPr lang="zh-CN" altLang="zh-CN" sz="2000" dirty="0"/>
              <a:t>节将针对店铺功能的相关业务进行</a:t>
            </a:r>
            <a:r>
              <a:rPr lang="zh-CN" altLang="zh-CN" sz="2000" dirty="0" smtClean="0"/>
              <a:t>开发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278970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搭建标题栏布局：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3307844"/>
            <a:ext cx="363317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放置对应的控件到创建的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title_bar.xml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76126" y="1944473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的项目，包名为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cn.itcast.order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3768" y="2593772"/>
            <a:ext cx="4647426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将项目的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app_icon.png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mipmap-hdpi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搭建标题栏布局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393480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39173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3915755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37002" y="428525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矩形 22"/>
          <p:cNvSpPr/>
          <p:nvPr/>
        </p:nvSpPr>
        <p:spPr>
          <a:xfrm>
            <a:off x="2652555" y="3917342"/>
            <a:ext cx="356892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创建返回键的背景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go_back_selector.xml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742350" y="464358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59416" y="462612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9700" y="4624537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21737" y="499403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矩形 27"/>
          <p:cNvSpPr/>
          <p:nvPr/>
        </p:nvSpPr>
        <p:spPr>
          <a:xfrm>
            <a:off x="2539033" y="4365104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设置网上订餐项目的图标。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23" y="2060848"/>
            <a:ext cx="2455373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8" grpId="0"/>
      <p:bldP spid="12" grpId="0" animBg="1"/>
      <p:bldP spid="13" grpId="0"/>
      <p:bldP spid="14" grpId="0"/>
      <p:bldP spid="15" grpId="0"/>
      <p:bldP spid="16" grpId="0"/>
      <p:bldP spid="19" grpId="0" animBg="1"/>
      <p:bldP spid="20" grpId="0"/>
      <p:bldP spid="21" grpId="0"/>
      <p:bldP spid="23" grpId="0"/>
      <p:bldP spid="24" grpId="0" animBg="1"/>
      <p:bldP spid="25" grpId="0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358065" y="180040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5131" y="1782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355879" y="249084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9738" y="248688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15" y="1781353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765" y="2486882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搭建标题栏布局：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7452" y="215085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509671" y="28567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矩形 13"/>
          <p:cNvSpPr/>
          <p:nvPr/>
        </p:nvSpPr>
        <p:spPr>
          <a:xfrm>
            <a:off x="2236549" y="2515756"/>
            <a:ext cx="363317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放置对应的控件到创建的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title_bar.xml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92533" y="1801684"/>
            <a:ext cx="4703532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将店铺界面所需图片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banner.png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搭建店铺界面布局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366380" y="314271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3446" y="312525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3729" y="3123667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45767" y="349316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261320" y="3125254"/>
            <a:ext cx="356892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创建返回键的背景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go_back_selector.xml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rot="574600">
            <a:off x="351115" y="3851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68181" y="3834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465" y="3832449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0502" y="4201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2147798" y="357301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设置网上订餐项目的图标。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47218"/>
            <a:ext cx="249384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7" grpId="0"/>
      <p:bldP spid="8" grpId="0"/>
      <p:bldP spid="14" grpId="0"/>
      <p:bldP spid="16" grpId="0"/>
      <p:bldP spid="18" grpId="0" animBg="1"/>
      <p:bldP spid="19" grpId="0"/>
      <p:bldP spid="20" grpId="0"/>
      <p:bldP spid="22" grpId="0"/>
      <p:bldP spid="23" grpId="0" animBg="1"/>
      <p:bldP spid="24" grpId="0"/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809781" y="180040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26847" y="178294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807595" y="249084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1454" y="248688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130" y="1781353"/>
            <a:ext cx="209839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创建店铺列表界面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3481" y="248688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89168" y="215085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直接连接符 8"/>
          <p:cNvCxnSpPr/>
          <p:nvPr/>
        </p:nvCxnSpPr>
        <p:spPr>
          <a:xfrm>
            <a:off x="961387" y="28567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矩形 9"/>
          <p:cNvSpPr/>
          <p:nvPr/>
        </p:nvSpPr>
        <p:spPr>
          <a:xfrm>
            <a:off x="2472241" y="2515756"/>
            <a:ext cx="226344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放置对应的控件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到布局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23516" y="1813060"/>
            <a:ext cx="4290470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文件夹中，创建一个布局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搭建店铺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818096" y="314271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5162" y="312525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5445" y="3123667"/>
            <a:ext cx="201807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97483" y="349316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矩形 16"/>
          <p:cNvSpPr/>
          <p:nvPr/>
        </p:nvSpPr>
        <p:spPr>
          <a:xfrm>
            <a:off x="3007492" y="3143672"/>
            <a:ext cx="294144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item_bg_selector.xml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802831" y="3851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9897" y="3834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0180" y="3832449"/>
            <a:ext cx="188932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82218" y="4201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990749" y="3645024"/>
            <a:ext cx="310220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res/values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文件中添加灰色的颜色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336594"/>
            <a:ext cx="2849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10" grpId="0"/>
      <p:bldP spid="11" grpId="0"/>
      <p:bldP spid="13" grpId="0" animBg="1"/>
      <p:bldP spid="14" grpId="0"/>
      <p:bldP spid="15" grpId="0"/>
      <p:bldP spid="17" grpId="0"/>
      <p:bldP spid="18" grpId="0" animBg="1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32517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3400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ShopBean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35844" y="1915828"/>
            <a:ext cx="7128792" cy="2593291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由于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店铺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信息包含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很多属性，因此，我们需要创建一个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与封装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店铺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选中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cn.itcast.order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包，在该包下创建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包，在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类。由于该类的对象中存储的信息需要在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之间进行传输，因此将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ShopBean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类进行序列化，即实现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接口。该类定义了店铺信息的所有属性。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封装店铺信息实体类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32517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3400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FoodBean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35844" y="1915828"/>
            <a:ext cx="7128792" cy="2593291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由于菜单列表包含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很多属性，因此，我们需要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FoodBean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类封装菜单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在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cn.itcast.order.bean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类并实现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接口，该类中定义了每个菜的所有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封装店铺信息实体类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9799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17922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ShopAdapter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店铺列表适配器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772816"/>
            <a:ext cx="7920879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店铺界面的列表是用</a:t>
            </a:r>
            <a:r>
              <a:rPr lang="en-US" altLang="zh-CN" sz="2000" dirty="0" err="1"/>
              <a:t>ShopListView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ShopAdapter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ShopListView</a:t>
            </a:r>
            <a:r>
              <a:rPr lang="zh-CN" altLang="en-US" sz="2000" dirty="0"/>
              <a:t>控件进行数据适配。创建店铺界面</a:t>
            </a:r>
            <a:r>
              <a:rPr lang="en-US" altLang="zh-CN" sz="2000" dirty="0"/>
              <a:t>Adapter</a:t>
            </a:r>
            <a:r>
              <a:rPr lang="zh-CN" altLang="en-US" sz="2000" dirty="0"/>
              <a:t>的具体步骤</a:t>
            </a:r>
            <a:r>
              <a:rPr lang="zh-CN" altLang="en-US" sz="2000" dirty="0" smtClean="0"/>
              <a:t>如下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、添加</a:t>
            </a:r>
            <a:r>
              <a:rPr lang="zh-CN" altLang="en-US" sz="2000" dirty="0"/>
              <a:t>框架</a:t>
            </a:r>
            <a:r>
              <a:rPr lang="en-US" altLang="zh-CN" sz="2000" dirty="0" smtClean="0"/>
              <a:t>glide-3.7.0.jar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由于店铺界面图片</a:t>
            </a:r>
            <a:r>
              <a:rPr lang="zh-CN" altLang="en-US" sz="2000" dirty="0"/>
              <a:t>是网络图片，因此借助</a:t>
            </a:r>
            <a:r>
              <a:rPr lang="en-US" altLang="zh-CN" sz="2000" dirty="0"/>
              <a:t>Glide</a:t>
            </a:r>
            <a:r>
              <a:rPr lang="zh-CN" altLang="en-US" sz="2000" dirty="0"/>
              <a:t>类将网络图片显示到界面</a:t>
            </a:r>
            <a:r>
              <a:rPr lang="zh-CN" altLang="en-US" sz="2000" dirty="0" smtClean="0"/>
              <a:t>上，将</a:t>
            </a:r>
            <a:r>
              <a:rPr lang="en-US" altLang="zh-CN" sz="2000" dirty="0" smtClean="0"/>
              <a:t>glide-3.7.0.jar</a:t>
            </a:r>
            <a:r>
              <a:rPr lang="zh-CN" altLang="en-US" sz="2000" dirty="0" smtClean="0"/>
              <a:t>包导入到项目</a:t>
            </a:r>
            <a:r>
              <a:rPr lang="zh-CN" altLang="en-US" sz="2000" dirty="0"/>
              <a:t>的</a:t>
            </a:r>
            <a:r>
              <a:rPr lang="en-US" altLang="zh-CN" sz="2000" dirty="0"/>
              <a:t>libs</a:t>
            </a:r>
            <a:r>
              <a:rPr lang="zh-CN" altLang="en-US" sz="2000" dirty="0"/>
              <a:t>文件夹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ShopAdapter</a:t>
            </a:r>
            <a:r>
              <a:rPr lang="zh-CN" altLang="zh-CN" sz="2000" dirty="0" smtClean="0"/>
              <a:t>类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cn.itcast.order</a:t>
            </a:r>
            <a:r>
              <a:rPr lang="zh-CN" altLang="en-US" sz="2000" dirty="0"/>
              <a:t>包中创建</a:t>
            </a:r>
            <a:r>
              <a:rPr lang="en-US" altLang="zh-CN" sz="2000" dirty="0"/>
              <a:t>adapter</a:t>
            </a:r>
            <a:r>
              <a:rPr lang="zh-CN" altLang="en-US" sz="2000" dirty="0"/>
              <a:t>包，并在</a:t>
            </a:r>
            <a:r>
              <a:rPr lang="en-US" altLang="zh-CN" sz="2000" dirty="0"/>
              <a:t>adapter</a:t>
            </a:r>
            <a:r>
              <a:rPr lang="zh-CN" altLang="en-US" sz="2000" dirty="0"/>
              <a:t>包中创建一个继承</a:t>
            </a:r>
            <a:r>
              <a:rPr lang="en-US" altLang="zh-CN" sz="2000" dirty="0" err="1"/>
              <a:t>BaseAdapter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ShopAdapter</a:t>
            </a:r>
            <a:r>
              <a:rPr lang="zh-CN" altLang="en-US" sz="2000" dirty="0" smtClean="0"/>
              <a:t>类，在该类中加载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界面的数据。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052736"/>
            <a:ext cx="27901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实现店铺界面显示功能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实现店铺界面显示功能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412776"/>
            <a:ext cx="7920879" cy="5040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ShopActivity</a:t>
            </a:r>
            <a:r>
              <a:rPr lang="zh-CN" altLang="en-US" sz="2000" dirty="0" smtClean="0"/>
              <a:t>中实现店铺界面显示功能的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 smtClean="0"/>
              <a:t>ShopActivity</a:t>
            </a:r>
            <a:r>
              <a:rPr lang="zh-CN" altLang="en-US" sz="2000" dirty="0" smtClean="0"/>
              <a:t>中创建一个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方法，用于对程序中的</a:t>
            </a:r>
            <a:r>
              <a:rPr lang="en-US" altLang="zh-CN" sz="2000" dirty="0"/>
              <a:t>UI</a:t>
            </a:r>
            <a:r>
              <a:rPr lang="zh-CN" altLang="en-US" sz="2000" dirty="0"/>
              <a:t>控件</a:t>
            </a:r>
            <a:r>
              <a:rPr lang="zh-CN" altLang="en-US" sz="2000" dirty="0" smtClean="0"/>
              <a:t>进行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初始化。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、添加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由于</a:t>
            </a:r>
            <a:r>
              <a:rPr lang="zh-CN" altLang="en-US" sz="2000" dirty="0"/>
              <a:t>订餐项目中需要用</a:t>
            </a:r>
            <a:r>
              <a:rPr lang="en-US" altLang="zh-CN" sz="2000" dirty="0" err="1"/>
              <a:t>OkHttpClient</a:t>
            </a:r>
            <a:r>
              <a:rPr lang="zh-CN" altLang="en-US" sz="2000" dirty="0"/>
              <a:t>类向服务器请求数据，因此</a:t>
            </a:r>
            <a:r>
              <a:rPr lang="zh-CN" altLang="en-US" sz="2000" dirty="0" smtClean="0"/>
              <a:t>将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/>
              <a:t>okhttp</a:t>
            </a:r>
            <a:r>
              <a:rPr lang="zh-CN" altLang="en-US" sz="2000" dirty="0"/>
              <a:t>库添加到项目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、添加</a:t>
            </a:r>
            <a:r>
              <a:rPr lang="en-US" altLang="zh-CN" sz="2000" dirty="0" err="1"/>
              <a:t>gson</a:t>
            </a:r>
            <a:r>
              <a:rPr lang="zh-CN" altLang="en-US" sz="2000" dirty="0" smtClean="0"/>
              <a:t>库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由于</a:t>
            </a:r>
            <a:r>
              <a:rPr lang="zh-CN" altLang="en-US" sz="2000" dirty="0"/>
              <a:t>订餐项目中需要用</a:t>
            </a:r>
            <a:r>
              <a:rPr lang="en-US" altLang="zh-CN" sz="2000" dirty="0" err="1"/>
              <a:t>gson</a:t>
            </a:r>
            <a:r>
              <a:rPr lang="zh-CN" altLang="en-US" sz="2000" dirty="0"/>
              <a:t>库解析获取的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数据，因此将</a:t>
            </a:r>
            <a:r>
              <a:rPr lang="en-US" altLang="zh-CN" sz="2000" dirty="0" err="1" smtClean="0"/>
              <a:t>gson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库</a:t>
            </a:r>
            <a:r>
              <a:rPr lang="zh-CN" altLang="en-US" sz="2000" dirty="0"/>
              <a:t>添加到项目</a:t>
            </a:r>
            <a:r>
              <a:rPr lang="zh-CN" altLang="en-US" sz="2000" dirty="0" smtClean="0"/>
              <a:t>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052736"/>
            <a:ext cx="27901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实现店铺界面显示功能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实现店铺界面显示功能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412776"/>
            <a:ext cx="7920879" cy="5040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4</a:t>
            </a:r>
            <a:r>
              <a:rPr lang="zh-CN" altLang="en-US" sz="2000" dirty="0" smtClean="0"/>
              <a:t>、创建</a:t>
            </a:r>
            <a:r>
              <a:rPr lang="en-US" altLang="zh-CN" sz="2000" dirty="0"/>
              <a:t>Constant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 smtClean="0"/>
              <a:t>cn.itcast.order.utils</a:t>
            </a:r>
            <a:r>
              <a:rPr lang="zh-CN" altLang="en-US" sz="2000" dirty="0" smtClean="0"/>
              <a:t>包中创建</a:t>
            </a:r>
            <a:r>
              <a:rPr lang="zh-CN" altLang="en-US" sz="2000" dirty="0"/>
              <a:t>一个</a:t>
            </a:r>
            <a:r>
              <a:rPr lang="en-US" altLang="zh-CN" sz="2000" dirty="0"/>
              <a:t>Constant</a:t>
            </a:r>
            <a:r>
              <a:rPr lang="zh-CN" altLang="en-US" sz="2000" dirty="0"/>
              <a:t>类存放各界面从</a:t>
            </a:r>
            <a:r>
              <a:rPr lang="zh-CN" altLang="en-US" sz="2000" dirty="0" smtClean="0"/>
              <a:t>服务器上</a:t>
            </a:r>
            <a:r>
              <a:rPr lang="zh-CN" altLang="en-US" sz="2000" dirty="0"/>
              <a:t>请求数据时使用的</a:t>
            </a:r>
            <a:r>
              <a:rPr lang="zh-CN" altLang="en-US" sz="2000" dirty="0" smtClean="0"/>
              <a:t>接口地址。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5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JsonParse</a:t>
            </a:r>
            <a:r>
              <a:rPr lang="zh-CN" altLang="en-US" sz="2000" dirty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cn.itcast.order.utils</a:t>
            </a:r>
            <a:r>
              <a:rPr lang="zh-CN" altLang="en-US" sz="2000" dirty="0"/>
              <a:t>包中创建一个</a:t>
            </a:r>
            <a:r>
              <a:rPr lang="en-US" altLang="zh-CN" sz="2000" dirty="0" err="1"/>
              <a:t>JsonParse</a:t>
            </a:r>
            <a:r>
              <a:rPr lang="zh-CN" altLang="en-US" sz="2000" dirty="0"/>
              <a:t>类用于解析从服务器上获取的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、从服务器获取数据显示到界面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ShopActivity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initData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方法，用于从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服务器上获取店铺列表数据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3789040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57183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如何设计网上订餐项目？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网上订餐项目有哪些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模块？</a:t>
            </a: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391871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76057" y="1628800"/>
            <a:ext cx="280831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店铺详情功能业务实现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店铺详情功能业务实现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2132856"/>
            <a:ext cx="8183364" cy="3312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当店铺列表界面的</a:t>
            </a:r>
            <a:r>
              <a:rPr lang="en-US" altLang="zh-CN" sz="2000" dirty="0"/>
              <a:t>Item</a:t>
            </a:r>
            <a:r>
              <a:rPr lang="zh-CN" altLang="en-US" sz="2000" dirty="0"/>
              <a:t>被点击后会跳转到店铺详情界面，该界面主要分为三个部分，其中第一部分用于展示店铺的信息，如店铺名称、店铺图片、店铺公告以及配送时间，第二部分用于展示该店铺中的菜单列表，第三部分用于展示购物车。当点击菜单列表的“加入购物车”按钮时，会将菜品添加到购物车中，此时点击购物车会弹出一个购物车列表，在该列表中可以添加和删除购物车中的菜品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99" y="1925638"/>
            <a:ext cx="164364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创建店铺详情界面：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6640" y="1998845"/>
            <a:ext cx="466568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ShopDetailActivity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593772"/>
            <a:ext cx="418255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将店铺详情界面所需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搭建店铺详情界面布局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757615" y="41915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4681" y="41741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4964" y="4172541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创建三个布局文件：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37002" y="45420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椭圆 32"/>
          <p:cNvSpPr/>
          <p:nvPr/>
        </p:nvSpPr>
        <p:spPr bwMode="auto">
          <a:xfrm rot="574600">
            <a:off x="742350" y="512769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9416" y="51102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9700" y="5108645"/>
            <a:ext cx="157009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修改与创建文件：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21737" y="547814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611041" y="4627758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文件与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corner_bg.xml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badge_bg.xml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23" y="1628800"/>
            <a:ext cx="249384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/>
          <p:cNvSpPr/>
          <p:nvPr/>
        </p:nvSpPr>
        <p:spPr>
          <a:xfrm>
            <a:off x="2771800" y="3691654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shop_detail_head.xml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shop_car.xml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car_list.xml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28" grpId="0" animBg="1"/>
      <p:bldP spid="29" grpId="0"/>
      <p:bldP spid="30" grpId="0"/>
      <p:bldP spid="33" grpId="0" animBg="1"/>
      <p:bldP spid="34" grpId="0"/>
      <p:bldP spid="35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1916832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创建菜单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6641" y="1720308"/>
            <a:ext cx="3369536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一个布局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3768" y="2593772"/>
            <a:ext cx="356700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搭建菜单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41915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41741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4172541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修改与创建文件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5420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椭圆 21"/>
          <p:cNvSpPr/>
          <p:nvPr/>
        </p:nvSpPr>
        <p:spPr bwMode="auto">
          <a:xfrm rot="574600">
            <a:off x="742350" y="48247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59416" y="48072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9700" y="4805689"/>
            <a:ext cx="157009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10495" y="518666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2555776" y="4854236"/>
            <a:ext cx="391350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创建一个背景选择器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menu_item_bg_selector.xml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5776" y="393305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taste_bg.xml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96" y="2360202"/>
            <a:ext cx="2743200" cy="6508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8" grpId="0"/>
      <p:bldP spid="12" grpId="0" animBg="1"/>
      <p:bldP spid="13" grpId="0"/>
      <p:bldP spid="14" grpId="0"/>
      <p:bldP spid="15" grpId="0"/>
      <p:bldP spid="16" grpId="0"/>
      <p:bldP spid="18" grpId="0" animBg="1"/>
      <p:bldP spid="19" grpId="0"/>
      <p:bldP spid="20" grpId="0"/>
      <p:bldP spid="22" grpId="0" animBg="1"/>
      <p:bldP spid="23" grpId="0"/>
      <p:bldP spid="24" grpId="0"/>
      <p:bldP spid="2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8234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8059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51388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509918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创建购物车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804389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50991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317388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87980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538792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8696" y="1931756"/>
            <a:ext cx="336953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824720"/>
            <a:ext cx="356700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搭建购物车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433560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431814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4316557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创建动画文件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37002" y="46860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矩形 27"/>
          <p:cNvSpPr/>
          <p:nvPr/>
        </p:nvSpPr>
        <p:spPr>
          <a:xfrm>
            <a:off x="2522998" y="4365104"/>
            <a:ext cx="332911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slide_bottom_to_top.xml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4" y="2447892"/>
            <a:ext cx="2620962" cy="228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19" grpId="0" animBg="1"/>
      <p:bldP spid="20" grpId="0"/>
      <p:bldP spid="21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300982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00586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2147780"/>
            <a:ext cx="1510351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界面布局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00586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3757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034736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2167785"/>
            <a:ext cx="446449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dialog_clear.xml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65231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15.5.4 </a:t>
            </a:r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确认清空购物车界面布局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383155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381408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3812501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18200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123728" y="3874981"/>
            <a:ext cx="3329111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06592"/>
            <a:ext cx="2267999" cy="90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8" grpId="0" animBg="1"/>
      <p:bldP spid="19" grpId="0"/>
      <p:bldP spid="2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MenuAdapter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编写菜单列表适配器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店铺详情界面中的菜单列表是用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MenuAdapter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</a:t>
            </a:r>
            <a:r>
              <a:rPr lang="zh-CN" altLang="en-US" sz="2000" dirty="0" smtClean="0"/>
              <a:t>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MenuAdapter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cn.itcast.order.adapter</a:t>
            </a:r>
            <a:r>
              <a:rPr lang="zh-CN" altLang="zh-CN" sz="2000" dirty="0" smtClean="0"/>
              <a:t>包</a:t>
            </a:r>
            <a:r>
              <a:rPr lang="zh-CN" altLang="zh-CN" sz="2000" dirty="0"/>
              <a:t>中，创建一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继承自</a:t>
            </a:r>
            <a:r>
              <a:rPr lang="en-US" altLang="zh-CN" sz="2000" dirty="0" err="1"/>
              <a:t>BaseAdapter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MenuAdapter</a:t>
            </a:r>
            <a:r>
              <a:rPr lang="zh-CN" altLang="zh-CN" sz="2000" dirty="0"/>
              <a:t>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MenuAdapter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 smtClean="0"/>
              <a:t>MenuAdapter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MenuAdapter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15.5.6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编写购物车列表适配器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由于</a:t>
            </a:r>
            <a:r>
              <a:rPr lang="zh-CN" altLang="en-US" sz="2000" dirty="0"/>
              <a:t>店铺详情界面中的购物车列表是用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CarAdapter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</a:t>
            </a:r>
            <a:r>
              <a:rPr lang="zh-CN" altLang="en-US" sz="2000" dirty="0" smtClean="0"/>
              <a:t>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cn.itcast.order.adapter</a:t>
            </a:r>
            <a:r>
              <a:rPr lang="zh-CN" altLang="zh-CN" sz="2000" dirty="0" smtClean="0"/>
              <a:t>包</a:t>
            </a:r>
            <a:r>
              <a:rPr lang="zh-CN" altLang="zh-CN" sz="2000" dirty="0"/>
              <a:t>中，创建一</a:t>
            </a:r>
            <a:r>
              <a:rPr lang="zh-CN" altLang="zh-CN" sz="2000" dirty="0" smtClean="0"/>
              <a:t>个</a:t>
            </a:r>
            <a:r>
              <a:rPr lang="zh-CN" altLang="zh-CN" sz="2000" dirty="0"/>
              <a:t>继承自</a:t>
            </a:r>
            <a:r>
              <a:rPr lang="en-US" altLang="zh-CN" sz="2000" dirty="0" err="1"/>
              <a:t>BaseAdapter</a:t>
            </a:r>
            <a:r>
              <a:rPr lang="zh-CN" altLang="zh-CN" sz="2000" dirty="0" smtClean="0"/>
              <a:t>的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/>
              <a:t>CarAdapter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0432"/>
            <a:ext cx="8102600" cy="52749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644008" y="1052736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实现菜单显示与购物车功能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15.5.7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菜单显示与购物车功能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556792"/>
            <a:ext cx="7920879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ShopDetailActivity</a:t>
            </a:r>
            <a:r>
              <a:rPr lang="zh-CN" altLang="en-US" sz="2000" dirty="0" smtClean="0"/>
              <a:t>中实现菜单显示与购物车功能的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ShopDetailActivity</a:t>
            </a:r>
            <a:r>
              <a:rPr lang="zh-CN" altLang="en-US" sz="2000" dirty="0" smtClean="0"/>
              <a:t>中创建一个</a:t>
            </a:r>
            <a:r>
              <a:rPr lang="en-US" altLang="zh-CN" sz="2000" dirty="0" err="1" smtClean="0"/>
              <a:t>initView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方法用于初始化界面控件。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、初始化</a:t>
            </a:r>
            <a:r>
              <a:rPr lang="zh-CN" altLang="en-US" sz="2000" dirty="0"/>
              <a:t>界面</a:t>
            </a:r>
            <a:r>
              <a:rPr lang="en-US" altLang="zh-CN" sz="2000" dirty="0"/>
              <a:t>Adapter</a:t>
            </a:r>
            <a:r>
              <a:rPr lang="zh-CN" altLang="en-US" sz="2000" dirty="0" smtClean="0"/>
              <a:t>      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ShopDetailActivity</a:t>
            </a:r>
            <a:r>
              <a:rPr lang="zh-CN" altLang="en-US" sz="2000" dirty="0" smtClean="0"/>
              <a:t>中创建</a:t>
            </a:r>
            <a:r>
              <a:rPr lang="en-US" altLang="zh-CN" sz="2000" dirty="0" err="1" smtClean="0"/>
              <a:t>initAdapter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方法，用于处理</a:t>
            </a:r>
            <a:r>
              <a:rPr lang="en-US" altLang="zh-CN" sz="2000" dirty="0" smtClean="0"/>
              <a:t>Adapter</a:t>
            </a:r>
            <a:r>
              <a:rPr lang="zh-CN" altLang="en-US" sz="2000" dirty="0" smtClean="0"/>
              <a:t>中的点击事件。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ShopDetailActivity</a:t>
            </a:r>
            <a:r>
              <a:rPr lang="zh-CN" altLang="en-US" sz="2000" dirty="0"/>
              <a:t>中创建一个</a:t>
            </a:r>
            <a:r>
              <a:rPr lang="en-US" altLang="zh-CN" sz="2000" dirty="0" err="1" smtClean="0"/>
              <a:t>setData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方法，用于设置界面数据。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429309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78904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2782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8518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3345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76057" y="1628800"/>
            <a:ext cx="280831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详情功能业务实现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15.6 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菜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品详情功能业务实现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2132856"/>
            <a:ext cx="8183364" cy="1800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点击菜单列表的</a:t>
            </a:r>
            <a:r>
              <a:rPr lang="en-US" altLang="zh-CN" sz="2000" dirty="0"/>
              <a:t>Item</a:t>
            </a:r>
            <a:r>
              <a:rPr lang="zh-CN" altLang="zh-CN" sz="2000" dirty="0"/>
              <a:t>会跳转到菜品详情界面，该界面主要用于展示菜品的名称、月销售数量和价格等信息。菜品详情界面中的数据是从店铺详情界面传递过来的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2" y="2194585"/>
            <a:ext cx="2592955" cy="1190744"/>
            <a:chOff x="5465347" y="4171915"/>
            <a:chExt cx="3206666" cy="126302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465347" y="4171915"/>
              <a:ext cx="2270879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项目分析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效果展示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72" y="4754064"/>
            <a:ext cx="3170218" cy="1123212"/>
            <a:chOff x="4241873" y="5106736"/>
            <a:chExt cx="2087149" cy="942276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14310" y="4534299"/>
              <a:ext cx="942276" cy="2087149"/>
              <a:chOff x="6453786" y="4116795"/>
              <a:chExt cx="1337398" cy="956024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95"/>
                <a:ext cx="1070796" cy="783003"/>
                <a:chOff x="1766924" y="2330836"/>
                <a:chExt cx="1070903" cy="782702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436384" y="2661376"/>
                  <a:ext cx="667237" cy="6158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293" y="4910308"/>
                <a:ext cx="621891" cy="162511"/>
                <a:chOff x="2140168" y="3636847"/>
                <a:chExt cx="623653" cy="162307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6" y="3402169"/>
                  <a:ext cx="151397" cy="620754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76" y="3416809"/>
                  <a:ext cx="141050" cy="623640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25084" y="5378469"/>
              <a:ext cx="1254343" cy="46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服务器数据准备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6" y="1124744"/>
            <a:ext cx="3212527" cy="1976087"/>
            <a:chOff x="5947985" y="763868"/>
            <a:chExt cx="3215423" cy="1976148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763868"/>
              <a:ext cx="2522553" cy="1939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店铺功能业务实现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店铺详情功能业务实现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菜</a:t>
              </a: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品详情功能业务实现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订单功能业务实现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295253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294856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创建菜品详情界面：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294856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00906" y="331845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2977438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2167785"/>
            <a:ext cx="356952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cn.itcast.order.activity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15.6.1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搭建菜品详情界面布局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757615" y="38166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4681" y="379916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4964" y="3797577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7002" y="416707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2538042" y="3538144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57640"/>
            <a:ext cx="2478626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8" grpId="0" animBg="1"/>
      <p:bldP spid="19" grpId="0"/>
      <p:bldP spid="20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682480"/>
            <a:ext cx="8102600" cy="369073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484784"/>
            <a:ext cx="295232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实现菜品界面显示功能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15.6.2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菜品界面显示功能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988840"/>
            <a:ext cx="7920879" cy="3384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在项目的</a:t>
            </a:r>
            <a:r>
              <a:rPr lang="en-US" altLang="zh-CN" sz="2000" dirty="0" err="1" smtClean="0"/>
              <a:t>FoodActivity</a:t>
            </a:r>
            <a:r>
              <a:rPr lang="zh-CN" altLang="en-US" sz="2000" dirty="0"/>
              <a:t>中实现菜品界面显示</a:t>
            </a:r>
            <a:r>
              <a:rPr lang="zh-CN" altLang="en-US" sz="2000" dirty="0" smtClean="0"/>
              <a:t>功能的</a:t>
            </a:r>
            <a:r>
              <a:rPr lang="zh-CN" altLang="zh-CN" sz="2000" dirty="0" smtClean="0"/>
              <a:t>具体步骤如下：</a:t>
            </a:r>
            <a:endParaRPr lang="zh-CN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FoodActivity</a:t>
            </a:r>
            <a:r>
              <a:rPr lang="zh-CN" altLang="en-US" sz="2000" dirty="0"/>
              <a:t>中创建初始化界面控件的方法</a:t>
            </a:r>
            <a:r>
              <a:rPr lang="en-US" altLang="zh-CN" sz="2000" dirty="0" err="1"/>
              <a:t>initView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FoodActivity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方法，该方法用于将数据设置到菜品详情界面的控件上。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49411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393" y="208334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效果展示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6369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21297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78904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36510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8518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14538"/>
            <a:ext cx="8185224" cy="291060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20072" y="1628800"/>
            <a:ext cx="244827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订单功能业务实现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订单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功能业务实现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2132856"/>
            <a:ext cx="8183364" cy="2448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在店铺详情界面，点击“去结算”按钮会跳转到订单界面，订单界面主要展示的是收货地址、订单列表、小计、配送费以及订单总价与“去支付”按钮，该界面的数据是从店铺详情界面传递过来的，点击“去支付”按钮会弹出一个二维码支付界面供用户付款。</a:t>
            </a:r>
            <a:endParaRPr lang="zh-CN" altLang="en-US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28805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287655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214778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创建订单界面：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287655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54393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2464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2998" y="2905430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2167785"/>
            <a:ext cx="356952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cn.itcast.order.activity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15.7.1 </a:t>
            </a:r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订单界面布局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rot="574600">
            <a:off x="757615" y="374461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4681" y="3727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4964" y="3725569"/>
            <a:ext cx="1770852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创建两个布局文件：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37002" y="409506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矩形 16"/>
          <p:cNvSpPr/>
          <p:nvPr/>
        </p:nvSpPr>
        <p:spPr>
          <a:xfrm>
            <a:off x="2827065" y="3466136"/>
            <a:ext cx="332911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order_head.xml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payment.xml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72" y="1683612"/>
            <a:ext cx="2489426" cy="432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椭圆 19"/>
          <p:cNvSpPr/>
          <p:nvPr/>
        </p:nvSpPr>
        <p:spPr bwMode="auto">
          <a:xfrm rot="574600">
            <a:off x="757615" y="44796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74681" y="44621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4964" y="4460573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37002" y="483007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2671254" y="4509120"/>
            <a:ext cx="3661422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创建一个背景选择器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payment_bg_selector.xml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rot="574600">
            <a:off x="743903" y="518477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0969" y="51673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1252" y="5165729"/>
            <a:ext cx="17708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23290" y="553522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矩形 28"/>
          <p:cNvSpPr/>
          <p:nvPr/>
        </p:nvSpPr>
        <p:spPr>
          <a:xfrm>
            <a:off x="2123728" y="5199554"/>
            <a:ext cx="156778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  <p:bldP spid="13" grpId="0" animBg="1"/>
      <p:bldP spid="14" grpId="0"/>
      <p:bldP spid="15" grpId="0"/>
      <p:bldP spid="17" grpId="0"/>
      <p:bldP spid="20" grpId="0" animBg="1"/>
      <p:bldP spid="21" grpId="0"/>
      <p:bldP spid="22" grpId="0"/>
      <p:bldP spid="24" grpId="0"/>
      <p:bldP spid="25" grpId="0" animBg="1"/>
      <p:bldP spid="26" grpId="0"/>
      <p:bldP spid="27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325548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325152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2306720"/>
            <a:ext cx="184482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创建订单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布局：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325152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70287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62140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36215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35283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2998" y="328039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7064" y="2334576"/>
            <a:ext cx="419320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搭建订单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88" y="2810892"/>
            <a:ext cx="2952328" cy="5461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747114" y="28655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0973" y="286163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9" y="1988840"/>
            <a:ext cx="1844825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创建支付界面：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286163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3613" y="238499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900906" y="323151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" name="椭圆 7"/>
          <p:cNvSpPr/>
          <p:nvPr/>
        </p:nvSpPr>
        <p:spPr bwMode="auto">
          <a:xfrm rot="574600">
            <a:off x="729520" y="20442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6664" y="203495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488" y="2883042"/>
            <a:ext cx="392121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将界面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所需图片导入到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文件夹中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2030188"/>
            <a:ext cx="419320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res/layout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文件夹中，创建一个布局文件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qr_code.xml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15.7.3 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支付界面布局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 rot="574600">
            <a:off x="747114" y="37631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60973" y="3759192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3000" y="375919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00906" y="412907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矩形 38"/>
          <p:cNvSpPr/>
          <p:nvPr/>
        </p:nvSpPr>
        <p:spPr>
          <a:xfrm>
            <a:off x="2522998" y="3788066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2051" name="Picture 3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248942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8" grpId="0" animBg="1"/>
      <p:bldP spid="9" grpId="0"/>
      <p:bldP spid="10" grpId="0"/>
      <p:bldP spid="11" grpId="0"/>
      <p:bldP spid="35" grpId="0" animBg="1"/>
      <p:bldP spid="36" grpId="0"/>
      <p:bldP spid="37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257348"/>
            <a:ext cx="8102600" cy="519598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48064" y="1029890"/>
            <a:ext cx="26642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OrderAdapter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15.7.4  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订单列表适配器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40768"/>
            <a:ext cx="7920879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订单</a:t>
            </a:r>
            <a:r>
              <a:rPr lang="zh-CN" altLang="en-US" sz="2000" dirty="0"/>
              <a:t>界面的订单列表信息是用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 err="1"/>
              <a:t>OrderAdapter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控件进行数据适配。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OrderAdapter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en-US" altLang="zh-CN" sz="2000" dirty="0" err="1"/>
              <a:t>cn.itcast.order.adapter</a:t>
            </a:r>
            <a:r>
              <a:rPr lang="zh-CN" altLang="en-US" sz="2000" dirty="0"/>
              <a:t>包中，创建一个</a:t>
            </a:r>
            <a:r>
              <a:rPr lang="en-US" altLang="zh-CN" sz="2000" dirty="0" err="1"/>
              <a:t>OrderAdapter</a:t>
            </a:r>
            <a:r>
              <a:rPr lang="zh-CN" altLang="en-US" sz="2000" dirty="0"/>
              <a:t>类继承</a:t>
            </a:r>
            <a:r>
              <a:rPr lang="en-US" altLang="zh-CN" sz="2000" dirty="0" err="1"/>
              <a:t>BaseAdapter</a:t>
            </a:r>
            <a:r>
              <a:rPr lang="zh-CN" altLang="en-US" sz="2000" dirty="0"/>
              <a:t>类。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、创建</a:t>
            </a:r>
            <a:r>
              <a:rPr lang="en-US" altLang="zh-CN" sz="2000" dirty="0" err="1"/>
              <a:t>ViewHolder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CarAdapter</a:t>
            </a:r>
            <a:r>
              <a:rPr lang="zh-CN" altLang="zh-CN" sz="2000" dirty="0" smtClean="0"/>
              <a:t>类中创建一个</a:t>
            </a:r>
            <a:r>
              <a:rPr lang="en-US" altLang="zh-CN" sz="2000" dirty="0" err="1"/>
              <a:t>ViewHolder</a:t>
            </a:r>
            <a:r>
              <a:rPr lang="zh-CN" altLang="zh-CN" sz="2000" dirty="0" smtClean="0"/>
              <a:t>类来获取</a:t>
            </a:r>
            <a:r>
              <a:rPr lang="en-US" altLang="zh-CN" sz="2000" dirty="0" smtClean="0"/>
              <a:t>Item</a:t>
            </a:r>
            <a:r>
              <a:rPr lang="zh-CN" altLang="zh-CN" sz="2000" dirty="0" smtClean="0"/>
              <a:t>界面上的控件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、实现对列表控件的数据适配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err="1"/>
              <a:t>OrderAdapter</a:t>
            </a:r>
            <a:r>
              <a:rPr lang="zh-CN" altLang="en-US" sz="2000" dirty="0" smtClean="0"/>
              <a:t>中实现对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控件进行</a:t>
            </a:r>
            <a:r>
              <a:rPr lang="zh-CN" altLang="en-US" sz="2000" dirty="0" smtClean="0"/>
              <a:t>数据适配。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610472"/>
            <a:ext cx="8102600" cy="4194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644008" y="1412776"/>
            <a:ext cx="302433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实现订单显示与支付功能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15.7.5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订单显示与支付功能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916832"/>
            <a:ext cx="7920879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OrderActivity</a:t>
            </a:r>
            <a:r>
              <a:rPr lang="zh-CN" altLang="en-US" sz="2000" dirty="0" smtClean="0"/>
              <a:t>中实现订单显示与支付功能的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en-US" altLang="zh-CN" sz="2000" dirty="0" smtClean="0"/>
              <a:t> 1</a:t>
            </a:r>
            <a:r>
              <a:rPr lang="zh-CN" altLang="en-US" sz="2000" dirty="0" smtClean="0"/>
              <a:t>、获取界面控件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OrderActivity</a:t>
            </a:r>
            <a:r>
              <a:rPr lang="zh-CN" altLang="en-US" sz="2000" dirty="0"/>
              <a:t>中创建界面控件的初始化方法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()</a:t>
            </a:r>
            <a:r>
              <a:rPr lang="zh-CN" altLang="en-US" sz="2000" dirty="0"/>
              <a:t>，该方法用于获取订单界面所要用到的</a:t>
            </a:r>
            <a:r>
              <a:rPr lang="zh-CN" altLang="en-US" sz="2000" dirty="0" smtClean="0"/>
              <a:t>控件。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2</a:t>
            </a:r>
            <a:r>
              <a:rPr lang="zh-CN" altLang="en-US" sz="2000" dirty="0" smtClean="0"/>
              <a:t>、设置界面数据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OrderActivity</a:t>
            </a:r>
            <a:r>
              <a:rPr lang="zh-CN" altLang="en-US" sz="2000" dirty="0"/>
              <a:t>中创建一个</a:t>
            </a:r>
            <a:r>
              <a:rPr lang="en-US" altLang="zh-CN" sz="2000" dirty="0" err="1"/>
              <a:t>setData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方法，该方法用于将数据设置到订单界面的控件上。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627784" y="1714227"/>
            <a:ext cx="5832647" cy="2794893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827858" y="1799654"/>
            <a:ext cx="54165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本章主要开发了一个网上订餐项目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，在该项目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的实现过程中用到了异步线程访问网络、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消息通信、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解析等知识点，这些知识点在后来开发项目中是必须要使用的，因此希望读者认真分析每个模块的逻辑流程，并按照步骤完成项目</a:t>
            </a: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15.8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134076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49140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2048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展示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如何实现店铺界面显示功能？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如何实现购物车功能？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41148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3" y="2080330"/>
            <a:ext cx="7975600" cy="3724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网上订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餐项目是一个类似外卖的项目，其中包含订餐的店铺、各店铺的菜单、购物车以及订单与付款等模块。在店铺列表中可以看到店铺的名称、月销售、起送价格与配送费用、配送时间以及福利等信息，点击店铺列表中的任意一个店铺，进入到店铺详情界面，该界面主要显示店铺中的菜单，同时可以将想要吃的菜添加到购物车中，选完菜之后可以点击该界面中的“去结算”按钮，进入到订单界面，在该界面核对已点的菜单信息，并通过“去支付”按钮进行付款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33531" cy="23866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901459" y="2137393"/>
            <a:ext cx="7630981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（夜神模拟器）、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Tomcat7.0.56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830956" y="1798780"/>
            <a:ext cx="7701484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04624" y="1613042"/>
            <a:ext cx="1607735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模块说明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95935" y="2425316"/>
            <a:ext cx="4248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网上</a:t>
            </a:r>
            <a:r>
              <a:rPr lang="zh-CN" altLang="zh-CN" dirty="0"/>
              <a:t>订餐项目主要分为两大功能模块，分别为店铺和</a:t>
            </a:r>
            <a:r>
              <a:rPr lang="zh-CN" altLang="zh-CN" dirty="0" smtClean="0"/>
              <a:t>订单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/>
              <a:t>店铺模块包含店铺列表界面与店铺详情界面，店铺列表界面用于显示各个店铺的信息，店铺详情界面不仅显示店铺的详细信息，还显示各店铺中的菜单列表信息与购物车列表信息。订单模块包含确认订单界面与支付界面，确认订单界面用于显示购物车中已添加的商品信息，支付界面用于显示付款的二维码信息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ChangeArrowheads="1"/>
          </p:cNvSpPr>
          <p:nvPr/>
        </p:nvSpPr>
        <p:spPr bwMode="auto">
          <a:xfrm>
            <a:off x="169599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07703" y="2097220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07703" y="209722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订餐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2303747" y="2400749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91679" y="2688750"/>
            <a:ext cx="12241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690274" y="2688750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914410" y="2684704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294230" y="2976749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4230" y="297675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519771" y="2972703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19771" y="29727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686690" y="3284527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294230" y="3572528"/>
            <a:ext cx="79208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294230" y="3572528"/>
            <a:ext cx="1405" cy="288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084802" y="3572527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115615" y="3860526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15615" y="3860527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店铺列表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904782" y="3869973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店铺详情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908311" y="3860528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2905174" y="3284528"/>
            <a:ext cx="1405" cy="576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35795" y="3869973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735795" y="387942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确认订单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084802" y="4851113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04782" y="5157707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购物车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913427" y="5156670"/>
            <a:ext cx="360040" cy="7397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907170" y="4852150"/>
            <a:ext cx="0" cy="2880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735795" y="5157708"/>
            <a:ext cx="360040" cy="73866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725154" y="5265573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支付</a:t>
            </a:r>
            <a:endParaRPr lang="zh-CN" altLang="en-US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971600" y="20608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5475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20486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15.2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效果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展示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27809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服务器数据准备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1412776"/>
            <a:ext cx="3852000" cy="399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292080" y="242088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740" y="334770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740" y="39237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15.5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店铺详情功能业务实现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097740" y="449982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15.6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菜品详情功能业务实现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97740" y="507589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15.7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2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6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8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9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9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93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4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96.xml><?xml version="1.0" encoding="utf-8"?>
<p:tagLst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8232</Words>
  <Application>WPS 演示</Application>
  <PresentationFormat>全屏显示(4:3)</PresentationFormat>
  <Paragraphs>732</Paragraphs>
  <Slides>51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试试就试试</cp:lastModifiedBy>
  <cp:revision>1158</cp:revision>
  <dcterms:created xsi:type="dcterms:W3CDTF">2015-06-29T07:19:00Z</dcterms:created>
  <dcterms:modified xsi:type="dcterms:W3CDTF">2020-08-30T09:12:03Z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