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26" r:id="rId6"/>
    <p:sldId id="328" r:id="rId7"/>
    <p:sldId id="330" r:id="rId8"/>
    <p:sldId id="331" r:id="rId9"/>
    <p:sldId id="332" r:id="rId10"/>
    <p:sldId id="313" r:id="rId11"/>
    <p:sldId id="314" r:id="rId12"/>
    <p:sldId id="319" r:id="rId13"/>
    <p:sldId id="320" r:id="rId14"/>
    <p:sldId id="318" r:id="rId15"/>
    <p:sldId id="315" r:id="rId16"/>
    <p:sldId id="321" r:id="rId17"/>
    <p:sldId id="317" r:id="rId18"/>
    <p:sldId id="310" r:id="rId19"/>
  </p:sldIdLst>
  <p:sldSz cx="9144000" cy="5143500" type="screen16x9"/>
  <p:notesSz cx="6858000" cy="9144000"/>
  <p:custDataLst>
    <p:tags r:id="rId23"/>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30.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7" name="Shape 297"/>
          <p:cNvSpPr>
            <a:spLocks noGrp="1" noRot="1" noChangeAspect="1"/>
          </p:cNvSpPr>
          <p:nvPr>
            <p:ph type="sldImg"/>
          </p:nvPr>
        </p:nvSpPr>
        <p:spPr>
          <a:xfrm>
            <a:off x="1143000" y="685800"/>
            <a:ext cx="4572000" cy="3429000"/>
          </a:xfrm>
          <a:prstGeom prst="rect">
            <a:avLst/>
          </a:prstGeom>
        </p:spPr>
        <p:txBody>
          <a:bodyPr/>
          <a:lstStyle/>
          <a:p/>
        </p:txBody>
      </p:sp>
      <p:sp>
        <p:nvSpPr>
          <p:cNvPr id="298" name="Shape 298"/>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panose="020F0502020204030204"/>
      </a:defRPr>
    </a:lvl1pPr>
    <a:lvl2pPr indent="228600" latinLnBrk="0">
      <a:spcBef>
        <a:spcPts val="400"/>
      </a:spcBef>
      <a:defRPr sz="1200">
        <a:latin typeface="+mn-lt"/>
        <a:ea typeface="+mn-ea"/>
        <a:cs typeface="+mn-cs"/>
        <a:sym typeface="Calibri" panose="020F0502020204030204"/>
      </a:defRPr>
    </a:lvl2pPr>
    <a:lvl3pPr indent="457200" latinLnBrk="0">
      <a:spcBef>
        <a:spcPts val="400"/>
      </a:spcBef>
      <a:defRPr sz="1200">
        <a:latin typeface="+mn-lt"/>
        <a:ea typeface="+mn-ea"/>
        <a:cs typeface="+mn-cs"/>
        <a:sym typeface="Calibri" panose="020F0502020204030204"/>
      </a:defRPr>
    </a:lvl3pPr>
    <a:lvl4pPr indent="685800" latinLnBrk="0">
      <a:spcBef>
        <a:spcPts val="400"/>
      </a:spcBef>
      <a:defRPr sz="1200">
        <a:latin typeface="+mn-lt"/>
        <a:ea typeface="+mn-ea"/>
        <a:cs typeface="+mn-cs"/>
        <a:sym typeface="Calibri" panose="020F0502020204030204"/>
      </a:defRPr>
    </a:lvl4pPr>
    <a:lvl5pPr indent="914400" latinLnBrk="0">
      <a:spcBef>
        <a:spcPts val="400"/>
      </a:spcBef>
      <a:defRPr sz="1200">
        <a:latin typeface="+mn-lt"/>
        <a:ea typeface="+mn-ea"/>
        <a:cs typeface="+mn-cs"/>
        <a:sym typeface="Calibri" panose="020F0502020204030204"/>
      </a:defRPr>
    </a:lvl5pPr>
    <a:lvl6pPr indent="1143000" latinLnBrk="0">
      <a:spcBef>
        <a:spcPts val="400"/>
      </a:spcBef>
      <a:defRPr sz="1200">
        <a:latin typeface="+mn-lt"/>
        <a:ea typeface="+mn-ea"/>
        <a:cs typeface="+mn-cs"/>
        <a:sym typeface="Calibri" panose="020F0502020204030204"/>
      </a:defRPr>
    </a:lvl6pPr>
    <a:lvl7pPr indent="1371600" latinLnBrk="0">
      <a:spcBef>
        <a:spcPts val="400"/>
      </a:spcBef>
      <a:defRPr sz="1200">
        <a:latin typeface="+mn-lt"/>
        <a:ea typeface="+mn-ea"/>
        <a:cs typeface="+mn-cs"/>
        <a:sym typeface="Calibri" panose="020F0502020204030204"/>
      </a:defRPr>
    </a:lvl7pPr>
    <a:lvl8pPr indent="1600200" latinLnBrk="0">
      <a:spcBef>
        <a:spcPts val="400"/>
      </a:spcBef>
      <a:defRPr sz="1200">
        <a:latin typeface="+mn-lt"/>
        <a:ea typeface="+mn-ea"/>
        <a:cs typeface="+mn-cs"/>
        <a:sym typeface="Calibri" panose="020F0502020204030204"/>
      </a:defRPr>
    </a:lvl8pPr>
    <a:lvl9pPr indent="1828800" latinLnBrk="0">
      <a:spcBef>
        <a:spcPts val="400"/>
      </a:spcBef>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各位老师上午好，我的研究题目是基于多层级胸部</a:t>
            </a:r>
            <a:r>
              <a:rPr lang="en-US" altLang="zh-CN"/>
              <a:t>CT</a:t>
            </a:r>
            <a:r>
              <a:rPr lang="zh-CN" altLang="en-US"/>
              <a:t>的肺炎分类</a:t>
            </a:r>
            <a:r>
              <a:rPr lang="zh-CN" altLang="en-US"/>
              <a:t>研究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以上是技术路线一中的一个阶段性实验成果。针对技术路线一对其进行与现有的方法的比较，证明了本章研究方法较其他研究方法的性能优越性，分类准确率达到</a:t>
            </a:r>
            <a:r>
              <a:rPr lang="en-US" altLang="zh-CN"/>
              <a:t>95.5%</a:t>
            </a:r>
            <a:r>
              <a:rPr lang="zh-CN" altLang="en-US"/>
              <a:t>。</a:t>
            </a:r>
            <a:endParaRPr lang="zh-CN" altLang="en-US"/>
          </a:p>
          <a:p>
            <a:r>
              <a:rPr lang="zh-CN" altLang="en-US">
                <a:sym typeface="+mn-ea"/>
              </a:rPr>
              <a:t>以及消融实验</a:t>
            </a:r>
            <a:r>
              <a:rPr lang="zh-CN" altLang="en-US"/>
              <a:t>结果</a:t>
            </a:r>
            <a:r>
              <a:rPr lang="zh-CN" altLang="en-US"/>
              <a:t>也证明了通过全局图像结构特征和局部病灶细节特征之间的互补，我们的多视角信息融合模型能够从 CT 切片中提取不同层次的特征，从而有效提高了肺 CT 图像的分类性能。</a:t>
            </a:r>
            <a:endParaRPr lang="zh-CN" altLang="en-US"/>
          </a:p>
          <a:p>
            <a:r>
              <a:rPr lang="zh-CN" altLang="en-US"/>
              <a:t>同时分类网络中的类激活映射可以体现病毒性肺炎和细菌性肺炎的</a:t>
            </a:r>
            <a:r>
              <a:rPr lang="en-US" altLang="zh-CN"/>
              <a:t>CT</a:t>
            </a:r>
            <a:r>
              <a:rPr lang="zh-CN" altLang="en-US"/>
              <a:t>图像关注点的</a:t>
            </a:r>
            <a:r>
              <a:rPr lang="zh-CN" altLang="en-US"/>
              <a:t>不同。</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这是目前取得的学术成果，发明专利目前已经通过初审，一篇</a:t>
            </a:r>
            <a:r>
              <a:rPr lang="en-US" altLang="zh-CN"/>
              <a:t>EI</a:t>
            </a:r>
            <a:r>
              <a:rPr lang="zh-CN" altLang="en-US"/>
              <a:t>会议论文目前已经</a:t>
            </a:r>
            <a:r>
              <a:rPr lang="zh-CN" altLang="en-US"/>
              <a:t>录用，对应论文中的第四</a:t>
            </a:r>
            <a:r>
              <a:rPr lang="zh-CN" altLang="en-US"/>
              <a:t>章节。</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以上是进度</a:t>
            </a:r>
            <a:r>
              <a:rPr lang="zh-CN" altLang="en-US"/>
              <a:t>计划</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主要分为以上六个方面：研究意义、研究目标、研究内容、阶段性实验成果、目前取得的学术成果和后续工作</a:t>
            </a:r>
            <a:r>
              <a:rPr lang="zh-CN" altLang="en-US"/>
              <a:t>计划。</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第一部分是研究背景与</a:t>
            </a:r>
            <a:r>
              <a:rPr lang="zh-CN" altLang="en-US"/>
              <a:t>意义</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本课题的研究背景主要分为以上三个部分：</a:t>
            </a:r>
            <a:endParaRPr lang="zh-CN" altLang="en-US"/>
          </a:p>
          <a:p>
            <a:r>
              <a:rPr lang="zh-CN" altLang="en-US"/>
              <a:t>传统</a:t>
            </a:r>
            <a:r>
              <a:rPr lang="en-US" altLang="zh-CN"/>
              <a:t>CT</a:t>
            </a:r>
            <a:r>
              <a:rPr lang="zh-CN" altLang="en-US"/>
              <a:t>诊断的局限性：</a:t>
            </a:r>
            <a:r>
              <a:rPr lang="zh-CN" altLang="en-US"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传统的</a:t>
            </a:r>
            <a:r>
              <a:rPr lang="en-US" altLang="zh-CN"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CT</a:t>
            </a:r>
            <a:r>
              <a:rPr lang="zh-CN" altLang="en-US"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诊断方法依赖于医生的人工观察。这不仅</a:t>
            </a:r>
            <a:r>
              <a:rPr lang="zh-CN" altLang="en-US" b="1" dirty="0">
                <a:solidFill>
                  <a:srgbClr val="FF0000"/>
                </a:solidFill>
                <a:latin typeface="Arial" panose="020B0604020202020204" pitchFamily="34" charset="0"/>
                <a:ea typeface="微软雅黑" panose="020B0503020204020204" charset="-122"/>
                <a:sym typeface="Arial" panose="020B0604020202020204" pitchFamily="34" charset="0"/>
              </a:rPr>
              <a:t>耗时</a:t>
            </a:r>
            <a:r>
              <a:rPr lang="zh-CN" altLang="en-US"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，还容易受到</a:t>
            </a:r>
            <a:r>
              <a:rPr lang="zh-CN" altLang="en-US" b="1" dirty="0">
                <a:solidFill>
                  <a:srgbClr val="FF0000"/>
                </a:solidFill>
                <a:latin typeface="Arial" panose="020B0604020202020204" pitchFamily="34" charset="0"/>
                <a:ea typeface="微软雅黑" panose="020B0503020204020204" charset="-122"/>
                <a:sym typeface="Arial" panose="020B0604020202020204" pitchFamily="34" charset="0"/>
              </a:rPr>
              <a:t>主观因素</a:t>
            </a:r>
            <a:r>
              <a:rPr lang="zh-CN" altLang="en-US"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的影响。</a:t>
            </a:r>
            <a:endParaRPr lang="zh-CN" altLang="en-US"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a:p>
            <a:r>
              <a:rPr lang="zh-CN" altLang="en-US"/>
              <a:t>肺炎影像学表现的复杂性：</a:t>
            </a:r>
            <a:r>
              <a:rPr lang="zh-CN" altLang="en-US"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肺炎临床表现和CT图像中呈现出多种</a:t>
            </a:r>
            <a:r>
              <a:rPr lang="zh-CN" altLang="en-US" b="1" dirty="0">
                <a:solidFill>
                  <a:srgbClr val="FF0000"/>
                </a:solidFill>
                <a:latin typeface="Arial" panose="020B0604020202020204" pitchFamily="34" charset="0"/>
                <a:ea typeface="微软雅黑" panose="020B0503020204020204" charset="-122"/>
                <a:sym typeface="Arial" panose="020B0604020202020204" pitchFamily="34" charset="0"/>
              </a:rPr>
              <a:t>不同的形态特征，</a:t>
            </a:r>
            <a:r>
              <a:rPr lang="zh-CN" altLang="en-US"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这种多样性使得区分不同类型肺炎变得</a:t>
            </a:r>
            <a:r>
              <a:rPr lang="zh-CN" altLang="en-US" b="1" dirty="0">
                <a:solidFill>
                  <a:srgbClr val="FF0000"/>
                </a:solidFill>
                <a:latin typeface="Arial" panose="020B0604020202020204" pitchFamily="34" charset="0"/>
                <a:ea typeface="微软雅黑" panose="020B0503020204020204" charset="-122"/>
                <a:sym typeface="Arial" panose="020B0604020202020204" pitchFamily="34" charset="0"/>
              </a:rPr>
              <a:t>异常复杂。</a:t>
            </a:r>
            <a:endParaRPr lang="zh-CN" altLang="en-US"/>
          </a:p>
          <a:p>
            <a:r>
              <a:rPr lang="zh-CN" altLang="en-US"/>
              <a:t>全球流行病情的迫切性：</a:t>
            </a:r>
            <a:r>
              <a:rPr lang="zh-CN" altLang="en-US"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全球大流行病情，使呼吸系统疾病的早期诊断和有效管理成为重要任务。当务之急是能够</a:t>
            </a:r>
            <a:r>
              <a:rPr lang="zh-CN" altLang="en-US" b="1" dirty="0">
                <a:solidFill>
                  <a:srgbClr val="FF0000"/>
                </a:solidFill>
                <a:latin typeface="Arial" panose="020B0604020202020204" pitchFamily="34" charset="0"/>
                <a:ea typeface="微软雅黑" panose="020B0503020204020204" charset="-122"/>
                <a:sym typeface="Arial" panose="020B0604020202020204" pitchFamily="34" charset="0"/>
              </a:rPr>
              <a:t>快速、准确地分析CT图像。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本研究通过来自医院的病毒性</a:t>
            </a:r>
            <a:r>
              <a:rPr lang="zh-CN" altLang="en-US"/>
              <a:t>肺炎患者、细菌性肺炎患者以及健康人员的胸部平扫CT序列数据构建肺炎自动诊断模型。</a:t>
            </a:r>
            <a:endParaRPr lang="zh-CN" altLang="en-US"/>
          </a:p>
          <a:p>
            <a:r>
              <a:rPr lang="zh-CN" altLang="en-US"/>
              <a:t>主要研究内容分为三部分，对应论文中的三四五章节分别是。第一部分是基于多层级的胸部</a:t>
            </a:r>
            <a:r>
              <a:rPr lang="en-US" altLang="zh-CN"/>
              <a:t>CT</a:t>
            </a:r>
            <a:r>
              <a:rPr lang="zh-CN" altLang="en-US"/>
              <a:t>数据集构建研究；第二部分是基于</a:t>
            </a:r>
            <a:r>
              <a:rPr lang="en-US" altLang="zh-CN"/>
              <a:t>CT</a:t>
            </a:r>
            <a:r>
              <a:rPr lang="zh-CN" altLang="en-US"/>
              <a:t>切片级细粒度标签的肺炎分类</a:t>
            </a:r>
            <a:r>
              <a:rPr lang="zh-CN" altLang="en-US"/>
              <a:t>研究；第三部分是基于</a:t>
            </a:r>
            <a:r>
              <a:rPr lang="en-US" altLang="zh-CN"/>
              <a:t>CT</a:t>
            </a:r>
            <a:r>
              <a:rPr lang="zh-CN" altLang="en-US"/>
              <a:t>序列级粗粒度标签肺炎分类</a:t>
            </a:r>
            <a:r>
              <a:rPr lang="zh-CN" altLang="en-US"/>
              <a:t>研究</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接下来是课题的研究内容，主要介绍论文中提出</a:t>
            </a:r>
            <a:r>
              <a:rPr lang="zh-CN" altLang="en-US"/>
              <a:t>的两个技术</a:t>
            </a:r>
            <a:r>
              <a:rPr lang="zh-CN" altLang="en-US"/>
              <a:t>路线</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t>上面展示的是技术路线一的内容，基于胸部</a:t>
            </a:r>
            <a:r>
              <a:rPr lang="en-US" altLang="zh-CN"/>
              <a:t>CT</a:t>
            </a:r>
            <a:r>
              <a:rPr lang="zh-CN" altLang="en-US"/>
              <a:t>切片级别的肺炎分类方法。该部分研究主要针对两个问题进行</a:t>
            </a:r>
            <a:r>
              <a:rPr lang="zh-CN" altLang="en-US"/>
              <a:t>解决：</a:t>
            </a:r>
            <a:endParaRPr lang="zh-CN" altLang="en-US"/>
          </a:p>
          <a:p>
            <a:r>
              <a:rPr lang="zh-CN" altLang="en-US"/>
              <a:t>①在</a:t>
            </a:r>
            <a:r>
              <a:rPr lang="zh-CN" altLang="en-US"/>
              <a:t>肺炎轻症状或早期阶段，可能只引起轻微的肺部病变或炎症，这些细微的病变可能被忽略或不易被传统的分析方法捕获。</a:t>
            </a:r>
            <a:endParaRPr lang="zh-CN" altLang="en-US"/>
          </a:p>
          <a:p>
            <a:r>
              <a:rPr lang="zh-CN" altLang="en-US"/>
              <a:t>②像肺炎这种感染性疾病常常引起炎症的</a:t>
            </a:r>
            <a:r>
              <a:rPr lang="zh-CN" altLang="en-US"/>
              <a:t>扩散。以病毒</a:t>
            </a:r>
            <a:r>
              <a:rPr lang="zh-CN" altLang="en-US"/>
              <a:t>性肺炎为例，初期病灶可能出现在肺部的某个部位，随着病情发展，炎症可能扩散到相邻区域，导致新的病灶形成，</a:t>
            </a:r>
            <a:r>
              <a:rPr lang="zh-CN" altLang="en-US"/>
              <a:t>因此病灶之间可能存在直接的相互作用或传播路径。</a:t>
            </a:r>
            <a:endParaRPr lang="zh-CN" altLang="en-US"/>
          </a:p>
          <a:p>
            <a:r>
              <a:rPr lang="zh-CN" altLang="en-US"/>
              <a:t>针对第一个问题本研究对</a:t>
            </a:r>
            <a:r>
              <a:rPr lang="en-US" altLang="zh-CN"/>
              <a:t>CT</a:t>
            </a:r>
            <a:r>
              <a:rPr lang="zh-CN" altLang="en-US"/>
              <a:t>切片数据</a:t>
            </a:r>
            <a:r>
              <a:rPr lang="zh-CN" altLang="en-US"/>
              <a:t>集进行病灶标注，</a:t>
            </a:r>
            <a:r>
              <a:rPr lang="zh-CN" altLang="en-US">
                <a:sym typeface="+mn-ea"/>
              </a:rPr>
              <a:t>加入病灶检测模块来对精确地定位和定量化病灶区域</a:t>
            </a:r>
            <a:r>
              <a:rPr lang="zh-CN" altLang="en-US"/>
              <a:t>，以全局和局部两个视角来提高模型的特征表达</a:t>
            </a:r>
            <a:r>
              <a:rPr lang="zh-CN" altLang="en-US"/>
              <a:t>层次；</a:t>
            </a:r>
            <a:endParaRPr lang="zh-CN" altLang="en-US"/>
          </a:p>
          <a:p>
            <a:r>
              <a:rPr lang="zh-CN" altLang="en-US"/>
              <a:t>针对第二个问题利用图网络的注意力机制来学习</a:t>
            </a:r>
            <a:r>
              <a:rPr lang="zh-CN" altLang="en-US"/>
              <a:t>病灶节点之间的关系权重，从而更好地捕捉病灶之间的相互作用和</a:t>
            </a:r>
            <a:r>
              <a:rPr lang="zh-CN" altLang="en-US"/>
              <a:t>影响。</a:t>
            </a:r>
            <a:endParaRPr lang="zh-CN" altLang="en-US"/>
          </a:p>
          <a:p>
            <a:r>
              <a:rPr lang="zh-CN" altLang="en-US"/>
              <a:t>通过对全局切片特征和聚合了病灶间作用关系的局部病灶区域特征进行融合，最终会得到切片级别的分类结果，为了模拟医生的真实诊断过程，在实际输入的过程中输入的是患者的全序列</a:t>
            </a:r>
            <a:r>
              <a:rPr lang="en-US" altLang="zh-CN"/>
              <a:t>CT</a:t>
            </a:r>
            <a:r>
              <a:rPr lang="zh-CN" altLang="en-US"/>
              <a:t>切片，因此本研究构建了一个患者级别的预测机制</a:t>
            </a:r>
            <a:r>
              <a:rPr lang="zh-CN" altLang="en-US"/>
              <a:t>来</a:t>
            </a:r>
            <a:endParaRPr lang="zh-CN" altLang="en-US"/>
          </a:p>
          <a:p>
            <a:r>
              <a:rPr lang="zh-CN" altLang="en-US"/>
              <a:t>聚合患者全序列切片图像的分类结果作为患者的肺炎类型</a:t>
            </a:r>
            <a:r>
              <a:rPr lang="zh-CN" altLang="en-US"/>
              <a:t>结果。</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r>
              <a:rPr lang="zh-CN" altLang="en-US">
                <a:sym typeface="+mn-ea"/>
              </a:rPr>
              <a:t>以上是技术路线二的</a:t>
            </a:r>
            <a:r>
              <a:rPr lang="zh-CN" altLang="en-US">
                <a:sym typeface="+mn-ea"/>
              </a:rPr>
              <a:t>内容，是基于胸部</a:t>
            </a:r>
            <a:r>
              <a:rPr lang="en-US" altLang="zh-CN">
                <a:sym typeface="+mn-ea"/>
              </a:rPr>
              <a:t>CT</a:t>
            </a:r>
            <a:r>
              <a:rPr lang="zh-CN" altLang="en-US">
                <a:sym typeface="+mn-ea"/>
              </a:rPr>
              <a:t>序列级别的肺炎分类方法，该方法主要针对一下两个问题：</a:t>
            </a:r>
            <a:endParaRPr lang="zh-CN" altLang="en-US">
              <a:sym typeface="+mn-ea"/>
            </a:endParaRPr>
          </a:p>
          <a:p>
            <a:r>
              <a:rPr lang="zh-CN" altLang="en-US"/>
              <a:t>①技术路线一中需要耗费人力和时间对每张切片进行人工标注，这样不符合医生观察</a:t>
            </a:r>
            <a:r>
              <a:rPr lang="en-US" altLang="zh-CN"/>
              <a:t>CT</a:t>
            </a:r>
            <a:r>
              <a:rPr lang="zh-CN" altLang="en-US"/>
              <a:t>全序列的诊断习惯。</a:t>
            </a:r>
            <a:endParaRPr lang="zh-CN" altLang="en-US"/>
          </a:p>
          <a:p>
            <a:r>
              <a:rPr lang="zh-CN" altLang="en-US"/>
              <a:t>②不同患者不同肺炎类型的胸部</a:t>
            </a:r>
            <a:r>
              <a:rPr lang="en-US" altLang="zh-CN"/>
              <a:t>CT</a:t>
            </a:r>
            <a:r>
              <a:rPr lang="zh-CN" altLang="en-US"/>
              <a:t>影像学表现差异较大，序列级别的分类增加了模型的训练复杂度，同时</a:t>
            </a:r>
            <a:r>
              <a:rPr lang="zh-CN" altLang="en-US"/>
              <a:t>单一视觉模态提供的信息也</a:t>
            </a:r>
            <a:r>
              <a:rPr lang="zh-CN" altLang="en-US"/>
              <a:t>有限。</a:t>
            </a:r>
            <a:endParaRPr lang="zh-CN" altLang="en-US"/>
          </a:p>
          <a:p>
            <a:r>
              <a:rPr lang="zh-CN" altLang="en-US"/>
              <a:t>针对以上问题，技术路线二提出了一种多模态文本指导的基于胸部</a:t>
            </a:r>
            <a:r>
              <a:rPr lang="en-US" altLang="zh-CN"/>
              <a:t>CT</a:t>
            </a:r>
            <a:r>
              <a:rPr lang="zh-CN" altLang="en-US"/>
              <a:t>序列的肺炎分类方法，利用</a:t>
            </a:r>
            <a:r>
              <a:rPr lang="en-US" altLang="zh-CN"/>
              <a:t>CT</a:t>
            </a:r>
            <a:r>
              <a:rPr lang="zh-CN" altLang="en-US"/>
              <a:t>诊断报告中提供的对病灶详细的描述，包括病灶的名称</a:t>
            </a:r>
            <a:r>
              <a:rPr lang="zh-CN" altLang="en-US"/>
              <a:t>位置和变化过程来够进一步指导</a:t>
            </a:r>
            <a:r>
              <a:rPr lang="en-US" altLang="zh-CN"/>
              <a:t>CT</a:t>
            </a:r>
            <a:r>
              <a:rPr lang="zh-CN" altLang="en-US"/>
              <a:t>的序列的特征</a:t>
            </a:r>
            <a:r>
              <a:rPr lang="zh-CN" altLang="en-US"/>
              <a:t>表达。</a:t>
            </a:r>
            <a:endParaRPr lang="zh-CN" altLang="en-US"/>
          </a:p>
          <a:p>
            <a:r>
              <a:rPr lang="zh-CN" altLang="en-US"/>
              <a:t>为了模拟临床中的诊断过程，技术路线二模型采用多模态训练</a:t>
            </a:r>
            <a:r>
              <a:rPr lang="en-US" altLang="zh-CN"/>
              <a:t>+</a:t>
            </a:r>
            <a:r>
              <a:rPr lang="zh-CN" altLang="en-US"/>
              <a:t>单模态测试的流程，因此提出一个模态转移模块来通过视觉信息表示去生成语义信息表示，以适应训练和测试的异步</a:t>
            </a:r>
            <a:r>
              <a:rPr lang="zh-CN" altLang="en-US"/>
              <a:t>过程；</a:t>
            </a:r>
            <a:endParaRPr lang="zh-CN" altLang="en-US"/>
          </a:p>
          <a:p>
            <a:r>
              <a:rPr lang="zh-CN" altLang="en-US"/>
              <a:t>同时本部分研究采用</a:t>
            </a:r>
            <a:r>
              <a:rPr lang="en-US" altLang="zh-CN"/>
              <a:t>cross-attention</a:t>
            </a:r>
            <a:r>
              <a:rPr lang="zh-CN" altLang="en-US"/>
              <a:t>机制将</a:t>
            </a:r>
            <a:r>
              <a:rPr lang="en-US" altLang="zh-CN"/>
              <a:t>CT</a:t>
            </a:r>
            <a:r>
              <a:rPr lang="zh-CN" altLang="en-US"/>
              <a:t>描述中的语义信息加强到</a:t>
            </a:r>
            <a:r>
              <a:rPr lang="en-US" altLang="zh-CN"/>
              <a:t>CT</a:t>
            </a:r>
            <a:r>
              <a:rPr lang="zh-CN" altLang="en-US"/>
              <a:t>序列的视觉信息中，以此达到</a:t>
            </a:r>
            <a:r>
              <a:rPr lang="en-US" altLang="zh-CN"/>
              <a:t>CT</a:t>
            </a:r>
            <a:r>
              <a:rPr lang="zh-CN" altLang="en-US"/>
              <a:t>描述来丰富</a:t>
            </a:r>
            <a:r>
              <a:rPr lang="en-US" altLang="zh-CN"/>
              <a:t>CT</a:t>
            </a:r>
            <a:r>
              <a:rPr lang="zh-CN" altLang="en-US"/>
              <a:t>序列特征表达的目的；</a:t>
            </a:r>
            <a:endParaRPr lang="zh-CN" altLang="en-US"/>
          </a:p>
          <a:p>
            <a:r>
              <a:rPr lang="zh-CN" altLang="en-US"/>
              <a:t>同时采用多模态对比学习来优化序列</a:t>
            </a:r>
            <a:r>
              <a:rPr lang="en-US" altLang="zh-CN"/>
              <a:t>-</a:t>
            </a:r>
            <a:r>
              <a:rPr lang="zh-CN" altLang="en-US"/>
              <a:t>文本对在特征空间中的分布表示，相似化相同类别的</a:t>
            </a:r>
            <a:r>
              <a:rPr lang="zh-CN" altLang="en-US"/>
              <a:t>特征表达。</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685800" y="1597819"/>
            <a:ext cx="7772400" cy="1102520"/>
          </a:xfrm>
          <a:prstGeom prst="rect">
            <a:avLst/>
          </a:prstGeom>
        </p:spPr>
        <p:txBody>
          <a:bodyPr/>
          <a:lstStyle/>
          <a:p>
            <a:r>
              <a:t>标题文本</a:t>
            </a:r>
          </a:p>
        </p:txBody>
      </p:sp>
      <p:sp>
        <p:nvSpPr>
          <p:cNvPr id="12" name="正文级别 1…"/>
          <p:cNvSpPr txBox="1">
            <a:spLocks noGrp="1"/>
          </p:cNvSpPr>
          <p:nvPr>
            <p:ph type="body" sz="quarter" idx="1" hasCustomPrompt="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92"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pic>
        <p:nvPicPr>
          <p:cNvPr id="93" name="图片 2" descr="图片 2"/>
          <p:cNvPicPr>
            <a:picLocks noChangeAspect="1"/>
          </p:cNvPicPr>
          <p:nvPr/>
        </p:nvPicPr>
        <p:blipFill>
          <a:blip r:embed="rId2"/>
          <a:stretch>
            <a:fillRect/>
          </a:stretch>
        </p:blipFill>
        <p:spPr>
          <a:xfrm>
            <a:off x="179387" y="-20638"/>
            <a:ext cx="1704976" cy="720727"/>
          </a:xfrm>
          <a:prstGeom prst="rect">
            <a:avLst/>
          </a:prstGeom>
          <a:ln w="12700">
            <a:miter lim="400000"/>
            <a:headEnd/>
            <a:tailEnd/>
          </a:ln>
        </p:spPr>
      </p:pic>
      <p:sp>
        <p:nvSpPr>
          <p:cNvPr id="94"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96"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664" y="63059"/>
            <a:ext cx="2106612" cy="5739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103"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标题幻灯片">
    <p:spTree>
      <p:nvGrpSpPr>
        <p:cNvPr id="1" name=""/>
        <p:cNvGrpSpPr/>
        <p:nvPr/>
      </p:nvGrpSpPr>
      <p:grpSpPr>
        <a:xfrm>
          <a:off x="0" y="0"/>
          <a:ext cx="0" cy="0"/>
          <a:chOff x="0" y="0"/>
          <a:chExt cx="0" cy="0"/>
        </a:xfrm>
      </p:grpSpPr>
      <p:sp>
        <p:nvSpPr>
          <p:cNvPr id="110"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pic>
        <p:nvPicPr>
          <p:cNvPr id="111" name="图片 2" descr="图片 2"/>
          <p:cNvPicPr>
            <a:picLocks noChangeAspect="1"/>
          </p:cNvPicPr>
          <p:nvPr/>
        </p:nvPicPr>
        <p:blipFill>
          <a:blip r:embed="rId2"/>
          <a:stretch>
            <a:fillRect/>
          </a:stretch>
        </p:blipFill>
        <p:spPr>
          <a:xfrm>
            <a:off x="179387" y="-20638"/>
            <a:ext cx="1704976" cy="720727"/>
          </a:xfrm>
          <a:prstGeom prst="rect">
            <a:avLst/>
          </a:prstGeom>
          <a:ln w="12700">
            <a:miter lim="400000"/>
            <a:headEnd/>
            <a:tailEnd/>
          </a:ln>
        </p:spPr>
      </p:pic>
      <p:sp>
        <p:nvSpPr>
          <p:cNvPr id="112" name="矩形 3"/>
          <p:cNvSpPr txBox="1"/>
          <p:nvPr/>
        </p:nvSpPr>
        <p:spPr>
          <a:xfrm>
            <a:off x="6477000" y="176212"/>
            <a:ext cx="815341" cy="345441"/>
          </a:xfrm>
          <a:prstGeom prst="rect">
            <a:avLst/>
          </a:prstGeom>
          <a:ln w="12700">
            <a:miter lim="400000"/>
          </a:ln>
        </p:spPr>
        <p:txBody>
          <a:bodyPr wrap="none" lIns="45719" rIns="45719">
            <a:spAutoFit/>
          </a:bodyPr>
          <a:lstStyle>
            <a:lvl1pP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课题综述</a:t>
            </a:r>
          </a:p>
        </p:txBody>
      </p:sp>
      <p:sp>
        <p:nvSpPr>
          <p:cNvPr id="113" name="矩形 4"/>
          <p:cNvSpPr/>
          <p:nvPr/>
        </p:nvSpPr>
        <p:spPr>
          <a:xfrm>
            <a:off x="8564563" y="258763"/>
            <a:ext cx="184151"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4" name="矩形 5"/>
          <p:cNvSpPr/>
          <p:nvPr/>
        </p:nvSpPr>
        <p:spPr>
          <a:xfrm>
            <a:off x="8329613" y="258763"/>
            <a:ext cx="182563"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5" name="矩形 6"/>
          <p:cNvSpPr/>
          <p:nvPr/>
        </p:nvSpPr>
        <p:spPr>
          <a:xfrm>
            <a:off x="8097838" y="258763"/>
            <a:ext cx="184151"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6" name="矩形 7"/>
          <p:cNvSpPr/>
          <p:nvPr/>
        </p:nvSpPr>
        <p:spPr>
          <a:xfrm>
            <a:off x="7861300" y="258763"/>
            <a:ext cx="184150"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7" name="矩形 8"/>
          <p:cNvSpPr/>
          <p:nvPr/>
        </p:nvSpPr>
        <p:spPr>
          <a:xfrm>
            <a:off x="7626350" y="258763"/>
            <a:ext cx="184150"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8" name="矩形 9"/>
          <p:cNvSpPr/>
          <p:nvPr/>
        </p:nvSpPr>
        <p:spPr>
          <a:xfrm>
            <a:off x="7383463" y="258763"/>
            <a:ext cx="184151" cy="138113"/>
          </a:xfrm>
          <a:prstGeom prst="rect">
            <a:avLst/>
          </a:prstGeom>
          <a:ln w="6350">
            <a:solidFill>
              <a:srgbClr val="FFFFFF"/>
            </a:solidFill>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19"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121"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664" y="63059"/>
            <a:ext cx="2106612" cy="5739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6_标题和内容">
    <p:spTree>
      <p:nvGrpSpPr>
        <p:cNvPr id="1" name=""/>
        <p:cNvGrpSpPr/>
        <p:nvPr/>
      </p:nvGrpSpPr>
      <p:grpSpPr>
        <a:xfrm>
          <a:off x="0" y="0"/>
          <a:ext cx="0" cy="0"/>
          <a:chOff x="0" y="0"/>
          <a:chExt cx="0" cy="0"/>
        </a:xfrm>
      </p:grpSpPr>
      <p:sp>
        <p:nvSpPr>
          <p:cNvPr id="264"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8_标题幻灯片">
    <p:spTree>
      <p:nvGrpSpPr>
        <p:cNvPr id="1" name=""/>
        <p:cNvGrpSpPr/>
        <p:nvPr/>
      </p:nvGrpSpPr>
      <p:grpSpPr>
        <a:xfrm>
          <a:off x="0" y="0"/>
          <a:ext cx="0" cy="0"/>
          <a:chOff x="0" y="0"/>
          <a:chExt cx="0" cy="0"/>
        </a:xfrm>
      </p:grpSpPr>
      <p:sp>
        <p:nvSpPr>
          <p:cNvPr id="271"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pic>
        <p:nvPicPr>
          <p:cNvPr id="272" name="图片 2" descr="图片 2"/>
          <p:cNvPicPr>
            <a:picLocks noChangeAspect="1"/>
          </p:cNvPicPr>
          <p:nvPr/>
        </p:nvPicPr>
        <p:blipFill>
          <a:blip r:embed="rId2"/>
          <a:stretch>
            <a:fillRect/>
          </a:stretch>
        </p:blipFill>
        <p:spPr>
          <a:xfrm>
            <a:off x="179387" y="-20638"/>
            <a:ext cx="1704976" cy="720727"/>
          </a:xfrm>
          <a:prstGeom prst="rect">
            <a:avLst/>
          </a:prstGeom>
          <a:ln w="12700">
            <a:miter lim="400000"/>
            <a:headEnd/>
            <a:tailEnd/>
          </a:ln>
        </p:spPr>
      </p:pic>
      <p:sp>
        <p:nvSpPr>
          <p:cNvPr id="273" name="矩形 3"/>
          <p:cNvSpPr txBox="1"/>
          <p:nvPr/>
        </p:nvSpPr>
        <p:spPr>
          <a:xfrm>
            <a:off x="6477000" y="176212"/>
            <a:ext cx="815341" cy="345441"/>
          </a:xfrm>
          <a:prstGeom prst="rect">
            <a:avLst/>
          </a:prstGeom>
          <a:ln w="12700">
            <a:miter lim="400000"/>
          </a:ln>
        </p:spPr>
        <p:txBody>
          <a:bodyPr wrap="none" lIns="45719" rIns="45719">
            <a:spAutoFit/>
          </a:bodyPr>
          <a:lstStyle>
            <a:lvl1pP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参考文献</a:t>
            </a:r>
          </a:p>
        </p:txBody>
      </p:sp>
      <p:sp>
        <p:nvSpPr>
          <p:cNvPr id="274" name="矩形 4"/>
          <p:cNvSpPr/>
          <p:nvPr/>
        </p:nvSpPr>
        <p:spPr>
          <a:xfrm>
            <a:off x="8564563" y="258763"/>
            <a:ext cx="184151" cy="138113"/>
          </a:xfrm>
          <a:prstGeom prst="rect">
            <a:avLst/>
          </a:prstGeom>
          <a:ln w="6350">
            <a:solidFill>
              <a:srgbClr val="D9D9D9"/>
            </a:solidFill>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275" name="矩形 5"/>
          <p:cNvSpPr/>
          <p:nvPr/>
        </p:nvSpPr>
        <p:spPr>
          <a:xfrm>
            <a:off x="8329613" y="258763"/>
            <a:ext cx="182563"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276" name="矩形 6"/>
          <p:cNvSpPr/>
          <p:nvPr/>
        </p:nvSpPr>
        <p:spPr>
          <a:xfrm>
            <a:off x="8097838" y="258763"/>
            <a:ext cx="184151"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277" name="矩形 7"/>
          <p:cNvSpPr/>
          <p:nvPr/>
        </p:nvSpPr>
        <p:spPr>
          <a:xfrm>
            <a:off x="7861300" y="258763"/>
            <a:ext cx="184150"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278" name="矩形 8"/>
          <p:cNvSpPr/>
          <p:nvPr/>
        </p:nvSpPr>
        <p:spPr>
          <a:xfrm>
            <a:off x="7626350" y="258763"/>
            <a:ext cx="184150"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279" name="矩形 9"/>
          <p:cNvSpPr/>
          <p:nvPr/>
        </p:nvSpPr>
        <p:spPr>
          <a:xfrm>
            <a:off x="7383463" y="258763"/>
            <a:ext cx="184151" cy="138113"/>
          </a:xfrm>
          <a:prstGeom prst="rect">
            <a:avLst/>
          </a:prstGeom>
          <a:solidFill>
            <a:srgbClr val="D9D9D9"/>
          </a:solidFill>
          <a:ln w="12700">
            <a:miter lim="400000"/>
          </a:ln>
        </p:spPr>
        <p:txBody>
          <a:bodyPr lIns="45719" rIns="45719" anchor="ctr"/>
          <a:lstStyle/>
          <a:p>
            <a:pPr algn="ctr">
              <a:defRPr sz="1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280"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282"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664" y="63059"/>
            <a:ext cx="2106612" cy="5739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289"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291"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rPr/>
            </a:fld>
            <a:endParaRPr/>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64" y="63059"/>
            <a:ext cx="2106612" cy="5739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722312" y="3305176"/>
            <a:ext cx="7772401" cy="1021557"/>
          </a:xfrm>
          <a:prstGeom prst="rect">
            <a:avLst/>
          </a:prstGeom>
        </p:spPr>
        <p:txBody>
          <a:bodyPr/>
          <a:lstStyle>
            <a:lvl1pPr algn="l">
              <a:defRPr sz="4000" b="1" cap="all"/>
            </a:lvl1pPr>
          </a:lstStyle>
          <a:p>
            <a:r>
              <a:t>标题文本</a:t>
            </a:r>
          </a:p>
        </p:txBody>
      </p:sp>
      <p:sp>
        <p:nvSpPr>
          <p:cNvPr id="30" name="正文级别 1…"/>
          <p:cNvSpPr txBox="1">
            <a:spLocks noGrp="1"/>
          </p:cNvSpPr>
          <p:nvPr>
            <p:ph type="body" sz="quarter" idx="1" hasCustomPrompt="1"/>
          </p:nvPr>
        </p:nvSpPr>
        <p:spPr>
          <a:xfrm>
            <a:off x="722312" y="2180034"/>
            <a:ext cx="7772401" cy="1125141"/>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sz="half" idx="1" hasCustomPrompt="1"/>
          </p:nvPr>
        </p:nvSpPr>
        <p:spPr>
          <a:xfrm>
            <a:off x="457200" y="900112"/>
            <a:ext cx="4038600" cy="2545558"/>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prstGeom prst="rect">
            <a:avLst/>
          </a:prstGeom>
        </p:spPr>
        <p:txBody>
          <a:bodyPr/>
          <a:lstStyle/>
          <a:p>
            <a:r>
              <a:t>标题文本</a:t>
            </a:r>
          </a:p>
        </p:txBody>
      </p:sp>
      <p:sp>
        <p:nvSpPr>
          <p:cNvPr id="48" name="正文级别 1…"/>
          <p:cNvSpPr txBox="1">
            <a:spLocks noGrp="1"/>
          </p:cNvSpPr>
          <p:nvPr>
            <p:ph type="body" sz="quarter" idx="1" hasCustomPrompt="1"/>
          </p:nvPr>
        </p:nvSpPr>
        <p:spPr>
          <a:xfrm>
            <a:off x="457200" y="1151334"/>
            <a:ext cx="4040188" cy="47982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4645026" y="1151334"/>
            <a:ext cx="4041776" cy="479823"/>
          </a:xfrm>
          <a:prstGeom prst="rect">
            <a:avLst/>
          </a:prstGeom>
        </p:spPr>
        <p:txBody>
          <a:bodyPr anchor="b"/>
          <a:lstStyle/>
          <a:p>
            <a:pPr marL="0" indent="0">
              <a:spcBef>
                <a:spcPts val="500"/>
              </a:spcBef>
              <a:buSzTx/>
              <a:buFontTx/>
              <a:buNone/>
              <a:defRPr sz="2400" b="1"/>
            </a:p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hasCustomPrompt="1"/>
          </p:nvPr>
        </p:nvSpPr>
        <p:spPr>
          <a:xfrm>
            <a:off x="457201" y="204786"/>
            <a:ext cx="3008314" cy="871539"/>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hasCustomPrompt="1"/>
          </p:nvPr>
        </p:nvSpPr>
        <p:spPr>
          <a:xfrm>
            <a:off x="3575050" y="204788"/>
            <a:ext cx="5111750" cy="438983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457200" y="1076326"/>
            <a:ext cx="3008315" cy="3518297"/>
          </a:xfrm>
          <a:prstGeom prst="rect">
            <a:avLst/>
          </a:prstGeom>
        </p:spPr>
        <p:txBody>
          <a:bodyPr/>
          <a:lstStyle/>
          <a:p>
            <a:pPr marL="0" indent="0">
              <a:spcBef>
                <a:spcPts val="300"/>
              </a:spcBef>
              <a:buSzTx/>
              <a:buFontTx/>
              <a:buNone/>
              <a:defRPr sz="1400"/>
            </a:p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hasCustomPrompt="1"/>
          </p:nvPr>
        </p:nvSpPr>
        <p:spPr>
          <a:xfrm>
            <a:off x="1792288" y="3600450"/>
            <a:ext cx="5486401" cy="425054"/>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1792288" y="459581"/>
            <a:ext cx="5486401" cy="3086101"/>
          </a:xfrm>
          <a:prstGeom prst="rect">
            <a:avLst/>
          </a:prstGeom>
        </p:spPr>
        <p:txBody>
          <a:bodyPr lIns="91439" rIns="91439">
            <a:noAutofit/>
          </a:bodyPr>
          <a:lstStyle/>
          <a:p/>
        </p:txBody>
      </p:sp>
      <p:sp>
        <p:nvSpPr>
          <p:cNvPr id="84" name="正文级别 1…"/>
          <p:cNvSpPr txBox="1">
            <a:spLocks noGrp="1"/>
          </p:cNvSpPr>
          <p:nvPr>
            <p:ph type="body" sz="quarter" idx="1" hasCustomPrompt="1"/>
          </p:nvPr>
        </p:nvSpPr>
        <p:spPr>
          <a:xfrm>
            <a:off x="1792288" y="4025503"/>
            <a:ext cx="5486401" cy="603648"/>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3.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tile tx="0" ty="0" sx="100000" sy="100000" flip="none" algn="tl"/>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05978"/>
            <a:ext cx="8229600" cy="857251"/>
          </a:xfrm>
          <a:prstGeom prst="rect">
            <a:avLst/>
          </a:prstGeom>
          <a:ln w="12700">
            <a:miter lim="400000"/>
          </a:ln>
        </p:spPr>
        <p:txBody>
          <a:bodyPr lIns="45719" rIns="45719">
            <a:normAutofit/>
          </a:bodyPr>
          <a:lstStyle/>
          <a:p>
            <a:r>
              <a:t>标题文本</a:t>
            </a:r>
          </a:p>
        </p:txBody>
      </p:sp>
      <p:sp>
        <p:nvSpPr>
          <p:cNvPr id="3" name="正文级别 1…"/>
          <p:cNvSpPr txBox="1">
            <a:spLocks noGrp="1"/>
          </p:cNvSpPr>
          <p:nvPr>
            <p:ph type="body" idx="1"/>
          </p:nvPr>
        </p:nvSpPr>
        <p:spPr>
          <a:xfrm>
            <a:off x="457200" y="1200150"/>
            <a:ext cx="8229600" cy="3394473"/>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553200" y="4767262"/>
            <a:ext cx="343903" cy="358141"/>
          </a:xfrm>
          <a:prstGeom prst="rect">
            <a:avLst/>
          </a:prstGeom>
          <a:ln w="12700">
            <a:miter lim="400000"/>
          </a:ln>
        </p:spPr>
        <p:txBody>
          <a:bodyPr wrap="none" lIns="45719" rIns="45719">
            <a:spAutoFit/>
          </a:body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200"/>
    </mc:Choice>
    <mc:Fallback>
      <p:transition spd="slow"/>
    </mc:Fallback>
  </mc:AlternateContent>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5pPr>
      <a:lvl6pPr marL="0" marR="0" indent="4572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6pPr>
      <a:lvl7pPr marL="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7pPr>
      <a:lvl8pPr marL="0" marR="0" indent="13716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8pPr>
      <a:lvl9pPr marL="0" marR="0" indent="18288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n-lt"/>
          <a:ea typeface="+mn-ea"/>
          <a:cs typeface="+mn-cs"/>
          <a:sym typeface="Calibri" panose="020F05020202040302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4pPr>
      <a:lvl5pPr marL="21945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5pPr>
      <a:lvl6pPr marL="26517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6pPr>
      <a:lvl7pPr marL="31089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7pPr>
      <a:lvl8pPr marL="35661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8pPr>
      <a:lvl9pPr marL="4023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n-lt"/>
          <a:ea typeface="+mn-ea"/>
          <a:cs typeface="+mn-cs"/>
          <a:sym typeface="Calibri" panose="020F0502020204030204"/>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1pPr>
      <a:lvl2pPr marL="0" marR="0" indent="457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2pPr>
      <a:lvl3pPr marL="0" marR="0" indent="914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3pPr>
      <a:lvl4pPr marL="0" marR="0" indent="1371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4pPr>
      <a:lvl5pPr marL="0" marR="0" indent="18288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5pPr>
      <a:lvl6pPr marL="0" marR="0" indent="22860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6pPr>
      <a:lvl7pPr marL="0" marR="0" indent="2743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7pPr>
      <a:lvl8pPr marL="0" marR="0" indent="3200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8pPr>
      <a:lvl9pPr marL="0" marR="0" indent="3657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image" Target="../media/image12.jpeg"/><Relationship Id="rId5" Type="http://schemas.openxmlformats.org/officeDocument/2006/relationships/tags" Target="../tags/tag26.xml"/><Relationship Id="rId4" Type="http://schemas.openxmlformats.org/officeDocument/2006/relationships/image" Target="../media/image11.png"/><Relationship Id="rId3" Type="http://schemas.openxmlformats.org/officeDocument/2006/relationships/tags" Target="../tags/tag25.xml"/><Relationship Id="rId2" Type="http://schemas.openxmlformats.org/officeDocument/2006/relationships/image" Target="../media/image10.png"/><Relationship Id="rId11" Type="http://schemas.openxmlformats.org/officeDocument/2006/relationships/notesSlide" Target="../notesSlides/notesSlide11.xml"/><Relationship Id="rId10" Type="http://schemas.openxmlformats.org/officeDocument/2006/relationships/slideLayout" Target="../slideLayouts/slideLayout10.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0.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3" Type="http://schemas.openxmlformats.org/officeDocument/2006/relationships/notesSlide" Target="../notesSlides/notesSlide4.xml"/><Relationship Id="rId12" Type="http://schemas.openxmlformats.org/officeDocument/2006/relationships/slideLayout" Target="../slideLayouts/slideLayout10.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0.xml"/><Relationship Id="rId3" Type="http://schemas.openxmlformats.org/officeDocument/2006/relationships/image" Target="../media/image9.png"/><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图像"/>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70745"/>
            <a:ext cx="3362371" cy="2374153"/>
          </a:xfrm>
          <a:prstGeom prst="rect">
            <a:avLst/>
          </a:prstGeom>
          <a:ln w="12700">
            <a:miter lim="400000"/>
            <a:headEnd/>
            <a:tailEnd/>
          </a:ln>
        </p:spPr>
      </p:pic>
      <p:sp>
        <p:nvSpPr>
          <p:cNvPr id="301" name="矩形 1"/>
          <p:cNvSpPr/>
          <p:nvPr/>
        </p:nvSpPr>
        <p:spPr>
          <a:xfrm>
            <a:off x="2627313" y="1547813"/>
            <a:ext cx="6516687" cy="209708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03" name="矩形 33"/>
          <p:cNvSpPr/>
          <p:nvPr/>
        </p:nvSpPr>
        <p:spPr>
          <a:xfrm>
            <a:off x="2627313" y="1270745"/>
            <a:ext cx="6516687" cy="271380"/>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304" name="TextBox 29"/>
          <p:cNvSpPr txBox="1"/>
          <p:nvPr/>
        </p:nvSpPr>
        <p:spPr>
          <a:xfrm>
            <a:off x="3362371" y="2918254"/>
            <a:ext cx="5124404" cy="391160"/>
          </a:xfrm>
          <a:prstGeom prst="rect">
            <a:avLst/>
          </a:prstGeom>
          <a:ln w="12700">
            <a:miter lim="400000"/>
          </a:ln>
        </p:spPr>
        <p:txBody>
          <a:bodyPr wrap="square" lIns="34290" tIns="34290" rIns="34290" bIns="34290" anchor="ctr">
            <a:spAutoFit/>
          </a:bodyPr>
          <a:lstStyle>
            <a:lvl1pPr>
              <a:lnSpc>
                <a:spcPct val="15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zh-CN" altLang="en-US" sz="1400" dirty="0"/>
              <a:t>中期答辩</a:t>
            </a:r>
            <a:endParaRPr sz="1400" dirty="0"/>
          </a:p>
        </p:txBody>
      </p:sp>
      <p:sp>
        <p:nvSpPr>
          <p:cNvPr id="305" name="TextBox 28"/>
          <p:cNvSpPr txBox="1"/>
          <p:nvPr/>
        </p:nvSpPr>
        <p:spPr>
          <a:xfrm>
            <a:off x="2828261" y="2062217"/>
            <a:ext cx="6134986" cy="714375"/>
          </a:xfrm>
          <a:prstGeom prst="rect">
            <a:avLst/>
          </a:prstGeom>
          <a:ln w="12700">
            <a:miter lim="400000"/>
          </a:ln>
        </p:spPr>
        <p:txBody>
          <a:bodyPr wrap="square" lIns="34290" tIns="34290" rIns="34290" bIns="34290" anchor="ctr">
            <a:spAutoFit/>
          </a:bodyPr>
          <a:lstStyle>
            <a:lvl1pPr>
              <a:lnSpc>
                <a:spcPct val="150000"/>
              </a:lnSpc>
              <a:defRPr sz="48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zh-CN" altLang="en-US" sz="2800" dirty="0"/>
              <a:t>基于多层级胸部</a:t>
            </a:r>
            <a:r>
              <a:rPr lang="en-US" altLang="zh-CN" sz="2800" dirty="0"/>
              <a:t>CT</a:t>
            </a:r>
            <a:r>
              <a:rPr lang="zh-CN" altLang="en-US" sz="2800" dirty="0"/>
              <a:t>的肺炎分类</a:t>
            </a:r>
            <a:r>
              <a:rPr lang="zh-CN" altLang="en-US" sz="2800" dirty="0"/>
              <a:t>研究</a:t>
            </a:r>
            <a:endParaRPr lang="zh-CN" altLang="en-US" sz="2800" dirty="0"/>
          </a:p>
        </p:txBody>
      </p:sp>
      <p:sp>
        <p:nvSpPr>
          <p:cNvPr id="307" name="TextBox 90"/>
          <p:cNvSpPr txBox="1"/>
          <p:nvPr/>
        </p:nvSpPr>
        <p:spPr>
          <a:xfrm>
            <a:off x="6128910" y="3993111"/>
            <a:ext cx="1981421" cy="828675"/>
          </a:xfrm>
          <a:prstGeom prst="rect">
            <a:avLst/>
          </a:prstGeom>
          <a:noFill/>
          <a:ln w="12700" cap="flat">
            <a:noFill/>
            <a:miter lim="400000"/>
          </a:ln>
          <a:effectLst/>
        </p:spPr>
        <p:txBody>
          <a:bodyPr wrap="square" lIns="45719" tIns="45719" rIns="45719" bIns="45719" numCol="1" anchor="t">
            <a:spAutoFit/>
          </a:bodyPr>
          <a:lstStyle>
            <a:lvl1pPr>
              <a:defRPr sz="16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r"/>
            <a:r>
              <a:rPr lang="zh-CN" altLang="en-US" dirty="0"/>
              <a:t>答辩人</a:t>
            </a:r>
            <a:r>
              <a:rPr dirty="0"/>
              <a:t>：</a:t>
            </a:r>
            <a:r>
              <a:rPr lang="zh-CN" dirty="0"/>
              <a:t>崔浩</a:t>
            </a:r>
            <a:endParaRPr lang="en-US" altLang="zh-CN" dirty="0"/>
          </a:p>
          <a:p>
            <a:pPr algn="r"/>
            <a:r>
              <a:rPr lang="zh-CN" altLang="en-US" dirty="0"/>
              <a:t>指导教师：</a:t>
            </a:r>
            <a:r>
              <a:rPr lang="zh-CN" altLang="en-US" dirty="0"/>
              <a:t>李建强</a:t>
            </a:r>
            <a:endParaRPr lang="zh-CN" altLang="en-US" dirty="0"/>
          </a:p>
          <a:p>
            <a:pPr algn="r"/>
            <a:r>
              <a:rPr lang="zh-CN" altLang="en-US" dirty="0"/>
              <a:t>句福娇</a:t>
            </a:r>
            <a:endParaRPr lang="zh-CN" altLang="en-US"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 y="215870"/>
            <a:ext cx="3209971" cy="8745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fill="hold" nodeType="tmRoot"/>
      </p:par>
    </p:tnLst>
    <p:bldLst>
      <p:bldP spid="301" grpId="2" animBg="1" advAuto="0"/>
      <p:bldP spid="303" grpId="1" animBg="1" advAuto="0"/>
      <p:bldP spid="304" grpId="3" animBg="1" advAuto="0"/>
      <p:bldP spid="305" grpId="5" animBg="1" advAuto="0"/>
      <p:bldP spid="30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592580" cy="530225"/>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第</a:t>
            </a:r>
            <a:r>
              <a:rPr lang="zh-CN"/>
              <a:t>四</a:t>
            </a:r>
            <a:r>
              <a:t>部分</a:t>
            </a:r>
          </a:p>
        </p:txBody>
      </p:sp>
      <p:sp>
        <p:nvSpPr>
          <p:cNvPr id="352" name="TextBox 4"/>
          <p:cNvSpPr txBox="1"/>
          <p:nvPr/>
        </p:nvSpPr>
        <p:spPr>
          <a:xfrm>
            <a:off x="3773487" y="1348887"/>
            <a:ext cx="2202180" cy="437515"/>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pPr algn="l"/>
            <a:r>
              <a:rPr lang="zh-CN" altLang="en-US" sz="2400" b="1" dirty="0">
                <a:latin typeface="微软雅黑" panose="020B0503020204020204" charset="-122"/>
                <a:ea typeface="微软雅黑" panose="020B0503020204020204" charset="-122"/>
              </a:rPr>
              <a:t>阶段性</a:t>
            </a:r>
            <a:r>
              <a:rPr lang="zh-CN" altLang="en-US" sz="2400" b="1" dirty="0">
                <a:latin typeface="微软雅黑" panose="020B0503020204020204" charset="-122"/>
                <a:ea typeface="微软雅黑" panose="020B0503020204020204" charset="-122"/>
              </a:rPr>
              <a:t>实验成果</a:t>
            </a:r>
            <a:endParaRPr lang="zh-CN" altLang="en-US" sz="2400" b="1" dirty="0">
              <a:latin typeface="微软雅黑" panose="020B0503020204020204" charset="-122"/>
              <a:ea typeface="微软雅黑" panose="020B0503020204020204" charset="-122"/>
            </a:endParaRPr>
          </a:p>
        </p:txBody>
      </p:sp>
      <p:sp>
        <p:nvSpPr>
          <p:cNvPr id="355" name="矩形 9"/>
          <p:cNvSpPr/>
          <p:nvPr/>
        </p:nvSpPr>
        <p:spPr>
          <a:xfrm>
            <a:off x="3825875" y="2561946"/>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8" name="TextBox 23"/>
          <p:cNvSpPr txBox="1"/>
          <p:nvPr>
            <p:custDataLst>
              <p:tags r:id="rId1"/>
            </p:custDataLst>
          </p:nvPr>
        </p:nvSpPr>
        <p:spPr>
          <a:xfrm>
            <a:off x="3773487" y="1827213"/>
            <a:ext cx="1971675" cy="299085"/>
          </a:xfrm>
          <a:prstGeom prst="rect">
            <a:avLst/>
          </a:prstGeom>
          <a:ln w="12700">
            <a:miter lim="400000"/>
          </a:ln>
        </p:spPr>
        <p:txBody>
          <a:bodyPr wrap="none" lIns="34290" tIns="34290" rIns="34290" bIns="34290">
            <a:spAutoFit/>
          </a:bodyPr>
          <a:lstStyle>
            <a:lvl1pPr marL="214630" indent="-214630">
              <a:buSzPct val="100000"/>
              <a:buChar char="p"/>
              <a:defRPr sz="15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indent="0">
              <a:buNone/>
            </a:pPr>
            <a:r>
              <a:rPr lang="zh-CN" altLang="en-US" dirty="0"/>
              <a:t>▲技术路线一实验</a:t>
            </a:r>
            <a:r>
              <a:rPr lang="zh-CN" altLang="en-US" dirty="0"/>
              <a:t>结果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332740" y="1365250"/>
            <a:ext cx="5969000" cy="135890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283845" y="2990215"/>
            <a:ext cx="6057900" cy="1854200"/>
          </a:xfrm>
          <a:prstGeom prst="rect">
            <a:avLst/>
          </a:prstGeom>
        </p:spPr>
      </p:pic>
      <p:sp>
        <p:nvSpPr>
          <p:cNvPr id="8" name="文本框 7"/>
          <p:cNvSpPr txBox="1"/>
          <p:nvPr/>
        </p:nvSpPr>
        <p:spPr>
          <a:xfrm>
            <a:off x="341630" y="857885"/>
            <a:ext cx="304800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阶段性实验</a:t>
            </a: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成果</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9" name="图片 4" descr="figure3 (2)"/>
          <p:cNvPicPr>
            <a:picLocks noChangeAspect="1"/>
          </p:cNvPicPr>
          <p:nvPr>
            <p:custDataLst>
              <p:tags r:id="rId5"/>
            </p:custDataLst>
          </p:nvPr>
        </p:nvPicPr>
        <p:blipFill>
          <a:blip r:embed="rId6"/>
          <a:stretch>
            <a:fillRect/>
          </a:stretch>
        </p:blipFill>
        <p:spPr>
          <a:xfrm>
            <a:off x="6341745" y="1036955"/>
            <a:ext cx="2734310" cy="1953260"/>
          </a:xfrm>
          <a:prstGeom prst="rect">
            <a:avLst/>
          </a:prstGeom>
        </p:spPr>
      </p:pic>
      <p:sp>
        <p:nvSpPr>
          <p:cNvPr id="2" name="矩形 1"/>
          <p:cNvSpPr/>
          <p:nvPr/>
        </p:nvSpPr>
        <p:spPr>
          <a:xfrm>
            <a:off x="1838960" y="2402205"/>
            <a:ext cx="4117975" cy="257810"/>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3" name="矩形 2"/>
          <p:cNvSpPr/>
          <p:nvPr>
            <p:custDataLst>
              <p:tags r:id="rId7"/>
            </p:custDataLst>
          </p:nvPr>
        </p:nvSpPr>
        <p:spPr>
          <a:xfrm>
            <a:off x="3389630" y="4432935"/>
            <a:ext cx="2774315" cy="284480"/>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ot="0" vertOverflow="overflow" horzOverflow="overflow" vert="horz" wrap="square" lIns="45719" tIns="45719" rIns="45719" bIns="45719" numCol="1" spcCol="38100" rtlCol="0" anchor="ctr" forceAA="0">
            <a:no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5" name="图片 3" descr="figure4"/>
          <p:cNvPicPr>
            <a:picLocks noChangeAspect="1"/>
          </p:cNvPicPr>
          <p:nvPr>
            <p:custDataLst>
              <p:tags r:id="rId8"/>
            </p:custDataLst>
          </p:nvPr>
        </p:nvPicPr>
        <p:blipFill>
          <a:blip r:embed="rId9"/>
          <a:stretch>
            <a:fillRect/>
          </a:stretch>
        </p:blipFill>
        <p:spPr>
          <a:xfrm>
            <a:off x="6692900" y="3120073"/>
            <a:ext cx="2032000" cy="1724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592580" cy="530225"/>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第</a:t>
            </a:r>
            <a:r>
              <a:rPr lang="zh-CN"/>
              <a:t>五</a:t>
            </a:r>
            <a:r>
              <a:t>部分</a:t>
            </a:r>
          </a:p>
        </p:txBody>
      </p:sp>
      <p:sp>
        <p:nvSpPr>
          <p:cNvPr id="348" name="TextBox 23"/>
          <p:cNvSpPr txBox="1"/>
          <p:nvPr/>
        </p:nvSpPr>
        <p:spPr>
          <a:xfrm>
            <a:off x="3773487" y="1827213"/>
            <a:ext cx="638175" cy="299085"/>
          </a:xfrm>
          <a:prstGeom prst="rect">
            <a:avLst/>
          </a:prstGeom>
          <a:ln w="12700">
            <a:miter lim="400000"/>
          </a:ln>
        </p:spPr>
        <p:txBody>
          <a:bodyPr wrap="none" lIns="34290" tIns="34290" rIns="34290" bIns="34290">
            <a:spAutoFit/>
          </a:bodyPr>
          <a:lstStyle>
            <a:lvl1pPr marL="214630" indent="-214630">
              <a:buSzPct val="100000"/>
              <a:buChar char="p"/>
              <a:defRPr sz="15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indent="0">
              <a:buNone/>
            </a:pPr>
            <a:r>
              <a:rPr lang="zh-CN" altLang="en-US" dirty="0"/>
              <a:t>▲</a:t>
            </a:r>
            <a:r>
              <a:rPr lang="zh-CN" altLang="en-US" dirty="0"/>
              <a:t>专利</a:t>
            </a:r>
            <a:endParaRPr lang="zh-CN" altLang="en-US" dirty="0"/>
          </a:p>
        </p:txBody>
      </p:sp>
      <p:sp>
        <p:nvSpPr>
          <p:cNvPr id="349" name="TextBox 24"/>
          <p:cNvSpPr txBox="1"/>
          <p:nvPr/>
        </p:nvSpPr>
        <p:spPr>
          <a:xfrm>
            <a:off x="3773487" y="2154238"/>
            <a:ext cx="638175" cy="299085"/>
          </a:xfrm>
          <a:prstGeom prst="rect">
            <a:avLst/>
          </a:prstGeom>
          <a:ln w="12700">
            <a:miter lim="400000"/>
          </a:ln>
        </p:spPr>
        <p:txBody>
          <a:bodyPr wrap="none" lIns="34290" tIns="34290" rIns="34290" bIns="34290">
            <a:spAutoFit/>
          </a:bodyPr>
          <a:lstStyle>
            <a:lvl1pPr marL="214630" indent="-214630">
              <a:buSzPct val="100000"/>
              <a:buChar char="p"/>
              <a:defRPr sz="15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indent="0">
              <a:buNone/>
            </a:pPr>
            <a:r>
              <a:rPr lang="zh-CN" altLang="en-US" dirty="0"/>
              <a:t>▲</a:t>
            </a:r>
            <a:r>
              <a:rPr lang="zh-CN" altLang="en-US" dirty="0"/>
              <a:t>论文</a:t>
            </a:r>
            <a:endParaRPr lang="zh-CN" altLang="en-US" dirty="0"/>
          </a:p>
        </p:txBody>
      </p:sp>
      <p:sp>
        <p:nvSpPr>
          <p:cNvPr id="352" name="TextBox 4"/>
          <p:cNvSpPr txBox="1"/>
          <p:nvPr/>
        </p:nvSpPr>
        <p:spPr>
          <a:xfrm>
            <a:off x="3773487" y="1348887"/>
            <a:ext cx="2811780" cy="437515"/>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pPr algn="l"/>
            <a:r>
              <a:rPr lang="zh-CN" altLang="en-US" sz="2400" b="1" dirty="0">
                <a:latin typeface="微软雅黑" panose="020B0503020204020204" charset="-122"/>
                <a:ea typeface="微软雅黑" panose="020B0503020204020204" charset="-122"/>
              </a:rPr>
              <a:t>目前取得的学术成果</a:t>
            </a:r>
            <a:endParaRPr lang="zh-CN" altLang="en-US" sz="2400" b="1" dirty="0">
              <a:latin typeface="微软雅黑" panose="020B0503020204020204" charset="-122"/>
              <a:ea typeface="微软雅黑" panose="020B0503020204020204" charset="-122"/>
            </a:endParaRPr>
          </a:p>
        </p:txBody>
      </p:sp>
      <p:sp>
        <p:nvSpPr>
          <p:cNvPr id="355" name="矩形 9"/>
          <p:cNvSpPr/>
          <p:nvPr/>
        </p:nvSpPr>
        <p:spPr>
          <a:xfrm>
            <a:off x="3825875" y="2561946"/>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615440" y="1917700"/>
          <a:ext cx="5802313" cy="2222500"/>
        </p:xfrm>
        <a:graphic>
          <a:graphicData uri="http://schemas.openxmlformats.org/drawingml/2006/table">
            <a:tbl>
              <a:tblPr/>
              <a:tblGrid>
                <a:gridCol w="403225"/>
                <a:gridCol w="1930400"/>
                <a:gridCol w="1905000"/>
                <a:gridCol w="814388"/>
                <a:gridCol w="749300"/>
              </a:tblGrid>
              <a:tr h="495300">
                <a:tc>
                  <a:txBody>
                    <a:bodyPr/>
                    <a:p>
                      <a:pPr algn="ctr">
                        <a:buNone/>
                      </a:pPr>
                      <a:r>
                        <a:rPr lang="en-US" sz="1200" b="1">
                          <a:latin typeface="宋体" panose="02010600030101010101" pitchFamily="2" charset="-122"/>
                          <a:ea typeface="宋体" panose="02010600030101010101" pitchFamily="2" charset="-122"/>
                          <a:cs typeface="宋体" panose="02010600030101010101" pitchFamily="2" charset="-122"/>
                        </a:rPr>
                        <a:t>序号</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b="1">
                          <a:latin typeface="宋体" panose="02010600030101010101" pitchFamily="2" charset="-122"/>
                          <a:ea typeface="宋体" panose="02010600030101010101" pitchFamily="2" charset="-122"/>
                          <a:cs typeface="宋体" panose="02010600030101010101" pitchFamily="2" charset="-122"/>
                        </a:rPr>
                        <a:t>发表论文题目/获奖成果名称/专利</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b="1">
                          <a:latin typeface="宋体" panose="02010600030101010101" pitchFamily="2" charset="-122"/>
                          <a:ea typeface="宋体" panose="02010600030101010101" pitchFamily="2" charset="-122"/>
                          <a:cs typeface="宋体" panose="02010600030101010101" pitchFamily="2" charset="-122"/>
                        </a:rPr>
                        <a:t>刊物名称/授奖部门/专利号</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b="1">
                          <a:latin typeface="宋体" panose="02010600030101010101" pitchFamily="2" charset="-122"/>
                          <a:ea typeface="宋体" panose="02010600030101010101" pitchFamily="2" charset="-122"/>
                          <a:cs typeface="宋体" panose="02010600030101010101" pitchFamily="2" charset="-122"/>
                        </a:rPr>
                        <a:t>刊物或奖励级别</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b="1">
                          <a:latin typeface="宋体" panose="02010600030101010101" pitchFamily="2" charset="-122"/>
                          <a:ea typeface="宋体" panose="02010600030101010101" pitchFamily="2" charset="-122"/>
                          <a:cs typeface="宋体" panose="02010600030101010101" pitchFamily="2" charset="-122"/>
                        </a:rPr>
                        <a:t>当前状态</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3600">
                <a:tc>
                  <a:txBody>
                    <a:bodyPr/>
                    <a:p>
                      <a:pPr algn="ctr">
                        <a:buNone/>
                      </a:pPr>
                      <a:r>
                        <a:rPr lang="en-US" sz="1100">
                          <a:latin typeface="宋体" panose="02010600030101010101" pitchFamily="2" charset="-122"/>
                          <a:ea typeface="宋体" panose="02010600030101010101" pitchFamily="2" charset="-122"/>
                          <a:cs typeface="宋体" panose="02010600030101010101" pitchFamily="2" charset="-122"/>
                        </a:rPr>
                        <a:t>1</a:t>
                      </a:r>
                      <a:endParaRPr lang="en-US" altLang="en-US" sz="11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宋体" panose="02010600030101010101" pitchFamily="2" charset="-122"/>
                          <a:ea typeface="宋体" panose="02010600030101010101" pitchFamily="2" charset="-122"/>
                          <a:cs typeface="宋体" panose="02010600030101010101" pitchFamily="2" charset="-122"/>
                        </a:rPr>
                        <a:t>一种基于区域信息融合的花粉图像分类方法</a:t>
                      </a:r>
                      <a:endParaRPr lang="en-US" altLang="en-US" sz="12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宋体" panose="02010600030101010101" pitchFamily="2" charset="-122"/>
                          <a:ea typeface="宋体" panose="02010600030101010101" pitchFamily="2" charset="-122"/>
                          <a:cs typeface="宋体" panose="02010600030101010101" pitchFamily="2" charset="-122"/>
                        </a:rPr>
                        <a:t>202211230087.2</a:t>
                      </a:r>
                      <a:endParaRPr lang="en-US" altLang="en-US" sz="12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100">
                          <a:latin typeface="宋体" panose="02010600030101010101" pitchFamily="2" charset="-122"/>
                          <a:ea typeface="宋体" panose="02010600030101010101" pitchFamily="2" charset="-122"/>
                          <a:cs typeface="宋体" panose="02010600030101010101" pitchFamily="2" charset="-122"/>
                        </a:rPr>
                        <a:t>发明专利</a:t>
                      </a:r>
                      <a:endParaRPr lang="en-US" altLang="en-US" sz="11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100">
                          <a:latin typeface="宋体" panose="02010600030101010101" pitchFamily="2" charset="-122"/>
                          <a:ea typeface="宋体" panose="02010600030101010101" pitchFamily="2" charset="-122"/>
                          <a:cs typeface="宋体" panose="02010600030101010101" pitchFamily="2" charset="-122"/>
                        </a:rPr>
                        <a:t>已过初审</a:t>
                      </a:r>
                      <a:endParaRPr lang="en-US" altLang="en-US" sz="11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3600">
                <a:tc>
                  <a:txBody>
                    <a:bodyPr/>
                    <a:p>
                      <a:pPr algn="ctr">
                        <a:buNone/>
                      </a:pPr>
                      <a:r>
                        <a:rPr lang="en-US" sz="1100">
                          <a:latin typeface="宋体" panose="02010600030101010101" pitchFamily="2" charset="-122"/>
                          <a:ea typeface="宋体" panose="02010600030101010101" pitchFamily="2" charset="-122"/>
                          <a:cs typeface="宋体" panose="02010600030101010101" pitchFamily="2" charset="-122"/>
                        </a:rPr>
                        <a:t>2</a:t>
                      </a:r>
                      <a:endParaRPr lang="en-US" altLang="en-US" sz="11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charset="0"/>
                          <a:ea typeface="宋体" panose="02010600030101010101" pitchFamily="2" charset="-122"/>
                          <a:cs typeface="Times New Roman" panose="02020603050405020304" charset="0"/>
                        </a:rPr>
                        <a:t>Joint Multi-view Feature Network for AutomaticDiagnosis of Pneumonia with CT Images</a:t>
                      </a:r>
                      <a:endParaRPr lang="en-US" altLang="en-US" sz="1200">
                        <a:latin typeface="Times New Roman" panose="02020603050405020304" charset="0"/>
                        <a:ea typeface="宋体" panose="02010600030101010101" pitchFamily="2" charset="-122"/>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200">
                          <a:latin typeface="Times New Roman" panose="02020603050405020304" charset="0"/>
                          <a:ea typeface="宋体" panose="02010600030101010101" pitchFamily="2" charset="-122"/>
                          <a:cs typeface="Times New Roman" panose="02020603050405020304" charset="0"/>
                        </a:rPr>
                        <a:t>International Conference on Frontier Computing</a:t>
                      </a:r>
                      <a:endParaRPr lang="en-US" altLang="en-US" sz="1200">
                        <a:latin typeface="Times New Roman" panose="02020603050405020304" charset="0"/>
                        <a:ea typeface="宋体" panose="02010600030101010101" pitchFamily="2" charset="-122"/>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100">
                          <a:latin typeface="Times New Roman" panose="02020603050405020304" charset="0"/>
                          <a:ea typeface="宋体" panose="02010600030101010101" pitchFamily="2" charset="-122"/>
                          <a:cs typeface="Times New Roman" panose="02020603050405020304" charset="0"/>
                        </a:rPr>
                        <a:t>EI</a:t>
                      </a:r>
                      <a:r>
                        <a:rPr lang="en-US" sz="1100">
                          <a:latin typeface="宋体" panose="02010600030101010101" pitchFamily="2" charset="-122"/>
                          <a:ea typeface="宋体" panose="02010600030101010101" pitchFamily="2" charset="-122"/>
                          <a:cs typeface="宋体" panose="02010600030101010101" pitchFamily="2" charset="-122"/>
                        </a:rPr>
                        <a:t>会议</a:t>
                      </a:r>
                      <a:endParaRPr lang="en-US" altLang="en-US" sz="11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100">
                          <a:latin typeface="宋体" panose="02010600030101010101" pitchFamily="2" charset="-122"/>
                          <a:ea typeface="宋体" panose="02010600030101010101" pitchFamily="2" charset="-122"/>
                          <a:cs typeface="宋体" panose="02010600030101010101" pitchFamily="2" charset="-122"/>
                        </a:rPr>
                        <a:t>已录用</a:t>
                      </a:r>
                      <a:endParaRPr lang="en-US" altLang="en-US" sz="11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286385" y="932815"/>
            <a:ext cx="304800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目前取得的学术</a:t>
            </a: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成果</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592580" cy="530225"/>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第</a:t>
            </a:r>
            <a:r>
              <a:rPr lang="zh-CN"/>
              <a:t>六</a:t>
            </a:r>
            <a:r>
              <a:t>部分</a:t>
            </a:r>
          </a:p>
        </p:txBody>
      </p:sp>
      <p:sp>
        <p:nvSpPr>
          <p:cNvPr id="352" name="TextBox 4"/>
          <p:cNvSpPr txBox="1"/>
          <p:nvPr/>
        </p:nvSpPr>
        <p:spPr>
          <a:xfrm>
            <a:off x="3773487" y="1348887"/>
            <a:ext cx="1287780" cy="437515"/>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pPr algn="l"/>
            <a:r>
              <a:rPr lang="zh-CN" altLang="en-US" sz="2400" b="1" dirty="0">
                <a:latin typeface="微软雅黑" panose="020B0503020204020204" charset="-122"/>
                <a:ea typeface="微软雅黑" panose="020B0503020204020204" charset="-122"/>
              </a:rPr>
              <a:t>进度</a:t>
            </a:r>
            <a:r>
              <a:rPr lang="zh-CN" altLang="en-US" sz="2400" b="1" dirty="0">
                <a:latin typeface="微软雅黑" panose="020B0503020204020204" charset="-122"/>
                <a:ea typeface="微软雅黑" panose="020B0503020204020204" charset="-122"/>
              </a:rPr>
              <a:t>计划</a:t>
            </a:r>
            <a:endParaRPr lang="zh-CN" altLang="en-US" sz="2400" b="1" dirty="0">
              <a:latin typeface="微软雅黑" panose="020B0503020204020204" charset="-122"/>
              <a:ea typeface="微软雅黑" panose="020B0503020204020204" charset="-122"/>
            </a:endParaRPr>
          </a:p>
        </p:txBody>
      </p:sp>
      <p:sp>
        <p:nvSpPr>
          <p:cNvPr id="355" name="矩形 9"/>
          <p:cNvSpPr/>
          <p:nvPr/>
        </p:nvSpPr>
        <p:spPr>
          <a:xfrm>
            <a:off x="3825875" y="2561946"/>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0800000" flipH="1">
            <a:off x="206857" y="245414"/>
            <a:ext cx="266536" cy="66675"/>
            <a:chOff x="4381719" y="-1168400"/>
            <a:chExt cx="355381" cy="88900"/>
          </a:xfrm>
        </p:grpSpPr>
        <p:cxnSp>
          <p:nvCxnSpPr>
            <p:cNvPr id="32" name="直接连接符 31"/>
            <p:cNvCxnSpPr/>
            <p:nvPr/>
          </p:nvCxnSpPr>
          <p:spPr>
            <a:xfrm>
              <a:off x="4483100" y="-1168400"/>
              <a:ext cx="254000" cy="0"/>
            </a:xfrm>
            <a:prstGeom prst="line">
              <a:avLst/>
            </a:prstGeom>
            <a:ln w="28575" cap="rnd">
              <a:solidFill>
                <a:srgbClr val="3FA4DE"/>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381719" y="-1079500"/>
              <a:ext cx="355381" cy="0"/>
            </a:xfrm>
            <a:prstGeom prst="line">
              <a:avLst/>
            </a:prstGeom>
            <a:ln w="28575" cap="rnd">
              <a:solidFill>
                <a:srgbClr val="3FA4DE"/>
              </a:solidFill>
              <a:round/>
            </a:ln>
          </p:spPr>
          <p:style>
            <a:lnRef idx="1">
              <a:schemeClr val="accent1"/>
            </a:lnRef>
            <a:fillRef idx="0">
              <a:schemeClr val="accent1"/>
            </a:fillRef>
            <a:effectRef idx="0">
              <a:schemeClr val="accent1"/>
            </a:effectRef>
            <a:fontRef idx="minor">
              <a:schemeClr val="tx1"/>
            </a:fontRef>
          </p:style>
        </p:cxnSp>
      </p:grpSp>
      <p:sp>
        <p:nvSpPr>
          <p:cNvPr id="153" name="文本框 152"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161131" y="873760"/>
            <a:ext cx="2448401" cy="368300"/>
          </a:xfrm>
          <a:prstGeom prst="rect">
            <a:avLst/>
          </a:prstGeom>
          <a:noFill/>
        </p:spPr>
        <p:txBody>
          <a:bodyPr wrap="square" rtlCol="0">
            <a:spAutoFit/>
          </a:bodyPr>
          <a:lstStyle>
            <a:defPPr>
              <a:defRPr lang="en-US"/>
            </a:defPPr>
            <a:lvl1pPr>
              <a:defRPr sz="2000" b="1">
                <a:solidFill>
                  <a:schemeClr val="accent1"/>
                </a:solidFill>
                <a:latin typeface="+mj-lt"/>
                <a:ea typeface="+mj-ea"/>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zh-CN"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rPr>
              <a:t>进度计划</a:t>
            </a:r>
            <a:endParaRPr kumimoji="0" lang="zh-CN" altLang="zh-CN"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3" name="箭头: 右 1"/>
          <p:cNvSpPr/>
          <p:nvPr/>
        </p:nvSpPr>
        <p:spPr>
          <a:xfrm>
            <a:off x="299561" y="2566988"/>
            <a:ext cx="8544878" cy="322898"/>
          </a:xfrm>
          <a:prstGeom prst="rightArrow">
            <a:avLst/>
          </a:prstGeom>
          <a:solidFill>
            <a:schemeClr val="accent2"/>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cs typeface="+mn-ea"/>
              <a:sym typeface="+mn-lt"/>
            </a:endParaRPr>
          </a:p>
        </p:txBody>
      </p:sp>
      <p:sp>
        <p:nvSpPr>
          <p:cNvPr id="4" name="椭圆 3"/>
          <p:cNvSpPr/>
          <p:nvPr/>
        </p:nvSpPr>
        <p:spPr>
          <a:xfrm>
            <a:off x="867251" y="1247775"/>
            <a:ext cx="831533" cy="831533"/>
          </a:xfrm>
          <a:prstGeom prst="ellipse">
            <a:avLst/>
          </a:prstGeom>
          <a:solidFill>
            <a:srgbClr val="3FA4DE"/>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cs typeface="+mn-ea"/>
              <a:sym typeface="+mn-lt"/>
            </a:endParaRPr>
          </a:p>
        </p:txBody>
      </p:sp>
      <p:cxnSp>
        <p:nvCxnSpPr>
          <p:cNvPr id="5" name="直接连接符 4"/>
          <p:cNvCxnSpPr/>
          <p:nvPr/>
        </p:nvCxnSpPr>
        <p:spPr>
          <a:xfrm>
            <a:off x="1293019" y="2085023"/>
            <a:ext cx="3810" cy="649129"/>
          </a:xfrm>
          <a:prstGeom prst="line">
            <a:avLst/>
          </a:prstGeom>
          <a:ln>
            <a:solidFill>
              <a:schemeClr val="tx1">
                <a:lumMod val="75000"/>
                <a:lumOff val="2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2945130" y="1247775"/>
            <a:ext cx="831533" cy="831533"/>
          </a:xfrm>
          <a:prstGeom prst="ellipse">
            <a:avLst/>
          </a:prstGeom>
          <a:solidFill>
            <a:schemeClr val="accent2"/>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cs typeface="+mn-ea"/>
              <a:sym typeface="+mn-lt"/>
            </a:endParaRPr>
          </a:p>
        </p:txBody>
      </p:sp>
      <p:cxnSp>
        <p:nvCxnSpPr>
          <p:cNvPr id="199" name="直接连接符 198"/>
          <p:cNvCxnSpPr>
            <a:stCxn id="198" idx="4"/>
          </p:cNvCxnSpPr>
          <p:nvPr/>
        </p:nvCxnSpPr>
        <p:spPr>
          <a:xfrm>
            <a:off x="3360896" y="2079308"/>
            <a:ext cx="3810" cy="649129"/>
          </a:xfrm>
          <a:prstGeom prst="line">
            <a:avLst/>
          </a:prstGeom>
          <a:ln>
            <a:solidFill>
              <a:schemeClr val="tx1">
                <a:lumMod val="75000"/>
                <a:lumOff val="2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4969669" y="1247775"/>
            <a:ext cx="831533" cy="831533"/>
          </a:xfrm>
          <a:prstGeom prst="ellipse">
            <a:avLst/>
          </a:prstGeom>
          <a:solidFill>
            <a:srgbClr val="3FA4DE"/>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cs typeface="+mn-ea"/>
              <a:sym typeface="+mn-lt"/>
            </a:endParaRPr>
          </a:p>
        </p:txBody>
      </p:sp>
      <p:cxnSp>
        <p:nvCxnSpPr>
          <p:cNvPr id="202" name="直接连接符 201"/>
          <p:cNvCxnSpPr>
            <a:stCxn id="201" idx="4"/>
          </p:cNvCxnSpPr>
          <p:nvPr/>
        </p:nvCxnSpPr>
        <p:spPr>
          <a:xfrm>
            <a:off x="5385435" y="2079308"/>
            <a:ext cx="0" cy="645319"/>
          </a:xfrm>
          <a:prstGeom prst="line">
            <a:avLst/>
          </a:prstGeom>
          <a:ln>
            <a:solidFill>
              <a:schemeClr val="tx1">
                <a:lumMod val="75000"/>
                <a:lumOff val="2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7035165" y="1247775"/>
            <a:ext cx="831533" cy="831533"/>
          </a:xfrm>
          <a:prstGeom prst="ellipse">
            <a:avLst/>
          </a:prstGeom>
          <a:solidFill>
            <a:schemeClr val="accent2"/>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cs typeface="+mn-ea"/>
              <a:sym typeface="+mn-lt"/>
            </a:endParaRPr>
          </a:p>
        </p:txBody>
      </p:sp>
      <p:cxnSp>
        <p:nvCxnSpPr>
          <p:cNvPr id="205" name="直接连接符 204"/>
          <p:cNvCxnSpPr>
            <a:stCxn id="204" idx="4"/>
          </p:cNvCxnSpPr>
          <p:nvPr/>
        </p:nvCxnSpPr>
        <p:spPr>
          <a:xfrm flipH="1">
            <a:off x="7441406" y="2079308"/>
            <a:ext cx="9525" cy="649129"/>
          </a:xfrm>
          <a:prstGeom prst="line">
            <a:avLst/>
          </a:prstGeom>
          <a:ln>
            <a:solidFill>
              <a:schemeClr val="tx1">
                <a:lumMod val="75000"/>
                <a:lumOff val="2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6" name="文本框 205"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232410" y="2999423"/>
            <a:ext cx="2101215" cy="299085"/>
          </a:xfrm>
          <a:prstGeom prst="rect">
            <a:avLst/>
          </a:prstGeom>
          <a:noFill/>
        </p:spPr>
        <p:txBody>
          <a:bodyPr wrap="square" rtlCol="0">
            <a:spAutoFit/>
          </a:bodyPr>
          <a:lstStyle>
            <a:defPPr>
              <a:defRPr lang="en-US"/>
            </a:defPPr>
            <a:lvl1pPr>
              <a:defRPr b="1">
                <a:solidFill>
                  <a:schemeClr val="accent1"/>
                </a:solidFill>
                <a:latin typeface="Century Gothic" panose="020B0502020202020204" pitchFamily="34" charset="0"/>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350" b="0" kern="0" noProof="0" dirty="0">
                <a:ln w="0">
                  <a:noFill/>
                </a:ln>
                <a:solidFill>
                  <a:schemeClr val="tx1">
                    <a:lumMod val="75000"/>
                    <a:lumOff val="25000"/>
                  </a:schemeClr>
                </a:solidFill>
                <a:effectLst/>
                <a:uLnTx/>
                <a:uFillTx/>
                <a:latin typeface="+mn-lt"/>
                <a:ea typeface="+mn-ea"/>
                <a:cs typeface="+mn-ea"/>
                <a:sym typeface="+mn-lt"/>
              </a:rPr>
              <a:t>2023.12</a:t>
            </a:r>
            <a:endParaRPr kumimoji="0" lang="en-US" altLang="zh-CN" sz="1350" b="0" i="0" u="none" strike="noStrike" kern="0" cap="none" spc="0" normalizeH="0" baseline="0" noProof="0" dirty="0">
              <a:ln w="0">
                <a:noFill/>
              </a:ln>
              <a:solidFill>
                <a:schemeClr val="tx1">
                  <a:lumMod val="75000"/>
                  <a:lumOff val="25000"/>
                </a:schemeClr>
              </a:solidFill>
              <a:effectLst/>
              <a:uLnTx/>
              <a:uFillTx/>
              <a:latin typeface="+mn-lt"/>
              <a:ea typeface="+mn-ea"/>
              <a:cs typeface="+mn-ea"/>
              <a:sym typeface="+mn-lt"/>
            </a:endParaRPr>
          </a:p>
        </p:txBody>
      </p:sp>
      <p:sp>
        <p:nvSpPr>
          <p:cNvPr id="207" name="矩形 206"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473710" y="3451225"/>
            <a:ext cx="1477645" cy="603885"/>
          </a:xfrm>
          <a:prstGeom prst="rect">
            <a:avLst/>
          </a:prstGeom>
        </p:spPr>
        <p:txBody>
          <a:bodyPr wrap="square">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kumimoji="0" lang="zh-CN" altLang="en-US" sz="1350" b="1" i="0" u="none" strike="noStrike" kern="1200" cap="none" spc="0" normalizeH="0" baseline="0" noProof="0" dirty="0">
                <a:ln>
                  <a:noFill/>
                </a:ln>
                <a:solidFill>
                  <a:schemeClr val="tx1"/>
                </a:solidFill>
                <a:effectLst/>
                <a:uLnTx/>
                <a:uFillTx/>
                <a:cs typeface="+mn-ea"/>
                <a:sym typeface="+mn-lt"/>
              </a:rPr>
              <a:t>完成技术路线二的全部实验内容</a:t>
            </a:r>
            <a:endParaRPr kumimoji="0" lang="zh-CN" altLang="en-US" sz="1350" b="1" i="0" u="none" strike="noStrike" kern="1200" cap="none" spc="0" normalizeH="0" baseline="0" noProof="0" dirty="0">
              <a:ln>
                <a:noFill/>
              </a:ln>
              <a:solidFill>
                <a:schemeClr val="tx1"/>
              </a:solidFill>
              <a:effectLst/>
              <a:uLnTx/>
              <a:uFillTx/>
              <a:cs typeface="+mn-ea"/>
              <a:sym typeface="+mn-lt"/>
            </a:endParaRPr>
          </a:p>
        </p:txBody>
      </p:sp>
      <p:sp>
        <p:nvSpPr>
          <p:cNvPr id="208" name="文本框 207"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2292191" y="2999423"/>
            <a:ext cx="2101215" cy="299085"/>
          </a:xfrm>
          <a:prstGeom prst="rect">
            <a:avLst/>
          </a:prstGeom>
          <a:noFill/>
        </p:spPr>
        <p:txBody>
          <a:bodyPr wrap="square" rtlCol="0">
            <a:spAutoFit/>
          </a:bodyPr>
          <a:lstStyle>
            <a:defPPr>
              <a:defRPr lang="en-US"/>
            </a:defPPr>
            <a:lvl1pPr>
              <a:defRPr b="1">
                <a:solidFill>
                  <a:schemeClr val="accent1"/>
                </a:solidFill>
                <a:latin typeface="Century Gothic" panose="020B0502020202020204" pitchFamily="34" charset="0"/>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350" b="0" kern="0" noProof="0" dirty="0">
                <a:ln w="0">
                  <a:noFill/>
                </a:ln>
                <a:solidFill>
                  <a:schemeClr val="tx1">
                    <a:lumMod val="75000"/>
                    <a:lumOff val="25000"/>
                  </a:schemeClr>
                </a:solidFill>
                <a:effectLst/>
                <a:uLnTx/>
                <a:uFillTx/>
                <a:latin typeface="+mn-lt"/>
                <a:ea typeface="+mn-ea"/>
                <a:cs typeface="+mn-ea"/>
                <a:sym typeface="+mn-lt"/>
              </a:rPr>
              <a:t>2024.01</a:t>
            </a:r>
            <a:endParaRPr kumimoji="0" lang="en-US" altLang="zh-CN" sz="1350" b="0" i="0" u="none" strike="noStrike" kern="0" cap="none" spc="0" normalizeH="0" baseline="0" noProof="0" dirty="0">
              <a:ln w="0">
                <a:noFill/>
              </a:ln>
              <a:solidFill>
                <a:schemeClr val="tx1">
                  <a:lumMod val="75000"/>
                  <a:lumOff val="25000"/>
                </a:schemeClr>
              </a:solidFill>
              <a:effectLst/>
              <a:uLnTx/>
              <a:uFillTx/>
              <a:latin typeface="+mn-lt"/>
              <a:ea typeface="+mn-ea"/>
              <a:cs typeface="+mn-ea"/>
              <a:sym typeface="+mn-lt"/>
            </a:endParaRPr>
          </a:p>
        </p:txBody>
      </p:sp>
      <p:sp>
        <p:nvSpPr>
          <p:cNvPr id="209" name="矩形 208"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2481580" y="3451225"/>
            <a:ext cx="1943100" cy="347345"/>
          </a:xfrm>
          <a:prstGeom prst="rect">
            <a:avLst/>
          </a:prstGeom>
        </p:spPr>
        <p:txBody>
          <a:bodyPr wrap="square">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350" b="1" dirty="0">
                <a:solidFill>
                  <a:schemeClr val="tx1"/>
                </a:solidFill>
                <a:cs typeface="+mn-ea"/>
                <a:sym typeface="+mn-lt"/>
              </a:rPr>
              <a:t>技术路线二论文的撰写</a:t>
            </a:r>
            <a:endParaRPr lang="zh-CN" altLang="en-US" sz="1350" b="1" dirty="0">
              <a:solidFill>
                <a:schemeClr val="tx1"/>
              </a:solidFill>
              <a:cs typeface="+mn-ea"/>
              <a:sym typeface="+mn-lt"/>
            </a:endParaRPr>
          </a:p>
        </p:txBody>
      </p:sp>
      <p:sp>
        <p:nvSpPr>
          <p:cNvPr id="210" name="文本框 209"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4334828" y="2999423"/>
            <a:ext cx="2101215" cy="299085"/>
          </a:xfrm>
          <a:prstGeom prst="rect">
            <a:avLst/>
          </a:prstGeom>
          <a:noFill/>
        </p:spPr>
        <p:txBody>
          <a:bodyPr wrap="square" rtlCol="0">
            <a:spAutoFit/>
          </a:bodyPr>
          <a:lstStyle>
            <a:defPPr>
              <a:defRPr lang="en-US"/>
            </a:defPPr>
            <a:lvl1pPr>
              <a:defRPr b="1">
                <a:solidFill>
                  <a:schemeClr val="accent1"/>
                </a:solidFill>
                <a:latin typeface="Century Gothic" panose="020B0502020202020204" pitchFamily="34" charset="0"/>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350" b="0" kern="0" noProof="0" dirty="0">
                <a:ln w="0">
                  <a:noFill/>
                </a:ln>
                <a:solidFill>
                  <a:schemeClr val="tx1">
                    <a:lumMod val="75000"/>
                    <a:lumOff val="25000"/>
                  </a:schemeClr>
                </a:solidFill>
                <a:effectLst/>
                <a:uLnTx/>
                <a:uFillTx/>
                <a:latin typeface="+mn-lt"/>
                <a:ea typeface="+mn-ea"/>
                <a:cs typeface="+mn-ea"/>
                <a:sym typeface="+mn-lt"/>
              </a:rPr>
              <a:t>2024.02</a:t>
            </a:r>
            <a:endParaRPr kumimoji="0" lang="en-US" altLang="zh-CN" sz="1350" b="0" i="0" u="none" strike="noStrike" kern="0" cap="none" spc="0" normalizeH="0" baseline="0" noProof="0" dirty="0">
              <a:ln w="0">
                <a:noFill/>
              </a:ln>
              <a:solidFill>
                <a:schemeClr val="tx1">
                  <a:lumMod val="75000"/>
                  <a:lumOff val="25000"/>
                </a:schemeClr>
              </a:solidFill>
              <a:effectLst/>
              <a:uLnTx/>
              <a:uFillTx/>
              <a:latin typeface="+mn-lt"/>
              <a:ea typeface="+mn-ea"/>
              <a:cs typeface="+mn-ea"/>
              <a:sym typeface="+mn-lt"/>
            </a:endParaRPr>
          </a:p>
        </p:txBody>
      </p:sp>
      <p:sp>
        <p:nvSpPr>
          <p:cNvPr id="211" name="矩形 210"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4706620" y="3451384"/>
            <a:ext cx="1824038" cy="347345"/>
          </a:xfrm>
          <a:prstGeom prst="rect">
            <a:avLst/>
          </a:prstGeom>
        </p:spPr>
        <p:txBody>
          <a:bodyPr wrap="square">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350" b="1" dirty="0">
                <a:solidFill>
                  <a:schemeClr val="tx1"/>
                </a:solidFill>
                <a:cs typeface="+mn-ea"/>
                <a:sym typeface="+mn-lt"/>
              </a:rPr>
              <a:t>完成大论文的初稿</a:t>
            </a:r>
            <a:endParaRPr lang="zh-CN" altLang="en-US" sz="1350" b="1" dirty="0">
              <a:solidFill>
                <a:schemeClr val="tx1"/>
              </a:solidFill>
              <a:cs typeface="+mn-ea"/>
              <a:sym typeface="+mn-lt"/>
            </a:endParaRPr>
          </a:p>
        </p:txBody>
      </p:sp>
      <p:sp>
        <p:nvSpPr>
          <p:cNvPr id="212" name="文本框 211"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txBox="1"/>
          <p:nvPr/>
        </p:nvSpPr>
        <p:spPr>
          <a:xfrm>
            <a:off x="6400800" y="2999423"/>
            <a:ext cx="2101215" cy="299085"/>
          </a:xfrm>
          <a:prstGeom prst="rect">
            <a:avLst/>
          </a:prstGeom>
          <a:noFill/>
        </p:spPr>
        <p:txBody>
          <a:bodyPr wrap="square" rtlCol="0">
            <a:spAutoFit/>
          </a:bodyPr>
          <a:lstStyle>
            <a:defPPr>
              <a:defRPr lang="en-US"/>
            </a:defPPr>
            <a:lvl1pPr>
              <a:defRPr b="1">
                <a:solidFill>
                  <a:schemeClr val="accent1"/>
                </a:solidFill>
                <a:latin typeface="Century Gothic" panose="020B0502020202020204" pitchFamily="34" charset="0"/>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350" b="0" kern="0" noProof="0" dirty="0">
                <a:ln w="0">
                  <a:noFill/>
                </a:ln>
                <a:solidFill>
                  <a:schemeClr val="tx1">
                    <a:lumMod val="75000"/>
                    <a:lumOff val="25000"/>
                  </a:schemeClr>
                </a:solidFill>
                <a:effectLst/>
                <a:uLnTx/>
                <a:uFillTx/>
                <a:latin typeface="+mn-lt"/>
                <a:ea typeface="+mn-ea"/>
                <a:cs typeface="+mn-ea"/>
                <a:sym typeface="+mn-lt"/>
              </a:rPr>
              <a:t>2024.03</a:t>
            </a:r>
            <a:endParaRPr kumimoji="0" lang="en-US" altLang="zh-CN" sz="1350" b="0" i="0" u="none" strike="noStrike" kern="0" cap="none" spc="0" normalizeH="0" baseline="0" noProof="0" dirty="0">
              <a:ln w="0">
                <a:noFill/>
              </a:ln>
              <a:solidFill>
                <a:schemeClr val="tx1">
                  <a:lumMod val="75000"/>
                  <a:lumOff val="25000"/>
                </a:schemeClr>
              </a:solidFill>
              <a:effectLst/>
              <a:uLnTx/>
              <a:uFillTx/>
              <a:latin typeface="+mn-lt"/>
              <a:ea typeface="+mn-ea"/>
              <a:cs typeface="+mn-ea"/>
              <a:sym typeface="+mn-lt"/>
            </a:endParaRPr>
          </a:p>
        </p:txBody>
      </p:sp>
      <p:sp>
        <p:nvSpPr>
          <p:cNvPr id="213" name="矩形 212" descr="e7d195523061f1c09e9d68d7cf438b91ef959ecb14fc25d26BBA7F7DBC18E55DFF4014AF651F0BF2569D4B6C1DA7F1A4683A481403BD872FC687266AD13265C1DE7C373772FD8728ABDD69ADD03BFF5BE2862BC891DBB79EC0B81FB75486405D5064442904236646CF49102BEE5E1B895458B641CA0D6C7889FDD78D23C2B1BC47745F4B67C4FF437063ECD1606ECED6"/>
          <p:cNvSpPr/>
          <p:nvPr/>
        </p:nvSpPr>
        <p:spPr>
          <a:xfrm>
            <a:off x="6719570" y="3451225"/>
            <a:ext cx="2124710" cy="347345"/>
          </a:xfrm>
          <a:prstGeom prst="rect">
            <a:avLst/>
          </a:prstGeom>
        </p:spPr>
        <p:txBody>
          <a:bodyPr wrap="square">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350" b="1" dirty="0">
                <a:solidFill>
                  <a:schemeClr val="tx1"/>
                </a:solidFill>
                <a:cs typeface="+mn-ea"/>
                <a:sym typeface="+mn-lt"/>
              </a:rPr>
              <a:t>完成论文</a:t>
            </a:r>
            <a:r>
              <a:rPr lang="zh-CN" altLang="en-US" sz="1350" b="1" dirty="0">
                <a:solidFill>
                  <a:schemeClr val="tx1"/>
                </a:solidFill>
                <a:cs typeface="+mn-ea"/>
                <a:sym typeface="+mn-lt"/>
              </a:rPr>
              <a:t>终稿和答辩</a:t>
            </a:r>
            <a:r>
              <a:rPr lang="en-US" altLang="zh-CN" sz="1350" b="1" dirty="0">
                <a:solidFill>
                  <a:schemeClr val="tx1"/>
                </a:solidFill>
                <a:cs typeface="+mn-ea"/>
                <a:sym typeface="+mn-lt"/>
              </a:rPr>
              <a:t>PPT</a:t>
            </a:r>
            <a:endParaRPr lang="en-US" altLang="zh-CN" sz="1350" b="1" dirty="0">
              <a:solidFill>
                <a:schemeClr val="tx1"/>
              </a:solidFill>
              <a:cs typeface="+mn-ea"/>
              <a:sym typeface="+mn-lt"/>
            </a:endParaRPr>
          </a:p>
        </p:txBody>
      </p:sp>
      <p:sp>
        <p:nvSpPr>
          <p:cNvPr id="47" name="图标"/>
          <p:cNvSpPr>
            <a:spLocks noChangeAspect="1"/>
          </p:cNvSpPr>
          <p:nvPr/>
        </p:nvSpPr>
        <p:spPr bwMode="auto">
          <a:xfrm>
            <a:off x="3137535" y="1438275"/>
            <a:ext cx="451009" cy="450056"/>
          </a:xfrm>
          <a:custGeom>
            <a:avLst/>
            <a:gdLst>
              <a:gd name="connsiteX0" fmla="*/ 137602 w 609614"/>
              <a:gd name="connsiteY0" fmla="*/ 589080 h 608697"/>
              <a:gd name="connsiteX1" fmla="*/ 157360 w 609614"/>
              <a:gd name="connsiteY1" fmla="*/ 589080 h 608697"/>
              <a:gd name="connsiteX2" fmla="*/ 157360 w 609614"/>
              <a:gd name="connsiteY2" fmla="*/ 608697 h 608697"/>
              <a:gd name="connsiteX3" fmla="*/ 137602 w 609614"/>
              <a:gd name="connsiteY3" fmla="*/ 608697 h 608697"/>
              <a:gd name="connsiteX4" fmla="*/ 175331 w 609614"/>
              <a:gd name="connsiteY4" fmla="*/ 573555 h 608697"/>
              <a:gd name="connsiteX5" fmla="*/ 189186 w 609614"/>
              <a:gd name="connsiteY5" fmla="*/ 587457 h 608697"/>
              <a:gd name="connsiteX6" fmla="*/ 175331 w 609614"/>
              <a:gd name="connsiteY6" fmla="*/ 601358 h 608697"/>
              <a:gd name="connsiteX7" fmla="*/ 161383 w 609614"/>
              <a:gd name="connsiteY7" fmla="*/ 587457 h 608697"/>
              <a:gd name="connsiteX8" fmla="*/ 119750 w 609614"/>
              <a:gd name="connsiteY8" fmla="*/ 573555 h 608697"/>
              <a:gd name="connsiteX9" fmla="*/ 133651 w 609614"/>
              <a:gd name="connsiteY9" fmla="*/ 587457 h 608697"/>
              <a:gd name="connsiteX10" fmla="*/ 119750 w 609614"/>
              <a:gd name="connsiteY10" fmla="*/ 601358 h 608697"/>
              <a:gd name="connsiteX11" fmla="*/ 105848 w 609614"/>
              <a:gd name="connsiteY11" fmla="*/ 587457 h 608697"/>
              <a:gd name="connsiteX12" fmla="*/ 531004 w 609614"/>
              <a:gd name="connsiteY12" fmla="*/ 569463 h 608697"/>
              <a:gd name="connsiteX13" fmla="*/ 550621 w 609614"/>
              <a:gd name="connsiteY13" fmla="*/ 569463 h 608697"/>
              <a:gd name="connsiteX14" fmla="*/ 550621 w 609614"/>
              <a:gd name="connsiteY14" fmla="*/ 589080 h 608697"/>
              <a:gd name="connsiteX15" fmla="*/ 531004 w 609614"/>
              <a:gd name="connsiteY15" fmla="*/ 589080 h 608697"/>
              <a:gd name="connsiteX16" fmla="*/ 568581 w 609614"/>
              <a:gd name="connsiteY16" fmla="*/ 553938 h 608697"/>
              <a:gd name="connsiteX17" fmla="*/ 582517 w 609614"/>
              <a:gd name="connsiteY17" fmla="*/ 567758 h 608697"/>
              <a:gd name="connsiteX18" fmla="*/ 568581 w 609614"/>
              <a:gd name="connsiteY18" fmla="*/ 581670 h 608697"/>
              <a:gd name="connsiteX19" fmla="*/ 554644 w 609614"/>
              <a:gd name="connsiteY19" fmla="*/ 567758 h 608697"/>
              <a:gd name="connsiteX20" fmla="*/ 513011 w 609614"/>
              <a:gd name="connsiteY20" fmla="*/ 553938 h 608697"/>
              <a:gd name="connsiteX21" fmla="*/ 526912 w 609614"/>
              <a:gd name="connsiteY21" fmla="*/ 567850 h 608697"/>
              <a:gd name="connsiteX22" fmla="*/ 513011 w 609614"/>
              <a:gd name="connsiteY22" fmla="*/ 581670 h 608697"/>
              <a:gd name="connsiteX23" fmla="*/ 499109 w 609614"/>
              <a:gd name="connsiteY23" fmla="*/ 567850 h 608697"/>
              <a:gd name="connsiteX24" fmla="*/ 176978 w 609614"/>
              <a:gd name="connsiteY24" fmla="*/ 549775 h 608697"/>
              <a:gd name="connsiteX25" fmla="*/ 196595 w 609614"/>
              <a:gd name="connsiteY25" fmla="*/ 549775 h 608697"/>
              <a:gd name="connsiteX26" fmla="*/ 196595 w 609614"/>
              <a:gd name="connsiteY26" fmla="*/ 569463 h 608697"/>
              <a:gd name="connsiteX27" fmla="*/ 176978 w 609614"/>
              <a:gd name="connsiteY27" fmla="*/ 569463 h 608697"/>
              <a:gd name="connsiteX28" fmla="*/ 98368 w 609614"/>
              <a:gd name="connsiteY28" fmla="*/ 549775 h 608697"/>
              <a:gd name="connsiteX29" fmla="*/ 117985 w 609614"/>
              <a:gd name="connsiteY29" fmla="*/ 549775 h 608697"/>
              <a:gd name="connsiteX30" fmla="*/ 117985 w 609614"/>
              <a:gd name="connsiteY30" fmla="*/ 569463 h 608697"/>
              <a:gd name="connsiteX31" fmla="*/ 98368 w 609614"/>
              <a:gd name="connsiteY31" fmla="*/ 569463 h 608697"/>
              <a:gd name="connsiteX32" fmla="*/ 570309 w 609614"/>
              <a:gd name="connsiteY32" fmla="*/ 530158 h 608697"/>
              <a:gd name="connsiteX33" fmla="*/ 589997 w 609614"/>
              <a:gd name="connsiteY33" fmla="*/ 530158 h 608697"/>
              <a:gd name="connsiteX34" fmla="*/ 589997 w 609614"/>
              <a:gd name="connsiteY34" fmla="*/ 549775 h 608697"/>
              <a:gd name="connsiteX35" fmla="*/ 570309 w 609614"/>
              <a:gd name="connsiteY35" fmla="*/ 549775 h 608697"/>
              <a:gd name="connsiteX36" fmla="*/ 491629 w 609614"/>
              <a:gd name="connsiteY36" fmla="*/ 530158 h 608697"/>
              <a:gd name="connsiteX37" fmla="*/ 511317 w 609614"/>
              <a:gd name="connsiteY37" fmla="*/ 530158 h 608697"/>
              <a:gd name="connsiteX38" fmla="*/ 511317 w 609614"/>
              <a:gd name="connsiteY38" fmla="*/ 549775 h 608697"/>
              <a:gd name="connsiteX39" fmla="*/ 491629 w 609614"/>
              <a:gd name="connsiteY39" fmla="*/ 549775 h 608697"/>
              <a:gd name="connsiteX40" fmla="*/ 19617 w 609614"/>
              <a:gd name="connsiteY40" fmla="*/ 530158 h 608697"/>
              <a:gd name="connsiteX41" fmla="*/ 39375 w 609614"/>
              <a:gd name="connsiteY41" fmla="*/ 530158 h 608697"/>
              <a:gd name="connsiteX42" fmla="*/ 39375 w 609614"/>
              <a:gd name="connsiteY42" fmla="*/ 549775 h 608697"/>
              <a:gd name="connsiteX43" fmla="*/ 19617 w 609614"/>
              <a:gd name="connsiteY43" fmla="*/ 549775 h 608697"/>
              <a:gd name="connsiteX44" fmla="*/ 175238 w 609614"/>
              <a:gd name="connsiteY44" fmla="*/ 517950 h 608697"/>
              <a:gd name="connsiteX45" fmla="*/ 189186 w 609614"/>
              <a:gd name="connsiteY45" fmla="*/ 531852 h 608697"/>
              <a:gd name="connsiteX46" fmla="*/ 175238 w 609614"/>
              <a:gd name="connsiteY46" fmla="*/ 545753 h 608697"/>
              <a:gd name="connsiteX47" fmla="*/ 161383 w 609614"/>
              <a:gd name="connsiteY47" fmla="*/ 531852 h 608697"/>
              <a:gd name="connsiteX48" fmla="*/ 119750 w 609614"/>
              <a:gd name="connsiteY48" fmla="*/ 517950 h 608697"/>
              <a:gd name="connsiteX49" fmla="*/ 133651 w 609614"/>
              <a:gd name="connsiteY49" fmla="*/ 531852 h 608697"/>
              <a:gd name="connsiteX50" fmla="*/ 119750 w 609614"/>
              <a:gd name="connsiteY50" fmla="*/ 545753 h 608697"/>
              <a:gd name="connsiteX51" fmla="*/ 105848 w 609614"/>
              <a:gd name="connsiteY51" fmla="*/ 531852 h 608697"/>
              <a:gd name="connsiteX52" fmla="*/ 137602 w 609614"/>
              <a:gd name="connsiteY52" fmla="*/ 510611 h 608697"/>
              <a:gd name="connsiteX53" fmla="*/ 157360 w 609614"/>
              <a:gd name="connsiteY53" fmla="*/ 510611 h 608697"/>
              <a:gd name="connsiteX54" fmla="*/ 157360 w 609614"/>
              <a:gd name="connsiteY54" fmla="*/ 530158 h 608697"/>
              <a:gd name="connsiteX55" fmla="*/ 137602 w 609614"/>
              <a:gd name="connsiteY55" fmla="*/ 530158 h 608697"/>
              <a:gd name="connsiteX56" fmla="*/ 39375 w 609614"/>
              <a:gd name="connsiteY56" fmla="*/ 510611 h 608697"/>
              <a:gd name="connsiteX57" fmla="*/ 58992 w 609614"/>
              <a:gd name="connsiteY57" fmla="*/ 510611 h 608697"/>
              <a:gd name="connsiteX58" fmla="*/ 58992 w 609614"/>
              <a:gd name="connsiteY58" fmla="*/ 530158 h 608697"/>
              <a:gd name="connsiteX59" fmla="*/ 39375 w 609614"/>
              <a:gd name="connsiteY59" fmla="*/ 530158 h 608697"/>
              <a:gd name="connsiteX60" fmla="*/ 0 w 609614"/>
              <a:gd name="connsiteY60" fmla="*/ 510611 h 608697"/>
              <a:gd name="connsiteX61" fmla="*/ 19617 w 609614"/>
              <a:gd name="connsiteY61" fmla="*/ 510611 h 608697"/>
              <a:gd name="connsiteX62" fmla="*/ 19617 w 609614"/>
              <a:gd name="connsiteY62" fmla="*/ 530158 h 608697"/>
              <a:gd name="connsiteX63" fmla="*/ 0 w 609614"/>
              <a:gd name="connsiteY63" fmla="*/ 530158 h 608697"/>
              <a:gd name="connsiteX64" fmla="*/ 568581 w 609614"/>
              <a:gd name="connsiteY64" fmla="*/ 498333 h 608697"/>
              <a:gd name="connsiteX65" fmla="*/ 582517 w 609614"/>
              <a:gd name="connsiteY65" fmla="*/ 512245 h 608697"/>
              <a:gd name="connsiteX66" fmla="*/ 568581 w 609614"/>
              <a:gd name="connsiteY66" fmla="*/ 526065 h 608697"/>
              <a:gd name="connsiteX67" fmla="*/ 554644 w 609614"/>
              <a:gd name="connsiteY67" fmla="*/ 512245 h 608697"/>
              <a:gd name="connsiteX68" fmla="*/ 513011 w 609614"/>
              <a:gd name="connsiteY68" fmla="*/ 498333 h 608697"/>
              <a:gd name="connsiteX69" fmla="*/ 526912 w 609614"/>
              <a:gd name="connsiteY69" fmla="*/ 512234 h 608697"/>
              <a:gd name="connsiteX70" fmla="*/ 513011 w 609614"/>
              <a:gd name="connsiteY70" fmla="*/ 526136 h 608697"/>
              <a:gd name="connsiteX71" fmla="*/ 499109 w 609614"/>
              <a:gd name="connsiteY71" fmla="*/ 512234 h 608697"/>
              <a:gd name="connsiteX72" fmla="*/ 363850 w 609614"/>
              <a:gd name="connsiteY72" fmla="*/ 490879 h 608697"/>
              <a:gd name="connsiteX73" fmla="*/ 334352 w 609614"/>
              <a:gd name="connsiteY73" fmla="*/ 520333 h 608697"/>
              <a:gd name="connsiteX74" fmla="*/ 363850 w 609614"/>
              <a:gd name="connsiteY74" fmla="*/ 549788 h 608697"/>
              <a:gd name="connsiteX75" fmla="*/ 393348 w 609614"/>
              <a:gd name="connsiteY75" fmla="*/ 520333 h 608697"/>
              <a:gd name="connsiteX76" fmla="*/ 363850 w 609614"/>
              <a:gd name="connsiteY76" fmla="*/ 490879 h 608697"/>
              <a:gd name="connsiteX77" fmla="*/ 531004 w 609614"/>
              <a:gd name="connsiteY77" fmla="*/ 490853 h 608697"/>
              <a:gd name="connsiteX78" fmla="*/ 550621 w 609614"/>
              <a:gd name="connsiteY78" fmla="*/ 490853 h 608697"/>
              <a:gd name="connsiteX79" fmla="*/ 550621 w 609614"/>
              <a:gd name="connsiteY79" fmla="*/ 510611 h 608697"/>
              <a:gd name="connsiteX80" fmla="*/ 531004 w 609614"/>
              <a:gd name="connsiteY80" fmla="*/ 510611 h 608697"/>
              <a:gd name="connsiteX81" fmla="*/ 19617 w 609614"/>
              <a:gd name="connsiteY81" fmla="*/ 490853 h 608697"/>
              <a:gd name="connsiteX82" fmla="*/ 39375 w 609614"/>
              <a:gd name="connsiteY82" fmla="*/ 490853 h 608697"/>
              <a:gd name="connsiteX83" fmla="*/ 39375 w 609614"/>
              <a:gd name="connsiteY83" fmla="*/ 510611 h 608697"/>
              <a:gd name="connsiteX84" fmla="*/ 19617 w 609614"/>
              <a:gd name="connsiteY84" fmla="*/ 510611 h 608697"/>
              <a:gd name="connsiteX85" fmla="*/ 304853 w 609614"/>
              <a:gd name="connsiteY85" fmla="*/ 415861 h 608697"/>
              <a:gd name="connsiteX86" fmla="*/ 237191 w 609614"/>
              <a:gd name="connsiteY86" fmla="*/ 446328 h 608697"/>
              <a:gd name="connsiteX87" fmla="*/ 304853 w 609614"/>
              <a:gd name="connsiteY87" fmla="*/ 589092 h 608697"/>
              <a:gd name="connsiteX88" fmla="*/ 336840 w 609614"/>
              <a:gd name="connsiteY88" fmla="*/ 561294 h 608697"/>
              <a:gd name="connsiteX89" fmla="*/ 314625 w 609614"/>
              <a:gd name="connsiteY89" fmla="*/ 520333 h 608697"/>
              <a:gd name="connsiteX90" fmla="*/ 363850 w 609614"/>
              <a:gd name="connsiteY90" fmla="*/ 471273 h 608697"/>
              <a:gd name="connsiteX91" fmla="*/ 367537 w 609614"/>
              <a:gd name="connsiteY91" fmla="*/ 471641 h 608697"/>
              <a:gd name="connsiteX92" fmla="*/ 372331 w 609614"/>
              <a:gd name="connsiteY92" fmla="*/ 446328 h 608697"/>
              <a:gd name="connsiteX93" fmla="*/ 304853 w 609614"/>
              <a:gd name="connsiteY93" fmla="*/ 415861 h 608697"/>
              <a:gd name="connsiteX94" fmla="*/ 380996 w 609614"/>
              <a:gd name="connsiteY94" fmla="*/ 373244 h 608697"/>
              <a:gd name="connsiteX95" fmla="*/ 353986 w 609614"/>
              <a:gd name="connsiteY95" fmla="*/ 389352 h 608697"/>
              <a:gd name="connsiteX96" fmla="*/ 326332 w 609614"/>
              <a:gd name="connsiteY96" fmla="*/ 404632 h 608697"/>
              <a:gd name="connsiteX97" fmla="*/ 375373 w 609614"/>
              <a:gd name="connsiteY97" fmla="*/ 426539 h 608697"/>
              <a:gd name="connsiteX98" fmla="*/ 380996 w 609614"/>
              <a:gd name="connsiteY98" fmla="*/ 373244 h 608697"/>
              <a:gd name="connsiteX99" fmla="*/ 228618 w 609614"/>
              <a:gd name="connsiteY99" fmla="*/ 373152 h 608697"/>
              <a:gd name="connsiteX100" fmla="*/ 234149 w 609614"/>
              <a:gd name="connsiteY100" fmla="*/ 426539 h 608697"/>
              <a:gd name="connsiteX101" fmla="*/ 283282 w 609614"/>
              <a:gd name="connsiteY101" fmla="*/ 404632 h 608697"/>
              <a:gd name="connsiteX102" fmla="*/ 255628 w 609614"/>
              <a:gd name="connsiteY102" fmla="*/ 389352 h 608697"/>
              <a:gd name="connsiteX103" fmla="*/ 228618 w 609614"/>
              <a:gd name="connsiteY103" fmla="*/ 373152 h 608697"/>
              <a:gd name="connsiteX104" fmla="*/ 521113 w 609614"/>
              <a:gd name="connsiteY104" fmla="*/ 333849 h 608697"/>
              <a:gd name="connsiteX105" fmla="*/ 491615 w 609614"/>
              <a:gd name="connsiteY105" fmla="*/ 363303 h 608697"/>
              <a:gd name="connsiteX106" fmla="*/ 521113 w 609614"/>
              <a:gd name="connsiteY106" fmla="*/ 392758 h 608697"/>
              <a:gd name="connsiteX107" fmla="*/ 550612 w 609614"/>
              <a:gd name="connsiteY107" fmla="*/ 363303 h 608697"/>
              <a:gd name="connsiteX108" fmla="*/ 521113 w 609614"/>
              <a:gd name="connsiteY108" fmla="*/ 333849 h 608697"/>
              <a:gd name="connsiteX109" fmla="*/ 88501 w 609614"/>
              <a:gd name="connsiteY109" fmla="*/ 324000 h 608697"/>
              <a:gd name="connsiteX110" fmla="*/ 59002 w 609614"/>
              <a:gd name="connsiteY110" fmla="*/ 353455 h 608697"/>
              <a:gd name="connsiteX111" fmla="*/ 88501 w 609614"/>
              <a:gd name="connsiteY111" fmla="*/ 382909 h 608697"/>
              <a:gd name="connsiteX112" fmla="*/ 117999 w 609614"/>
              <a:gd name="connsiteY112" fmla="*/ 353455 h 608697"/>
              <a:gd name="connsiteX113" fmla="*/ 88501 w 609614"/>
              <a:gd name="connsiteY113" fmla="*/ 324000 h 608697"/>
              <a:gd name="connsiteX114" fmla="*/ 461748 w 609614"/>
              <a:gd name="connsiteY114" fmla="*/ 317005 h 608697"/>
              <a:gd name="connsiteX115" fmla="*/ 401553 w 609614"/>
              <a:gd name="connsiteY115" fmla="*/ 360174 h 608697"/>
              <a:gd name="connsiteX116" fmla="*/ 394178 w 609614"/>
              <a:gd name="connsiteY116" fmla="*/ 433810 h 608697"/>
              <a:gd name="connsiteX117" fmla="*/ 551718 w 609614"/>
              <a:gd name="connsiteY117" fmla="*/ 446697 h 608697"/>
              <a:gd name="connsiteX118" fmla="*/ 544343 w 609614"/>
              <a:gd name="connsiteY118" fmla="*/ 406289 h 608697"/>
              <a:gd name="connsiteX119" fmla="*/ 521113 w 609614"/>
              <a:gd name="connsiteY119" fmla="*/ 412364 h 608697"/>
              <a:gd name="connsiteX120" fmla="*/ 471980 w 609614"/>
              <a:gd name="connsiteY120" fmla="*/ 363303 h 608697"/>
              <a:gd name="connsiteX121" fmla="*/ 481751 w 609614"/>
              <a:gd name="connsiteY121" fmla="*/ 334217 h 608697"/>
              <a:gd name="connsiteX122" fmla="*/ 461748 w 609614"/>
              <a:gd name="connsiteY122" fmla="*/ 317005 h 608697"/>
              <a:gd name="connsiteX123" fmla="*/ 147959 w 609614"/>
              <a:gd name="connsiteY123" fmla="*/ 317005 h 608697"/>
              <a:gd name="connsiteX124" fmla="*/ 131827 w 609614"/>
              <a:gd name="connsiteY124" fmla="*/ 330719 h 608697"/>
              <a:gd name="connsiteX125" fmla="*/ 137634 w 609614"/>
              <a:gd name="connsiteY125" fmla="*/ 353455 h 608697"/>
              <a:gd name="connsiteX126" fmla="*/ 88501 w 609614"/>
              <a:gd name="connsiteY126" fmla="*/ 402515 h 608697"/>
              <a:gd name="connsiteX127" fmla="*/ 69880 w 609614"/>
              <a:gd name="connsiteY127" fmla="*/ 398833 h 608697"/>
              <a:gd name="connsiteX128" fmla="*/ 57896 w 609614"/>
              <a:gd name="connsiteY128" fmla="*/ 446697 h 608697"/>
              <a:gd name="connsiteX129" fmla="*/ 215528 w 609614"/>
              <a:gd name="connsiteY129" fmla="*/ 433810 h 608697"/>
              <a:gd name="connsiteX130" fmla="*/ 208154 w 609614"/>
              <a:gd name="connsiteY130" fmla="*/ 360174 h 608697"/>
              <a:gd name="connsiteX131" fmla="*/ 147959 w 609614"/>
              <a:gd name="connsiteY131" fmla="*/ 317005 h 608697"/>
              <a:gd name="connsiteX132" fmla="*/ 304878 w 609614"/>
              <a:gd name="connsiteY132" fmla="*/ 274932 h 608697"/>
              <a:gd name="connsiteX133" fmla="*/ 275378 w 609614"/>
              <a:gd name="connsiteY133" fmla="*/ 304394 h 608697"/>
              <a:gd name="connsiteX134" fmla="*/ 304878 w 609614"/>
              <a:gd name="connsiteY134" fmla="*/ 333857 h 608697"/>
              <a:gd name="connsiteX135" fmla="*/ 334378 w 609614"/>
              <a:gd name="connsiteY135" fmla="*/ 304394 h 608697"/>
              <a:gd name="connsiteX136" fmla="*/ 304878 w 609614"/>
              <a:gd name="connsiteY136" fmla="*/ 274932 h 608697"/>
              <a:gd name="connsiteX137" fmla="*/ 402567 w 609614"/>
              <a:gd name="connsiteY137" fmla="*/ 272915 h 608697"/>
              <a:gd name="connsiteX138" fmla="*/ 403120 w 609614"/>
              <a:gd name="connsiteY138" fmla="*/ 304394 h 608697"/>
              <a:gd name="connsiteX139" fmla="*/ 402567 w 609614"/>
              <a:gd name="connsiteY139" fmla="*/ 335782 h 608697"/>
              <a:gd name="connsiteX140" fmla="*/ 445985 w 609614"/>
              <a:gd name="connsiteY140" fmla="*/ 304394 h 608697"/>
              <a:gd name="connsiteX141" fmla="*/ 402567 w 609614"/>
              <a:gd name="connsiteY141" fmla="*/ 272915 h 608697"/>
              <a:gd name="connsiteX142" fmla="*/ 207048 w 609614"/>
              <a:gd name="connsiteY142" fmla="*/ 272915 h 608697"/>
              <a:gd name="connsiteX143" fmla="*/ 163722 w 609614"/>
              <a:gd name="connsiteY143" fmla="*/ 304394 h 608697"/>
              <a:gd name="connsiteX144" fmla="*/ 207048 w 609614"/>
              <a:gd name="connsiteY144" fmla="*/ 335782 h 608697"/>
              <a:gd name="connsiteX145" fmla="*/ 206494 w 609614"/>
              <a:gd name="connsiteY145" fmla="*/ 304394 h 608697"/>
              <a:gd name="connsiteX146" fmla="*/ 207048 w 609614"/>
              <a:gd name="connsiteY146" fmla="*/ 272915 h 608697"/>
              <a:gd name="connsiteX147" fmla="*/ 295014 w 609614"/>
              <a:gd name="connsiteY147" fmla="*/ 235618 h 608697"/>
              <a:gd name="connsiteX148" fmla="*/ 314650 w 609614"/>
              <a:gd name="connsiteY148" fmla="*/ 235618 h 608697"/>
              <a:gd name="connsiteX149" fmla="*/ 314650 w 609614"/>
              <a:gd name="connsiteY149" fmla="*/ 256242 h 608697"/>
              <a:gd name="connsiteX150" fmla="*/ 341477 w 609614"/>
              <a:gd name="connsiteY150" fmla="*/ 271893 h 608697"/>
              <a:gd name="connsiteX151" fmla="*/ 359546 w 609614"/>
              <a:gd name="connsiteY151" fmla="*/ 261490 h 608697"/>
              <a:gd name="connsiteX152" fmla="*/ 369410 w 609614"/>
              <a:gd name="connsiteY152" fmla="*/ 278523 h 608697"/>
              <a:gd name="connsiteX153" fmla="*/ 351249 w 609614"/>
              <a:gd name="connsiteY153" fmla="*/ 288926 h 608697"/>
              <a:gd name="connsiteX154" fmla="*/ 354015 w 609614"/>
              <a:gd name="connsiteY154" fmla="*/ 304394 h 608697"/>
              <a:gd name="connsiteX155" fmla="*/ 351249 w 609614"/>
              <a:gd name="connsiteY155" fmla="*/ 319770 h 608697"/>
              <a:gd name="connsiteX156" fmla="*/ 369410 w 609614"/>
              <a:gd name="connsiteY156" fmla="*/ 330266 h 608697"/>
              <a:gd name="connsiteX157" fmla="*/ 359546 w 609614"/>
              <a:gd name="connsiteY157" fmla="*/ 347207 h 608697"/>
              <a:gd name="connsiteX158" fmla="*/ 341477 w 609614"/>
              <a:gd name="connsiteY158" fmla="*/ 336803 h 608697"/>
              <a:gd name="connsiteX159" fmla="*/ 314650 w 609614"/>
              <a:gd name="connsiteY159" fmla="*/ 352455 h 608697"/>
              <a:gd name="connsiteX160" fmla="*/ 314650 w 609614"/>
              <a:gd name="connsiteY160" fmla="*/ 373079 h 608697"/>
              <a:gd name="connsiteX161" fmla="*/ 295014 w 609614"/>
              <a:gd name="connsiteY161" fmla="*/ 373079 h 608697"/>
              <a:gd name="connsiteX162" fmla="*/ 295014 w 609614"/>
              <a:gd name="connsiteY162" fmla="*/ 352455 h 608697"/>
              <a:gd name="connsiteX163" fmla="*/ 268279 w 609614"/>
              <a:gd name="connsiteY163" fmla="*/ 336803 h 608697"/>
              <a:gd name="connsiteX164" fmla="*/ 250118 w 609614"/>
              <a:gd name="connsiteY164" fmla="*/ 347207 h 608697"/>
              <a:gd name="connsiteX165" fmla="*/ 240346 w 609614"/>
              <a:gd name="connsiteY165" fmla="*/ 330266 h 608697"/>
              <a:gd name="connsiteX166" fmla="*/ 258415 w 609614"/>
              <a:gd name="connsiteY166" fmla="*/ 319770 h 608697"/>
              <a:gd name="connsiteX167" fmla="*/ 255649 w 609614"/>
              <a:gd name="connsiteY167" fmla="*/ 304394 h 608697"/>
              <a:gd name="connsiteX168" fmla="*/ 258415 w 609614"/>
              <a:gd name="connsiteY168" fmla="*/ 288926 h 608697"/>
              <a:gd name="connsiteX169" fmla="*/ 240346 w 609614"/>
              <a:gd name="connsiteY169" fmla="*/ 278523 h 608697"/>
              <a:gd name="connsiteX170" fmla="*/ 250118 w 609614"/>
              <a:gd name="connsiteY170" fmla="*/ 261490 h 608697"/>
              <a:gd name="connsiteX171" fmla="*/ 268279 w 609614"/>
              <a:gd name="connsiteY171" fmla="*/ 271893 h 608697"/>
              <a:gd name="connsiteX172" fmla="*/ 295014 w 609614"/>
              <a:gd name="connsiteY172" fmla="*/ 256242 h 608697"/>
              <a:gd name="connsiteX173" fmla="*/ 304761 w 609614"/>
              <a:gd name="connsiteY173" fmla="*/ 214926 h 608697"/>
              <a:gd name="connsiteX174" fmla="*/ 265491 w 609614"/>
              <a:gd name="connsiteY174" fmla="*/ 236373 h 608697"/>
              <a:gd name="connsiteX175" fmla="*/ 227143 w 609614"/>
              <a:gd name="connsiteY175" fmla="*/ 259660 h 608697"/>
              <a:gd name="connsiteX176" fmla="*/ 226129 w 609614"/>
              <a:gd name="connsiteY176" fmla="*/ 304394 h 608697"/>
              <a:gd name="connsiteX177" fmla="*/ 227143 w 609614"/>
              <a:gd name="connsiteY177" fmla="*/ 349036 h 608697"/>
              <a:gd name="connsiteX178" fmla="*/ 265491 w 609614"/>
              <a:gd name="connsiteY178" fmla="*/ 372416 h 608697"/>
              <a:gd name="connsiteX179" fmla="*/ 304853 w 609614"/>
              <a:gd name="connsiteY179" fmla="*/ 393863 h 608697"/>
              <a:gd name="connsiteX180" fmla="*/ 344123 w 609614"/>
              <a:gd name="connsiteY180" fmla="*/ 372416 h 608697"/>
              <a:gd name="connsiteX181" fmla="*/ 382471 w 609614"/>
              <a:gd name="connsiteY181" fmla="*/ 349036 h 608697"/>
              <a:gd name="connsiteX182" fmla="*/ 383485 w 609614"/>
              <a:gd name="connsiteY182" fmla="*/ 304394 h 608697"/>
              <a:gd name="connsiteX183" fmla="*/ 382471 w 609614"/>
              <a:gd name="connsiteY183" fmla="*/ 259660 h 608697"/>
              <a:gd name="connsiteX184" fmla="*/ 344123 w 609614"/>
              <a:gd name="connsiteY184" fmla="*/ 236373 h 608697"/>
              <a:gd name="connsiteX185" fmla="*/ 304761 w 609614"/>
              <a:gd name="connsiteY185" fmla="*/ 214926 h 608697"/>
              <a:gd name="connsiteX186" fmla="*/ 375465 w 609614"/>
              <a:gd name="connsiteY186" fmla="*/ 182250 h 608697"/>
              <a:gd name="connsiteX187" fmla="*/ 326424 w 609614"/>
              <a:gd name="connsiteY187" fmla="*/ 204065 h 608697"/>
              <a:gd name="connsiteX188" fmla="*/ 353986 w 609614"/>
              <a:gd name="connsiteY188" fmla="*/ 219344 h 608697"/>
              <a:gd name="connsiteX189" fmla="*/ 380996 w 609614"/>
              <a:gd name="connsiteY189" fmla="*/ 235544 h 608697"/>
              <a:gd name="connsiteX190" fmla="*/ 375465 w 609614"/>
              <a:gd name="connsiteY190" fmla="*/ 182250 h 608697"/>
              <a:gd name="connsiteX191" fmla="*/ 234149 w 609614"/>
              <a:gd name="connsiteY191" fmla="*/ 182250 h 608697"/>
              <a:gd name="connsiteX192" fmla="*/ 228618 w 609614"/>
              <a:gd name="connsiteY192" fmla="*/ 235544 h 608697"/>
              <a:gd name="connsiteX193" fmla="*/ 255628 w 609614"/>
              <a:gd name="connsiteY193" fmla="*/ 219344 h 608697"/>
              <a:gd name="connsiteX194" fmla="*/ 283098 w 609614"/>
              <a:gd name="connsiteY194" fmla="*/ 204157 h 608697"/>
              <a:gd name="connsiteX195" fmla="*/ 234149 w 609614"/>
              <a:gd name="connsiteY195" fmla="*/ 182250 h 608697"/>
              <a:gd name="connsiteX196" fmla="*/ 80389 w 609614"/>
              <a:gd name="connsiteY196" fmla="*/ 149666 h 608697"/>
              <a:gd name="connsiteX197" fmla="*/ 57896 w 609614"/>
              <a:gd name="connsiteY197" fmla="*/ 162000 h 608697"/>
              <a:gd name="connsiteX198" fmla="*/ 100024 w 609614"/>
              <a:gd name="connsiteY198" fmla="*/ 247602 h 608697"/>
              <a:gd name="connsiteX199" fmla="*/ 147866 w 609614"/>
              <a:gd name="connsiteY199" fmla="*/ 291784 h 608697"/>
              <a:gd name="connsiteX200" fmla="*/ 208154 w 609614"/>
              <a:gd name="connsiteY200" fmla="*/ 248615 h 608697"/>
              <a:gd name="connsiteX201" fmla="*/ 215436 w 609614"/>
              <a:gd name="connsiteY201" fmla="*/ 175070 h 608697"/>
              <a:gd name="connsiteX202" fmla="*/ 171004 w 609614"/>
              <a:gd name="connsiteY202" fmla="*/ 160435 h 608697"/>
              <a:gd name="connsiteX203" fmla="*/ 127863 w 609614"/>
              <a:gd name="connsiteY203" fmla="*/ 186576 h 608697"/>
              <a:gd name="connsiteX204" fmla="*/ 80389 w 609614"/>
              <a:gd name="connsiteY204" fmla="*/ 149666 h 608697"/>
              <a:gd name="connsiteX205" fmla="*/ 511250 w 609614"/>
              <a:gd name="connsiteY205" fmla="*/ 148193 h 608697"/>
              <a:gd name="connsiteX206" fmla="*/ 462116 w 609614"/>
              <a:gd name="connsiteY206" fmla="*/ 196333 h 608697"/>
              <a:gd name="connsiteX207" fmla="*/ 417131 w 609614"/>
              <a:gd name="connsiteY207" fmla="*/ 166970 h 608697"/>
              <a:gd name="connsiteX208" fmla="*/ 394178 w 609614"/>
              <a:gd name="connsiteY208" fmla="*/ 174978 h 608697"/>
              <a:gd name="connsiteX209" fmla="*/ 401553 w 609614"/>
              <a:gd name="connsiteY209" fmla="*/ 248615 h 608697"/>
              <a:gd name="connsiteX210" fmla="*/ 461748 w 609614"/>
              <a:gd name="connsiteY210" fmla="*/ 291784 h 608697"/>
              <a:gd name="connsiteX211" fmla="*/ 509590 w 609614"/>
              <a:gd name="connsiteY211" fmla="*/ 247602 h 608697"/>
              <a:gd name="connsiteX212" fmla="*/ 551718 w 609614"/>
              <a:gd name="connsiteY212" fmla="*/ 162000 h 608697"/>
              <a:gd name="connsiteX213" fmla="*/ 511250 w 609614"/>
              <a:gd name="connsiteY213" fmla="*/ 148193 h 608697"/>
              <a:gd name="connsiteX214" fmla="*/ 294963 w 609614"/>
              <a:gd name="connsiteY214" fmla="*/ 117844 h 608697"/>
              <a:gd name="connsiteX215" fmla="*/ 314651 w 609614"/>
              <a:gd name="connsiteY215" fmla="*/ 117844 h 608697"/>
              <a:gd name="connsiteX216" fmla="*/ 314651 w 609614"/>
              <a:gd name="connsiteY216" fmla="*/ 137461 h 608697"/>
              <a:gd name="connsiteX217" fmla="*/ 294963 w 609614"/>
              <a:gd name="connsiteY217" fmla="*/ 137461 h 608697"/>
              <a:gd name="connsiteX218" fmla="*/ 462116 w 609614"/>
              <a:gd name="connsiteY218" fmla="*/ 117818 h 608697"/>
              <a:gd name="connsiteX219" fmla="*/ 432618 w 609614"/>
              <a:gd name="connsiteY219" fmla="*/ 147273 h 608697"/>
              <a:gd name="connsiteX220" fmla="*/ 462116 w 609614"/>
              <a:gd name="connsiteY220" fmla="*/ 176727 h 608697"/>
              <a:gd name="connsiteX221" fmla="*/ 491615 w 609614"/>
              <a:gd name="connsiteY221" fmla="*/ 147273 h 608697"/>
              <a:gd name="connsiteX222" fmla="*/ 462116 w 609614"/>
              <a:gd name="connsiteY222" fmla="*/ 117818 h 608697"/>
              <a:gd name="connsiteX223" fmla="*/ 127863 w 609614"/>
              <a:gd name="connsiteY223" fmla="*/ 107969 h 608697"/>
              <a:gd name="connsiteX224" fmla="*/ 98364 w 609614"/>
              <a:gd name="connsiteY224" fmla="*/ 137424 h 608697"/>
              <a:gd name="connsiteX225" fmla="*/ 127863 w 609614"/>
              <a:gd name="connsiteY225" fmla="*/ 166878 h 608697"/>
              <a:gd name="connsiteX226" fmla="*/ 157361 w 609614"/>
              <a:gd name="connsiteY226" fmla="*/ 137424 h 608697"/>
              <a:gd name="connsiteX227" fmla="*/ 127863 w 609614"/>
              <a:gd name="connsiteY227" fmla="*/ 107969 h 608697"/>
              <a:gd name="connsiteX228" fmla="*/ 314651 w 609614"/>
              <a:gd name="connsiteY228" fmla="*/ 98227 h 608697"/>
              <a:gd name="connsiteX229" fmla="*/ 334339 w 609614"/>
              <a:gd name="connsiteY229" fmla="*/ 98227 h 608697"/>
              <a:gd name="connsiteX230" fmla="*/ 334339 w 609614"/>
              <a:gd name="connsiteY230" fmla="*/ 117844 h 608697"/>
              <a:gd name="connsiteX231" fmla="*/ 314651 w 609614"/>
              <a:gd name="connsiteY231" fmla="*/ 117844 h 608697"/>
              <a:gd name="connsiteX232" fmla="*/ 275346 w 609614"/>
              <a:gd name="connsiteY232" fmla="*/ 98227 h 608697"/>
              <a:gd name="connsiteX233" fmla="*/ 294963 w 609614"/>
              <a:gd name="connsiteY233" fmla="*/ 98227 h 608697"/>
              <a:gd name="connsiteX234" fmla="*/ 294963 w 609614"/>
              <a:gd name="connsiteY234" fmla="*/ 117844 h 608697"/>
              <a:gd name="connsiteX235" fmla="*/ 275346 w 609614"/>
              <a:gd name="connsiteY235" fmla="*/ 117844 h 608697"/>
              <a:gd name="connsiteX236" fmla="*/ 550621 w 609614"/>
              <a:gd name="connsiteY236" fmla="*/ 78539 h 608697"/>
              <a:gd name="connsiteX237" fmla="*/ 570309 w 609614"/>
              <a:gd name="connsiteY237" fmla="*/ 78539 h 608697"/>
              <a:gd name="connsiteX238" fmla="*/ 570309 w 609614"/>
              <a:gd name="connsiteY238" fmla="*/ 98227 h 608697"/>
              <a:gd name="connsiteX239" fmla="*/ 550621 w 609614"/>
              <a:gd name="connsiteY239" fmla="*/ 98227 h 608697"/>
              <a:gd name="connsiteX240" fmla="*/ 294963 w 609614"/>
              <a:gd name="connsiteY240" fmla="*/ 78539 h 608697"/>
              <a:gd name="connsiteX241" fmla="*/ 314651 w 609614"/>
              <a:gd name="connsiteY241" fmla="*/ 78539 h 608697"/>
              <a:gd name="connsiteX242" fmla="*/ 314651 w 609614"/>
              <a:gd name="connsiteY242" fmla="*/ 98227 h 608697"/>
              <a:gd name="connsiteX243" fmla="*/ 294963 w 609614"/>
              <a:gd name="connsiteY243" fmla="*/ 98227 h 608697"/>
              <a:gd name="connsiteX244" fmla="*/ 588304 w 609614"/>
              <a:gd name="connsiteY244" fmla="*/ 62944 h 608697"/>
              <a:gd name="connsiteX245" fmla="*/ 602205 w 609614"/>
              <a:gd name="connsiteY245" fmla="*/ 76845 h 608697"/>
              <a:gd name="connsiteX246" fmla="*/ 588304 w 609614"/>
              <a:gd name="connsiteY246" fmla="*/ 90747 h 608697"/>
              <a:gd name="connsiteX247" fmla="*/ 574402 w 609614"/>
              <a:gd name="connsiteY247" fmla="*/ 76845 h 608697"/>
              <a:gd name="connsiteX248" fmla="*/ 532628 w 609614"/>
              <a:gd name="connsiteY248" fmla="*/ 62944 h 608697"/>
              <a:gd name="connsiteX249" fmla="*/ 546529 w 609614"/>
              <a:gd name="connsiteY249" fmla="*/ 76845 h 608697"/>
              <a:gd name="connsiteX250" fmla="*/ 532628 w 609614"/>
              <a:gd name="connsiteY250" fmla="*/ 90747 h 608697"/>
              <a:gd name="connsiteX251" fmla="*/ 518726 w 609614"/>
              <a:gd name="connsiteY251" fmla="*/ 76845 h 608697"/>
              <a:gd name="connsiteX252" fmla="*/ 29496 w 609614"/>
              <a:gd name="connsiteY252" fmla="*/ 49043 h 608697"/>
              <a:gd name="connsiteX253" fmla="*/ 49113 w 609614"/>
              <a:gd name="connsiteY253" fmla="*/ 49043 h 608697"/>
              <a:gd name="connsiteX254" fmla="*/ 49113 w 609614"/>
              <a:gd name="connsiteY254" fmla="*/ 78539 h 608697"/>
              <a:gd name="connsiteX255" fmla="*/ 29496 w 609614"/>
              <a:gd name="connsiteY255" fmla="*/ 78539 h 608697"/>
              <a:gd name="connsiteX256" fmla="*/ 589997 w 609614"/>
              <a:gd name="connsiteY256" fmla="*/ 39305 h 608697"/>
              <a:gd name="connsiteX257" fmla="*/ 609614 w 609614"/>
              <a:gd name="connsiteY257" fmla="*/ 39305 h 608697"/>
              <a:gd name="connsiteX258" fmla="*/ 609614 w 609614"/>
              <a:gd name="connsiteY258" fmla="*/ 58922 h 608697"/>
              <a:gd name="connsiteX259" fmla="*/ 589997 w 609614"/>
              <a:gd name="connsiteY259" fmla="*/ 58922 h 608697"/>
              <a:gd name="connsiteX260" fmla="*/ 511316 w 609614"/>
              <a:gd name="connsiteY260" fmla="*/ 39305 h 608697"/>
              <a:gd name="connsiteX261" fmla="*/ 531004 w 609614"/>
              <a:gd name="connsiteY261" fmla="*/ 39305 h 608697"/>
              <a:gd name="connsiteX262" fmla="*/ 531004 w 609614"/>
              <a:gd name="connsiteY262" fmla="*/ 58922 h 608697"/>
              <a:gd name="connsiteX263" fmla="*/ 511316 w 609614"/>
              <a:gd name="connsiteY263" fmla="*/ 58922 h 608697"/>
              <a:gd name="connsiteX264" fmla="*/ 49113 w 609614"/>
              <a:gd name="connsiteY264" fmla="*/ 29426 h 608697"/>
              <a:gd name="connsiteX265" fmla="*/ 78609 w 609614"/>
              <a:gd name="connsiteY265" fmla="*/ 29426 h 608697"/>
              <a:gd name="connsiteX266" fmla="*/ 78609 w 609614"/>
              <a:gd name="connsiteY266" fmla="*/ 49043 h 608697"/>
              <a:gd name="connsiteX267" fmla="*/ 49113 w 609614"/>
              <a:gd name="connsiteY267" fmla="*/ 49043 h 608697"/>
              <a:gd name="connsiteX268" fmla="*/ 0 w 609614"/>
              <a:gd name="connsiteY268" fmla="*/ 29426 h 608697"/>
              <a:gd name="connsiteX269" fmla="*/ 29496 w 609614"/>
              <a:gd name="connsiteY269" fmla="*/ 29426 h 608697"/>
              <a:gd name="connsiteX270" fmla="*/ 29496 w 609614"/>
              <a:gd name="connsiteY270" fmla="*/ 49043 h 608697"/>
              <a:gd name="connsiteX271" fmla="*/ 0 w 609614"/>
              <a:gd name="connsiteY271" fmla="*/ 49043 h 608697"/>
              <a:gd name="connsiteX272" fmla="*/ 304853 w 609614"/>
              <a:gd name="connsiteY272" fmla="*/ 19605 h 608697"/>
              <a:gd name="connsiteX273" fmla="*/ 237191 w 609614"/>
              <a:gd name="connsiteY273" fmla="*/ 162368 h 608697"/>
              <a:gd name="connsiteX274" fmla="*/ 304853 w 609614"/>
              <a:gd name="connsiteY274" fmla="*/ 192835 h 608697"/>
              <a:gd name="connsiteX275" fmla="*/ 372423 w 609614"/>
              <a:gd name="connsiteY275" fmla="*/ 162368 h 608697"/>
              <a:gd name="connsiteX276" fmla="*/ 304853 w 609614"/>
              <a:gd name="connsiteY276" fmla="*/ 19605 h 608697"/>
              <a:gd name="connsiteX277" fmla="*/ 588314 w 609614"/>
              <a:gd name="connsiteY277" fmla="*/ 7480 h 608697"/>
              <a:gd name="connsiteX278" fmla="*/ 602134 w 609614"/>
              <a:gd name="connsiteY278" fmla="*/ 21381 h 608697"/>
              <a:gd name="connsiteX279" fmla="*/ 588314 w 609614"/>
              <a:gd name="connsiteY279" fmla="*/ 35283 h 608697"/>
              <a:gd name="connsiteX280" fmla="*/ 574402 w 609614"/>
              <a:gd name="connsiteY280" fmla="*/ 21381 h 608697"/>
              <a:gd name="connsiteX281" fmla="*/ 532628 w 609614"/>
              <a:gd name="connsiteY281" fmla="*/ 7480 h 608697"/>
              <a:gd name="connsiteX282" fmla="*/ 546529 w 609614"/>
              <a:gd name="connsiteY282" fmla="*/ 21381 h 608697"/>
              <a:gd name="connsiteX283" fmla="*/ 532628 w 609614"/>
              <a:gd name="connsiteY283" fmla="*/ 35283 h 608697"/>
              <a:gd name="connsiteX284" fmla="*/ 518726 w 609614"/>
              <a:gd name="connsiteY284" fmla="*/ 21381 h 608697"/>
              <a:gd name="connsiteX285" fmla="*/ 550621 w 609614"/>
              <a:gd name="connsiteY285" fmla="*/ 0 h 608697"/>
              <a:gd name="connsiteX286" fmla="*/ 570309 w 609614"/>
              <a:gd name="connsiteY286" fmla="*/ 0 h 608697"/>
              <a:gd name="connsiteX287" fmla="*/ 570309 w 609614"/>
              <a:gd name="connsiteY287" fmla="*/ 19617 h 608697"/>
              <a:gd name="connsiteX288" fmla="*/ 550621 w 609614"/>
              <a:gd name="connsiteY288" fmla="*/ 19617 h 608697"/>
              <a:gd name="connsiteX289" fmla="*/ 304853 w 609614"/>
              <a:gd name="connsiteY289" fmla="*/ 0 h 608697"/>
              <a:gd name="connsiteX290" fmla="*/ 391044 w 609614"/>
              <a:gd name="connsiteY290" fmla="*/ 155188 h 608697"/>
              <a:gd name="connsiteX291" fmla="*/ 412983 w 609614"/>
              <a:gd name="connsiteY291" fmla="*/ 147641 h 608697"/>
              <a:gd name="connsiteX292" fmla="*/ 412983 w 609614"/>
              <a:gd name="connsiteY292" fmla="*/ 147273 h 608697"/>
              <a:gd name="connsiteX293" fmla="*/ 462116 w 609614"/>
              <a:gd name="connsiteY293" fmla="*/ 98212 h 608697"/>
              <a:gd name="connsiteX294" fmla="*/ 507562 w 609614"/>
              <a:gd name="connsiteY294" fmla="*/ 128679 h 608697"/>
              <a:gd name="connsiteX295" fmla="*/ 568772 w 609614"/>
              <a:gd name="connsiteY295" fmla="*/ 152151 h 608697"/>
              <a:gd name="connsiteX296" fmla="*/ 523879 w 609614"/>
              <a:gd name="connsiteY296" fmla="*/ 261041 h 608697"/>
              <a:gd name="connsiteX297" fmla="*/ 477234 w 609614"/>
              <a:gd name="connsiteY297" fmla="*/ 304394 h 608697"/>
              <a:gd name="connsiteX298" fmla="*/ 496501 w 609614"/>
              <a:gd name="connsiteY298" fmla="*/ 321055 h 608697"/>
              <a:gd name="connsiteX299" fmla="*/ 521113 w 609614"/>
              <a:gd name="connsiteY299" fmla="*/ 314151 h 608697"/>
              <a:gd name="connsiteX300" fmla="*/ 570339 w 609614"/>
              <a:gd name="connsiteY300" fmla="*/ 363303 h 608697"/>
              <a:gd name="connsiteX301" fmla="*/ 559553 w 609614"/>
              <a:gd name="connsiteY301" fmla="*/ 393586 h 608697"/>
              <a:gd name="connsiteX302" fmla="*/ 568772 w 609614"/>
              <a:gd name="connsiteY302" fmla="*/ 456546 h 608697"/>
              <a:gd name="connsiteX303" fmla="*/ 511250 w 609614"/>
              <a:gd name="connsiteY303" fmla="*/ 480293 h 608697"/>
              <a:gd name="connsiteX304" fmla="*/ 391044 w 609614"/>
              <a:gd name="connsiteY304" fmla="*/ 453508 h 608697"/>
              <a:gd name="connsiteX305" fmla="*/ 386435 w 609614"/>
              <a:gd name="connsiteY305" fmla="*/ 477072 h 608697"/>
              <a:gd name="connsiteX306" fmla="*/ 412983 w 609614"/>
              <a:gd name="connsiteY306" fmla="*/ 520333 h 608697"/>
              <a:gd name="connsiteX307" fmla="*/ 363850 w 609614"/>
              <a:gd name="connsiteY307" fmla="*/ 569486 h 608697"/>
              <a:gd name="connsiteX308" fmla="*/ 355185 w 609614"/>
              <a:gd name="connsiteY308" fmla="*/ 568565 h 608697"/>
              <a:gd name="connsiteX309" fmla="*/ 304853 w 609614"/>
              <a:gd name="connsiteY309" fmla="*/ 608697 h 608697"/>
              <a:gd name="connsiteX310" fmla="*/ 218570 w 609614"/>
              <a:gd name="connsiteY310" fmla="*/ 453508 h 608697"/>
              <a:gd name="connsiteX311" fmla="*/ 98364 w 609614"/>
              <a:gd name="connsiteY311" fmla="*/ 480293 h 608697"/>
              <a:gd name="connsiteX312" fmla="*/ 40843 w 609614"/>
              <a:gd name="connsiteY312" fmla="*/ 456546 h 608697"/>
              <a:gd name="connsiteX313" fmla="*/ 53564 w 609614"/>
              <a:gd name="connsiteY313" fmla="*/ 387972 h 608697"/>
              <a:gd name="connsiteX314" fmla="*/ 39368 w 609614"/>
              <a:gd name="connsiteY314" fmla="*/ 353455 h 608697"/>
              <a:gd name="connsiteX315" fmla="*/ 88501 w 609614"/>
              <a:gd name="connsiteY315" fmla="*/ 304394 h 608697"/>
              <a:gd name="connsiteX316" fmla="*/ 119382 w 609614"/>
              <a:gd name="connsiteY316" fmla="*/ 315532 h 608697"/>
              <a:gd name="connsiteX317" fmla="*/ 132380 w 609614"/>
              <a:gd name="connsiteY317" fmla="*/ 304394 h 608697"/>
              <a:gd name="connsiteX318" fmla="*/ 85735 w 609614"/>
              <a:gd name="connsiteY318" fmla="*/ 261041 h 608697"/>
              <a:gd name="connsiteX319" fmla="*/ 40843 w 609614"/>
              <a:gd name="connsiteY319" fmla="*/ 152151 h 608697"/>
              <a:gd name="connsiteX320" fmla="*/ 79467 w 609614"/>
              <a:gd name="connsiteY320" fmla="*/ 129968 h 608697"/>
              <a:gd name="connsiteX321" fmla="*/ 127863 w 609614"/>
              <a:gd name="connsiteY321" fmla="*/ 88363 h 608697"/>
              <a:gd name="connsiteX322" fmla="*/ 176996 w 609614"/>
              <a:gd name="connsiteY322" fmla="*/ 137424 h 608697"/>
              <a:gd name="connsiteX323" fmla="*/ 176535 w 609614"/>
              <a:gd name="connsiteY323" fmla="*/ 141566 h 608697"/>
              <a:gd name="connsiteX324" fmla="*/ 218570 w 609614"/>
              <a:gd name="connsiteY324" fmla="*/ 155281 h 608697"/>
              <a:gd name="connsiteX325" fmla="*/ 304853 w 609614"/>
              <a:gd name="connsiteY325" fmla="*/ 0 h 608697"/>
              <a:gd name="connsiteX326" fmla="*/ 29496 w 609614"/>
              <a:gd name="connsiteY326" fmla="*/ 0 h 608697"/>
              <a:gd name="connsiteX327" fmla="*/ 49113 w 609614"/>
              <a:gd name="connsiteY327" fmla="*/ 0 h 608697"/>
              <a:gd name="connsiteX328" fmla="*/ 49113 w 609614"/>
              <a:gd name="connsiteY328" fmla="*/ 29426 h 608697"/>
              <a:gd name="connsiteX329" fmla="*/ 29496 w 609614"/>
              <a:gd name="connsiteY329" fmla="*/ 29426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609614" h="608697">
                <a:moveTo>
                  <a:pt x="137602" y="589080"/>
                </a:moveTo>
                <a:lnTo>
                  <a:pt x="157360" y="589080"/>
                </a:lnTo>
                <a:lnTo>
                  <a:pt x="157360" y="608697"/>
                </a:lnTo>
                <a:lnTo>
                  <a:pt x="137602" y="608697"/>
                </a:lnTo>
                <a:close/>
                <a:moveTo>
                  <a:pt x="175331" y="573555"/>
                </a:moveTo>
                <a:lnTo>
                  <a:pt x="189186" y="587457"/>
                </a:lnTo>
                <a:lnTo>
                  <a:pt x="175331" y="601358"/>
                </a:lnTo>
                <a:lnTo>
                  <a:pt x="161383" y="587457"/>
                </a:lnTo>
                <a:close/>
                <a:moveTo>
                  <a:pt x="119750" y="573555"/>
                </a:moveTo>
                <a:lnTo>
                  <a:pt x="133651" y="587457"/>
                </a:lnTo>
                <a:lnTo>
                  <a:pt x="119750" y="601358"/>
                </a:lnTo>
                <a:lnTo>
                  <a:pt x="105848" y="587457"/>
                </a:lnTo>
                <a:close/>
                <a:moveTo>
                  <a:pt x="531004" y="569463"/>
                </a:moveTo>
                <a:lnTo>
                  <a:pt x="550621" y="569463"/>
                </a:lnTo>
                <a:lnTo>
                  <a:pt x="550621" y="589080"/>
                </a:lnTo>
                <a:lnTo>
                  <a:pt x="531004" y="589080"/>
                </a:lnTo>
                <a:close/>
                <a:moveTo>
                  <a:pt x="568581" y="553938"/>
                </a:moveTo>
                <a:lnTo>
                  <a:pt x="582517" y="567758"/>
                </a:lnTo>
                <a:lnTo>
                  <a:pt x="568581" y="581670"/>
                </a:lnTo>
                <a:lnTo>
                  <a:pt x="554644" y="567758"/>
                </a:lnTo>
                <a:close/>
                <a:moveTo>
                  <a:pt x="513011" y="553938"/>
                </a:moveTo>
                <a:lnTo>
                  <a:pt x="526912" y="567850"/>
                </a:lnTo>
                <a:lnTo>
                  <a:pt x="513011" y="581670"/>
                </a:lnTo>
                <a:lnTo>
                  <a:pt x="499109" y="567850"/>
                </a:lnTo>
                <a:close/>
                <a:moveTo>
                  <a:pt x="176978" y="549775"/>
                </a:moveTo>
                <a:lnTo>
                  <a:pt x="196595" y="549775"/>
                </a:lnTo>
                <a:lnTo>
                  <a:pt x="196595" y="569463"/>
                </a:lnTo>
                <a:lnTo>
                  <a:pt x="176978" y="569463"/>
                </a:lnTo>
                <a:close/>
                <a:moveTo>
                  <a:pt x="98368" y="549775"/>
                </a:moveTo>
                <a:lnTo>
                  <a:pt x="117985" y="549775"/>
                </a:lnTo>
                <a:lnTo>
                  <a:pt x="117985" y="569463"/>
                </a:lnTo>
                <a:lnTo>
                  <a:pt x="98368" y="569463"/>
                </a:lnTo>
                <a:close/>
                <a:moveTo>
                  <a:pt x="570309" y="530158"/>
                </a:moveTo>
                <a:lnTo>
                  <a:pt x="589997" y="530158"/>
                </a:lnTo>
                <a:lnTo>
                  <a:pt x="589997" y="549775"/>
                </a:lnTo>
                <a:lnTo>
                  <a:pt x="570309" y="549775"/>
                </a:lnTo>
                <a:close/>
                <a:moveTo>
                  <a:pt x="491629" y="530158"/>
                </a:moveTo>
                <a:lnTo>
                  <a:pt x="511317" y="530158"/>
                </a:lnTo>
                <a:lnTo>
                  <a:pt x="511317" y="549775"/>
                </a:lnTo>
                <a:lnTo>
                  <a:pt x="491629" y="549775"/>
                </a:lnTo>
                <a:close/>
                <a:moveTo>
                  <a:pt x="19617" y="530158"/>
                </a:moveTo>
                <a:lnTo>
                  <a:pt x="39375" y="530158"/>
                </a:lnTo>
                <a:lnTo>
                  <a:pt x="39375" y="549775"/>
                </a:lnTo>
                <a:lnTo>
                  <a:pt x="19617" y="549775"/>
                </a:lnTo>
                <a:close/>
                <a:moveTo>
                  <a:pt x="175238" y="517950"/>
                </a:moveTo>
                <a:lnTo>
                  <a:pt x="189186" y="531852"/>
                </a:lnTo>
                <a:lnTo>
                  <a:pt x="175238" y="545753"/>
                </a:lnTo>
                <a:lnTo>
                  <a:pt x="161383" y="531852"/>
                </a:lnTo>
                <a:close/>
                <a:moveTo>
                  <a:pt x="119750" y="517950"/>
                </a:moveTo>
                <a:lnTo>
                  <a:pt x="133651" y="531852"/>
                </a:lnTo>
                <a:lnTo>
                  <a:pt x="119750" y="545753"/>
                </a:lnTo>
                <a:lnTo>
                  <a:pt x="105848" y="531852"/>
                </a:lnTo>
                <a:close/>
                <a:moveTo>
                  <a:pt x="137602" y="510611"/>
                </a:moveTo>
                <a:lnTo>
                  <a:pt x="157360" y="510611"/>
                </a:lnTo>
                <a:lnTo>
                  <a:pt x="157360" y="530158"/>
                </a:lnTo>
                <a:lnTo>
                  <a:pt x="137602" y="530158"/>
                </a:lnTo>
                <a:close/>
                <a:moveTo>
                  <a:pt x="39375" y="510611"/>
                </a:moveTo>
                <a:lnTo>
                  <a:pt x="58992" y="510611"/>
                </a:lnTo>
                <a:lnTo>
                  <a:pt x="58992" y="530158"/>
                </a:lnTo>
                <a:lnTo>
                  <a:pt x="39375" y="530158"/>
                </a:lnTo>
                <a:close/>
                <a:moveTo>
                  <a:pt x="0" y="510611"/>
                </a:moveTo>
                <a:lnTo>
                  <a:pt x="19617" y="510611"/>
                </a:lnTo>
                <a:lnTo>
                  <a:pt x="19617" y="530158"/>
                </a:lnTo>
                <a:lnTo>
                  <a:pt x="0" y="530158"/>
                </a:lnTo>
                <a:close/>
                <a:moveTo>
                  <a:pt x="568581" y="498333"/>
                </a:moveTo>
                <a:lnTo>
                  <a:pt x="582517" y="512245"/>
                </a:lnTo>
                <a:lnTo>
                  <a:pt x="568581" y="526065"/>
                </a:lnTo>
                <a:lnTo>
                  <a:pt x="554644" y="512245"/>
                </a:lnTo>
                <a:close/>
                <a:moveTo>
                  <a:pt x="513011" y="498333"/>
                </a:moveTo>
                <a:lnTo>
                  <a:pt x="526912" y="512234"/>
                </a:lnTo>
                <a:lnTo>
                  <a:pt x="513011" y="526136"/>
                </a:lnTo>
                <a:lnTo>
                  <a:pt x="499109" y="512234"/>
                </a:lnTo>
                <a:close/>
                <a:moveTo>
                  <a:pt x="363850" y="490879"/>
                </a:moveTo>
                <a:cubicBezTo>
                  <a:pt x="347534" y="490879"/>
                  <a:pt x="334352" y="504133"/>
                  <a:pt x="334352" y="520333"/>
                </a:cubicBezTo>
                <a:cubicBezTo>
                  <a:pt x="334352" y="536626"/>
                  <a:pt x="347534" y="549788"/>
                  <a:pt x="363850" y="549788"/>
                </a:cubicBezTo>
                <a:cubicBezTo>
                  <a:pt x="380074" y="549788"/>
                  <a:pt x="393348" y="536626"/>
                  <a:pt x="393348" y="520333"/>
                </a:cubicBezTo>
                <a:cubicBezTo>
                  <a:pt x="393348" y="504133"/>
                  <a:pt x="380074" y="490879"/>
                  <a:pt x="363850" y="490879"/>
                </a:cubicBezTo>
                <a:close/>
                <a:moveTo>
                  <a:pt x="531004" y="490853"/>
                </a:moveTo>
                <a:lnTo>
                  <a:pt x="550621" y="490853"/>
                </a:lnTo>
                <a:lnTo>
                  <a:pt x="550621" y="510611"/>
                </a:lnTo>
                <a:lnTo>
                  <a:pt x="531004" y="510611"/>
                </a:lnTo>
                <a:close/>
                <a:moveTo>
                  <a:pt x="19617" y="490853"/>
                </a:moveTo>
                <a:lnTo>
                  <a:pt x="39375" y="490853"/>
                </a:lnTo>
                <a:lnTo>
                  <a:pt x="39375" y="510611"/>
                </a:lnTo>
                <a:lnTo>
                  <a:pt x="19617" y="510611"/>
                </a:lnTo>
                <a:close/>
                <a:moveTo>
                  <a:pt x="304853" y="415861"/>
                </a:moveTo>
                <a:cubicBezTo>
                  <a:pt x="282176" y="427183"/>
                  <a:pt x="259407" y="437492"/>
                  <a:pt x="237191" y="446328"/>
                </a:cubicBezTo>
                <a:cubicBezTo>
                  <a:pt x="252033" y="534509"/>
                  <a:pt x="279411" y="589092"/>
                  <a:pt x="304853" y="589092"/>
                </a:cubicBezTo>
                <a:cubicBezTo>
                  <a:pt x="315178" y="589092"/>
                  <a:pt x="326332" y="579335"/>
                  <a:pt x="336840" y="561294"/>
                </a:cubicBezTo>
                <a:cubicBezTo>
                  <a:pt x="323474" y="552549"/>
                  <a:pt x="314625" y="537454"/>
                  <a:pt x="314625" y="520333"/>
                </a:cubicBezTo>
                <a:cubicBezTo>
                  <a:pt x="314625" y="493272"/>
                  <a:pt x="336748" y="471273"/>
                  <a:pt x="363850" y="471273"/>
                </a:cubicBezTo>
                <a:cubicBezTo>
                  <a:pt x="365048" y="471273"/>
                  <a:pt x="366247" y="471549"/>
                  <a:pt x="367537" y="471641"/>
                </a:cubicBezTo>
                <a:cubicBezTo>
                  <a:pt x="369289" y="463449"/>
                  <a:pt x="370856" y="454981"/>
                  <a:pt x="372331" y="446328"/>
                </a:cubicBezTo>
                <a:cubicBezTo>
                  <a:pt x="350115" y="437400"/>
                  <a:pt x="327346" y="427183"/>
                  <a:pt x="304853" y="415861"/>
                </a:cubicBezTo>
                <a:close/>
                <a:moveTo>
                  <a:pt x="380996" y="373244"/>
                </a:moveTo>
                <a:cubicBezTo>
                  <a:pt x="372146" y="378675"/>
                  <a:pt x="363205" y="384106"/>
                  <a:pt x="353986" y="389352"/>
                </a:cubicBezTo>
                <a:cubicBezTo>
                  <a:pt x="344860" y="394599"/>
                  <a:pt x="335642" y="399661"/>
                  <a:pt x="326332" y="404632"/>
                </a:cubicBezTo>
                <a:cubicBezTo>
                  <a:pt x="343293" y="412824"/>
                  <a:pt x="359702" y="420096"/>
                  <a:pt x="375373" y="426539"/>
                </a:cubicBezTo>
                <a:cubicBezTo>
                  <a:pt x="377770" y="409326"/>
                  <a:pt x="379705" y="391561"/>
                  <a:pt x="380996" y="373244"/>
                </a:cubicBezTo>
                <a:close/>
                <a:moveTo>
                  <a:pt x="228618" y="373152"/>
                </a:moveTo>
                <a:cubicBezTo>
                  <a:pt x="230001" y="391930"/>
                  <a:pt x="231845" y="409786"/>
                  <a:pt x="234149" y="426539"/>
                </a:cubicBezTo>
                <a:cubicBezTo>
                  <a:pt x="249912" y="420188"/>
                  <a:pt x="266321" y="412916"/>
                  <a:pt x="283282" y="404632"/>
                </a:cubicBezTo>
                <a:cubicBezTo>
                  <a:pt x="273972" y="399661"/>
                  <a:pt x="264754" y="394599"/>
                  <a:pt x="255628" y="389352"/>
                </a:cubicBezTo>
                <a:cubicBezTo>
                  <a:pt x="246502" y="384106"/>
                  <a:pt x="237468" y="378675"/>
                  <a:pt x="228618" y="373152"/>
                </a:cubicBezTo>
                <a:close/>
                <a:moveTo>
                  <a:pt x="521113" y="333849"/>
                </a:moveTo>
                <a:cubicBezTo>
                  <a:pt x="504889" y="333849"/>
                  <a:pt x="491615" y="347011"/>
                  <a:pt x="491615" y="363303"/>
                </a:cubicBezTo>
                <a:cubicBezTo>
                  <a:pt x="491615" y="379503"/>
                  <a:pt x="504889" y="392758"/>
                  <a:pt x="521113" y="392758"/>
                </a:cubicBezTo>
                <a:cubicBezTo>
                  <a:pt x="537430" y="392758"/>
                  <a:pt x="550612" y="379503"/>
                  <a:pt x="550612" y="363303"/>
                </a:cubicBezTo>
                <a:cubicBezTo>
                  <a:pt x="550612" y="347011"/>
                  <a:pt x="537430" y="333849"/>
                  <a:pt x="521113" y="333849"/>
                </a:cubicBezTo>
                <a:close/>
                <a:moveTo>
                  <a:pt x="88501" y="324000"/>
                </a:moveTo>
                <a:cubicBezTo>
                  <a:pt x="72277" y="324000"/>
                  <a:pt x="59002" y="337255"/>
                  <a:pt x="59002" y="353455"/>
                </a:cubicBezTo>
                <a:cubicBezTo>
                  <a:pt x="59002" y="369655"/>
                  <a:pt x="72277" y="382909"/>
                  <a:pt x="88501" y="382909"/>
                </a:cubicBezTo>
                <a:cubicBezTo>
                  <a:pt x="104725" y="382909"/>
                  <a:pt x="117999" y="369655"/>
                  <a:pt x="117999" y="353455"/>
                </a:cubicBezTo>
                <a:cubicBezTo>
                  <a:pt x="117999" y="337255"/>
                  <a:pt x="104725" y="324000"/>
                  <a:pt x="88501" y="324000"/>
                </a:cubicBezTo>
                <a:close/>
                <a:moveTo>
                  <a:pt x="461748" y="317005"/>
                </a:moveTo>
                <a:cubicBezTo>
                  <a:pt x="443127" y="331548"/>
                  <a:pt x="423031" y="346091"/>
                  <a:pt x="401553" y="360174"/>
                </a:cubicBezTo>
                <a:cubicBezTo>
                  <a:pt x="400078" y="385763"/>
                  <a:pt x="397589" y="410431"/>
                  <a:pt x="394178" y="433810"/>
                </a:cubicBezTo>
                <a:cubicBezTo>
                  <a:pt x="477972" y="465106"/>
                  <a:pt x="539089" y="468696"/>
                  <a:pt x="551718" y="446697"/>
                </a:cubicBezTo>
                <a:cubicBezTo>
                  <a:pt x="556788" y="438044"/>
                  <a:pt x="554115" y="423777"/>
                  <a:pt x="544343" y="406289"/>
                </a:cubicBezTo>
                <a:cubicBezTo>
                  <a:pt x="537337" y="410063"/>
                  <a:pt x="529594" y="412364"/>
                  <a:pt x="521113" y="412364"/>
                </a:cubicBezTo>
                <a:cubicBezTo>
                  <a:pt x="494012" y="412364"/>
                  <a:pt x="471980" y="390365"/>
                  <a:pt x="471980" y="363303"/>
                </a:cubicBezTo>
                <a:cubicBezTo>
                  <a:pt x="471980" y="352350"/>
                  <a:pt x="475667" y="342409"/>
                  <a:pt x="481751" y="334217"/>
                </a:cubicBezTo>
                <a:cubicBezTo>
                  <a:pt x="475299" y="328418"/>
                  <a:pt x="468661" y="322711"/>
                  <a:pt x="461748" y="317005"/>
                </a:cubicBezTo>
                <a:close/>
                <a:moveTo>
                  <a:pt x="147959" y="317005"/>
                </a:moveTo>
                <a:cubicBezTo>
                  <a:pt x="142428" y="321515"/>
                  <a:pt x="136989" y="326117"/>
                  <a:pt x="131827" y="330719"/>
                </a:cubicBezTo>
                <a:cubicBezTo>
                  <a:pt x="135422" y="337531"/>
                  <a:pt x="137634" y="345262"/>
                  <a:pt x="137634" y="353455"/>
                </a:cubicBezTo>
                <a:cubicBezTo>
                  <a:pt x="137634" y="380516"/>
                  <a:pt x="115603" y="402515"/>
                  <a:pt x="88501" y="402515"/>
                </a:cubicBezTo>
                <a:cubicBezTo>
                  <a:pt x="81956" y="402515"/>
                  <a:pt x="75595" y="401226"/>
                  <a:pt x="69880" y="398833"/>
                </a:cubicBezTo>
                <a:cubicBezTo>
                  <a:pt x="56421" y="419819"/>
                  <a:pt x="52089" y="436664"/>
                  <a:pt x="57896" y="446697"/>
                </a:cubicBezTo>
                <a:cubicBezTo>
                  <a:pt x="70617" y="468696"/>
                  <a:pt x="131642" y="465106"/>
                  <a:pt x="215528" y="433810"/>
                </a:cubicBezTo>
                <a:cubicBezTo>
                  <a:pt x="212118" y="410155"/>
                  <a:pt x="209629" y="385302"/>
                  <a:pt x="208154" y="360174"/>
                </a:cubicBezTo>
                <a:cubicBezTo>
                  <a:pt x="186583" y="346091"/>
                  <a:pt x="166487" y="331548"/>
                  <a:pt x="147959" y="317005"/>
                </a:cubicBezTo>
                <a:close/>
                <a:moveTo>
                  <a:pt x="304878" y="274932"/>
                </a:moveTo>
                <a:cubicBezTo>
                  <a:pt x="288561" y="274932"/>
                  <a:pt x="275378" y="288098"/>
                  <a:pt x="275378" y="304394"/>
                </a:cubicBezTo>
                <a:cubicBezTo>
                  <a:pt x="275378" y="320599"/>
                  <a:pt x="288561" y="333857"/>
                  <a:pt x="304878" y="333857"/>
                </a:cubicBezTo>
                <a:cubicBezTo>
                  <a:pt x="321103" y="333857"/>
                  <a:pt x="334378" y="320599"/>
                  <a:pt x="334378" y="304394"/>
                </a:cubicBezTo>
                <a:cubicBezTo>
                  <a:pt x="334378" y="288098"/>
                  <a:pt x="321103" y="274932"/>
                  <a:pt x="304878" y="274932"/>
                </a:cubicBezTo>
                <a:close/>
                <a:moveTo>
                  <a:pt x="402567" y="272915"/>
                </a:moveTo>
                <a:cubicBezTo>
                  <a:pt x="402935" y="283408"/>
                  <a:pt x="403120" y="293901"/>
                  <a:pt x="403120" y="304394"/>
                </a:cubicBezTo>
                <a:cubicBezTo>
                  <a:pt x="403120" y="314980"/>
                  <a:pt x="402935" y="325381"/>
                  <a:pt x="402567" y="335782"/>
                </a:cubicBezTo>
                <a:cubicBezTo>
                  <a:pt x="417869" y="325381"/>
                  <a:pt x="432342" y="314887"/>
                  <a:pt x="445985" y="304394"/>
                </a:cubicBezTo>
                <a:cubicBezTo>
                  <a:pt x="432342" y="293717"/>
                  <a:pt x="417869" y="283224"/>
                  <a:pt x="402567" y="272915"/>
                </a:cubicBezTo>
                <a:close/>
                <a:moveTo>
                  <a:pt x="207048" y="272915"/>
                </a:moveTo>
                <a:cubicBezTo>
                  <a:pt x="191837" y="283224"/>
                  <a:pt x="177365" y="293717"/>
                  <a:pt x="163722" y="304394"/>
                </a:cubicBezTo>
                <a:cubicBezTo>
                  <a:pt x="177273" y="314887"/>
                  <a:pt x="191745" y="325381"/>
                  <a:pt x="207048" y="335782"/>
                </a:cubicBezTo>
                <a:cubicBezTo>
                  <a:pt x="206679" y="325289"/>
                  <a:pt x="206494" y="314795"/>
                  <a:pt x="206494" y="304394"/>
                </a:cubicBezTo>
                <a:cubicBezTo>
                  <a:pt x="206494" y="293901"/>
                  <a:pt x="206679" y="283408"/>
                  <a:pt x="207048" y="272915"/>
                </a:cubicBezTo>
                <a:close/>
                <a:moveTo>
                  <a:pt x="295014" y="235618"/>
                </a:moveTo>
                <a:lnTo>
                  <a:pt x="314650" y="235618"/>
                </a:lnTo>
                <a:lnTo>
                  <a:pt x="314650" y="256242"/>
                </a:lnTo>
                <a:cubicBezTo>
                  <a:pt x="325252" y="258451"/>
                  <a:pt x="334563" y="264160"/>
                  <a:pt x="341477" y="271893"/>
                </a:cubicBezTo>
                <a:lnTo>
                  <a:pt x="359546" y="261490"/>
                </a:lnTo>
                <a:lnTo>
                  <a:pt x="369410" y="278523"/>
                </a:lnTo>
                <a:lnTo>
                  <a:pt x="351249" y="288926"/>
                </a:lnTo>
                <a:cubicBezTo>
                  <a:pt x="352908" y="293806"/>
                  <a:pt x="354015" y="298962"/>
                  <a:pt x="354015" y="304394"/>
                </a:cubicBezTo>
                <a:cubicBezTo>
                  <a:pt x="354015" y="309826"/>
                  <a:pt x="352908" y="314890"/>
                  <a:pt x="351249" y="319770"/>
                </a:cubicBezTo>
                <a:lnTo>
                  <a:pt x="369410" y="330266"/>
                </a:lnTo>
                <a:lnTo>
                  <a:pt x="359546" y="347207"/>
                </a:lnTo>
                <a:lnTo>
                  <a:pt x="341477" y="336803"/>
                </a:lnTo>
                <a:cubicBezTo>
                  <a:pt x="334563" y="344629"/>
                  <a:pt x="325252" y="350337"/>
                  <a:pt x="314650" y="352455"/>
                </a:cubicBezTo>
                <a:lnTo>
                  <a:pt x="314650" y="373079"/>
                </a:lnTo>
                <a:lnTo>
                  <a:pt x="295014" y="373079"/>
                </a:lnTo>
                <a:lnTo>
                  <a:pt x="295014" y="352455"/>
                </a:lnTo>
                <a:cubicBezTo>
                  <a:pt x="284412" y="350337"/>
                  <a:pt x="275193" y="344629"/>
                  <a:pt x="268279" y="336803"/>
                </a:cubicBezTo>
                <a:lnTo>
                  <a:pt x="250118" y="347207"/>
                </a:lnTo>
                <a:lnTo>
                  <a:pt x="240346" y="330266"/>
                </a:lnTo>
                <a:lnTo>
                  <a:pt x="258415" y="319770"/>
                </a:lnTo>
                <a:cubicBezTo>
                  <a:pt x="256756" y="314890"/>
                  <a:pt x="255649" y="309826"/>
                  <a:pt x="255649" y="304394"/>
                </a:cubicBezTo>
                <a:cubicBezTo>
                  <a:pt x="255649" y="298962"/>
                  <a:pt x="256756" y="293806"/>
                  <a:pt x="258415" y="288926"/>
                </a:cubicBezTo>
                <a:lnTo>
                  <a:pt x="240346" y="278523"/>
                </a:lnTo>
                <a:lnTo>
                  <a:pt x="250118" y="261490"/>
                </a:lnTo>
                <a:lnTo>
                  <a:pt x="268279" y="271893"/>
                </a:lnTo>
                <a:cubicBezTo>
                  <a:pt x="275193" y="264160"/>
                  <a:pt x="284412" y="258451"/>
                  <a:pt x="295014" y="256242"/>
                </a:cubicBezTo>
                <a:close/>
                <a:moveTo>
                  <a:pt x="304761" y="214926"/>
                </a:moveTo>
                <a:cubicBezTo>
                  <a:pt x="291671" y="221645"/>
                  <a:pt x="278581" y="228825"/>
                  <a:pt x="265491" y="236373"/>
                </a:cubicBezTo>
                <a:cubicBezTo>
                  <a:pt x="252401" y="243920"/>
                  <a:pt x="239588" y="251652"/>
                  <a:pt x="227143" y="259660"/>
                </a:cubicBezTo>
                <a:cubicBezTo>
                  <a:pt x="226498" y="274111"/>
                  <a:pt x="226129" y="289023"/>
                  <a:pt x="226129" y="304394"/>
                </a:cubicBezTo>
                <a:cubicBezTo>
                  <a:pt x="226129" y="319674"/>
                  <a:pt x="226498" y="334585"/>
                  <a:pt x="227143" y="349036"/>
                </a:cubicBezTo>
                <a:cubicBezTo>
                  <a:pt x="239588" y="356952"/>
                  <a:pt x="252309" y="364776"/>
                  <a:pt x="265491" y="372416"/>
                </a:cubicBezTo>
                <a:cubicBezTo>
                  <a:pt x="278858" y="380056"/>
                  <a:pt x="291948" y="387235"/>
                  <a:pt x="304853" y="393863"/>
                </a:cubicBezTo>
                <a:cubicBezTo>
                  <a:pt x="317667" y="387235"/>
                  <a:pt x="330849" y="380056"/>
                  <a:pt x="344123" y="372416"/>
                </a:cubicBezTo>
                <a:cubicBezTo>
                  <a:pt x="357305" y="364776"/>
                  <a:pt x="370026" y="356952"/>
                  <a:pt x="382471" y="349036"/>
                </a:cubicBezTo>
                <a:cubicBezTo>
                  <a:pt x="383116" y="334401"/>
                  <a:pt x="383485" y="319490"/>
                  <a:pt x="383485" y="304394"/>
                </a:cubicBezTo>
                <a:cubicBezTo>
                  <a:pt x="383485" y="289023"/>
                  <a:pt x="383116" y="274111"/>
                  <a:pt x="382471" y="259660"/>
                </a:cubicBezTo>
                <a:cubicBezTo>
                  <a:pt x="370118" y="251744"/>
                  <a:pt x="357305" y="243920"/>
                  <a:pt x="344123" y="236373"/>
                </a:cubicBezTo>
                <a:cubicBezTo>
                  <a:pt x="331033" y="228825"/>
                  <a:pt x="317851" y="221645"/>
                  <a:pt x="304761" y="214926"/>
                </a:cubicBezTo>
                <a:close/>
                <a:moveTo>
                  <a:pt x="375465" y="182250"/>
                </a:moveTo>
                <a:cubicBezTo>
                  <a:pt x="359425" y="188785"/>
                  <a:pt x="343017" y="196057"/>
                  <a:pt x="326424" y="204065"/>
                </a:cubicBezTo>
                <a:cubicBezTo>
                  <a:pt x="335642" y="208943"/>
                  <a:pt x="344768" y="214006"/>
                  <a:pt x="353986" y="219344"/>
                </a:cubicBezTo>
                <a:cubicBezTo>
                  <a:pt x="363205" y="224683"/>
                  <a:pt x="372146" y="230114"/>
                  <a:pt x="380996" y="235544"/>
                </a:cubicBezTo>
                <a:cubicBezTo>
                  <a:pt x="379705" y="216859"/>
                  <a:pt x="377770" y="199002"/>
                  <a:pt x="375465" y="182250"/>
                </a:cubicBezTo>
                <a:close/>
                <a:moveTo>
                  <a:pt x="234149" y="182250"/>
                </a:moveTo>
                <a:cubicBezTo>
                  <a:pt x="231845" y="199094"/>
                  <a:pt x="230001" y="216859"/>
                  <a:pt x="228618" y="235544"/>
                </a:cubicBezTo>
                <a:cubicBezTo>
                  <a:pt x="237468" y="230114"/>
                  <a:pt x="246502" y="224683"/>
                  <a:pt x="255628" y="219344"/>
                </a:cubicBezTo>
                <a:cubicBezTo>
                  <a:pt x="264846" y="214006"/>
                  <a:pt x="273972" y="209035"/>
                  <a:pt x="283098" y="204157"/>
                </a:cubicBezTo>
                <a:cubicBezTo>
                  <a:pt x="266597" y="196057"/>
                  <a:pt x="250189" y="188785"/>
                  <a:pt x="234149" y="182250"/>
                </a:cubicBezTo>
                <a:close/>
                <a:moveTo>
                  <a:pt x="80389" y="149666"/>
                </a:moveTo>
                <a:cubicBezTo>
                  <a:pt x="71263" y="151323"/>
                  <a:pt x="62045" y="154820"/>
                  <a:pt x="57896" y="162000"/>
                </a:cubicBezTo>
                <a:cubicBezTo>
                  <a:pt x="48678" y="177924"/>
                  <a:pt x="64441" y="209864"/>
                  <a:pt x="100024" y="247602"/>
                </a:cubicBezTo>
                <a:cubicBezTo>
                  <a:pt x="113759" y="262145"/>
                  <a:pt x="129891" y="276965"/>
                  <a:pt x="147866" y="291784"/>
                </a:cubicBezTo>
                <a:cubicBezTo>
                  <a:pt x="166487" y="277149"/>
                  <a:pt x="186675" y="262606"/>
                  <a:pt x="208154" y="248615"/>
                </a:cubicBezTo>
                <a:cubicBezTo>
                  <a:pt x="209536" y="223486"/>
                  <a:pt x="212025" y="198726"/>
                  <a:pt x="215436" y="175070"/>
                </a:cubicBezTo>
                <a:cubicBezTo>
                  <a:pt x="200134" y="169271"/>
                  <a:pt x="185200" y="164393"/>
                  <a:pt x="171004" y="160435"/>
                </a:cubicBezTo>
                <a:cubicBezTo>
                  <a:pt x="162708" y="175899"/>
                  <a:pt x="146576" y="186576"/>
                  <a:pt x="127863" y="186576"/>
                </a:cubicBezTo>
                <a:cubicBezTo>
                  <a:pt x="105002" y="186576"/>
                  <a:pt x="85920" y="170836"/>
                  <a:pt x="80389" y="149666"/>
                </a:cubicBezTo>
                <a:close/>
                <a:moveTo>
                  <a:pt x="511250" y="148193"/>
                </a:moveTo>
                <a:cubicBezTo>
                  <a:pt x="510697" y="174794"/>
                  <a:pt x="488942" y="196333"/>
                  <a:pt x="462116" y="196333"/>
                </a:cubicBezTo>
                <a:cubicBezTo>
                  <a:pt x="442021" y="196333"/>
                  <a:pt x="424783" y="184275"/>
                  <a:pt x="417131" y="166970"/>
                </a:cubicBezTo>
                <a:cubicBezTo>
                  <a:pt x="409572" y="169456"/>
                  <a:pt x="401921" y="172125"/>
                  <a:pt x="394178" y="174978"/>
                </a:cubicBezTo>
                <a:cubicBezTo>
                  <a:pt x="397589" y="198634"/>
                  <a:pt x="400078" y="223486"/>
                  <a:pt x="401553" y="248615"/>
                </a:cubicBezTo>
                <a:cubicBezTo>
                  <a:pt x="422939" y="262606"/>
                  <a:pt x="443127" y="277149"/>
                  <a:pt x="461748" y="291784"/>
                </a:cubicBezTo>
                <a:cubicBezTo>
                  <a:pt x="479723" y="276965"/>
                  <a:pt x="495947" y="262145"/>
                  <a:pt x="509590" y="247602"/>
                </a:cubicBezTo>
                <a:cubicBezTo>
                  <a:pt x="545173" y="209864"/>
                  <a:pt x="560936" y="177924"/>
                  <a:pt x="551718" y="162000"/>
                </a:cubicBezTo>
                <a:cubicBezTo>
                  <a:pt x="546556" y="152979"/>
                  <a:pt x="532267" y="148193"/>
                  <a:pt x="511250" y="148193"/>
                </a:cubicBezTo>
                <a:close/>
                <a:moveTo>
                  <a:pt x="294963" y="117844"/>
                </a:moveTo>
                <a:lnTo>
                  <a:pt x="314651" y="117844"/>
                </a:lnTo>
                <a:lnTo>
                  <a:pt x="314651" y="137461"/>
                </a:lnTo>
                <a:lnTo>
                  <a:pt x="294963" y="137461"/>
                </a:lnTo>
                <a:close/>
                <a:moveTo>
                  <a:pt x="462116" y="117818"/>
                </a:moveTo>
                <a:cubicBezTo>
                  <a:pt x="445892" y="117818"/>
                  <a:pt x="432618" y="131073"/>
                  <a:pt x="432618" y="147273"/>
                </a:cubicBezTo>
                <a:cubicBezTo>
                  <a:pt x="432618" y="163473"/>
                  <a:pt x="445892" y="176727"/>
                  <a:pt x="462116" y="176727"/>
                </a:cubicBezTo>
                <a:cubicBezTo>
                  <a:pt x="478433" y="176727"/>
                  <a:pt x="491615" y="163473"/>
                  <a:pt x="491615" y="147273"/>
                </a:cubicBezTo>
                <a:cubicBezTo>
                  <a:pt x="491615" y="131073"/>
                  <a:pt x="478433" y="117818"/>
                  <a:pt x="462116" y="117818"/>
                </a:cubicBezTo>
                <a:close/>
                <a:moveTo>
                  <a:pt x="127863" y="107969"/>
                </a:moveTo>
                <a:cubicBezTo>
                  <a:pt x="111546" y="107969"/>
                  <a:pt x="98364" y="121224"/>
                  <a:pt x="98364" y="137424"/>
                </a:cubicBezTo>
                <a:cubicBezTo>
                  <a:pt x="98364" y="153716"/>
                  <a:pt x="111546" y="166878"/>
                  <a:pt x="127863" y="166878"/>
                </a:cubicBezTo>
                <a:cubicBezTo>
                  <a:pt x="144087" y="166878"/>
                  <a:pt x="157361" y="153716"/>
                  <a:pt x="157361" y="137424"/>
                </a:cubicBezTo>
                <a:cubicBezTo>
                  <a:pt x="157361" y="121224"/>
                  <a:pt x="144087" y="107969"/>
                  <a:pt x="127863" y="107969"/>
                </a:cubicBezTo>
                <a:close/>
                <a:moveTo>
                  <a:pt x="314651" y="98227"/>
                </a:moveTo>
                <a:lnTo>
                  <a:pt x="334339" y="98227"/>
                </a:lnTo>
                <a:lnTo>
                  <a:pt x="334339" y="117844"/>
                </a:lnTo>
                <a:lnTo>
                  <a:pt x="314651" y="117844"/>
                </a:lnTo>
                <a:close/>
                <a:moveTo>
                  <a:pt x="275346" y="98227"/>
                </a:moveTo>
                <a:lnTo>
                  <a:pt x="294963" y="98227"/>
                </a:lnTo>
                <a:lnTo>
                  <a:pt x="294963" y="117844"/>
                </a:lnTo>
                <a:lnTo>
                  <a:pt x="275346" y="117844"/>
                </a:lnTo>
                <a:close/>
                <a:moveTo>
                  <a:pt x="550621" y="78539"/>
                </a:moveTo>
                <a:lnTo>
                  <a:pt x="570309" y="78539"/>
                </a:lnTo>
                <a:lnTo>
                  <a:pt x="570309" y="98227"/>
                </a:lnTo>
                <a:lnTo>
                  <a:pt x="550621" y="98227"/>
                </a:lnTo>
                <a:close/>
                <a:moveTo>
                  <a:pt x="294963" y="78539"/>
                </a:moveTo>
                <a:lnTo>
                  <a:pt x="314651" y="78539"/>
                </a:lnTo>
                <a:lnTo>
                  <a:pt x="314651" y="98227"/>
                </a:lnTo>
                <a:lnTo>
                  <a:pt x="294963" y="98227"/>
                </a:lnTo>
                <a:close/>
                <a:moveTo>
                  <a:pt x="588304" y="62944"/>
                </a:moveTo>
                <a:lnTo>
                  <a:pt x="602205" y="76845"/>
                </a:lnTo>
                <a:lnTo>
                  <a:pt x="588304" y="90747"/>
                </a:lnTo>
                <a:lnTo>
                  <a:pt x="574402" y="76845"/>
                </a:lnTo>
                <a:close/>
                <a:moveTo>
                  <a:pt x="532628" y="62944"/>
                </a:moveTo>
                <a:lnTo>
                  <a:pt x="546529" y="76845"/>
                </a:lnTo>
                <a:lnTo>
                  <a:pt x="532628" y="90747"/>
                </a:lnTo>
                <a:lnTo>
                  <a:pt x="518726" y="76845"/>
                </a:lnTo>
                <a:close/>
                <a:moveTo>
                  <a:pt x="29496" y="49043"/>
                </a:moveTo>
                <a:lnTo>
                  <a:pt x="49113" y="49043"/>
                </a:lnTo>
                <a:lnTo>
                  <a:pt x="49113" y="78539"/>
                </a:lnTo>
                <a:lnTo>
                  <a:pt x="29496" y="78539"/>
                </a:lnTo>
                <a:close/>
                <a:moveTo>
                  <a:pt x="589997" y="39305"/>
                </a:moveTo>
                <a:lnTo>
                  <a:pt x="609614" y="39305"/>
                </a:lnTo>
                <a:lnTo>
                  <a:pt x="609614" y="58922"/>
                </a:lnTo>
                <a:lnTo>
                  <a:pt x="589997" y="58922"/>
                </a:lnTo>
                <a:close/>
                <a:moveTo>
                  <a:pt x="511316" y="39305"/>
                </a:moveTo>
                <a:lnTo>
                  <a:pt x="531004" y="39305"/>
                </a:lnTo>
                <a:lnTo>
                  <a:pt x="531004" y="58922"/>
                </a:lnTo>
                <a:lnTo>
                  <a:pt x="511316" y="58922"/>
                </a:lnTo>
                <a:close/>
                <a:moveTo>
                  <a:pt x="49113" y="29426"/>
                </a:moveTo>
                <a:lnTo>
                  <a:pt x="78609" y="29426"/>
                </a:lnTo>
                <a:lnTo>
                  <a:pt x="78609" y="49043"/>
                </a:lnTo>
                <a:lnTo>
                  <a:pt x="49113" y="49043"/>
                </a:lnTo>
                <a:close/>
                <a:moveTo>
                  <a:pt x="0" y="29426"/>
                </a:moveTo>
                <a:lnTo>
                  <a:pt x="29496" y="29426"/>
                </a:lnTo>
                <a:lnTo>
                  <a:pt x="29496" y="49043"/>
                </a:lnTo>
                <a:lnTo>
                  <a:pt x="0" y="49043"/>
                </a:lnTo>
                <a:close/>
                <a:moveTo>
                  <a:pt x="304853" y="19605"/>
                </a:moveTo>
                <a:cubicBezTo>
                  <a:pt x="279411" y="19605"/>
                  <a:pt x="252033" y="74280"/>
                  <a:pt x="237191" y="162368"/>
                </a:cubicBezTo>
                <a:cubicBezTo>
                  <a:pt x="259223" y="171112"/>
                  <a:pt x="281900" y="181329"/>
                  <a:pt x="304853" y="192835"/>
                </a:cubicBezTo>
                <a:cubicBezTo>
                  <a:pt x="327807" y="181329"/>
                  <a:pt x="350391" y="171112"/>
                  <a:pt x="372423" y="162368"/>
                </a:cubicBezTo>
                <a:cubicBezTo>
                  <a:pt x="357674" y="74280"/>
                  <a:pt x="330203" y="19605"/>
                  <a:pt x="304853" y="19605"/>
                </a:cubicBezTo>
                <a:close/>
                <a:moveTo>
                  <a:pt x="588314" y="7480"/>
                </a:moveTo>
                <a:lnTo>
                  <a:pt x="602134" y="21381"/>
                </a:lnTo>
                <a:lnTo>
                  <a:pt x="588314" y="35283"/>
                </a:lnTo>
                <a:lnTo>
                  <a:pt x="574402" y="21381"/>
                </a:lnTo>
                <a:close/>
                <a:moveTo>
                  <a:pt x="532628" y="7480"/>
                </a:moveTo>
                <a:lnTo>
                  <a:pt x="546529" y="21381"/>
                </a:lnTo>
                <a:lnTo>
                  <a:pt x="532628" y="35283"/>
                </a:lnTo>
                <a:lnTo>
                  <a:pt x="518726" y="21381"/>
                </a:lnTo>
                <a:close/>
                <a:moveTo>
                  <a:pt x="550621" y="0"/>
                </a:moveTo>
                <a:lnTo>
                  <a:pt x="570309" y="0"/>
                </a:lnTo>
                <a:lnTo>
                  <a:pt x="570309" y="19617"/>
                </a:lnTo>
                <a:lnTo>
                  <a:pt x="550621" y="19617"/>
                </a:lnTo>
                <a:close/>
                <a:moveTo>
                  <a:pt x="304853" y="0"/>
                </a:moveTo>
                <a:cubicBezTo>
                  <a:pt x="346704" y="0"/>
                  <a:pt x="375926" y="67285"/>
                  <a:pt x="391044" y="155188"/>
                </a:cubicBezTo>
                <a:cubicBezTo>
                  <a:pt x="398511" y="152519"/>
                  <a:pt x="405793" y="149942"/>
                  <a:pt x="412983" y="147641"/>
                </a:cubicBezTo>
                <a:cubicBezTo>
                  <a:pt x="412983" y="147549"/>
                  <a:pt x="412983" y="147365"/>
                  <a:pt x="412983" y="147273"/>
                </a:cubicBezTo>
                <a:cubicBezTo>
                  <a:pt x="412983" y="120211"/>
                  <a:pt x="435015" y="98212"/>
                  <a:pt x="462116" y="98212"/>
                </a:cubicBezTo>
                <a:cubicBezTo>
                  <a:pt x="482673" y="98212"/>
                  <a:pt x="500280" y="110823"/>
                  <a:pt x="507562" y="128679"/>
                </a:cubicBezTo>
                <a:cubicBezTo>
                  <a:pt x="538628" y="128035"/>
                  <a:pt x="559369" y="135859"/>
                  <a:pt x="568772" y="152151"/>
                </a:cubicBezTo>
                <a:cubicBezTo>
                  <a:pt x="583152" y="177095"/>
                  <a:pt x="567665" y="214742"/>
                  <a:pt x="523879" y="261041"/>
                </a:cubicBezTo>
                <a:cubicBezTo>
                  <a:pt x="510420" y="275308"/>
                  <a:pt x="494657" y="289851"/>
                  <a:pt x="477234" y="304394"/>
                </a:cubicBezTo>
                <a:cubicBezTo>
                  <a:pt x="483964" y="309917"/>
                  <a:pt x="490324" y="315440"/>
                  <a:pt x="496501" y="321055"/>
                </a:cubicBezTo>
                <a:cubicBezTo>
                  <a:pt x="503783" y="316820"/>
                  <a:pt x="512079" y="314151"/>
                  <a:pt x="521113" y="314151"/>
                </a:cubicBezTo>
                <a:cubicBezTo>
                  <a:pt x="548215" y="314151"/>
                  <a:pt x="570339" y="336242"/>
                  <a:pt x="570339" y="363303"/>
                </a:cubicBezTo>
                <a:cubicBezTo>
                  <a:pt x="570339" y="374717"/>
                  <a:pt x="566191" y="385210"/>
                  <a:pt x="559553" y="393586"/>
                </a:cubicBezTo>
                <a:cubicBezTo>
                  <a:pt x="574856" y="419359"/>
                  <a:pt x="578082" y="440530"/>
                  <a:pt x="568772" y="456546"/>
                </a:cubicBezTo>
                <a:cubicBezTo>
                  <a:pt x="559185" y="473114"/>
                  <a:pt x="538720" y="480293"/>
                  <a:pt x="511250" y="480293"/>
                </a:cubicBezTo>
                <a:cubicBezTo>
                  <a:pt x="478709" y="480293"/>
                  <a:pt x="436490" y="470168"/>
                  <a:pt x="391044" y="453508"/>
                </a:cubicBezTo>
                <a:cubicBezTo>
                  <a:pt x="389661" y="461516"/>
                  <a:pt x="388094" y="469432"/>
                  <a:pt x="386435" y="477072"/>
                </a:cubicBezTo>
                <a:cubicBezTo>
                  <a:pt x="402106" y="485264"/>
                  <a:pt x="412983" y="501464"/>
                  <a:pt x="412983" y="520333"/>
                </a:cubicBezTo>
                <a:cubicBezTo>
                  <a:pt x="412983" y="547395"/>
                  <a:pt x="390952" y="569486"/>
                  <a:pt x="363850" y="569486"/>
                </a:cubicBezTo>
                <a:cubicBezTo>
                  <a:pt x="360900" y="569486"/>
                  <a:pt x="358042" y="569118"/>
                  <a:pt x="355185" y="568565"/>
                </a:cubicBezTo>
                <a:cubicBezTo>
                  <a:pt x="340436" y="595074"/>
                  <a:pt x="323474" y="608697"/>
                  <a:pt x="304853" y="608697"/>
                </a:cubicBezTo>
                <a:cubicBezTo>
                  <a:pt x="263002" y="608697"/>
                  <a:pt x="233780" y="541412"/>
                  <a:pt x="218570" y="453508"/>
                </a:cubicBezTo>
                <a:cubicBezTo>
                  <a:pt x="173124" y="470168"/>
                  <a:pt x="130905" y="480293"/>
                  <a:pt x="98364" y="480293"/>
                </a:cubicBezTo>
                <a:cubicBezTo>
                  <a:pt x="70894" y="480293"/>
                  <a:pt x="50430" y="473114"/>
                  <a:pt x="40843" y="456546"/>
                </a:cubicBezTo>
                <a:cubicBezTo>
                  <a:pt x="30887" y="439333"/>
                  <a:pt x="35312" y="416322"/>
                  <a:pt x="53564" y="387972"/>
                </a:cubicBezTo>
                <a:cubicBezTo>
                  <a:pt x="44806" y="379043"/>
                  <a:pt x="39368" y="366893"/>
                  <a:pt x="39368" y="353455"/>
                </a:cubicBezTo>
                <a:cubicBezTo>
                  <a:pt x="39368" y="326393"/>
                  <a:pt x="61399" y="304394"/>
                  <a:pt x="88501" y="304394"/>
                </a:cubicBezTo>
                <a:cubicBezTo>
                  <a:pt x="100208" y="304394"/>
                  <a:pt x="110901" y="308628"/>
                  <a:pt x="119382" y="315532"/>
                </a:cubicBezTo>
                <a:cubicBezTo>
                  <a:pt x="123622" y="311850"/>
                  <a:pt x="127955" y="308076"/>
                  <a:pt x="132380" y="304394"/>
                </a:cubicBezTo>
                <a:cubicBezTo>
                  <a:pt x="114957" y="289851"/>
                  <a:pt x="99194" y="275308"/>
                  <a:pt x="85735" y="261041"/>
                </a:cubicBezTo>
                <a:cubicBezTo>
                  <a:pt x="41949" y="214742"/>
                  <a:pt x="26462" y="177095"/>
                  <a:pt x="40843" y="152151"/>
                </a:cubicBezTo>
                <a:cubicBezTo>
                  <a:pt x="47756" y="140277"/>
                  <a:pt x="60662" y="132821"/>
                  <a:pt x="79467" y="129968"/>
                </a:cubicBezTo>
                <a:cubicBezTo>
                  <a:pt x="83062" y="106404"/>
                  <a:pt x="103342" y="88363"/>
                  <a:pt x="127863" y="88363"/>
                </a:cubicBezTo>
                <a:cubicBezTo>
                  <a:pt x="154964" y="88363"/>
                  <a:pt x="176996" y="110362"/>
                  <a:pt x="176996" y="137424"/>
                </a:cubicBezTo>
                <a:cubicBezTo>
                  <a:pt x="176996" y="138896"/>
                  <a:pt x="176720" y="140185"/>
                  <a:pt x="176535" y="141566"/>
                </a:cubicBezTo>
                <a:cubicBezTo>
                  <a:pt x="190086" y="145340"/>
                  <a:pt x="204098" y="149942"/>
                  <a:pt x="218570" y="155281"/>
                </a:cubicBezTo>
                <a:cubicBezTo>
                  <a:pt x="233780" y="67285"/>
                  <a:pt x="263002" y="0"/>
                  <a:pt x="304853" y="0"/>
                </a:cubicBezTo>
                <a:close/>
                <a:moveTo>
                  <a:pt x="29496" y="0"/>
                </a:moveTo>
                <a:lnTo>
                  <a:pt x="49113" y="0"/>
                </a:lnTo>
                <a:lnTo>
                  <a:pt x="49113" y="29426"/>
                </a:lnTo>
                <a:lnTo>
                  <a:pt x="29496" y="29426"/>
                </a:lnTo>
                <a:close/>
              </a:path>
            </a:pathLst>
          </a:custGeom>
          <a:solidFill>
            <a:sysClr val="window" lastClr="FFFFFF"/>
          </a:solidFill>
          <a:ln>
            <a:noFill/>
          </a:ln>
        </p:spPr>
        <p:txBody>
          <a:bodyPr/>
          <a:lstStyle/>
          <a:p>
            <a:pPr>
              <a:defRPr/>
            </a:pPr>
            <a:endParaRPr lang="zh-CN" altLang="en-US" sz="1350" kern="0" dirty="0">
              <a:solidFill>
                <a:prstClr val="black">
                  <a:lumMod val="75000"/>
                  <a:lumOff val="25000"/>
                </a:prstClr>
              </a:solidFill>
              <a:cs typeface="+mn-ea"/>
              <a:sym typeface="+mn-lt"/>
            </a:endParaRPr>
          </a:p>
        </p:txBody>
      </p:sp>
      <p:sp>
        <p:nvSpPr>
          <p:cNvPr id="8" name="深度视觉·原创设计 https://www.docer.com/works?userid=22383862"/>
          <p:cNvSpPr>
            <a:spLocks noEditPoints="1"/>
          </p:cNvSpPr>
          <p:nvPr/>
        </p:nvSpPr>
        <p:spPr bwMode="auto">
          <a:xfrm>
            <a:off x="1079659" y="1493520"/>
            <a:ext cx="406718" cy="359093"/>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60 h 112"/>
              <a:gd name="T14" fmla="*/ 16 w 128"/>
              <a:gd name="T15" fmla="*/ 60 h 112"/>
              <a:gd name="T16" fmla="*/ 0 w 128"/>
              <a:gd name="T17" fmla="*/ 76 h 112"/>
              <a:gd name="T18" fmla="*/ 0 w 128"/>
              <a:gd name="T19" fmla="*/ 84 h 112"/>
              <a:gd name="T20" fmla="*/ 16 w 128"/>
              <a:gd name="T21" fmla="*/ 100 h 112"/>
              <a:gd name="T22" fmla="*/ 25 w 128"/>
              <a:gd name="T23" fmla="*/ 100 h 112"/>
              <a:gd name="T24" fmla="*/ 40 w 128"/>
              <a:gd name="T25" fmla="*/ 112 h 112"/>
              <a:gd name="T26" fmla="*/ 88 w 128"/>
              <a:gd name="T27" fmla="*/ 112 h 112"/>
              <a:gd name="T28" fmla="*/ 103 w 128"/>
              <a:gd name="T29" fmla="*/ 100 h 112"/>
              <a:gd name="T30" fmla="*/ 112 w 128"/>
              <a:gd name="T31" fmla="*/ 100 h 112"/>
              <a:gd name="T32" fmla="*/ 128 w 128"/>
              <a:gd name="T33" fmla="*/ 84 h 112"/>
              <a:gd name="T34" fmla="*/ 128 w 128"/>
              <a:gd name="T35" fmla="*/ 76 h 112"/>
              <a:gd name="T36" fmla="*/ 112 w 128"/>
              <a:gd name="T37" fmla="*/ 60 h 112"/>
              <a:gd name="T38" fmla="*/ 32 w 128"/>
              <a:gd name="T39" fmla="*/ 16 h 112"/>
              <a:gd name="T40" fmla="*/ 40 w 128"/>
              <a:gd name="T41" fmla="*/ 8 h 112"/>
              <a:gd name="T42" fmla="*/ 88 w 128"/>
              <a:gd name="T43" fmla="*/ 8 h 112"/>
              <a:gd name="T44" fmla="*/ 96 w 128"/>
              <a:gd name="T45" fmla="*/ 16 h 112"/>
              <a:gd name="T46" fmla="*/ 96 w 128"/>
              <a:gd name="T47" fmla="*/ 60 h 112"/>
              <a:gd name="T48" fmla="*/ 32 w 128"/>
              <a:gd name="T49" fmla="*/ 60 h 112"/>
              <a:gd name="T50" fmla="*/ 32 w 128"/>
              <a:gd name="T51" fmla="*/ 16 h 112"/>
              <a:gd name="T52" fmla="*/ 88 w 128"/>
              <a:gd name="T53" fmla="*/ 104 h 112"/>
              <a:gd name="T54" fmla="*/ 40 w 128"/>
              <a:gd name="T55" fmla="*/ 104 h 112"/>
              <a:gd name="T56" fmla="*/ 32 w 128"/>
              <a:gd name="T57" fmla="*/ 96 h 112"/>
              <a:gd name="T58" fmla="*/ 40 w 128"/>
              <a:gd name="T59" fmla="*/ 88 h 112"/>
              <a:gd name="T60" fmla="*/ 88 w 128"/>
              <a:gd name="T61" fmla="*/ 88 h 112"/>
              <a:gd name="T62" fmla="*/ 96 w 128"/>
              <a:gd name="T63" fmla="*/ 96 h 112"/>
              <a:gd name="T64" fmla="*/ 88 w 128"/>
              <a:gd name="T65" fmla="*/ 104 h 112"/>
              <a:gd name="T66" fmla="*/ 120 w 128"/>
              <a:gd name="T67" fmla="*/ 84 h 112"/>
              <a:gd name="T68" fmla="*/ 112 w 128"/>
              <a:gd name="T69" fmla="*/ 92 h 112"/>
              <a:gd name="T70" fmla="*/ 103 w 128"/>
              <a:gd name="T71" fmla="*/ 92 h 112"/>
              <a:gd name="T72" fmla="*/ 88 w 128"/>
              <a:gd name="T73" fmla="*/ 80 h 112"/>
              <a:gd name="T74" fmla="*/ 40 w 128"/>
              <a:gd name="T75" fmla="*/ 80 h 112"/>
              <a:gd name="T76" fmla="*/ 25 w 128"/>
              <a:gd name="T77" fmla="*/ 92 h 112"/>
              <a:gd name="T78" fmla="*/ 16 w 128"/>
              <a:gd name="T79" fmla="*/ 92 h 112"/>
              <a:gd name="T80" fmla="*/ 8 w 128"/>
              <a:gd name="T81" fmla="*/ 84 h 112"/>
              <a:gd name="T82" fmla="*/ 8 w 128"/>
              <a:gd name="T83" fmla="*/ 76 h 112"/>
              <a:gd name="T84" fmla="*/ 16 w 128"/>
              <a:gd name="T85" fmla="*/ 68 h 112"/>
              <a:gd name="T86" fmla="*/ 112 w 128"/>
              <a:gd name="T87" fmla="*/ 68 h 112"/>
              <a:gd name="T88" fmla="*/ 120 w 128"/>
              <a:gd name="T89" fmla="*/ 76 h 112"/>
              <a:gd name="T90" fmla="*/ 120 w 128"/>
              <a:gd name="T91"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1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chemeClr val="bg1"/>
          </a:solidFill>
          <a:ln>
            <a:noFill/>
          </a:ln>
        </p:spPr>
        <p:txBody>
          <a:bodyPr vert="horz" wrap="square" lIns="68580" tIns="34290" rIns="68580" bIns="34290" numCol="1" anchor="t" anchorCtr="0" compatLnSpc="1"/>
          <a:lstStyle/>
          <a:p>
            <a:endParaRPr lang="en-US" sz="1350">
              <a:cs typeface="+mn-ea"/>
              <a:sym typeface="+mn-lt"/>
            </a:endParaRPr>
          </a:p>
        </p:txBody>
      </p:sp>
      <p:sp>
        <p:nvSpPr>
          <p:cNvPr id="39" name="图标"/>
          <p:cNvSpPr>
            <a:spLocks noChangeAspect="1"/>
          </p:cNvSpPr>
          <p:nvPr/>
        </p:nvSpPr>
        <p:spPr bwMode="auto">
          <a:xfrm>
            <a:off x="5221605" y="1429226"/>
            <a:ext cx="368618" cy="468630"/>
          </a:xfrm>
          <a:custGeom>
            <a:avLst/>
            <a:gdLst>
              <a:gd name="connsiteX0" fmla="*/ 388744 w 476951"/>
              <a:gd name="connsiteY0" fmla="*/ 528324 h 606722"/>
              <a:gd name="connsiteX1" fmla="*/ 414853 w 476951"/>
              <a:gd name="connsiteY1" fmla="*/ 528324 h 606722"/>
              <a:gd name="connsiteX2" fmla="*/ 414853 w 476951"/>
              <a:gd name="connsiteY2" fmla="*/ 548012 h 606722"/>
              <a:gd name="connsiteX3" fmla="*/ 388744 w 476951"/>
              <a:gd name="connsiteY3" fmla="*/ 548012 h 606722"/>
              <a:gd name="connsiteX4" fmla="*/ 336385 w 476951"/>
              <a:gd name="connsiteY4" fmla="*/ 528324 h 606722"/>
              <a:gd name="connsiteX5" fmla="*/ 362565 w 476951"/>
              <a:gd name="connsiteY5" fmla="*/ 528324 h 606722"/>
              <a:gd name="connsiteX6" fmla="*/ 362565 w 476951"/>
              <a:gd name="connsiteY6" fmla="*/ 548012 h 606722"/>
              <a:gd name="connsiteX7" fmla="*/ 336385 w 476951"/>
              <a:gd name="connsiteY7" fmla="*/ 548012 h 606722"/>
              <a:gd name="connsiteX8" fmla="*/ 62027 w 476951"/>
              <a:gd name="connsiteY8" fmla="*/ 528324 h 606722"/>
              <a:gd name="connsiteX9" fmla="*/ 310346 w 476951"/>
              <a:gd name="connsiteY9" fmla="*/ 528324 h 606722"/>
              <a:gd name="connsiteX10" fmla="*/ 310346 w 476951"/>
              <a:gd name="connsiteY10" fmla="*/ 548012 h 606722"/>
              <a:gd name="connsiteX11" fmla="*/ 62027 w 476951"/>
              <a:gd name="connsiteY11" fmla="*/ 548012 h 606722"/>
              <a:gd name="connsiteX12" fmla="*/ 153550 w 476951"/>
              <a:gd name="connsiteY12" fmla="*/ 476176 h 606722"/>
              <a:gd name="connsiteX13" fmla="*/ 414853 w 476951"/>
              <a:gd name="connsiteY13" fmla="*/ 476176 h 606722"/>
              <a:gd name="connsiteX14" fmla="*/ 414853 w 476951"/>
              <a:gd name="connsiteY14" fmla="*/ 495793 h 606722"/>
              <a:gd name="connsiteX15" fmla="*/ 153550 w 476951"/>
              <a:gd name="connsiteY15" fmla="*/ 495793 h 606722"/>
              <a:gd name="connsiteX16" fmla="*/ 62027 w 476951"/>
              <a:gd name="connsiteY16" fmla="*/ 476176 h 606722"/>
              <a:gd name="connsiteX17" fmla="*/ 107753 w 476951"/>
              <a:gd name="connsiteY17" fmla="*/ 476176 h 606722"/>
              <a:gd name="connsiteX18" fmla="*/ 107753 w 476951"/>
              <a:gd name="connsiteY18" fmla="*/ 495793 h 606722"/>
              <a:gd name="connsiteX19" fmla="*/ 62027 w 476951"/>
              <a:gd name="connsiteY19" fmla="*/ 495793 h 606722"/>
              <a:gd name="connsiteX20" fmla="*/ 225456 w 476951"/>
              <a:gd name="connsiteY20" fmla="*/ 371810 h 606722"/>
              <a:gd name="connsiteX21" fmla="*/ 251495 w 476951"/>
              <a:gd name="connsiteY21" fmla="*/ 371810 h 606722"/>
              <a:gd name="connsiteX22" fmla="*/ 251495 w 476951"/>
              <a:gd name="connsiteY22" fmla="*/ 391427 h 606722"/>
              <a:gd name="connsiteX23" fmla="*/ 225456 w 476951"/>
              <a:gd name="connsiteY23" fmla="*/ 391427 h 606722"/>
              <a:gd name="connsiteX24" fmla="*/ 213345 w 476951"/>
              <a:gd name="connsiteY24" fmla="*/ 307147 h 606722"/>
              <a:gd name="connsiteX25" fmla="*/ 157010 w 476951"/>
              <a:gd name="connsiteY25" fmla="*/ 400635 h 606722"/>
              <a:gd name="connsiteX26" fmla="*/ 238442 w 476951"/>
              <a:gd name="connsiteY26" fmla="*/ 424006 h 606722"/>
              <a:gd name="connsiteX27" fmla="*/ 319963 w 476951"/>
              <a:gd name="connsiteY27" fmla="*/ 400635 h 606722"/>
              <a:gd name="connsiteX28" fmla="*/ 263539 w 476951"/>
              <a:gd name="connsiteY28" fmla="*/ 307147 h 606722"/>
              <a:gd name="connsiteX29" fmla="*/ 248320 w 476951"/>
              <a:gd name="connsiteY29" fmla="*/ 312301 h 606722"/>
              <a:gd name="connsiteX30" fmla="*/ 248320 w 476951"/>
              <a:gd name="connsiteY30" fmla="*/ 355579 h 606722"/>
              <a:gd name="connsiteX31" fmla="*/ 228652 w 476951"/>
              <a:gd name="connsiteY31" fmla="*/ 355579 h 606722"/>
              <a:gd name="connsiteX32" fmla="*/ 228652 w 476951"/>
              <a:gd name="connsiteY32" fmla="*/ 312301 h 606722"/>
              <a:gd name="connsiteX33" fmla="*/ 213345 w 476951"/>
              <a:gd name="connsiteY33" fmla="*/ 307147 h 606722"/>
              <a:gd name="connsiteX34" fmla="*/ 346201 w 476951"/>
              <a:gd name="connsiteY34" fmla="*/ 270689 h 606722"/>
              <a:gd name="connsiteX35" fmla="*/ 365881 w 476951"/>
              <a:gd name="connsiteY35" fmla="*/ 270689 h 606722"/>
              <a:gd name="connsiteX36" fmla="*/ 351722 w 476951"/>
              <a:gd name="connsiteY36" fmla="*/ 329117 h 606722"/>
              <a:gd name="connsiteX37" fmla="*/ 334268 w 476951"/>
              <a:gd name="connsiteY37" fmla="*/ 320135 h 606722"/>
              <a:gd name="connsiteX38" fmla="*/ 346201 w 476951"/>
              <a:gd name="connsiteY38" fmla="*/ 270689 h 606722"/>
              <a:gd name="connsiteX39" fmla="*/ 233458 w 476951"/>
              <a:gd name="connsiteY39" fmla="*/ 224857 h 606722"/>
              <a:gd name="connsiteX40" fmla="*/ 202576 w 476951"/>
              <a:gd name="connsiteY40" fmla="*/ 238098 h 606722"/>
              <a:gd name="connsiteX41" fmla="*/ 202576 w 476951"/>
              <a:gd name="connsiteY41" fmla="*/ 257737 h 606722"/>
              <a:gd name="connsiteX42" fmla="*/ 213078 w 476951"/>
              <a:gd name="connsiteY42" fmla="*/ 282975 h 606722"/>
              <a:gd name="connsiteX43" fmla="*/ 218684 w 476951"/>
              <a:gd name="connsiteY43" fmla="*/ 287596 h 606722"/>
              <a:gd name="connsiteX44" fmla="*/ 238442 w 476951"/>
              <a:gd name="connsiteY44" fmla="*/ 293550 h 606722"/>
              <a:gd name="connsiteX45" fmla="*/ 258377 w 476951"/>
              <a:gd name="connsiteY45" fmla="*/ 287508 h 606722"/>
              <a:gd name="connsiteX46" fmla="*/ 274396 w 476951"/>
              <a:gd name="connsiteY46" fmla="*/ 257737 h 606722"/>
              <a:gd name="connsiteX47" fmla="*/ 274396 w 476951"/>
              <a:gd name="connsiteY47" fmla="*/ 241119 h 606722"/>
              <a:gd name="connsiteX48" fmla="*/ 233458 w 476951"/>
              <a:gd name="connsiteY48" fmla="*/ 224857 h 606722"/>
              <a:gd name="connsiteX49" fmla="*/ 150398 w 476951"/>
              <a:gd name="connsiteY49" fmla="*/ 178813 h 606722"/>
              <a:gd name="connsiteX50" fmla="*/ 163923 w 476951"/>
              <a:gd name="connsiteY50" fmla="*/ 193030 h 606722"/>
              <a:gd name="connsiteX51" fmla="*/ 130645 w 476951"/>
              <a:gd name="connsiteY51" fmla="*/ 270689 h 606722"/>
              <a:gd name="connsiteX52" fmla="*/ 111070 w 476951"/>
              <a:gd name="connsiteY52" fmla="*/ 270689 h 606722"/>
              <a:gd name="connsiteX53" fmla="*/ 150398 w 476951"/>
              <a:gd name="connsiteY53" fmla="*/ 178813 h 606722"/>
              <a:gd name="connsiteX54" fmla="*/ 238442 w 476951"/>
              <a:gd name="connsiteY54" fmla="*/ 156607 h 606722"/>
              <a:gd name="connsiteX55" fmla="*/ 202576 w 476951"/>
              <a:gd name="connsiteY55" fmla="*/ 175536 h 606722"/>
              <a:gd name="connsiteX56" fmla="*/ 202576 w 476951"/>
              <a:gd name="connsiteY56" fmla="*/ 216770 h 606722"/>
              <a:gd name="connsiteX57" fmla="*/ 248320 w 476951"/>
              <a:gd name="connsiteY57" fmla="*/ 197130 h 606722"/>
              <a:gd name="connsiteX58" fmla="*/ 248320 w 476951"/>
              <a:gd name="connsiteY58" fmla="*/ 211438 h 606722"/>
              <a:gd name="connsiteX59" fmla="*/ 274396 w 476951"/>
              <a:gd name="connsiteY59" fmla="*/ 221480 h 606722"/>
              <a:gd name="connsiteX60" fmla="*/ 274396 w 476951"/>
              <a:gd name="connsiteY60" fmla="*/ 175536 h 606722"/>
              <a:gd name="connsiteX61" fmla="*/ 238442 w 476951"/>
              <a:gd name="connsiteY61" fmla="*/ 156607 h 606722"/>
              <a:gd name="connsiteX62" fmla="*/ 238442 w 476951"/>
              <a:gd name="connsiteY62" fmla="*/ 136968 h 606722"/>
              <a:gd name="connsiteX63" fmla="*/ 292997 w 476951"/>
              <a:gd name="connsiteY63" fmla="*/ 168515 h 606722"/>
              <a:gd name="connsiteX64" fmla="*/ 293976 w 476951"/>
              <a:gd name="connsiteY64" fmla="*/ 170559 h 606722"/>
              <a:gd name="connsiteX65" fmla="*/ 293976 w 476951"/>
              <a:gd name="connsiteY65" fmla="*/ 257737 h 606722"/>
              <a:gd name="connsiteX66" fmla="*/ 280270 w 476951"/>
              <a:gd name="connsiteY66" fmla="*/ 294084 h 606722"/>
              <a:gd name="connsiteX67" fmla="*/ 304032 w 476951"/>
              <a:gd name="connsiteY67" fmla="*/ 313279 h 606722"/>
              <a:gd name="connsiteX68" fmla="*/ 338474 w 476951"/>
              <a:gd name="connsiteY68" fmla="*/ 387038 h 606722"/>
              <a:gd name="connsiteX69" fmla="*/ 379235 w 476951"/>
              <a:gd name="connsiteY69" fmla="*/ 332030 h 606722"/>
              <a:gd name="connsiteX70" fmla="*/ 397212 w 476951"/>
              <a:gd name="connsiteY70" fmla="*/ 339850 h 606722"/>
              <a:gd name="connsiteX71" fmla="*/ 335448 w 476951"/>
              <a:gd name="connsiteY71" fmla="*/ 413964 h 606722"/>
              <a:gd name="connsiteX72" fmla="*/ 238442 w 476951"/>
              <a:gd name="connsiteY72" fmla="*/ 443646 h 606722"/>
              <a:gd name="connsiteX73" fmla="*/ 141524 w 476951"/>
              <a:gd name="connsiteY73" fmla="*/ 414053 h 606722"/>
              <a:gd name="connsiteX74" fmla="*/ 65343 w 476951"/>
              <a:gd name="connsiteY74" fmla="*/ 270712 h 606722"/>
              <a:gd name="connsiteX75" fmla="*/ 85011 w 476951"/>
              <a:gd name="connsiteY75" fmla="*/ 270712 h 606722"/>
              <a:gd name="connsiteX76" fmla="*/ 138498 w 476951"/>
              <a:gd name="connsiteY76" fmla="*/ 387038 h 606722"/>
              <a:gd name="connsiteX77" fmla="*/ 172940 w 476951"/>
              <a:gd name="connsiteY77" fmla="*/ 313279 h 606722"/>
              <a:gd name="connsiteX78" fmla="*/ 196702 w 476951"/>
              <a:gd name="connsiteY78" fmla="*/ 294084 h 606722"/>
              <a:gd name="connsiteX79" fmla="*/ 182908 w 476951"/>
              <a:gd name="connsiteY79" fmla="*/ 257737 h 606722"/>
              <a:gd name="connsiteX80" fmla="*/ 182908 w 476951"/>
              <a:gd name="connsiteY80" fmla="*/ 170559 h 606722"/>
              <a:gd name="connsiteX81" fmla="*/ 183976 w 476951"/>
              <a:gd name="connsiteY81" fmla="*/ 168515 h 606722"/>
              <a:gd name="connsiteX82" fmla="*/ 238442 w 476951"/>
              <a:gd name="connsiteY82" fmla="*/ 136968 h 606722"/>
              <a:gd name="connsiteX83" fmla="*/ 238408 w 476951"/>
              <a:gd name="connsiteY83" fmla="*/ 97874 h 606722"/>
              <a:gd name="connsiteX84" fmla="*/ 411607 w 476951"/>
              <a:gd name="connsiteY84" fmla="*/ 270689 h 606722"/>
              <a:gd name="connsiteX85" fmla="*/ 391937 w 476951"/>
              <a:gd name="connsiteY85" fmla="*/ 270689 h 606722"/>
              <a:gd name="connsiteX86" fmla="*/ 238408 w 476951"/>
              <a:gd name="connsiteY86" fmla="*/ 117510 h 606722"/>
              <a:gd name="connsiteX87" fmla="*/ 115673 w 476951"/>
              <a:gd name="connsiteY87" fmla="*/ 178817 h 606722"/>
              <a:gd name="connsiteX88" fmla="*/ 99920 w 476951"/>
              <a:gd name="connsiteY88" fmla="*/ 167000 h 606722"/>
              <a:gd name="connsiteX89" fmla="*/ 238408 w 476951"/>
              <a:gd name="connsiteY89" fmla="*/ 97874 h 606722"/>
              <a:gd name="connsiteX90" fmla="*/ 55535 w 476951"/>
              <a:gd name="connsiteY90" fmla="*/ 91382 h 606722"/>
              <a:gd name="connsiteX91" fmla="*/ 120878 w 476951"/>
              <a:gd name="connsiteY91" fmla="*/ 91382 h 606722"/>
              <a:gd name="connsiteX92" fmla="*/ 120878 w 476951"/>
              <a:gd name="connsiteY92" fmla="*/ 110929 h 606722"/>
              <a:gd name="connsiteX93" fmla="*/ 55535 w 476951"/>
              <a:gd name="connsiteY93" fmla="*/ 110929 h 606722"/>
              <a:gd name="connsiteX94" fmla="*/ 127441 w 476951"/>
              <a:gd name="connsiteY94" fmla="*/ 45656 h 606722"/>
              <a:gd name="connsiteX95" fmla="*/ 153550 w 476951"/>
              <a:gd name="connsiteY95" fmla="*/ 45656 h 606722"/>
              <a:gd name="connsiteX96" fmla="*/ 153550 w 476951"/>
              <a:gd name="connsiteY96" fmla="*/ 65203 h 606722"/>
              <a:gd name="connsiteX97" fmla="*/ 127441 w 476951"/>
              <a:gd name="connsiteY97" fmla="*/ 65203 h 606722"/>
              <a:gd name="connsiteX98" fmla="*/ 55535 w 476951"/>
              <a:gd name="connsiteY98" fmla="*/ 45656 h 606722"/>
              <a:gd name="connsiteX99" fmla="*/ 107753 w 476951"/>
              <a:gd name="connsiteY99" fmla="*/ 45656 h 606722"/>
              <a:gd name="connsiteX100" fmla="*/ 107753 w 476951"/>
              <a:gd name="connsiteY100" fmla="*/ 65203 h 606722"/>
              <a:gd name="connsiteX101" fmla="*/ 55535 w 476951"/>
              <a:gd name="connsiteY101" fmla="*/ 65203 h 606722"/>
              <a:gd name="connsiteX102" fmla="*/ 385459 w 476951"/>
              <a:gd name="connsiteY102" fmla="*/ 33504 h 606722"/>
              <a:gd name="connsiteX103" fmla="*/ 385459 w 476951"/>
              <a:gd name="connsiteY103" fmla="*/ 91359 h 606722"/>
              <a:gd name="connsiteX104" fmla="*/ 443398 w 476951"/>
              <a:gd name="connsiteY104" fmla="*/ 91359 h 606722"/>
              <a:gd name="connsiteX105" fmla="*/ 0 w 476951"/>
              <a:gd name="connsiteY105" fmla="*/ 0 h 606722"/>
              <a:gd name="connsiteX106" fmla="*/ 379674 w 476951"/>
              <a:gd name="connsiteY106" fmla="*/ 0 h 606722"/>
              <a:gd name="connsiteX107" fmla="*/ 476951 w 476951"/>
              <a:gd name="connsiteY107" fmla="*/ 97047 h 606722"/>
              <a:gd name="connsiteX108" fmla="*/ 476951 w 476951"/>
              <a:gd name="connsiteY108" fmla="*/ 606722 h 606722"/>
              <a:gd name="connsiteX109" fmla="*/ 421415 w 476951"/>
              <a:gd name="connsiteY109" fmla="*/ 606722 h 606722"/>
              <a:gd name="connsiteX110" fmla="*/ 421415 w 476951"/>
              <a:gd name="connsiteY110" fmla="*/ 587082 h 606722"/>
              <a:gd name="connsiteX111" fmla="*/ 457282 w 476951"/>
              <a:gd name="connsiteY111" fmla="*/ 587082 h 606722"/>
              <a:gd name="connsiteX112" fmla="*/ 457282 w 476951"/>
              <a:gd name="connsiteY112" fmla="*/ 110911 h 606722"/>
              <a:gd name="connsiteX113" fmla="*/ 365790 w 476951"/>
              <a:gd name="connsiteY113" fmla="*/ 110911 h 606722"/>
              <a:gd name="connsiteX114" fmla="*/ 365790 w 476951"/>
              <a:gd name="connsiteY114" fmla="*/ 19640 h 606722"/>
              <a:gd name="connsiteX115" fmla="*/ 19669 w 476951"/>
              <a:gd name="connsiteY115" fmla="*/ 19640 h 606722"/>
              <a:gd name="connsiteX116" fmla="*/ 19669 w 476951"/>
              <a:gd name="connsiteY116" fmla="*/ 587082 h 606722"/>
              <a:gd name="connsiteX117" fmla="*/ 369083 w 476951"/>
              <a:gd name="connsiteY117" fmla="*/ 587082 h 606722"/>
              <a:gd name="connsiteX118" fmla="*/ 369083 w 476951"/>
              <a:gd name="connsiteY118" fmla="*/ 606722 h 606722"/>
              <a:gd name="connsiteX119" fmla="*/ 0 w 476951"/>
              <a:gd name="connsiteY119"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76951" h="606722">
                <a:moveTo>
                  <a:pt x="388744" y="528324"/>
                </a:moveTo>
                <a:lnTo>
                  <a:pt x="414853" y="528324"/>
                </a:lnTo>
                <a:lnTo>
                  <a:pt x="414853" y="548012"/>
                </a:lnTo>
                <a:lnTo>
                  <a:pt x="388744" y="548012"/>
                </a:lnTo>
                <a:close/>
                <a:moveTo>
                  <a:pt x="336385" y="528324"/>
                </a:moveTo>
                <a:lnTo>
                  <a:pt x="362565" y="528324"/>
                </a:lnTo>
                <a:lnTo>
                  <a:pt x="362565" y="548012"/>
                </a:lnTo>
                <a:lnTo>
                  <a:pt x="336385" y="548012"/>
                </a:lnTo>
                <a:close/>
                <a:moveTo>
                  <a:pt x="62027" y="528324"/>
                </a:moveTo>
                <a:lnTo>
                  <a:pt x="310346" y="528324"/>
                </a:lnTo>
                <a:lnTo>
                  <a:pt x="310346" y="548012"/>
                </a:lnTo>
                <a:lnTo>
                  <a:pt x="62027" y="548012"/>
                </a:lnTo>
                <a:close/>
                <a:moveTo>
                  <a:pt x="153550" y="476176"/>
                </a:moveTo>
                <a:lnTo>
                  <a:pt x="414853" y="476176"/>
                </a:lnTo>
                <a:lnTo>
                  <a:pt x="414853" y="495793"/>
                </a:lnTo>
                <a:lnTo>
                  <a:pt x="153550" y="495793"/>
                </a:lnTo>
                <a:close/>
                <a:moveTo>
                  <a:pt x="62027" y="476176"/>
                </a:moveTo>
                <a:lnTo>
                  <a:pt x="107753" y="476176"/>
                </a:lnTo>
                <a:lnTo>
                  <a:pt x="107753" y="495793"/>
                </a:lnTo>
                <a:lnTo>
                  <a:pt x="62027" y="495793"/>
                </a:lnTo>
                <a:close/>
                <a:moveTo>
                  <a:pt x="225456" y="371810"/>
                </a:moveTo>
                <a:lnTo>
                  <a:pt x="251495" y="371810"/>
                </a:lnTo>
                <a:lnTo>
                  <a:pt x="251495" y="391427"/>
                </a:lnTo>
                <a:lnTo>
                  <a:pt x="225456" y="391427"/>
                </a:lnTo>
                <a:close/>
                <a:moveTo>
                  <a:pt x="213345" y="307147"/>
                </a:moveTo>
                <a:cubicBezTo>
                  <a:pt x="202131" y="312657"/>
                  <a:pt x="159947" y="337628"/>
                  <a:pt x="157010" y="400635"/>
                </a:cubicBezTo>
                <a:cubicBezTo>
                  <a:pt x="181395" y="415920"/>
                  <a:pt x="209518" y="424006"/>
                  <a:pt x="238442" y="424006"/>
                </a:cubicBezTo>
                <a:cubicBezTo>
                  <a:pt x="267455" y="424006"/>
                  <a:pt x="295489" y="415920"/>
                  <a:pt x="319963" y="400635"/>
                </a:cubicBezTo>
                <a:cubicBezTo>
                  <a:pt x="317026" y="338073"/>
                  <a:pt x="274574" y="312657"/>
                  <a:pt x="263539" y="307147"/>
                </a:cubicBezTo>
                <a:cubicBezTo>
                  <a:pt x="258733" y="309635"/>
                  <a:pt x="253571" y="311324"/>
                  <a:pt x="248320" y="312301"/>
                </a:cubicBezTo>
                <a:lnTo>
                  <a:pt x="248320" y="355579"/>
                </a:lnTo>
                <a:lnTo>
                  <a:pt x="228652" y="355579"/>
                </a:lnTo>
                <a:lnTo>
                  <a:pt x="228652" y="312301"/>
                </a:lnTo>
                <a:cubicBezTo>
                  <a:pt x="223312" y="311324"/>
                  <a:pt x="218150" y="309635"/>
                  <a:pt x="213345" y="307147"/>
                </a:cubicBezTo>
                <a:close/>
                <a:moveTo>
                  <a:pt x="346201" y="270689"/>
                </a:moveTo>
                <a:lnTo>
                  <a:pt x="365881" y="270689"/>
                </a:lnTo>
                <a:cubicBezTo>
                  <a:pt x="365881" y="291321"/>
                  <a:pt x="361072" y="310975"/>
                  <a:pt x="351722" y="329117"/>
                </a:cubicBezTo>
                <a:lnTo>
                  <a:pt x="334268" y="320135"/>
                </a:lnTo>
                <a:cubicBezTo>
                  <a:pt x="342194" y="304750"/>
                  <a:pt x="346201" y="288119"/>
                  <a:pt x="346201" y="270689"/>
                </a:cubicBezTo>
                <a:close/>
                <a:moveTo>
                  <a:pt x="233458" y="224857"/>
                </a:moveTo>
                <a:lnTo>
                  <a:pt x="202576" y="238098"/>
                </a:lnTo>
                <a:lnTo>
                  <a:pt x="202576" y="257737"/>
                </a:lnTo>
                <a:cubicBezTo>
                  <a:pt x="202576" y="267335"/>
                  <a:pt x="206314" y="276222"/>
                  <a:pt x="213078" y="282975"/>
                </a:cubicBezTo>
                <a:cubicBezTo>
                  <a:pt x="214858" y="284664"/>
                  <a:pt x="216727" y="286263"/>
                  <a:pt x="218684" y="287596"/>
                </a:cubicBezTo>
                <a:cubicBezTo>
                  <a:pt x="224469" y="291507"/>
                  <a:pt x="231322" y="293550"/>
                  <a:pt x="238442" y="293550"/>
                </a:cubicBezTo>
                <a:cubicBezTo>
                  <a:pt x="245561" y="293550"/>
                  <a:pt x="252503" y="291507"/>
                  <a:pt x="258377" y="287508"/>
                </a:cubicBezTo>
                <a:cubicBezTo>
                  <a:pt x="268434" y="280843"/>
                  <a:pt x="274396" y="269645"/>
                  <a:pt x="274396" y="257737"/>
                </a:cubicBezTo>
                <a:lnTo>
                  <a:pt x="274396" y="241119"/>
                </a:lnTo>
                <a:cubicBezTo>
                  <a:pt x="250278" y="239431"/>
                  <a:pt x="238887" y="231877"/>
                  <a:pt x="233458" y="224857"/>
                </a:cubicBezTo>
                <a:close/>
                <a:moveTo>
                  <a:pt x="150398" y="178813"/>
                </a:moveTo>
                <a:lnTo>
                  <a:pt x="163923" y="193030"/>
                </a:lnTo>
                <a:cubicBezTo>
                  <a:pt x="142479" y="213466"/>
                  <a:pt x="130645" y="241011"/>
                  <a:pt x="130645" y="270689"/>
                </a:cubicBezTo>
                <a:lnTo>
                  <a:pt x="111070" y="270689"/>
                </a:lnTo>
                <a:cubicBezTo>
                  <a:pt x="111070" y="235591"/>
                  <a:pt x="125040" y="202981"/>
                  <a:pt x="150398" y="178813"/>
                </a:cubicBezTo>
                <a:close/>
                <a:moveTo>
                  <a:pt x="238442" y="156607"/>
                </a:moveTo>
                <a:cubicBezTo>
                  <a:pt x="216816" y="156607"/>
                  <a:pt x="205869" y="170471"/>
                  <a:pt x="202576" y="175536"/>
                </a:cubicBezTo>
                <a:lnTo>
                  <a:pt x="202576" y="216770"/>
                </a:lnTo>
                <a:lnTo>
                  <a:pt x="248320" y="197130"/>
                </a:lnTo>
                <a:lnTo>
                  <a:pt x="248320" y="211438"/>
                </a:lnTo>
                <a:cubicBezTo>
                  <a:pt x="249032" y="214104"/>
                  <a:pt x="255084" y="219969"/>
                  <a:pt x="274396" y="221480"/>
                </a:cubicBezTo>
                <a:lnTo>
                  <a:pt x="274396" y="175536"/>
                </a:lnTo>
                <a:cubicBezTo>
                  <a:pt x="271104" y="170559"/>
                  <a:pt x="260157" y="156607"/>
                  <a:pt x="238442" y="156607"/>
                </a:cubicBezTo>
                <a:close/>
                <a:moveTo>
                  <a:pt x="238442" y="136968"/>
                </a:moveTo>
                <a:cubicBezTo>
                  <a:pt x="276799" y="136968"/>
                  <a:pt x="292374" y="167271"/>
                  <a:pt x="292997" y="168515"/>
                </a:cubicBezTo>
                <a:lnTo>
                  <a:pt x="293976" y="170559"/>
                </a:lnTo>
                <a:lnTo>
                  <a:pt x="293976" y="257737"/>
                </a:lnTo>
                <a:cubicBezTo>
                  <a:pt x="293976" y="271245"/>
                  <a:pt x="288992" y="284131"/>
                  <a:pt x="280270" y="294084"/>
                </a:cubicBezTo>
                <a:cubicBezTo>
                  <a:pt x="286856" y="298172"/>
                  <a:pt x="295489" y="304392"/>
                  <a:pt x="304032" y="313279"/>
                </a:cubicBezTo>
                <a:cubicBezTo>
                  <a:pt x="317738" y="327586"/>
                  <a:pt x="333846" y="351403"/>
                  <a:pt x="338474" y="387038"/>
                </a:cubicBezTo>
                <a:cubicBezTo>
                  <a:pt x="356007" y="372020"/>
                  <a:pt x="369890" y="353269"/>
                  <a:pt x="379235" y="332030"/>
                </a:cubicBezTo>
                <a:lnTo>
                  <a:pt x="397212" y="339850"/>
                </a:lnTo>
                <a:cubicBezTo>
                  <a:pt x="384040" y="369887"/>
                  <a:pt x="362681" y="395569"/>
                  <a:pt x="335448" y="413964"/>
                </a:cubicBezTo>
                <a:cubicBezTo>
                  <a:pt x="306702" y="433337"/>
                  <a:pt x="273150" y="443646"/>
                  <a:pt x="238442" y="443646"/>
                </a:cubicBezTo>
                <a:cubicBezTo>
                  <a:pt x="203733" y="443646"/>
                  <a:pt x="170270" y="433337"/>
                  <a:pt x="141524" y="414053"/>
                </a:cubicBezTo>
                <a:cubicBezTo>
                  <a:pt x="93822" y="381706"/>
                  <a:pt x="65343" y="328208"/>
                  <a:pt x="65343" y="270712"/>
                </a:cubicBezTo>
                <a:lnTo>
                  <a:pt x="85011" y="270712"/>
                </a:lnTo>
                <a:cubicBezTo>
                  <a:pt x="85011" y="315767"/>
                  <a:pt x="104680" y="358068"/>
                  <a:pt x="138498" y="387038"/>
                </a:cubicBezTo>
                <a:cubicBezTo>
                  <a:pt x="143126" y="351314"/>
                  <a:pt x="159235" y="327586"/>
                  <a:pt x="172940" y="313279"/>
                </a:cubicBezTo>
                <a:cubicBezTo>
                  <a:pt x="181484" y="304392"/>
                  <a:pt x="190027" y="298172"/>
                  <a:pt x="196702" y="294084"/>
                </a:cubicBezTo>
                <a:cubicBezTo>
                  <a:pt x="187803" y="284131"/>
                  <a:pt x="182908" y="271334"/>
                  <a:pt x="182908" y="257737"/>
                </a:cubicBezTo>
                <a:lnTo>
                  <a:pt x="182908" y="170559"/>
                </a:lnTo>
                <a:lnTo>
                  <a:pt x="183976" y="168515"/>
                </a:lnTo>
                <a:cubicBezTo>
                  <a:pt x="184599" y="167271"/>
                  <a:pt x="200173" y="136968"/>
                  <a:pt x="238442" y="136968"/>
                </a:cubicBezTo>
                <a:close/>
                <a:moveTo>
                  <a:pt x="238408" y="97874"/>
                </a:moveTo>
                <a:cubicBezTo>
                  <a:pt x="333908" y="97874"/>
                  <a:pt x="411607" y="175441"/>
                  <a:pt x="411607" y="270689"/>
                </a:cubicBezTo>
                <a:lnTo>
                  <a:pt x="391937" y="270689"/>
                </a:lnTo>
                <a:cubicBezTo>
                  <a:pt x="391937" y="186192"/>
                  <a:pt x="323049" y="117510"/>
                  <a:pt x="238408" y="117510"/>
                </a:cubicBezTo>
                <a:cubicBezTo>
                  <a:pt x="189724" y="117510"/>
                  <a:pt x="144955" y="139811"/>
                  <a:pt x="115673" y="178817"/>
                </a:cubicBezTo>
                <a:lnTo>
                  <a:pt x="99920" y="167000"/>
                </a:lnTo>
                <a:cubicBezTo>
                  <a:pt x="133029" y="123108"/>
                  <a:pt x="183493" y="97874"/>
                  <a:pt x="238408" y="97874"/>
                </a:cubicBezTo>
                <a:close/>
                <a:moveTo>
                  <a:pt x="55535" y="91382"/>
                </a:moveTo>
                <a:lnTo>
                  <a:pt x="120878" y="91382"/>
                </a:lnTo>
                <a:lnTo>
                  <a:pt x="120878" y="110929"/>
                </a:lnTo>
                <a:lnTo>
                  <a:pt x="55535" y="110929"/>
                </a:lnTo>
                <a:close/>
                <a:moveTo>
                  <a:pt x="127441" y="45656"/>
                </a:moveTo>
                <a:lnTo>
                  <a:pt x="153550" y="45656"/>
                </a:lnTo>
                <a:lnTo>
                  <a:pt x="153550" y="65203"/>
                </a:lnTo>
                <a:lnTo>
                  <a:pt x="127441" y="65203"/>
                </a:lnTo>
                <a:close/>
                <a:moveTo>
                  <a:pt x="55535" y="45656"/>
                </a:moveTo>
                <a:lnTo>
                  <a:pt x="107753" y="45656"/>
                </a:lnTo>
                <a:lnTo>
                  <a:pt x="107753" y="65203"/>
                </a:lnTo>
                <a:lnTo>
                  <a:pt x="55535" y="65203"/>
                </a:lnTo>
                <a:close/>
                <a:moveTo>
                  <a:pt x="385459" y="33504"/>
                </a:moveTo>
                <a:lnTo>
                  <a:pt x="385459" y="91359"/>
                </a:lnTo>
                <a:lnTo>
                  <a:pt x="443398" y="91359"/>
                </a:lnTo>
                <a:close/>
                <a:moveTo>
                  <a:pt x="0" y="0"/>
                </a:moveTo>
                <a:lnTo>
                  <a:pt x="379674" y="0"/>
                </a:lnTo>
                <a:lnTo>
                  <a:pt x="476951" y="97047"/>
                </a:lnTo>
                <a:lnTo>
                  <a:pt x="476951" y="606722"/>
                </a:lnTo>
                <a:lnTo>
                  <a:pt x="421415" y="606722"/>
                </a:lnTo>
                <a:lnTo>
                  <a:pt x="421415" y="587082"/>
                </a:lnTo>
                <a:lnTo>
                  <a:pt x="457282" y="587082"/>
                </a:lnTo>
                <a:lnTo>
                  <a:pt x="457282" y="110911"/>
                </a:lnTo>
                <a:lnTo>
                  <a:pt x="365790" y="110911"/>
                </a:lnTo>
                <a:lnTo>
                  <a:pt x="365790" y="19640"/>
                </a:lnTo>
                <a:lnTo>
                  <a:pt x="19669" y="19640"/>
                </a:lnTo>
                <a:lnTo>
                  <a:pt x="19669" y="587082"/>
                </a:lnTo>
                <a:lnTo>
                  <a:pt x="369083" y="587082"/>
                </a:lnTo>
                <a:lnTo>
                  <a:pt x="369083" y="606722"/>
                </a:lnTo>
                <a:lnTo>
                  <a:pt x="0" y="606722"/>
                </a:lnTo>
                <a:close/>
              </a:path>
            </a:pathLst>
          </a:custGeom>
          <a:solidFill>
            <a:sysClr val="window" lastClr="FFFFFF"/>
          </a:solidFill>
          <a:ln>
            <a:noFill/>
          </a:ln>
        </p:spPr>
        <p:txBody>
          <a:bodyPr/>
          <a:lstStyle/>
          <a:p>
            <a:pPr>
              <a:defRPr/>
            </a:pPr>
            <a:endParaRPr lang="zh-CN" altLang="en-US" sz="1350" kern="0" dirty="0">
              <a:solidFill>
                <a:prstClr val="black">
                  <a:lumMod val="75000"/>
                  <a:lumOff val="25000"/>
                </a:prstClr>
              </a:solidFill>
              <a:cs typeface="+mn-ea"/>
              <a:sym typeface="+mn-lt"/>
            </a:endParaRPr>
          </a:p>
        </p:txBody>
      </p:sp>
      <p:sp>
        <p:nvSpPr>
          <p:cNvPr id="45" name="图标"/>
          <p:cNvSpPr>
            <a:spLocks noChangeAspect="1"/>
          </p:cNvSpPr>
          <p:nvPr/>
        </p:nvSpPr>
        <p:spPr bwMode="auto">
          <a:xfrm>
            <a:off x="7200900" y="1477804"/>
            <a:ext cx="479108" cy="390525"/>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ysClr val="window" lastClr="FFFFFF"/>
          </a:solidFill>
          <a:ln>
            <a:noFill/>
          </a:ln>
        </p:spPr>
        <p:txBody>
          <a:bodyPr/>
          <a:lstStyle/>
          <a:p>
            <a:pPr>
              <a:defRPr/>
            </a:pPr>
            <a:endParaRPr lang="zh-CN" altLang="en-US" sz="1350" kern="0" dirty="0">
              <a:solidFill>
                <a:prstClr val="black">
                  <a:lumMod val="75000"/>
                  <a:lumOff val="25000"/>
                </a:prstClr>
              </a:solidFill>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矩形 23"/>
          <p:cNvSpPr txBox="1"/>
          <p:nvPr/>
        </p:nvSpPr>
        <p:spPr>
          <a:xfrm>
            <a:off x="2948043" y="1170829"/>
            <a:ext cx="3551238" cy="1120140"/>
          </a:xfrm>
          <a:prstGeom prst="rect">
            <a:avLst/>
          </a:prstGeom>
          <a:ln w="12700">
            <a:miter lim="400000"/>
          </a:ln>
        </p:spPr>
        <p:txBody>
          <a:bodyPr lIns="45719" rIns="45719">
            <a:spAutoFit/>
          </a:bodyPr>
          <a:lstStyle>
            <a:lvl1pPr>
              <a:lnSpc>
                <a:spcPct val="150000"/>
              </a:lnSpc>
              <a:defRPr sz="6600">
                <a:solidFill>
                  <a:srgbClr val="414455"/>
                </a:solidFill>
                <a:latin typeface="Impact" panose="020B0806030902050204"/>
                <a:ea typeface="Impact" panose="020B0806030902050204"/>
                <a:cs typeface="Impact" panose="020B0806030902050204"/>
                <a:sym typeface="Impact" panose="020B0806030902050204"/>
              </a:defRPr>
            </a:lvl1pPr>
          </a:lstStyle>
          <a:p>
            <a:r>
              <a:rPr dirty="0"/>
              <a:t>THANKS!</a:t>
            </a:r>
            <a:endParaRPr dirty="0"/>
          </a:p>
        </p:txBody>
      </p:sp>
      <p:sp>
        <p:nvSpPr>
          <p:cNvPr id="1277" name="矩形 24"/>
          <p:cNvSpPr txBox="1"/>
          <p:nvPr/>
        </p:nvSpPr>
        <p:spPr>
          <a:xfrm>
            <a:off x="1331912" y="1995488"/>
            <a:ext cx="6435726" cy="377411"/>
          </a:xfrm>
          <a:prstGeom prst="rect">
            <a:avLst/>
          </a:prstGeom>
          <a:ln w="12700">
            <a:miter lim="400000"/>
          </a:ln>
        </p:spPr>
        <p:txBody>
          <a:bodyPr lIns="45719" rIns="45719">
            <a:spAutoFit/>
          </a:bodyPr>
          <a:lstStyle/>
          <a:p>
            <a:pPr>
              <a:lnSpc>
                <a:spcPct val="150000"/>
              </a:lnSpc>
              <a:defRPr sz="1400">
                <a:solidFill>
                  <a:srgbClr val="414455"/>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dirty="0"/>
          </a:p>
        </p:txBody>
      </p:sp>
      <p:sp>
        <p:nvSpPr>
          <p:cNvPr id="1278" name="矩形 25"/>
          <p:cNvSpPr txBox="1"/>
          <p:nvPr/>
        </p:nvSpPr>
        <p:spPr>
          <a:xfrm>
            <a:off x="2300066" y="2454267"/>
            <a:ext cx="4655185" cy="743986"/>
          </a:xfrm>
          <a:prstGeom prst="rect">
            <a:avLst/>
          </a:prstGeom>
          <a:ln w="12700">
            <a:miter lim="400000"/>
          </a:ln>
        </p:spPr>
        <p:txBody>
          <a:bodyPr wrap="square" lIns="45719" rIns="45719">
            <a:spAutoFit/>
          </a:bodyPr>
          <a:lstStyle>
            <a:lvl1pPr>
              <a:lnSpc>
                <a:spcPct val="150000"/>
              </a:lnSpc>
              <a:defRPr sz="2000">
                <a:solidFill>
                  <a:srgbClr val="414455"/>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sz="3200" dirty="0" err="1"/>
              <a:t>恳请各位老师批评指正</a:t>
            </a:r>
            <a:r>
              <a:rPr sz="3200" dirty="0"/>
              <a:t>！</a:t>
            </a:r>
            <a:endParaRPr sz="3200" dirty="0"/>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fill="hold" nodeType="tmRoot"/>
      </p:par>
    </p:tnLst>
    <p:bldLst>
      <p:bldP spid="1276" grpId="0" animBg="1" advAuto="0"/>
      <p:bldP spid="1277" grpId="0" animBg="1" advAuto="0"/>
      <p:bldP spid="127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文本框 38"/>
          <p:cNvSpPr txBox="1"/>
          <p:nvPr/>
        </p:nvSpPr>
        <p:spPr>
          <a:xfrm>
            <a:off x="-1121" y="2401600"/>
            <a:ext cx="3124201" cy="584775"/>
          </a:xfrm>
          <a:prstGeom prst="rect">
            <a:avLst/>
          </a:prstGeom>
          <a:ln w="12700">
            <a:miter lim="400000"/>
          </a:ln>
        </p:spPr>
        <p:txBody>
          <a:bodyPr lIns="45719" rIns="45719">
            <a:spAutoFit/>
          </a:bodyPr>
          <a:lstStyle>
            <a:lvl1pPr>
              <a:defRPr sz="3200" b="1">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r"/>
            <a:r>
              <a:rPr dirty="0"/>
              <a:t>CONTENTS</a:t>
            </a:r>
            <a:endParaRPr dirty="0"/>
          </a:p>
        </p:txBody>
      </p:sp>
      <p:sp>
        <p:nvSpPr>
          <p:cNvPr id="319" name="文本框 11"/>
          <p:cNvSpPr txBox="1"/>
          <p:nvPr/>
        </p:nvSpPr>
        <p:spPr>
          <a:xfrm>
            <a:off x="1979613" y="1976438"/>
            <a:ext cx="815341" cy="599441"/>
          </a:xfrm>
          <a:prstGeom prst="rect">
            <a:avLst/>
          </a:prstGeom>
          <a:ln w="12700">
            <a:miter lim="400000"/>
          </a:ln>
        </p:spPr>
        <p:txBody>
          <a:bodyPr wrap="none" lIns="45719" rIns="45719">
            <a:spAutoFit/>
          </a:bodyPr>
          <a:lstStyle>
            <a:lvl1pPr>
              <a:defRPr sz="2800" b="1">
                <a:solidFill>
                  <a:srgbClr val="414455"/>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目录</a:t>
            </a:r>
          </a:p>
        </p:txBody>
      </p:sp>
      <p:sp>
        <p:nvSpPr>
          <p:cNvPr id="320" name="文本框 18"/>
          <p:cNvSpPr txBox="1"/>
          <p:nvPr/>
        </p:nvSpPr>
        <p:spPr>
          <a:xfrm>
            <a:off x="3984625" y="2114549"/>
            <a:ext cx="1690370" cy="368300"/>
          </a:xfrm>
          <a:prstGeom prst="rect">
            <a:avLst/>
          </a:prstGeom>
          <a:ln w="12700">
            <a:miter lim="400000"/>
          </a:ln>
        </p:spPr>
        <p:txBody>
          <a:bodyPr wrap="none" lIns="45719" rIns="45719">
            <a:spAutoFit/>
          </a:bodyPr>
          <a:lstStyle>
            <a:lvl1pPr>
              <a:defRPr>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研究背景</a:t>
            </a:r>
            <a:r>
              <a:rPr lang="zh-CN" altLang="en-US" dirty="0"/>
              <a:t>与意义</a:t>
            </a:r>
            <a:endParaRPr lang="zh-CN" altLang="en-US" dirty="0"/>
          </a:p>
        </p:txBody>
      </p:sp>
      <p:grpSp>
        <p:nvGrpSpPr>
          <p:cNvPr id="323" name="组合 34"/>
          <p:cNvGrpSpPr/>
          <p:nvPr/>
        </p:nvGrpSpPr>
        <p:grpSpPr>
          <a:xfrm>
            <a:off x="3568895" y="2047874"/>
            <a:ext cx="414143" cy="497842"/>
            <a:chOff x="0" y="0"/>
            <a:chExt cx="414142" cy="497840"/>
          </a:xfrm>
        </p:grpSpPr>
        <p:sp>
          <p:nvSpPr>
            <p:cNvPr id="321" name="文本框 16"/>
            <p:cNvSpPr txBox="1"/>
            <p:nvPr/>
          </p:nvSpPr>
          <p:spPr>
            <a:xfrm>
              <a:off x="0" y="0"/>
              <a:ext cx="290622" cy="497840"/>
            </a:xfrm>
            <a:prstGeom prst="rect">
              <a:avLst/>
            </a:prstGeom>
            <a:noFill/>
            <a:ln w="12700" cap="flat">
              <a:noFill/>
              <a:miter lim="400000"/>
            </a:ln>
            <a:effectLst/>
          </p:spPr>
          <p:txBody>
            <a:bodyPr wrap="none" lIns="45719" tIns="45719" rIns="45719" bIns="45719" numCol="1" anchor="t">
              <a:spAutoFit/>
            </a:bodyPr>
            <a:lstStyle>
              <a:lvl1pPr algn="ctr">
                <a:defRPr sz="2800">
                  <a:solidFill>
                    <a:srgbClr val="414455"/>
                  </a:solidFill>
                </a:defRPr>
              </a:lvl1pPr>
            </a:lstStyle>
            <a:p>
              <a:r>
                <a:t>1</a:t>
              </a:r>
            </a:p>
          </p:txBody>
        </p:sp>
        <p:sp>
          <p:nvSpPr>
            <p:cNvPr id="322" name="直接连接符 17"/>
            <p:cNvSpPr/>
            <p:nvPr/>
          </p:nvSpPr>
          <p:spPr>
            <a:xfrm flipH="1">
              <a:off x="168079" y="179388"/>
              <a:ext cx="246064" cy="247650"/>
            </a:xfrm>
            <a:prstGeom prst="line">
              <a:avLst/>
            </a:prstGeom>
            <a:noFill/>
            <a:ln w="9525" cap="flat">
              <a:solidFill>
                <a:srgbClr val="5C307D"/>
              </a:solidFill>
              <a:prstDash val="solid"/>
              <a:round/>
            </a:ln>
            <a:effectLst/>
          </p:spPr>
          <p:txBody>
            <a:bodyPr wrap="square" lIns="45719" tIns="45719" rIns="45719" bIns="45719" numCol="1" anchor="t">
              <a:noAutofit/>
            </a:bodyPr>
            <a:lstStyle/>
            <a:p/>
          </p:txBody>
        </p:sp>
      </p:grpSp>
      <p:sp>
        <p:nvSpPr>
          <p:cNvPr id="324" name="文本框 21"/>
          <p:cNvSpPr txBox="1"/>
          <p:nvPr/>
        </p:nvSpPr>
        <p:spPr>
          <a:xfrm>
            <a:off x="6570663" y="2139949"/>
            <a:ext cx="1690370" cy="368300"/>
          </a:xfrm>
          <a:prstGeom prst="rect">
            <a:avLst/>
          </a:prstGeom>
          <a:ln w="12700">
            <a:miter lim="400000"/>
          </a:ln>
        </p:spPr>
        <p:txBody>
          <a:bodyPr wrap="none" lIns="45719" rIns="45719">
            <a:spAutoFit/>
          </a:bodyPr>
          <a:lstStyle>
            <a:lvl1pPr>
              <a:defRPr sz="16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1800" dirty="0"/>
              <a:t>阶段性实验</a:t>
            </a:r>
            <a:r>
              <a:rPr lang="zh-CN" altLang="en-US" sz="1800" dirty="0"/>
              <a:t>成果</a:t>
            </a:r>
            <a:endParaRPr lang="zh-CN" altLang="en-US" sz="1800" dirty="0"/>
          </a:p>
        </p:txBody>
      </p:sp>
      <p:grpSp>
        <p:nvGrpSpPr>
          <p:cNvPr id="327" name="组合 35"/>
          <p:cNvGrpSpPr/>
          <p:nvPr/>
        </p:nvGrpSpPr>
        <p:grpSpPr>
          <a:xfrm>
            <a:off x="6124934" y="2057399"/>
            <a:ext cx="445729" cy="497842"/>
            <a:chOff x="0" y="0"/>
            <a:chExt cx="445728" cy="497840"/>
          </a:xfrm>
        </p:grpSpPr>
        <p:sp>
          <p:nvSpPr>
            <p:cNvPr id="325" name="文本框 20"/>
            <p:cNvSpPr txBox="1"/>
            <p:nvPr/>
          </p:nvSpPr>
          <p:spPr>
            <a:xfrm>
              <a:off x="0" y="0"/>
              <a:ext cx="290622" cy="497840"/>
            </a:xfrm>
            <a:prstGeom prst="rect">
              <a:avLst/>
            </a:prstGeom>
            <a:noFill/>
            <a:ln w="12700" cap="flat">
              <a:noFill/>
              <a:miter lim="400000"/>
            </a:ln>
            <a:effectLst/>
          </p:spPr>
          <p:txBody>
            <a:bodyPr wrap="none" lIns="45719" tIns="45719" rIns="45719" bIns="45719" numCol="1" anchor="t">
              <a:spAutoFit/>
            </a:bodyPr>
            <a:lstStyle>
              <a:lvl1pPr algn="ctr">
                <a:defRPr sz="2800">
                  <a:solidFill>
                    <a:srgbClr val="414455"/>
                  </a:solidFill>
                </a:defRPr>
              </a:lvl1pPr>
            </a:lstStyle>
            <a:p>
              <a:r>
                <a:t>4</a:t>
              </a:r>
            </a:p>
          </p:txBody>
        </p:sp>
        <p:sp>
          <p:nvSpPr>
            <p:cNvPr id="326" name="直接连接符 20"/>
            <p:cNvSpPr/>
            <p:nvPr/>
          </p:nvSpPr>
          <p:spPr>
            <a:xfrm flipH="1">
              <a:off x="199666" y="169863"/>
              <a:ext cx="246063" cy="246062"/>
            </a:xfrm>
            <a:prstGeom prst="line">
              <a:avLst/>
            </a:prstGeom>
            <a:noFill/>
            <a:ln w="9525" cap="flat">
              <a:solidFill>
                <a:srgbClr val="5C307D"/>
              </a:solidFill>
              <a:prstDash val="solid"/>
              <a:round/>
            </a:ln>
            <a:effectLst/>
          </p:spPr>
          <p:txBody>
            <a:bodyPr wrap="square" lIns="45719" tIns="45719" rIns="45719" bIns="45719" numCol="1" anchor="t">
              <a:noAutofit/>
            </a:bodyPr>
            <a:lstStyle/>
            <a:p/>
          </p:txBody>
        </p:sp>
      </p:grpSp>
      <p:sp>
        <p:nvSpPr>
          <p:cNvPr id="328" name="文本框 24"/>
          <p:cNvSpPr txBox="1"/>
          <p:nvPr/>
        </p:nvSpPr>
        <p:spPr>
          <a:xfrm>
            <a:off x="3984625" y="2693988"/>
            <a:ext cx="1004570" cy="368300"/>
          </a:xfrm>
          <a:prstGeom prst="rect">
            <a:avLst/>
          </a:prstGeom>
          <a:ln w="12700">
            <a:miter lim="400000"/>
          </a:ln>
        </p:spPr>
        <p:txBody>
          <a:bodyPr wrap="none" lIns="45719" rIns="45719">
            <a:spAutoFit/>
          </a:bodyPr>
          <a:lstStyle>
            <a:lvl1pPr>
              <a:defRPr>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研究目标</a:t>
            </a:r>
            <a:endParaRPr lang="zh-CN" altLang="en-US" dirty="0"/>
          </a:p>
        </p:txBody>
      </p:sp>
      <p:grpSp>
        <p:nvGrpSpPr>
          <p:cNvPr id="331" name="组合 36"/>
          <p:cNvGrpSpPr/>
          <p:nvPr/>
        </p:nvGrpSpPr>
        <p:grpSpPr>
          <a:xfrm>
            <a:off x="3568895" y="2627313"/>
            <a:ext cx="414143" cy="497841"/>
            <a:chOff x="0" y="0"/>
            <a:chExt cx="414142" cy="497840"/>
          </a:xfrm>
        </p:grpSpPr>
        <p:sp>
          <p:nvSpPr>
            <p:cNvPr id="329" name="文本框 23"/>
            <p:cNvSpPr txBox="1"/>
            <p:nvPr/>
          </p:nvSpPr>
          <p:spPr>
            <a:xfrm>
              <a:off x="0" y="0"/>
              <a:ext cx="290622" cy="497840"/>
            </a:xfrm>
            <a:prstGeom prst="rect">
              <a:avLst/>
            </a:prstGeom>
            <a:noFill/>
            <a:ln w="12700" cap="flat">
              <a:noFill/>
              <a:miter lim="400000"/>
            </a:ln>
            <a:effectLst/>
          </p:spPr>
          <p:txBody>
            <a:bodyPr wrap="none" lIns="45719" tIns="45719" rIns="45719" bIns="45719" numCol="1" anchor="t">
              <a:spAutoFit/>
            </a:bodyPr>
            <a:lstStyle>
              <a:lvl1pPr algn="ctr">
                <a:defRPr sz="2800">
                  <a:solidFill>
                    <a:srgbClr val="414455"/>
                  </a:solidFill>
                </a:defRPr>
              </a:lvl1pPr>
            </a:lstStyle>
            <a:p>
              <a:r>
                <a:t>2</a:t>
              </a:r>
            </a:p>
          </p:txBody>
        </p:sp>
        <p:sp>
          <p:nvSpPr>
            <p:cNvPr id="330" name="直接连接符 23"/>
            <p:cNvSpPr/>
            <p:nvPr/>
          </p:nvSpPr>
          <p:spPr>
            <a:xfrm flipH="1">
              <a:off x="168079" y="179386"/>
              <a:ext cx="246064" cy="246064"/>
            </a:xfrm>
            <a:prstGeom prst="line">
              <a:avLst/>
            </a:prstGeom>
            <a:noFill/>
            <a:ln w="9525" cap="flat">
              <a:solidFill>
                <a:srgbClr val="5C307D"/>
              </a:solidFill>
              <a:prstDash val="solid"/>
              <a:round/>
            </a:ln>
            <a:effectLst/>
          </p:spPr>
          <p:txBody>
            <a:bodyPr wrap="square" lIns="45719" tIns="45719" rIns="45719" bIns="45719" numCol="1" anchor="t">
              <a:noAutofit/>
            </a:bodyPr>
            <a:lstStyle/>
            <a:p/>
          </p:txBody>
        </p:sp>
      </p:grpSp>
      <p:sp>
        <p:nvSpPr>
          <p:cNvPr id="336" name="文本框 30"/>
          <p:cNvSpPr txBox="1"/>
          <p:nvPr/>
        </p:nvSpPr>
        <p:spPr>
          <a:xfrm>
            <a:off x="3984625" y="3267074"/>
            <a:ext cx="1004570" cy="368300"/>
          </a:xfrm>
          <a:prstGeom prst="rect">
            <a:avLst/>
          </a:prstGeom>
          <a:ln w="12700">
            <a:miter lim="400000"/>
          </a:ln>
        </p:spPr>
        <p:txBody>
          <a:bodyPr wrap="none" lIns="45719" rIns="45719">
            <a:spAutoFit/>
          </a:bodyPr>
          <a:lstStyle>
            <a:lvl1pPr>
              <a:defRPr>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研究</a:t>
            </a:r>
            <a:r>
              <a:rPr lang="zh-CN" altLang="en-US" dirty="0"/>
              <a:t>内容</a:t>
            </a:r>
            <a:endParaRPr lang="zh-CN" altLang="en-US" dirty="0"/>
          </a:p>
        </p:txBody>
      </p:sp>
      <p:grpSp>
        <p:nvGrpSpPr>
          <p:cNvPr id="339" name="组合 38"/>
          <p:cNvGrpSpPr/>
          <p:nvPr/>
        </p:nvGrpSpPr>
        <p:grpSpPr>
          <a:xfrm>
            <a:off x="3568895" y="3200399"/>
            <a:ext cx="414143" cy="497842"/>
            <a:chOff x="0" y="0"/>
            <a:chExt cx="414142" cy="497840"/>
          </a:xfrm>
        </p:grpSpPr>
        <p:sp>
          <p:nvSpPr>
            <p:cNvPr id="337" name="文本框 29"/>
            <p:cNvSpPr txBox="1"/>
            <p:nvPr/>
          </p:nvSpPr>
          <p:spPr>
            <a:xfrm>
              <a:off x="0" y="0"/>
              <a:ext cx="290622" cy="497840"/>
            </a:xfrm>
            <a:prstGeom prst="rect">
              <a:avLst/>
            </a:prstGeom>
            <a:noFill/>
            <a:ln w="12700" cap="flat">
              <a:noFill/>
              <a:miter lim="400000"/>
            </a:ln>
            <a:effectLst/>
          </p:spPr>
          <p:txBody>
            <a:bodyPr wrap="none" lIns="45719" tIns="45719" rIns="45719" bIns="45719" numCol="1" anchor="t">
              <a:spAutoFit/>
            </a:bodyPr>
            <a:lstStyle>
              <a:lvl1pPr algn="ctr">
                <a:defRPr sz="2800">
                  <a:solidFill>
                    <a:srgbClr val="414455"/>
                  </a:solidFill>
                </a:defRPr>
              </a:lvl1pPr>
            </a:lstStyle>
            <a:p>
              <a:r>
                <a:t>3</a:t>
              </a:r>
            </a:p>
          </p:txBody>
        </p:sp>
        <p:sp>
          <p:nvSpPr>
            <p:cNvPr id="338" name="直接连接符 29"/>
            <p:cNvSpPr/>
            <p:nvPr/>
          </p:nvSpPr>
          <p:spPr>
            <a:xfrm flipH="1">
              <a:off x="168079" y="179388"/>
              <a:ext cx="246064" cy="247650"/>
            </a:xfrm>
            <a:prstGeom prst="line">
              <a:avLst/>
            </a:prstGeom>
            <a:noFill/>
            <a:ln w="9525" cap="flat">
              <a:solidFill>
                <a:srgbClr val="5C307D"/>
              </a:solidFill>
              <a:prstDash val="solid"/>
              <a:round/>
            </a:ln>
            <a:effectLst/>
          </p:spPr>
          <p:txBody>
            <a:bodyPr wrap="square" lIns="45719" tIns="45719" rIns="45719" bIns="45719" numCol="1" anchor="t">
              <a:noAutofit/>
            </a:bodyPr>
            <a:lstStyle/>
            <a:p/>
          </p:txBody>
        </p:sp>
      </p:grpSp>
      <p:sp>
        <p:nvSpPr>
          <p:cNvPr id="344" name="直接连接符 33"/>
          <p:cNvSpPr/>
          <p:nvPr/>
        </p:nvSpPr>
        <p:spPr>
          <a:xfrm>
            <a:off x="3278187" y="2139950"/>
            <a:ext cx="1" cy="1546226"/>
          </a:xfrm>
          <a:prstGeom prst="line">
            <a:avLst/>
          </a:prstGeom>
          <a:ln>
            <a:solidFill>
              <a:srgbClr val="808080"/>
            </a:solidFill>
          </a:ln>
        </p:spPr>
        <p:txBody>
          <a:bodyPr lIns="45719" rIns="45719"/>
          <a:lstStyle/>
          <a:p/>
        </p:txBody>
      </p:sp>
      <p:sp>
        <p:nvSpPr>
          <p:cNvPr id="2" name="文本框 21"/>
          <p:cNvSpPr txBox="1"/>
          <p:nvPr>
            <p:custDataLst>
              <p:tags r:id="rId1"/>
            </p:custDataLst>
          </p:nvPr>
        </p:nvSpPr>
        <p:spPr>
          <a:xfrm>
            <a:off x="6570663" y="2657474"/>
            <a:ext cx="2147570" cy="368300"/>
          </a:xfrm>
          <a:prstGeom prst="rect">
            <a:avLst/>
          </a:prstGeom>
          <a:ln w="12700">
            <a:miter lim="400000"/>
          </a:ln>
        </p:spPr>
        <p:txBody>
          <a:bodyPr wrap="none" lIns="45719" rIns="45719">
            <a:spAutoFit/>
          </a:bodyPr>
          <a:lstStyle>
            <a:lvl1pPr>
              <a:defRPr sz="16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1800" dirty="0"/>
              <a:t>目前取得的</a:t>
            </a:r>
            <a:r>
              <a:rPr lang="zh-CN" altLang="en-US" sz="1800" dirty="0"/>
              <a:t>学术成果</a:t>
            </a:r>
            <a:endParaRPr lang="zh-CN" altLang="en-US" sz="1800" dirty="0"/>
          </a:p>
        </p:txBody>
      </p:sp>
      <p:grpSp>
        <p:nvGrpSpPr>
          <p:cNvPr id="3" name="组合 35"/>
          <p:cNvGrpSpPr/>
          <p:nvPr/>
        </p:nvGrpSpPr>
        <p:grpSpPr>
          <a:xfrm>
            <a:off x="6134990" y="2574924"/>
            <a:ext cx="435674" cy="520700"/>
            <a:chOff x="10056" y="0"/>
            <a:chExt cx="435673" cy="520698"/>
          </a:xfrm>
        </p:grpSpPr>
        <p:sp>
          <p:nvSpPr>
            <p:cNvPr id="4" name="文本框 20"/>
            <p:cNvSpPr txBox="1"/>
            <p:nvPr>
              <p:custDataLst>
                <p:tags r:id="rId2"/>
              </p:custDataLst>
            </p:nvPr>
          </p:nvSpPr>
          <p:spPr>
            <a:xfrm>
              <a:off x="10056" y="0"/>
              <a:ext cx="270509" cy="520698"/>
            </a:xfrm>
            <a:prstGeom prst="rect">
              <a:avLst/>
            </a:prstGeom>
            <a:noFill/>
            <a:ln w="12700" cap="flat">
              <a:noFill/>
              <a:miter lim="400000"/>
            </a:ln>
            <a:effectLst/>
          </p:spPr>
          <p:txBody>
            <a:bodyPr wrap="none" lIns="45719" tIns="45719" rIns="45719" bIns="45719" numCol="1" anchor="t">
              <a:spAutoFit/>
            </a:bodyPr>
            <a:lstStyle>
              <a:lvl1pPr algn="ctr">
                <a:defRPr sz="2800">
                  <a:solidFill>
                    <a:srgbClr val="414455"/>
                  </a:solidFill>
                </a:defRPr>
              </a:lvl1pPr>
            </a:lstStyle>
            <a:p>
              <a:r>
                <a:rPr lang="en-US"/>
                <a:t>5</a:t>
              </a:r>
              <a:endParaRPr lang="en-US"/>
            </a:p>
          </p:txBody>
        </p:sp>
        <p:sp>
          <p:nvSpPr>
            <p:cNvPr id="5" name="直接连接符 20"/>
            <p:cNvSpPr/>
            <p:nvPr>
              <p:custDataLst>
                <p:tags r:id="rId3"/>
              </p:custDataLst>
            </p:nvPr>
          </p:nvSpPr>
          <p:spPr>
            <a:xfrm flipH="1">
              <a:off x="199666" y="169863"/>
              <a:ext cx="246063" cy="246062"/>
            </a:xfrm>
            <a:prstGeom prst="line">
              <a:avLst/>
            </a:prstGeom>
            <a:noFill/>
            <a:ln w="9525" cap="flat">
              <a:solidFill>
                <a:srgbClr val="5C307D"/>
              </a:solidFill>
              <a:prstDash val="solid"/>
              <a:round/>
            </a:ln>
            <a:effectLst/>
          </p:spPr>
          <p:txBody>
            <a:bodyPr wrap="square" lIns="45719" tIns="45719" rIns="45719" bIns="45719" numCol="1" anchor="t">
              <a:noAutofit/>
            </a:bodyPr>
            <a:lstStyle/>
            <a:p/>
          </p:txBody>
        </p:sp>
      </p:grpSp>
      <p:sp>
        <p:nvSpPr>
          <p:cNvPr id="7" name="文本框 21"/>
          <p:cNvSpPr txBox="1"/>
          <p:nvPr>
            <p:custDataLst>
              <p:tags r:id="rId4"/>
            </p:custDataLst>
          </p:nvPr>
        </p:nvSpPr>
        <p:spPr>
          <a:xfrm>
            <a:off x="6570663" y="3238499"/>
            <a:ext cx="1004570" cy="368300"/>
          </a:xfrm>
          <a:prstGeom prst="rect">
            <a:avLst/>
          </a:prstGeom>
          <a:ln w="12700">
            <a:miter lim="400000"/>
          </a:ln>
        </p:spPr>
        <p:txBody>
          <a:bodyPr wrap="none" lIns="45719" rIns="45719">
            <a:spAutoFit/>
          </a:bodyPr>
          <a:lstStyle>
            <a:lvl1pPr>
              <a:defRPr sz="1600">
                <a:solidFill>
                  <a:srgbClr val="40404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sz="1800" dirty="0"/>
              <a:t>工作</a:t>
            </a:r>
            <a:r>
              <a:rPr lang="zh-CN" altLang="en-US" sz="1800" dirty="0"/>
              <a:t>计划</a:t>
            </a:r>
            <a:endParaRPr lang="zh-CN" altLang="en-US" sz="1800" dirty="0"/>
          </a:p>
        </p:txBody>
      </p:sp>
      <p:grpSp>
        <p:nvGrpSpPr>
          <p:cNvPr id="8" name="组合 35"/>
          <p:cNvGrpSpPr/>
          <p:nvPr/>
        </p:nvGrpSpPr>
        <p:grpSpPr>
          <a:xfrm>
            <a:off x="6134990" y="3169919"/>
            <a:ext cx="435674" cy="520700"/>
            <a:chOff x="10056" y="0"/>
            <a:chExt cx="435673" cy="520698"/>
          </a:xfrm>
        </p:grpSpPr>
        <p:sp>
          <p:nvSpPr>
            <p:cNvPr id="9" name="文本框 20"/>
            <p:cNvSpPr txBox="1"/>
            <p:nvPr>
              <p:custDataLst>
                <p:tags r:id="rId5"/>
              </p:custDataLst>
            </p:nvPr>
          </p:nvSpPr>
          <p:spPr>
            <a:xfrm>
              <a:off x="10056" y="0"/>
              <a:ext cx="270509" cy="520698"/>
            </a:xfrm>
            <a:prstGeom prst="rect">
              <a:avLst/>
            </a:prstGeom>
            <a:noFill/>
            <a:ln w="12700" cap="flat">
              <a:noFill/>
              <a:miter lim="400000"/>
            </a:ln>
            <a:effectLst/>
          </p:spPr>
          <p:txBody>
            <a:bodyPr wrap="none" lIns="45719" tIns="45719" rIns="45719" bIns="45719" numCol="1" anchor="t">
              <a:spAutoFit/>
            </a:bodyPr>
            <a:lstStyle>
              <a:lvl1pPr algn="ctr">
                <a:defRPr sz="2800">
                  <a:solidFill>
                    <a:srgbClr val="414455"/>
                  </a:solidFill>
                </a:defRPr>
              </a:lvl1pPr>
            </a:lstStyle>
            <a:p>
              <a:r>
                <a:rPr lang="en-US"/>
                <a:t>6</a:t>
              </a:r>
              <a:endParaRPr lang="en-US"/>
            </a:p>
          </p:txBody>
        </p:sp>
        <p:sp>
          <p:nvSpPr>
            <p:cNvPr id="10" name="直接连接符 20"/>
            <p:cNvSpPr/>
            <p:nvPr>
              <p:custDataLst>
                <p:tags r:id="rId6"/>
              </p:custDataLst>
            </p:nvPr>
          </p:nvSpPr>
          <p:spPr>
            <a:xfrm flipH="1">
              <a:off x="199666" y="169863"/>
              <a:ext cx="246063" cy="246062"/>
            </a:xfrm>
            <a:prstGeom prst="line">
              <a:avLst/>
            </a:prstGeom>
            <a:noFill/>
            <a:ln w="9525" cap="flat">
              <a:solidFill>
                <a:srgbClr val="5C307D"/>
              </a:solidFill>
              <a:prstDash val="solid"/>
              <a:round/>
            </a:ln>
            <a:effectLst/>
          </p:spPr>
          <p:txBody>
            <a:bodyPr wrap="square" lIns="45719" tIns="45719" rIns="45719" bIns="45719" numCol="1" anchor="t">
              <a:noAutofit/>
            </a:bodyPr>
            <a:lstStyle/>
            <a:p/>
          </p:txBody>
        </p:sp>
      </p:gr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605281" cy="601981"/>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第一部分</a:t>
            </a:r>
          </a:p>
        </p:txBody>
      </p:sp>
      <p:sp>
        <p:nvSpPr>
          <p:cNvPr id="352" name="TextBox 4"/>
          <p:cNvSpPr txBox="1"/>
          <p:nvPr/>
        </p:nvSpPr>
        <p:spPr>
          <a:xfrm>
            <a:off x="3773487" y="1348887"/>
            <a:ext cx="2202180" cy="437515"/>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r>
              <a:rPr lang="zh-CN" altLang="en-US" sz="2400" b="1" dirty="0">
                <a:latin typeface="微软雅黑" panose="020B0503020204020204" charset="-122"/>
                <a:ea typeface="微软雅黑" panose="020B0503020204020204" charset="-122"/>
              </a:rPr>
              <a:t>研究背景与</a:t>
            </a:r>
            <a:r>
              <a:rPr lang="zh-CN" altLang="en-US" sz="2400" b="1" dirty="0">
                <a:latin typeface="微软雅黑" panose="020B0503020204020204" charset="-122"/>
                <a:ea typeface="微软雅黑" panose="020B0503020204020204" charset="-122"/>
              </a:rPr>
              <a:t>意义</a:t>
            </a:r>
            <a:endParaRPr lang="zh-CN" altLang="en-US" sz="2400" b="1" dirty="0">
              <a:latin typeface="微软雅黑" panose="020B0503020204020204" charset="-122"/>
              <a:ea typeface="微软雅黑" panose="020B0503020204020204" charset="-122"/>
            </a:endParaRPr>
          </a:p>
        </p:txBody>
      </p:sp>
      <p:sp>
        <p:nvSpPr>
          <p:cNvPr id="355" name="矩形 9"/>
          <p:cNvSpPr/>
          <p:nvPr/>
        </p:nvSpPr>
        <p:spPr>
          <a:xfrm>
            <a:off x="3825875" y="2561946"/>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custDataLst>
              <p:tags r:id="rId1"/>
            </p:custDataLst>
          </p:nvPr>
        </p:nvSpPr>
        <p:spPr>
          <a:xfrm>
            <a:off x="459581" y="1110139"/>
            <a:ext cx="2283619" cy="991553"/>
          </a:xfrm>
          <a:prstGeom prst="rect">
            <a:avLst/>
          </a:prstGeom>
          <a:noFill/>
        </p:spPr>
        <p:txBody>
          <a:bodyPr wrap="square" rtlCol="0">
            <a:normAutofit lnSpcReduction="10000"/>
          </a:bodyPr>
          <a:p>
            <a:r>
              <a:rPr lang="en-US" altLang="zh-CN" sz="6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6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0" name="文本框 9"/>
          <p:cNvSpPr txBox="1"/>
          <p:nvPr>
            <p:custDataLst>
              <p:tags r:id="rId2"/>
            </p:custDataLst>
          </p:nvPr>
        </p:nvSpPr>
        <p:spPr>
          <a:xfrm>
            <a:off x="459581" y="2107354"/>
            <a:ext cx="2283619" cy="299085"/>
          </a:xfrm>
          <a:prstGeom prst="rect">
            <a:avLst/>
          </a:prstGeom>
          <a:noFill/>
        </p:spPr>
        <p:txBody>
          <a:bodyPr wrap="square" rtlCol="0">
            <a:normAutofit fontScale="87500" lnSpcReduction="20000"/>
          </a:bodyPr>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传统</a:t>
            </a:r>
            <a:r>
              <a:rPr lang="en-US" altLang="zh-CN"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CT</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诊断的</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局限性</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3"/>
            </p:custDataLst>
          </p:nvPr>
        </p:nvSpPr>
        <p:spPr>
          <a:xfrm>
            <a:off x="459581" y="2406439"/>
            <a:ext cx="2283619" cy="1932533"/>
          </a:xfrm>
          <a:prstGeom prst="rect">
            <a:avLst/>
          </a:prstGeom>
          <a:noFill/>
        </p:spPr>
        <p:txBody>
          <a:bodyPr wrap="square" rtlCol="0">
            <a:normAutofit/>
          </a:bodyPr>
          <a:p>
            <a:pPr fontAlgn="auto">
              <a:lnSpc>
                <a:spcPct val="130000"/>
              </a:lnSpc>
              <a:spcAft>
                <a:spcPts val="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传统的</a:t>
            </a:r>
            <a:r>
              <a:rPr lang="en-US" altLang="zh-CN"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CT</a:t>
            </a: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诊断方法依赖于医生的人工观察和主观判断，这不仅</a:t>
            </a:r>
            <a:r>
              <a:rPr lang="zh-CN" altLang="en-US" sz="1200" b="1" dirty="0">
                <a:solidFill>
                  <a:srgbClr val="FF0000"/>
                </a:solidFill>
                <a:latin typeface="Arial" panose="020B0604020202020204" pitchFamily="34" charset="0"/>
                <a:ea typeface="微软雅黑" panose="020B0503020204020204" charset="-122"/>
                <a:sym typeface="Arial" panose="020B0604020202020204" pitchFamily="34" charset="0"/>
              </a:rPr>
              <a:t>耗时</a:t>
            </a: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，还容易受到</a:t>
            </a:r>
            <a:r>
              <a:rPr lang="zh-CN" altLang="en-US" sz="1200" b="1" dirty="0">
                <a:solidFill>
                  <a:srgbClr val="FF0000"/>
                </a:solidFill>
                <a:latin typeface="Arial" panose="020B0604020202020204" pitchFamily="34" charset="0"/>
                <a:ea typeface="微软雅黑" panose="020B0503020204020204" charset="-122"/>
                <a:sym typeface="Arial" panose="020B0604020202020204" pitchFamily="34" charset="0"/>
              </a:rPr>
              <a:t>主观因素</a:t>
            </a: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的影响，从而增加了诊断的不一致性。</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6400800" y="1110139"/>
            <a:ext cx="2283619" cy="991553"/>
          </a:xfrm>
          <a:prstGeom prst="rect">
            <a:avLst/>
          </a:prstGeom>
          <a:noFill/>
        </p:spPr>
        <p:txBody>
          <a:bodyPr wrap="square" rtlCol="0">
            <a:normAutofit lnSpcReduction="10000"/>
          </a:bodyPr>
          <a:p>
            <a:r>
              <a:rPr lang="en-US" altLang="zh-CN" sz="6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6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5" name="文本框 24"/>
          <p:cNvSpPr txBox="1"/>
          <p:nvPr>
            <p:custDataLst>
              <p:tags r:id="rId5"/>
            </p:custDataLst>
          </p:nvPr>
        </p:nvSpPr>
        <p:spPr>
          <a:xfrm>
            <a:off x="6400800" y="2107354"/>
            <a:ext cx="2283619" cy="299085"/>
          </a:xfrm>
          <a:prstGeom prst="rect">
            <a:avLst/>
          </a:prstGeom>
          <a:noFill/>
        </p:spPr>
        <p:txBody>
          <a:bodyPr wrap="square" rtlCol="0">
            <a:normAutofit fontScale="87500" lnSpcReduction="20000"/>
          </a:bodyPr>
          <a:p>
            <a:pPr algn="l"/>
            <a:r>
              <a:rPr lang="zh-CN" altLang="en-US" sz="1500" b="1">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全球流行病情的</a:t>
            </a:r>
            <a:r>
              <a:rPr lang="zh-CN" altLang="en-US" sz="1500" b="1">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迫切性</a:t>
            </a:r>
            <a:endParaRPr lang="zh-CN" altLang="en-US" sz="1500" b="1">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6" name="文本框 25"/>
          <p:cNvSpPr txBox="1"/>
          <p:nvPr>
            <p:custDataLst>
              <p:tags r:id="rId6"/>
            </p:custDataLst>
          </p:nvPr>
        </p:nvSpPr>
        <p:spPr>
          <a:xfrm>
            <a:off x="6400800" y="2406439"/>
            <a:ext cx="2283619" cy="1932533"/>
          </a:xfrm>
          <a:prstGeom prst="rect">
            <a:avLst/>
          </a:prstGeom>
          <a:noFill/>
        </p:spPr>
        <p:txBody>
          <a:bodyPr wrap="square" rtlCol="0">
            <a:normAutofit lnSpcReduction="10000"/>
          </a:bodyPr>
          <a:p>
            <a:pPr fontAlgn="auto">
              <a:lnSpc>
                <a:spcPct val="130000"/>
              </a:lnSpc>
              <a:spcAft>
                <a:spcPts val="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全球大流行病情，使呼吸系统疾病的早期诊断和有效管理成为重要任务。在这种情况下，当务之急是能够</a:t>
            </a:r>
            <a:r>
              <a:rPr lang="zh-CN" altLang="en-US" sz="1200" b="1" dirty="0">
                <a:solidFill>
                  <a:srgbClr val="FF0000"/>
                </a:solidFill>
                <a:latin typeface="Arial" panose="020B0604020202020204" pitchFamily="34" charset="0"/>
                <a:ea typeface="微软雅黑" panose="020B0503020204020204" charset="-122"/>
                <a:sym typeface="Arial" panose="020B0604020202020204" pitchFamily="34" charset="0"/>
              </a:rPr>
              <a:t>快速、准确地分析CT图像</a:t>
            </a: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，协助医生及时识别肺炎病变，隔离患者，采取必要的措施，有助于减缓疫情传播。</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29" name="文本框 28"/>
          <p:cNvSpPr txBox="1"/>
          <p:nvPr>
            <p:custDataLst>
              <p:tags r:id="rId7"/>
            </p:custDataLst>
          </p:nvPr>
        </p:nvSpPr>
        <p:spPr>
          <a:xfrm>
            <a:off x="3429953" y="1110139"/>
            <a:ext cx="2283619" cy="991553"/>
          </a:xfrm>
          <a:prstGeom prst="rect">
            <a:avLst/>
          </a:prstGeom>
          <a:noFill/>
        </p:spPr>
        <p:txBody>
          <a:bodyPr wrap="square" rtlCol="0">
            <a:normAutofit lnSpcReduction="10000"/>
          </a:bodyPr>
          <a:p>
            <a:r>
              <a:rPr lang="en-US" altLang="zh-CN" sz="6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6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文本框 12"/>
          <p:cNvSpPr txBox="1"/>
          <p:nvPr>
            <p:custDataLst>
              <p:tags r:id="rId8"/>
            </p:custDataLst>
          </p:nvPr>
        </p:nvSpPr>
        <p:spPr>
          <a:xfrm>
            <a:off x="3429953" y="2107354"/>
            <a:ext cx="2283619" cy="299085"/>
          </a:xfrm>
          <a:prstGeom prst="rect">
            <a:avLst/>
          </a:prstGeom>
          <a:noFill/>
        </p:spPr>
        <p:txBody>
          <a:bodyPr wrap="square" rtlCol="0">
            <a:normAutofit fontScale="87500" lnSpcReduction="20000"/>
          </a:bodyPr>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肺炎影像学表现</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复杂性</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9"/>
            </p:custDataLst>
          </p:nvPr>
        </p:nvSpPr>
        <p:spPr>
          <a:xfrm>
            <a:off x="3429953" y="2406439"/>
            <a:ext cx="2283619" cy="1932533"/>
          </a:xfrm>
          <a:prstGeom prst="rect">
            <a:avLst/>
          </a:prstGeom>
          <a:noFill/>
        </p:spPr>
        <p:txBody>
          <a:bodyPr wrap="square" rtlCol="0">
            <a:normAutofit lnSpcReduction="10000"/>
          </a:bodyPr>
          <a:p>
            <a:pPr fontAlgn="auto">
              <a:lnSpc>
                <a:spcPct val="130000"/>
              </a:lnSpc>
              <a:spcAft>
                <a:spcPts val="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肺炎可以由多种病原体引起，导致其在临床表现和CT图像中呈现出多种</a:t>
            </a:r>
            <a:r>
              <a:rPr lang="zh-CN" altLang="en-US" sz="1200" b="1" dirty="0">
                <a:solidFill>
                  <a:srgbClr val="FF0000"/>
                </a:solidFill>
                <a:latin typeface="Arial" panose="020B0604020202020204" pitchFamily="34" charset="0"/>
                <a:ea typeface="微软雅黑" panose="020B0503020204020204" charset="-122"/>
                <a:sym typeface="Arial" panose="020B0604020202020204" pitchFamily="34" charset="0"/>
              </a:rPr>
              <a:t>不同的形态特征</a:t>
            </a: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，例如磨玻璃密度影、实变和纤维化等。这种多样性使得区分不同类型肺炎变得</a:t>
            </a:r>
            <a:r>
              <a:rPr lang="zh-CN" altLang="en-US" sz="1200" b="1" dirty="0">
                <a:solidFill>
                  <a:srgbClr val="FF0000"/>
                </a:solidFill>
                <a:latin typeface="Arial" panose="020B0604020202020204" pitchFamily="34" charset="0"/>
                <a:ea typeface="微软雅黑" panose="020B0503020204020204" charset="-122"/>
                <a:sym typeface="Arial" panose="020B0604020202020204" pitchFamily="34" charset="0"/>
              </a:rPr>
              <a:t>异常复杂</a:t>
            </a: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，也增加了肺炎诊断的挑战性。</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cxnSp>
        <p:nvCxnSpPr>
          <p:cNvPr id="16" name="直接连接符 15"/>
          <p:cNvCxnSpPr/>
          <p:nvPr>
            <p:custDataLst>
              <p:tags r:id="rId10"/>
            </p:custDataLst>
          </p:nvPr>
        </p:nvCxnSpPr>
        <p:spPr>
          <a:xfrm flipV="1">
            <a:off x="3086576" y="1358265"/>
            <a:ext cx="0" cy="2991803"/>
          </a:xfrm>
          <a:prstGeom prst="line">
            <a:avLst/>
          </a:prstGeom>
          <a:ln w="12700">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1"/>
            </p:custDataLst>
          </p:nvPr>
        </p:nvCxnSpPr>
        <p:spPr>
          <a:xfrm flipV="1">
            <a:off x="6057424" y="1358265"/>
            <a:ext cx="0" cy="2991803"/>
          </a:xfrm>
          <a:prstGeom prst="line">
            <a:avLst/>
          </a:prstGeom>
          <a:ln w="12700">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592580" cy="530225"/>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第</a:t>
            </a:r>
            <a:r>
              <a:rPr lang="zh-CN"/>
              <a:t>二</a:t>
            </a:r>
            <a:r>
              <a:t>部分</a:t>
            </a:r>
          </a:p>
        </p:txBody>
      </p:sp>
      <p:sp>
        <p:nvSpPr>
          <p:cNvPr id="352" name="TextBox 4"/>
          <p:cNvSpPr txBox="1"/>
          <p:nvPr/>
        </p:nvSpPr>
        <p:spPr>
          <a:xfrm>
            <a:off x="3773487" y="1348887"/>
            <a:ext cx="1287780" cy="437515"/>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r>
              <a:rPr lang="zh-CN" altLang="en-US" sz="2400" b="1" dirty="0">
                <a:latin typeface="微软雅黑" panose="020B0503020204020204" charset="-122"/>
                <a:ea typeface="微软雅黑" panose="020B0503020204020204" charset="-122"/>
              </a:rPr>
              <a:t>研究目标</a:t>
            </a:r>
            <a:endParaRPr lang="zh-CN" altLang="en-US" sz="2400" b="1" dirty="0">
              <a:latin typeface="微软雅黑" panose="020B0503020204020204" charset="-122"/>
              <a:ea typeface="微软雅黑" panose="020B0503020204020204" charset="-122"/>
            </a:endParaRPr>
          </a:p>
        </p:txBody>
      </p:sp>
      <p:sp>
        <p:nvSpPr>
          <p:cNvPr id="355" name="矩形 9"/>
          <p:cNvSpPr/>
          <p:nvPr/>
        </p:nvSpPr>
        <p:spPr>
          <a:xfrm>
            <a:off x="3825875" y="2561946"/>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00430" y="941070"/>
            <a:ext cx="7107555" cy="7753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noAutofit/>
          </a:bodyPr>
          <a:p>
            <a:pPr marL="0" marR="0" indent="457200" algn="l" defTabSz="914400" rtl="0" fontAlgn="auto" latinLnBrk="0" hangingPunct="0">
              <a:lnSpc>
                <a:spcPct val="100000"/>
              </a:lnSpc>
              <a:spcBef>
                <a:spcPts val="0"/>
              </a:spcBef>
              <a:spcAft>
                <a:spcPts val="0"/>
              </a:spcAft>
              <a:buClrTx/>
              <a:buSzTx/>
              <a:buFontTx/>
              <a:buNone/>
            </a:pPr>
            <a:r>
              <a:rPr kumimoji="0" lang="zh-CN" altLang="en-US" sz="18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本研究通过来自医院的新冠肺炎患者、细菌性肺炎患者以及健康人员的胸部平扫CT序列数据构建一个肺炎成因自动诊断模型。</a:t>
            </a:r>
            <a:endParaRPr kumimoji="0" lang="zh-CN" altLang="en-US" sz="18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pic>
        <p:nvPicPr>
          <p:cNvPr id="2" name="图片 1"/>
          <p:cNvPicPr>
            <a:picLocks noChangeAspect="1"/>
          </p:cNvPicPr>
          <p:nvPr>
            <p:custDataLst>
              <p:tags r:id="rId1"/>
            </p:custDataLst>
          </p:nvPr>
        </p:nvPicPr>
        <p:blipFill>
          <a:blip r:embed="rId2"/>
          <a:stretch>
            <a:fillRect/>
          </a:stretch>
        </p:blipFill>
        <p:spPr>
          <a:xfrm>
            <a:off x="1864995" y="1624330"/>
            <a:ext cx="5494655" cy="3382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47" name="文本框 2"/>
          <p:cNvSpPr txBox="1"/>
          <p:nvPr/>
        </p:nvSpPr>
        <p:spPr>
          <a:xfrm>
            <a:off x="1352549" y="1663700"/>
            <a:ext cx="1592580" cy="530225"/>
          </a:xfrm>
          <a:prstGeom prst="rect">
            <a:avLst/>
          </a:prstGeom>
          <a:ln w="12700">
            <a:miter lim="400000"/>
          </a:ln>
        </p:spPr>
        <p:txBody>
          <a:bodyPr wrap="none" lIns="34290" tIns="34290" rIns="34290" bIns="34290">
            <a:spAutoFit/>
          </a:bodyPr>
          <a:lstStyle>
            <a:lvl1pPr>
              <a:defRPr sz="3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第</a:t>
            </a:r>
            <a:r>
              <a:rPr lang="zh-CN"/>
              <a:t>三</a:t>
            </a:r>
            <a:r>
              <a:t>部分</a:t>
            </a:r>
          </a:p>
        </p:txBody>
      </p:sp>
      <p:sp>
        <p:nvSpPr>
          <p:cNvPr id="348" name="TextBox 23"/>
          <p:cNvSpPr txBox="1"/>
          <p:nvPr/>
        </p:nvSpPr>
        <p:spPr>
          <a:xfrm>
            <a:off x="3773487" y="1827213"/>
            <a:ext cx="3351530" cy="299085"/>
          </a:xfrm>
          <a:prstGeom prst="rect">
            <a:avLst/>
          </a:prstGeom>
          <a:ln w="12700">
            <a:miter lim="400000"/>
          </a:ln>
        </p:spPr>
        <p:txBody>
          <a:bodyPr wrap="none" lIns="34290" tIns="34290" rIns="34290" bIns="34290">
            <a:spAutoFit/>
          </a:bodyPr>
          <a:lstStyle>
            <a:lvl1pPr marL="214630" indent="-214630">
              <a:buSzPct val="100000"/>
              <a:buChar char="p"/>
              <a:defRPr sz="15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indent="0" algn="l">
              <a:buNone/>
            </a:pPr>
            <a:r>
              <a:rPr lang="zh-CN" altLang="en-US" dirty="0"/>
              <a:t>▲基于CT切片级细粒度标签的肺炎分类</a:t>
            </a:r>
            <a:endParaRPr lang="zh-CN" altLang="en-US" dirty="0"/>
          </a:p>
        </p:txBody>
      </p:sp>
      <p:sp>
        <p:nvSpPr>
          <p:cNvPr id="352" name="TextBox 4"/>
          <p:cNvSpPr txBox="1"/>
          <p:nvPr/>
        </p:nvSpPr>
        <p:spPr>
          <a:xfrm>
            <a:off x="3773487" y="1348887"/>
            <a:ext cx="1287780" cy="437515"/>
          </a:xfrm>
          <a:prstGeom prst="rect">
            <a:avLst/>
          </a:prstGeom>
          <a:noFill/>
          <a:ln w="12700" cap="flat">
            <a:noFill/>
            <a:miter lim="400000"/>
          </a:ln>
          <a:effectLst/>
        </p:spPr>
        <p:txBody>
          <a:bodyPr wrap="none" lIns="34290" tIns="34290" rIns="34290" bIns="34290" numCol="1" anchor="t">
            <a:spAutoFit/>
          </a:bodyPr>
          <a:lstStyle>
            <a:lvl1pPr>
              <a:defRPr sz="3000">
                <a:solidFill>
                  <a:srgbClr val="00B0F0"/>
                </a:solidFill>
                <a:latin typeface="Impact" panose="020B0806030902050204"/>
                <a:ea typeface="Impact" panose="020B0806030902050204"/>
                <a:cs typeface="Impact" panose="020B0806030902050204"/>
                <a:sym typeface="Impact" panose="020B0806030902050204"/>
              </a:defRPr>
            </a:lvl1pPr>
          </a:lstStyle>
          <a:p>
            <a:r>
              <a:rPr lang="zh-CN" altLang="en-US" sz="2400" b="1" dirty="0">
                <a:latin typeface="微软雅黑" panose="020B0503020204020204" charset="-122"/>
                <a:ea typeface="微软雅黑" panose="020B0503020204020204" charset="-122"/>
              </a:rPr>
              <a:t>研究</a:t>
            </a:r>
            <a:r>
              <a:rPr lang="zh-CN" altLang="en-US" sz="2400" b="1" dirty="0">
                <a:latin typeface="微软雅黑" panose="020B0503020204020204" charset="-122"/>
                <a:ea typeface="微软雅黑" panose="020B0503020204020204" charset="-122"/>
              </a:rPr>
              <a:t>内容</a:t>
            </a:r>
            <a:endParaRPr lang="zh-CN" altLang="en-US" sz="2400" b="1" dirty="0">
              <a:latin typeface="微软雅黑" panose="020B0503020204020204" charset="-122"/>
              <a:ea typeface="微软雅黑" panose="020B0503020204020204" charset="-122"/>
            </a:endParaRPr>
          </a:p>
        </p:txBody>
      </p:sp>
      <p:sp>
        <p:nvSpPr>
          <p:cNvPr id="355" name="矩形 9"/>
          <p:cNvSpPr/>
          <p:nvPr/>
        </p:nvSpPr>
        <p:spPr>
          <a:xfrm>
            <a:off x="3825875" y="2561946"/>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p>
        </p:txBody>
      </p:sp>
      <p:sp>
        <p:nvSpPr>
          <p:cNvPr id="2" name="TextBox 23"/>
          <p:cNvSpPr txBox="1"/>
          <p:nvPr>
            <p:custDataLst>
              <p:tags r:id="rId1"/>
            </p:custDataLst>
          </p:nvPr>
        </p:nvSpPr>
        <p:spPr>
          <a:xfrm>
            <a:off x="3773487" y="2167573"/>
            <a:ext cx="3351530" cy="299085"/>
          </a:xfrm>
          <a:prstGeom prst="rect">
            <a:avLst/>
          </a:prstGeom>
          <a:ln w="12700">
            <a:miter lim="400000"/>
          </a:ln>
        </p:spPr>
        <p:txBody>
          <a:bodyPr wrap="none" lIns="34290" tIns="34290" rIns="34290" bIns="34290">
            <a:spAutoFit/>
          </a:bodyPr>
          <a:lstStyle>
            <a:lvl1pPr marL="214630" indent="-214630">
              <a:buSzPct val="100000"/>
              <a:buChar char="p"/>
              <a:defRPr sz="1500">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marL="0" indent="0" algn="l">
              <a:buNone/>
            </a:pPr>
            <a:r>
              <a:rPr lang="zh-CN" altLang="en-US" dirty="0"/>
              <a:t>▲基于CT序列级粗粒度标签的肺炎分类</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 descr="3.1"/>
          <p:cNvPicPr>
            <a:picLocks noChangeAspect="1"/>
          </p:cNvPicPr>
          <p:nvPr>
            <p:custDataLst>
              <p:tags r:id="rId1"/>
            </p:custDataLst>
          </p:nvPr>
        </p:nvPicPr>
        <p:blipFill>
          <a:blip r:embed="rId2"/>
          <a:stretch>
            <a:fillRect/>
          </a:stretch>
        </p:blipFill>
        <p:spPr>
          <a:xfrm>
            <a:off x="1065530" y="1415415"/>
            <a:ext cx="6999605" cy="3646170"/>
          </a:xfrm>
          <a:prstGeom prst="rect">
            <a:avLst/>
          </a:prstGeom>
        </p:spPr>
      </p:pic>
      <p:sp>
        <p:nvSpPr>
          <p:cNvPr id="3" name="文本框 2"/>
          <p:cNvSpPr txBox="1"/>
          <p:nvPr/>
        </p:nvSpPr>
        <p:spPr>
          <a:xfrm>
            <a:off x="301625" y="932815"/>
            <a:ext cx="304800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技术路线一（论文</a:t>
            </a: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第四章）</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301625" y="932815"/>
            <a:ext cx="304800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技术路线二（论文</a:t>
            </a: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第五章）</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2" name="图片 1"/>
          <p:cNvPicPr>
            <a:picLocks noChangeAspect="1"/>
          </p:cNvPicPr>
          <p:nvPr>
            <p:custDataLst>
              <p:tags r:id="rId2"/>
            </p:custDataLst>
          </p:nvPr>
        </p:nvPicPr>
        <p:blipFill>
          <a:blip r:embed="rId3"/>
          <a:stretch>
            <a:fillRect/>
          </a:stretch>
        </p:blipFill>
        <p:spPr>
          <a:xfrm>
            <a:off x="1100455" y="1362075"/>
            <a:ext cx="6955790" cy="3674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i*1_3_1"/>
  <p:tag name="KSO_WM_TEMPLATE_CATEGORY" val="custom"/>
  <p:tag name="KSO_WM_TEMPLATE_INDEX" val="20205081"/>
  <p:tag name="KSO_WM_UNIT_LAYERLEVEL" val="1_1_1"/>
  <p:tag name="KSO_WM_TAG_VERSION" val="1.0"/>
  <p:tag name="KSO_WM_BEAUTIFY_FLAG" val=""/>
  <p:tag name="KSO_WM_DIAGRAM_GROUP_CODE" val="l1-2"/>
  <p:tag name="KSO_WM_UNIT_TYPE" val="l_h_i"/>
  <p:tag name="KSO_WM_UNIT_INDEX" val="1_3_1"/>
  <p:tag name="KSO_WM_UNIT_TEXT_FILL_FORE_SCHEMECOLOR_INDEX" val="5"/>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a*1_3_1"/>
  <p:tag name="KSO_WM_TEMPLATE_CATEGORY" val="custom"/>
  <p:tag name="KSO_WM_TEMPLATE_INDEX" val="20205081"/>
  <p:tag name="KSO_WM_UNIT_LAYERLEVEL" val="1_1_1"/>
  <p:tag name="KSO_WM_TAG_VERSION" val="1.0"/>
  <p:tag name="KSO_WM_BEAUTIFY_FLAG" val=""/>
  <p:tag name="KSO_WM_UNIT_ISCONTENTSTITLE" val="0"/>
  <p:tag name="KSO_WM_UNIT_NOCLEAR" val="0"/>
  <p:tag name="KSO_WM_DIAGRAM_GROUP_CODE" val="l1-2"/>
  <p:tag name="KSO_WM_UNIT_TYPE" val="l_h_a"/>
  <p:tag name="KSO_WM_UNIT_INDEX" val="1_3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f*1_3_1"/>
  <p:tag name="KSO_WM_TEMPLATE_CATEGORY" val="custom"/>
  <p:tag name="KSO_WM_TEMPLATE_INDEX" val="20205081"/>
  <p:tag name="KSO_WM_UNIT_LAYERLEVEL" val="1_1_1"/>
  <p:tag name="KSO_WM_TAG_VERSION" val="1.0"/>
  <p:tag name="KSO_WM_BEAUTIFY_FLAG" val=""/>
  <p:tag name="KSO_WM_UNIT_NOCLEAR" val="0"/>
  <p:tag name="KSO_WM_DIAGRAM_GROUP_CODE" val="l1-2"/>
  <p:tag name="KSO_WM_UNIT_TYPE" val="l_h_f"/>
  <p:tag name="KSO_WM_UNIT_INDEX" val="1_3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i*1_2_1"/>
  <p:tag name="KSO_WM_TEMPLATE_CATEGORY" val="custom"/>
  <p:tag name="KSO_WM_TEMPLATE_INDEX" val="20205081"/>
  <p:tag name="KSO_WM_UNIT_LAYERLEVEL" val="1_1_1"/>
  <p:tag name="KSO_WM_TAG_VERSION" val="1.0"/>
  <p:tag name="KSO_WM_BEAUTIFY_FLAG" val=""/>
  <p:tag name="KSO_WM_DIAGRAM_GROUP_CODE" val="l1-2"/>
  <p:tag name="KSO_WM_UNIT_TYPE" val="l_h_i"/>
  <p:tag name="KSO_WM_UNIT_INDEX" val="1_2_1"/>
  <p:tag name="KSO_WM_UNIT_TEXT_FILL_FORE_SCHEMECOLOR_INDEX" val="5"/>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a*1_2_1"/>
  <p:tag name="KSO_WM_TEMPLATE_CATEGORY" val="custom"/>
  <p:tag name="KSO_WM_TEMPLATE_INDEX" val="20205081"/>
  <p:tag name="KSO_WM_UNIT_LAYERLEVEL" val="1_1_1"/>
  <p:tag name="KSO_WM_TAG_VERSION" val="1.0"/>
  <p:tag name="KSO_WM_BEAUTIFY_FLAG" val=""/>
  <p:tag name="KSO_WM_UNIT_ISCONTENTSTITLE" val="0"/>
  <p:tag name="KSO_WM_UNIT_NOCLEAR" val="0"/>
  <p:tag name="KSO_WM_DIAGRAM_GROUP_CODE" val="l1-2"/>
  <p:tag name="KSO_WM_UNIT_TYPE" val="l_h_a"/>
  <p:tag name="KSO_WM_UNIT_INDEX" val="1_2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f*1_2_1"/>
  <p:tag name="KSO_WM_TEMPLATE_CATEGORY" val="custom"/>
  <p:tag name="KSO_WM_TEMPLATE_INDEX" val="20205081"/>
  <p:tag name="KSO_WM_UNIT_LAYERLEVEL" val="1_1_1"/>
  <p:tag name="KSO_WM_TAG_VERSION" val="1.0"/>
  <p:tag name="KSO_WM_BEAUTIFY_FLAG" val=""/>
  <p:tag name="KSO_WM_UNIT_NOCLEAR" val="0"/>
  <p:tag name="KSO_WM_DIAGRAM_GROUP_CODE" val="l1-2"/>
  <p:tag name="KSO_WM_UNIT_TYPE" val="l_h_f"/>
  <p:tag name="KSO_WM_UNIT_INDEX" val="1_2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i*1_1"/>
  <p:tag name="KSO_WM_TEMPLATE_CATEGORY" val="custom"/>
  <p:tag name="KSO_WM_TEMPLATE_INDEX" val="20205081"/>
  <p:tag name="KSO_WM_UNIT_LAYERLEVEL" val="1_1"/>
  <p:tag name="KSO_WM_TAG_VERSION" val="1.0"/>
  <p:tag name="KSO_WM_BEAUTIFY_FLAG" val=""/>
  <p:tag name="KSO_WM_DIAGRAM_GROUP_CODE" val="l1-2"/>
  <p:tag name="KSO_WM_UNIT_TYPE" val="l_i"/>
  <p:tag name="KSO_WM_UNIT_INDEX" val="1_1"/>
  <p:tag name="KSO_WM_UNIT_LINE_FORE_SCHEMECOLOR_INDEX" val="14"/>
  <p:tag name="KSO_WM_UNIT_LINE_FILL_TYPE" val="2"/>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i*1_2"/>
  <p:tag name="KSO_WM_TEMPLATE_CATEGORY" val="custom"/>
  <p:tag name="KSO_WM_TEMPLATE_INDEX" val="20205081"/>
  <p:tag name="KSO_WM_UNIT_LAYERLEVEL" val="1_1"/>
  <p:tag name="KSO_WM_TAG_VERSION" val="1.0"/>
  <p:tag name="KSO_WM_BEAUTIFY_FLAG" val=""/>
  <p:tag name="KSO_WM_DIAGRAM_GROUP_CODE" val="l1-2"/>
  <p:tag name="KSO_WM_UNIT_TYPE" val="l_i"/>
  <p:tag name="KSO_WM_UNIT_INDEX" val="1_2"/>
  <p:tag name="KSO_WM_UNIT_LINE_FORE_SCHEMECOLOR_INDEX" val="14"/>
  <p:tag name="KSO_WM_UNIT_LINE_FILL_TYPE" val="2"/>
  <p:tag name="KSO_WM_UNIT_USESOURCEFORMAT_APPLY" val="1"/>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MjQ0NTdmMWJjNjMxNTQzNDlhYzQ4MmZiYjBkYjA4ZTc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i*1_1_1"/>
  <p:tag name="KSO_WM_TEMPLATE_CATEGORY" val="custom"/>
  <p:tag name="KSO_WM_TEMPLATE_INDEX" val="20205081"/>
  <p:tag name="KSO_WM_UNIT_LAYERLEVEL" val="1_1_1"/>
  <p:tag name="KSO_WM_TAG_VERSION" val="1.0"/>
  <p:tag name="KSO_WM_BEAUTIFY_FLAG" val=""/>
  <p:tag name="KSO_WM_DIAGRAM_GROUP_CODE" val="l1-2"/>
  <p:tag name="KSO_WM_UNIT_TYPE" val="l_h_i"/>
  <p:tag name="KSO_WM_UNIT_INDEX" val="1_1_1"/>
  <p:tag name="KSO_WM_UNIT_TEXT_FILL_FORE_SCHEMECOLOR_INDEX" val="5"/>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a*1_1_1"/>
  <p:tag name="KSO_WM_TEMPLATE_CATEGORY" val="custom"/>
  <p:tag name="KSO_WM_TEMPLATE_INDEX" val="20205081"/>
  <p:tag name="KSO_WM_UNIT_LAYERLEVEL" val="1_1_1"/>
  <p:tag name="KSO_WM_TAG_VERSION" val="1.0"/>
  <p:tag name="KSO_WM_BEAUTIFY_FLAG" val=""/>
  <p:tag name="KSO_WM_UNIT_ISCONTENTSTITLE" val="0"/>
  <p:tag name="KSO_WM_UNIT_NOCLEAR" val="0"/>
  <p:tag name="KSO_WM_DIAGRAM_GROUP_CODE" val="l1-2"/>
  <p:tag name="KSO_WM_UNIT_TYPE" val="l_h_a"/>
  <p:tag name="KSO_WM_UNIT_INDEX" val="1_1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f*1_1_1"/>
  <p:tag name="KSO_WM_TEMPLATE_CATEGORY" val="custom"/>
  <p:tag name="KSO_WM_TEMPLATE_INDEX" val="20205081"/>
  <p:tag name="KSO_WM_UNIT_LAYERLEVEL" val="1_1_1"/>
  <p:tag name="KSO_WM_TAG_VERSION" val="1.0"/>
  <p:tag name="KSO_WM_BEAUTIFY_FLAG" val=""/>
  <p:tag name="KSO_WM_UNIT_NOCLEAR" val="0"/>
  <p:tag name="KSO_WM_DIAGRAM_GROUP_CODE" val="l1-2"/>
  <p:tag name="KSO_WM_UNIT_TYPE" val="l_h_f"/>
  <p:tag name="KSO_WM_UNIT_INDEX" val="1_1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Words>
  <Application>WPS 演示</Application>
  <PresentationFormat>全屏显示(16:9)</PresentationFormat>
  <Paragraphs>150</Paragraphs>
  <Slides>16</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Calibri</vt:lpstr>
      <vt:lpstr>Arial</vt:lpstr>
      <vt:lpstr>微软雅黑</vt:lpstr>
      <vt:lpstr>Impact</vt:lpstr>
      <vt:lpstr>Times New Roman</vt:lpstr>
      <vt:lpstr>Century Gothic</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qzuser</cp:lastModifiedBy>
  <cp:revision>190</cp:revision>
  <dcterms:created xsi:type="dcterms:W3CDTF">2023-12-01T06:54:00Z</dcterms:created>
  <dcterms:modified xsi:type="dcterms:W3CDTF">2023-12-07T07:07:48Z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2B8B4803F5F840BF973CAF4ACE92E699_12</vt:lpwstr>
  </property>
  <property fmtid="{D5CDD505-2E9C-101B-9397-08002B2CF9AE}" pid="3" name="KSOProductBuildVer">
    <vt:lpwstr>2052-12.1.0.15990</vt:lpwstr>
  </property>
</Properties>
</file>