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9" r:id="rId4"/>
    <p:sldId id="280" r:id="rId5"/>
    <p:sldId id="283" r:id="rId6"/>
    <p:sldId id="257" r:id="rId7"/>
    <p:sldId id="275" r:id="rId8"/>
    <p:sldId id="276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0"/>
            <p14:sldId id="283"/>
            <p14:sldId id="257"/>
            <p14:sldId id="275"/>
            <p14:sldId id="276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5F5F5"/>
    <a:srgbClr val="D24726"/>
    <a:srgbClr val="404040"/>
    <a:srgbClr val="FF9B45"/>
    <a:srgbClr val="DD462F"/>
    <a:srgbClr val="F8CFB6"/>
    <a:srgbClr val="F8CAB6"/>
    <a:srgbClr val="92392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214" autoAdjust="0"/>
  </p:normalViewPr>
  <p:slideViewPr>
    <p:cSldViewPr snapToGrid="0">
      <p:cViewPr>
        <p:scale>
          <a:sx n="100" d="100"/>
          <a:sy n="100" d="100"/>
        </p:scale>
        <p:origin x="276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KIZVz-LKQ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qwzVPtCa6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go.microsoft.com/fwlink/?linkid=854609" TargetMode="External"/><Relationship Id="rId4" Type="http://schemas.openxmlformats.org/officeDocument/2006/relationships/hyperlink" Target="http://go.microsoft.com/fwlink/?LinkId=623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dirty="0">
                <a:solidFill>
                  <a:srgbClr val="F5F5F5"/>
                </a:solidFill>
              </a:rPr>
              <a:t>Graphics Pipeline Study With MESA On Ubuntu</a:t>
            </a:r>
            <a:endParaRPr lang="en-US" sz="4800" dirty="0">
              <a:solidFill>
                <a:srgbClr val="F5F5F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2F2F2"/>
                </a:solidFill>
              </a:rPr>
              <a:t>Ryan Polley, Pranjal Abhyankar, Vivek Mishra, Wanxin Wang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08793" cy="64008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 overview of graphics pipeline in perception of a software developer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C:\Users\wanxwang\OneDrive\graduate\phd\2018_fall\advanced operating system\projects\640px-Linux_Graphics_Stack_2013.svg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03504" y="1280160"/>
            <a:ext cx="11000232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OpenGL pipeline for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CPU&amp;GPU parallel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233208"/>
            <a:ext cx="11066735" cy="55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3D graphical applications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9129520" cy="198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3D modeling software (Blender, 3DMax, …)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Designed for complex functionalities, requires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modules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extensibility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Most of the modules are not required for high graphical performance</a:t>
            </a:r>
          </a:p>
          <a:p>
            <a:pPr>
              <a:spcAft>
                <a:spcPts val="2000"/>
              </a:spcAft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529781" y="3964966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84809" y="3964965"/>
            <a:ext cx="10409682" cy="252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Game engine (Unity 3D, Unreal, …)</a:t>
            </a:r>
          </a:p>
          <a:p>
            <a:pPr>
              <a:spcAft>
                <a:spcPts val="200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demand for graphical performance</a:t>
            </a:r>
          </a:p>
          <a:p>
            <a:pPr>
              <a:spcAft>
                <a:spcPts val="200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Change pre-defined graphical procedure should be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cautious</a:t>
            </a:r>
          </a:p>
          <a:p>
            <a:pPr>
              <a:spcAft>
                <a:spcPts val="200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Graphical procedure customization is limited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63073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of a prototype for 3D Modeling (visualizing)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1207" y="6252710"/>
            <a:ext cx="5142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https://www.youtube.com/watch?v=CKIZVz-LKQI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311678"/>
            <a:ext cx="5824492" cy="48330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095" y="1311677"/>
            <a:ext cx="4315001" cy="48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graphical procedure for a game engine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3" y="1230284"/>
            <a:ext cx="11003854" cy="50275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0713" y="6257807"/>
            <a:ext cx="522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https://www.youtube.com/watch?v=JqwzVPtCa6g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73385" cy="640080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graphical procedure for a game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engine (from hypothesis)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17"/>
              <p:cNvSpPr txBox="1">
                <a:spLocks/>
              </p:cNvSpPr>
              <p:nvPr/>
            </p:nvSpPr>
            <p:spPr>
              <a:xfrm>
                <a:off x="541609" y="1296100"/>
                <a:ext cx="7047911" cy="5104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2000"/>
                  </a:spcAft>
                  <a:buNone/>
                </a:pP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Forward rendering mode in unity3D in pseudo-code:</a:t>
                </a:r>
              </a:p>
              <a:p>
                <a:pPr lvl="0"/>
                <a:r>
                  <a:rPr lang="en-US" dirty="0"/>
                  <a:t>Image </a:t>
                </a:r>
                <a14:m>
                  <m:oMath xmlns:m="http://schemas.openxmlformats.org/officeDocument/2006/math">
                    <m:r>
                      <a:rPr lang="en-US" i="1"/>
                      <m:t>𝐼𝑚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𝑔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r>
                      <a:rPr lang="en-US" i="1"/>
                      <m:t>←</m:t>
                    </m:r>
                    <m:r>
                      <a:rPr lang="en-US" i="1"/>
                      <m:t>𝐵𝑙𝑎𝑐𝑘</m:t>
                    </m:r>
                  </m:oMath>
                </a14:m>
                <a:endParaRPr lang="en-US" sz="1600" dirty="0"/>
              </a:p>
              <a:p>
                <a:pPr lvl="0"/>
                <a:r>
                  <a:rPr lang="en-US" dirty="0"/>
                  <a:t>For light source </a:t>
                </a:r>
                <a14:m>
                  <m:oMath xmlns:m="http://schemas.openxmlformats.org/officeDocument/2006/math">
                    <m:r>
                      <a:rPr lang="en-US" i="1"/>
                      <m:t>𝑙</m:t>
                    </m:r>
                    <m:r>
                      <a:rPr lang="en-US" i="1"/>
                      <m:t> ∈</m:t>
                    </m:r>
                    <m:r>
                      <a:rPr lang="en-US"/>
                      <m:t>{{</m:t>
                    </m:r>
                    <m:r>
                      <m:rPr>
                        <m:sty m:val="p"/>
                      </m:rPr>
                      <a:rPr lang="en-US"/>
                      <m:t>ambient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lights</m:t>
                    </m:r>
                    <m:r>
                      <a:rPr lang="en-US"/>
                      <m:t>}, {</m:t>
                    </m:r>
                    <m:r>
                      <m:rPr>
                        <m:sty m:val="p"/>
                      </m:rPr>
                      <a:rPr lang="en-US"/>
                      <m:t>directional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lights</m:t>
                    </m:r>
                    <m:r>
                      <a:rPr lang="en-US"/>
                      <m:t>}, {</m:t>
                    </m:r>
                    <m:r>
                      <m:rPr>
                        <m:sty m:val="p"/>
                      </m:rPr>
                      <a:rPr lang="en-US"/>
                      <m:t>point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lights</m:t>
                    </m:r>
                    <m:r>
                      <a:rPr lang="en-US"/>
                      <m:t>}, {</m:t>
                    </m:r>
                    <m:r>
                      <m:rPr>
                        <m:sty m:val="p"/>
                      </m:rPr>
                      <a:rPr lang="en-US"/>
                      <m:t>spot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lights</m:t>
                    </m:r>
                    <m:r>
                      <a:rPr lang="en-US"/>
                      <m:t>}, {</m:t>
                    </m:r>
                    <m:r>
                      <m:rPr>
                        <m:sty m:val="p"/>
                      </m:rPr>
                      <a:rPr lang="en-US"/>
                      <m:t>area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lights</m:t>
                    </m:r>
                    <m:r>
                      <a:rPr lang="en-US"/>
                      <m:t>}} </m:t>
                    </m:r>
                  </m:oMath>
                </a14:m>
                <a:r>
                  <a:rPr lang="en-US" dirty="0"/>
                  <a:t> do</a:t>
                </a:r>
                <a:endParaRPr lang="en-US" sz="1600" dirty="0"/>
              </a:p>
              <a:p>
                <a:pPr lvl="1"/>
                <a:r>
                  <a:rPr lang="en-US" dirty="0"/>
                  <a:t>Select grouped objects </a:t>
                </a:r>
                <a:r>
                  <a:rPr lang="en-US" i="1" dirty="0"/>
                  <a:t>s </a:t>
                </a:r>
                <a:r>
                  <a:rPr lang="en-US" dirty="0"/>
                  <a:t>that use same </a:t>
                </a:r>
                <a:r>
                  <a:rPr lang="en-US" dirty="0" err="1"/>
                  <a:t>shader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</m:oMath>
                </a14:m>
                <a:r>
                  <a:rPr lang="en-US" dirty="0"/>
                  <a:t> rendered under</a:t>
                </a:r>
                <a14:m>
                  <m:oMath xmlns:m="http://schemas.openxmlformats.org/officeDocument/2006/math">
                    <m:r>
                      <a:rPr lang="en-US" i="1"/>
                      <m:t> </m:t>
                    </m:r>
                    <m:r>
                      <a:rPr lang="en-US" i="1"/>
                      <m:t>𝑙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dirty="0"/>
                  <a:t>Set vertex buffer with geometry data of </a:t>
                </a:r>
                <a:r>
                  <a:rPr lang="en-US" i="1" dirty="0"/>
                  <a:t>s</a:t>
                </a:r>
                <a:endParaRPr lang="en-US" sz="1600" dirty="0"/>
              </a:p>
              <a:p>
                <a:pPr lvl="1"/>
                <a:r>
                  <a:rPr lang="en-US" dirty="0"/>
                  <a:t>Load </a:t>
                </a:r>
                <a:r>
                  <a:rPr lang="en-US" dirty="0" err="1"/>
                  <a:t>shader</a:t>
                </a:r>
                <a:r>
                  <a:rPr lang="en-US" dirty="0"/>
                  <a:t> program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</m:oMath>
                </a14:m>
                <a:r>
                  <a:rPr lang="en-US" dirty="0"/>
                  <a:t> attached with</a:t>
                </a:r>
                <a:r>
                  <a:rPr lang="en-US" i="1" dirty="0"/>
                  <a:t> s</a:t>
                </a:r>
                <a:endParaRPr lang="en-US" sz="1600" dirty="0"/>
              </a:p>
              <a:p>
                <a:pPr lvl="1"/>
                <a:r>
                  <a:rPr lang="en-US" dirty="0"/>
                  <a:t>For each object o</a:t>
                </a:r>
                <a14:m>
                  <m:oMath xmlns:m="http://schemas.openxmlformats.org/officeDocument/2006/math">
                    <m:r>
                      <a:rPr lang="en-US" i="1"/>
                      <m:t>∈</m:t>
                    </m:r>
                    <m:r>
                      <a:rPr lang="en-US" i="1"/>
                      <m:t>𝑠</m:t>
                    </m:r>
                  </m:oMath>
                </a14:m>
                <a:r>
                  <a:rPr lang="en-US" dirty="0"/>
                  <a:t> do</a:t>
                </a:r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/>
                      <m:t>𝐼𝑚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𝑔</m:t>
                        </m:r>
                      </m:e>
                      <m:sub>
                        <m:r>
                          <a:rPr lang="en-US" i="1"/>
                          <m:t>𝑛</m:t>
                        </m:r>
                        <m:r>
                          <a:rPr lang="en-US" i="1"/>
                          <m:t>+1</m:t>
                        </m:r>
                      </m:sub>
                    </m:sSub>
                    <m:r>
                      <a:rPr lang="en-US" i="1"/>
                      <m:t>←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Render</m:t>
                    </m:r>
                    <m:r>
                      <a:rPr lang="en-US"/>
                      <m:t>(</m:t>
                    </m:r>
                    <m:r>
                      <m:rPr>
                        <m:sty m:val="p"/>
                      </m:rPr>
                      <a:rPr lang="en-US"/>
                      <m:t>l</m:t>
                    </m:r>
                    <m:r>
                      <a:rPr lang="en-US"/>
                      <m:t>, </m:t>
                    </m:r>
                    <m:r>
                      <m:rPr>
                        <m:sty m:val="p"/>
                      </m:rPr>
                      <a:rPr lang="en-US"/>
                      <m:t>o</m:t>
                    </m:r>
                    <m:r>
                      <a:rPr lang="en-US"/>
                      <m:t>, </m:t>
                    </m:r>
                    <m:r>
                      <m:rPr>
                        <m:sty m:val="p"/>
                      </m:rPr>
                      <a:rPr lang="en-US"/>
                      <m:t>p</m:t>
                    </m:r>
                    <m:r>
                      <a:rPr lang="en-US"/>
                      <m:t>)</m:t>
                    </m:r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/>
                      <m:t>𝐼𝑚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𝑔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r>
                      <a:rPr lang="en-US" i="1"/>
                      <m:t>←</m:t>
                    </m:r>
                    <m:r>
                      <m:rPr>
                        <m:sty m:val="p"/>
                      </m:rPr>
                      <a:rPr lang="en-US"/>
                      <m:t>Blend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Img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aseline="-25000"/>
                          <m:t>n</m:t>
                        </m:r>
                      </m:sub>
                    </m:sSub>
                    <m:r>
                      <a:rPr lang="en-US"/>
                      <m:t>,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Img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aseline="-25000"/>
                          <m:t>n</m:t>
                        </m:r>
                        <m:r>
                          <a:rPr lang="en-US" baseline="-25000"/>
                          <m:t>+1</m:t>
                        </m:r>
                      </m:sub>
                    </m:sSub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sz="1600" dirty="0"/>
              </a:p>
              <a:p>
                <a:pPr lvl="0"/>
                <a:r>
                  <a:rPr lang="en-US" dirty="0"/>
                  <a:t>Render </a:t>
                </a:r>
                <a14:m>
                  <m:oMath xmlns:m="http://schemas.openxmlformats.org/officeDocument/2006/math">
                    <m:r>
                      <a:rPr lang="en-US" i="1"/>
                      <m:t>𝐼𝑚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𝑔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:r>
                  <a:rPr lang="en-US" dirty="0" smtClean="0"/>
                  <a:t>display</a:t>
                </a:r>
                <a:endParaRPr lang="en-US" sz="1600" dirty="0"/>
              </a:p>
              <a:p>
                <a:pPr marL="0" indent="0">
                  <a:spcAft>
                    <a:spcPts val="2000"/>
                  </a:spcAft>
                  <a:buNone/>
                </a:pP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8" name="Content Placeholder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09" y="1296100"/>
                <a:ext cx="7047911" cy="5104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912608" y="1296100"/>
                <a:ext cx="3681984" cy="1226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12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Pseudo code for Blend:</a:t>
                </a:r>
                <a:endParaRPr 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200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For each pixel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1 = (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1)</m:t>
                    </m:r>
                  </m:oMath>
                </a14:m>
                <a:r>
                  <a:rPr 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from image s1 do</a:t>
                </a:r>
              </a:p>
              <a:p>
                <a:pPr lvl="1"/>
                <a:r>
                  <a:rPr 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2 = (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2)</m:t>
                    </m:r>
                  </m:oMath>
                </a14:m>
                <a:r>
                  <a:rPr 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from image s2</a:t>
                </a:r>
              </a:p>
              <a:p>
                <a:pPr lvl="1"/>
                <a:r>
                  <a:rPr 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Pixel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← (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𝑏𝑟𝑖𝑔h𝑡𝑒𝑠𝑡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1, 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2))</m:t>
                    </m:r>
                  </m:oMath>
                </a14:m>
                <a:endParaRPr 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Write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to image s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608" y="1296100"/>
                <a:ext cx="3681984" cy="1226233"/>
              </a:xfrm>
              <a:prstGeom prst="rect">
                <a:avLst/>
              </a:prstGeom>
              <a:blipFill>
                <a:blip r:embed="rId3"/>
                <a:stretch>
                  <a:fillRect t="-995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08209" cy="640080"/>
          </a:xfrm>
        </p:spPr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Inspecting on the graphics pipeline will confirm the hypothesis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Right-click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following phrase: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 furniture</a:t>
            </a:r>
          </a:p>
        </p:txBody>
      </p: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Smart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Lookup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and notice that results are contextual for that phrase, not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Microsoft Office apps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Just for fun, try Smart Lookup again by right-clicking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/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Step 2.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PowerPoint?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</a:t>
            </a: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                 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button and type what you want to know.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Visit the PowerPoint team blog"/>
              </a:rPr>
              <a:t>Visit the PowerPoint team blog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/>
              </a:rPr>
              <a:t>Go to free PowerPoint training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5" tooltip="Give feedback about this tour"/>
              </a:rPr>
              <a:t>Give feedback about this tour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 descr="Tell Me butto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2350333"/>
            <a:ext cx="1269672" cy="1189747"/>
          </a:xfrm>
          <a:prstGeom prst="rect">
            <a:avLst/>
          </a:prstGeom>
        </p:spPr>
      </p:pic>
      <p:pic>
        <p:nvPicPr>
          <p:cNvPr id="11" name="Picture 10" descr="Tell Me box suggestion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66" y="2761488"/>
            <a:ext cx="2476156" cy="20012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ARROW WHEN IN SLIDE SHOW MODE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4" tooltip="Select here to go to free PowerPoint training.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252716"/>
            <a:ext cx="661940" cy="661940"/>
          </a:xfrm>
          <a:prstGeom prst="rect">
            <a:avLst/>
          </a:prstGeom>
        </p:spPr>
      </p:pic>
      <p:pic>
        <p:nvPicPr>
          <p:cNvPr id="12" name="Picture 11" descr="Arrow pointing right with a hyperlink to give feedback about this tour. Select the image to give feedback about this tour">
            <a:hlinkClick r:id="rId5" tooltip="Select here to give feedback about this tour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944145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PowerPoint(2)</Template>
  <TotalTime>162</TotalTime>
  <Words>303</Words>
  <Application>Microsoft Office PowerPoint</Application>
  <PresentationFormat>Widescreen</PresentationFormat>
  <Paragraphs>51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UI Semibold</vt:lpstr>
      <vt:lpstr>Times New Roman</vt:lpstr>
      <vt:lpstr>WelcomeDoc</vt:lpstr>
      <vt:lpstr>Graphics Pipeline Study With MESA On Ubuntu</vt:lpstr>
      <vt:lpstr>An overview of graphics pipeline in perception of a software developer</vt:lpstr>
      <vt:lpstr>OpenGL pipeline for CPU&amp;GPU parallel</vt:lpstr>
      <vt:lpstr>Categories of 3D graphical applications</vt:lpstr>
      <vt:lpstr>An example of a prototype for 3D Modeling (visualizing)</vt:lpstr>
      <vt:lpstr>The graphical procedure for a game engine </vt:lpstr>
      <vt:lpstr>The graphical procedure for a game engine (from hypothesis)</vt:lpstr>
      <vt:lpstr>Inspecting on the graphics pipeline will confirm the hypothesis</vt:lpstr>
      <vt:lpstr>More questions about PowerPoint?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Pipeline Study With MESA On Ubuntu</dc:title>
  <dc:creator>Wang, Wanxin</dc:creator>
  <cp:keywords/>
  <cp:lastModifiedBy>Wang, Wanxin</cp:lastModifiedBy>
  <cp:revision>18</cp:revision>
  <dcterms:created xsi:type="dcterms:W3CDTF">2018-09-16T01:32:27Z</dcterms:created>
  <dcterms:modified xsi:type="dcterms:W3CDTF">2018-09-16T20:52:47Z</dcterms:modified>
  <cp:version/>
</cp:coreProperties>
</file>