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0" r:id="rId5"/>
    <p:sldId id="283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0"/>
            <p14:sldId id="283"/>
            <p14:sldId id="257"/>
            <p14:sldId id="275"/>
            <p14:sldId id="27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5"/>
    <a:srgbClr val="D24726"/>
    <a:srgbClr val="404040"/>
    <a:srgbClr val="FF9B45"/>
    <a:srgbClr val="DD462F"/>
    <a:srgbClr val="F8CFB6"/>
    <a:srgbClr val="F8CAB6"/>
    <a:srgbClr val="92392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214" autoAdjust="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KIZVz-LKQ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go.microsoft.com/fwlink/?linkid=854609" TargetMode="External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dirty="0">
                <a:solidFill>
                  <a:srgbClr val="F5F5F5"/>
                </a:solidFill>
              </a:rPr>
              <a:t>Graphics Pipeline Study With MESA On Ubuntu</a:t>
            </a:r>
            <a:endParaRPr lang="en-US" sz="4800" dirty="0">
              <a:solidFill>
                <a:srgbClr val="F5F5F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2F2F2"/>
                </a:solidFill>
              </a:rPr>
              <a:t>Ryan Polley, Pranjal Abhyankar, Vivek Mishra, Wanxin Wang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08793" cy="64008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 overview of graphics pipeline in perception of a software developer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C:\Users\wanxwang\OneDrive\graduate\phd\2018_fall\advanced operating system\projects\640px-Linux_Graphics_Stack_2013.svg.pn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3504" y="1280160"/>
            <a:ext cx="11000232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OpenGL pipeline for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CPU&amp;GPU parallel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1229569"/>
            <a:ext cx="10963656" cy="55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3D graphical applications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9129520" cy="198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3D modeling software (Blender, 3DMax, …)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 functions, require for extensible for modules</a:t>
            </a: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 of the modules are not required for high graphical performance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2000"/>
              </a:spcAft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29781" y="3964966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84809" y="3964966"/>
            <a:ext cx="10409682" cy="2028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 engine (Unity 3D, Unreal, …)</a:t>
            </a: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 demand for graphical performance</a:t>
            </a:r>
          </a:p>
          <a:p>
            <a:pPr>
              <a:spcAft>
                <a:spcPts val="2000"/>
              </a:spcAft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Change pre-defined graphical procedure should be cautious, or is not possible</a:t>
            </a:r>
          </a:p>
          <a:p>
            <a:pPr>
              <a:spcAft>
                <a:spcPts val="2000"/>
              </a:spcAft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63073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of a prototype for 3D Modeling (visualizing)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1207" y="6252710"/>
            <a:ext cx="5142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https://www.youtube.com/watch?v=CKIZVz-LKQI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311678"/>
            <a:ext cx="5824492" cy="4833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095" y="1311677"/>
            <a:ext cx="4315001" cy="48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graphical procedure for a game engine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5" y="1222861"/>
            <a:ext cx="11029160" cy="532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73385" cy="640080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graphical procedure for a game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engine (from hypothesis)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17"/>
              <p:cNvSpPr txBox="1">
                <a:spLocks/>
              </p:cNvSpPr>
              <p:nvPr/>
            </p:nvSpPr>
            <p:spPr>
              <a:xfrm>
                <a:off x="541609" y="1296100"/>
                <a:ext cx="7047911" cy="5104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2000"/>
                  </a:spcAft>
                  <a:buNone/>
                </a:pP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Forward rendering mode in unity3D in pseudo-code:</a:t>
                </a:r>
              </a:p>
              <a:p>
                <a:pPr lvl="0"/>
                <a:r>
                  <a:rPr lang="en-US" dirty="0"/>
                  <a:t>Image</a:t>
                </a:r>
                <a:r>
                  <a:rPr lang="en-US" dirty="0"/>
                  <a:t> </a:t>
                </a:r>
                <a:r>
                  <a:rPr lang="en-US" dirty="0" err="1"/>
                  <a:t>Img</a:t>
                </a:r>
                <a:r>
                  <a:rPr lang="en-US" baseline="-25000" dirty="0" err="1"/>
                  <a:t>n</a:t>
                </a:r>
                <a:r>
                  <a:rPr lang="en-US" dirty="0"/>
                  <a:t> = </a:t>
                </a:r>
                <a:r>
                  <a:rPr lang="en-US" dirty="0"/>
                  <a:t>Black</a:t>
                </a:r>
                <a:endParaRPr lang="en-US" sz="1600" dirty="0"/>
              </a:p>
              <a:p>
                <a:pPr lvl="0"/>
                <a:r>
                  <a:rPr lang="en-US" dirty="0"/>
                  <a:t>For light source l </a:t>
                </a:r>
                <a14:m>
                  <m:oMath xmlns:m="http://schemas.openxmlformats.org/officeDocument/2006/math">
                    <m:r>
                      <a:rPr lang="en-US" i="1"/>
                      <m:t>∈</m:t>
                    </m:r>
                  </m:oMath>
                </a14:m>
                <a:r>
                  <a:rPr lang="en-US" dirty="0"/>
                  <a:t> {{ambient lights}, {directional lights}, {point lights}, {spot lights}, {area lights}} do</a:t>
                </a:r>
                <a:endParaRPr lang="en-US" sz="1600" dirty="0"/>
              </a:p>
              <a:p>
                <a:pPr lvl="1"/>
                <a:r>
                  <a:rPr lang="en-US" dirty="0"/>
                  <a:t>Select grouped objects s that use same </a:t>
                </a:r>
                <a:r>
                  <a:rPr lang="en-US" dirty="0" err="1"/>
                  <a:t>shader</a:t>
                </a:r>
                <a:r>
                  <a:rPr lang="en-US" dirty="0"/>
                  <a:t> p rendered under l</a:t>
                </a:r>
                <a:endParaRPr lang="en-US" sz="1600" dirty="0"/>
              </a:p>
              <a:p>
                <a:pPr lvl="1"/>
                <a:r>
                  <a:rPr lang="en-US" dirty="0"/>
                  <a:t>Set vertex buffer with geometry data of s</a:t>
                </a:r>
                <a:endParaRPr lang="en-US" sz="1600" dirty="0"/>
              </a:p>
              <a:p>
                <a:pPr lvl="1"/>
                <a:r>
                  <a:rPr lang="en-US" dirty="0"/>
                  <a:t>Load </a:t>
                </a:r>
                <a:r>
                  <a:rPr lang="en-US" dirty="0" err="1"/>
                  <a:t>shader</a:t>
                </a:r>
                <a:r>
                  <a:rPr lang="en-US" dirty="0"/>
                  <a:t> program p attached with s</a:t>
                </a:r>
                <a:endParaRPr lang="en-US" sz="1600" dirty="0"/>
              </a:p>
              <a:p>
                <a:pPr lvl="1"/>
                <a:r>
                  <a:rPr lang="en-US" dirty="0"/>
                  <a:t>For each object o </a:t>
                </a:r>
                <a14:m>
                  <m:oMath xmlns:m="http://schemas.openxmlformats.org/officeDocument/2006/math">
                    <m:r>
                      <a:rPr lang="en-US" i="1"/>
                      <m:t>∈</m:t>
                    </m:r>
                  </m:oMath>
                </a14:m>
                <a:r>
                  <a:rPr lang="en-US" dirty="0"/>
                  <a:t> s do</a:t>
                </a:r>
                <a:endParaRPr lang="en-US" sz="1600" dirty="0"/>
              </a:p>
              <a:p>
                <a:pPr lvl="2"/>
                <a:r>
                  <a:rPr lang="en-US" dirty="0"/>
                  <a:t>Img</a:t>
                </a:r>
                <a:r>
                  <a:rPr lang="en-US" baseline="-25000" dirty="0"/>
                  <a:t>n+1</a:t>
                </a:r>
                <a:r>
                  <a:rPr lang="en-US" dirty="0"/>
                  <a:t> = Render(l, o, p)</a:t>
                </a:r>
                <a:endParaRPr lang="en-US" sz="1600" dirty="0"/>
              </a:p>
              <a:p>
                <a:pPr lvl="2"/>
                <a:r>
                  <a:rPr lang="en-US" dirty="0" err="1"/>
                  <a:t>Img</a:t>
                </a:r>
                <a:r>
                  <a:rPr lang="en-US" baseline="-25000" dirty="0" err="1"/>
                  <a:t>n</a:t>
                </a:r>
                <a:r>
                  <a:rPr lang="en-US" dirty="0"/>
                  <a:t> = Blend(</a:t>
                </a:r>
                <a:r>
                  <a:rPr lang="en-US" dirty="0" err="1"/>
                  <a:t>Img</a:t>
                </a:r>
                <a:r>
                  <a:rPr lang="en-US" baseline="-25000" dirty="0" err="1"/>
                  <a:t>n</a:t>
                </a:r>
                <a:r>
                  <a:rPr lang="en-US" dirty="0"/>
                  <a:t>, Img</a:t>
                </a:r>
                <a:r>
                  <a:rPr lang="en-US" baseline="-25000" dirty="0"/>
                  <a:t>n+1</a:t>
                </a:r>
                <a:r>
                  <a:rPr lang="en-US" dirty="0"/>
                  <a:t>)</a:t>
                </a:r>
                <a:endParaRPr lang="en-US" sz="1600" dirty="0"/>
              </a:p>
              <a:p>
                <a:pPr lvl="0"/>
                <a:r>
                  <a:rPr lang="en-US" dirty="0"/>
                  <a:t>Render </a:t>
                </a:r>
                <a:r>
                  <a:rPr lang="en-US" dirty="0" err="1"/>
                  <a:t>Img</a:t>
                </a:r>
                <a:r>
                  <a:rPr lang="en-US" baseline="-25000" dirty="0" err="1"/>
                  <a:t>n</a:t>
                </a:r>
                <a:r>
                  <a:rPr lang="en-US" dirty="0"/>
                  <a:t> to display</a:t>
                </a:r>
                <a:endParaRPr lang="en-US" sz="1600" dirty="0"/>
              </a:p>
              <a:p>
                <a:pPr marL="0" indent="0">
                  <a:spcAft>
                    <a:spcPts val="2000"/>
                  </a:spcAft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8" name="Content Placeholder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9" y="1296100"/>
                <a:ext cx="7047911" cy="5104700"/>
              </a:xfrm>
              <a:prstGeom prst="rect">
                <a:avLst/>
              </a:prstGeom>
              <a:blipFill>
                <a:blip r:embed="rId2"/>
                <a:stretch>
                  <a:fillRect l="-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912608" y="1296100"/>
            <a:ext cx="3681984" cy="1278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Pseudo code for Blend: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pixel p1 = (x, y, c1) from image s1 do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p2 = (x, y, c2) from image s2</a:t>
            </a: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Pixel p = (x, y, brightest(c1, c2))</a:t>
            </a:r>
          </a:p>
          <a:p>
            <a:pPr marL="800100" lvl="1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p to image s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08209" cy="640080"/>
          </a:xfrm>
        </p:spPr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Inspecting on the graphics pipeline will confirm the hypothesis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Right-click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following phrase: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furniture</a:t>
            </a: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Lookup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notice that results are contextual for that phrase, not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Office apps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Just for fun, try Smart Lookup again by right-clicking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Step 2.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PowerPoint?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PowerPoint team blog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Go to free PowerPoint training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 tooltip="Give feedback about this tour"/>
              </a:rPr>
              <a:t>Give feedback about this tour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2350333"/>
            <a:ext cx="1269672" cy="1189747"/>
          </a:xfrm>
          <a:prstGeom prst="rect">
            <a:avLst/>
          </a:prstGeom>
        </p:spPr>
      </p:pic>
      <p:pic>
        <p:nvPicPr>
          <p:cNvPr id="11" name="Picture 10" descr="Tell Me box suggestion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6" y="2761488"/>
            <a:ext cx="2476156" cy="20012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ARROW WHEN IN SLIDE SHOW MODE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5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944145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PowerPoint(2)</Template>
  <TotalTime>119</TotalTime>
  <Words>369</Words>
  <Application>Microsoft Office PowerPoint</Application>
  <PresentationFormat>Widescreen</PresentationFormat>
  <Paragraphs>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Semibold</vt:lpstr>
      <vt:lpstr>Times New Roman</vt:lpstr>
      <vt:lpstr>Wingdings</vt:lpstr>
      <vt:lpstr>WelcomeDoc</vt:lpstr>
      <vt:lpstr>Graphics Pipeline Study With MESA On Ubuntu</vt:lpstr>
      <vt:lpstr>An overview of graphics pipeline in perception of a software developer</vt:lpstr>
      <vt:lpstr>OpenGL pipeline for CPU&amp;GPU parallel</vt:lpstr>
      <vt:lpstr>Categories of 3D graphical applications</vt:lpstr>
      <vt:lpstr>An example of a prototype for 3D Modeling (visualizing)</vt:lpstr>
      <vt:lpstr>The graphical procedure for a game engine </vt:lpstr>
      <vt:lpstr>The graphical procedure for a game engine (from hypothesis)</vt:lpstr>
      <vt:lpstr>Inspecting on the graphics pipeline will confirm the hypothesis</vt:lpstr>
      <vt:lpstr>More questions about PowerPoint?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Pipeline Study With MESA On Ubuntu</dc:title>
  <dc:creator>Wang, Wanxin</dc:creator>
  <cp:keywords/>
  <cp:lastModifiedBy>Wang, Wanxin</cp:lastModifiedBy>
  <cp:revision>13</cp:revision>
  <dcterms:created xsi:type="dcterms:W3CDTF">2018-09-16T01:32:27Z</dcterms:created>
  <dcterms:modified xsi:type="dcterms:W3CDTF">2018-09-16T03:31:45Z</dcterms:modified>
  <cp:version/>
</cp:coreProperties>
</file>