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9" r:id="rId4"/>
    <p:sldId id="284" r:id="rId5"/>
    <p:sldId id="280" r:id="rId6"/>
    <p:sldId id="283" r:id="rId7"/>
    <p:sldId id="257" r:id="rId8"/>
    <p:sldId id="275" r:id="rId9"/>
    <p:sldId id="276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4"/>
            <p14:sldId id="280"/>
            <p14:sldId id="283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D24726"/>
    <a:srgbClr val="404040"/>
    <a:srgbClr val="FF9B45"/>
    <a:srgbClr val="DD462F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214" autoAdjust="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CKIZVz-LKQ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wzVPtCa6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dirty="0">
                <a:solidFill>
                  <a:srgbClr val="F5F5F5"/>
                </a:solidFill>
              </a:rPr>
              <a:t>Graphics Pipeline Study With MESA On Ubuntu</a:t>
            </a:r>
            <a:endParaRPr lang="en-US" sz="4800" dirty="0">
              <a:solidFill>
                <a:srgbClr val="F5F5F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2F2F2"/>
                </a:solidFill>
              </a:rPr>
              <a:t>Ryan Polley, Pranjal Abhyankar, Vivek Mishra, Wanxin Wang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8421624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about graphics pipeline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8793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overview of graphics pipeline in perception of a software developer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C:\Users\wanxwang\OneDrive\graduate\phd\2018_fall\advanced operating system\projects\640px-Linux_Graphics_Stack_2013.svg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3504" y="1280160"/>
            <a:ext cx="11000232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pipeline for CPU&amp;GPU parallel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33208"/>
            <a:ext cx="11066735" cy="55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7543801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CPU &amp; GPU </a:t>
            </a:r>
            <a:r>
              <a:rPr lang="en-US" dirty="0" err="1" smtClean="0"/>
              <a:t>cooperations</a:t>
            </a:r>
            <a:r>
              <a:rPr lang="en-US" dirty="0" smtClean="0"/>
              <a:t> for graphics rendering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34256" y="1435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30770"/>
              </p:ext>
            </p:extLst>
          </p:nvPr>
        </p:nvGraphicFramePr>
        <p:xfrm>
          <a:off x="6766560" y="1285875"/>
          <a:ext cx="4572000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7124743" imgH="8667916" progId="Visio.Drawing.15">
                  <p:embed/>
                </p:oleObj>
              </mc:Choice>
              <mc:Fallback>
                <p:oleObj name="Visio" r:id="rId3" imgW="7124743" imgH="866791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560" y="1285875"/>
                        <a:ext cx="4572000" cy="557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35152" y="1585342"/>
            <a:ext cx="5391912" cy="4816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triangle t stored in VBO do in parallel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vertex v on t do in parallel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vertex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shader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with input v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Interpolate fragment data f based on 3 vertices of t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fragment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shader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with input 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 the visibility and color on each pixel stored in FBO(frame buffer object)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3D graphical applications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9129520" cy="198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3D modeling software (Blender, 3DMax, …)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Designed for complex functionalities, requires for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modules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of the modules are not required for high graphical performance</a:t>
            </a:r>
          </a:p>
          <a:p>
            <a:pPr>
              <a:spcAft>
                <a:spcPts val="2000"/>
              </a:spcAft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29781" y="3964966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84809" y="3964965"/>
            <a:ext cx="10409682" cy="2521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engine (Unity 3D, Unreal, …)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demand for graphical performance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pre-defined graphical procedure should be cautious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Graphical procedure customization is limited</a:t>
            </a:r>
          </a:p>
          <a:p>
            <a:pPr>
              <a:spcAft>
                <a:spcPts val="20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3073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of a prototype for 3D Modeling (visualizing)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207" y="6252710"/>
            <a:ext cx="5142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https://www.youtube.com/watch?v=CKIZVz-LKQI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311678"/>
            <a:ext cx="5824492" cy="4833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095" y="1311677"/>
            <a:ext cx="4315001" cy="48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graphical procedure for a game engine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3" y="1230284"/>
            <a:ext cx="11003854" cy="50275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0713" y="6257807"/>
            <a:ext cx="522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https://www.youtube.com/watch?v=JqwzVPtCa6g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3385" cy="640080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graphical procedure for a game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engine (from hypothesis)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17"/>
              <p:cNvSpPr txBox="1">
                <a:spLocks/>
              </p:cNvSpPr>
              <p:nvPr/>
            </p:nvSpPr>
            <p:spPr>
              <a:xfrm>
                <a:off x="541609" y="1296100"/>
                <a:ext cx="7047911" cy="5104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2000"/>
                  </a:spcAft>
                  <a:buNone/>
                </a:pP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Forward rendering mode in unity3D in pseudo-code:</a:t>
                </a:r>
              </a:p>
              <a:p>
                <a:pPr lvl="0"/>
                <a:r>
                  <a:rPr lang="en-US" dirty="0"/>
                  <a:t>Image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𝐵𝑙𝑎𝑐𝑘</m:t>
                    </m:r>
                  </m:oMath>
                </a14:m>
                <a:endParaRPr lang="en-US" sz="1600" dirty="0"/>
              </a:p>
              <a:p>
                <a:pPr lvl="0"/>
                <a:r>
                  <a:rPr lang="en-US" dirty="0"/>
                  <a:t>For light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{{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ambient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lights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directional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lights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lights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spot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lights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}, 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area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lights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}} </m:t>
                    </m:r>
                  </m:oMath>
                </a14:m>
                <a:r>
                  <a:rPr lang="en-US" dirty="0"/>
                  <a:t> do</a:t>
                </a:r>
                <a:endParaRPr lang="en-US" sz="1600" dirty="0"/>
              </a:p>
              <a:p>
                <a:pPr lvl="1"/>
                <a:r>
                  <a:rPr lang="en-US" dirty="0"/>
                  <a:t>Select grouped objects </a:t>
                </a:r>
                <a:r>
                  <a:rPr lang="en-US" i="1" dirty="0"/>
                  <a:t>s </a:t>
                </a:r>
                <a:r>
                  <a:rPr lang="en-US" dirty="0"/>
                  <a:t>that use same </a:t>
                </a:r>
                <a:r>
                  <a:rPr lang="en-US" dirty="0" err="1"/>
                  <a:t>shader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rendered under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dirty="0"/>
                  <a:t>Set vertex buffer with geometry data of </a:t>
                </a:r>
                <a:r>
                  <a:rPr lang="en-US" i="1" dirty="0"/>
                  <a:t>s</a:t>
                </a:r>
                <a:endParaRPr lang="en-US" sz="1600" dirty="0"/>
              </a:p>
              <a:p>
                <a:pPr lvl="1"/>
                <a:r>
                  <a:rPr lang="en-US" dirty="0"/>
                  <a:t>Load </a:t>
                </a:r>
                <a:r>
                  <a:rPr lang="en-US" dirty="0" err="1"/>
                  <a:t>shader</a:t>
                </a:r>
                <a:r>
                  <a:rPr lang="en-US" dirty="0"/>
                  <a:t> program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attached with</a:t>
                </a:r>
                <a:r>
                  <a:rPr lang="en-US" i="1" dirty="0"/>
                  <a:t> s</a:t>
                </a:r>
                <a:endParaRPr lang="en-US" sz="1600" dirty="0"/>
              </a:p>
              <a:p>
                <a:pPr lvl="1"/>
                <a:r>
                  <a:rPr lang="en-US" dirty="0"/>
                  <a:t>For each object 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do</a:t>
                </a:r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Render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Blend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Img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Img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aseline="-250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sz="1600" dirty="0"/>
              </a:p>
              <a:p>
                <a:pPr lvl="0"/>
                <a:r>
                  <a:rPr lang="en-US" dirty="0"/>
                  <a:t>Render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:r>
                  <a:rPr lang="en-US" dirty="0" smtClean="0"/>
                  <a:t>display</a:t>
                </a:r>
                <a:endParaRPr lang="en-US" sz="1600" dirty="0"/>
              </a:p>
              <a:p>
                <a:pPr marL="0" indent="0">
                  <a:spcAft>
                    <a:spcPts val="20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Content Placeholder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9" y="1296100"/>
                <a:ext cx="7047911" cy="5104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912608" y="1296100"/>
                <a:ext cx="3681984" cy="1226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12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Pseudo code for Blend:</a:t>
                </a:r>
                <a:endPara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 each pixel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 = 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1)</m:t>
                    </m:r>
                  </m:oMath>
                </a14:m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from image s1 do</a:t>
                </a:r>
              </a:p>
              <a:p>
                <a:pPr lvl="1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 = 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2)</m:t>
                    </m:r>
                  </m:oMath>
                </a14:m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from image s2</a:t>
                </a:r>
              </a:p>
              <a:p>
                <a:pPr lvl="1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Pixel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← 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𝑏𝑟𝑖𝑔h𝑡𝑒𝑠𝑡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1, 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2))</m:t>
                    </m:r>
                  </m:oMath>
                </a14:m>
                <a:endPara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Write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to image 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608" y="1296100"/>
                <a:ext cx="3681984" cy="1226233"/>
              </a:xfrm>
              <a:prstGeom prst="rect">
                <a:avLst/>
              </a:prstGeom>
              <a:blipFill>
                <a:blip r:embed="rId3"/>
                <a:stretch>
                  <a:fillRect t="-995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08209" cy="64008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Inspecting on the graphics pipeline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opens the black box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09646" y="163064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142736" y="1630645"/>
            <a:ext cx="2837915" cy="8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smtClean="0"/>
              <a:t>To </a:t>
            </a:r>
            <a:r>
              <a:rPr lang="en-US" dirty="0"/>
              <a:t>generate trace log information for the usage of OpenGL and EGL from graphical application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507118" y="2880070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1136940" y="2806261"/>
            <a:ext cx="2846239" cy="1015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smtClean="0"/>
              <a:t>To yield </a:t>
            </a:r>
            <a:r>
              <a:rPr lang="en-US" dirty="0"/>
              <a:t>graphical output, for example to add a water mark on the display for every graphical application 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504590" y="4145785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1142736" y="4104710"/>
            <a:ext cx="2837915" cy="70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 smtClean="0"/>
              <a:t>To </a:t>
            </a:r>
            <a:r>
              <a:rPr lang="en-US" dirty="0"/>
              <a:t>profile hardware, and graphical driver information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07" y="1370652"/>
            <a:ext cx="7604352" cy="3838513"/>
          </a:xfrm>
          <a:prstGeom prst="rect">
            <a:avLst/>
          </a:prstGeom>
        </p:spPr>
      </p:pic>
      <p:grpSp>
        <p:nvGrpSpPr>
          <p:cNvPr id="16" name="Group 15" descr="Small circle with number 3 inside  indicating step 3"/>
          <p:cNvGrpSpPr/>
          <p:nvPr/>
        </p:nvGrpSpPr>
        <p:grpSpPr bwMode="blackWhite">
          <a:xfrm>
            <a:off x="521207" y="5403574"/>
            <a:ext cx="558179" cy="409838"/>
            <a:chOff x="6953426" y="711274"/>
            <a:chExt cx="558179" cy="409838"/>
          </a:xfrm>
        </p:grpSpPr>
        <p:sp>
          <p:nvSpPr>
            <p:cNvPr id="17" name="Oval 1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142736" y="5399157"/>
            <a:ext cx="2837915" cy="70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 port Unreal engine to Ubuntu, and log and profile it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199</TotalTime>
  <Words>352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Segoe UI</vt:lpstr>
      <vt:lpstr>Segoe UI Light</vt:lpstr>
      <vt:lpstr>Segoe UI Semibold</vt:lpstr>
      <vt:lpstr>Symbol</vt:lpstr>
      <vt:lpstr>Times New Roman</vt:lpstr>
      <vt:lpstr>Wingdings</vt:lpstr>
      <vt:lpstr>WelcomeDoc</vt:lpstr>
      <vt:lpstr>Microsoft Visio Drawing</vt:lpstr>
      <vt:lpstr>Graphics Pipeline Study With MESA On Ubuntu</vt:lpstr>
      <vt:lpstr>An overview of graphics pipeline in perception of a software developer</vt:lpstr>
      <vt:lpstr>OpenGL pipeline for CPU&amp;GPU parallel</vt:lpstr>
      <vt:lpstr>CPU &amp; GPU cooperations for graphics rendering</vt:lpstr>
      <vt:lpstr>Categories of 3D graphical applications</vt:lpstr>
      <vt:lpstr>An example of a prototype for 3D Modeling (visualizing)</vt:lpstr>
      <vt:lpstr>The graphical procedure for a game engine </vt:lpstr>
      <vt:lpstr>The graphical procedure for a game engine (from hypothesis)</vt:lpstr>
      <vt:lpstr>Inspecting on the graphics pipeline opens the black box </vt:lpstr>
      <vt:lpstr>More questions about graphics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Pipeline Study With MESA On Ubuntu</dc:title>
  <dc:creator>Wang, Wanxin</dc:creator>
  <cp:keywords/>
  <cp:lastModifiedBy>Wang, Wanxin</cp:lastModifiedBy>
  <cp:revision>22</cp:revision>
  <dcterms:created xsi:type="dcterms:W3CDTF">2018-09-16T01:32:27Z</dcterms:created>
  <dcterms:modified xsi:type="dcterms:W3CDTF">2018-09-16T21:45:06Z</dcterms:modified>
  <cp:version/>
</cp:coreProperties>
</file>