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6" d="100"/>
          <a:sy n="146" d="100"/>
        </p:scale>
        <p:origin x="603" y="63"/>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6d7944cc1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6d7944cc1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6d4eb1cdca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g6d4eb1cdca_0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6d8ba936d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g6d8ba936d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6d8ba936d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g6d8ba936d2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d8ba936d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g6d8ba936d2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6d4eb1cdca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g6d4eb1cdca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6" name="Google Shape;16;p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wenyue_wang@gatech.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a:t>CS 4476/6476 Spring 2020</a:t>
            </a:r>
            <a:endParaRPr/>
          </a:p>
          <a:p>
            <a:pPr marL="0" lvl="0" indent="0" algn="ctr" rtl="0">
              <a:lnSpc>
                <a:spcPct val="100000"/>
              </a:lnSpc>
              <a:spcBef>
                <a:spcPts val="0"/>
              </a:spcBef>
              <a:spcAft>
                <a:spcPts val="0"/>
              </a:spcAft>
              <a:buSzPts val="5200"/>
              <a:buNone/>
            </a:pPr>
            <a:r>
              <a:rPr lang="en"/>
              <a:t>PS1</a:t>
            </a:r>
            <a:endParaRPr/>
          </a:p>
        </p:txBody>
      </p:sp>
      <p:sp>
        <p:nvSpPr>
          <p:cNvPr id="55" name="Google Shape;55;p1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dirty="0"/>
              <a:t>W</a:t>
            </a:r>
            <a:r>
              <a:rPr lang="en-US" altLang="zh-CN" dirty="0"/>
              <a:t>enyue Wang</a:t>
            </a:r>
            <a:endParaRPr dirty="0"/>
          </a:p>
          <a:p>
            <a:pPr marL="0" lvl="0" indent="0" algn="ctr" rtl="0">
              <a:lnSpc>
                <a:spcPct val="100000"/>
              </a:lnSpc>
              <a:spcBef>
                <a:spcPts val="0"/>
              </a:spcBef>
              <a:spcAft>
                <a:spcPts val="0"/>
              </a:spcAft>
              <a:buSzPts val="2800"/>
              <a:buNone/>
            </a:pPr>
            <a:r>
              <a:rPr lang="en-US" altLang="zh-CN" dirty="0">
                <a:hlinkClick r:id="rId3"/>
              </a:rPr>
              <a:t>wenyue_wang@gatech.edu</a:t>
            </a:r>
            <a:endParaRPr lang="en-US" altLang="zh-CN" dirty="0"/>
          </a:p>
          <a:p>
            <a:pPr marL="0" lvl="0" indent="0" algn="ctr" rtl="0">
              <a:lnSpc>
                <a:spcPct val="100000"/>
              </a:lnSpc>
              <a:spcBef>
                <a:spcPts val="0"/>
              </a:spcBef>
              <a:spcAft>
                <a:spcPts val="0"/>
              </a:spcAft>
              <a:buSzPts val="2800"/>
              <a:buNone/>
            </a:pPr>
            <a:r>
              <a:rPr lang="en-US" altLang="zh-CN" dirty="0"/>
              <a:t>903204153</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400" b="1">
                <a:solidFill>
                  <a:schemeClr val="dk2"/>
                </a:solidFill>
              </a:rPr>
              <a:t>4.1.</a:t>
            </a:r>
            <a:r>
              <a:rPr lang="en" sz="1200"/>
              <a:t> Load the images and plot their R, G, B channels separately as grayscale images using </a:t>
            </a:r>
            <a:r>
              <a:rPr lang="en" sz="1200">
                <a:latin typeface="Courier New"/>
                <a:ea typeface="Courier New"/>
                <a:cs typeface="Courier New"/>
                <a:sym typeface="Courier New"/>
              </a:rPr>
              <a:t>plt.imshow()</a:t>
            </a:r>
            <a:r>
              <a:rPr lang="en" sz="1200"/>
              <a:t>(beware of normalization).</a:t>
            </a:r>
            <a:endParaRPr sz="1200"/>
          </a:p>
        </p:txBody>
      </p:sp>
      <p:pic>
        <p:nvPicPr>
          <p:cNvPr id="3" name="Picture 2">
            <a:extLst>
              <a:ext uri="{FF2B5EF4-FFF2-40B4-BE49-F238E27FC236}">
                <a16:creationId xmlns:a16="http://schemas.microsoft.com/office/drawing/2014/main" id="{17E47725-FF1E-4201-87D2-6B2A47248907}"/>
              </a:ext>
            </a:extLst>
          </p:cNvPr>
          <p:cNvPicPr>
            <a:picLocks noChangeAspect="1"/>
          </p:cNvPicPr>
          <p:nvPr/>
        </p:nvPicPr>
        <p:blipFill>
          <a:blip r:embed="rId3"/>
          <a:stretch>
            <a:fillRect/>
          </a:stretch>
        </p:blipFill>
        <p:spPr>
          <a:xfrm>
            <a:off x="1433647" y="1186250"/>
            <a:ext cx="6368144" cy="360802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400" b="1">
                <a:solidFill>
                  <a:schemeClr val="dk2"/>
                </a:solidFill>
              </a:rPr>
              <a:t>4.1.(contd)</a:t>
            </a:r>
            <a:r>
              <a:rPr lang="en" sz="1200"/>
              <a:t> Then convert them into LAB color space using </a:t>
            </a:r>
            <a:r>
              <a:rPr lang="en" sz="1200">
                <a:latin typeface="Courier New"/>
                <a:ea typeface="Courier New"/>
                <a:cs typeface="Courier New"/>
                <a:sym typeface="Courier New"/>
              </a:rPr>
              <a:t>cv2.cvtColor()</a:t>
            </a:r>
            <a:r>
              <a:rPr lang="en" sz="1200"/>
              <a:t>and plot the three channels again.</a:t>
            </a:r>
            <a:endParaRPr sz="1200"/>
          </a:p>
        </p:txBody>
      </p:sp>
      <p:pic>
        <p:nvPicPr>
          <p:cNvPr id="4" name="Picture 3">
            <a:extLst>
              <a:ext uri="{FF2B5EF4-FFF2-40B4-BE49-F238E27FC236}">
                <a16:creationId xmlns:a16="http://schemas.microsoft.com/office/drawing/2014/main" id="{23BD740B-4357-4010-BDF9-1321B1B94BF4}"/>
              </a:ext>
            </a:extLst>
          </p:cNvPr>
          <p:cNvPicPr>
            <a:picLocks noChangeAspect="1"/>
          </p:cNvPicPr>
          <p:nvPr/>
        </p:nvPicPr>
        <p:blipFill>
          <a:blip r:embed="rId3"/>
          <a:stretch>
            <a:fillRect/>
          </a:stretch>
        </p:blipFill>
        <p:spPr>
          <a:xfrm>
            <a:off x="1303018" y="1047118"/>
            <a:ext cx="6250579" cy="350824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body" idx="1"/>
          </p:nvPr>
        </p:nvSpPr>
        <p:spPr>
          <a:xfrm>
            <a:off x="469925" y="506700"/>
            <a:ext cx="3999900" cy="413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b="1" dirty="0"/>
              <a:t>4.2.</a:t>
            </a:r>
            <a:r>
              <a:rPr lang="en" sz="1200" dirty="0">
                <a:solidFill>
                  <a:schemeClr val="dk1"/>
                </a:solidFill>
              </a:rPr>
              <a:t> How do you know the illuminance change is better separated in LAB color space?</a:t>
            </a:r>
            <a:endParaRPr sz="1200" b="1" dirty="0"/>
          </a:p>
          <a:p>
            <a:pPr marL="0" lvl="0" indent="0" algn="l" rtl="0">
              <a:lnSpc>
                <a:spcPct val="115000"/>
              </a:lnSpc>
              <a:spcBef>
                <a:spcPts val="1600"/>
              </a:spcBef>
              <a:spcAft>
                <a:spcPts val="0"/>
              </a:spcAft>
              <a:buClr>
                <a:schemeClr val="dk1"/>
              </a:buClr>
              <a:buSzPts val="1100"/>
              <a:buFont typeface="Arial"/>
              <a:buNone/>
            </a:pPr>
            <a:r>
              <a:rPr lang="en-US" dirty="0"/>
              <a:t>LAB method not only concern about color itself, but also the brightness. From the previous two figures in 4.1, we can notice that LAB adjust the brightness for indoor and outdoor to be more similar, but the boundary of each square from outdoor is clearer, which indicates the light provides more illuminance in this environment. On the other hand, the only thing to distinguish indoor and outdoor from RGB model is the brightness, which may not be correct or accurate in certain environment. </a:t>
            </a:r>
            <a:endParaRPr dirty="0"/>
          </a:p>
        </p:txBody>
      </p:sp>
      <p:sp>
        <p:nvSpPr>
          <p:cNvPr id="121" name="Google Shape;121;p24"/>
          <p:cNvSpPr txBox="1">
            <a:spLocks noGrp="1"/>
          </p:cNvSpPr>
          <p:nvPr>
            <p:ph type="body" idx="1"/>
          </p:nvPr>
        </p:nvSpPr>
        <p:spPr>
          <a:xfrm>
            <a:off x="4729650" y="506700"/>
            <a:ext cx="4046700" cy="4062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b="1" dirty="0"/>
              <a:t>4.3.</a:t>
            </a:r>
            <a:r>
              <a:rPr lang="en" sz="1200" dirty="0">
                <a:solidFill>
                  <a:schemeClr val="dk1"/>
                </a:solidFill>
              </a:rPr>
              <a:t> Convert the input image from RGB to HSV.</a:t>
            </a:r>
            <a:endParaRPr sz="1200" dirty="0">
              <a:solidFill>
                <a:schemeClr val="dk1"/>
              </a:solidFill>
            </a:endParaRPr>
          </a:p>
          <a:p>
            <a:pPr marL="0" lvl="0" indent="0" algn="l" rtl="0">
              <a:lnSpc>
                <a:spcPct val="115000"/>
              </a:lnSpc>
              <a:spcBef>
                <a:spcPts val="0"/>
              </a:spcBef>
              <a:spcAft>
                <a:spcPts val="0"/>
              </a:spcAft>
              <a:buSzPts val="1400"/>
              <a:buNone/>
            </a:pPr>
            <a:endParaRPr dirty="0"/>
          </a:p>
        </p:txBody>
      </p:sp>
      <p:pic>
        <p:nvPicPr>
          <p:cNvPr id="3" name="Picture 2" descr="A picture containing grass, colorful, parrot, colored&#10;&#10;Description automatically generated">
            <a:extLst>
              <a:ext uri="{FF2B5EF4-FFF2-40B4-BE49-F238E27FC236}">
                <a16:creationId xmlns:a16="http://schemas.microsoft.com/office/drawing/2014/main" id="{C9C82203-2882-43F1-ACFB-C1A5269B251F}"/>
              </a:ext>
            </a:extLst>
          </p:cNvPr>
          <p:cNvPicPr>
            <a:picLocks noChangeAspect="1"/>
          </p:cNvPicPr>
          <p:nvPr/>
        </p:nvPicPr>
        <p:blipFill>
          <a:blip r:embed="rId3"/>
          <a:stretch>
            <a:fillRect/>
          </a:stretch>
        </p:blipFill>
        <p:spPr>
          <a:xfrm>
            <a:off x="4942976" y="1430381"/>
            <a:ext cx="3620048" cy="24133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a:t>Short answer problems</a:t>
            </a:r>
            <a:endParaRPr/>
          </a:p>
        </p:txBody>
      </p:sp>
      <p:sp>
        <p:nvSpPr>
          <p:cNvPr id="61" name="Google Shape;61;p1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body" idx="2"/>
          </p:nvPr>
        </p:nvSpPr>
        <p:spPr>
          <a:xfrm>
            <a:off x="4809975" y="80225"/>
            <a:ext cx="3999900" cy="4978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SzPts val="1400"/>
              <a:buNone/>
            </a:pPr>
            <a:r>
              <a:rPr lang="en" b="1" dirty="0"/>
              <a:t>1.2 </a:t>
            </a:r>
            <a:r>
              <a:rPr lang="en" sz="1100" dirty="0">
                <a:solidFill>
                  <a:schemeClr val="dk1"/>
                </a:solidFill>
              </a:rPr>
              <a:t>Let </a:t>
            </a:r>
            <a:r>
              <a:rPr lang="en" sz="1100" dirty="0">
                <a:solidFill>
                  <a:schemeClr val="dk1"/>
                </a:solidFill>
                <a:latin typeface="Courier New"/>
                <a:ea typeface="Courier New"/>
                <a:cs typeface="Courier New"/>
                <a:sym typeface="Courier New"/>
              </a:rPr>
              <a:t>y </a:t>
            </a:r>
            <a:r>
              <a:rPr lang="en" sz="1100" dirty="0">
                <a:solidFill>
                  <a:schemeClr val="dk1"/>
                </a:solidFill>
              </a:rPr>
              <a:t>be the vector: </a:t>
            </a:r>
            <a:r>
              <a:rPr lang="en" sz="1100" dirty="0">
                <a:solidFill>
                  <a:schemeClr val="dk1"/>
                </a:solidFill>
                <a:latin typeface="Courier New"/>
                <a:ea typeface="Courier New"/>
                <a:cs typeface="Courier New"/>
                <a:sym typeface="Courier New"/>
              </a:rPr>
              <a:t>y = np.array([11, 22, 33, 44, 55, 66])</a:t>
            </a:r>
            <a:r>
              <a:rPr lang="en" sz="1100" dirty="0">
                <a:solidFill>
                  <a:schemeClr val="dk1"/>
                </a:solidFill>
              </a:rPr>
              <a:t>. Use the reshape command to form a new matrix </a:t>
            </a:r>
            <a:r>
              <a:rPr lang="en" sz="1100" dirty="0">
                <a:solidFill>
                  <a:schemeClr val="dk1"/>
                </a:solidFill>
                <a:latin typeface="Courier New"/>
                <a:ea typeface="Courier New"/>
                <a:cs typeface="Courier New"/>
                <a:sym typeface="Courier New"/>
              </a:rPr>
              <a:t>z </a:t>
            </a:r>
            <a:r>
              <a:rPr lang="en" sz="1100" dirty="0">
                <a:solidFill>
                  <a:schemeClr val="dk1"/>
                </a:solidFill>
              </a:rPr>
              <a:t>that looks like this: </a:t>
            </a:r>
            <a:r>
              <a:rPr lang="en" sz="1100" dirty="0">
                <a:solidFill>
                  <a:schemeClr val="dk1"/>
                </a:solidFill>
                <a:latin typeface="Courier New"/>
                <a:ea typeface="Courier New"/>
                <a:cs typeface="Courier New"/>
                <a:sym typeface="Courier New"/>
              </a:rPr>
              <a:t>[[11,22],[33,44],[55,66]]</a:t>
            </a:r>
            <a:endParaRPr sz="1100" b="1" dirty="0"/>
          </a:p>
          <a:p>
            <a:pPr marL="0" lvl="0" indent="0" algn="l" rtl="0">
              <a:spcBef>
                <a:spcPts val="0"/>
              </a:spcBef>
              <a:spcAft>
                <a:spcPts val="0"/>
              </a:spcAft>
              <a:buClr>
                <a:schemeClr val="dk1"/>
              </a:buClr>
              <a:buSzPts val="1400"/>
              <a:buFont typeface="Arial"/>
              <a:buNone/>
            </a:pPr>
            <a:endParaRPr b="1" dirty="0"/>
          </a:p>
          <a:p>
            <a:pPr marL="0" lvl="0" indent="0" algn="l" rtl="0">
              <a:spcBef>
                <a:spcPts val="0"/>
              </a:spcBef>
              <a:spcAft>
                <a:spcPts val="0"/>
              </a:spcAft>
              <a:buClr>
                <a:schemeClr val="dk1"/>
              </a:buClr>
              <a:buSzPts val="1100"/>
              <a:buFont typeface="Arial"/>
              <a:buNone/>
            </a:pPr>
            <a:r>
              <a:rPr lang="en" sz="1200" dirty="0">
                <a:solidFill>
                  <a:schemeClr val="dk1"/>
                </a:solidFill>
                <a:latin typeface="Courier New"/>
                <a:ea typeface="Courier New"/>
                <a:cs typeface="Courier New"/>
                <a:sym typeface="Courier New"/>
              </a:rPr>
              <a:t>def prob_1_2(y):</a:t>
            </a:r>
            <a:endParaRPr sz="1200" dirty="0">
              <a:solidFill>
                <a:schemeClr val="dk1"/>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200" dirty="0">
                <a:solidFill>
                  <a:schemeClr val="dk1"/>
                </a:solidFill>
                <a:latin typeface="Courier New"/>
                <a:ea typeface="Courier New"/>
                <a:cs typeface="Courier New"/>
                <a:sym typeface="Courier New"/>
              </a:rPr>
              <a:t>"""</a:t>
            </a:r>
            <a:endParaRPr sz="1200" dirty="0">
              <a:solidFill>
                <a:schemeClr val="dk1"/>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200" dirty="0">
                <a:solidFill>
                  <a:schemeClr val="dk1"/>
                </a:solidFill>
                <a:latin typeface="Courier New"/>
                <a:ea typeface="Courier New"/>
                <a:cs typeface="Courier New"/>
                <a:sym typeface="Courier New"/>
              </a:rPr>
              <a:t>Args: y: numpy array. </a:t>
            </a:r>
            <a:endParaRPr sz="1200" dirty="0">
              <a:solidFill>
                <a:schemeClr val="dk1"/>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200" dirty="0">
                <a:solidFill>
                  <a:schemeClr val="dk1"/>
                </a:solidFill>
                <a:latin typeface="Courier New"/>
                <a:ea typeface="Courier New"/>
                <a:cs typeface="Courier New"/>
                <a:sym typeface="Courier New"/>
              </a:rPr>
              <a:t>Returns: z: numpy array of shape (new_size,2).</a:t>
            </a:r>
            <a:endParaRPr sz="1200" dirty="0">
              <a:solidFill>
                <a:schemeClr val="dk1"/>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200" dirty="0">
                <a:solidFill>
                  <a:schemeClr val="dk1"/>
                </a:solidFill>
                <a:latin typeface="Courier New"/>
                <a:ea typeface="Courier New"/>
                <a:cs typeface="Courier New"/>
                <a:sym typeface="Courier New"/>
              </a:rPr>
              <a:t>"""</a:t>
            </a:r>
            <a:endParaRPr sz="1200" dirty="0">
              <a:solidFill>
                <a:schemeClr val="dk1"/>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endParaRPr sz="1200" dirty="0">
              <a:solidFill>
                <a:schemeClr val="dk1"/>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200" dirty="0">
                <a:solidFill>
                  <a:schemeClr val="dk1"/>
                </a:solidFill>
                <a:latin typeface="Courier New"/>
                <a:ea typeface="Courier New"/>
                <a:cs typeface="Courier New"/>
                <a:sym typeface="Courier New"/>
              </a:rPr>
              <a:t>### START CODE HERE ###</a:t>
            </a:r>
            <a:endParaRPr sz="1200" dirty="0">
              <a:solidFill>
                <a:schemeClr val="dk1"/>
              </a:solidFill>
              <a:latin typeface="Courier New"/>
              <a:ea typeface="Courier New"/>
              <a:cs typeface="Courier New"/>
              <a:sym typeface="Courier New"/>
            </a:endParaRPr>
          </a:p>
          <a:p>
            <a:pPr lvl="0" indent="0">
              <a:buClr>
                <a:schemeClr val="dk1"/>
              </a:buClr>
              <a:buSzPts val="1100"/>
              <a:buNone/>
            </a:pPr>
            <a:r>
              <a:rPr lang="en-US" sz="1200" dirty="0">
                <a:solidFill>
                  <a:schemeClr val="dk1"/>
                </a:solidFill>
                <a:latin typeface="Courier New"/>
                <a:ea typeface="Courier New"/>
                <a:cs typeface="Courier New"/>
                <a:sym typeface="Courier New"/>
              </a:rPr>
              <a:t>z = </a:t>
            </a:r>
            <a:r>
              <a:rPr lang="en-US" sz="1200" dirty="0" err="1">
                <a:solidFill>
                  <a:schemeClr val="dk1"/>
                </a:solidFill>
                <a:latin typeface="Courier New"/>
                <a:ea typeface="Courier New"/>
                <a:cs typeface="Courier New"/>
                <a:sym typeface="Courier New"/>
              </a:rPr>
              <a:t>y.reshape</a:t>
            </a:r>
            <a:r>
              <a:rPr lang="en-US" sz="1200" dirty="0">
                <a:solidFill>
                  <a:schemeClr val="dk1"/>
                </a:solidFill>
                <a:latin typeface="Courier New"/>
                <a:ea typeface="Courier New"/>
                <a:cs typeface="Courier New"/>
                <a:sym typeface="Courier New"/>
              </a:rPr>
              <a:t>((round(</a:t>
            </a:r>
            <a:r>
              <a:rPr lang="en-US" sz="1200" dirty="0" err="1">
                <a:solidFill>
                  <a:schemeClr val="dk1"/>
                </a:solidFill>
                <a:latin typeface="Courier New"/>
                <a:ea typeface="Courier New"/>
                <a:cs typeface="Courier New"/>
                <a:sym typeface="Courier New"/>
              </a:rPr>
              <a:t>len</a:t>
            </a:r>
            <a:r>
              <a:rPr lang="en-US" sz="1200" dirty="0">
                <a:solidFill>
                  <a:schemeClr val="dk1"/>
                </a:solidFill>
                <a:latin typeface="Courier New"/>
                <a:ea typeface="Courier New"/>
                <a:cs typeface="Courier New"/>
                <a:sym typeface="Courier New"/>
              </a:rPr>
              <a:t>(y)/2),2))</a:t>
            </a:r>
            <a:endParaRPr sz="1200" dirty="0">
              <a:solidFill>
                <a:schemeClr val="dk1"/>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200" dirty="0">
                <a:solidFill>
                  <a:schemeClr val="dk1"/>
                </a:solidFill>
                <a:latin typeface="Courier New"/>
                <a:ea typeface="Courier New"/>
                <a:cs typeface="Courier New"/>
                <a:sym typeface="Courier New"/>
              </a:rPr>
              <a:t>### END CODE HERE ###</a:t>
            </a:r>
            <a:endParaRPr sz="1200" dirty="0">
              <a:solidFill>
                <a:schemeClr val="dk1"/>
              </a:solidFill>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endParaRPr sz="1200" dirty="0">
              <a:solidFill>
                <a:schemeClr val="dk1"/>
              </a:solidFill>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r>
              <a:rPr lang="en" sz="1200" dirty="0">
                <a:solidFill>
                  <a:schemeClr val="dk1"/>
                </a:solidFill>
                <a:latin typeface="Courier New"/>
                <a:ea typeface="Courier New"/>
                <a:cs typeface="Courier New"/>
                <a:sym typeface="Courier New"/>
              </a:rPr>
              <a:t>return z</a:t>
            </a:r>
            <a:endParaRPr sz="1200" dirty="0">
              <a:solidFill>
                <a:schemeClr val="dk1"/>
              </a:solidFill>
              <a:latin typeface="Courier New"/>
              <a:ea typeface="Courier New"/>
              <a:cs typeface="Courier New"/>
              <a:sym typeface="Courier New"/>
            </a:endParaRPr>
          </a:p>
          <a:p>
            <a:pPr marL="0" lvl="0" indent="0" algn="l" rtl="0">
              <a:lnSpc>
                <a:spcPct val="115000"/>
              </a:lnSpc>
              <a:spcBef>
                <a:spcPts val="1600"/>
              </a:spcBef>
              <a:spcAft>
                <a:spcPts val="1600"/>
              </a:spcAft>
              <a:buSzPts val="1400"/>
              <a:buNone/>
            </a:pPr>
            <a:endParaRPr dirty="0"/>
          </a:p>
        </p:txBody>
      </p:sp>
      <p:sp>
        <p:nvSpPr>
          <p:cNvPr id="67" name="Google Shape;67;p15"/>
          <p:cNvSpPr txBox="1">
            <a:spLocks noGrp="1"/>
          </p:cNvSpPr>
          <p:nvPr>
            <p:ph type="body" idx="1"/>
          </p:nvPr>
        </p:nvSpPr>
        <p:spPr>
          <a:xfrm>
            <a:off x="289300" y="80225"/>
            <a:ext cx="3999900" cy="4978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SzPts val="1400"/>
              <a:buNone/>
            </a:pPr>
            <a:r>
              <a:rPr lang="en" b="1" dirty="0"/>
              <a:t>1.1 </a:t>
            </a:r>
            <a:r>
              <a:rPr lang="en" sz="1100" dirty="0">
                <a:solidFill>
                  <a:schemeClr val="dk1"/>
                </a:solidFill>
              </a:rPr>
              <a:t>Use </a:t>
            </a:r>
            <a:r>
              <a:rPr lang="en" sz="1100" dirty="0">
                <a:solidFill>
                  <a:schemeClr val="dk1"/>
                </a:solidFill>
                <a:latin typeface="Courier New"/>
                <a:ea typeface="Courier New"/>
                <a:cs typeface="Courier New"/>
                <a:sym typeface="Courier New"/>
              </a:rPr>
              <a:t>numpy.random.rand </a:t>
            </a:r>
            <a:r>
              <a:rPr lang="en" sz="1100" dirty="0">
                <a:solidFill>
                  <a:schemeClr val="dk1"/>
                </a:solidFill>
              </a:rPr>
              <a:t>to return the roll of a six-sided die over N trials.</a:t>
            </a:r>
            <a:endParaRPr sz="1100" b="1" dirty="0"/>
          </a:p>
          <a:p>
            <a:pPr marL="0" lvl="0" indent="0" algn="l" rtl="0">
              <a:spcBef>
                <a:spcPts val="0"/>
              </a:spcBef>
              <a:spcAft>
                <a:spcPts val="0"/>
              </a:spcAft>
              <a:buSzPts val="1400"/>
              <a:buNone/>
            </a:pPr>
            <a:endParaRPr sz="1200" dirty="0">
              <a:solidFill>
                <a:schemeClr val="dk1"/>
              </a:solidFill>
              <a:latin typeface="Courier New"/>
              <a:ea typeface="Courier New"/>
              <a:cs typeface="Courier New"/>
              <a:sym typeface="Courier New"/>
            </a:endParaRPr>
          </a:p>
          <a:p>
            <a:pPr marL="0" lvl="0" indent="0" algn="l" rtl="0">
              <a:spcBef>
                <a:spcPts val="0"/>
              </a:spcBef>
              <a:spcAft>
                <a:spcPts val="0"/>
              </a:spcAft>
              <a:buSzPts val="1100"/>
              <a:buNone/>
            </a:pPr>
            <a:r>
              <a:rPr lang="en" sz="1200" dirty="0">
                <a:solidFill>
                  <a:schemeClr val="dk1"/>
                </a:solidFill>
                <a:latin typeface="Courier New"/>
                <a:ea typeface="Courier New"/>
                <a:cs typeface="Courier New"/>
                <a:sym typeface="Courier New"/>
              </a:rPr>
              <a:t>def prob_1_1(N):</a:t>
            </a:r>
            <a:endParaRPr sz="1200" dirty="0">
              <a:solidFill>
                <a:schemeClr val="dk1"/>
              </a:solidFill>
              <a:latin typeface="Courier New"/>
              <a:ea typeface="Courier New"/>
              <a:cs typeface="Courier New"/>
              <a:sym typeface="Courier New"/>
            </a:endParaRPr>
          </a:p>
          <a:p>
            <a:pPr marL="457200" marR="0" lvl="0" indent="0" algn="l" rtl="0">
              <a:lnSpc>
                <a:spcPct val="115000"/>
              </a:lnSpc>
              <a:spcBef>
                <a:spcPts val="0"/>
              </a:spcBef>
              <a:spcAft>
                <a:spcPts val="0"/>
              </a:spcAft>
              <a:buNone/>
            </a:pPr>
            <a:r>
              <a:rPr lang="en" sz="1200" dirty="0">
                <a:solidFill>
                  <a:schemeClr val="dk1"/>
                </a:solidFill>
                <a:latin typeface="Courier New"/>
                <a:ea typeface="Courier New"/>
                <a:cs typeface="Courier New"/>
                <a:sym typeface="Courier New"/>
              </a:rPr>
              <a:t>"""</a:t>
            </a:r>
            <a:endParaRPr sz="1200" dirty="0">
              <a:solidFill>
                <a:schemeClr val="dk1"/>
              </a:solidFill>
              <a:latin typeface="Courier New"/>
              <a:ea typeface="Courier New"/>
              <a:cs typeface="Courier New"/>
              <a:sym typeface="Courier New"/>
            </a:endParaRPr>
          </a:p>
          <a:p>
            <a:pPr marL="457200" marR="0" lvl="0" indent="0" algn="l" rtl="0">
              <a:lnSpc>
                <a:spcPct val="115000"/>
              </a:lnSpc>
              <a:spcBef>
                <a:spcPts val="0"/>
              </a:spcBef>
              <a:spcAft>
                <a:spcPts val="0"/>
              </a:spcAft>
              <a:buNone/>
            </a:pPr>
            <a:r>
              <a:rPr lang="en" sz="1200" dirty="0">
                <a:solidFill>
                  <a:schemeClr val="dk1"/>
                </a:solidFill>
                <a:latin typeface="Courier New"/>
                <a:ea typeface="Courier New"/>
                <a:cs typeface="Courier New"/>
                <a:sym typeface="Courier New"/>
              </a:rPr>
              <a:t>Args: N: the number of trials. </a:t>
            </a:r>
            <a:endParaRPr sz="1200" dirty="0">
              <a:solidFill>
                <a:schemeClr val="dk1"/>
              </a:solidFill>
              <a:latin typeface="Courier New"/>
              <a:ea typeface="Courier New"/>
              <a:cs typeface="Courier New"/>
              <a:sym typeface="Courier New"/>
            </a:endParaRPr>
          </a:p>
          <a:p>
            <a:pPr marL="457200" marR="0" lvl="0" indent="0" algn="l" rtl="0">
              <a:lnSpc>
                <a:spcPct val="115000"/>
              </a:lnSpc>
              <a:spcBef>
                <a:spcPts val="0"/>
              </a:spcBef>
              <a:spcAft>
                <a:spcPts val="0"/>
              </a:spcAft>
              <a:buNone/>
            </a:pPr>
            <a:r>
              <a:rPr lang="en" sz="1200" dirty="0">
                <a:solidFill>
                  <a:schemeClr val="dk1"/>
                </a:solidFill>
                <a:latin typeface="Courier New"/>
                <a:ea typeface="Courier New"/>
                <a:cs typeface="Courier New"/>
                <a:sym typeface="Courier New"/>
              </a:rPr>
              <a:t>Returns: arr: array of rolls.</a:t>
            </a:r>
            <a:endParaRPr sz="1200" dirty="0">
              <a:solidFill>
                <a:schemeClr val="dk1"/>
              </a:solidFill>
              <a:latin typeface="Courier New"/>
              <a:ea typeface="Courier New"/>
              <a:cs typeface="Courier New"/>
              <a:sym typeface="Courier New"/>
            </a:endParaRPr>
          </a:p>
          <a:p>
            <a:pPr marL="457200" marR="0" lvl="0" indent="0" algn="l" rtl="0">
              <a:lnSpc>
                <a:spcPct val="115000"/>
              </a:lnSpc>
              <a:spcBef>
                <a:spcPts val="0"/>
              </a:spcBef>
              <a:spcAft>
                <a:spcPts val="0"/>
              </a:spcAft>
              <a:buNone/>
            </a:pPr>
            <a:r>
              <a:rPr lang="en" sz="1200" dirty="0">
                <a:solidFill>
                  <a:schemeClr val="dk1"/>
                </a:solidFill>
                <a:latin typeface="Courier New"/>
                <a:ea typeface="Courier New"/>
                <a:cs typeface="Courier New"/>
                <a:sym typeface="Courier New"/>
              </a:rPr>
              <a:t>"""</a:t>
            </a:r>
            <a:endParaRPr sz="1200" dirty="0">
              <a:solidFill>
                <a:schemeClr val="dk1"/>
              </a:solidFill>
              <a:latin typeface="Courier New"/>
              <a:ea typeface="Courier New"/>
              <a:cs typeface="Courier New"/>
              <a:sym typeface="Courier New"/>
            </a:endParaRPr>
          </a:p>
          <a:p>
            <a:pPr marL="457200" marR="0" lvl="0" indent="0" algn="l" rtl="0">
              <a:lnSpc>
                <a:spcPct val="115000"/>
              </a:lnSpc>
              <a:spcBef>
                <a:spcPts val="0"/>
              </a:spcBef>
              <a:spcAft>
                <a:spcPts val="0"/>
              </a:spcAft>
              <a:buNone/>
            </a:pPr>
            <a:endParaRPr sz="1200" dirty="0">
              <a:solidFill>
                <a:schemeClr val="dk1"/>
              </a:solidFill>
              <a:latin typeface="Courier New"/>
              <a:ea typeface="Courier New"/>
              <a:cs typeface="Courier New"/>
              <a:sym typeface="Courier New"/>
            </a:endParaRPr>
          </a:p>
          <a:p>
            <a:pPr marL="457200" marR="0" lvl="0" indent="0" algn="l" rtl="0">
              <a:lnSpc>
                <a:spcPct val="115000"/>
              </a:lnSpc>
              <a:spcBef>
                <a:spcPts val="0"/>
              </a:spcBef>
              <a:spcAft>
                <a:spcPts val="0"/>
              </a:spcAft>
              <a:buNone/>
            </a:pPr>
            <a:r>
              <a:rPr lang="en" sz="1200" dirty="0">
                <a:solidFill>
                  <a:schemeClr val="dk1"/>
                </a:solidFill>
                <a:latin typeface="Courier New"/>
                <a:ea typeface="Courier New"/>
                <a:cs typeface="Courier New"/>
                <a:sym typeface="Courier New"/>
              </a:rPr>
              <a:t>### START CODE HERE ###</a:t>
            </a:r>
            <a:endParaRPr sz="1200" dirty="0">
              <a:solidFill>
                <a:schemeClr val="dk1"/>
              </a:solidFill>
              <a:latin typeface="Courier New"/>
              <a:ea typeface="Courier New"/>
              <a:cs typeface="Courier New"/>
              <a:sym typeface="Courier New"/>
            </a:endParaRPr>
          </a:p>
          <a:p>
            <a:pPr lvl="0" indent="0">
              <a:buSzPts val="1100"/>
              <a:buNone/>
            </a:pPr>
            <a:r>
              <a:rPr lang="en-US" sz="1200" dirty="0" err="1">
                <a:solidFill>
                  <a:schemeClr val="dk1"/>
                </a:solidFill>
                <a:latin typeface="Courier New"/>
                <a:ea typeface="Courier New"/>
                <a:cs typeface="Courier New"/>
                <a:sym typeface="Courier New"/>
              </a:rPr>
              <a:t>arr</a:t>
            </a:r>
            <a:r>
              <a:rPr lang="en-US" sz="1200" dirty="0">
                <a:solidFill>
                  <a:schemeClr val="dk1"/>
                </a:solidFill>
                <a:latin typeface="Courier New"/>
                <a:ea typeface="Courier New"/>
                <a:cs typeface="Courier New"/>
                <a:sym typeface="Courier New"/>
              </a:rPr>
              <a:t> = </a:t>
            </a:r>
            <a:r>
              <a:rPr lang="en-US" sz="1200" dirty="0" err="1">
                <a:solidFill>
                  <a:schemeClr val="dk1"/>
                </a:solidFill>
                <a:latin typeface="Courier New"/>
                <a:ea typeface="Courier New"/>
                <a:cs typeface="Courier New"/>
                <a:sym typeface="Courier New"/>
              </a:rPr>
              <a:t>np.ceil</a:t>
            </a:r>
            <a:r>
              <a:rPr lang="en-US" sz="1200" dirty="0">
                <a:solidFill>
                  <a:schemeClr val="dk1"/>
                </a:solidFill>
                <a:latin typeface="Courier New"/>
                <a:ea typeface="Courier New"/>
                <a:cs typeface="Courier New"/>
                <a:sym typeface="Courier New"/>
              </a:rPr>
              <a:t>(</a:t>
            </a:r>
            <a:r>
              <a:rPr lang="en-US" sz="1200" dirty="0" err="1">
                <a:solidFill>
                  <a:schemeClr val="dk1"/>
                </a:solidFill>
                <a:latin typeface="Courier New"/>
                <a:ea typeface="Courier New"/>
                <a:cs typeface="Courier New"/>
                <a:sym typeface="Courier New"/>
              </a:rPr>
              <a:t>np.random.rand</a:t>
            </a:r>
            <a:r>
              <a:rPr lang="en-US" sz="1200" dirty="0">
                <a:solidFill>
                  <a:schemeClr val="dk1"/>
                </a:solidFill>
                <a:latin typeface="Courier New"/>
                <a:ea typeface="Courier New"/>
                <a:cs typeface="Courier New"/>
                <a:sym typeface="Courier New"/>
              </a:rPr>
              <a:t>(N) * 6) </a:t>
            </a:r>
            <a:endParaRPr sz="1200" dirty="0">
              <a:solidFill>
                <a:schemeClr val="dk1"/>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200" dirty="0">
                <a:solidFill>
                  <a:schemeClr val="dk1"/>
                </a:solidFill>
                <a:latin typeface="Courier New"/>
                <a:ea typeface="Courier New"/>
                <a:cs typeface="Courier New"/>
                <a:sym typeface="Courier New"/>
              </a:rPr>
              <a:t>### END CODE HERE ###</a:t>
            </a:r>
            <a:endParaRPr sz="1200" dirty="0">
              <a:solidFill>
                <a:schemeClr val="dk1"/>
              </a:solidFill>
              <a:latin typeface="Courier New"/>
              <a:ea typeface="Courier New"/>
              <a:cs typeface="Courier New"/>
              <a:sym typeface="Courier New"/>
            </a:endParaRPr>
          </a:p>
          <a:p>
            <a:pPr marL="0" lvl="0" indent="457200" algn="l" rtl="0">
              <a:spcBef>
                <a:spcPts val="0"/>
              </a:spcBef>
              <a:spcAft>
                <a:spcPts val="0"/>
              </a:spcAft>
              <a:buSzPts val="1100"/>
              <a:buNone/>
            </a:pPr>
            <a:endParaRPr sz="1200" dirty="0">
              <a:solidFill>
                <a:schemeClr val="dk1"/>
              </a:solidFill>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r>
              <a:rPr lang="en" sz="1200" dirty="0">
                <a:solidFill>
                  <a:schemeClr val="dk1"/>
                </a:solidFill>
                <a:latin typeface="Courier New"/>
                <a:ea typeface="Courier New"/>
                <a:cs typeface="Courier New"/>
                <a:sym typeface="Courier New"/>
              </a:rPr>
              <a:t>return arr</a:t>
            </a:r>
            <a:endParaRPr sz="1200" dirty="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400"/>
              <a:buFont typeface="Arial"/>
              <a:buNone/>
            </a:pPr>
            <a:endParaRPr sz="1200" dirty="0">
              <a:solidFill>
                <a:schemeClr val="dk1"/>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body" idx="1"/>
          </p:nvPr>
        </p:nvSpPr>
        <p:spPr>
          <a:xfrm>
            <a:off x="322900" y="57800"/>
            <a:ext cx="3999900" cy="502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400"/>
              <a:buNone/>
            </a:pPr>
            <a:r>
              <a:rPr lang="en" b="1" dirty="0"/>
              <a:t>1.3 </a:t>
            </a:r>
            <a:r>
              <a:rPr lang="en" sz="1100" dirty="0">
                <a:solidFill>
                  <a:schemeClr val="dk1"/>
                </a:solidFill>
              </a:rPr>
              <a:t>Use the </a:t>
            </a:r>
            <a:r>
              <a:rPr lang="en" sz="1100" dirty="0">
                <a:solidFill>
                  <a:schemeClr val="dk1"/>
                </a:solidFill>
                <a:latin typeface="Courier New"/>
                <a:ea typeface="Courier New"/>
                <a:cs typeface="Courier New"/>
                <a:sym typeface="Courier New"/>
              </a:rPr>
              <a:t>numpy.max </a:t>
            </a:r>
            <a:r>
              <a:rPr lang="en" sz="1100" dirty="0">
                <a:solidFill>
                  <a:schemeClr val="dk1"/>
                </a:solidFill>
              </a:rPr>
              <a:t>and </a:t>
            </a:r>
            <a:r>
              <a:rPr lang="en" sz="1100" dirty="0">
                <a:solidFill>
                  <a:schemeClr val="dk1"/>
                </a:solidFill>
                <a:latin typeface="Courier New"/>
                <a:ea typeface="Courier New"/>
                <a:cs typeface="Courier New"/>
                <a:sym typeface="Courier New"/>
              </a:rPr>
              <a:t>numpy.where </a:t>
            </a:r>
            <a:r>
              <a:rPr lang="en" sz="1100" dirty="0">
                <a:solidFill>
                  <a:schemeClr val="dk1"/>
                </a:solidFill>
              </a:rPr>
              <a:t>functions to set </a:t>
            </a:r>
            <a:r>
              <a:rPr lang="en" sz="1100" dirty="0">
                <a:solidFill>
                  <a:schemeClr val="dk1"/>
                </a:solidFill>
                <a:latin typeface="Courier New"/>
                <a:ea typeface="Courier New"/>
                <a:cs typeface="Courier New"/>
                <a:sym typeface="Courier New"/>
              </a:rPr>
              <a:t>x </a:t>
            </a:r>
            <a:r>
              <a:rPr lang="en" sz="1100" dirty="0">
                <a:solidFill>
                  <a:schemeClr val="dk1"/>
                </a:solidFill>
              </a:rPr>
              <a:t>to the maximum value that occurs in </a:t>
            </a:r>
            <a:r>
              <a:rPr lang="en" sz="1100" dirty="0">
                <a:solidFill>
                  <a:schemeClr val="dk1"/>
                </a:solidFill>
                <a:latin typeface="Courier New"/>
                <a:ea typeface="Courier New"/>
                <a:cs typeface="Courier New"/>
                <a:sym typeface="Courier New"/>
              </a:rPr>
              <a:t>z </a:t>
            </a:r>
            <a:r>
              <a:rPr lang="en" sz="1100" dirty="0">
                <a:solidFill>
                  <a:schemeClr val="dk1"/>
                </a:solidFill>
              </a:rPr>
              <a:t>(above), and set </a:t>
            </a:r>
            <a:r>
              <a:rPr lang="en" sz="1100" dirty="0">
                <a:solidFill>
                  <a:schemeClr val="dk1"/>
                </a:solidFill>
                <a:latin typeface="Courier New"/>
                <a:ea typeface="Courier New"/>
                <a:cs typeface="Courier New"/>
                <a:sym typeface="Courier New"/>
              </a:rPr>
              <a:t>r </a:t>
            </a:r>
            <a:r>
              <a:rPr lang="en" sz="1100" dirty="0">
                <a:solidFill>
                  <a:schemeClr val="dk1"/>
                </a:solidFill>
              </a:rPr>
              <a:t>to the row number (0-indexed) it occurs in and </a:t>
            </a:r>
            <a:r>
              <a:rPr lang="en" sz="1100" dirty="0">
                <a:solidFill>
                  <a:schemeClr val="dk1"/>
                </a:solidFill>
                <a:latin typeface="Courier New"/>
                <a:ea typeface="Courier New"/>
                <a:cs typeface="Courier New"/>
                <a:sym typeface="Courier New"/>
              </a:rPr>
              <a:t>c </a:t>
            </a:r>
            <a:r>
              <a:rPr lang="en" sz="1100" dirty="0">
                <a:solidFill>
                  <a:schemeClr val="dk1"/>
                </a:solidFill>
              </a:rPr>
              <a:t>to the column number (0-indexed) it occurs in.</a:t>
            </a:r>
            <a:endParaRPr sz="1100" dirty="0">
              <a:solidFill>
                <a:schemeClr val="dk1"/>
              </a:solidFill>
            </a:endParaRPr>
          </a:p>
          <a:p>
            <a:pPr marL="0" lvl="0" indent="0" algn="l" rtl="0">
              <a:spcBef>
                <a:spcPts val="0"/>
              </a:spcBef>
              <a:spcAft>
                <a:spcPts val="0"/>
              </a:spcAft>
              <a:buClr>
                <a:schemeClr val="dk1"/>
              </a:buClr>
              <a:buSzPts val="1400"/>
              <a:buFont typeface="Arial"/>
              <a:buNone/>
            </a:pPr>
            <a:endParaRPr b="1" dirty="0"/>
          </a:p>
          <a:p>
            <a:pPr marL="0" lvl="0" indent="0" algn="l" rtl="0">
              <a:spcBef>
                <a:spcPts val="0"/>
              </a:spcBef>
              <a:spcAft>
                <a:spcPts val="0"/>
              </a:spcAft>
              <a:buClr>
                <a:schemeClr val="dk1"/>
              </a:buClr>
              <a:buSzPts val="1100"/>
              <a:buFont typeface="Arial"/>
              <a:buNone/>
            </a:pPr>
            <a:r>
              <a:rPr lang="en" sz="1200" dirty="0">
                <a:solidFill>
                  <a:schemeClr val="dk1"/>
                </a:solidFill>
                <a:latin typeface="Courier New"/>
                <a:ea typeface="Courier New"/>
                <a:cs typeface="Courier New"/>
                <a:sym typeface="Courier New"/>
              </a:rPr>
              <a:t>def prob_1_3(z):</a:t>
            </a:r>
            <a:endParaRPr sz="1200" dirty="0">
              <a:solidFill>
                <a:schemeClr val="dk1"/>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200" dirty="0">
                <a:solidFill>
                  <a:schemeClr val="dk1"/>
                </a:solidFill>
                <a:latin typeface="Courier New"/>
                <a:ea typeface="Courier New"/>
                <a:cs typeface="Courier New"/>
                <a:sym typeface="Courier New"/>
              </a:rPr>
              <a:t>"""</a:t>
            </a:r>
            <a:endParaRPr sz="1200" dirty="0">
              <a:solidFill>
                <a:schemeClr val="dk1"/>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200" dirty="0">
                <a:solidFill>
                  <a:schemeClr val="dk1"/>
                </a:solidFill>
                <a:latin typeface="Courier New"/>
                <a:ea typeface="Courier New"/>
                <a:cs typeface="Courier New"/>
                <a:sym typeface="Courier New"/>
              </a:rPr>
              <a:t>Args: z: numpy array of shape (3,2).</a:t>
            </a:r>
            <a:endParaRPr sz="1200" dirty="0">
              <a:solidFill>
                <a:schemeClr val="dk1"/>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200" dirty="0">
                <a:solidFill>
                  <a:schemeClr val="dk1"/>
                </a:solidFill>
                <a:latin typeface="Courier New"/>
                <a:ea typeface="Courier New"/>
                <a:cs typeface="Courier New"/>
                <a:sym typeface="Courier New"/>
              </a:rPr>
              <a:t>Returns: x: max value in z.</a:t>
            </a:r>
            <a:endParaRPr sz="1200" dirty="0">
              <a:solidFill>
                <a:schemeClr val="dk1"/>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200" dirty="0">
                <a:solidFill>
                  <a:schemeClr val="dk1"/>
                </a:solidFill>
                <a:latin typeface="Courier New"/>
                <a:ea typeface="Courier New"/>
                <a:cs typeface="Courier New"/>
                <a:sym typeface="Courier New"/>
              </a:rPr>
              <a:t>r: row index of x.</a:t>
            </a:r>
            <a:endParaRPr sz="1200" dirty="0">
              <a:solidFill>
                <a:schemeClr val="dk1"/>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200" dirty="0">
                <a:solidFill>
                  <a:schemeClr val="dk1"/>
                </a:solidFill>
                <a:latin typeface="Courier New"/>
                <a:ea typeface="Courier New"/>
                <a:cs typeface="Courier New"/>
                <a:sym typeface="Courier New"/>
              </a:rPr>
              <a:t>c: column index of x.</a:t>
            </a:r>
            <a:endParaRPr sz="1200" dirty="0">
              <a:solidFill>
                <a:schemeClr val="dk1"/>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200" dirty="0">
                <a:solidFill>
                  <a:schemeClr val="dk1"/>
                </a:solidFill>
                <a:latin typeface="Courier New"/>
                <a:ea typeface="Courier New"/>
                <a:cs typeface="Courier New"/>
                <a:sym typeface="Courier New"/>
              </a:rPr>
              <a:t>"""</a:t>
            </a:r>
            <a:endParaRPr sz="1200" dirty="0">
              <a:solidFill>
                <a:schemeClr val="dk1"/>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endParaRPr sz="1200" dirty="0">
              <a:solidFill>
                <a:schemeClr val="dk1"/>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200" dirty="0">
                <a:solidFill>
                  <a:schemeClr val="dk1"/>
                </a:solidFill>
                <a:latin typeface="Courier New"/>
                <a:ea typeface="Courier New"/>
                <a:cs typeface="Courier New"/>
                <a:sym typeface="Courier New"/>
              </a:rPr>
              <a:t>### START CODE HERE ###</a:t>
            </a:r>
            <a:endParaRPr sz="1200" dirty="0">
              <a:solidFill>
                <a:schemeClr val="dk1"/>
              </a:solidFill>
              <a:latin typeface="Courier New"/>
              <a:ea typeface="Courier New"/>
              <a:cs typeface="Courier New"/>
              <a:sym typeface="Courier New"/>
            </a:endParaRPr>
          </a:p>
          <a:p>
            <a:pPr lvl="0" indent="0">
              <a:buClr>
                <a:schemeClr val="dk1"/>
              </a:buClr>
              <a:buSzPts val="1100"/>
              <a:buNone/>
            </a:pPr>
            <a:r>
              <a:rPr lang="pl-PL" sz="1200" dirty="0">
                <a:solidFill>
                  <a:schemeClr val="dk1"/>
                </a:solidFill>
                <a:latin typeface="Courier New"/>
                <a:ea typeface="Courier New"/>
                <a:cs typeface="Courier New"/>
                <a:sym typeface="Courier New"/>
              </a:rPr>
              <a:t>x = np.max(z)</a:t>
            </a:r>
            <a:endParaRPr lang="en-US" sz="1200" dirty="0">
              <a:solidFill>
                <a:schemeClr val="dk1"/>
              </a:solidFill>
              <a:latin typeface="Courier New"/>
              <a:ea typeface="Courier New"/>
              <a:cs typeface="Courier New"/>
              <a:sym typeface="Courier New"/>
            </a:endParaRPr>
          </a:p>
          <a:p>
            <a:pPr lvl="0" indent="0">
              <a:buClr>
                <a:schemeClr val="dk1"/>
              </a:buClr>
              <a:buSzPts val="1100"/>
              <a:buNone/>
            </a:pPr>
            <a:r>
              <a:rPr lang="pl-PL" sz="1200" dirty="0">
                <a:solidFill>
                  <a:schemeClr val="dk1"/>
                </a:solidFill>
                <a:latin typeface="Courier New"/>
                <a:ea typeface="Courier New"/>
                <a:cs typeface="Courier New"/>
                <a:sym typeface="Courier New"/>
              </a:rPr>
              <a:t>r = np.where(z==x)[0][0]</a:t>
            </a:r>
          </a:p>
          <a:p>
            <a:pPr lvl="0" indent="0">
              <a:buClr>
                <a:schemeClr val="dk1"/>
              </a:buClr>
              <a:buSzPts val="1100"/>
              <a:buNone/>
            </a:pPr>
            <a:r>
              <a:rPr lang="pl-PL" sz="1200" dirty="0">
                <a:solidFill>
                  <a:schemeClr val="dk1"/>
                </a:solidFill>
                <a:latin typeface="Courier New"/>
                <a:ea typeface="Courier New"/>
                <a:cs typeface="Courier New"/>
                <a:sym typeface="Courier New"/>
              </a:rPr>
              <a:t>c = np.where(z==x)[1][0]</a:t>
            </a:r>
            <a:endParaRPr sz="1200" dirty="0">
              <a:solidFill>
                <a:schemeClr val="dk1"/>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200" dirty="0">
                <a:solidFill>
                  <a:schemeClr val="dk1"/>
                </a:solidFill>
                <a:latin typeface="Courier New"/>
                <a:ea typeface="Courier New"/>
                <a:cs typeface="Courier New"/>
                <a:sym typeface="Courier New"/>
              </a:rPr>
              <a:t>### END CODE HERE ###</a:t>
            </a:r>
            <a:endParaRPr sz="1200" dirty="0">
              <a:solidFill>
                <a:schemeClr val="dk1"/>
              </a:solidFill>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endParaRPr sz="1200" dirty="0">
              <a:solidFill>
                <a:schemeClr val="dk1"/>
              </a:solidFill>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r>
              <a:rPr lang="en" sz="1200" dirty="0">
                <a:solidFill>
                  <a:schemeClr val="dk1"/>
                </a:solidFill>
                <a:latin typeface="Courier New"/>
                <a:ea typeface="Courier New"/>
                <a:cs typeface="Courier New"/>
                <a:sym typeface="Courier New"/>
              </a:rPr>
              <a:t>return (x, r, c)</a:t>
            </a:r>
            <a:endParaRPr dirty="0"/>
          </a:p>
          <a:p>
            <a:pPr marL="0" lvl="0" indent="0" algn="l" rtl="0">
              <a:lnSpc>
                <a:spcPct val="115000"/>
              </a:lnSpc>
              <a:spcBef>
                <a:spcPts val="1600"/>
              </a:spcBef>
              <a:spcAft>
                <a:spcPts val="1600"/>
              </a:spcAft>
              <a:buSzPts val="1400"/>
              <a:buNone/>
            </a:pPr>
            <a:endParaRPr dirty="0"/>
          </a:p>
        </p:txBody>
      </p:sp>
      <p:sp>
        <p:nvSpPr>
          <p:cNvPr id="73" name="Google Shape;73;p16"/>
          <p:cNvSpPr txBox="1">
            <a:spLocks noGrp="1"/>
          </p:cNvSpPr>
          <p:nvPr>
            <p:ph type="body" idx="2"/>
          </p:nvPr>
        </p:nvSpPr>
        <p:spPr>
          <a:xfrm>
            <a:off x="4821200" y="57800"/>
            <a:ext cx="3999900" cy="502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400"/>
              <a:buNone/>
            </a:pPr>
            <a:r>
              <a:rPr lang="en" b="1" dirty="0"/>
              <a:t>1.4 </a:t>
            </a:r>
            <a:r>
              <a:rPr lang="en" sz="1100" dirty="0">
                <a:solidFill>
                  <a:schemeClr val="dk1"/>
                </a:solidFill>
              </a:rPr>
              <a:t>Let </a:t>
            </a:r>
            <a:r>
              <a:rPr lang="en" sz="1100" dirty="0">
                <a:solidFill>
                  <a:schemeClr val="dk1"/>
                </a:solidFill>
                <a:latin typeface="Courier New"/>
                <a:ea typeface="Courier New"/>
                <a:cs typeface="Courier New"/>
                <a:sym typeface="Courier New"/>
              </a:rPr>
              <a:t>v </a:t>
            </a:r>
            <a:r>
              <a:rPr lang="en" sz="1100" dirty="0">
                <a:solidFill>
                  <a:schemeClr val="dk1"/>
                </a:solidFill>
              </a:rPr>
              <a:t>be the vector: </a:t>
            </a:r>
            <a:r>
              <a:rPr lang="en" sz="1100" dirty="0">
                <a:solidFill>
                  <a:schemeClr val="dk1"/>
                </a:solidFill>
                <a:latin typeface="Courier New"/>
                <a:ea typeface="Courier New"/>
                <a:cs typeface="Courier New"/>
                <a:sym typeface="Courier New"/>
              </a:rPr>
              <a:t>v = np.array([1, 4, 7, 1, 2, 6, 8, 1, 9])</a:t>
            </a:r>
            <a:r>
              <a:rPr lang="en" sz="1100" dirty="0">
                <a:solidFill>
                  <a:schemeClr val="dk1"/>
                </a:solidFill>
              </a:rPr>
              <a:t>. Set a new variable </a:t>
            </a:r>
            <a:r>
              <a:rPr lang="en" sz="1100" dirty="0">
                <a:solidFill>
                  <a:schemeClr val="dk1"/>
                </a:solidFill>
                <a:latin typeface="Courier New"/>
                <a:ea typeface="Courier New"/>
                <a:cs typeface="Courier New"/>
                <a:sym typeface="Courier New"/>
              </a:rPr>
              <a:t>x </a:t>
            </a:r>
            <a:r>
              <a:rPr lang="en" sz="1100" dirty="0">
                <a:solidFill>
                  <a:schemeClr val="dk1"/>
                </a:solidFill>
              </a:rPr>
              <a:t>to be the number of 1’s in the vector </a:t>
            </a:r>
            <a:r>
              <a:rPr lang="en" sz="1100" dirty="0">
                <a:solidFill>
                  <a:schemeClr val="dk1"/>
                </a:solidFill>
                <a:latin typeface="Courier New"/>
                <a:ea typeface="Courier New"/>
                <a:cs typeface="Courier New"/>
                <a:sym typeface="Courier New"/>
              </a:rPr>
              <a:t>v</a:t>
            </a:r>
            <a:r>
              <a:rPr lang="en" sz="1100" dirty="0">
                <a:solidFill>
                  <a:schemeClr val="dk1"/>
                </a:solidFill>
              </a:rPr>
              <a:t>.</a:t>
            </a:r>
            <a:endParaRPr sz="1100" b="1" dirty="0"/>
          </a:p>
          <a:p>
            <a:pPr marL="0" lvl="0" indent="0" algn="l" rtl="0">
              <a:spcBef>
                <a:spcPts val="0"/>
              </a:spcBef>
              <a:spcAft>
                <a:spcPts val="0"/>
              </a:spcAft>
              <a:buClr>
                <a:schemeClr val="dk1"/>
              </a:buClr>
              <a:buSzPts val="1100"/>
              <a:buFont typeface="Arial"/>
              <a:buNone/>
            </a:pPr>
            <a:endParaRPr sz="1200" dirty="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dirty="0">
                <a:solidFill>
                  <a:schemeClr val="dk1"/>
                </a:solidFill>
                <a:latin typeface="Courier New"/>
                <a:ea typeface="Courier New"/>
                <a:cs typeface="Courier New"/>
                <a:sym typeface="Courier New"/>
              </a:rPr>
              <a:t>def prob_1_4(v):</a:t>
            </a:r>
            <a:endParaRPr sz="1200" dirty="0">
              <a:solidFill>
                <a:schemeClr val="dk1"/>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200" dirty="0">
                <a:solidFill>
                  <a:schemeClr val="dk1"/>
                </a:solidFill>
                <a:latin typeface="Courier New"/>
                <a:ea typeface="Courier New"/>
                <a:cs typeface="Courier New"/>
                <a:sym typeface="Courier New"/>
              </a:rPr>
              <a:t>"""</a:t>
            </a:r>
            <a:endParaRPr sz="1200" dirty="0">
              <a:solidFill>
                <a:schemeClr val="dk1"/>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200" dirty="0">
                <a:solidFill>
                  <a:schemeClr val="dk1"/>
                </a:solidFill>
                <a:latin typeface="Courier New"/>
                <a:ea typeface="Courier New"/>
                <a:cs typeface="Courier New"/>
                <a:sym typeface="Courier New"/>
              </a:rPr>
              <a:t>Args: v: numpy array. </a:t>
            </a:r>
            <a:endParaRPr sz="1200" dirty="0">
              <a:solidFill>
                <a:schemeClr val="dk1"/>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200" dirty="0">
                <a:solidFill>
                  <a:schemeClr val="dk1"/>
                </a:solidFill>
                <a:latin typeface="Courier New"/>
                <a:ea typeface="Courier New"/>
                <a:cs typeface="Courier New"/>
                <a:sym typeface="Courier New"/>
              </a:rPr>
              <a:t>Returns: x: number of 1’s in v.</a:t>
            </a:r>
            <a:endParaRPr sz="1200" dirty="0">
              <a:solidFill>
                <a:schemeClr val="dk1"/>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200" dirty="0">
                <a:solidFill>
                  <a:schemeClr val="dk1"/>
                </a:solidFill>
                <a:latin typeface="Courier New"/>
                <a:ea typeface="Courier New"/>
                <a:cs typeface="Courier New"/>
                <a:sym typeface="Courier New"/>
              </a:rPr>
              <a:t>"""</a:t>
            </a:r>
            <a:endParaRPr sz="1200" dirty="0">
              <a:solidFill>
                <a:schemeClr val="dk1"/>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endParaRPr sz="1200" dirty="0">
              <a:solidFill>
                <a:schemeClr val="dk1"/>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200" dirty="0">
                <a:solidFill>
                  <a:schemeClr val="dk1"/>
                </a:solidFill>
                <a:latin typeface="Courier New"/>
                <a:ea typeface="Courier New"/>
                <a:cs typeface="Courier New"/>
                <a:sym typeface="Courier New"/>
              </a:rPr>
              <a:t>### START CODE HERE ###</a:t>
            </a:r>
            <a:endParaRPr sz="1200" dirty="0">
              <a:solidFill>
                <a:schemeClr val="dk1"/>
              </a:solidFill>
              <a:latin typeface="Courier New"/>
              <a:ea typeface="Courier New"/>
              <a:cs typeface="Courier New"/>
              <a:sym typeface="Courier New"/>
            </a:endParaRPr>
          </a:p>
          <a:p>
            <a:pPr lvl="0" indent="0">
              <a:buClr>
                <a:schemeClr val="dk1"/>
              </a:buClr>
              <a:buSzPts val="1100"/>
              <a:buNone/>
            </a:pPr>
            <a:r>
              <a:rPr lang="en-US" sz="1200" dirty="0">
                <a:solidFill>
                  <a:schemeClr val="dk1"/>
                </a:solidFill>
                <a:latin typeface="Courier New"/>
                <a:ea typeface="Courier New"/>
                <a:cs typeface="Courier New"/>
                <a:sym typeface="Courier New"/>
              </a:rPr>
              <a:t>x = </a:t>
            </a:r>
            <a:r>
              <a:rPr lang="en-US" sz="1200" dirty="0" err="1">
                <a:solidFill>
                  <a:schemeClr val="dk1"/>
                </a:solidFill>
                <a:latin typeface="Courier New"/>
                <a:ea typeface="Courier New"/>
                <a:cs typeface="Courier New"/>
                <a:sym typeface="Courier New"/>
              </a:rPr>
              <a:t>np.where</a:t>
            </a:r>
            <a:r>
              <a:rPr lang="en-US" sz="1200" dirty="0">
                <a:solidFill>
                  <a:schemeClr val="dk1"/>
                </a:solidFill>
                <a:latin typeface="Courier New"/>
                <a:ea typeface="Courier New"/>
                <a:cs typeface="Courier New"/>
                <a:sym typeface="Courier New"/>
              </a:rPr>
              <a:t>(v==1, 1, 0).sum()</a:t>
            </a:r>
            <a:endParaRPr sz="1200" dirty="0">
              <a:solidFill>
                <a:schemeClr val="dk1"/>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200" dirty="0">
                <a:solidFill>
                  <a:schemeClr val="dk1"/>
                </a:solidFill>
                <a:latin typeface="Courier New"/>
                <a:ea typeface="Courier New"/>
                <a:cs typeface="Courier New"/>
                <a:sym typeface="Courier New"/>
              </a:rPr>
              <a:t>### END CODE HERE ###</a:t>
            </a:r>
            <a:endParaRPr sz="1200" dirty="0">
              <a:solidFill>
                <a:schemeClr val="dk1"/>
              </a:solidFill>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endParaRPr sz="1200" dirty="0">
              <a:solidFill>
                <a:schemeClr val="dk1"/>
              </a:solidFill>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r>
              <a:rPr lang="en" sz="1200" dirty="0">
                <a:solidFill>
                  <a:schemeClr val="dk1"/>
                </a:solidFill>
                <a:latin typeface="Courier New"/>
                <a:ea typeface="Courier New"/>
                <a:cs typeface="Courier New"/>
                <a:sym typeface="Courier New"/>
              </a:rPr>
              <a:t>return x</a:t>
            </a:r>
            <a:endParaRPr dirty="0"/>
          </a:p>
          <a:p>
            <a:pPr marL="0" lvl="0" indent="0" algn="l" rtl="0">
              <a:lnSpc>
                <a:spcPct val="115000"/>
              </a:lnSpc>
              <a:spcBef>
                <a:spcPts val="1600"/>
              </a:spcBef>
              <a:spcAft>
                <a:spcPts val="1600"/>
              </a:spcAft>
              <a:buSzPts val="140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body" idx="1"/>
          </p:nvPr>
        </p:nvSpPr>
        <p:spPr>
          <a:xfrm>
            <a:off x="311700" y="438800"/>
            <a:ext cx="3999900" cy="413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2800"/>
              <a:buFont typeface="Arial"/>
              <a:buNone/>
            </a:pPr>
            <a:r>
              <a:rPr lang="en" b="1" dirty="0"/>
              <a:t>2.1</a:t>
            </a:r>
            <a:r>
              <a:rPr lang="en" sz="1200" dirty="0">
                <a:solidFill>
                  <a:schemeClr val="dk1"/>
                </a:solidFill>
              </a:rPr>
              <a:t> Plot all the intensities in </a:t>
            </a:r>
            <a:r>
              <a:rPr lang="en" sz="1200" dirty="0">
                <a:solidFill>
                  <a:schemeClr val="dk1"/>
                </a:solidFill>
                <a:latin typeface="Courier New"/>
                <a:ea typeface="Courier New"/>
                <a:cs typeface="Courier New"/>
                <a:sym typeface="Courier New"/>
              </a:rPr>
              <a:t>A</a:t>
            </a:r>
            <a:r>
              <a:rPr lang="en" sz="1200" dirty="0">
                <a:solidFill>
                  <a:schemeClr val="dk1"/>
                </a:solidFill>
              </a:rPr>
              <a:t>, sorted in decreasing value. Provide the plot in your answer sheet. (Note, in this case we don’t care about the 2D structure of </a:t>
            </a:r>
            <a:r>
              <a:rPr lang="en" sz="1200" dirty="0">
                <a:solidFill>
                  <a:schemeClr val="dk1"/>
                </a:solidFill>
                <a:latin typeface="Courier New"/>
                <a:ea typeface="Courier New"/>
                <a:cs typeface="Courier New"/>
                <a:sym typeface="Courier New"/>
              </a:rPr>
              <a:t>A</a:t>
            </a:r>
            <a:r>
              <a:rPr lang="en" sz="1200" dirty="0">
                <a:solidFill>
                  <a:schemeClr val="dk1"/>
                </a:solidFill>
              </a:rPr>
              <a:t>, we only want to sort the list of all intensities.)</a:t>
            </a:r>
            <a:endParaRPr sz="1200" dirty="0">
              <a:solidFill>
                <a:schemeClr val="dk1"/>
              </a:solidFill>
            </a:endParaRPr>
          </a:p>
        </p:txBody>
      </p:sp>
      <p:sp>
        <p:nvSpPr>
          <p:cNvPr id="79" name="Google Shape;79;p17"/>
          <p:cNvSpPr txBox="1">
            <a:spLocks noGrp="1"/>
          </p:cNvSpPr>
          <p:nvPr>
            <p:ph type="body" idx="2"/>
          </p:nvPr>
        </p:nvSpPr>
        <p:spPr>
          <a:xfrm>
            <a:off x="4832400" y="438775"/>
            <a:ext cx="3999900" cy="413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t>2.2</a:t>
            </a:r>
            <a:r>
              <a:rPr lang="en" sz="1200" dirty="0">
                <a:solidFill>
                  <a:schemeClr val="dk1"/>
                </a:solidFill>
              </a:rPr>
              <a:t> Display a histogram of A’s intensities with 20 bins. Again, we do not care about the 2D structure. Provide the histogram in your answer sheet.</a:t>
            </a:r>
            <a:endParaRPr sz="1200" dirty="0">
              <a:solidFill>
                <a:schemeClr val="dk1"/>
              </a:solidFill>
            </a:endParaRPr>
          </a:p>
          <a:p>
            <a:pPr marL="0" lvl="0" indent="0" algn="l" rtl="0">
              <a:spcBef>
                <a:spcPts val="0"/>
              </a:spcBef>
              <a:spcAft>
                <a:spcPts val="0"/>
              </a:spcAft>
              <a:buClr>
                <a:schemeClr val="dk1"/>
              </a:buClr>
              <a:buSzPts val="1400"/>
              <a:buFont typeface="Arial"/>
              <a:buNone/>
            </a:pPr>
            <a:endParaRPr b="1" dirty="0"/>
          </a:p>
        </p:txBody>
      </p:sp>
      <p:pic>
        <p:nvPicPr>
          <p:cNvPr id="2" name="Picture 1">
            <a:extLst>
              <a:ext uri="{FF2B5EF4-FFF2-40B4-BE49-F238E27FC236}">
                <a16:creationId xmlns:a16="http://schemas.microsoft.com/office/drawing/2014/main" id="{0D936D79-FDEA-4949-9D62-42E192F0F2FE}"/>
              </a:ext>
            </a:extLst>
          </p:cNvPr>
          <p:cNvPicPr>
            <a:picLocks noChangeAspect="1"/>
          </p:cNvPicPr>
          <p:nvPr/>
        </p:nvPicPr>
        <p:blipFill>
          <a:blip r:embed="rId3"/>
          <a:stretch>
            <a:fillRect/>
          </a:stretch>
        </p:blipFill>
        <p:spPr>
          <a:xfrm>
            <a:off x="228171" y="1939147"/>
            <a:ext cx="3912025" cy="1571497"/>
          </a:xfrm>
          <a:prstGeom prst="rect">
            <a:avLst/>
          </a:prstGeom>
        </p:spPr>
      </p:pic>
      <p:pic>
        <p:nvPicPr>
          <p:cNvPr id="3" name="Picture 2">
            <a:extLst>
              <a:ext uri="{FF2B5EF4-FFF2-40B4-BE49-F238E27FC236}">
                <a16:creationId xmlns:a16="http://schemas.microsoft.com/office/drawing/2014/main" id="{2EA8CFE1-C24D-4269-BC41-8101A12B9742}"/>
              </a:ext>
            </a:extLst>
          </p:cNvPr>
          <p:cNvPicPr>
            <a:picLocks noChangeAspect="1"/>
          </p:cNvPicPr>
          <p:nvPr/>
        </p:nvPicPr>
        <p:blipFill>
          <a:blip r:embed="rId4"/>
          <a:stretch>
            <a:fillRect/>
          </a:stretch>
        </p:blipFill>
        <p:spPr>
          <a:xfrm>
            <a:off x="4941250" y="1414053"/>
            <a:ext cx="3782199" cy="289740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body" idx="2"/>
          </p:nvPr>
        </p:nvSpPr>
        <p:spPr>
          <a:xfrm>
            <a:off x="4832400" y="438775"/>
            <a:ext cx="3999900" cy="413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t>3.2.</a:t>
            </a:r>
            <a:r>
              <a:rPr lang="en" sz="1200" dirty="0">
                <a:solidFill>
                  <a:schemeClr val="dk1"/>
                </a:solidFill>
              </a:rPr>
              <a:t> Display the grayscale image.</a:t>
            </a:r>
            <a:endParaRPr sz="1200" dirty="0">
              <a:solidFill>
                <a:schemeClr val="dk1"/>
              </a:solidFill>
            </a:endParaRPr>
          </a:p>
          <a:p>
            <a:pPr marL="0" lvl="0" indent="0" algn="l" rtl="0">
              <a:spcBef>
                <a:spcPts val="0"/>
              </a:spcBef>
              <a:spcAft>
                <a:spcPts val="0"/>
              </a:spcAft>
              <a:buClr>
                <a:schemeClr val="dk1"/>
              </a:buClr>
              <a:buSzPts val="1400"/>
              <a:buFont typeface="Arial"/>
              <a:buNone/>
            </a:pPr>
            <a:endParaRPr b="1" dirty="0"/>
          </a:p>
          <a:p>
            <a:pPr marL="0" lvl="0" indent="0" algn="l" rtl="0">
              <a:lnSpc>
                <a:spcPct val="115000"/>
              </a:lnSpc>
              <a:spcBef>
                <a:spcPts val="1600"/>
              </a:spcBef>
              <a:spcAft>
                <a:spcPts val="1600"/>
              </a:spcAft>
              <a:buSzPts val="1400"/>
              <a:buNone/>
            </a:pPr>
            <a:endParaRPr b="1" dirty="0"/>
          </a:p>
        </p:txBody>
      </p:sp>
      <p:sp>
        <p:nvSpPr>
          <p:cNvPr id="85" name="Google Shape;85;p18"/>
          <p:cNvSpPr txBox="1">
            <a:spLocks noGrp="1"/>
          </p:cNvSpPr>
          <p:nvPr>
            <p:ph type="body" idx="1"/>
          </p:nvPr>
        </p:nvSpPr>
        <p:spPr>
          <a:xfrm>
            <a:off x="311700" y="438800"/>
            <a:ext cx="3999900" cy="413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2800"/>
              <a:buFont typeface="Arial"/>
              <a:buNone/>
            </a:pPr>
            <a:r>
              <a:rPr lang="en" b="1" dirty="0"/>
              <a:t>3.1</a:t>
            </a:r>
            <a:r>
              <a:rPr lang="en" sz="1200" dirty="0">
                <a:solidFill>
                  <a:schemeClr val="dk1"/>
                </a:solidFill>
              </a:rPr>
              <a:t> Display the color channel swapped image.</a:t>
            </a:r>
            <a:endParaRPr sz="1200" dirty="0">
              <a:solidFill>
                <a:schemeClr val="dk1"/>
              </a:solidFill>
            </a:endParaRPr>
          </a:p>
          <a:p>
            <a:pPr marL="0" lvl="0" indent="0" algn="l" rtl="0">
              <a:lnSpc>
                <a:spcPct val="115000"/>
              </a:lnSpc>
              <a:spcBef>
                <a:spcPts val="0"/>
              </a:spcBef>
              <a:spcAft>
                <a:spcPts val="0"/>
              </a:spcAft>
              <a:buSzPts val="1400"/>
              <a:buNone/>
            </a:pPr>
            <a:endParaRPr b="1" dirty="0"/>
          </a:p>
          <a:p>
            <a:pPr marL="0" lvl="0" indent="0" algn="l" rtl="0">
              <a:lnSpc>
                <a:spcPct val="115000"/>
              </a:lnSpc>
              <a:spcBef>
                <a:spcPts val="1600"/>
              </a:spcBef>
              <a:spcAft>
                <a:spcPts val="1600"/>
              </a:spcAft>
              <a:buSzPts val="1400"/>
              <a:buNone/>
            </a:pPr>
            <a:endParaRPr dirty="0"/>
          </a:p>
        </p:txBody>
      </p:sp>
      <p:pic>
        <p:nvPicPr>
          <p:cNvPr id="4" name="Picture 3">
            <a:extLst>
              <a:ext uri="{FF2B5EF4-FFF2-40B4-BE49-F238E27FC236}">
                <a16:creationId xmlns:a16="http://schemas.microsoft.com/office/drawing/2014/main" id="{1D09454C-AF55-4228-9D96-A6F95DD6BC72}"/>
              </a:ext>
            </a:extLst>
          </p:cNvPr>
          <p:cNvPicPr>
            <a:picLocks noChangeAspect="1"/>
          </p:cNvPicPr>
          <p:nvPr/>
        </p:nvPicPr>
        <p:blipFill>
          <a:blip r:embed="rId3"/>
          <a:stretch>
            <a:fillRect/>
          </a:stretch>
        </p:blipFill>
        <p:spPr>
          <a:xfrm>
            <a:off x="830754" y="920212"/>
            <a:ext cx="2711466" cy="3888358"/>
          </a:xfrm>
          <a:prstGeom prst="rect">
            <a:avLst/>
          </a:prstGeom>
        </p:spPr>
      </p:pic>
      <p:pic>
        <p:nvPicPr>
          <p:cNvPr id="5" name="Picture 4">
            <a:extLst>
              <a:ext uri="{FF2B5EF4-FFF2-40B4-BE49-F238E27FC236}">
                <a16:creationId xmlns:a16="http://schemas.microsoft.com/office/drawing/2014/main" id="{DF8A8386-78D9-4B12-9FEF-EFF86A62FFAF}"/>
              </a:ext>
            </a:extLst>
          </p:cNvPr>
          <p:cNvPicPr>
            <a:picLocks noChangeAspect="1"/>
          </p:cNvPicPr>
          <p:nvPr/>
        </p:nvPicPr>
        <p:blipFill>
          <a:blip r:embed="rId4"/>
          <a:stretch>
            <a:fillRect/>
          </a:stretch>
        </p:blipFill>
        <p:spPr>
          <a:xfrm>
            <a:off x="5309042" y="901816"/>
            <a:ext cx="2666886" cy="390675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body" idx="1"/>
          </p:nvPr>
        </p:nvSpPr>
        <p:spPr>
          <a:xfrm>
            <a:off x="311700" y="438800"/>
            <a:ext cx="3999900" cy="413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2800"/>
              <a:buFont typeface="Arial"/>
              <a:buNone/>
            </a:pPr>
            <a:r>
              <a:rPr lang="en" b="1" dirty="0"/>
              <a:t>3.3</a:t>
            </a:r>
            <a:r>
              <a:rPr lang="en" sz="1200" dirty="0">
                <a:solidFill>
                  <a:schemeClr val="dk1"/>
                </a:solidFill>
              </a:rPr>
              <a:t> Display the negative image.</a:t>
            </a:r>
            <a:endParaRPr sz="1200" dirty="0">
              <a:solidFill>
                <a:schemeClr val="dk1"/>
              </a:solidFill>
            </a:endParaRPr>
          </a:p>
          <a:p>
            <a:pPr marL="0" lvl="0" indent="0" algn="l" rtl="0">
              <a:lnSpc>
                <a:spcPct val="115000"/>
              </a:lnSpc>
              <a:spcBef>
                <a:spcPts val="0"/>
              </a:spcBef>
              <a:spcAft>
                <a:spcPts val="0"/>
              </a:spcAft>
              <a:buSzPts val="1400"/>
              <a:buNone/>
            </a:pPr>
            <a:endParaRPr b="1" dirty="0"/>
          </a:p>
          <a:p>
            <a:pPr marL="0" lvl="0" indent="0" algn="l" rtl="0">
              <a:lnSpc>
                <a:spcPct val="115000"/>
              </a:lnSpc>
              <a:spcBef>
                <a:spcPts val="1600"/>
              </a:spcBef>
              <a:spcAft>
                <a:spcPts val="1600"/>
              </a:spcAft>
              <a:buSzPts val="1400"/>
              <a:buNone/>
            </a:pPr>
            <a:endParaRPr dirty="0"/>
          </a:p>
        </p:txBody>
      </p:sp>
      <p:sp>
        <p:nvSpPr>
          <p:cNvPr id="91" name="Google Shape;91;p19"/>
          <p:cNvSpPr txBox="1">
            <a:spLocks noGrp="1"/>
          </p:cNvSpPr>
          <p:nvPr>
            <p:ph type="body" idx="2"/>
          </p:nvPr>
        </p:nvSpPr>
        <p:spPr>
          <a:xfrm>
            <a:off x="4832400" y="438775"/>
            <a:ext cx="3999900" cy="413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t>3.4</a:t>
            </a:r>
            <a:r>
              <a:rPr lang="en" sz="1200" dirty="0">
                <a:solidFill>
                  <a:schemeClr val="dk1"/>
                </a:solidFill>
              </a:rPr>
              <a:t> Display the mirror image.</a:t>
            </a:r>
            <a:endParaRPr sz="1200" dirty="0">
              <a:solidFill>
                <a:schemeClr val="dk1"/>
              </a:solidFill>
            </a:endParaRPr>
          </a:p>
          <a:p>
            <a:pPr marL="0" lvl="0" indent="0" algn="l" rtl="0">
              <a:spcBef>
                <a:spcPts val="0"/>
              </a:spcBef>
              <a:spcAft>
                <a:spcPts val="0"/>
              </a:spcAft>
              <a:buClr>
                <a:schemeClr val="dk1"/>
              </a:buClr>
              <a:buSzPts val="1400"/>
              <a:buFont typeface="Arial"/>
              <a:buNone/>
            </a:pPr>
            <a:endParaRPr b="1" dirty="0"/>
          </a:p>
          <a:p>
            <a:pPr marL="0" lvl="0" indent="0" algn="l" rtl="0">
              <a:lnSpc>
                <a:spcPct val="115000"/>
              </a:lnSpc>
              <a:spcBef>
                <a:spcPts val="1600"/>
              </a:spcBef>
              <a:spcAft>
                <a:spcPts val="1600"/>
              </a:spcAft>
              <a:buSzPts val="1400"/>
              <a:buNone/>
            </a:pPr>
            <a:endParaRPr b="1" dirty="0"/>
          </a:p>
        </p:txBody>
      </p:sp>
      <p:pic>
        <p:nvPicPr>
          <p:cNvPr id="4" name="Picture 3">
            <a:extLst>
              <a:ext uri="{FF2B5EF4-FFF2-40B4-BE49-F238E27FC236}">
                <a16:creationId xmlns:a16="http://schemas.microsoft.com/office/drawing/2014/main" id="{70867806-C0C9-46F2-AD3D-47C6C3201449}"/>
              </a:ext>
            </a:extLst>
          </p:cNvPr>
          <p:cNvPicPr>
            <a:picLocks noChangeAspect="1"/>
          </p:cNvPicPr>
          <p:nvPr/>
        </p:nvPicPr>
        <p:blipFill>
          <a:blip r:embed="rId3"/>
          <a:stretch>
            <a:fillRect/>
          </a:stretch>
        </p:blipFill>
        <p:spPr>
          <a:xfrm>
            <a:off x="906635" y="876870"/>
            <a:ext cx="2644319" cy="3795510"/>
          </a:xfrm>
          <a:prstGeom prst="rect">
            <a:avLst/>
          </a:prstGeom>
        </p:spPr>
      </p:pic>
      <p:pic>
        <p:nvPicPr>
          <p:cNvPr id="5" name="Picture 4">
            <a:extLst>
              <a:ext uri="{FF2B5EF4-FFF2-40B4-BE49-F238E27FC236}">
                <a16:creationId xmlns:a16="http://schemas.microsoft.com/office/drawing/2014/main" id="{DF20522D-3DCA-495F-AD3F-6988BD23C727}"/>
              </a:ext>
            </a:extLst>
          </p:cNvPr>
          <p:cNvPicPr>
            <a:picLocks noChangeAspect="1"/>
          </p:cNvPicPr>
          <p:nvPr/>
        </p:nvPicPr>
        <p:blipFill>
          <a:blip r:embed="rId4"/>
          <a:stretch>
            <a:fillRect/>
          </a:stretch>
        </p:blipFill>
        <p:spPr>
          <a:xfrm>
            <a:off x="5052881" y="876870"/>
            <a:ext cx="2644319" cy="38119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body" idx="1"/>
          </p:nvPr>
        </p:nvSpPr>
        <p:spPr>
          <a:xfrm>
            <a:off x="311700" y="438800"/>
            <a:ext cx="3999900" cy="413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2800"/>
              <a:buFont typeface="Arial"/>
              <a:buNone/>
            </a:pPr>
            <a:r>
              <a:rPr lang="en" b="1" dirty="0"/>
              <a:t>3.5</a:t>
            </a:r>
            <a:r>
              <a:rPr lang="en" sz="1200" dirty="0">
                <a:solidFill>
                  <a:schemeClr val="dk1"/>
                </a:solidFill>
              </a:rPr>
              <a:t> Display the averaged image. </a:t>
            </a:r>
            <a:endParaRPr sz="1200" dirty="0">
              <a:solidFill>
                <a:schemeClr val="dk1"/>
              </a:solidFill>
            </a:endParaRPr>
          </a:p>
          <a:p>
            <a:pPr marL="0" lvl="0" indent="0" algn="l" rtl="0">
              <a:lnSpc>
                <a:spcPct val="115000"/>
              </a:lnSpc>
              <a:spcBef>
                <a:spcPts val="0"/>
              </a:spcBef>
              <a:spcAft>
                <a:spcPts val="0"/>
              </a:spcAft>
              <a:buSzPts val="1400"/>
              <a:buNone/>
            </a:pPr>
            <a:endParaRPr b="1" dirty="0"/>
          </a:p>
          <a:p>
            <a:pPr marL="0" lvl="0" indent="0" algn="l" rtl="0">
              <a:lnSpc>
                <a:spcPct val="115000"/>
              </a:lnSpc>
              <a:spcBef>
                <a:spcPts val="1600"/>
              </a:spcBef>
              <a:spcAft>
                <a:spcPts val="1600"/>
              </a:spcAft>
              <a:buSzPts val="1400"/>
              <a:buNone/>
            </a:pPr>
            <a:endParaRPr dirty="0"/>
          </a:p>
        </p:txBody>
      </p:sp>
      <p:sp>
        <p:nvSpPr>
          <p:cNvPr id="97" name="Google Shape;97;p20"/>
          <p:cNvSpPr txBox="1">
            <a:spLocks noGrp="1"/>
          </p:cNvSpPr>
          <p:nvPr>
            <p:ph type="body" idx="2"/>
          </p:nvPr>
        </p:nvSpPr>
        <p:spPr>
          <a:xfrm>
            <a:off x="4832400" y="438775"/>
            <a:ext cx="3999900" cy="413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t>3.6.</a:t>
            </a:r>
            <a:r>
              <a:rPr lang="en" sz="1200" dirty="0">
                <a:solidFill>
                  <a:schemeClr val="dk1"/>
                </a:solidFill>
              </a:rPr>
              <a:t> Display the clipped image.</a:t>
            </a:r>
            <a:endParaRPr sz="1200" dirty="0">
              <a:solidFill>
                <a:schemeClr val="dk1"/>
              </a:solidFill>
            </a:endParaRPr>
          </a:p>
          <a:p>
            <a:pPr marL="0" lvl="0" indent="0" algn="l" rtl="0">
              <a:spcBef>
                <a:spcPts val="0"/>
              </a:spcBef>
              <a:spcAft>
                <a:spcPts val="0"/>
              </a:spcAft>
              <a:buClr>
                <a:schemeClr val="dk1"/>
              </a:buClr>
              <a:buSzPts val="1400"/>
              <a:buFont typeface="Arial"/>
              <a:buNone/>
            </a:pPr>
            <a:endParaRPr b="1" dirty="0"/>
          </a:p>
          <a:p>
            <a:pPr marL="0" lvl="0" indent="0" algn="l" rtl="0">
              <a:lnSpc>
                <a:spcPct val="115000"/>
              </a:lnSpc>
              <a:spcBef>
                <a:spcPts val="1600"/>
              </a:spcBef>
              <a:spcAft>
                <a:spcPts val="1600"/>
              </a:spcAft>
              <a:buSzPts val="1400"/>
              <a:buNone/>
            </a:pPr>
            <a:endParaRPr b="1" dirty="0"/>
          </a:p>
        </p:txBody>
      </p:sp>
      <p:pic>
        <p:nvPicPr>
          <p:cNvPr id="4" name="Picture 3">
            <a:extLst>
              <a:ext uri="{FF2B5EF4-FFF2-40B4-BE49-F238E27FC236}">
                <a16:creationId xmlns:a16="http://schemas.microsoft.com/office/drawing/2014/main" id="{4E902353-1CBA-4A2F-95BA-35747D108B8D}"/>
              </a:ext>
            </a:extLst>
          </p:cNvPr>
          <p:cNvPicPr>
            <a:picLocks noChangeAspect="1"/>
          </p:cNvPicPr>
          <p:nvPr/>
        </p:nvPicPr>
        <p:blipFill>
          <a:blip r:embed="rId3"/>
          <a:stretch>
            <a:fillRect/>
          </a:stretch>
        </p:blipFill>
        <p:spPr>
          <a:xfrm>
            <a:off x="1091381" y="885514"/>
            <a:ext cx="2654709" cy="3894353"/>
          </a:xfrm>
          <a:prstGeom prst="rect">
            <a:avLst/>
          </a:prstGeom>
        </p:spPr>
      </p:pic>
      <p:pic>
        <p:nvPicPr>
          <p:cNvPr id="5" name="Picture 4">
            <a:extLst>
              <a:ext uri="{FF2B5EF4-FFF2-40B4-BE49-F238E27FC236}">
                <a16:creationId xmlns:a16="http://schemas.microsoft.com/office/drawing/2014/main" id="{6AB18A0E-2B04-4184-837B-D9EE67865FFC}"/>
              </a:ext>
            </a:extLst>
          </p:cNvPr>
          <p:cNvPicPr>
            <a:picLocks noChangeAspect="1"/>
          </p:cNvPicPr>
          <p:nvPr/>
        </p:nvPicPr>
        <p:blipFill>
          <a:blip r:embed="rId4"/>
          <a:stretch>
            <a:fillRect/>
          </a:stretch>
        </p:blipFill>
        <p:spPr>
          <a:xfrm>
            <a:off x="5349200" y="885514"/>
            <a:ext cx="2609029" cy="385032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a:t>Understanding Color</a:t>
            </a:r>
            <a:endParaRPr/>
          </a:p>
        </p:txBody>
      </p:sp>
      <p:sp>
        <p:nvSpPr>
          <p:cNvPr id="103" name="Google Shape;103;p21"/>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919</TotalTime>
  <Words>737</Words>
  <Application>Microsoft Office PowerPoint</Application>
  <PresentationFormat>On-screen Show (16:9)</PresentationFormat>
  <Paragraphs>76</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Courier New</vt:lpstr>
      <vt:lpstr>Simple Light</vt:lpstr>
      <vt:lpstr>CS 4476/6476 Spring 2020 PS1</vt:lpstr>
      <vt:lpstr>Short answer problems</vt:lpstr>
      <vt:lpstr>PowerPoint Presentation</vt:lpstr>
      <vt:lpstr>PowerPoint Presentation</vt:lpstr>
      <vt:lpstr>PowerPoint Presentation</vt:lpstr>
      <vt:lpstr>PowerPoint Presentation</vt:lpstr>
      <vt:lpstr>PowerPoint Presentation</vt:lpstr>
      <vt:lpstr>PowerPoint Presentation</vt:lpstr>
      <vt:lpstr>Understanding Color</vt:lpstr>
      <vt:lpstr>4.1. Load the images and plot their R, G, B channels separately as grayscale images using plt.imshow()(beware of normalization).</vt:lpstr>
      <vt:lpstr>4.1.(contd) Then convert them into LAB color space using cv2.cvtColor()and plot the three channels again.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4476/6476 Spring 2020 PS1</dc:title>
  <cp:lastModifiedBy>Wang, Wenyue</cp:lastModifiedBy>
  <cp:revision>14</cp:revision>
  <dcterms:modified xsi:type="dcterms:W3CDTF">2020-01-24T23:25:24Z</dcterms:modified>
</cp:coreProperties>
</file>