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wiHfPVnAR7qjnczkG/kaqdG2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9D607-DCB6-4AF7-906C-C073AA671431}">
  <a:tblStyle styleId="{BDE9D607-DCB6-4AF7-906C-C073AA6714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603"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02b81866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02b81866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2b81866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02b81866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2b81866f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02b81866f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02b81866f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02b81866f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2b81866f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2b81866f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02b81866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702b81866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02b8186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02b8186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02b81866f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02b81866f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2b81866f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2b81866f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02b81866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702b81866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2891e31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2891e31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02b8186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02b8186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4476/6476 Spring 2020</a:t>
            </a:r>
            <a:endParaRPr/>
          </a:p>
          <a:p>
            <a:pPr marL="0" lvl="0" indent="0" algn="ctr" rtl="0">
              <a:lnSpc>
                <a:spcPct val="100000"/>
              </a:lnSpc>
              <a:spcBef>
                <a:spcPts val="0"/>
              </a:spcBef>
              <a:spcAft>
                <a:spcPts val="0"/>
              </a:spcAft>
              <a:buSzPts val="5200"/>
              <a:buNone/>
            </a:pPr>
            <a:r>
              <a:rPr lang="en"/>
              <a:t>PS4</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Wenyue Wang</a:t>
            </a:r>
            <a:endParaRPr dirty="0"/>
          </a:p>
          <a:p>
            <a:pPr marL="0" lvl="0" indent="0" algn="ctr" rtl="0">
              <a:lnSpc>
                <a:spcPct val="100000"/>
              </a:lnSpc>
              <a:spcBef>
                <a:spcPts val="0"/>
              </a:spcBef>
              <a:spcAft>
                <a:spcPts val="0"/>
              </a:spcAft>
              <a:buSzPts val="2800"/>
              <a:buNone/>
            </a:pPr>
            <a:r>
              <a:rPr lang="en-US" dirty="0"/>
              <a:t>Wenyue_wang@gatech.edu</a:t>
            </a:r>
            <a:endParaRPr dirty="0"/>
          </a:p>
          <a:p>
            <a:pPr marL="0" lvl="0" indent="0" algn="ctr" rtl="0">
              <a:lnSpc>
                <a:spcPct val="100000"/>
              </a:lnSpc>
              <a:spcBef>
                <a:spcPts val="0"/>
              </a:spcBef>
              <a:spcAft>
                <a:spcPts val="0"/>
              </a:spcAft>
              <a:buSzPts val="2800"/>
              <a:buNone/>
            </a:pPr>
            <a:r>
              <a:rPr lang="en-US" dirty="0"/>
              <a:t>903204153</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702b81866f_1_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3.2.1 Stop sign detection</a:t>
            </a:r>
            <a:endParaRPr/>
          </a:p>
        </p:txBody>
      </p:sp>
      <p:pic>
        <p:nvPicPr>
          <p:cNvPr id="4" name="Picture 3">
            <a:extLst>
              <a:ext uri="{FF2B5EF4-FFF2-40B4-BE49-F238E27FC236}">
                <a16:creationId xmlns:a16="http://schemas.microsoft.com/office/drawing/2014/main" id="{04435F70-AE1B-4C32-B89A-975C5C2824BC}"/>
              </a:ext>
            </a:extLst>
          </p:cNvPr>
          <p:cNvPicPr>
            <a:picLocks noChangeAspect="1"/>
          </p:cNvPicPr>
          <p:nvPr/>
        </p:nvPicPr>
        <p:blipFill>
          <a:blip r:embed="rId3"/>
          <a:stretch>
            <a:fillRect/>
          </a:stretch>
        </p:blipFill>
        <p:spPr>
          <a:xfrm>
            <a:off x="1369955" y="1394318"/>
            <a:ext cx="5706848" cy="27386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02b81866f_1_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3.2.2 Warning sign detection</a:t>
            </a:r>
            <a:endParaRPr/>
          </a:p>
        </p:txBody>
      </p:sp>
      <p:sp>
        <p:nvSpPr>
          <p:cNvPr id="117" name="Google Shape;117;g702b81866f_1_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pic>
        <p:nvPicPr>
          <p:cNvPr id="2" name="Picture 1">
            <a:extLst>
              <a:ext uri="{FF2B5EF4-FFF2-40B4-BE49-F238E27FC236}">
                <a16:creationId xmlns:a16="http://schemas.microsoft.com/office/drawing/2014/main" id="{3212D85C-ACBF-4703-816C-AC9D3E2145A4}"/>
              </a:ext>
            </a:extLst>
          </p:cNvPr>
          <p:cNvPicPr>
            <a:picLocks noChangeAspect="1"/>
          </p:cNvPicPr>
          <p:nvPr/>
        </p:nvPicPr>
        <p:blipFill>
          <a:blip r:embed="rId3"/>
          <a:stretch>
            <a:fillRect/>
          </a:stretch>
        </p:blipFill>
        <p:spPr>
          <a:xfrm>
            <a:off x="1486432" y="1572435"/>
            <a:ext cx="5276861" cy="26073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02b81866f_1_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3.2.3 Construction sign detection</a:t>
            </a:r>
            <a:endParaRPr/>
          </a:p>
        </p:txBody>
      </p:sp>
      <p:sp>
        <p:nvSpPr>
          <p:cNvPr id="123" name="Google Shape;123;g702b81866f_1_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pic>
        <p:nvPicPr>
          <p:cNvPr id="2" name="Picture 1">
            <a:extLst>
              <a:ext uri="{FF2B5EF4-FFF2-40B4-BE49-F238E27FC236}">
                <a16:creationId xmlns:a16="http://schemas.microsoft.com/office/drawing/2014/main" id="{07189567-7564-4D3A-ADB9-35A4B1E653C9}"/>
              </a:ext>
            </a:extLst>
          </p:cNvPr>
          <p:cNvPicPr>
            <a:picLocks noChangeAspect="1"/>
          </p:cNvPicPr>
          <p:nvPr/>
        </p:nvPicPr>
        <p:blipFill>
          <a:blip r:embed="rId3"/>
          <a:stretch>
            <a:fillRect/>
          </a:stretch>
        </p:blipFill>
        <p:spPr>
          <a:xfrm>
            <a:off x="1470103" y="1407925"/>
            <a:ext cx="5613231" cy="2823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702b81866f_1_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3.2.4 Do not enter sign detection</a:t>
            </a:r>
            <a:endParaRPr dirty="0"/>
          </a:p>
        </p:txBody>
      </p:sp>
      <p:sp>
        <p:nvSpPr>
          <p:cNvPr id="129" name="Google Shape;129;g702b81866f_1_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pic>
        <p:nvPicPr>
          <p:cNvPr id="2" name="Picture 1">
            <a:extLst>
              <a:ext uri="{FF2B5EF4-FFF2-40B4-BE49-F238E27FC236}">
                <a16:creationId xmlns:a16="http://schemas.microsoft.com/office/drawing/2014/main" id="{2797FE41-9B14-4BC6-BFA3-046155533E85}"/>
              </a:ext>
            </a:extLst>
          </p:cNvPr>
          <p:cNvPicPr>
            <a:picLocks noChangeAspect="1"/>
          </p:cNvPicPr>
          <p:nvPr/>
        </p:nvPicPr>
        <p:blipFill>
          <a:blip r:embed="rId3"/>
          <a:stretch>
            <a:fillRect/>
          </a:stretch>
        </p:blipFill>
        <p:spPr>
          <a:xfrm>
            <a:off x="1662372" y="1408129"/>
            <a:ext cx="5496074" cy="2811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702b81866f_1_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3.2.5 Yield sign detection</a:t>
            </a:r>
            <a:endParaRPr/>
          </a:p>
        </p:txBody>
      </p:sp>
      <p:pic>
        <p:nvPicPr>
          <p:cNvPr id="4" name="Picture 3">
            <a:extLst>
              <a:ext uri="{FF2B5EF4-FFF2-40B4-BE49-F238E27FC236}">
                <a16:creationId xmlns:a16="http://schemas.microsoft.com/office/drawing/2014/main" id="{CBDFAE55-9801-4F42-85F9-46D42EF118A1}"/>
              </a:ext>
            </a:extLst>
          </p:cNvPr>
          <p:cNvPicPr>
            <a:picLocks noChangeAspect="1"/>
          </p:cNvPicPr>
          <p:nvPr/>
        </p:nvPicPr>
        <p:blipFill>
          <a:blip r:embed="rId3"/>
          <a:stretch>
            <a:fillRect/>
          </a:stretch>
        </p:blipFill>
        <p:spPr>
          <a:xfrm>
            <a:off x="1464387" y="1426022"/>
            <a:ext cx="5592821" cy="27802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702b81866f_0_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 Extra Credit</a:t>
            </a:r>
            <a:endParaRPr/>
          </a:p>
        </p:txBody>
      </p:sp>
      <p:sp>
        <p:nvSpPr>
          <p:cNvPr id="141" name="Google Shape;141;g702b81866f_0_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Hough Transform on Real Images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702b81866f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4.1 Known Radius</a:t>
            </a:r>
            <a:endParaRPr sz="2400"/>
          </a:p>
        </p:txBody>
      </p:sp>
      <p:pic>
        <p:nvPicPr>
          <p:cNvPr id="4" name="Picture 3">
            <a:extLst>
              <a:ext uri="{FF2B5EF4-FFF2-40B4-BE49-F238E27FC236}">
                <a16:creationId xmlns:a16="http://schemas.microsoft.com/office/drawing/2014/main" id="{EB3A8CEC-0B42-4760-AF35-4019A5BD283B}"/>
              </a:ext>
            </a:extLst>
          </p:cNvPr>
          <p:cNvPicPr>
            <a:picLocks noChangeAspect="1"/>
          </p:cNvPicPr>
          <p:nvPr/>
        </p:nvPicPr>
        <p:blipFill>
          <a:blip r:embed="rId3"/>
          <a:stretch>
            <a:fillRect/>
          </a:stretch>
        </p:blipFill>
        <p:spPr>
          <a:xfrm>
            <a:off x="401933" y="1307566"/>
            <a:ext cx="3931670" cy="2365762"/>
          </a:xfrm>
          <a:prstGeom prst="rect">
            <a:avLst/>
          </a:prstGeom>
        </p:spPr>
      </p:pic>
      <p:pic>
        <p:nvPicPr>
          <p:cNvPr id="5" name="Picture 4">
            <a:extLst>
              <a:ext uri="{FF2B5EF4-FFF2-40B4-BE49-F238E27FC236}">
                <a16:creationId xmlns:a16="http://schemas.microsoft.com/office/drawing/2014/main" id="{0F3DDC38-CC24-4F12-811A-A9A7D2D5D058}"/>
              </a:ext>
            </a:extLst>
          </p:cNvPr>
          <p:cNvPicPr>
            <a:picLocks noChangeAspect="1"/>
          </p:cNvPicPr>
          <p:nvPr/>
        </p:nvPicPr>
        <p:blipFill rotWithShape="1">
          <a:blip r:embed="rId4"/>
          <a:srcRect r="21154" b="49296"/>
          <a:stretch/>
        </p:blipFill>
        <p:spPr>
          <a:xfrm>
            <a:off x="4515168" y="1307566"/>
            <a:ext cx="4076925" cy="27615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702b81866f_1_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4.1 Known Radius</a:t>
            </a:r>
            <a:endParaRPr sz="2400" dirty="0"/>
          </a:p>
        </p:txBody>
      </p:sp>
      <p:sp>
        <p:nvSpPr>
          <p:cNvPr id="4" name="Google Shape;85;p10">
            <a:extLst>
              <a:ext uri="{FF2B5EF4-FFF2-40B4-BE49-F238E27FC236}">
                <a16:creationId xmlns:a16="http://schemas.microsoft.com/office/drawing/2014/main" id="{057EE5C2-EC7E-4EF9-A278-6218AACDB7AE}"/>
              </a:ext>
            </a:extLst>
          </p:cNvPr>
          <p:cNvSpPr txBox="1"/>
          <p:nvPr/>
        </p:nvSpPr>
        <p:spPr>
          <a:xfrm>
            <a:off x="747848" y="3838889"/>
            <a:ext cx="7367452" cy="8278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When threshold is low, the circle detection is not accurate, the error is significant as it detects some incorrect object. Then after I increase the threshold, it only detects the correct object.</a:t>
            </a:r>
            <a:endParaRPr sz="1200" dirty="0"/>
          </a:p>
        </p:txBody>
      </p:sp>
      <p:pic>
        <p:nvPicPr>
          <p:cNvPr id="3" name="Picture 2">
            <a:extLst>
              <a:ext uri="{FF2B5EF4-FFF2-40B4-BE49-F238E27FC236}">
                <a16:creationId xmlns:a16="http://schemas.microsoft.com/office/drawing/2014/main" id="{07C9D18C-D872-4E50-9D3C-CB8117548CF2}"/>
              </a:ext>
            </a:extLst>
          </p:cNvPr>
          <p:cNvPicPr>
            <a:picLocks noChangeAspect="1"/>
          </p:cNvPicPr>
          <p:nvPr/>
        </p:nvPicPr>
        <p:blipFill>
          <a:blip r:embed="rId3"/>
          <a:stretch>
            <a:fillRect/>
          </a:stretch>
        </p:blipFill>
        <p:spPr>
          <a:xfrm>
            <a:off x="368598" y="1151619"/>
            <a:ext cx="2776279" cy="1986280"/>
          </a:xfrm>
          <a:prstGeom prst="rect">
            <a:avLst/>
          </a:prstGeom>
        </p:spPr>
      </p:pic>
      <p:sp>
        <p:nvSpPr>
          <p:cNvPr id="5" name="TextBox 4">
            <a:extLst>
              <a:ext uri="{FF2B5EF4-FFF2-40B4-BE49-F238E27FC236}">
                <a16:creationId xmlns:a16="http://schemas.microsoft.com/office/drawing/2014/main" id="{9465D05A-52FC-458C-8EEC-A5C4F40BC654}"/>
              </a:ext>
            </a:extLst>
          </p:cNvPr>
          <p:cNvSpPr txBox="1"/>
          <p:nvPr/>
        </p:nvSpPr>
        <p:spPr>
          <a:xfrm>
            <a:off x="1015637" y="3132780"/>
            <a:ext cx="1760220" cy="307777"/>
          </a:xfrm>
          <a:prstGeom prst="rect">
            <a:avLst/>
          </a:prstGeom>
          <a:noFill/>
        </p:spPr>
        <p:txBody>
          <a:bodyPr wrap="square" rtlCol="0">
            <a:spAutoFit/>
          </a:bodyPr>
          <a:lstStyle/>
          <a:p>
            <a:r>
              <a:rPr lang="en-US" dirty="0"/>
              <a:t>Threshold = 0.4</a:t>
            </a:r>
          </a:p>
        </p:txBody>
      </p:sp>
      <p:pic>
        <p:nvPicPr>
          <p:cNvPr id="6" name="Picture 5">
            <a:extLst>
              <a:ext uri="{FF2B5EF4-FFF2-40B4-BE49-F238E27FC236}">
                <a16:creationId xmlns:a16="http://schemas.microsoft.com/office/drawing/2014/main" id="{1DAD0033-319C-4420-8F69-8E0419901F2F}"/>
              </a:ext>
            </a:extLst>
          </p:cNvPr>
          <p:cNvPicPr>
            <a:picLocks noChangeAspect="1"/>
          </p:cNvPicPr>
          <p:nvPr/>
        </p:nvPicPr>
        <p:blipFill>
          <a:blip r:embed="rId4"/>
          <a:stretch>
            <a:fillRect/>
          </a:stretch>
        </p:blipFill>
        <p:spPr>
          <a:xfrm>
            <a:off x="3067575" y="1201456"/>
            <a:ext cx="2776279" cy="1931324"/>
          </a:xfrm>
          <a:prstGeom prst="rect">
            <a:avLst/>
          </a:prstGeom>
        </p:spPr>
      </p:pic>
      <p:pic>
        <p:nvPicPr>
          <p:cNvPr id="7" name="Picture 6">
            <a:extLst>
              <a:ext uri="{FF2B5EF4-FFF2-40B4-BE49-F238E27FC236}">
                <a16:creationId xmlns:a16="http://schemas.microsoft.com/office/drawing/2014/main" id="{991378D6-2186-4FC9-8EAD-8999CDFB49AB}"/>
              </a:ext>
            </a:extLst>
          </p:cNvPr>
          <p:cNvPicPr>
            <a:picLocks noChangeAspect="1"/>
          </p:cNvPicPr>
          <p:nvPr/>
        </p:nvPicPr>
        <p:blipFill>
          <a:blip r:embed="rId5"/>
          <a:stretch>
            <a:fillRect/>
          </a:stretch>
        </p:blipFill>
        <p:spPr>
          <a:xfrm>
            <a:off x="5942765" y="1201456"/>
            <a:ext cx="2776279" cy="1921436"/>
          </a:xfrm>
          <a:prstGeom prst="rect">
            <a:avLst/>
          </a:prstGeom>
        </p:spPr>
      </p:pic>
      <p:sp>
        <p:nvSpPr>
          <p:cNvPr id="9" name="TextBox 8">
            <a:extLst>
              <a:ext uri="{FF2B5EF4-FFF2-40B4-BE49-F238E27FC236}">
                <a16:creationId xmlns:a16="http://schemas.microsoft.com/office/drawing/2014/main" id="{54D1A79D-60D7-46C8-848A-E6B70977B26E}"/>
              </a:ext>
            </a:extLst>
          </p:cNvPr>
          <p:cNvSpPr txBox="1"/>
          <p:nvPr/>
        </p:nvSpPr>
        <p:spPr>
          <a:xfrm>
            <a:off x="3761014" y="3132780"/>
            <a:ext cx="1760220" cy="307777"/>
          </a:xfrm>
          <a:prstGeom prst="rect">
            <a:avLst/>
          </a:prstGeom>
          <a:noFill/>
        </p:spPr>
        <p:txBody>
          <a:bodyPr wrap="square" rtlCol="0">
            <a:spAutoFit/>
          </a:bodyPr>
          <a:lstStyle/>
          <a:p>
            <a:r>
              <a:rPr lang="en-US" dirty="0"/>
              <a:t>Threshold = 0.7</a:t>
            </a:r>
          </a:p>
        </p:txBody>
      </p:sp>
      <p:sp>
        <p:nvSpPr>
          <p:cNvPr id="10" name="TextBox 9">
            <a:extLst>
              <a:ext uri="{FF2B5EF4-FFF2-40B4-BE49-F238E27FC236}">
                <a16:creationId xmlns:a16="http://schemas.microsoft.com/office/drawing/2014/main" id="{2F3EB70F-CC34-43C9-82B5-36FB562A9B67}"/>
              </a:ext>
            </a:extLst>
          </p:cNvPr>
          <p:cNvSpPr txBox="1"/>
          <p:nvPr/>
        </p:nvSpPr>
        <p:spPr>
          <a:xfrm>
            <a:off x="6693625" y="3152734"/>
            <a:ext cx="1760220" cy="307777"/>
          </a:xfrm>
          <a:prstGeom prst="rect">
            <a:avLst/>
          </a:prstGeom>
          <a:noFill/>
        </p:spPr>
        <p:txBody>
          <a:bodyPr wrap="square" rtlCol="0">
            <a:spAutoFit/>
          </a:bodyPr>
          <a:lstStyle/>
          <a:p>
            <a:r>
              <a:rPr lang="en-US" dirty="0"/>
              <a:t>Threshold = 0.95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702b81866f_1_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4.2 Unknown Radii</a:t>
            </a:r>
            <a:endParaRPr/>
          </a:p>
        </p:txBody>
      </p:sp>
      <p:pic>
        <p:nvPicPr>
          <p:cNvPr id="2" name="Picture 1">
            <a:extLst>
              <a:ext uri="{FF2B5EF4-FFF2-40B4-BE49-F238E27FC236}">
                <a16:creationId xmlns:a16="http://schemas.microsoft.com/office/drawing/2014/main" id="{2EFCEF08-3A3E-444D-821D-AC29E501F739}"/>
              </a:ext>
            </a:extLst>
          </p:cNvPr>
          <p:cNvPicPr>
            <a:picLocks noChangeAspect="1"/>
          </p:cNvPicPr>
          <p:nvPr/>
        </p:nvPicPr>
        <p:blipFill>
          <a:blip r:embed="rId3"/>
          <a:stretch>
            <a:fillRect/>
          </a:stretch>
        </p:blipFill>
        <p:spPr>
          <a:xfrm>
            <a:off x="1343417" y="1214156"/>
            <a:ext cx="5713792" cy="3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 Color Quantization with K-Means</a:t>
            </a:r>
            <a:endParaRPr/>
          </a:p>
        </p:txBody>
      </p:sp>
      <p:sp>
        <p:nvSpPr>
          <p:cNvPr id="61" name="Google Shape;61;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solidFill>
                  <a:schemeClr val="dk2"/>
                </a:solidFill>
              </a:rPr>
              <a:t>2.1 Color Quantization of RGB images</a:t>
            </a:r>
            <a:endParaRPr sz="1200"/>
          </a:p>
        </p:txBody>
      </p:sp>
      <p:sp>
        <p:nvSpPr>
          <p:cNvPr id="67" name="Google Shape;6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&lt;Insert images here&gt;</a:t>
            </a:r>
            <a:endParaRPr/>
          </a:p>
        </p:txBody>
      </p:sp>
      <p:pic>
        <p:nvPicPr>
          <p:cNvPr id="3" name="Picture 2">
            <a:extLst>
              <a:ext uri="{FF2B5EF4-FFF2-40B4-BE49-F238E27FC236}">
                <a16:creationId xmlns:a16="http://schemas.microsoft.com/office/drawing/2014/main" id="{1130BC4E-7704-43C2-889B-CF53ABEE2934}"/>
              </a:ext>
            </a:extLst>
          </p:cNvPr>
          <p:cNvPicPr>
            <a:picLocks noChangeAspect="1"/>
          </p:cNvPicPr>
          <p:nvPr/>
        </p:nvPicPr>
        <p:blipFill>
          <a:blip r:embed="rId3"/>
          <a:stretch>
            <a:fillRect/>
          </a:stretch>
        </p:blipFill>
        <p:spPr>
          <a:xfrm>
            <a:off x="311699" y="1072099"/>
            <a:ext cx="8562517" cy="29479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1400" b="1">
                <a:solidFill>
                  <a:schemeClr val="dk2"/>
                </a:solidFill>
              </a:rPr>
              <a:t>2.2 Color Quantization of HSV images</a:t>
            </a:r>
            <a:endParaRPr sz="1200"/>
          </a:p>
        </p:txBody>
      </p:sp>
      <p:sp>
        <p:nvSpPr>
          <p:cNvPr id="73" name="Google Shape;7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&lt;Insert images here&gt;</a:t>
            </a:r>
            <a:endParaRPr/>
          </a:p>
        </p:txBody>
      </p:sp>
      <p:pic>
        <p:nvPicPr>
          <p:cNvPr id="3" name="Picture 2">
            <a:extLst>
              <a:ext uri="{FF2B5EF4-FFF2-40B4-BE49-F238E27FC236}">
                <a16:creationId xmlns:a16="http://schemas.microsoft.com/office/drawing/2014/main" id="{1B109462-D0DB-42B1-8E49-24258371D0EA}"/>
              </a:ext>
            </a:extLst>
          </p:cNvPr>
          <p:cNvPicPr>
            <a:picLocks noChangeAspect="1"/>
          </p:cNvPicPr>
          <p:nvPr/>
        </p:nvPicPr>
        <p:blipFill>
          <a:blip r:embed="rId3"/>
          <a:stretch>
            <a:fillRect/>
          </a:stretch>
        </p:blipFill>
        <p:spPr>
          <a:xfrm>
            <a:off x="265999" y="1081896"/>
            <a:ext cx="8566301" cy="2964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a:spLocks noGrp="1"/>
          </p:cNvSpPr>
          <p:nvPr>
            <p:ph type="body" idx="1"/>
          </p:nvPr>
        </p:nvSpPr>
        <p:spPr>
          <a:xfrm>
            <a:off x="440175" y="506700"/>
            <a:ext cx="80292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2.3</a:t>
            </a:r>
            <a:r>
              <a:rPr lang="en" sz="1200">
                <a:solidFill>
                  <a:schemeClr val="dk1"/>
                </a:solidFill>
              </a:rPr>
              <a:t> </a:t>
            </a:r>
            <a:r>
              <a:rPr lang="en" b="1">
                <a:solidFill>
                  <a:schemeClr val="dk1"/>
                </a:solidFill>
              </a:rPr>
              <a:t>Quantization error (remember to use the random state initialized in the script).</a:t>
            </a: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	Enter values as log</a:t>
            </a:r>
            <a:r>
              <a:rPr lang="en" sz="1200" baseline="-25000">
                <a:solidFill>
                  <a:schemeClr val="dk1"/>
                </a:solidFill>
              </a:rPr>
              <a:t>e</a:t>
            </a:r>
            <a:r>
              <a:rPr lang="en" sz="1200">
                <a:solidFill>
                  <a:schemeClr val="dk1"/>
                </a:solidFill>
              </a:rPr>
              <a:t>(error)</a:t>
            </a:r>
            <a:endParaRPr sz="1200">
              <a:solidFill>
                <a:schemeClr val="dk1"/>
              </a:solidFill>
            </a:endParaRPr>
          </a:p>
          <a:p>
            <a:pPr marL="0" lvl="0" indent="0" algn="l" rtl="0">
              <a:lnSpc>
                <a:spcPct val="115000"/>
              </a:lnSpc>
              <a:spcBef>
                <a:spcPts val="1600"/>
              </a:spcBef>
              <a:spcAft>
                <a:spcPts val="1600"/>
              </a:spcAft>
              <a:buSzPts val="1400"/>
              <a:buNone/>
            </a:pPr>
            <a:endParaRPr/>
          </a:p>
        </p:txBody>
      </p:sp>
      <p:graphicFrame>
        <p:nvGraphicFramePr>
          <p:cNvPr id="79" name="Google Shape;79;p9"/>
          <p:cNvGraphicFramePr/>
          <p:nvPr>
            <p:extLst>
              <p:ext uri="{D42A27DB-BD31-4B8C-83A1-F6EECF244321}">
                <p14:modId xmlns:p14="http://schemas.microsoft.com/office/powerpoint/2010/main" val="606602534"/>
              </p:ext>
            </p:extLst>
          </p:nvPr>
        </p:nvGraphicFramePr>
        <p:xfrm>
          <a:off x="952500" y="1809750"/>
          <a:ext cx="7239000" cy="1584840"/>
        </p:xfrm>
        <a:graphic>
          <a:graphicData uri="http://schemas.openxmlformats.org/drawingml/2006/table">
            <a:tbl>
              <a:tblPr>
                <a:noFill/>
                <a:tableStyleId>{BDE9D607-DCB6-4AF7-906C-C073AA671431}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k</a:t>
                      </a:r>
                      <a:endParaRPr b="1"/>
                    </a:p>
                  </a:txBody>
                  <a:tcPr marL="91425" marR="91425" marT="91425" marB="91425"/>
                </a:tc>
                <a:tc>
                  <a:txBody>
                    <a:bodyPr/>
                    <a:lstStyle/>
                    <a:p>
                      <a:pPr marL="0" lvl="0" indent="0" algn="l" rtl="0">
                        <a:spcBef>
                          <a:spcPts val="0"/>
                        </a:spcBef>
                        <a:spcAft>
                          <a:spcPts val="0"/>
                        </a:spcAft>
                        <a:buNone/>
                      </a:pPr>
                      <a:r>
                        <a:rPr lang="en" b="1"/>
                        <a:t>RGB</a:t>
                      </a:r>
                      <a:endParaRPr b="1"/>
                    </a:p>
                  </a:txBody>
                  <a:tcPr marL="91425" marR="91425" marT="91425" marB="91425"/>
                </a:tc>
                <a:tc>
                  <a:txBody>
                    <a:bodyPr/>
                    <a:lstStyle/>
                    <a:p>
                      <a:pPr marL="0" lvl="0" indent="0" algn="l" rtl="0">
                        <a:spcBef>
                          <a:spcPts val="0"/>
                        </a:spcBef>
                        <a:spcAft>
                          <a:spcPts val="0"/>
                        </a:spcAft>
                        <a:buNone/>
                      </a:pPr>
                      <a:r>
                        <a:rPr lang="en" b="1"/>
                        <a:t>HSV</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US" dirty="0"/>
                        <a:t>15.12216290311367</a:t>
                      </a:r>
                      <a:endParaRPr dirty="0"/>
                    </a:p>
                  </a:txBody>
                  <a:tcPr marL="91425" marR="91425" marT="91425" marB="91425"/>
                </a:tc>
                <a:tc>
                  <a:txBody>
                    <a:bodyPr/>
                    <a:lstStyle/>
                    <a:p>
                      <a:pPr marL="0" lvl="0" indent="0" algn="l" rtl="0">
                        <a:spcBef>
                          <a:spcPts val="0"/>
                        </a:spcBef>
                        <a:spcAft>
                          <a:spcPts val="0"/>
                        </a:spcAft>
                        <a:buNone/>
                      </a:pPr>
                      <a:r>
                        <a:rPr lang="en-US" dirty="0"/>
                        <a:t>14.600732690618507</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US" dirty="0"/>
                        <a:t>14.704915196955724</a:t>
                      </a:r>
                      <a:endParaRPr dirty="0"/>
                    </a:p>
                  </a:txBody>
                  <a:tcPr marL="91425" marR="91425" marT="91425" marB="91425"/>
                </a:tc>
                <a:tc>
                  <a:txBody>
                    <a:bodyPr/>
                    <a:lstStyle/>
                    <a:p>
                      <a:pPr marL="0" lvl="0" indent="0" algn="l" rtl="0">
                        <a:spcBef>
                          <a:spcPts val="0"/>
                        </a:spcBef>
                        <a:spcAft>
                          <a:spcPts val="0"/>
                        </a:spcAft>
                        <a:buNone/>
                      </a:pPr>
                      <a:r>
                        <a:rPr lang="en-US" dirty="0"/>
                        <a:t>13.526757245272831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US" dirty="0"/>
                        <a:t>14.113046320228813</a:t>
                      </a:r>
                      <a:endParaRPr dirty="0"/>
                    </a:p>
                  </a:txBody>
                  <a:tcPr marL="91425" marR="91425" marT="91425" marB="91425"/>
                </a:tc>
                <a:tc>
                  <a:txBody>
                    <a:bodyPr/>
                    <a:lstStyle/>
                    <a:p>
                      <a:pPr marL="0" lvl="0" indent="0" algn="l" rtl="0">
                        <a:spcBef>
                          <a:spcPts val="0"/>
                        </a:spcBef>
                        <a:spcAft>
                          <a:spcPts val="0"/>
                        </a:spcAft>
                        <a:buNone/>
                      </a:pPr>
                      <a:r>
                        <a:rPr lang="en-US" dirty="0"/>
                        <a:t>12.235082753577267</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311700" y="224925"/>
            <a:ext cx="8520600" cy="37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solidFill>
                  <a:schemeClr val="dk2"/>
                </a:solidFill>
              </a:rPr>
              <a:t>1.4</a:t>
            </a:r>
            <a:r>
              <a:rPr lang="en" sz="1200"/>
              <a:t> Answers (1-2 sentences each)</a:t>
            </a:r>
            <a:endParaRPr sz="1200"/>
          </a:p>
        </p:txBody>
      </p:sp>
      <p:sp>
        <p:nvSpPr>
          <p:cNvPr id="85" name="Google Shape;85;p10"/>
          <p:cNvSpPr txBox="1"/>
          <p:nvPr/>
        </p:nvSpPr>
        <p:spPr>
          <a:xfrm>
            <a:off x="455550" y="723400"/>
            <a:ext cx="823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a) </a:t>
            </a:r>
            <a:r>
              <a:rPr lang="en-US" sz="1200" dirty="0"/>
              <a:t>Number of quantization bins decide number of colors in RGB image and number of Hue values in HSV image. Thus, as number of quantization bins increases, the quantitative image would have more color and would be more similar to the original image. In addition, the quantization error would be less. </a:t>
            </a:r>
            <a:endParaRPr sz="1200" dirty="0"/>
          </a:p>
        </p:txBody>
      </p:sp>
      <p:sp>
        <p:nvSpPr>
          <p:cNvPr id="86" name="Google Shape;86;p10"/>
          <p:cNvSpPr txBox="1"/>
          <p:nvPr/>
        </p:nvSpPr>
        <p:spPr>
          <a:xfrm>
            <a:off x="455550" y="2194538"/>
            <a:ext cx="823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b) </a:t>
            </a:r>
            <a:r>
              <a:rPr lang="en-US" sz="1200" dirty="0"/>
              <a:t>In RGB space, after doing quantization we will have k colors. In HSV space, we will have more than k colors since we only quantize Hue value but not Saturation and Value. </a:t>
            </a:r>
            <a:endParaRPr sz="1200" dirty="0"/>
          </a:p>
        </p:txBody>
      </p:sp>
      <p:sp>
        <p:nvSpPr>
          <p:cNvPr id="87" name="Google Shape;87;p10"/>
          <p:cNvSpPr txBox="1"/>
          <p:nvPr/>
        </p:nvSpPr>
        <p:spPr>
          <a:xfrm>
            <a:off x="455550" y="3665675"/>
            <a:ext cx="823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c)1. </a:t>
            </a:r>
            <a:r>
              <a:rPr lang="en-US" sz="1200" dirty="0"/>
              <a:t>compare with histogram between original image and quantized image</a:t>
            </a:r>
          </a:p>
          <a:p>
            <a:pPr marL="0" lvl="0" indent="0" algn="l" rtl="0">
              <a:spcBef>
                <a:spcPts val="0"/>
              </a:spcBef>
              <a:spcAft>
                <a:spcPts val="0"/>
              </a:spcAft>
              <a:buNone/>
            </a:pPr>
            <a:r>
              <a:rPr lang="en-US" sz="1200" dirty="0"/>
              <a:t>2. </a:t>
            </a:r>
            <a:r>
              <a:rPr lang="en" sz="1200" dirty="0"/>
              <a:t> </a:t>
            </a:r>
            <a:r>
              <a:rPr lang="en-US" sz="1200" dirty="0"/>
              <a:t>Randomly choose pixels or areas, and check their error</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702b81866f_0_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Hough Transform</a:t>
            </a:r>
            <a:endParaRPr/>
          </a:p>
        </p:txBody>
      </p:sp>
      <p:sp>
        <p:nvSpPr>
          <p:cNvPr id="93" name="Google Shape;93;g702b81866f_0_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Hough Transform on Generated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702891e314_0_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3.1.1 Traffic lights - Blank</a:t>
            </a:r>
            <a:endParaRPr dirty="0"/>
          </a:p>
        </p:txBody>
      </p:sp>
      <p:pic>
        <p:nvPicPr>
          <p:cNvPr id="2" name="Picture 1">
            <a:extLst>
              <a:ext uri="{FF2B5EF4-FFF2-40B4-BE49-F238E27FC236}">
                <a16:creationId xmlns:a16="http://schemas.microsoft.com/office/drawing/2014/main" id="{4C2242CC-6D66-44A5-9C7D-0B3F85EF980E}"/>
              </a:ext>
            </a:extLst>
          </p:cNvPr>
          <p:cNvPicPr>
            <a:picLocks noChangeAspect="1"/>
          </p:cNvPicPr>
          <p:nvPr/>
        </p:nvPicPr>
        <p:blipFill>
          <a:blip r:embed="rId3"/>
          <a:stretch>
            <a:fillRect/>
          </a:stretch>
        </p:blipFill>
        <p:spPr>
          <a:xfrm>
            <a:off x="1587137" y="1309484"/>
            <a:ext cx="5483134" cy="27573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702b81866f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3.1.2 Traffic lights - Scene</a:t>
            </a:r>
            <a:endParaRPr/>
          </a:p>
        </p:txBody>
      </p:sp>
      <p:pic>
        <p:nvPicPr>
          <p:cNvPr id="4" name="Picture 3">
            <a:extLst>
              <a:ext uri="{FF2B5EF4-FFF2-40B4-BE49-F238E27FC236}">
                <a16:creationId xmlns:a16="http://schemas.microsoft.com/office/drawing/2014/main" id="{38627B1D-2F42-4712-9F0C-523E1098EA47}"/>
              </a:ext>
            </a:extLst>
          </p:cNvPr>
          <p:cNvPicPr>
            <a:picLocks noChangeAspect="1"/>
          </p:cNvPicPr>
          <p:nvPr/>
        </p:nvPicPr>
        <p:blipFill>
          <a:blip r:embed="rId3"/>
          <a:stretch>
            <a:fillRect/>
          </a:stretch>
        </p:blipFill>
        <p:spPr>
          <a:xfrm>
            <a:off x="1306818" y="1483989"/>
            <a:ext cx="5642622" cy="275492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310</Words>
  <Application>Microsoft Office PowerPoint</Application>
  <PresentationFormat>On-screen Show (16:9)</PresentationFormat>
  <Paragraphs>51</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CS 4476/6476 Spring 2020 PS4</vt:lpstr>
      <vt:lpstr> Color Quantization with K-Means</vt:lpstr>
      <vt:lpstr>2.1 Color Quantization of RGB images</vt:lpstr>
      <vt:lpstr>2.2 Color Quantization of HSV images</vt:lpstr>
      <vt:lpstr>PowerPoint Presentation</vt:lpstr>
      <vt:lpstr>1.4 Answers (1-2 sentences each)</vt:lpstr>
      <vt:lpstr>Hough Transform</vt:lpstr>
      <vt:lpstr>3.1.1 Traffic lights - Blank</vt:lpstr>
      <vt:lpstr>3.1.2 Traffic lights - Scene</vt:lpstr>
      <vt:lpstr>3.2.1 Stop sign detection</vt:lpstr>
      <vt:lpstr>3.2.2 Warning sign detection</vt:lpstr>
      <vt:lpstr>3.2.3 Construction sign detection</vt:lpstr>
      <vt:lpstr>3.2.4 Do not enter sign detection</vt:lpstr>
      <vt:lpstr>3.2.5 Yield sign detection</vt:lpstr>
      <vt:lpstr> Extra Credit</vt:lpstr>
      <vt:lpstr>4.1 Known Radius</vt:lpstr>
      <vt:lpstr>4.1 Known Radius</vt:lpstr>
      <vt:lpstr>4.2 Unknown Radii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Spring 2020 PS4</dc:title>
  <cp:lastModifiedBy>Wenyue Summer Wang</cp:lastModifiedBy>
  <cp:revision>11</cp:revision>
  <dcterms:modified xsi:type="dcterms:W3CDTF">2020-03-31T21:12:48Z</dcterms:modified>
</cp:coreProperties>
</file>