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9"/>
  </p:notesMasterIdLst>
  <p:handoutMasterIdLst>
    <p:handoutMasterId r:id="rId30"/>
  </p:handoutMasterIdLst>
  <p:sldIdLst>
    <p:sldId id="382" r:id="rId2"/>
    <p:sldId id="544" r:id="rId3"/>
    <p:sldId id="545" r:id="rId4"/>
    <p:sldId id="549" r:id="rId5"/>
    <p:sldId id="550" r:id="rId6"/>
    <p:sldId id="562" r:id="rId7"/>
    <p:sldId id="561" r:id="rId8"/>
    <p:sldId id="519" r:id="rId9"/>
    <p:sldId id="534" r:id="rId10"/>
    <p:sldId id="552" r:id="rId11"/>
    <p:sldId id="553" r:id="rId12"/>
    <p:sldId id="554" r:id="rId13"/>
    <p:sldId id="551" r:id="rId14"/>
    <p:sldId id="563" r:id="rId15"/>
    <p:sldId id="564" r:id="rId16"/>
    <p:sldId id="538" r:id="rId17"/>
    <p:sldId id="539" r:id="rId18"/>
    <p:sldId id="548" r:id="rId19"/>
    <p:sldId id="556" r:id="rId20"/>
    <p:sldId id="559" r:id="rId21"/>
    <p:sldId id="566" r:id="rId22"/>
    <p:sldId id="567" r:id="rId23"/>
    <p:sldId id="560" r:id="rId24"/>
    <p:sldId id="558" r:id="rId25"/>
    <p:sldId id="541" r:id="rId26"/>
    <p:sldId id="543" r:id="rId27"/>
    <p:sldId id="540" r:id="rId28"/>
  </p:sldIdLst>
  <p:sldSz cx="12192000" cy="6858000"/>
  <p:notesSz cx="6858000" cy="91440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clrMru>
    <a:srgbClr val="FF0000"/>
    <a:srgbClr val="008000"/>
    <a:srgbClr val="FF6FCF"/>
    <a:srgbClr val="CCFF66"/>
    <a:srgbClr val="FF6666"/>
    <a:srgbClr val="E6E6E6"/>
    <a:srgbClr val="FFCC66"/>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6" autoAdjust="0"/>
    <p:restoredTop sz="88854" autoAdjust="0"/>
  </p:normalViewPr>
  <p:slideViewPr>
    <p:cSldViewPr>
      <p:cViewPr varScale="1">
        <p:scale>
          <a:sx n="65" d="100"/>
          <a:sy n="65" d="100"/>
        </p:scale>
        <p:origin x="72" y="254"/>
      </p:cViewPr>
      <p:guideLst>
        <p:guide orient="horz" pos="2160"/>
        <p:guide pos="3840"/>
      </p:guideLst>
    </p:cSldViewPr>
  </p:slideViewPr>
  <p:outlineViewPr>
    <p:cViewPr>
      <p:scale>
        <a:sx n="33" d="100"/>
        <a:sy n="33" d="100"/>
      </p:scale>
      <p:origin x="0" y="24656"/>
    </p:cViewPr>
  </p:outlin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6349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6349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6349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230FF06F-6CD5-A841-8FA4-04871B051EC8}" type="slidenum">
              <a:rPr lang="en-US"/>
              <a:pPr>
                <a:defRPr/>
              </a:pPr>
              <a:t>‹#›</a:t>
            </a:fld>
            <a:endParaRPr lang="en-US"/>
          </a:p>
        </p:txBody>
      </p:sp>
    </p:spTree>
    <p:extLst>
      <p:ext uri="{BB962C8B-B14F-4D97-AF65-F5344CB8AC3E}">
        <p14:creationId xmlns:p14="http://schemas.microsoft.com/office/powerpoint/2010/main" val="2555056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02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1536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102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2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02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1C23F081-C537-F944-8FB6-87D3FD0A1A85}" type="slidenum">
              <a:rPr lang="en-US"/>
              <a:pPr>
                <a:defRPr/>
              </a:pPr>
              <a:t>‹#›</a:t>
            </a:fld>
            <a:endParaRPr lang="en-US"/>
          </a:p>
        </p:txBody>
      </p:sp>
    </p:spTree>
    <p:extLst>
      <p:ext uri="{BB962C8B-B14F-4D97-AF65-F5344CB8AC3E}">
        <p14:creationId xmlns:p14="http://schemas.microsoft.com/office/powerpoint/2010/main" val="34709352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521BA79-E05F-BE43-A4AF-5D4C708DC815}" type="slidenum">
              <a:rPr lang="en-US" sz="1200"/>
              <a:pPr/>
              <a:t>1</a:t>
            </a:fld>
            <a:endParaRPr lang="en-US" sz="1200"/>
          </a:p>
        </p:txBody>
      </p:sp>
      <p:sp>
        <p:nvSpPr>
          <p:cNvPr id="17410" name="Rectangle 2"/>
          <p:cNvSpPr>
            <a:spLocks noGrp="1" noRot="1" noChangeAspect="1" noChangeArrowheads="1" noTextEdit="1"/>
          </p:cNvSpPr>
          <p:nvPr>
            <p:ph type="sldImg"/>
          </p:nvPr>
        </p:nvSpPr>
        <p:spPr>
          <a:xfrm>
            <a:off x="381000" y="685800"/>
            <a:ext cx="6096000" cy="3429000"/>
          </a:xfrm>
          <a:ln/>
        </p:spPr>
      </p:sp>
      <p:sp>
        <p:nvSpPr>
          <p:cNvPr id="17411"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47051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C6FE7DD-3503-824D-8C29-65950D8DBDD0}" type="slidenum">
              <a:rPr lang="en-US"/>
              <a:pPr>
                <a:defRPr/>
              </a:pPr>
              <a:t>24</a:t>
            </a:fld>
            <a:endParaRPr lang="en-US"/>
          </a:p>
        </p:txBody>
      </p:sp>
      <p:sp>
        <p:nvSpPr>
          <p:cNvPr id="136194" name="Rectangle 2"/>
          <p:cNvSpPr>
            <a:spLocks noGrp="1" noRot="1" noChangeAspect="1" noChangeArrowheads="1" noTextEdit="1"/>
          </p:cNvSpPr>
          <p:nvPr>
            <p:ph type="sldImg"/>
          </p:nvPr>
        </p:nvSpPr>
        <p:spPr>
          <a:xfrm>
            <a:off x="381000" y="685800"/>
            <a:ext cx="6096000" cy="3429000"/>
          </a:xfrm>
          <a:solidFill>
            <a:srgbClr val="FFFFFF"/>
          </a:solidFill>
          <a:ln/>
          <a:extLst>
            <a:ext uri="{FAA26D3D-D897-4be2-8F04-BA451C77F1D7}">
              <ma14:placeholderFlag xmlns:ma14="http://schemas.microsoft.com/office/mac/drawingml/2011/main" xmlns="" val="1"/>
            </a:ext>
          </a:extLst>
        </p:spPr>
      </p:sp>
      <p:sp>
        <p:nvSpPr>
          <p:cNvPr id="136195" name="Rectangle 3"/>
          <p:cNvSpPr>
            <a:spLocks noGrp="1" noChangeArrowheads="1"/>
          </p:cNvSpPr>
          <p:nvPr>
            <p:ph type="body" idx="1"/>
          </p:nvPr>
        </p:nvSpPr>
        <p:spPr>
          <a:solidFill>
            <a:srgbClr val="FFFFFF"/>
          </a:solidFill>
          <a:ln>
            <a:solidFill>
              <a:srgbClr val="000000"/>
            </a:solidFill>
            <a:miter lim="800000"/>
            <a:headEnd/>
            <a:tailEnd/>
          </a:ln>
        </p:spPr>
        <p:txBody>
          <a:bodyPr lIns="86613" tIns="43307" rIns="86613" bIns="43307"/>
          <a:lstStyle/>
          <a:p>
            <a:pPr>
              <a:defRPr/>
            </a:pPr>
            <a:r>
              <a:rPr lang="en-US">
                <a:cs typeface="+mn-cs"/>
              </a:rPr>
              <a:t>Exponent = 255 used for special values:</a:t>
            </a:r>
          </a:p>
          <a:p>
            <a:pPr>
              <a:defRPr/>
            </a:pPr>
            <a:r>
              <a:rPr lang="en-US">
                <a:cs typeface="+mn-cs"/>
              </a:rPr>
              <a:t>If Fraction is non-zero, NaN (not a number).</a:t>
            </a:r>
          </a:p>
          <a:p>
            <a:pPr>
              <a:defRPr/>
            </a:pPr>
            <a:r>
              <a:rPr lang="en-US">
                <a:cs typeface="+mn-cs"/>
              </a:rPr>
              <a:t>If Fraction is zero and sign is 0, positive infinity.</a:t>
            </a:r>
          </a:p>
          <a:p>
            <a:pPr>
              <a:defRPr/>
            </a:pPr>
            <a:r>
              <a:rPr lang="en-US">
                <a:cs typeface="+mn-cs"/>
              </a:rPr>
              <a:t>If Fraction is zero and sign is 1, negative infinity.</a:t>
            </a:r>
          </a:p>
        </p:txBody>
      </p:sp>
    </p:spTree>
    <p:extLst>
      <p:ext uri="{BB962C8B-B14F-4D97-AF65-F5344CB8AC3E}">
        <p14:creationId xmlns:p14="http://schemas.microsoft.com/office/powerpoint/2010/main" val="3895462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3FE83DE-9300-3749-8E9E-62F06315AD3C}" type="slidenum">
              <a:rPr lang="en-US"/>
              <a:pPr>
                <a:defRPr/>
              </a:pPr>
              <a:t>25</a:t>
            </a:fld>
            <a:endParaRPr lang="en-US"/>
          </a:p>
        </p:txBody>
      </p:sp>
      <p:sp>
        <p:nvSpPr>
          <p:cNvPr id="140290" name="Rectangle 2"/>
          <p:cNvSpPr>
            <a:spLocks noGrp="1" noRot="1" noChangeAspect="1" noChangeArrowheads="1" noTextEdit="1"/>
          </p:cNvSpPr>
          <p:nvPr>
            <p:ph type="sldImg"/>
          </p:nvPr>
        </p:nvSpPr>
        <p:spPr>
          <a:xfrm>
            <a:off x="381000" y="685800"/>
            <a:ext cx="6096000" cy="3429000"/>
          </a:xfrm>
          <a:solidFill>
            <a:srgbClr val="FFFFFF"/>
          </a:solidFill>
          <a:ln/>
          <a:extLst>
            <a:ext uri="{FAA26D3D-D897-4be2-8F04-BA451C77F1D7}">
              <ma14:placeholderFlag xmlns:ma14="http://schemas.microsoft.com/office/mac/drawingml/2011/main" xmlns="" val="1"/>
            </a:ext>
          </a:extLst>
        </p:spPr>
      </p:sp>
      <p:sp>
        <p:nvSpPr>
          <p:cNvPr id="140291" name="Rectangle 3"/>
          <p:cNvSpPr>
            <a:spLocks noGrp="1" noChangeArrowheads="1"/>
          </p:cNvSpPr>
          <p:nvPr>
            <p:ph type="body" idx="1"/>
          </p:nvPr>
        </p:nvSpPr>
        <p:spPr>
          <a:solidFill>
            <a:srgbClr val="FFFFFF"/>
          </a:solidFill>
          <a:ln>
            <a:solidFill>
              <a:srgbClr val="000000"/>
            </a:solidFill>
            <a:miter lim="800000"/>
            <a:headEnd/>
            <a:tailEnd/>
          </a:ln>
        </p:spPr>
        <p:txBody>
          <a:bodyPr lIns="86613" tIns="43307" rIns="86613" bIns="43307"/>
          <a:lstStyle/>
          <a:p>
            <a:pPr>
              <a:defRPr/>
            </a:pPr>
            <a:endParaRPr lang="en-US" dirty="0">
              <a:cs typeface="+mn-cs"/>
            </a:endParaRPr>
          </a:p>
        </p:txBody>
      </p:sp>
    </p:spTree>
    <p:extLst>
      <p:ext uri="{BB962C8B-B14F-4D97-AF65-F5344CB8AC3E}">
        <p14:creationId xmlns:p14="http://schemas.microsoft.com/office/powerpoint/2010/main" val="744780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A48FCCD-5126-5F49-BC8E-E72D0A7C1A2D}" type="slidenum">
              <a:rPr lang="en-US"/>
              <a:pPr>
                <a:defRPr/>
              </a:pPr>
              <a:t>26</a:t>
            </a:fld>
            <a:endParaRPr lang="en-US"/>
          </a:p>
        </p:txBody>
      </p:sp>
      <p:sp>
        <p:nvSpPr>
          <p:cNvPr id="144386" name="Rectangle 2"/>
          <p:cNvSpPr>
            <a:spLocks noGrp="1" noRot="1" noChangeAspect="1" noChangeArrowheads="1" noTextEdit="1"/>
          </p:cNvSpPr>
          <p:nvPr>
            <p:ph type="sldImg"/>
          </p:nvPr>
        </p:nvSpPr>
        <p:spPr>
          <a:xfrm>
            <a:off x="381000" y="685800"/>
            <a:ext cx="6096000" cy="3429000"/>
          </a:xfrm>
          <a:solidFill>
            <a:srgbClr val="FFFFFF"/>
          </a:solidFill>
          <a:ln/>
          <a:extLst>
            <a:ext uri="{FAA26D3D-D897-4be2-8F04-BA451C77F1D7}">
              <ma14:placeholderFlag xmlns:ma14="http://schemas.microsoft.com/office/mac/drawingml/2011/main" xmlns="" val="1"/>
            </a:ext>
          </a:extLst>
        </p:spPr>
      </p:sp>
      <p:sp>
        <p:nvSpPr>
          <p:cNvPr id="144387" name="Rectangle 3"/>
          <p:cNvSpPr>
            <a:spLocks noGrp="1" noChangeArrowheads="1"/>
          </p:cNvSpPr>
          <p:nvPr>
            <p:ph type="body" idx="1"/>
          </p:nvPr>
        </p:nvSpPr>
        <p:spPr>
          <a:solidFill>
            <a:srgbClr val="FFFFFF"/>
          </a:solidFill>
          <a:ln>
            <a:solidFill>
              <a:srgbClr val="000000"/>
            </a:solidFill>
            <a:miter lim="800000"/>
            <a:headEnd/>
            <a:tailEnd/>
          </a:ln>
        </p:spPr>
        <p:txBody>
          <a:bodyPr lIns="86613" tIns="43307" rIns="86613" bIns="43307"/>
          <a:lstStyle/>
          <a:p>
            <a:pPr>
              <a:defRPr/>
            </a:pPr>
            <a:endParaRPr lang="en-US">
              <a:cs typeface="+mn-cs"/>
            </a:endParaRPr>
          </a:p>
        </p:txBody>
      </p:sp>
    </p:spTree>
    <p:extLst>
      <p:ext uri="{BB962C8B-B14F-4D97-AF65-F5344CB8AC3E}">
        <p14:creationId xmlns:p14="http://schemas.microsoft.com/office/powerpoint/2010/main" val="1985824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F0A9559-860E-9347-887C-53F2D71B1501}" type="slidenum">
              <a:rPr lang="en-US"/>
              <a:pPr>
                <a:defRPr/>
              </a:pPr>
              <a:t>2</a:t>
            </a:fld>
            <a:endParaRPr lang="en-US"/>
          </a:p>
        </p:txBody>
      </p:sp>
      <p:sp>
        <p:nvSpPr>
          <p:cNvPr id="155650" name="Rectangle 2"/>
          <p:cNvSpPr>
            <a:spLocks noGrp="1" noRot="1" noChangeAspect="1" noChangeArrowheads="1" noTextEdit="1"/>
          </p:cNvSpPr>
          <p:nvPr>
            <p:ph type="sldImg"/>
          </p:nvPr>
        </p:nvSpPr>
        <p:spPr>
          <a:xfrm>
            <a:off x="381000" y="685800"/>
            <a:ext cx="6096000" cy="3429000"/>
          </a:xfrm>
          <a:solidFill>
            <a:srgbClr val="FFFFFF"/>
          </a:solidFill>
          <a:ln/>
          <a:extLst>
            <a:ext uri="{FAA26D3D-D897-4be2-8F04-BA451C77F1D7}">
              <ma14:placeholderFlag xmlns:ma14="http://schemas.microsoft.com/office/mac/drawingml/2011/main" xmlns="" val="1"/>
            </a:ext>
          </a:extLst>
        </p:spPr>
      </p:sp>
      <p:sp>
        <p:nvSpPr>
          <p:cNvPr id="155651" name="Rectangle 3"/>
          <p:cNvSpPr>
            <a:spLocks noGrp="1" noChangeArrowheads="1"/>
          </p:cNvSpPr>
          <p:nvPr>
            <p:ph type="body" idx="1"/>
          </p:nvPr>
        </p:nvSpPr>
        <p:spPr>
          <a:solidFill>
            <a:srgbClr val="FFFFFF"/>
          </a:solidFill>
          <a:ln>
            <a:solidFill>
              <a:srgbClr val="000000"/>
            </a:solidFill>
            <a:miter lim="800000"/>
            <a:headEnd/>
            <a:tailEnd/>
          </a:ln>
        </p:spPr>
        <p:txBody>
          <a:bodyPr lIns="86613" tIns="43307" rIns="86613" bIns="43307"/>
          <a:lstStyle/>
          <a:p>
            <a:pPr>
              <a:defRPr/>
            </a:pPr>
            <a:endParaRPr lang="en-US">
              <a:cs typeface="+mn-cs"/>
            </a:endParaRPr>
          </a:p>
        </p:txBody>
      </p:sp>
    </p:spTree>
    <p:extLst>
      <p:ext uri="{BB962C8B-B14F-4D97-AF65-F5344CB8AC3E}">
        <p14:creationId xmlns:p14="http://schemas.microsoft.com/office/powerpoint/2010/main" val="1950885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F0A9559-860E-9347-887C-53F2D71B1501}" type="slidenum">
              <a:rPr lang="en-US"/>
              <a:pPr>
                <a:defRPr/>
              </a:pPr>
              <a:t>4</a:t>
            </a:fld>
            <a:endParaRPr lang="en-US"/>
          </a:p>
        </p:txBody>
      </p:sp>
      <p:sp>
        <p:nvSpPr>
          <p:cNvPr id="155650" name="Rectangle 2"/>
          <p:cNvSpPr>
            <a:spLocks noGrp="1" noRot="1" noChangeAspect="1" noChangeArrowheads="1" noTextEdit="1"/>
          </p:cNvSpPr>
          <p:nvPr>
            <p:ph type="sldImg"/>
          </p:nvPr>
        </p:nvSpPr>
        <p:spPr>
          <a:xfrm>
            <a:off x="381000" y="685800"/>
            <a:ext cx="6096000" cy="3429000"/>
          </a:xfrm>
          <a:solidFill>
            <a:srgbClr val="FFFFFF"/>
          </a:solidFill>
          <a:ln/>
          <a:extLst>
            <a:ext uri="{FAA26D3D-D897-4be2-8F04-BA451C77F1D7}">
              <ma14:placeholderFlag xmlns:ma14="http://schemas.microsoft.com/office/mac/drawingml/2011/main" xmlns="" val="1"/>
            </a:ext>
          </a:extLst>
        </p:spPr>
      </p:sp>
      <p:sp>
        <p:nvSpPr>
          <p:cNvPr id="155651" name="Rectangle 3"/>
          <p:cNvSpPr>
            <a:spLocks noGrp="1" noChangeArrowheads="1"/>
          </p:cNvSpPr>
          <p:nvPr>
            <p:ph type="body" idx="1"/>
          </p:nvPr>
        </p:nvSpPr>
        <p:spPr>
          <a:solidFill>
            <a:srgbClr val="FFFFFF"/>
          </a:solidFill>
          <a:ln>
            <a:solidFill>
              <a:srgbClr val="000000"/>
            </a:solidFill>
            <a:miter lim="800000"/>
            <a:headEnd/>
            <a:tailEnd/>
          </a:ln>
        </p:spPr>
        <p:txBody>
          <a:bodyPr lIns="86613" tIns="43307" rIns="86613" bIns="43307"/>
          <a:lstStyle/>
          <a:p>
            <a:pPr>
              <a:defRPr/>
            </a:pPr>
            <a:endParaRPr lang="en-US">
              <a:cs typeface="+mn-cs"/>
            </a:endParaRPr>
          </a:p>
        </p:txBody>
      </p:sp>
    </p:spTree>
    <p:extLst>
      <p:ext uri="{BB962C8B-B14F-4D97-AF65-F5344CB8AC3E}">
        <p14:creationId xmlns:p14="http://schemas.microsoft.com/office/powerpoint/2010/main" val="2375493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F0A9559-860E-9347-887C-53F2D71B1501}" type="slidenum">
              <a:rPr lang="en-US"/>
              <a:pPr>
                <a:defRPr/>
              </a:pPr>
              <a:t>5</a:t>
            </a:fld>
            <a:endParaRPr lang="en-US"/>
          </a:p>
        </p:txBody>
      </p:sp>
      <p:sp>
        <p:nvSpPr>
          <p:cNvPr id="155650" name="Rectangle 2"/>
          <p:cNvSpPr>
            <a:spLocks noGrp="1" noRot="1" noChangeAspect="1" noChangeArrowheads="1" noTextEdit="1"/>
          </p:cNvSpPr>
          <p:nvPr>
            <p:ph type="sldImg"/>
          </p:nvPr>
        </p:nvSpPr>
        <p:spPr>
          <a:xfrm>
            <a:off x="381000" y="685800"/>
            <a:ext cx="6096000" cy="3429000"/>
          </a:xfrm>
          <a:solidFill>
            <a:srgbClr val="FFFFFF"/>
          </a:solidFill>
          <a:ln/>
          <a:extLst>
            <a:ext uri="{FAA26D3D-D897-4be2-8F04-BA451C77F1D7}">
              <ma14:placeholderFlag xmlns:ma14="http://schemas.microsoft.com/office/mac/drawingml/2011/main" xmlns="" val="1"/>
            </a:ext>
          </a:extLst>
        </p:spPr>
      </p:sp>
      <p:sp>
        <p:nvSpPr>
          <p:cNvPr id="155651" name="Rectangle 3"/>
          <p:cNvSpPr>
            <a:spLocks noGrp="1" noChangeArrowheads="1"/>
          </p:cNvSpPr>
          <p:nvPr>
            <p:ph type="body" idx="1"/>
          </p:nvPr>
        </p:nvSpPr>
        <p:spPr>
          <a:solidFill>
            <a:srgbClr val="FFFFFF"/>
          </a:solidFill>
          <a:ln>
            <a:solidFill>
              <a:srgbClr val="000000"/>
            </a:solidFill>
            <a:miter lim="800000"/>
            <a:headEnd/>
            <a:tailEnd/>
          </a:ln>
        </p:spPr>
        <p:txBody>
          <a:bodyPr lIns="86613" tIns="43307" rIns="86613" bIns="43307"/>
          <a:lstStyle/>
          <a:p>
            <a:pPr>
              <a:defRPr/>
            </a:pPr>
            <a:endParaRPr lang="en-US">
              <a:cs typeface="+mn-cs"/>
            </a:endParaRPr>
          </a:p>
        </p:txBody>
      </p:sp>
    </p:spTree>
    <p:extLst>
      <p:ext uri="{BB962C8B-B14F-4D97-AF65-F5344CB8AC3E}">
        <p14:creationId xmlns:p14="http://schemas.microsoft.com/office/powerpoint/2010/main" val="2367995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521BA79-E05F-BE43-A4AF-5D4C708DC815}" type="slidenum">
              <a:rPr lang="en-US" sz="1200"/>
              <a:pPr/>
              <a:t>7</a:t>
            </a:fld>
            <a:endParaRPr lang="en-US" sz="1200"/>
          </a:p>
        </p:txBody>
      </p:sp>
      <p:sp>
        <p:nvSpPr>
          <p:cNvPr id="17410" name="Rectangle 2"/>
          <p:cNvSpPr>
            <a:spLocks noGrp="1" noRot="1" noChangeAspect="1" noChangeArrowheads="1" noTextEdit="1"/>
          </p:cNvSpPr>
          <p:nvPr>
            <p:ph type="sldImg"/>
          </p:nvPr>
        </p:nvSpPr>
        <p:spPr>
          <a:xfrm>
            <a:off x="381000" y="685800"/>
            <a:ext cx="6096000" cy="3429000"/>
          </a:xfrm>
          <a:ln/>
        </p:spPr>
      </p:sp>
      <p:sp>
        <p:nvSpPr>
          <p:cNvPr id="17411"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3797860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521BA79-E05F-BE43-A4AF-5D4C708DC815}" type="slidenum">
              <a:rPr lang="en-US" sz="1200"/>
              <a:pPr/>
              <a:t>15</a:t>
            </a:fld>
            <a:endParaRPr lang="en-US" sz="1200"/>
          </a:p>
        </p:txBody>
      </p:sp>
      <p:sp>
        <p:nvSpPr>
          <p:cNvPr id="17410" name="Rectangle 2"/>
          <p:cNvSpPr>
            <a:spLocks noGrp="1" noRot="1" noChangeAspect="1" noChangeArrowheads="1" noTextEdit="1"/>
          </p:cNvSpPr>
          <p:nvPr>
            <p:ph type="sldImg"/>
          </p:nvPr>
        </p:nvSpPr>
        <p:spPr>
          <a:xfrm>
            <a:off x="381000" y="685800"/>
            <a:ext cx="6096000" cy="3429000"/>
          </a:xfrm>
          <a:ln/>
        </p:spPr>
      </p:sp>
      <p:sp>
        <p:nvSpPr>
          <p:cNvPr id="17411"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773903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C6FE7DD-3503-824D-8C29-65950D8DBDD0}" type="slidenum">
              <a:rPr lang="en-US"/>
              <a:pPr>
                <a:defRPr/>
              </a:pPr>
              <a:t>16</a:t>
            </a:fld>
            <a:endParaRPr lang="en-US"/>
          </a:p>
        </p:txBody>
      </p:sp>
      <p:sp>
        <p:nvSpPr>
          <p:cNvPr id="136194" name="Rectangle 2"/>
          <p:cNvSpPr>
            <a:spLocks noGrp="1" noRot="1" noChangeAspect="1" noChangeArrowheads="1" noTextEdit="1"/>
          </p:cNvSpPr>
          <p:nvPr>
            <p:ph type="sldImg"/>
          </p:nvPr>
        </p:nvSpPr>
        <p:spPr>
          <a:xfrm>
            <a:off x="381000" y="685800"/>
            <a:ext cx="6096000" cy="3429000"/>
          </a:xfrm>
          <a:solidFill>
            <a:srgbClr val="FFFFFF"/>
          </a:solidFill>
          <a:ln/>
          <a:extLst>
            <a:ext uri="{FAA26D3D-D897-4be2-8F04-BA451C77F1D7}">
              <ma14:placeholderFlag xmlns:ma14="http://schemas.microsoft.com/office/mac/drawingml/2011/main" xmlns="" val="1"/>
            </a:ext>
          </a:extLst>
        </p:spPr>
      </p:sp>
      <p:sp>
        <p:nvSpPr>
          <p:cNvPr id="136195" name="Rectangle 3"/>
          <p:cNvSpPr>
            <a:spLocks noGrp="1" noChangeArrowheads="1"/>
          </p:cNvSpPr>
          <p:nvPr>
            <p:ph type="body" idx="1"/>
          </p:nvPr>
        </p:nvSpPr>
        <p:spPr>
          <a:solidFill>
            <a:srgbClr val="FFFFFF"/>
          </a:solidFill>
          <a:ln>
            <a:solidFill>
              <a:srgbClr val="000000"/>
            </a:solidFill>
            <a:miter lim="800000"/>
            <a:headEnd/>
            <a:tailEnd/>
          </a:ln>
        </p:spPr>
        <p:txBody>
          <a:bodyPr lIns="86613" tIns="43307" rIns="86613" bIns="43307"/>
          <a:lstStyle/>
          <a:p>
            <a:pPr>
              <a:defRPr/>
            </a:pPr>
            <a:r>
              <a:rPr lang="en-US" dirty="0">
                <a:cs typeface="+mn-cs"/>
              </a:rPr>
              <a:t>Normalized: one non-zero digit before decimal point</a:t>
            </a:r>
          </a:p>
          <a:p>
            <a:pPr>
              <a:defRPr/>
            </a:pPr>
            <a:r>
              <a:rPr lang="en-US" dirty="0">
                <a:cs typeface="+mn-cs"/>
              </a:rPr>
              <a:t>Excess notation allows easy comparison of exponents</a:t>
            </a:r>
          </a:p>
          <a:p>
            <a:pPr>
              <a:defRPr/>
            </a:pPr>
            <a:r>
              <a:rPr lang="en-US" dirty="0">
                <a:cs typeface="+mn-cs"/>
              </a:rPr>
              <a:t>Exponent = 255 used for special values:</a:t>
            </a:r>
          </a:p>
          <a:p>
            <a:pPr>
              <a:defRPr/>
            </a:pPr>
            <a:r>
              <a:rPr lang="en-US" dirty="0">
                <a:cs typeface="+mn-cs"/>
              </a:rPr>
              <a:t>If Fraction is non-zero, </a:t>
            </a:r>
            <a:r>
              <a:rPr lang="en-US" dirty="0" err="1">
                <a:cs typeface="+mn-cs"/>
              </a:rPr>
              <a:t>NaN</a:t>
            </a:r>
            <a:r>
              <a:rPr lang="en-US" dirty="0">
                <a:cs typeface="+mn-cs"/>
              </a:rPr>
              <a:t> (not a number).</a:t>
            </a:r>
          </a:p>
          <a:p>
            <a:pPr>
              <a:defRPr/>
            </a:pPr>
            <a:r>
              <a:rPr lang="en-US" dirty="0">
                <a:cs typeface="+mn-cs"/>
              </a:rPr>
              <a:t>If Fraction is zero and sign is 0, positive infinity.</a:t>
            </a:r>
          </a:p>
          <a:p>
            <a:pPr>
              <a:defRPr/>
            </a:pPr>
            <a:r>
              <a:rPr lang="en-US" dirty="0">
                <a:cs typeface="+mn-cs"/>
              </a:rPr>
              <a:t>If Fraction is zero and sign is 1, negative infinity.</a:t>
            </a:r>
          </a:p>
        </p:txBody>
      </p:sp>
    </p:spTree>
    <p:extLst>
      <p:ext uri="{BB962C8B-B14F-4D97-AF65-F5344CB8AC3E}">
        <p14:creationId xmlns:p14="http://schemas.microsoft.com/office/powerpoint/2010/main" val="2100395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C23F081-C537-F944-8FB6-87D3FD0A1A85}" type="slidenum">
              <a:rPr lang="en-US" smtClean="0"/>
              <a:pPr>
                <a:defRPr/>
              </a:pPr>
              <a:t>17</a:t>
            </a:fld>
            <a:endParaRPr lang="en-US"/>
          </a:p>
        </p:txBody>
      </p:sp>
    </p:spTree>
    <p:extLst>
      <p:ext uri="{BB962C8B-B14F-4D97-AF65-F5344CB8AC3E}">
        <p14:creationId xmlns:p14="http://schemas.microsoft.com/office/powerpoint/2010/main" val="839370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C6FE7DD-3503-824D-8C29-65950D8DBDD0}" type="slidenum">
              <a:rPr lang="en-US"/>
              <a:pPr>
                <a:defRPr/>
              </a:pPr>
              <a:t>18</a:t>
            </a:fld>
            <a:endParaRPr lang="en-US"/>
          </a:p>
        </p:txBody>
      </p:sp>
      <p:sp>
        <p:nvSpPr>
          <p:cNvPr id="136194" name="Rectangle 2"/>
          <p:cNvSpPr>
            <a:spLocks noGrp="1" noRot="1" noChangeAspect="1" noChangeArrowheads="1" noTextEdit="1"/>
          </p:cNvSpPr>
          <p:nvPr>
            <p:ph type="sldImg"/>
          </p:nvPr>
        </p:nvSpPr>
        <p:spPr>
          <a:xfrm>
            <a:off x="381000" y="685800"/>
            <a:ext cx="6096000" cy="3429000"/>
          </a:xfrm>
          <a:solidFill>
            <a:srgbClr val="FFFFFF"/>
          </a:solidFill>
          <a:ln/>
          <a:extLst>
            <a:ext uri="{FAA26D3D-D897-4be2-8F04-BA451C77F1D7}">
              <ma14:placeholderFlag xmlns:ma14="http://schemas.microsoft.com/office/mac/drawingml/2011/main" xmlns="" val="1"/>
            </a:ext>
          </a:extLst>
        </p:spPr>
      </p:sp>
      <p:sp>
        <p:nvSpPr>
          <p:cNvPr id="136195" name="Rectangle 3"/>
          <p:cNvSpPr>
            <a:spLocks noGrp="1" noChangeArrowheads="1"/>
          </p:cNvSpPr>
          <p:nvPr>
            <p:ph type="body" idx="1"/>
          </p:nvPr>
        </p:nvSpPr>
        <p:spPr>
          <a:solidFill>
            <a:srgbClr val="FFFFFF"/>
          </a:solidFill>
          <a:ln>
            <a:solidFill>
              <a:srgbClr val="000000"/>
            </a:solidFill>
            <a:miter lim="800000"/>
            <a:headEnd/>
            <a:tailEnd/>
          </a:ln>
        </p:spPr>
        <p:txBody>
          <a:bodyPr lIns="86613" tIns="43307" rIns="86613" bIns="43307"/>
          <a:lstStyle/>
          <a:p>
            <a:pPr>
              <a:defRPr/>
            </a:pPr>
            <a:endParaRPr lang="en-US" dirty="0">
              <a:cs typeface="+mn-cs"/>
            </a:endParaRPr>
          </a:p>
        </p:txBody>
      </p:sp>
    </p:spTree>
    <p:extLst>
      <p:ext uri="{BB962C8B-B14F-4D97-AF65-F5344CB8AC3E}">
        <p14:creationId xmlns:p14="http://schemas.microsoft.com/office/powerpoint/2010/main" val="3077588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DA9F1919-3281-6149-ACD7-D729030043CE}" type="slidenum">
              <a:rPr lang="en-US"/>
              <a:pPr>
                <a:defRPr/>
              </a:pPr>
              <a:t>‹#›</a:t>
            </a:fld>
            <a:endParaRPr lang="en-US"/>
          </a:p>
        </p:txBody>
      </p:sp>
    </p:spTree>
    <p:extLst>
      <p:ext uri="{BB962C8B-B14F-4D97-AF65-F5344CB8AC3E}">
        <p14:creationId xmlns:p14="http://schemas.microsoft.com/office/powerpoint/2010/main" val="13892669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F6651E6A-D9B2-A94F-B04A-15B67FA2D8BE}" type="slidenum">
              <a:rPr lang="en-US"/>
              <a:pPr>
                <a:defRPr/>
              </a:pPr>
              <a:t>‹#›</a:t>
            </a:fld>
            <a:endParaRPr lang="en-US"/>
          </a:p>
        </p:txBody>
      </p:sp>
    </p:spTree>
    <p:extLst>
      <p:ext uri="{BB962C8B-B14F-4D97-AF65-F5344CB8AC3E}">
        <p14:creationId xmlns:p14="http://schemas.microsoft.com/office/powerpoint/2010/main" val="3254676912"/>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BB17A3AD-C3C6-5341-A18D-D7D010A4366D}" type="slidenum">
              <a:rPr lang="en-US"/>
              <a:pPr>
                <a:defRPr/>
              </a:pPr>
              <a:t>‹#›</a:t>
            </a:fld>
            <a:endParaRPr lang="en-US"/>
          </a:p>
        </p:txBody>
      </p:sp>
    </p:spTree>
    <p:extLst>
      <p:ext uri="{BB962C8B-B14F-4D97-AF65-F5344CB8AC3E}">
        <p14:creationId xmlns:p14="http://schemas.microsoft.com/office/powerpoint/2010/main" val="4057705252"/>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Chart Placeholder 2"/>
          <p:cNvSpPr>
            <a:spLocks noGrp="1"/>
          </p:cNvSpPr>
          <p:nvPr>
            <p:ph type="chart" idx="1"/>
          </p:nvPr>
        </p:nvSpPr>
        <p:spPr>
          <a:xfrm>
            <a:off x="914400" y="1981200"/>
            <a:ext cx="10363200" cy="4114800"/>
          </a:xfrm>
        </p:spPr>
        <p:txBody>
          <a:bodyPr/>
          <a:lstStyle/>
          <a:p>
            <a:pPr lvl="0"/>
            <a:endParaRPr lang="en-US" noProof="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6B0D0276-D3A5-6E4C-A896-A210A992CD82}" type="slidenum">
              <a:rPr lang="en-US"/>
              <a:pPr>
                <a:defRPr/>
              </a:pPr>
              <a:t>‹#›</a:t>
            </a:fld>
            <a:endParaRPr lang="en-US"/>
          </a:p>
        </p:txBody>
      </p:sp>
    </p:spTree>
    <p:extLst>
      <p:ext uri="{BB962C8B-B14F-4D97-AF65-F5344CB8AC3E}">
        <p14:creationId xmlns:p14="http://schemas.microsoft.com/office/powerpoint/2010/main" val="231592803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982EAAD9-DFF6-7843-95ED-2362EEA15975}" type="slidenum">
              <a:rPr lang="en-US"/>
              <a:pPr>
                <a:defRPr/>
              </a:pPr>
              <a:t>‹#›</a:t>
            </a:fld>
            <a:endParaRPr lang="en-US"/>
          </a:p>
        </p:txBody>
      </p:sp>
    </p:spTree>
    <p:extLst>
      <p:ext uri="{BB962C8B-B14F-4D97-AF65-F5344CB8AC3E}">
        <p14:creationId xmlns:p14="http://schemas.microsoft.com/office/powerpoint/2010/main" val="410609527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985CF3D6-6117-8847-8BBA-BBD49E762F02}" type="slidenum">
              <a:rPr lang="en-US"/>
              <a:pPr>
                <a:defRPr/>
              </a:pPr>
              <a:t>‹#›</a:t>
            </a:fld>
            <a:endParaRPr lang="en-US"/>
          </a:p>
        </p:txBody>
      </p:sp>
    </p:spTree>
    <p:extLst>
      <p:ext uri="{BB962C8B-B14F-4D97-AF65-F5344CB8AC3E}">
        <p14:creationId xmlns:p14="http://schemas.microsoft.com/office/powerpoint/2010/main" val="867730499"/>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FF1EDF65-5825-1543-A022-53D741828128}" type="slidenum">
              <a:rPr lang="en-US"/>
              <a:pPr>
                <a:defRPr/>
              </a:pPr>
              <a:t>‹#›</a:t>
            </a:fld>
            <a:endParaRPr lang="en-US"/>
          </a:p>
        </p:txBody>
      </p:sp>
    </p:spTree>
    <p:extLst>
      <p:ext uri="{BB962C8B-B14F-4D97-AF65-F5344CB8AC3E}">
        <p14:creationId xmlns:p14="http://schemas.microsoft.com/office/powerpoint/2010/main" val="1216705108"/>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A28851FD-CF0E-1342-A57B-F3D3DC116642}" type="slidenum">
              <a:rPr lang="en-US"/>
              <a:pPr>
                <a:defRPr/>
              </a:pPr>
              <a:t>‹#›</a:t>
            </a:fld>
            <a:endParaRPr lang="en-US"/>
          </a:p>
        </p:txBody>
      </p:sp>
    </p:spTree>
    <p:extLst>
      <p:ext uri="{BB962C8B-B14F-4D97-AF65-F5344CB8AC3E}">
        <p14:creationId xmlns:p14="http://schemas.microsoft.com/office/powerpoint/2010/main" val="2076151427"/>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79E65F7D-65E6-EF4D-8334-3E42DF2F8C50}" type="slidenum">
              <a:rPr lang="en-US"/>
              <a:pPr>
                <a:defRPr/>
              </a:pPr>
              <a:t>‹#›</a:t>
            </a:fld>
            <a:endParaRPr lang="en-US"/>
          </a:p>
        </p:txBody>
      </p:sp>
    </p:spTree>
    <p:extLst>
      <p:ext uri="{BB962C8B-B14F-4D97-AF65-F5344CB8AC3E}">
        <p14:creationId xmlns:p14="http://schemas.microsoft.com/office/powerpoint/2010/main" val="48354664"/>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43D1F1A4-3C93-4246-BCE9-4B4F3C2515BE}" type="slidenum">
              <a:rPr lang="en-US"/>
              <a:pPr>
                <a:defRPr/>
              </a:pPr>
              <a:t>‹#›</a:t>
            </a:fld>
            <a:endParaRPr lang="en-US"/>
          </a:p>
        </p:txBody>
      </p:sp>
    </p:spTree>
    <p:extLst>
      <p:ext uri="{BB962C8B-B14F-4D97-AF65-F5344CB8AC3E}">
        <p14:creationId xmlns:p14="http://schemas.microsoft.com/office/powerpoint/2010/main" val="2043677014"/>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F6E1FD45-1ABE-2742-95F2-E5B676AECF6F}" type="slidenum">
              <a:rPr lang="en-US"/>
              <a:pPr>
                <a:defRPr/>
              </a:pPr>
              <a:t>‹#›</a:t>
            </a:fld>
            <a:endParaRPr lang="en-US"/>
          </a:p>
        </p:txBody>
      </p:sp>
    </p:spTree>
    <p:extLst>
      <p:ext uri="{BB962C8B-B14F-4D97-AF65-F5344CB8AC3E}">
        <p14:creationId xmlns:p14="http://schemas.microsoft.com/office/powerpoint/2010/main" val="817487038"/>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92F1DB63-A062-AF4D-9CBD-0C45E743013A}" type="slidenum">
              <a:rPr lang="en-US"/>
              <a:pPr>
                <a:defRPr/>
              </a:pPr>
              <a:t>‹#›</a:t>
            </a:fld>
            <a:endParaRPr lang="en-US"/>
          </a:p>
        </p:txBody>
      </p:sp>
    </p:spTree>
    <p:extLst>
      <p:ext uri="{BB962C8B-B14F-4D97-AF65-F5344CB8AC3E}">
        <p14:creationId xmlns:p14="http://schemas.microsoft.com/office/powerpoint/2010/main" val="1604391247"/>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400"/>
            </a:lvl1pPr>
          </a:lstStyle>
          <a:p>
            <a:pPr>
              <a:defRPr/>
            </a:pPr>
            <a:endParaRPr lang="en-US"/>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defRPr sz="1400"/>
            </a:lvl1pPr>
          </a:lstStyle>
          <a:p>
            <a:pPr>
              <a:defRPr/>
            </a:pPr>
            <a:endParaRPr lang="en-US"/>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400"/>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5074" r:id="rId1"/>
    <p:sldLayoutId id="2147485075" r:id="rId2"/>
    <p:sldLayoutId id="2147485076" r:id="rId3"/>
    <p:sldLayoutId id="2147485077" r:id="rId4"/>
    <p:sldLayoutId id="2147485078" r:id="rId5"/>
    <p:sldLayoutId id="2147485079" r:id="rId6"/>
    <p:sldLayoutId id="2147485080" r:id="rId7"/>
    <p:sldLayoutId id="2147485081" r:id="rId8"/>
    <p:sldLayoutId id="2147485082" r:id="rId9"/>
    <p:sldLayoutId id="2147485083" r:id="rId10"/>
    <p:sldLayoutId id="2147485084" r:id="rId11"/>
    <p:sldLayoutId id="2147485085" r:id="rId12"/>
  </p:sldLayoutIdLst>
  <p:transition spd="med">
    <p:fade/>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Arial" charset="0"/>
          <a:ea typeface="ＭＳ Ｐゴシック" charset="-128"/>
          <a:cs typeface="ＭＳ Ｐゴシック" charset="-128"/>
        </a:defRPr>
      </a:lvl6pPr>
      <a:lvl7pPr marL="914400" algn="ctr" rtl="0" fontAlgn="base">
        <a:spcBef>
          <a:spcPct val="0"/>
        </a:spcBef>
        <a:spcAft>
          <a:spcPct val="0"/>
        </a:spcAft>
        <a:defRPr sz="4400">
          <a:solidFill>
            <a:schemeClr val="tx2"/>
          </a:solidFill>
          <a:latin typeface="Arial" charset="0"/>
          <a:ea typeface="ＭＳ Ｐゴシック" charset="-128"/>
          <a:cs typeface="ＭＳ Ｐゴシック" charset="-128"/>
        </a:defRPr>
      </a:lvl7pPr>
      <a:lvl8pPr marL="1371600" algn="ctr" rtl="0" fontAlgn="base">
        <a:spcBef>
          <a:spcPct val="0"/>
        </a:spcBef>
        <a:spcAft>
          <a:spcPct val="0"/>
        </a:spcAft>
        <a:defRPr sz="4400">
          <a:solidFill>
            <a:schemeClr val="tx2"/>
          </a:solidFill>
          <a:latin typeface="Arial" charset="0"/>
          <a:ea typeface="ＭＳ Ｐゴシック" charset="-128"/>
          <a:cs typeface="ＭＳ Ｐゴシック" charset="-128"/>
        </a:defRPr>
      </a:lvl8pPr>
      <a:lvl9pPr marL="1828800" algn="ctr" rtl="0" fontAlgn="base">
        <a:spcBef>
          <a:spcPct val="0"/>
        </a:spcBef>
        <a:spcAft>
          <a:spcPct val="0"/>
        </a:spcAft>
        <a:defRPr sz="4400">
          <a:solidFill>
            <a:schemeClr val="tx2"/>
          </a:solidFill>
          <a:latin typeface="Arial" charset="0"/>
          <a:ea typeface="ＭＳ Ｐゴシック" charset="-128"/>
          <a:cs typeface="ＭＳ Ｐゴシック"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
          <p:cNvSpPr>
            <a:spLocks noGrp="1" noChangeArrowheads="1"/>
          </p:cNvSpPr>
          <p:nvPr>
            <p:ph type="ctrTitle"/>
          </p:nvPr>
        </p:nvSpPr>
        <p:spPr>
          <a:xfrm>
            <a:off x="0" y="1371600"/>
            <a:ext cx="12192000" cy="2057400"/>
          </a:xfrm>
        </p:spPr>
        <p:txBody>
          <a:bodyPr/>
          <a:lstStyle/>
          <a:p>
            <a:pPr eaLnBrk="1" hangingPunct="1"/>
            <a:r>
              <a:rPr lang="en-US" dirty="0" smtClean="0">
                <a:latin typeface="Arial" charset="0"/>
                <a:ea typeface="ＭＳ Ｐゴシック" charset="0"/>
                <a:cs typeface="ＭＳ Ｐゴシック" charset="0"/>
              </a:rPr>
              <a:t>Representing Data: </a:t>
            </a:r>
            <a:br>
              <a:rPr lang="en-US" dirty="0" smtClean="0">
                <a:latin typeface="Arial" charset="0"/>
                <a:ea typeface="ＭＳ Ｐゴシック" charset="0"/>
                <a:cs typeface="ＭＳ Ｐゴシック" charset="0"/>
              </a:rPr>
            </a:br>
            <a:r>
              <a:rPr lang="en-US" dirty="0" smtClean="0">
                <a:latin typeface="Arial" charset="0"/>
                <a:ea typeface="ＭＳ Ｐゴシック" charset="0"/>
                <a:cs typeface="ＭＳ Ｐゴシック" charset="0"/>
              </a:rPr>
              <a:t>Logical Operations on Bits + Beyond Integers</a:t>
            </a:r>
            <a:br>
              <a:rPr lang="en-US" dirty="0" smtClean="0">
                <a:latin typeface="Arial" charset="0"/>
                <a:ea typeface="ＭＳ Ｐゴシック" charset="0"/>
                <a:cs typeface="ＭＳ Ｐゴシック" charset="0"/>
              </a:rPr>
            </a:br>
            <a:r>
              <a:rPr lang="en-US" dirty="0" smtClean="0">
                <a:latin typeface="Arial" charset="0"/>
                <a:ea typeface="ＭＳ Ｐゴシック" charset="0"/>
                <a:cs typeface="ＭＳ Ｐゴシック" charset="0"/>
              </a:rPr>
              <a:t>Part 1: Logical Operations</a:t>
            </a:r>
            <a:endParaRPr lang="en-US" dirty="0">
              <a:latin typeface="Arial" charset="0"/>
              <a:ea typeface="ＭＳ Ｐゴシック" charset="0"/>
              <a:cs typeface="ＭＳ Ｐゴシック" charset="0"/>
            </a:endParaRPr>
          </a:p>
        </p:txBody>
      </p:sp>
      <p:sp>
        <p:nvSpPr>
          <p:cNvPr id="16386" name="Subtitle 1"/>
          <p:cNvSpPr>
            <a:spLocks noGrp="1"/>
          </p:cNvSpPr>
          <p:nvPr>
            <p:ph type="subTitle" idx="1"/>
          </p:nvPr>
        </p:nvSpPr>
        <p:spPr/>
        <p:txBody>
          <a:bodyPr/>
          <a:lstStyle/>
          <a:p>
            <a:r>
              <a:rPr lang="en-US" dirty="0"/>
              <a:t>For use in Fall 2020 CSE6010/CX4010 only</a:t>
            </a:r>
          </a:p>
          <a:p>
            <a:r>
              <a:rPr lang="en-US" dirty="0"/>
              <a:t>Not for distribution</a:t>
            </a:r>
          </a:p>
          <a:p>
            <a:endParaRPr lang="en-US" dirty="0">
              <a:latin typeface="Arial" charset="0"/>
              <a:ea typeface="ＭＳ Ｐゴシック" charset="0"/>
              <a:cs typeface="ＭＳ Ｐゴシック"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76200"/>
            <a:ext cx="7772400" cy="1143000"/>
          </a:xfrm>
        </p:spPr>
        <p:txBody>
          <a:bodyPr/>
          <a:lstStyle/>
          <a:p>
            <a:r>
              <a:rPr lang="en-US" dirty="0" smtClean="0"/>
              <a:t>Fractions in Base 2</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219200"/>
                <a:ext cx="11277600" cy="5181600"/>
              </a:xfrm>
            </p:spPr>
            <p:txBody>
              <a:bodyPr>
                <a:normAutofit fontScale="77500" lnSpcReduction="20000"/>
              </a:bodyPr>
              <a:lstStyle/>
              <a:p>
                <a:r>
                  <a:rPr lang="en-US" b="1" dirty="0" smtClean="0"/>
                  <a:t>Converting </a:t>
                </a:r>
                <a:r>
                  <a:rPr lang="en-US" b="1" dirty="0"/>
                  <a:t>a decimal fraction to base </a:t>
                </a:r>
                <a:r>
                  <a:rPr lang="en-US" b="1" dirty="0" smtClean="0"/>
                  <a:t>2:</a:t>
                </a:r>
                <a:r>
                  <a:rPr lang="en-US" dirty="0" smtClean="0"/>
                  <a:t> </a:t>
                </a:r>
                <a:r>
                  <a:rPr lang="en-US" dirty="0"/>
                  <a:t>Let’s convert 0.6875 to binary. </a:t>
                </a:r>
                <a:endParaRPr lang="en-US" dirty="0" smtClean="0"/>
              </a:p>
              <a:p>
                <a:r>
                  <a:rPr lang="en-US" dirty="0" smtClean="0"/>
                  <a:t>Similar </a:t>
                </a:r>
                <a:r>
                  <a:rPr lang="en-US" dirty="0"/>
                  <a:t>to what we did with integers. </a:t>
                </a:r>
                <a:r>
                  <a:rPr lang="en-US" dirty="0" smtClean="0"/>
                  <a:t/>
                </a:r>
                <a:br>
                  <a:rPr lang="en-US" dirty="0" smtClean="0"/>
                </a:br>
                <a14:m>
                  <m:oMath xmlns:m="http://schemas.openxmlformats.org/officeDocument/2006/math">
                    <m:r>
                      <a:rPr lang="en-US" i="1">
                        <a:latin typeface="Cambria Math" panose="02040503050406030204" pitchFamily="18" charset="0"/>
                      </a:rPr>
                      <m:t>0.6875∗2=1.375=0.375+1</m:t>
                    </m:r>
                  </m:oMath>
                </a14:m>
                <a:r>
                  <a:rPr lang="en-US" dirty="0"/>
                  <a:t/>
                </a:r>
                <a:br>
                  <a:rPr lang="en-US" dirty="0"/>
                </a:br>
                <a14:m>
                  <m:oMath xmlns:m="http://schemas.openxmlformats.org/officeDocument/2006/math">
                    <m:r>
                      <a:rPr lang="en-US" i="1">
                        <a:latin typeface="Cambria Math" panose="02040503050406030204" pitchFamily="18" charset="0"/>
                      </a:rPr>
                      <m:t>0.375∗2=0.75+0</m:t>
                    </m:r>
                  </m:oMath>
                </a14:m>
                <a:r>
                  <a:rPr lang="en-US" dirty="0"/>
                  <a:t/>
                </a:r>
                <a:br>
                  <a:rPr lang="en-US" dirty="0"/>
                </a:br>
                <a14:m>
                  <m:oMath xmlns:m="http://schemas.openxmlformats.org/officeDocument/2006/math">
                    <m:r>
                      <a:rPr lang="en-US" i="1">
                        <a:latin typeface="Cambria Math" panose="02040503050406030204" pitchFamily="18" charset="0"/>
                      </a:rPr>
                      <m:t>0.75∗2=0.5+1</m:t>
                    </m:r>
                  </m:oMath>
                </a14:m>
                <a:r>
                  <a:rPr lang="en-US" dirty="0"/>
                  <a:t/>
                </a:r>
                <a:br>
                  <a:rPr lang="en-US" dirty="0"/>
                </a:br>
                <a14:m>
                  <m:oMath xmlns:m="http://schemas.openxmlformats.org/officeDocument/2006/math">
                    <m:r>
                      <a:rPr lang="en-US" i="1">
                        <a:latin typeface="Cambria Math" panose="02040503050406030204" pitchFamily="18" charset="0"/>
                      </a:rPr>
                      <m:t>0.5∗2=0+1</m:t>
                    </m:r>
                  </m:oMath>
                </a14:m>
                <a:endParaRPr lang="en-US" dirty="0" smtClean="0"/>
              </a:p>
              <a:p>
                <a:r>
                  <a:rPr lang="en-US" dirty="0" smtClean="0"/>
                  <a:t>Stop; all </a:t>
                </a:r>
                <a:r>
                  <a:rPr lang="en-US" dirty="0"/>
                  <a:t>remaining digits would be 0. </a:t>
                </a:r>
                <a:endParaRPr lang="en-US" dirty="0" smtClean="0"/>
              </a:p>
              <a:p>
                <a:r>
                  <a:rPr lang="en-US" dirty="0" smtClean="0"/>
                  <a:t>Read </a:t>
                </a:r>
                <a:r>
                  <a:rPr lang="en-US" dirty="0"/>
                  <a:t>off the base-2 representation of the fraction as the </a:t>
                </a:r>
                <a:r>
                  <a:rPr lang="en-US" dirty="0" smtClean="0"/>
                  <a:t>remainders from </a:t>
                </a:r>
                <a:r>
                  <a:rPr lang="en-US" dirty="0"/>
                  <a:t>the top down </a:t>
                </a:r>
                <a:r>
                  <a:rPr lang="en-US" dirty="0" smtClean="0"/>
                  <a:t>(because </a:t>
                </a:r>
                <a:r>
                  <a:rPr lang="en-US" dirty="0"/>
                  <a:t>this time we are moving away from the decimal point to the </a:t>
                </a:r>
                <a:r>
                  <a:rPr lang="en-US" dirty="0" smtClean="0"/>
                  <a:t>right). </a:t>
                </a:r>
                <a:r>
                  <a:rPr lang="en-US" dirty="0"/>
                  <a:t>Thus, </a:t>
                </a:r>
                <a14:m>
                  <m:oMath xmlns:m="http://schemas.openxmlformats.org/officeDocument/2006/math">
                    <m:sSub>
                      <m:sSubPr>
                        <m:ctrlPr>
                          <a:rPr lang="en-US" i="1">
                            <a:latin typeface="Cambria Math" panose="02040503050406030204" pitchFamily="18" charset="0"/>
                          </a:rPr>
                        </m:ctrlPr>
                      </m:sSubPr>
                      <m:e>
                        <m:d>
                          <m:dPr>
                            <m:ctrlPr>
                              <a:rPr lang="en-US" i="1">
                                <a:latin typeface="Cambria Math" panose="02040503050406030204" pitchFamily="18" charset="0"/>
                              </a:rPr>
                            </m:ctrlPr>
                          </m:dPr>
                          <m:e>
                            <m:r>
                              <a:rPr lang="en-US" i="1">
                                <a:latin typeface="Cambria Math" panose="02040503050406030204" pitchFamily="18" charset="0"/>
                              </a:rPr>
                              <m:t>0.6875</m:t>
                            </m:r>
                          </m:e>
                        </m:d>
                      </m:e>
                      <m:sub>
                        <m:r>
                          <a:rPr lang="en-US" i="1">
                            <a:latin typeface="Cambria Math" panose="02040503050406030204" pitchFamily="18" charset="0"/>
                          </a:rPr>
                          <m:t>10</m:t>
                        </m:r>
                      </m:sub>
                    </m:sSub>
                    <m:r>
                      <a:rPr lang="en-US" i="1">
                        <a:latin typeface="Cambria Math" panose="02040503050406030204" pitchFamily="18" charset="0"/>
                      </a:rPr>
                      <m:t>=</m:t>
                    </m:r>
                    <m:sSub>
                      <m:sSubPr>
                        <m:ctrlPr>
                          <a:rPr lang="en-US" i="1">
                            <a:latin typeface="Cambria Math" panose="02040503050406030204" pitchFamily="18" charset="0"/>
                          </a:rPr>
                        </m:ctrlPr>
                      </m:sSubPr>
                      <m:e>
                        <m:d>
                          <m:dPr>
                            <m:ctrlPr>
                              <a:rPr lang="en-US" i="1">
                                <a:latin typeface="Cambria Math" panose="02040503050406030204" pitchFamily="18" charset="0"/>
                              </a:rPr>
                            </m:ctrlPr>
                          </m:dPr>
                          <m:e>
                            <m:r>
                              <a:rPr lang="en-US" i="1">
                                <a:latin typeface="Cambria Math" panose="02040503050406030204" pitchFamily="18" charset="0"/>
                              </a:rPr>
                              <m:t>0.1011</m:t>
                            </m:r>
                          </m:e>
                        </m:d>
                      </m:e>
                      <m:sub>
                        <m:r>
                          <a:rPr lang="en-US" i="1">
                            <a:latin typeface="Cambria Math" panose="02040503050406030204" pitchFamily="18" charset="0"/>
                          </a:rPr>
                          <m:t>2</m:t>
                        </m:r>
                      </m:sub>
                    </m:sSub>
                  </m:oMath>
                </a14:m>
                <a:r>
                  <a:rPr lang="en-US" dirty="0"/>
                  <a:t>.</a:t>
                </a:r>
              </a:p>
              <a:p>
                <a:r>
                  <a:rPr lang="en-US" dirty="0" smtClean="0"/>
                  <a:t>Verify: </a:t>
                </a:r>
                <a:r>
                  <a:rPr lang="en-US" i="1" dirty="0" smtClean="0"/>
                  <a:t/>
                </a:r>
                <a:br>
                  <a:rPr lang="en-US" i="1" dirty="0" smtClean="0"/>
                </a:br>
                <a14:m>
                  <m:oMath xmlns:m="http://schemas.openxmlformats.org/officeDocument/2006/math">
                    <m:sSub>
                      <m:sSubPr>
                        <m:ctrlPr>
                          <a:rPr lang="en-US" i="1">
                            <a:latin typeface="Cambria Math" panose="02040503050406030204" pitchFamily="18" charset="0"/>
                          </a:rPr>
                        </m:ctrlPr>
                      </m:sSubPr>
                      <m:e>
                        <m:d>
                          <m:dPr>
                            <m:ctrlPr>
                              <a:rPr lang="en-US" i="1">
                                <a:latin typeface="Cambria Math" panose="02040503050406030204" pitchFamily="18" charset="0"/>
                              </a:rPr>
                            </m:ctrlPr>
                          </m:dPr>
                          <m:e>
                            <m:r>
                              <a:rPr lang="en-US" i="1">
                                <a:latin typeface="Cambria Math" panose="02040503050406030204" pitchFamily="18" charset="0"/>
                              </a:rPr>
                              <m:t>0.1011</m:t>
                            </m:r>
                          </m:e>
                        </m:d>
                      </m:e>
                      <m:sub>
                        <m:r>
                          <a:rPr lang="en-US" i="1">
                            <a:latin typeface="Cambria Math" panose="02040503050406030204" pitchFamily="18" charset="0"/>
                          </a:rPr>
                          <m:t>2</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8</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16</m:t>
                        </m:r>
                      </m:den>
                    </m:f>
                    <m:r>
                      <a:rPr lang="en-US" i="1">
                        <a:latin typeface="Cambria Math" panose="02040503050406030204" pitchFamily="18" charset="0"/>
                      </a:rPr>
                      <m:t>=0.5+0.125+0.0625=0.625+0.0625=0.6875.</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219200"/>
                <a:ext cx="11277600" cy="5181600"/>
              </a:xfrm>
              <a:blipFill>
                <a:blip r:embed="rId2"/>
                <a:stretch>
                  <a:fillRect l="-811" t="-2353" r="-973"/>
                </a:stretch>
              </a:blipFill>
            </p:spPr>
            <p:txBody>
              <a:bodyPr/>
              <a:lstStyle/>
              <a:p>
                <a:r>
                  <a:rPr lang="en-US">
                    <a:noFill/>
                  </a:rPr>
                  <a:t> </a:t>
                </a:r>
              </a:p>
            </p:txBody>
          </p:sp>
        </mc:Fallback>
      </mc:AlternateContent>
    </p:spTree>
    <p:extLst>
      <p:ext uri="{BB962C8B-B14F-4D97-AF65-F5344CB8AC3E}">
        <p14:creationId xmlns:p14="http://schemas.microsoft.com/office/powerpoint/2010/main" val="590098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09800" y="-76200"/>
            <a:ext cx="7772400" cy="1143000"/>
          </a:xfrm>
        </p:spPr>
        <p:txBody>
          <a:bodyPr/>
          <a:lstStyle/>
          <a:p>
            <a:r>
              <a:rPr lang="en-US" dirty="0" smtClean="0"/>
              <a:t>Fraction Examples</a:t>
            </a:r>
            <a:endParaRPr lang="en-US" dirty="0"/>
          </a:p>
        </p:txBody>
      </p:sp>
      <p:sp>
        <p:nvSpPr>
          <p:cNvPr id="3" name="Content Placeholder 2"/>
          <p:cNvSpPr>
            <a:spLocks noGrp="1"/>
          </p:cNvSpPr>
          <p:nvPr>
            <p:ph idx="1"/>
          </p:nvPr>
        </p:nvSpPr>
        <p:spPr>
          <a:xfrm>
            <a:off x="533400" y="1219200"/>
            <a:ext cx="11277600" cy="5486400"/>
          </a:xfrm>
        </p:spPr>
        <p:txBody>
          <a:bodyPr>
            <a:normAutofit/>
          </a:bodyPr>
          <a:lstStyle/>
          <a:p>
            <a:r>
              <a:rPr lang="en-US" dirty="0" smtClean="0"/>
              <a:t>Convert from decimal to binary, then verify by converting the result back to decimal.</a:t>
            </a:r>
          </a:p>
          <a:p>
            <a:pPr lvl="1">
              <a:buFont typeface="Arial" panose="020B0604020202020204" pitchFamily="34" charset="0"/>
              <a:buChar char="•"/>
            </a:pPr>
            <a:r>
              <a:rPr lang="en-US" dirty="0" smtClean="0"/>
              <a:t>0.28125</a:t>
            </a:r>
          </a:p>
          <a:p>
            <a:pPr lvl="1">
              <a:buFont typeface="Arial" panose="020B0604020202020204" pitchFamily="34" charset="0"/>
              <a:buChar char="•"/>
            </a:pPr>
            <a:r>
              <a:rPr lang="en-US" dirty="0" smtClean="0"/>
              <a:t>12.5625</a:t>
            </a:r>
          </a:p>
        </p:txBody>
      </p:sp>
    </p:spTree>
    <p:extLst>
      <p:ext uri="{BB962C8B-B14F-4D97-AF65-F5344CB8AC3E}">
        <p14:creationId xmlns:p14="http://schemas.microsoft.com/office/powerpoint/2010/main" val="1040835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09800" y="-76200"/>
            <a:ext cx="7772400" cy="1143000"/>
          </a:xfrm>
        </p:spPr>
        <p:txBody>
          <a:bodyPr/>
          <a:lstStyle/>
          <a:p>
            <a:r>
              <a:rPr lang="en-US" dirty="0" smtClean="0"/>
              <a:t>Fraction Examples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219200"/>
                <a:ext cx="11277600" cy="5486400"/>
              </a:xfrm>
            </p:spPr>
            <p:txBody>
              <a:bodyPr>
                <a:normAutofit fontScale="77500" lnSpcReduction="20000"/>
              </a:bodyPr>
              <a:lstStyle/>
              <a:p>
                <a:r>
                  <a:rPr lang="en-US" dirty="0" smtClean="0"/>
                  <a:t>0.28125:</a:t>
                </a:r>
                <a:br>
                  <a:rPr lang="en-US" dirty="0" smtClean="0"/>
                </a:br>
                <a14:m>
                  <m:oMath xmlns:m="http://schemas.openxmlformats.org/officeDocument/2006/math">
                    <m:r>
                      <a:rPr lang="en-US" i="1">
                        <a:latin typeface="Cambria Math" panose="02040503050406030204" pitchFamily="18" charset="0"/>
                      </a:rPr>
                      <m:t>0.28125∗2=0.5625+0</m:t>
                    </m:r>
                  </m:oMath>
                </a14:m>
                <a:r>
                  <a:rPr lang="en-US" dirty="0"/>
                  <a:t/>
                </a:r>
                <a:br>
                  <a:rPr lang="en-US" dirty="0"/>
                </a:br>
                <a14:m>
                  <m:oMath xmlns:m="http://schemas.openxmlformats.org/officeDocument/2006/math">
                    <m:r>
                      <a:rPr lang="en-US" i="1">
                        <a:latin typeface="Cambria Math" panose="02040503050406030204" pitchFamily="18" charset="0"/>
                      </a:rPr>
                      <m:t>0.5625∗2=0.125+1</m:t>
                    </m:r>
                  </m:oMath>
                </a14:m>
                <a:r>
                  <a:rPr lang="en-US" dirty="0"/>
                  <a:t/>
                </a:r>
                <a:br>
                  <a:rPr lang="en-US" dirty="0"/>
                </a:br>
                <a14:m>
                  <m:oMath xmlns:m="http://schemas.openxmlformats.org/officeDocument/2006/math">
                    <m:r>
                      <a:rPr lang="en-US" i="1">
                        <a:latin typeface="Cambria Math" panose="02040503050406030204" pitchFamily="18" charset="0"/>
                      </a:rPr>
                      <m:t>0.125∗2=0.25+0</m:t>
                    </m:r>
                  </m:oMath>
                </a14:m>
                <a:r>
                  <a:rPr lang="en-US" dirty="0"/>
                  <a:t/>
                </a:r>
                <a:br>
                  <a:rPr lang="en-US" dirty="0"/>
                </a:br>
                <a14:m>
                  <m:oMath xmlns:m="http://schemas.openxmlformats.org/officeDocument/2006/math">
                    <m:r>
                      <a:rPr lang="en-US" i="1">
                        <a:latin typeface="Cambria Math" panose="02040503050406030204" pitchFamily="18" charset="0"/>
                      </a:rPr>
                      <m:t>0.25∗2=0.5</m:t>
                    </m:r>
                    <m:r>
                      <a:rPr lang="en-US" b="0" i="1" smtClean="0">
                        <a:latin typeface="Cambria Math" panose="02040503050406030204" pitchFamily="18" charset="0"/>
                      </a:rPr>
                      <m:t>+</m:t>
                    </m:r>
                    <m:r>
                      <a:rPr lang="en-US" i="1">
                        <a:latin typeface="Cambria Math" panose="02040503050406030204" pitchFamily="18" charset="0"/>
                      </a:rPr>
                      <m:t>0</m:t>
                    </m:r>
                  </m:oMath>
                </a14:m>
                <a:r>
                  <a:rPr lang="en-US" dirty="0"/>
                  <a:t/>
                </a:r>
                <a:br>
                  <a:rPr lang="en-US" dirty="0"/>
                </a:br>
                <a14:m>
                  <m:oMath xmlns:m="http://schemas.openxmlformats.org/officeDocument/2006/math">
                    <m:r>
                      <a:rPr lang="en-US" i="1">
                        <a:latin typeface="Cambria Math" panose="02040503050406030204" pitchFamily="18" charset="0"/>
                      </a:rPr>
                      <m:t>0.5∗2=0∗0+1</m:t>
                    </m:r>
                  </m:oMath>
                </a14:m>
                <a:r>
                  <a:rPr lang="en-US" dirty="0" smtClean="0"/>
                  <a:t/>
                </a:r>
                <a:br>
                  <a:rPr lang="en-US" dirty="0" smtClean="0"/>
                </a:br>
                <a:r>
                  <a:rPr lang="en-US" dirty="0" smtClean="0"/>
                  <a:t>Answer: 0.01001</a:t>
                </a:r>
                <a:br>
                  <a:rPr lang="en-US" dirty="0" smtClean="0"/>
                </a:br>
                <a:r>
                  <a:rPr lang="en-US" dirty="0" smtClean="0"/>
                  <a:t>Verify</a:t>
                </a:r>
                <a:r>
                  <a:rPr lang="en-US" dirty="0"/>
                  <a:t>: </a:t>
                </a:r>
                <a14:m>
                  <m:oMath xmlns:m="http://schemas.openxmlformats.org/officeDocument/2006/math">
                    <m:sSub>
                      <m:sSubPr>
                        <m:ctrlPr>
                          <a:rPr lang="en-US" i="1">
                            <a:latin typeface="Cambria Math" panose="02040503050406030204" pitchFamily="18" charset="0"/>
                          </a:rPr>
                        </m:ctrlPr>
                      </m:sSubPr>
                      <m:e>
                        <m:d>
                          <m:dPr>
                            <m:ctrlPr>
                              <a:rPr lang="en-US" i="1">
                                <a:latin typeface="Cambria Math" panose="02040503050406030204" pitchFamily="18" charset="0"/>
                              </a:rPr>
                            </m:ctrlPr>
                          </m:dPr>
                          <m:e>
                            <m:r>
                              <a:rPr lang="en-US" i="1">
                                <a:latin typeface="Cambria Math" panose="02040503050406030204" pitchFamily="18" charset="0"/>
                              </a:rPr>
                              <m:t>0.01001</m:t>
                            </m:r>
                          </m:e>
                        </m:d>
                      </m:e>
                      <m:sub>
                        <m:r>
                          <a:rPr lang="en-US" i="1">
                            <a:latin typeface="Cambria Math" panose="02040503050406030204" pitchFamily="18" charset="0"/>
                          </a:rPr>
                          <m:t>2</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4</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32</m:t>
                        </m:r>
                      </m:den>
                    </m:f>
                    <m:r>
                      <a:rPr lang="en-US" i="1">
                        <a:latin typeface="Cambria Math" panose="02040503050406030204" pitchFamily="18" charset="0"/>
                      </a:rPr>
                      <m:t>=0.25+0.03125=0.28125</m:t>
                    </m:r>
                  </m:oMath>
                </a14:m>
                <a:endParaRPr lang="en-US" dirty="0"/>
              </a:p>
              <a:p>
                <a:pPr>
                  <a:buFont typeface="Arial" panose="020B0604020202020204" pitchFamily="34" charset="0"/>
                  <a:buChar char="•"/>
                </a:pPr>
                <a:r>
                  <a:rPr lang="en-US" dirty="0" smtClean="0"/>
                  <a:t>12.5625:</a:t>
                </a:r>
                <a:br>
                  <a:rPr lang="en-US" dirty="0" smtClean="0"/>
                </a:br>
                <a14:m>
                  <m:oMath xmlns:m="http://schemas.openxmlformats.org/officeDocument/2006/math">
                    <m:r>
                      <a:rPr lang="en-US" i="1">
                        <a:latin typeface="Cambria Math" panose="02040503050406030204" pitchFamily="18" charset="0"/>
                      </a:rPr>
                      <m:t>0.5625</m:t>
                    </m:r>
                    <m:r>
                      <a:rPr lang="en-US" b="0" i="1" smtClean="0">
                        <a:latin typeface="Cambria Math" panose="02040503050406030204" pitchFamily="18" charset="0"/>
                      </a:rPr>
                      <m:t>∗2</m:t>
                    </m:r>
                    <m:r>
                      <a:rPr lang="en-US" i="1">
                        <a:latin typeface="Cambria Math" panose="02040503050406030204" pitchFamily="18" charset="0"/>
                      </a:rPr>
                      <m:t>=0.125+1</m:t>
                    </m:r>
                  </m:oMath>
                </a14:m>
                <a:r>
                  <a:rPr lang="en-US" dirty="0"/>
                  <a:t/>
                </a:r>
                <a:br>
                  <a:rPr lang="en-US" dirty="0"/>
                </a:br>
                <a14:m>
                  <m:oMath xmlns:m="http://schemas.openxmlformats.org/officeDocument/2006/math">
                    <m:r>
                      <a:rPr lang="en-US" i="1">
                        <a:latin typeface="Cambria Math" panose="02040503050406030204" pitchFamily="18" charset="0"/>
                      </a:rPr>
                      <m:t>0.125∗2=0.25+0</m:t>
                    </m:r>
                  </m:oMath>
                </a14:m>
                <a:r>
                  <a:rPr lang="en-US" dirty="0"/>
                  <a:t/>
                </a:r>
                <a:br>
                  <a:rPr lang="en-US" dirty="0"/>
                </a:br>
                <a14:m>
                  <m:oMath xmlns:m="http://schemas.openxmlformats.org/officeDocument/2006/math">
                    <m:r>
                      <a:rPr lang="en-US" i="1">
                        <a:latin typeface="Cambria Math" panose="02040503050406030204" pitchFamily="18" charset="0"/>
                      </a:rPr>
                      <m:t>0.25∗2=0.5</m:t>
                    </m:r>
                    <m:r>
                      <a:rPr lang="en-US" b="0" i="1" smtClean="0">
                        <a:latin typeface="Cambria Math" panose="02040503050406030204" pitchFamily="18" charset="0"/>
                      </a:rPr>
                      <m:t>+</m:t>
                    </m:r>
                    <m:r>
                      <a:rPr lang="en-US" i="1">
                        <a:latin typeface="Cambria Math" panose="02040503050406030204" pitchFamily="18" charset="0"/>
                      </a:rPr>
                      <m:t>0</m:t>
                    </m:r>
                  </m:oMath>
                </a14:m>
                <a:r>
                  <a:rPr lang="en-US" dirty="0"/>
                  <a:t/>
                </a:r>
                <a:br>
                  <a:rPr lang="en-US" dirty="0"/>
                </a:br>
                <a14:m>
                  <m:oMath xmlns:m="http://schemas.openxmlformats.org/officeDocument/2006/math">
                    <m:r>
                      <a:rPr lang="en-US" i="1">
                        <a:latin typeface="Cambria Math" panose="02040503050406030204" pitchFamily="18" charset="0"/>
                      </a:rPr>
                      <m:t>0.5∗2=0∗0+1</m:t>
                    </m:r>
                  </m:oMath>
                </a14:m>
                <a:r>
                  <a:rPr lang="en-US" dirty="0" smtClean="0"/>
                  <a:t/>
                </a:r>
                <a:br>
                  <a:rPr lang="en-US" dirty="0" smtClean="0"/>
                </a:br>
                <a:r>
                  <a:rPr lang="en-US" dirty="0" smtClean="0"/>
                  <a:t>Also 12 in binary is 1100 </a:t>
                </a:r>
                <a:r>
                  <a:rPr lang="en-US" dirty="0"/>
                  <a:t/>
                </a:r>
                <a:br>
                  <a:rPr lang="en-US" dirty="0"/>
                </a:br>
                <a:r>
                  <a:rPr lang="en-US" dirty="0" smtClean="0"/>
                  <a:t>Answer: 1100.1001</a:t>
                </a:r>
                <a:br>
                  <a:rPr lang="en-US" dirty="0" smtClean="0"/>
                </a:br>
                <a:r>
                  <a:rPr lang="en-US" dirty="0" smtClean="0"/>
                  <a:t>Verify: </a:t>
                </a:r>
                <a14:m>
                  <m:oMath xmlns:m="http://schemas.openxmlformats.org/officeDocument/2006/math">
                    <m:sSub>
                      <m:sSubPr>
                        <m:ctrlPr>
                          <a:rPr lang="en-US" i="1">
                            <a:latin typeface="Cambria Math" panose="02040503050406030204" pitchFamily="18" charset="0"/>
                          </a:rPr>
                        </m:ctrlPr>
                      </m:sSubPr>
                      <m:e>
                        <m:d>
                          <m:dPr>
                            <m:ctrlPr>
                              <a:rPr lang="en-US" i="1">
                                <a:latin typeface="Cambria Math" panose="02040503050406030204" pitchFamily="18" charset="0"/>
                              </a:rPr>
                            </m:ctrlPr>
                          </m:dPr>
                          <m:e>
                            <m:r>
                              <a:rPr lang="en-US" i="1">
                                <a:latin typeface="Cambria Math" panose="02040503050406030204" pitchFamily="18" charset="0"/>
                              </a:rPr>
                              <m:t>1100.1001</m:t>
                            </m:r>
                          </m:e>
                        </m:d>
                      </m:e>
                      <m:sub>
                        <m:r>
                          <a:rPr lang="en-US" i="1">
                            <a:latin typeface="Cambria Math" panose="02040503050406030204" pitchFamily="18" charset="0"/>
                          </a:rPr>
                          <m:t>2</m:t>
                        </m:r>
                      </m:sub>
                    </m:sSub>
                    <m:r>
                      <a:rPr lang="en-US" i="1">
                        <a:latin typeface="Cambria Math" panose="02040503050406030204" pitchFamily="18" charset="0"/>
                      </a:rPr>
                      <m:t>=8+4+</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16</m:t>
                        </m:r>
                      </m:den>
                    </m:f>
                    <m:r>
                      <a:rPr lang="en-US" i="1">
                        <a:latin typeface="Cambria Math" panose="02040503050406030204" pitchFamily="18" charset="0"/>
                      </a:rPr>
                      <m:t>=12.5625</m:t>
                    </m:r>
                  </m:oMath>
                </a14:m>
                <a:r>
                  <a:rPr lang="en-US" dirty="0" smtClean="0"/>
                  <a:t> </a:t>
                </a:r>
                <a:endParaRPr lang="en-US" dirty="0"/>
              </a:p>
              <a:p>
                <a:pPr>
                  <a:buFont typeface="Arial" panose="020B0604020202020204" pitchFamily="34" charset="0"/>
                  <a:buChar cha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219200"/>
                <a:ext cx="11277600" cy="5486400"/>
              </a:xfrm>
              <a:blipFill>
                <a:blip r:embed="rId2"/>
                <a:stretch>
                  <a:fillRect l="-811" t="-2222"/>
                </a:stretch>
              </a:blipFill>
            </p:spPr>
            <p:txBody>
              <a:bodyPr/>
              <a:lstStyle/>
              <a:p>
                <a:r>
                  <a:rPr lang="en-US">
                    <a:noFill/>
                  </a:rPr>
                  <a:t> </a:t>
                </a:r>
              </a:p>
            </p:txBody>
          </p:sp>
        </mc:Fallback>
      </mc:AlternateContent>
    </p:spTree>
    <p:extLst>
      <p:ext uri="{BB962C8B-B14F-4D97-AF65-F5344CB8AC3E}">
        <p14:creationId xmlns:p14="http://schemas.microsoft.com/office/powerpoint/2010/main" val="31712619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76200"/>
            <a:ext cx="7772400" cy="1143000"/>
          </a:xfrm>
        </p:spPr>
        <p:txBody>
          <a:bodyPr/>
          <a:lstStyle/>
          <a:p>
            <a:r>
              <a:rPr lang="en-US" dirty="0" smtClean="0"/>
              <a:t>Operations with Fractions</a:t>
            </a:r>
            <a:endParaRPr lang="en-US" dirty="0"/>
          </a:p>
        </p:txBody>
      </p:sp>
      <p:sp>
        <p:nvSpPr>
          <p:cNvPr id="3" name="Content Placeholder 2"/>
          <p:cNvSpPr>
            <a:spLocks noGrp="1"/>
          </p:cNvSpPr>
          <p:nvPr>
            <p:ph idx="1"/>
          </p:nvPr>
        </p:nvSpPr>
        <p:spPr>
          <a:xfrm>
            <a:off x="685800" y="1219200"/>
            <a:ext cx="10972800" cy="2286000"/>
          </a:xfrm>
        </p:spPr>
        <p:txBody>
          <a:bodyPr/>
          <a:lstStyle/>
          <a:p>
            <a:r>
              <a:rPr lang="en-US" dirty="0"/>
              <a:t>Binary fractions work just like decimal fractions</a:t>
            </a:r>
          </a:p>
          <a:p>
            <a:r>
              <a:rPr lang="en-US" dirty="0"/>
              <a:t>Two’s complement addition/subtraction work same as integer operations</a:t>
            </a:r>
          </a:p>
        </p:txBody>
      </p:sp>
      <p:grpSp>
        <p:nvGrpSpPr>
          <p:cNvPr id="17" name="Group 16"/>
          <p:cNvGrpSpPr/>
          <p:nvPr/>
        </p:nvGrpSpPr>
        <p:grpSpPr>
          <a:xfrm>
            <a:off x="2514600" y="3810000"/>
            <a:ext cx="7162800" cy="2592388"/>
            <a:chOff x="990600" y="3810000"/>
            <a:chExt cx="7162800" cy="2592388"/>
          </a:xfrm>
        </p:grpSpPr>
        <p:sp>
          <p:nvSpPr>
            <p:cNvPr id="6" name="Text Box 6"/>
            <p:cNvSpPr txBox="1">
              <a:spLocks noChangeArrowheads="1"/>
            </p:cNvSpPr>
            <p:nvPr/>
          </p:nvSpPr>
          <p:spPr bwMode="auto">
            <a:xfrm>
              <a:off x="5257800" y="3810000"/>
              <a:ext cx="112562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spcBef>
                  <a:spcPct val="20000"/>
                </a:spcBef>
                <a:defRPr/>
              </a:pPr>
              <a:r>
                <a:rPr lang="en-US" sz="2000">
                  <a:cs typeface="+mn-cs"/>
                </a:rPr>
                <a:t>2</a:t>
              </a:r>
              <a:r>
                <a:rPr lang="en-US" sz="2000" baseline="30000">
                  <a:cs typeface="+mn-cs"/>
                </a:rPr>
                <a:t>-1</a:t>
              </a:r>
              <a:r>
                <a:rPr lang="en-US" sz="2000">
                  <a:cs typeface="+mn-cs"/>
                </a:rPr>
                <a:t> = 0.5</a:t>
              </a:r>
              <a:endParaRPr lang="en-US" sz="1800">
                <a:cs typeface="+mn-cs"/>
              </a:endParaRPr>
            </a:p>
          </p:txBody>
        </p:sp>
        <p:sp>
          <p:nvSpPr>
            <p:cNvPr id="7" name="Text Box 7"/>
            <p:cNvSpPr txBox="1">
              <a:spLocks noChangeArrowheads="1"/>
            </p:cNvSpPr>
            <p:nvPr/>
          </p:nvSpPr>
          <p:spPr bwMode="auto">
            <a:xfrm>
              <a:off x="5333470" y="4191000"/>
              <a:ext cx="126829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spcBef>
                  <a:spcPct val="20000"/>
                </a:spcBef>
                <a:defRPr/>
              </a:pPr>
              <a:r>
                <a:rPr lang="en-US" sz="2000" dirty="0">
                  <a:cs typeface="+mn-cs"/>
                </a:rPr>
                <a:t>2</a:t>
              </a:r>
              <a:r>
                <a:rPr lang="en-US" sz="2000" baseline="30000" dirty="0">
                  <a:cs typeface="+mn-cs"/>
                </a:rPr>
                <a:t>-2</a:t>
              </a:r>
              <a:r>
                <a:rPr lang="en-US" sz="2000" dirty="0">
                  <a:cs typeface="+mn-cs"/>
                </a:rPr>
                <a:t> = 0.25</a:t>
              </a:r>
              <a:endParaRPr lang="en-US" sz="1800" dirty="0">
                <a:cs typeface="+mn-cs"/>
              </a:endParaRPr>
            </a:p>
          </p:txBody>
        </p:sp>
        <p:sp>
          <p:nvSpPr>
            <p:cNvPr id="8" name="Text Box 8"/>
            <p:cNvSpPr txBox="1">
              <a:spLocks noChangeArrowheads="1"/>
            </p:cNvSpPr>
            <p:nvPr/>
          </p:nvSpPr>
          <p:spPr bwMode="auto">
            <a:xfrm>
              <a:off x="5386387" y="4572000"/>
              <a:ext cx="141096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spcBef>
                  <a:spcPct val="20000"/>
                </a:spcBef>
                <a:defRPr/>
              </a:pPr>
              <a:r>
                <a:rPr lang="en-US" sz="2000" dirty="0">
                  <a:cs typeface="+mn-cs"/>
                </a:rPr>
                <a:t>2</a:t>
              </a:r>
              <a:r>
                <a:rPr lang="en-US" sz="2000" baseline="30000" dirty="0">
                  <a:cs typeface="+mn-cs"/>
                </a:rPr>
                <a:t>-3</a:t>
              </a:r>
              <a:r>
                <a:rPr lang="en-US" sz="2000" dirty="0">
                  <a:cs typeface="+mn-cs"/>
                </a:rPr>
                <a:t> = 0.125</a:t>
              </a:r>
              <a:endParaRPr lang="en-US" sz="1800" dirty="0">
                <a:cs typeface="+mn-cs"/>
              </a:endParaRPr>
            </a:p>
          </p:txBody>
        </p:sp>
        <p:sp>
          <p:nvSpPr>
            <p:cNvPr id="9" name="Line 9"/>
            <p:cNvSpPr>
              <a:spLocks noChangeShapeType="1"/>
            </p:cNvSpPr>
            <p:nvPr/>
          </p:nvSpPr>
          <p:spPr bwMode="auto">
            <a:xfrm flipH="1">
              <a:off x="4324350" y="4038600"/>
              <a:ext cx="93345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0" name="Line 10"/>
            <p:cNvSpPr>
              <a:spLocks noChangeShapeType="1"/>
            </p:cNvSpPr>
            <p:nvPr/>
          </p:nvSpPr>
          <p:spPr bwMode="auto">
            <a:xfrm>
              <a:off x="4329113" y="4043363"/>
              <a:ext cx="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1" name="Line 11"/>
            <p:cNvSpPr>
              <a:spLocks noChangeShapeType="1"/>
            </p:cNvSpPr>
            <p:nvPr/>
          </p:nvSpPr>
          <p:spPr bwMode="auto">
            <a:xfrm flipH="1" flipV="1">
              <a:off x="4614333" y="4343400"/>
              <a:ext cx="71913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2" name="Line 12"/>
            <p:cNvSpPr>
              <a:spLocks noChangeShapeType="1"/>
            </p:cNvSpPr>
            <p:nvPr/>
          </p:nvSpPr>
          <p:spPr bwMode="auto">
            <a:xfrm>
              <a:off x="4619095" y="43434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3" name="Line 13"/>
            <p:cNvSpPr>
              <a:spLocks noChangeShapeType="1"/>
            </p:cNvSpPr>
            <p:nvPr/>
          </p:nvSpPr>
          <p:spPr bwMode="auto">
            <a:xfrm flipH="1">
              <a:off x="4872037" y="4724400"/>
              <a:ext cx="51435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4" name="Line 14"/>
            <p:cNvSpPr>
              <a:spLocks noChangeShapeType="1"/>
            </p:cNvSpPr>
            <p:nvPr/>
          </p:nvSpPr>
          <p:spPr bwMode="auto">
            <a:xfrm>
              <a:off x="4876800" y="4729163"/>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6" name="Text Box 5"/>
            <p:cNvSpPr txBox="1">
              <a:spLocks noChangeArrowheads="1"/>
            </p:cNvSpPr>
            <p:nvPr/>
          </p:nvSpPr>
          <p:spPr bwMode="auto">
            <a:xfrm>
              <a:off x="990600" y="5029200"/>
              <a:ext cx="7162800" cy="1373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lgn="l">
                <a:tabLst>
                  <a:tab pos="565150" algn="r"/>
                  <a:tab pos="3319463" algn="r"/>
                  <a:tab pos="3422650" algn="l"/>
                </a:tabLst>
                <a:defRPr sz="2400">
                  <a:solidFill>
                    <a:schemeClr val="tx1"/>
                  </a:solidFill>
                  <a:latin typeface="Times New Roman" charset="0"/>
                  <a:ea typeface="ＭＳ Ｐゴシック" charset="0"/>
                </a:defRPr>
              </a:lvl1pPr>
              <a:lvl2pPr algn="l">
                <a:tabLst>
                  <a:tab pos="565150" algn="r"/>
                  <a:tab pos="3319463" algn="r"/>
                  <a:tab pos="3422650" algn="l"/>
                </a:tabLst>
                <a:defRPr sz="2400">
                  <a:solidFill>
                    <a:schemeClr val="tx1"/>
                  </a:solidFill>
                  <a:latin typeface="Times New Roman" charset="0"/>
                  <a:ea typeface="ＭＳ Ｐゴシック" charset="0"/>
                </a:defRPr>
              </a:lvl2pPr>
              <a:lvl3pPr algn="l">
                <a:tabLst>
                  <a:tab pos="565150" algn="r"/>
                  <a:tab pos="3319463" algn="r"/>
                  <a:tab pos="3422650" algn="l"/>
                </a:tabLst>
                <a:defRPr sz="2400">
                  <a:solidFill>
                    <a:schemeClr val="tx1"/>
                  </a:solidFill>
                  <a:latin typeface="Times New Roman" charset="0"/>
                  <a:ea typeface="ＭＳ Ｐゴシック" charset="0"/>
                </a:defRPr>
              </a:lvl3pPr>
              <a:lvl4pPr algn="l">
                <a:tabLst>
                  <a:tab pos="565150" algn="r"/>
                  <a:tab pos="3319463" algn="r"/>
                  <a:tab pos="3422650" algn="l"/>
                </a:tabLst>
                <a:defRPr sz="2400">
                  <a:solidFill>
                    <a:schemeClr val="tx1"/>
                  </a:solidFill>
                  <a:latin typeface="Times New Roman" charset="0"/>
                  <a:ea typeface="ＭＳ Ｐゴシック" charset="0"/>
                </a:defRPr>
              </a:lvl4pPr>
              <a:lvl5pPr algn="l">
                <a:tabLst>
                  <a:tab pos="565150" algn="r"/>
                  <a:tab pos="3319463" algn="r"/>
                  <a:tab pos="342265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565150" algn="r"/>
                  <a:tab pos="3319463" algn="r"/>
                  <a:tab pos="342265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565150" algn="r"/>
                  <a:tab pos="3319463" algn="r"/>
                  <a:tab pos="342265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565150" algn="r"/>
                  <a:tab pos="3319463" algn="r"/>
                  <a:tab pos="342265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565150" algn="r"/>
                  <a:tab pos="3319463" algn="r"/>
                  <a:tab pos="3422650" algn="l"/>
                </a:tabLst>
                <a:defRPr sz="2400">
                  <a:solidFill>
                    <a:schemeClr val="tx1"/>
                  </a:solidFill>
                  <a:latin typeface="Times New Roman" charset="0"/>
                  <a:ea typeface="ＭＳ Ｐゴシック" charset="0"/>
                </a:defRPr>
              </a:lvl9pPr>
            </a:lstStyle>
            <a:p>
              <a:pPr>
                <a:defRPr/>
              </a:pPr>
              <a:r>
                <a:rPr lang="en-US" dirty="0">
                  <a:latin typeface="+mn-lt"/>
                  <a:cs typeface="+mn-cs"/>
                </a:rPr>
                <a:t>		</a:t>
              </a:r>
              <a:r>
                <a:rPr lang="en-US" sz="2800" dirty="0">
                  <a:latin typeface="+mn-lt"/>
                  <a:cs typeface="+mn-cs"/>
                </a:rPr>
                <a:t>0 0 1 0 1 0 0 0 . 1 0 1 = 40.625</a:t>
              </a:r>
            </a:p>
            <a:p>
              <a:pPr>
                <a:defRPr/>
              </a:pPr>
              <a:r>
                <a:rPr lang="en-US" sz="2800" dirty="0">
                  <a:latin typeface="+mn-lt"/>
                  <a:cs typeface="+mn-cs"/>
                </a:rPr>
                <a:t>	+</a:t>
              </a:r>
              <a:r>
                <a:rPr lang="en-US" sz="2800" u="sng" dirty="0">
                  <a:latin typeface="+mn-lt"/>
                  <a:cs typeface="+mn-cs"/>
                </a:rPr>
                <a:t>    1 1 1 1 1 1 1 0 . 1 1 0 =</a:t>
              </a:r>
              <a:r>
                <a:rPr lang="en-US" sz="2800" dirty="0">
                  <a:latin typeface="+mn-lt"/>
                  <a:cs typeface="+mn-cs"/>
                </a:rPr>
                <a:t> -1.25</a:t>
              </a:r>
            </a:p>
            <a:p>
              <a:pPr>
                <a:defRPr/>
              </a:pPr>
              <a:r>
                <a:rPr lang="en-US" sz="2800" dirty="0">
                  <a:latin typeface="+mn-lt"/>
                  <a:cs typeface="+mn-cs"/>
                </a:rPr>
                <a:t>		0 0 1 0 0 1 1 1 . 0 1 1 = 39.375</a:t>
              </a:r>
            </a:p>
          </p:txBody>
        </p:sp>
      </p:grpSp>
    </p:spTree>
    <p:extLst>
      <p:ext uri="{BB962C8B-B14F-4D97-AF65-F5344CB8AC3E}">
        <p14:creationId xmlns:p14="http://schemas.microsoft.com/office/powerpoint/2010/main" val="24428988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3755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
          <p:cNvSpPr>
            <a:spLocks noGrp="1" noChangeArrowheads="1"/>
          </p:cNvSpPr>
          <p:nvPr>
            <p:ph type="ctrTitle"/>
          </p:nvPr>
        </p:nvSpPr>
        <p:spPr>
          <a:xfrm>
            <a:off x="0" y="1371600"/>
            <a:ext cx="12192000" cy="2057400"/>
          </a:xfrm>
        </p:spPr>
        <p:txBody>
          <a:bodyPr/>
          <a:lstStyle/>
          <a:p>
            <a:pPr eaLnBrk="1" hangingPunct="1"/>
            <a:r>
              <a:rPr lang="en-US" dirty="0" smtClean="0">
                <a:latin typeface="Arial" charset="0"/>
                <a:ea typeface="ＭＳ Ｐゴシック" charset="0"/>
                <a:cs typeface="ＭＳ Ｐゴシック" charset="0"/>
              </a:rPr>
              <a:t>Representing Data: </a:t>
            </a:r>
            <a:br>
              <a:rPr lang="en-US" dirty="0" smtClean="0">
                <a:latin typeface="Arial" charset="0"/>
                <a:ea typeface="ＭＳ Ｐゴシック" charset="0"/>
                <a:cs typeface="ＭＳ Ｐゴシック" charset="0"/>
              </a:rPr>
            </a:br>
            <a:r>
              <a:rPr lang="en-US" dirty="0" smtClean="0">
                <a:latin typeface="Arial" charset="0"/>
                <a:ea typeface="ＭＳ Ｐゴシック" charset="0"/>
                <a:cs typeface="ＭＳ Ｐゴシック" charset="0"/>
              </a:rPr>
              <a:t>Logical Operations on Bits + Beyond Integers</a:t>
            </a:r>
            <a:br>
              <a:rPr lang="en-US" dirty="0" smtClean="0">
                <a:latin typeface="Arial" charset="0"/>
                <a:ea typeface="ＭＳ Ｐゴシック" charset="0"/>
                <a:cs typeface="ＭＳ Ｐゴシック" charset="0"/>
              </a:rPr>
            </a:br>
            <a:r>
              <a:rPr lang="en-US" dirty="0" smtClean="0">
                <a:latin typeface="Arial" charset="0"/>
                <a:ea typeface="ＭＳ Ｐゴシック" charset="0"/>
                <a:cs typeface="ＭＳ Ｐゴシック" charset="0"/>
              </a:rPr>
              <a:t>Part 3: Floating Point Numbers</a:t>
            </a:r>
            <a:endParaRPr lang="en-US" dirty="0">
              <a:latin typeface="Arial" charset="0"/>
              <a:ea typeface="ＭＳ Ｐゴシック" charset="0"/>
              <a:cs typeface="ＭＳ Ｐゴシック" charset="0"/>
            </a:endParaRPr>
          </a:p>
        </p:txBody>
      </p:sp>
      <p:sp>
        <p:nvSpPr>
          <p:cNvPr id="16386" name="Subtitle 1"/>
          <p:cNvSpPr>
            <a:spLocks noGrp="1"/>
          </p:cNvSpPr>
          <p:nvPr>
            <p:ph type="subTitle" idx="1"/>
          </p:nvPr>
        </p:nvSpPr>
        <p:spPr/>
        <p:txBody>
          <a:bodyPr/>
          <a:lstStyle/>
          <a:p>
            <a:r>
              <a:rPr lang="en-US" dirty="0"/>
              <a:t>For use in Fall 2020 CSE6010/CX4010 only</a:t>
            </a:r>
          </a:p>
          <a:p>
            <a:r>
              <a:rPr lang="en-US" dirty="0"/>
              <a:t>Not for distribution</a:t>
            </a:r>
          </a:p>
          <a:p>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3608673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2209800" y="-76200"/>
            <a:ext cx="7772400" cy="1143000"/>
          </a:xfrm>
        </p:spPr>
        <p:txBody>
          <a:bodyPr/>
          <a:lstStyle/>
          <a:p>
            <a:pPr>
              <a:defRPr/>
            </a:pPr>
            <a:r>
              <a:rPr lang="en-US" dirty="0">
                <a:cs typeface="+mj-cs"/>
              </a:rPr>
              <a:t>Floating</a:t>
            </a:r>
            <a:r>
              <a:rPr lang="en-US" dirty="0"/>
              <a:t> </a:t>
            </a:r>
            <a:r>
              <a:rPr lang="en-US" dirty="0">
                <a:cs typeface="+mj-cs"/>
              </a:rPr>
              <a:t>Point Numbers</a:t>
            </a:r>
          </a:p>
        </p:txBody>
      </p:sp>
      <p:sp>
        <p:nvSpPr>
          <p:cNvPr id="135171" name="Rectangle 3"/>
          <p:cNvSpPr>
            <a:spLocks noGrp="1" noChangeArrowheads="1"/>
          </p:cNvSpPr>
          <p:nvPr>
            <p:ph idx="1"/>
          </p:nvPr>
        </p:nvSpPr>
        <p:spPr>
          <a:xfrm>
            <a:off x="533400" y="838200"/>
            <a:ext cx="10972800" cy="4038600"/>
          </a:xfrm>
        </p:spPr>
        <p:txBody>
          <a:bodyPr/>
          <a:lstStyle/>
          <a:p>
            <a:pPr>
              <a:defRPr/>
            </a:pPr>
            <a:r>
              <a:rPr lang="en-US" sz="2800" dirty="0"/>
              <a:t>IEEE 754 Floating Point Standard</a:t>
            </a:r>
          </a:p>
          <a:p>
            <a:pPr>
              <a:defRPr/>
            </a:pPr>
            <a:r>
              <a:rPr lang="en-US" sz="2800" dirty="0"/>
              <a:t>Based on scientific notation</a:t>
            </a:r>
          </a:p>
          <a:p>
            <a:pPr lvl="1">
              <a:defRPr/>
            </a:pPr>
            <a:r>
              <a:rPr lang="en-US" sz="2400" dirty="0">
                <a:cs typeface="+mn-cs"/>
              </a:rPr>
              <a:t>Example (decimal): 6.02214 x 10</a:t>
            </a:r>
            <a:r>
              <a:rPr lang="en-US" sz="2400" baseline="30000" dirty="0">
                <a:cs typeface="+mn-cs"/>
              </a:rPr>
              <a:t>23</a:t>
            </a:r>
            <a:endParaRPr lang="en-US" sz="2400" dirty="0">
              <a:cs typeface="+mn-cs"/>
            </a:endParaRPr>
          </a:p>
          <a:p>
            <a:pPr lvl="1">
              <a:defRPr/>
            </a:pPr>
            <a:r>
              <a:rPr lang="en-US" sz="2400" dirty="0">
                <a:cs typeface="+mn-cs"/>
              </a:rPr>
              <a:t>Normalized: one non-zero digit before decimal point</a:t>
            </a:r>
          </a:p>
          <a:p>
            <a:pPr>
              <a:defRPr/>
            </a:pPr>
            <a:r>
              <a:rPr lang="en-US" sz="2800" dirty="0"/>
              <a:t>Binary scientific notation: F x 2</a:t>
            </a:r>
            <a:r>
              <a:rPr lang="en-US" sz="2800" baseline="30000" dirty="0"/>
              <a:t>E</a:t>
            </a:r>
          </a:p>
          <a:p>
            <a:pPr lvl="1">
              <a:defRPr/>
            </a:pPr>
            <a:r>
              <a:rPr lang="en-US" sz="2400" dirty="0">
                <a:cs typeface="+mn-cs"/>
              </a:rPr>
              <a:t>Non-zero digit before binary point must </a:t>
            </a:r>
            <a:r>
              <a:rPr lang="en-US" sz="2400" dirty="0" smtClean="0">
                <a:cs typeface="+mn-cs"/>
              </a:rPr>
              <a:t>be ‘1</a:t>
            </a:r>
            <a:r>
              <a:rPr lang="en-US" sz="2400" dirty="0">
                <a:cs typeface="+mn-cs"/>
              </a:rPr>
              <a:t>’ so no need to explicitly represent it</a:t>
            </a:r>
            <a:endParaRPr lang="en-US" sz="2400" dirty="0"/>
          </a:p>
          <a:p>
            <a:pPr lvl="1">
              <a:defRPr/>
            </a:pPr>
            <a:r>
              <a:rPr lang="en-US" sz="2400" dirty="0">
                <a:cs typeface="+mn-cs"/>
              </a:rPr>
              <a:t>Magnitude: fraction (F) + sign (S) in sign-magnitude format</a:t>
            </a:r>
          </a:p>
          <a:p>
            <a:pPr lvl="1">
              <a:defRPr/>
            </a:pPr>
            <a:r>
              <a:rPr lang="en-US" sz="2400" dirty="0"/>
              <a:t>Exponent: value is </a:t>
            </a:r>
            <a:r>
              <a:rPr lang="en-US" sz="2400" i="1" dirty="0"/>
              <a:t>E-127</a:t>
            </a:r>
            <a:r>
              <a:rPr lang="en-US" sz="2400" dirty="0"/>
              <a:t> (excess 127 representation)</a:t>
            </a:r>
            <a:endParaRPr lang="en-US" sz="2400" dirty="0">
              <a:cs typeface="+mn-cs"/>
            </a:endParaRPr>
          </a:p>
        </p:txBody>
      </p:sp>
      <p:grpSp>
        <p:nvGrpSpPr>
          <p:cNvPr id="2" name="Group 1"/>
          <p:cNvGrpSpPr/>
          <p:nvPr/>
        </p:nvGrpSpPr>
        <p:grpSpPr>
          <a:xfrm>
            <a:off x="2209800" y="4884003"/>
            <a:ext cx="4800600" cy="914400"/>
            <a:chOff x="2057400" y="3505200"/>
            <a:chExt cx="4800600" cy="914400"/>
          </a:xfrm>
        </p:grpSpPr>
        <p:sp>
          <p:nvSpPr>
            <p:cNvPr id="135172" name="Rectangle 4"/>
            <p:cNvSpPr>
              <a:spLocks noChangeArrowheads="1"/>
            </p:cNvSpPr>
            <p:nvPr/>
          </p:nvSpPr>
          <p:spPr bwMode="auto">
            <a:xfrm>
              <a:off x="2209800" y="3886200"/>
              <a:ext cx="304800" cy="5334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n-US" sz="2000" dirty="0">
                  <a:cs typeface="+mn-cs"/>
                </a:rPr>
                <a:t>S</a:t>
              </a:r>
              <a:endParaRPr lang="en-US" sz="2000" dirty="0">
                <a:latin typeface="Franklin Gothic Book" charset="0"/>
                <a:cs typeface="+mn-cs"/>
              </a:endParaRPr>
            </a:p>
          </p:txBody>
        </p:sp>
        <p:sp>
          <p:nvSpPr>
            <p:cNvPr id="135173" name="Rectangle 5"/>
            <p:cNvSpPr>
              <a:spLocks noChangeArrowheads="1"/>
            </p:cNvSpPr>
            <p:nvPr/>
          </p:nvSpPr>
          <p:spPr bwMode="auto">
            <a:xfrm>
              <a:off x="2514600" y="3886200"/>
              <a:ext cx="1143000" cy="5334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dirty="0">
                  <a:cs typeface="+mn-cs"/>
                </a:rPr>
                <a:t>E</a:t>
              </a:r>
              <a:endParaRPr lang="en-US" sz="2000" dirty="0">
                <a:latin typeface="Franklin Gothic Book" charset="0"/>
                <a:cs typeface="+mn-cs"/>
              </a:endParaRPr>
            </a:p>
          </p:txBody>
        </p:sp>
        <p:sp>
          <p:nvSpPr>
            <p:cNvPr id="135174" name="Rectangle 6"/>
            <p:cNvSpPr>
              <a:spLocks noChangeArrowheads="1"/>
            </p:cNvSpPr>
            <p:nvPr/>
          </p:nvSpPr>
          <p:spPr bwMode="auto">
            <a:xfrm>
              <a:off x="3657600" y="3886200"/>
              <a:ext cx="3200400" cy="5334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dirty="0">
                  <a:cs typeface="+mn-cs"/>
                </a:rPr>
                <a:t>F</a:t>
              </a:r>
              <a:endParaRPr lang="en-US" sz="2000" dirty="0">
                <a:latin typeface="Franklin Gothic Book" charset="0"/>
                <a:cs typeface="+mn-cs"/>
              </a:endParaRPr>
            </a:p>
          </p:txBody>
        </p:sp>
        <p:sp>
          <p:nvSpPr>
            <p:cNvPr id="135175" name="Line 7"/>
            <p:cNvSpPr>
              <a:spLocks noChangeShapeType="1"/>
            </p:cNvSpPr>
            <p:nvPr/>
          </p:nvSpPr>
          <p:spPr bwMode="auto">
            <a:xfrm>
              <a:off x="2209800" y="3810000"/>
              <a:ext cx="304800" cy="0"/>
            </a:xfrm>
            <a:prstGeom prst="line">
              <a:avLst/>
            </a:prstGeom>
            <a:noFill/>
            <a:ln w="9525">
              <a:solidFill>
                <a:schemeClr val="tx1"/>
              </a:solidFill>
              <a:round/>
              <a:headEnd type="arrow" w="sm" len="sm"/>
              <a:tailEnd type="arrow"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35176" name="Line 8"/>
            <p:cNvSpPr>
              <a:spLocks noChangeShapeType="1"/>
            </p:cNvSpPr>
            <p:nvPr/>
          </p:nvSpPr>
          <p:spPr bwMode="auto">
            <a:xfrm>
              <a:off x="2514600" y="3810000"/>
              <a:ext cx="1143000" cy="0"/>
            </a:xfrm>
            <a:prstGeom prst="line">
              <a:avLst/>
            </a:prstGeom>
            <a:noFill/>
            <a:ln w="9525">
              <a:solidFill>
                <a:schemeClr val="tx1"/>
              </a:solidFill>
              <a:round/>
              <a:headEnd type="arrow" w="sm" len="sm"/>
              <a:tailEnd type="arrow"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35177" name="Line 9"/>
            <p:cNvSpPr>
              <a:spLocks noChangeShapeType="1"/>
            </p:cNvSpPr>
            <p:nvPr/>
          </p:nvSpPr>
          <p:spPr bwMode="auto">
            <a:xfrm>
              <a:off x="3657600" y="3810000"/>
              <a:ext cx="3200400" cy="0"/>
            </a:xfrm>
            <a:prstGeom prst="line">
              <a:avLst/>
            </a:prstGeom>
            <a:noFill/>
            <a:ln w="9525">
              <a:solidFill>
                <a:schemeClr val="tx1"/>
              </a:solidFill>
              <a:round/>
              <a:headEnd type="arrow" w="sm" len="sm"/>
              <a:tailEnd type="arrow"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35178" name="Text Box 10"/>
            <p:cNvSpPr txBox="1">
              <a:spLocks noChangeArrowheads="1"/>
            </p:cNvSpPr>
            <p:nvPr/>
          </p:nvSpPr>
          <p:spPr bwMode="auto">
            <a:xfrm>
              <a:off x="2057400" y="3505200"/>
              <a:ext cx="6096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defRPr/>
              </a:pPr>
              <a:r>
                <a:rPr lang="en-US" sz="1800" i="1" dirty="0">
                  <a:cs typeface="+mn-cs"/>
                </a:rPr>
                <a:t>1b</a:t>
              </a:r>
              <a:endParaRPr lang="en-US" sz="1400" i="1" dirty="0">
                <a:latin typeface="Franklin Gothic Book" charset="0"/>
                <a:cs typeface="+mn-cs"/>
              </a:endParaRPr>
            </a:p>
          </p:txBody>
        </p:sp>
        <p:sp>
          <p:nvSpPr>
            <p:cNvPr id="135179" name="Text Box 11"/>
            <p:cNvSpPr txBox="1">
              <a:spLocks noChangeArrowheads="1"/>
            </p:cNvSpPr>
            <p:nvPr/>
          </p:nvSpPr>
          <p:spPr bwMode="auto">
            <a:xfrm>
              <a:off x="2667000" y="3505200"/>
              <a:ext cx="9144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defRPr/>
              </a:pPr>
              <a:r>
                <a:rPr lang="en-US" sz="1800" i="1">
                  <a:cs typeface="+mn-cs"/>
                </a:rPr>
                <a:t>8b</a:t>
              </a:r>
              <a:endParaRPr lang="en-US" sz="1400" i="1">
                <a:latin typeface="Franklin Gothic Book" charset="0"/>
                <a:cs typeface="+mn-cs"/>
              </a:endParaRPr>
            </a:p>
          </p:txBody>
        </p:sp>
        <p:sp>
          <p:nvSpPr>
            <p:cNvPr id="135180" name="Text Box 12"/>
            <p:cNvSpPr txBox="1">
              <a:spLocks noChangeArrowheads="1"/>
            </p:cNvSpPr>
            <p:nvPr/>
          </p:nvSpPr>
          <p:spPr bwMode="auto">
            <a:xfrm>
              <a:off x="4953000" y="3505200"/>
              <a:ext cx="6096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1800" i="1">
                  <a:cs typeface="+mn-cs"/>
                </a:rPr>
                <a:t>23b</a:t>
              </a:r>
              <a:endParaRPr lang="en-US" sz="1400" i="1">
                <a:latin typeface="Franklin Gothic Book" charset="0"/>
                <a:cs typeface="+mn-cs"/>
              </a:endParaRPr>
            </a:p>
          </p:txBody>
        </p:sp>
      </p:grpSp>
      <p:sp>
        <p:nvSpPr>
          <p:cNvPr id="3" name="TextBox 2"/>
          <p:cNvSpPr txBox="1"/>
          <p:nvPr/>
        </p:nvSpPr>
        <p:spPr>
          <a:xfrm>
            <a:off x="838200" y="5867401"/>
            <a:ext cx="5721438" cy="954107"/>
          </a:xfrm>
          <a:prstGeom prst="rect">
            <a:avLst/>
          </a:prstGeom>
          <a:noFill/>
        </p:spPr>
        <p:txBody>
          <a:bodyPr wrap="none" rtlCol="0">
            <a:spAutoFit/>
          </a:bodyPr>
          <a:lstStyle/>
          <a:p>
            <a:r>
              <a:rPr lang="en-US" sz="2800" dirty="0"/>
              <a:t>N = (-1)</a:t>
            </a:r>
            <a:r>
              <a:rPr lang="en-US" sz="2800" baseline="30000" dirty="0"/>
              <a:t>S</a:t>
            </a:r>
            <a:r>
              <a:rPr lang="en-US" sz="2800" dirty="0"/>
              <a:t> x 1.F x 2</a:t>
            </a:r>
            <a:r>
              <a:rPr lang="en-US" sz="2800" baseline="30000" dirty="0"/>
              <a:t>E-127</a:t>
            </a:r>
            <a:r>
              <a:rPr lang="en-US" sz="2800" dirty="0"/>
              <a:t>, 1 ≤ E ≤ 254</a:t>
            </a:r>
          </a:p>
          <a:p>
            <a:r>
              <a:rPr lang="en-US" sz="2800" dirty="0"/>
              <a:t>(E = 0, 255 are special cases)</a:t>
            </a:r>
          </a:p>
        </p:txBody>
      </p:sp>
      <p:sp>
        <p:nvSpPr>
          <p:cNvPr id="4" name="TextBox 3"/>
          <p:cNvSpPr txBox="1"/>
          <p:nvPr/>
        </p:nvSpPr>
        <p:spPr>
          <a:xfrm>
            <a:off x="7467600" y="5135940"/>
            <a:ext cx="4489362" cy="1569660"/>
          </a:xfrm>
          <a:prstGeom prst="rect">
            <a:avLst/>
          </a:prstGeom>
          <a:noFill/>
        </p:spPr>
        <p:txBody>
          <a:bodyPr wrap="square" rtlCol="0">
            <a:spAutoFit/>
          </a:bodyPr>
          <a:lstStyle/>
          <a:p>
            <a:r>
              <a:rPr lang="en-US" dirty="0" smtClean="0"/>
              <a:t>Single-precision (32-bit)</a:t>
            </a:r>
            <a:br>
              <a:rPr lang="en-US" dirty="0" smtClean="0"/>
            </a:br>
            <a:r>
              <a:rPr lang="en-US" dirty="0" smtClean="0"/>
              <a:t>For double precision (64-bit), use 11 bits for exponent, 52 for fraction (mantissa)</a:t>
            </a:r>
            <a:endParaRPr lang="en-US" dirty="0"/>
          </a:p>
        </p:txBody>
      </p:sp>
    </p:spTree>
    <p:extLst>
      <p:ext uri="{BB962C8B-B14F-4D97-AF65-F5344CB8AC3E}">
        <p14:creationId xmlns:p14="http://schemas.microsoft.com/office/powerpoint/2010/main" val="2019573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17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517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517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517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517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517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5171">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2209800" y="152400"/>
            <a:ext cx="7772400" cy="1143000"/>
          </a:xfrm>
        </p:spPr>
        <p:txBody>
          <a:bodyPr/>
          <a:lstStyle/>
          <a:p>
            <a:pPr>
              <a:defRPr/>
            </a:pPr>
            <a:r>
              <a:rPr lang="en-US" dirty="0">
                <a:cs typeface="+mj-cs"/>
              </a:rPr>
              <a:t>Floating Point Example</a:t>
            </a:r>
          </a:p>
        </p:txBody>
      </p:sp>
      <p:sp>
        <p:nvSpPr>
          <p:cNvPr id="147459" name="Rectangle 3"/>
          <p:cNvSpPr>
            <a:spLocks noGrp="1" noChangeArrowheads="1"/>
          </p:cNvSpPr>
          <p:nvPr>
            <p:ph type="body" idx="1"/>
          </p:nvPr>
        </p:nvSpPr>
        <p:spPr>
          <a:xfrm>
            <a:off x="727074" y="1219200"/>
            <a:ext cx="10972800" cy="5334000"/>
          </a:xfrm>
        </p:spPr>
        <p:txBody>
          <a:bodyPr>
            <a:normAutofit fontScale="92500" lnSpcReduction="10000"/>
          </a:bodyPr>
          <a:lstStyle/>
          <a:p>
            <a:pPr marL="0" indent="0">
              <a:buNone/>
              <a:defRPr/>
            </a:pPr>
            <a:r>
              <a:rPr lang="en-US" sz="2800" dirty="0"/>
              <a:t>Single-precision IEEE floating point number:</a:t>
            </a:r>
          </a:p>
          <a:p>
            <a:pPr marL="0" indent="0">
              <a:buNone/>
              <a:defRPr/>
            </a:pPr>
            <a:r>
              <a:rPr lang="en-US" sz="2800" dirty="0" smtClean="0"/>
              <a:t>		10111111010000000000000000000000</a:t>
            </a:r>
            <a:endParaRPr lang="en-US" sz="2800" dirty="0"/>
          </a:p>
          <a:p>
            <a:pPr marL="0" indent="0">
              <a:defRPr/>
            </a:pPr>
            <a:endParaRPr lang="en-US" sz="2800" dirty="0"/>
          </a:p>
          <a:p>
            <a:pPr marL="0" indent="0">
              <a:defRPr/>
            </a:pPr>
            <a:endParaRPr lang="en-US" sz="2800" dirty="0"/>
          </a:p>
          <a:p>
            <a:pPr>
              <a:defRPr/>
            </a:pPr>
            <a:r>
              <a:rPr lang="en-US" sz="2800" dirty="0"/>
              <a:t>Sign is 1: number is negative.</a:t>
            </a:r>
          </a:p>
          <a:p>
            <a:pPr>
              <a:defRPr/>
            </a:pPr>
            <a:r>
              <a:rPr lang="en-US" sz="2800" dirty="0"/>
              <a:t>Exponent field: 01111110 = 126 (decimal).</a:t>
            </a:r>
          </a:p>
          <a:p>
            <a:pPr>
              <a:defRPr/>
            </a:pPr>
            <a:r>
              <a:rPr lang="en-US" sz="2800" dirty="0"/>
              <a:t>Fraction: 0.100000000000… = 0.5 (decimal).</a:t>
            </a:r>
          </a:p>
          <a:p>
            <a:pPr marL="0" indent="0">
              <a:defRPr/>
            </a:pPr>
            <a:endParaRPr lang="en-US" sz="2800" dirty="0"/>
          </a:p>
          <a:p>
            <a:pPr>
              <a:defRPr/>
            </a:pPr>
            <a:r>
              <a:rPr lang="en-US" sz="2800" dirty="0"/>
              <a:t>Value = -1.5 x 2</a:t>
            </a:r>
            <a:r>
              <a:rPr lang="en-US" sz="2800" baseline="30000" dirty="0"/>
              <a:t>(126-127)</a:t>
            </a:r>
            <a:r>
              <a:rPr lang="en-US" sz="2800" dirty="0"/>
              <a:t> = -1.5 x 2</a:t>
            </a:r>
            <a:r>
              <a:rPr lang="en-US" sz="2800" baseline="30000" dirty="0"/>
              <a:t>-1</a:t>
            </a:r>
            <a:r>
              <a:rPr lang="en-US" sz="2800" dirty="0"/>
              <a:t> = </a:t>
            </a:r>
            <a:r>
              <a:rPr lang="en-US" sz="2800" dirty="0">
                <a:solidFill>
                  <a:srgbClr val="FF0000"/>
                </a:solidFill>
              </a:rPr>
              <a:t>-</a:t>
            </a:r>
            <a:r>
              <a:rPr lang="en-US" sz="2800" dirty="0" smtClean="0">
                <a:solidFill>
                  <a:srgbClr val="FF0000"/>
                </a:solidFill>
              </a:rPr>
              <a:t>0.75</a:t>
            </a:r>
          </a:p>
          <a:p>
            <a:pPr>
              <a:defRPr/>
            </a:pPr>
            <a:r>
              <a:rPr lang="en-US" sz="2800" dirty="0" smtClean="0"/>
              <a:t>What is the reason for the E-127 offset (exponent bias)? </a:t>
            </a:r>
          </a:p>
          <a:p>
            <a:pPr>
              <a:defRPr/>
            </a:pPr>
            <a:r>
              <a:rPr lang="en-US" sz="2800" dirty="0" smtClean="0"/>
              <a:t>Want to be able to represent both large and small numbers! With 8 bits,  2</a:t>
            </a:r>
            <a:r>
              <a:rPr lang="en-US" sz="2800" baseline="30000" dirty="0" smtClean="0"/>
              <a:t>8</a:t>
            </a:r>
            <a:r>
              <a:rPr lang="en-US" sz="2800" dirty="0" smtClean="0"/>
              <a:t>=256 possible exponents; half are small (&lt;0), half large (&gt;0).</a:t>
            </a:r>
            <a:endParaRPr lang="en-US" sz="2800" dirty="0"/>
          </a:p>
        </p:txBody>
      </p:sp>
      <p:grpSp>
        <p:nvGrpSpPr>
          <p:cNvPr id="2" name="Group 1"/>
          <p:cNvGrpSpPr/>
          <p:nvPr/>
        </p:nvGrpSpPr>
        <p:grpSpPr>
          <a:xfrm>
            <a:off x="2438400" y="2209801"/>
            <a:ext cx="6518275" cy="651933"/>
            <a:chOff x="339725" y="2209800"/>
            <a:chExt cx="6518275" cy="651933"/>
          </a:xfrm>
        </p:grpSpPr>
        <p:sp>
          <p:nvSpPr>
            <p:cNvPr id="147460" name="Line 4"/>
            <p:cNvSpPr>
              <a:spLocks noChangeShapeType="1"/>
            </p:cNvSpPr>
            <p:nvPr/>
          </p:nvSpPr>
          <p:spPr bwMode="auto">
            <a:xfrm>
              <a:off x="577850" y="2215621"/>
              <a:ext cx="15716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47461" name="Line 5"/>
            <p:cNvSpPr>
              <a:spLocks noChangeShapeType="1"/>
            </p:cNvSpPr>
            <p:nvPr/>
          </p:nvSpPr>
          <p:spPr bwMode="auto">
            <a:xfrm>
              <a:off x="838199" y="2215620"/>
              <a:ext cx="1464733" cy="264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47462" name="Line 6"/>
            <p:cNvSpPr>
              <a:spLocks noChangeShapeType="1"/>
            </p:cNvSpPr>
            <p:nvPr/>
          </p:nvSpPr>
          <p:spPr bwMode="auto">
            <a:xfrm>
              <a:off x="2387600" y="2209800"/>
              <a:ext cx="4470400" cy="105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47463" name="Text Box 7"/>
            <p:cNvSpPr txBox="1">
              <a:spLocks noChangeArrowheads="1"/>
            </p:cNvSpPr>
            <p:nvPr/>
          </p:nvSpPr>
          <p:spPr bwMode="auto">
            <a:xfrm>
              <a:off x="339725" y="2464858"/>
              <a:ext cx="6508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i="1" dirty="0">
                  <a:solidFill>
                    <a:srgbClr val="FF9933"/>
                  </a:solidFill>
                  <a:cs typeface="+mn-cs"/>
                </a:rPr>
                <a:t>sign</a:t>
              </a:r>
            </a:p>
          </p:txBody>
        </p:sp>
        <p:sp>
          <p:nvSpPr>
            <p:cNvPr id="147464" name="Line 8"/>
            <p:cNvSpPr>
              <a:spLocks noChangeShapeType="1"/>
            </p:cNvSpPr>
            <p:nvPr/>
          </p:nvSpPr>
          <p:spPr bwMode="auto">
            <a:xfrm flipV="1">
              <a:off x="669925" y="2234671"/>
              <a:ext cx="0" cy="2746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47465" name="Line 9"/>
            <p:cNvSpPr>
              <a:spLocks noChangeShapeType="1"/>
            </p:cNvSpPr>
            <p:nvPr/>
          </p:nvSpPr>
          <p:spPr bwMode="auto">
            <a:xfrm flipV="1">
              <a:off x="1511300" y="2234671"/>
              <a:ext cx="0" cy="2746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47466" name="Line 10"/>
            <p:cNvSpPr>
              <a:spLocks noChangeShapeType="1"/>
            </p:cNvSpPr>
            <p:nvPr/>
          </p:nvSpPr>
          <p:spPr bwMode="auto">
            <a:xfrm flipV="1">
              <a:off x="4483100" y="2234671"/>
              <a:ext cx="0" cy="2746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47467" name="Text Box 11"/>
            <p:cNvSpPr txBox="1">
              <a:spLocks noChangeArrowheads="1"/>
            </p:cNvSpPr>
            <p:nvPr/>
          </p:nvSpPr>
          <p:spPr bwMode="auto">
            <a:xfrm>
              <a:off x="981075" y="2464858"/>
              <a:ext cx="12287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i="1">
                  <a:solidFill>
                    <a:srgbClr val="FF9933"/>
                  </a:solidFill>
                  <a:cs typeface="+mn-cs"/>
                </a:rPr>
                <a:t>exponent</a:t>
              </a:r>
            </a:p>
          </p:txBody>
        </p:sp>
        <p:sp>
          <p:nvSpPr>
            <p:cNvPr id="147468" name="Text Box 12"/>
            <p:cNvSpPr txBox="1">
              <a:spLocks noChangeArrowheads="1"/>
            </p:cNvSpPr>
            <p:nvPr/>
          </p:nvSpPr>
          <p:spPr bwMode="auto">
            <a:xfrm>
              <a:off x="3968750" y="2464858"/>
              <a:ext cx="10160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i="1">
                  <a:solidFill>
                    <a:srgbClr val="FF9933"/>
                  </a:solidFill>
                  <a:cs typeface="+mn-cs"/>
                </a:rPr>
                <a:t>fraction</a:t>
              </a:r>
            </a:p>
          </p:txBody>
        </p:sp>
      </p:grpSp>
    </p:spTree>
    <p:extLst>
      <p:ext uri="{BB962C8B-B14F-4D97-AF65-F5344CB8AC3E}">
        <p14:creationId xmlns:p14="http://schemas.microsoft.com/office/powerpoint/2010/main" val="28267964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459">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4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2209800" y="76200"/>
            <a:ext cx="7772400" cy="1143000"/>
          </a:xfrm>
        </p:spPr>
        <p:txBody>
          <a:bodyPr/>
          <a:lstStyle/>
          <a:p>
            <a:pPr>
              <a:defRPr/>
            </a:pPr>
            <a:r>
              <a:rPr lang="en-US" dirty="0" smtClean="0">
                <a:cs typeface="+mj-cs"/>
              </a:rPr>
              <a:t>Floating Point Numbers</a:t>
            </a:r>
            <a:endParaRPr lang="en-US" dirty="0">
              <a:cs typeface="+mj-cs"/>
            </a:endParaRPr>
          </a:p>
        </p:txBody>
      </p:sp>
      <p:sp>
        <p:nvSpPr>
          <p:cNvPr id="135171" name="Rectangle 3"/>
          <p:cNvSpPr>
            <a:spLocks noGrp="1" noChangeArrowheads="1"/>
          </p:cNvSpPr>
          <p:nvPr>
            <p:ph idx="1"/>
          </p:nvPr>
        </p:nvSpPr>
        <p:spPr>
          <a:xfrm>
            <a:off x="609600" y="1066800"/>
            <a:ext cx="10972800" cy="5181600"/>
          </a:xfrm>
        </p:spPr>
        <p:txBody>
          <a:bodyPr/>
          <a:lstStyle/>
          <a:p>
            <a:pPr>
              <a:defRPr/>
            </a:pPr>
            <a:r>
              <a:rPr lang="en-US" dirty="0" smtClean="0">
                <a:cs typeface="+mn-cs"/>
              </a:rPr>
              <a:t>While we can find a decimal representation for each floating-point number, not all real numbers can be represented exactly using floating-point: finite precision.</a:t>
            </a:r>
          </a:p>
          <a:p>
            <a:pPr>
              <a:defRPr/>
            </a:pPr>
            <a:r>
              <a:rPr lang="en-US" dirty="0" smtClean="0"/>
              <a:t>In converting a real number to floating-point, we usually will have to round. </a:t>
            </a:r>
            <a:endParaRPr lang="en-US" dirty="0"/>
          </a:p>
          <a:p>
            <a:pPr>
              <a:defRPr/>
            </a:pPr>
            <a:r>
              <a:rPr lang="en-US" dirty="0" smtClean="0">
                <a:cs typeface="+mn-cs"/>
              </a:rPr>
              <a:t>Individual </a:t>
            </a:r>
            <a:r>
              <a:rPr lang="en-US" dirty="0" err="1" smtClean="0">
                <a:cs typeface="+mn-cs"/>
              </a:rPr>
              <a:t>roundoff</a:t>
            </a:r>
            <a:r>
              <a:rPr lang="en-US" dirty="0" smtClean="0">
                <a:cs typeface="+mn-cs"/>
              </a:rPr>
              <a:t> errors are small, but they can have large consequences, especially when accumulated.</a:t>
            </a:r>
          </a:p>
          <a:p>
            <a:pPr>
              <a:defRPr/>
            </a:pPr>
            <a:r>
              <a:rPr lang="en-US" dirty="0" smtClean="0"/>
              <a:t>Hexadecimal can be a convenient way to write 32- or 64-bit numbers (8 or 16 hexadecimal digits).</a:t>
            </a:r>
            <a:endParaRPr lang="en-US" dirty="0">
              <a:cs typeface="+mn-cs"/>
            </a:endParaRPr>
          </a:p>
        </p:txBody>
      </p:sp>
    </p:spTree>
    <p:extLst>
      <p:ext uri="{BB962C8B-B14F-4D97-AF65-F5344CB8AC3E}">
        <p14:creationId xmlns:p14="http://schemas.microsoft.com/office/powerpoint/2010/main" val="2639553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09800" y="-76200"/>
            <a:ext cx="7772400" cy="1143000"/>
          </a:xfrm>
        </p:spPr>
        <p:txBody>
          <a:bodyPr/>
          <a:lstStyle/>
          <a:p>
            <a:r>
              <a:rPr lang="en-US" dirty="0" smtClean="0"/>
              <a:t>Floating Point Examples</a:t>
            </a:r>
            <a:endParaRPr lang="en-US" dirty="0"/>
          </a:p>
        </p:txBody>
      </p:sp>
      <p:sp>
        <p:nvSpPr>
          <p:cNvPr id="3" name="Content Placeholder 2"/>
          <p:cNvSpPr>
            <a:spLocks noGrp="1"/>
          </p:cNvSpPr>
          <p:nvPr>
            <p:ph idx="1"/>
          </p:nvPr>
        </p:nvSpPr>
        <p:spPr>
          <a:xfrm>
            <a:off x="533400" y="1219200"/>
            <a:ext cx="11277600" cy="5486400"/>
          </a:xfrm>
        </p:spPr>
        <p:txBody>
          <a:bodyPr>
            <a:normAutofit/>
          </a:bodyPr>
          <a:lstStyle/>
          <a:p>
            <a:r>
              <a:rPr lang="en-US" dirty="0" smtClean="0"/>
              <a:t>Write -6.625 as a single-precision floating point number.</a:t>
            </a:r>
          </a:p>
          <a:p>
            <a:r>
              <a:rPr lang="en-US" dirty="0" smtClean="0"/>
              <a:t>What number does the single-precision value </a:t>
            </a:r>
            <a:br>
              <a:rPr lang="en-US" dirty="0" smtClean="0"/>
            </a:br>
            <a:r>
              <a:rPr lang="en-US" dirty="0" smtClean="0"/>
              <a:t>0011 1101 1000 0000 0000 0000 0000 0000 represent?</a:t>
            </a:r>
          </a:p>
          <a:p>
            <a:r>
              <a:rPr lang="en-US" dirty="0" smtClean="0"/>
              <a:t>What number does the single-precision value 3FF0 0000 represent?</a:t>
            </a:r>
          </a:p>
        </p:txBody>
      </p:sp>
    </p:spTree>
    <p:extLst>
      <p:ext uri="{BB962C8B-B14F-4D97-AF65-F5344CB8AC3E}">
        <p14:creationId xmlns:p14="http://schemas.microsoft.com/office/powerpoint/2010/main" val="2916837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2209800" y="0"/>
            <a:ext cx="7772400" cy="1143000"/>
          </a:xfrm>
        </p:spPr>
        <p:txBody>
          <a:bodyPr/>
          <a:lstStyle/>
          <a:p>
            <a:pPr>
              <a:defRPr/>
            </a:pPr>
            <a:r>
              <a:rPr lang="en-US" dirty="0">
                <a:cs typeface="+mj-cs"/>
              </a:rPr>
              <a:t>Logical Operations</a:t>
            </a:r>
          </a:p>
        </p:txBody>
      </p:sp>
      <p:sp>
        <p:nvSpPr>
          <p:cNvPr id="154627" name="Rectangle 3"/>
          <p:cNvSpPr>
            <a:spLocks noGrp="1" noChangeArrowheads="1"/>
          </p:cNvSpPr>
          <p:nvPr>
            <p:ph type="body" idx="1"/>
          </p:nvPr>
        </p:nvSpPr>
        <p:spPr>
          <a:xfrm>
            <a:off x="609600" y="1143000"/>
            <a:ext cx="10972800" cy="5322888"/>
          </a:xfrm>
        </p:spPr>
        <p:txBody>
          <a:bodyPr/>
          <a:lstStyle/>
          <a:p>
            <a:pPr>
              <a:defRPr/>
            </a:pPr>
            <a:r>
              <a:rPr lang="en-US" dirty="0" smtClean="0">
                <a:cs typeface="+mn-cs"/>
              </a:rPr>
              <a:t>Operations </a:t>
            </a:r>
            <a:r>
              <a:rPr lang="en-US" dirty="0" smtClean="0">
                <a:cs typeface="+mn-cs"/>
              </a:rPr>
              <a:t>involving </a:t>
            </a:r>
            <a:r>
              <a:rPr lang="en-US" dirty="0" smtClean="0">
                <a:cs typeface="+mn-cs"/>
              </a:rPr>
              <a:t>logical TRUE or FALSE</a:t>
            </a:r>
          </a:p>
          <a:p>
            <a:pPr lvl="1">
              <a:defRPr/>
            </a:pPr>
            <a:r>
              <a:rPr lang="en-US" dirty="0"/>
              <a:t>two states -- takes one bit to represent: TRUE=1, </a:t>
            </a:r>
            <a:r>
              <a:rPr lang="en-US" dirty="0" smtClean="0"/>
              <a:t>FALSE=0</a:t>
            </a:r>
            <a:br>
              <a:rPr lang="en-US" dirty="0" smtClean="0"/>
            </a:br>
            <a:r>
              <a:rPr lang="en-US" dirty="0" smtClean="0"/>
              <a:t>Truth tables show the results of logical operations for all possible input combinations (for n source operands, 2</a:t>
            </a:r>
            <a:r>
              <a:rPr lang="en-US" baseline="30000" dirty="0" smtClean="0"/>
              <a:t>n</a:t>
            </a:r>
            <a:r>
              <a:rPr lang="en-US" dirty="0" smtClean="0"/>
              <a:t> rows)</a:t>
            </a:r>
            <a:endParaRPr lang="en-US" dirty="0"/>
          </a:p>
          <a:p>
            <a:pPr marL="0" indent="0">
              <a:defRPr/>
            </a:pPr>
            <a:endParaRPr lang="en-US" dirty="0">
              <a:cs typeface="+mn-cs"/>
            </a:endParaRPr>
          </a:p>
          <a:p>
            <a:pPr marL="0" indent="0">
              <a:defRPr/>
            </a:pPr>
            <a:endParaRPr lang="en-US" dirty="0">
              <a:cs typeface="+mn-cs"/>
            </a:endParaRPr>
          </a:p>
          <a:p>
            <a:pPr marL="0" indent="0">
              <a:buNone/>
              <a:defRPr/>
            </a:pPr>
            <a:endParaRPr lang="en-US" dirty="0">
              <a:cs typeface="+mn-cs"/>
            </a:endParaRPr>
          </a:p>
          <a:p>
            <a:pPr marL="0" indent="0">
              <a:defRPr/>
            </a:pPr>
            <a:endParaRPr lang="en-US" dirty="0">
              <a:cs typeface="+mn-cs"/>
            </a:endParaRPr>
          </a:p>
          <a:p>
            <a:pPr>
              <a:defRPr/>
            </a:pPr>
            <a:r>
              <a:rPr lang="en-US" dirty="0">
                <a:cs typeface="+mn-cs"/>
              </a:rPr>
              <a:t>View </a:t>
            </a:r>
            <a:r>
              <a:rPr lang="en-US" i="1" dirty="0">
                <a:cs typeface="+mn-cs"/>
              </a:rPr>
              <a:t>n</a:t>
            </a:r>
            <a:r>
              <a:rPr lang="en-US" dirty="0">
                <a:cs typeface="+mn-cs"/>
              </a:rPr>
              <a:t>-bit number as a collection of </a:t>
            </a:r>
            <a:r>
              <a:rPr lang="en-US" i="1" dirty="0">
                <a:cs typeface="+mn-cs"/>
              </a:rPr>
              <a:t>n</a:t>
            </a:r>
            <a:r>
              <a:rPr lang="en-US" dirty="0">
                <a:cs typeface="+mn-cs"/>
              </a:rPr>
              <a:t> logical values</a:t>
            </a:r>
          </a:p>
          <a:p>
            <a:pPr lvl="1">
              <a:defRPr/>
            </a:pPr>
            <a:r>
              <a:rPr lang="en-US" dirty="0"/>
              <a:t>operation applied to each bit independently</a:t>
            </a:r>
          </a:p>
        </p:txBody>
      </p:sp>
      <p:graphicFrame>
        <p:nvGraphicFramePr>
          <p:cNvPr id="154628" name="Group 4"/>
          <p:cNvGraphicFramePr>
            <a:graphicFrameLocks noGrp="1"/>
          </p:cNvGraphicFramePr>
          <p:nvPr>
            <p:extLst>
              <p:ext uri="{D42A27DB-BD31-4B8C-83A1-F6EECF244321}">
                <p14:modId xmlns:p14="http://schemas.microsoft.com/office/powerpoint/2010/main" val="602216187"/>
              </p:ext>
            </p:extLst>
          </p:nvPr>
        </p:nvGraphicFramePr>
        <p:xfrm>
          <a:off x="1979613" y="3209925"/>
          <a:ext cx="2514600" cy="2066924"/>
        </p:xfrm>
        <a:graphic>
          <a:graphicData uri="http://schemas.openxmlformats.org/drawingml/2006/table">
            <a:tbl>
              <a:tblPr/>
              <a:tblGrid>
                <a:gridCol w="460375">
                  <a:extLst>
                    <a:ext uri="{9D8B030D-6E8A-4147-A177-3AD203B41FA5}">
                      <a16:colId xmlns:a16="http://schemas.microsoft.com/office/drawing/2014/main" val="20000"/>
                    </a:ext>
                  </a:extLst>
                </a:gridCol>
                <a:gridCol w="461962">
                  <a:extLst>
                    <a:ext uri="{9D8B030D-6E8A-4147-A177-3AD203B41FA5}">
                      <a16:colId xmlns:a16="http://schemas.microsoft.com/office/drawing/2014/main" val="20001"/>
                    </a:ext>
                  </a:extLst>
                </a:gridCol>
                <a:gridCol w="1592263">
                  <a:extLst>
                    <a:ext uri="{9D8B030D-6E8A-4147-A177-3AD203B41FA5}">
                      <a16:colId xmlns:a16="http://schemas.microsoft.com/office/drawing/2014/main" val="20002"/>
                    </a:ext>
                  </a:extLst>
                </a:gridCol>
              </a:tblGrid>
              <a:tr h="45728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CE0000"/>
                          </a:solidFill>
                          <a:effectLst/>
                          <a:latin typeface="Arial" charset="0"/>
                          <a:ea typeface="ＭＳ Ｐゴシック" charset="0"/>
                        </a:rPr>
                        <a:t>A</a:t>
                      </a:r>
                    </a:p>
                  </a:txBody>
                  <a:tcPr marT="45728" marB="45728"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CE0000"/>
                          </a:solidFill>
                          <a:effectLst/>
                          <a:latin typeface="Arial" charset="0"/>
                          <a:ea typeface="ＭＳ Ｐゴシック" charset="0"/>
                        </a:rPr>
                        <a:t>B</a:t>
                      </a:r>
                    </a:p>
                  </a:txBody>
                  <a:tcPr marT="45728" marB="45728" horzOverflow="overflow">
                    <a:lnL>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accent2"/>
                          </a:solidFill>
                          <a:effectLst/>
                          <a:latin typeface="Arial" charset="0"/>
                          <a:ea typeface="ＭＳ Ｐゴシック" charset="0"/>
                        </a:rPr>
                        <a:t>A </a:t>
                      </a:r>
                      <a:r>
                        <a:rPr kumimoji="0" lang="en-US" sz="2400" b="1" i="0" u="none" strike="noStrike" cap="none" normalizeH="0" baseline="0">
                          <a:ln>
                            <a:noFill/>
                          </a:ln>
                          <a:solidFill>
                            <a:schemeClr val="accent2"/>
                          </a:solidFill>
                          <a:effectLst/>
                          <a:latin typeface="Franklin Gothic Demi" charset="0"/>
                          <a:ea typeface="ＭＳ Ｐゴシック" charset="0"/>
                        </a:rPr>
                        <a:t>AND</a:t>
                      </a:r>
                      <a:r>
                        <a:rPr kumimoji="0" lang="en-US" sz="2400" b="1" i="0" u="none" strike="noStrike" cap="none" normalizeH="0" baseline="0">
                          <a:ln>
                            <a:noFill/>
                          </a:ln>
                          <a:solidFill>
                            <a:schemeClr val="accent2"/>
                          </a:solidFill>
                          <a:effectLst/>
                          <a:latin typeface="Arial" charset="0"/>
                          <a:ea typeface="ＭＳ Ｐゴシック" charset="0"/>
                        </a:rPr>
                        <a:t> B</a:t>
                      </a:r>
                      <a:endParaRPr kumimoji="0" lang="en-US" sz="2400" b="1" i="0" u="none" strike="noStrike" cap="none" normalizeH="0" baseline="30000">
                        <a:ln>
                          <a:noFill/>
                        </a:ln>
                        <a:solidFill>
                          <a:schemeClr val="accent2"/>
                        </a:solidFill>
                        <a:effectLst/>
                        <a:latin typeface="Arial" charset="0"/>
                        <a:ea typeface="ＭＳ Ｐゴシック" charset="0"/>
                      </a:endParaRPr>
                    </a:p>
                  </a:txBody>
                  <a:tcPr marT="45728" marB="45728"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2410">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2400" b="1" i="0" u="none" strike="noStrike" cap="none" normalizeH="0" baseline="0">
                          <a:ln>
                            <a:noFill/>
                          </a:ln>
                          <a:solidFill>
                            <a:srgbClr val="CE0000"/>
                          </a:solidFill>
                          <a:effectLst/>
                          <a:latin typeface="Arial" charset="0"/>
                          <a:ea typeface="ＭＳ Ｐゴシック" charset="0"/>
                        </a:rPr>
                        <a:t>0</a:t>
                      </a:r>
                    </a:p>
                  </a:txBody>
                  <a:tcPr marT="45728" marB="45728"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2400" b="1" i="0" u="none" strike="noStrike" cap="none" normalizeH="0" baseline="0" dirty="0">
                          <a:ln>
                            <a:noFill/>
                          </a:ln>
                          <a:solidFill>
                            <a:srgbClr val="CE0000"/>
                          </a:solidFill>
                          <a:effectLst/>
                          <a:latin typeface="Arial" charset="0"/>
                          <a:ea typeface="ＭＳ Ｐゴシック" charset="0"/>
                        </a:rPr>
                        <a:t>0</a:t>
                      </a:r>
                    </a:p>
                  </a:txBody>
                  <a:tcPr marT="45728" marB="45728"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2400" b="1" i="0" u="none" strike="noStrike" cap="none" normalizeH="0" baseline="0">
                          <a:ln>
                            <a:noFill/>
                          </a:ln>
                          <a:solidFill>
                            <a:schemeClr val="accent2"/>
                          </a:solidFill>
                          <a:effectLst/>
                          <a:latin typeface="Arial" charset="0"/>
                          <a:ea typeface="ＭＳ Ｐゴシック" charset="0"/>
                        </a:rPr>
                        <a:t>0</a:t>
                      </a:r>
                    </a:p>
                  </a:txBody>
                  <a:tcPr marT="45728" marB="45728"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02410">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2400" b="1" i="0" u="none" strike="noStrike" cap="none" normalizeH="0" baseline="0">
                          <a:ln>
                            <a:noFill/>
                          </a:ln>
                          <a:solidFill>
                            <a:srgbClr val="CE0000"/>
                          </a:solidFill>
                          <a:effectLst/>
                          <a:latin typeface="Arial" charset="0"/>
                          <a:ea typeface="ＭＳ Ｐゴシック" charset="0"/>
                        </a:rPr>
                        <a:t>0</a:t>
                      </a:r>
                    </a:p>
                  </a:txBody>
                  <a:tcPr marT="45728" marB="45728"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2400" b="1" i="0" u="none" strike="noStrike" cap="none" normalizeH="0" baseline="0">
                          <a:ln>
                            <a:noFill/>
                          </a:ln>
                          <a:solidFill>
                            <a:srgbClr val="CE0000"/>
                          </a:solidFill>
                          <a:effectLst/>
                          <a:latin typeface="Arial" charset="0"/>
                          <a:ea typeface="ＭＳ Ｐゴシック" charset="0"/>
                        </a:rPr>
                        <a:t>1</a:t>
                      </a:r>
                    </a:p>
                  </a:txBody>
                  <a:tcPr marT="45728" marB="4572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2400" b="1" i="0" u="none" strike="noStrike" cap="none" normalizeH="0" baseline="0">
                          <a:ln>
                            <a:noFill/>
                          </a:ln>
                          <a:solidFill>
                            <a:schemeClr val="accent2"/>
                          </a:solidFill>
                          <a:effectLst/>
                          <a:latin typeface="Arial" charset="0"/>
                          <a:ea typeface="ＭＳ Ｐゴシック" charset="0"/>
                        </a:rPr>
                        <a:t>0</a:t>
                      </a:r>
                    </a:p>
                  </a:txBody>
                  <a:tcPr marT="45728" marB="45728"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02410">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2400" b="1" i="0" u="none" strike="noStrike" cap="none" normalizeH="0" baseline="0">
                          <a:ln>
                            <a:noFill/>
                          </a:ln>
                          <a:solidFill>
                            <a:srgbClr val="CE0000"/>
                          </a:solidFill>
                          <a:effectLst/>
                          <a:latin typeface="Arial" charset="0"/>
                          <a:ea typeface="ＭＳ Ｐゴシック" charset="0"/>
                        </a:rPr>
                        <a:t>1</a:t>
                      </a:r>
                    </a:p>
                  </a:txBody>
                  <a:tcPr marT="45728" marB="45728"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2400" b="1" i="0" u="none" strike="noStrike" cap="none" normalizeH="0" baseline="0">
                          <a:ln>
                            <a:noFill/>
                          </a:ln>
                          <a:solidFill>
                            <a:srgbClr val="CE0000"/>
                          </a:solidFill>
                          <a:effectLst/>
                          <a:latin typeface="Arial" charset="0"/>
                          <a:ea typeface="ＭＳ Ｐゴシック" charset="0"/>
                        </a:rPr>
                        <a:t>0</a:t>
                      </a:r>
                    </a:p>
                  </a:txBody>
                  <a:tcPr marT="45728" marB="4572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2400" b="1" i="0" u="none" strike="noStrike" cap="none" normalizeH="0" baseline="0">
                          <a:ln>
                            <a:noFill/>
                          </a:ln>
                          <a:solidFill>
                            <a:schemeClr val="accent2"/>
                          </a:solidFill>
                          <a:effectLst/>
                          <a:latin typeface="Arial" charset="0"/>
                          <a:ea typeface="ＭＳ Ｐゴシック" charset="0"/>
                        </a:rPr>
                        <a:t>0</a:t>
                      </a:r>
                    </a:p>
                  </a:txBody>
                  <a:tcPr marT="45728" marB="45728"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02410">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2400" b="1" i="0" u="none" strike="noStrike" cap="none" normalizeH="0" baseline="0">
                          <a:ln>
                            <a:noFill/>
                          </a:ln>
                          <a:solidFill>
                            <a:srgbClr val="CE0000"/>
                          </a:solidFill>
                          <a:effectLst/>
                          <a:latin typeface="Arial" charset="0"/>
                          <a:ea typeface="ＭＳ Ｐゴシック" charset="0"/>
                        </a:rPr>
                        <a:t>1</a:t>
                      </a:r>
                    </a:p>
                  </a:txBody>
                  <a:tcPr marT="45728" marB="45728"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2400" b="1" i="0" u="none" strike="noStrike" cap="none" normalizeH="0" baseline="0">
                          <a:ln>
                            <a:noFill/>
                          </a:ln>
                          <a:solidFill>
                            <a:srgbClr val="CE0000"/>
                          </a:solidFill>
                          <a:effectLst/>
                          <a:latin typeface="Arial" charset="0"/>
                          <a:ea typeface="ＭＳ Ｐゴシック" charset="0"/>
                        </a:rPr>
                        <a:t>1</a:t>
                      </a:r>
                    </a:p>
                  </a:txBody>
                  <a:tcPr marT="45728" marB="45728" horzOverflow="overflow">
                    <a:lnL>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2400" b="1" i="0" u="none" strike="noStrike" cap="none" normalizeH="0" baseline="0" dirty="0">
                          <a:ln>
                            <a:noFill/>
                          </a:ln>
                          <a:solidFill>
                            <a:schemeClr val="accent2"/>
                          </a:solidFill>
                          <a:effectLst/>
                          <a:latin typeface="Arial" charset="0"/>
                          <a:ea typeface="ＭＳ Ｐゴシック" charset="0"/>
                        </a:rPr>
                        <a:t>1</a:t>
                      </a:r>
                    </a:p>
                  </a:txBody>
                  <a:tcPr marT="45728" marB="45728"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54662" name="Group 38"/>
          <p:cNvGraphicFramePr>
            <a:graphicFrameLocks noGrp="1"/>
          </p:cNvGraphicFramePr>
          <p:nvPr>
            <p:extLst>
              <p:ext uri="{D42A27DB-BD31-4B8C-83A1-F6EECF244321}">
                <p14:modId xmlns:p14="http://schemas.microsoft.com/office/powerpoint/2010/main" val="1856443354"/>
              </p:ext>
            </p:extLst>
          </p:nvPr>
        </p:nvGraphicFramePr>
        <p:xfrm>
          <a:off x="5035550" y="3200400"/>
          <a:ext cx="2286000" cy="2066924"/>
        </p:xfrm>
        <a:graphic>
          <a:graphicData uri="http://schemas.openxmlformats.org/drawingml/2006/table">
            <a:tbl>
              <a:tblPr/>
              <a:tblGrid>
                <a:gridCol w="465138">
                  <a:extLst>
                    <a:ext uri="{9D8B030D-6E8A-4147-A177-3AD203B41FA5}">
                      <a16:colId xmlns:a16="http://schemas.microsoft.com/office/drawing/2014/main" val="20000"/>
                    </a:ext>
                  </a:extLst>
                </a:gridCol>
                <a:gridCol w="466725">
                  <a:extLst>
                    <a:ext uri="{9D8B030D-6E8A-4147-A177-3AD203B41FA5}">
                      <a16:colId xmlns:a16="http://schemas.microsoft.com/office/drawing/2014/main" val="20001"/>
                    </a:ext>
                  </a:extLst>
                </a:gridCol>
                <a:gridCol w="1354137">
                  <a:extLst>
                    <a:ext uri="{9D8B030D-6E8A-4147-A177-3AD203B41FA5}">
                      <a16:colId xmlns:a16="http://schemas.microsoft.com/office/drawing/2014/main" val="20002"/>
                    </a:ext>
                  </a:extLst>
                </a:gridCol>
              </a:tblGrid>
              <a:tr h="45728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CE0000"/>
                          </a:solidFill>
                          <a:effectLst/>
                          <a:latin typeface="Arial" charset="0"/>
                          <a:ea typeface="ＭＳ Ｐゴシック" charset="0"/>
                        </a:rPr>
                        <a:t>A</a:t>
                      </a:r>
                    </a:p>
                  </a:txBody>
                  <a:tcPr marT="45728" marB="45728"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CE0000"/>
                          </a:solidFill>
                          <a:effectLst/>
                          <a:latin typeface="Arial" charset="0"/>
                          <a:ea typeface="ＭＳ Ｐゴシック" charset="0"/>
                        </a:rPr>
                        <a:t>B</a:t>
                      </a:r>
                    </a:p>
                  </a:txBody>
                  <a:tcPr marT="45728" marB="45728" horzOverflow="overflow">
                    <a:lnL>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accent2"/>
                          </a:solidFill>
                          <a:effectLst/>
                          <a:latin typeface="Arial" charset="0"/>
                          <a:ea typeface="ＭＳ Ｐゴシック" charset="0"/>
                        </a:rPr>
                        <a:t>A </a:t>
                      </a:r>
                      <a:r>
                        <a:rPr kumimoji="0" lang="en-US" sz="2400" b="1" i="0" u="none" strike="noStrike" cap="none" normalizeH="0" baseline="0">
                          <a:ln>
                            <a:noFill/>
                          </a:ln>
                          <a:solidFill>
                            <a:schemeClr val="accent2"/>
                          </a:solidFill>
                          <a:effectLst/>
                          <a:latin typeface="Franklin Gothic Demi" charset="0"/>
                          <a:ea typeface="ＭＳ Ｐゴシック" charset="0"/>
                        </a:rPr>
                        <a:t>OR</a:t>
                      </a:r>
                      <a:r>
                        <a:rPr kumimoji="0" lang="en-US" sz="2400" b="1" i="0" u="none" strike="noStrike" cap="none" normalizeH="0" baseline="0">
                          <a:ln>
                            <a:noFill/>
                          </a:ln>
                          <a:solidFill>
                            <a:schemeClr val="accent2"/>
                          </a:solidFill>
                          <a:effectLst/>
                          <a:latin typeface="Arial" charset="0"/>
                          <a:ea typeface="ＭＳ Ｐゴシック" charset="0"/>
                        </a:rPr>
                        <a:t> B</a:t>
                      </a:r>
                      <a:endParaRPr kumimoji="0" lang="en-US" sz="2400" b="1" i="0" u="none" strike="noStrike" cap="none" normalizeH="0" baseline="30000">
                        <a:ln>
                          <a:noFill/>
                        </a:ln>
                        <a:solidFill>
                          <a:schemeClr val="accent2"/>
                        </a:solidFill>
                        <a:effectLst/>
                        <a:latin typeface="Arial" charset="0"/>
                        <a:ea typeface="ＭＳ Ｐゴシック" charset="0"/>
                      </a:endParaRPr>
                    </a:p>
                  </a:txBody>
                  <a:tcPr marT="45728" marB="45728"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2410">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2400" b="1" i="0" u="none" strike="noStrike" cap="none" normalizeH="0" baseline="0">
                          <a:ln>
                            <a:noFill/>
                          </a:ln>
                          <a:solidFill>
                            <a:srgbClr val="CE0000"/>
                          </a:solidFill>
                          <a:effectLst/>
                          <a:latin typeface="Arial" charset="0"/>
                          <a:ea typeface="ＭＳ Ｐゴシック" charset="0"/>
                        </a:rPr>
                        <a:t>0</a:t>
                      </a:r>
                    </a:p>
                  </a:txBody>
                  <a:tcPr marT="45728" marB="45728"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2400" b="1" i="0" u="none" strike="noStrike" cap="none" normalizeH="0" baseline="0">
                          <a:ln>
                            <a:noFill/>
                          </a:ln>
                          <a:solidFill>
                            <a:srgbClr val="CE0000"/>
                          </a:solidFill>
                          <a:effectLst/>
                          <a:latin typeface="Arial" charset="0"/>
                          <a:ea typeface="ＭＳ Ｐゴシック" charset="0"/>
                        </a:rPr>
                        <a:t>0</a:t>
                      </a:r>
                    </a:p>
                  </a:txBody>
                  <a:tcPr marT="45728" marB="45728"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2400" b="1" i="0" u="none" strike="noStrike" cap="none" normalizeH="0" baseline="0">
                          <a:ln>
                            <a:noFill/>
                          </a:ln>
                          <a:solidFill>
                            <a:schemeClr val="accent2"/>
                          </a:solidFill>
                          <a:effectLst/>
                          <a:latin typeface="Arial" charset="0"/>
                          <a:ea typeface="ＭＳ Ｐゴシック" charset="0"/>
                        </a:rPr>
                        <a:t>0</a:t>
                      </a:r>
                    </a:p>
                  </a:txBody>
                  <a:tcPr marT="45728" marB="45728"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02410">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2400" b="1" i="0" u="none" strike="noStrike" cap="none" normalizeH="0" baseline="0">
                          <a:ln>
                            <a:noFill/>
                          </a:ln>
                          <a:solidFill>
                            <a:srgbClr val="CE0000"/>
                          </a:solidFill>
                          <a:effectLst/>
                          <a:latin typeface="Arial" charset="0"/>
                          <a:ea typeface="ＭＳ Ｐゴシック" charset="0"/>
                        </a:rPr>
                        <a:t>0</a:t>
                      </a:r>
                    </a:p>
                  </a:txBody>
                  <a:tcPr marT="45728" marB="45728"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2400" b="1" i="0" u="none" strike="noStrike" cap="none" normalizeH="0" baseline="0">
                          <a:ln>
                            <a:noFill/>
                          </a:ln>
                          <a:solidFill>
                            <a:srgbClr val="CE0000"/>
                          </a:solidFill>
                          <a:effectLst/>
                          <a:latin typeface="Arial" charset="0"/>
                          <a:ea typeface="ＭＳ Ｐゴシック" charset="0"/>
                        </a:rPr>
                        <a:t>1</a:t>
                      </a:r>
                    </a:p>
                  </a:txBody>
                  <a:tcPr marT="45728" marB="4572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2400" b="1" i="0" u="none" strike="noStrike" cap="none" normalizeH="0" baseline="0">
                          <a:ln>
                            <a:noFill/>
                          </a:ln>
                          <a:solidFill>
                            <a:schemeClr val="accent2"/>
                          </a:solidFill>
                          <a:effectLst/>
                          <a:latin typeface="Arial" charset="0"/>
                          <a:ea typeface="ＭＳ Ｐゴシック" charset="0"/>
                        </a:rPr>
                        <a:t>1</a:t>
                      </a:r>
                    </a:p>
                  </a:txBody>
                  <a:tcPr marT="45728" marB="45728"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02410">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2400" b="1" i="0" u="none" strike="noStrike" cap="none" normalizeH="0" baseline="0">
                          <a:ln>
                            <a:noFill/>
                          </a:ln>
                          <a:solidFill>
                            <a:srgbClr val="CE0000"/>
                          </a:solidFill>
                          <a:effectLst/>
                          <a:latin typeface="Arial" charset="0"/>
                          <a:ea typeface="ＭＳ Ｐゴシック" charset="0"/>
                        </a:rPr>
                        <a:t>1</a:t>
                      </a:r>
                    </a:p>
                  </a:txBody>
                  <a:tcPr marT="45728" marB="45728"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2400" b="1" i="0" u="none" strike="noStrike" cap="none" normalizeH="0" baseline="0">
                          <a:ln>
                            <a:noFill/>
                          </a:ln>
                          <a:solidFill>
                            <a:srgbClr val="CE0000"/>
                          </a:solidFill>
                          <a:effectLst/>
                          <a:latin typeface="Arial" charset="0"/>
                          <a:ea typeface="ＭＳ Ｐゴシック" charset="0"/>
                        </a:rPr>
                        <a:t>0</a:t>
                      </a:r>
                    </a:p>
                  </a:txBody>
                  <a:tcPr marT="45728" marB="4572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2400" b="1" i="0" u="none" strike="noStrike" cap="none" normalizeH="0" baseline="0">
                          <a:ln>
                            <a:noFill/>
                          </a:ln>
                          <a:solidFill>
                            <a:schemeClr val="accent2"/>
                          </a:solidFill>
                          <a:effectLst/>
                          <a:latin typeface="Arial" charset="0"/>
                          <a:ea typeface="ＭＳ Ｐゴシック" charset="0"/>
                        </a:rPr>
                        <a:t>1</a:t>
                      </a:r>
                    </a:p>
                  </a:txBody>
                  <a:tcPr marT="45728" marB="45728"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02410">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2400" b="1" i="0" u="none" strike="noStrike" cap="none" normalizeH="0" baseline="0">
                          <a:ln>
                            <a:noFill/>
                          </a:ln>
                          <a:solidFill>
                            <a:srgbClr val="CE0000"/>
                          </a:solidFill>
                          <a:effectLst/>
                          <a:latin typeface="Arial" charset="0"/>
                          <a:ea typeface="ＭＳ Ｐゴシック" charset="0"/>
                        </a:rPr>
                        <a:t>1</a:t>
                      </a:r>
                    </a:p>
                  </a:txBody>
                  <a:tcPr marT="45728" marB="45728"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2400" b="1" i="0" u="none" strike="noStrike" cap="none" normalizeH="0" baseline="0" dirty="0">
                          <a:ln>
                            <a:noFill/>
                          </a:ln>
                          <a:solidFill>
                            <a:srgbClr val="CE0000"/>
                          </a:solidFill>
                          <a:effectLst/>
                          <a:latin typeface="Arial" charset="0"/>
                          <a:ea typeface="ＭＳ Ｐゴシック" charset="0"/>
                        </a:rPr>
                        <a:t>1</a:t>
                      </a:r>
                    </a:p>
                  </a:txBody>
                  <a:tcPr marT="45728" marB="45728" horzOverflow="overflow">
                    <a:lnL>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2400" b="1" i="0" u="none" strike="noStrike" cap="none" normalizeH="0" baseline="0" dirty="0">
                          <a:ln>
                            <a:noFill/>
                          </a:ln>
                          <a:solidFill>
                            <a:schemeClr val="accent2"/>
                          </a:solidFill>
                          <a:effectLst/>
                          <a:latin typeface="Arial" charset="0"/>
                          <a:ea typeface="ＭＳ Ｐゴシック" charset="0"/>
                        </a:rPr>
                        <a:t>1</a:t>
                      </a:r>
                    </a:p>
                  </a:txBody>
                  <a:tcPr marT="45728" marB="45728"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54696" name="Group 72"/>
          <p:cNvGraphicFramePr>
            <a:graphicFrameLocks noGrp="1"/>
          </p:cNvGraphicFramePr>
          <p:nvPr>
            <p:extLst>
              <p:ext uri="{D42A27DB-BD31-4B8C-83A1-F6EECF244321}">
                <p14:modId xmlns:p14="http://schemas.microsoft.com/office/powerpoint/2010/main" val="2789473166"/>
              </p:ext>
            </p:extLst>
          </p:nvPr>
        </p:nvGraphicFramePr>
        <p:xfrm>
          <a:off x="7948613" y="3209926"/>
          <a:ext cx="1676400" cy="1262063"/>
        </p:xfrm>
        <a:graphic>
          <a:graphicData uri="http://schemas.openxmlformats.org/drawingml/2006/table">
            <a:tbl>
              <a:tblPr/>
              <a:tblGrid>
                <a:gridCol w="419100">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tblGrid>
              <a:tr h="45726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CE0000"/>
                          </a:solidFill>
                          <a:effectLst/>
                          <a:latin typeface="Arial" charset="0"/>
                          <a:ea typeface="ＭＳ Ｐゴシック" charset="0"/>
                        </a:rPr>
                        <a:t>A</a:t>
                      </a:r>
                    </a:p>
                  </a:txBody>
                  <a:tcPr marT="45727" marB="45727"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accent2"/>
                          </a:solidFill>
                          <a:effectLst/>
                          <a:latin typeface="Franklin Gothic Demi" charset="0"/>
                          <a:ea typeface="ＭＳ Ｐゴシック" charset="0"/>
                        </a:rPr>
                        <a:t>NOT</a:t>
                      </a:r>
                      <a:r>
                        <a:rPr kumimoji="0" lang="en-US" sz="2400" b="1" i="0" u="none" strike="noStrike" cap="none" normalizeH="0" baseline="0">
                          <a:ln>
                            <a:noFill/>
                          </a:ln>
                          <a:solidFill>
                            <a:schemeClr val="accent2"/>
                          </a:solidFill>
                          <a:effectLst/>
                          <a:latin typeface="Arial" charset="0"/>
                          <a:ea typeface="ＭＳ Ｐゴシック" charset="0"/>
                        </a:rPr>
                        <a:t> A</a:t>
                      </a:r>
                      <a:endParaRPr kumimoji="0" lang="en-US" sz="2400" b="1" i="0" u="none" strike="noStrike" cap="none" normalizeH="0" baseline="30000">
                        <a:ln>
                          <a:noFill/>
                        </a:ln>
                        <a:solidFill>
                          <a:schemeClr val="accent2"/>
                        </a:solidFill>
                        <a:effectLst/>
                        <a:latin typeface="Arial" charset="0"/>
                        <a:ea typeface="ＭＳ Ｐゴシック" charset="0"/>
                      </a:endParaRPr>
                    </a:p>
                  </a:txBody>
                  <a:tcPr marT="45727" marB="45727"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2397">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2400" b="1" i="0" u="none" strike="noStrike" cap="none" normalizeH="0" baseline="0">
                          <a:ln>
                            <a:noFill/>
                          </a:ln>
                          <a:solidFill>
                            <a:srgbClr val="CE0000"/>
                          </a:solidFill>
                          <a:effectLst/>
                          <a:latin typeface="Arial" charset="0"/>
                          <a:ea typeface="ＭＳ Ｐゴシック" charset="0"/>
                        </a:rPr>
                        <a:t>0</a:t>
                      </a:r>
                    </a:p>
                  </a:txBody>
                  <a:tcPr marT="45727" marB="45727"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2400" b="1" i="0" u="none" strike="noStrike" cap="none" normalizeH="0" baseline="0">
                          <a:ln>
                            <a:noFill/>
                          </a:ln>
                          <a:solidFill>
                            <a:schemeClr val="accent2"/>
                          </a:solidFill>
                          <a:effectLst/>
                          <a:latin typeface="Arial" charset="0"/>
                          <a:ea typeface="ＭＳ Ｐゴシック" charset="0"/>
                        </a:rPr>
                        <a:t>1</a:t>
                      </a:r>
                    </a:p>
                  </a:txBody>
                  <a:tcPr marT="45727" marB="45727"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02397">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2400" b="1" i="0" u="none" strike="noStrike" cap="none" normalizeH="0" baseline="0">
                          <a:ln>
                            <a:noFill/>
                          </a:ln>
                          <a:solidFill>
                            <a:srgbClr val="CE0000"/>
                          </a:solidFill>
                          <a:effectLst/>
                          <a:latin typeface="Arial" charset="0"/>
                          <a:ea typeface="ＭＳ Ｐゴシック" charset="0"/>
                        </a:rPr>
                        <a:t>1</a:t>
                      </a:r>
                    </a:p>
                  </a:txBody>
                  <a:tcPr marT="45727" marB="45727"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2400" b="1" i="0" u="none" strike="noStrike" cap="none" normalizeH="0" baseline="0">
                          <a:ln>
                            <a:noFill/>
                          </a:ln>
                          <a:solidFill>
                            <a:schemeClr val="accent2"/>
                          </a:solidFill>
                          <a:effectLst/>
                          <a:latin typeface="Arial" charset="0"/>
                          <a:ea typeface="ＭＳ Ｐゴシック" charset="0"/>
                        </a:rPr>
                        <a:t>0</a:t>
                      </a:r>
                    </a:p>
                  </a:txBody>
                  <a:tcPr marT="45727" marB="45727"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70469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62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4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09800" y="-76200"/>
            <a:ext cx="7772400" cy="1143000"/>
          </a:xfrm>
        </p:spPr>
        <p:txBody>
          <a:bodyPr/>
          <a:lstStyle/>
          <a:p>
            <a:r>
              <a:rPr lang="en-US" dirty="0" smtClean="0"/>
              <a:t>Floating Point Examples</a:t>
            </a:r>
            <a:endParaRPr lang="en-US" dirty="0"/>
          </a:p>
        </p:txBody>
      </p:sp>
      <p:sp>
        <p:nvSpPr>
          <p:cNvPr id="3" name="Content Placeholder 2"/>
          <p:cNvSpPr>
            <a:spLocks noGrp="1"/>
          </p:cNvSpPr>
          <p:nvPr>
            <p:ph idx="1"/>
          </p:nvPr>
        </p:nvSpPr>
        <p:spPr>
          <a:xfrm>
            <a:off x="533400" y="1219200"/>
            <a:ext cx="11277600" cy="5486400"/>
          </a:xfrm>
        </p:spPr>
        <p:txBody>
          <a:bodyPr>
            <a:normAutofit/>
          </a:bodyPr>
          <a:lstStyle/>
          <a:p>
            <a:r>
              <a:rPr lang="en-US" dirty="0" smtClean="0"/>
              <a:t>Write -6.625 as a single-precision floating point number.</a:t>
            </a:r>
            <a:br>
              <a:rPr lang="en-US" dirty="0" smtClean="0"/>
            </a:br>
            <a:r>
              <a:rPr lang="en-US" dirty="0" smtClean="0"/>
              <a:t>6: 4+2 = 110</a:t>
            </a:r>
            <a:br>
              <a:rPr lang="en-US" dirty="0" smtClean="0"/>
            </a:br>
            <a:r>
              <a:rPr lang="en-US" dirty="0" smtClean="0"/>
              <a:t>0.625: 0.5 + 0.125 = 0.101</a:t>
            </a:r>
            <a:br>
              <a:rPr lang="en-US" dirty="0" smtClean="0"/>
            </a:br>
            <a:r>
              <a:rPr lang="en-US" dirty="0" smtClean="0"/>
              <a:t>-6.25: -110.101</a:t>
            </a:r>
            <a:br>
              <a:rPr lang="en-US" dirty="0" smtClean="0"/>
            </a:br>
            <a:endParaRPr lang="en-US" dirty="0" smtClean="0"/>
          </a:p>
          <a:p>
            <a:endParaRPr lang="en-US" dirty="0" smtClean="0"/>
          </a:p>
        </p:txBody>
      </p:sp>
    </p:spTree>
    <p:extLst>
      <p:ext uri="{BB962C8B-B14F-4D97-AF65-F5344CB8AC3E}">
        <p14:creationId xmlns:p14="http://schemas.microsoft.com/office/powerpoint/2010/main" val="4278897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09800" y="-76200"/>
            <a:ext cx="7772400" cy="1143000"/>
          </a:xfrm>
        </p:spPr>
        <p:txBody>
          <a:bodyPr/>
          <a:lstStyle/>
          <a:p>
            <a:r>
              <a:rPr lang="en-US" dirty="0" smtClean="0"/>
              <a:t>Floating Point Examples</a:t>
            </a:r>
            <a:endParaRPr lang="en-US" dirty="0"/>
          </a:p>
        </p:txBody>
      </p:sp>
      <p:sp>
        <p:nvSpPr>
          <p:cNvPr id="3" name="Content Placeholder 2"/>
          <p:cNvSpPr>
            <a:spLocks noGrp="1"/>
          </p:cNvSpPr>
          <p:nvPr>
            <p:ph idx="1"/>
          </p:nvPr>
        </p:nvSpPr>
        <p:spPr>
          <a:xfrm>
            <a:off x="533400" y="1219200"/>
            <a:ext cx="11277600" cy="5486400"/>
          </a:xfrm>
        </p:spPr>
        <p:txBody>
          <a:bodyPr>
            <a:normAutofit/>
          </a:bodyPr>
          <a:lstStyle/>
          <a:p>
            <a:r>
              <a:rPr lang="en-US" dirty="0" smtClean="0"/>
              <a:t>Write -6.625 as a single-precision floating point number.</a:t>
            </a:r>
            <a:br>
              <a:rPr lang="en-US" dirty="0" smtClean="0"/>
            </a:br>
            <a:r>
              <a:rPr lang="en-US" dirty="0" smtClean="0"/>
              <a:t>6: 4+2 = 110</a:t>
            </a:r>
            <a:br>
              <a:rPr lang="en-US" dirty="0" smtClean="0"/>
            </a:br>
            <a:r>
              <a:rPr lang="en-US" dirty="0" smtClean="0"/>
              <a:t>0.625: 0.5 + 0.125 = 0.101</a:t>
            </a:r>
            <a:br>
              <a:rPr lang="en-US" dirty="0" smtClean="0"/>
            </a:br>
            <a:r>
              <a:rPr lang="en-US" dirty="0" smtClean="0"/>
              <a:t>-6.25: -110.101</a:t>
            </a:r>
            <a:br>
              <a:rPr lang="en-US" dirty="0" smtClean="0"/>
            </a:br>
            <a:r>
              <a:rPr lang="en-US" dirty="0" smtClean="0"/>
              <a:t>Normalize: -1.10101 x 10</a:t>
            </a:r>
            <a:r>
              <a:rPr lang="en-US" baseline="30000" dirty="0" smtClean="0"/>
              <a:t>2</a:t>
            </a:r>
            <a:r>
              <a:rPr lang="en-US" dirty="0" smtClean="0"/>
              <a:t/>
            </a:r>
            <a:br>
              <a:rPr lang="en-US" dirty="0" smtClean="0"/>
            </a:br>
            <a:r>
              <a:rPr lang="en-US" dirty="0" smtClean="0"/>
              <a:t>Sign bit: 1 (because negative)</a:t>
            </a:r>
            <a:br>
              <a:rPr lang="en-US" dirty="0" smtClean="0"/>
            </a:br>
            <a:r>
              <a:rPr lang="en-US" dirty="0" smtClean="0"/>
              <a:t>Exponent: 2 = E-127 -&gt; E = 129, which is 1000 0001</a:t>
            </a:r>
            <a:br>
              <a:rPr lang="en-US" dirty="0" smtClean="0"/>
            </a:br>
            <a:r>
              <a:rPr lang="en-US" dirty="0" smtClean="0"/>
              <a:t>Fraction: delete leading one to get 10101 (followed by 0’s)</a:t>
            </a:r>
            <a:br>
              <a:rPr lang="en-US" dirty="0" smtClean="0"/>
            </a:br>
            <a:endParaRPr lang="en-US" dirty="0" smtClean="0"/>
          </a:p>
        </p:txBody>
      </p:sp>
    </p:spTree>
    <p:extLst>
      <p:ext uri="{BB962C8B-B14F-4D97-AF65-F5344CB8AC3E}">
        <p14:creationId xmlns:p14="http://schemas.microsoft.com/office/powerpoint/2010/main" val="3939365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09800" y="-76200"/>
            <a:ext cx="7772400" cy="1143000"/>
          </a:xfrm>
        </p:spPr>
        <p:txBody>
          <a:bodyPr/>
          <a:lstStyle/>
          <a:p>
            <a:r>
              <a:rPr lang="en-US" dirty="0" smtClean="0"/>
              <a:t>Floating Point Examples</a:t>
            </a:r>
            <a:endParaRPr lang="en-US" dirty="0"/>
          </a:p>
        </p:txBody>
      </p:sp>
      <p:sp>
        <p:nvSpPr>
          <p:cNvPr id="3" name="Content Placeholder 2"/>
          <p:cNvSpPr>
            <a:spLocks noGrp="1"/>
          </p:cNvSpPr>
          <p:nvPr>
            <p:ph idx="1"/>
          </p:nvPr>
        </p:nvSpPr>
        <p:spPr>
          <a:xfrm>
            <a:off x="533400" y="1219200"/>
            <a:ext cx="11277600" cy="5486400"/>
          </a:xfrm>
        </p:spPr>
        <p:txBody>
          <a:bodyPr>
            <a:normAutofit/>
          </a:bodyPr>
          <a:lstStyle/>
          <a:p>
            <a:r>
              <a:rPr lang="en-US" dirty="0" smtClean="0"/>
              <a:t>Write -6.625 as a single-precision floating point number.</a:t>
            </a:r>
            <a:br>
              <a:rPr lang="en-US" dirty="0" smtClean="0"/>
            </a:br>
            <a:r>
              <a:rPr lang="en-US" dirty="0" smtClean="0"/>
              <a:t>6: 4+2 = 110</a:t>
            </a:r>
            <a:br>
              <a:rPr lang="en-US" dirty="0" smtClean="0"/>
            </a:br>
            <a:r>
              <a:rPr lang="en-US" dirty="0" smtClean="0"/>
              <a:t>0.625: 0.5 + 0.125 = 0.101</a:t>
            </a:r>
            <a:br>
              <a:rPr lang="en-US" dirty="0" smtClean="0"/>
            </a:br>
            <a:r>
              <a:rPr lang="en-US" dirty="0" smtClean="0"/>
              <a:t>-6.25: -110.101</a:t>
            </a:r>
            <a:br>
              <a:rPr lang="en-US" dirty="0" smtClean="0"/>
            </a:br>
            <a:r>
              <a:rPr lang="en-US" dirty="0" smtClean="0"/>
              <a:t>Normalize: -1.10101 </a:t>
            </a:r>
            <a:r>
              <a:rPr lang="en-US" smtClean="0"/>
              <a:t>x </a:t>
            </a:r>
            <a:r>
              <a:rPr lang="en-US" smtClean="0"/>
              <a:t>2</a:t>
            </a:r>
            <a:r>
              <a:rPr lang="en-US" baseline="30000" smtClean="0"/>
              <a:t>2</a:t>
            </a:r>
            <a:r>
              <a:rPr lang="en-US" dirty="0" smtClean="0"/>
              <a:t/>
            </a:r>
            <a:br>
              <a:rPr lang="en-US" dirty="0" smtClean="0"/>
            </a:br>
            <a:r>
              <a:rPr lang="en-US" dirty="0" smtClean="0"/>
              <a:t>Sign bit: 1 (because negative)</a:t>
            </a:r>
            <a:br>
              <a:rPr lang="en-US" dirty="0" smtClean="0"/>
            </a:br>
            <a:r>
              <a:rPr lang="en-US" dirty="0" smtClean="0"/>
              <a:t>Exponent: 2 = E-127 -&gt; E = 129, which is 1000 0001</a:t>
            </a:r>
            <a:br>
              <a:rPr lang="en-US" dirty="0" smtClean="0"/>
            </a:br>
            <a:r>
              <a:rPr lang="en-US" dirty="0" smtClean="0"/>
              <a:t>Fraction: delete leading one to get 10101 (followed by 0’s)</a:t>
            </a:r>
            <a:br>
              <a:rPr lang="en-US" dirty="0" smtClean="0"/>
            </a:br>
            <a:r>
              <a:rPr lang="en-US" dirty="0" smtClean="0"/>
              <a:t>Answer: </a:t>
            </a:r>
            <a:br>
              <a:rPr lang="en-US" dirty="0" smtClean="0"/>
            </a:br>
            <a:r>
              <a:rPr lang="en-US" dirty="0" smtClean="0"/>
              <a:t>1 1000 0001 10101 00 0000 0000 0000 0000 (18 zeros)</a:t>
            </a:r>
          </a:p>
          <a:p>
            <a:endParaRPr lang="en-US" dirty="0" smtClean="0"/>
          </a:p>
        </p:txBody>
      </p:sp>
    </p:spTree>
    <p:extLst>
      <p:ext uri="{BB962C8B-B14F-4D97-AF65-F5344CB8AC3E}">
        <p14:creationId xmlns:p14="http://schemas.microsoft.com/office/powerpoint/2010/main" val="1613704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09800" y="-76200"/>
            <a:ext cx="7772400" cy="1143000"/>
          </a:xfrm>
        </p:spPr>
        <p:txBody>
          <a:bodyPr/>
          <a:lstStyle/>
          <a:p>
            <a:r>
              <a:rPr lang="en-US" dirty="0" smtClean="0"/>
              <a:t>Floating Point Examples</a:t>
            </a:r>
            <a:endParaRPr lang="en-US" dirty="0"/>
          </a:p>
        </p:txBody>
      </p:sp>
      <p:sp>
        <p:nvSpPr>
          <p:cNvPr id="3" name="Content Placeholder 2"/>
          <p:cNvSpPr>
            <a:spLocks noGrp="1"/>
          </p:cNvSpPr>
          <p:nvPr>
            <p:ph idx="1"/>
          </p:nvPr>
        </p:nvSpPr>
        <p:spPr>
          <a:xfrm>
            <a:off x="533400" y="1066800"/>
            <a:ext cx="11277600" cy="5791200"/>
          </a:xfrm>
        </p:spPr>
        <p:txBody>
          <a:bodyPr>
            <a:normAutofit fontScale="85000" lnSpcReduction="10000"/>
          </a:bodyPr>
          <a:lstStyle/>
          <a:p>
            <a:r>
              <a:rPr lang="en-US" dirty="0" smtClean="0"/>
              <a:t>What number does the single-precision value </a:t>
            </a:r>
            <a:br>
              <a:rPr lang="en-US" dirty="0" smtClean="0"/>
            </a:br>
            <a:r>
              <a:rPr lang="en-US" dirty="0" smtClean="0"/>
              <a:t>0011 1101 1000 0000 0000 0000 0000 0000 represent?</a:t>
            </a:r>
            <a:br>
              <a:rPr lang="en-US" dirty="0" smtClean="0"/>
            </a:br>
            <a:r>
              <a:rPr lang="en-US" dirty="0" smtClean="0"/>
              <a:t>Sign bit: 0, positive</a:t>
            </a:r>
            <a:br>
              <a:rPr lang="en-US" dirty="0" smtClean="0"/>
            </a:br>
            <a:r>
              <a:rPr lang="en-US" dirty="0" smtClean="0"/>
              <a:t>Exponent: 0111 1011, which is 2</a:t>
            </a:r>
            <a:r>
              <a:rPr lang="en-US" baseline="30000" dirty="0" smtClean="0"/>
              <a:t>6</a:t>
            </a:r>
            <a:r>
              <a:rPr lang="en-US" dirty="0" smtClean="0"/>
              <a:t>+2</a:t>
            </a:r>
            <a:r>
              <a:rPr lang="en-US" baseline="30000" dirty="0" smtClean="0"/>
              <a:t>5</a:t>
            </a:r>
            <a:r>
              <a:rPr lang="en-US" dirty="0" smtClean="0"/>
              <a:t>+2</a:t>
            </a:r>
            <a:r>
              <a:rPr lang="en-US" baseline="30000" dirty="0" smtClean="0"/>
              <a:t>4</a:t>
            </a:r>
            <a:r>
              <a:rPr lang="en-US" dirty="0" smtClean="0"/>
              <a:t>+2</a:t>
            </a:r>
            <a:r>
              <a:rPr lang="en-US" baseline="30000" dirty="0" smtClean="0"/>
              <a:t>3</a:t>
            </a:r>
            <a:r>
              <a:rPr lang="en-US" dirty="0" smtClean="0"/>
              <a:t>+2</a:t>
            </a:r>
            <a:r>
              <a:rPr lang="en-US" baseline="30000" dirty="0" smtClean="0"/>
              <a:t>1</a:t>
            </a:r>
            <a:r>
              <a:rPr lang="en-US" dirty="0" smtClean="0"/>
              <a:t>+2</a:t>
            </a:r>
            <a:r>
              <a:rPr lang="en-US" baseline="30000" dirty="0" smtClean="0"/>
              <a:t>0</a:t>
            </a:r>
            <a:r>
              <a:rPr lang="en-US" dirty="0" smtClean="0"/>
              <a:t>= 64+32+16+8+2+1 = 123. exponent is 123-127 = -4</a:t>
            </a:r>
            <a:br>
              <a:rPr lang="en-US" dirty="0" smtClean="0"/>
            </a:br>
            <a:r>
              <a:rPr lang="en-US" dirty="0" smtClean="0"/>
              <a:t>Fraction: all 0’s</a:t>
            </a:r>
            <a:br>
              <a:rPr lang="en-US" dirty="0" smtClean="0"/>
            </a:br>
            <a:r>
              <a:rPr lang="en-US" dirty="0" smtClean="0"/>
              <a:t>Normalize: 1.0… (all zeros)</a:t>
            </a:r>
            <a:br>
              <a:rPr lang="en-US" dirty="0" smtClean="0"/>
            </a:br>
            <a:r>
              <a:rPr lang="en-US" dirty="0" smtClean="0"/>
              <a:t>Together: 1 x 2</a:t>
            </a:r>
            <a:r>
              <a:rPr lang="en-US" baseline="30000" dirty="0" smtClean="0"/>
              <a:t>-4</a:t>
            </a:r>
            <a:r>
              <a:rPr lang="en-US" dirty="0" smtClean="0"/>
              <a:t> = 1/16</a:t>
            </a:r>
          </a:p>
          <a:p>
            <a:r>
              <a:rPr lang="en-US" dirty="0" smtClean="0"/>
              <a:t>What number does the single-precision value 3F80 0000 represent?</a:t>
            </a:r>
            <a:br>
              <a:rPr lang="en-US" dirty="0" smtClean="0"/>
            </a:br>
            <a:r>
              <a:rPr lang="en-US" dirty="0" smtClean="0"/>
              <a:t>Expand to 0011 1111 1000 (followed by 20 zeros)</a:t>
            </a:r>
            <a:br>
              <a:rPr lang="en-US" dirty="0" smtClean="0"/>
            </a:br>
            <a:r>
              <a:rPr lang="en-US" dirty="0" smtClean="0"/>
              <a:t>Sign bit: 0, positive</a:t>
            </a:r>
            <a:br>
              <a:rPr lang="en-US" dirty="0" smtClean="0"/>
            </a:br>
            <a:r>
              <a:rPr lang="en-US" dirty="0" smtClean="0"/>
              <a:t>Exponent: 0111 1111, which is 2</a:t>
            </a:r>
            <a:r>
              <a:rPr lang="en-US" baseline="30000" dirty="0" smtClean="0"/>
              <a:t>7</a:t>
            </a:r>
            <a:r>
              <a:rPr lang="en-US" dirty="0" smtClean="0"/>
              <a:t>-1 = 127. exponent is 127-127=0.</a:t>
            </a:r>
            <a:br>
              <a:rPr lang="en-US" dirty="0" smtClean="0"/>
            </a:br>
            <a:r>
              <a:rPr lang="en-US" dirty="0" smtClean="0"/>
              <a:t>Fraction: all 0’s</a:t>
            </a:r>
            <a:r>
              <a:rPr lang="en-US" dirty="0"/>
              <a:t/>
            </a:r>
            <a:br>
              <a:rPr lang="en-US" dirty="0"/>
            </a:br>
            <a:r>
              <a:rPr lang="en-US" dirty="0" smtClean="0"/>
              <a:t>Normalize: 1.0… (all zeros)</a:t>
            </a:r>
            <a:br>
              <a:rPr lang="en-US" dirty="0" smtClean="0"/>
            </a:br>
            <a:r>
              <a:rPr lang="en-US" dirty="0" smtClean="0"/>
              <a:t>Together: 1 x 2</a:t>
            </a:r>
            <a:r>
              <a:rPr lang="en-US" baseline="30000" dirty="0" smtClean="0"/>
              <a:t>0</a:t>
            </a:r>
            <a:r>
              <a:rPr lang="en-US" dirty="0" smtClean="0"/>
              <a:t> = 1</a:t>
            </a:r>
          </a:p>
        </p:txBody>
      </p:sp>
      <p:sp>
        <p:nvSpPr>
          <p:cNvPr id="4" name="Rectangle 3"/>
          <p:cNvSpPr/>
          <p:nvPr/>
        </p:nvSpPr>
        <p:spPr bwMode="auto">
          <a:xfrm>
            <a:off x="1143000" y="1447800"/>
            <a:ext cx="1752600" cy="381000"/>
          </a:xfrm>
          <a:prstGeom prst="rect">
            <a:avLst/>
          </a:prstGeom>
          <a:no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5" name="Rectangle 4"/>
          <p:cNvSpPr/>
          <p:nvPr/>
        </p:nvSpPr>
        <p:spPr bwMode="auto">
          <a:xfrm>
            <a:off x="2743200" y="4495800"/>
            <a:ext cx="1752600" cy="381000"/>
          </a:xfrm>
          <a:prstGeom prst="rect">
            <a:avLst/>
          </a:prstGeom>
          <a:no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2213652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2209800" y="76200"/>
            <a:ext cx="7772400" cy="1143000"/>
          </a:xfrm>
        </p:spPr>
        <p:txBody>
          <a:bodyPr/>
          <a:lstStyle/>
          <a:p>
            <a:pPr>
              <a:defRPr/>
            </a:pPr>
            <a:r>
              <a:rPr lang="en-US" dirty="0">
                <a:cs typeface="+mj-cs"/>
              </a:rPr>
              <a:t>Special Cases</a:t>
            </a:r>
          </a:p>
        </p:txBody>
      </p:sp>
      <p:sp>
        <p:nvSpPr>
          <p:cNvPr id="135171" name="Rectangle 3"/>
          <p:cNvSpPr>
            <a:spLocks noGrp="1" noChangeArrowheads="1"/>
          </p:cNvSpPr>
          <p:nvPr>
            <p:ph idx="1"/>
          </p:nvPr>
        </p:nvSpPr>
        <p:spPr>
          <a:xfrm>
            <a:off x="609600" y="1066800"/>
            <a:ext cx="10972800" cy="1524000"/>
          </a:xfrm>
        </p:spPr>
        <p:txBody>
          <a:bodyPr/>
          <a:lstStyle/>
          <a:p>
            <a:pPr>
              <a:defRPr/>
            </a:pPr>
            <a:r>
              <a:rPr lang="en-US" dirty="0">
                <a:solidFill>
                  <a:srgbClr val="FF0000"/>
                </a:solidFill>
                <a:cs typeface="+mn-cs"/>
              </a:rPr>
              <a:t>Exponent value of </a:t>
            </a:r>
            <a:r>
              <a:rPr lang="en-US" dirty="0" smtClean="0">
                <a:solidFill>
                  <a:srgbClr val="FF0000"/>
                </a:solidFill>
                <a:cs typeface="+mn-cs"/>
              </a:rPr>
              <a:t>0 </a:t>
            </a:r>
            <a:r>
              <a:rPr lang="en-US" dirty="0" smtClean="0">
                <a:cs typeface="+mn-cs"/>
              </a:rPr>
              <a:t>(subnormal numbers)</a:t>
            </a:r>
            <a:endParaRPr lang="en-US" dirty="0">
              <a:cs typeface="+mn-cs"/>
            </a:endParaRPr>
          </a:p>
          <a:p>
            <a:pPr lvl="1">
              <a:defRPr/>
            </a:pPr>
            <a:r>
              <a:rPr lang="en-US" dirty="0">
                <a:cs typeface="+mn-cs"/>
              </a:rPr>
              <a:t>Used to represent very small numbers by relaxing the normalization requirement</a:t>
            </a:r>
          </a:p>
        </p:txBody>
      </p:sp>
      <p:sp>
        <p:nvSpPr>
          <p:cNvPr id="3" name="TextBox 2"/>
          <p:cNvSpPr txBox="1"/>
          <p:nvPr/>
        </p:nvSpPr>
        <p:spPr>
          <a:xfrm>
            <a:off x="1295400" y="3617894"/>
            <a:ext cx="10182596" cy="954107"/>
          </a:xfrm>
          <a:prstGeom prst="rect">
            <a:avLst/>
          </a:prstGeom>
          <a:noFill/>
        </p:spPr>
        <p:txBody>
          <a:bodyPr wrap="none" rtlCol="0">
            <a:spAutoFit/>
          </a:bodyPr>
          <a:lstStyle/>
          <a:p>
            <a:r>
              <a:rPr lang="en-US" sz="2800" dirty="0" smtClean="0"/>
              <a:t>Usual (non-zero exponent): N </a:t>
            </a:r>
            <a:r>
              <a:rPr lang="en-US" sz="2800" dirty="0"/>
              <a:t>= (-1)</a:t>
            </a:r>
            <a:r>
              <a:rPr lang="en-US" sz="2800" baseline="30000" dirty="0"/>
              <a:t>S</a:t>
            </a:r>
            <a:r>
              <a:rPr lang="en-US" sz="2800" dirty="0"/>
              <a:t> x 1.F x 2</a:t>
            </a:r>
            <a:r>
              <a:rPr lang="en-US" sz="2800" baseline="30000" dirty="0"/>
              <a:t>E-127</a:t>
            </a:r>
            <a:r>
              <a:rPr lang="en-US" sz="2800" dirty="0"/>
              <a:t>, 1 ≤ E ≤ 254</a:t>
            </a:r>
          </a:p>
          <a:p>
            <a:r>
              <a:rPr lang="en-US" sz="2800" dirty="0">
                <a:solidFill>
                  <a:srgbClr val="FF0000"/>
                </a:solidFill>
              </a:rPr>
              <a:t>Special case</a:t>
            </a:r>
            <a:r>
              <a:rPr lang="en-US" sz="2800" dirty="0"/>
              <a:t>: N = (-1)</a:t>
            </a:r>
            <a:r>
              <a:rPr lang="en-US" sz="2800" baseline="30000" dirty="0"/>
              <a:t>S</a:t>
            </a:r>
            <a:r>
              <a:rPr lang="en-US" sz="2800" dirty="0"/>
              <a:t> x 0.F x 2</a:t>
            </a:r>
            <a:r>
              <a:rPr lang="en-US" sz="2800" baseline="30000" dirty="0"/>
              <a:t>-126</a:t>
            </a:r>
            <a:r>
              <a:rPr lang="en-US" sz="2800" dirty="0"/>
              <a:t>, E = </a:t>
            </a:r>
            <a:r>
              <a:rPr lang="en-US" sz="2800" dirty="0" smtClean="0"/>
              <a:t>0 </a:t>
            </a:r>
            <a:endParaRPr lang="en-US" sz="2800" dirty="0"/>
          </a:p>
        </p:txBody>
      </p:sp>
      <p:sp>
        <p:nvSpPr>
          <p:cNvPr id="4" name="TextBox 3"/>
          <p:cNvSpPr txBox="1"/>
          <p:nvPr/>
        </p:nvSpPr>
        <p:spPr>
          <a:xfrm>
            <a:off x="685800" y="5903894"/>
            <a:ext cx="8610600" cy="954107"/>
          </a:xfrm>
          <a:prstGeom prst="rect">
            <a:avLst/>
          </a:prstGeom>
          <a:noFill/>
        </p:spPr>
        <p:txBody>
          <a:bodyPr wrap="square" rtlCol="0">
            <a:spAutoFit/>
          </a:bodyPr>
          <a:lstStyle/>
          <a:p>
            <a:r>
              <a:rPr lang="en-US" sz="2800" dirty="0">
                <a:solidFill>
                  <a:srgbClr val="FF0000"/>
                </a:solidFill>
              </a:rPr>
              <a:t>Other special cases (exponent=255):</a:t>
            </a:r>
          </a:p>
          <a:p>
            <a:r>
              <a:rPr lang="en-US" sz="2800" dirty="0"/>
              <a:t>	+infinity, -infinity, </a:t>
            </a:r>
            <a:r>
              <a:rPr lang="en-US" sz="2800" dirty="0" err="1"/>
              <a:t>NaN</a:t>
            </a:r>
            <a:r>
              <a:rPr lang="en-US" sz="2800" dirty="0"/>
              <a:t> (not a number, e.g., 0/0)</a:t>
            </a:r>
          </a:p>
        </p:txBody>
      </p:sp>
      <p:grpSp>
        <p:nvGrpSpPr>
          <p:cNvPr id="16" name="Group 15">
            <a:extLst>
              <a:ext uri="{FF2B5EF4-FFF2-40B4-BE49-F238E27FC236}">
                <a16:creationId xmlns:a16="http://schemas.microsoft.com/office/drawing/2014/main" id="{5938AAEB-B64E-474C-A919-A8BB54150C6E}"/>
              </a:ext>
            </a:extLst>
          </p:cNvPr>
          <p:cNvGrpSpPr/>
          <p:nvPr/>
        </p:nvGrpSpPr>
        <p:grpSpPr>
          <a:xfrm>
            <a:off x="3581400" y="2514600"/>
            <a:ext cx="4800600" cy="914400"/>
            <a:chOff x="2057400" y="3505200"/>
            <a:chExt cx="4800600" cy="914400"/>
          </a:xfrm>
        </p:grpSpPr>
        <p:sp>
          <p:nvSpPr>
            <p:cNvPr id="17" name="Rectangle 4">
              <a:extLst>
                <a:ext uri="{FF2B5EF4-FFF2-40B4-BE49-F238E27FC236}">
                  <a16:creationId xmlns:a16="http://schemas.microsoft.com/office/drawing/2014/main" id="{4D5BB770-3F20-2641-9887-5A622976B1AE}"/>
                </a:ext>
              </a:extLst>
            </p:cNvPr>
            <p:cNvSpPr>
              <a:spLocks noChangeArrowheads="1"/>
            </p:cNvSpPr>
            <p:nvPr/>
          </p:nvSpPr>
          <p:spPr bwMode="auto">
            <a:xfrm>
              <a:off x="2209800" y="3886200"/>
              <a:ext cx="304800" cy="5334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n-US" sz="2000">
                  <a:cs typeface="+mn-cs"/>
                </a:rPr>
                <a:t>S</a:t>
              </a:r>
              <a:endParaRPr lang="en-US" sz="2000">
                <a:latin typeface="Franklin Gothic Book" charset="0"/>
                <a:cs typeface="+mn-cs"/>
              </a:endParaRPr>
            </a:p>
          </p:txBody>
        </p:sp>
        <p:sp>
          <p:nvSpPr>
            <p:cNvPr id="18" name="Rectangle 5">
              <a:extLst>
                <a:ext uri="{FF2B5EF4-FFF2-40B4-BE49-F238E27FC236}">
                  <a16:creationId xmlns:a16="http://schemas.microsoft.com/office/drawing/2014/main" id="{46DA3512-BFC9-3540-A731-C576E35A83AC}"/>
                </a:ext>
              </a:extLst>
            </p:cNvPr>
            <p:cNvSpPr>
              <a:spLocks noChangeArrowheads="1"/>
            </p:cNvSpPr>
            <p:nvPr/>
          </p:nvSpPr>
          <p:spPr bwMode="auto">
            <a:xfrm>
              <a:off x="2514600" y="3886200"/>
              <a:ext cx="1143000" cy="5334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dirty="0">
                  <a:cs typeface="+mn-cs"/>
                </a:rPr>
                <a:t>E</a:t>
              </a:r>
              <a:endParaRPr lang="en-US" sz="2000" dirty="0">
                <a:latin typeface="Franklin Gothic Book" charset="0"/>
                <a:cs typeface="+mn-cs"/>
              </a:endParaRPr>
            </a:p>
          </p:txBody>
        </p:sp>
        <p:sp>
          <p:nvSpPr>
            <p:cNvPr id="19" name="Rectangle 6">
              <a:extLst>
                <a:ext uri="{FF2B5EF4-FFF2-40B4-BE49-F238E27FC236}">
                  <a16:creationId xmlns:a16="http://schemas.microsoft.com/office/drawing/2014/main" id="{89D46292-01F3-0C4C-B1C1-5D8C910380AA}"/>
                </a:ext>
              </a:extLst>
            </p:cNvPr>
            <p:cNvSpPr>
              <a:spLocks noChangeArrowheads="1"/>
            </p:cNvSpPr>
            <p:nvPr/>
          </p:nvSpPr>
          <p:spPr bwMode="auto">
            <a:xfrm>
              <a:off x="3657600" y="3886200"/>
              <a:ext cx="3200400" cy="5334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dirty="0">
                  <a:cs typeface="+mn-cs"/>
                </a:rPr>
                <a:t>F</a:t>
              </a:r>
              <a:endParaRPr lang="en-US" sz="2000" dirty="0">
                <a:latin typeface="Franklin Gothic Book" charset="0"/>
                <a:cs typeface="+mn-cs"/>
              </a:endParaRPr>
            </a:p>
          </p:txBody>
        </p:sp>
        <p:sp>
          <p:nvSpPr>
            <p:cNvPr id="20" name="Line 7">
              <a:extLst>
                <a:ext uri="{FF2B5EF4-FFF2-40B4-BE49-F238E27FC236}">
                  <a16:creationId xmlns:a16="http://schemas.microsoft.com/office/drawing/2014/main" id="{D5A9D081-C7DA-F044-A947-F279729A4C27}"/>
                </a:ext>
              </a:extLst>
            </p:cNvPr>
            <p:cNvSpPr>
              <a:spLocks noChangeShapeType="1"/>
            </p:cNvSpPr>
            <p:nvPr/>
          </p:nvSpPr>
          <p:spPr bwMode="auto">
            <a:xfrm>
              <a:off x="2209800" y="3810000"/>
              <a:ext cx="304800" cy="0"/>
            </a:xfrm>
            <a:prstGeom prst="line">
              <a:avLst/>
            </a:prstGeom>
            <a:noFill/>
            <a:ln w="9525">
              <a:solidFill>
                <a:schemeClr val="tx1"/>
              </a:solidFill>
              <a:round/>
              <a:headEnd type="arrow" w="sm" len="sm"/>
              <a:tailEnd type="arrow"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1" name="Line 8">
              <a:extLst>
                <a:ext uri="{FF2B5EF4-FFF2-40B4-BE49-F238E27FC236}">
                  <a16:creationId xmlns:a16="http://schemas.microsoft.com/office/drawing/2014/main" id="{1769B4FB-C323-AA41-9F65-39724FA69C94}"/>
                </a:ext>
              </a:extLst>
            </p:cNvPr>
            <p:cNvSpPr>
              <a:spLocks noChangeShapeType="1"/>
            </p:cNvSpPr>
            <p:nvPr/>
          </p:nvSpPr>
          <p:spPr bwMode="auto">
            <a:xfrm>
              <a:off x="2514600" y="3810000"/>
              <a:ext cx="1143000" cy="0"/>
            </a:xfrm>
            <a:prstGeom prst="line">
              <a:avLst/>
            </a:prstGeom>
            <a:noFill/>
            <a:ln w="9525">
              <a:solidFill>
                <a:schemeClr val="tx1"/>
              </a:solidFill>
              <a:round/>
              <a:headEnd type="arrow" w="sm" len="sm"/>
              <a:tailEnd type="arrow"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2" name="Line 9">
              <a:extLst>
                <a:ext uri="{FF2B5EF4-FFF2-40B4-BE49-F238E27FC236}">
                  <a16:creationId xmlns:a16="http://schemas.microsoft.com/office/drawing/2014/main" id="{95B5ABE9-8478-D048-9F38-DC985903FB60}"/>
                </a:ext>
              </a:extLst>
            </p:cNvPr>
            <p:cNvSpPr>
              <a:spLocks noChangeShapeType="1"/>
            </p:cNvSpPr>
            <p:nvPr/>
          </p:nvSpPr>
          <p:spPr bwMode="auto">
            <a:xfrm>
              <a:off x="3657600" y="3810000"/>
              <a:ext cx="3200400" cy="0"/>
            </a:xfrm>
            <a:prstGeom prst="line">
              <a:avLst/>
            </a:prstGeom>
            <a:noFill/>
            <a:ln w="9525">
              <a:solidFill>
                <a:schemeClr val="tx1"/>
              </a:solidFill>
              <a:round/>
              <a:headEnd type="arrow" w="sm" len="sm"/>
              <a:tailEnd type="arrow"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3" name="Text Box 10">
              <a:extLst>
                <a:ext uri="{FF2B5EF4-FFF2-40B4-BE49-F238E27FC236}">
                  <a16:creationId xmlns:a16="http://schemas.microsoft.com/office/drawing/2014/main" id="{F8FFCF79-5D91-9440-890C-B41EBCE4BD38}"/>
                </a:ext>
              </a:extLst>
            </p:cNvPr>
            <p:cNvSpPr txBox="1">
              <a:spLocks noChangeArrowheads="1"/>
            </p:cNvSpPr>
            <p:nvPr/>
          </p:nvSpPr>
          <p:spPr bwMode="auto">
            <a:xfrm>
              <a:off x="2057400" y="3505200"/>
              <a:ext cx="6096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defRPr/>
              </a:pPr>
              <a:r>
                <a:rPr lang="en-US" sz="1800" i="1" dirty="0">
                  <a:cs typeface="+mn-cs"/>
                </a:rPr>
                <a:t>1b</a:t>
              </a:r>
              <a:endParaRPr lang="en-US" sz="1400" i="1" dirty="0">
                <a:latin typeface="Franklin Gothic Book" charset="0"/>
                <a:cs typeface="+mn-cs"/>
              </a:endParaRPr>
            </a:p>
          </p:txBody>
        </p:sp>
        <p:sp>
          <p:nvSpPr>
            <p:cNvPr id="24" name="Text Box 11">
              <a:extLst>
                <a:ext uri="{FF2B5EF4-FFF2-40B4-BE49-F238E27FC236}">
                  <a16:creationId xmlns:a16="http://schemas.microsoft.com/office/drawing/2014/main" id="{2BCD3B19-BA19-4C47-BDCE-7F80D725F96E}"/>
                </a:ext>
              </a:extLst>
            </p:cNvPr>
            <p:cNvSpPr txBox="1">
              <a:spLocks noChangeArrowheads="1"/>
            </p:cNvSpPr>
            <p:nvPr/>
          </p:nvSpPr>
          <p:spPr bwMode="auto">
            <a:xfrm>
              <a:off x="2667000" y="3505200"/>
              <a:ext cx="9144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defRPr/>
              </a:pPr>
              <a:r>
                <a:rPr lang="en-US" sz="1800" i="1">
                  <a:cs typeface="+mn-cs"/>
                </a:rPr>
                <a:t>8b</a:t>
              </a:r>
              <a:endParaRPr lang="en-US" sz="1400" i="1">
                <a:latin typeface="Franklin Gothic Book" charset="0"/>
                <a:cs typeface="+mn-cs"/>
              </a:endParaRPr>
            </a:p>
          </p:txBody>
        </p:sp>
        <p:sp>
          <p:nvSpPr>
            <p:cNvPr id="25" name="Text Box 12">
              <a:extLst>
                <a:ext uri="{FF2B5EF4-FFF2-40B4-BE49-F238E27FC236}">
                  <a16:creationId xmlns:a16="http://schemas.microsoft.com/office/drawing/2014/main" id="{E97F0846-8A7E-C44A-8154-2BE1D7BB68C5}"/>
                </a:ext>
              </a:extLst>
            </p:cNvPr>
            <p:cNvSpPr txBox="1">
              <a:spLocks noChangeArrowheads="1"/>
            </p:cNvSpPr>
            <p:nvPr/>
          </p:nvSpPr>
          <p:spPr bwMode="auto">
            <a:xfrm>
              <a:off x="4953000" y="3505200"/>
              <a:ext cx="6096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1800" i="1">
                  <a:cs typeface="+mn-cs"/>
                </a:rPr>
                <a:t>23b</a:t>
              </a:r>
              <a:endParaRPr lang="en-US" sz="1400" i="1">
                <a:latin typeface="Franklin Gothic Book" charset="0"/>
                <a:cs typeface="+mn-cs"/>
              </a:endParaRPr>
            </a:p>
          </p:txBody>
        </p:sp>
      </p:grpSp>
      <p:sp>
        <p:nvSpPr>
          <p:cNvPr id="5" name="TextBox 4">
            <a:extLst>
              <a:ext uri="{FF2B5EF4-FFF2-40B4-BE49-F238E27FC236}">
                <a16:creationId xmlns:a16="http://schemas.microsoft.com/office/drawing/2014/main" id="{1DA88505-5B64-AA4D-A18E-F44121511132}"/>
              </a:ext>
            </a:extLst>
          </p:cNvPr>
          <p:cNvSpPr txBox="1"/>
          <p:nvPr/>
        </p:nvSpPr>
        <p:spPr>
          <a:xfrm>
            <a:off x="674156" y="4754881"/>
            <a:ext cx="8393644" cy="954107"/>
          </a:xfrm>
          <a:prstGeom prst="rect">
            <a:avLst/>
          </a:prstGeom>
          <a:noFill/>
        </p:spPr>
        <p:txBody>
          <a:bodyPr wrap="none" rtlCol="0">
            <a:spAutoFit/>
          </a:bodyPr>
          <a:lstStyle/>
          <a:p>
            <a:r>
              <a:rPr lang="en-US" sz="2800" dirty="0"/>
              <a:t>Example: 0 00000000 00001000000000000000000</a:t>
            </a:r>
          </a:p>
          <a:p>
            <a:r>
              <a:rPr lang="en-US" sz="2800" dirty="0"/>
              <a:t>Value = + 0.00001 x 2</a:t>
            </a:r>
            <a:r>
              <a:rPr lang="en-US" sz="2800" baseline="30000" dirty="0"/>
              <a:t>-126</a:t>
            </a:r>
            <a:r>
              <a:rPr lang="en-US" sz="2800" dirty="0"/>
              <a:t> = 2</a:t>
            </a:r>
            <a:r>
              <a:rPr lang="en-US" sz="2800" baseline="30000" dirty="0"/>
              <a:t>-131</a:t>
            </a:r>
            <a:r>
              <a:rPr lang="en-US" sz="2800" dirty="0"/>
              <a:t> </a:t>
            </a:r>
          </a:p>
        </p:txBody>
      </p:sp>
    </p:spTree>
    <p:extLst>
      <p:ext uri="{BB962C8B-B14F-4D97-AF65-F5344CB8AC3E}">
        <p14:creationId xmlns:p14="http://schemas.microsoft.com/office/powerpoint/2010/main" val="28343176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0" y="-76200"/>
            <a:ext cx="12192000" cy="1143000"/>
          </a:xfrm>
        </p:spPr>
        <p:txBody>
          <a:bodyPr/>
          <a:lstStyle/>
          <a:p>
            <a:pPr>
              <a:defRPr/>
            </a:pPr>
            <a:r>
              <a:rPr lang="en-US" dirty="0" smtClean="0">
                <a:cs typeface="+mj-cs"/>
              </a:rPr>
              <a:t>Other Data Types: Text</a:t>
            </a:r>
            <a:r>
              <a:rPr lang="en-US" dirty="0"/>
              <a:t> </a:t>
            </a:r>
            <a:r>
              <a:rPr lang="en-US" dirty="0" smtClean="0"/>
              <a:t>Using</a:t>
            </a:r>
            <a:r>
              <a:rPr lang="en-US" dirty="0" smtClean="0">
                <a:cs typeface="+mj-cs"/>
              </a:rPr>
              <a:t> </a:t>
            </a:r>
            <a:r>
              <a:rPr lang="en-US" dirty="0">
                <a:cs typeface="+mj-cs"/>
              </a:rPr>
              <a:t>ASCII Characters</a:t>
            </a:r>
          </a:p>
        </p:txBody>
      </p:sp>
      <p:sp>
        <p:nvSpPr>
          <p:cNvPr id="139267" name="Rectangle 3"/>
          <p:cNvSpPr>
            <a:spLocks noGrp="1" noChangeArrowheads="1"/>
          </p:cNvSpPr>
          <p:nvPr>
            <p:ph type="body" idx="1"/>
          </p:nvPr>
        </p:nvSpPr>
        <p:spPr>
          <a:xfrm>
            <a:off x="1676400" y="838200"/>
            <a:ext cx="8915400" cy="1447800"/>
          </a:xfrm>
        </p:spPr>
        <p:txBody>
          <a:bodyPr/>
          <a:lstStyle/>
          <a:p>
            <a:pPr marL="0" indent="0">
              <a:buNone/>
              <a:defRPr/>
            </a:pPr>
            <a:r>
              <a:rPr lang="en-US" sz="2800" dirty="0"/>
              <a:t>ASCII: Maps 128 characters to 7-bit code</a:t>
            </a:r>
          </a:p>
          <a:p>
            <a:pPr lvl="1">
              <a:defRPr/>
            </a:pPr>
            <a:r>
              <a:rPr lang="en-US" sz="2400" dirty="0"/>
              <a:t>both printable and non-printable (ESC, DEL, …) characters</a:t>
            </a:r>
          </a:p>
          <a:p>
            <a:pPr lvl="1">
              <a:defRPr/>
            </a:pPr>
            <a:r>
              <a:rPr lang="en-US" sz="2400" dirty="0"/>
              <a:t>Successive numbers and letters have sequential codes</a:t>
            </a:r>
          </a:p>
        </p:txBody>
      </p:sp>
      <p:graphicFrame>
        <p:nvGraphicFramePr>
          <p:cNvPr id="139268" name="Group 4"/>
          <p:cNvGraphicFramePr>
            <a:graphicFrameLocks noGrp="1"/>
          </p:cNvGraphicFramePr>
          <p:nvPr>
            <p:extLst>
              <p:ext uri="{D42A27DB-BD31-4B8C-83A1-F6EECF244321}">
                <p14:modId xmlns:p14="http://schemas.microsoft.com/office/powerpoint/2010/main" val="558790578"/>
              </p:ext>
            </p:extLst>
          </p:nvPr>
        </p:nvGraphicFramePr>
        <p:xfrm>
          <a:off x="1676400" y="2489200"/>
          <a:ext cx="6096000" cy="406400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gridCol w="381000">
                  <a:extLst>
                    <a:ext uri="{9D8B030D-6E8A-4147-A177-3AD203B41FA5}">
                      <a16:colId xmlns:a16="http://schemas.microsoft.com/office/drawing/2014/main" val="20013"/>
                    </a:ext>
                  </a:extLst>
                </a:gridCol>
                <a:gridCol w="381000">
                  <a:extLst>
                    <a:ext uri="{9D8B030D-6E8A-4147-A177-3AD203B41FA5}">
                      <a16:colId xmlns:a16="http://schemas.microsoft.com/office/drawing/2014/main" val="20014"/>
                    </a:ext>
                  </a:extLst>
                </a:gridCol>
                <a:gridCol w="381000">
                  <a:extLst>
                    <a:ext uri="{9D8B030D-6E8A-4147-A177-3AD203B41FA5}">
                      <a16:colId xmlns:a16="http://schemas.microsoft.com/office/drawing/2014/main" val="20015"/>
                    </a:ext>
                  </a:extLst>
                </a:gridCol>
              </a:tblGrid>
              <a:tr h="254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00</a:t>
                      </a:r>
                    </a:p>
                  </a:txBody>
                  <a:tcPr marL="0" marR="0" marT="0" marB="0" anchor="b"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nul</a:t>
                      </a:r>
                    </a:p>
                  </a:txBody>
                  <a:tcPr marL="0" marR="0" marT="0" marB="0" anchor="b" anchorCtr="1" horzOverflow="overflow">
                    <a:lnL>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10</a:t>
                      </a:r>
                    </a:p>
                  </a:txBody>
                  <a:tcPr marL="0" marR="0" marT="0" marB="0" anchor="b" anchorCtr="1" horzOverflow="overflow">
                    <a:lnL w="12700" cap="flat" cmpd="sng" algn="ctr">
                      <a:solidFill>
                        <a:schemeClr val="tx1"/>
                      </a:solidFill>
                      <a:prstDash val="solid"/>
                      <a:round/>
                      <a:headEnd type="none" w="med" len="med"/>
                      <a:tailEnd type="none" w="med" len="med"/>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dle</a:t>
                      </a:r>
                    </a:p>
                  </a:txBody>
                  <a:tcPr marL="0" marR="0" marT="0" marB="0" anchor="b" anchorCtr="1" horzOverflow="overflow">
                    <a:lnL>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20</a:t>
                      </a:r>
                    </a:p>
                  </a:txBody>
                  <a:tcPr marL="0" marR="0" marT="0" marB="0" anchor="b" anchorCtr="1" horzOverflow="overflow">
                    <a:lnL w="12700" cap="flat" cmpd="sng" algn="ctr">
                      <a:solidFill>
                        <a:schemeClr val="tx1"/>
                      </a:solidFill>
                      <a:prstDash val="solid"/>
                      <a:round/>
                      <a:headEnd type="none" w="med" len="med"/>
                      <a:tailEnd type="none" w="med" len="med"/>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sp</a:t>
                      </a:r>
                    </a:p>
                  </a:txBody>
                  <a:tcPr marL="0" marR="0" marT="0" marB="0" anchor="b" anchorCtr="1" horzOverflow="overflow">
                    <a:lnL>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30</a:t>
                      </a:r>
                    </a:p>
                  </a:txBody>
                  <a:tcPr marL="0" marR="0" marT="0" marB="0" anchor="b" anchorCtr="1" horzOverflow="overflow">
                    <a:lnL w="12700" cap="flat" cmpd="sng" algn="ctr">
                      <a:solidFill>
                        <a:schemeClr val="tx1"/>
                      </a:solidFill>
                      <a:prstDash val="solid"/>
                      <a:round/>
                      <a:headEnd type="none" w="med" len="med"/>
                      <a:tailEnd type="none" w="med" len="med"/>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0</a:t>
                      </a:r>
                    </a:p>
                  </a:txBody>
                  <a:tcPr marL="0" marR="0" marT="0" marB="0" anchor="b" anchorCtr="1" horzOverflow="overflow">
                    <a:lnL>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40</a:t>
                      </a:r>
                    </a:p>
                  </a:txBody>
                  <a:tcPr marL="0" marR="0" marT="0" marB="0" anchor="b" anchorCtr="1" horzOverflow="overflow">
                    <a:lnL w="12700" cap="flat" cmpd="sng" algn="ctr">
                      <a:solidFill>
                        <a:schemeClr val="tx1"/>
                      </a:solidFill>
                      <a:prstDash val="solid"/>
                      <a:round/>
                      <a:headEnd type="none" w="med" len="med"/>
                      <a:tailEnd type="none" w="med" len="med"/>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a:t>
                      </a:r>
                    </a:p>
                  </a:txBody>
                  <a:tcPr marL="0" marR="0" marT="0" marB="0" anchor="b" anchorCtr="1" horzOverflow="overflow">
                    <a:lnL>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50</a:t>
                      </a:r>
                    </a:p>
                  </a:txBody>
                  <a:tcPr marL="0" marR="0" marT="0" marB="0" anchor="b" anchorCtr="1" horzOverflow="overflow">
                    <a:lnL w="12700" cap="flat" cmpd="sng" algn="ctr">
                      <a:solidFill>
                        <a:schemeClr val="tx1"/>
                      </a:solidFill>
                      <a:prstDash val="solid"/>
                      <a:round/>
                      <a:headEnd type="none" w="med" len="med"/>
                      <a:tailEnd type="none" w="med" len="med"/>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P</a:t>
                      </a:r>
                    </a:p>
                  </a:txBody>
                  <a:tcPr marL="0" marR="0" marT="0" marB="0" anchor="b" anchorCtr="1" horzOverflow="overflow">
                    <a:lnL>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60</a:t>
                      </a:r>
                    </a:p>
                  </a:txBody>
                  <a:tcPr marL="0" marR="0" marT="0" marB="0" anchor="b" anchorCtr="1" horzOverflow="overflow">
                    <a:lnL w="12700" cap="flat" cmpd="sng" algn="ctr">
                      <a:solidFill>
                        <a:schemeClr val="tx1"/>
                      </a:solidFill>
                      <a:prstDash val="solid"/>
                      <a:round/>
                      <a:headEnd type="none" w="med" len="med"/>
                      <a:tailEnd type="none" w="med" len="med"/>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a:t>
                      </a:r>
                    </a:p>
                  </a:txBody>
                  <a:tcPr marL="0" marR="0" marT="0" marB="0" anchor="b" anchorCtr="1" horzOverflow="overflow">
                    <a:lnL>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70</a:t>
                      </a:r>
                    </a:p>
                  </a:txBody>
                  <a:tcPr marL="0" marR="0" marT="0" marB="0" anchor="b" anchorCtr="1" horzOverflow="overflow">
                    <a:lnL w="12700" cap="flat" cmpd="sng" algn="ctr">
                      <a:solidFill>
                        <a:schemeClr val="tx1"/>
                      </a:solidFill>
                      <a:prstDash val="solid"/>
                      <a:round/>
                      <a:headEnd type="none" w="med" len="med"/>
                      <a:tailEnd type="none" w="med" len="med"/>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p</a:t>
                      </a:r>
                    </a:p>
                  </a:txBody>
                  <a:tcPr marL="0" marR="0" marT="0" marB="0" anchor="b" anchorCtr="1"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254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01</a:t>
                      </a:r>
                    </a:p>
                  </a:txBody>
                  <a:tcPr marL="0" marR="0" marT="0" marB="0" anchor="b"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soh</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11</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dc1</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21</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31</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1</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41</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A</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51</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Q</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61</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a</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71</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q</a:t>
                      </a:r>
                    </a:p>
                  </a:txBody>
                  <a:tcPr marL="0" marR="0" marT="0" marB="0" anchor="b"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254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02</a:t>
                      </a:r>
                    </a:p>
                  </a:txBody>
                  <a:tcPr marL="0" marR="0" marT="0" marB="0" anchor="b"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stx</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12</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dc2</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22</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32</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2</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42</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B</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52</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R</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62</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b</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72</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r</a:t>
                      </a:r>
                    </a:p>
                  </a:txBody>
                  <a:tcPr marL="0" marR="0" marT="0" marB="0" anchor="b"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254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03</a:t>
                      </a:r>
                    </a:p>
                  </a:txBody>
                  <a:tcPr marL="0" marR="0" marT="0" marB="0" anchor="b"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etx</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13</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dc3</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23</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33</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3</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43</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C</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53</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ourierPS" charset="0"/>
                          <a:ea typeface="ＭＳ Ｐゴシック" charset="0"/>
                        </a:rPr>
                        <a:t>S</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63</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c</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73</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s</a:t>
                      </a:r>
                    </a:p>
                  </a:txBody>
                  <a:tcPr marL="0" marR="0" marT="0" marB="0" anchor="b"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254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04</a:t>
                      </a:r>
                    </a:p>
                  </a:txBody>
                  <a:tcPr marL="0" marR="0" marT="0" marB="0" anchor="b"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eot</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14</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dc4</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24</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34</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4</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44</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D</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54</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T</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64</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d</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74</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t</a:t>
                      </a:r>
                    </a:p>
                  </a:txBody>
                  <a:tcPr marL="0" marR="0" marT="0" marB="0" anchor="b"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254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05</a:t>
                      </a:r>
                    </a:p>
                  </a:txBody>
                  <a:tcPr marL="0" marR="0" marT="0" marB="0" anchor="b"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enq</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15</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nak</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25</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35</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5</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45</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E</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55</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U</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65</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e</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75</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u</a:t>
                      </a:r>
                    </a:p>
                  </a:txBody>
                  <a:tcPr marL="0" marR="0" marT="0" marB="0" anchor="b"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254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06</a:t>
                      </a:r>
                    </a:p>
                  </a:txBody>
                  <a:tcPr marL="0" marR="0" marT="0" marB="0" anchor="b"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ack</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16</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syn</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26</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&amp;</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36</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6</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46</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F</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56</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V</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66</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f</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76</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v</a:t>
                      </a:r>
                    </a:p>
                  </a:txBody>
                  <a:tcPr marL="0" marR="0" marT="0" marB="0" anchor="b"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254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07</a:t>
                      </a:r>
                    </a:p>
                  </a:txBody>
                  <a:tcPr marL="0" marR="0" marT="0" marB="0" anchor="b"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bel</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17</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etb</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27</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37</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7</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47</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accent2"/>
                          </a:solidFill>
                          <a:effectLst/>
                          <a:latin typeface="CourierPS" charset="0"/>
                          <a:ea typeface="ＭＳ Ｐゴシック" charset="0"/>
                        </a:rPr>
                        <a:t>G</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57</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W</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67</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g</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77</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w</a:t>
                      </a:r>
                    </a:p>
                  </a:txBody>
                  <a:tcPr marL="0" marR="0" marT="0" marB="0" anchor="b"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254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08</a:t>
                      </a:r>
                    </a:p>
                  </a:txBody>
                  <a:tcPr marL="0" marR="0" marT="0" marB="0" anchor="b"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bs</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18</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can</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28</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38</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8</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48</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H</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58</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X</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68</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h</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78</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x</a:t>
                      </a:r>
                    </a:p>
                  </a:txBody>
                  <a:tcPr marL="0" marR="0" marT="0" marB="0" anchor="b"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254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09</a:t>
                      </a:r>
                    </a:p>
                  </a:txBody>
                  <a:tcPr marL="0" marR="0" marT="0" marB="0" anchor="b"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ht</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19</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em</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29</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39</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9</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49</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I</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59</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Y</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69</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i</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79</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y</a:t>
                      </a:r>
                    </a:p>
                  </a:txBody>
                  <a:tcPr marL="0" marR="0" marT="0" marB="0" anchor="b"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9"/>
                  </a:ext>
                </a:extLst>
              </a:tr>
              <a:tr h="254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0a</a:t>
                      </a:r>
                    </a:p>
                  </a:txBody>
                  <a:tcPr marL="0" marR="0" marT="0" marB="0" anchor="b"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nl</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1a</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sub</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2a</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3a</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4a</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J</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5a</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Z</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6a</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j</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7a</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z</a:t>
                      </a:r>
                    </a:p>
                  </a:txBody>
                  <a:tcPr marL="0" marR="0" marT="0" marB="0" anchor="b"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0"/>
                  </a:ext>
                </a:extLst>
              </a:tr>
              <a:tr h="254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0b</a:t>
                      </a:r>
                    </a:p>
                  </a:txBody>
                  <a:tcPr marL="0" marR="0" marT="0" marB="0" anchor="b"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vt</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1b</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esc</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2b</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3b</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4b</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K</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5b</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6b</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k</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7b</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a:t>
                      </a:r>
                    </a:p>
                  </a:txBody>
                  <a:tcPr marL="0" marR="0" marT="0" marB="0" anchor="b"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1"/>
                  </a:ext>
                </a:extLst>
              </a:tr>
              <a:tr h="254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0c</a:t>
                      </a:r>
                    </a:p>
                  </a:txBody>
                  <a:tcPr marL="0" marR="0" marT="0" marB="0" anchor="b"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np</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1c</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fs</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2c</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3c</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&lt;</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4c</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L</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5c</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6c</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l</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7c</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a:t>
                      </a:r>
                    </a:p>
                  </a:txBody>
                  <a:tcPr marL="0" marR="0" marT="0" marB="0" anchor="b"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2"/>
                  </a:ext>
                </a:extLst>
              </a:tr>
              <a:tr h="254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0d</a:t>
                      </a:r>
                    </a:p>
                  </a:txBody>
                  <a:tcPr marL="0" marR="0" marT="0" marB="0" anchor="b"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cr</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1d</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gs</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2d</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3d</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4d</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M</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5d</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6d</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m</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7d</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a:t>
                      </a:r>
                    </a:p>
                  </a:txBody>
                  <a:tcPr marL="0" marR="0" marT="0" marB="0" anchor="b"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3"/>
                  </a:ext>
                </a:extLst>
              </a:tr>
              <a:tr h="254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0e</a:t>
                      </a:r>
                    </a:p>
                  </a:txBody>
                  <a:tcPr marL="0" marR="0" marT="0" marB="0" anchor="b"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so</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1e</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rs</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2e</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3e</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&gt;</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4e</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N</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5e</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6e</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n</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7e</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a:t>
                      </a:r>
                    </a:p>
                  </a:txBody>
                  <a:tcPr marL="0" marR="0" marT="0" marB="0" anchor="b"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4"/>
                  </a:ext>
                </a:extLst>
              </a:tr>
              <a:tr h="254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0f</a:t>
                      </a:r>
                    </a:p>
                  </a:txBody>
                  <a:tcPr marL="0" marR="0" marT="0" marB="0" anchor="b" anchorCtr="1"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si</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1f</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us</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2f</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3f</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4f</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O</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5f</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_</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6f</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accent2"/>
                          </a:solidFill>
                          <a:effectLst/>
                          <a:latin typeface="CourierPS" charset="0"/>
                          <a:ea typeface="ＭＳ Ｐゴシック" charset="0"/>
                        </a:rPr>
                        <a:t>o</a:t>
                      </a: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PS" charset="0"/>
                          <a:ea typeface="ＭＳ Ｐゴシック" charset="0"/>
                        </a:rPr>
                        <a:t>7f</a:t>
                      </a: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accent2"/>
                          </a:solidFill>
                          <a:effectLst/>
                          <a:latin typeface="CourierPS" charset="0"/>
                          <a:ea typeface="ＭＳ Ｐゴシック" charset="0"/>
                        </a:rPr>
                        <a:t>del</a:t>
                      </a:r>
                    </a:p>
                  </a:txBody>
                  <a:tcPr marL="0" marR="0" marT="0" marB="0" anchor="b" anchorCtr="1"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15"/>
                  </a:ext>
                </a:extLst>
              </a:tr>
            </a:tbl>
          </a:graphicData>
        </a:graphic>
      </p:graphicFrame>
      <p:sp>
        <p:nvSpPr>
          <p:cNvPr id="2" name="TextBox 1"/>
          <p:cNvSpPr txBox="1"/>
          <p:nvPr/>
        </p:nvSpPr>
        <p:spPr>
          <a:xfrm>
            <a:off x="8763000" y="2286001"/>
            <a:ext cx="2667000" cy="4401205"/>
          </a:xfrm>
          <a:prstGeom prst="rect">
            <a:avLst/>
          </a:prstGeom>
          <a:noFill/>
        </p:spPr>
        <p:txBody>
          <a:bodyPr wrap="square" rtlCol="0">
            <a:spAutoFit/>
          </a:bodyPr>
          <a:lstStyle/>
          <a:p>
            <a:r>
              <a:rPr lang="en-US" sz="2000" dirty="0"/>
              <a:t>What do these </a:t>
            </a:r>
            <a:r>
              <a:rPr lang="en-US" sz="2000" dirty="0" smtClean="0"/>
              <a:t>statements </a:t>
            </a:r>
            <a:r>
              <a:rPr lang="en-US" sz="2000" dirty="0"/>
              <a:t>yield?</a:t>
            </a:r>
          </a:p>
          <a:p>
            <a:endParaRPr lang="en-US" sz="2000" dirty="0"/>
          </a:p>
          <a:p>
            <a:r>
              <a:rPr lang="en-US" sz="2000" dirty="0"/>
              <a:t>‘a’ + 2;</a:t>
            </a:r>
          </a:p>
          <a:p>
            <a:endParaRPr lang="en-US" sz="2000" dirty="0"/>
          </a:p>
          <a:p>
            <a:r>
              <a:rPr lang="en-US" sz="2000" dirty="0"/>
              <a:t>‘A’ + 5;</a:t>
            </a:r>
          </a:p>
          <a:p>
            <a:endParaRPr lang="en-US" sz="2000" dirty="0"/>
          </a:p>
          <a:p>
            <a:r>
              <a:rPr lang="en-US" sz="2000" dirty="0"/>
              <a:t>c – ‘0’</a:t>
            </a:r>
          </a:p>
          <a:p>
            <a:r>
              <a:rPr lang="en-US" sz="2000" dirty="0"/>
              <a:t>(c holds a digit character)</a:t>
            </a:r>
          </a:p>
          <a:p>
            <a:endParaRPr lang="en-US" sz="2000" dirty="0"/>
          </a:p>
          <a:p>
            <a:r>
              <a:rPr lang="en-US" sz="2000" dirty="0"/>
              <a:t>d + (‘a’ – ‘A’)</a:t>
            </a:r>
          </a:p>
          <a:p>
            <a:r>
              <a:rPr lang="en-US" sz="2000" dirty="0"/>
              <a:t>(d holds an upper case character)</a:t>
            </a:r>
          </a:p>
        </p:txBody>
      </p:sp>
    </p:spTree>
    <p:extLst>
      <p:ext uri="{BB962C8B-B14F-4D97-AF65-F5344CB8AC3E}">
        <p14:creationId xmlns:p14="http://schemas.microsoft.com/office/powerpoint/2010/main" val="4364462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2209800" y="76200"/>
            <a:ext cx="7772400" cy="685800"/>
          </a:xfrm>
        </p:spPr>
        <p:txBody>
          <a:bodyPr/>
          <a:lstStyle/>
          <a:p>
            <a:pPr>
              <a:defRPr/>
            </a:pPr>
            <a:r>
              <a:rPr lang="en-US" dirty="0">
                <a:cs typeface="+mj-cs"/>
              </a:rPr>
              <a:t>Other Data Types</a:t>
            </a:r>
          </a:p>
        </p:txBody>
      </p:sp>
      <p:sp>
        <p:nvSpPr>
          <p:cNvPr id="143363" name="Rectangle 3"/>
          <p:cNvSpPr>
            <a:spLocks noGrp="1" noChangeArrowheads="1"/>
          </p:cNvSpPr>
          <p:nvPr>
            <p:ph idx="1"/>
          </p:nvPr>
        </p:nvSpPr>
        <p:spPr>
          <a:xfrm>
            <a:off x="685800" y="838200"/>
            <a:ext cx="10972800" cy="5867400"/>
          </a:xfrm>
        </p:spPr>
        <p:txBody>
          <a:bodyPr/>
          <a:lstStyle/>
          <a:p>
            <a:pPr>
              <a:defRPr/>
            </a:pPr>
            <a:r>
              <a:rPr lang="en-US" sz="2800" dirty="0"/>
              <a:t>Text strings</a:t>
            </a:r>
          </a:p>
          <a:p>
            <a:pPr lvl="1">
              <a:defRPr/>
            </a:pPr>
            <a:r>
              <a:rPr lang="en-US" sz="2400" dirty="0"/>
              <a:t>sequence of characters, terminated with NULL (0)</a:t>
            </a:r>
          </a:p>
          <a:p>
            <a:pPr lvl="1">
              <a:defRPr/>
            </a:pPr>
            <a:r>
              <a:rPr lang="en-US" sz="2400" dirty="0"/>
              <a:t>typically, no hardware support</a:t>
            </a:r>
          </a:p>
          <a:p>
            <a:pPr>
              <a:defRPr/>
            </a:pPr>
            <a:r>
              <a:rPr lang="en-US" sz="2800" dirty="0"/>
              <a:t>Image</a:t>
            </a:r>
          </a:p>
          <a:p>
            <a:pPr lvl="1">
              <a:defRPr/>
            </a:pPr>
            <a:r>
              <a:rPr lang="en-US" sz="2400" dirty="0"/>
              <a:t>array of pixels</a:t>
            </a:r>
          </a:p>
          <a:p>
            <a:pPr lvl="2">
              <a:defRPr/>
            </a:pPr>
            <a:r>
              <a:rPr lang="en-US" sz="2000" dirty="0"/>
              <a:t>monochrome: one bit (1/0 = black/white)</a:t>
            </a:r>
          </a:p>
          <a:p>
            <a:pPr lvl="2">
              <a:defRPr/>
            </a:pPr>
            <a:r>
              <a:rPr lang="en-US" sz="2000" dirty="0"/>
              <a:t>color: red, green, blue (RGB) components (e.g., 8 bits each)</a:t>
            </a:r>
          </a:p>
          <a:p>
            <a:pPr lvl="2">
              <a:defRPr/>
            </a:pPr>
            <a:r>
              <a:rPr lang="en-US" sz="2000" dirty="0"/>
              <a:t>other properties: transparency</a:t>
            </a:r>
          </a:p>
          <a:p>
            <a:pPr lvl="1">
              <a:defRPr/>
            </a:pPr>
            <a:r>
              <a:rPr lang="en-US" sz="2400" dirty="0"/>
              <a:t>hardware support:</a:t>
            </a:r>
          </a:p>
          <a:p>
            <a:pPr lvl="2">
              <a:defRPr/>
            </a:pPr>
            <a:r>
              <a:rPr lang="en-US" sz="2000" dirty="0"/>
              <a:t>typically none, in general-purpose processors</a:t>
            </a:r>
          </a:p>
          <a:p>
            <a:pPr lvl="2">
              <a:defRPr/>
            </a:pPr>
            <a:r>
              <a:rPr lang="en-US" sz="2000" dirty="0"/>
              <a:t>MMX instruction set (Intel): multiple 8-bit operations on 32-bit word</a:t>
            </a:r>
          </a:p>
          <a:p>
            <a:pPr>
              <a:defRPr/>
            </a:pPr>
            <a:r>
              <a:rPr lang="en-US" sz="2800" dirty="0"/>
              <a:t>Sound</a:t>
            </a:r>
          </a:p>
          <a:p>
            <a:pPr lvl="1">
              <a:defRPr/>
            </a:pPr>
            <a:r>
              <a:rPr lang="en-US" sz="2400" dirty="0"/>
              <a:t>sequence of fixed-point numbers</a:t>
            </a:r>
          </a:p>
        </p:txBody>
      </p:sp>
    </p:spTree>
    <p:extLst>
      <p:ext uri="{BB962C8B-B14F-4D97-AF65-F5344CB8AC3E}">
        <p14:creationId xmlns:p14="http://schemas.microsoft.com/office/powerpoint/2010/main" val="1139586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11887200" cy="990601"/>
          </a:xfrm>
        </p:spPr>
        <p:txBody>
          <a:bodyPr/>
          <a:lstStyle/>
          <a:p>
            <a:r>
              <a:rPr lang="en-US" dirty="0"/>
              <a:t>Final </a:t>
            </a:r>
            <a:r>
              <a:rPr lang="en-US" dirty="0" smtClean="0"/>
              <a:t>Comments on Representing Data</a:t>
            </a:r>
            <a:endParaRPr lang="en-US" dirty="0"/>
          </a:p>
        </p:txBody>
      </p:sp>
      <p:sp>
        <p:nvSpPr>
          <p:cNvPr id="3" name="Content Placeholder 2"/>
          <p:cNvSpPr>
            <a:spLocks noGrp="1"/>
          </p:cNvSpPr>
          <p:nvPr>
            <p:ph idx="1"/>
          </p:nvPr>
        </p:nvSpPr>
        <p:spPr>
          <a:xfrm>
            <a:off x="685800" y="1143000"/>
            <a:ext cx="10972800" cy="5029200"/>
          </a:xfrm>
        </p:spPr>
        <p:txBody>
          <a:bodyPr/>
          <a:lstStyle/>
          <a:p>
            <a:r>
              <a:rPr lang="en-US" dirty="0" smtClean="0"/>
              <a:t>Most </a:t>
            </a:r>
            <a:r>
              <a:rPr lang="en-US" dirty="0"/>
              <a:t>computers use IEEE floating point </a:t>
            </a:r>
            <a:r>
              <a:rPr lang="en-US" dirty="0" smtClean="0"/>
              <a:t>representation</a:t>
            </a:r>
          </a:p>
          <a:p>
            <a:r>
              <a:rPr lang="en-US" dirty="0" smtClean="0"/>
              <a:t>Many </a:t>
            </a:r>
            <a:r>
              <a:rPr lang="en-US" dirty="0" smtClean="0"/>
              <a:t>real numbers cannot be represented exactly on computers</a:t>
            </a:r>
            <a:endParaRPr lang="en-US" dirty="0"/>
          </a:p>
          <a:p>
            <a:r>
              <a:rPr lang="en-US" dirty="0" smtClean="0"/>
              <a:t>There </a:t>
            </a:r>
            <a:r>
              <a:rPr lang="en-US" dirty="0"/>
              <a:t>is a whole field (numerical analysis) to study the impacts of finite-precision arithmetic on accuracy of </a:t>
            </a:r>
            <a:r>
              <a:rPr lang="en-US" dirty="0" smtClean="0"/>
              <a:t>calculations</a:t>
            </a:r>
          </a:p>
          <a:p>
            <a:endParaRPr lang="en-US" dirty="0"/>
          </a:p>
          <a:p>
            <a:endParaRPr lang="en-US" dirty="0"/>
          </a:p>
        </p:txBody>
      </p:sp>
    </p:spTree>
    <p:extLst>
      <p:ext uri="{BB962C8B-B14F-4D97-AF65-F5344CB8AC3E}">
        <p14:creationId xmlns:p14="http://schemas.microsoft.com/office/powerpoint/2010/main" val="9634456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2209800" y="152400"/>
            <a:ext cx="7772400" cy="1143000"/>
          </a:xfrm>
        </p:spPr>
        <p:txBody>
          <a:bodyPr/>
          <a:lstStyle/>
          <a:p>
            <a:pPr>
              <a:defRPr/>
            </a:pPr>
            <a:r>
              <a:rPr lang="en-US" dirty="0">
                <a:cs typeface="+mj-cs"/>
              </a:rPr>
              <a:t>Examples of Logical Operations</a:t>
            </a:r>
          </a:p>
        </p:txBody>
      </p:sp>
      <p:sp>
        <p:nvSpPr>
          <p:cNvPr id="129027" name="Rectangle 3"/>
          <p:cNvSpPr>
            <a:spLocks noGrp="1" noChangeArrowheads="1"/>
          </p:cNvSpPr>
          <p:nvPr>
            <p:ph type="body" idx="1"/>
          </p:nvPr>
        </p:nvSpPr>
        <p:spPr>
          <a:xfrm>
            <a:off x="838200" y="1295400"/>
            <a:ext cx="7772400" cy="4114800"/>
          </a:xfrm>
        </p:spPr>
        <p:txBody>
          <a:bodyPr/>
          <a:lstStyle/>
          <a:p>
            <a:pPr>
              <a:lnSpc>
                <a:spcPct val="90000"/>
              </a:lnSpc>
              <a:defRPr/>
            </a:pPr>
            <a:r>
              <a:rPr lang="en-US" sz="2800" dirty="0"/>
              <a:t>AND</a:t>
            </a:r>
          </a:p>
          <a:p>
            <a:pPr lvl="1">
              <a:lnSpc>
                <a:spcPct val="90000"/>
              </a:lnSpc>
              <a:defRPr/>
            </a:pPr>
            <a:r>
              <a:rPr lang="en-US" sz="2400" dirty="0"/>
              <a:t>useful for clearing </a:t>
            </a:r>
            <a:r>
              <a:rPr lang="en-US" sz="2400" dirty="0" smtClean="0"/>
              <a:t>bits (to 0)</a:t>
            </a:r>
            <a:endParaRPr lang="en-US" sz="2400" dirty="0"/>
          </a:p>
          <a:p>
            <a:pPr lvl="2">
              <a:lnSpc>
                <a:spcPct val="90000"/>
              </a:lnSpc>
              <a:defRPr/>
            </a:pPr>
            <a:r>
              <a:rPr lang="en-US" sz="2000" dirty="0"/>
              <a:t>AND with zero = 0</a:t>
            </a:r>
          </a:p>
          <a:p>
            <a:pPr lvl="2">
              <a:lnSpc>
                <a:spcPct val="90000"/>
              </a:lnSpc>
              <a:defRPr/>
            </a:pPr>
            <a:r>
              <a:rPr lang="en-US" sz="2000" dirty="0"/>
              <a:t>AND with one = no change</a:t>
            </a:r>
          </a:p>
          <a:p>
            <a:pPr marL="0" indent="0">
              <a:lnSpc>
                <a:spcPct val="90000"/>
              </a:lnSpc>
              <a:defRPr/>
            </a:pPr>
            <a:endParaRPr lang="en-US" sz="2800" dirty="0"/>
          </a:p>
          <a:p>
            <a:pPr>
              <a:lnSpc>
                <a:spcPct val="90000"/>
              </a:lnSpc>
              <a:defRPr/>
            </a:pPr>
            <a:r>
              <a:rPr lang="en-US" sz="2800" dirty="0"/>
              <a:t>OR</a:t>
            </a:r>
          </a:p>
          <a:p>
            <a:pPr lvl="1">
              <a:lnSpc>
                <a:spcPct val="90000"/>
              </a:lnSpc>
              <a:defRPr/>
            </a:pPr>
            <a:r>
              <a:rPr lang="en-US" sz="2400" dirty="0"/>
              <a:t>useful for setting </a:t>
            </a:r>
            <a:r>
              <a:rPr lang="en-US" sz="2400" dirty="0" smtClean="0"/>
              <a:t>bits (to 1)</a:t>
            </a:r>
            <a:endParaRPr lang="en-US" sz="2400" dirty="0"/>
          </a:p>
          <a:p>
            <a:pPr lvl="2">
              <a:lnSpc>
                <a:spcPct val="90000"/>
              </a:lnSpc>
              <a:defRPr/>
            </a:pPr>
            <a:r>
              <a:rPr lang="en-US" sz="2000" dirty="0"/>
              <a:t>OR with zero = no change</a:t>
            </a:r>
          </a:p>
          <a:p>
            <a:pPr lvl="2">
              <a:lnSpc>
                <a:spcPct val="90000"/>
              </a:lnSpc>
              <a:defRPr/>
            </a:pPr>
            <a:r>
              <a:rPr lang="en-US" sz="2000" dirty="0"/>
              <a:t>OR with one = 1</a:t>
            </a:r>
          </a:p>
          <a:p>
            <a:pPr marL="0" indent="0">
              <a:lnSpc>
                <a:spcPct val="90000"/>
              </a:lnSpc>
              <a:defRPr/>
            </a:pPr>
            <a:endParaRPr lang="en-US" sz="2800" dirty="0"/>
          </a:p>
          <a:p>
            <a:pPr>
              <a:lnSpc>
                <a:spcPct val="90000"/>
              </a:lnSpc>
              <a:defRPr/>
            </a:pPr>
            <a:r>
              <a:rPr lang="en-US" sz="2800" dirty="0"/>
              <a:t>NOT</a:t>
            </a:r>
          </a:p>
          <a:p>
            <a:pPr lvl="1">
              <a:lnSpc>
                <a:spcPct val="90000"/>
              </a:lnSpc>
              <a:defRPr/>
            </a:pPr>
            <a:r>
              <a:rPr lang="en-US" sz="2400" dirty="0"/>
              <a:t>unary operation -- one argument</a:t>
            </a:r>
          </a:p>
          <a:p>
            <a:pPr lvl="1">
              <a:lnSpc>
                <a:spcPct val="90000"/>
              </a:lnSpc>
              <a:defRPr/>
            </a:pPr>
            <a:r>
              <a:rPr lang="en-US" sz="2400" dirty="0"/>
              <a:t>complements each bit</a:t>
            </a:r>
          </a:p>
        </p:txBody>
      </p:sp>
      <p:sp>
        <p:nvSpPr>
          <p:cNvPr id="129028" name="Text Box 4"/>
          <p:cNvSpPr txBox="1">
            <a:spLocks noChangeArrowheads="1"/>
          </p:cNvSpPr>
          <p:nvPr/>
        </p:nvSpPr>
        <p:spPr bwMode="auto">
          <a:xfrm>
            <a:off x="7543800" y="1568450"/>
            <a:ext cx="3429000" cy="1373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lgn="l">
              <a:tabLst>
                <a:tab pos="565150" algn="r"/>
                <a:tab pos="2679700" algn="r"/>
              </a:tabLst>
              <a:defRPr sz="2400">
                <a:solidFill>
                  <a:schemeClr val="tx1"/>
                </a:solidFill>
                <a:latin typeface="Times New Roman" charset="0"/>
                <a:ea typeface="ＭＳ Ｐゴシック" charset="0"/>
              </a:defRPr>
            </a:lvl1pPr>
            <a:lvl2pPr algn="l">
              <a:tabLst>
                <a:tab pos="565150" algn="r"/>
                <a:tab pos="2679700" algn="r"/>
              </a:tabLst>
              <a:defRPr sz="2400">
                <a:solidFill>
                  <a:schemeClr val="tx1"/>
                </a:solidFill>
                <a:latin typeface="Times New Roman" charset="0"/>
                <a:ea typeface="ＭＳ Ｐゴシック" charset="0"/>
              </a:defRPr>
            </a:lvl2pPr>
            <a:lvl3pPr algn="l">
              <a:tabLst>
                <a:tab pos="565150" algn="r"/>
                <a:tab pos="2679700" algn="r"/>
              </a:tabLst>
              <a:defRPr sz="2400">
                <a:solidFill>
                  <a:schemeClr val="tx1"/>
                </a:solidFill>
                <a:latin typeface="Times New Roman" charset="0"/>
                <a:ea typeface="ＭＳ Ｐゴシック" charset="0"/>
              </a:defRPr>
            </a:lvl3pPr>
            <a:lvl4pPr algn="l">
              <a:tabLst>
                <a:tab pos="565150" algn="r"/>
                <a:tab pos="2679700" algn="r"/>
              </a:tabLst>
              <a:defRPr sz="2400">
                <a:solidFill>
                  <a:schemeClr val="tx1"/>
                </a:solidFill>
                <a:latin typeface="Times New Roman" charset="0"/>
                <a:ea typeface="ＭＳ Ｐゴシック" charset="0"/>
              </a:defRPr>
            </a:lvl4pPr>
            <a:lvl5pPr algn="l">
              <a:tabLst>
                <a:tab pos="565150" algn="r"/>
                <a:tab pos="2679700" algn="r"/>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565150" algn="r"/>
                <a:tab pos="2679700" algn="r"/>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565150" algn="r"/>
                <a:tab pos="2679700" algn="r"/>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565150" algn="r"/>
                <a:tab pos="2679700" algn="r"/>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565150" algn="r"/>
                <a:tab pos="2679700" algn="r"/>
              </a:tabLst>
              <a:defRPr sz="2400">
                <a:solidFill>
                  <a:schemeClr val="tx1"/>
                </a:solidFill>
                <a:latin typeface="Times New Roman" charset="0"/>
                <a:ea typeface="ＭＳ Ｐゴシック" charset="0"/>
              </a:defRPr>
            </a:lvl9pPr>
          </a:lstStyle>
          <a:p>
            <a:pPr>
              <a:defRPr/>
            </a:pPr>
            <a:r>
              <a:rPr lang="en-US" dirty="0">
                <a:latin typeface="Franklin Gothic Book" charset="0"/>
                <a:cs typeface="+mn-cs"/>
              </a:rPr>
              <a:t>		</a:t>
            </a:r>
            <a:r>
              <a:rPr lang="en-US" sz="2800" b="1" dirty="0">
                <a:latin typeface="Courier New" panose="02070309020205020404" pitchFamily="49" charset="0"/>
                <a:cs typeface="Courier New" panose="02070309020205020404" pitchFamily="49" charset="0"/>
              </a:rPr>
              <a:t>11000101	</a:t>
            </a:r>
            <a:endParaRPr lang="en-US" dirty="0">
              <a:latin typeface="Courier New" panose="02070309020205020404" pitchFamily="49" charset="0"/>
              <a:cs typeface="Courier New" panose="02070309020205020404" pitchFamily="49" charset="0"/>
            </a:endParaRPr>
          </a:p>
          <a:p>
            <a:pPr>
              <a:defRPr/>
            </a:pPr>
            <a:r>
              <a:rPr lang="en-US" sz="2800" b="1" dirty="0">
                <a:latin typeface="CourierPS" charset="0"/>
                <a:cs typeface="+mn-cs"/>
              </a:rPr>
              <a:t>	</a:t>
            </a:r>
            <a:r>
              <a:rPr lang="en-US" dirty="0">
                <a:latin typeface="Arial" charset="0"/>
                <a:cs typeface="+mn-cs"/>
              </a:rPr>
              <a:t>AND</a:t>
            </a:r>
            <a:r>
              <a:rPr lang="en-US" sz="2800" b="1" u="sng" dirty="0">
                <a:latin typeface="CourierPS" charset="0"/>
                <a:cs typeface="+mn-cs"/>
              </a:rPr>
              <a:t>	</a:t>
            </a:r>
            <a:r>
              <a:rPr lang="en-US" sz="2800" b="1" u="sng" dirty="0">
                <a:latin typeface="Courier New" panose="02070309020205020404" pitchFamily="49" charset="0"/>
                <a:cs typeface="Courier New" panose="02070309020205020404" pitchFamily="49" charset="0"/>
              </a:rPr>
              <a:t>00001111</a:t>
            </a:r>
            <a:r>
              <a:rPr lang="en-US" sz="2800" b="1" u="sng" dirty="0">
                <a:latin typeface="CourierPS" charset="0"/>
                <a:cs typeface="+mn-cs"/>
              </a:rPr>
              <a:t>	</a:t>
            </a:r>
            <a:endParaRPr lang="en-US" u="sng" dirty="0">
              <a:latin typeface="Franklin Gothic Book" charset="0"/>
              <a:cs typeface="+mn-cs"/>
            </a:endParaRPr>
          </a:p>
          <a:p>
            <a:pPr>
              <a:defRPr/>
            </a:pPr>
            <a:r>
              <a:rPr lang="en-US" sz="2800" b="1" dirty="0">
                <a:latin typeface="CourierPS" charset="0"/>
                <a:cs typeface="+mn-cs"/>
              </a:rPr>
              <a:t>		</a:t>
            </a:r>
            <a:r>
              <a:rPr lang="en-US" sz="2800" b="1" dirty="0">
                <a:latin typeface="Courier New" panose="02070309020205020404" pitchFamily="49" charset="0"/>
                <a:cs typeface="Courier New" panose="02070309020205020404" pitchFamily="49" charset="0"/>
              </a:rPr>
              <a:t>00000101</a:t>
            </a:r>
            <a:r>
              <a:rPr lang="en-US" dirty="0">
                <a:latin typeface="Franklin Gothic Book" charset="0"/>
                <a:cs typeface="+mn-cs"/>
              </a:rPr>
              <a:t>	</a:t>
            </a:r>
          </a:p>
        </p:txBody>
      </p:sp>
      <p:sp>
        <p:nvSpPr>
          <p:cNvPr id="129029" name="Text Box 5"/>
          <p:cNvSpPr txBox="1">
            <a:spLocks noChangeArrowheads="1"/>
          </p:cNvSpPr>
          <p:nvPr/>
        </p:nvSpPr>
        <p:spPr bwMode="auto">
          <a:xfrm>
            <a:off x="7543800" y="3473450"/>
            <a:ext cx="3429000" cy="1373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lgn="l">
              <a:tabLst>
                <a:tab pos="565150" algn="r"/>
                <a:tab pos="2679700" algn="r"/>
              </a:tabLst>
              <a:defRPr sz="2400">
                <a:solidFill>
                  <a:schemeClr val="tx1"/>
                </a:solidFill>
                <a:latin typeface="Times New Roman" charset="0"/>
                <a:ea typeface="ＭＳ Ｐゴシック" charset="0"/>
              </a:defRPr>
            </a:lvl1pPr>
            <a:lvl2pPr algn="l">
              <a:tabLst>
                <a:tab pos="565150" algn="r"/>
                <a:tab pos="2679700" algn="r"/>
              </a:tabLst>
              <a:defRPr sz="2400">
                <a:solidFill>
                  <a:schemeClr val="tx1"/>
                </a:solidFill>
                <a:latin typeface="Times New Roman" charset="0"/>
                <a:ea typeface="ＭＳ Ｐゴシック" charset="0"/>
              </a:defRPr>
            </a:lvl2pPr>
            <a:lvl3pPr algn="l">
              <a:tabLst>
                <a:tab pos="565150" algn="r"/>
                <a:tab pos="2679700" algn="r"/>
              </a:tabLst>
              <a:defRPr sz="2400">
                <a:solidFill>
                  <a:schemeClr val="tx1"/>
                </a:solidFill>
                <a:latin typeface="Times New Roman" charset="0"/>
                <a:ea typeface="ＭＳ Ｐゴシック" charset="0"/>
              </a:defRPr>
            </a:lvl3pPr>
            <a:lvl4pPr algn="l">
              <a:tabLst>
                <a:tab pos="565150" algn="r"/>
                <a:tab pos="2679700" algn="r"/>
              </a:tabLst>
              <a:defRPr sz="2400">
                <a:solidFill>
                  <a:schemeClr val="tx1"/>
                </a:solidFill>
                <a:latin typeface="Times New Roman" charset="0"/>
                <a:ea typeface="ＭＳ Ｐゴシック" charset="0"/>
              </a:defRPr>
            </a:lvl4pPr>
            <a:lvl5pPr algn="l">
              <a:tabLst>
                <a:tab pos="565150" algn="r"/>
                <a:tab pos="2679700" algn="r"/>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565150" algn="r"/>
                <a:tab pos="2679700" algn="r"/>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565150" algn="r"/>
                <a:tab pos="2679700" algn="r"/>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565150" algn="r"/>
                <a:tab pos="2679700" algn="r"/>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565150" algn="r"/>
                <a:tab pos="2679700" algn="r"/>
              </a:tabLst>
              <a:defRPr sz="2400">
                <a:solidFill>
                  <a:schemeClr val="tx1"/>
                </a:solidFill>
                <a:latin typeface="Times New Roman" charset="0"/>
                <a:ea typeface="ＭＳ Ｐゴシック" charset="0"/>
              </a:defRPr>
            </a:lvl9pPr>
          </a:lstStyle>
          <a:p>
            <a:pPr>
              <a:defRPr/>
            </a:pPr>
            <a:r>
              <a:rPr lang="en-US" dirty="0">
                <a:latin typeface="Franklin Gothic Book" charset="0"/>
                <a:cs typeface="+mn-cs"/>
              </a:rPr>
              <a:t>		</a:t>
            </a:r>
            <a:r>
              <a:rPr lang="en-US" sz="2800" b="1" dirty="0">
                <a:latin typeface="Courier New" panose="02070309020205020404" pitchFamily="49" charset="0"/>
                <a:cs typeface="Courier New" panose="02070309020205020404" pitchFamily="49" charset="0"/>
              </a:rPr>
              <a:t>11000101</a:t>
            </a:r>
            <a:r>
              <a:rPr lang="en-US" sz="2800" b="1" dirty="0">
                <a:latin typeface="CourierPS" charset="0"/>
                <a:cs typeface="+mn-cs"/>
              </a:rPr>
              <a:t>	</a:t>
            </a:r>
            <a:endParaRPr lang="en-US" dirty="0">
              <a:latin typeface="Franklin Gothic Book" charset="0"/>
              <a:cs typeface="+mn-cs"/>
            </a:endParaRPr>
          </a:p>
          <a:p>
            <a:pPr>
              <a:defRPr/>
            </a:pPr>
            <a:r>
              <a:rPr lang="en-US" sz="2800" b="1" dirty="0">
                <a:latin typeface="CourierPS" charset="0"/>
                <a:cs typeface="+mn-cs"/>
              </a:rPr>
              <a:t>	</a:t>
            </a:r>
            <a:r>
              <a:rPr lang="en-US" dirty="0">
                <a:latin typeface="Arial" charset="0"/>
                <a:cs typeface="+mn-cs"/>
              </a:rPr>
              <a:t>OR</a:t>
            </a:r>
            <a:r>
              <a:rPr lang="en-US" sz="2800" b="1" u="sng" dirty="0">
                <a:latin typeface="CourierPS" charset="0"/>
                <a:cs typeface="+mn-cs"/>
              </a:rPr>
              <a:t>	</a:t>
            </a:r>
            <a:r>
              <a:rPr lang="en-US" sz="2800" b="1" u="sng" dirty="0">
                <a:latin typeface="Courier New" panose="02070309020205020404" pitchFamily="49" charset="0"/>
                <a:cs typeface="Courier New" panose="02070309020205020404" pitchFamily="49" charset="0"/>
              </a:rPr>
              <a:t>00001111</a:t>
            </a:r>
            <a:r>
              <a:rPr lang="en-US" sz="2800" b="1" u="sng" dirty="0">
                <a:latin typeface="CourierPS" charset="0"/>
                <a:cs typeface="+mn-cs"/>
              </a:rPr>
              <a:t>	</a:t>
            </a:r>
            <a:endParaRPr lang="en-US" u="sng" dirty="0">
              <a:latin typeface="Franklin Gothic Book" charset="0"/>
              <a:cs typeface="+mn-cs"/>
            </a:endParaRPr>
          </a:p>
          <a:p>
            <a:pPr>
              <a:defRPr/>
            </a:pPr>
            <a:r>
              <a:rPr lang="en-US" sz="2800" b="1" dirty="0">
                <a:latin typeface="CourierPS" charset="0"/>
                <a:cs typeface="+mn-cs"/>
              </a:rPr>
              <a:t>		</a:t>
            </a:r>
            <a:r>
              <a:rPr lang="en-US" sz="2800" b="1" dirty="0">
                <a:latin typeface="Courier New" panose="02070309020205020404" pitchFamily="49" charset="0"/>
                <a:cs typeface="Courier New" panose="02070309020205020404" pitchFamily="49" charset="0"/>
              </a:rPr>
              <a:t>11001111</a:t>
            </a:r>
            <a:r>
              <a:rPr lang="en-US" dirty="0">
                <a:latin typeface="Franklin Gothic Book" charset="0"/>
                <a:cs typeface="+mn-cs"/>
              </a:rPr>
              <a:t>	</a:t>
            </a:r>
          </a:p>
        </p:txBody>
      </p:sp>
      <p:sp>
        <p:nvSpPr>
          <p:cNvPr id="129030" name="Text Box 6"/>
          <p:cNvSpPr txBox="1">
            <a:spLocks noChangeArrowheads="1"/>
          </p:cNvSpPr>
          <p:nvPr/>
        </p:nvSpPr>
        <p:spPr bwMode="auto">
          <a:xfrm>
            <a:off x="7543800" y="5302250"/>
            <a:ext cx="29718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lgn="l">
              <a:tabLst>
                <a:tab pos="565150" algn="r"/>
                <a:tab pos="2679700" algn="r"/>
              </a:tabLst>
              <a:defRPr sz="2400">
                <a:solidFill>
                  <a:schemeClr val="tx1"/>
                </a:solidFill>
                <a:latin typeface="Times New Roman" charset="0"/>
                <a:ea typeface="ＭＳ Ｐゴシック" charset="0"/>
              </a:defRPr>
            </a:lvl1pPr>
            <a:lvl2pPr algn="l">
              <a:tabLst>
                <a:tab pos="565150" algn="r"/>
                <a:tab pos="2679700" algn="r"/>
              </a:tabLst>
              <a:defRPr sz="2400">
                <a:solidFill>
                  <a:schemeClr val="tx1"/>
                </a:solidFill>
                <a:latin typeface="Times New Roman" charset="0"/>
                <a:ea typeface="ＭＳ Ｐゴシック" charset="0"/>
              </a:defRPr>
            </a:lvl2pPr>
            <a:lvl3pPr algn="l">
              <a:tabLst>
                <a:tab pos="565150" algn="r"/>
                <a:tab pos="2679700" algn="r"/>
              </a:tabLst>
              <a:defRPr sz="2400">
                <a:solidFill>
                  <a:schemeClr val="tx1"/>
                </a:solidFill>
                <a:latin typeface="Times New Roman" charset="0"/>
                <a:ea typeface="ＭＳ Ｐゴシック" charset="0"/>
              </a:defRPr>
            </a:lvl3pPr>
            <a:lvl4pPr algn="l">
              <a:tabLst>
                <a:tab pos="565150" algn="r"/>
                <a:tab pos="2679700" algn="r"/>
              </a:tabLst>
              <a:defRPr sz="2400">
                <a:solidFill>
                  <a:schemeClr val="tx1"/>
                </a:solidFill>
                <a:latin typeface="Times New Roman" charset="0"/>
                <a:ea typeface="ＭＳ Ｐゴシック" charset="0"/>
              </a:defRPr>
            </a:lvl4pPr>
            <a:lvl5pPr algn="l">
              <a:tabLst>
                <a:tab pos="565150" algn="r"/>
                <a:tab pos="2679700" algn="r"/>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565150" algn="r"/>
                <a:tab pos="2679700" algn="r"/>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565150" algn="r"/>
                <a:tab pos="2679700" algn="r"/>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565150" algn="r"/>
                <a:tab pos="2679700" algn="r"/>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565150" algn="r"/>
                <a:tab pos="2679700" algn="r"/>
              </a:tabLst>
              <a:defRPr sz="2400">
                <a:solidFill>
                  <a:schemeClr val="tx1"/>
                </a:solidFill>
                <a:latin typeface="Times New Roman" charset="0"/>
                <a:ea typeface="ＭＳ Ｐゴシック" charset="0"/>
              </a:defRPr>
            </a:lvl9pPr>
          </a:lstStyle>
          <a:p>
            <a:pPr>
              <a:defRPr/>
            </a:pPr>
            <a:r>
              <a:rPr lang="en-US" dirty="0">
                <a:latin typeface="Franklin Gothic Book" charset="0"/>
                <a:cs typeface="+mn-cs"/>
              </a:rPr>
              <a:t>	</a:t>
            </a:r>
            <a:r>
              <a:rPr lang="en-US" dirty="0">
                <a:latin typeface="Arial" charset="0"/>
                <a:cs typeface="+mn-cs"/>
              </a:rPr>
              <a:t>NOT</a:t>
            </a:r>
            <a:r>
              <a:rPr lang="en-US" u="sng" dirty="0">
                <a:latin typeface="Franklin Gothic Book" charset="0"/>
                <a:cs typeface="+mn-cs"/>
              </a:rPr>
              <a:t>	</a:t>
            </a:r>
            <a:r>
              <a:rPr lang="en-US" sz="2800" b="1" u="sng" dirty="0">
                <a:latin typeface="Courier New" panose="02070309020205020404" pitchFamily="49" charset="0"/>
                <a:cs typeface="Courier New" panose="02070309020205020404" pitchFamily="49" charset="0"/>
              </a:rPr>
              <a:t>11000101</a:t>
            </a:r>
            <a:r>
              <a:rPr lang="en-US" sz="2800" b="1" u="sng" dirty="0">
                <a:latin typeface="CourierPS" charset="0"/>
                <a:cs typeface="+mn-cs"/>
              </a:rPr>
              <a:t>	</a:t>
            </a:r>
            <a:endParaRPr lang="en-US" u="sng" dirty="0">
              <a:latin typeface="Franklin Gothic Book" charset="0"/>
              <a:cs typeface="+mn-cs"/>
            </a:endParaRPr>
          </a:p>
          <a:p>
            <a:pPr>
              <a:defRPr/>
            </a:pPr>
            <a:r>
              <a:rPr lang="en-US" sz="2800" b="1" dirty="0">
                <a:latin typeface="CourierPS" charset="0"/>
                <a:cs typeface="+mn-cs"/>
              </a:rPr>
              <a:t>		</a:t>
            </a:r>
            <a:r>
              <a:rPr lang="en-US" sz="2800" b="1" dirty="0">
                <a:latin typeface="Courier New" panose="02070309020205020404" pitchFamily="49" charset="0"/>
                <a:cs typeface="Courier New" panose="02070309020205020404" pitchFamily="49" charset="0"/>
              </a:rPr>
              <a:t>00111010</a:t>
            </a:r>
            <a:r>
              <a:rPr lang="en-US" dirty="0">
                <a:latin typeface="Franklin Gothic Book" charset="0"/>
                <a:cs typeface="+mn-cs"/>
              </a:rPr>
              <a:t>	</a:t>
            </a:r>
          </a:p>
        </p:txBody>
      </p:sp>
    </p:spTree>
    <p:extLst>
      <p:ext uri="{BB962C8B-B14F-4D97-AF65-F5344CB8AC3E}">
        <p14:creationId xmlns:p14="http://schemas.microsoft.com/office/powerpoint/2010/main" val="3206748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02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9027">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9027">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9027">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90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9027">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9027">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9027">
                                            <p:txEl>
                                              <p:pRg st="12" end="1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9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9" grpId="0"/>
      <p:bldP spid="12903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2209800" y="0"/>
            <a:ext cx="7772400" cy="1143000"/>
          </a:xfrm>
        </p:spPr>
        <p:txBody>
          <a:bodyPr/>
          <a:lstStyle/>
          <a:p>
            <a:pPr>
              <a:defRPr/>
            </a:pPr>
            <a:r>
              <a:rPr lang="en-US" dirty="0">
                <a:cs typeface="+mj-cs"/>
              </a:rPr>
              <a:t>Logical </a:t>
            </a:r>
            <a:r>
              <a:rPr lang="en-US" dirty="0" smtClean="0">
                <a:cs typeface="+mj-cs"/>
              </a:rPr>
              <a:t>Operations Examples</a:t>
            </a:r>
            <a:endParaRPr lang="en-US" dirty="0">
              <a:cs typeface="+mj-cs"/>
            </a:endParaRPr>
          </a:p>
        </p:txBody>
      </p:sp>
      <p:sp>
        <p:nvSpPr>
          <p:cNvPr id="154627" name="Rectangle 3"/>
          <p:cNvSpPr>
            <a:spLocks noGrp="1" noChangeArrowheads="1"/>
          </p:cNvSpPr>
          <p:nvPr>
            <p:ph type="body" idx="1"/>
          </p:nvPr>
        </p:nvSpPr>
        <p:spPr>
          <a:xfrm>
            <a:off x="609600" y="1143000"/>
            <a:ext cx="10972800" cy="5322888"/>
          </a:xfrm>
        </p:spPr>
        <p:txBody>
          <a:bodyPr/>
          <a:lstStyle/>
          <a:p>
            <a:pPr>
              <a:defRPr/>
            </a:pPr>
            <a:r>
              <a:rPr lang="en-US" dirty="0" smtClean="0">
                <a:cs typeface="+mn-cs"/>
              </a:rPr>
              <a:t>Find the bitwise AND </a:t>
            </a:r>
            <a:r>
              <a:rPr lang="en-US" dirty="0" err="1" smtClean="0">
                <a:cs typeface="+mn-cs"/>
              </a:rPr>
              <a:t>and</a:t>
            </a:r>
            <a:r>
              <a:rPr lang="en-US" dirty="0" smtClean="0">
                <a:cs typeface="+mn-cs"/>
              </a:rPr>
              <a:t> </a:t>
            </a:r>
            <a:r>
              <a:rPr lang="en-US" dirty="0" smtClean="0">
                <a:cs typeface="+mn-cs"/>
              </a:rPr>
              <a:t>the bitwise </a:t>
            </a:r>
            <a:r>
              <a:rPr lang="en-US" dirty="0" smtClean="0">
                <a:cs typeface="+mn-cs"/>
              </a:rPr>
              <a:t>OR of the two inputs </a:t>
            </a:r>
            <a:br>
              <a:rPr lang="en-US" dirty="0" smtClean="0">
                <a:cs typeface="+mn-cs"/>
              </a:rPr>
            </a:br>
            <a:r>
              <a:rPr lang="en-US" dirty="0" smtClean="0">
                <a:cs typeface="+mn-cs"/>
              </a:rPr>
              <a:t>1001 0011 and 0111 1010.</a:t>
            </a:r>
          </a:p>
          <a:p>
            <a:pPr>
              <a:defRPr/>
            </a:pPr>
            <a:r>
              <a:rPr lang="en-US" dirty="0" smtClean="0"/>
              <a:t>OR represents an inclusive or and is set to true if either or both of the inputs are 1. Consider the exclusive OR operation XOR, which will not evaluate to true if the inputs are the same. Complete the truth table and then calculate XOR for the same inputs as above.</a:t>
            </a:r>
            <a:endParaRPr lang="en-US" dirty="0" smtClean="0">
              <a:cs typeface="+mn-cs"/>
            </a:endParaRPr>
          </a:p>
          <a:p>
            <a:pPr marL="0" indent="0">
              <a:defRPr/>
            </a:pPr>
            <a:endParaRPr lang="en-US" dirty="0">
              <a:cs typeface="+mn-cs"/>
            </a:endParaRPr>
          </a:p>
          <a:p>
            <a:pPr marL="0" indent="0">
              <a:defRPr/>
            </a:pPr>
            <a:endParaRPr lang="en-US" dirty="0">
              <a:cs typeface="+mn-cs"/>
            </a:endParaRPr>
          </a:p>
          <a:p>
            <a:pPr marL="0" indent="0">
              <a:buNone/>
              <a:defRPr/>
            </a:pPr>
            <a:endParaRPr lang="en-US" dirty="0">
              <a:cs typeface="+mn-cs"/>
            </a:endParaRPr>
          </a:p>
          <a:p>
            <a:pPr marL="0" indent="0">
              <a:defRPr/>
            </a:pPr>
            <a:endParaRPr lang="en-US" dirty="0">
              <a:cs typeface="+mn-cs"/>
            </a:endParaRPr>
          </a:p>
          <a:p>
            <a:pPr>
              <a:defRPr/>
            </a:pPr>
            <a:r>
              <a:rPr lang="en-US" dirty="0">
                <a:cs typeface="+mn-cs"/>
              </a:rPr>
              <a:t>View </a:t>
            </a:r>
            <a:r>
              <a:rPr lang="en-US" i="1" dirty="0">
                <a:cs typeface="+mn-cs"/>
              </a:rPr>
              <a:t>n</a:t>
            </a:r>
            <a:r>
              <a:rPr lang="en-US" dirty="0">
                <a:cs typeface="+mn-cs"/>
              </a:rPr>
              <a:t>-bit number as a collection of </a:t>
            </a:r>
            <a:r>
              <a:rPr lang="en-US" i="1" dirty="0">
                <a:cs typeface="+mn-cs"/>
              </a:rPr>
              <a:t>n</a:t>
            </a:r>
            <a:r>
              <a:rPr lang="en-US" dirty="0">
                <a:cs typeface="+mn-cs"/>
              </a:rPr>
              <a:t> logical values</a:t>
            </a:r>
          </a:p>
          <a:p>
            <a:pPr lvl="1">
              <a:defRPr/>
            </a:pPr>
            <a:r>
              <a:rPr lang="en-US" dirty="0"/>
              <a:t>operation applied to each bit independently</a:t>
            </a:r>
          </a:p>
        </p:txBody>
      </p:sp>
      <p:graphicFrame>
        <p:nvGraphicFramePr>
          <p:cNvPr id="154628" name="Group 4"/>
          <p:cNvGraphicFramePr>
            <a:graphicFrameLocks noGrp="1"/>
          </p:cNvGraphicFramePr>
          <p:nvPr>
            <p:extLst>
              <p:ext uri="{D42A27DB-BD31-4B8C-83A1-F6EECF244321}">
                <p14:modId xmlns:p14="http://schemas.microsoft.com/office/powerpoint/2010/main" val="42529586"/>
              </p:ext>
            </p:extLst>
          </p:nvPr>
        </p:nvGraphicFramePr>
        <p:xfrm>
          <a:off x="4724400" y="4648200"/>
          <a:ext cx="2514600" cy="2066924"/>
        </p:xfrm>
        <a:graphic>
          <a:graphicData uri="http://schemas.openxmlformats.org/drawingml/2006/table">
            <a:tbl>
              <a:tblPr/>
              <a:tblGrid>
                <a:gridCol w="460375">
                  <a:extLst>
                    <a:ext uri="{9D8B030D-6E8A-4147-A177-3AD203B41FA5}">
                      <a16:colId xmlns:a16="http://schemas.microsoft.com/office/drawing/2014/main" val="20000"/>
                    </a:ext>
                  </a:extLst>
                </a:gridCol>
                <a:gridCol w="455612">
                  <a:extLst>
                    <a:ext uri="{9D8B030D-6E8A-4147-A177-3AD203B41FA5}">
                      <a16:colId xmlns:a16="http://schemas.microsoft.com/office/drawing/2014/main" val="20001"/>
                    </a:ext>
                  </a:extLst>
                </a:gridCol>
                <a:gridCol w="1598613">
                  <a:extLst>
                    <a:ext uri="{9D8B030D-6E8A-4147-A177-3AD203B41FA5}">
                      <a16:colId xmlns:a16="http://schemas.microsoft.com/office/drawing/2014/main" val="20002"/>
                    </a:ext>
                  </a:extLst>
                </a:gridCol>
              </a:tblGrid>
              <a:tr h="45728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CE0000"/>
                          </a:solidFill>
                          <a:effectLst/>
                          <a:latin typeface="Arial" charset="0"/>
                          <a:ea typeface="ＭＳ Ｐゴシック" charset="0"/>
                        </a:rPr>
                        <a:t>A</a:t>
                      </a:r>
                    </a:p>
                  </a:txBody>
                  <a:tcPr marT="45728" marB="45728"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CE0000"/>
                          </a:solidFill>
                          <a:effectLst/>
                          <a:latin typeface="Arial" charset="0"/>
                          <a:ea typeface="ＭＳ Ｐゴシック" charset="0"/>
                        </a:rPr>
                        <a:t>B</a:t>
                      </a:r>
                    </a:p>
                  </a:txBody>
                  <a:tcPr marT="45728" marB="45728" horzOverflow="overflow">
                    <a:lnL>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accent2"/>
                          </a:solidFill>
                          <a:effectLst/>
                          <a:latin typeface="Arial" charset="0"/>
                          <a:ea typeface="ＭＳ Ｐゴシック" charset="0"/>
                        </a:rPr>
                        <a:t>A </a:t>
                      </a:r>
                      <a:r>
                        <a:rPr kumimoji="0" lang="en-US" sz="2400" b="1" i="0" u="none" strike="noStrike" cap="none" normalizeH="0" baseline="0" dirty="0" smtClean="0">
                          <a:ln>
                            <a:noFill/>
                          </a:ln>
                          <a:solidFill>
                            <a:schemeClr val="accent2"/>
                          </a:solidFill>
                          <a:effectLst/>
                          <a:latin typeface="Franklin Gothic Demi" charset="0"/>
                          <a:ea typeface="ＭＳ Ｐゴシック" charset="0"/>
                        </a:rPr>
                        <a:t>XOR</a:t>
                      </a:r>
                      <a:r>
                        <a:rPr kumimoji="0" lang="en-US" sz="2400" b="1" i="0" u="none" strike="noStrike" cap="none" normalizeH="0" baseline="0" dirty="0" smtClean="0">
                          <a:ln>
                            <a:noFill/>
                          </a:ln>
                          <a:solidFill>
                            <a:schemeClr val="accent2"/>
                          </a:solidFill>
                          <a:effectLst/>
                          <a:latin typeface="Arial" charset="0"/>
                          <a:ea typeface="ＭＳ Ｐゴシック" charset="0"/>
                        </a:rPr>
                        <a:t> </a:t>
                      </a:r>
                      <a:r>
                        <a:rPr kumimoji="0" lang="en-US" sz="2400" b="1" i="0" u="none" strike="noStrike" cap="none" normalizeH="0" baseline="0" dirty="0">
                          <a:ln>
                            <a:noFill/>
                          </a:ln>
                          <a:solidFill>
                            <a:schemeClr val="accent2"/>
                          </a:solidFill>
                          <a:effectLst/>
                          <a:latin typeface="Arial" charset="0"/>
                          <a:ea typeface="ＭＳ Ｐゴシック" charset="0"/>
                        </a:rPr>
                        <a:t>B</a:t>
                      </a:r>
                      <a:endParaRPr kumimoji="0" lang="en-US" sz="2400" b="1" i="0" u="none" strike="noStrike" cap="none" normalizeH="0" baseline="30000" dirty="0">
                        <a:ln>
                          <a:noFill/>
                        </a:ln>
                        <a:solidFill>
                          <a:schemeClr val="accent2"/>
                        </a:solidFill>
                        <a:effectLst/>
                        <a:latin typeface="Arial" charset="0"/>
                        <a:ea typeface="ＭＳ Ｐゴシック" charset="0"/>
                      </a:endParaRPr>
                    </a:p>
                  </a:txBody>
                  <a:tcPr marT="45728" marB="45728"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2410">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2400" b="1" i="0" u="none" strike="noStrike" cap="none" normalizeH="0" baseline="0">
                          <a:ln>
                            <a:noFill/>
                          </a:ln>
                          <a:solidFill>
                            <a:srgbClr val="CE0000"/>
                          </a:solidFill>
                          <a:effectLst/>
                          <a:latin typeface="Arial" charset="0"/>
                          <a:ea typeface="ＭＳ Ｐゴシック" charset="0"/>
                        </a:rPr>
                        <a:t>0</a:t>
                      </a:r>
                    </a:p>
                  </a:txBody>
                  <a:tcPr marT="45728" marB="45728"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2400" b="1" i="0" u="none" strike="noStrike" cap="none" normalizeH="0" baseline="0" dirty="0">
                          <a:ln>
                            <a:noFill/>
                          </a:ln>
                          <a:solidFill>
                            <a:srgbClr val="CE0000"/>
                          </a:solidFill>
                          <a:effectLst/>
                          <a:latin typeface="Arial" charset="0"/>
                          <a:ea typeface="ＭＳ Ｐゴシック" charset="0"/>
                        </a:rPr>
                        <a:t>0</a:t>
                      </a:r>
                    </a:p>
                  </a:txBody>
                  <a:tcPr marT="45728" marB="45728"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endParaRPr kumimoji="0" lang="en-US" sz="2400" b="1" i="0" u="none" strike="noStrike" cap="none" normalizeH="0" baseline="0" dirty="0">
                        <a:ln>
                          <a:noFill/>
                        </a:ln>
                        <a:solidFill>
                          <a:schemeClr val="accent2"/>
                        </a:solidFill>
                        <a:effectLst/>
                        <a:latin typeface="Arial" charset="0"/>
                        <a:ea typeface="ＭＳ Ｐゴシック" charset="0"/>
                      </a:endParaRPr>
                    </a:p>
                  </a:txBody>
                  <a:tcPr marT="45728" marB="45728"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02410">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2400" b="1" i="0" u="none" strike="noStrike" cap="none" normalizeH="0" baseline="0">
                          <a:ln>
                            <a:noFill/>
                          </a:ln>
                          <a:solidFill>
                            <a:srgbClr val="CE0000"/>
                          </a:solidFill>
                          <a:effectLst/>
                          <a:latin typeface="Arial" charset="0"/>
                          <a:ea typeface="ＭＳ Ｐゴシック" charset="0"/>
                        </a:rPr>
                        <a:t>0</a:t>
                      </a:r>
                    </a:p>
                  </a:txBody>
                  <a:tcPr marT="45728" marB="45728"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2400" b="1" i="0" u="none" strike="noStrike" cap="none" normalizeH="0" baseline="0">
                          <a:ln>
                            <a:noFill/>
                          </a:ln>
                          <a:solidFill>
                            <a:srgbClr val="CE0000"/>
                          </a:solidFill>
                          <a:effectLst/>
                          <a:latin typeface="Arial" charset="0"/>
                          <a:ea typeface="ＭＳ Ｐゴシック" charset="0"/>
                        </a:rPr>
                        <a:t>1</a:t>
                      </a:r>
                    </a:p>
                  </a:txBody>
                  <a:tcPr marT="45728" marB="4572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endParaRPr kumimoji="0" lang="en-US" sz="2400" b="1" i="0" u="none" strike="noStrike" cap="none" normalizeH="0" baseline="0">
                        <a:ln>
                          <a:noFill/>
                        </a:ln>
                        <a:solidFill>
                          <a:schemeClr val="accent2"/>
                        </a:solidFill>
                        <a:effectLst/>
                        <a:latin typeface="Arial" charset="0"/>
                        <a:ea typeface="ＭＳ Ｐゴシック" charset="0"/>
                      </a:endParaRPr>
                    </a:p>
                  </a:txBody>
                  <a:tcPr marT="45728" marB="45728"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02410">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2400" b="1" i="0" u="none" strike="noStrike" cap="none" normalizeH="0" baseline="0">
                          <a:ln>
                            <a:noFill/>
                          </a:ln>
                          <a:solidFill>
                            <a:srgbClr val="CE0000"/>
                          </a:solidFill>
                          <a:effectLst/>
                          <a:latin typeface="Arial" charset="0"/>
                          <a:ea typeface="ＭＳ Ｐゴシック" charset="0"/>
                        </a:rPr>
                        <a:t>1</a:t>
                      </a:r>
                    </a:p>
                  </a:txBody>
                  <a:tcPr marT="45728" marB="45728"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2400" b="1" i="0" u="none" strike="noStrike" cap="none" normalizeH="0" baseline="0">
                          <a:ln>
                            <a:noFill/>
                          </a:ln>
                          <a:solidFill>
                            <a:srgbClr val="CE0000"/>
                          </a:solidFill>
                          <a:effectLst/>
                          <a:latin typeface="Arial" charset="0"/>
                          <a:ea typeface="ＭＳ Ｐゴシック" charset="0"/>
                        </a:rPr>
                        <a:t>0</a:t>
                      </a:r>
                    </a:p>
                  </a:txBody>
                  <a:tcPr marT="45728" marB="4572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endParaRPr kumimoji="0" lang="en-US" sz="2400" b="1" i="0" u="none" strike="noStrike" cap="none" normalizeH="0" baseline="0">
                        <a:ln>
                          <a:noFill/>
                        </a:ln>
                        <a:solidFill>
                          <a:schemeClr val="accent2"/>
                        </a:solidFill>
                        <a:effectLst/>
                        <a:latin typeface="Arial" charset="0"/>
                        <a:ea typeface="ＭＳ Ｐゴシック" charset="0"/>
                      </a:endParaRPr>
                    </a:p>
                  </a:txBody>
                  <a:tcPr marT="45728" marB="45728"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02410">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2400" b="1" i="0" u="none" strike="noStrike" cap="none" normalizeH="0" baseline="0">
                          <a:ln>
                            <a:noFill/>
                          </a:ln>
                          <a:solidFill>
                            <a:srgbClr val="CE0000"/>
                          </a:solidFill>
                          <a:effectLst/>
                          <a:latin typeface="Arial" charset="0"/>
                          <a:ea typeface="ＭＳ Ｐゴシック" charset="0"/>
                        </a:rPr>
                        <a:t>1</a:t>
                      </a:r>
                    </a:p>
                  </a:txBody>
                  <a:tcPr marT="45728" marB="45728"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2400" b="1" i="0" u="none" strike="noStrike" cap="none" normalizeH="0" baseline="0">
                          <a:ln>
                            <a:noFill/>
                          </a:ln>
                          <a:solidFill>
                            <a:srgbClr val="CE0000"/>
                          </a:solidFill>
                          <a:effectLst/>
                          <a:latin typeface="Arial" charset="0"/>
                          <a:ea typeface="ＭＳ Ｐゴシック" charset="0"/>
                        </a:rPr>
                        <a:t>1</a:t>
                      </a:r>
                    </a:p>
                  </a:txBody>
                  <a:tcPr marT="45728" marB="45728" horzOverflow="overflow">
                    <a:lnL>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endParaRPr kumimoji="0" lang="en-US" sz="2400" b="1" i="0" u="none" strike="noStrike" cap="none" normalizeH="0" baseline="0" dirty="0">
                        <a:ln>
                          <a:noFill/>
                        </a:ln>
                        <a:solidFill>
                          <a:schemeClr val="accent2"/>
                        </a:solidFill>
                        <a:effectLst/>
                        <a:latin typeface="Arial" charset="0"/>
                        <a:ea typeface="ＭＳ Ｐゴシック" charset="0"/>
                      </a:endParaRPr>
                    </a:p>
                  </a:txBody>
                  <a:tcPr marT="45728" marB="45728"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73284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2209800" y="0"/>
            <a:ext cx="7772400" cy="1143000"/>
          </a:xfrm>
        </p:spPr>
        <p:txBody>
          <a:bodyPr/>
          <a:lstStyle/>
          <a:p>
            <a:pPr>
              <a:defRPr/>
            </a:pPr>
            <a:r>
              <a:rPr lang="en-US" dirty="0">
                <a:cs typeface="+mj-cs"/>
              </a:rPr>
              <a:t>Logical </a:t>
            </a:r>
            <a:r>
              <a:rPr lang="en-US" dirty="0" smtClean="0">
                <a:cs typeface="+mj-cs"/>
              </a:rPr>
              <a:t>Operations Examples</a:t>
            </a:r>
            <a:endParaRPr lang="en-US" dirty="0">
              <a:cs typeface="+mj-cs"/>
            </a:endParaRPr>
          </a:p>
        </p:txBody>
      </p:sp>
      <p:sp>
        <p:nvSpPr>
          <p:cNvPr id="154627" name="Rectangle 3"/>
          <p:cNvSpPr>
            <a:spLocks noGrp="1" noChangeArrowheads="1"/>
          </p:cNvSpPr>
          <p:nvPr>
            <p:ph type="body" idx="1"/>
          </p:nvPr>
        </p:nvSpPr>
        <p:spPr>
          <a:xfrm>
            <a:off x="609600" y="1143000"/>
            <a:ext cx="10972800" cy="5322888"/>
          </a:xfrm>
        </p:spPr>
        <p:txBody>
          <a:bodyPr/>
          <a:lstStyle/>
          <a:p>
            <a:pPr>
              <a:defRPr/>
            </a:pPr>
            <a:r>
              <a:rPr lang="en-US" dirty="0" smtClean="0">
                <a:cs typeface="+mn-cs"/>
              </a:rPr>
              <a:t>Find the bitwise AND and the </a:t>
            </a:r>
            <a:r>
              <a:rPr lang="en-US" dirty="0" smtClean="0">
                <a:cs typeface="+mn-cs"/>
              </a:rPr>
              <a:t>bitwise OR </a:t>
            </a:r>
            <a:r>
              <a:rPr lang="en-US" dirty="0" smtClean="0">
                <a:cs typeface="+mn-cs"/>
              </a:rPr>
              <a:t>of the two inputs </a:t>
            </a:r>
            <a:br>
              <a:rPr lang="en-US" dirty="0" smtClean="0">
                <a:cs typeface="+mn-cs"/>
              </a:rPr>
            </a:br>
            <a:r>
              <a:rPr lang="en-US" dirty="0" smtClean="0">
                <a:cs typeface="+mn-cs"/>
              </a:rPr>
              <a:t>1001 0011 and 0111 1010.</a:t>
            </a:r>
            <a:br>
              <a:rPr lang="en-US" dirty="0" smtClean="0">
                <a:cs typeface="+mn-cs"/>
              </a:rPr>
            </a:br>
            <a:r>
              <a:rPr lang="en-US" dirty="0" smtClean="0">
                <a:cs typeface="+mn-cs"/>
              </a:rPr>
              <a:t>AND: 	1001 0011	OR:	1001 0011</a:t>
            </a:r>
            <a:br>
              <a:rPr lang="en-US" dirty="0" smtClean="0">
                <a:cs typeface="+mn-cs"/>
              </a:rPr>
            </a:br>
            <a:r>
              <a:rPr lang="en-US" dirty="0" smtClean="0">
                <a:cs typeface="+mn-cs"/>
              </a:rPr>
              <a:t>		</a:t>
            </a:r>
            <a:r>
              <a:rPr lang="en-US" u="sng" dirty="0" smtClean="0">
                <a:cs typeface="+mn-cs"/>
              </a:rPr>
              <a:t>0111 1010</a:t>
            </a:r>
            <a:r>
              <a:rPr lang="en-US" dirty="0" smtClean="0">
                <a:cs typeface="+mn-cs"/>
              </a:rPr>
              <a:t>		</a:t>
            </a:r>
            <a:r>
              <a:rPr lang="en-US" u="sng" dirty="0" smtClean="0">
                <a:cs typeface="+mn-cs"/>
              </a:rPr>
              <a:t>0111 1010</a:t>
            </a:r>
            <a:r>
              <a:rPr lang="en-US" dirty="0" smtClean="0">
                <a:cs typeface="+mn-cs"/>
              </a:rPr>
              <a:t/>
            </a:r>
            <a:br>
              <a:rPr lang="en-US" dirty="0" smtClean="0">
                <a:cs typeface="+mn-cs"/>
              </a:rPr>
            </a:br>
            <a:r>
              <a:rPr lang="en-US" dirty="0" smtClean="0">
                <a:cs typeface="+mn-cs"/>
              </a:rPr>
              <a:t>		0001 0010		1111 1011</a:t>
            </a:r>
          </a:p>
          <a:p>
            <a:pPr>
              <a:defRPr/>
            </a:pPr>
            <a:r>
              <a:rPr lang="en-US" dirty="0" smtClean="0"/>
              <a:t>XOR:	1001 0011</a:t>
            </a:r>
            <a:br>
              <a:rPr lang="en-US" dirty="0" smtClean="0"/>
            </a:br>
            <a:r>
              <a:rPr lang="en-US" dirty="0" smtClean="0"/>
              <a:t>		</a:t>
            </a:r>
            <a:r>
              <a:rPr lang="en-US" u="sng" dirty="0" smtClean="0"/>
              <a:t>0111 1010</a:t>
            </a:r>
            <a:br>
              <a:rPr lang="en-US" u="sng" dirty="0" smtClean="0"/>
            </a:br>
            <a:r>
              <a:rPr lang="en-US" dirty="0" smtClean="0"/>
              <a:t>		1110 1001</a:t>
            </a:r>
            <a:endParaRPr lang="en-US" u="sng" dirty="0" smtClean="0"/>
          </a:p>
          <a:p>
            <a:pPr marL="0" indent="0">
              <a:defRPr/>
            </a:pPr>
            <a:endParaRPr lang="en-US" dirty="0">
              <a:cs typeface="+mn-cs"/>
            </a:endParaRPr>
          </a:p>
        </p:txBody>
      </p:sp>
      <p:graphicFrame>
        <p:nvGraphicFramePr>
          <p:cNvPr id="154628" name="Group 4"/>
          <p:cNvGraphicFramePr>
            <a:graphicFrameLocks noGrp="1"/>
          </p:cNvGraphicFramePr>
          <p:nvPr>
            <p:extLst>
              <p:ext uri="{D42A27DB-BD31-4B8C-83A1-F6EECF244321}">
                <p14:modId xmlns:p14="http://schemas.microsoft.com/office/powerpoint/2010/main" val="2525891954"/>
              </p:ext>
            </p:extLst>
          </p:nvPr>
        </p:nvGraphicFramePr>
        <p:xfrm>
          <a:off x="5715000" y="3962400"/>
          <a:ext cx="2514600" cy="2066924"/>
        </p:xfrm>
        <a:graphic>
          <a:graphicData uri="http://schemas.openxmlformats.org/drawingml/2006/table">
            <a:tbl>
              <a:tblPr/>
              <a:tblGrid>
                <a:gridCol w="460375">
                  <a:extLst>
                    <a:ext uri="{9D8B030D-6E8A-4147-A177-3AD203B41FA5}">
                      <a16:colId xmlns:a16="http://schemas.microsoft.com/office/drawing/2014/main" val="20000"/>
                    </a:ext>
                  </a:extLst>
                </a:gridCol>
                <a:gridCol w="455612">
                  <a:extLst>
                    <a:ext uri="{9D8B030D-6E8A-4147-A177-3AD203B41FA5}">
                      <a16:colId xmlns:a16="http://schemas.microsoft.com/office/drawing/2014/main" val="20001"/>
                    </a:ext>
                  </a:extLst>
                </a:gridCol>
                <a:gridCol w="1598613">
                  <a:extLst>
                    <a:ext uri="{9D8B030D-6E8A-4147-A177-3AD203B41FA5}">
                      <a16:colId xmlns:a16="http://schemas.microsoft.com/office/drawing/2014/main" val="20002"/>
                    </a:ext>
                  </a:extLst>
                </a:gridCol>
              </a:tblGrid>
              <a:tr h="45728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CE0000"/>
                          </a:solidFill>
                          <a:effectLst/>
                          <a:latin typeface="Arial" charset="0"/>
                          <a:ea typeface="ＭＳ Ｐゴシック" charset="0"/>
                        </a:rPr>
                        <a:t>A</a:t>
                      </a:r>
                    </a:p>
                  </a:txBody>
                  <a:tcPr marT="45728" marB="45728"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CE0000"/>
                          </a:solidFill>
                          <a:effectLst/>
                          <a:latin typeface="Arial" charset="0"/>
                          <a:ea typeface="ＭＳ Ｐゴシック" charset="0"/>
                        </a:rPr>
                        <a:t>B</a:t>
                      </a:r>
                    </a:p>
                  </a:txBody>
                  <a:tcPr marT="45728" marB="45728" horzOverflow="overflow">
                    <a:lnL>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accent2"/>
                          </a:solidFill>
                          <a:effectLst/>
                          <a:latin typeface="Arial" charset="0"/>
                          <a:ea typeface="ＭＳ Ｐゴシック" charset="0"/>
                        </a:rPr>
                        <a:t>A </a:t>
                      </a:r>
                      <a:r>
                        <a:rPr kumimoji="0" lang="en-US" sz="2400" b="1" i="0" u="none" strike="noStrike" cap="none" normalizeH="0" baseline="0" dirty="0" smtClean="0">
                          <a:ln>
                            <a:noFill/>
                          </a:ln>
                          <a:solidFill>
                            <a:schemeClr val="accent2"/>
                          </a:solidFill>
                          <a:effectLst/>
                          <a:latin typeface="Franklin Gothic Demi" charset="0"/>
                          <a:ea typeface="ＭＳ Ｐゴシック" charset="0"/>
                        </a:rPr>
                        <a:t>XOR</a:t>
                      </a:r>
                      <a:r>
                        <a:rPr kumimoji="0" lang="en-US" sz="2400" b="1" i="0" u="none" strike="noStrike" cap="none" normalizeH="0" baseline="0" dirty="0" smtClean="0">
                          <a:ln>
                            <a:noFill/>
                          </a:ln>
                          <a:solidFill>
                            <a:schemeClr val="accent2"/>
                          </a:solidFill>
                          <a:effectLst/>
                          <a:latin typeface="Arial" charset="0"/>
                          <a:ea typeface="ＭＳ Ｐゴシック" charset="0"/>
                        </a:rPr>
                        <a:t> </a:t>
                      </a:r>
                      <a:r>
                        <a:rPr kumimoji="0" lang="en-US" sz="2400" b="1" i="0" u="none" strike="noStrike" cap="none" normalizeH="0" baseline="0" dirty="0">
                          <a:ln>
                            <a:noFill/>
                          </a:ln>
                          <a:solidFill>
                            <a:schemeClr val="accent2"/>
                          </a:solidFill>
                          <a:effectLst/>
                          <a:latin typeface="Arial" charset="0"/>
                          <a:ea typeface="ＭＳ Ｐゴシック" charset="0"/>
                        </a:rPr>
                        <a:t>B</a:t>
                      </a:r>
                      <a:endParaRPr kumimoji="0" lang="en-US" sz="2400" b="1" i="0" u="none" strike="noStrike" cap="none" normalizeH="0" baseline="30000" dirty="0">
                        <a:ln>
                          <a:noFill/>
                        </a:ln>
                        <a:solidFill>
                          <a:schemeClr val="accent2"/>
                        </a:solidFill>
                        <a:effectLst/>
                        <a:latin typeface="Arial" charset="0"/>
                        <a:ea typeface="ＭＳ Ｐゴシック" charset="0"/>
                      </a:endParaRPr>
                    </a:p>
                  </a:txBody>
                  <a:tcPr marT="45728" marB="45728"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2410">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2400" b="1" i="0" u="none" strike="noStrike" cap="none" normalizeH="0" baseline="0">
                          <a:ln>
                            <a:noFill/>
                          </a:ln>
                          <a:solidFill>
                            <a:srgbClr val="CE0000"/>
                          </a:solidFill>
                          <a:effectLst/>
                          <a:latin typeface="Arial" charset="0"/>
                          <a:ea typeface="ＭＳ Ｐゴシック" charset="0"/>
                        </a:rPr>
                        <a:t>0</a:t>
                      </a:r>
                    </a:p>
                  </a:txBody>
                  <a:tcPr marT="45728" marB="45728"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2400" b="1" i="0" u="none" strike="noStrike" cap="none" normalizeH="0" baseline="0" dirty="0">
                          <a:ln>
                            <a:noFill/>
                          </a:ln>
                          <a:solidFill>
                            <a:srgbClr val="CE0000"/>
                          </a:solidFill>
                          <a:effectLst/>
                          <a:latin typeface="Arial" charset="0"/>
                          <a:ea typeface="ＭＳ Ｐゴシック" charset="0"/>
                        </a:rPr>
                        <a:t>0</a:t>
                      </a:r>
                    </a:p>
                  </a:txBody>
                  <a:tcPr marT="45728" marB="45728"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2400" b="1" i="0" u="none" strike="noStrike" cap="none" normalizeH="0" baseline="0" dirty="0" smtClean="0">
                          <a:ln>
                            <a:noFill/>
                          </a:ln>
                          <a:solidFill>
                            <a:schemeClr val="accent2"/>
                          </a:solidFill>
                          <a:effectLst/>
                          <a:latin typeface="Arial" charset="0"/>
                          <a:ea typeface="ＭＳ Ｐゴシック" charset="0"/>
                        </a:rPr>
                        <a:t>0</a:t>
                      </a:r>
                      <a:endParaRPr kumimoji="0" lang="en-US" sz="2400" b="1" i="0" u="none" strike="noStrike" cap="none" normalizeH="0" baseline="0" dirty="0">
                        <a:ln>
                          <a:noFill/>
                        </a:ln>
                        <a:solidFill>
                          <a:schemeClr val="accent2"/>
                        </a:solidFill>
                        <a:effectLst/>
                        <a:latin typeface="Arial" charset="0"/>
                        <a:ea typeface="ＭＳ Ｐゴシック" charset="0"/>
                      </a:endParaRPr>
                    </a:p>
                  </a:txBody>
                  <a:tcPr marT="45728" marB="45728"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02410">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2400" b="1" i="0" u="none" strike="noStrike" cap="none" normalizeH="0" baseline="0">
                          <a:ln>
                            <a:noFill/>
                          </a:ln>
                          <a:solidFill>
                            <a:srgbClr val="CE0000"/>
                          </a:solidFill>
                          <a:effectLst/>
                          <a:latin typeface="Arial" charset="0"/>
                          <a:ea typeface="ＭＳ Ｐゴシック" charset="0"/>
                        </a:rPr>
                        <a:t>0</a:t>
                      </a:r>
                    </a:p>
                  </a:txBody>
                  <a:tcPr marT="45728" marB="45728"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2400" b="1" i="0" u="none" strike="noStrike" cap="none" normalizeH="0" baseline="0">
                          <a:ln>
                            <a:noFill/>
                          </a:ln>
                          <a:solidFill>
                            <a:srgbClr val="CE0000"/>
                          </a:solidFill>
                          <a:effectLst/>
                          <a:latin typeface="Arial" charset="0"/>
                          <a:ea typeface="ＭＳ Ｐゴシック" charset="0"/>
                        </a:rPr>
                        <a:t>1</a:t>
                      </a:r>
                    </a:p>
                  </a:txBody>
                  <a:tcPr marT="45728" marB="4572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2400" b="1" i="0" u="none" strike="noStrike" cap="none" normalizeH="0" baseline="0" dirty="0" smtClean="0">
                          <a:ln>
                            <a:noFill/>
                          </a:ln>
                          <a:solidFill>
                            <a:schemeClr val="accent2"/>
                          </a:solidFill>
                          <a:effectLst/>
                          <a:latin typeface="Arial" charset="0"/>
                          <a:ea typeface="ＭＳ Ｐゴシック" charset="0"/>
                        </a:rPr>
                        <a:t>1</a:t>
                      </a:r>
                      <a:endParaRPr kumimoji="0" lang="en-US" sz="2400" b="1" i="0" u="none" strike="noStrike" cap="none" normalizeH="0" baseline="0" dirty="0">
                        <a:ln>
                          <a:noFill/>
                        </a:ln>
                        <a:solidFill>
                          <a:schemeClr val="accent2"/>
                        </a:solidFill>
                        <a:effectLst/>
                        <a:latin typeface="Arial" charset="0"/>
                        <a:ea typeface="ＭＳ Ｐゴシック" charset="0"/>
                      </a:endParaRPr>
                    </a:p>
                  </a:txBody>
                  <a:tcPr marT="45728" marB="45728"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02410">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2400" b="1" i="0" u="none" strike="noStrike" cap="none" normalizeH="0" baseline="0">
                          <a:ln>
                            <a:noFill/>
                          </a:ln>
                          <a:solidFill>
                            <a:srgbClr val="CE0000"/>
                          </a:solidFill>
                          <a:effectLst/>
                          <a:latin typeface="Arial" charset="0"/>
                          <a:ea typeface="ＭＳ Ｐゴシック" charset="0"/>
                        </a:rPr>
                        <a:t>1</a:t>
                      </a:r>
                    </a:p>
                  </a:txBody>
                  <a:tcPr marT="45728" marB="45728"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2400" b="1" i="0" u="none" strike="noStrike" cap="none" normalizeH="0" baseline="0">
                          <a:ln>
                            <a:noFill/>
                          </a:ln>
                          <a:solidFill>
                            <a:srgbClr val="CE0000"/>
                          </a:solidFill>
                          <a:effectLst/>
                          <a:latin typeface="Arial" charset="0"/>
                          <a:ea typeface="ＭＳ Ｐゴシック" charset="0"/>
                        </a:rPr>
                        <a:t>0</a:t>
                      </a:r>
                    </a:p>
                  </a:txBody>
                  <a:tcPr marT="45728" marB="4572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2400" b="1" i="0" u="none" strike="noStrike" cap="none" normalizeH="0" baseline="0" dirty="0" smtClean="0">
                          <a:ln>
                            <a:noFill/>
                          </a:ln>
                          <a:solidFill>
                            <a:schemeClr val="accent2"/>
                          </a:solidFill>
                          <a:effectLst/>
                          <a:latin typeface="Arial" charset="0"/>
                          <a:ea typeface="ＭＳ Ｐゴシック" charset="0"/>
                        </a:rPr>
                        <a:t>1</a:t>
                      </a:r>
                      <a:endParaRPr kumimoji="0" lang="en-US" sz="2400" b="1" i="0" u="none" strike="noStrike" cap="none" normalizeH="0" baseline="0" dirty="0">
                        <a:ln>
                          <a:noFill/>
                        </a:ln>
                        <a:solidFill>
                          <a:schemeClr val="accent2"/>
                        </a:solidFill>
                        <a:effectLst/>
                        <a:latin typeface="Arial" charset="0"/>
                        <a:ea typeface="ＭＳ Ｐゴシック" charset="0"/>
                      </a:endParaRPr>
                    </a:p>
                  </a:txBody>
                  <a:tcPr marT="45728" marB="45728"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02410">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2400" b="1" i="0" u="none" strike="noStrike" cap="none" normalizeH="0" baseline="0">
                          <a:ln>
                            <a:noFill/>
                          </a:ln>
                          <a:solidFill>
                            <a:srgbClr val="CE0000"/>
                          </a:solidFill>
                          <a:effectLst/>
                          <a:latin typeface="Arial" charset="0"/>
                          <a:ea typeface="ＭＳ Ｐゴシック" charset="0"/>
                        </a:rPr>
                        <a:t>1</a:t>
                      </a:r>
                    </a:p>
                  </a:txBody>
                  <a:tcPr marT="45728" marB="45728"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2400" b="1" i="0" u="none" strike="noStrike" cap="none" normalizeH="0" baseline="0">
                          <a:ln>
                            <a:noFill/>
                          </a:ln>
                          <a:solidFill>
                            <a:srgbClr val="CE0000"/>
                          </a:solidFill>
                          <a:effectLst/>
                          <a:latin typeface="Arial" charset="0"/>
                          <a:ea typeface="ＭＳ Ｐゴシック" charset="0"/>
                        </a:rPr>
                        <a:t>1</a:t>
                      </a:r>
                    </a:p>
                  </a:txBody>
                  <a:tcPr marT="45728" marB="45728" horzOverflow="overflow">
                    <a:lnL>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85000"/>
                        </a:lnSpc>
                        <a:spcBef>
                          <a:spcPct val="20000"/>
                        </a:spcBef>
                        <a:spcAft>
                          <a:spcPct val="0"/>
                        </a:spcAft>
                        <a:buClrTx/>
                        <a:buSzTx/>
                        <a:buFontTx/>
                        <a:buNone/>
                        <a:tabLst/>
                      </a:pPr>
                      <a:r>
                        <a:rPr kumimoji="0" lang="en-US" sz="2400" b="1" i="0" u="none" strike="noStrike" cap="none" normalizeH="0" baseline="0" dirty="0" smtClean="0">
                          <a:ln>
                            <a:noFill/>
                          </a:ln>
                          <a:solidFill>
                            <a:schemeClr val="accent2"/>
                          </a:solidFill>
                          <a:effectLst/>
                          <a:latin typeface="Arial" charset="0"/>
                          <a:ea typeface="ＭＳ Ｐゴシック" charset="0"/>
                        </a:rPr>
                        <a:t>0</a:t>
                      </a:r>
                      <a:endParaRPr kumimoji="0" lang="en-US" sz="2400" b="1" i="0" u="none" strike="noStrike" cap="none" normalizeH="0" baseline="0" dirty="0">
                        <a:ln>
                          <a:noFill/>
                        </a:ln>
                        <a:solidFill>
                          <a:schemeClr val="accent2"/>
                        </a:solidFill>
                        <a:effectLst/>
                        <a:latin typeface="Arial" charset="0"/>
                        <a:ea typeface="ＭＳ Ｐゴシック" charset="0"/>
                      </a:endParaRPr>
                    </a:p>
                  </a:txBody>
                  <a:tcPr marT="45728" marB="45728"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03371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6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46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4355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
          <p:cNvSpPr>
            <a:spLocks noGrp="1" noChangeArrowheads="1"/>
          </p:cNvSpPr>
          <p:nvPr>
            <p:ph type="ctrTitle"/>
          </p:nvPr>
        </p:nvSpPr>
        <p:spPr>
          <a:xfrm>
            <a:off x="0" y="1371600"/>
            <a:ext cx="12192000" cy="2057400"/>
          </a:xfrm>
        </p:spPr>
        <p:txBody>
          <a:bodyPr/>
          <a:lstStyle/>
          <a:p>
            <a:pPr eaLnBrk="1" hangingPunct="1"/>
            <a:r>
              <a:rPr lang="en-US" dirty="0" smtClean="0">
                <a:latin typeface="Arial" charset="0"/>
                <a:ea typeface="ＭＳ Ｐゴシック" charset="0"/>
                <a:cs typeface="ＭＳ Ｐゴシック" charset="0"/>
              </a:rPr>
              <a:t>Representing Data: </a:t>
            </a:r>
            <a:br>
              <a:rPr lang="en-US" dirty="0" smtClean="0">
                <a:latin typeface="Arial" charset="0"/>
                <a:ea typeface="ＭＳ Ｐゴシック" charset="0"/>
                <a:cs typeface="ＭＳ Ｐゴシック" charset="0"/>
              </a:rPr>
            </a:br>
            <a:r>
              <a:rPr lang="en-US" dirty="0" smtClean="0">
                <a:latin typeface="Arial" charset="0"/>
                <a:ea typeface="ＭＳ Ｐゴシック" charset="0"/>
                <a:cs typeface="ＭＳ Ｐゴシック" charset="0"/>
              </a:rPr>
              <a:t>Logical Operations on Bits + Beyond Integers</a:t>
            </a:r>
            <a:br>
              <a:rPr lang="en-US" dirty="0" smtClean="0">
                <a:latin typeface="Arial" charset="0"/>
                <a:ea typeface="ＭＳ Ｐゴシック" charset="0"/>
                <a:cs typeface="ＭＳ Ｐゴシック" charset="0"/>
              </a:rPr>
            </a:br>
            <a:r>
              <a:rPr lang="en-US" dirty="0" smtClean="0">
                <a:latin typeface="Arial" charset="0"/>
                <a:ea typeface="ＭＳ Ｐゴシック" charset="0"/>
                <a:cs typeface="ＭＳ Ｐゴシック" charset="0"/>
              </a:rPr>
              <a:t>Part 2: Binary Representations of Fractions</a:t>
            </a:r>
            <a:endParaRPr lang="en-US" dirty="0">
              <a:latin typeface="Arial" charset="0"/>
              <a:ea typeface="ＭＳ Ｐゴシック" charset="0"/>
              <a:cs typeface="ＭＳ Ｐゴシック" charset="0"/>
            </a:endParaRPr>
          </a:p>
        </p:txBody>
      </p:sp>
      <p:sp>
        <p:nvSpPr>
          <p:cNvPr id="16386" name="Subtitle 1"/>
          <p:cNvSpPr>
            <a:spLocks noGrp="1"/>
          </p:cNvSpPr>
          <p:nvPr>
            <p:ph type="subTitle" idx="1"/>
          </p:nvPr>
        </p:nvSpPr>
        <p:spPr/>
        <p:txBody>
          <a:bodyPr/>
          <a:lstStyle/>
          <a:p>
            <a:r>
              <a:rPr lang="en-US" dirty="0"/>
              <a:t>For use in Fall 2020 CSE6010/CX4010 only</a:t>
            </a:r>
          </a:p>
          <a:p>
            <a:r>
              <a:rPr lang="en-US" dirty="0"/>
              <a:t>Not for distribution</a:t>
            </a:r>
          </a:p>
          <a:p>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10720313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0"/>
            <a:ext cx="7772400" cy="1143000"/>
          </a:xfrm>
        </p:spPr>
        <p:txBody>
          <a:bodyPr/>
          <a:lstStyle/>
          <a:p>
            <a:r>
              <a:rPr lang="en-US" dirty="0"/>
              <a:t>The Problem with Integers…</a:t>
            </a:r>
          </a:p>
        </p:txBody>
      </p:sp>
      <p:sp>
        <p:nvSpPr>
          <p:cNvPr id="3" name="Content Placeholder 2"/>
          <p:cNvSpPr>
            <a:spLocks noGrp="1"/>
          </p:cNvSpPr>
          <p:nvPr>
            <p:ph idx="1"/>
          </p:nvPr>
        </p:nvSpPr>
        <p:spPr>
          <a:xfrm>
            <a:off x="609600" y="1066800"/>
            <a:ext cx="10972800" cy="5715000"/>
          </a:xfrm>
        </p:spPr>
        <p:txBody>
          <a:bodyPr/>
          <a:lstStyle/>
          <a:p>
            <a:r>
              <a:rPr lang="en-US" dirty="0"/>
              <a:t>What about really large numbers?</a:t>
            </a:r>
          </a:p>
          <a:p>
            <a:pPr lvl="1"/>
            <a:r>
              <a:rPr lang="en-US" dirty="0"/>
              <a:t>Integers have limited range</a:t>
            </a:r>
          </a:p>
          <a:p>
            <a:pPr lvl="1"/>
            <a:r>
              <a:rPr lang="en-US" dirty="0" smtClean="0"/>
              <a:t>32-bit </a:t>
            </a:r>
            <a:r>
              <a:rPr lang="en-US" dirty="0"/>
              <a:t>integers</a:t>
            </a:r>
          </a:p>
          <a:p>
            <a:pPr marL="914400" lvl="2" indent="0">
              <a:buNone/>
            </a:pPr>
            <a:r>
              <a:rPr lang="en-US" dirty="0"/>
              <a:t>Signed: </a:t>
            </a:r>
            <a:r>
              <a:rPr lang="en-US" dirty="0" smtClean="0"/>
              <a:t>	from -2,147,483,648 to 2,147,483,647 (inclusive)</a:t>
            </a:r>
            <a:endParaRPr lang="en-US" dirty="0"/>
          </a:p>
          <a:p>
            <a:pPr marL="914400" lvl="2" indent="0">
              <a:buNone/>
            </a:pPr>
            <a:r>
              <a:rPr lang="en-US" dirty="0"/>
              <a:t>Unsigned: </a:t>
            </a:r>
            <a:r>
              <a:rPr lang="en-US" dirty="0" smtClean="0"/>
              <a:t>	from 0 to 4,294,967,295 (inclusive)</a:t>
            </a:r>
            <a:endParaRPr lang="en-US" dirty="0"/>
          </a:p>
          <a:p>
            <a:r>
              <a:rPr lang="en-US" dirty="0"/>
              <a:t>What about fractions?</a:t>
            </a:r>
          </a:p>
          <a:p>
            <a:pPr marL="0" indent="0">
              <a:buNone/>
            </a:pPr>
            <a:endParaRPr lang="en-US" dirty="0"/>
          </a:p>
          <a:p>
            <a:pPr marL="0" indent="0">
              <a:buNone/>
            </a:pPr>
            <a:r>
              <a:rPr lang="en-US" dirty="0"/>
              <a:t>Floating point numbers address both of these concerns</a:t>
            </a:r>
          </a:p>
          <a:p>
            <a:pPr lvl="1"/>
            <a:r>
              <a:rPr lang="en-US" dirty="0"/>
              <a:t>Floating point numbers increase range, </a:t>
            </a:r>
            <a:r>
              <a:rPr lang="en-US" i="1" dirty="0"/>
              <a:t>not</a:t>
            </a:r>
            <a:r>
              <a:rPr lang="en-US" dirty="0"/>
              <a:t> </a:t>
            </a:r>
            <a:r>
              <a:rPr lang="en-US" dirty="0" smtClean="0"/>
              <a:t>precision. </a:t>
            </a:r>
          </a:p>
          <a:p>
            <a:pPr lvl="1"/>
            <a:r>
              <a:rPr lang="en-US" dirty="0" smtClean="0"/>
              <a:t>Why?</a:t>
            </a:r>
            <a:endParaRPr lang="en-US" dirty="0" smtClean="0"/>
          </a:p>
          <a:p>
            <a:pPr lvl="1"/>
            <a:r>
              <a:rPr lang="en-US" dirty="0" smtClean="0"/>
              <a:t>The number of available bits is (or can be) the same.</a:t>
            </a:r>
            <a:endParaRPr lang="en-US" dirty="0"/>
          </a:p>
        </p:txBody>
      </p:sp>
    </p:spTree>
    <p:extLst>
      <p:ext uri="{BB962C8B-B14F-4D97-AF65-F5344CB8AC3E}">
        <p14:creationId xmlns:p14="http://schemas.microsoft.com/office/powerpoint/2010/main" val="2729400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76200"/>
            <a:ext cx="7772400" cy="1143000"/>
          </a:xfrm>
        </p:spPr>
        <p:txBody>
          <a:bodyPr/>
          <a:lstStyle/>
          <a:p>
            <a:r>
              <a:rPr lang="en-US" dirty="0" smtClean="0"/>
              <a:t>Fractions in Base 2</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219200"/>
                <a:ext cx="10972800" cy="4800600"/>
              </a:xfrm>
            </p:spPr>
            <p:txBody>
              <a:bodyPr>
                <a:normAutofit lnSpcReduction="10000"/>
              </a:bodyPr>
              <a:lstStyle/>
              <a:p>
                <a:r>
                  <a:rPr lang="en-US" sz="2800" dirty="0" smtClean="0"/>
                  <a:t>Binary fractions work just like decimal fractions.</a:t>
                </a:r>
              </a:p>
              <a:p>
                <a:r>
                  <a:rPr lang="en-US" sz="2800" dirty="0" smtClean="0"/>
                  <a:t>To </a:t>
                </a:r>
                <a:r>
                  <a:rPr lang="en-US" sz="2800" dirty="0"/>
                  <a:t>convert </a:t>
                </a:r>
                <a:r>
                  <a:rPr lang="en-US" sz="2800" b="1" dirty="0"/>
                  <a:t>from binary to decimal</a:t>
                </a:r>
                <a:r>
                  <a:rPr lang="en-US" sz="2800" dirty="0"/>
                  <a:t>, </a:t>
                </a:r>
                <a:r>
                  <a:rPr lang="en-US" sz="2800" dirty="0" smtClean="0"/>
                  <a:t>add </a:t>
                </a:r>
                <a:r>
                  <a:rPr lang="en-US" sz="2800" dirty="0"/>
                  <a:t>up the </a:t>
                </a:r>
                <a:r>
                  <a:rPr lang="en-US" sz="2800" dirty="0" smtClean="0"/>
                  <a:t>relevant powers </a:t>
                </a:r>
                <a:r>
                  <a:rPr lang="en-US" sz="2800" dirty="0"/>
                  <a:t>of </a:t>
                </a:r>
                <a:r>
                  <a:rPr lang="en-US" sz="2800" dirty="0" smtClean="0"/>
                  <a:t>2: because the </a:t>
                </a:r>
                <a:r>
                  <a:rPr lang="en-US" sz="2800" dirty="0"/>
                  <a:t>exponents are negative, </a:t>
                </a:r>
                <a:r>
                  <a:rPr lang="en-US" sz="2800" dirty="0" smtClean="0"/>
                  <a:t>we </a:t>
                </a:r>
                <a:r>
                  <a:rPr lang="en-US" sz="2800" dirty="0"/>
                  <a:t>are adding positive powers of ½. </a:t>
                </a:r>
                <a:endParaRPr lang="en-US" sz="2800" dirty="0" smtClean="0"/>
              </a:p>
              <a:p>
                <a:pPr lvl="1"/>
                <a:r>
                  <a:rPr lang="en-US" sz="2400" dirty="0" smtClean="0"/>
                  <a:t>Example: </a:t>
                </a:r>
                <a:r>
                  <a:rPr lang="en-US" sz="2400" i="1" dirty="0" smtClean="0"/>
                  <a:t/>
                </a:r>
                <a:br>
                  <a:rPr lang="en-US" sz="2400" i="1" dirty="0" smtClean="0"/>
                </a:br>
                <a14:m>
                  <m:oMath xmlns:m="http://schemas.openxmlformats.org/officeDocument/2006/math">
                    <m:sSub>
                      <m:sSubPr>
                        <m:ctrlPr>
                          <a:rPr lang="en-US" sz="2400" i="1">
                            <a:latin typeface="Cambria Math" panose="02040503050406030204" pitchFamily="18" charset="0"/>
                          </a:rPr>
                        </m:ctrlPr>
                      </m:sSubPr>
                      <m:e>
                        <m:d>
                          <m:dPr>
                            <m:ctrlPr>
                              <a:rPr lang="en-US" sz="2400" i="1">
                                <a:latin typeface="Cambria Math" panose="02040503050406030204" pitchFamily="18" charset="0"/>
                              </a:rPr>
                            </m:ctrlPr>
                          </m:dPr>
                          <m:e>
                            <m:r>
                              <a:rPr lang="en-US" sz="2400" i="1">
                                <a:latin typeface="Cambria Math" panose="02040503050406030204" pitchFamily="18" charset="0"/>
                              </a:rPr>
                              <m:t>.1011</m:t>
                            </m:r>
                          </m:e>
                        </m:d>
                      </m:e>
                      <m:sub>
                        <m:r>
                          <a:rPr lang="en-US" sz="2400" i="1">
                            <a:latin typeface="Cambria Math" panose="02040503050406030204" pitchFamily="18" charset="0"/>
                          </a:rPr>
                          <m:t>2</m:t>
                        </m:r>
                      </m:sub>
                    </m:sSub>
                    <m:r>
                      <a:rPr lang="en-US" sz="2400" i="1">
                        <a:latin typeface="Cambria Math" panose="02040503050406030204" pitchFamily="18" charset="0"/>
                      </a:rPr>
                      <m:t>=</m:t>
                    </m:r>
                    <m:sSup>
                      <m:sSupPr>
                        <m:ctrlPr>
                          <a:rPr lang="en-US" sz="2400" i="1">
                            <a:latin typeface="Cambria Math" panose="02040503050406030204" pitchFamily="18" charset="0"/>
                          </a:rPr>
                        </m:ctrlPr>
                      </m:sSupPr>
                      <m:e>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e>
                      <m:sup>
                        <m:r>
                          <a:rPr lang="en-US" sz="2400" i="1">
                            <a:latin typeface="Cambria Math" panose="02040503050406030204" pitchFamily="18" charset="0"/>
                          </a:rPr>
                          <m:t>1</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e>
                      <m:sup>
                        <m:r>
                          <a:rPr lang="en-US" sz="2400" i="1">
                            <a:latin typeface="Cambria Math" panose="02040503050406030204" pitchFamily="18" charset="0"/>
                          </a:rPr>
                          <m:t>3</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e>
                      <m:sup>
                        <m:r>
                          <a:rPr lang="en-US" sz="2400" i="1">
                            <a:latin typeface="Cambria Math" panose="02040503050406030204" pitchFamily="18" charset="0"/>
                          </a:rPr>
                          <m:t>4</m:t>
                        </m:r>
                      </m:sup>
                    </m:sSup>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8</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16</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8</m:t>
                        </m:r>
                      </m:num>
                      <m:den>
                        <m:r>
                          <a:rPr lang="en-US" sz="2400" i="1">
                            <a:latin typeface="Cambria Math" panose="02040503050406030204" pitchFamily="18" charset="0"/>
                          </a:rPr>
                          <m:t>16</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2</m:t>
                        </m:r>
                      </m:num>
                      <m:den>
                        <m:r>
                          <a:rPr lang="en-US" sz="2400" i="1">
                            <a:latin typeface="Cambria Math" panose="02040503050406030204" pitchFamily="18" charset="0"/>
                          </a:rPr>
                          <m:t>16</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16</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11</m:t>
                        </m:r>
                      </m:num>
                      <m:den>
                        <m:r>
                          <a:rPr lang="en-US" sz="2400" i="1">
                            <a:latin typeface="Cambria Math" panose="02040503050406030204" pitchFamily="18" charset="0"/>
                          </a:rPr>
                          <m:t>16</m:t>
                        </m:r>
                      </m:den>
                    </m:f>
                    <m:r>
                      <a:rPr lang="en-US" sz="2400" i="1">
                        <a:latin typeface="Cambria Math" panose="02040503050406030204" pitchFamily="18" charset="0"/>
                      </a:rPr>
                      <m:t>.</m:t>
                    </m:r>
                  </m:oMath>
                </a14:m>
                <a:endParaRPr lang="en-US" sz="2400" i="1" dirty="0" smtClean="0"/>
              </a:p>
              <a:p>
                <a:endParaRPr lang="en-US" sz="3000" dirty="0" smtClean="0"/>
              </a:p>
              <a:p>
                <a:pPr lvl="1"/>
                <a:r>
                  <a:rPr lang="en-US" sz="2400" dirty="0" smtClean="0"/>
                  <a:t>Note that the numerator </a:t>
                </a:r>
                <a:r>
                  <a:rPr lang="en-US" sz="2400" dirty="0"/>
                  <a:t>is the decimal representation of the fraction if it were an integer instead. </a:t>
                </a:r>
                <a:endParaRPr lang="en-US" sz="2400" dirty="0" smtClean="0"/>
              </a:p>
              <a:p>
                <a:pPr lvl="1"/>
                <a:r>
                  <a:rPr lang="en-US" sz="2400" dirty="0" smtClean="0"/>
                  <a:t>The </a:t>
                </a:r>
                <a:r>
                  <a:rPr lang="en-US" sz="2400" dirty="0"/>
                  <a:t>denominator is the power of 2 corresponding to the number of binary digits.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219200"/>
                <a:ext cx="10972800" cy="4800600"/>
              </a:xfrm>
              <a:blipFill>
                <a:blip r:embed="rId2"/>
                <a:stretch>
                  <a:fillRect l="-1000" t="-2157" r="-444" b="-2411"/>
                </a:stretch>
              </a:blipFill>
            </p:spPr>
            <p:txBody>
              <a:bodyPr/>
              <a:lstStyle/>
              <a:p>
                <a:r>
                  <a:rPr lang="en-US">
                    <a:noFill/>
                  </a:rPr>
                  <a:t> </a:t>
                </a:r>
              </a:p>
            </p:txBody>
          </p:sp>
        </mc:Fallback>
      </mc:AlternateContent>
    </p:spTree>
    <p:extLst>
      <p:ext uri="{BB962C8B-B14F-4D97-AF65-F5344CB8AC3E}">
        <p14:creationId xmlns:p14="http://schemas.microsoft.com/office/powerpoint/2010/main" val="12655711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5106</TotalTime>
  <Words>2392</Words>
  <Application>Microsoft Office PowerPoint</Application>
  <PresentationFormat>Widescreen</PresentationFormat>
  <Paragraphs>532</Paragraphs>
  <Slides>27</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ＭＳ Ｐゴシック</vt:lpstr>
      <vt:lpstr>Arial</vt:lpstr>
      <vt:lpstr>Cambria Math</vt:lpstr>
      <vt:lpstr>Courier New</vt:lpstr>
      <vt:lpstr>CourierPS</vt:lpstr>
      <vt:lpstr>Franklin Gothic Book</vt:lpstr>
      <vt:lpstr>Franklin Gothic Demi</vt:lpstr>
      <vt:lpstr>Blank Presentation</vt:lpstr>
      <vt:lpstr>Representing Data:  Logical Operations on Bits + Beyond Integers Part 1: Logical Operations</vt:lpstr>
      <vt:lpstr>Logical Operations</vt:lpstr>
      <vt:lpstr>Examples of Logical Operations</vt:lpstr>
      <vt:lpstr>Logical Operations Examples</vt:lpstr>
      <vt:lpstr>Logical Operations Examples</vt:lpstr>
      <vt:lpstr>PowerPoint Presentation</vt:lpstr>
      <vt:lpstr>Representing Data:  Logical Operations on Bits + Beyond Integers Part 2: Binary Representations of Fractions</vt:lpstr>
      <vt:lpstr>The Problem with Integers…</vt:lpstr>
      <vt:lpstr>Fractions in Base 2</vt:lpstr>
      <vt:lpstr>Fractions in Base 2</vt:lpstr>
      <vt:lpstr>Fraction Examples</vt:lpstr>
      <vt:lpstr>Fraction Examples</vt:lpstr>
      <vt:lpstr>Operations with Fractions</vt:lpstr>
      <vt:lpstr>PowerPoint Presentation</vt:lpstr>
      <vt:lpstr>Representing Data:  Logical Operations on Bits + Beyond Integers Part 3: Floating Point Numbers</vt:lpstr>
      <vt:lpstr>Floating Point Numbers</vt:lpstr>
      <vt:lpstr>Floating Point Example</vt:lpstr>
      <vt:lpstr>Floating Point Numbers</vt:lpstr>
      <vt:lpstr>Floating Point Examples</vt:lpstr>
      <vt:lpstr>Floating Point Examples</vt:lpstr>
      <vt:lpstr>Floating Point Examples</vt:lpstr>
      <vt:lpstr>Floating Point Examples</vt:lpstr>
      <vt:lpstr>Floating Point Examples</vt:lpstr>
      <vt:lpstr>Special Cases</vt:lpstr>
      <vt:lpstr>Other Data Types: Text Using ASCII Characters</vt:lpstr>
      <vt:lpstr>Other Data Types</vt:lpstr>
      <vt:lpstr>Final Comments on Representing Data</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4803MS CS 8803MS  Modeling and Simulation: Fundamentals and Implementation</dc:title>
  <dc:creator>Richard Fujimoto</dc:creator>
  <cp:lastModifiedBy>Cherry, Elizabeth</cp:lastModifiedBy>
  <cp:revision>379</cp:revision>
  <cp:lastPrinted>2009-01-07T14:36:48Z</cp:lastPrinted>
  <dcterms:created xsi:type="dcterms:W3CDTF">2010-01-13T20:51:38Z</dcterms:created>
  <dcterms:modified xsi:type="dcterms:W3CDTF">2020-08-29T17:58:04Z</dcterms:modified>
</cp:coreProperties>
</file>