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2" r:id="rId2"/>
    <p:sldId id="510" r:id="rId3"/>
    <p:sldId id="514" r:id="rId4"/>
    <p:sldId id="512" r:id="rId5"/>
    <p:sldId id="515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6666"/>
    <a:srgbClr val="FF0000"/>
    <a:srgbClr val="008000"/>
    <a:srgbClr val="FF6FCF"/>
    <a:srgbClr val="CCFF66"/>
    <a:srgbClr val="E6E6E6"/>
    <a:srgbClr val="FFCC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3"/>
    <p:restoredTop sz="94780"/>
  </p:normalViewPr>
  <p:slideViewPr>
    <p:cSldViewPr>
      <p:cViewPr varScale="1">
        <p:scale>
          <a:sx n="68" d="100"/>
          <a:sy n="68" d="100"/>
        </p:scale>
        <p:origin x="46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4586AC0-DAF5-9944-B0FF-000E4BF0C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D951B8A-9AD4-054F-B9A3-193B220C8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7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D31452-B82D-ED49-955D-12B0A34E393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FE042-14FE-A84C-86A2-787D0362C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2888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48AAB-3C9D-9945-94AA-D1759CD3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563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263D-F17C-DA4F-91A4-E0C27908D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052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06D4-7E8C-9D42-882C-DF8D2080F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9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3D1C9-ECB4-FD4D-BF46-ADCF15621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5441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A4394-4676-214F-A1F9-77411DC3F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06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0A223-3B45-E448-82DF-B21E8FD4C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981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ABBC5-0CD8-5546-A296-A8D6B204F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7989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7FAE5-E1E6-C841-AD63-1D089183C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3549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5B255-F161-A34E-81BA-3ADA082D7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9601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3C83F-227F-8148-938B-A0FC3A22A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7328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A072-73D3-A649-B6EE-BA8C58035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115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4" r:id="rId1"/>
    <p:sldLayoutId id="2147485075" r:id="rId2"/>
    <p:sldLayoutId id="2147485076" r:id="rId3"/>
    <p:sldLayoutId id="2147485077" r:id="rId4"/>
    <p:sldLayoutId id="2147485078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1371600"/>
            <a:ext cx="7772400" cy="20574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Course Overview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use in Fall 2020 CSE6010/CX4010 only</a:t>
            </a:r>
          </a:p>
          <a:p>
            <a:r>
              <a:rPr lang="en-US"/>
              <a:t>Not for distribution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Computer Levels of Abstraction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23EBDE-1453-9543-84B6-146A53A67C73}"/>
              </a:ext>
            </a:extLst>
          </p:cNvPr>
          <p:cNvGrpSpPr/>
          <p:nvPr/>
        </p:nvGrpSpPr>
        <p:grpSpPr>
          <a:xfrm>
            <a:off x="2209800" y="801470"/>
            <a:ext cx="7816850" cy="5675531"/>
            <a:chOff x="685800" y="801469"/>
            <a:chExt cx="7816850" cy="5675531"/>
          </a:xfrm>
        </p:grpSpPr>
        <p:sp>
          <p:nvSpPr>
            <p:cNvPr id="4" name="TextBox 3"/>
            <p:cNvSpPr txBox="1">
              <a:spLocks/>
            </p:cNvSpPr>
            <p:nvPr/>
          </p:nvSpPr>
          <p:spPr bwMode="auto">
            <a:xfrm>
              <a:off x="685800" y="801469"/>
              <a:ext cx="7816850" cy="6463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/>
                <a:t>Application</a:t>
              </a:r>
            </a:p>
            <a:p>
              <a:pPr algn="ctr" eaLnBrk="1" hangingPunct="1"/>
              <a:r>
                <a:rPr lang="en-US" sz="1600" dirty="0"/>
                <a:t>(word processor, simulator, web browser, …)</a:t>
              </a:r>
            </a:p>
          </p:txBody>
        </p:sp>
        <p:sp>
          <p:nvSpPr>
            <p:cNvPr id="5" name="TextBox 4"/>
            <p:cNvSpPr txBox="1">
              <a:spLocks noChangeAspect="1"/>
            </p:cNvSpPr>
            <p:nvPr/>
          </p:nvSpPr>
          <p:spPr bwMode="auto">
            <a:xfrm>
              <a:off x="685800" y="1411069"/>
              <a:ext cx="7816850" cy="64633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Algorithms</a:t>
              </a:r>
            </a:p>
            <a:p>
              <a:pPr algn="ctr" eaLnBrk="1" hangingPunct="1"/>
              <a:r>
                <a:rPr lang="en-US" sz="1600"/>
                <a:t>(sorting, optimization, equation solver, …)</a:t>
              </a:r>
            </a:p>
          </p:txBody>
        </p:sp>
        <p:sp>
          <p:nvSpPr>
            <p:cNvPr id="6" name="TextBox 5"/>
            <p:cNvSpPr txBox="1">
              <a:spLocks noChangeAspect="1"/>
            </p:cNvSpPr>
            <p:nvPr/>
          </p:nvSpPr>
          <p:spPr bwMode="auto">
            <a:xfrm>
              <a:off x="685800" y="2020669"/>
              <a:ext cx="7816850" cy="64633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Programming Language</a:t>
              </a:r>
            </a:p>
            <a:p>
              <a:pPr algn="ctr" eaLnBrk="1" hangingPunct="1"/>
              <a:r>
                <a:rPr lang="en-US" sz="1600"/>
                <a:t>(C, FORTRAN, Matlab, Java, …)</a:t>
              </a:r>
            </a:p>
          </p:txBody>
        </p:sp>
        <p:sp>
          <p:nvSpPr>
            <p:cNvPr id="7" name="TextBox 6"/>
            <p:cNvSpPr txBox="1">
              <a:spLocks noChangeAspect="1"/>
            </p:cNvSpPr>
            <p:nvPr/>
          </p:nvSpPr>
          <p:spPr bwMode="auto">
            <a:xfrm>
              <a:off x="685800" y="3279338"/>
              <a:ext cx="7816850" cy="646331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/>
                <a:t>Machine Instruction Set Architecture</a:t>
              </a:r>
            </a:p>
            <a:p>
              <a:pPr algn="ctr" eaLnBrk="1" hangingPunct="1"/>
              <a:r>
                <a:rPr lang="en-US" sz="1600" dirty="0"/>
                <a:t>(Intel i86, ARM, …)</a:t>
              </a:r>
            </a:p>
          </p:txBody>
        </p:sp>
        <p:sp>
          <p:nvSpPr>
            <p:cNvPr id="8" name="TextBox 7"/>
            <p:cNvSpPr txBox="1">
              <a:spLocks noChangeAspect="1"/>
            </p:cNvSpPr>
            <p:nvPr/>
          </p:nvSpPr>
          <p:spPr bwMode="auto">
            <a:xfrm>
              <a:off x="685800" y="3925669"/>
              <a:ext cx="7816850" cy="646331"/>
            </a:xfrm>
            <a:prstGeom prst="rect">
              <a:avLst/>
            </a:prstGeom>
            <a:solidFill>
              <a:srgbClr val="E6E6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/>
                <a:t>Machine Organization</a:t>
              </a:r>
            </a:p>
            <a:p>
              <a:pPr algn="ctr" eaLnBrk="1" hangingPunct="1"/>
              <a:r>
                <a:rPr lang="en-US" sz="1600" dirty="0"/>
                <a:t>(Main memory, registers, adders, …)</a:t>
              </a: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 bwMode="auto">
            <a:xfrm>
              <a:off x="685800" y="4574738"/>
              <a:ext cx="7816850" cy="646331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Logic Gates</a:t>
              </a:r>
            </a:p>
            <a:p>
              <a:pPr algn="ctr" eaLnBrk="1" hangingPunct="1"/>
              <a:r>
                <a:rPr lang="en-US" sz="1600"/>
                <a:t>(NAND, NOR, inverter, …)</a:t>
              </a: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 bwMode="auto">
            <a:xfrm>
              <a:off x="685800" y="5184338"/>
              <a:ext cx="7816850" cy="646331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Transistors</a:t>
              </a:r>
            </a:p>
            <a:p>
              <a:pPr algn="ctr" eaLnBrk="1" hangingPunct="1"/>
              <a:r>
                <a:rPr lang="en-US" sz="1600"/>
                <a:t>(CMOS, NMOS, …)</a:t>
              </a:r>
            </a:p>
          </p:txBody>
        </p:sp>
        <p:sp>
          <p:nvSpPr>
            <p:cNvPr id="14" name="TextBox 13"/>
            <p:cNvSpPr txBox="1">
              <a:spLocks noChangeAspect="1"/>
            </p:cNvSpPr>
            <p:nvPr/>
          </p:nvSpPr>
          <p:spPr bwMode="auto">
            <a:xfrm>
              <a:off x="685800" y="5830669"/>
              <a:ext cx="7816850" cy="646331"/>
            </a:xfrm>
            <a:prstGeom prst="rect">
              <a:avLst/>
            </a:prstGeom>
            <a:solidFill>
              <a:srgbClr val="FF6FC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Physics (Semiconductors)</a:t>
              </a:r>
            </a:p>
            <a:p>
              <a:pPr algn="ctr" eaLnBrk="1" hangingPunct="1"/>
              <a:r>
                <a:rPr lang="en-US" sz="1600"/>
                <a:t>(electrons, holes, …)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1D692C-B38D-FB41-95E2-E671468FDE70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2630269"/>
              <a:ext cx="7816850" cy="646331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/>
                <a:t>Operating System</a:t>
              </a:r>
            </a:p>
            <a:p>
              <a:pPr algn="ctr" eaLnBrk="1" hangingPunct="1"/>
              <a:r>
                <a:rPr lang="en-US" sz="1600" dirty="0"/>
                <a:t>(UNIX, Windows, iOS, …)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This Course</a:t>
            </a:r>
          </a:p>
        </p:txBody>
      </p:sp>
      <p:sp>
        <p:nvSpPr>
          <p:cNvPr id="23555" name="TextBox 12"/>
          <p:cNvSpPr txBox="1">
            <a:spLocks noChangeArrowheads="1"/>
          </p:cNvSpPr>
          <p:nvPr/>
        </p:nvSpPr>
        <p:spPr bwMode="auto">
          <a:xfrm>
            <a:off x="304801" y="909638"/>
            <a:ext cx="1330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</a:p>
        </p:txBody>
      </p:sp>
      <p:sp>
        <p:nvSpPr>
          <p:cNvPr id="23556" name="TextBox 13"/>
          <p:cNvSpPr txBox="1">
            <a:spLocks noChangeArrowheads="1"/>
          </p:cNvSpPr>
          <p:nvPr/>
        </p:nvSpPr>
        <p:spPr bwMode="auto">
          <a:xfrm>
            <a:off x="187325" y="4953001"/>
            <a:ext cx="1536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Program</a:t>
            </a:r>
          </a:p>
          <a:p>
            <a:pPr algn="ctr" eaLnBrk="1" hangingPunct="1"/>
            <a:r>
              <a:rPr lang="en-US"/>
              <a:t>Execution</a:t>
            </a:r>
          </a:p>
        </p:txBody>
      </p:sp>
      <p:sp>
        <p:nvSpPr>
          <p:cNvPr id="23557" name="Down Arrow 14"/>
          <p:cNvSpPr>
            <a:spLocks noChangeArrowheads="1"/>
          </p:cNvSpPr>
          <p:nvPr/>
        </p:nvSpPr>
        <p:spPr bwMode="auto">
          <a:xfrm>
            <a:off x="568325" y="1524000"/>
            <a:ext cx="838200" cy="3352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0090"/>
              </a:gs>
              <a:gs pos="23000">
                <a:srgbClr val="000090"/>
              </a:gs>
              <a:gs pos="100000">
                <a:srgbClr val="FFFFFF"/>
              </a:gs>
            </a:gsLst>
            <a:lin ang="54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3558" name="TextBox 15"/>
          <p:cNvSpPr txBox="1">
            <a:spLocks noChangeArrowheads="1"/>
          </p:cNvSpPr>
          <p:nvPr/>
        </p:nvSpPr>
        <p:spPr bwMode="auto">
          <a:xfrm>
            <a:off x="8458200" y="1017005"/>
            <a:ext cx="3276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This course spans all levels of abstraction, focusing on algorithms, software, and computer system </a:t>
            </a:r>
            <a:r>
              <a:rPr lang="en-US" dirty="0" smtClean="0"/>
              <a:t>hardware/software.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BE8856-6E1C-8F4F-B858-E2EC06CCF782}"/>
              </a:ext>
            </a:extLst>
          </p:cNvPr>
          <p:cNvGrpSpPr/>
          <p:nvPr/>
        </p:nvGrpSpPr>
        <p:grpSpPr>
          <a:xfrm>
            <a:off x="1752600" y="990600"/>
            <a:ext cx="6248400" cy="5440416"/>
            <a:chOff x="685800" y="801469"/>
            <a:chExt cx="7816850" cy="57072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E84CF4-B1A0-954E-A5A9-B9B7FE2C652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85800" y="801469"/>
              <a:ext cx="7816850" cy="67802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Application</a:t>
              </a:r>
            </a:p>
            <a:p>
              <a:pPr algn="ctr" eaLnBrk="1" hangingPunct="1"/>
              <a:r>
                <a:rPr lang="en-US" sz="1600"/>
                <a:t>(word processor, simulator, web browser, …)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D229F0-8962-4146-BE17-26CBDAACAFDC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1411069"/>
              <a:ext cx="7816850" cy="67802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Algorithms</a:t>
              </a:r>
            </a:p>
            <a:p>
              <a:pPr algn="ctr" eaLnBrk="1" hangingPunct="1"/>
              <a:r>
                <a:rPr lang="en-US" sz="1600"/>
                <a:t>(sorting, optimization, equation solver, …)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E1BB44-8468-EF4C-B0A7-467853612710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2020669"/>
              <a:ext cx="7816850" cy="678029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Programming Language</a:t>
              </a:r>
            </a:p>
            <a:p>
              <a:pPr algn="ctr" eaLnBrk="1" hangingPunct="1"/>
              <a:r>
                <a:rPr lang="en-US" sz="1600"/>
                <a:t>(C, FORTRAN, Matlab, Java, …)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84F0C9-649C-AD48-B8B7-1F9A9CE82D5C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3279338"/>
              <a:ext cx="7816850" cy="67802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Machine Instruction Set Architecture</a:t>
              </a:r>
            </a:p>
            <a:p>
              <a:pPr algn="ctr" eaLnBrk="1" hangingPunct="1"/>
              <a:r>
                <a:rPr lang="en-US" sz="1600"/>
                <a:t>(Intel i86, ARM, …)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6DEFF3-EE42-A444-B466-210C858A441E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3925669"/>
              <a:ext cx="7816850" cy="678029"/>
            </a:xfrm>
            <a:prstGeom prst="rect">
              <a:avLst/>
            </a:prstGeom>
            <a:solidFill>
              <a:srgbClr val="E6E6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/>
                <a:t>Machine Organization</a:t>
              </a:r>
            </a:p>
            <a:p>
              <a:pPr algn="ctr" eaLnBrk="1" hangingPunct="1"/>
              <a:r>
                <a:rPr lang="en-US" sz="1600" dirty="0"/>
                <a:t>(Main memory, registers, adders, …)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FEC000-45BF-3E4E-91CB-D5589B56759A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4574738"/>
              <a:ext cx="7816850" cy="678029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Logic Gates</a:t>
              </a:r>
            </a:p>
            <a:p>
              <a:pPr algn="ctr" eaLnBrk="1" hangingPunct="1"/>
              <a:r>
                <a:rPr lang="en-US" sz="1600"/>
                <a:t>(NAND, NOR, inverter, …)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7005F8-B6A7-DF48-992A-78E92DB6D15C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5184338"/>
              <a:ext cx="7816850" cy="678029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Transistors</a:t>
              </a:r>
            </a:p>
            <a:p>
              <a:pPr algn="ctr" eaLnBrk="1" hangingPunct="1"/>
              <a:r>
                <a:rPr lang="en-US" sz="1600"/>
                <a:t>(CMOS, NMOS, …)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A99D89-7E26-5B41-950B-3F43B2097382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5830669"/>
              <a:ext cx="7816850" cy="678029"/>
            </a:xfrm>
            <a:prstGeom prst="rect">
              <a:avLst/>
            </a:prstGeom>
            <a:solidFill>
              <a:srgbClr val="FF6FC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Physics (Semiconductors)</a:t>
              </a:r>
            </a:p>
            <a:p>
              <a:pPr algn="ctr" eaLnBrk="1" hangingPunct="1"/>
              <a:r>
                <a:rPr lang="en-US" sz="1600"/>
                <a:t>(electrons, holes, …)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687066-A82F-794D-9E6D-BD7D9438D409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2630269"/>
              <a:ext cx="7816850" cy="678029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/>
                <a:t>Operating System</a:t>
              </a:r>
            </a:p>
            <a:p>
              <a:pPr algn="ctr" eaLnBrk="1" hangingPunct="1"/>
              <a:r>
                <a:rPr lang="en-US" sz="1600" dirty="0"/>
                <a:t>(UNIX, Windows, iOS, …)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Recurring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648" y="1066800"/>
            <a:ext cx="10360152" cy="563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Abstraction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Essential to understanding complicated systems to hide unnecessary </a:t>
            </a:r>
            <a:r>
              <a:rPr lang="en-US" dirty="0" smtClean="0">
                <a:latin typeface="Arial" charset="0"/>
                <a:ea typeface="ＭＳ Ｐゴシック" charset="0"/>
              </a:rPr>
              <a:t>details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Key skills in computing and other fields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Understanding system at one level of abstraction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Moving up and down levels of abstraction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Hardware and Software: Need to understand both hardware and software to some level of detail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Understanding hardware necessary </a:t>
            </a:r>
            <a:r>
              <a:rPr lang="en-US" dirty="0" smtClean="0">
                <a:latin typeface="Arial" charset="0"/>
                <a:ea typeface="ＭＳ Ｐゴシック" charset="0"/>
              </a:rPr>
              <a:t>for understanding </a:t>
            </a:r>
            <a:r>
              <a:rPr lang="en-US" dirty="0">
                <a:latin typeface="Arial" charset="0"/>
                <a:ea typeface="ＭＳ Ｐゴシック" charset="0"/>
              </a:rPr>
              <a:t>software performance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About Different Computers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93648" y="2971800"/>
            <a:ext cx="10360152" cy="3657600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The functionality (what can be computed) of all computers is the same, they only differ in the time required to complete the computation, and their cost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Equivalent to a Turing machine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Computational problem solving is about designing computations under certain constraints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Time to compute a result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Cost of the computer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Energy required to complete the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computation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Memory needed to compute </a:t>
            </a:r>
            <a:r>
              <a:rPr lang="en-US" sz="2000" dirty="0">
                <a:latin typeface="Arial" charset="0"/>
                <a:ea typeface="ＭＳ Ｐゴシック" charset="0"/>
              </a:rPr>
              <a:t>a result</a:t>
            </a:r>
          </a:p>
          <a:p>
            <a:pPr lvl="1"/>
            <a:endParaRPr lang="en-US" sz="2000" dirty="0">
              <a:latin typeface="Arial" charset="0"/>
              <a:ea typeface="ＭＳ Ｐゴシック" charset="0"/>
            </a:endParaRPr>
          </a:p>
        </p:txBody>
      </p:sp>
      <p:pic>
        <p:nvPicPr>
          <p:cNvPr id="22531" name="Picture 3" descr="cell_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143000"/>
            <a:ext cx="137636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P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14401"/>
            <a:ext cx="2971800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supercomputer-banks-noa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914400"/>
            <a:ext cx="28956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350</Words>
  <Application>Microsoft Office PowerPoint</Application>
  <PresentationFormat>Widescreen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ＭＳ Ｐゴシック</vt:lpstr>
      <vt:lpstr>Arial</vt:lpstr>
      <vt:lpstr>Blank Presentation</vt:lpstr>
      <vt:lpstr>Course Overview</vt:lpstr>
      <vt:lpstr>Computer Levels of Abstraction</vt:lpstr>
      <vt:lpstr>This Course</vt:lpstr>
      <vt:lpstr>Recurring Themes</vt:lpstr>
      <vt:lpstr>About Different Computers</vt:lpstr>
    </vt:vector>
  </TitlesOfParts>
  <Company> 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4803MS CS 8803MS  Modeling and Simulation: Fundamentals and Implementation</dc:title>
  <dc:creator>Richard Fujimoto</dc:creator>
  <cp:lastModifiedBy>Cherry, Elizabeth</cp:lastModifiedBy>
  <cp:revision>266</cp:revision>
  <cp:lastPrinted>2009-01-07T14:36:48Z</cp:lastPrinted>
  <dcterms:created xsi:type="dcterms:W3CDTF">2010-01-13T20:51:38Z</dcterms:created>
  <dcterms:modified xsi:type="dcterms:W3CDTF">2020-08-18T14:00:57Z</dcterms:modified>
</cp:coreProperties>
</file>