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2" r:id="rId2"/>
    <p:sldId id="564" r:id="rId3"/>
    <p:sldId id="565" r:id="rId4"/>
    <p:sldId id="567" r:id="rId5"/>
    <p:sldId id="562" r:id="rId6"/>
    <p:sldId id="574" r:id="rId7"/>
    <p:sldId id="566" r:id="rId8"/>
    <p:sldId id="569" r:id="rId9"/>
    <p:sldId id="568" r:id="rId10"/>
    <p:sldId id="563" r:id="rId11"/>
    <p:sldId id="572" r:id="rId12"/>
    <p:sldId id="573" r:id="rId13"/>
    <p:sldId id="571" r:id="rId14"/>
    <p:sldId id="575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6666"/>
    <a:srgbClr val="FF0000"/>
    <a:srgbClr val="008000"/>
    <a:srgbClr val="FF6FCF"/>
    <a:srgbClr val="CCFF66"/>
    <a:srgbClr val="E6E6E6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3"/>
    <p:restoredTop sz="94780"/>
  </p:normalViewPr>
  <p:slideViewPr>
    <p:cSldViewPr>
      <p:cViewPr varScale="1">
        <p:scale>
          <a:sx n="68" d="100"/>
          <a:sy n="68" d="100"/>
        </p:scale>
        <p:origin x="46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4586AC0-DAF5-9944-B0FF-000E4BF0C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D951B8A-9AD4-054F-B9A3-193B220C8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D31452-B82D-ED49-955D-12B0A34E393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FE042-14FE-A84C-86A2-787D0362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888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8AAB-3C9D-9945-94AA-D1759CD3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6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263D-F17C-DA4F-91A4-E0C27908D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052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06D4-7E8C-9D42-882C-DF8D2080F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9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D1C9-ECB4-FD4D-BF46-ADCF15621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44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4394-4676-214F-A1F9-77411DC3F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0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0A223-3B45-E448-82DF-B21E8FD4C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981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ABBC5-0CD8-5546-A296-A8D6B204F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989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FAE5-E1E6-C841-AD63-1D089183C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54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5B255-F161-A34E-81BA-3ADA082D7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60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83F-227F-8148-938B-A0FC3A22A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328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A072-73D3-A649-B6EE-BA8C58035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15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371600"/>
            <a:ext cx="86868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Welcome to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CX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4010 / CSE 6010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Computational Problem Solving</a:t>
            </a: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Instructor: Elizabeth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Cherry</a:t>
            </a:r>
          </a:p>
          <a:p>
            <a:r>
              <a:rPr lang="en-US" dirty="0"/>
              <a:t>For use in Fall 2020 CSE6010/CX4010 only</a:t>
            </a:r>
          </a:p>
          <a:p>
            <a:r>
              <a:rPr lang="en-US"/>
              <a:t>Not for distribution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Support: C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828800"/>
            <a:ext cx="10363200" cy="4114800"/>
          </a:xfrm>
        </p:spPr>
        <p:txBody>
          <a:bodyPr/>
          <a:lstStyle/>
          <a:p>
            <a:r>
              <a:rPr lang="en-US" dirty="0" smtClean="0"/>
              <a:t>TAs:	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</a:p>
          <a:p>
            <a:r>
              <a:rPr lang="en-US" dirty="0" smtClean="0"/>
              <a:t>Piazza encouraged for programming questions</a:t>
            </a:r>
          </a:p>
          <a:p>
            <a:r>
              <a:rPr lang="en-US" dirty="0" smtClean="0"/>
              <a:t>Office hours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73280"/>
              </p:ext>
            </p:extLst>
          </p:nvPr>
        </p:nvGraphicFramePr>
        <p:xfrm>
          <a:off x="1371600" y="2438400"/>
          <a:ext cx="91185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545154082"/>
                    </a:ext>
                  </a:extLst>
                </a:gridCol>
                <a:gridCol w="3039533">
                  <a:extLst>
                    <a:ext uri="{9D8B030D-6E8A-4147-A177-3AD203B41FA5}">
                      <a16:colId xmlns:a16="http://schemas.microsoft.com/office/drawing/2014/main" val="3472565250"/>
                    </a:ext>
                  </a:extLst>
                </a:gridCol>
                <a:gridCol w="3039533">
                  <a:extLst>
                    <a:ext uri="{9D8B030D-6E8A-4147-A177-3AD203B41FA5}">
                      <a16:colId xmlns:a16="http://schemas.microsoft.com/office/drawing/2014/main" val="331762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Mucahid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Benlioglu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Darby Cairns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Hanning</a:t>
                      </a:r>
                      <a:r>
                        <a:rPr lang="en-US" sz="2400" dirty="0" smtClean="0"/>
                        <a:t> Chen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5994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t="24529" r="19341" b="18866"/>
          <a:stretch/>
        </p:blipFill>
        <p:spPr>
          <a:xfrm>
            <a:off x="7588956" y="2971800"/>
            <a:ext cx="2819400" cy="22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56" y="2971800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t="4260" r="7534" b="42406"/>
          <a:stretch/>
        </p:blipFill>
        <p:spPr>
          <a:xfrm>
            <a:off x="1524000" y="2971800"/>
            <a:ext cx="266699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together is encouraged (study groups, Piazza) … but … </a:t>
            </a:r>
          </a:p>
          <a:p>
            <a:r>
              <a:rPr lang="en-US" dirty="0" smtClean="0"/>
              <a:t>All work you turn in must be written entirely by you; see Syllabus in Canvas for more details on why</a:t>
            </a:r>
          </a:p>
          <a:p>
            <a:r>
              <a:rPr lang="en-US" dirty="0" smtClean="0"/>
              <a:t>Copying code from the web or from others violates the Honor Code</a:t>
            </a:r>
          </a:p>
          <a:p>
            <a:r>
              <a:rPr lang="en-US" dirty="0" smtClean="0"/>
              <a:t>If you are unsure what is permissible, ask the instructor or a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proper etiquette in discussions/interactions</a:t>
            </a:r>
          </a:p>
          <a:p>
            <a:r>
              <a:rPr lang="en-US" dirty="0" smtClean="0"/>
              <a:t>Make sure you discuss accommodations with me</a:t>
            </a:r>
          </a:p>
          <a:p>
            <a:r>
              <a:rPr lang="en-US" dirty="0" smtClean="0"/>
              <a:t>We are committed to creating an inclusive learning environment</a:t>
            </a:r>
          </a:p>
          <a:p>
            <a:r>
              <a:rPr lang="en-US" dirty="0" smtClean="0"/>
              <a:t>The Syllabus in Canvas includes more details and a list of campus Resources you may find useful</a:t>
            </a:r>
          </a:p>
          <a:p>
            <a:r>
              <a:rPr lang="en-US" dirty="0" smtClean="0"/>
              <a:t>There is a Syllabus “Quiz” course engagement activity for you to take to ensure you understand the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3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Healthy!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GT and public health guidelines!</a:t>
            </a:r>
          </a:p>
          <a:p>
            <a:r>
              <a:rPr lang="en-US" dirty="0" smtClean="0"/>
              <a:t>Don’t come to campus if you feel sick.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668000" cy="1143000"/>
          </a:xfrm>
        </p:spPr>
        <p:txBody>
          <a:bodyPr/>
          <a:lstStyle/>
          <a:p>
            <a:r>
              <a:rPr lang="en-US" dirty="0" smtClean="0"/>
              <a:t>Advice on How to Succeed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0744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the lecture-based part:</a:t>
            </a:r>
          </a:p>
          <a:p>
            <a:pPr lvl="1"/>
            <a:r>
              <a:rPr lang="en-US" dirty="0" smtClean="0"/>
              <a:t>Pause to try </a:t>
            </a:r>
            <a:r>
              <a:rPr lang="en-US" dirty="0"/>
              <a:t>the </a:t>
            </a:r>
            <a:r>
              <a:rPr lang="en-US" dirty="0" smtClean="0"/>
              <a:t>problems/questions </a:t>
            </a:r>
            <a:r>
              <a:rPr lang="en-US" dirty="0"/>
              <a:t>in the lectures.</a:t>
            </a:r>
          </a:p>
          <a:p>
            <a:pPr lvl="1"/>
            <a:r>
              <a:rPr lang="en-US" dirty="0"/>
              <a:t>Try the suggested practice problems—at least review them, since many quiz/mini-exam questions will be drawn from </a:t>
            </a:r>
            <a:r>
              <a:rPr lang="en-US" dirty="0" smtClean="0"/>
              <a:t>them.</a:t>
            </a:r>
            <a:endParaRPr lang="en-US" dirty="0"/>
          </a:p>
          <a:p>
            <a:pPr lvl="1"/>
            <a:r>
              <a:rPr lang="en-US" dirty="0"/>
              <a:t>Keep up—don’t fall behind!</a:t>
            </a:r>
          </a:p>
          <a:p>
            <a:r>
              <a:rPr lang="en-US" dirty="0" smtClean="0"/>
              <a:t>For the programming assignments:</a:t>
            </a:r>
          </a:p>
          <a:p>
            <a:pPr lvl="1"/>
            <a:r>
              <a:rPr lang="en-US" dirty="0" smtClean="0"/>
              <a:t>Start early! Ask the TAs sooner rather than later if you don’t know how to start.</a:t>
            </a:r>
          </a:p>
          <a:p>
            <a:pPr lvl="1"/>
            <a:r>
              <a:rPr lang="en-US" dirty="0"/>
              <a:t>Break the problem </a:t>
            </a:r>
            <a:r>
              <a:rPr lang="en-US" dirty="0" smtClean="0"/>
              <a:t>into pieces. Start with something tiny and make sure your code compiles and runs, then progressively add functionality.</a:t>
            </a:r>
          </a:p>
          <a:p>
            <a:pPr lvl="1"/>
            <a:r>
              <a:rPr lang="en-US" dirty="0" smtClean="0"/>
              <a:t>Forget about the grace period. Only use it if you need it.</a:t>
            </a:r>
          </a:p>
          <a:p>
            <a:r>
              <a:rPr lang="en-US" dirty="0" smtClean="0"/>
              <a:t>For both:</a:t>
            </a:r>
            <a:endParaRPr lang="en-US" dirty="0"/>
          </a:p>
          <a:p>
            <a:pPr lvl="1"/>
            <a:r>
              <a:rPr lang="en-US" dirty="0"/>
              <a:t>Use Piazza. </a:t>
            </a:r>
            <a:endParaRPr lang="en-US" dirty="0" smtClean="0"/>
          </a:p>
          <a:p>
            <a:pPr lvl="1"/>
            <a:r>
              <a:rPr lang="en-US" dirty="0" smtClean="0"/>
              <a:t>Ask questions in office hours.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Adventure Begins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going to be an interesting semester, but I’ll be with you every step of the way and we will make it work!</a:t>
            </a:r>
          </a:p>
          <a:p>
            <a:r>
              <a:rPr lang="en-US" dirty="0" smtClean="0"/>
              <a:t>My guiding principles:</a:t>
            </a:r>
          </a:p>
          <a:p>
            <a:pPr lvl="1"/>
            <a:r>
              <a:rPr lang="en-US" dirty="0" smtClean="0"/>
              <a:t>Certainty: no big surprises (dates set, consistent format)</a:t>
            </a:r>
          </a:p>
          <a:p>
            <a:pPr lvl="1"/>
            <a:r>
              <a:rPr lang="en-US" dirty="0" smtClean="0"/>
              <a:t>Responsiveness: small adjustments: will try to support what will make this easier for you</a:t>
            </a:r>
          </a:p>
          <a:p>
            <a:pPr lvl="1"/>
            <a:r>
              <a:rPr lang="en-US" dirty="0" smtClean="0"/>
              <a:t>Flexibility in grading: built-in ways to account for bad days</a:t>
            </a:r>
          </a:p>
          <a:p>
            <a:pPr lvl="1"/>
            <a:r>
              <a:rPr lang="en-US" dirty="0" smtClean="0"/>
              <a:t>Flexibility in general: </a:t>
            </a:r>
            <a:r>
              <a:rPr lang="en-US" dirty="0"/>
              <a:t>I care about your </a:t>
            </a:r>
            <a:r>
              <a:rPr lang="en-US" dirty="0" smtClean="0"/>
              <a:t>health and your individual situations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dirty="0" smtClean="0"/>
              <a:t>Meeting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hybrid course and we will be operating in “hybrid with touchpoints” mode</a:t>
            </a:r>
          </a:p>
          <a:p>
            <a:r>
              <a:rPr lang="en-US" dirty="0" smtClean="0"/>
              <a:t>We will mostly be online: recorded lectures, electronic assessment and assignment submission, </a:t>
            </a:r>
            <a:r>
              <a:rPr lang="en-US" dirty="0"/>
              <a:t>online </a:t>
            </a:r>
            <a:r>
              <a:rPr lang="en-US" dirty="0" smtClean="0"/>
              <a:t>interactions (ready for a possible move to fully remote)</a:t>
            </a:r>
            <a:endParaRPr lang="en-US" dirty="0"/>
          </a:p>
          <a:p>
            <a:r>
              <a:rPr lang="en-US" dirty="0" smtClean="0"/>
              <a:t>We will only meet on campus a few times</a:t>
            </a:r>
          </a:p>
          <a:p>
            <a:pPr lvl="1"/>
            <a:r>
              <a:rPr lang="en-US" dirty="0" smtClean="0"/>
              <a:t>I will seek your input for what to do in these meetings</a:t>
            </a:r>
          </a:p>
          <a:p>
            <a:pPr lvl="1"/>
            <a:r>
              <a:rPr lang="en-US" dirty="0"/>
              <a:t>Attendance will not be </a:t>
            </a:r>
            <a:r>
              <a:rPr lang="en-US" dirty="0" smtClean="0"/>
              <a:t>taken</a:t>
            </a:r>
          </a:p>
          <a:p>
            <a:r>
              <a:rPr lang="en-US" dirty="0" smtClean="0"/>
              <a:t>I am trying to incorporate opportunities for you to participate and will seek your input regarding ways I can help you to feel connected to the course and to each 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114800"/>
          </a:xfrm>
        </p:spPr>
        <p:txBody>
          <a:bodyPr>
            <a:noAutofit/>
          </a:bodyPr>
          <a:lstStyle/>
          <a:p>
            <a:r>
              <a:rPr lang="en-US" sz="2400" dirty="0"/>
              <a:t>Identify suitable algorithms and data structures for solving specified computational </a:t>
            </a:r>
            <a:r>
              <a:rPr lang="en-US" sz="2400" dirty="0" smtClean="0"/>
              <a:t>problems</a:t>
            </a:r>
            <a:endParaRPr lang="en-US" sz="2400" dirty="0"/>
          </a:p>
          <a:p>
            <a:r>
              <a:rPr lang="en-US" sz="2400" dirty="0"/>
              <a:t>Translate knowledge of algorithms and data structures into operational </a:t>
            </a:r>
            <a:r>
              <a:rPr lang="en-US" sz="2400" dirty="0" smtClean="0"/>
              <a:t>software</a:t>
            </a:r>
            <a:endParaRPr lang="en-US" sz="2400" dirty="0"/>
          </a:p>
          <a:p>
            <a:r>
              <a:rPr lang="en-US" sz="2400" dirty="0"/>
              <a:t>Utilize software engineering best practices such as modularity and appropriate </a:t>
            </a:r>
            <a:r>
              <a:rPr lang="en-US" sz="2400" dirty="0" smtClean="0"/>
              <a:t>programming style </a:t>
            </a:r>
            <a:r>
              <a:rPr lang="en-US" sz="2400" dirty="0"/>
              <a:t>and documentation to develop </a:t>
            </a:r>
            <a:r>
              <a:rPr lang="en-US" sz="2400" dirty="0" smtClean="0"/>
              <a:t>software</a:t>
            </a:r>
            <a:endParaRPr lang="en-US" sz="2400" dirty="0"/>
          </a:p>
          <a:p>
            <a:r>
              <a:rPr lang="en-US" sz="2400" dirty="0"/>
              <a:t>Develop software that executes efficiently on modern computer architectures </a:t>
            </a:r>
            <a:r>
              <a:rPr lang="en-US" sz="2400" dirty="0" smtClean="0"/>
              <a:t>by understanding </a:t>
            </a:r>
            <a:r>
              <a:rPr lang="en-US" sz="2400" dirty="0"/>
              <a:t>key concepts of algorithm complexity and computer systems and how </a:t>
            </a:r>
            <a:r>
              <a:rPr lang="en-US" sz="2400" dirty="0" smtClean="0"/>
              <a:t>software is </a:t>
            </a:r>
            <a:r>
              <a:rPr lang="en-US" sz="2400" dirty="0"/>
              <a:t>executed on modern machine </a:t>
            </a:r>
            <a:r>
              <a:rPr lang="en-US" sz="2400" dirty="0" smtClean="0"/>
              <a:t>architectures</a:t>
            </a:r>
            <a:endParaRPr lang="en-US" sz="2400" dirty="0"/>
          </a:p>
          <a:p>
            <a:r>
              <a:rPr lang="en-US" sz="2400" dirty="0"/>
              <a:t>Develop software able to execute on multiple processor systems by addressing issues </a:t>
            </a:r>
            <a:r>
              <a:rPr lang="en-US" sz="2400" dirty="0" smtClean="0"/>
              <a:t>arising from </a:t>
            </a:r>
            <a:r>
              <a:rPr lang="en-US" sz="2400" dirty="0"/>
              <a:t>concurrent execution.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8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</p:spPr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Tuesdays (mostly </a:t>
            </a:r>
            <a:r>
              <a:rPr lang="en-US" dirty="0" err="1" smtClean="0"/>
              <a:t>Cormen</a:t>
            </a:r>
            <a:r>
              <a:rPr lang="en-US" dirty="0" smtClean="0"/>
              <a:t> book)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541432" cy="639762"/>
          </a:xfrm>
        </p:spPr>
        <p:txBody>
          <a:bodyPr/>
          <a:lstStyle/>
          <a:p>
            <a:r>
              <a:rPr lang="en-US" dirty="0" smtClean="0"/>
              <a:t>Thursdays (mostly </a:t>
            </a:r>
            <a:r>
              <a:rPr lang="en-US" dirty="0" err="1" smtClean="0"/>
              <a:t>Patt&amp;Patel</a:t>
            </a:r>
            <a:r>
              <a:rPr lang="en-US" dirty="0" smtClean="0"/>
              <a:t> book)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Computer architecture and operating systems</a:t>
            </a:r>
          </a:p>
          <a:p>
            <a:r>
              <a:rPr lang="en-US" dirty="0" smtClean="0"/>
              <a:t>Software development in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879394"/>
            <a:ext cx="9372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If this sounds familiar (if you are a CS or ECE student), maybe you should not be taking this course!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Course is aimed at non-CS/ECE students with 1-2 previous programming/CS courses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But you should have some prior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213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slides will include opportunities for active learning that you are highly encouraged to take advantage of.</a:t>
            </a:r>
          </a:p>
          <a:p>
            <a:r>
              <a:rPr lang="en-US" dirty="0" smtClean="0"/>
              <a:t>Each lecture will include blue slides that have problems for you to try. </a:t>
            </a:r>
          </a:p>
          <a:p>
            <a:r>
              <a:rPr lang="en-US" dirty="0" smtClean="0"/>
              <a:t>I highly recommend you pause playback when you reach a blue slide and continue only after you have tried to work on the problem on your own.</a:t>
            </a:r>
          </a:p>
          <a:p>
            <a:r>
              <a:rPr lang="en-US" dirty="0" smtClean="0"/>
              <a:t>Solutions will be </a:t>
            </a:r>
            <a:r>
              <a:rPr lang="en-US" smtClean="0"/>
              <a:t>given after.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47800"/>
                <a:ext cx="10363200" cy="4114800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More frequent, lower-stakes assessments</a:t>
                </a:r>
              </a:p>
              <a:p>
                <a:pPr lv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Quizzes				15% (lowest 3/8 dropped)</a:t>
                </a:r>
                <a:endParaRPr lang="en-US" dirty="0"/>
              </a:p>
              <a:p>
                <a:pPr lv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Mini-exams				30% (individual weighting)</a:t>
                </a:r>
                <a:endParaRPr lang="en-US" dirty="0"/>
              </a:p>
              <a:p>
                <a:pPr lv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Programming </a:t>
                </a:r>
                <a:r>
                  <a:rPr lang="en-US" dirty="0" smtClean="0"/>
                  <a:t>assignments	40% (mix of individual, pairs)</a:t>
                </a:r>
                <a:endParaRPr lang="en-US" dirty="0"/>
              </a:p>
              <a:p>
                <a:pPr lv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Final exam (programming</a:t>
                </a:r>
                <a:r>
                  <a:rPr lang="en-US" dirty="0" smtClean="0"/>
                  <a:t>)	5% (must pass)</a:t>
                </a:r>
                <a:endParaRPr lang="en-US" dirty="0"/>
              </a:p>
              <a:p>
                <a:pPr lv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Course engagement </a:t>
                </a:r>
                <a:r>
                  <a:rPr lang="en-US" dirty="0" smtClean="0"/>
                  <a:t>		10% (incentive to keep up)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“Usual” grading scale: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90: A, etc.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Everything will be in Canvas: Use Chrome or Firefox browser!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47800"/>
                <a:ext cx="10363200" cy="4114800"/>
              </a:xfrm>
              <a:blipFill>
                <a:blip r:embed="rId2"/>
                <a:stretch>
                  <a:fillRect l="-1353" t="-1926" b="-3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7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assignments will be due at 11:59pm Eastern time. (You may want to set your course time zone to US Eastern if you are not located in this time zone: Course settings -&gt; Time zone)</a:t>
            </a:r>
          </a:p>
          <a:p>
            <a:r>
              <a:rPr lang="en-US" dirty="0" smtClean="0"/>
              <a:t>Automatic 48-hour grace period: no approval needed</a:t>
            </a:r>
            <a:endParaRPr lang="en-US" dirty="0"/>
          </a:p>
          <a:p>
            <a:r>
              <a:rPr lang="en-US" dirty="0" smtClean="0"/>
              <a:t>Quizzes and exams: make-up only for extenuating circumstances (dropped quizzes, weighted exams)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primarily use 2 textbooks and will use parts of 3 others</a:t>
            </a:r>
          </a:p>
          <a:p>
            <a:r>
              <a:rPr lang="en-US" dirty="0" smtClean="0"/>
              <a:t>All but 1 can be accessed electronically through GT library; the last (</a:t>
            </a:r>
            <a:r>
              <a:rPr lang="en-US" dirty="0" err="1" smtClean="0"/>
              <a:t>Patt&amp;Patel</a:t>
            </a:r>
            <a:r>
              <a:rPr lang="en-US" dirty="0" smtClean="0"/>
              <a:t>) is an older edition and should be affordable for rent/purchase</a:t>
            </a:r>
          </a:p>
          <a:p>
            <a:r>
              <a:rPr lang="en-US" dirty="0" smtClean="0"/>
              <a:t>You will need a computer for programming assignments; many ways to get set up depending on your OS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940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Cambria Math</vt:lpstr>
      <vt:lpstr>Blank Presentation</vt:lpstr>
      <vt:lpstr>Welcome to CX 4010 / CSE 6010 Computational Problem Solving</vt:lpstr>
      <vt:lpstr>The Adventure Begins</vt:lpstr>
      <vt:lpstr>Meeting Schedule</vt:lpstr>
      <vt:lpstr>Learning Outcomes</vt:lpstr>
      <vt:lpstr>Course Structure</vt:lpstr>
      <vt:lpstr>Teaching Style</vt:lpstr>
      <vt:lpstr>Assessment</vt:lpstr>
      <vt:lpstr>Late Policy</vt:lpstr>
      <vt:lpstr>Course Materials</vt:lpstr>
      <vt:lpstr>Support: C Programming</vt:lpstr>
      <vt:lpstr>Academic Integrity</vt:lpstr>
      <vt:lpstr>Other Items</vt:lpstr>
      <vt:lpstr>Stay Healthy!</vt:lpstr>
      <vt:lpstr>Advice on How to Succeed in This Course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288</cp:revision>
  <cp:lastPrinted>2009-01-07T14:36:48Z</cp:lastPrinted>
  <dcterms:created xsi:type="dcterms:W3CDTF">2010-01-13T20:51:38Z</dcterms:created>
  <dcterms:modified xsi:type="dcterms:W3CDTF">2020-08-18T14:00:45Z</dcterms:modified>
</cp:coreProperties>
</file>