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312" r:id="rId20"/>
    <p:sldId id="310" r:id="rId21"/>
    <p:sldId id="311" r:id="rId22"/>
    <p:sldId id="291" r:id="rId23"/>
    <p:sldId id="313" r:id="rId24"/>
    <p:sldId id="314" r:id="rId25"/>
    <p:sldId id="315" r:id="rId26"/>
    <p:sldId id="316" r:id="rId27"/>
    <p:sldId id="320" r:id="rId28"/>
    <p:sldId id="321" r:id="rId29"/>
    <p:sldId id="322" r:id="rId30"/>
    <p:sldId id="323" r:id="rId31"/>
    <p:sldId id="325" r:id="rId32"/>
    <p:sldId id="299" r:id="rId33"/>
    <p:sldId id="326" r:id="rId34"/>
    <p:sldId id="327" r:id="rId35"/>
    <p:sldId id="328" r:id="rId36"/>
    <p:sldId id="329" r:id="rId37"/>
    <p:sldId id="300" r:id="rId38"/>
    <p:sldId id="332" r:id="rId39"/>
    <p:sldId id="333" r:id="rId40"/>
    <p:sldId id="301" r:id="rId41"/>
    <p:sldId id="334" r:id="rId42"/>
    <p:sldId id="335" r:id="rId43"/>
    <p:sldId id="302" r:id="rId44"/>
    <p:sldId id="337" r:id="rId45"/>
    <p:sldId id="338" r:id="rId46"/>
    <p:sldId id="340" r:id="rId47"/>
    <p:sldId id="341" r:id="rId48"/>
    <p:sldId id="342" r:id="rId49"/>
    <p:sldId id="343" r:id="rId50"/>
    <p:sldId id="307" r:id="rId51"/>
    <p:sldId id="308" r:id="rId52"/>
    <p:sldId id="361" r:id="rId53"/>
    <p:sldId id="362" r:id="rId54"/>
    <p:sldId id="258" r:id="rId55"/>
    <p:sldId id="259" r:id="rId56"/>
    <p:sldId id="363" r:id="rId57"/>
    <p:sldId id="364" r:id="rId58"/>
    <p:sldId id="365" r:id="rId59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221"/>
    <p:restoredTop sz="90934"/>
  </p:normalViewPr>
  <p:slideViewPr>
    <p:cSldViewPr>
      <p:cViewPr varScale="1">
        <p:scale>
          <a:sx n="65" d="100"/>
          <a:sy n="65" d="100"/>
        </p:scale>
        <p:origin x="989" y="48"/>
      </p:cViewPr>
      <p:guideLst>
        <p:guide orient="horz" pos="528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626"/>
    </p:cViewPr>
  </p:sorterViewPr>
  <p:notesViewPr>
    <p:cSldViewPr>
      <p:cViewPr>
        <p:scale>
          <a:sx n="100" d="100"/>
          <a:sy n="100" d="100"/>
        </p:scale>
        <p:origin x="-54" y="-72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CB54A81-0546-334C-B1F2-990397C89F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FED0A44-141A-EE4B-833A-56803C4D7C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6252164-74F5-5647-8182-B8E303CC4C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D1D0594-3B4B-6C4F-AF53-E6CA7B19E8C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0D10F141-CBE1-7949-AA30-92CEC985E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7279336-4975-A442-A4B5-E5D16C23F2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B379997-A560-054C-821C-3E7F476794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FFA439B-0A92-CB48-983B-6994B062E0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8C705CC-222C-804D-9067-01A5C59D7E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02FD636-C1C0-4843-BBB1-615CA8D28E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276B976-5F12-DD4D-B456-4EF1D8B8B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6EC1E5A7-AC02-7947-A1AD-13198ABF1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8112266-21F0-8445-8AEC-851229DEA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6E8B97-FBCA-4940-A493-9F4F2EDA498F}" type="slidenum">
              <a:rPr lang="en-US" altLang="en-US" sz="1200" smtClean="0">
                <a:latin typeface="Garamond" panose="02020404030301010803" pitchFamily="18" charset="0"/>
              </a:rPr>
              <a:pPr/>
              <a:t>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F10386-EA66-F445-AA7E-AF5116CA7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C87028-C3C8-3742-9335-4E12CC443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1B3E795-4957-364E-8275-8B40FB1D9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7E03E5-7809-064F-9B86-AD458286224A}" type="slidenum">
              <a:rPr lang="en-US" altLang="en-US" sz="1200" smtClean="0">
                <a:latin typeface="Garamond" panose="02020404030301010803" pitchFamily="18" charset="0"/>
              </a:rPr>
              <a:pPr/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287BAA2-6B66-2E45-BFED-D927A5986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649D92E-FA34-A543-86E1-0638D853F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CCDB3366-3527-164C-832F-64EA7A945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B2C76C-A17E-5B41-84B3-3044A4E4B5F2}" type="slidenum">
              <a:rPr lang="en-US" altLang="en-US" sz="1200" smtClean="0">
                <a:latin typeface="Garamond" panose="02020404030301010803" pitchFamily="18" charset="0"/>
              </a:rPr>
              <a:pPr/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8610" name="Rectangle 1026">
            <a:extLst>
              <a:ext uri="{FF2B5EF4-FFF2-40B4-BE49-F238E27FC236}">
                <a16:creationId xmlns:a16="http://schemas.microsoft.com/office/drawing/2014/main" id="{5BFEC388-1F5F-DE4F-BA2F-DB018881B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1027">
            <a:extLst>
              <a:ext uri="{FF2B5EF4-FFF2-40B4-BE49-F238E27FC236}">
                <a16:creationId xmlns:a16="http://schemas.microsoft.com/office/drawing/2014/main" id="{420A5703-4556-0A4F-8D1A-695AD610A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13FF11F9-4952-3149-AD20-58615C48FB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82C88A-16AB-394C-92A7-02ABB0CAB08A}" type="slidenum">
              <a:rPr lang="en-US" altLang="en-US" sz="1200" smtClean="0">
                <a:latin typeface="Garamond" panose="02020404030301010803" pitchFamily="18" charset="0"/>
              </a:rPr>
              <a:pPr/>
              <a:t>52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87C9463-381D-3049-9139-73D0AE9E2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2C0751E-A0C5-9B40-BE30-017F4B0AE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51">
            <a:extLst>
              <a:ext uri="{FF2B5EF4-FFF2-40B4-BE49-F238E27FC236}">
                <a16:creationId xmlns:a16="http://schemas.microsoft.com/office/drawing/2014/main" id="{65E41C3D-F0F6-CC40-8FF5-4DA4B67C8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4" name="Picture 2052" descr="C:\Documents and Settings\Greg Byrd\My Documents\ece206\mh-slides\title.jpg">
            <a:extLst>
              <a:ext uri="{FF2B5EF4-FFF2-40B4-BE49-F238E27FC236}">
                <a16:creationId xmlns:a16="http://schemas.microsoft.com/office/drawing/2014/main" id="{4D4F533B-A4DF-5646-B0F0-F45BCCCA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6" name="Rectangle 2050">
            <a:extLst>
              <a:ext uri="{FF2B5EF4-FFF2-40B4-BE49-F238E27FC236}">
                <a16:creationId xmlns:a16="http://schemas.microsoft.com/office/drawing/2014/main" id="{EFAC5626-54C7-2B45-9EF3-CD7C5790B9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81600" cy="2133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5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AAF3-34CD-EB49-BFE3-E5023F3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1E6ED-86E6-D54D-87EF-F25C04E43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540408-813E-2B41-A272-278C103610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A038D7B6-98F6-5044-8B12-D0215FD7A4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7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F916E-D18F-7240-B444-A41E572F4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171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90BB5-CA84-D445-A3FE-E9D3891E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63627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71DBB6-B838-844D-A02B-C917E98D45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856566F3-4AFF-AB4F-81AC-BD8DC52EA1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1C8-485D-F74A-AA0E-C4846793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7122-414A-0F4E-AAC6-920AD0CF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D50D20-879B-1840-BE71-FDFEC93AF7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917456AE-AEBF-D246-A6B4-C0E42B7B1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61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0282-F011-264E-9DAC-72F53A92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FA30-1F4D-8D4D-81F8-41626EA3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A4373B-5F55-CE47-AC04-33C292509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6FD09DD0-F125-FD48-AC64-07CDE69ADA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64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72D0-B7FD-5247-BB02-064F57B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8E91-E0FA-AE46-A456-E63E7ED09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8182F-6B68-E54A-8B88-96BC50CD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17BDB-E282-F741-B8DD-152603577C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9D81D98F-DEA4-1249-8FBC-D9B149977D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2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E3A4-4504-9B40-9843-58FDC459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22AA-3F22-9545-96F6-056E9B5A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A179A-CF41-F042-8621-6D62129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8190-F268-C347-8A52-88930737A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B3620-9705-C543-AC3D-5ED4ED6BA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D8DC87-AD6B-0047-8A97-8EB0ED6E4D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36340E15-F143-4E4C-9CE5-BBAEB6DABC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67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1DDC-4362-C042-8D47-373C7B10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567BCB-4B46-F245-8B3E-C6B4CC5741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ADF59D3B-6993-DF4D-B990-2DF265C46B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8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B3DD4F-2438-DE48-A4E9-F821904963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7D3C063C-8D70-2146-ABCC-1CD725C504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52AF-3B9E-C946-A35A-21D2C1FF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84DE-850B-574C-BBCE-2F5DB2E5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041D-A457-5D49-8327-98B668750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73CB8-1AE3-704B-B497-1BBE5B494A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35E17729-0F13-5041-B7B2-E988AC2D5D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07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51D3-B42C-B14F-897D-3B4E967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E941-120B-E34E-B46E-BA51804B1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32400-141F-E441-9034-76518EB6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B5BD0-D2CF-F547-8BB0-B62704FA2C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A54F9B24-98B0-0C4A-A9DF-E20C8779A2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39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21A941-3292-1645-AEFB-2CD313777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DB681A-2CCA-4F4C-AD9F-D9F86EDEC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0B4A5439-C07D-2842-953E-FC005A3D77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11-</a:t>
            </a:r>
            <a:fld id="{073AE0D1-C97A-4B4D-957E-86F555E08D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22691390-C60F-A248-82B1-A111045A0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792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800">
                <a:latin typeface="Arial" panose="020B0604020202020204" pitchFamily="34" charset="0"/>
              </a:rPr>
              <a:t>Copyright © The McGraw-Hill Companies, Inc.  Permission required for reproduction or display.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176213" algn="l" rtl="0" eaLnBrk="0" fontAlgn="base" hangingPunct="0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160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A846B9E3-0670-594C-BB03-16E9B4FF35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05400" cy="2133600"/>
          </a:xfrm>
        </p:spPr>
        <p:txBody>
          <a:bodyPr/>
          <a:lstStyle/>
          <a:p>
            <a:r>
              <a:rPr lang="en-US" altLang="en-US" sz="4800"/>
              <a:t>Chapter 11</a:t>
            </a:r>
            <a:br>
              <a:rPr lang="en-US" altLang="en-US" sz="4800"/>
            </a:br>
            <a:r>
              <a:rPr lang="en-US" altLang="en-US" sz="4800" b="0"/>
              <a:t>Introduction to</a:t>
            </a:r>
            <a:br>
              <a:rPr lang="en-US" altLang="en-US" sz="4800" b="0"/>
            </a:br>
            <a:r>
              <a:rPr lang="en-US" altLang="en-US" sz="4800" b="0"/>
              <a:t>Programming in C</a:t>
            </a:r>
            <a:endParaRPr lang="en-US" altLang="en-US" sz="4800"/>
          </a:p>
        </p:txBody>
      </p:sp>
      <p:sp>
        <p:nvSpPr>
          <p:cNvPr id="15362" name="Text Box 12">
            <a:extLst>
              <a:ext uri="{FF2B5EF4-FFF2-40B4-BE49-F238E27FC236}">
                <a16:creationId xmlns:a16="http://schemas.microsoft.com/office/drawing/2014/main" id="{E1B76D90-1EB1-0B44-94C8-39D96770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64051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40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710A9-A764-684B-A155-4911AB71F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DE954627-0592-B848-993C-AAB8FE9F4D5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9667720-3450-EA43-903B-49B70FA04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and Output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7A62135-AEFA-5D45-9541-2824EE2E9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Variety of I/O functions in </a:t>
            </a:r>
            <a:r>
              <a:rPr lang="en-US" altLang="en-US" i="1"/>
              <a:t>C Standard Library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Must include </a:t>
            </a:r>
            <a:r>
              <a:rPr lang="en-US" altLang="en-US">
                <a:latin typeface="Courier New" panose="02070309020205020404" pitchFamily="49" charset="0"/>
              </a:rPr>
              <a:t>&lt;stdio.h&gt;</a:t>
            </a:r>
            <a:r>
              <a:rPr lang="en-US" altLang="en-US"/>
              <a:t> to use them.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printf("%d\n", counter);</a:t>
            </a:r>
            <a:endParaRPr lang="en-US" altLang="en-US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String contains characters to print and</a:t>
            </a:r>
            <a:br>
              <a:rPr lang="en-US" altLang="en-US"/>
            </a:br>
            <a:r>
              <a:rPr lang="en-US" altLang="en-US"/>
              <a:t>formatting directions for variables.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call says to print the variable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counter</a:t>
            </a:r>
            <a:r>
              <a:rPr lang="en-US" altLang="en-US"/>
              <a:t> as a decimal integer, followed by a linefeed (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/>
              <a:t>).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scanf("%d", &amp;startPoint);</a:t>
            </a:r>
            <a:endParaRPr lang="en-US" altLang="en-US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String contains formatting directions for looking at input.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call says to read a decimal integer and assign it to the</a:t>
            </a:r>
            <a:br>
              <a:rPr lang="en-US" altLang="en-US"/>
            </a:br>
            <a:r>
              <a:rPr lang="en-US" altLang="en-US"/>
              <a:t>variable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startPoint</a:t>
            </a:r>
            <a:r>
              <a:rPr lang="en-US" altLang="en-US"/>
              <a:t>.  (Don't worry about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/>
              <a:t> yet.)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8DF0FDC-0823-E940-A689-93ACC9EFAF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4240213" cy="2133600"/>
          </a:xfrm>
        </p:spPr>
        <p:txBody>
          <a:bodyPr/>
          <a:lstStyle/>
          <a:p>
            <a:r>
              <a:rPr lang="en-US" altLang="en-US" sz="4800"/>
              <a:t>Chapter 12</a:t>
            </a:r>
            <a:br>
              <a:rPr lang="en-US" altLang="en-US" sz="4800"/>
            </a:br>
            <a:r>
              <a:rPr lang="en-US" altLang="en-US" sz="4800" b="0"/>
              <a:t>Variables and</a:t>
            </a:r>
            <a:br>
              <a:rPr lang="en-US" altLang="en-US" sz="4800" b="0"/>
            </a:br>
            <a:r>
              <a:rPr lang="en-US" altLang="en-US" sz="4800" b="0"/>
              <a:t>Operators</a:t>
            </a:r>
            <a:endParaRPr lang="en-US" altLang="en-US" sz="4800"/>
          </a:p>
        </p:txBody>
      </p:sp>
      <p:sp>
        <p:nvSpPr>
          <p:cNvPr id="33794" name="Text Box 12">
            <a:extLst>
              <a:ext uri="{FF2B5EF4-FFF2-40B4-BE49-F238E27FC236}">
                <a16:creationId xmlns:a16="http://schemas.microsoft.com/office/drawing/2014/main" id="{890FF8B6-415C-094F-936A-57499950D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64051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40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5241-C220-7042-B132-03322AFF7C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E0E717E9-F33C-0E4C-9F65-27920610296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5842" name="Rectangle 2050">
            <a:extLst>
              <a:ext uri="{FF2B5EF4-FFF2-40B4-BE49-F238E27FC236}">
                <a16:creationId xmlns:a16="http://schemas.microsoft.com/office/drawing/2014/main" id="{62205C40-AD6D-144E-BA7F-523A2E00C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 Elements</a:t>
            </a:r>
          </a:p>
        </p:txBody>
      </p:sp>
      <p:sp>
        <p:nvSpPr>
          <p:cNvPr id="35843" name="Rectangle 2051">
            <a:extLst>
              <a:ext uri="{FF2B5EF4-FFF2-40B4-BE49-F238E27FC236}">
                <a16:creationId xmlns:a16="http://schemas.microsoft.com/office/drawing/2014/main" id="{1E59463E-2F0F-AD45-89D6-3B42A0B23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Variables</a:t>
            </a:r>
          </a:p>
          <a:p>
            <a:pPr lvl="1"/>
            <a:r>
              <a:rPr lang="en-US" altLang="en-US"/>
              <a:t>named, typed data items</a:t>
            </a:r>
          </a:p>
          <a:p>
            <a:r>
              <a:rPr lang="en-US" altLang="en-US">
                <a:solidFill>
                  <a:srgbClr val="CE0000"/>
                </a:solidFill>
              </a:rPr>
              <a:t>Operators</a:t>
            </a:r>
          </a:p>
          <a:p>
            <a:pPr lvl="1"/>
            <a:r>
              <a:rPr lang="en-US" altLang="en-US"/>
              <a:t>predefined actions performed on data items</a:t>
            </a:r>
          </a:p>
          <a:p>
            <a:pPr lvl="1"/>
            <a:r>
              <a:rPr lang="en-US" altLang="en-US"/>
              <a:t>combined with variables to form expressions, statements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Rules and usage</a:t>
            </a:r>
            <a:br>
              <a:rPr lang="en-US" altLang="en-US"/>
            </a:br>
            <a:r>
              <a:rPr lang="en-US" altLang="en-US"/>
              <a:t>Implementation using LC-2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502CC-BBE1-B14B-B5DF-BE532EA2F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2E8F0438-87CE-7A43-8D09-29A025190D5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D580440-ED99-EF46-A0F2-72A58E7C3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6BAC37A-E6D8-0842-8387-9048B1EB3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has three basic data types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/>
              <a:t>		integer (at least 16 bits)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/>
              <a:t>	floating point (at least 32 bits)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/>
              <a:t>		character (at least 8 bits)</a:t>
            </a:r>
          </a:p>
          <a:p>
            <a:endParaRPr lang="en-US" altLang="en-US"/>
          </a:p>
          <a:p>
            <a:r>
              <a:rPr lang="en-US" altLang="en-US"/>
              <a:t>Exact size can vary, depending on processor</a:t>
            </a:r>
          </a:p>
          <a:p>
            <a:pPr lvl="1"/>
            <a:r>
              <a:rPr lang="en-US" altLang="en-US"/>
              <a:t>int is supposed to be "natural" integer size;</a:t>
            </a:r>
            <a:br>
              <a:rPr lang="en-US" altLang="en-US"/>
            </a:br>
            <a:r>
              <a:rPr lang="en-US" altLang="en-US"/>
              <a:t>for LC-2, that's 16 bits -- 32 bits for most modern processors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D2B3F-DC0A-174A-A76E-FDF9CCE5C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586B3621-2DC4-DE4F-AA43-893AFE48C30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4734FB4-FA66-C64E-A2F6-B25182745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5769027-882B-0A44-A251-11B882DF2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Any combination of letters, numbers, and underscore (_)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Case matters</a:t>
            </a:r>
            <a:endParaRPr lang="en-US" altLang="en-US"/>
          </a:p>
          <a:p>
            <a:pPr lvl="1"/>
            <a:r>
              <a:rPr lang="en-US" altLang="en-US"/>
              <a:t>"sum" is different than "Sum"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Cannot begin with a number</a:t>
            </a:r>
            <a:endParaRPr lang="en-US" altLang="en-US"/>
          </a:p>
          <a:p>
            <a:pPr lvl="1"/>
            <a:r>
              <a:rPr lang="en-US" altLang="en-US"/>
              <a:t>usually, variables beginning with underscore</a:t>
            </a:r>
            <a:br>
              <a:rPr lang="en-US" altLang="en-US"/>
            </a:br>
            <a:r>
              <a:rPr lang="en-US" altLang="en-US"/>
              <a:t>are used only in special library routines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Only first 31 characters are used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F75542F-3178-284A-83E7-033BEB71D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F958D477-2A18-514A-9D47-3259F661D7B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3F1494-CAD8-094B-9ECD-90EEB67CC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1360F6A-E71F-F64F-A4D7-FCACE1CEB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009900"/>
                </a:solidFill>
              </a:rPr>
              <a:t>Legal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wordsPerSecond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words_per_second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_green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aReally_longName_moreThan31chars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aReally_longName_moreThan31characters</a:t>
            </a:r>
            <a:endParaRPr lang="en-US" altLang="en-US" b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b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CE0000"/>
                </a:solidFill>
              </a:rPr>
              <a:t>Illegal</a:t>
            </a:r>
            <a:endParaRPr lang="en-US" altLang="en-US" b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10sdigit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ten'sdigit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done?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double</a:t>
            </a:r>
            <a:endParaRPr lang="en-US" altLang="en-US" b="0">
              <a:latin typeface="Courier New" panose="02070309020205020404" pitchFamily="49" charset="0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F0847350-E5EF-E641-95F9-52639071B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25812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accent2"/>
                </a:solidFill>
              </a:rPr>
              <a:t>reserved keyword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41C419AC-82F3-8142-B7DA-25287995A7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257800"/>
            <a:ext cx="2057400" cy="304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7">
            <a:extLst>
              <a:ext uri="{FF2B5EF4-FFF2-40B4-BE49-F238E27FC236}">
                <a16:creationId xmlns:a16="http://schemas.microsoft.com/office/drawing/2014/main" id="{B2784C56-AA0D-DC48-B62E-4F3991033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362200"/>
            <a:ext cx="53340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8">
            <a:extLst>
              <a:ext uri="{FF2B5EF4-FFF2-40B4-BE49-F238E27FC236}">
                <a16:creationId xmlns:a16="http://schemas.microsoft.com/office/drawing/2014/main" id="{3A0096ED-74CB-A447-A809-864636C5F6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362200"/>
            <a:ext cx="304800" cy="1143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6">
            <a:extLst>
              <a:ext uri="{FF2B5EF4-FFF2-40B4-BE49-F238E27FC236}">
                <a16:creationId xmlns:a16="http://schemas.microsoft.com/office/drawing/2014/main" id="{5BCF207C-ADD4-1149-B348-2076EAB1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05000"/>
            <a:ext cx="21780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chemeClr val="accent2"/>
                </a:solidFill>
              </a:rPr>
              <a:t>same identifier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C4E9-CC62-C940-9E44-E3614058E8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7846D188-FB6F-2649-BF5F-794FFF20E2C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E68409B-60F3-EC43-8D7D-ED848BA4A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Literals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5F510E2-B260-4445-B202-F47D3A66D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924800" cy="5334000"/>
          </a:xfrm>
        </p:spPr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Integer</a:t>
            </a:r>
            <a:endParaRPr lang="en-US" altLang="en-US"/>
          </a:p>
          <a:p>
            <a:r>
              <a:rPr lang="en-US" altLang="en-US" b="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123   /* decimal */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-123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0x123 /* hexadecimal */</a:t>
            </a:r>
            <a:endParaRPr lang="en-US" altLang="en-US" b="0"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CE0000"/>
                </a:solidFill>
              </a:rPr>
              <a:t>Floating point</a:t>
            </a:r>
          </a:p>
          <a:p>
            <a:r>
              <a:rPr lang="en-US" altLang="en-US" b="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6.023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6.023e23  /* 6.023 x 10</a:t>
            </a:r>
            <a:r>
              <a:rPr lang="en-US" altLang="en-US" baseline="30000">
                <a:latin typeface="Courier New" panose="02070309020205020404" pitchFamily="49" charset="0"/>
              </a:rPr>
              <a:t>23</a:t>
            </a:r>
            <a:r>
              <a:rPr lang="en-US" altLang="en-US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5E12      /* 5.0 x 10</a:t>
            </a:r>
            <a:r>
              <a:rPr lang="en-US" altLang="en-US" baseline="30000">
                <a:latin typeface="Courier New" panose="02070309020205020404" pitchFamily="49" charset="0"/>
              </a:rPr>
              <a:t>12</a:t>
            </a:r>
            <a:r>
              <a:rPr lang="en-US" altLang="en-US">
                <a:latin typeface="Courier New" panose="02070309020205020404" pitchFamily="49" charset="0"/>
              </a:rPr>
              <a:t> */</a:t>
            </a:r>
            <a:endParaRPr lang="en-US" altLang="en-US" b="0"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CE0000"/>
                </a:solidFill>
              </a:rPr>
              <a:t>Character</a:t>
            </a:r>
            <a:endParaRPr lang="en-US" altLang="en-US"/>
          </a:p>
          <a:p>
            <a:r>
              <a:rPr lang="en-US" altLang="en-US" b="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'c'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'\n'  /* newline */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'\xA' /* ASCII 10 (0xA) */</a:t>
            </a:r>
            <a:endParaRPr lang="en-US" altLang="en-US" b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D4595-3F49-FA47-9157-47C2A763D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3208D4C3-8F46-8F42-A8F6-6E5E530660E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FD820B-3338-1D4A-A205-3F178B163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Scope: Global and Local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FB6E0E0-BFB0-754B-8B69-2766DC989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Where is the variable accessible?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CE0000"/>
                </a:solidFill>
              </a:rPr>
              <a:t>Global:</a:t>
            </a:r>
            <a:r>
              <a:rPr lang="en-US" altLang="en-US"/>
              <a:t> accessed anywhere in program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CE0000"/>
                </a:solidFill>
              </a:rPr>
              <a:t>Local:</a:t>
            </a:r>
            <a:r>
              <a:rPr lang="en-US" altLang="en-US"/>
              <a:t> only accessible in a particular region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CE0000"/>
                </a:solidFill>
              </a:rPr>
              <a:t>Compiler infers scope from where variable is declared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programmer doesn't have to explicitly state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CE0000"/>
                </a:solidFill>
              </a:rPr>
              <a:t>Variable is local to the block in which it is declared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block defined by open and closed braces { }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access variable declared in any "containing" block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Global variable is declared outside all blocks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473E2BC-358D-C34A-8436-76EFBB16E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A443B71B-9308-CD45-953D-A48167017D1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52B14D6-1AE8-214C-8CA7-DF58A91B8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B7E5350-85E5-604C-B2E2-7A7F5CE9B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int itsGlobal = 0;</a:t>
            </a:r>
          </a:p>
          <a:p>
            <a:pPr>
              <a:lnSpc>
                <a:spcPct val="8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itsLocal = 1;   /* local to main */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printf("Global %d Local %d\n", itsGlobal, itsLocal);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 int itsLocal = 2;   /* local to this block */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 itsGlobal = 4;      /* change global variable */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 printf("Global %d Local %d\n", itsGlobal, itsLocal);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printf("Global %d Local %d\n", itsGlobal, itsLocal);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i="1">
                <a:solidFill>
                  <a:schemeClr val="accent2"/>
                </a:solidFill>
              </a:rPr>
              <a:t>Output</a:t>
            </a:r>
            <a:endParaRPr lang="en-US" altLang="en-US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CE0000"/>
                </a:solidFill>
                <a:latin typeface="Courier New" panose="02070309020205020404" pitchFamily="49" charset="0"/>
              </a:rPr>
              <a:t>Global 0 Local 1</a:t>
            </a:r>
            <a:br>
              <a:rPr lang="en-US" altLang="en-US" sz="2000">
                <a:solidFill>
                  <a:srgbClr val="CE0000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CE0000"/>
                </a:solidFill>
                <a:latin typeface="Courier New" panose="02070309020205020404" pitchFamily="49" charset="0"/>
              </a:rPr>
              <a:t>Global 4 Local 2</a:t>
            </a:r>
            <a:br>
              <a:rPr lang="en-US" altLang="en-US" sz="2000">
                <a:solidFill>
                  <a:srgbClr val="CE0000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CE0000"/>
                </a:solidFill>
                <a:latin typeface="Courier New" panose="02070309020205020404" pitchFamily="49" charset="0"/>
              </a:rPr>
              <a:t>Global 4 Local 1</a:t>
            </a:r>
            <a:endParaRPr lang="en-US" altLang="en-US" sz="2000">
              <a:solidFill>
                <a:srgbClr val="CE0000"/>
              </a:solidFill>
            </a:endParaRPr>
          </a:p>
        </p:txBody>
      </p:sp>
      <p:sp>
        <p:nvSpPr>
          <p:cNvPr id="41988" name="Oval 4">
            <a:extLst>
              <a:ext uri="{FF2B5EF4-FFF2-40B4-BE49-F238E27FC236}">
                <a16:creationId xmlns:a16="http://schemas.microsoft.com/office/drawing/2014/main" id="{DDC1BB72-EF26-C148-9CCB-FC530CAB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0"/>
            <a:ext cx="12954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1989" name="Freeform 7">
            <a:extLst>
              <a:ext uri="{FF2B5EF4-FFF2-40B4-BE49-F238E27FC236}">
                <a16:creationId xmlns:a16="http://schemas.microsoft.com/office/drawing/2014/main" id="{EC31BF77-6955-D242-B11A-174F34EE14DA}"/>
              </a:ext>
            </a:extLst>
          </p:cNvPr>
          <p:cNvSpPr>
            <a:spLocks/>
          </p:cNvSpPr>
          <p:nvPr/>
        </p:nvSpPr>
        <p:spPr bwMode="auto">
          <a:xfrm>
            <a:off x="2590800" y="3048000"/>
            <a:ext cx="4038600" cy="838200"/>
          </a:xfrm>
          <a:custGeom>
            <a:avLst/>
            <a:gdLst>
              <a:gd name="T0" fmla="*/ 2147483646 w 2784"/>
              <a:gd name="T1" fmla="*/ 1291505956 h 544"/>
              <a:gd name="T2" fmla="*/ 1717170941 w 2784"/>
              <a:gd name="T3" fmla="*/ 151942240 h 544"/>
              <a:gd name="T4" fmla="*/ 0 w 2784"/>
              <a:gd name="T5" fmla="*/ 379854058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4" h="544">
                <a:moveTo>
                  <a:pt x="2784" y="544"/>
                </a:moveTo>
                <a:cubicBezTo>
                  <a:pt x="2032" y="336"/>
                  <a:pt x="1280" y="128"/>
                  <a:pt x="816" y="64"/>
                </a:cubicBezTo>
                <a:cubicBezTo>
                  <a:pt x="352" y="0"/>
                  <a:pt x="128" y="144"/>
                  <a:pt x="0" y="16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8">
            <a:extLst>
              <a:ext uri="{FF2B5EF4-FFF2-40B4-BE49-F238E27FC236}">
                <a16:creationId xmlns:a16="http://schemas.microsoft.com/office/drawing/2014/main" id="{8243D70D-332F-8646-8996-631762A6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343400"/>
            <a:ext cx="1295400" cy="4572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1991" name="Freeform 9">
            <a:extLst>
              <a:ext uri="{FF2B5EF4-FFF2-40B4-BE49-F238E27FC236}">
                <a16:creationId xmlns:a16="http://schemas.microsoft.com/office/drawing/2014/main" id="{0CCD5C20-8066-C049-A78F-B956F11B7646}"/>
              </a:ext>
            </a:extLst>
          </p:cNvPr>
          <p:cNvSpPr>
            <a:spLocks/>
          </p:cNvSpPr>
          <p:nvPr/>
        </p:nvSpPr>
        <p:spPr bwMode="auto">
          <a:xfrm>
            <a:off x="1905000" y="1816100"/>
            <a:ext cx="4419600" cy="2603500"/>
          </a:xfrm>
          <a:custGeom>
            <a:avLst/>
            <a:gdLst>
              <a:gd name="T0" fmla="*/ 2147483646 w 2784"/>
              <a:gd name="T1" fmla="*/ 2147483646 h 1640"/>
              <a:gd name="T2" fmla="*/ 1935480000 w 2784"/>
              <a:gd name="T3" fmla="*/ 504031250 h 1640"/>
              <a:gd name="T4" fmla="*/ 0 w 2784"/>
              <a:gd name="T5" fmla="*/ 1108868750 h 1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4" h="1640">
                <a:moveTo>
                  <a:pt x="2784" y="1640"/>
                </a:moveTo>
                <a:cubicBezTo>
                  <a:pt x="2008" y="1020"/>
                  <a:pt x="1232" y="400"/>
                  <a:pt x="768" y="200"/>
                </a:cubicBezTo>
                <a:cubicBezTo>
                  <a:pt x="304" y="0"/>
                  <a:pt x="128" y="400"/>
                  <a:pt x="0" y="44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AA41D-1E3C-D046-BBEF-FC27D5DF4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9F9386DB-5202-E94A-874C-D86003646EA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C42A6AE-6E5D-5E4F-A80E-64BE9A74E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E1064A3-6347-6241-9B8D-128B02D50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Programmers manipulate variables </a:t>
            </a:r>
            <a:br>
              <a:rPr lang="en-US" altLang="en-US"/>
            </a:br>
            <a:r>
              <a:rPr lang="en-US" altLang="en-US"/>
              <a:t>using the </a:t>
            </a:r>
            <a:r>
              <a:rPr lang="en-US" altLang="en-US">
                <a:solidFill>
                  <a:srgbClr val="009900"/>
                </a:solidFill>
              </a:rPr>
              <a:t>operators</a:t>
            </a:r>
            <a:r>
              <a:rPr lang="en-US" altLang="en-US"/>
              <a:t> provided by the high-level language.</a:t>
            </a:r>
          </a:p>
          <a:p>
            <a:endParaRPr lang="en-US" altLang="en-US"/>
          </a:p>
          <a:p>
            <a:r>
              <a:rPr lang="en-US" altLang="en-US"/>
              <a:t>Variables and operators combine to form</a:t>
            </a:r>
            <a:br>
              <a:rPr lang="en-US" altLang="en-US"/>
            </a:br>
            <a:r>
              <a:rPr lang="en-US" altLang="en-US">
                <a:solidFill>
                  <a:srgbClr val="009900"/>
                </a:solidFill>
              </a:rPr>
              <a:t>expressions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9900"/>
                </a:solidFill>
              </a:rPr>
              <a:t>statements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which denote the work to be done by the program.</a:t>
            </a:r>
          </a:p>
          <a:p>
            <a:endParaRPr lang="en-US" altLang="en-US"/>
          </a:p>
          <a:p>
            <a:r>
              <a:rPr lang="en-US" altLang="en-US"/>
              <a:t>Each operator may correspond to many </a:t>
            </a:r>
            <a:br>
              <a:rPr lang="en-US" altLang="en-US"/>
            </a:br>
            <a:r>
              <a:rPr lang="en-US" altLang="en-US"/>
              <a:t>machine instructions.</a:t>
            </a:r>
          </a:p>
          <a:p>
            <a:pPr lvl="1"/>
            <a:r>
              <a:rPr lang="en-US" altLang="en-US"/>
              <a:t>Example: The multiply operator (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) typically requires</a:t>
            </a:r>
            <a:br>
              <a:rPr lang="en-US" altLang="en-US"/>
            </a:br>
            <a:r>
              <a:rPr lang="en-US" altLang="en-US"/>
              <a:t>multiple LC-2 ADD instructions.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CED16-35E3-D146-A463-173BA82EC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AE8EB0C8-E640-494B-9F0E-67207403FC2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EB47EC8-3E0E-C945-8CB0-CB4B96DBF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C: A High-Level Language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5465F85-FB3E-EB4F-98C5-D3C400AA5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Gives symbolic names to values</a:t>
            </a:r>
            <a:endParaRPr lang="en-US" altLang="en-US"/>
          </a:p>
          <a:p>
            <a:pPr lvl="1"/>
            <a:r>
              <a:rPr lang="en-US" altLang="en-US"/>
              <a:t>don’t need to know which register or memory location</a:t>
            </a:r>
          </a:p>
          <a:p>
            <a:r>
              <a:rPr lang="en-US" altLang="en-US">
                <a:solidFill>
                  <a:srgbClr val="CE0000"/>
                </a:solidFill>
              </a:rPr>
              <a:t>Provides abstraction of underlying hardware</a:t>
            </a:r>
            <a:endParaRPr lang="en-US" altLang="en-US"/>
          </a:p>
          <a:p>
            <a:pPr lvl="1"/>
            <a:r>
              <a:rPr lang="en-US" altLang="en-US"/>
              <a:t>operations do not depend on instruction set</a:t>
            </a:r>
          </a:p>
          <a:p>
            <a:pPr lvl="1"/>
            <a:r>
              <a:rPr lang="en-US" altLang="en-US"/>
              <a:t>example: can write “a = b * c”, even though</a:t>
            </a:r>
            <a:br>
              <a:rPr lang="en-US" altLang="en-US"/>
            </a:br>
            <a:r>
              <a:rPr lang="en-US" altLang="en-US"/>
              <a:t>LC-2 doesn’t have a multiply instruction</a:t>
            </a:r>
          </a:p>
          <a:p>
            <a:r>
              <a:rPr lang="en-US" altLang="en-US">
                <a:solidFill>
                  <a:srgbClr val="CE0000"/>
                </a:solidFill>
              </a:rPr>
              <a:t>Provides expressiveness</a:t>
            </a:r>
            <a:endParaRPr lang="en-US" altLang="en-US"/>
          </a:p>
          <a:p>
            <a:pPr lvl="1"/>
            <a:r>
              <a:rPr lang="en-US" altLang="en-US"/>
              <a:t>use meaningful symbols that convey meaning</a:t>
            </a:r>
          </a:p>
          <a:p>
            <a:pPr lvl="1"/>
            <a:r>
              <a:rPr lang="en-US" altLang="en-US"/>
              <a:t>simple expressions for common control patterns (if-then-else)</a:t>
            </a:r>
          </a:p>
          <a:p>
            <a:r>
              <a:rPr lang="en-US" altLang="en-US">
                <a:solidFill>
                  <a:srgbClr val="CE0000"/>
                </a:solidFill>
              </a:rPr>
              <a:t>Enhances code readability</a:t>
            </a:r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Safeguards against bugs</a:t>
            </a:r>
            <a:endParaRPr lang="en-US" altLang="en-US"/>
          </a:p>
          <a:p>
            <a:pPr lvl="1"/>
            <a:r>
              <a:rPr lang="en-US" altLang="en-US"/>
              <a:t>can enforce rules or conditions at compile-time or run-time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769-52B8-9642-848D-C34C6597D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D81F91B6-2552-E546-A741-DDB9028BE2C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B07D002-7C33-4E4A-BC1E-081B640A2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EA9E2D9-43A1-3E4B-B542-F8026BB64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Any combination of variables, constants, operators, </a:t>
            </a:r>
            <a:br>
              <a:rPr lang="en-US" altLang="en-US"/>
            </a:br>
            <a:r>
              <a:rPr lang="en-US" altLang="en-US"/>
              <a:t>and function calls</a:t>
            </a:r>
          </a:p>
          <a:p>
            <a:pPr lvl="1"/>
            <a:r>
              <a:rPr lang="en-US" altLang="en-US"/>
              <a:t>every expression has a type,</a:t>
            </a:r>
            <a:br>
              <a:rPr lang="en-US" altLang="en-US"/>
            </a:br>
            <a:r>
              <a:rPr lang="en-US" altLang="en-US"/>
              <a:t>derived from the types of its components</a:t>
            </a:r>
            <a:br>
              <a:rPr lang="en-US" altLang="en-US"/>
            </a:br>
            <a:r>
              <a:rPr lang="en-US" altLang="en-US"/>
              <a:t>(according to C typing rules)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r>
              <a:rPr lang="en-US" altLang="en-US" b="0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counter &gt;= STOP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x + sqrt(y)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x &amp; z + 3 || 9 - w-- % 6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23B67-1D37-C046-A938-DDE098918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5DE9B5EE-58B5-9B40-A301-B3961B8B287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3CD52A5C-D596-E14E-BC22-F9CE4A37B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Statement</a:t>
            </a:r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5A439B99-3395-1A41-835E-F8261077A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Expresses a complete unit of work</a:t>
            </a:r>
          </a:p>
          <a:p>
            <a:pPr lvl="1"/>
            <a:r>
              <a:rPr lang="en-US" altLang="en-US"/>
              <a:t>executed in sequential order</a:t>
            </a:r>
          </a:p>
          <a:p>
            <a:endParaRPr lang="en-US" altLang="en-US"/>
          </a:p>
          <a:p>
            <a:r>
              <a:rPr lang="en-US" altLang="en-US"/>
              <a:t>Simple statement ends with semicolon</a:t>
            </a:r>
          </a:p>
          <a:p>
            <a:r>
              <a:rPr lang="en-US" altLang="en-US" b="0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z = x * y;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 /* assign product to z */</a:t>
            </a:r>
          </a:p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y = y + 1;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 /* after multiplication */</a:t>
            </a:r>
          </a:p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  /* null statement */</a:t>
            </a:r>
            <a:endParaRPr lang="en-US" altLang="en-US"/>
          </a:p>
          <a:p>
            <a:endParaRPr lang="en-US" altLang="en-US" b="0">
              <a:latin typeface="Courier New" panose="02070309020205020404" pitchFamily="49" charset="0"/>
            </a:endParaRPr>
          </a:p>
          <a:p>
            <a:r>
              <a:rPr lang="en-US" altLang="en-US"/>
              <a:t>Compound statement groups simple statements</a:t>
            </a:r>
            <a:br>
              <a:rPr lang="en-US" altLang="en-US"/>
            </a:br>
            <a:r>
              <a:rPr lang="en-US" altLang="en-US"/>
              <a:t>using braces.  </a:t>
            </a:r>
          </a:p>
          <a:p>
            <a:pPr lvl="1"/>
            <a:r>
              <a:rPr lang="en-US" altLang="en-US"/>
              <a:t>syntactically equivalent to a simple statement</a:t>
            </a:r>
          </a:p>
          <a:p>
            <a:r>
              <a:rPr lang="en-US" altLang="en-US" b="0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{  z = x * y; y = y + 1;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16CD3-630B-0F41-BBCF-86125AE69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A082E577-77D5-DC46-B7B1-E93EC564672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9154" name="Rectangle 1026">
            <a:extLst>
              <a:ext uri="{FF2B5EF4-FFF2-40B4-BE49-F238E27FC236}">
                <a16:creationId xmlns:a16="http://schemas.microsoft.com/office/drawing/2014/main" id="{83E52E09-0FF5-EB4F-8BCA-6AC391182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49155" name="Rectangle 1027">
            <a:extLst>
              <a:ext uri="{FF2B5EF4-FFF2-40B4-BE49-F238E27FC236}">
                <a16:creationId xmlns:a16="http://schemas.microsoft.com/office/drawing/2014/main" id="{FFA64CC6-48ED-5745-826B-DDBBDE08B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105400"/>
          </a:xfrm>
        </p:spPr>
        <p:txBody>
          <a:bodyPr/>
          <a:lstStyle/>
          <a:p>
            <a:r>
              <a:rPr lang="en-US" altLang="en-US"/>
              <a:t>Three things to know about each operator</a:t>
            </a:r>
          </a:p>
          <a:p>
            <a:r>
              <a:rPr lang="en-US" altLang="en-US">
                <a:solidFill>
                  <a:srgbClr val="CE0000"/>
                </a:solidFill>
              </a:rPr>
              <a:t>(1) Function</a:t>
            </a:r>
            <a:endParaRPr lang="en-US" altLang="en-US"/>
          </a:p>
          <a:p>
            <a:pPr lvl="1"/>
            <a:r>
              <a:rPr lang="en-US" altLang="en-US"/>
              <a:t>what does it do?</a:t>
            </a:r>
          </a:p>
          <a:p>
            <a:r>
              <a:rPr lang="en-US" altLang="en-US">
                <a:solidFill>
                  <a:srgbClr val="CE0000"/>
                </a:solidFill>
              </a:rPr>
              <a:t>(2) Precedence</a:t>
            </a:r>
            <a:endParaRPr lang="en-US" altLang="en-US"/>
          </a:p>
          <a:p>
            <a:pPr lvl="1"/>
            <a:r>
              <a:rPr lang="en-US" altLang="en-US"/>
              <a:t>in which order are operators combined?</a:t>
            </a:r>
          </a:p>
          <a:p>
            <a:pPr lvl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"a * b + c * d" is the same as "(a * b) + (c * d)"</a:t>
            </a:r>
            <a:br>
              <a:rPr lang="en-US" altLang="en-US"/>
            </a:br>
            <a:r>
              <a:rPr lang="en-US" altLang="en-US"/>
              <a:t>because multiply (*) has a higher precedence than addition (+)</a:t>
            </a:r>
          </a:p>
          <a:p>
            <a:r>
              <a:rPr lang="en-US" altLang="en-US">
                <a:solidFill>
                  <a:srgbClr val="CE0000"/>
                </a:solidFill>
              </a:rPr>
              <a:t>(3) Associativity</a:t>
            </a:r>
            <a:endParaRPr lang="en-US" altLang="en-US"/>
          </a:p>
          <a:p>
            <a:pPr lvl="1"/>
            <a:r>
              <a:rPr lang="en-US" altLang="en-US"/>
              <a:t>in which order are operators of the same precedence combined?</a:t>
            </a:r>
          </a:p>
          <a:p>
            <a:pPr lvl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"a - b - c" is the same as "(a - b) - c"</a:t>
            </a:r>
            <a:br>
              <a:rPr lang="en-US" altLang="en-US"/>
            </a:br>
            <a:r>
              <a:rPr lang="en-US" altLang="en-US"/>
              <a:t>because add/sub associate left-to-right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076A8C1-92F0-EA40-A854-25B4969A9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1A4885B3-87EB-7740-B10E-02484EF0204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81BFC68B-5EAD-6D48-AD4F-3EE08996F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Operator</a:t>
            </a:r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E297A1A2-CD55-864E-874A-7AE8B524C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Changes the value of a variable.</a:t>
            </a:r>
          </a:p>
          <a:p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= x + 4;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Corresponding LC-2 code: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LDR  R2, R6, #3  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b="0" i="1">
                <a:solidFill>
                  <a:srgbClr val="CE0000"/>
                </a:solidFill>
              </a:rPr>
              <a:t>load x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/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ADD  R2, R2, #4  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b="0" i="1">
                <a:solidFill>
                  <a:srgbClr val="CE0000"/>
                </a:solidFill>
              </a:rPr>
              <a:t>compute x+4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/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	STR  R2, R6, #3  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b="0" i="1">
                <a:solidFill>
                  <a:srgbClr val="CE0000"/>
                </a:solidFill>
              </a:rPr>
              <a:t>store result to x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50180" name="Text Box 1028">
            <a:extLst>
              <a:ext uri="{FF2B5EF4-FFF2-40B4-BE49-F238E27FC236}">
                <a16:creationId xmlns:a16="http://schemas.microsoft.com/office/drawing/2014/main" id="{0EA6FDAC-D6DC-4940-A5D2-DD6B7C35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19400"/>
            <a:ext cx="3910013" cy="466725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6699"/>
                </a:solidFill>
              </a:rPr>
              <a:t>1. Evaluate right-hand side.</a:t>
            </a:r>
          </a:p>
        </p:txBody>
      </p:sp>
      <p:sp>
        <p:nvSpPr>
          <p:cNvPr id="50181" name="Text Box 1029">
            <a:extLst>
              <a:ext uri="{FF2B5EF4-FFF2-40B4-BE49-F238E27FC236}">
                <a16:creationId xmlns:a16="http://schemas.microsoft.com/office/drawing/2014/main" id="{62A7FAA5-DA1A-3743-9E04-7D8B62F6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9000"/>
            <a:ext cx="4210050" cy="466725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6699"/>
                </a:solidFill>
              </a:rPr>
              <a:t>2. Set left-hand side to result.</a:t>
            </a:r>
          </a:p>
        </p:txBody>
      </p:sp>
      <p:sp>
        <p:nvSpPr>
          <p:cNvPr id="50182" name="Line 1030">
            <a:extLst>
              <a:ext uri="{FF2B5EF4-FFF2-40B4-BE49-F238E27FC236}">
                <a16:creationId xmlns:a16="http://schemas.microsoft.com/office/drawing/2014/main" id="{0788BB25-D689-0648-B2F1-617C75981A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1031">
            <a:extLst>
              <a:ext uri="{FF2B5EF4-FFF2-40B4-BE49-F238E27FC236}">
                <a16:creationId xmlns:a16="http://schemas.microsoft.com/office/drawing/2014/main" id="{C48C2CE4-4EDE-CA4B-9C31-895014A05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438400"/>
            <a:ext cx="0" cy="990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2AA0-9ACA-ED4D-B843-E31381898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6EB0FF28-58A3-2A4C-BFA7-247AE396627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69398F6-4393-DA4B-B7DA-0B289EC48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Operator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3E214F6-53B6-B940-9214-FDAAED39E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expressions evaluate to a value,</a:t>
            </a:r>
            <a:br>
              <a:rPr lang="en-US" altLang="en-US"/>
            </a:br>
            <a:r>
              <a:rPr lang="en-US" altLang="en-US"/>
              <a:t>even ones with the assignment operator.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For assignment, the result is the value assigned.</a:t>
            </a:r>
            <a:endParaRPr lang="en-US" altLang="en-US"/>
          </a:p>
          <a:p>
            <a:pPr lvl="1"/>
            <a:r>
              <a:rPr lang="en-US" altLang="en-US"/>
              <a:t>usually (but not always) the value of the right-hand side</a:t>
            </a:r>
          </a:p>
          <a:p>
            <a:pPr lvl="2"/>
            <a:r>
              <a:rPr lang="en-US" altLang="en-US"/>
              <a:t>type conversion might make assigned value</a:t>
            </a:r>
            <a:br>
              <a:rPr lang="en-US" altLang="en-US"/>
            </a:br>
            <a:r>
              <a:rPr lang="en-US" altLang="en-US"/>
              <a:t>different than computed value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Assignment associates right to left.</a:t>
            </a:r>
          </a:p>
          <a:p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y = x = 3;</a:t>
            </a: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 sz="2000"/>
              <a:t>y gets the value 3, because (x = 3) evaluates to the value 3.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7A8C4-8922-564F-A25E-583F4784B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57E0D0A3-336E-C549-8610-1C509D9D64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531BF0B-9B49-C348-A392-1787C6C23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7024AB2-7B99-C243-970D-3445355D3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Symbol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Operation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Usage	</a:t>
            </a:r>
            <a:r>
              <a:rPr lang="en-US" altLang="en-US" sz="2000">
                <a:solidFill>
                  <a:srgbClr val="CE0000"/>
                </a:solidFill>
              </a:rPr>
              <a:t>Precedence	Assoc</a:t>
            </a:r>
            <a:endParaRPr lang="en-US" altLang="en-US"/>
          </a:p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	multiply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* y	</a:t>
            </a:r>
            <a:r>
              <a:rPr lang="en-US" altLang="en-US" sz="2000"/>
              <a:t>6	l-to-r</a:t>
            </a:r>
            <a:endParaRPr lang="en-US" altLang="en-US"/>
          </a:p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	divide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/ y	</a:t>
            </a:r>
            <a:r>
              <a:rPr lang="en-US" altLang="en-US" sz="2000"/>
              <a:t>6	l-to-r</a:t>
            </a:r>
            <a:endParaRPr lang="en-US" altLang="en-US"/>
          </a:p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	modulo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% y	</a:t>
            </a:r>
            <a:r>
              <a:rPr lang="en-US" altLang="en-US" sz="2000"/>
              <a:t>6	l-to-r</a:t>
            </a:r>
            <a:endParaRPr lang="en-US" altLang="en-US"/>
          </a:p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	addition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+ y	</a:t>
            </a:r>
            <a:r>
              <a:rPr lang="en-US" altLang="en-US" sz="2000"/>
              <a:t>7	l-to-r</a:t>
            </a:r>
            <a:endParaRPr lang="en-US" altLang="en-US"/>
          </a:p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-</a:t>
            </a:r>
            <a:r>
              <a:rPr lang="en-US" altLang="en-US"/>
              <a:t>	subtraction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- y	</a:t>
            </a:r>
            <a:r>
              <a:rPr lang="en-US" altLang="en-US" sz="2000"/>
              <a:t>7	l-to-r</a:t>
            </a:r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endParaRPr lang="en-US" altLang="en-US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altLang="en-US"/>
              <a:t>All associate left to right.</a:t>
            </a:r>
          </a:p>
          <a:p>
            <a:pPr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* / %</a:t>
            </a:r>
            <a:r>
              <a:rPr lang="en-US" altLang="en-US"/>
              <a:t> have higher precedence than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+ -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9921-94F2-CA46-9064-F92505FB3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A98384BE-0814-2841-8A2D-AE2ADD7389E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F041DB5-039B-6D44-93E7-77B74FD57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Expressions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D5F521B-C783-A049-9003-7EB69BA79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If mixed types, smaller type is "promoted" to larger.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+ 4.3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if x is int, converted to double and result is double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Integer division -- fraction is dropped.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/ 3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if x is int and x=5, result is 1 (not 1.666666...)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Modulo -- result is remainder.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% 3</a:t>
            </a:r>
            <a:endParaRPr lang="en-US" altLang="en-US"/>
          </a:p>
          <a:p>
            <a:r>
              <a:rPr lang="en-US" altLang="en-US"/>
              <a:t>	if x is int and x=5, result is 2.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CABF-FC96-2140-B6D2-127238518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6134D34B-EEF3-C844-B4B5-9DF10CEB0B0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B68F60-95DD-6848-9CB7-CB9BB195D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Operators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A495C5E-E64C-974B-B39E-DFFBDDC00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>
                <a:solidFill>
                  <a:srgbClr val="CE0000"/>
                </a:solidFill>
              </a:rPr>
              <a:t>Symbol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Operation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Usage	</a:t>
            </a:r>
            <a:r>
              <a:rPr lang="en-US" altLang="en-US" sz="2000">
                <a:solidFill>
                  <a:srgbClr val="CE0000"/>
                </a:solidFill>
              </a:rPr>
              <a:t>Precedence	Assoc</a:t>
            </a:r>
            <a:endParaRPr lang="en-US" altLang="en-US"/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&gt;</a:t>
            </a:r>
            <a:r>
              <a:rPr lang="en-US" altLang="en-US"/>
              <a:t>	greater than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&gt; y	</a:t>
            </a:r>
            <a:r>
              <a:rPr lang="en-US" altLang="en-US" sz="2000"/>
              <a:t>9	l-to-r</a:t>
            </a:r>
            <a:endParaRPr lang="en-US" altLang="en-US"/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&gt;=</a:t>
            </a:r>
            <a:r>
              <a:rPr lang="en-US" altLang="en-US"/>
              <a:t>	greater than or equal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&gt;= y	</a:t>
            </a:r>
            <a:r>
              <a:rPr lang="en-US" altLang="en-US" sz="2000"/>
              <a:t>9	l-to-r</a:t>
            </a:r>
            <a:endParaRPr lang="en-US" altLang="en-US"/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&lt;</a:t>
            </a:r>
            <a:r>
              <a:rPr lang="en-US" altLang="en-US"/>
              <a:t>	less than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&lt; y	</a:t>
            </a:r>
            <a:r>
              <a:rPr lang="en-US" altLang="en-US" sz="2000"/>
              <a:t>9	l-to-r</a:t>
            </a:r>
            <a:endParaRPr lang="en-US" altLang="en-US"/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&lt;=</a:t>
            </a:r>
            <a:r>
              <a:rPr lang="en-US" altLang="en-US"/>
              <a:t>	less than or equal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&lt;= y	</a:t>
            </a:r>
            <a:r>
              <a:rPr lang="en-US" altLang="en-US" sz="2000"/>
              <a:t>9	l-to-r</a:t>
            </a:r>
            <a:endParaRPr lang="en-US" altLang="en-US"/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r>
              <a:rPr lang="en-US" altLang="en-US"/>
              <a:t>	equal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== y	</a:t>
            </a:r>
            <a:r>
              <a:rPr lang="en-US" altLang="en-US" sz="2000"/>
              <a:t>10	l-to-r</a:t>
            </a:r>
            <a:endParaRPr lang="en-US" altLang="en-US"/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!=</a:t>
            </a:r>
            <a:r>
              <a:rPr lang="en-US" altLang="en-US"/>
              <a:t>	not equal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!= y	</a:t>
            </a:r>
            <a:r>
              <a:rPr lang="en-US" altLang="en-US" sz="2000"/>
              <a:t>10	l-to-r</a:t>
            </a:r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endParaRPr lang="en-US" altLang="en-US"/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/>
              <a:t>Result is 1 (TRUE) or 0 (FALSE).</a:t>
            </a:r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endParaRPr lang="en-US" altLang="en-US"/>
          </a:p>
          <a:p>
            <a:pPr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altLang="en-US" sz="2000"/>
              <a:t>Note: Don't confuse equality (==) with assignment (=).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EA8F-ACB4-A942-B8C6-D4B2017E5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77F09CAD-737D-7246-AC4C-458BCF34B56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4354572-EC39-FD47-AD16-3A58BB2C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Operators: ++ and --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21F4DA-3BF3-CD44-B966-02EF8EE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altLang="en-US"/>
              <a:t>Changes value of variable before (or after)</a:t>
            </a:r>
            <a:br>
              <a:rPr lang="en-US" altLang="en-US"/>
            </a:br>
            <a:r>
              <a:rPr lang="en-US" altLang="en-US"/>
              <a:t>its value is used in an expression.</a:t>
            </a:r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endParaRPr lang="en-US" altLang="en-US">
              <a:solidFill>
                <a:srgbClr val="CE0000"/>
              </a:solidFill>
            </a:endParaRPr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altLang="en-US">
                <a:solidFill>
                  <a:srgbClr val="CE0000"/>
                </a:solidFill>
              </a:rPr>
              <a:t>Symbol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Operation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Usage	</a:t>
            </a:r>
            <a:r>
              <a:rPr lang="en-US" altLang="en-US" sz="2000">
                <a:solidFill>
                  <a:srgbClr val="CE0000"/>
                </a:solidFill>
              </a:rPr>
              <a:t>Precedence	Assoc</a:t>
            </a:r>
            <a:endParaRPr lang="en-US" altLang="en-US"/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++</a:t>
            </a:r>
            <a:r>
              <a:rPr lang="en-US" altLang="en-US"/>
              <a:t>	postincrement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x++	</a:t>
            </a:r>
            <a:r>
              <a:rPr lang="en-US" altLang="en-US" sz="2000"/>
              <a:t>2	r-to-l</a:t>
            </a:r>
            <a:endParaRPr lang="en-US" altLang="en-US"/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--</a:t>
            </a:r>
            <a:r>
              <a:rPr lang="en-US" altLang="en-US"/>
              <a:t>	postdecrement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x--	</a:t>
            </a:r>
            <a:r>
              <a:rPr lang="en-US" altLang="en-US" sz="2000"/>
              <a:t>2	r-to-l</a:t>
            </a:r>
            <a:endParaRPr lang="en-US" altLang="en-US"/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++</a:t>
            </a:r>
            <a:r>
              <a:rPr lang="en-US" altLang="en-US"/>
              <a:t>	preincrement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++x	</a:t>
            </a:r>
            <a:r>
              <a:rPr lang="en-US" altLang="en-US" sz="2000"/>
              <a:t>3	r-to-l</a:t>
            </a:r>
            <a:endParaRPr lang="en-US" altLang="en-US"/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&lt;=</a:t>
            </a:r>
            <a:r>
              <a:rPr lang="en-US" altLang="en-US"/>
              <a:t>	predecrement	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--x	</a:t>
            </a:r>
            <a:r>
              <a:rPr lang="en-US" altLang="en-US" sz="2000"/>
              <a:t>3	r-to-l</a:t>
            </a:r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endParaRPr lang="en-US" altLang="en-US" sz="2000"/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altLang="en-US" sz="2000">
                <a:solidFill>
                  <a:srgbClr val="009900"/>
                </a:solidFill>
              </a:rPr>
              <a:t>Pre</a:t>
            </a:r>
            <a:r>
              <a:rPr lang="en-US" altLang="en-US" sz="2000"/>
              <a:t>:  Increment/decrement variable </a:t>
            </a:r>
            <a:r>
              <a:rPr lang="en-US" altLang="en-US" sz="2000">
                <a:solidFill>
                  <a:srgbClr val="009900"/>
                </a:solidFill>
              </a:rPr>
              <a:t>before</a:t>
            </a:r>
            <a:r>
              <a:rPr lang="en-US" altLang="en-US" sz="2000"/>
              <a:t> using its value.</a:t>
            </a:r>
          </a:p>
          <a:p>
            <a:pPr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altLang="en-US" sz="2000">
                <a:solidFill>
                  <a:srgbClr val="CE0000"/>
                </a:solidFill>
              </a:rPr>
              <a:t>Post</a:t>
            </a:r>
            <a:r>
              <a:rPr lang="en-US" altLang="en-US" sz="2000"/>
              <a:t>: Increment/decrement variable </a:t>
            </a:r>
            <a:r>
              <a:rPr lang="en-US" altLang="en-US" sz="2000">
                <a:solidFill>
                  <a:srgbClr val="CE0000"/>
                </a:solidFill>
              </a:rPr>
              <a:t>after</a:t>
            </a:r>
            <a:r>
              <a:rPr lang="en-US" altLang="en-US" sz="2000"/>
              <a:t> using its value.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8926-77E6-AE44-BE72-E41DBDF46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766409E9-BA4A-4B4D-BB9F-21A3A9ADFDD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ED4D2586-2DD3-4D4C-A133-8C9F285DA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++ and --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1D001CF-1948-9A42-BB66-4FA9E1662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= 4;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y = x++;</a:t>
            </a:r>
            <a:endParaRPr lang="en-US" altLang="en-US"/>
          </a:p>
          <a:p>
            <a:r>
              <a:rPr lang="en-US" altLang="en-US"/>
              <a:t>Results: </a:t>
            </a:r>
            <a:r>
              <a:rPr lang="en-US" altLang="en-US">
                <a:solidFill>
                  <a:srgbClr val="CE0000"/>
                </a:solidFill>
              </a:rPr>
              <a:t>x = 5, y = 4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(because x is incremented after assignment)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= 4;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y = ++x;</a:t>
            </a:r>
            <a:endParaRPr lang="en-US" altLang="en-US"/>
          </a:p>
          <a:p>
            <a:r>
              <a:rPr lang="en-US" altLang="en-US"/>
              <a:t>Results: </a:t>
            </a:r>
            <a:r>
              <a:rPr lang="en-US" altLang="en-US">
                <a:solidFill>
                  <a:srgbClr val="CE0000"/>
                </a:solidFill>
              </a:rPr>
              <a:t>x = 5, y = 5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(because x is incremented before assignment)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C382-9116-9940-A305-65DF46C5E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F76DC985-523C-BB42-A91F-469879A0269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83DB8AA-41FA-664A-BFA5-6102DFB3A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Compilation vs. Interpretation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C5BF372-17CE-3E48-AFFA-47C0F8F2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924800" cy="5410200"/>
          </a:xfrm>
        </p:spPr>
        <p:txBody>
          <a:bodyPr/>
          <a:lstStyle/>
          <a:p>
            <a:r>
              <a:rPr lang="en-US" altLang="en-US"/>
              <a:t>Different ways of translating high-level language</a:t>
            </a:r>
          </a:p>
          <a:p>
            <a:r>
              <a:rPr lang="en-US" altLang="en-US" i="1">
                <a:solidFill>
                  <a:srgbClr val="CE0000"/>
                </a:solidFill>
              </a:rPr>
              <a:t>Interpretation</a:t>
            </a:r>
            <a:endParaRPr lang="en-US" altLang="en-US"/>
          </a:p>
          <a:p>
            <a:pPr lvl="1"/>
            <a:r>
              <a:rPr lang="en-US" altLang="en-US"/>
              <a:t>interpreter = program that executes program statements</a:t>
            </a:r>
          </a:p>
          <a:p>
            <a:pPr lvl="1"/>
            <a:r>
              <a:rPr lang="en-US" altLang="en-US"/>
              <a:t>generally one line/command at a time</a:t>
            </a:r>
          </a:p>
          <a:p>
            <a:pPr lvl="1"/>
            <a:r>
              <a:rPr lang="en-US" altLang="en-US"/>
              <a:t>limited processing</a:t>
            </a:r>
          </a:p>
          <a:p>
            <a:pPr lvl="1"/>
            <a:r>
              <a:rPr lang="en-US" altLang="en-US"/>
              <a:t>easy to debug, make changes, view intermediate results</a:t>
            </a:r>
          </a:p>
          <a:p>
            <a:pPr lvl="1"/>
            <a:r>
              <a:rPr lang="en-US" altLang="en-US"/>
              <a:t>languages: BASIC, LISP, Perl, Java, C-shell</a:t>
            </a:r>
          </a:p>
          <a:p>
            <a:r>
              <a:rPr lang="en-US" altLang="en-US" i="1">
                <a:solidFill>
                  <a:srgbClr val="CE0000"/>
                </a:solidFill>
              </a:rPr>
              <a:t>Compilation</a:t>
            </a:r>
            <a:endParaRPr lang="en-US" altLang="en-US"/>
          </a:p>
          <a:p>
            <a:pPr lvl="1"/>
            <a:r>
              <a:rPr lang="en-US" altLang="en-US"/>
              <a:t>translates statements into machine language</a:t>
            </a:r>
          </a:p>
          <a:p>
            <a:pPr lvl="2"/>
            <a:r>
              <a:rPr lang="en-US" altLang="en-US"/>
              <a:t>does not execute, but creates executable program</a:t>
            </a:r>
          </a:p>
          <a:p>
            <a:pPr lvl="1"/>
            <a:r>
              <a:rPr lang="en-US" altLang="en-US"/>
              <a:t>performs optimization over multiple statements</a:t>
            </a:r>
          </a:p>
          <a:p>
            <a:pPr lvl="1"/>
            <a:r>
              <a:rPr lang="en-US" altLang="en-US"/>
              <a:t>change requires recompilation</a:t>
            </a:r>
          </a:p>
          <a:p>
            <a:pPr lvl="2"/>
            <a:r>
              <a:rPr lang="en-US" altLang="en-US"/>
              <a:t>can be harder to debug, since executed code may be different</a:t>
            </a:r>
          </a:p>
          <a:p>
            <a:pPr lvl="1"/>
            <a:r>
              <a:rPr lang="en-US" altLang="en-US"/>
              <a:t>languages: C, C++, Fortran, Pascal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4D35BDA-A1B7-EB47-AAF8-5790A1B0A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12-</a:t>
            </a:r>
            <a:fld id="{14E98F26-B0D4-D74F-9219-AEC3FB31119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B06713F-D541-DF4C-9DF8-F0B9A4137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Operators: +=, *=, etc.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78EDB43-F968-354F-BAAF-5688EA27D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/>
              <a:t>Arithmetic and bitwise operators can be combined</a:t>
            </a:r>
            <a:br>
              <a:rPr lang="en-US" altLang="en-US"/>
            </a:br>
            <a:r>
              <a:rPr lang="en-US" altLang="en-US"/>
              <a:t>with assignment operator.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CE0000"/>
                </a:solidFill>
              </a:rPr>
              <a:t>Statement</a:t>
            </a:r>
            <a:r>
              <a:rPr lang="en-US" altLang="en-US"/>
              <a:t>	</a:t>
            </a:r>
            <a:r>
              <a:rPr lang="en-US" altLang="en-US">
                <a:solidFill>
                  <a:srgbClr val="CE0000"/>
                </a:solidFill>
              </a:rPr>
              <a:t>Equivalent assignment</a:t>
            </a:r>
            <a:endParaRPr lang="en-US" altLang="en-US"/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+= y;	x = x + 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-= y;	x = x - 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*= y;	x = x * 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/= y;	x = x / 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%= y;	x = x %y;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&amp;= y;	x = x &amp; 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|= y;	x = x | 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^= y;	x = x ^ 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&lt;&lt;= y;	x = x &lt;&lt; y;</a:t>
            </a:r>
          </a:p>
          <a:p>
            <a:pPr>
              <a:lnSpc>
                <a:spcPct val="90000"/>
              </a:lnSpc>
              <a:tabLst>
                <a:tab pos="3143250" algn="l"/>
              </a:tabLst>
            </a:pP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x &gt;&gt;= y;	x = x &gt;&gt; y;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6FF9BF95-1454-9347-AEAD-7D20B0B2A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3733800"/>
            <a:ext cx="252095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All have same</a:t>
            </a:r>
            <a:br>
              <a:rPr lang="en-US" altLang="en-US"/>
            </a:br>
            <a:r>
              <a:rPr lang="en-US" altLang="en-US"/>
              <a:t>precedence and</a:t>
            </a:r>
          </a:p>
          <a:p>
            <a:pPr algn="ctr"/>
            <a:r>
              <a:rPr lang="en-US" altLang="en-US"/>
              <a:t>associativity as =</a:t>
            </a:r>
          </a:p>
          <a:p>
            <a:pPr algn="ctr"/>
            <a:r>
              <a:rPr lang="en-US" altLang="en-US"/>
              <a:t>and associate</a:t>
            </a:r>
          </a:p>
          <a:p>
            <a:pPr algn="ctr"/>
            <a:r>
              <a:rPr lang="en-US" altLang="en-US"/>
              <a:t>right-to-left.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8656BB73-5C09-4A4B-B0E9-6FAB4F62C4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4240213" cy="2133600"/>
          </a:xfrm>
        </p:spPr>
        <p:txBody>
          <a:bodyPr/>
          <a:lstStyle/>
          <a:p>
            <a:r>
              <a:rPr lang="en-US" altLang="en-US" sz="4800"/>
              <a:t>Chapter 13</a:t>
            </a:r>
            <a:br>
              <a:rPr lang="en-US" altLang="en-US" sz="4800"/>
            </a:br>
            <a:r>
              <a:rPr lang="en-US" altLang="en-US" sz="4800" b="0"/>
              <a:t>Control Structures</a:t>
            </a:r>
          </a:p>
        </p:txBody>
      </p:sp>
      <p:sp>
        <p:nvSpPr>
          <p:cNvPr id="67586" name="Text Box 12">
            <a:extLst>
              <a:ext uri="{FF2B5EF4-FFF2-40B4-BE49-F238E27FC236}">
                <a16:creationId xmlns:a16="http://schemas.microsoft.com/office/drawing/2014/main" id="{0731DB8D-0EDE-494E-8051-CB4B2C010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64051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40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64FA-CC5B-FE44-B4CC-D8400880E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44218F31-B2CA-F149-964C-DAE5A6AE015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183703D-F5D6-704D-9DCC-1583EEBD4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6AE93AB-FB3C-624E-A7E7-5632F2AEF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Conditional</a:t>
            </a:r>
          </a:p>
          <a:p>
            <a:pPr lvl="1"/>
            <a:r>
              <a:rPr lang="en-US" altLang="en-US"/>
              <a:t>making a decision about which code to execute,</a:t>
            </a:r>
            <a:br>
              <a:rPr lang="en-US" altLang="en-US"/>
            </a:br>
            <a:r>
              <a:rPr lang="en-US" altLang="en-US"/>
              <a:t>based on evaluated expression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if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if-else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switch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Iteration</a:t>
            </a:r>
          </a:p>
          <a:p>
            <a:pPr lvl="1"/>
            <a:r>
              <a:rPr lang="en-US" altLang="en-US"/>
              <a:t>executing code multiple times,</a:t>
            </a:r>
            <a:br>
              <a:rPr lang="en-US" altLang="en-US"/>
            </a:br>
            <a:r>
              <a:rPr lang="en-US" altLang="en-US"/>
              <a:t>ending based on evaluated expression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while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for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do-while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21020AF-3B2D-754C-B6A5-B041800A7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DCDA5DC8-A360-D449-801D-28861CBA19B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11E1BDD8-23C7-0B4E-8BBA-15C629CED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2486F63-3411-644B-87BD-2D1DFA7C8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 (condition)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action;</a:t>
            </a:r>
          </a:p>
        </p:txBody>
      </p:sp>
      <p:sp>
        <p:nvSpPr>
          <p:cNvPr id="70660" name="AutoShape 5">
            <a:extLst>
              <a:ext uri="{FF2B5EF4-FFF2-40B4-BE49-F238E27FC236}">
                <a16:creationId xmlns:a16="http://schemas.microsoft.com/office/drawing/2014/main" id="{D1504267-226D-6F48-88CA-612258DD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281113"/>
            <a:ext cx="2362200" cy="10668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condition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8F60D74E-E6DF-A142-B232-78C6BB72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957513"/>
            <a:ext cx="20574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action</a:t>
            </a:r>
          </a:p>
        </p:txBody>
      </p:sp>
      <p:cxnSp>
        <p:nvCxnSpPr>
          <p:cNvPr id="70662" name="AutoShape 9">
            <a:extLst>
              <a:ext uri="{FF2B5EF4-FFF2-40B4-BE49-F238E27FC236}">
                <a16:creationId xmlns:a16="http://schemas.microsoft.com/office/drawing/2014/main" id="{15C83887-B090-1E49-AC4B-1C355F271309}"/>
              </a:ext>
            </a:extLst>
          </p:cNvPr>
          <p:cNvCxnSpPr>
            <a:cxnSpLocks noChangeShapeType="1"/>
            <a:endCxn id="70660" idx="0"/>
          </p:cNvCxnSpPr>
          <p:nvPr/>
        </p:nvCxnSpPr>
        <p:spPr bwMode="auto">
          <a:xfrm>
            <a:off x="6400800" y="685800"/>
            <a:ext cx="0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3" name="AutoShape 10">
            <a:extLst>
              <a:ext uri="{FF2B5EF4-FFF2-40B4-BE49-F238E27FC236}">
                <a16:creationId xmlns:a16="http://schemas.microsoft.com/office/drawing/2014/main" id="{10EDB868-2520-2C40-A829-A3758DE2BA86}"/>
              </a:ext>
            </a:extLst>
          </p:cNvPr>
          <p:cNvCxnSpPr>
            <a:cxnSpLocks noChangeShapeType="1"/>
            <a:stCxn id="70660" idx="2"/>
            <a:endCxn id="70661" idx="0"/>
          </p:cNvCxnSpPr>
          <p:nvPr/>
        </p:nvCxnSpPr>
        <p:spPr bwMode="auto">
          <a:xfrm rot="5400000">
            <a:off x="6110287" y="2652713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4" name="AutoShape 11">
            <a:extLst>
              <a:ext uri="{FF2B5EF4-FFF2-40B4-BE49-F238E27FC236}">
                <a16:creationId xmlns:a16="http://schemas.microsoft.com/office/drawing/2014/main" id="{5335E4B7-5C03-3045-9EDE-9D5B6342C67A}"/>
              </a:ext>
            </a:extLst>
          </p:cNvPr>
          <p:cNvCxnSpPr>
            <a:cxnSpLocks noChangeShapeType="1"/>
            <a:stCxn id="70660" idx="3"/>
          </p:cNvCxnSpPr>
          <p:nvPr/>
        </p:nvCxnSpPr>
        <p:spPr bwMode="auto">
          <a:xfrm flipH="1">
            <a:off x="6415088" y="1814513"/>
            <a:ext cx="1181100" cy="2224087"/>
          </a:xfrm>
          <a:prstGeom prst="bentConnector3">
            <a:avLst>
              <a:gd name="adj1" fmla="val -181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5" name="Text Box 14">
            <a:extLst>
              <a:ext uri="{FF2B5EF4-FFF2-40B4-BE49-F238E27FC236}">
                <a16:creationId xmlns:a16="http://schemas.microsoft.com/office/drawing/2014/main" id="{1818B756-6ACE-FA40-AA6B-145A17CB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347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</a:t>
            </a:r>
          </a:p>
        </p:txBody>
      </p:sp>
      <p:sp>
        <p:nvSpPr>
          <p:cNvPr id="70666" name="Text Box 15">
            <a:extLst>
              <a:ext uri="{FF2B5EF4-FFF2-40B4-BE49-F238E27FC236}">
                <a16:creationId xmlns:a16="http://schemas.microsoft.com/office/drawing/2014/main" id="{B5CC26CF-385C-7E4F-B713-069D003FC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13573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cxnSp>
        <p:nvCxnSpPr>
          <p:cNvPr id="70667" name="AutoShape 16">
            <a:extLst>
              <a:ext uri="{FF2B5EF4-FFF2-40B4-BE49-F238E27FC236}">
                <a16:creationId xmlns:a16="http://schemas.microsoft.com/office/drawing/2014/main" id="{209AAE55-7C7A-CC43-8A36-4DC35740366F}"/>
              </a:ext>
            </a:extLst>
          </p:cNvPr>
          <p:cNvCxnSpPr>
            <a:cxnSpLocks noChangeShapeType="1"/>
            <a:stCxn id="70661" idx="2"/>
          </p:cNvCxnSpPr>
          <p:nvPr/>
        </p:nvCxnSpPr>
        <p:spPr bwMode="auto">
          <a:xfrm rot="5400000">
            <a:off x="5919787" y="4062413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8" name="Text Box 19">
            <a:extLst>
              <a:ext uri="{FF2B5EF4-FFF2-40B4-BE49-F238E27FC236}">
                <a16:creationId xmlns:a16="http://schemas.microsoft.com/office/drawing/2014/main" id="{8BFA83F5-8D03-A74F-AB91-F27889847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7470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>
                <a:solidFill>
                  <a:schemeClr val="accent2"/>
                </a:solidFill>
              </a:rPr>
              <a:t>Condition</a:t>
            </a:r>
            <a:r>
              <a:rPr lang="en-US" altLang="en-US" i="1"/>
              <a:t> is a C expression,</a:t>
            </a:r>
          </a:p>
          <a:p>
            <a:r>
              <a:rPr lang="en-US" altLang="en-US" i="1"/>
              <a:t>which evaluates to TRUE (non-zero) or FALSE (zero).</a:t>
            </a:r>
          </a:p>
          <a:p>
            <a:r>
              <a:rPr lang="en-US" altLang="en-US" i="1">
                <a:solidFill>
                  <a:schemeClr val="accent2"/>
                </a:solidFill>
              </a:rPr>
              <a:t>Action</a:t>
            </a:r>
            <a:r>
              <a:rPr lang="en-US" altLang="en-US" i="1"/>
              <a:t> is a C statement,</a:t>
            </a:r>
            <a:br>
              <a:rPr lang="en-US" altLang="en-US" i="1"/>
            </a:br>
            <a:r>
              <a:rPr lang="en-US" altLang="en-US" i="1"/>
              <a:t>which may be simple or compound (a block).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8A661BC-39EB-C146-A89D-542AFC49CD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83585211-FEE5-3049-AF55-660125C2066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60244B3-EEAC-8A4B-98C9-49BDB8260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If Statements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180F281-0F89-E24F-9973-76AD9591A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 (x &lt;= 10)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y = x * x + 5;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if (x &lt;= 10) 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y = x * x + 5;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z = (2 * y) / 3;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if (x &lt;= 10)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y = x * x + 5;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z = (2 * y) / 3;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4886A8EE-58A7-9844-A905-42A5D531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3446463" cy="83185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E0000"/>
                </a:solidFill>
              </a:rPr>
              <a:t>compound statement;</a:t>
            </a:r>
          </a:p>
          <a:p>
            <a:pPr algn="ctr"/>
            <a:r>
              <a:rPr lang="en-US" altLang="en-US">
                <a:solidFill>
                  <a:srgbClr val="CE0000"/>
                </a:solidFill>
              </a:rPr>
              <a:t>both executed if x &lt;= 10</a:t>
            </a: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B3CD8E3A-251D-3040-BBB3-5BBCBE17F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971800"/>
            <a:ext cx="1066800" cy="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2BFF4DA4-EA9D-1D49-9DDC-456D425DB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4684713" cy="11969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E0000"/>
                </a:solidFill>
              </a:rPr>
              <a:t>only first statement is conditional;</a:t>
            </a:r>
          </a:p>
          <a:p>
            <a:pPr algn="ctr"/>
            <a:r>
              <a:rPr lang="en-US" altLang="en-US">
                <a:solidFill>
                  <a:srgbClr val="CE0000"/>
                </a:solidFill>
              </a:rPr>
              <a:t>second statement is</a:t>
            </a:r>
            <a:br>
              <a:rPr lang="en-US" altLang="en-US">
                <a:solidFill>
                  <a:srgbClr val="CE0000"/>
                </a:solidFill>
              </a:rPr>
            </a:br>
            <a:r>
              <a:rPr lang="en-US" altLang="en-US" b="1" i="1">
                <a:solidFill>
                  <a:srgbClr val="CE0000"/>
                </a:solidFill>
              </a:rPr>
              <a:t>always</a:t>
            </a:r>
            <a:r>
              <a:rPr lang="en-US" altLang="en-US">
                <a:solidFill>
                  <a:srgbClr val="CE0000"/>
                </a:solidFill>
              </a:rPr>
              <a:t> executed</a:t>
            </a:r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87570820-ED3B-1746-BBAD-5C5C81A884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105400"/>
            <a:ext cx="609600" cy="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B18B99-F95A-BB4A-8810-DC7D73E4E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E308D506-F05C-0741-9C2C-AF2B954EC93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6080666-7B13-9142-909B-8A08AD53C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If Examples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6F5C9F8-F74D-354B-AAEE-DC8B5A37A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 (0 &lt;= age &amp;&amp; age &lt;= 11)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kids += 1;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if (month == 4 || month == 6 ||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month == 9 || month == 11)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printf(“The month has 30 days.\n”);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if (x = 2)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y = 5;</a:t>
            </a:r>
          </a:p>
          <a:p>
            <a:endParaRPr lang="en-US" altLang="en-US"/>
          </a:p>
          <a:p>
            <a:r>
              <a:rPr lang="en-US" altLang="en-US">
                <a:solidFill>
                  <a:schemeClr val="accent2"/>
                </a:solidFill>
              </a:rPr>
              <a:t>This is a common programming error (= instead of ==),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not caught by compiler because it’s syntactically correct.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A31AA0F8-0BC1-794B-9958-02F776F9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4210050" cy="83185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 i="1">
                <a:solidFill>
                  <a:srgbClr val="CE0000"/>
                </a:solidFill>
              </a:rPr>
              <a:t>always</a:t>
            </a:r>
            <a:r>
              <a:rPr lang="en-US" altLang="en-US">
                <a:solidFill>
                  <a:srgbClr val="CE0000"/>
                </a:solidFill>
              </a:rPr>
              <a:t> true,</a:t>
            </a:r>
            <a:br>
              <a:rPr lang="en-US" altLang="en-US">
                <a:solidFill>
                  <a:srgbClr val="CE0000"/>
                </a:solidFill>
              </a:rPr>
            </a:br>
            <a:r>
              <a:rPr lang="en-US" altLang="en-US">
                <a:solidFill>
                  <a:srgbClr val="CE0000"/>
                </a:solidFill>
              </a:rPr>
              <a:t>so action is </a:t>
            </a:r>
            <a:r>
              <a:rPr lang="en-US" altLang="en-US" b="1" i="1">
                <a:solidFill>
                  <a:srgbClr val="CE0000"/>
                </a:solidFill>
              </a:rPr>
              <a:t>always</a:t>
            </a:r>
            <a:r>
              <a:rPr lang="en-US" altLang="en-US">
                <a:solidFill>
                  <a:srgbClr val="CE0000"/>
                </a:solidFill>
              </a:rPr>
              <a:t> executed!</a:t>
            </a: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E3AFD3FF-ABAA-394C-9FE7-1BA29BD6B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91000"/>
            <a:ext cx="609600" cy="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Line 6">
            <a:extLst>
              <a:ext uri="{FF2B5EF4-FFF2-40B4-BE49-F238E27FC236}">
                <a16:creationId xmlns:a16="http://schemas.microsoft.com/office/drawing/2014/main" id="{3663190B-A5F4-664C-95E7-7CC9311D1C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4724400"/>
            <a:ext cx="2286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9050C12-4009-D149-89FF-B92896475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8733E953-36D8-1549-A6FF-4FDF5111A11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05C6FF5-8D32-F942-B491-844C1EC2C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If’s Can Be Nested</a:t>
            </a:r>
          </a:p>
        </p:txBody>
      </p:sp>
      <p:sp>
        <p:nvSpPr>
          <p:cNvPr id="73731" name="Text Box 4">
            <a:extLst>
              <a:ext uri="{FF2B5EF4-FFF2-40B4-BE49-F238E27FC236}">
                <a16:creationId xmlns:a16="http://schemas.microsoft.com/office/drawing/2014/main" id="{161D39A0-9638-9C47-8E33-140FD640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3200400" cy="181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if (x == 3)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if (y != 6) {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z = z + 1;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w = w + 2;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4D048176-B3EF-0049-A6F8-8A611B41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14800"/>
            <a:ext cx="52990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if ((x == 3) &amp;&amp; (y != 6)) {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z = z + 1;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w = w + 2;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  <p:sp>
        <p:nvSpPr>
          <p:cNvPr id="73733" name="Text Box 6">
            <a:extLst>
              <a:ext uri="{FF2B5EF4-FFF2-40B4-BE49-F238E27FC236}">
                <a16:creationId xmlns:a16="http://schemas.microsoft.com/office/drawing/2014/main" id="{274CEFC6-08AF-1646-9D14-363C51DC0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0520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/>
              <a:t>is the same as...</a:t>
            </a: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31A9DBA-A99A-A24A-A82A-D9D75747E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1C351583-6AA2-E94A-AE7C-5AB440169A3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D759BC1-C54E-7F4A-801A-02EC84017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If-else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7E69B2D-2871-374C-9D0A-160B0D88F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 (condition)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action_if;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else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action_else;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75780" name="AutoShape 5">
            <a:extLst>
              <a:ext uri="{FF2B5EF4-FFF2-40B4-BE49-F238E27FC236}">
                <a16:creationId xmlns:a16="http://schemas.microsoft.com/office/drawing/2014/main" id="{65763E93-8E47-0B40-BCCB-031F56AA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295400"/>
            <a:ext cx="2362200" cy="10668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condition</a:t>
            </a:r>
          </a:p>
        </p:txBody>
      </p:sp>
      <p:grpSp>
        <p:nvGrpSpPr>
          <p:cNvPr id="75781" name="Group 8">
            <a:extLst>
              <a:ext uri="{FF2B5EF4-FFF2-40B4-BE49-F238E27FC236}">
                <a16:creationId xmlns:a16="http://schemas.microsoft.com/office/drawing/2014/main" id="{01BDAF9C-32D4-1043-9625-C8E1313543A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743200"/>
            <a:ext cx="4648200" cy="609600"/>
            <a:chOff x="2832" y="2400"/>
            <a:chExt cx="2928" cy="384"/>
          </a:xfrm>
        </p:grpSpPr>
        <p:sp>
          <p:nvSpPr>
            <p:cNvPr id="75790" name="Rectangle 6">
              <a:extLst>
                <a:ext uri="{FF2B5EF4-FFF2-40B4-BE49-F238E27FC236}">
                  <a16:creationId xmlns:a16="http://schemas.microsoft.com/office/drawing/2014/main" id="{9D5ED084-7B30-0142-A1A8-D637F674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00"/>
              <a:ext cx="1248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action_if</a:t>
              </a:r>
            </a:p>
          </p:txBody>
        </p:sp>
        <p:sp>
          <p:nvSpPr>
            <p:cNvPr id="75791" name="Rectangle 7">
              <a:extLst>
                <a:ext uri="{FF2B5EF4-FFF2-40B4-BE49-F238E27FC236}">
                  <a16:creationId xmlns:a16="http://schemas.microsoft.com/office/drawing/2014/main" id="{83479129-3948-AC40-ABDA-599AB2705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00"/>
              <a:ext cx="1248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action_else</a:t>
              </a:r>
            </a:p>
          </p:txBody>
        </p:sp>
      </p:grpSp>
      <p:cxnSp>
        <p:nvCxnSpPr>
          <p:cNvPr id="75782" name="AutoShape 10">
            <a:extLst>
              <a:ext uri="{FF2B5EF4-FFF2-40B4-BE49-F238E27FC236}">
                <a16:creationId xmlns:a16="http://schemas.microsoft.com/office/drawing/2014/main" id="{E28FF82C-C6AF-8B47-A4E8-EDDAAD1E238C}"/>
              </a:ext>
            </a:extLst>
          </p:cNvPr>
          <p:cNvCxnSpPr>
            <a:cxnSpLocks noChangeShapeType="1"/>
            <a:endCxn id="75780" idx="0"/>
          </p:cNvCxnSpPr>
          <p:nvPr/>
        </p:nvCxnSpPr>
        <p:spPr bwMode="auto">
          <a:xfrm>
            <a:off x="6591300" y="700088"/>
            <a:ext cx="0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3" name="AutoShape 12">
            <a:extLst>
              <a:ext uri="{FF2B5EF4-FFF2-40B4-BE49-F238E27FC236}">
                <a16:creationId xmlns:a16="http://schemas.microsoft.com/office/drawing/2014/main" id="{DD262ECC-990D-2648-88A7-968517FE30CE}"/>
              </a:ext>
            </a:extLst>
          </p:cNvPr>
          <p:cNvCxnSpPr>
            <a:cxnSpLocks noChangeShapeType="1"/>
            <a:stCxn id="75780" idx="1"/>
            <a:endCxn id="75790" idx="0"/>
          </p:cNvCxnSpPr>
          <p:nvPr/>
        </p:nvCxnSpPr>
        <p:spPr bwMode="auto">
          <a:xfrm rot="10800000" flipV="1">
            <a:off x="5257800" y="1828800"/>
            <a:ext cx="138113" cy="9001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4" name="AutoShape 13">
            <a:extLst>
              <a:ext uri="{FF2B5EF4-FFF2-40B4-BE49-F238E27FC236}">
                <a16:creationId xmlns:a16="http://schemas.microsoft.com/office/drawing/2014/main" id="{FD1B252E-61EB-7649-9787-1DD7B81A0EF2}"/>
              </a:ext>
            </a:extLst>
          </p:cNvPr>
          <p:cNvCxnSpPr>
            <a:cxnSpLocks noChangeShapeType="1"/>
            <a:stCxn id="75780" idx="3"/>
            <a:endCxn id="75791" idx="0"/>
          </p:cNvCxnSpPr>
          <p:nvPr/>
        </p:nvCxnSpPr>
        <p:spPr bwMode="auto">
          <a:xfrm>
            <a:off x="7786688" y="1828800"/>
            <a:ext cx="138112" cy="9001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5" name="AutoShape 14">
            <a:extLst>
              <a:ext uri="{FF2B5EF4-FFF2-40B4-BE49-F238E27FC236}">
                <a16:creationId xmlns:a16="http://schemas.microsoft.com/office/drawing/2014/main" id="{0265AA23-75EF-7F47-8810-634CC9E46441}"/>
              </a:ext>
            </a:extLst>
          </p:cNvPr>
          <p:cNvCxnSpPr>
            <a:cxnSpLocks noChangeShapeType="1"/>
            <a:stCxn id="75790" idx="2"/>
            <a:endCxn id="75791" idx="2"/>
          </p:cNvCxnSpPr>
          <p:nvPr/>
        </p:nvCxnSpPr>
        <p:spPr bwMode="auto">
          <a:xfrm rot="16200000" flipH="1">
            <a:off x="6590506" y="2034382"/>
            <a:ext cx="1587" cy="2667000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6" name="AutoShape 15">
            <a:extLst>
              <a:ext uri="{FF2B5EF4-FFF2-40B4-BE49-F238E27FC236}">
                <a16:creationId xmlns:a16="http://schemas.microsoft.com/office/drawing/2014/main" id="{098F938C-165D-A740-BD82-B266A44B13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9400" y="3581400"/>
            <a:ext cx="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87" name="Text Box 16">
            <a:extLst>
              <a:ext uri="{FF2B5EF4-FFF2-40B4-BE49-F238E27FC236}">
                <a16:creationId xmlns:a16="http://schemas.microsoft.com/office/drawing/2014/main" id="{572C1657-A872-EC48-BBED-5AEA10252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13779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</a:t>
            </a:r>
          </a:p>
        </p:txBody>
      </p:sp>
      <p:sp>
        <p:nvSpPr>
          <p:cNvPr id="75788" name="Text Box 17">
            <a:extLst>
              <a:ext uri="{FF2B5EF4-FFF2-40B4-BE49-F238E27FC236}">
                <a16:creationId xmlns:a16="http://schemas.microsoft.com/office/drawing/2014/main" id="{286EF416-6523-084E-B10F-CEB45430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13779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75789" name="Text Box 21">
            <a:extLst>
              <a:ext uri="{FF2B5EF4-FFF2-40B4-BE49-F238E27FC236}">
                <a16:creationId xmlns:a16="http://schemas.microsoft.com/office/drawing/2014/main" id="{EE160C44-C9A3-A94F-B40E-801B2928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91000"/>
            <a:ext cx="823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>
                <a:solidFill>
                  <a:schemeClr val="accent2"/>
                </a:solidFill>
              </a:rPr>
              <a:t>Else</a:t>
            </a:r>
            <a:r>
              <a:rPr lang="en-US" altLang="en-US" i="1"/>
              <a:t> allows choice between </a:t>
            </a:r>
            <a:br>
              <a:rPr lang="en-US" altLang="en-US" i="1"/>
            </a:br>
            <a:r>
              <a:rPr lang="en-US" altLang="en-US" i="1"/>
              <a:t>two mutually exclusive actions without re-testing condition.  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5EABAD-FABA-B74C-8E0D-023C2C341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FB55B428-DD15-874D-AD19-EB65805E7C7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3484CFAA-B40A-E245-9C33-D03AAD7C7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Matching Else with If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6B7CBF7-1354-1F47-8018-9576B75B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Else is always associated with </a:t>
            </a:r>
            <a:r>
              <a:rPr lang="en-US" altLang="en-US" i="1" u="sng"/>
              <a:t>closest</a:t>
            </a:r>
            <a:r>
              <a:rPr lang="en-US" altLang="en-US"/>
              <a:t> unassociated if.</a:t>
            </a:r>
          </a:p>
          <a:p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BD224C8A-188A-E444-B9FF-6078CA7B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3200400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if (x != 10)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if (y &gt; 3)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z = z / 2;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else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 z = z * 2;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8793202F-E947-BB45-940B-BEBBD497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3048000" cy="236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if (x != 10) {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if (y &gt; 3)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z = z / 2;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else 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z = z * 2;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D0327C45-E5EA-894C-B7D0-F9529C6DE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/>
              <a:t>is the same as...</a:t>
            </a:r>
            <a:endParaRPr lang="en-US" altLang="en-US"/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1BD65741-21D6-6344-8109-C9964F3BE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343400"/>
            <a:ext cx="3048000" cy="236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if (x != 10) {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if (y &gt; 3)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z = z / 2;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else 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 z = z * 2;</a:t>
            </a:r>
            <a:endParaRPr lang="en-US" altLang="en-US"/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EDE508D4-626F-FE42-BF90-D9BEBC56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8100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/>
              <a:t>is NOT the same as...</a:t>
            </a: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7BB4-4CEB-194E-9520-88BBA4628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E0B47B6E-63D7-8F4B-BBBD-F079120F69D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03B79EB-E915-EA44-9C90-43F9DB83A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Chaining If’s and Else’s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E56B87B-E2A5-8542-8FFE-8E975733B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 (month == 4 || month == 6 || month == 9 || 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month == 11)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printf(“Month has 30 days.\n”);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else if (month == 1 || month == 3 ||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month == 5 || month == 7 ||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month == 8 || month == 10 ||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month == 12)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printf(“Month has 31 days.\n”);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else if (month == 2)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printf(“Month has 28 or 29 days.\n”);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printf(“Don’t know that month.\n”);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23034A0-65D9-5D49-AF0E-C6B5C4A97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7B4735CA-B421-6B41-8723-66345063258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1E4C0B1-F634-5541-9334-1D4C494FC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 C Program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63EED25-29D8-E94B-881D-06483BAF8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924800" cy="5486400"/>
          </a:xfrm>
        </p:spPr>
        <p:txBody>
          <a:bodyPr/>
          <a:lstStyle/>
          <a:p>
            <a:r>
              <a:rPr lang="en-US" altLang="en-US"/>
              <a:t>Entire mechanism is usually called </a:t>
            </a:r>
            <a:br>
              <a:rPr lang="en-US" altLang="en-US"/>
            </a:br>
            <a:r>
              <a:rPr lang="en-US" altLang="en-US"/>
              <a:t>the “compiler”</a:t>
            </a:r>
          </a:p>
          <a:p>
            <a:r>
              <a:rPr lang="en-US" altLang="en-US">
                <a:solidFill>
                  <a:srgbClr val="CE0000"/>
                </a:solidFill>
              </a:rPr>
              <a:t>Preprocessor</a:t>
            </a:r>
            <a:endParaRPr lang="en-US" altLang="en-US"/>
          </a:p>
          <a:p>
            <a:pPr lvl="1"/>
            <a:r>
              <a:rPr lang="en-US" altLang="en-US"/>
              <a:t>macro substitution</a:t>
            </a:r>
          </a:p>
          <a:p>
            <a:pPr lvl="1"/>
            <a:r>
              <a:rPr lang="en-US" altLang="en-US"/>
              <a:t>conditional compilation</a:t>
            </a:r>
          </a:p>
          <a:p>
            <a:pPr lvl="1"/>
            <a:r>
              <a:rPr lang="en-US" altLang="en-US"/>
              <a:t>“source-level” transformations</a:t>
            </a:r>
          </a:p>
          <a:p>
            <a:pPr lvl="2"/>
            <a:r>
              <a:rPr lang="en-US" altLang="en-US"/>
              <a:t>output is still C</a:t>
            </a:r>
          </a:p>
          <a:p>
            <a:r>
              <a:rPr lang="en-US" altLang="en-US">
                <a:solidFill>
                  <a:srgbClr val="CE0000"/>
                </a:solidFill>
              </a:rPr>
              <a:t>Compiler</a:t>
            </a:r>
            <a:endParaRPr lang="en-US" altLang="en-US"/>
          </a:p>
          <a:p>
            <a:pPr lvl="1"/>
            <a:r>
              <a:rPr lang="en-US" altLang="en-US"/>
              <a:t>generates object file</a:t>
            </a:r>
          </a:p>
          <a:p>
            <a:pPr lvl="2"/>
            <a:r>
              <a:rPr lang="en-US" altLang="en-US"/>
              <a:t>machine instructions</a:t>
            </a:r>
          </a:p>
          <a:p>
            <a:r>
              <a:rPr lang="en-US" altLang="en-US">
                <a:solidFill>
                  <a:srgbClr val="CE0000"/>
                </a:solidFill>
              </a:rPr>
              <a:t>Linker</a:t>
            </a:r>
            <a:endParaRPr lang="en-US" altLang="en-US"/>
          </a:p>
          <a:p>
            <a:pPr lvl="1"/>
            <a:r>
              <a:rPr lang="en-US" altLang="en-US"/>
              <a:t>combine object files</a:t>
            </a:r>
            <a:br>
              <a:rPr lang="en-US" altLang="en-US"/>
            </a:br>
            <a:r>
              <a:rPr lang="en-US" altLang="en-US"/>
              <a:t>(including libraries)</a:t>
            </a:r>
            <a:br>
              <a:rPr lang="en-US" altLang="en-US"/>
            </a:br>
            <a:r>
              <a:rPr lang="en-US" altLang="en-US"/>
              <a:t>into executable image</a:t>
            </a:r>
          </a:p>
        </p:txBody>
      </p:sp>
      <p:graphicFrame>
        <p:nvGraphicFramePr>
          <p:cNvPr id="20484" name="Object 8">
            <a:extLst>
              <a:ext uri="{FF2B5EF4-FFF2-40B4-BE49-F238E27FC236}">
                <a16:creationId xmlns:a16="http://schemas.microsoft.com/office/drawing/2014/main" id="{4490F121-5BE3-E241-9848-7C110015B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609600"/>
          <a:ext cx="458946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3" imgW="37223700" imgH="48298100" progId="Visio.Drawing.6">
                  <p:embed/>
                </p:oleObj>
              </mc:Choice>
              <mc:Fallback>
                <p:oleObj name="VISIO" r:id="rId3" imgW="37223700" imgH="482981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09600"/>
                        <a:ext cx="458946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26AD6987-BDA0-3E4C-973C-245D72B9B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1D425B3F-D72A-EF4F-B710-A59D551F46F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4FC95ED-D3EA-D240-9051-780D5F325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341E29E-F79B-484E-A4F0-3D33300E7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switch (expression) 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case const1: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action1; break;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case const2: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action2; break;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default: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action3;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0C3ED05E-B1E5-5E40-928B-DCD3EF46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85800"/>
            <a:ext cx="17526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/>
              <a:t>evaluate</a:t>
            </a:r>
            <a:br>
              <a:rPr lang="en-US" altLang="en-US" sz="2000"/>
            </a:br>
            <a:r>
              <a:rPr lang="en-US" altLang="en-US" sz="2000"/>
              <a:t>expression</a:t>
            </a:r>
          </a:p>
        </p:txBody>
      </p:sp>
      <p:sp>
        <p:nvSpPr>
          <p:cNvPr id="79877" name="AutoShape 5">
            <a:extLst>
              <a:ext uri="{FF2B5EF4-FFF2-40B4-BE49-F238E27FC236}">
                <a16:creationId xmlns:a16="http://schemas.microsoft.com/office/drawing/2014/main" id="{DE6CDE92-72FB-7949-A859-68B867F4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905000"/>
            <a:ext cx="1828800" cy="9144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/>
              <a:t>= const1?</a:t>
            </a:r>
            <a:endParaRPr lang="en-US" altLang="en-US"/>
          </a:p>
        </p:txBody>
      </p:sp>
      <p:sp>
        <p:nvSpPr>
          <p:cNvPr id="79878" name="AutoShape 6">
            <a:extLst>
              <a:ext uri="{FF2B5EF4-FFF2-40B4-BE49-F238E27FC236}">
                <a16:creationId xmlns:a16="http://schemas.microsoft.com/office/drawing/2014/main" id="{ABAC912A-F79C-514E-8218-2CAE185EE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276600"/>
            <a:ext cx="1828800" cy="9144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/>
              <a:t>= const2?</a:t>
            </a:r>
            <a:endParaRPr lang="en-US" altLang="en-US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9962DC3F-17BD-634D-8803-85BED7B8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19812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/>
              <a:t>action1</a:t>
            </a:r>
          </a:p>
        </p:txBody>
      </p:sp>
      <p:sp>
        <p:nvSpPr>
          <p:cNvPr id="79880" name="Rectangle 8">
            <a:extLst>
              <a:ext uri="{FF2B5EF4-FFF2-40B4-BE49-F238E27FC236}">
                <a16:creationId xmlns:a16="http://schemas.microsoft.com/office/drawing/2014/main" id="{7DDE06C0-945F-6342-AB64-66C8EB31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33528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/>
              <a:t>action2</a:t>
            </a:r>
          </a:p>
        </p:txBody>
      </p:sp>
      <p:sp>
        <p:nvSpPr>
          <p:cNvPr id="79881" name="Rectangle 9">
            <a:extLst>
              <a:ext uri="{FF2B5EF4-FFF2-40B4-BE49-F238E27FC236}">
                <a16:creationId xmlns:a16="http://schemas.microsoft.com/office/drawing/2014/main" id="{807A7FDF-9E33-6644-8F81-BE26624D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46482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/>
              <a:t>action3</a:t>
            </a:r>
          </a:p>
        </p:txBody>
      </p:sp>
      <p:cxnSp>
        <p:nvCxnSpPr>
          <p:cNvPr id="79882" name="AutoShape 10">
            <a:extLst>
              <a:ext uri="{FF2B5EF4-FFF2-40B4-BE49-F238E27FC236}">
                <a16:creationId xmlns:a16="http://schemas.microsoft.com/office/drawing/2014/main" id="{CBCB7F34-8B48-0544-BEA9-BA79351EF36F}"/>
              </a:ext>
            </a:extLst>
          </p:cNvPr>
          <p:cNvCxnSpPr>
            <a:cxnSpLocks noChangeShapeType="1"/>
            <a:stCxn id="79876" idx="2"/>
            <a:endCxn id="79877" idx="0"/>
          </p:cNvCxnSpPr>
          <p:nvPr/>
        </p:nvCxnSpPr>
        <p:spPr bwMode="auto">
          <a:xfrm>
            <a:off x="6057900" y="1462088"/>
            <a:ext cx="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3" name="AutoShape 11">
            <a:extLst>
              <a:ext uri="{FF2B5EF4-FFF2-40B4-BE49-F238E27FC236}">
                <a16:creationId xmlns:a16="http://schemas.microsoft.com/office/drawing/2014/main" id="{BDE9763C-4650-A84E-B7A5-157EADDC85CD}"/>
              </a:ext>
            </a:extLst>
          </p:cNvPr>
          <p:cNvCxnSpPr>
            <a:cxnSpLocks noChangeShapeType="1"/>
            <a:stCxn id="79877" idx="3"/>
            <a:endCxn id="79879" idx="1"/>
          </p:cNvCxnSpPr>
          <p:nvPr/>
        </p:nvCxnSpPr>
        <p:spPr bwMode="auto">
          <a:xfrm>
            <a:off x="6986588" y="23622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4" name="AutoShape 12">
            <a:extLst>
              <a:ext uri="{FF2B5EF4-FFF2-40B4-BE49-F238E27FC236}">
                <a16:creationId xmlns:a16="http://schemas.microsoft.com/office/drawing/2014/main" id="{DE98861F-2060-B84D-996B-BC7897732898}"/>
              </a:ext>
            </a:extLst>
          </p:cNvPr>
          <p:cNvCxnSpPr>
            <a:cxnSpLocks noChangeShapeType="1"/>
            <a:stCxn id="79877" idx="2"/>
            <a:endCxn id="79878" idx="0"/>
          </p:cNvCxnSpPr>
          <p:nvPr/>
        </p:nvCxnSpPr>
        <p:spPr bwMode="auto">
          <a:xfrm>
            <a:off x="6057900" y="2833688"/>
            <a:ext cx="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5" name="AutoShape 13">
            <a:extLst>
              <a:ext uri="{FF2B5EF4-FFF2-40B4-BE49-F238E27FC236}">
                <a16:creationId xmlns:a16="http://schemas.microsoft.com/office/drawing/2014/main" id="{523FB823-D2EF-F544-A754-038D8F3E20A1}"/>
              </a:ext>
            </a:extLst>
          </p:cNvPr>
          <p:cNvCxnSpPr>
            <a:cxnSpLocks noChangeShapeType="1"/>
            <a:stCxn id="79878" idx="3"/>
            <a:endCxn id="79880" idx="1"/>
          </p:cNvCxnSpPr>
          <p:nvPr/>
        </p:nvCxnSpPr>
        <p:spPr bwMode="auto">
          <a:xfrm>
            <a:off x="6986588" y="37338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6" name="AutoShape 14">
            <a:extLst>
              <a:ext uri="{FF2B5EF4-FFF2-40B4-BE49-F238E27FC236}">
                <a16:creationId xmlns:a16="http://schemas.microsoft.com/office/drawing/2014/main" id="{E9E0D021-DF69-EA47-B563-78EC6470C8D1}"/>
              </a:ext>
            </a:extLst>
          </p:cNvPr>
          <p:cNvCxnSpPr>
            <a:cxnSpLocks noChangeShapeType="1"/>
            <a:stCxn id="79878" idx="2"/>
            <a:endCxn id="79881" idx="0"/>
          </p:cNvCxnSpPr>
          <p:nvPr/>
        </p:nvCxnSpPr>
        <p:spPr bwMode="auto">
          <a:xfrm>
            <a:off x="6057900" y="4205288"/>
            <a:ext cx="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7" name="AutoShape 19">
            <a:extLst>
              <a:ext uri="{FF2B5EF4-FFF2-40B4-BE49-F238E27FC236}">
                <a16:creationId xmlns:a16="http://schemas.microsoft.com/office/drawing/2014/main" id="{AC03B124-2064-E644-87D7-BBF9203F5451}"/>
              </a:ext>
            </a:extLst>
          </p:cNvPr>
          <p:cNvCxnSpPr>
            <a:cxnSpLocks noChangeShapeType="1"/>
            <a:stCxn id="79881" idx="2"/>
          </p:cNvCxnSpPr>
          <p:nvPr/>
        </p:nvCxnSpPr>
        <p:spPr bwMode="auto">
          <a:xfrm rot="16200000" flipH="1">
            <a:off x="6426994" y="5055394"/>
            <a:ext cx="671512" cy="1409700"/>
          </a:xfrm>
          <a:prstGeom prst="bentConnector3">
            <a:avLst>
              <a:gd name="adj1" fmla="val 4444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8" name="AutoShape 20">
            <a:extLst>
              <a:ext uri="{FF2B5EF4-FFF2-40B4-BE49-F238E27FC236}">
                <a16:creationId xmlns:a16="http://schemas.microsoft.com/office/drawing/2014/main" id="{ECE1ACBA-B5AE-7A4D-A6DB-EBD29720ADB6}"/>
              </a:ext>
            </a:extLst>
          </p:cNvPr>
          <p:cNvCxnSpPr>
            <a:cxnSpLocks noChangeShapeType="1"/>
            <a:stCxn id="79880" idx="2"/>
          </p:cNvCxnSpPr>
          <p:nvPr/>
        </p:nvCxnSpPr>
        <p:spPr bwMode="auto">
          <a:xfrm rot="5400000">
            <a:off x="6731794" y="4864894"/>
            <a:ext cx="1966912" cy="495300"/>
          </a:xfrm>
          <a:prstGeom prst="bentConnector3">
            <a:avLst>
              <a:gd name="adj1" fmla="val 8127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9" name="AutoShape 21">
            <a:extLst>
              <a:ext uri="{FF2B5EF4-FFF2-40B4-BE49-F238E27FC236}">
                <a16:creationId xmlns:a16="http://schemas.microsoft.com/office/drawing/2014/main" id="{D9B1D332-34CA-B54B-BC8E-2A735CABB7F8}"/>
              </a:ext>
            </a:extLst>
          </p:cNvPr>
          <p:cNvCxnSpPr>
            <a:cxnSpLocks noChangeShapeType="1"/>
            <a:stCxn id="79879" idx="3"/>
          </p:cNvCxnSpPr>
          <p:nvPr/>
        </p:nvCxnSpPr>
        <p:spPr bwMode="auto">
          <a:xfrm flipH="1">
            <a:off x="7467600" y="2362200"/>
            <a:ext cx="1119188" cy="3733800"/>
          </a:xfrm>
          <a:prstGeom prst="bentConnector4">
            <a:avLst>
              <a:gd name="adj1" fmla="val -19148"/>
              <a:gd name="adj2" fmla="val 9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90" name="Text Box 22">
            <a:extLst>
              <a:ext uri="{FF2B5EF4-FFF2-40B4-BE49-F238E27FC236}">
                <a16:creationId xmlns:a16="http://schemas.microsoft.com/office/drawing/2014/main" id="{6540ED5F-10AC-3444-AB4B-8B9ECD11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2362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</a:t>
            </a:r>
          </a:p>
        </p:txBody>
      </p:sp>
      <p:sp>
        <p:nvSpPr>
          <p:cNvPr id="79891" name="Text Box 23">
            <a:extLst>
              <a:ext uri="{FF2B5EF4-FFF2-40B4-BE49-F238E27FC236}">
                <a16:creationId xmlns:a16="http://schemas.microsoft.com/office/drawing/2014/main" id="{2315254C-020F-8C43-AA4C-BFF3AD574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37401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</a:t>
            </a:r>
          </a:p>
        </p:txBody>
      </p:sp>
      <p:sp>
        <p:nvSpPr>
          <p:cNvPr id="79892" name="Text Box 24">
            <a:extLst>
              <a:ext uri="{FF2B5EF4-FFF2-40B4-BE49-F238E27FC236}">
                <a16:creationId xmlns:a16="http://schemas.microsoft.com/office/drawing/2014/main" id="{0137CFB3-0E10-5F4B-A9FD-C8C8DA302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4197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79893" name="Text Box 25">
            <a:extLst>
              <a:ext uri="{FF2B5EF4-FFF2-40B4-BE49-F238E27FC236}">
                <a16:creationId xmlns:a16="http://schemas.microsoft.com/office/drawing/2014/main" id="{3B0A2F4A-4635-A348-9CEE-D7DE2285D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2749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79894" name="Text Box 26">
            <a:extLst>
              <a:ext uri="{FF2B5EF4-FFF2-40B4-BE49-F238E27FC236}">
                <a16:creationId xmlns:a16="http://schemas.microsoft.com/office/drawing/2014/main" id="{FF8ED23D-E3C9-994B-BBA6-2A95A6797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57800"/>
            <a:ext cx="4422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Alternative to long if-else chain.</a:t>
            </a:r>
          </a:p>
          <a:p>
            <a:r>
              <a:rPr lang="en-US" altLang="en-US" i="1"/>
              <a:t>If break is not used, then</a:t>
            </a:r>
            <a:br>
              <a:rPr lang="en-US" altLang="en-US" i="1"/>
            </a:br>
            <a:r>
              <a:rPr lang="en-US" altLang="en-US" i="1"/>
              <a:t>case "falls through" to the next.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868C5-3446-2742-B4EA-78902E8B1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A6D4495E-805F-FF45-A9D8-83B22516BC9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1A09ACD-6E24-894B-A3FF-19921338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 Example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7051BBB-05A7-3148-90A3-350347E0A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/* same as month example for if-else */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switch (month) {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case 4: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case 6: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case 9: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case 11: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printf(“Month has 30 days.\n”);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break;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case 1: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case 3: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/* some cases omitted for brevity...*/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printf(“Month has 31 days.\n”);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break;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case 2: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printf(“Month has 28 or 29 days.\n”);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break;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default: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printf(“Don’t know that month.\n”);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0E788C5-16BB-6844-A706-124BD411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CA34A2E7-DA5C-3840-9B4B-2966AC05C1C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BA77184E-192F-0F4B-8DA1-718F15CE5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Switch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905EF42-348A-A948-B292-C235D92E4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Case expressions must be constant.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case i:  </a:t>
            </a:r>
            <a:r>
              <a:rPr lang="en-US" altLang="en-US" sz="2000">
                <a:solidFill>
                  <a:srgbClr val="009900"/>
                </a:solidFill>
              </a:rPr>
              <a:t>/* illegal if i is a variable */</a:t>
            </a:r>
          </a:p>
          <a:p>
            <a:endParaRPr lang="en-US" altLang="en-US"/>
          </a:p>
          <a:p>
            <a:r>
              <a:rPr lang="en-US" altLang="en-US"/>
              <a:t>If no break, then next case is also executed.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switch (a) 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case 1: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printf(“A”);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case 2: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printf(“B”);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default: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  printf(“C”);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}</a:t>
            </a:r>
            <a:endParaRPr lang="en-US" altLang="en-US"/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21B87E39-C465-AB42-AAB9-FE56AAFC5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57600"/>
            <a:ext cx="3375025" cy="119697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9900"/>
                </a:solidFill>
              </a:rPr>
              <a:t>If a is 1, prints “ABC”.</a:t>
            </a:r>
          </a:p>
          <a:p>
            <a:pPr algn="ctr"/>
            <a:r>
              <a:rPr lang="en-US" altLang="en-US" b="1">
                <a:solidFill>
                  <a:srgbClr val="009900"/>
                </a:solidFill>
              </a:rPr>
              <a:t>If a is 2, prints “BC”.</a:t>
            </a:r>
            <a:br>
              <a:rPr lang="en-US" altLang="en-US" b="1">
                <a:solidFill>
                  <a:srgbClr val="009900"/>
                </a:solidFill>
              </a:rPr>
            </a:br>
            <a:r>
              <a:rPr lang="en-US" altLang="en-US" b="1">
                <a:solidFill>
                  <a:srgbClr val="009900"/>
                </a:solidFill>
              </a:rPr>
              <a:t>Otherwise, prints “C”.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1DB3F07-3FCB-0243-8CBC-B89BCDD85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9A461481-2F63-AD49-B3E3-99E4561DDC0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7EFCDF47-77C9-8149-A514-0E1BFA314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0A7C14D-88AA-B547-98D0-1CE774EB2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 (test)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loop_body;</a:t>
            </a:r>
          </a:p>
        </p:txBody>
      </p:sp>
      <p:sp>
        <p:nvSpPr>
          <p:cNvPr id="82948" name="AutoShape 5">
            <a:extLst>
              <a:ext uri="{FF2B5EF4-FFF2-40B4-BE49-F238E27FC236}">
                <a16:creationId xmlns:a16="http://schemas.microsoft.com/office/drawing/2014/main" id="{0AA44B5F-AB5F-7443-9600-57199B915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281113"/>
            <a:ext cx="2362200" cy="10668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test</a:t>
            </a:r>
          </a:p>
        </p:txBody>
      </p:sp>
      <p:sp>
        <p:nvSpPr>
          <p:cNvPr id="82949" name="Rectangle 6">
            <a:extLst>
              <a:ext uri="{FF2B5EF4-FFF2-40B4-BE49-F238E27FC236}">
                <a16:creationId xmlns:a16="http://schemas.microsoft.com/office/drawing/2014/main" id="{468E0155-B811-AF4D-B368-40CB90D3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05113"/>
            <a:ext cx="1981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loop_body</a:t>
            </a:r>
          </a:p>
        </p:txBody>
      </p:sp>
      <p:cxnSp>
        <p:nvCxnSpPr>
          <p:cNvPr id="82950" name="AutoShape 8">
            <a:extLst>
              <a:ext uri="{FF2B5EF4-FFF2-40B4-BE49-F238E27FC236}">
                <a16:creationId xmlns:a16="http://schemas.microsoft.com/office/drawing/2014/main" id="{E95C933C-0781-7545-98A1-D6D1D9C218C7}"/>
              </a:ext>
            </a:extLst>
          </p:cNvPr>
          <p:cNvCxnSpPr>
            <a:cxnSpLocks noChangeShapeType="1"/>
            <a:endCxn id="82948" idx="0"/>
          </p:cNvCxnSpPr>
          <p:nvPr/>
        </p:nvCxnSpPr>
        <p:spPr bwMode="auto">
          <a:xfrm>
            <a:off x="6400800" y="685800"/>
            <a:ext cx="0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1" name="AutoShape 9">
            <a:extLst>
              <a:ext uri="{FF2B5EF4-FFF2-40B4-BE49-F238E27FC236}">
                <a16:creationId xmlns:a16="http://schemas.microsoft.com/office/drawing/2014/main" id="{886E9D56-AF7C-2B49-93A9-23AF4406C315}"/>
              </a:ext>
            </a:extLst>
          </p:cNvPr>
          <p:cNvCxnSpPr>
            <a:cxnSpLocks noChangeShapeType="1"/>
            <a:stCxn id="82948" idx="2"/>
            <a:endCxn id="82949" idx="0"/>
          </p:cNvCxnSpPr>
          <p:nvPr/>
        </p:nvCxnSpPr>
        <p:spPr bwMode="auto">
          <a:xfrm>
            <a:off x="6400800" y="2362200"/>
            <a:ext cx="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2" name="AutoShape 10">
            <a:extLst>
              <a:ext uri="{FF2B5EF4-FFF2-40B4-BE49-F238E27FC236}">
                <a16:creationId xmlns:a16="http://schemas.microsoft.com/office/drawing/2014/main" id="{6B0B33E0-A1A7-3E47-B9E4-E6B21DC0AC83}"/>
              </a:ext>
            </a:extLst>
          </p:cNvPr>
          <p:cNvCxnSpPr>
            <a:cxnSpLocks noChangeShapeType="1"/>
            <a:stCxn id="82949" idx="1"/>
            <a:endCxn id="82948" idx="1"/>
          </p:cNvCxnSpPr>
          <p:nvPr/>
        </p:nvCxnSpPr>
        <p:spPr bwMode="auto">
          <a:xfrm rot="10800000">
            <a:off x="5205413" y="1814513"/>
            <a:ext cx="190500" cy="1295400"/>
          </a:xfrm>
          <a:prstGeom prst="bentConnector3">
            <a:avLst>
              <a:gd name="adj1" fmla="val 295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3" name="AutoShape 11">
            <a:extLst>
              <a:ext uri="{FF2B5EF4-FFF2-40B4-BE49-F238E27FC236}">
                <a16:creationId xmlns:a16="http://schemas.microsoft.com/office/drawing/2014/main" id="{E2661710-B2CA-AF42-A067-2C12732AD4F7}"/>
              </a:ext>
            </a:extLst>
          </p:cNvPr>
          <p:cNvCxnSpPr>
            <a:cxnSpLocks noChangeShapeType="1"/>
            <a:stCxn id="82948" idx="3"/>
          </p:cNvCxnSpPr>
          <p:nvPr/>
        </p:nvCxnSpPr>
        <p:spPr bwMode="auto">
          <a:xfrm flipH="1">
            <a:off x="6400800" y="1814513"/>
            <a:ext cx="1195388" cy="2286000"/>
          </a:xfrm>
          <a:prstGeom prst="bentConnector4">
            <a:avLst>
              <a:gd name="adj1" fmla="val -57903"/>
              <a:gd name="adj2" fmla="val 8409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4" name="Text Box 12">
            <a:extLst>
              <a:ext uri="{FF2B5EF4-FFF2-40B4-BE49-F238E27FC236}">
                <a16:creationId xmlns:a16="http://schemas.microsoft.com/office/drawing/2014/main" id="{53650749-04D9-7745-A555-3165954FB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</a:t>
            </a:r>
          </a:p>
        </p:txBody>
      </p:sp>
      <p:sp>
        <p:nvSpPr>
          <p:cNvPr id="82955" name="Text Box 13">
            <a:extLst>
              <a:ext uri="{FF2B5EF4-FFF2-40B4-BE49-F238E27FC236}">
                <a16:creationId xmlns:a16="http://schemas.microsoft.com/office/drawing/2014/main" id="{474A929D-A4EE-8943-9848-29806768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3" y="1363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82956" name="Text Box 23">
            <a:extLst>
              <a:ext uri="{FF2B5EF4-FFF2-40B4-BE49-F238E27FC236}">
                <a16:creationId xmlns:a16="http://schemas.microsoft.com/office/drawing/2014/main" id="{8A9DD353-2C2B-6D46-8FCF-AC0E95281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7200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Executes loop body as long as </a:t>
            </a:r>
            <a:br>
              <a:rPr lang="en-US" altLang="en-US" i="1"/>
            </a:br>
            <a:r>
              <a:rPr lang="en-US" altLang="en-US" i="1"/>
              <a:t>test evaluates to TRUE (non-zero).</a:t>
            </a:r>
          </a:p>
          <a:p>
            <a:endParaRPr lang="en-US" altLang="en-US" i="1"/>
          </a:p>
          <a:p>
            <a:r>
              <a:rPr lang="en-US" altLang="en-US" i="1"/>
              <a:t>Note: Test is evaluated </a:t>
            </a:r>
            <a:r>
              <a:rPr lang="en-US" altLang="en-US" b="1" i="1" u="sng"/>
              <a:t>before</a:t>
            </a:r>
            <a:r>
              <a:rPr lang="en-US" altLang="en-US" i="1"/>
              <a:t> executing loop body.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D6621-47C3-0645-A5F8-0532D6846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EC191B76-412A-DE4F-8AD4-ABF7CDBA60B1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15345F64-FA37-0748-A752-AD11DBEAB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Loops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CAEE854-7143-E34A-9F87-6FF59C31A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following loop will never terminate:</a:t>
            </a:r>
            <a:br>
              <a:rPr lang="en-US" altLang="en-US"/>
            </a:br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x = 0;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while (x &lt; 10)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printf(“%d ”, x);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Loop body does not change condition, </a:t>
            </a:r>
            <a:br>
              <a:rPr lang="en-US" altLang="en-US"/>
            </a:br>
            <a:r>
              <a:rPr lang="en-US" altLang="en-US"/>
              <a:t>so test never fails.</a:t>
            </a:r>
          </a:p>
          <a:p>
            <a:endParaRPr lang="en-US" altLang="en-US"/>
          </a:p>
          <a:p>
            <a:r>
              <a:rPr lang="en-US" altLang="en-US"/>
              <a:t>This is a common programming error</a:t>
            </a:r>
            <a:br>
              <a:rPr lang="en-US" altLang="en-US"/>
            </a:br>
            <a:r>
              <a:rPr lang="en-US" altLang="en-US"/>
              <a:t>that can be difficult to find.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90C82D0-EE88-AA4D-884E-B5AA6CF05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EF75A6B7-D560-DD45-947E-7EB1925893B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B332883-AB98-2943-B1D2-6681B5056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6F9B898-12FF-B34B-81B0-73BF02EEC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 (init; end-test; re-init)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statement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59384541-BF75-1340-8CDB-8009EE11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219200"/>
            <a:ext cx="1600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init</a:t>
            </a:r>
          </a:p>
        </p:txBody>
      </p:sp>
      <p:sp>
        <p:nvSpPr>
          <p:cNvPr id="86021" name="AutoShape 6">
            <a:extLst>
              <a:ext uri="{FF2B5EF4-FFF2-40B4-BE49-F238E27FC236}">
                <a16:creationId xmlns:a16="http://schemas.microsoft.com/office/drawing/2014/main" id="{791F8045-1094-924D-B755-29894149C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86000"/>
            <a:ext cx="2362200" cy="10668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test</a:t>
            </a:r>
          </a:p>
        </p:txBody>
      </p:sp>
      <p:sp>
        <p:nvSpPr>
          <p:cNvPr id="86022" name="Rectangle 7">
            <a:extLst>
              <a:ext uri="{FF2B5EF4-FFF2-40B4-BE49-F238E27FC236}">
                <a16:creationId xmlns:a16="http://schemas.microsoft.com/office/drawing/2014/main" id="{776D3383-8FFE-B644-B567-9CC8D17C0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86200"/>
            <a:ext cx="2057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loop_body</a:t>
            </a:r>
          </a:p>
        </p:txBody>
      </p:sp>
      <p:sp>
        <p:nvSpPr>
          <p:cNvPr id="86023" name="Rectangle 8">
            <a:extLst>
              <a:ext uri="{FF2B5EF4-FFF2-40B4-BE49-F238E27FC236}">
                <a16:creationId xmlns:a16="http://schemas.microsoft.com/office/drawing/2014/main" id="{CCE29FB7-E4F6-434D-AC01-5261A4073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1600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re-init</a:t>
            </a:r>
          </a:p>
        </p:txBody>
      </p:sp>
      <p:cxnSp>
        <p:nvCxnSpPr>
          <p:cNvPr id="86024" name="AutoShape 10">
            <a:extLst>
              <a:ext uri="{FF2B5EF4-FFF2-40B4-BE49-F238E27FC236}">
                <a16:creationId xmlns:a16="http://schemas.microsoft.com/office/drawing/2014/main" id="{E95EF6AD-3A65-524C-9668-8D884A52FBD1}"/>
              </a:ext>
            </a:extLst>
          </p:cNvPr>
          <p:cNvCxnSpPr>
            <a:cxnSpLocks noChangeShapeType="1"/>
            <a:stCxn id="86020" idx="2"/>
            <a:endCxn id="86021" idx="0"/>
          </p:cNvCxnSpPr>
          <p:nvPr/>
        </p:nvCxnSpPr>
        <p:spPr bwMode="auto">
          <a:xfrm>
            <a:off x="7277100" y="1766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25" name="AutoShape 11">
            <a:extLst>
              <a:ext uri="{FF2B5EF4-FFF2-40B4-BE49-F238E27FC236}">
                <a16:creationId xmlns:a16="http://schemas.microsoft.com/office/drawing/2014/main" id="{CC3B8026-AF85-1048-BD36-070CEC90D5D1}"/>
              </a:ext>
            </a:extLst>
          </p:cNvPr>
          <p:cNvCxnSpPr>
            <a:cxnSpLocks noChangeShapeType="1"/>
            <a:stCxn id="86022" idx="2"/>
            <a:endCxn id="86023" idx="0"/>
          </p:cNvCxnSpPr>
          <p:nvPr/>
        </p:nvCxnSpPr>
        <p:spPr bwMode="auto">
          <a:xfrm>
            <a:off x="7277100" y="4433888"/>
            <a:ext cx="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26" name="AutoShape 12">
            <a:extLst>
              <a:ext uri="{FF2B5EF4-FFF2-40B4-BE49-F238E27FC236}">
                <a16:creationId xmlns:a16="http://schemas.microsoft.com/office/drawing/2014/main" id="{282FDB28-7B9B-C04D-8BF8-85EC2C1507AB}"/>
              </a:ext>
            </a:extLst>
          </p:cNvPr>
          <p:cNvCxnSpPr>
            <a:cxnSpLocks noChangeShapeType="1"/>
            <a:stCxn id="86021" idx="2"/>
            <a:endCxn id="86022" idx="0"/>
          </p:cNvCxnSpPr>
          <p:nvPr/>
        </p:nvCxnSpPr>
        <p:spPr bwMode="auto">
          <a:xfrm>
            <a:off x="7277100" y="3367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27" name="AutoShape 13">
            <a:extLst>
              <a:ext uri="{FF2B5EF4-FFF2-40B4-BE49-F238E27FC236}">
                <a16:creationId xmlns:a16="http://schemas.microsoft.com/office/drawing/2014/main" id="{E9506CBE-7260-6842-ACF3-D3F009730F04}"/>
              </a:ext>
            </a:extLst>
          </p:cNvPr>
          <p:cNvCxnSpPr>
            <a:cxnSpLocks noChangeShapeType="1"/>
            <a:stCxn id="86023" idx="3"/>
            <a:endCxn id="86021" idx="3"/>
          </p:cNvCxnSpPr>
          <p:nvPr/>
        </p:nvCxnSpPr>
        <p:spPr bwMode="auto">
          <a:xfrm flipV="1">
            <a:off x="8091488" y="2819400"/>
            <a:ext cx="381000" cy="2324100"/>
          </a:xfrm>
          <a:prstGeom prst="bentConnector3">
            <a:avLst>
              <a:gd name="adj1" fmla="val 18999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28" name="Text Box 14">
            <a:extLst>
              <a:ext uri="{FF2B5EF4-FFF2-40B4-BE49-F238E27FC236}">
                <a16:creationId xmlns:a16="http://schemas.microsoft.com/office/drawing/2014/main" id="{BBB77AEC-2129-AF4E-B8C8-1B8043106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3" y="2368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86029" name="Text Box 15">
            <a:extLst>
              <a:ext uri="{FF2B5EF4-FFF2-40B4-BE49-F238E27FC236}">
                <a16:creationId xmlns:a16="http://schemas.microsoft.com/office/drawing/2014/main" id="{71DAED7D-C1B2-804F-898A-92EF8D00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52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</a:t>
            </a:r>
          </a:p>
        </p:txBody>
      </p:sp>
      <p:sp>
        <p:nvSpPr>
          <p:cNvPr id="86030" name="Rectangle 16">
            <a:extLst>
              <a:ext uri="{FF2B5EF4-FFF2-40B4-BE49-F238E27FC236}">
                <a16:creationId xmlns:a16="http://schemas.microsoft.com/office/drawing/2014/main" id="{B8174A15-D180-6849-B838-20BF57D17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334000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86031" name="AutoShape 17">
            <a:extLst>
              <a:ext uri="{FF2B5EF4-FFF2-40B4-BE49-F238E27FC236}">
                <a16:creationId xmlns:a16="http://schemas.microsoft.com/office/drawing/2014/main" id="{A850D50C-A952-8E4B-B8D1-E2B9A6380782}"/>
              </a:ext>
            </a:extLst>
          </p:cNvPr>
          <p:cNvCxnSpPr>
            <a:cxnSpLocks noChangeShapeType="1"/>
            <a:stCxn id="86021" idx="1"/>
          </p:cNvCxnSpPr>
          <p:nvPr/>
        </p:nvCxnSpPr>
        <p:spPr bwMode="auto">
          <a:xfrm rot="10800000" flipV="1">
            <a:off x="5410200" y="2819400"/>
            <a:ext cx="671513" cy="2514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2" name="AutoShape 18">
            <a:extLst>
              <a:ext uri="{FF2B5EF4-FFF2-40B4-BE49-F238E27FC236}">
                <a16:creationId xmlns:a16="http://schemas.microsoft.com/office/drawing/2014/main" id="{4735786D-18ED-D946-88CE-0C67A81A677E}"/>
              </a:ext>
            </a:extLst>
          </p:cNvPr>
          <p:cNvCxnSpPr>
            <a:cxnSpLocks noChangeShapeType="1"/>
            <a:endCxn id="86020" idx="0"/>
          </p:cNvCxnSpPr>
          <p:nvPr/>
        </p:nvCxnSpPr>
        <p:spPr bwMode="auto">
          <a:xfrm>
            <a:off x="7277100" y="70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33" name="Text Box 20">
            <a:extLst>
              <a:ext uri="{FF2B5EF4-FFF2-40B4-BE49-F238E27FC236}">
                <a16:creationId xmlns:a16="http://schemas.microsoft.com/office/drawing/2014/main" id="{F8428EB7-C286-8E41-A461-6E6DDB98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4800"/>
            <a:ext cx="72009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Executes loop body as long as </a:t>
            </a:r>
            <a:br>
              <a:rPr lang="en-US" altLang="en-US" i="1"/>
            </a:br>
            <a:r>
              <a:rPr lang="en-US" altLang="en-US" i="1"/>
              <a:t>test evaluates to TRUE (non-zero).</a:t>
            </a:r>
            <a:br>
              <a:rPr lang="en-US" altLang="en-US" i="1"/>
            </a:br>
            <a:r>
              <a:rPr lang="en-US" altLang="en-US" i="1"/>
              <a:t>Initialization and re-initialization </a:t>
            </a:r>
            <a:br>
              <a:rPr lang="en-US" altLang="en-US" i="1"/>
            </a:br>
            <a:r>
              <a:rPr lang="en-US" altLang="en-US" i="1"/>
              <a:t>code includedin loop statement.</a:t>
            </a:r>
          </a:p>
          <a:p>
            <a:endParaRPr lang="en-US" altLang="en-US" i="1"/>
          </a:p>
          <a:p>
            <a:r>
              <a:rPr lang="en-US" altLang="en-US" i="1"/>
              <a:t>Note: Test is evaluated </a:t>
            </a:r>
            <a:r>
              <a:rPr lang="en-US" altLang="en-US" b="1" i="1" u="sng"/>
              <a:t>before</a:t>
            </a:r>
            <a:r>
              <a:rPr lang="en-US" altLang="en-US" i="1"/>
              <a:t> executing loop body.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52030-7B7C-8D48-A997-01231BB4C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16328EC7-0DB0-E746-9E55-F3F63AE750D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37F7EE9C-E9B4-3641-B17B-6526F3FCE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For Loops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FE308A5-624B-E843-8F76-C28C873C1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-- what is the output of this loop? -- */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for (i = 0; i &lt;= 10; i ++)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printf("%d ", i);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-- what does this one output? -- */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letter = 'a';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for (c = 0; c &lt; 26; c++)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printf("%c ", letter+c);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-- what does this loop do? -- */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numberOfOnes = 0;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for (bitNum = 0; bitNum &lt; 16; bitNum++) {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if (inputValue &amp; (1 &lt;&lt; bitNum))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numberOfOnes++;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56C5BE-481E-F246-86FE-84DD4F665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E9C9DE89-CE77-994E-A6AD-B17656858CBB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BC5205A-954E-284A-9CE2-D5E09BD81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584E075-5B4C-D042-8555-5CC9C1F4D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Loop body can (of course) be another loop.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/* print a multiplication table */</a:t>
            </a:r>
          </a:p>
          <a:p>
            <a:r>
              <a:rPr lang="en-US" altLang="en-US">
                <a:latin typeface="Courier New" panose="02070309020205020404" pitchFamily="49" charset="0"/>
              </a:rPr>
              <a:t>for (mp1 = 0; mp1 &lt; 10; mp1++) 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for (mp2 = 0; mp2 &lt; 10; mp2++) 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printf(“%d\t”, mp1*mp2);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}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printf(“\n”);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927B089F-A186-9342-8EA0-B2897B2B4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8200"/>
            <a:ext cx="5395913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Braces aren’t necessary,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but they make the code easier to read.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8F30-862A-6040-99C9-5442B2A9E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782CB241-EA4A-8245-99C1-92D54800AC70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6E88613-D2A5-0744-9FBF-BCE8DA30E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Nested Loop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87CE159-5A5C-4140-850C-F8AEB5C71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test for the inner loop depends on the </a:t>
            </a:r>
            <a:br>
              <a:rPr lang="en-US" altLang="en-US"/>
            </a:br>
            <a:r>
              <a:rPr lang="en-US" altLang="en-US"/>
              <a:t>counter variable of the outer loop.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for (outer = 1; outer &lt;= input; outer++) 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for (inner = 0; 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inner &lt; outer</a:t>
            </a:r>
            <a:r>
              <a:rPr lang="en-US" altLang="en-US">
                <a:latin typeface="Courier New" panose="02070309020205020404" pitchFamily="49" charset="0"/>
              </a:rPr>
              <a:t>; inner++) 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sum += inner;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}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996C-FC2B-E343-A049-EE1586941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791B1575-D549-4745-B06B-64E5421DD310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69EE2A8-DDC9-4E41-A6F4-6470158F5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vs. While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9F89554-AB0F-7E4A-9EC3-DAD149A8C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general: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</a:rPr>
              <a:t>For</a:t>
            </a:r>
            <a:r>
              <a:rPr lang="en-US" altLang="en-US"/>
              <a:t> loop is preferred for </a:t>
            </a:r>
            <a:r>
              <a:rPr lang="en-US" altLang="en-US">
                <a:solidFill>
                  <a:srgbClr val="009900"/>
                </a:solidFill>
              </a:rPr>
              <a:t>counter</a:t>
            </a:r>
            <a:r>
              <a:rPr lang="en-US" altLang="en-US"/>
              <a:t>-based loops.</a:t>
            </a:r>
          </a:p>
          <a:p>
            <a:pPr lvl="1"/>
            <a:r>
              <a:rPr lang="en-US" altLang="en-US"/>
              <a:t>Explicit counter variable</a:t>
            </a:r>
          </a:p>
          <a:p>
            <a:pPr lvl="1"/>
            <a:r>
              <a:rPr lang="en-US" altLang="en-US"/>
              <a:t>Easy to see how counter is modified each loop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While</a:t>
            </a:r>
            <a:r>
              <a:rPr lang="en-US" altLang="en-US"/>
              <a:t> loop is preferred for </a:t>
            </a:r>
            <a:r>
              <a:rPr lang="en-US" altLang="en-US">
                <a:solidFill>
                  <a:srgbClr val="CE0000"/>
                </a:solidFill>
              </a:rPr>
              <a:t>sentinel</a:t>
            </a:r>
            <a:r>
              <a:rPr lang="en-US" altLang="en-US"/>
              <a:t>-based loops.</a:t>
            </a:r>
          </a:p>
          <a:p>
            <a:pPr lvl="1"/>
            <a:r>
              <a:rPr lang="en-US" altLang="en-US"/>
              <a:t>Test checks for sentinel value.</a:t>
            </a:r>
          </a:p>
          <a:p>
            <a:endParaRPr lang="en-US" altLang="en-US"/>
          </a:p>
          <a:p>
            <a:r>
              <a:rPr lang="en-US" altLang="en-US"/>
              <a:t>Either kind of loop can be expressed as the other,</a:t>
            </a:r>
            <a:br>
              <a:rPr lang="en-US" altLang="en-US"/>
            </a:br>
            <a:r>
              <a:rPr lang="en-US" altLang="en-US"/>
              <a:t>so it’s really a matter of style and readability.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DC2CE-F457-CF48-952E-F9B8FCDBF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107E150E-8A4C-5343-8221-B7CA225AC2F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42BEC59-BE99-934C-8B90-D23DAC6D1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C Program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BAC9B8C-94CC-3A4A-B2A5-3CD420A56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#define STOP 0</a:t>
            </a:r>
          </a:p>
          <a:p>
            <a:pPr>
              <a:lnSpc>
                <a:spcPct val="8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Function: main                                   */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Description: counts down from user input to STOP */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variable declarations */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int counter;  </a:t>
            </a: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an integer to hold count values */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int startPoint; </a:t>
            </a: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starting point for countdown */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prompt user for input */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printf("Enter a positive number: ");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scanf("%d", &amp;startPoint);  </a:t>
            </a: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read into startPoint */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009900"/>
                </a:solidFill>
                <a:latin typeface="Courier New" panose="02070309020205020404" pitchFamily="49" charset="0"/>
              </a:rPr>
              <a:t>/* count down and print count */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for (counter=startPoint; counter &gt;= STOP; counter--)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    printf("%d\n", counter);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0CC5-042E-4B4A-896E-E1C4A14D2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CD40EF35-5CB0-7841-8D00-218152200B01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F37F758-F127-134F-8187-722AB940C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 and Continue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4B02B81-BE87-A34B-8AF4-8ABBB6DA4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break;</a:t>
            </a:r>
            <a:endParaRPr lang="en-US" altLang="en-US">
              <a:solidFill>
                <a:srgbClr val="CE0000"/>
              </a:solidFill>
            </a:endParaRPr>
          </a:p>
          <a:p>
            <a:pPr marL="349250" lvl="1"/>
            <a:r>
              <a:rPr lang="en-US" altLang="en-US"/>
              <a:t>used </a:t>
            </a:r>
            <a:r>
              <a:rPr lang="en-US" altLang="en-US" i="1" u="sng"/>
              <a:t>only</a:t>
            </a:r>
            <a:r>
              <a:rPr lang="en-US" altLang="en-US"/>
              <a:t> in switch statement or iteration statement</a:t>
            </a:r>
          </a:p>
          <a:p>
            <a:pPr marL="349250" lvl="1"/>
            <a:r>
              <a:rPr lang="en-US" altLang="en-US"/>
              <a:t>passes control out of the “smallest” (loop or switch) statement containing it to the statement immediately following</a:t>
            </a:r>
          </a:p>
          <a:p>
            <a:pPr marL="349250" lvl="1"/>
            <a:r>
              <a:rPr lang="en-US" altLang="en-US"/>
              <a:t>usually used to exit a loop before terminating condition occurs</a:t>
            </a:r>
            <a:br>
              <a:rPr lang="en-US" altLang="en-US"/>
            </a:br>
            <a:r>
              <a:rPr lang="en-US" altLang="en-US"/>
              <a:t>(or to exit switch statement when case is done)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continue;</a:t>
            </a:r>
            <a:endParaRPr lang="en-US" altLang="en-US">
              <a:solidFill>
                <a:srgbClr val="CE0000"/>
              </a:solidFill>
            </a:endParaRPr>
          </a:p>
          <a:p>
            <a:pPr marL="349250" lvl="1"/>
            <a:r>
              <a:rPr lang="en-US" altLang="en-US"/>
              <a:t>used only in iteration statement</a:t>
            </a:r>
          </a:p>
          <a:p>
            <a:pPr marL="349250" lvl="1"/>
            <a:r>
              <a:rPr lang="en-US" altLang="en-US"/>
              <a:t>terminates the execution of the loop body for this iteration</a:t>
            </a:r>
          </a:p>
          <a:p>
            <a:pPr marL="349250" lvl="1"/>
            <a:r>
              <a:rPr lang="en-US" altLang="en-US"/>
              <a:t>loop expression is evaluated to see whether another</a:t>
            </a:r>
            <a:br>
              <a:rPr lang="en-US" altLang="en-US"/>
            </a:br>
            <a:r>
              <a:rPr lang="en-US" altLang="en-US"/>
              <a:t>iteration should be performed</a:t>
            </a:r>
          </a:p>
          <a:p>
            <a:pPr marL="349250" lvl="1"/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loop, also executes the re-initializer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1D540-2FD7-7941-B1D7-560EF6633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13-</a:t>
            </a:r>
            <a:fld id="{1F7CF64B-6467-C64F-8DD4-6A706B6EE241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52D6109F-3AFD-1E42-93DF-B8B47E2C1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B87C6FE-AF34-CE42-934D-23A6F669D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does the following loop do?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for (i = 0; i &lt;= 20; i++) {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if (i%2 </a:t>
            </a:r>
            <a:r>
              <a:rPr lang="en-US" altLang="en-US">
                <a:solidFill>
                  <a:srgbClr val="009900"/>
                </a:solidFill>
                <a:latin typeface="Symbol" pitchFamily="2" charset="2"/>
              </a:rPr>
              <a:t>==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0) continue;</a:t>
            </a:r>
            <a:b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printf("%d ", i);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/>
          </a:p>
          <a:p>
            <a:r>
              <a:rPr lang="en-US" altLang="en-US"/>
              <a:t>What would be an easier way to write this?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What happens if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/>
              <a:t> instead of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62F4FEF3-D08E-C742-8C80-CE13EB1741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4240213" cy="2133600"/>
          </a:xfrm>
        </p:spPr>
        <p:txBody>
          <a:bodyPr/>
          <a:lstStyle/>
          <a:p>
            <a:r>
              <a:rPr lang="en-US" altLang="en-US" sz="4800"/>
              <a:t>Chapter 14</a:t>
            </a:r>
            <a:br>
              <a:rPr lang="en-US" altLang="en-US" sz="4800"/>
            </a:br>
            <a:r>
              <a:rPr lang="en-US" altLang="en-US" sz="4800" b="0"/>
              <a:t>Functions</a:t>
            </a:r>
            <a:endParaRPr lang="en-US" altLang="en-US" sz="4800"/>
          </a:p>
        </p:txBody>
      </p:sp>
      <p:sp>
        <p:nvSpPr>
          <p:cNvPr id="112642" name="Text Box 12">
            <a:extLst>
              <a:ext uri="{FF2B5EF4-FFF2-40B4-BE49-F238E27FC236}">
                <a16:creationId xmlns:a16="http://schemas.microsoft.com/office/drawing/2014/main" id="{57C69356-FDA3-AC42-B6E4-436306E7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64051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40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C9E42-3463-7D49-9C8B-7D3A0C7F8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14-</a:t>
            </a:r>
            <a:fld id="{53B0F5FA-EFAF-CC43-9AE5-10A6990E296E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227FBE00-A57D-5041-84AA-4DFDF1F33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4485033-D050-FF4D-8BA8-10C13A6A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E0000"/>
                </a:solidFill>
              </a:rPr>
              <a:t>Smaller, simpler, subcomponent of program</a:t>
            </a:r>
          </a:p>
          <a:p>
            <a:r>
              <a:rPr lang="en-US" altLang="en-US">
                <a:solidFill>
                  <a:srgbClr val="CE0000"/>
                </a:solidFill>
              </a:rPr>
              <a:t>Provides abstraction</a:t>
            </a:r>
            <a:endParaRPr lang="en-US" altLang="en-US"/>
          </a:p>
          <a:p>
            <a:pPr lvl="1"/>
            <a:r>
              <a:rPr lang="en-US" altLang="en-US"/>
              <a:t>hide low-level details</a:t>
            </a:r>
          </a:p>
          <a:p>
            <a:pPr lvl="1"/>
            <a:r>
              <a:rPr lang="en-US" altLang="en-US"/>
              <a:t>give high-level structure to program,</a:t>
            </a:r>
            <a:br>
              <a:rPr lang="en-US" altLang="en-US"/>
            </a:br>
            <a:r>
              <a:rPr lang="en-US" altLang="en-US"/>
              <a:t>easier to understand overall program flow</a:t>
            </a:r>
          </a:p>
          <a:p>
            <a:pPr lvl="1"/>
            <a:r>
              <a:rPr lang="en-US" altLang="en-US"/>
              <a:t>enables separable, independent development</a:t>
            </a:r>
          </a:p>
          <a:p>
            <a:endParaRPr lang="en-US" altLang="en-US"/>
          </a:p>
          <a:p>
            <a:r>
              <a:rPr lang="en-US" altLang="en-US">
                <a:solidFill>
                  <a:schemeClr val="accent2"/>
                </a:solidFill>
              </a:rPr>
              <a:t>C functions</a:t>
            </a:r>
            <a:endParaRPr lang="en-US" altLang="en-US"/>
          </a:p>
          <a:p>
            <a:pPr lvl="1"/>
            <a:r>
              <a:rPr lang="en-US" altLang="en-US"/>
              <a:t>zero or multiple arguments passed in</a:t>
            </a:r>
          </a:p>
          <a:p>
            <a:pPr lvl="1"/>
            <a:r>
              <a:rPr lang="en-US" altLang="en-US"/>
              <a:t>single result returned (optional)</a:t>
            </a:r>
          </a:p>
          <a:p>
            <a:pPr lvl="1"/>
            <a:r>
              <a:rPr lang="en-US" altLang="en-US"/>
              <a:t>return value is always a particular type</a:t>
            </a:r>
          </a:p>
          <a:p>
            <a:endParaRPr lang="en-US" altLang="en-US"/>
          </a:p>
          <a:p>
            <a:r>
              <a:rPr lang="en-US" altLang="en-US"/>
              <a:t>In other languages, called procedures, subroutines, ...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2C087A4-49BA-7A4E-B129-F23B9A38AF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14-</a:t>
            </a:r>
            <a:fld id="{9ECACE37-0AEF-DD45-957D-C883EDEDA689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894C175C-380A-3046-AC99-A48AEA477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High-Level Structure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2F0082C-FD85-1D4F-A516-E601EA7BE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main()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SetupBoard();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/* place pieces on board */</a:t>
            </a:r>
            <a:r>
              <a:rPr lang="en-US" altLang="en-US">
                <a:latin typeface="Courier New" panose="02070309020205020404" pitchFamily="49" charset="0"/>
              </a:rPr>
              <a:t/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/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DetermineSides();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/* choose black/white */</a:t>
            </a:r>
            <a:r>
              <a:rPr lang="en-US" altLang="en-US">
                <a:latin typeface="Courier New" panose="02070309020205020404" pitchFamily="49" charset="0"/>
              </a:rPr>
              <a:t/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/* Play game */</a:t>
            </a:r>
            <a:r>
              <a:rPr lang="en-US" altLang="en-US">
                <a:latin typeface="Courier New" panose="02070309020205020404" pitchFamily="49" charset="0"/>
              </a:rPr>
              <a:t/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do 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WhitesTurn();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BlacksTurn();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} while (NoOutcomeYet());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022BE814-A7AD-614D-AC8E-450C31DEF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05200"/>
            <a:ext cx="3581400" cy="11969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E0000"/>
                </a:solidFill>
              </a:rPr>
              <a:t>Structure of program</a:t>
            </a:r>
            <a:br>
              <a:rPr lang="en-US" altLang="en-US">
                <a:solidFill>
                  <a:srgbClr val="CE0000"/>
                </a:solidFill>
              </a:rPr>
            </a:br>
            <a:r>
              <a:rPr lang="en-US" altLang="en-US">
                <a:solidFill>
                  <a:srgbClr val="CE0000"/>
                </a:solidFill>
              </a:rPr>
              <a:t>is evident, even without</a:t>
            </a:r>
            <a:br>
              <a:rPr lang="en-US" altLang="en-US">
                <a:solidFill>
                  <a:srgbClr val="CE0000"/>
                </a:solidFill>
              </a:rPr>
            </a:br>
            <a:r>
              <a:rPr lang="en-US" altLang="en-US">
                <a:solidFill>
                  <a:srgbClr val="CE0000"/>
                </a:solidFill>
              </a:rPr>
              <a:t>knowing implementation.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55C61DD-BBB6-5441-92CF-34C769D2D6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14-</a:t>
            </a:r>
            <a:fld id="{63FEBF4C-617A-2D4F-9D11-F3E30624B483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16738" name="Rectangle 1026">
            <a:extLst>
              <a:ext uri="{FF2B5EF4-FFF2-40B4-BE49-F238E27FC236}">
                <a16:creationId xmlns:a16="http://schemas.microsoft.com/office/drawing/2014/main" id="{E740AF03-49DE-A145-B751-6022D3596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in C</a:t>
            </a:r>
          </a:p>
        </p:txBody>
      </p:sp>
      <p:sp>
        <p:nvSpPr>
          <p:cNvPr id="116739" name="Rectangle 1027">
            <a:extLst>
              <a:ext uri="{FF2B5EF4-FFF2-40B4-BE49-F238E27FC236}">
                <a16:creationId xmlns:a16="http://schemas.microsoft.com/office/drawing/2014/main" id="{84A71A58-EC42-1747-904C-D5DFA6F11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9900"/>
                </a:solidFill>
              </a:rPr>
              <a:t>Declaration</a:t>
            </a:r>
            <a:r>
              <a:rPr lang="en-US" altLang="en-US"/>
              <a:t> (also called prototype)</a:t>
            </a:r>
          </a:p>
          <a:p>
            <a:r>
              <a:rPr lang="en-US" altLang="en-US" b="0"/>
              <a:t>	     </a:t>
            </a:r>
            <a:r>
              <a:rPr lang="en-US" altLang="en-US">
                <a:latin typeface="Courier New" panose="02070309020205020404" pitchFamily="49" charset="0"/>
              </a:rPr>
              <a:t>int Factorial(int n);</a:t>
            </a:r>
            <a:endParaRPr lang="en-US" altLang="en-US" b="0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Function call</a:t>
            </a:r>
            <a:r>
              <a:rPr lang="en-US" altLang="en-US"/>
              <a:t> -- used in expression</a:t>
            </a:r>
          </a:p>
          <a:p>
            <a:r>
              <a:rPr lang="en-US" altLang="en-US"/>
              <a:t>	     </a:t>
            </a:r>
            <a:r>
              <a:rPr lang="en-US" altLang="en-US">
                <a:latin typeface="Courier New" panose="02070309020205020404" pitchFamily="49" charset="0"/>
              </a:rPr>
              <a:t>a = x + Factorial(f + g);</a:t>
            </a:r>
            <a:endParaRPr lang="en-US" altLang="en-US"/>
          </a:p>
          <a:p>
            <a:endParaRPr lang="en-US" altLang="en-US" b="0"/>
          </a:p>
        </p:txBody>
      </p:sp>
      <p:sp>
        <p:nvSpPr>
          <p:cNvPr id="116740" name="Text Box 1028">
            <a:extLst>
              <a:ext uri="{FF2B5EF4-FFF2-40B4-BE49-F238E27FC236}">
                <a16:creationId xmlns:a16="http://schemas.microsoft.com/office/drawing/2014/main" id="{EC3A6B33-4018-564A-A603-929B1A00A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1804988" cy="83185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type of</a:t>
            </a:r>
            <a:b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return value</a:t>
            </a:r>
          </a:p>
        </p:txBody>
      </p:sp>
      <p:sp>
        <p:nvSpPr>
          <p:cNvPr id="116741" name="Text Box 1029">
            <a:extLst>
              <a:ext uri="{FF2B5EF4-FFF2-40B4-BE49-F238E27FC236}">
                <a16:creationId xmlns:a16="http://schemas.microsoft.com/office/drawing/2014/main" id="{C42D6F0F-5483-A644-9D5E-873CDABE1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2362200"/>
            <a:ext cx="1295400" cy="83185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name of</a:t>
            </a:r>
            <a:b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function</a:t>
            </a:r>
          </a:p>
        </p:txBody>
      </p:sp>
      <p:sp>
        <p:nvSpPr>
          <p:cNvPr id="116742" name="Text Box 1030">
            <a:extLst>
              <a:ext uri="{FF2B5EF4-FFF2-40B4-BE49-F238E27FC236}">
                <a16:creationId xmlns:a16="http://schemas.microsoft.com/office/drawing/2014/main" id="{29057DAC-2D90-A646-AE3E-92C17534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2362200"/>
            <a:ext cx="1651000" cy="83185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types of all</a:t>
            </a:r>
            <a:b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arguments</a:t>
            </a:r>
          </a:p>
        </p:txBody>
      </p:sp>
      <p:sp>
        <p:nvSpPr>
          <p:cNvPr id="116743" name="Line 1031">
            <a:extLst>
              <a:ext uri="{FF2B5EF4-FFF2-40B4-BE49-F238E27FC236}">
                <a16:creationId xmlns:a16="http://schemas.microsoft.com/office/drawing/2014/main" id="{96FC68F1-7406-0942-84A0-3744216D5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981200"/>
            <a:ext cx="2286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Line 1032">
            <a:extLst>
              <a:ext uri="{FF2B5EF4-FFF2-40B4-BE49-F238E27FC236}">
                <a16:creationId xmlns:a16="http://schemas.microsoft.com/office/drawing/2014/main" id="{81A586B1-377F-5042-95EC-412DC0CE5A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19812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Line 1033">
            <a:extLst>
              <a:ext uri="{FF2B5EF4-FFF2-40B4-BE49-F238E27FC236}">
                <a16:creationId xmlns:a16="http://schemas.microsoft.com/office/drawing/2014/main" id="{4C8DDB9B-268A-2E44-BCF3-70F1971FA8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19812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Text Box 1034">
            <a:extLst>
              <a:ext uri="{FF2B5EF4-FFF2-40B4-BE49-F238E27FC236}">
                <a16:creationId xmlns:a16="http://schemas.microsoft.com/office/drawing/2014/main" id="{C4DBB0B9-7ADC-B449-B204-13A39CF7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3211513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E0000"/>
                </a:solidFill>
                <a:latin typeface="Arial" panose="020B0604020202020204" pitchFamily="34" charset="0"/>
              </a:rPr>
              <a:t>1. evaluate arguments</a:t>
            </a:r>
          </a:p>
        </p:txBody>
      </p:sp>
      <p:sp>
        <p:nvSpPr>
          <p:cNvPr id="116747" name="Text Box 1035">
            <a:extLst>
              <a:ext uri="{FF2B5EF4-FFF2-40B4-BE49-F238E27FC236}">
                <a16:creationId xmlns:a16="http://schemas.microsoft.com/office/drawing/2014/main" id="{6A608BF8-60C8-C04C-A085-F6A5B350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486400"/>
            <a:ext cx="275272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E0000"/>
                </a:solidFill>
                <a:latin typeface="Arial" panose="020B0604020202020204" pitchFamily="34" charset="0"/>
              </a:rPr>
              <a:t>2, execute function</a:t>
            </a:r>
          </a:p>
        </p:txBody>
      </p:sp>
      <p:sp>
        <p:nvSpPr>
          <p:cNvPr id="116748" name="Text Box 1036">
            <a:extLst>
              <a:ext uri="{FF2B5EF4-FFF2-40B4-BE49-F238E27FC236}">
                <a16:creationId xmlns:a16="http://schemas.microsoft.com/office/drawing/2014/main" id="{127F58FF-5511-2740-966F-137B9CE6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4602163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E0000"/>
                </a:solidFill>
                <a:latin typeface="Arial" panose="020B0604020202020204" pitchFamily="34" charset="0"/>
              </a:rPr>
              <a:t>3. use return value in expression</a:t>
            </a:r>
          </a:p>
        </p:txBody>
      </p:sp>
      <p:sp>
        <p:nvSpPr>
          <p:cNvPr id="116749" name="Line 1037">
            <a:extLst>
              <a:ext uri="{FF2B5EF4-FFF2-40B4-BE49-F238E27FC236}">
                <a16:creationId xmlns:a16="http://schemas.microsoft.com/office/drawing/2014/main" id="{74E097EB-84DE-6948-B194-0005965BE6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648200"/>
            <a:ext cx="0" cy="3048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Line 1038">
            <a:extLst>
              <a:ext uri="{FF2B5EF4-FFF2-40B4-BE49-F238E27FC236}">
                <a16:creationId xmlns:a16="http://schemas.microsoft.com/office/drawing/2014/main" id="{DB24DA55-2E23-2749-843D-0A64E8140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4800600"/>
            <a:ext cx="0" cy="6858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Line 1039">
            <a:extLst>
              <a:ext uri="{FF2B5EF4-FFF2-40B4-BE49-F238E27FC236}">
                <a16:creationId xmlns:a16="http://schemas.microsoft.com/office/drawing/2014/main" id="{8A82319A-0B99-3A4A-9639-18C7D562D8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876800"/>
            <a:ext cx="0" cy="12192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69A5FBD-769D-B54A-BFC5-AF4F55B42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14-</a:t>
            </a:r>
            <a:fld id="{24BE2283-156B-4146-B5F2-D7E01EDE8241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6B8E9E9B-29E9-F14D-B920-031340D2F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AB39688-F41A-8C40-A5BD-D7019B087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153400" cy="5105400"/>
          </a:xfrm>
        </p:spPr>
        <p:txBody>
          <a:bodyPr/>
          <a:lstStyle/>
          <a:p>
            <a:r>
              <a:rPr lang="en-US" altLang="en-US"/>
              <a:t>State type, name, types of arguments</a:t>
            </a:r>
          </a:p>
          <a:p>
            <a:pPr lvl="1"/>
            <a:r>
              <a:rPr lang="en-US" altLang="en-US"/>
              <a:t>must match function declaration</a:t>
            </a:r>
          </a:p>
          <a:p>
            <a:pPr lvl="1"/>
            <a:r>
              <a:rPr lang="en-US" altLang="en-US"/>
              <a:t>give name to each argument (doesn't have to match declaration)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int Factorial(int n)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int i;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int result = 1;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for (i = 1; i &lt;= n; i++)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result *= i;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return result;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  <p:sp>
        <p:nvSpPr>
          <p:cNvPr id="117764" name="Line 5">
            <a:extLst>
              <a:ext uri="{FF2B5EF4-FFF2-40B4-BE49-F238E27FC236}">
                <a16:creationId xmlns:a16="http://schemas.microsoft.com/office/drawing/2014/main" id="{0FE3D6E6-9404-9947-97FA-9979B3485A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5638800"/>
            <a:ext cx="1905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Text Box 4">
            <a:extLst>
              <a:ext uri="{FF2B5EF4-FFF2-40B4-BE49-F238E27FC236}">
                <a16:creationId xmlns:a16="http://schemas.microsoft.com/office/drawing/2014/main" id="{BD658F51-E09A-5546-BE94-438E445B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5105400"/>
            <a:ext cx="32400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2"/>
                </a:solidFill>
                <a:latin typeface="Franklin Gothic Book" panose="020B0503020102020204" pitchFamily="34" charset="0"/>
              </a:rPr>
              <a:t>gives control back to</a:t>
            </a:r>
            <a:br>
              <a:rPr lang="en-US" altLang="en-US" b="1">
                <a:solidFill>
                  <a:schemeClr val="accent2"/>
                </a:solidFill>
                <a:latin typeface="Franklin Gothic Book" panose="020B0503020102020204" pitchFamily="34" charset="0"/>
              </a:rPr>
            </a:br>
            <a:r>
              <a:rPr lang="en-US" altLang="en-US" b="1">
                <a:solidFill>
                  <a:schemeClr val="accent2"/>
                </a:solidFill>
                <a:latin typeface="Franklin Gothic Book" panose="020B0503020102020204" pitchFamily="34" charset="0"/>
              </a:rPr>
              <a:t>calling function and </a:t>
            </a:r>
            <a:br>
              <a:rPr lang="en-US" altLang="en-US" b="1">
                <a:solidFill>
                  <a:schemeClr val="accent2"/>
                </a:solidFill>
                <a:latin typeface="Franklin Gothic Book" panose="020B0503020102020204" pitchFamily="34" charset="0"/>
              </a:rPr>
            </a:br>
            <a:r>
              <a:rPr lang="en-US" altLang="en-US" b="1">
                <a:solidFill>
                  <a:schemeClr val="accent2"/>
                </a:solidFill>
                <a:latin typeface="Franklin Gothic Book" panose="020B0503020102020204" pitchFamily="34" charset="0"/>
              </a:rPr>
              <a:t>returns value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BCFDA-B3E3-7A4A-9C94-362E7BD58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14-</a:t>
            </a:r>
            <a:fld id="{7DC9F3B6-FC10-B54D-8458-33ED7CBC52AF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59991E47-D97C-9448-A966-E3787368B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Declaration?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B48D3B6-A567-194C-B13A-1466F99FB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Since function definition also includes</a:t>
            </a:r>
            <a:br>
              <a:rPr lang="en-US" altLang="en-US"/>
            </a:br>
            <a:r>
              <a:rPr lang="en-US" altLang="en-US"/>
              <a:t>return and argument types, why is declaration needed?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CE0000"/>
                </a:solidFill>
              </a:rPr>
              <a:t>Use might be seen before definition.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 Compiler needs to know return and arg types</a:t>
            </a:r>
            <a:br>
              <a:rPr lang="en-US" altLang="en-US"/>
            </a:br>
            <a:r>
              <a:rPr lang="en-US" altLang="en-US"/>
              <a:t>  and number of arguments.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CE0000"/>
                </a:solidFill>
              </a:rPr>
              <a:t>Definition might be in a different file, written by</a:t>
            </a:r>
            <a:br>
              <a:rPr lang="en-US" altLang="en-US">
                <a:solidFill>
                  <a:srgbClr val="CE0000"/>
                </a:solidFill>
              </a:rPr>
            </a:br>
            <a:r>
              <a:rPr lang="en-US" altLang="en-US">
                <a:solidFill>
                  <a:srgbClr val="CE0000"/>
                </a:solidFill>
              </a:rPr>
              <a:t>  a different programmer.</a:t>
            </a:r>
            <a:endParaRPr lang="en-US" altLang="en-US"/>
          </a:p>
          <a:p>
            <a:pPr lvl="1"/>
            <a:r>
              <a:rPr lang="en-US" altLang="en-US"/>
              <a:t>include a "header" file with function declarations only</a:t>
            </a:r>
          </a:p>
          <a:p>
            <a:pPr lvl="1"/>
            <a:r>
              <a:rPr lang="en-US" altLang="en-US"/>
              <a:t>compile separately, link together to make executable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BAED35D-5A33-4544-A2AC-6339EAA95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14-</a:t>
            </a:r>
            <a:fld id="{35933FA0-51B3-0F4D-B20C-9BF1BFD24D7C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74F4FA66-4CF1-FC4E-B45F-D1F5C16E0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46E23C0-2D62-CB4D-B63D-0E4A4B61A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153400" cy="5105400"/>
          </a:xfrm>
        </p:spPr>
        <p:txBody>
          <a:bodyPr/>
          <a:lstStyle/>
          <a:p>
            <a:r>
              <a:rPr lang="en-US" altLang="en-US" sz="2000">
                <a:latin typeface="Courier New" panose="02070309020205020404" pitchFamily="49" charset="0"/>
              </a:rPr>
              <a:t>double ValueInDollars(double amount, double rate);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main()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{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...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dollars = ValueInDollars(francs,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                       DOLLARS_PER_FRANC);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printf("%f francs equals %f dollars.\n",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     francs, dollars);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...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double ValueInDollars(double amount, double rate)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return amount * rate;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8DF984A0-E964-AB43-8567-CE8B1210E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1600200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9900"/>
                </a:solidFill>
                <a:latin typeface="Arial" panose="020B0604020202020204" pitchFamily="34" charset="0"/>
              </a:rPr>
              <a:t>declaration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3F0CFC85-FCFA-DF47-A2FA-C38CFD66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378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CE0000"/>
                </a:solidFill>
                <a:latin typeface="Arial" panose="020B0604020202020204" pitchFamily="34" charset="0"/>
              </a:rPr>
              <a:t>function call (invocation)</a:t>
            </a: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9B8BC0CE-F402-EC4A-8A03-E17CD1DB4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44958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definition</a:t>
            </a:r>
            <a:endParaRPr lang="en-US" altLang="en-US" b="1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9815" name="Line 7">
            <a:extLst>
              <a:ext uri="{FF2B5EF4-FFF2-40B4-BE49-F238E27FC236}">
                <a16:creationId xmlns:a16="http://schemas.microsoft.com/office/drawing/2014/main" id="{D7FD2252-3399-BB41-912B-BC452115F3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1676400"/>
            <a:ext cx="533400" cy="1524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Line 8">
            <a:extLst>
              <a:ext uri="{FF2B5EF4-FFF2-40B4-BE49-F238E27FC236}">
                <a16:creationId xmlns:a16="http://schemas.microsoft.com/office/drawing/2014/main" id="{49B38042-A99F-254A-BF1A-074E2F35A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14600"/>
            <a:ext cx="457200" cy="1524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Line 9">
            <a:extLst>
              <a:ext uri="{FF2B5EF4-FFF2-40B4-BE49-F238E27FC236}">
                <a16:creationId xmlns:a16="http://schemas.microsoft.com/office/drawing/2014/main" id="{E6A26C28-A3AE-8847-8B87-1AB01BD594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800600"/>
            <a:ext cx="457200" cy="152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B27EF-8455-6242-80DB-417ED785F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8401AED4-4B8A-E744-B508-C833B81D242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36E7F4D-3574-714A-81DB-59850513A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Preprocessor Directives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B565115-4482-F34B-867B-80EBA7103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#include &lt;stdio.h&gt;</a:t>
            </a:r>
            <a:endParaRPr lang="en-US" altLang="en-US">
              <a:solidFill>
                <a:srgbClr val="009900"/>
              </a:solidFill>
            </a:endParaRPr>
          </a:p>
          <a:p>
            <a:pPr lvl="1"/>
            <a:r>
              <a:rPr lang="en-US" altLang="en-US"/>
              <a:t>Before compiling, copy contents of </a:t>
            </a:r>
            <a:r>
              <a:rPr lang="en-US" altLang="en-US" u="sng">
                <a:solidFill>
                  <a:srgbClr val="CE0000"/>
                </a:solidFill>
              </a:rPr>
              <a:t>header file</a:t>
            </a:r>
            <a:r>
              <a:rPr lang="en-US" altLang="en-US"/>
              <a:t> (stdio.h)</a:t>
            </a:r>
            <a:br>
              <a:rPr lang="en-US" altLang="en-US"/>
            </a:br>
            <a:r>
              <a:rPr lang="en-US" altLang="en-US"/>
              <a:t>into source code.</a:t>
            </a:r>
          </a:p>
          <a:p>
            <a:pPr lvl="1"/>
            <a:r>
              <a:rPr lang="en-US" altLang="en-US"/>
              <a:t>Header files typically contain descriptions of functions and</a:t>
            </a:r>
            <a:br>
              <a:rPr lang="en-US" altLang="en-US"/>
            </a:br>
            <a:r>
              <a:rPr lang="en-US" altLang="en-US"/>
              <a:t>variables needed by the program.</a:t>
            </a:r>
          </a:p>
          <a:p>
            <a:pPr lvl="2"/>
            <a:r>
              <a:rPr lang="en-US" altLang="en-US"/>
              <a:t>no restrictions -- could be any C source code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#define STOP 0</a:t>
            </a:r>
            <a:endParaRPr lang="en-US" altLang="en-US">
              <a:solidFill>
                <a:srgbClr val="009900"/>
              </a:solidFill>
            </a:endParaRPr>
          </a:p>
          <a:p>
            <a:pPr lvl="1"/>
            <a:r>
              <a:rPr lang="en-US" altLang="en-US"/>
              <a:t>Before compiling, replace all instances of the string</a:t>
            </a:r>
            <a:br>
              <a:rPr lang="en-US" altLang="en-US"/>
            </a:br>
            <a:r>
              <a:rPr lang="en-US" altLang="en-US"/>
              <a:t>"STOP" with the string "0"</a:t>
            </a:r>
          </a:p>
          <a:p>
            <a:pPr lvl="1"/>
            <a:r>
              <a:rPr lang="en-US" altLang="en-US"/>
              <a:t>Called a </a:t>
            </a:r>
            <a:r>
              <a:rPr lang="en-US" altLang="en-US" i="1">
                <a:solidFill>
                  <a:srgbClr val="CE0000"/>
                </a:solidFill>
              </a:rPr>
              <a:t>macro</a:t>
            </a:r>
            <a:endParaRPr lang="en-US" altLang="en-US">
              <a:solidFill>
                <a:srgbClr val="CE0000"/>
              </a:solidFill>
            </a:endParaRPr>
          </a:p>
          <a:p>
            <a:pPr lvl="1"/>
            <a:r>
              <a:rPr lang="en-US" altLang="en-US"/>
              <a:t>Used for values that won't change within a program,</a:t>
            </a:r>
            <a:br>
              <a:rPr lang="en-US" altLang="en-US"/>
            </a:br>
            <a:r>
              <a:rPr lang="en-US" altLang="en-US"/>
              <a:t>but might change if the program is reused.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A2560-35E0-F04A-A70C-4CAC2D477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1C82E79B-5B77-CD49-9186-C36225DA866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3BAE550-2459-234B-AE1F-84BA4B4EA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D90F6AC-B6AB-2242-8B66-07B8036D0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Begins with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/>
              <a:t> and ends with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*/</a:t>
            </a:r>
            <a:endParaRPr lang="en-US" altLang="en-US" b="0">
              <a:latin typeface="Courier New" panose="02070309020205020404" pitchFamily="49" charset="0"/>
            </a:endParaRPr>
          </a:p>
          <a:p>
            <a:endParaRPr lang="en-US" altLang="en-US"/>
          </a:p>
          <a:p>
            <a:r>
              <a:rPr lang="en-US" altLang="en-US"/>
              <a:t>Can span multiple lines</a:t>
            </a:r>
          </a:p>
          <a:p>
            <a:r>
              <a:rPr lang="en-US" altLang="en-US"/>
              <a:t>Cannot have a comment within a comment</a:t>
            </a:r>
          </a:p>
          <a:p>
            <a:r>
              <a:rPr lang="en-US" altLang="en-US"/>
              <a:t>Comments are not recognized within a string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solidFill>
                  <a:srgbClr val="009900"/>
                </a:solidFill>
              </a:rPr>
              <a:t>"my/*don't print this*/string"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would be printed as: </a:t>
            </a:r>
            <a:r>
              <a:rPr lang="en-US" altLang="en-US">
                <a:solidFill>
                  <a:srgbClr val="009900"/>
                </a:solidFill>
              </a:rPr>
              <a:t>my/*don't print this*/string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CE0000"/>
                </a:solidFill>
              </a:rPr>
              <a:t>As before, use comments to help reader, not to confuse</a:t>
            </a:r>
            <a:br>
              <a:rPr lang="en-US" altLang="en-US">
                <a:solidFill>
                  <a:srgbClr val="CE0000"/>
                </a:solidFill>
              </a:rPr>
            </a:br>
            <a:r>
              <a:rPr lang="en-US" altLang="en-US">
                <a:solidFill>
                  <a:srgbClr val="CE0000"/>
                </a:solidFill>
              </a:rPr>
              <a:t>or to restate the obvious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B1B5-62F8-704A-99A6-82BA418808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709A4721-AF75-4645-9F33-A9EBD76C6F1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B4AF01F-D449-C947-BBB4-EAFE543D5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Function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16839BD-FEEF-F24B-BCBE-9FBF88000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C program must have a function called 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main()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This is the code that is executed</a:t>
            </a:r>
            <a:br>
              <a:rPr lang="en-US" altLang="en-US"/>
            </a:br>
            <a:r>
              <a:rPr lang="en-US" altLang="en-US"/>
              <a:t>when the program is run.</a:t>
            </a:r>
          </a:p>
          <a:p>
            <a:endParaRPr lang="en-US" altLang="en-US"/>
          </a:p>
          <a:p>
            <a:r>
              <a:rPr lang="en-US" altLang="en-US"/>
              <a:t>The code for the function lives within brackets: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  /* code goes here */</a:t>
            </a:r>
          </a:p>
          <a:p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}</a:t>
            </a:r>
            <a:endParaRPr lang="en-US" altLang="en-US">
              <a:solidFill>
                <a:srgbClr val="009900"/>
              </a:solidFill>
            </a:endParaRPr>
          </a:p>
          <a:p>
            <a:endParaRPr lang="en-US" altLang="en-US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BD402-7F08-124A-93CC-2115EB757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</a:t>
            </a:r>
            <a:fld id="{B516569B-56BF-D749-A92D-D60EB93BB41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F28449C-FBCF-8B45-9055-0CB435BCF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5C659FE-ACDE-1E47-B41F-0DEE3E76B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Variables are used as names for data items.</a:t>
            </a:r>
          </a:p>
          <a:p>
            <a:r>
              <a:rPr lang="en-US" altLang="en-US"/>
              <a:t>Each variable has a </a:t>
            </a:r>
            <a:r>
              <a:rPr lang="en-US" altLang="en-US" i="1">
                <a:solidFill>
                  <a:srgbClr val="CE0000"/>
                </a:solidFill>
              </a:rPr>
              <a:t>type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which tells the compiler how the data is to be interpreted</a:t>
            </a:r>
            <a:br>
              <a:rPr lang="en-US" altLang="en-US"/>
            </a:br>
            <a:r>
              <a:rPr lang="en-US" altLang="en-US"/>
              <a:t>(and how much space it needs, etc.).</a:t>
            </a:r>
          </a:p>
          <a:p>
            <a:endParaRPr lang="en-US" altLang="en-US"/>
          </a:p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counter;</a:t>
            </a:r>
          </a:p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startPoint;</a:t>
            </a:r>
          </a:p>
          <a:p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CE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a predefined integer type in C.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Documents\ece206\mh-slides\PattPatel.pot</Template>
  <TotalTime>1946</TotalTime>
  <Words>4183</Words>
  <Application>Microsoft Office PowerPoint</Application>
  <PresentationFormat>On-screen Show (4:3)</PresentationFormat>
  <Paragraphs>615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Courier New</vt:lpstr>
      <vt:lpstr>Franklin Gothic Book</vt:lpstr>
      <vt:lpstr>Garamond</vt:lpstr>
      <vt:lpstr>Symbol</vt:lpstr>
      <vt:lpstr>Tahoma</vt:lpstr>
      <vt:lpstr>Times New Roman</vt:lpstr>
      <vt:lpstr>Wingdings</vt:lpstr>
      <vt:lpstr>PattPatel</vt:lpstr>
      <vt:lpstr>VISIO</vt:lpstr>
      <vt:lpstr>Chapter 11 Introduction to Programming in C</vt:lpstr>
      <vt:lpstr>C: A High-Level Language</vt:lpstr>
      <vt:lpstr>Compilation vs. Interpretation</vt:lpstr>
      <vt:lpstr>Compiling a C Program</vt:lpstr>
      <vt:lpstr>A Simple C Program</vt:lpstr>
      <vt:lpstr>Preprocessor Directives</vt:lpstr>
      <vt:lpstr>Comments</vt:lpstr>
      <vt:lpstr>main Function</vt:lpstr>
      <vt:lpstr>Variable Declarations</vt:lpstr>
      <vt:lpstr>Input and Output</vt:lpstr>
      <vt:lpstr>Chapter 12 Variables and Operators</vt:lpstr>
      <vt:lpstr>Basic C Elements</vt:lpstr>
      <vt:lpstr>Data Types</vt:lpstr>
      <vt:lpstr>Variable Names</vt:lpstr>
      <vt:lpstr>Examples</vt:lpstr>
      <vt:lpstr>Literals</vt:lpstr>
      <vt:lpstr>Scope: Global and Local</vt:lpstr>
      <vt:lpstr>Example</vt:lpstr>
      <vt:lpstr>Operators</vt:lpstr>
      <vt:lpstr>Expression</vt:lpstr>
      <vt:lpstr>Statement</vt:lpstr>
      <vt:lpstr>Operators</vt:lpstr>
      <vt:lpstr>Assignment Operator</vt:lpstr>
      <vt:lpstr>Assignment Operator</vt:lpstr>
      <vt:lpstr>Arithmetic Operators</vt:lpstr>
      <vt:lpstr>Arithmetic Expressions</vt:lpstr>
      <vt:lpstr>Relational Operators</vt:lpstr>
      <vt:lpstr>Special Operators: ++ and --</vt:lpstr>
      <vt:lpstr>Using ++ and --</vt:lpstr>
      <vt:lpstr>Special Operators: +=, *=, etc.</vt:lpstr>
      <vt:lpstr>Chapter 13 Control Structures</vt:lpstr>
      <vt:lpstr>Control Structures</vt:lpstr>
      <vt:lpstr>If</vt:lpstr>
      <vt:lpstr>Example If Statements</vt:lpstr>
      <vt:lpstr>More If Examples</vt:lpstr>
      <vt:lpstr>If’s Can Be Nested</vt:lpstr>
      <vt:lpstr>If-else</vt:lpstr>
      <vt:lpstr>Matching Else with If</vt:lpstr>
      <vt:lpstr>Chaining If’s and Else’s</vt:lpstr>
      <vt:lpstr>Switch</vt:lpstr>
      <vt:lpstr>Switch Example</vt:lpstr>
      <vt:lpstr>More About Switch</vt:lpstr>
      <vt:lpstr>While</vt:lpstr>
      <vt:lpstr>Infinite Loops</vt:lpstr>
      <vt:lpstr>For</vt:lpstr>
      <vt:lpstr>Example For Loops</vt:lpstr>
      <vt:lpstr>Nested Loops</vt:lpstr>
      <vt:lpstr>Another Nested Loop</vt:lpstr>
      <vt:lpstr>For vs. While</vt:lpstr>
      <vt:lpstr>Break and Continue</vt:lpstr>
      <vt:lpstr>Example</vt:lpstr>
      <vt:lpstr>Chapter 14 Functions</vt:lpstr>
      <vt:lpstr>Function</vt:lpstr>
      <vt:lpstr>Example of High-Level Structure</vt:lpstr>
      <vt:lpstr>Functions in C</vt:lpstr>
      <vt:lpstr>Function Definition</vt:lpstr>
      <vt:lpstr>Why Declaration?</vt:lpstr>
      <vt:lpstr>Example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Greg Byrd</dc:creator>
  <cp:lastModifiedBy>Cherry, Elizabeth</cp:lastModifiedBy>
  <cp:revision>47</cp:revision>
  <cp:lastPrinted>1999-01-05T13:39:18Z</cp:lastPrinted>
  <dcterms:created xsi:type="dcterms:W3CDTF">2000-06-30T15:30:51Z</dcterms:created>
  <dcterms:modified xsi:type="dcterms:W3CDTF">2020-08-19T00:15:12Z</dcterms:modified>
</cp:coreProperties>
</file>