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522" r:id="rId3"/>
    <p:sldId id="541" r:id="rId4"/>
    <p:sldId id="532" r:id="rId5"/>
    <p:sldId id="533" r:id="rId6"/>
    <p:sldId id="534" r:id="rId7"/>
    <p:sldId id="535" r:id="rId8"/>
    <p:sldId id="537" r:id="rId9"/>
    <p:sldId id="556" r:id="rId10"/>
    <p:sldId id="539" r:id="rId11"/>
    <p:sldId id="540" r:id="rId12"/>
    <p:sldId id="258" r:id="rId13"/>
    <p:sldId id="542" r:id="rId14"/>
    <p:sldId id="553" r:id="rId15"/>
    <p:sldId id="552" r:id="rId16"/>
    <p:sldId id="543" r:id="rId17"/>
    <p:sldId id="259" r:id="rId18"/>
    <p:sldId id="529" r:id="rId19"/>
    <p:sldId id="526" r:id="rId20"/>
    <p:sldId id="544" r:id="rId21"/>
    <p:sldId id="547" r:id="rId22"/>
    <p:sldId id="546" r:id="rId23"/>
    <p:sldId id="525" r:id="rId24"/>
    <p:sldId id="554" r:id="rId25"/>
    <p:sldId id="555" r:id="rId26"/>
    <p:sldId id="545" r:id="rId27"/>
    <p:sldId id="257" r:id="rId28"/>
    <p:sldId id="511" r:id="rId29"/>
    <p:sldId id="548" r:id="rId30"/>
    <p:sldId id="549" r:id="rId31"/>
    <p:sldId id="550" r:id="rId32"/>
    <p:sldId id="551" r:id="rId33"/>
    <p:sldId id="51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/>
    <p:restoredTop sz="90531" autoAdjust="0"/>
  </p:normalViewPr>
  <p:slideViewPr>
    <p:cSldViewPr snapToGrid="0" snapToObjects="1">
      <p:cViewPr varScale="1">
        <p:scale>
          <a:sx n="69" d="100"/>
          <a:sy n="69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0167B-0E1E-9B4D-836A-CFDEFDFC50D8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D6F8C-173A-264B-B0D1-E979C1D72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D6F8C-173A-264B-B0D1-E979C1D72F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8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5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9E53-A74B-8A47-904B-983681AF4075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2D04-3589-DD4E-B8A7-467BDA215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Graphs:</a:t>
            </a:r>
            <a:br>
              <a:rPr lang="en-US" dirty="0"/>
            </a:br>
            <a:r>
              <a:rPr lang="en-US" dirty="0"/>
              <a:t>Introduction and </a:t>
            </a:r>
            <a:r>
              <a:rPr lang="en-US" dirty="0" smtClean="0"/>
              <a:t>Representation</a:t>
            </a:r>
            <a:br>
              <a:rPr lang="en-US" dirty="0" smtClean="0"/>
            </a:br>
            <a:r>
              <a:rPr lang="en-US" dirty="0" smtClean="0"/>
              <a:t>Part 1: Applications and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0923"/>
            <a:ext cx="8229600" cy="780025"/>
          </a:xfrm>
        </p:spPr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5365"/>
            <a:ext cx="10972800" cy="5133515"/>
          </a:xfrm>
        </p:spPr>
        <p:txBody>
          <a:bodyPr>
            <a:noAutofit/>
          </a:bodyPr>
          <a:lstStyle/>
          <a:p>
            <a:r>
              <a:rPr lang="en-US" sz="2800" dirty="0"/>
              <a:t>Social networks</a:t>
            </a:r>
          </a:p>
          <a:p>
            <a:pPr lvl="1"/>
            <a:r>
              <a:rPr lang="en-US" sz="2400" dirty="0"/>
              <a:t>Friendships, family relationships, communications (email, phone), professional groups, physical relationships (e.g., disease spread) etc.</a:t>
            </a:r>
          </a:p>
          <a:p>
            <a:r>
              <a:rPr lang="en-US" sz="2800" dirty="0"/>
              <a:t>Information networks</a:t>
            </a:r>
          </a:p>
          <a:p>
            <a:pPr lvl="1"/>
            <a:r>
              <a:rPr lang="en-US" sz="2400" dirty="0"/>
              <a:t>Citations among articles, world-wide-web (distinct from the physical communication network), preference networks (e.g., </a:t>
            </a:r>
            <a:r>
              <a:rPr lang="en-US" sz="2400" dirty="0" err="1"/>
              <a:t>NetFlix</a:t>
            </a:r>
            <a:r>
              <a:rPr lang="en-US" sz="2400" dirty="0"/>
              <a:t>)</a:t>
            </a:r>
          </a:p>
          <a:p>
            <a:r>
              <a:rPr lang="en-US" sz="2800" dirty="0"/>
              <a:t>Biological networks</a:t>
            </a:r>
          </a:p>
          <a:p>
            <a:pPr lvl="1"/>
            <a:r>
              <a:rPr lang="en-US" sz="2400" dirty="0"/>
              <a:t>Metabolic pathways, genetic regulatory networks, neural networks, food web (predator-prey relationships)</a:t>
            </a:r>
          </a:p>
          <a:p>
            <a:r>
              <a:rPr lang="en-US" sz="2800" dirty="0" smtClean="0"/>
              <a:t>Technological </a:t>
            </a:r>
            <a:r>
              <a:rPr lang="en-US" sz="2800" dirty="0"/>
              <a:t>networks</a:t>
            </a:r>
          </a:p>
          <a:p>
            <a:pPr lvl="1"/>
            <a:r>
              <a:rPr lang="en-US" sz="2400" dirty="0"/>
              <a:t>Electric power grid, the Internet (physical computer communication network), transportation networks (airline routes, road networks, etc.), electronic circuits, </a:t>
            </a:r>
            <a:r>
              <a:rPr lang="en-US" sz="2400" dirty="0" smtClean="0"/>
              <a:t>…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7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4985"/>
            <a:ext cx="8229600" cy="1143000"/>
          </a:xfrm>
        </p:spPr>
        <p:txBody>
          <a:bodyPr/>
          <a:lstStyle/>
          <a:p>
            <a:r>
              <a:rPr lang="en-US" dirty="0"/>
              <a:t>Graph Analysis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1128598"/>
            <a:ext cx="10972800" cy="5574800"/>
          </a:xfrm>
        </p:spPr>
        <p:txBody>
          <a:bodyPr>
            <a:normAutofit/>
          </a:bodyPr>
          <a:lstStyle/>
          <a:p>
            <a:r>
              <a:rPr lang="en-US" dirty="0"/>
              <a:t>Routes in transportation networks</a:t>
            </a:r>
          </a:p>
          <a:p>
            <a:r>
              <a:rPr lang="en-US" dirty="0"/>
              <a:t>Spread of </a:t>
            </a:r>
            <a:r>
              <a:rPr lang="en-US" dirty="0" smtClean="0"/>
              <a:t>diseases/trends/opinions</a:t>
            </a:r>
            <a:endParaRPr lang="en-US" dirty="0"/>
          </a:p>
          <a:p>
            <a:r>
              <a:rPr lang="en-US" dirty="0"/>
              <a:t>Information propagation in the Internet (e.g., viral videos)</a:t>
            </a:r>
          </a:p>
          <a:p>
            <a:r>
              <a:rPr lang="en-US" dirty="0"/>
              <a:t>Security (e.g., relationships among people)</a:t>
            </a:r>
          </a:p>
          <a:p>
            <a:r>
              <a:rPr lang="en-US" dirty="0"/>
              <a:t>Cascaded failures in the electric power grid</a:t>
            </a:r>
          </a:p>
          <a:p>
            <a:r>
              <a:rPr lang="en-US" dirty="0"/>
              <a:t>Robustness of telecommunication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Social dynamics (e.g., friendship, authorship, mentorship)</a:t>
            </a:r>
            <a:endParaRPr lang="en-US" dirty="0"/>
          </a:p>
          <a:p>
            <a:r>
              <a:rPr lang="en-US" dirty="0"/>
              <a:t>Many others…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2453"/>
            <a:ext cx="10972800" cy="4956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= (V, E)</a:t>
            </a:r>
          </a:p>
          <a:p>
            <a:pPr marL="457200" lvl="1" indent="0">
              <a:buNone/>
            </a:pPr>
            <a:r>
              <a:rPr lang="en-US" dirty="0"/>
              <a:t>V = Vertex (node) set = {0, 1, 2, … n-1}</a:t>
            </a:r>
          </a:p>
          <a:p>
            <a:pPr marL="457200" lvl="1" indent="0">
              <a:buNone/>
            </a:pPr>
            <a:r>
              <a:rPr lang="en-US" dirty="0"/>
              <a:t>E = Edge (link) set = {e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e</a:t>
            </a:r>
            <a:r>
              <a:rPr lang="en-US" baseline="-25000" dirty="0" err="1"/>
              <a:t>m</a:t>
            </a:r>
            <a:r>
              <a:rPr lang="en-US" dirty="0"/>
              <a:t>} where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= (v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are vertices in V</a:t>
            </a:r>
          </a:p>
          <a:p>
            <a:pPr marL="514350" indent="-457200"/>
            <a:r>
              <a:rPr lang="en-US" dirty="0"/>
              <a:t>Directed vs. undirected graphs</a:t>
            </a:r>
          </a:p>
          <a:p>
            <a:pPr marL="514350" indent="-457200"/>
            <a:r>
              <a:rPr lang="en-US" dirty="0"/>
              <a:t>Degree(</a:t>
            </a:r>
            <a:r>
              <a:rPr lang="en-US" dirty="0" err="1"/>
              <a:t>i</a:t>
            </a:r>
            <a:r>
              <a:rPr lang="en-US" dirty="0"/>
              <a:t>): number of edges on node </a:t>
            </a:r>
            <a:r>
              <a:rPr lang="en-US" dirty="0" err="1"/>
              <a:t>i</a:t>
            </a:r>
            <a:endParaRPr lang="en-US" dirty="0"/>
          </a:p>
          <a:p>
            <a:pPr marL="914400" lvl="1" indent="-457200"/>
            <a:r>
              <a:rPr lang="en-US" dirty="0"/>
              <a:t>In-degree (directed networks): number of incoming links</a:t>
            </a:r>
          </a:p>
          <a:p>
            <a:pPr marL="914400" lvl="1" indent="-457200"/>
            <a:r>
              <a:rPr lang="en-US" dirty="0"/>
              <a:t>Out-degree (directed networks): the number of outgoing links</a:t>
            </a:r>
          </a:p>
          <a:p>
            <a:pPr marL="514350" indent="-457200"/>
            <a:r>
              <a:rPr lang="en-US" dirty="0"/>
              <a:t>Often associate properties with vertices and/or links (e.g., distance)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464614" y="590563"/>
            <a:ext cx="2035819" cy="2576952"/>
            <a:chOff x="9464614" y="590563"/>
            <a:chExt cx="2035819" cy="2576952"/>
          </a:xfrm>
        </p:grpSpPr>
        <p:cxnSp>
          <p:nvCxnSpPr>
            <p:cNvPr id="6" name="Straight Connector 5"/>
            <p:cNvCxnSpPr>
              <a:endCxn id="16" idx="0"/>
            </p:cNvCxnSpPr>
            <p:nvPr/>
          </p:nvCxnSpPr>
          <p:spPr>
            <a:xfrm>
              <a:off x="11487945" y="612087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4" idx="0"/>
            </p:cNvCxnSpPr>
            <p:nvPr/>
          </p:nvCxnSpPr>
          <p:spPr>
            <a:xfrm flipH="1">
              <a:off x="9464614" y="590563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6" idx="1"/>
            </p:cNvCxnSpPr>
            <p:nvPr/>
          </p:nvCxnSpPr>
          <p:spPr>
            <a:xfrm>
              <a:off x="9475377" y="945709"/>
              <a:ext cx="1796751" cy="101377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475377" y="2185053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487945" y="2185053"/>
              <a:ext cx="0" cy="9824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141742" y="601329"/>
            <a:ext cx="2681563" cy="2867518"/>
            <a:chOff x="9141742" y="601329"/>
            <a:chExt cx="2681563" cy="2867518"/>
          </a:xfrm>
        </p:grpSpPr>
        <p:sp>
          <p:nvSpPr>
            <p:cNvPr id="10" name="Oval 9"/>
            <p:cNvSpPr/>
            <p:nvPr/>
          </p:nvSpPr>
          <p:spPr>
            <a:xfrm>
              <a:off x="9141742" y="601329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9141742" y="187122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1177561" y="601329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1177561" y="187122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11165073" y="2866183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840993" y="2951175"/>
            <a:ext cx="3499703" cy="1895951"/>
            <a:chOff x="7688593" y="2951175"/>
            <a:chExt cx="3499703" cy="1895951"/>
          </a:xfrm>
        </p:grpSpPr>
        <p:cxnSp>
          <p:nvCxnSpPr>
            <p:cNvPr id="31" name="Straight Connector 30"/>
            <p:cNvCxnSpPr>
              <a:stCxn id="34" idx="2"/>
            </p:cNvCxnSpPr>
            <p:nvPr/>
          </p:nvCxnSpPr>
          <p:spPr>
            <a:xfrm flipH="1" flipV="1">
              <a:off x="8270140" y="3888829"/>
              <a:ext cx="1257625" cy="30133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688593" y="3398052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9527765" y="3888829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8962328" y="295117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542552" y="4244462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3" name="Straight Connector 42"/>
            <p:cNvCxnSpPr>
              <a:stCxn id="35" idx="2"/>
              <a:endCxn id="33" idx="7"/>
            </p:cNvCxnSpPr>
            <p:nvPr/>
          </p:nvCxnSpPr>
          <p:spPr>
            <a:xfrm flipH="1">
              <a:off x="8239770" y="3252507"/>
              <a:ext cx="722558" cy="23380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3" idx="6"/>
              <a:endCxn id="35" idx="3"/>
            </p:cNvCxnSpPr>
            <p:nvPr/>
          </p:nvCxnSpPr>
          <p:spPr>
            <a:xfrm flipV="1">
              <a:off x="8334337" y="3465581"/>
              <a:ext cx="722558" cy="23380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6" idx="1"/>
              <a:endCxn id="35" idx="6"/>
            </p:cNvCxnSpPr>
            <p:nvPr/>
          </p:nvCxnSpPr>
          <p:spPr>
            <a:xfrm flipH="1" flipV="1">
              <a:off x="9608072" y="3252507"/>
              <a:ext cx="1029047" cy="108021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8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656571"/>
            <a:ext cx="8229600" cy="1951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Represent road network as a graph</a:t>
            </a:r>
          </a:p>
          <a:p>
            <a:r>
              <a:rPr lang="en-US" dirty="0"/>
              <a:t>Vertices (nodes): intersections</a:t>
            </a:r>
          </a:p>
          <a:p>
            <a:r>
              <a:rPr lang="en-US" dirty="0"/>
              <a:t>Edges: road segments</a:t>
            </a:r>
          </a:p>
          <a:p>
            <a:r>
              <a:rPr lang="en-US" dirty="0"/>
              <a:t>Weight each edge with a distance</a:t>
            </a:r>
          </a:p>
        </p:txBody>
      </p:sp>
      <p:pic>
        <p:nvPicPr>
          <p:cNvPr id="4" name="Picture 3" descr="campus-map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35679"/>
            <a:ext cx="3302000" cy="23876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979632" y="1361884"/>
            <a:ext cx="3863676" cy="2878284"/>
            <a:chOff x="4455632" y="1361884"/>
            <a:chExt cx="3863676" cy="2878284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4455632" y="1717030"/>
              <a:ext cx="974038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17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15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442238" y="1695506"/>
              <a:ext cx="877070" cy="370769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442238" y="2956374"/>
              <a:ext cx="0" cy="9824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29670" y="2977898"/>
              <a:ext cx="0" cy="9609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119366" y="363750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1522" y="1377524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420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38504" y="2111072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29273" y="321546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3221" y="261782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400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33019" y="2146837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4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4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Graphs:</a:t>
            </a:r>
            <a:br>
              <a:rPr lang="en-US" dirty="0"/>
            </a:br>
            <a:r>
              <a:rPr lang="en-US" dirty="0"/>
              <a:t>Introduction and </a:t>
            </a:r>
            <a:r>
              <a:rPr lang="en-US" dirty="0" smtClean="0"/>
              <a:t>Representation</a:t>
            </a:r>
            <a:br>
              <a:rPr lang="en-US" dirty="0" smtClean="0"/>
            </a:br>
            <a:r>
              <a:rPr lang="en-US" dirty="0" smtClean="0"/>
              <a:t>Part 2: Matrix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r>
              <a:rPr lang="en-US" dirty="0"/>
              <a:t>Matrix Representation</a:t>
            </a:r>
          </a:p>
          <a:p>
            <a:pPr lvl="1"/>
            <a:r>
              <a:rPr lang="en-US" dirty="0"/>
              <a:t>Directed Graphs</a:t>
            </a:r>
          </a:p>
          <a:p>
            <a:pPr lvl="1"/>
            <a:r>
              <a:rPr lang="en-US" dirty="0"/>
              <a:t>Undirected Graphs</a:t>
            </a:r>
          </a:p>
          <a:p>
            <a:pPr lvl="1"/>
            <a:r>
              <a:rPr lang="en-US" dirty="0"/>
              <a:t>Pros and Cons</a:t>
            </a:r>
          </a:p>
          <a:p>
            <a:r>
              <a:rPr lang="en-US" dirty="0">
                <a:solidFill>
                  <a:srgbClr val="BFBFBF"/>
                </a:solidFill>
              </a:rPr>
              <a:t>Linked List Representation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321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160"/>
            <a:ext cx="8229600" cy="909170"/>
          </a:xfrm>
        </p:spPr>
        <p:txBody>
          <a:bodyPr>
            <a:normAutofit/>
          </a:bodyPr>
          <a:lstStyle/>
          <a:p>
            <a:r>
              <a:rPr lang="en-US" dirty="0"/>
              <a:t>Representation: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202" y="926368"/>
            <a:ext cx="10972800" cy="2886474"/>
          </a:xfrm>
        </p:spPr>
        <p:txBody>
          <a:bodyPr>
            <a:noAutofit/>
          </a:bodyPr>
          <a:lstStyle/>
          <a:p>
            <a:r>
              <a:rPr lang="en-US" sz="2800" dirty="0"/>
              <a:t>Label nodes 0, 1, 2, … N-1</a:t>
            </a:r>
          </a:p>
          <a:p>
            <a:r>
              <a:rPr lang="en-US" sz="2800" dirty="0"/>
              <a:t>Define matrix A[</a:t>
            </a:r>
            <a:r>
              <a:rPr lang="en-US" sz="2800" dirty="0" err="1"/>
              <a:t>i</a:t>
            </a:r>
            <a:r>
              <a:rPr lang="en-US" sz="2800" dirty="0"/>
              <a:t>, j]: (</a:t>
            </a:r>
            <a:r>
              <a:rPr lang="en-US" sz="2800" dirty="0" err="1"/>
              <a:t>i</a:t>
            </a:r>
            <a:r>
              <a:rPr lang="en-US" sz="2800" dirty="0"/>
              <a:t>, j, = 0, 1, … N-1)</a:t>
            </a:r>
          </a:p>
          <a:p>
            <a:pPr marL="457200" lvl="1" indent="0">
              <a:buNone/>
            </a:pPr>
            <a:r>
              <a:rPr lang="en-US" sz="2400" dirty="0"/>
              <a:t>= 1 if there is a link from node </a:t>
            </a:r>
            <a:r>
              <a:rPr lang="en-US" sz="2400" dirty="0" err="1"/>
              <a:t>i</a:t>
            </a:r>
            <a:r>
              <a:rPr lang="en-US" sz="2400" dirty="0"/>
              <a:t> to node j</a:t>
            </a:r>
          </a:p>
          <a:p>
            <a:pPr marL="457200" lvl="1" indent="0">
              <a:buNone/>
            </a:pPr>
            <a:r>
              <a:rPr lang="en-US" sz="2400" dirty="0"/>
              <a:t>= 0 if no link exists from </a:t>
            </a:r>
            <a:r>
              <a:rPr lang="en-US" sz="2400" dirty="0" err="1"/>
              <a:t>i</a:t>
            </a:r>
            <a:r>
              <a:rPr lang="en-US" sz="2400" dirty="0"/>
              <a:t> to j</a:t>
            </a:r>
          </a:p>
          <a:p>
            <a:r>
              <a:rPr lang="en-US" sz="2800" dirty="0"/>
              <a:t>Alternatively, A[</a:t>
            </a:r>
            <a:r>
              <a:rPr lang="en-US" sz="2800" dirty="0" err="1"/>
              <a:t>i,j</a:t>
            </a:r>
            <a:r>
              <a:rPr lang="en-US" sz="2800" dirty="0"/>
              <a:t>] could represent a quantity such </a:t>
            </a:r>
            <a:r>
              <a:rPr lang="en-US" sz="2800" dirty="0" smtClean="0"/>
              <a:t>as </a:t>
            </a:r>
            <a:r>
              <a:rPr lang="en-US" sz="2800" dirty="0"/>
              <a:t>the distance from node i to node j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391561" y="3845879"/>
            <a:ext cx="2397959" cy="2527313"/>
            <a:chOff x="5867560" y="2412384"/>
            <a:chExt cx="2397959" cy="2527313"/>
          </a:xfrm>
        </p:grpSpPr>
        <p:sp>
          <p:nvSpPr>
            <p:cNvPr id="34" name="Rectangle 33"/>
            <p:cNvSpPr/>
            <p:nvPr/>
          </p:nvSpPr>
          <p:spPr>
            <a:xfrm>
              <a:off x="6306770" y="2839005"/>
              <a:ext cx="1958749" cy="2100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7560" y="44446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6770" y="2412384"/>
              <a:ext cx="186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0      1     2     3     4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9292" y="404818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1024" y="36517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2756" y="32552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4488" y="285879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19264" y="4467901"/>
              <a:ext cx="184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20     -       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1758" y="4060677"/>
              <a:ext cx="190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45     -     60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8918" y="3653453"/>
              <a:ext cx="18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-     -      -       -      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0650" y="3246229"/>
              <a:ext cx="190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   -      -     55     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9240" y="2839005"/>
              <a:ext cx="180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25   15     -      -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70731" y="3730819"/>
            <a:ext cx="2898141" cy="2841241"/>
            <a:chOff x="1546730" y="3730818"/>
            <a:chExt cx="2898141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5" y="4610000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2" y="511674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5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0" y="373081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4" y="58883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949499" y="3513662"/>
            <a:ext cx="201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The blanks actually represent 0s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532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7588"/>
            <a:ext cx="8229600" cy="909170"/>
          </a:xfrm>
        </p:spPr>
        <p:txBody>
          <a:bodyPr>
            <a:normAutofit/>
          </a:bodyPr>
          <a:lstStyle/>
          <a:p>
            <a:r>
              <a:rPr lang="en-US" dirty="0"/>
              <a:t>Adjacency Matrix: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859" y="3462558"/>
            <a:ext cx="10972800" cy="3357865"/>
          </a:xfrm>
        </p:spPr>
        <p:txBody>
          <a:bodyPr>
            <a:noAutofit/>
          </a:bodyPr>
          <a:lstStyle/>
          <a:p>
            <a:r>
              <a:rPr lang="en-US" sz="2800" dirty="0"/>
              <a:t>Row </a:t>
            </a:r>
            <a:r>
              <a:rPr lang="en-US" sz="2800" dirty="0" err="1"/>
              <a:t>i</a:t>
            </a:r>
            <a:r>
              <a:rPr lang="en-US" sz="2800" dirty="0"/>
              <a:t> indicates the outgoing links for node 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Column j indicates the incoming links for node </a:t>
            </a:r>
            <a:r>
              <a:rPr lang="en-US" sz="2800" dirty="0" smtClean="0"/>
              <a:t>j</a:t>
            </a:r>
          </a:p>
          <a:p>
            <a:r>
              <a:rPr lang="en-US" sz="2800" dirty="0" smtClean="0"/>
              <a:t>Here the entry indicates the length associated with that link/edge</a:t>
            </a:r>
            <a:endParaRPr lang="en-US" sz="2800" dirty="0"/>
          </a:p>
          <a:p>
            <a:r>
              <a:rPr lang="en-US" sz="2800" dirty="0"/>
              <a:t>Length of a 2-hop path from i to j via node k can be computed as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A[</a:t>
            </a:r>
            <a:r>
              <a:rPr lang="en-US" sz="2800" dirty="0" err="1" smtClean="0"/>
              <a:t>i,k</a:t>
            </a:r>
            <a:r>
              <a:rPr lang="en-US" sz="2800" dirty="0"/>
              <a:t>] + A[</a:t>
            </a:r>
            <a:r>
              <a:rPr lang="en-US" sz="2800" dirty="0" err="1"/>
              <a:t>k,j</a:t>
            </a:r>
            <a:r>
              <a:rPr lang="en-US" sz="2800" dirty="0"/>
              <a:t>] where i, j, and k are distinct nodes and such a path exists</a:t>
            </a:r>
          </a:p>
          <a:p>
            <a:r>
              <a:rPr lang="en-US" sz="2800" dirty="0"/>
              <a:t>Example: Length of path from 0 to 3 via node 1 is A[0,1]+A[1,3] = 25+55 = 80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044131" y="769130"/>
            <a:ext cx="2397959" cy="2527313"/>
            <a:chOff x="5867560" y="2412384"/>
            <a:chExt cx="2397959" cy="2527313"/>
          </a:xfrm>
        </p:grpSpPr>
        <p:sp>
          <p:nvSpPr>
            <p:cNvPr id="34" name="Rectangle 33"/>
            <p:cNvSpPr/>
            <p:nvPr/>
          </p:nvSpPr>
          <p:spPr>
            <a:xfrm>
              <a:off x="6306770" y="2839005"/>
              <a:ext cx="1958749" cy="2100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7560" y="44446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6770" y="2412384"/>
              <a:ext cx="186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0      1     2     3     4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9292" y="404818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1024" y="36517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2756" y="32552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4488" y="285879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19264" y="4467901"/>
              <a:ext cx="184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20     -       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1758" y="4060677"/>
              <a:ext cx="190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45     -     60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8918" y="3653453"/>
              <a:ext cx="18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-     -      -       -      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0650" y="3246229"/>
              <a:ext cx="1908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   -      -     55     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9240" y="2839005"/>
              <a:ext cx="180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25   15     -      -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3301" y="654070"/>
            <a:ext cx="2898141" cy="2841241"/>
            <a:chOff x="1546730" y="3730818"/>
            <a:chExt cx="2898141" cy="2841241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6"/>
              <a:endCxn id="48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>
              <a:endCxn id="49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0028" y="42392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25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2215" y="4610000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72788" y="579213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26932" y="511674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45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546730" y="4645765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766920" y="373081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cxnSp>
          <p:nvCxnSpPr>
            <p:cNvPr id="45" name="Straight Connector 44"/>
            <p:cNvCxnSpPr>
              <a:stCxn id="49" idx="1"/>
              <a:endCxn id="46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183664" y="58883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7816241" y="1195751"/>
            <a:ext cx="400833" cy="40083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584106" y="1576754"/>
            <a:ext cx="400833" cy="400833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160"/>
            <a:ext cx="8229600" cy="909170"/>
          </a:xfrm>
        </p:spPr>
        <p:txBody>
          <a:bodyPr>
            <a:normAutofit fontScale="90000"/>
          </a:bodyPr>
          <a:lstStyle/>
          <a:p>
            <a:r>
              <a:rPr lang="en-US" dirty="0"/>
              <a:t>Adjacency Matrix: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62" y="878876"/>
            <a:ext cx="10972800" cy="939578"/>
          </a:xfrm>
        </p:spPr>
        <p:txBody>
          <a:bodyPr>
            <a:noAutofit/>
          </a:bodyPr>
          <a:lstStyle/>
          <a:p>
            <a:r>
              <a:rPr lang="en-US" dirty="0"/>
              <a:t>Special case of directed graphs</a:t>
            </a:r>
          </a:p>
          <a:p>
            <a:r>
              <a:rPr lang="en-US" dirty="0"/>
              <a:t>For undirected graphs, each link represented by two edges, one in each 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undirected </a:t>
            </a:r>
            <a:r>
              <a:rPr lang="en-US" dirty="0" smtClean="0"/>
              <a:t>graphs, A is symmetric: </a:t>
            </a:r>
            <a:r>
              <a:rPr lang="en-US" dirty="0"/>
              <a:t>A = A</a:t>
            </a:r>
            <a:r>
              <a:rPr lang="en-US" baseline="30000" dirty="0"/>
              <a:t>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769529" y="2712843"/>
            <a:ext cx="2417189" cy="2527313"/>
            <a:chOff x="5867560" y="2412384"/>
            <a:chExt cx="2417189" cy="2527313"/>
          </a:xfrm>
        </p:grpSpPr>
        <p:sp>
          <p:nvSpPr>
            <p:cNvPr id="34" name="Rectangle 33"/>
            <p:cNvSpPr/>
            <p:nvPr/>
          </p:nvSpPr>
          <p:spPr>
            <a:xfrm>
              <a:off x="6306770" y="2839005"/>
              <a:ext cx="1958749" cy="21006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7560" y="444464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06770" y="2412384"/>
              <a:ext cx="186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0      1     2     3     4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9292" y="404818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71024" y="365171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72756" y="3255256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74488" y="285879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19264" y="4467901"/>
              <a:ext cx="191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   -       -   100     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1758" y="4060677"/>
              <a:ext cx="1952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150  400   -   100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68918" y="3653453"/>
              <a:ext cx="193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175  -     -    400    -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70650" y="3246229"/>
              <a:ext cx="188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420  -      -   150    -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69240" y="2839005"/>
              <a:ext cx="177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  420 175   -      -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48698" y="2727776"/>
            <a:ext cx="3092904" cy="2878284"/>
            <a:chOff x="4933019" y="1361884"/>
            <a:chExt cx="3092904" cy="2878284"/>
          </a:xfrm>
        </p:grpSpPr>
        <p:cxnSp>
          <p:nvCxnSpPr>
            <p:cNvPr id="38" name="Straight Connector 37"/>
            <p:cNvCxnSpPr>
              <a:endCxn id="48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46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442238" y="2956374"/>
              <a:ext cx="0" cy="9824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119366" y="363750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91522" y="1377524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420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438504" y="2111072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9273" y="321546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13221" y="261782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400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33019" y="2146837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175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0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Matrix Representation</a:t>
            </a:r>
          </a:p>
          <a:p>
            <a:pPr lvl="1"/>
            <a:r>
              <a:rPr lang="en-US" dirty="0"/>
              <a:t>Directed Graphs</a:t>
            </a:r>
          </a:p>
          <a:p>
            <a:pPr lvl="1"/>
            <a:r>
              <a:rPr lang="en-US" dirty="0"/>
              <a:t>Undirected Graphs</a:t>
            </a:r>
          </a:p>
          <a:p>
            <a:pPr lvl="1"/>
            <a:r>
              <a:rPr lang="en-US" dirty="0"/>
              <a:t>Pros and Cons</a:t>
            </a:r>
          </a:p>
          <a:p>
            <a:r>
              <a:rPr lang="en-US" dirty="0"/>
              <a:t>Linked List Representation</a:t>
            </a:r>
          </a:p>
          <a:p>
            <a:pPr lvl="1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199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0116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Draw the graph given by the adjacency matrix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Use an adjacency matrix to represent the graph.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Is the adjacency matrix of a graph unique? Why or why not?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011614"/>
              </a:xfrm>
              <a:blipFill>
                <a:blip r:embed="rId2"/>
                <a:stretch>
                  <a:fillRect l="-1111" t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826745" y="3202170"/>
            <a:ext cx="2047268" cy="2472592"/>
            <a:chOff x="1902098" y="2225495"/>
            <a:chExt cx="2047268" cy="2472592"/>
          </a:xfrm>
        </p:grpSpPr>
        <p:cxnSp>
          <p:nvCxnSpPr>
            <p:cNvPr id="5" name="Straight Connector 4"/>
            <p:cNvCxnSpPr>
              <a:stCxn id="9" idx="6"/>
              <a:endCxn id="8" idx="2"/>
            </p:cNvCxnSpPr>
            <p:nvPr/>
          </p:nvCxnSpPr>
          <p:spPr>
            <a:xfrm>
              <a:off x="2481982" y="2770682"/>
              <a:ext cx="10744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flipV="1">
              <a:off x="3571642" y="409656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flipV="1">
              <a:off x="2209708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355640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225338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337202" y="2743200"/>
              <a:ext cx="3429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6"/>
              <a:endCxn id="6" idx="2"/>
            </p:cNvCxnSpPr>
            <p:nvPr/>
          </p:nvCxnSpPr>
          <p:spPr>
            <a:xfrm flipV="1">
              <a:off x="2438308" y="4210862"/>
              <a:ext cx="1133334" cy="1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6" idx="3"/>
            </p:cNvCxnSpPr>
            <p:nvPr/>
          </p:nvCxnSpPr>
          <p:spPr>
            <a:xfrm>
              <a:off x="2390542" y="2804161"/>
              <a:ext cx="1214578" cy="13258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9708" y="2227876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0</a:t>
              </a:r>
              <a:endParaRPr lang="en-US" sz="22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7074" y="2225495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1</a:t>
              </a:r>
              <a:endParaRPr lang="en-US" sz="2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4396" y="4267200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3</a:t>
              </a:r>
              <a:endParaRPr lang="en-US" sz="2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37061" y="4256582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2</a:t>
              </a:r>
              <a:endParaRPr lang="en-US" sz="2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3046" y="2284669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150</a:t>
              </a:r>
              <a:endParaRPr lang="en-US" sz="2200" b="1" dirty="0"/>
            </a:p>
          </p:txBody>
        </p:sp>
        <p:cxnSp>
          <p:nvCxnSpPr>
            <p:cNvPr id="18" name="Straight Connector 17"/>
            <p:cNvCxnSpPr>
              <a:stCxn id="15" idx="0"/>
              <a:endCxn id="8" idx="1"/>
            </p:cNvCxnSpPr>
            <p:nvPr/>
          </p:nvCxnSpPr>
          <p:spPr>
            <a:xfrm flipV="1">
              <a:off x="2390542" y="2851504"/>
              <a:ext cx="1199338" cy="141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63869" y="3683913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200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2098" y="325165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35</a:t>
              </a:r>
              <a:endParaRPr lang="en-US" sz="2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1310" y="299886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40</a:t>
              </a:r>
              <a:endParaRPr lang="en-US" sz="2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3046" y="4209531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310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78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501161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Draw the graph given by the adjacency matrix 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5011614"/>
              </a:xfrm>
              <a:blipFill>
                <a:blip r:embed="rId2"/>
                <a:stretch>
                  <a:fillRect l="-1278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>
            <a:stCxn id="9" idx="6"/>
            <a:endCxn id="8" idx="2"/>
          </p:cNvCxnSpPr>
          <p:nvPr/>
        </p:nvCxnSpPr>
        <p:spPr>
          <a:xfrm>
            <a:off x="9830015" y="2638815"/>
            <a:ext cx="937260" cy="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 flipV="1">
            <a:off x="11573817" y="3896115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8928209" y="3914353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10767275" y="2455935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9464255" y="2455935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13292" y="1941472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</a:t>
            </a:r>
            <a:r>
              <a:rPr lang="en-US" sz="2200" b="1" baseline="-25000" dirty="0" smtClean="0"/>
              <a:t>0</a:t>
            </a:r>
            <a:endParaRPr 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2171" y="1933766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</a:t>
            </a:r>
            <a:r>
              <a:rPr lang="en-US" sz="2200" b="1" baseline="-25000" dirty="0" smtClean="0"/>
              <a:t>1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1074463" y="5528252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</a:t>
            </a:r>
            <a:r>
              <a:rPr lang="en-US" sz="2200" b="1" baseline="-25000" dirty="0" smtClean="0"/>
              <a:t>3</a:t>
            </a:r>
            <a:endParaRPr lang="en-US" sz="2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762465" y="3816233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</a:t>
            </a:r>
            <a:r>
              <a:rPr lang="en-US" sz="2200" b="1" baseline="-25000" dirty="0" smtClean="0"/>
              <a:t>2</a:t>
            </a:r>
            <a:endParaRPr lang="en-US" sz="2200" b="1" dirty="0"/>
          </a:p>
        </p:txBody>
      </p:sp>
      <p:sp>
        <p:nvSpPr>
          <p:cNvPr id="23" name="Oval 22"/>
          <p:cNvSpPr/>
          <p:nvPr/>
        </p:nvSpPr>
        <p:spPr>
          <a:xfrm flipV="1">
            <a:off x="11093173" y="5314605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9422635" y="5314606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53026" y="5528253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</a:t>
            </a:r>
            <a:r>
              <a:rPr lang="en-US" sz="2200" b="1" baseline="-25000" dirty="0" smtClean="0"/>
              <a:t>4</a:t>
            </a:r>
            <a:endParaRPr lang="en-US" sz="2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56223" y="3840128"/>
            <a:ext cx="412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v</a:t>
            </a:r>
            <a:r>
              <a:rPr lang="en-US" sz="2200" b="1" baseline="-25000" dirty="0" smtClean="0"/>
              <a:t>5</a:t>
            </a:r>
            <a:endParaRPr lang="en-US" sz="2200" b="1" dirty="0"/>
          </a:p>
        </p:txBody>
      </p:sp>
      <p:cxnSp>
        <p:nvCxnSpPr>
          <p:cNvPr id="28" name="Straight Connector 27"/>
          <p:cNvCxnSpPr>
            <a:stCxn id="9" idx="1"/>
            <a:endCxn id="24" idx="4"/>
          </p:cNvCxnSpPr>
          <p:nvPr/>
        </p:nvCxnSpPr>
        <p:spPr>
          <a:xfrm>
            <a:off x="9517819" y="2768131"/>
            <a:ext cx="87696" cy="2546475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3"/>
            <a:endCxn id="9" idx="5"/>
          </p:cNvCxnSpPr>
          <p:nvPr/>
        </p:nvCxnSpPr>
        <p:spPr>
          <a:xfrm flipH="1">
            <a:off x="9776451" y="2509499"/>
            <a:ext cx="1044388" cy="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7" idx="5"/>
          </p:cNvCxnSpPr>
          <p:nvPr/>
        </p:nvCxnSpPr>
        <p:spPr>
          <a:xfrm flipH="1">
            <a:off x="9240405" y="2593587"/>
            <a:ext cx="1561708" cy="137433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2"/>
          </p:cNvCxnSpPr>
          <p:nvPr/>
        </p:nvCxnSpPr>
        <p:spPr>
          <a:xfrm flipH="1" flipV="1">
            <a:off x="9692855" y="2684535"/>
            <a:ext cx="1880962" cy="1394460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3"/>
            <a:endCxn id="8" idx="0"/>
          </p:cNvCxnSpPr>
          <p:nvPr/>
        </p:nvCxnSpPr>
        <p:spPr>
          <a:xfrm flipH="1" flipV="1">
            <a:off x="10950155" y="2821695"/>
            <a:ext cx="677226" cy="1127984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0"/>
            <a:endCxn id="23" idx="5"/>
          </p:cNvCxnSpPr>
          <p:nvPr/>
        </p:nvCxnSpPr>
        <p:spPr>
          <a:xfrm flipH="1">
            <a:off x="11405369" y="4261875"/>
            <a:ext cx="351328" cy="1106294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4"/>
            <a:endCxn id="6" idx="1"/>
          </p:cNvCxnSpPr>
          <p:nvPr/>
        </p:nvCxnSpPr>
        <p:spPr>
          <a:xfrm flipV="1">
            <a:off x="11276053" y="4208311"/>
            <a:ext cx="351328" cy="1106294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4" idx="6"/>
            <a:endCxn id="23" idx="2"/>
          </p:cNvCxnSpPr>
          <p:nvPr/>
        </p:nvCxnSpPr>
        <p:spPr>
          <a:xfrm flipV="1">
            <a:off x="9788395" y="5497485"/>
            <a:ext cx="1304778" cy="1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4" idx="3"/>
            <a:endCxn id="7" idx="0"/>
          </p:cNvCxnSpPr>
          <p:nvPr/>
        </p:nvCxnSpPr>
        <p:spPr>
          <a:xfrm flipH="1" flipV="1">
            <a:off x="9111089" y="4280113"/>
            <a:ext cx="365110" cy="1088057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4" idx="5"/>
          </p:cNvCxnSpPr>
          <p:nvPr/>
        </p:nvCxnSpPr>
        <p:spPr>
          <a:xfrm flipH="1" flipV="1">
            <a:off x="9714362" y="2775484"/>
            <a:ext cx="20469" cy="2592686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9109605" y="2494240"/>
            <a:ext cx="1616800" cy="1425227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7" idx="7"/>
            <a:endCxn id="24" idx="4"/>
          </p:cNvCxnSpPr>
          <p:nvPr/>
        </p:nvCxnSpPr>
        <p:spPr>
          <a:xfrm>
            <a:off x="9240405" y="4226549"/>
            <a:ext cx="365110" cy="1088057"/>
          </a:xfrm>
          <a:prstGeom prst="line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9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941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Use an adjacency matrix to represent the graph.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310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310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Is the adjacency matrix of a graph unique? Why or why not</a:t>
                </a:r>
                <a:r>
                  <a:rPr lang="en-US" dirty="0" smtClean="0"/>
                  <a:t>?</a:t>
                </a:r>
                <a:br>
                  <a:rPr lang="en-US" dirty="0" smtClean="0"/>
                </a:br>
                <a:r>
                  <a:rPr lang="en-US" dirty="0" smtClean="0"/>
                  <a:t>Once a vertex ordering has been specified, it is. But if we reorder the vertices, the matrix may be different. For example, if row 1 corresponded to v2 and row 2 to v1, the matrix would be different.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941276"/>
              </a:xfrm>
              <a:blipFill>
                <a:blip r:embed="rId2"/>
                <a:stretch>
                  <a:fillRect l="-1111" t="-2469" r="-56" b="-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184850" y="787439"/>
            <a:ext cx="2047268" cy="2472592"/>
            <a:chOff x="1902098" y="2225495"/>
            <a:chExt cx="2047268" cy="2472592"/>
          </a:xfrm>
        </p:grpSpPr>
        <p:cxnSp>
          <p:nvCxnSpPr>
            <p:cNvPr id="5" name="Straight Connector 4"/>
            <p:cNvCxnSpPr>
              <a:stCxn id="9" idx="6"/>
              <a:endCxn id="8" idx="2"/>
            </p:cNvCxnSpPr>
            <p:nvPr/>
          </p:nvCxnSpPr>
          <p:spPr>
            <a:xfrm>
              <a:off x="2481982" y="2770682"/>
              <a:ext cx="10744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 flipV="1">
              <a:off x="3571642" y="409656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flipV="1">
              <a:off x="2209708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355640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flipV="1">
              <a:off x="225338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337202" y="2743200"/>
              <a:ext cx="3429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6"/>
              <a:endCxn id="6" idx="2"/>
            </p:cNvCxnSpPr>
            <p:nvPr/>
          </p:nvCxnSpPr>
          <p:spPr>
            <a:xfrm flipV="1">
              <a:off x="2438308" y="4210862"/>
              <a:ext cx="1133334" cy="1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90542" y="2804161"/>
              <a:ext cx="1214578" cy="13258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9708" y="2227876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0</a:t>
              </a:r>
              <a:endParaRPr lang="en-US" sz="2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7074" y="2225495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1</a:t>
              </a:r>
              <a:endParaRPr lang="en-US" sz="2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84396" y="4267200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3</a:t>
              </a:r>
              <a:endParaRPr lang="en-US" sz="2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37061" y="4256582"/>
              <a:ext cx="4122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v</a:t>
              </a:r>
              <a:r>
                <a:rPr lang="en-US" sz="2200" b="1" baseline="-25000" dirty="0" smtClean="0"/>
                <a:t>2</a:t>
              </a:r>
              <a:endParaRPr lang="en-US" sz="2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13046" y="2284669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150</a:t>
              </a:r>
              <a:endParaRPr lang="en-US" sz="2200" b="1" dirty="0"/>
            </a:p>
          </p:txBody>
        </p:sp>
        <p:cxnSp>
          <p:nvCxnSpPr>
            <p:cNvPr id="18" name="Straight Connector 17"/>
            <p:cNvCxnSpPr>
              <a:stCxn id="15" idx="0"/>
              <a:endCxn id="8" idx="1"/>
            </p:cNvCxnSpPr>
            <p:nvPr/>
          </p:nvCxnSpPr>
          <p:spPr>
            <a:xfrm flipV="1">
              <a:off x="2390542" y="2851504"/>
              <a:ext cx="1199338" cy="141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73412" y="3701917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200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2098" y="325165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35</a:t>
              </a:r>
              <a:endParaRPr lang="en-US" sz="2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1310" y="299886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40</a:t>
              </a:r>
              <a:endParaRPr lang="en-US" sz="22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13046" y="4209531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310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98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160"/>
            <a:ext cx="8229600" cy="909170"/>
          </a:xfrm>
        </p:spPr>
        <p:txBody>
          <a:bodyPr>
            <a:normAutofit/>
          </a:bodyPr>
          <a:lstStyle/>
          <a:p>
            <a:r>
              <a:rPr lang="en-US" dirty="0"/>
              <a:t>Adjacency Matrix Pros &amp; Cons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800" y="1389163"/>
            <a:ext cx="10972800" cy="46709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Easy to determine quickly if there is a link between nodes </a:t>
            </a:r>
            <a:br>
              <a:rPr lang="en-US" dirty="0"/>
            </a:br>
            <a:r>
              <a:rPr lang="en-US" dirty="0"/>
              <a:t>i and </a:t>
            </a:r>
            <a:r>
              <a:rPr lang="en-US" dirty="0" smtClean="0"/>
              <a:t>j</a:t>
            </a:r>
          </a:p>
          <a:p>
            <a:r>
              <a:rPr lang="en-US" dirty="0" smtClean="0"/>
              <a:t>Space </a:t>
            </a:r>
            <a:r>
              <a:rPr lang="en-US" dirty="0"/>
              <a:t>= N</a:t>
            </a:r>
            <a:r>
              <a:rPr lang="en-US" baseline="30000" dirty="0"/>
              <a:t>2 </a:t>
            </a:r>
            <a:r>
              <a:rPr lang="en-US" dirty="0"/>
              <a:t>where N = number of nodes</a:t>
            </a:r>
          </a:p>
          <a:p>
            <a:r>
              <a:rPr lang="en-US" dirty="0" smtClean="0"/>
              <a:t>Inefficient </a:t>
            </a:r>
            <a:r>
              <a:rPr lang="en-US" dirty="0"/>
              <a:t>if graphs are sparse (usual case for large graphs)</a:t>
            </a:r>
          </a:p>
          <a:p>
            <a:pPr lvl="1"/>
            <a:r>
              <a:rPr lang="en-US" dirty="0"/>
              <a:t>A graph with 1000 nodes will contain 1,000,000 array elements</a:t>
            </a:r>
          </a:p>
          <a:p>
            <a:pPr lvl="1"/>
            <a:r>
              <a:rPr lang="en-US" dirty="0"/>
              <a:t>Most of these entries will be zero or “empty” for most graphs that arise in </a:t>
            </a:r>
            <a:r>
              <a:rPr lang="en-US" dirty="0" smtClean="0"/>
              <a:t>practice (although there are ways to improve efficiency for such cases)</a:t>
            </a:r>
            <a:endParaRPr lang="en-US" dirty="0" smtClean="0"/>
          </a:p>
          <a:p>
            <a:r>
              <a:rPr lang="en-US" dirty="0" smtClean="0"/>
              <a:t>For undirected graphs, information is duplicated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2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5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Graphs:</a:t>
            </a:r>
            <a:br>
              <a:rPr lang="en-US" dirty="0"/>
            </a:br>
            <a:r>
              <a:rPr lang="en-US" dirty="0"/>
              <a:t>Introduction and </a:t>
            </a:r>
            <a:r>
              <a:rPr lang="en-US" dirty="0" smtClean="0"/>
              <a:t>Representation</a:t>
            </a:r>
            <a:br>
              <a:rPr lang="en-US" dirty="0" smtClean="0"/>
            </a:br>
            <a:r>
              <a:rPr lang="en-US" dirty="0" smtClean="0"/>
              <a:t>Part 3: Linked List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For use in Fall 2020 CSE6010/CX4010 only</a:t>
            </a:r>
          </a:p>
          <a:p>
            <a:pPr lvl="0" defTabSz="914400" eaLnBrk="0" fontAlgn="base" hangingPunct="0">
              <a:spcAft>
                <a:spcPct val="0"/>
              </a:spcAft>
            </a:pPr>
            <a:r>
              <a:rPr lang="en-US" kern="0" dirty="0">
                <a:solidFill>
                  <a:srgbClr val="000000"/>
                </a:solidFill>
                <a:latin typeface="Arial"/>
                <a:ea typeface="ＭＳ Ｐゴシック"/>
              </a:rPr>
              <a:t>Not for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2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Applications</a:t>
            </a:r>
          </a:p>
          <a:p>
            <a:r>
              <a:rPr lang="en-US" dirty="0">
                <a:solidFill>
                  <a:srgbClr val="BFBFBF"/>
                </a:solidFill>
              </a:rPr>
              <a:t>Definitions</a:t>
            </a:r>
          </a:p>
          <a:p>
            <a:r>
              <a:rPr lang="en-US" dirty="0">
                <a:solidFill>
                  <a:srgbClr val="BFBFBF"/>
                </a:solidFill>
              </a:rPr>
              <a:t>Matrix Representation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Directed Graphs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Undirected Graphs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Pros and Cons</a:t>
            </a:r>
          </a:p>
          <a:p>
            <a:r>
              <a:rPr lang="en-US" dirty="0"/>
              <a:t>Linked List Representation</a:t>
            </a:r>
          </a:p>
          <a:p>
            <a:pPr lvl="1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367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0922"/>
            <a:ext cx="8229600" cy="919932"/>
          </a:xfrm>
        </p:spPr>
        <p:txBody>
          <a:bodyPr>
            <a:normAutofit/>
          </a:bodyPr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857623"/>
            <a:ext cx="10972800" cy="1520735"/>
          </a:xfrm>
        </p:spPr>
        <p:txBody>
          <a:bodyPr>
            <a:normAutofit/>
          </a:bodyPr>
          <a:lstStyle/>
          <a:p>
            <a:r>
              <a:rPr lang="en-US" sz="2800" dirty="0"/>
              <a:t>For each vertex </a:t>
            </a:r>
            <a:r>
              <a:rPr lang="en-US" sz="2800" dirty="0" err="1"/>
              <a:t>i</a:t>
            </a:r>
            <a:endParaRPr lang="en-US" sz="2800" dirty="0"/>
          </a:p>
          <a:p>
            <a:pPr lvl="1"/>
            <a:r>
              <a:rPr lang="en-US" sz="2400" dirty="0" err="1"/>
              <a:t>Adj</a:t>
            </a:r>
            <a:r>
              <a:rPr lang="en-US" sz="2400" dirty="0"/>
              <a:t>[i] is a list of vertices k where (i, k) ∈ E (neighbors of i)</a:t>
            </a:r>
          </a:p>
          <a:p>
            <a:pPr lvl="1"/>
            <a:r>
              <a:rPr lang="en-US" sz="2400" dirty="0"/>
              <a:t>Order of nodes in adjacency list may/may not be important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050" y="5282537"/>
            <a:ext cx="10972800" cy="1540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Space?</a:t>
            </a:r>
          </a:p>
          <a:p>
            <a:pPr lvl="1"/>
            <a:r>
              <a:rPr lang="en-US" dirty="0"/>
              <a:t>Amount of space is 2*E + N (E edges and N vertices)</a:t>
            </a:r>
          </a:p>
          <a:p>
            <a:pPr lvl="1"/>
            <a:r>
              <a:rPr lang="en-US" dirty="0"/>
              <a:t>Preferred representation for sparse graphs</a:t>
            </a:r>
          </a:p>
          <a:p>
            <a:pPr lvl="1"/>
            <a:r>
              <a:rPr lang="en-US" dirty="0"/>
              <a:t>Some effort to determine if there is a link between two vertices</a:t>
            </a:r>
          </a:p>
          <a:p>
            <a:pPr lvl="1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41992" y="2686675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3:100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242291" y="4882896"/>
            <a:ext cx="3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242291" y="4325004"/>
            <a:ext cx="3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2291" y="3756350"/>
            <a:ext cx="3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42291" y="3209220"/>
            <a:ext cx="3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42291" y="2662090"/>
            <a:ext cx="36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4: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82781" y="2540163"/>
            <a:ext cx="3092904" cy="2878284"/>
            <a:chOff x="4933019" y="1361884"/>
            <a:chExt cx="3092904" cy="2878284"/>
          </a:xfrm>
        </p:grpSpPr>
        <p:cxnSp>
          <p:nvCxnSpPr>
            <p:cNvPr id="41" name="Straight Connector 40"/>
            <p:cNvCxnSpPr>
              <a:endCxn id="56" idx="0"/>
            </p:cNvCxnSpPr>
            <p:nvPr/>
          </p:nvCxnSpPr>
          <p:spPr>
            <a:xfrm>
              <a:off x="7442238" y="1383408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54" idx="0"/>
            </p:cNvCxnSpPr>
            <p:nvPr/>
          </p:nvCxnSpPr>
          <p:spPr>
            <a:xfrm flipH="1">
              <a:off x="5418907" y="1361884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429670" y="1695506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429670" y="2956374"/>
              <a:ext cx="2012568" cy="21524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96035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442238" y="2956374"/>
              <a:ext cx="0" cy="982462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096035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7131854" y="1372650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7131854" y="2642546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7119366" y="363750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1522" y="1377524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420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38504" y="2111072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9273" y="321546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213221" y="2617820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400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3019" y="2146837"/>
              <a:ext cx="4966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175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641992" y="3237415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4:100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41992" y="3788155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3:400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41992" y="4338895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0:420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41992" y="4889635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1:420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79647" y="4891805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2:175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79647" y="4339362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3:150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79647" y="3777794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0:175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79647" y="323057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1:150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117302" y="3223727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2:400</a:t>
            </a:r>
          </a:p>
        </p:txBody>
      </p:sp>
    </p:spTree>
    <p:extLst>
      <p:ext uri="{BB962C8B-B14F-4D97-AF65-F5344CB8AC3E}">
        <p14:creationId xmlns:p14="http://schemas.microsoft.com/office/powerpoint/2010/main" val="38542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9268"/>
            <a:ext cx="8229600" cy="1143000"/>
          </a:xfrm>
        </p:spPr>
        <p:txBody>
          <a:bodyPr/>
          <a:lstStyle/>
          <a:p>
            <a:r>
              <a:rPr lang="en-US" dirty="0"/>
              <a:t>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868387"/>
            <a:ext cx="10972800" cy="1308757"/>
          </a:xfrm>
        </p:spPr>
        <p:txBody>
          <a:bodyPr>
            <a:normAutofit/>
          </a:bodyPr>
          <a:lstStyle/>
          <a:p>
            <a:r>
              <a:rPr lang="en-US" sz="2800" dirty="0"/>
              <a:t>Store each list of edges as a linked list</a:t>
            </a:r>
          </a:p>
          <a:p>
            <a:r>
              <a:rPr lang="en-US" sz="2800" dirty="0"/>
              <a:t>A[i] is a pointer to the list of edges </a:t>
            </a:r>
            <a:r>
              <a:rPr lang="en-US" sz="2800" dirty="0" smtClean="0"/>
              <a:t>to which </a:t>
            </a:r>
            <a:r>
              <a:rPr lang="en-US" sz="2800" dirty="0"/>
              <a:t>node </a:t>
            </a:r>
            <a:r>
              <a:rPr lang="en-US" sz="2800" dirty="0"/>
              <a:t>i</a:t>
            </a:r>
            <a:r>
              <a:rPr lang="en-US" sz="2800" dirty="0" smtClean="0"/>
              <a:t> connects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3920" y="4946797"/>
            <a:ext cx="10972800" cy="168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Implementation </a:t>
            </a:r>
            <a:r>
              <a:rPr lang="en-US" sz="2800" dirty="0" smtClean="0"/>
              <a:t>issues/choices</a:t>
            </a:r>
            <a:endParaRPr lang="en-US" sz="2800" dirty="0"/>
          </a:p>
          <a:p>
            <a:pPr lvl="1"/>
            <a:r>
              <a:rPr lang="en-US" sz="2400" dirty="0"/>
              <a:t>Sorted vs. unsorted list</a:t>
            </a:r>
          </a:p>
          <a:p>
            <a:pPr lvl="1"/>
            <a:r>
              <a:rPr lang="en-US" sz="2400" dirty="0"/>
              <a:t>Operations: insert, delete, find</a:t>
            </a:r>
          </a:p>
          <a:p>
            <a:pPr lvl="1"/>
            <a:r>
              <a:rPr lang="en-US" sz="2400" dirty="0"/>
              <a:t>Dynamic graphs that change in size (nodes, edges)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20977" y="2028708"/>
            <a:ext cx="5971241" cy="2824429"/>
            <a:chOff x="996976" y="2234322"/>
            <a:chExt cx="5971241" cy="2824429"/>
          </a:xfrm>
        </p:grpSpPr>
        <p:sp>
          <p:nvSpPr>
            <p:cNvPr id="5" name="TextBox 4"/>
            <p:cNvSpPr txBox="1"/>
            <p:nvPr/>
          </p:nvSpPr>
          <p:spPr>
            <a:xfrm>
              <a:off x="2609450" y="2234322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3:100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9450" y="2788320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4:100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8857" y="2788320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1:150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17506" y="2776683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2:400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30451" y="4116712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22428" y="408065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24088" y="3747380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16065" y="3711323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17725" y="3378157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9702" y="33421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11362" y="3008934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3339" y="297287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04999" y="2639711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96976" y="26036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47105" y="2234322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7105" y="2776683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6512" y="2787445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5161" y="2776703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11182" y="3414248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3:400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20589" y="3414248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0:175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48837" y="3402611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8244" y="3413373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12914" y="4040176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0:420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22321" y="4040176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3:150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0569" y="4028539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9976" y="4039301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14646" y="4666104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1:420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224053" y="4666104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2:175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52301" y="4654467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961708" y="4665229"/>
              <a:ext cx="413056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/</a:t>
              </a:r>
            </a:p>
          </p:txBody>
        </p:sp>
        <p:cxnSp>
          <p:nvCxnSpPr>
            <p:cNvPr id="47" name="Straight Arrow Connector 46"/>
            <p:cNvCxnSpPr>
              <a:endCxn id="5" idx="1"/>
            </p:cNvCxnSpPr>
            <p:nvPr/>
          </p:nvCxnSpPr>
          <p:spPr>
            <a:xfrm flipV="1">
              <a:off x="1678934" y="2418988"/>
              <a:ext cx="930516" cy="3693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1" idx="1"/>
            </p:cNvCxnSpPr>
            <p:nvPr/>
          </p:nvCxnSpPr>
          <p:spPr>
            <a:xfrm flipV="1">
              <a:off x="1684130" y="2972986"/>
              <a:ext cx="925320" cy="2259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34" idx="1"/>
            </p:cNvCxnSpPr>
            <p:nvPr/>
          </p:nvCxnSpPr>
          <p:spPr>
            <a:xfrm>
              <a:off x="1689326" y="3591476"/>
              <a:ext cx="921856" cy="743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1"/>
            </p:cNvCxnSpPr>
            <p:nvPr/>
          </p:nvCxnSpPr>
          <p:spPr>
            <a:xfrm>
              <a:off x="1694522" y="3919392"/>
              <a:ext cx="918392" cy="3054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742766" y="4333404"/>
              <a:ext cx="866684" cy="52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18" idx="1"/>
            </p:cNvCxnSpPr>
            <p:nvPr/>
          </p:nvCxnSpPr>
          <p:spPr>
            <a:xfrm>
              <a:off x="3536988" y="2962835"/>
              <a:ext cx="681869" cy="1015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538720" y="3600936"/>
              <a:ext cx="681869" cy="1015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540452" y="4239037"/>
              <a:ext cx="681869" cy="1015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542184" y="4877138"/>
              <a:ext cx="681869" cy="1015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135637" y="2952684"/>
              <a:ext cx="681869" cy="1015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03182" y="4597086"/>
              <a:ext cx="551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A[]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8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116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Draw the graph given by the adjacency list.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an adjacency </a:t>
            </a:r>
            <a:r>
              <a:rPr lang="en-US" dirty="0" smtClean="0"/>
              <a:t>list to </a:t>
            </a:r>
            <a:r>
              <a:rPr lang="en-US" dirty="0"/>
              <a:t>represent the graph.</a:t>
            </a:r>
          </a:p>
          <a:p>
            <a:endParaRPr lang="en-US" dirty="0" smtClean="0"/>
          </a:p>
          <a:p>
            <a:r>
              <a:rPr lang="en-US" dirty="0" smtClean="0"/>
              <a:t>How can edge weights be represented with adjacency matrices/adjacency lists? How about vertex weights?</a:t>
            </a:r>
          </a:p>
          <a:p>
            <a:r>
              <a:rPr lang="en-US" dirty="0" smtClean="0"/>
              <a:t>What are some other ways you can think of to represent graphs?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64301" y="2240616"/>
            <a:ext cx="1962310" cy="2472592"/>
            <a:chOff x="1902098" y="2225495"/>
            <a:chExt cx="1962310" cy="2472592"/>
          </a:xfrm>
        </p:grpSpPr>
        <p:cxnSp>
          <p:nvCxnSpPr>
            <p:cNvPr id="24" name="Straight Connector 23"/>
            <p:cNvCxnSpPr>
              <a:stCxn id="28" idx="6"/>
              <a:endCxn id="27" idx="2"/>
            </p:cNvCxnSpPr>
            <p:nvPr/>
          </p:nvCxnSpPr>
          <p:spPr>
            <a:xfrm>
              <a:off x="2481982" y="2770682"/>
              <a:ext cx="10744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 flipV="1">
              <a:off x="3571642" y="409656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2209708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355640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225338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2337202" y="2743200"/>
              <a:ext cx="3429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6"/>
              <a:endCxn id="25" idx="2"/>
            </p:cNvCxnSpPr>
            <p:nvPr/>
          </p:nvCxnSpPr>
          <p:spPr>
            <a:xfrm flipV="1">
              <a:off x="2438308" y="4210862"/>
              <a:ext cx="1133334" cy="1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5" idx="3"/>
            </p:cNvCxnSpPr>
            <p:nvPr/>
          </p:nvCxnSpPr>
          <p:spPr>
            <a:xfrm>
              <a:off x="2390542" y="2804161"/>
              <a:ext cx="1214578" cy="13258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09708" y="2227876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0</a:t>
              </a:r>
              <a:endParaRPr lang="en-US" sz="2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7074" y="2225495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</a:t>
              </a:r>
              <a:endParaRPr lang="en-US" sz="2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84396" y="4267200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</a:t>
              </a:r>
              <a:endParaRPr lang="en-US" sz="2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7061" y="425658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2</a:t>
              </a:r>
              <a:endParaRPr lang="en-US" sz="2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3046" y="2284669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150</a:t>
              </a:r>
              <a:endParaRPr lang="en-US" sz="2200" b="1" dirty="0"/>
            </a:p>
          </p:txBody>
        </p:sp>
        <p:cxnSp>
          <p:nvCxnSpPr>
            <p:cNvPr id="37" name="Straight Connector 36"/>
            <p:cNvCxnSpPr>
              <a:stCxn id="34" idx="0"/>
              <a:endCxn id="27" idx="1"/>
            </p:cNvCxnSpPr>
            <p:nvPr/>
          </p:nvCxnSpPr>
          <p:spPr>
            <a:xfrm flipV="1">
              <a:off x="2348063" y="2851504"/>
              <a:ext cx="1241817" cy="141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24393" y="3635373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200</a:t>
              </a:r>
              <a:endParaRPr lang="en-US" sz="2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2098" y="325165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35</a:t>
              </a:r>
              <a:endParaRPr lang="en-US" sz="2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1310" y="299886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40</a:t>
              </a:r>
              <a:endParaRPr lang="en-US" sz="2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3046" y="4209531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310</a:t>
              </a:r>
              <a:endParaRPr lang="en-US" sz="22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18815" y="194012"/>
            <a:ext cx="1875011" cy="2599047"/>
            <a:chOff x="3936384" y="2662090"/>
            <a:chExt cx="1875011" cy="2599047"/>
          </a:xfrm>
        </p:grpSpPr>
        <p:sp>
          <p:nvSpPr>
            <p:cNvPr id="43" name="TextBox 42"/>
            <p:cNvSpPr txBox="1"/>
            <p:nvPr/>
          </p:nvSpPr>
          <p:spPr>
            <a:xfrm>
              <a:off x="4336085" y="268667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2:20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36384" y="4882896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0: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36384" y="4325004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1: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36384" y="3756350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2: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6384" y="3209220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3: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36384" y="2662090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4: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36085" y="323741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4:60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36085" y="378815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36085" y="433889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0:12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36085" y="488963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1:25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73740" y="489180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2:15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3740" y="4339362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3:55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73740" y="3230571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2:45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5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"/>
          <p:cNvSpPr txBox="1">
            <a:spLocks noChangeArrowheads="1"/>
          </p:cNvSpPr>
          <p:nvPr/>
        </p:nvSpPr>
        <p:spPr bwMode="auto">
          <a:xfrm>
            <a:off x="4953001" y="4953000"/>
            <a:ext cx="16145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Airline Routes</a:t>
            </a:r>
          </a:p>
        </p:txBody>
      </p:sp>
      <p:pic>
        <p:nvPicPr>
          <p:cNvPr id="21507" name="Picture 3" descr="Fig15.1-AirlineRouteMa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0185" y="1277051"/>
            <a:ext cx="9613569" cy="496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1524001" y="6488113"/>
            <a:ext cx="7065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http://virtualskies.arc.nasa.gov/research/tutorial/images/12routemap.gif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23072"/>
          </a:xfrm>
        </p:spPr>
        <p:txBody>
          <a:bodyPr/>
          <a:lstStyle/>
          <a:p>
            <a:r>
              <a:rPr lang="en-US" dirty="0"/>
              <a:t>Airline Routes</a:t>
            </a:r>
          </a:p>
        </p:txBody>
      </p:sp>
    </p:spTree>
    <p:extLst>
      <p:ext uri="{BB962C8B-B14F-4D97-AF65-F5344CB8AC3E}">
        <p14:creationId xmlns:p14="http://schemas.microsoft.com/office/powerpoint/2010/main" val="127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11614"/>
          </a:xfrm>
        </p:spPr>
        <p:txBody>
          <a:bodyPr>
            <a:normAutofit/>
          </a:bodyPr>
          <a:lstStyle/>
          <a:p>
            <a:r>
              <a:rPr lang="en-US" dirty="0" smtClean="0"/>
              <a:t>Draw the graph given by the adjacency list.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36384" y="2662090"/>
            <a:ext cx="1875011" cy="2599047"/>
            <a:chOff x="3936384" y="2662090"/>
            <a:chExt cx="1875011" cy="2599047"/>
          </a:xfrm>
        </p:grpSpPr>
        <p:sp>
          <p:nvSpPr>
            <p:cNvPr id="29" name="TextBox 28"/>
            <p:cNvSpPr txBox="1"/>
            <p:nvPr/>
          </p:nvSpPr>
          <p:spPr>
            <a:xfrm>
              <a:off x="4336085" y="268667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2:20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36384" y="4882896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36384" y="4325004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1: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36384" y="3756350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2: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36384" y="3209220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3: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6384" y="2662090"/>
              <a:ext cx="363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4: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36085" y="323741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4:60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36085" y="378815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36085" y="433889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0:12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36085" y="488963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1:25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73740" y="4891805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2:15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3740" y="4339362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3:55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3740" y="3230571"/>
              <a:ext cx="737655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2:45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584254" y="2520395"/>
            <a:ext cx="2898141" cy="2841241"/>
            <a:chOff x="1546730" y="3730818"/>
            <a:chExt cx="2898141" cy="2841241"/>
          </a:xfrm>
        </p:grpSpPr>
        <p:cxnSp>
          <p:nvCxnSpPr>
            <p:cNvPr id="72" name="Straight Connector 71"/>
            <p:cNvCxnSpPr>
              <a:endCxn id="80" idx="0"/>
            </p:cNvCxnSpPr>
            <p:nvPr/>
          </p:nvCxnSpPr>
          <p:spPr>
            <a:xfrm>
              <a:off x="4055949" y="3882336"/>
              <a:ext cx="12488" cy="1259138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endCxn id="78" idx="0"/>
            </p:cNvCxnSpPr>
            <p:nvPr/>
          </p:nvCxnSpPr>
          <p:spPr>
            <a:xfrm flipH="1">
              <a:off x="2032618" y="3860812"/>
              <a:ext cx="10763" cy="1280662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55490" y="4250658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8" idx="6"/>
              <a:endCxn id="80" idx="2"/>
            </p:cNvCxnSpPr>
            <p:nvPr/>
          </p:nvCxnSpPr>
          <p:spPr>
            <a:xfrm>
              <a:off x="2355490" y="5442806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709746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7" name="Straight Connector 76"/>
            <p:cNvCxnSpPr>
              <a:endCxn id="81" idx="7"/>
            </p:cNvCxnSpPr>
            <p:nvPr/>
          </p:nvCxnSpPr>
          <p:spPr>
            <a:xfrm flipH="1">
              <a:off x="3281100" y="5455302"/>
              <a:ext cx="774849" cy="602351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1709746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3745565" y="3871578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3745565" y="5141474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2729923" y="5969395"/>
              <a:ext cx="645744" cy="602664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rgbClr val="000000"/>
                    </a:solidFill>
                  </a:ln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70028" y="42392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25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052215" y="4610000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55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72788" y="579213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26932" y="511674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45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46730" y="4645765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15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2355490" y="4053193"/>
              <a:ext cx="1390075" cy="0"/>
            </a:xfrm>
            <a:prstGeom prst="line">
              <a:avLst/>
            </a:prstGeom>
            <a:ln w="2857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66920" y="3730818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cxnSp>
          <p:nvCxnSpPr>
            <p:cNvPr id="89" name="Straight Connector 88"/>
            <p:cNvCxnSpPr>
              <a:stCxn id="81" idx="1"/>
              <a:endCxn id="78" idx="5"/>
            </p:cNvCxnSpPr>
            <p:nvPr/>
          </p:nvCxnSpPr>
          <p:spPr>
            <a:xfrm flipH="1" flipV="1">
              <a:off x="2260923" y="5655880"/>
              <a:ext cx="563567" cy="401773"/>
            </a:xfrm>
            <a:prstGeom prst="line">
              <a:avLst/>
            </a:prstGeom>
            <a:ln w="38100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2183664" y="5888376"/>
              <a:ext cx="392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90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11614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an adjacency </a:t>
            </a:r>
            <a:r>
              <a:rPr lang="en-US" dirty="0" smtClean="0"/>
              <a:t>list to </a:t>
            </a:r>
            <a:r>
              <a:rPr lang="en-US" dirty="0"/>
              <a:t>represent the graph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85430" y="2908865"/>
            <a:ext cx="1962310" cy="2472592"/>
            <a:chOff x="1902098" y="2225495"/>
            <a:chExt cx="1962310" cy="2472592"/>
          </a:xfrm>
        </p:grpSpPr>
        <p:cxnSp>
          <p:nvCxnSpPr>
            <p:cNvPr id="24" name="Straight Connector 23"/>
            <p:cNvCxnSpPr>
              <a:stCxn id="28" idx="6"/>
              <a:endCxn id="27" idx="2"/>
            </p:cNvCxnSpPr>
            <p:nvPr/>
          </p:nvCxnSpPr>
          <p:spPr>
            <a:xfrm>
              <a:off x="2481982" y="2770682"/>
              <a:ext cx="10744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 flipV="1">
              <a:off x="3571642" y="409656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2209708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V="1">
              <a:off x="355640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V="1">
              <a:off x="2253382" y="265638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2337202" y="2743200"/>
              <a:ext cx="34290" cy="15544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6"/>
              <a:endCxn id="25" idx="2"/>
            </p:cNvCxnSpPr>
            <p:nvPr/>
          </p:nvCxnSpPr>
          <p:spPr>
            <a:xfrm flipV="1">
              <a:off x="2438308" y="4210862"/>
              <a:ext cx="1133334" cy="182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5" idx="3"/>
            </p:cNvCxnSpPr>
            <p:nvPr/>
          </p:nvCxnSpPr>
          <p:spPr>
            <a:xfrm>
              <a:off x="2390542" y="2804161"/>
              <a:ext cx="1214578" cy="13258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09708" y="2227876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0</a:t>
              </a:r>
              <a:endParaRPr lang="en-US" sz="2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7074" y="2225495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</a:t>
              </a:r>
              <a:endParaRPr lang="en-US" sz="2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84396" y="4267200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3</a:t>
              </a:r>
              <a:endParaRPr lang="en-US" sz="2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7061" y="4256582"/>
              <a:ext cx="3273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/>
                <a:t>2</a:t>
              </a:r>
              <a:endParaRPr lang="en-US" sz="2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13046" y="2284669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150</a:t>
              </a:r>
              <a:endParaRPr lang="en-US" sz="2200" b="1" dirty="0"/>
            </a:p>
          </p:txBody>
        </p:sp>
        <p:cxnSp>
          <p:nvCxnSpPr>
            <p:cNvPr id="37" name="Straight Connector 36"/>
            <p:cNvCxnSpPr>
              <a:stCxn id="34" idx="0"/>
              <a:endCxn id="27" idx="1"/>
            </p:cNvCxnSpPr>
            <p:nvPr/>
          </p:nvCxnSpPr>
          <p:spPr>
            <a:xfrm flipV="1">
              <a:off x="2348063" y="2851504"/>
              <a:ext cx="1241817" cy="1415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67443" y="3705099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200</a:t>
              </a:r>
              <a:endParaRPr lang="en-US" sz="2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2098" y="3251656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35</a:t>
              </a:r>
              <a:endParaRPr lang="en-US" sz="2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1310" y="2998865"/>
              <a:ext cx="47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40</a:t>
              </a:r>
              <a:endParaRPr lang="en-US" sz="2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3046" y="4209531"/>
              <a:ext cx="6126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310</a:t>
              </a:r>
              <a:endParaRPr lang="en-US" sz="22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74189" y="292887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r>
              <a:rPr lang="en-US" dirty="0" smtClean="0"/>
              <a:t>:35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74100" y="4567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0: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74100" y="39985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74100" y="34514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74100" y="29042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274189" y="3472767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r>
              <a:rPr lang="en-US" dirty="0" smtClean="0"/>
              <a:t>:200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74189" y="403035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r>
              <a:rPr lang="en-US" dirty="0" smtClean="0"/>
              <a:t>:150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74189" y="458109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:35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011844" y="4581558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:150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011844" y="3472767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:310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15311" y="292887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:310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54345" y="292887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1:40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49499" y="4581558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:200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015311" y="4030351"/>
            <a:ext cx="73765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:40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4921"/>
            <a:ext cx="10972800" cy="54468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How can edge weights be represented with adjacency matrices/adjacency lists? How about vertex weights?</a:t>
            </a:r>
          </a:p>
          <a:p>
            <a:pPr lvl="1"/>
            <a:r>
              <a:rPr lang="en-US" dirty="0" smtClean="0"/>
              <a:t>Edge weights: With an adjacency matrix, edge weights can be the matrix entries. With an adjacency list, edge weights can be stored with each neighbor node.</a:t>
            </a:r>
          </a:p>
          <a:p>
            <a:pPr lvl="1"/>
            <a:r>
              <a:rPr lang="en-US" dirty="0" smtClean="0"/>
              <a:t>Vertex weights: In either case, vertex weights may be best stored with the list of vertices. </a:t>
            </a:r>
            <a:r>
              <a:rPr lang="en-US" dirty="0" smtClean="0"/>
              <a:t>This is </a:t>
            </a:r>
            <a:r>
              <a:rPr lang="en-US" dirty="0" smtClean="0"/>
              <a:t>easy for an adjacency list in particular. Note that vertex weights </a:t>
            </a:r>
            <a:r>
              <a:rPr lang="en-US" dirty="0" smtClean="0"/>
              <a:t>cannot </a:t>
            </a:r>
            <a:r>
              <a:rPr lang="en-US" dirty="0" smtClean="0"/>
              <a:t>be included </a:t>
            </a:r>
            <a:r>
              <a:rPr lang="en-US" dirty="0" smtClean="0"/>
              <a:t>explicitly in </a:t>
            </a:r>
            <a:r>
              <a:rPr lang="en-US" dirty="0" smtClean="0"/>
              <a:t>an adjacency </a:t>
            </a:r>
            <a:r>
              <a:rPr lang="en-US" dirty="0" smtClean="0"/>
              <a:t>matrix.</a:t>
            </a:r>
            <a:endParaRPr lang="en-US" dirty="0" smtClean="0"/>
          </a:p>
          <a:p>
            <a:r>
              <a:rPr lang="en-US" dirty="0" smtClean="0"/>
              <a:t>What are some other ways you can think of to represent graphs?</a:t>
            </a:r>
          </a:p>
          <a:p>
            <a:pPr lvl="1"/>
            <a:r>
              <a:rPr lang="en-US" dirty="0" smtClean="0"/>
              <a:t>One idea: build from sparse matrix representations by using a list of ordered pairs to </a:t>
            </a:r>
            <a:r>
              <a:rPr lang="en-US" smtClean="0"/>
              <a:t>represent </a:t>
            </a:r>
            <a:r>
              <a:rPr lang="en-US" smtClean="0"/>
              <a:t>edges </a:t>
            </a:r>
            <a:r>
              <a:rPr lang="en-US" dirty="0" smtClean="0"/>
              <a:t>(works for directed or undirected). </a:t>
            </a:r>
          </a:p>
          <a:p>
            <a:pPr lvl="1"/>
            <a:r>
              <a:rPr lang="en-US" dirty="0" smtClean="0"/>
              <a:t>Another option: an incidence matrix, with each vertex represented by a row and each edge represented by a column, with nonzero entries for the two vertices associated with each edge in that edge’s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4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35" y="1039092"/>
            <a:ext cx="10972800" cy="56341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Graphs arise in many application areas</a:t>
            </a:r>
          </a:p>
          <a:p>
            <a:r>
              <a:rPr lang="en-US" dirty="0"/>
              <a:t>Two common ways to represent graphs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Adjacency list (a type of sparse matrix)</a:t>
            </a:r>
          </a:p>
          <a:p>
            <a:pPr lvl="1"/>
            <a:r>
              <a:rPr lang="en-US" dirty="0"/>
              <a:t>Both can be used to represent directed graphs</a:t>
            </a:r>
          </a:p>
          <a:p>
            <a:r>
              <a:rPr lang="en-US" dirty="0"/>
              <a:t>Adjacency matrix</a:t>
            </a:r>
          </a:p>
          <a:p>
            <a:pPr lvl="1"/>
            <a:r>
              <a:rPr lang="en-US" dirty="0"/>
              <a:t>Space: N</a:t>
            </a:r>
            <a:r>
              <a:rPr lang="en-US" baseline="30000" dirty="0"/>
              <a:t>2</a:t>
            </a:r>
            <a:r>
              <a:rPr lang="en-US" dirty="0"/>
              <a:t> elements for N vertices</a:t>
            </a:r>
          </a:p>
          <a:p>
            <a:pPr lvl="1"/>
            <a:r>
              <a:rPr lang="en-US" dirty="0"/>
              <a:t>Easy to check if a link exists between two vertices</a:t>
            </a:r>
          </a:p>
          <a:p>
            <a:r>
              <a:rPr lang="en-US" dirty="0"/>
              <a:t>Adjacency list</a:t>
            </a:r>
          </a:p>
          <a:p>
            <a:pPr lvl="1"/>
            <a:r>
              <a:rPr lang="en-US" dirty="0"/>
              <a:t>More common representation: most large real-world graphs are sparse</a:t>
            </a:r>
          </a:p>
          <a:p>
            <a:pPr lvl="1"/>
            <a:r>
              <a:rPr lang="en-US" dirty="0"/>
              <a:t>Space: </a:t>
            </a:r>
            <a:r>
              <a:rPr lang="en-US" dirty="0" smtClean="0"/>
              <a:t>Number of edges [2</a:t>
            </a:r>
            <a:r>
              <a:rPr lang="en-US" dirty="0"/>
              <a:t>*(number of edges</a:t>
            </a:r>
            <a:r>
              <a:rPr lang="en-US" dirty="0" smtClean="0"/>
              <a:t>) if undirected] </a:t>
            </a:r>
            <a:r>
              <a:rPr lang="en-US" dirty="0"/>
              <a:t>+ number of vertices</a:t>
            </a:r>
          </a:p>
          <a:p>
            <a:pPr lvl="1"/>
            <a:r>
              <a:rPr lang="en-US" dirty="0"/>
              <a:t>Linked list implementation is typically used</a:t>
            </a:r>
          </a:p>
        </p:txBody>
      </p:sp>
    </p:spTree>
    <p:extLst>
      <p:ext uri="{BB962C8B-B14F-4D97-AF65-F5344CB8AC3E}">
        <p14:creationId xmlns:p14="http://schemas.microsoft.com/office/powerpoint/2010/main" val="17718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0323" y="866367"/>
            <a:ext cx="7643293" cy="543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808481" y="6396038"/>
            <a:ext cx="83001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http://images.encarta.msn.com/xrefmedia/aencmed/targets/maps/map/000a5302.gif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116"/>
            <a:ext cx="8229600" cy="930691"/>
          </a:xfrm>
        </p:spPr>
        <p:txBody>
          <a:bodyPr/>
          <a:lstStyle/>
          <a:p>
            <a:r>
              <a:rPr lang="en-US" dirty="0"/>
              <a:t>Electric Power Grid</a:t>
            </a:r>
          </a:p>
        </p:txBody>
      </p:sp>
    </p:spTree>
    <p:extLst>
      <p:ext uri="{BB962C8B-B14F-4D97-AF65-F5344CB8AC3E}">
        <p14:creationId xmlns:p14="http://schemas.microsoft.com/office/powerpoint/2010/main" val="19453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140" y="891856"/>
            <a:ext cx="7338911" cy="550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524001" y="6396038"/>
            <a:ext cx="5805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http://www.visualcomplexity.com/vc/images/270_big01.jpg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6353"/>
            <a:ext cx="8229600" cy="833834"/>
          </a:xfrm>
        </p:spPr>
        <p:txBody>
          <a:bodyPr/>
          <a:lstStyle/>
          <a:p>
            <a:r>
              <a:rPr lang="en-US" dirty="0"/>
              <a:t>Physical Topology of Internet</a:t>
            </a:r>
          </a:p>
        </p:txBody>
      </p:sp>
    </p:spTree>
    <p:extLst>
      <p:ext uri="{BB962C8B-B14F-4D97-AF65-F5344CB8AC3E}">
        <p14:creationId xmlns:p14="http://schemas.microsoft.com/office/powerpoint/2010/main" val="28391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9013" y="858839"/>
            <a:ext cx="73914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1524001" y="6488114"/>
            <a:ext cx="812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From M. E. J. Newman and M. Girvin, Physical Review Letters E, 69, 026113, 2004.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3209"/>
            <a:ext cx="8229600" cy="941453"/>
          </a:xfrm>
        </p:spPr>
        <p:txBody>
          <a:bodyPr/>
          <a:lstStyle/>
          <a:p>
            <a:r>
              <a:rPr lang="en-US" dirty="0"/>
              <a:t>World Wide Web</a:t>
            </a:r>
          </a:p>
        </p:txBody>
      </p:sp>
    </p:spTree>
    <p:extLst>
      <p:ext uri="{BB962C8B-B14F-4D97-AF65-F5344CB8AC3E}">
        <p14:creationId xmlns:p14="http://schemas.microsoft.com/office/powerpoint/2010/main" val="24090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025845"/>
            <a:ext cx="80549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84"/>
          <p:cNvSpPr txBox="1">
            <a:spLocks noChangeArrowheads="1"/>
          </p:cNvSpPr>
          <p:nvPr/>
        </p:nvSpPr>
        <p:spPr bwMode="auto">
          <a:xfrm>
            <a:off x="1524000" y="6488113"/>
            <a:ext cx="7751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http://ucsdnews.ucsd.edu/graphics/images/2007/07-07socialnetworkmapLG.jpg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3210"/>
            <a:ext cx="8229600" cy="1143000"/>
          </a:xfrm>
        </p:spPr>
        <p:txBody>
          <a:bodyPr/>
          <a:lstStyle/>
          <a:p>
            <a:r>
              <a:rPr lang="en-US" dirty="0"/>
              <a:t>Social Network</a:t>
            </a:r>
          </a:p>
        </p:txBody>
      </p:sp>
    </p:spTree>
    <p:extLst>
      <p:ext uri="{BB962C8B-B14F-4D97-AF65-F5344CB8AC3E}">
        <p14:creationId xmlns:p14="http://schemas.microsoft.com/office/powerpoint/2010/main" val="22275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7"/>
          <p:cNvSpPr txBox="1">
            <a:spLocks noChangeArrowheads="1"/>
          </p:cNvSpPr>
          <p:nvPr/>
        </p:nvSpPr>
        <p:spPr bwMode="auto">
          <a:xfrm>
            <a:off x="1524000" y="6273801"/>
            <a:ext cx="8839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http://1.bp.blogspot.com/_vIFBm3t8boU/SBhzqbchIeI/AAAAAAAAAXk/RsC-Pj45Avc/s400/food%2Bweb.bmp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07466"/>
            <a:ext cx="647700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9399"/>
            <a:ext cx="8229600" cy="909167"/>
          </a:xfrm>
        </p:spPr>
        <p:txBody>
          <a:bodyPr/>
          <a:lstStyle/>
          <a:p>
            <a:r>
              <a:rPr lang="en-US" dirty="0"/>
              <a:t>Food Web</a:t>
            </a:r>
          </a:p>
        </p:txBody>
      </p:sp>
    </p:spTree>
    <p:extLst>
      <p:ext uri="{BB962C8B-B14F-4D97-AF65-F5344CB8AC3E}">
        <p14:creationId xmlns:p14="http://schemas.microsoft.com/office/powerpoint/2010/main" val="277795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0923"/>
            <a:ext cx="8229600" cy="780025"/>
          </a:xfrm>
        </p:spPr>
        <p:txBody>
          <a:bodyPr/>
          <a:lstStyle/>
          <a:p>
            <a:r>
              <a:rPr lang="en-US" dirty="0"/>
              <a:t>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5365"/>
            <a:ext cx="10972800" cy="5133515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are some examples of networks that you can think of?</a:t>
            </a:r>
          </a:p>
          <a:p>
            <a:r>
              <a:rPr lang="en-US" sz="2800" dirty="0" smtClean="0"/>
              <a:t>What are some examples of ways in which networks could be used?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58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1873</Words>
  <Application>Microsoft Office PowerPoint</Application>
  <PresentationFormat>Widescreen</PresentationFormat>
  <Paragraphs>401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Calibri</vt:lpstr>
      <vt:lpstr>Cambria Math</vt:lpstr>
      <vt:lpstr>Times New Roman</vt:lpstr>
      <vt:lpstr>Office Theme</vt:lpstr>
      <vt:lpstr>Graphs: Introduction and Representation Part 1: Applications and Definition</vt:lpstr>
      <vt:lpstr>Outline</vt:lpstr>
      <vt:lpstr>Airline Routes</vt:lpstr>
      <vt:lpstr>Electric Power Grid</vt:lpstr>
      <vt:lpstr>Physical Topology of Internet</vt:lpstr>
      <vt:lpstr>World Wide Web</vt:lpstr>
      <vt:lpstr>Social Network</vt:lpstr>
      <vt:lpstr>Food Web</vt:lpstr>
      <vt:lpstr>Types of Networks</vt:lpstr>
      <vt:lpstr>Types of Networks</vt:lpstr>
      <vt:lpstr>Graph Analysis Applications</vt:lpstr>
      <vt:lpstr>Definitions</vt:lpstr>
      <vt:lpstr>An Example</vt:lpstr>
      <vt:lpstr>PowerPoint Presentation</vt:lpstr>
      <vt:lpstr>Graphs: Introduction and Representation Part 2: Matrix Representation</vt:lpstr>
      <vt:lpstr>Outline</vt:lpstr>
      <vt:lpstr>Representation: Adjacency Matrix</vt:lpstr>
      <vt:lpstr>Adjacency Matrix: Observations</vt:lpstr>
      <vt:lpstr>Adjacency Matrix: Undirected Graphs</vt:lpstr>
      <vt:lpstr>Examples</vt:lpstr>
      <vt:lpstr>Examples</vt:lpstr>
      <vt:lpstr>Examples</vt:lpstr>
      <vt:lpstr>Adjacency Matrix Pros &amp; Cons</vt:lpstr>
      <vt:lpstr>PowerPoint Presentation</vt:lpstr>
      <vt:lpstr>Graphs: Introduction and Representation Part 3: Linked List Representation</vt:lpstr>
      <vt:lpstr>Outline</vt:lpstr>
      <vt:lpstr>Adjacency List</vt:lpstr>
      <vt:lpstr>Linked List Implementation</vt:lpstr>
      <vt:lpstr>Examples</vt:lpstr>
      <vt:lpstr>Examples</vt:lpstr>
      <vt:lpstr>Examples</vt:lpstr>
      <vt:lpstr>Examples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Richard Fujimoto</dc:creator>
  <cp:lastModifiedBy>Cherry, Elizabeth</cp:lastModifiedBy>
  <cp:revision>197</cp:revision>
  <dcterms:created xsi:type="dcterms:W3CDTF">2011-09-17T11:49:53Z</dcterms:created>
  <dcterms:modified xsi:type="dcterms:W3CDTF">2020-09-05T16:47:51Z</dcterms:modified>
</cp:coreProperties>
</file>