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523" r:id="rId3"/>
    <p:sldId id="525" r:id="rId4"/>
    <p:sldId id="524" r:id="rId5"/>
    <p:sldId id="544" r:id="rId6"/>
    <p:sldId id="526" r:id="rId7"/>
    <p:sldId id="532" r:id="rId8"/>
    <p:sldId id="528" r:id="rId9"/>
    <p:sldId id="556" r:id="rId10"/>
    <p:sldId id="533" r:id="rId11"/>
    <p:sldId id="530" r:id="rId12"/>
    <p:sldId id="531" r:id="rId13"/>
    <p:sldId id="545" r:id="rId14"/>
    <p:sldId id="537" r:id="rId15"/>
    <p:sldId id="540" r:id="rId16"/>
    <p:sldId id="543" r:id="rId17"/>
    <p:sldId id="541" r:id="rId18"/>
    <p:sldId id="557" r:id="rId19"/>
    <p:sldId id="558" r:id="rId20"/>
    <p:sldId id="559" r:id="rId21"/>
    <p:sldId id="565" r:id="rId22"/>
    <p:sldId id="564" r:id="rId23"/>
    <p:sldId id="547" r:id="rId24"/>
    <p:sldId id="554" r:id="rId25"/>
    <p:sldId id="551" r:id="rId26"/>
    <p:sldId id="552" r:id="rId27"/>
    <p:sldId id="553" r:id="rId28"/>
    <p:sldId id="548" r:id="rId29"/>
    <p:sldId id="560" r:id="rId30"/>
    <p:sldId id="561" r:id="rId31"/>
    <p:sldId id="562" r:id="rId32"/>
    <p:sldId id="56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p:restoredTop sz="90446" autoAdjust="0"/>
  </p:normalViewPr>
  <p:slideViewPr>
    <p:cSldViewPr snapToGrid="0" snapToObjects="1">
      <p:cViewPr varScale="1">
        <p:scale>
          <a:sx n="70" d="100"/>
          <a:sy n="70" d="100"/>
        </p:scale>
        <p:origin x="600" y="53"/>
      </p:cViewPr>
      <p:guideLst>
        <p:guide orient="horz" pos="2160"/>
        <p:guide pos="3840"/>
      </p:guideLst>
    </p:cSldViewPr>
  </p:slideViewPr>
  <p:notesTextViewPr>
    <p:cViewPr>
      <p:scale>
        <a:sx n="100" d="100"/>
        <a:sy n="100" d="100"/>
      </p:scale>
      <p:origin x="0" y="0"/>
    </p:cViewPr>
  </p:notesTextViewPr>
  <p:sorterViewPr>
    <p:cViewPr>
      <p:scale>
        <a:sx n="150" d="100"/>
        <a:sy n="150" d="100"/>
      </p:scale>
      <p:origin x="0" y="4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0167B-0E1E-9B4D-836A-CFDEFDFC50D8}" type="datetimeFigureOut">
              <a:rPr lang="en-US" smtClean="0"/>
              <a:t>9/13/2020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D6F8C-173A-264B-B0D1-E979C1D72F1D}" type="slidenum">
              <a:rPr lang="en-US" smtClean="0"/>
              <a:t>‹#›</a:t>
            </a:fld>
            <a:endParaRPr lang="en-US"/>
          </a:p>
        </p:txBody>
      </p:sp>
    </p:spTree>
    <p:extLst>
      <p:ext uri="{BB962C8B-B14F-4D97-AF65-F5344CB8AC3E}">
        <p14:creationId xmlns:p14="http://schemas.microsoft.com/office/powerpoint/2010/main" val="26987046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Analogy: looking for information on a topic, starting from one reference S</a:t>
            </a:r>
          </a:p>
          <a:p>
            <a:r>
              <a:rPr lang="en-US" dirty="0" smtClean="0"/>
              <a:t>Breadth</a:t>
            </a:r>
            <a:r>
              <a:rPr lang="en-US" baseline="0" dirty="0"/>
              <a:t>-</a:t>
            </a:r>
            <a:r>
              <a:rPr lang="en-US" baseline="0" dirty="0" smtClean="0"/>
              <a:t>first</a:t>
            </a:r>
            <a:r>
              <a:rPr lang="en-US" baseline="0" dirty="0"/>
              <a:t>: explore all papers referenced by S first</a:t>
            </a:r>
          </a:p>
          <a:p>
            <a:r>
              <a:rPr lang="en-US" baseline="0" dirty="0" smtClean="0"/>
              <a:t>Depth-first</a:t>
            </a:r>
            <a:r>
              <a:rPr lang="en-US" baseline="0" dirty="0"/>
              <a:t>: explore one paper (X) referenced by S, then explore one paper referenced by X, etc.</a:t>
            </a:r>
            <a:endParaRPr lang="en-US" dirty="0"/>
          </a:p>
        </p:txBody>
      </p:sp>
      <p:sp>
        <p:nvSpPr>
          <p:cNvPr id="4" name="Slide Number Placeholder 3"/>
          <p:cNvSpPr>
            <a:spLocks noGrp="1"/>
          </p:cNvSpPr>
          <p:nvPr>
            <p:ph type="sldNum" sz="quarter" idx="10"/>
          </p:nvPr>
        </p:nvSpPr>
        <p:spPr/>
        <p:txBody>
          <a:bodyPr/>
          <a:lstStyle/>
          <a:p>
            <a:fld id="{668D6F8C-173A-264B-B0D1-E979C1D72F1D}" type="slidenum">
              <a:rPr lang="en-US" smtClean="0"/>
              <a:t>23</a:t>
            </a:fld>
            <a:endParaRPr lang="en-US"/>
          </a:p>
        </p:txBody>
      </p:sp>
    </p:spTree>
    <p:extLst>
      <p:ext uri="{BB962C8B-B14F-4D97-AF65-F5344CB8AC3E}">
        <p14:creationId xmlns:p14="http://schemas.microsoft.com/office/powerpoint/2010/main" val="28285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C99E53-A74B-8A47-904B-983681AF4075}"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4953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1736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7627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27963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99E53-A74B-8A47-904B-983681AF4075}"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44211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C99E53-A74B-8A47-904B-983681AF4075}"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05374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C99E53-A74B-8A47-904B-983681AF4075}"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9889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C99E53-A74B-8A47-904B-983681AF4075}"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86174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99E53-A74B-8A47-904B-983681AF4075}" type="datetimeFigureOut">
              <a:rPr lang="en-US" smtClean="0"/>
              <a:t>9/13/2020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0747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99E53-A74B-8A47-904B-983681AF4075}"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961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99E53-A74B-8A47-904B-983681AF4075}"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83269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99E53-A74B-8A47-904B-983681AF4075}" type="datetimeFigureOut">
              <a:rPr lang="en-US" smtClean="0"/>
              <a:t>9/13/2020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92D04-3589-DD4E-B8A7-467BDA215939}" type="slidenum">
              <a:rPr lang="en-US" smtClean="0"/>
              <a:t>‹#›</a:t>
            </a:fld>
            <a:endParaRPr lang="en-US"/>
          </a:p>
        </p:txBody>
      </p:sp>
    </p:spTree>
    <p:extLst>
      <p:ext uri="{BB962C8B-B14F-4D97-AF65-F5344CB8AC3E}">
        <p14:creationId xmlns:p14="http://schemas.microsoft.com/office/powerpoint/2010/main" val="200158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tabLst>
                <a:tab pos="7377113" algn="l"/>
              </a:tabLst>
            </a:pPr>
            <a:r>
              <a:rPr lang="en-US" dirty="0" smtClean="0"/>
              <a:t>Breadth-first Search &amp;</a:t>
            </a:r>
            <a:r>
              <a:rPr lang="en-US" dirty="0"/>
              <a:t/>
            </a:r>
            <a:br>
              <a:rPr lang="en-US" dirty="0"/>
            </a:br>
            <a:r>
              <a:rPr lang="en-US" dirty="0" smtClean="0"/>
              <a:t>Depth-first Search</a:t>
            </a:r>
            <a:br>
              <a:rPr lang="en-US" dirty="0" smtClean="0"/>
            </a:br>
            <a:r>
              <a:rPr lang="en-US" dirty="0" smtClean="0"/>
              <a:t>Part 1: Breadth-first Search</a:t>
            </a:r>
            <a:endParaRPr lang="en-US" dirty="0"/>
          </a:p>
        </p:txBody>
      </p:sp>
      <p:sp>
        <p:nvSpPr>
          <p:cNvPr id="3" name="Subtitle 2"/>
          <p:cNvSpPr>
            <a:spLocks noGrp="1"/>
          </p:cNvSpPr>
          <p:nvPr>
            <p:ph type="subTitle" idx="1"/>
          </p:nvPr>
        </p:nvSpPr>
        <p:spPr/>
        <p:txBody>
          <a:bodyPr/>
          <a:lstStyle/>
          <a:p>
            <a:pPr lvl="0" defTabSz="914400" eaLnBrk="0" fontAlgn="base" hangingPunct="0">
              <a:spcAft>
                <a:spcPct val="0"/>
              </a:spcAft>
            </a:pPr>
            <a:r>
              <a:rPr lang="en-US" kern="0" dirty="0">
                <a:solidFill>
                  <a:srgbClr val="000000"/>
                </a:solidFill>
                <a:latin typeface="Arial"/>
                <a:ea typeface="ＭＳ Ｐゴシック"/>
              </a:rPr>
              <a:t>For use in Fall 2020 CSE6010/CX4010 only</a:t>
            </a:r>
          </a:p>
          <a:p>
            <a:pPr lvl="0" defTabSz="914400" eaLnBrk="0" fontAlgn="base" hangingPunct="0">
              <a:spcAft>
                <a:spcPct val="0"/>
              </a:spcAft>
            </a:pPr>
            <a:r>
              <a:rPr lang="en-US" kern="0" dirty="0">
                <a:solidFill>
                  <a:srgbClr val="000000"/>
                </a:solidFill>
                <a:latin typeface="Arial"/>
                <a:ea typeface="ＭＳ Ｐゴシック"/>
              </a:rPr>
              <a:t>Not for distribution</a:t>
            </a:r>
          </a:p>
          <a:p>
            <a:endParaRPr lang="en-US" dirty="0"/>
          </a:p>
        </p:txBody>
      </p:sp>
    </p:spTree>
    <p:extLst>
      <p:ext uri="{BB962C8B-B14F-4D97-AF65-F5344CB8AC3E}">
        <p14:creationId xmlns:p14="http://schemas.microsoft.com/office/powerpoint/2010/main" val="2959339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1" name="Oval 10"/>
            <p:cNvSpPr/>
            <p:nvPr/>
          </p:nvSpPr>
          <p:spPr>
            <a:xfrm>
              <a:off x="4670377" y="1706413"/>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2" name="Oval 11"/>
            <p:cNvSpPr/>
            <p:nvPr/>
          </p:nvSpPr>
          <p:spPr>
            <a:xfrm>
              <a:off x="4670377" y="3388411"/>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ln>
                    <a:solidFill>
                      <a:srgbClr val="000000"/>
                    </a:solidFill>
                  </a:ln>
                  <a:solidFill>
                    <a:schemeClr val="tx1"/>
                  </a:solidFill>
                </a:rPr>
                <a:t>2</a:t>
              </a:r>
              <a:endParaRPr lang="en-US" sz="2800" dirty="0">
                <a:ln>
                  <a:solidFill>
                    <a:srgbClr val="000000"/>
                  </a:solidFill>
                </a:ln>
                <a:solidFill>
                  <a:schemeClr val="tx1"/>
                </a:solidFill>
              </a:endParaRP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27" name="Rectangle 26"/>
          <p:cNvSpPr/>
          <p:nvPr/>
        </p:nvSpPr>
        <p:spPr>
          <a:xfrm>
            <a:off x="8745820" y="2765672"/>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8" name="TextBox 27"/>
          <p:cNvSpPr txBox="1"/>
          <p:nvPr/>
        </p:nvSpPr>
        <p:spPr>
          <a:xfrm>
            <a:off x="7636526" y="3719313"/>
            <a:ext cx="3617628" cy="1815882"/>
          </a:xfrm>
          <a:prstGeom prst="rect">
            <a:avLst/>
          </a:prstGeom>
          <a:noFill/>
        </p:spPr>
        <p:txBody>
          <a:bodyPr wrap="square" rtlCol="0">
            <a:spAutoFit/>
          </a:bodyPr>
          <a:lstStyle/>
          <a:p>
            <a:r>
              <a:rPr lang="en-US" sz="2800" dirty="0"/>
              <a:t>Process </a:t>
            </a:r>
            <a:r>
              <a:rPr lang="en-US" sz="2800" b="1" dirty="0" smtClean="0">
                <a:solidFill>
                  <a:srgbClr val="FF0000"/>
                </a:solidFill>
              </a:rPr>
              <a:t>1</a:t>
            </a:r>
            <a:r>
              <a:rPr lang="en-US" sz="2800" dirty="0" smtClean="0"/>
              <a:t> (</a:t>
            </a:r>
            <a:r>
              <a:rPr lang="en-US" sz="2800" dirty="0"/>
              <a:t>remove</a:t>
            </a:r>
            <a:r>
              <a:rPr lang="en-US" sz="2800" dirty="0" smtClean="0"/>
              <a:t>):</a:t>
            </a:r>
            <a:endParaRPr lang="en-US" sz="2800" dirty="0"/>
          </a:p>
          <a:p>
            <a:pPr marL="457200" indent="-457200">
              <a:buFont typeface="Arial"/>
              <a:buChar char="•"/>
            </a:pPr>
            <a:r>
              <a:rPr lang="en-US" sz="2800" dirty="0" smtClean="0"/>
              <a:t>D[3</a:t>
            </a:r>
            <a:r>
              <a:rPr lang="en-US" sz="2800" dirty="0"/>
              <a:t>]=2</a:t>
            </a:r>
          </a:p>
          <a:p>
            <a:pPr marL="457200" indent="-457200">
              <a:buFont typeface="Arial"/>
              <a:buChar char="•"/>
            </a:pPr>
            <a:r>
              <a:rPr lang="en-US" sz="2800" dirty="0"/>
              <a:t>C[3]=gray</a:t>
            </a:r>
          </a:p>
          <a:p>
            <a:pPr marL="457200" indent="-457200">
              <a:buFont typeface="Arial"/>
              <a:buChar char="•"/>
            </a:pPr>
            <a:r>
              <a:rPr lang="en-US" sz="2800" dirty="0"/>
              <a:t>Add 3 to queue</a:t>
            </a:r>
          </a:p>
        </p:txBody>
      </p:sp>
      <p:grpSp>
        <p:nvGrpSpPr>
          <p:cNvPr id="25" name="Group 24"/>
          <p:cNvGrpSpPr/>
          <p:nvPr/>
        </p:nvGrpSpPr>
        <p:grpSpPr>
          <a:xfrm>
            <a:off x="313151" y="4607936"/>
            <a:ext cx="3267970" cy="1988402"/>
            <a:chOff x="313151" y="4607936"/>
            <a:chExt cx="3267970" cy="1988402"/>
          </a:xfrm>
        </p:grpSpPr>
        <p:sp>
          <p:nvSpPr>
            <p:cNvPr id="29" name="Rectangle 28"/>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30" name="Rectangle 29"/>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2" name="Rectangle 31"/>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3" name="Rectangle 32"/>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34" name="TextBox 33"/>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5" name="Rectangle 34"/>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461217"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1994963"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252578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Rectangle 38"/>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0" name="TextBox 39"/>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4123530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2</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7" name="Rectangle 26"/>
          <p:cNvSpPr/>
          <p:nvPr/>
        </p:nvSpPr>
        <p:spPr>
          <a:xfrm>
            <a:off x="8748808"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8" name="TextBox 27"/>
          <p:cNvSpPr txBox="1"/>
          <p:nvPr/>
        </p:nvSpPr>
        <p:spPr>
          <a:xfrm>
            <a:off x="7636526" y="3706613"/>
            <a:ext cx="3265936" cy="954107"/>
          </a:xfrm>
          <a:prstGeom prst="rect">
            <a:avLst/>
          </a:prstGeom>
          <a:noFill/>
        </p:spPr>
        <p:txBody>
          <a:bodyPr wrap="square" rtlCol="0">
            <a:spAutoFit/>
          </a:bodyPr>
          <a:lstStyle/>
          <a:p>
            <a:r>
              <a:rPr lang="en-US" sz="2800" dirty="0"/>
              <a:t>Process </a:t>
            </a:r>
            <a:r>
              <a:rPr lang="en-US" sz="2800" b="1" dirty="0" smtClean="0">
                <a:solidFill>
                  <a:srgbClr val="FF0000"/>
                </a:solidFill>
              </a:rPr>
              <a:t>1</a:t>
            </a:r>
            <a:r>
              <a:rPr lang="en-US" sz="2800" dirty="0" smtClean="0"/>
              <a:t>:</a:t>
            </a:r>
            <a:endParaRPr lang="en-US" sz="2800" dirty="0"/>
          </a:p>
          <a:p>
            <a:pPr marL="457200" indent="-457200">
              <a:buFont typeface="Arial"/>
              <a:buChar char="•"/>
            </a:pPr>
            <a:r>
              <a:rPr lang="en-US" sz="2800" dirty="0" smtClean="0"/>
              <a:t>C[1]=black</a:t>
            </a:r>
            <a:endParaRPr lang="en-US" sz="2800" dirty="0"/>
          </a:p>
        </p:txBody>
      </p:sp>
      <p:grpSp>
        <p:nvGrpSpPr>
          <p:cNvPr id="25" name="Group 24"/>
          <p:cNvGrpSpPr/>
          <p:nvPr/>
        </p:nvGrpSpPr>
        <p:grpSpPr>
          <a:xfrm>
            <a:off x="313151" y="4607936"/>
            <a:ext cx="3267970" cy="1988402"/>
            <a:chOff x="313151" y="4607936"/>
            <a:chExt cx="3267970" cy="1988402"/>
          </a:xfrm>
        </p:grpSpPr>
        <p:sp>
          <p:nvSpPr>
            <p:cNvPr id="29" name="Rectangle 28"/>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30" name="Rectangle 29"/>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2" name="Rectangle 31"/>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3" name="Rectangle 32"/>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34" name="TextBox 33"/>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5" name="Rectangle 34"/>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1994963"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252578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Rectangle 38"/>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0" name="TextBox 39"/>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3722659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2</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27" name="TextBox 26"/>
          <p:cNvSpPr txBox="1"/>
          <p:nvPr/>
        </p:nvSpPr>
        <p:spPr>
          <a:xfrm>
            <a:off x="7636526" y="3706613"/>
            <a:ext cx="3670382" cy="954107"/>
          </a:xfrm>
          <a:prstGeom prst="rect">
            <a:avLst/>
          </a:prstGeom>
          <a:noFill/>
        </p:spPr>
        <p:txBody>
          <a:bodyPr wrap="square" rtlCol="0">
            <a:spAutoFit/>
          </a:bodyPr>
          <a:lstStyle/>
          <a:p>
            <a:r>
              <a:rPr lang="en-US" sz="2800" dirty="0"/>
              <a:t>Process </a:t>
            </a:r>
            <a:r>
              <a:rPr lang="en-US" sz="2800" b="1" dirty="0" smtClean="0">
                <a:solidFill>
                  <a:srgbClr val="FF0000"/>
                </a:solidFill>
              </a:rPr>
              <a:t>2</a:t>
            </a:r>
            <a:r>
              <a:rPr lang="en-US" sz="2800" dirty="0" smtClean="0"/>
              <a:t> (remove):</a:t>
            </a:r>
            <a:endParaRPr lang="en-US" sz="2800" dirty="0"/>
          </a:p>
          <a:p>
            <a:pPr marL="457200" indent="-457200">
              <a:buFont typeface="Arial"/>
              <a:buChar char="•"/>
            </a:pPr>
            <a:r>
              <a:rPr lang="en-US" sz="2800" dirty="0" smtClean="0"/>
              <a:t>C[2]=black</a:t>
            </a:r>
            <a:endParaRPr lang="en-US" sz="2800" dirty="0"/>
          </a:p>
        </p:txBody>
      </p:sp>
      <p:grpSp>
        <p:nvGrpSpPr>
          <p:cNvPr id="25" name="Group 24"/>
          <p:cNvGrpSpPr/>
          <p:nvPr/>
        </p:nvGrpSpPr>
        <p:grpSpPr>
          <a:xfrm>
            <a:off x="313151" y="4607936"/>
            <a:ext cx="3267970" cy="1988402"/>
            <a:chOff x="313151" y="4607936"/>
            <a:chExt cx="3267970" cy="1988402"/>
          </a:xfrm>
        </p:grpSpPr>
        <p:sp>
          <p:nvSpPr>
            <p:cNvPr id="28" name="Rectangle 27"/>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9" name="Rectangle 28"/>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0" name="Rectangle 29"/>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2" name="Rectangle 31"/>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33" name="TextBox 32"/>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4" name="Rectangle 33"/>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994963"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252578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TextBox 38"/>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349504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2</a:t>
              </a:r>
            </a:p>
          </p:txBody>
        </p:sp>
        <p:sp>
          <p:nvSpPr>
            <p:cNvPr id="13" name="Oval 12"/>
            <p:cNvSpPr/>
            <p:nvPr/>
          </p:nvSpPr>
          <p:spPr>
            <a:xfrm>
              <a:off x="4654924" y="4706250"/>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ln>
                    <a:solidFill>
                      <a:srgbClr val="000000"/>
                    </a:solidFill>
                  </a:ln>
                  <a:solidFill>
                    <a:schemeClr val="tx1"/>
                  </a:solidFill>
                </a:rPr>
                <a:t>3</a:t>
              </a:r>
              <a:endParaRPr lang="en-US" sz="2800" dirty="0">
                <a:ln>
                  <a:solidFill>
                    <a:srgbClr val="000000"/>
                  </a:solidFill>
                </a:ln>
                <a:solidFill>
                  <a:schemeClr val="tx1"/>
                </a:solidFill>
              </a:endParaRP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25" name="TextBox 24"/>
          <p:cNvSpPr txBox="1"/>
          <p:nvPr/>
        </p:nvSpPr>
        <p:spPr>
          <a:xfrm>
            <a:off x="7636526" y="3706612"/>
            <a:ext cx="3459366" cy="1815882"/>
          </a:xfrm>
          <a:prstGeom prst="rect">
            <a:avLst/>
          </a:prstGeom>
          <a:noFill/>
        </p:spPr>
        <p:txBody>
          <a:bodyPr wrap="square" rtlCol="0">
            <a:spAutoFit/>
          </a:bodyPr>
          <a:lstStyle/>
          <a:p>
            <a:r>
              <a:rPr lang="en-US" sz="2800" dirty="0"/>
              <a:t>Process </a:t>
            </a:r>
            <a:r>
              <a:rPr lang="en-US" sz="2800" b="1" dirty="0" smtClean="0">
                <a:solidFill>
                  <a:srgbClr val="FF0000"/>
                </a:solidFill>
              </a:rPr>
              <a:t>3</a:t>
            </a:r>
            <a:r>
              <a:rPr lang="en-US" sz="2800" dirty="0" smtClean="0"/>
              <a:t> (remove):</a:t>
            </a:r>
            <a:endParaRPr lang="en-US" sz="2800" dirty="0"/>
          </a:p>
          <a:p>
            <a:pPr marL="457200" indent="-457200">
              <a:buFont typeface="Arial"/>
              <a:buChar char="•"/>
            </a:pPr>
            <a:r>
              <a:rPr lang="en-US" sz="2800" dirty="0" smtClean="0"/>
              <a:t>D[4</a:t>
            </a:r>
            <a:r>
              <a:rPr lang="en-US" sz="2800" dirty="0"/>
              <a:t>]=3</a:t>
            </a:r>
          </a:p>
          <a:p>
            <a:pPr marL="457200" indent="-457200">
              <a:buFont typeface="Arial"/>
              <a:buChar char="•"/>
            </a:pPr>
            <a:r>
              <a:rPr lang="en-US" sz="2800" dirty="0"/>
              <a:t>C[4]=gray</a:t>
            </a:r>
          </a:p>
          <a:p>
            <a:pPr marL="457200" indent="-457200">
              <a:buFont typeface="Arial"/>
              <a:buChar char="•"/>
            </a:pPr>
            <a:r>
              <a:rPr lang="en-US" sz="2800" dirty="0"/>
              <a:t>Add 4 to queue</a:t>
            </a:r>
          </a:p>
        </p:txBody>
      </p:sp>
      <p:grpSp>
        <p:nvGrpSpPr>
          <p:cNvPr id="27" name="Group 26"/>
          <p:cNvGrpSpPr/>
          <p:nvPr/>
        </p:nvGrpSpPr>
        <p:grpSpPr>
          <a:xfrm>
            <a:off x="313151" y="4607936"/>
            <a:ext cx="3267970" cy="1988402"/>
            <a:chOff x="313151" y="4607936"/>
            <a:chExt cx="3267970" cy="1988402"/>
          </a:xfrm>
        </p:grpSpPr>
        <p:sp>
          <p:nvSpPr>
            <p:cNvPr id="28" name="Rectangle 27"/>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9" name="Rectangle 28"/>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0" name="Rectangle 29"/>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2" name="Rectangle 31"/>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a:t>
              </a:r>
              <a:endParaRPr lang="en-US" sz="2800" dirty="0">
                <a:solidFill>
                  <a:schemeClr val="tx1"/>
                </a:solidFill>
              </a:endParaRPr>
            </a:p>
          </p:txBody>
        </p:sp>
        <p:sp>
          <p:nvSpPr>
            <p:cNvPr id="33" name="TextBox 32"/>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4" name="Rectangle 33"/>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994963"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252578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305030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TextBox 38"/>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255514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2</a:t>
              </a:r>
            </a:p>
          </p:txBody>
        </p:sp>
        <p:sp>
          <p:nvSpPr>
            <p:cNvPr id="13" name="Oval 12"/>
            <p:cNvSpPr/>
            <p:nvPr/>
          </p:nvSpPr>
          <p:spPr>
            <a:xfrm>
              <a:off x="4654924" y="4706250"/>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3</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4</a:t>
            </a:r>
          </a:p>
        </p:txBody>
      </p:sp>
      <p:sp>
        <p:nvSpPr>
          <p:cNvPr id="25" name="TextBox 24"/>
          <p:cNvSpPr txBox="1"/>
          <p:nvPr/>
        </p:nvSpPr>
        <p:spPr>
          <a:xfrm>
            <a:off x="7636526" y="3706612"/>
            <a:ext cx="3006075" cy="954107"/>
          </a:xfrm>
          <a:prstGeom prst="rect">
            <a:avLst/>
          </a:prstGeom>
          <a:noFill/>
        </p:spPr>
        <p:txBody>
          <a:bodyPr wrap="square" rtlCol="0">
            <a:spAutoFit/>
          </a:bodyPr>
          <a:lstStyle/>
          <a:p>
            <a:r>
              <a:rPr lang="en-US" sz="2800" dirty="0"/>
              <a:t>Process 3:</a:t>
            </a:r>
          </a:p>
          <a:p>
            <a:pPr marL="457200" indent="-457200">
              <a:buFont typeface="Arial"/>
              <a:buChar char="•"/>
            </a:pPr>
            <a:r>
              <a:rPr lang="en-US" sz="2800" dirty="0" smtClean="0"/>
              <a:t>C[3]=black</a:t>
            </a:r>
            <a:endParaRPr lang="en-US" sz="2800" dirty="0"/>
          </a:p>
        </p:txBody>
      </p:sp>
      <p:grpSp>
        <p:nvGrpSpPr>
          <p:cNvPr id="27" name="Group 26"/>
          <p:cNvGrpSpPr/>
          <p:nvPr/>
        </p:nvGrpSpPr>
        <p:grpSpPr>
          <a:xfrm>
            <a:off x="313151" y="4607936"/>
            <a:ext cx="3267970" cy="1988402"/>
            <a:chOff x="313151" y="4607936"/>
            <a:chExt cx="3267970" cy="1988402"/>
          </a:xfrm>
        </p:grpSpPr>
        <p:sp>
          <p:nvSpPr>
            <p:cNvPr id="28" name="Rectangle 27"/>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9" name="Rectangle 28"/>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0" name="Rectangle 29"/>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2" name="Rectangle 31"/>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a:t>
              </a:r>
              <a:endParaRPr lang="en-US" sz="2800" dirty="0">
                <a:solidFill>
                  <a:schemeClr val="tx1"/>
                </a:solidFill>
              </a:endParaRPr>
            </a:p>
          </p:txBody>
        </p:sp>
        <p:sp>
          <p:nvSpPr>
            <p:cNvPr id="33" name="TextBox 32"/>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4" name="Rectangle 33"/>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994963"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2525782"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3050302"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TextBox 38"/>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364900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2</a:t>
              </a:r>
            </a:p>
          </p:txBody>
        </p:sp>
        <p:sp>
          <p:nvSpPr>
            <p:cNvPr id="13" name="Oval 12"/>
            <p:cNvSpPr/>
            <p:nvPr/>
          </p:nvSpPr>
          <p:spPr>
            <a:xfrm>
              <a:off x="4654924" y="4706250"/>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3</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TextBox 25"/>
          <p:cNvSpPr txBox="1"/>
          <p:nvPr/>
        </p:nvSpPr>
        <p:spPr>
          <a:xfrm>
            <a:off x="7636526" y="3706613"/>
            <a:ext cx="3006075" cy="954107"/>
          </a:xfrm>
          <a:prstGeom prst="rect">
            <a:avLst/>
          </a:prstGeom>
          <a:noFill/>
        </p:spPr>
        <p:txBody>
          <a:bodyPr wrap="square" rtlCol="0">
            <a:spAutoFit/>
          </a:bodyPr>
          <a:lstStyle/>
          <a:p>
            <a:r>
              <a:rPr lang="en-US" sz="2800" dirty="0"/>
              <a:t>Process 4:</a:t>
            </a:r>
          </a:p>
          <a:p>
            <a:pPr marL="457200" indent="-457200">
              <a:buFont typeface="Arial"/>
              <a:buChar char="•"/>
            </a:pPr>
            <a:r>
              <a:rPr lang="en-US" sz="2800" dirty="0" smtClean="0"/>
              <a:t>C[4]=</a:t>
            </a:r>
            <a:r>
              <a:rPr lang="en-US" sz="2800" dirty="0"/>
              <a:t>black</a:t>
            </a:r>
          </a:p>
        </p:txBody>
      </p:sp>
      <p:grpSp>
        <p:nvGrpSpPr>
          <p:cNvPr id="25" name="Group 24"/>
          <p:cNvGrpSpPr/>
          <p:nvPr/>
        </p:nvGrpSpPr>
        <p:grpSpPr>
          <a:xfrm>
            <a:off x="313151" y="4607936"/>
            <a:ext cx="3267970" cy="1988402"/>
            <a:chOff x="313151" y="4607936"/>
            <a:chExt cx="3267970" cy="1988402"/>
          </a:xfrm>
        </p:grpSpPr>
        <p:sp>
          <p:nvSpPr>
            <p:cNvPr id="27" name="Rectangle 26"/>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8" name="Rectangle 27"/>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29" name="Rectangle 28"/>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0" name="Rectangle 29"/>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1" name="Rectangle 30"/>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a:t>
              </a:r>
              <a:endParaRPr lang="en-US" sz="2800" dirty="0">
                <a:solidFill>
                  <a:schemeClr val="tx1"/>
                </a:solidFill>
              </a:endParaRPr>
            </a:p>
          </p:txBody>
        </p:sp>
        <p:sp>
          <p:nvSpPr>
            <p:cNvPr id="32" name="TextBox 31"/>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3" name="Rectangle 32"/>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4" name="Rectangle 33"/>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1994963"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2525782"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3050302"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TextBox 37"/>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2162666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1" name="Oval 10"/>
            <p:cNvSpPr/>
            <p:nvPr/>
          </p:nvSpPr>
          <p:spPr>
            <a:xfrm>
              <a:off x="4670377" y="1706413"/>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1</a:t>
              </a:r>
            </a:p>
          </p:txBody>
        </p:sp>
        <p:sp>
          <p:nvSpPr>
            <p:cNvPr id="12" name="Oval 11"/>
            <p:cNvSpPr/>
            <p:nvPr/>
          </p:nvSpPr>
          <p:spPr>
            <a:xfrm>
              <a:off x="4670377" y="3388411"/>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2</a:t>
              </a:r>
            </a:p>
          </p:txBody>
        </p:sp>
        <p:sp>
          <p:nvSpPr>
            <p:cNvPr id="13" name="Oval 12"/>
            <p:cNvSpPr/>
            <p:nvPr/>
          </p:nvSpPr>
          <p:spPr>
            <a:xfrm>
              <a:off x="4654924" y="4706250"/>
              <a:ext cx="799066" cy="798238"/>
            </a:xfrm>
            <a:prstGeom prst="ellipse">
              <a:avLst/>
            </a:prstGeom>
            <a:solidFill>
              <a:srgbClr val="000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rgbClr val="FFFFFF"/>
                  </a:solidFill>
                </a:rPr>
                <a:t>3</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5" name="TextBox 24"/>
          <p:cNvSpPr txBox="1"/>
          <p:nvPr/>
        </p:nvSpPr>
        <p:spPr>
          <a:xfrm>
            <a:off x="8289713" y="5041540"/>
            <a:ext cx="1167382" cy="523220"/>
          </a:xfrm>
          <a:prstGeom prst="rect">
            <a:avLst/>
          </a:prstGeom>
          <a:noFill/>
        </p:spPr>
        <p:txBody>
          <a:bodyPr wrap="none" rtlCol="0">
            <a:spAutoFit/>
          </a:bodyPr>
          <a:lstStyle/>
          <a:p>
            <a:r>
              <a:rPr lang="en-US" sz="2800" dirty="0"/>
              <a:t>DONE!</a:t>
            </a:r>
          </a:p>
        </p:txBody>
      </p:sp>
      <p:sp>
        <p:nvSpPr>
          <p:cNvPr id="14" name="TextBox 13"/>
          <p:cNvSpPr txBox="1"/>
          <p:nvPr/>
        </p:nvSpPr>
        <p:spPr>
          <a:xfrm>
            <a:off x="4395876" y="6151343"/>
            <a:ext cx="6152145" cy="523220"/>
          </a:xfrm>
          <a:prstGeom prst="rect">
            <a:avLst/>
          </a:prstGeom>
          <a:noFill/>
        </p:spPr>
        <p:txBody>
          <a:bodyPr wrap="none" rtlCol="0">
            <a:spAutoFit/>
          </a:bodyPr>
          <a:lstStyle/>
          <a:p>
            <a:r>
              <a:rPr lang="en-US" sz="2800" dirty="0"/>
              <a:t>D[0]=0;  D[1]=1;  D[2]=1;  D[3]=2;  D[4]=3</a:t>
            </a:r>
          </a:p>
        </p:txBody>
      </p:sp>
      <p:grpSp>
        <p:nvGrpSpPr>
          <p:cNvPr id="27" name="Group 26"/>
          <p:cNvGrpSpPr/>
          <p:nvPr/>
        </p:nvGrpSpPr>
        <p:grpSpPr>
          <a:xfrm>
            <a:off x="313151" y="4607936"/>
            <a:ext cx="3267970" cy="1988402"/>
            <a:chOff x="313151" y="4607936"/>
            <a:chExt cx="3267970" cy="1988402"/>
          </a:xfrm>
        </p:grpSpPr>
        <p:sp>
          <p:nvSpPr>
            <p:cNvPr id="28" name="Rectangle 27"/>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9" name="Rectangle 28"/>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0" name="Rectangle 29"/>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31" name="Rectangle 30"/>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32" name="Rectangle 31"/>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3</a:t>
              </a:r>
              <a:endParaRPr lang="en-US" sz="2800" dirty="0">
                <a:solidFill>
                  <a:schemeClr val="tx1"/>
                </a:solidFill>
              </a:endParaRPr>
            </a:p>
          </p:txBody>
        </p:sp>
        <p:sp>
          <p:nvSpPr>
            <p:cNvPr id="33" name="TextBox 32"/>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4" name="Rectangle 33"/>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1461217"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1994963"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Rectangle 36"/>
            <p:cNvSpPr/>
            <p:nvPr/>
          </p:nvSpPr>
          <p:spPr>
            <a:xfrm>
              <a:off x="2525782"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8" name="Rectangle 37"/>
            <p:cNvSpPr/>
            <p:nvPr/>
          </p:nvSpPr>
          <p:spPr>
            <a:xfrm>
              <a:off x="3050302"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9" name="TextBox 38"/>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1402808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a:t>Execution Time</a:t>
            </a:r>
          </a:p>
        </p:txBody>
      </p:sp>
      <p:sp>
        <p:nvSpPr>
          <p:cNvPr id="3" name="Content Placeholder 2"/>
          <p:cNvSpPr>
            <a:spLocks noGrp="1"/>
          </p:cNvSpPr>
          <p:nvPr>
            <p:ph idx="1"/>
          </p:nvPr>
        </p:nvSpPr>
        <p:spPr>
          <a:xfrm>
            <a:off x="711200" y="927100"/>
            <a:ext cx="10972800" cy="5702300"/>
          </a:xfrm>
        </p:spPr>
        <p:txBody>
          <a:bodyPr>
            <a:normAutofit fontScale="85000" lnSpcReduction="20000"/>
          </a:bodyPr>
          <a:lstStyle/>
          <a:p>
            <a:pPr marL="0" indent="0">
              <a:buNone/>
            </a:pPr>
            <a:r>
              <a:rPr lang="en-US" dirty="0"/>
              <a:t>While (FIFO queue not empty)</a:t>
            </a:r>
          </a:p>
          <a:p>
            <a:r>
              <a:rPr lang="en-US" dirty="0"/>
              <a:t>V = Remove next vertex from FIFO queue</a:t>
            </a:r>
          </a:p>
          <a:p>
            <a:r>
              <a:rPr lang="en-US" dirty="0"/>
              <a:t>For each neighbor </a:t>
            </a:r>
            <a:r>
              <a:rPr lang="en-US" dirty="0" err="1"/>
              <a:t>i</a:t>
            </a:r>
            <a:r>
              <a:rPr lang="en-US" dirty="0"/>
              <a:t> of V</a:t>
            </a:r>
          </a:p>
          <a:p>
            <a:pPr lvl="1"/>
            <a:r>
              <a:rPr lang="en-US" dirty="0"/>
              <a:t>If (C[</a:t>
            </a:r>
            <a:r>
              <a:rPr lang="en-US" dirty="0" err="1"/>
              <a:t>i</a:t>
            </a:r>
            <a:r>
              <a:rPr lang="en-US" dirty="0"/>
              <a:t>]==white)</a:t>
            </a:r>
          </a:p>
          <a:p>
            <a:pPr lvl="2"/>
            <a:r>
              <a:rPr lang="en-US" dirty="0"/>
              <a:t>D[i] = </a:t>
            </a:r>
            <a:r>
              <a:rPr lang="en-US" dirty="0" smtClean="0"/>
              <a:t>D[V]+</a:t>
            </a:r>
            <a:r>
              <a:rPr lang="en-US" dirty="0"/>
              <a:t>1</a:t>
            </a:r>
          </a:p>
          <a:p>
            <a:pPr lvl="2"/>
            <a:r>
              <a:rPr lang="en-US" dirty="0"/>
              <a:t>C[</a:t>
            </a:r>
            <a:r>
              <a:rPr lang="en-US" dirty="0" err="1"/>
              <a:t>i</a:t>
            </a:r>
            <a:r>
              <a:rPr lang="en-US" dirty="0"/>
              <a:t>] = gray</a:t>
            </a:r>
          </a:p>
          <a:p>
            <a:pPr lvl="2"/>
            <a:r>
              <a:rPr lang="en-US" dirty="0"/>
              <a:t>Add </a:t>
            </a:r>
            <a:r>
              <a:rPr lang="en-US" dirty="0" err="1"/>
              <a:t>i</a:t>
            </a:r>
            <a:r>
              <a:rPr lang="en-US" dirty="0"/>
              <a:t> to FIFO queue</a:t>
            </a:r>
          </a:p>
          <a:p>
            <a:r>
              <a:rPr lang="en-US" dirty="0"/>
              <a:t>C[V] = black</a:t>
            </a:r>
          </a:p>
          <a:p>
            <a:pPr marL="0" indent="0">
              <a:buNone/>
            </a:pPr>
            <a:endParaRPr lang="en-US" dirty="0"/>
          </a:p>
          <a:p>
            <a:r>
              <a:rPr lang="en-US" dirty="0"/>
              <a:t>Outer loop: each vertex </a:t>
            </a:r>
            <a:r>
              <a:rPr lang="en-US" dirty="0" smtClean="0"/>
              <a:t>added to/removed </a:t>
            </a:r>
            <a:r>
              <a:rPr lang="en-US" dirty="0"/>
              <a:t>from FIFO one time: time proportional to the number of nodes</a:t>
            </a:r>
          </a:p>
          <a:p>
            <a:r>
              <a:rPr lang="en-US" dirty="0"/>
              <a:t>Inner loop: time proportional to number of </a:t>
            </a:r>
            <a:r>
              <a:rPr lang="en-US" dirty="0" smtClean="0"/>
              <a:t>edges (e.g., all adjacency list entries scanned)</a:t>
            </a:r>
            <a:endParaRPr lang="en-US" dirty="0"/>
          </a:p>
          <a:p>
            <a:pPr marL="0" indent="0">
              <a:buNone/>
            </a:pPr>
            <a:r>
              <a:rPr lang="en-US" dirty="0"/>
              <a:t>Total time proportional to </a:t>
            </a:r>
            <a:r>
              <a:rPr lang="en-US" dirty="0" smtClean="0"/>
              <a:t>sum of number </a:t>
            </a:r>
            <a:r>
              <a:rPr lang="en-US" dirty="0"/>
              <a:t>of </a:t>
            </a:r>
            <a:r>
              <a:rPr lang="en-US" dirty="0" smtClean="0"/>
              <a:t>vertices and number of edges </a:t>
            </a:r>
            <a:r>
              <a:rPr lang="en-US" dirty="0"/>
              <a:t>in </a:t>
            </a:r>
            <a:r>
              <a:rPr lang="en-US" dirty="0" smtClean="0"/>
              <a:t>graph: O(V+E)</a:t>
            </a:r>
            <a:endParaRPr lang="en-US" dirty="0"/>
          </a:p>
          <a:p>
            <a:pPr lvl="1"/>
            <a:endParaRPr lang="en-US" dirty="0"/>
          </a:p>
        </p:txBody>
      </p:sp>
    </p:spTree>
    <p:extLst>
      <p:ext uri="{BB962C8B-B14F-4D97-AF65-F5344CB8AC3E}">
        <p14:creationId xmlns:p14="http://schemas.microsoft.com/office/powerpoint/2010/main" val="47443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Breadth-first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Run through BFS on the same graph using S=3 as the starting point! Show how the D and C arrays are updated (can be combined for ease of display) as well as the FIFO queue.</a:t>
            </a:r>
          </a:p>
          <a:p>
            <a:endParaRPr lang="en-US" dirty="0" smtClean="0"/>
          </a:p>
          <a:p>
            <a:endParaRPr lang="en-US" dirty="0"/>
          </a:p>
          <a:p>
            <a:r>
              <a:rPr lang="en-US" dirty="0" smtClean="0"/>
              <a:t>Thought question: </a:t>
            </a:r>
            <a:br>
              <a:rPr lang="en-US" dirty="0" smtClean="0"/>
            </a:br>
            <a:r>
              <a:rPr lang="en-US" dirty="0" smtClean="0"/>
              <a:t>how many different colors </a:t>
            </a:r>
            <a:br>
              <a:rPr lang="en-US" dirty="0" smtClean="0"/>
            </a:br>
            <a:r>
              <a:rPr lang="en-US" dirty="0" smtClean="0"/>
              <a:t>are really needed </a:t>
            </a:r>
            <a:br>
              <a:rPr lang="en-US" dirty="0" smtClean="0"/>
            </a:br>
            <a:r>
              <a:rPr lang="en-US" dirty="0" smtClean="0"/>
              <a:t>to execute this algorithm?</a:t>
            </a:r>
          </a:p>
          <a:p>
            <a:pPr marL="0" indent="0">
              <a:buNone/>
            </a:pPr>
            <a:endParaRPr lang="en-US" dirty="0"/>
          </a:p>
          <a:p>
            <a:pPr lvl="1"/>
            <a:endParaRPr lang="en-US" dirty="0"/>
          </a:p>
        </p:txBody>
      </p:sp>
      <p:sp>
        <p:nvSpPr>
          <p:cNvPr id="4" name="TextBox 3"/>
          <p:cNvSpPr txBox="1"/>
          <p:nvPr/>
        </p:nvSpPr>
        <p:spPr>
          <a:xfrm>
            <a:off x="6117922" y="2577797"/>
            <a:ext cx="712054" cy="523220"/>
          </a:xfrm>
          <a:prstGeom prst="rect">
            <a:avLst/>
          </a:prstGeom>
          <a:noFill/>
        </p:spPr>
        <p:txBody>
          <a:bodyPr wrap="none" rtlCol="0">
            <a:spAutoFit/>
          </a:bodyPr>
          <a:lstStyle/>
          <a:p>
            <a:r>
              <a:rPr lang="en-US" sz="2800" dirty="0" smtClean="0"/>
              <a:t>S=3</a:t>
            </a:r>
            <a:endParaRPr lang="en-US" sz="2800" dirty="0"/>
          </a:p>
        </p:txBody>
      </p:sp>
      <p:grpSp>
        <p:nvGrpSpPr>
          <p:cNvPr id="5" name="Group 4"/>
          <p:cNvGrpSpPr/>
          <p:nvPr/>
        </p:nvGrpSpPr>
        <p:grpSpPr>
          <a:xfrm>
            <a:off x="7488171" y="2504651"/>
            <a:ext cx="3641994" cy="4086850"/>
            <a:chOff x="1827449" y="1417638"/>
            <a:chExt cx="3641994" cy="4086850"/>
          </a:xfrm>
        </p:grpSpPr>
        <p:cxnSp>
          <p:nvCxnSpPr>
            <p:cNvPr id="6" name="Straight Connector 5"/>
            <p:cNvCxnSpPr>
              <a:endCxn id="14"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12"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cxnSp>
          <p:nvCxnSpPr>
            <p:cNvPr id="11" name="Straight Connector 10"/>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4" name="Oval 13"/>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5" name="Oval 14"/>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6" name="TextBox 15"/>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17" name="TextBox 16"/>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18" name="TextBox 17"/>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19" name="TextBox 18"/>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0" name="TextBox 19"/>
            <p:cNvSpPr txBox="1"/>
            <p:nvPr/>
          </p:nvSpPr>
          <p:spPr>
            <a:xfrm>
              <a:off x="1827449" y="3026935"/>
              <a:ext cx="366657" cy="523220"/>
            </a:xfrm>
            <a:prstGeom prst="rect">
              <a:avLst/>
            </a:prstGeom>
            <a:noFill/>
          </p:spPr>
          <p:txBody>
            <a:bodyPr wrap="none" rtlCol="0">
              <a:spAutoFit/>
            </a:bodyPr>
            <a:lstStyle/>
            <a:p>
              <a:r>
                <a:rPr lang="en-US" sz="2800" dirty="0"/>
                <a:t>2</a:t>
              </a:r>
            </a:p>
          </p:txBody>
        </p:sp>
      </p:grpSp>
    </p:spTree>
    <p:extLst>
      <p:ext uri="{BB962C8B-B14F-4D97-AF65-F5344CB8AC3E}">
        <p14:creationId xmlns:p14="http://schemas.microsoft.com/office/powerpoint/2010/main" val="21206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Breadth-first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Run through BFS on the same </a:t>
            </a:r>
            <a:br>
              <a:rPr lang="en-US" dirty="0" smtClean="0"/>
            </a:br>
            <a:r>
              <a:rPr lang="en-US" dirty="0" smtClean="0"/>
              <a:t>graph using S=3 as the starting </a:t>
            </a:r>
            <a:br>
              <a:rPr lang="en-US" dirty="0" smtClean="0"/>
            </a:br>
            <a:r>
              <a:rPr lang="en-US" dirty="0" smtClean="0"/>
              <a:t>point! </a:t>
            </a:r>
            <a:endParaRPr lang="en-US" dirty="0"/>
          </a:p>
          <a:p>
            <a:pPr lvl="1"/>
            <a:endParaRPr lang="en-US" dirty="0"/>
          </a:p>
        </p:txBody>
      </p:sp>
      <p:sp>
        <p:nvSpPr>
          <p:cNvPr id="4" name="TextBox 3"/>
          <p:cNvSpPr txBox="1"/>
          <p:nvPr/>
        </p:nvSpPr>
        <p:spPr>
          <a:xfrm>
            <a:off x="156354" y="2694282"/>
            <a:ext cx="712054" cy="523220"/>
          </a:xfrm>
          <a:prstGeom prst="rect">
            <a:avLst/>
          </a:prstGeom>
          <a:noFill/>
        </p:spPr>
        <p:txBody>
          <a:bodyPr wrap="none" rtlCol="0">
            <a:spAutoFit/>
          </a:bodyPr>
          <a:lstStyle/>
          <a:p>
            <a:r>
              <a:rPr lang="en-US" sz="2800" dirty="0" smtClean="0"/>
              <a:t>S=3</a:t>
            </a:r>
            <a:endParaRPr lang="en-US" sz="2800" dirty="0"/>
          </a:p>
        </p:txBody>
      </p:sp>
      <p:grpSp>
        <p:nvGrpSpPr>
          <p:cNvPr id="5" name="Group 4"/>
          <p:cNvGrpSpPr/>
          <p:nvPr/>
        </p:nvGrpSpPr>
        <p:grpSpPr>
          <a:xfrm>
            <a:off x="1526603" y="2621136"/>
            <a:ext cx="3641994" cy="4086850"/>
            <a:chOff x="1827449" y="1417638"/>
            <a:chExt cx="3641994" cy="4086850"/>
          </a:xfrm>
        </p:grpSpPr>
        <p:cxnSp>
          <p:nvCxnSpPr>
            <p:cNvPr id="6" name="Straight Connector 5"/>
            <p:cNvCxnSpPr>
              <a:endCxn id="14"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12"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cxnSp>
          <p:nvCxnSpPr>
            <p:cNvPr id="11" name="Straight Connector 10"/>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4" name="Oval 13"/>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5" name="Oval 14"/>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6" name="TextBox 15"/>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17" name="TextBox 16"/>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18" name="TextBox 17"/>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19" name="TextBox 18"/>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0" name="TextBox 19"/>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1" name="Rectangle 20"/>
          <p:cNvSpPr/>
          <p:nvPr/>
        </p:nvSpPr>
        <p:spPr>
          <a:xfrm>
            <a:off x="6906292" y="699542"/>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grpSp>
        <p:nvGrpSpPr>
          <p:cNvPr id="41" name="Group 40"/>
          <p:cNvGrpSpPr/>
          <p:nvPr/>
        </p:nvGrpSpPr>
        <p:grpSpPr>
          <a:xfrm>
            <a:off x="8598872" y="678096"/>
            <a:ext cx="3265882" cy="896552"/>
            <a:chOff x="2198066" y="2629992"/>
            <a:chExt cx="3265882" cy="896552"/>
          </a:xfrm>
        </p:grpSpPr>
        <p:sp>
          <p:nvSpPr>
            <p:cNvPr id="24" name="Rectangle 23"/>
            <p:cNvSpPr/>
            <p:nvPr/>
          </p:nvSpPr>
          <p:spPr>
            <a:xfrm>
              <a:off x="2810992" y="2629992"/>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25" name="Rectangle 24"/>
            <p:cNvSpPr/>
            <p:nvPr/>
          </p:nvSpPr>
          <p:spPr>
            <a:xfrm>
              <a:off x="3344044" y="2629992"/>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sp>
          <p:nvSpPr>
            <p:cNvPr id="26" name="Rectangle 25"/>
            <p:cNvSpPr/>
            <p:nvPr/>
          </p:nvSpPr>
          <p:spPr>
            <a:xfrm>
              <a:off x="3877790" y="2629992"/>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sp>
          <p:nvSpPr>
            <p:cNvPr id="27" name="Rectangle 26"/>
            <p:cNvSpPr/>
            <p:nvPr/>
          </p:nvSpPr>
          <p:spPr>
            <a:xfrm>
              <a:off x="4408609"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0</a:t>
              </a:r>
              <a:endParaRPr lang="en-US" sz="2800" dirty="0">
                <a:solidFill>
                  <a:schemeClr val="tx1"/>
                </a:solidFill>
              </a:endParaRPr>
            </a:p>
          </p:txBody>
        </p:sp>
        <p:sp>
          <p:nvSpPr>
            <p:cNvPr id="28" name="Rectangle 27"/>
            <p:cNvSpPr/>
            <p:nvPr/>
          </p:nvSpPr>
          <p:spPr>
            <a:xfrm>
              <a:off x="4933129" y="2629992"/>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29" name="TextBox 28"/>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sp>
        <p:nvSpPr>
          <p:cNvPr id="36" name="Rectangle 35"/>
          <p:cNvSpPr/>
          <p:nvPr/>
        </p:nvSpPr>
        <p:spPr>
          <a:xfrm>
            <a:off x="6918014" y="1783927"/>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37" name="Rectangle 36"/>
          <p:cNvSpPr/>
          <p:nvPr/>
        </p:nvSpPr>
        <p:spPr>
          <a:xfrm>
            <a:off x="7448833" y="1783927"/>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40" name="Rectangle 39"/>
          <p:cNvSpPr/>
          <p:nvPr/>
        </p:nvSpPr>
        <p:spPr>
          <a:xfrm>
            <a:off x="7990188" y="1783927"/>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4</a:t>
            </a:r>
            <a:endParaRPr lang="en-US" sz="2800" dirty="0">
              <a:solidFill>
                <a:schemeClr val="tx1"/>
              </a:solidFill>
            </a:endParaRPr>
          </a:p>
        </p:txBody>
      </p:sp>
      <p:grpSp>
        <p:nvGrpSpPr>
          <p:cNvPr id="42" name="Group 41"/>
          <p:cNvGrpSpPr/>
          <p:nvPr/>
        </p:nvGrpSpPr>
        <p:grpSpPr>
          <a:xfrm>
            <a:off x="8610592" y="1762479"/>
            <a:ext cx="3265882" cy="896552"/>
            <a:chOff x="2198066" y="2629992"/>
            <a:chExt cx="3265882" cy="896552"/>
          </a:xfrm>
        </p:grpSpPr>
        <p:sp>
          <p:nvSpPr>
            <p:cNvPr id="43" name="Rectangle 42"/>
            <p:cNvSpPr/>
            <p:nvPr/>
          </p:nvSpPr>
          <p:spPr>
            <a:xfrm>
              <a:off x="2810992" y="2629992"/>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44" name="Rectangle 43"/>
            <p:cNvSpPr/>
            <p:nvPr/>
          </p:nvSpPr>
          <p:spPr>
            <a:xfrm>
              <a:off x="3344044"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5" name="Rectangle 44"/>
            <p:cNvSpPr/>
            <p:nvPr/>
          </p:nvSpPr>
          <p:spPr>
            <a:xfrm>
              <a:off x="3877790"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6" name="Rectangle 45"/>
            <p:cNvSpPr/>
            <p:nvPr/>
          </p:nvSpPr>
          <p:spPr>
            <a:xfrm>
              <a:off x="440860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0</a:t>
              </a:r>
              <a:endParaRPr lang="en-US" sz="2800" dirty="0">
                <a:solidFill>
                  <a:schemeClr val="bg1"/>
                </a:solidFill>
              </a:endParaRPr>
            </a:p>
          </p:txBody>
        </p:sp>
        <p:sp>
          <p:nvSpPr>
            <p:cNvPr id="47" name="Rectangle 46"/>
            <p:cNvSpPr/>
            <p:nvPr/>
          </p:nvSpPr>
          <p:spPr>
            <a:xfrm>
              <a:off x="4933129"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8" name="TextBox 47"/>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sp>
        <p:nvSpPr>
          <p:cNvPr id="49" name="Rectangle 48"/>
          <p:cNvSpPr/>
          <p:nvPr/>
        </p:nvSpPr>
        <p:spPr>
          <a:xfrm>
            <a:off x="6929736" y="2815563"/>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2</a:t>
            </a:r>
            <a:endParaRPr lang="en-US" sz="2800" dirty="0">
              <a:solidFill>
                <a:schemeClr val="tx1"/>
              </a:solidFill>
            </a:endParaRPr>
          </a:p>
        </p:txBody>
      </p:sp>
      <p:sp>
        <p:nvSpPr>
          <p:cNvPr id="50" name="Rectangle 49"/>
          <p:cNvSpPr/>
          <p:nvPr/>
        </p:nvSpPr>
        <p:spPr>
          <a:xfrm>
            <a:off x="7460555" y="2815563"/>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4</a:t>
            </a:r>
            <a:endParaRPr lang="en-US" sz="2800" dirty="0">
              <a:solidFill>
                <a:schemeClr val="tx1"/>
              </a:solidFill>
            </a:endParaRPr>
          </a:p>
        </p:txBody>
      </p:sp>
      <p:sp>
        <p:nvSpPr>
          <p:cNvPr id="51" name="Rectangle 50"/>
          <p:cNvSpPr/>
          <p:nvPr/>
        </p:nvSpPr>
        <p:spPr>
          <a:xfrm>
            <a:off x="8001910" y="2815563"/>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0</a:t>
            </a:r>
            <a:endParaRPr lang="en-US" sz="2800" dirty="0">
              <a:solidFill>
                <a:schemeClr val="tx1"/>
              </a:solidFill>
            </a:endParaRPr>
          </a:p>
        </p:txBody>
      </p:sp>
      <p:grpSp>
        <p:nvGrpSpPr>
          <p:cNvPr id="52" name="Group 51"/>
          <p:cNvGrpSpPr/>
          <p:nvPr/>
        </p:nvGrpSpPr>
        <p:grpSpPr>
          <a:xfrm>
            <a:off x="8622314" y="2794115"/>
            <a:ext cx="3265882" cy="896552"/>
            <a:chOff x="2198066" y="2629992"/>
            <a:chExt cx="3265882" cy="896552"/>
          </a:xfrm>
        </p:grpSpPr>
        <p:sp>
          <p:nvSpPr>
            <p:cNvPr id="53" name="Rectangle 52"/>
            <p:cNvSpPr/>
            <p:nvPr/>
          </p:nvSpPr>
          <p:spPr>
            <a:xfrm>
              <a:off x="2810992"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54" name="Rectangle 53"/>
            <p:cNvSpPr/>
            <p:nvPr/>
          </p:nvSpPr>
          <p:spPr>
            <a:xfrm>
              <a:off x="3344044"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55" name="Rectangle 54"/>
            <p:cNvSpPr/>
            <p:nvPr/>
          </p:nvSpPr>
          <p:spPr>
            <a:xfrm>
              <a:off x="3877790"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56" name="Rectangle 55"/>
            <p:cNvSpPr/>
            <p:nvPr/>
          </p:nvSpPr>
          <p:spPr>
            <a:xfrm>
              <a:off x="440860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0</a:t>
              </a:r>
              <a:endParaRPr lang="en-US" sz="2800" dirty="0">
                <a:solidFill>
                  <a:schemeClr val="bg1"/>
                </a:solidFill>
              </a:endParaRPr>
            </a:p>
          </p:txBody>
        </p:sp>
        <p:sp>
          <p:nvSpPr>
            <p:cNvPr id="57" name="Rectangle 56"/>
            <p:cNvSpPr/>
            <p:nvPr/>
          </p:nvSpPr>
          <p:spPr>
            <a:xfrm>
              <a:off x="4933129"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58" name="TextBox 57"/>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sp>
        <p:nvSpPr>
          <p:cNvPr id="59" name="Rectangle 58"/>
          <p:cNvSpPr/>
          <p:nvPr/>
        </p:nvSpPr>
        <p:spPr>
          <a:xfrm>
            <a:off x="6923872" y="3829610"/>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4</a:t>
            </a:r>
            <a:endParaRPr lang="en-US" sz="2800" dirty="0">
              <a:solidFill>
                <a:schemeClr val="tx1"/>
              </a:solidFill>
            </a:endParaRPr>
          </a:p>
        </p:txBody>
      </p:sp>
      <p:sp>
        <p:nvSpPr>
          <p:cNvPr id="60" name="Rectangle 59"/>
          <p:cNvSpPr/>
          <p:nvPr/>
        </p:nvSpPr>
        <p:spPr>
          <a:xfrm>
            <a:off x="7454691" y="3829610"/>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grpSp>
        <p:nvGrpSpPr>
          <p:cNvPr id="62" name="Group 61"/>
          <p:cNvGrpSpPr/>
          <p:nvPr/>
        </p:nvGrpSpPr>
        <p:grpSpPr>
          <a:xfrm>
            <a:off x="8616450" y="3808162"/>
            <a:ext cx="3265882" cy="896552"/>
            <a:chOff x="2198066" y="2629992"/>
            <a:chExt cx="3265882" cy="896552"/>
          </a:xfrm>
        </p:grpSpPr>
        <p:sp>
          <p:nvSpPr>
            <p:cNvPr id="63" name="Rectangle 62"/>
            <p:cNvSpPr/>
            <p:nvPr/>
          </p:nvSpPr>
          <p:spPr>
            <a:xfrm>
              <a:off x="2810992"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64" name="Rectangle 63"/>
            <p:cNvSpPr/>
            <p:nvPr/>
          </p:nvSpPr>
          <p:spPr>
            <a:xfrm>
              <a:off x="3344044"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65" name="Rectangle 64"/>
            <p:cNvSpPr/>
            <p:nvPr/>
          </p:nvSpPr>
          <p:spPr>
            <a:xfrm>
              <a:off x="3877790"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66" name="Rectangle 65"/>
            <p:cNvSpPr/>
            <p:nvPr/>
          </p:nvSpPr>
          <p:spPr>
            <a:xfrm>
              <a:off x="440860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0</a:t>
              </a:r>
              <a:endParaRPr lang="en-US" sz="2800" dirty="0">
                <a:solidFill>
                  <a:schemeClr val="bg1"/>
                </a:solidFill>
              </a:endParaRPr>
            </a:p>
          </p:txBody>
        </p:sp>
        <p:sp>
          <p:nvSpPr>
            <p:cNvPr id="67" name="Rectangle 66"/>
            <p:cNvSpPr/>
            <p:nvPr/>
          </p:nvSpPr>
          <p:spPr>
            <a:xfrm>
              <a:off x="4933129"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68" name="TextBox 67"/>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sp>
        <p:nvSpPr>
          <p:cNvPr id="69" name="Rectangle 68"/>
          <p:cNvSpPr/>
          <p:nvPr/>
        </p:nvSpPr>
        <p:spPr>
          <a:xfrm>
            <a:off x="6935598" y="484365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grpSp>
        <p:nvGrpSpPr>
          <p:cNvPr id="71" name="Group 70"/>
          <p:cNvGrpSpPr/>
          <p:nvPr/>
        </p:nvGrpSpPr>
        <p:grpSpPr>
          <a:xfrm>
            <a:off x="8628176" y="4822211"/>
            <a:ext cx="3265882" cy="896552"/>
            <a:chOff x="2198066" y="2629992"/>
            <a:chExt cx="3265882" cy="896552"/>
          </a:xfrm>
        </p:grpSpPr>
        <p:sp>
          <p:nvSpPr>
            <p:cNvPr id="72" name="Rectangle 71"/>
            <p:cNvSpPr/>
            <p:nvPr/>
          </p:nvSpPr>
          <p:spPr>
            <a:xfrm>
              <a:off x="2810992" y="2629992"/>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73" name="Rectangle 72"/>
            <p:cNvSpPr/>
            <p:nvPr/>
          </p:nvSpPr>
          <p:spPr>
            <a:xfrm>
              <a:off x="3344044"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74" name="Rectangle 73"/>
            <p:cNvSpPr/>
            <p:nvPr/>
          </p:nvSpPr>
          <p:spPr>
            <a:xfrm>
              <a:off x="3877790"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75" name="Rectangle 74"/>
            <p:cNvSpPr/>
            <p:nvPr/>
          </p:nvSpPr>
          <p:spPr>
            <a:xfrm>
              <a:off x="440860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0</a:t>
              </a:r>
              <a:endParaRPr lang="en-US" sz="2800" dirty="0">
                <a:solidFill>
                  <a:schemeClr val="bg1"/>
                </a:solidFill>
              </a:endParaRPr>
            </a:p>
          </p:txBody>
        </p:sp>
        <p:sp>
          <p:nvSpPr>
            <p:cNvPr id="76" name="Rectangle 75"/>
            <p:cNvSpPr/>
            <p:nvPr/>
          </p:nvSpPr>
          <p:spPr>
            <a:xfrm>
              <a:off x="493312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77" name="TextBox 76"/>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grpSp>
        <p:nvGrpSpPr>
          <p:cNvPr id="79" name="Group 78"/>
          <p:cNvGrpSpPr/>
          <p:nvPr/>
        </p:nvGrpSpPr>
        <p:grpSpPr>
          <a:xfrm>
            <a:off x="8639901" y="5818678"/>
            <a:ext cx="3265882" cy="896552"/>
            <a:chOff x="2198066" y="2629992"/>
            <a:chExt cx="3265882" cy="896552"/>
          </a:xfrm>
        </p:grpSpPr>
        <p:sp>
          <p:nvSpPr>
            <p:cNvPr id="80" name="Rectangle 79"/>
            <p:cNvSpPr/>
            <p:nvPr/>
          </p:nvSpPr>
          <p:spPr>
            <a:xfrm>
              <a:off x="2810992"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2</a:t>
              </a:r>
            </a:p>
          </p:txBody>
        </p:sp>
        <p:sp>
          <p:nvSpPr>
            <p:cNvPr id="81" name="Rectangle 80"/>
            <p:cNvSpPr/>
            <p:nvPr/>
          </p:nvSpPr>
          <p:spPr>
            <a:xfrm>
              <a:off x="3344044"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82" name="Rectangle 81"/>
            <p:cNvSpPr/>
            <p:nvPr/>
          </p:nvSpPr>
          <p:spPr>
            <a:xfrm>
              <a:off x="3877790"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83" name="Rectangle 82"/>
            <p:cNvSpPr/>
            <p:nvPr/>
          </p:nvSpPr>
          <p:spPr>
            <a:xfrm>
              <a:off x="440860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0</a:t>
              </a:r>
              <a:endParaRPr lang="en-US" sz="2800" dirty="0">
                <a:solidFill>
                  <a:schemeClr val="bg1"/>
                </a:solidFill>
              </a:endParaRPr>
            </a:p>
          </p:txBody>
        </p:sp>
        <p:sp>
          <p:nvSpPr>
            <p:cNvPr id="84" name="Rectangle 83"/>
            <p:cNvSpPr/>
            <p:nvPr/>
          </p:nvSpPr>
          <p:spPr>
            <a:xfrm>
              <a:off x="4933129" y="2629992"/>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bg1"/>
                  </a:solidFill>
                </a:rPr>
                <a:t>1</a:t>
              </a:r>
              <a:endParaRPr lang="en-US" sz="2800" dirty="0">
                <a:solidFill>
                  <a:schemeClr val="bg1"/>
                </a:solidFill>
              </a:endParaRPr>
            </a:p>
          </p:txBody>
        </p:sp>
        <p:sp>
          <p:nvSpPr>
            <p:cNvPr id="85" name="TextBox 84"/>
            <p:cNvSpPr txBox="1"/>
            <p:nvPr/>
          </p:nvSpPr>
          <p:spPr>
            <a:xfrm>
              <a:off x="2198066" y="2807164"/>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grpSp>
    </p:spTree>
    <p:extLst>
      <p:ext uri="{BB962C8B-B14F-4D97-AF65-F5344CB8AC3E}">
        <p14:creationId xmlns:p14="http://schemas.microsoft.com/office/powerpoint/2010/main" val="1885935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
            <a:ext cx="8229600" cy="1143000"/>
          </a:xfrm>
        </p:spPr>
        <p:txBody>
          <a:bodyPr/>
          <a:lstStyle/>
          <a:p>
            <a:r>
              <a:rPr lang="en-US" dirty="0" smtClean="0"/>
              <a:t>Statement of Motivating Problem</a:t>
            </a:r>
            <a:endParaRPr lang="en-US" dirty="0"/>
          </a:p>
        </p:txBody>
      </p:sp>
      <p:sp>
        <p:nvSpPr>
          <p:cNvPr id="3" name="Content Placeholder 2"/>
          <p:cNvSpPr>
            <a:spLocks noGrp="1"/>
          </p:cNvSpPr>
          <p:nvPr>
            <p:ph idx="1"/>
          </p:nvPr>
        </p:nvSpPr>
        <p:spPr>
          <a:xfrm>
            <a:off x="627380" y="1041400"/>
            <a:ext cx="10972800" cy="5816600"/>
          </a:xfrm>
        </p:spPr>
        <p:txBody>
          <a:bodyPr>
            <a:normAutofit fontScale="92500" lnSpcReduction="10000"/>
          </a:bodyPr>
          <a:lstStyle/>
          <a:p>
            <a:pPr marL="0" indent="0">
              <a:buNone/>
            </a:pPr>
            <a:r>
              <a:rPr lang="en-US" dirty="0"/>
              <a:t>Definition: A </a:t>
            </a:r>
            <a:r>
              <a:rPr lang="en-US" i="1" dirty="0"/>
              <a:t>connected</a:t>
            </a:r>
            <a:r>
              <a:rPr lang="en-US" dirty="0"/>
              <a:t> undirected graph is one where there exists a path between every pair of vertices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Problem: Given a connected undirected graph G (vertex set V, edge set E) and a source node S</a:t>
            </a:r>
          </a:p>
          <a:p>
            <a:r>
              <a:rPr lang="en-US" dirty="0"/>
              <a:t>Visit every node in the graph starting from S</a:t>
            </a:r>
          </a:p>
          <a:p>
            <a:r>
              <a:rPr lang="en-US" dirty="0"/>
              <a:t>Find the minimum distance from S to every other vertex assuming edges have unit weight.</a:t>
            </a:r>
          </a:p>
        </p:txBody>
      </p:sp>
      <p:grpSp>
        <p:nvGrpSpPr>
          <p:cNvPr id="4" name="Group 3"/>
          <p:cNvGrpSpPr/>
          <p:nvPr/>
        </p:nvGrpSpPr>
        <p:grpSpPr>
          <a:xfrm>
            <a:off x="2745727" y="2213221"/>
            <a:ext cx="1971033" cy="2185650"/>
            <a:chOff x="2745727" y="2213221"/>
            <a:chExt cx="1971033" cy="2185650"/>
          </a:xfrm>
        </p:grpSpPr>
        <p:cxnSp>
          <p:nvCxnSpPr>
            <p:cNvPr id="5" name="Straight Connector 4"/>
            <p:cNvCxnSpPr>
              <a:endCxn id="13" idx="0"/>
            </p:cNvCxnSpPr>
            <p:nvPr/>
          </p:nvCxnSpPr>
          <p:spPr>
            <a:xfrm>
              <a:off x="4486517" y="2229151"/>
              <a:ext cx="8574" cy="931892"/>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a:endCxn id="11" idx="0"/>
            </p:cNvCxnSpPr>
            <p:nvPr/>
          </p:nvCxnSpPr>
          <p:spPr>
            <a:xfrm flipH="1">
              <a:off x="3097394" y="2213221"/>
              <a:ext cx="7390" cy="947822"/>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104784" y="2460136"/>
              <a:ext cx="1381735" cy="1593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104784" y="3393308"/>
              <a:ext cx="1381735" cy="1593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5725" y="2221190"/>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cxnSp>
          <p:nvCxnSpPr>
            <p:cNvPr id="10" name="Straight Connector 9"/>
            <p:cNvCxnSpPr/>
            <p:nvPr/>
          </p:nvCxnSpPr>
          <p:spPr>
            <a:xfrm>
              <a:off x="4486517" y="3393309"/>
              <a:ext cx="0" cy="727123"/>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2875725" y="3161044"/>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2" name="Oval 11"/>
            <p:cNvSpPr/>
            <p:nvPr/>
          </p:nvSpPr>
          <p:spPr>
            <a:xfrm>
              <a:off x="4273422" y="2221190"/>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3" name="Oval 12"/>
            <p:cNvSpPr/>
            <p:nvPr/>
          </p:nvSpPr>
          <p:spPr>
            <a:xfrm>
              <a:off x="4273422" y="3161044"/>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4" name="Oval 13"/>
            <p:cNvSpPr/>
            <p:nvPr/>
          </p:nvSpPr>
          <p:spPr>
            <a:xfrm>
              <a:off x="4264849" y="3897416"/>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30" name="TextBox 29"/>
            <p:cNvSpPr txBox="1"/>
            <p:nvPr/>
          </p:nvSpPr>
          <p:spPr>
            <a:xfrm>
              <a:off x="2745727" y="3690985"/>
              <a:ext cx="1250599" cy="707886"/>
            </a:xfrm>
            <a:prstGeom prst="rect">
              <a:avLst/>
            </a:prstGeom>
            <a:noFill/>
          </p:spPr>
          <p:txBody>
            <a:bodyPr wrap="none" rtlCol="0">
              <a:spAutoFit/>
            </a:bodyPr>
            <a:lstStyle/>
            <a:p>
              <a:pPr algn="ctr"/>
              <a:r>
                <a:rPr lang="en-US" sz="2000" i="1" dirty="0"/>
                <a:t>connected</a:t>
              </a:r>
            </a:p>
            <a:p>
              <a:pPr algn="ctr"/>
              <a:r>
                <a:rPr lang="en-US" sz="2000" i="1" dirty="0"/>
                <a:t>graph</a:t>
              </a:r>
            </a:p>
          </p:txBody>
        </p:sp>
      </p:grpSp>
      <p:grpSp>
        <p:nvGrpSpPr>
          <p:cNvPr id="15" name="Group 14"/>
          <p:cNvGrpSpPr/>
          <p:nvPr/>
        </p:nvGrpSpPr>
        <p:grpSpPr>
          <a:xfrm>
            <a:off x="6622225" y="2197291"/>
            <a:ext cx="3252230" cy="2225243"/>
            <a:chOff x="6622225" y="2197291"/>
            <a:chExt cx="3252230" cy="2225243"/>
          </a:xfrm>
        </p:grpSpPr>
        <p:cxnSp>
          <p:nvCxnSpPr>
            <p:cNvPr id="21" name="Straight Connector 20"/>
            <p:cNvCxnSpPr>
              <a:endCxn id="26" idx="0"/>
            </p:cNvCxnSpPr>
            <p:nvPr/>
          </p:nvCxnSpPr>
          <p:spPr>
            <a:xfrm flipH="1">
              <a:off x="6843894" y="2197291"/>
              <a:ext cx="7390" cy="947822"/>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851284" y="2444206"/>
              <a:ext cx="1381735" cy="1593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6622225" y="2205260"/>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cxnSp>
          <p:nvCxnSpPr>
            <p:cNvPr id="25" name="Straight Connector 24"/>
            <p:cNvCxnSpPr/>
            <p:nvPr/>
          </p:nvCxnSpPr>
          <p:spPr>
            <a:xfrm>
              <a:off x="8233017" y="3377379"/>
              <a:ext cx="0" cy="727123"/>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622225" y="3145114"/>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27" name="Oval 26"/>
            <p:cNvSpPr/>
            <p:nvPr/>
          </p:nvSpPr>
          <p:spPr>
            <a:xfrm>
              <a:off x="8019922" y="2205260"/>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28" name="Oval 27"/>
            <p:cNvSpPr/>
            <p:nvPr/>
          </p:nvSpPr>
          <p:spPr>
            <a:xfrm>
              <a:off x="8019922" y="3145114"/>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29" name="Oval 28"/>
            <p:cNvSpPr/>
            <p:nvPr/>
          </p:nvSpPr>
          <p:spPr>
            <a:xfrm>
              <a:off x="8011349" y="3881486"/>
              <a:ext cx="443338" cy="446033"/>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31" name="TextBox 30"/>
            <p:cNvSpPr txBox="1"/>
            <p:nvPr/>
          </p:nvSpPr>
          <p:spPr>
            <a:xfrm>
              <a:off x="8623856" y="3406871"/>
              <a:ext cx="1250599" cy="1015663"/>
            </a:xfrm>
            <a:prstGeom prst="rect">
              <a:avLst/>
            </a:prstGeom>
            <a:noFill/>
          </p:spPr>
          <p:txBody>
            <a:bodyPr wrap="none" rtlCol="0">
              <a:spAutoFit/>
            </a:bodyPr>
            <a:lstStyle/>
            <a:p>
              <a:pPr algn="ctr"/>
              <a:r>
                <a:rPr lang="en-US" sz="2000" i="1" dirty="0"/>
                <a:t>not a </a:t>
              </a:r>
            </a:p>
            <a:p>
              <a:pPr algn="ctr"/>
              <a:r>
                <a:rPr lang="en-US" sz="2000" i="1" dirty="0"/>
                <a:t>connected</a:t>
              </a:r>
            </a:p>
            <a:p>
              <a:pPr algn="ctr"/>
              <a:r>
                <a:rPr lang="en-US" sz="2000" i="1" dirty="0"/>
                <a:t>graph</a:t>
              </a:r>
            </a:p>
          </p:txBody>
        </p:sp>
      </p:grpSp>
    </p:spTree>
    <p:extLst>
      <p:ext uri="{BB962C8B-B14F-4D97-AF65-F5344CB8AC3E}">
        <p14:creationId xmlns:p14="http://schemas.microsoft.com/office/powerpoint/2010/main" val="413511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Breadth-first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How many different colors are really needed to execute this algorithm?</a:t>
            </a:r>
          </a:p>
          <a:p>
            <a:pPr lvl="1"/>
            <a:r>
              <a:rPr lang="en-US" dirty="0" smtClean="0"/>
              <a:t>Really only two colors are needed, to differentiate between nodes that have been added to the queue already (at some point) and those that have not. There is no risk of re-adding a node to the queue once it has been processed. </a:t>
            </a:r>
          </a:p>
          <a:p>
            <a:pPr marL="0" indent="0">
              <a:buNone/>
            </a:pPr>
            <a:endParaRPr lang="en-US" dirty="0"/>
          </a:p>
          <a:p>
            <a:pPr lvl="1"/>
            <a:endParaRPr lang="en-US" dirty="0"/>
          </a:p>
        </p:txBody>
      </p:sp>
    </p:spTree>
    <p:extLst>
      <p:ext uri="{BB962C8B-B14F-4D97-AF65-F5344CB8AC3E}">
        <p14:creationId xmlns:p14="http://schemas.microsoft.com/office/powerpoint/2010/main" val="1519809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38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tabLst>
                <a:tab pos="7377113" algn="l"/>
              </a:tabLst>
            </a:pPr>
            <a:r>
              <a:rPr lang="en-US" dirty="0" smtClean="0"/>
              <a:t>Breadth-first Search &amp;</a:t>
            </a:r>
            <a:r>
              <a:rPr lang="en-US" dirty="0"/>
              <a:t/>
            </a:r>
            <a:br>
              <a:rPr lang="en-US" dirty="0"/>
            </a:br>
            <a:r>
              <a:rPr lang="en-US" dirty="0" smtClean="0"/>
              <a:t>Depth-first Search</a:t>
            </a:r>
            <a:br>
              <a:rPr lang="en-US" dirty="0" smtClean="0"/>
            </a:br>
            <a:r>
              <a:rPr lang="en-US" dirty="0" smtClean="0"/>
              <a:t>Part 2</a:t>
            </a:r>
            <a:r>
              <a:rPr lang="en-US" smtClean="0"/>
              <a:t>: Depth-first </a:t>
            </a:r>
            <a:r>
              <a:rPr lang="en-US" dirty="0" smtClean="0"/>
              <a:t>Search</a:t>
            </a:r>
            <a:endParaRPr lang="en-US" dirty="0"/>
          </a:p>
        </p:txBody>
      </p:sp>
      <p:sp>
        <p:nvSpPr>
          <p:cNvPr id="3" name="Subtitle 2"/>
          <p:cNvSpPr>
            <a:spLocks noGrp="1"/>
          </p:cNvSpPr>
          <p:nvPr>
            <p:ph type="subTitle" idx="1"/>
          </p:nvPr>
        </p:nvSpPr>
        <p:spPr/>
        <p:txBody>
          <a:bodyPr/>
          <a:lstStyle/>
          <a:p>
            <a:pPr lvl="0" defTabSz="914400" eaLnBrk="0" fontAlgn="base" hangingPunct="0">
              <a:spcAft>
                <a:spcPct val="0"/>
              </a:spcAft>
            </a:pPr>
            <a:r>
              <a:rPr lang="en-US" kern="0" dirty="0">
                <a:solidFill>
                  <a:srgbClr val="000000"/>
                </a:solidFill>
                <a:latin typeface="Arial"/>
                <a:ea typeface="ＭＳ Ｐゴシック"/>
              </a:rPr>
              <a:t>For use in Fall 2020 CSE6010/CX4010 only</a:t>
            </a:r>
          </a:p>
          <a:p>
            <a:pPr lvl="0" defTabSz="914400" eaLnBrk="0" fontAlgn="base" hangingPunct="0">
              <a:spcAft>
                <a:spcPct val="0"/>
              </a:spcAft>
            </a:pPr>
            <a:r>
              <a:rPr lang="en-US" kern="0" dirty="0">
                <a:solidFill>
                  <a:srgbClr val="000000"/>
                </a:solidFill>
                <a:latin typeface="Arial"/>
                <a:ea typeface="ＭＳ Ｐゴシック"/>
              </a:rPr>
              <a:t>Not for distribution</a:t>
            </a:r>
          </a:p>
          <a:p>
            <a:endParaRPr lang="en-US" dirty="0"/>
          </a:p>
        </p:txBody>
      </p:sp>
    </p:spTree>
    <p:extLst>
      <p:ext uri="{BB962C8B-B14F-4D97-AF65-F5344CB8AC3E}">
        <p14:creationId xmlns:p14="http://schemas.microsoft.com/office/powerpoint/2010/main" val="227989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9062"/>
            <a:ext cx="8229600" cy="1143000"/>
          </a:xfrm>
        </p:spPr>
        <p:txBody>
          <a:bodyPr/>
          <a:lstStyle/>
          <a:p>
            <a:r>
              <a:rPr lang="en-US"/>
              <a:t>Search Approaches</a:t>
            </a:r>
            <a:endParaRPr lang="en-US" dirty="0"/>
          </a:p>
        </p:txBody>
      </p:sp>
      <p:sp>
        <p:nvSpPr>
          <p:cNvPr id="3" name="Content Placeholder 2"/>
          <p:cNvSpPr>
            <a:spLocks noGrp="1"/>
          </p:cNvSpPr>
          <p:nvPr>
            <p:ph idx="1"/>
          </p:nvPr>
        </p:nvSpPr>
        <p:spPr>
          <a:xfrm>
            <a:off x="751840" y="711201"/>
            <a:ext cx="10972800" cy="1104900"/>
          </a:xfrm>
        </p:spPr>
        <p:txBody>
          <a:bodyPr>
            <a:normAutofit/>
          </a:bodyPr>
          <a:lstStyle/>
          <a:p>
            <a:r>
              <a:rPr lang="en-US" dirty="0" smtClean="0"/>
              <a:t>Previous algorithm </a:t>
            </a:r>
            <a:r>
              <a:rPr lang="en-US" dirty="0"/>
              <a:t>uses an approach called “</a:t>
            </a:r>
            <a:r>
              <a:rPr lang="en-US" dirty="0" smtClean="0"/>
              <a:t>breadth-first</a:t>
            </a:r>
            <a:r>
              <a:rPr lang="en-US" dirty="0"/>
              <a:t>” search</a:t>
            </a:r>
          </a:p>
        </p:txBody>
      </p:sp>
      <p:sp>
        <p:nvSpPr>
          <p:cNvPr id="30" name="TextBox 29"/>
          <p:cNvSpPr txBox="1"/>
          <p:nvPr/>
        </p:nvSpPr>
        <p:spPr>
          <a:xfrm>
            <a:off x="6807200" y="1854201"/>
            <a:ext cx="3441700" cy="1384995"/>
          </a:xfrm>
          <a:prstGeom prst="rect">
            <a:avLst/>
          </a:prstGeom>
          <a:noFill/>
        </p:spPr>
        <p:txBody>
          <a:bodyPr wrap="square" rtlCol="0">
            <a:spAutoFit/>
          </a:bodyPr>
          <a:lstStyle/>
          <a:p>
            <a:r>
              <a:rPr lang="en-US" sz="2800" dirty="0"/>
              <a:t>Visit neighbors of X </a:t>
            </a:r>
            <a:r>
              <a:rPr lang="en-US" sz="2800" dirty="0">
                <a:solidFill>
                  <a:srgbClr val="FF0000"/>
                </a:solidFill>
              </a:rPr>
              <a:t>before</a:t>
            </a:r>
            <a:r>
              <a:rPr lang="en-US" sz="2800" dirty="0"/>
              <a:t> exploring nodes further from S</a:t>
            </a:r>
          </a:p>
        </p:txBody>
      </p:sp>
      <p:sp>
        <p:nvSpPr>
          <p:cNvPr id="4" name="Content Placeholder 2"/>
          <p:cNvSpPr txBox="1">
            <a:spLocks/>
          </p:cNvSpPr>
          <p:nvPr/>
        </p:nvSpPr>
        <p:spPr>
          <a:xfrm>
            <a:off x="777240" y="3835401"/>
            <a:ext cx="8229600" cy="76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Another approach: “</a:t>
            </a:r>
            <a:r>
              <a:rPr lang="en-US" dirty="0" smtClean="0"/>
              <a:t>depth-first</a:t>
            </a:r>
            <a:r>
              <a:rPr lang="en-US" dirty="0"/>
              <a:t>” search </a:t>
            </a:r>
          </a:p>
          <a:p>
            <a:endParaRPr lang="en-US" dirty="0"/>
          </a:p>
        </p:txBody>
      </p:sp>
      <p:grpSp>
        <p:nvGrpSpPr>
          <p:cNvPr id="5" name="Group 4"/>
          <p:cNvGrpSpPr/>
          <p:nvPr/>
        </p:nvGrpSpPr>
        <p:grpSpPr>
          <a:xfrm>
            <a:off x="1970814" y="4330701"/>
            <a:ext cx="7871685" cy="2421213"/>
            <a:chOff x="1970814" y="4330701"/>
            <a:chExt cx="7871685" cy="2421213"/>
          </a:xfrm>
        </p:grpSpPr>
        <p:grpSp>
          <p:nvGrpSpPr>
            <p:cNvPr id="54" name="Group 53"/>
            <p:cNvGrpSpPr/>
            <p:nvPr/>
          </p:nvGrpSpPr>
          <p:grpSpPr>
            <a:xfrm>
              <a:off x="1970814" y="4330701"/>
              <a:ext cx="3700428" cy="2421213"/>
              <a:chOff x="446814" y="4330700"/>
              <a:chExt cx="3700428" cy="2421213"/>
            </a:xfrm>
          </p:grpSpPr>
          <p:cxnSp>
            <p:nvCxnSpPr>
              <p:cNvPr id="49" name="Straight Connector 48"/>
              <p:cNvCxnSpPr/>
              <p:nvPr/>
            </p:nvCxnSpPr>
            <p:spPr>
              <a:xfrm flipH="1">
                <a:off x="2469042" y="46990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3530600" y="43307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S</a:t>
                </a:r>
              </a:p>
            </p:txBody>
          </p:sp>
          <p:sp>
            <p:nvSpPr>
              <p:cNvPr id="51" name="TextBox 50"/>
              <p:cNvSpPr txBox="1"/>
              <p:nvPr/>
            </p:nvSpPr>
            <p:spPr>
              <a:xfrm rot="20510031">
                <a:off x="2781300" y="4521200"/>
                <a:ext cx="433132" cy="523220"/>
              </a:xfrm>
              <a:prstGeom prst="rect">
                <a:avLst/>
              </a:prstGeom>
              <a:solidFill>
                <a:schemeClr val="bg1"/>
              </a:solidFill>
            </p:spPr>
            <p:txBody>
              <a:bodyPr wrap="none" rtlCol="0">
                <a:spAutoFit/>
              </a:bodyPr>
              <a:lstStyle/>
              <a:p>
                <a:r>
                  <a:rPr lang="mr-IN" sz="2800"/>
                  <a:t>…</a:t>
                </a:r>
                <a:endParaRPr lang="en-US" sz="2800" dirty="0"/>
              </a:p>
            </p:txBody>
          </p:sp>
          <p:cxnSp>
            <p:nvCxnSpPr>
              <p:cNvPr id="28" name="Straight Connector 27"/>
              <p:cNvCxnSpPr/>
              <p:nvPr/>
            </p:nvCxnSpPr>
            <p:spPr>
              <a:xfrm flipH="1">
                <a:off x="762000" y="5727700"/>
                <a:ext cx="723900" cy="6858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498600" y="5039042"/>
                <a:ext cx="813558" cy="6505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341559" y="5066994"/>
                <a:ext cx="274641" cy="571806"/>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351360" y="5011089"/>
                <a:ext cx="760140" cy="576911"/>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041510" y="47163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X</a:t>
                </a:r>
              </a:p>
            </p:txBody>
          </p:sp>
          <p:sp>
            <p:nvSpPr>
              <p:cNvPr id="23" name="Oval 22"/>
              <p:cNvSpPr/>
              <p:nvPr/>
            </p:nvSpPr>
            <p:spPr>
              <a:xfrm>
                <a:off x="446814" y="61662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25" name="Oval 24"/>
              <p:cNvSpPr/>
              <p:nvPr/>
            </p:nvSpPr>
            <p:spPr>
              <a:xfrm>
                <a:off x="1200525" y="54341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grpSp>
        <p:sp>
          <p:nvSpPr>
            <p:cNvPr id="31" name="TextBox 30"/>
            <p:cNvSpPr txBox="1"/>
            <p:nvPr/>
          </p:nvSpPr>
          <p:spPr>
            <a:xfrm>
              <a:off x="6908800" y="4737101"/>
              <a:ext cx="2933699" cy="1815882"/>
            </a:xfrm>
            <a:prstGeom prst="rect">
              <a:avLst/>
            </a:prstGeom>
            <a:noFill/>
          </p:spPr>
          <p:txBody>
            <a:bodyPr wrap="square" rtlCol="0">
              <a:spAutoFit/>
            </a:bodyPr>
            <a:lstStyle/>
            <a:p>
              <a:r>
                <a:rPr lang="en-US" sz="2800" dirty="0"/>
                <a:t>Visit nodes further from S before visiting all of X’s neighbors</a:t>
              </a:r>
            </a:p>
          </p:txBody>
        </p:sp>
      </p:grpSp>
      <p:grpSp>
        <p:nvGrpSpPr>
          <p:cNvPr id="53" name="Group 52"/>
          <p:cNvGrpSpPr/>
          <p:nvPr/>
        </p:nvGrpSpPr>
        <p:grpSpPr>
          <a:xfrm>
            <a:off x="1987925" y="1435100"/>
            <a:ext cx="3892176" cy="2120900"/>
            <a:chOff x="463925" y="1739900"/>
            <a:chExt cx="3892176" cy="2120900"/>
          </a:xfrm>
        </p:grpSpPr>
        <p:cxnSp>
          <p:nvCxnSpPr>
            <p:cNvPr id="36" name="Straight Connector 35"/>
            <p:cNvCxnSpPr/>
            <p:nvPr/>
          </p:nvCxnSpPr>
          <p:spPr>
            <a:xfrm flipH="1">
              <a:off x="2545242" y="21082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82158" y="2524442"/>
              <a:ext cx="1568099" cy="105288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772021" y="2533759"/>
              <a:ext cx="578236" cy="103424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379659" y="2552394"/>
              <a:ext cx="548835" cy="102492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389460" y="2496489"/>
              <a:ext cx="1685708" cy="1043562"/>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079610" y="22017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X</a:t>
              </a:r>
            </a:p>
          </p:txBody>
        </p:sp>
        <p:sp>
          <p:nvSpPr>
            <p:cNvPr id="12" name="Oval 11"/>
            <p:cNvSpPr/>
            <p:nvPr/>
          </p:nvSpPr>
          <p:spPr>
            <a:xfrm>
              <a:off x="2599044" y="324938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13" name="Oval 12"/>
            <p:cNvSpPr/>
            <p:nvPr/>
          </p:nvSpPr>
          <p:spPr>
            <a:xfrm>
              <a:off x="1475514" y="32452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14" name="Oval 13"/>
            <p:cNvSpPr/>
            <p:nvPr/>
          </p:nvSpPr>
          <p:spPr>
            <a:xfrm>
              <a:off x="3739459" y="3230747"/>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15" name="Oval 14"/>
            <p:cNvSpPr/>
            <p:nvPr/>
          </p:nvSpPr>
          <p:spPr>
            <a:xfrm>
              <a:off x="463925" y="32751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32" name="Oval 31"/>
            <p:cNvSpPr/>
            <p:nvPr/>
          </p:nvSpPr>
          <p:spPr>
            <a:xfrm>
              <a:off x="3606800" y="17399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S</a:t>
              </a:r>
            </a:p>
          </p:txBody>
        </p:sp>
        <p:sp>
          <p:nvSpPr>
            <p:cNvPr id="39" name="TextBox 38"/>
            <p:cNvSpPr txBox="1"/>
            <p:nvPr/>
          </p:nvSpPr>
          <p:spPr>
            <a:xfrm rot="20510031">
              <a:off x="2857500" y="1930400"/>
              <a:ext cx="433132" cy="523220"/>
            </a:xfrm>
            <a:prstGeom prst="rect">
              <a:avLst/>
            </a:prstGeom>
            <a:solidFill>
              <a:schemeClr val="bg1"/>
            </a:solidFill>
          </p:spPr>
          <p:txBody>
            <a:bodyPr wrap="none" rtlCol="0">
              <a:spAutoFit/>
            </a:bodyPr>
            <a:lstStyle/>
            <a:p>
              <a:r>
                <a:rPr lang="mr-IN" sz="2800"/>
                <a:t>…</a:t>
              </a:r>
              <a:endParaRPr lang="en-US" sz="2800" dirty="0"/>
            </a:p>
          </p:txBody>
        </p:sp>
      </p:grpSp>
    </p:spTree>
    <p:extLst>
      <p:ext uri="{BB962C8B-B14F-4D97-AF65-F5344CB8AC3E}">
        <p14:creationId xmlns:p14="http://schemas.microsoft.com/office/powerpoint/2010/main" val="1148545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452" y="110167"/>
            <a:ext cx="8717872" cy="636224"/>
          </a:xfrm>
        </p:spPr>
        <p:txBody>
          <a:bodyPr>
            <a:noAutofit/>
          </a:bodyPr>
          <a:lstStyle/>
          <a:p>
            <a:r>
              <a:rPr lang="en-US" sz="3600" dirty="0"/>
              <a:t>Analogy: </a:t>
            </a:r>
            <a:r>
              <a:rPr lang="en-US" sz="3600"/>
              <a:t>Literature Survey (or Web Crawler)</a:t>
            </a:r>
            <a:endParaRPr lang="en-US" sz="3600" dirty="0"/>
          </a:p>
        </p:txBody>
      </p:sp>
      <p:sp>
        <p:nvSpPr>
          <p:cNvPr id="3" name="Content Placeholder 2"/>
          <p:cNvSpPr>
            <a:spLocks noGrp="1"/>
          </p:cNvSpPr>
          <p:nvPr>
            <p:ph idx="1"/>
          </p:nvPr>
        </p:nvSpPr>
        <p:spPr>
          <a:xfrm>
            <a:off x="583281" y="694064"/>
            <a:ext cx="10972800" cy="1244905"/>
          </a:xfrm>
        </p:spPr>
        <p:txBody>
          <a:bodyPr>
            <a:noAutofit/>
          </a:bodyPr>
          <a:lstStyle/>
          <a:p>
            <a:pPr marL="0" indent="0">
              <a:buNone/>
            </a:pPr>
            <a:r>
              <a:rPr lang="en-US" sz="2400" dirty="0"/>
              <a:t>Paper citations can be viewed as a graph</a:t>
            </a:r>
          </a:p>
          <a:p>
            <a:r>
              <a:rPr lang="en-US" sz="2000" dirty="0"/>
              <a:t>Node: a single paper</a:t>
            </a:r>
          </a:p>
          <a:p>
            <a:r>
              <a:rPr lang="en-US" sz="2000" dirty="0"/>
              <a:t>Link: reference another paper in the bibliography</a:t>
            </a:r>
          </a:p>
        </p:txBody>
      </p:sp>
      <p:sp>
        <p:nvSpPr>
          <p:cNvPr id="5" name="Content Placeholder 2"/>
          <p:cNvSpPr txBox="1">
            <a:spLocks/>
          </p:cNvSpPr>
          <p:nvPr/>
        </p:nvSpPr>
        <p:spPr>
          <a:xfrm>
            <a:off x="583281" y="3852234"/>
            <a:ext cx="5270348" cy="28900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t>Breadth-first </a:t>
            </a:r>
            <a:r>
              <a:rPr lang="en-US" sz="2400" b="1" dirty="0"/>
              <a:t>search (BFS)</a:t>
            </a:r>
          </a:p>
          <a:p>
            <a:r>
              <a:rPr lang="en-US" sz="2400" dirty="0"/>
              <a:t>Read one paper</a:t>
            </a:r>
          </a:p>
          <a:p>
            <a:r>
              <a:rPr lang="en-US" sz="2400" dirty="0"/>
              <a:t>Read all papers cited in the bibliography of this paper</a:t>
            </a:r>
          </a:p>
          <a:p>
            <a:r>
              <a:rPr lang="en-US" sz="2400" dirty="0"/>
              <a:t>For the set of papers you just read, compile list of the papers they cite that you have not already read; read these</a:t>
            </a:r>
          </a:p>
          <a:p>
            <a:r>
              <a:rPr lang="en-US" sz="2400" dirty="0"/>
              <a:t>Repeat previous step until every paper that was cited has been read</a:t>
            </a:r>
          </a:p>
        </p:txBody>
      </p:sp>
      <p:grpSp>
        <p:nvGrpSpPr>
          <p:cNvPr id="6" name="Group 5"/>
          <p:cNvGrpSpPr/>
          <p:nvPr/>
        </p:nvGrpSpPr>
        <p:grpSpPr>
          <a:xfrm>
            <a:off x="2131145" y="2115239"/>
            <a:ext cx="2874186" cy="1542362"/>
            <a:chOff x="463925" y="1739900"/>
            <a:chExt cx="3892176" cy="2120900"/>
          </a:xfrm>
        </p:grpSpPr>
        <p:cxnSp>
          <p:nvCxnSpPr>
            <p:cNvPr id="7" name="Straight Connector 6"/>
            <p:cNvCxnSpPr/>
            <p:nvPr/>
          </p:nvCxnSpPr>
          <p:spPr>
            <a:xfrm flipH="1">
              <a:off x="2545242" y="21082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782158" y="2524442"/>
              <a:ext cx="1568099" cy="105288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772021" y="2533759"/>
              <a:ext cx="578236" cy="103424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379659" y="2552394"/>
              <a:ext cx="548835" cy="102492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389460" y="2496489"/>
              <a:ext cx="1685708" cy="1043562"/>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079610" y="22017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rgbClr val="000000"/>
                    </a:solidFill>
                  </a:ln>
                  <a:solidFill>
                    <a:schemeClr val="tx1"/>
                  </a:solidFill>
                </a:rPr>
                <a:t>X</a:t>
              </a:r>
            </a:p>
          </p:txBody>
        </p:sp>
        <p:sp>
          <p:nvSpPr>
            <p:cNvPr id="13" name="Oval 12"/>
            <p:cNvSpPr/>
            <p:nvPr/>
          </p:nvSpPr>
          <p:spPr>
            <a:xfrm>
              <a:off x="2599044" y="324938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solidFill>
                  <a:schemeClr val="tx1"/>
                </a:solidFill>
              </a:endParaRPr>
            </a:p>
          </p:txBody>
        </p:sp>
        <p:sp>
          <p:nvSpPr>
            <p:cNvPr id="14" name="Oval 13"/>
            <p:cNvSpPr/>
            <p:nvPr/>
          </p:nvSpPr>
          <p:spPr>
            <a:xfrm>
              <a:off x="1475514" y="32452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solidFill>
                  <a:schemeClr val="tx1"/>
                </a:solidFill>
              </a:endParaRPr>
            </a:p>
          </p:txBody>
        </p:sp>
        <p:sp>
          <p:nvSpPr>
            <p:cNvPr id="15" name="Oval 14"/>
            <p:cNvSpPr/>
            <p:nvPr/>
          </p:nvSpPr>
          <p:spPr>
            <a:xfrm>
              <a:off x="3739459" y="3230747"/>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solidFill>
                  <a:schemeClr val="tx1"/>
                </a:solidFill>
              </a:endParaRPr>
            </a:p>
          </p:txBody>
        </p:sp>
        <p:sp>
          <p:nvSpPr>
            <p:cNvPr id="16" name="Oval 15"/>
            <p:cNvSpPr/>
            <p:nvPr/>
          </p:nvSpPr>
          <p:spPr>
            <a:xfrm>
              <a:off x="463925" y="32751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solidFill>
                  <a:schemeClr val="tx1"/>
                </a:solidFill>
              </a:endParaRPr>
            </a:p>
          </p:txBody>
        </p:sp>
        <p:sp>
          <p:nvSpPr>
            <p:cNvPr id="17" name="Oval 16"/>
            <p:cNvSpPr/>
            <p:nvPr/>
          </p:nvSpPr>
          <p:spPr>
            <a:xfrm>
              <a:off x="3606800" y="17399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rgbClr val="000000"/>
                    </a:solidFill>
                  </a:ln>
                  <a:solidFill>
                    <a:schemeClr val="tx1"/>
                  </a:solidFill>
                </a:rPr>
                <a:t>S</a:t>
              </a:r>
            </a:p>
          </p:txBody>
        </p:sp>
        <p:sp>
          <p:nvSpPr>
            <p:cNvPr id="18" name="TextBox 17"/>
            <p:cNvSpPr txBox="1"/>
            <p:nvPr/>
          </p:nvSpPr>
          <p:spPr>
            <a:xfrm rot="20510031">
              <a:off x="2829639" y="1916914"/>
              <a:ext cx="488855" cy="550191"/>
            </a:xfrm>
            <a:prstGeom prst="rect">
              <a:avLst/>
            </a:prstGeom>
            <a:solidFill>
              <a:schemeClr val="bg1"/>
            </a:solidFill>
          </p:spPr>
          <p:txBody>
            <a:bodyPr wrap="none" rtlCol="0">
              <a:spAutoFit/>
            </a:bodyPr>
            <a:lstStyle/>
            <a:p>
              <a:r>
                <a:rPr lang="mr-IN" sz="2000"/>
                <a:t>…</a:t>
              </a:r>
              <a:endParaRPr lang="en-US" sz="2000" dirty="0"/>
            </a:p>
          </p:txBody>
        </p:sp>
      </p:grpSp>
      <p:sp>
        <p:nvSpPr>
          <p:cNvPr id="4" name="Content Placeholder 2"/>
          <p:cNvSpPr txBox="1">
            <a:spLocks/>
          </p:cNvSpPr>
          <p:nvPr/>
        </p:nvSpPr>
        <p:spPr>
          <a:xfrm>
            <a:off x="5846284" y="3754918"/>
            <a:ext cx="5908836" cy="310308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smtClean="0"/>
              <a:t>Depth-first </a:t>
            </a:r>
            <a:r>
              <a:rPr lang="en-US" sz="2400" b="1" dirty="0"/>
              <a:t>search (DFS)</a:t>
            </a:r>
          </a:p>
          <a:p>
            <a:r>
              <a:rPr lang="en-US" sz="2400" dirty="0"/>
              <a:t>Read one paper</a:t>
            </a:r>
          </a:p>
          <a:p>
            <a:r>
              <a:rPr lang="en-US" sz="2400" dirty="0"/>
              <a:t>Read one paper cited by the paper you just read</a:t>
            </a:r>
          </a:p>
          <a:p>
            <a:r>
              <a:rPr lang="en-US" sz="2400" dirty="0"/>
              <a:t>Repeat previous step until you reach a paper that only cites papers you’ve already read</a:t>
            </a:r>
          </a:p>
          <a:p>
            <a:r>
              <a:rPr lang="en-US" sz="2400" b="1" i="1" dirty="0"/>
              <a:t>Backtrack </a:t>
            </a:r>
            <a:r>
              <a:rPr lang="en-US" sz="2400" dirty="0"/>
              <a:t>to the last previously read paper that cites a paper you haven’t read, and repeat DFS procedure starting from this paper</a:t>
            </a:r>
          </a:p>
        </p:txBody>
      </p:sp>
      <p:grpSp>
        <p:nvGrpSpPr>
          <p:cNvPr id="21" name="Group 20"/>
          <p:cNvGrpSpPr/>
          <p:nvPr/>
        </p:nvGrpSpPr>
        <p:grpSpPr>
          <a:xfrm>
            <a:off x="6734691" y="1729648"/>
            <a:ext cx="2919758" cy="1882458"/>
            <a:chOff x="446814" y="4330700"/>
            <a:chExt cx="3700428" cy="2421213"/>
          </a:xfrm>
        </p:grpSpPr>
        <p:cxnSp>
          <p:nvCxnSpPr>
            <p:cNvPr id="23" name="Straight Connector 22"/>
            <p:cNvCxnSpPr/>
            <p:nvPr/>
          </p:nvCxnSpPr>
          <p:spPr>
            <a:xfrm flipH="1">
              <a:off x="2469042" y="46990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530600" y="43307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S</a:t>
              </a:r>
            </a:p>
          </p:txBody>
        </p:sp>
        <p:sp>
          <p:nvSpPr>
            <p:cNvPr id="25" name="TextBox 24"/>
            <p:cNvSpPr txBox="1"/>
            <p:nvPr/>
          </p:nvSpPr>
          <p:spPr>
            <a:xfrm rot="20510031">
              <a:off x="2639620" y="4347138"/>
              <a:ext cx="548941" cy="672964"/>
            </a:xfrm>
            <a:prstGeom prst="rect">
              <a:avLst/>
            </a:prstGeom>
            <a:solidFill>
              <a:schemeClr val="bg1"/>
            </a:solidFill>
          </p:spPr>
          <p:txBody>
            <a:bodyPr wrap="none" rtlCol="0">
              <a:spAutoFit/>
            </a:bodyPr>
            <a:lstStyle/>
            <a:p>
              <a:r>
                <a:rPr lang="mr-IN" sz="2800"/>
                <a:t>…</a:t>
              </a:r>
              <a:endParaRPr lang="en-US" sz="2800" dirty="0"/>
            </a:p>
          </p:txBody>
        </p:sp>
        <p:cxnSp>
          <p:nvCxnSpPr>
            <p:cNvPr id="26" name="Straight Connector 25"/>
            <p:cNvCxnSpPr/>
            <p:nvPr/>
          </p:nvCxnSpPr>
          <p:spPr>
            <a:xfrm flipH="1">
              <a:off x="762000" y="5727700"/>
              <a:ext cx="723900" cy="6858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498600" y="5039042"/>
              <a:ext cx="813558" cy="6505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341559" y="5066994"/>
              <a:ext cx="274641" cy="571806"/>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351360" y="5011089"/>
              <a:ext cx="760140" cy="576911"/>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2041510" y="47163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X</a:t>
              </a:r>
            </a:p>
          </p:txBody>
        </p:sp>
        <p:sp>
          <p:nvSpPr>
            <p:cNvPr id="31" name="Oval 30"/>
            <p:cNvSpPr/>
            <p:nvPr/>
          </p:nvSpPr>
          <p:spPr>
            <a:xfrm>
              <a:off x="446814" y="61662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sp>
          <p:nvSpPr>
            <p:cNvPr id="32" name="Oval 31"/>
            <p:cNvSpPr/>
            <p:nvPr/>
          </p:nvSpPr>
          <p:spPr>
            <a:xfrm>
              <a:off x="1200525" y="54341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solidFill>
                    <a:srgbClr val="000000"/>
                  </a:solidFill>
                </a:ln>
                <a:solidFill>
                  <a:schemeClr val="tx1"/>
                </a:solidFill>
              </a:endParaRPr>
            </a:p>
          </p:txBody>
        </p:sp>
      </p:grpSp>
    </p:spTree>
    <p:extLst>
      <p:ext uri="{BB962C8B-B14F-4D97-AF65-F5344CB8AC3E}">
        <p14:creationId xmlns:p14="http://schemas.microsoft.com/office/powerpoint/2010/main" val="1806479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7683500" y="1866901"/>
            <a:ext cx="3111500" cy="954107"/>
          </a:xfrm>
          <a:prstGeom prst="rect">
            <a:avLst/>
          </a:prstGeom>
          <a:noFill/>
        </p:spPr>
        <p:txBody>
          <a:bodyPr wrap="square" rtlCol="0">
            <a:spAutoFit/>
          </a:bodyPr>
          <a:lstStyle/>
          <a:p>
            <a:r>
              <a:rPr lang="en-US" sz="2800" dirty="0"/>
              <a:t>Delete (visit) A</a:t>
            </a:r>
          </a:p>
          <a:p>
            <a:r>
              <a:rPr lang="en-US" sz="2800" dirty="0"/>
              <a:t>Add J, K</a:t>
            </a:r>
          </a:p>
        </p:txBody>
      </p:sp>
      <p:sp>
        <p:nvSpPr>
          <p:cNvPr id="2" name="Title 1"/>
          <p:cNvSpPr>
            <a:spLocks noGrp="1"/>
          </p:cNvSpPr>
          <p:nvPr>
            <p:ph type="title"/>
          </p:nvPr>
        </p:nvSpPr>
        <p:spPr>
          <a:xfrm>
            <a:off x="1981200" y="-246062"/>
            <a:ext cx="8229600" cy="1143000"/>
          </a:xfrm>
        </p:spPr>
        <p:txBody>
          <a:bodyPr/>
          <a:lstStyle/>
          <a:p>
            <a:r>
              <a:rPr lang="en-US" dirty="0"/>
              <a:t>Implementation</a:t>
            </a:r>
          </a:p>
        </p:txBody>
      </p:sp>
      <p:sp>
        <p:nvSpPr>
          <p:cNvPr id="3" name="Content Placeholder 2"/>
          <p:cNvSpPr>
            <a:spLocks noGrp="1"/>
          </p:cNvSpPr>
          <p:nvPr>
            <p:ph idx="1"/>
          </p:nvPr>
        </p:nvSpPr>
        <p:spPr>
          <a:xfrm>
            <a:off x="954014" y="304801"/>
            <a:ext cx="2451900" cy="1587499"/>
          </a:xfrm>
        </p:spPr>
        <p:txBody>
          <a:bodyPr>
            <a:noAutofit/>
          </a:bodyPr>
          <a:lstStyle/>
          <a:p>
            <a:pPr marL="0" indent="0">
              <a:buNone/>
            </a:pPr>
            <a:r>
              <a:rPr lang="en-US" dirty="0" smtClean="0"/>
              <a:t>Breadth-first </a:t>
            </a:r>
            <a:r>
              <a:rPr lang="en-US" dirty="0"/>
              <a:t>Search</a:t>
            </a:r>
          </a:p>
        </p:txBody>
      </p:sp>
      <p:sp>
        <p:nvSpPr>
          <p:cNvPr id="30" name="TextBox 29"/>
          <p:cNvSpPr txBox="1"/>
          <p:nvPr/>
        </p:nvSpPr>
        <p:spPr>
          <a:xfrm>
            <a:off x="7683500" y="1879601"/>
            <a:ext cx="3111500" cy="954107"/>
          </a:xfrm>
          <a:prstGeom prst="rect">
            <a:avLst/>
          </a:prstGeom>
          <a:noFill/>
        </p:spPr>
        <p:txBody>
          <a:bodyPr wrap="square" rtlCol="0">
            <a:spAutoFit/>
          </a:bodyPr>
          <a:lstStyle/>
          <a:p>
            <a:r>
              <a:rPr lang="en-US" sz="2800" dirty="0"/>
              <a:t>Delete (visit) X</a:t>
            </a:r>
          </a:p>
          <a:p>
            <a:r>
              <a:rPr lang="en-US" sz="2800" dirty="0"/>
              <a:t>Add A, B, C</a:t>
            </a:r>
          </a:p>
        </p:txBody>
      </p:sp>
      <p:sp>
        <p:nvSpPr>
          <p:cNvPr id="34" name="Rectangle 33"/>
          <p:cNvSpPr/>
          <p:nvPr/>
        </p:nvSpPr>
        <p:spPr>
          <a:xfrm>
            <a:off x="7808601" y="792167"/>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X</a:t>
            </a:r>
          </a:p>
        </p:txBody>
      </p:sp>
      <p:grpSp>
        <p:nvGrpSpPr>
          <p:cNvPr id="5" name="Group 4"/>
          <p:cNvGrpSpPr/>
          <p:nvPr/>
        </p:nvGrpSpPr>
        <p:grpSpPr>
          <a:xfrm>
            <a:off x="7808601" y="795488"/>
            <a:ext cx="1597619" cy="889910"/>
            <a:chOff x="6094100" y="1735669"/>
            <a:chExt cx="1597619" cy="896552"/>
          </a:xfrm>
        </p:grpSpPr>
        <p:sp>
          <p:nvSpPr>
            <p:cNvPr id="38" name="Rectangle 37"/>
            <p:cNvSpPr/>
            <p:nvPr/>
          </p:nvSpPr>
          <p:spPr>
            <a:xfrm>
              <a:off x="6094100" y="17356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a:t>
              </a:r>
            </a:p>
          </p:txBody>
        </p:sp>
        <p:sp>
          <p:nvSpPr>
            <p:cNvPr id="40" name="Rectangle 39"/>
            <p:cNvSpPr/>
            <p:nvPr/>
          </p:nvSpPr>
          <p:spPr>
            <a:xfrm>
              <a:off x="6578600" y="1735669"/>
              <a:ext cx="5797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B</a:t>
              </a:r>
            </a:p>
          </p:txBody>
        </p:sp>
        <p:sp>
          <p:nvSpPr>
            <p:cNvPr id="41" name="Rectangle 40"/>
            <p:cNvSpPr/>
            <p:nvPr/>
          </p:nvSpPr>
          <p:spPr>
            <a:xfrm>
              <a:off x="7160900" y="17356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t>
              </a:r>
            </a:p>
          </p:txBody>
        </p:sp>
      </p:grpSp>
      <p:sp>
        <p:nvSpPr>
          <p:cNvPr id="45" name="TextBox 44"/>
          <p:cNvSpPr txBox="1"/>
          <p:nvPr/>
        </p:nvSpPr>
        <p:spPr>
          <a:xfrm>
            <a:off x="6934200" y="5406019"/>
            <a:ext cx="3111500" cy="954107"/>
          </a:xfrm>
          <a:prstGeom prst="rect">
            <a:avLst/>
          </a:prstGeom>
          <a:noFill/>
        </p:spPr>
        <p:txBody>
          <a:bodyPr wrap="square" rtlCol="0">
            <a:spAutoFit/>
          </a:bodyPr>
          <a:lstStyle/>
          <a:p>
            <a:r>
              <a:rPr lang="en-US" sz="2800" dirty="0"/>
              <a:t>Delete (visit) X</a:t>
            </a:r>
          </a:p>
          <a:p>
            <a:r>
              <a:rPr lang="en-US" sz="2800" dirty="0"/>
              <a:t>Add (push) C, B, A</a:t>
            </a:r>
          </a:p>
        </p:txBody>
      </p:sp>
      <p:sp>
        <p:nvSpPr>
          <p:cNvPr id="47" name="Rectangle 46"/>
          <p:cNvSpPr/>
          <p:nvPr/>
        </p:nvSpPr>
        <p:spPr>
          <a:xfrm>
            <a:off x="8164201" y="4360387"/>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X</a:t>
            </a:r>
          </a:p>
        </p:txBody>
      </p:sp>
      <p:sp>
        <p:nvSpPr>
          <p:cNvPr id="62" name="TextBox 61"/>
          <p:cNvSpPr txBox="1"/>
          <p:nvPr/>
        </p:nvSpPr>
        <p:spPr>
          <a:xfrm>
            <a:off x="6921500" y="5379012"/>
            <a:ext cx="3111500" cy="954107"/>
          </a:xfrm>
          <a:prstGeom prst="rect">
            <a:avLst/>
          </a:prstGeom>
          <a:noFill/>
        </p:spPr>
        <p:txBody>
          <a:bodyPr wrap="square" rtlCol="0">
            <a:spAutoFit/>
          </a:bodyPr>
          <a:lstStyle/>
          <a:p>
            <a:r>
              <a:rPr lang="en-US" sz="2800" dirty="0"/>
              <a:t>Delete (visit) A</a:t>
            </a:r>
          </a:p>
          <a:p>
            <a:r>
              <a:rPr lang="en-US" sz="2800" dirty="0"/>
              <a:t>Add (push) K, J</a:t>
            </a:r>
          </a:p>
        </p:txBody>
      </p:sp>
      <p:sp>
        <p:nvSpPr>
          <p:cNvPr id="64" name="TextBox 63"/>
          <p:cNvSpPr txBox="1"/>
          <p:nvPr/>
        </p:nvSpPr>
        <p:spPr>
          <a:xfrm>
            <a:off x="6908800" y="5398865"/>
            <a:ext cx="3111500" cy="954107"/>
          </a:xfrm>
          <a:prstGeom prst="rect">
            <a:avLst/>
          </a:prstGeom>
          <a:noFill/>
        </p:spPr>
        <p:txBody>
          <a:bodyPr wrap="square" rtlCol="0">
            <a:spAutoFit/>
          </a:bodyPr>
          <a:lstStyle/>
          <a:p>
            <a:r>
              <a:rPr lang="en-US" sz="2800" dirty="0"/>
              <a:t>Delete (visit) J</a:t>
            </a:r>
          </a:p>
          <a:p>
            <a:r>
              <a:rPr lang="en-US" sz="2800" dirty="0"/>
              <a:t>Add (push) Z, Y</a:t>
            </a:r>
          </a:p>
        </p:txBody>
      </p:sp>
      <p:grpSp>
        <p:nvGrpSpPr>
          <p:cNvPr id="82" name="Group 81"/>
          <p:cNvGrpSpPr/>
          <p:nvPr/>
        </p:nvGrpSpPr>
        <p:grpSpPr>
          <a:xfrm>
            <a:off x="1047151" y="3441701"/>
            <a:ext cx="9589285" cy="3259413"/>
            <a:chOff x="-476849" y="3441700"/>
            <a:chExt cx="9589285" cy="3259413"/>
          </a:xfrm>
        </p:grpSpPr>
        <p:sp>
          <p:nvSpPr>
            <p:cNvPr id="46" name="TextBox 45"/>
            <p:cNvSpPr txBox="1"/>
            <p:nvPr/>
          </p:nvSpPr>
          <p:spPr>
            <a:xfrm>
              <a:off x="5416736" y="3541460"/>
              <a:ext cx="3695700" cy="830997"/>
            </a:xfrm>
            <a:prstGeom prst="rect">
              <a:avLst/>
            </a:prstGeom>
            <a:noFill/>
          </p:spPr>
          <p:txBody>
            <a:bodyPr wrap="square" rtlCol="0">
              <a:spAutoFit/>
            </a:bodyPr>
            <a:lstStyle/>
            <a:p>
              <a:pPr algn="ctr"/>
              <a:r>
                <a:rPr lang="en-US" sz="2800" dirty="0"/>
                <a:t>LIFO </a:t>
              </a:r>
              <a:r>
                <a:rPr lang="en-US" sz="2800" dirty="0" smtClean="0"/>
                <a:t>Stack</a:t>
              </a:r>
              <a:endParaRPr lang="en-US" sz="2800" dirty="0"/>
            </a:p>
            <a:p>
              <a:pPr algn="ctr"/>
              <a:r>
                <a:rPr lang="en-US" sz="2000" dirty="0"/>
                <a:t>(delete left; insert left)</a:t>
              </a:r>
            </a:p>
          </p:txBody>
        </p:sp>
        <p:grpSp>
          <p:nvGrpSpPr>
            <p:cNvPr id="29" name="Group 28"/>
            <p:cNvGrpSpPr/>
            <p:nvPr/>
          </p:nvGrpSpPr>
          <p:grpSpPr>
            <a:xfrm>
              <a:off x="243614" y="3644900"/>
              <a:ext cx="4437028" cy="3056213"/>
              <a:chOff x="243614" y="3644900"/>
              <a:chExt cx="4437028" cy="3056213"/>
            </a:xfrm>
          </p:grpSpPr>
          <p:cxnSp>
            <p:nvCxnSpPr>
              <p:cNvPr id="81" name="Straight Connector 80"/>
              <p:cNvCxnSpPr/>
              <p:nvPr/>
            </p:nvCxnSpPr>
            <p:spPr>
              <a:xfrm>
                <a:off x="1325559" y="5714694"/>
                <a:ext cx="122241" cy="609906"/>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062159" y="5003494"/>
                <a:ext cx="122241" cy="609906"/>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558800" y="5676900"/>
                <a:ext cx="723900" cy="6858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243614" y="61154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Y</a:t>
                </a:r>
              </a:p>
            </p:txBody>
          </p:sp>
          <p:cxnSp>
            <p:nvCxnSpPr>
              <p:cNvPr id="49" name="Straight Connector 48"/>
              <p:cNvCxnSpPr/>
              <p:nvPr/>
            </p:nvCxnSpPr>
            <p:spPr>
              <a:xfrm flipH="1">
                <a:off x="3002442" y="40132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4064000" y="36449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S</a:t>
                </a:r>
              </a:p>
            </p:txBody>
          </p:sp>
          <p:sp>
            <p:nvSpPr>
              <p:cNvPr id="51" name="TextBox 50"/>
              <p:cNvSpPr txBox="1"/>
              <p:nvPr/>
            </p:nvSpPr>
            <p:spPr>
              <a:xfrm rot="20510031">
                <a:off x="3314700" y="3835400"/>
                <a:ext cx="433132" cy="523220"/>
              </a:xfrm>
              <a:prstGeom prst="rect">
                <a:avLst/>
              </a:prstGeom>
              <a:solidFill>
                <a:schemeClr val="bg1"/>
              </a:solidFill>
            </p:spPr>
            <p:txBody>
              <a:bodyPr wrap="none" rtlCol="0">
                <a:spAutoFit/>
              </a:bodyPr>
              <a:lstStyle/>
              <a:p>
                <a:r>
                  <a:rPr lang="mr-IN" sz="2800"/>
                  <a:t>…</a:t>
                </a:r>
                <a:endParaRPr lang="en-US" sz="2800" dirty="0"/>
              </a:p>
            </p:txBody>
          </p:sp>
          <p:cxnSp>
            <p:nvCxnSpPr>
              <p:cNvPr id="28" name="Straight Connector 27"/>
              <p:cNvCxnSpPr/>
              <p:nvPr/>
            </p:nvCxnSpPr>
            <p:spPr>
              <a:xfrm flipH="1">
                <a:off x="1295400" y="4953000"/>
                <a:ext cx="723900" cy="6858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2032000" y="4264342"/>
                <a:ext cx="813558" cy="6505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773359" y="4317694"/>
                <a:ext cx="185741" cy="635306"/>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884760" y="4414189"/>
                <a:ext cx="709340" cy="488011"/>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498710" y="40305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X</a:t>
                </a:r>
              </a:p>
            </p:txBody>
          </p:sp>
          <p:sp>
            <p:nvSpPr>
              <p:cNvPr id="23" name="Oval 22"/>
              <p:cNvSpPr/>
              <p:nvPr/>
            </p:nvSpPr>
            <p:spPr>
              <a:xfrm>
                <a:off x="980214" y="53915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J</a:t>
                </a:r>
              </a:p>
            </p:txBody>
          </p:sp>
          <p:sp>
            <p:nvSpPr>
              <p:cNvPr id="25" name="Oval 24"/>
              <p:cNvSpPr/>
              <p:nvPr/>
            </p:nvSpPr>
            <p:spPr>
              <a:xfrm>
                <a:off x="1733925" y="46594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A</a:t>
                </a:r>
              </a:p>
            </p:txBody>
          </p:sp>
          <p:sp>
            <p:nvSpPr>
              <p:cNvPr id="60" name="Oval 59"/>
              <p:cNvSpPr/>
              <p:nvPr/>
            </p:nvSpPr>
            <p:spPr>
              <a:xfrm>
                <a:off x="2661025" y="4799162"/>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B</a:t>
                </a:r>
              </a:p>
            </p:txBody>
          </p:sp>
          <p:sp>
            <p:nvSpPr>
              <p:cNvPr id="61" name="Oval 60"/>
              <p:cNvSpPr/>
              <p:nvPr/>
            </p:nvSpPr>
            <p:spPr>
              <a:xfrm>
                <a:off x="3473825" y="4773762"/>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C</a:t>
                </a:r>
              </a:p>
            </p:txBody>
          </p:sp>
          <p:sp>
            <p:nvSpPr>
              <p:cNvPr id="63" name="Oval 62"/>
              <p:cNvSpPr/>
              <p:nvPr/>
            </p:nvSpPr>
            <p:spPr>
              <a:xfrm>
                <a:off x="1881914" y="5391575"/>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K</a:t>
                </a:r>
              </a:p>
            </p:txBody>
          </p:sp>
          <p:sp>
            <p:nvSpPr>
              <p:cNvPr id="65" name="Oval 64"/>
              <p:cNvSpPr/>
              <p:nvPr/>
            </p:nvSpPr>
            <p:spPr>
              <a:xfrm>
                <a:off x="1145314" y="6115475"/>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Z</a:t>
                </a:r>
              </a:p>
            </p:txBody>
          </p:sp>
        </p:grpSp>
        <p:sp>
          <p:nvSpPr>
            <p:cNvPr id="4" name="Content Placeholder 2"/>
            <p:cNvSpPr txBox="1">
              <a:spLocks/>
            </p:cNvSpPr>
            <p:nvPr/>
          </p:nvSpPr>
          <p:spPr>
            <a:xfrm>
              <a:off x="-476849" y="3441700"/>
              <a:ext cx="2356449" cy="1765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Depth-first </a:t>
              </a:r>
              <a:r>
                <a:rPr lang="en-US" dirty="0"/>
                <a:t>Search</a:t>
              </a:r>
            </a:p>
          </p:txBody>
        </p:sp>
      </p:grpSp>
      <p:grpSp>
        <p:nvGrpSpPr>
          <p:cNvPr id="66" name="Group 65"/>
          <p:cNvGrpSpPr/>
          <p:nvPr/>
        </p:nvGrpSpPr>
        <p:grpSpPr>
          <a:xfrm>
            <a:off x="8164201" y="4360387"/>
            <a:ext cx="1597619" cy="896552"/>
            <a:chOff x="6094100" y="1735669"/>
            <a:chExt cx="1597619" cy="896552"/>
          </a:xfrm>
        </p:grpSpPr>
        <p:sp>
          <p:nvSpPr>
            <p:cNvPr id="67" name="Rectangle 66"/>
            <p:cNvSpPr/>
            <p:nvPr/>
          </p:nvSpPr>
          <p:spPr>
            <a:xfrm>
              <a:off x="6094100" y="17356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a:t>
              </a:r>
            </a:p>
          </p:txBody>
        </p:sp>
        <p:sp>
          <p:nvSpPr>
            <p:cNvPr id="68" name="Rectangle 67"/>
            <p:cNvSpPr/>
            <p:nvPr/>
          </p:nvSpPr>
          <p:spPr>
            <a:xfrm>
              <a:off x="6627500" y="17356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B</a:t>
              </a:r>
            </a:p>
          </p:txBody>
        </p:sp>
        <p:sp>
          <p:nvSpPr>
            <p:cNvPr id="69" name="Rectangle 68"/>
            <p:cNvSpPr/>
            <p:nvPr/>
          </p:nvSpPr>
          <p:spPr>
            <a:xfrm>
              <a:off x="7160900" y="17356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t>
              </a:r>
            </a:p>
          </p:txBody>
        </p:sp>
      </p:grpSp>
      <p:grpSp>
        <p:nvGrpSpPr>
          <p:cNvPr id="22" name="Group 21"/>
          <p:cNvGrpSpPr/>
          <p:nvPr/>
        </p:nvGrpSpPr>
        <p:grpSpPr>
          <a:xfrm>
            <a:off x="7643501" y="4360387"/>
            <a:ext cx="2118319" cy="896552"/>
            <a:chOff x="2525400" y="5990169"/>
            <a:chExt cx="2118319" cy="896552"/>
          </a:xfrm>
        </p:grpSpPr>
        <p:sp>
          <p:nvSpPr>
            <p:cNvPr id="75" name="Rectangle 74"/>
            <p:cNvSpPr/>
            <p:nvPr/>
          </p:nvSpPr>
          <p:spPr>
            <a:xfrm>
              <a:off x="3046100" y="59901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K</a:t>
              </a:r>
            </a:p>
          </p:txBody>
        </p:sp>
        <p:sp>
          <p:nvSpPr>
            <p:cNvPr id="76" name="Rectangle 75"/>
            <p:cNvSpPr/>
            <p:nvPr/>
          </p:nvSpPr>
          <p:spPr>
            <a:xfrm>
              <a:off x="3579500" y="59901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B</a:t>
              </a:r>
            </a:p>
          </p:txBody>
        </p:sp>
        <p:sp>
          <p:nvSpPr>
            <p:cNvPr id="77" name="Rectangle 76"/>
            <p:cNvSpPr/>
            <p:nvPr/>
          </p:nvSpPr>
          <p:spPr>
            <a:xfrm>
              <a:off x="4112900" y="59901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t>
              </a:r>
            </a:p>
          </p:txBody>
        </p:sp>
        <p:sp>
          <p:nvSpPr>
            <p:cNvPr id="78" name="Rectangle 77"/>
            <p:cNvSpPr/>
            <p:nvPr/>
          </p:nvSpPr>
          <p:spPr>
            <a:xfrm>
              <a:off x="2525400" y="59901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J</a:t>
              </a:r>
            </a:p>
          </p:txBody>
        </p:sp>
      </p:grpSp>
      <p:grpSp>
        <p:nvGrpSpPr>
          <p:cNvPr id="24" name="Group 23"/>
          <p:cNvGrpSpPr/>
          <p:nvPr/>
        </p:nvGrpSpPr>
        <p:grpSpPr>
          <a:xfrm>
            <a:off x="7148201" y="4360842"/>
            <a:ext cx="2626319" cy="896552"/>
            <a:chOff x="1865000" y="5837769"/>
            <a:chExt cx="2626319" cy="896552"/>
          </a:xfrm>
        </p:grpSpPr>
        <p:sp>
          <p:nvSpPr>
            <p:cNvPr id="71" name="Rectangle 70"/>
            <p:cNvSpPr/>
            <p:nvPr/>
          </p:nvSpPr>
          <p:spPr>
            <a:xfrm>
              <a:off x="2893700" y="58377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K</a:t>
              </a:r>
            </a:p>
          </p:txBody>
        </p:sp>
        <p:sp>
          <p:nvSpPr>
            <p:cNvPr id="72" name="Rectangle 71"/>
            <p:cNvSpPr/>
            <p:nvPr/>
          </p:nvSpPr>
          <p:spPr>
            <a:xfrm>
              <a:off x="3427100" y="58377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B</a:t>
              </a:r>
            </a:p>
          </p:txBody>
        </p:sp>
        <p:sp>
          <p:nvSpPr>
            <p:cNvPr id="73" name="Rectangle 72"/>
            <p:cNvSpPr/>
            <p:nvPr/>
          </p:nvSpPr>
          <p:spPr>
            <a:xfrm>
              <a:off x="3960500" y="58377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t>
              </a:r>
            </a:p>
          </p:txBody>
        </p:sp>
        <p:sp>
          <p:nvSpPr>
            <p:cNvPr id="74" name="Rectangle 73"/>
            <p:cNvSpPr/>
            <p:nvPr/>
          </p:nvSpPr>
          <p:spPr>
            <a:xfrm>
              <a:off x="2373000" y="58377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Z</a:t>
              </a:r>
            </a:p>
          </p:txBody>
        </p:sp>
        <p:sp>
          <p:nvSpPr>
            <p:cNvPr id="79" name="Rectangle 78"/>
            <p:cNvSpPr/>
            <p:nvPr/>
          </p:nvSpPr>
          <p:spPr>
            <a:xfrm>
              <a:off x="1865000" y="58377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Y</a:t>
              </a:r>
            </a:p>
          </p:txBody>
        </p:sp>
      </p:grpSp>
      <p:sp>
        <p:nvSpPr>
          <p:cNvPr id="83" name="TextBox 82"/>
          <p:cNvSpPr txBox="1"/>
          <p:nvPr/>
        </p:nvSpPr>
        <p:spPr>
          <a:xfrm>
            <a:off x="5753100" y="5410972"/>
            <a:ext cx="5638800" cy="1384995"/>
          </a:xfrm>
          <a:prstGeom prst="rect">
            <a:avLst/>
          </a:prstGeom>
          <a:noFill/>
        </p:spPr>
        <p:txBody>
          <a:bodyPr wrap="square" rtlCol="0">
            <a:spAutoFit/>
          </a:bodyPr>
          <a:lstStyle/>
          <a:p>
            <a:r>
              <a:rPr lang="en-US" sz="2800" dirty="0"/>
              <a:t>Delete (visit) Y      Delete (visit) B</a:t>
            </a:r>
          </a:p>
          <a:p>
            <a:r>
              <a:rPr lang="en-US" sz="2800" dirty="0"/>
              <a:t>Delete (visit) Z      Delete (visit) C</a:t>
            </a:r>
          </a:p>
          <a:p>
            <a:r>
              <a:rPr lang="en-US" sz="2800" dirty="0"/>
              <a:t>Delete (visit) K      (backtracking)</a:t>
            </a:r>
          </a:p>
        </p:txBody>
      </p:sp>
      <p:grpSp>
        <p:nvGrpSpPr>
          <p:cNvPr id="91" name="Group 90"/>
          <p:cNvGrpSpPr/>
          <p:nvPr/>
        </p:nvGrpSpPr>
        <p:grpSpPr>
          <a:xfrm>
            <a:off x="1851010" y="622301"/>
            <a:ext cx="4315532" cy="2812751"/>
            <a:chOff x="327010" y="622300"/>
            <a:chExt cx="4315532" cy="2812751"/>
          </a:xfrm>
        </p:grpSpPr>
        <p:cxnSp>
          <p:nvCxnSpPr>
            <p:cNvPr id="88" name="Straight Connector 87"/>
            <p:cNvCxnSpPr/>
            <p:nvPr/>
          </p:nvCxnSpPr>
          <p:spPr>
            <a:xfrm>
              <a:off x="1219201" y="2527300"/>
              <a:ext cx="279399" cy="6223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642459" y="2514600"/>
              <a:ext cx="513241" cy="630922"/>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2964342" y="990600"/>
              <a:ext cx="1175858" cy="3175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201258" y="1406842"/>
              <a:ext cx="1568099" cy="105288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2191121" y="1416159"/>
              <a:ext cx="578236" cy="103424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98759" y="1434794"/>
              <a:ext cx="548835" cy="102492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498710" y="10841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X</a:t>
              </a:r>
            </a:p>
          </p:txBody>
        </p:sp>
        <p:sp>
          <p:nvSpPr>
            <p:cNvPr id="12" name="Oval 11"/>
            <p:cNvSpPr/>
            <p:nvPr/>
          </p:nvSpPr>
          <p:spPr>
            <a:xfrm>
              <a:off x="3018144" y="213178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C</a:t>
              </a:r>
            </a:p>
          </p:txBody>
        </p:sp>
        <p:sp>
          <p:nvSpPr>
            <p:cNvPr id="13" name="Oval 12"/>
            <p:cNvSpPr/>
            <p:nvPr/>
          </p:nvSpPr>
          <p:spPr>
            <a:xfrm>
              <a:off x="1894614" y="2127675"/>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B</a:t>
              </a:r>
            </a:p>
          </p:txBody>
        </p:sp>
        <p:sp>
          <p:nvSpPr>
            <p:cNvPr id="15" name="Oval 14"/>
            <p:cNvSpPr/>
            <p:nvPr/>
          </p:nvSpPr>
          <p:spPr>
            <a:xfrm>
              <a:off x="883025" y="2157562"/>
              <a:ext cx="616642" cy="5856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A</a:t>
              </a:r>
            </a:p>
          </p:txBody>
        </p:sp>
        <p:sp>
          <p:nvSpPr>
            <p:cNvPr id="32" name="Oval 31"/>
            <p:cNvSpPr/>
            <p:nvPr/>
          </p:nvSpPr>
          <p:spPr>
            <a:xfrm>
              <a:off x="4025900" y="622300"/>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S</a:t>
              </a:r>
            </a:p>
          </p:txBody>
        </p:sp>
        <p:sp>
          <p:nvSpPr>
            <p:cNvPr id="39" name="TextBox 38"/>
            <p:cNvSpPr txBox="1"/>
            <p:nvPr/>
          </p:nvSpPr>
          <p:spPr>
            <a:xfrm rot="20510031">
              <a:off x="3276600" y="812800"/>
              <a:ext cx="433132" cy="523220"/>
            </a:xfrm>
            <a:prstGeom prst="rect">
              <a:avLst/>
            </a:prstGeom>
            <a:solidFill>
              <a:schemeClr val="bg1"/>
            </a:solidFill>
          </p:spPr>
          <p:txBody>
            <a:bodyPr wrap="none" rtlCol="0">
              <a:spAutoFit/>
            </a:bodyPr>
            <a:lstStyle/>
            <a:p>
              <a:r>
                <a:rPr lang="mr-IN" sz="2800"/>
                <a:t>…</a:t>
              </a:r>
              <a:endParaRPr lang="en-US" sz="2800" dirty="0"/>
            </a:p>
          </p:txBody>
        </p:sp>
        <p:sp>
          <p:nvSpPr>
            <p:cNvPr id="84" name="Oval 83"/>
            <p:cNvSpPr/>
            <p:nvPr/>
          </p:nvSpPr>
          <p:spPr>
            <a:xfrm>
              <a:off x="327010" y="28494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J</a:t>
              </a:r>
            </a:p>
          </p:txBody>
        </p:sp>
        <p:sp>
          <p:nvSpPr>
            <p:cNvPr id="85" name="Oval 84"/>
            <p:cNvSpPr/>
            <p:nvPr/>
          </p:nvSpPr>
          <p:spPr>
            <a:xfrm>
              <a:off x="1177910" y="2849413"/>
              <a:ext cx="616642" cy="5856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a:solidFill>
                      <a:srgbClr val="000000"/>
                    </a:solidFill>
                  </a:ln>
                  <a:solidFill>
                    <a:schemeClr val="tx1"/>
                  </a:solidFill>
                </a:rPr>
                <a:t>K</a:t>
              </a:r>
            </a:p>
          </p:txBody>
        </p:sp>
      </p:grpSp>
      <p:sp>
        <p:nvSpPr>
          <p:cNvPr id="98" name="TextBox 97"/>
          <p:cNvSpPr txBox="1"/>
          <p:nvPr/>
        </p:nvSpPr>
        <p:spPr>
          <a:xfrm>
            <a:off x="7327900" y="1710483"/>
            <a:ext cx="3111500" cy="1815882"/>
          </a:xfrm>
          <a:prstGeom prst="rect">
            <a:avLst/>
          </a:prstGeom>
          <a:solidFill>
            <a:schemeClr val="bg1"/>
          </a:solidFill>
        </p:spPr>
        <p:txBody>
          <a:bodyPr wrap="square" rtlCol="0">
            <a:spAutoFit/>
          </a:bodyPr>
          <a:lstStyle/>
          <a:p>
            <a:r>
              <a:rPr lang="en-US" sz="2800" dirty="0"/>
              <a:t>Delete (visit) B</a:t>
            </a:r>
          </a:p>
          <a:p>
            <a:r>
              <a:rPr lang="en-US" sz="2800" dirty="0"/>
              <a:t>Delete (visit) C</a:t>
            </a:r>
          </a:p>
          <a:p>
            <a:r>
              <a:rPr lang="en-US" sz="2800" dirty="0"/>
              <a:t>Delete (visit) J</a:t>
            </a:r>
          </a:p>
          <a:p>
            <a:r>
              <a:rPr lang="en-US" sz="2800" dirty="0"/>
              <a:t>Delete (visit) K</a:t>
            </a:r>
          </a:p>
        </p:txBody>
      </p:sp>
      <p:grpSp>
        <p:nvGrpSpPr>
          <p:cNvPr id="100" name="Group 99"/>
          <p:cNvGrpSpPr/>
          <p:nvPr/>
        </p:nvGrpSpPr>
        <p:grpSpPr>
          <a:xfrm>
            <a:off x="7632701" y="715967"/>
            <a:ext cx="2802219" cy="1134531"/>
            <a:chOff x="6146800" y="-575732"/>
            <a:chExt cx="2802219" cy="1134531"/>
          </a:xfrm>
        </p:grpSpPr>
        <p:sp>
          <p:nvSpPr>
            <p:cNvPr id="95" name="Rectangle 94"/>
            <p:cNvSpPr/>
            <p:nvPr/>
          </p:nvSpPr>
          <p:spPr>
            <a:xfrm>
              <a:off x="7884800" y="-499531"/>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J</a:t>
              </a:r>
            </a:p>
          </p:txBody>
        </p:sp>
        <p:sp>
          <p:nvSpPr>
            <p:cNvPr id="96" name="Rectangle 95"/>
            <p:cNvSpPr/>
            <p:nvPr/>
          </p:nvSpPr>
          <p:spPr>
            <a:xfrm>
              <a:off x="8418200" y="-499531"/>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K</a:t>
              </a:r>
            </a:p>
          </p:txBody>
        </p:sp>
        <p:sp>
          <p:nvSpPr>
            <p:cNvPr id="99" name="Rectangle 98"/>
            <p:cNvSpPr/>
            <p:nvPr/>
          </p:nvSpPr>
          <p:spPr>
            <a:xfrm>
              <a:off x="6146800" y="-575732"/>
              <a:ext cx="643219" cy="1134531"/>
            </a:xfrm>
            <a:prstGeom prst="rect">
              <a:avLst/>
            </a:prstGeom>
            <a:solidFill>
              <a:schemeClr val="bg1"/>
            </a:solidFill>
            <a:ln w="28575" cmpd="sng">
              <a:no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grpSp>
      <p:sp>
        <p:nvSpPr>
          <p:cNvPr id="33" name="TextBox 32"/>
          <p:cNvSpPr txBox="1"/>
          <p:nvPr/>
        </p:nvSpPr>
        <p:spPr>
          <a:xfrm>
            <a:off x="7984446" y="1"/>
            <a:ext cx="2683555" cy="830997"/>
          </a:xfrm>
          <a:prstGeom prst="rect">
            <a:avLst/>
          </a:prstGeom>
          <a:noFill/>
        </p:spPr>
        <p:txBody>
          <a:bodyPr wrap="none" rtlCol="0">
            <a:spAutoFit/>
          </a:bodyPr>
          <a:lstStyle/>
          <a:p>
            <a:pPr algn="ctr"/>
            <a:r>
              <a:rPr lang="en-US" sz="2800" dirty="0"/>
              <a:t>FIFO Queue</a:t>
            </a:r>
          </a:p>
          <a:p>
            <a:pPr algn="ctr"/>
            <a:r>
              <a:rPr lang="en-US" sz="2000" dirty="0"/>
              <a:t>(delete left; insert right)</a:t>
            </a:r>
          </a:p>
        </p:txBody>
      </p:sp>
    </p:spTree>
    <p:extLst>
      <p:ext uri="{BB962C8B-B14F-4D97-AF65-F5344CB8AC3E}">
        <p14:creationId xmlns:p14="http://schemas.microsoft.com/office/powerpoint/2010/main" val="1945311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0" grpId="0"/>
      <p:bldP spid="45" grpId="0"/>
      <p:bldP spid="47" grpId="0" animBg="1"/>
      <p:bldP spid="62" grpId="0"/>
      <p:bldP spid="64" grpId="0"/>
      <p:bldP spid="83" grpId="0"/>
      <p:bldP spid="9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619"/>
            <a:ext cx="8229600" cy="865351"/>
          </a:xfrm>
        </p:spPr>
        <p:txBody>
          <a:bodyPr/>
          <a:lstStyle/>
          <a:p>
            <a:r>
              <a:rPr lang="en-US" dirty="0" smtClean="0"/>
              <a:t>Breadth-first </a:t>
            </a:r>
            <a:r>
              <a:rPr lang="en-US" dirty="0"/>
              <a:t>Search</a:t>
            </a:r>
          </a:p>
        </p:txBody>
      </p:sp>
      <p:sp>
        <p:nvSpPr>
          <p:cNvPr id="3" name="Content Placeholder 2"/>
          <p:cNvSpPr>
            <a:spLocks noGrp="1"/>
          </p:cNvSpPr>
          <p:nvPr>
            <p:ph idx="1"/>
          </p:nvPr>
        </p:nvSpPr>
        <p:spPr>
          <a:xfrm>
            <a:off x="1966769" y="893130"/>
            <a:ext cx="8229600" cy="5964870"/>
          </a:xfrm>
        </p:spPr>
        <p:txBody>
          <a:bodyPr>
            <a:normAutofit lnSpcReduction="10000"/>
          </a:bodyPr>
          <a:lstStyle/>
          <a:p>
            <a:pPr marL="0" indent="0">
              <a:buNone/>
            </a:pPr>
            <a:r>
              <a:rPr lang="en-US" b="1" dirty="0"/>
              <a:t>Initially </a:t>
            </a:r>
            <a:r>
              <a:rPr lang="en-US" b="1" dirty="0" smtClean="0"/>
              <a:t>(neglecting </a:t>
            </a:r>
            <a:r>
              <a:rPr lang="en-US" b="1" dirty="0"/>
              <a:t>distance calculation)</a:t>
            </a:r>
          </a:p>
          <a:p>
            <a:r>
              <a:rPr lang="en-US" dirty="0"/>
              <a:t>C[S]=gray; C[</a:t>
            </a:r>
            <a:r>
              <a:rPr lang="en-US" dirty="0" err="1"/>
              <a:t>i</a:t>
            </a:r>
            <a:r>
              <a:rPr lang="en-US" dirty="0"/>
              <a:t>]=white, </a:t>
            </a:r>
            <a:r>
              <a:rPr lang="en-US" dirty="0" err="1"/>
              <a:t>i≠S</a:t>
            </a:r>
            <a:endParaRPr lang="en-US" dirty="0"/>
          </a:p>
          <a:p>
            <a:r>
              <a:rPr lang="en-US" dirty="0"/>
              <a:t>FIFO Queue holds S</a:t>
            </a:r>
          </a:p>
          <a:p>
            <a:pPr marL="0" indent="0">
              <a:buNone/>
            </a:pPr>
            <a:r>
              <a:rPr lang="en-US" b="1" dirty="0"/>
              <a:t>Algorithm</a:t>
            </a:r>
          </a:p>
          <a:p>
            <a:pPr marL="0" indent="0">
              <a:buNone/>
            </a:pPr>
            <a:r>
              <a:rPr lang="en-US" dirty="0"/>
              <a:t>While (FIFO queue not empty)</a:t>
            </a:r>
          </a:p>
          <a:p>
            <a:pPr marL="0" indent="0">
              <a:buNone/>
            </a:pPr>
            <a:r>
              <a:rPr lang="en-US" dirty="0"/>
              <a:t>   V = Remove next vertex from FIFO queue</a:t>
            </a:r>
          </a:p>
          <a:p>
            <a:pPr marL="0" indent="0">
              <a:buNone/>
            </a:pPr>
            <a:r>
              <a:rPr lang="en-US" dirty="0"/>
              <a:t>   For each neighbor </a:t>
            </a:r>
            <a:r>
              <a:rPr lang="en-US" dirty="0" err="1"/>
              <a:t>i</a:t>
            </a:r>
            <a:r>
              <a:rPr lang="en-US" dirty="0"/>
              <a:t> of V</a:t>
            </a:r>
          </a:p>
          <a:p>
            <a:pPr marL="457200" lvl="1" indent="0">
              <a:buNone/>
            </a:pPr>
            <a:r>
              <a:rPr lang="en-US" dirty="0"/>
              <a:t>   If (C[</a:t>
            </a:r>
            <a:r>
              <a:rPr lang="en-US" dirty="0" err="1"/>
              <a:t>i</a:t>
            </a:r>
            <a:r>
              <a:rPr lang="en-US" dirty="0"/>
              <a:t>]==white)</a:t>
            </a:r>
          </a:p>
          <a:p>
            <a:pPr marL="914400" lvl="2" indent="0">
              <a:buNone/>
            </a:pPr>
            <a:r>
              <a:rPr lang="en-US" dirty="0"/>
              <a:t>   C[</a:t>
            </a:r>
            <a:r>
              <a:rPr lang="en-US" dirty="0" err="1"/>
              <a:t>i</a:t>
            </a:r>
            <a:r>
              <a:rPr lang="en-US" dirty="0"/>
              <a:t>] = gray</a:t>
            </a:r>
          </a:p>
          <a:p>
            <a:pPr marL="914400" lvl="2" indent="0">
              <a:buNone/>
            </a:pPr>
            <a:r>
              <a:rPr lang="en-US" dirty="0"/>
              <a:t>   Add </a:t>
            </a:r>
            <a:r>
              <a:rPr lang="en-US" dirty="0" err="1"/>
              <a:t>i</a:t>
            </a:r>
            <a:r>
              <a:rPr lang="en-US" dirty="0"/>
              <a:t> to FIFO queue</a:t>
            </a:r>
          </a:p>
          <a:p>
            <a:pPr marL="0" indent="0">
              <a:buNone/>
            </a:pPr>
            <a:r>
              <a:rPr lang="en-US" dirty="0"/>
              <a:t>   C[V] = black</a:t>
            </a:r>
          </a:p>
        </p:txBody>
      </p:sp>
      <p:grpSp>
        <p:nvGrpSpPr>
          <p:cNvPr id="25" name="Group 24"/>
          <p:cNvGrpSpPr/>
          <p:nvPr/>
        </p:nvGrpSpPr>
        <p:grpSpPr>
          <a:xfrm>
            <a:off x="2082801" y="50801"/>
            <a:ext cx="8250031" cy="5753093"/>
            <a:chOff x="558800" y="50800"/>
            <a:chExt cx="8250031" cy="5753093"/>
          </a:xfrm>
        </p:grpSpPr>
        <p:grpSp>
          <p:nvGrpSpPr>
            <p:cNvPr id="24" name="Group 23"/>
            <p:cNvGrpSpPr/>
            <p:nvPr/>
          </p:nvGrpSpPr>
          <p:grpSpPr>
            <a:xfrm>
              <a:off x="2349500" y="190500"/>
              <a:ext cx="1676400" cy="698500"/>
              <a:chOff x="2349500" y="190500"/>
              <a:chExt cx="1676400" cy="698500"/>
            </a:xfrm>
          </p:grpSpPr>
          <p:cxnSp>
            <p:nvCxnSpPr>
              <p:cNvPr id="5" name="Straight Connector 4"/>
              <p:cNvCxnSpPr/>
              <p:nvPr/>
            </p:nvCxnSpPr>
            <p:spPr>
              <a:xfrm>
                <a:off x="2349500" y="190500"/>
                <a:ext cx="1676400" cy="64770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349500" y="241300"/>
                <a:ext cx="1676400" cy="64770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7" name="TextBox 6"/>
            <p:cNvSpPr txBox="1"/>
            <p:nvPr/>
          </p:nvSpPr>
          <p:spPr>
            <a:xfrm>
              <a:off x="558800" y="50800"/>
              <a:ext cx="1782860" cy="769441"/>
            </a:xfrm>
            <a:prstGeom prst="rect">
              <a:avLst/>
            </a:prstGeom>
            <a:noFill/>
          </p:spPr>
          <p:txBody>
            <a:bodyPr wrap="none" rtlCol="0">
              <a:spAutoFit/>
            </a:bodyPr>
            <a:lstStyle/>
            <a:p>
              <a:r>
                <a:rPr lang="en-US" sz="4400" b="1" dirty="0">
                  <a:solidFill>
                    <a:srgbClr val="FF0000"/>
                  </a:solidFill>
                  <a:latin typeface="Chalkboard" charset="0"/>
                  <a:ea typeface="Chalkboard" charset="0"/>
                  <a:cs typeface="Chalkboard" charset="0"/>
                </a:rPr>
                <a:t>Depth</a:t>
              </a:r>
            </a:p>
          </p:txBody>
        </p:sp>
        <p:grpSp>
          <p:nvGrpSpPr>
            <p:cNvPr id="10" name="Group 9"/>
            <p:cNvGrpSpPr/>
            <p:nvPr/>
          </p:nvGrpSpPr>
          <p:grpSpPr>
            <a:xfrm>
              <a:off x="838200" y="2032000"/>
              <a:ext cx="1959278" cy="368301"/>
              <a:chOff x="4241800" y="2070100"/>
              <a:chExt cx="3832117" cy="698502"/>
            </a:xfrm>
          </p:grpSpPr>
          <p:cxnSp>
            <p:nvCxnSpPr>
              <p:cNvPr id="8" name="Straight Connector 7"/>
              <p:cNvCxnSpPr/>
              <p:nvPr/>
            </p:nvCxnSpPr>
            <p:spPr>
              <a:xfrm>
                <a:off x="4254500" y="2070100"/>
                <a:ext cx="3548903" cy="647699"/>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41800" y="2120899"/>
                <a:ext cx="3832117" cy="647703"/>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1663700" y="1676400"/>
              <a:ext cx="2324675" cy="584775"/>
            </a:xfrm>
            <a:prstGeom prst="rect">
              <a:avLst/>
            </a:prstGeom>
            <a:noFill/>
          </p:spPr>
          <p:txBody>
            <a:bodyPr wrap="none" rtlCol="0">
              <a:spAutoFit/>
            </a:bodyPr>
            <a:lstStyle/>
            <a:p>
              <a:r>
                <a:rPr lang="en-US" sz="3200" b="1" dirty="0" smtClean="0">
                  <a:solidFill>
                    <a:srgbClr val="FF0000"/>
                  </a:solidFill>
                  <a:latin typeface="Chalkboard" charset="0"/>
                  <a:ea typeface="Chalkboard" charset="0"/>
                  <a:cs typeface="Chalkboard" charset="0"/>
                </a:rPr>
                <a:t>LIFO Stack</a:t>
              </a:r>
              <a:endParaRPr lang="en-US" sz="3200" b="1" dirty="0">
                <a:solidFill>
                  <a:srgbClr val="FF0000"/>
                </a:solidFill>
                <a:latin typeface="Chalkboard" charset="0"/>
                <a:ea typeface="Chalkboard" charset="0"/>
                <a:cs typeface="Chalkboard" charset="0"/>
              </a:endParaRPr>
            </a:p>
          </p:txBody>
        </p:sp>
        <p:grpSp>
          <p:nvGrpSpPr>
            <p:cNvPr id="12" name="Group 11"/>
            <p:cNvGrpSpPr/>
            <p:nvPr/>
          </p:nvGrpSpPr>
          <p:grpSpPr>
            <a:xfrm>
              <a:off x="1689100" y="3124200"/>
              <a:ext cx="1949737" cy="368301"/>
              <a:chOff x="4241800" y="2070100"/>
              <a:chExt cx="3813456" cy="698502"/>
            </a:xfrm>
          </p:grpSpPr>
          <p:cxnSp>
            <p:nvCxnSpPr>
              <p:cNvPr id="13" name="Straight Connector 12"/>
              <p:cNvCxnSpPr/>
              <p:nvPr/>
            </p:nvCxnSpPr>
            <p:spPr>
              <a:xfrm>
                <a:off x="4254500" y="2070100"/>
                <a:ext cx="3800756" cy="65117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41800" y="2202527"/>
                <a:ext cx="3539826" cy="56607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2476500" y="2679700"/>
              <a:ext cx="2324675" cy="584775"/>
            </a:xfrm>
            <a:prstGeom prst="rect">
              <a:avLst/>
            </a:prstGeom>
            <a:noFill/>
          </p:spPr>
          <p:txBody>
            <a:bodyPr wrap="none" rtlCol="0">
              <a:spAutoFit/>
            </a:bodyPr>
            <a:lstStyle/>
            <a:p>
              <a:r>
                <a:rPr lang="en-US" sz="3200" b="1" dirty="0" smtClean="0">
                  <a:solidFill>
                    <a:srgbClr val="FF0000"/>
                  </a:solidFill>
                  <a:latin typeface="Chalkboard" charset="0"/>
                  <a:ea typeface="Chalkboard" charset="0"/>
                  <a:cs typeface="Chalkboard" charset="0"/>
                </a:rPr>
                <a:t>LIFO Stack</a:t>
              </a:r>
              <a:endParaRPr lang="en-US" sz="3200" b="1" dirty="0">
                <a:solidFill>
                  <a:srgbClr val="FF0000"/>
                </a:solidFill>
                <a:latin typeface="Chalkboard" charset="0"/>
                <a:ea typeface="Chalkboard" charset="0"/>
                <a:cs typeface="Chalkboard" charset="0"/>
              </a:endParaRPr>
            </a:p>
          </p:txBody>
        </p:sp>
        <p:grpSp>
          <p:nvGrpSpPr>
            <p:cNvPr id="16" name="Group 15"/>
            <p:cNvGrpSpPr/>
            <p:nvPr/>
          </p:nvGrpSpPr>
          <p:grpSpPr>
            <a:xfrm>
              <a:off x="5696749" y="3644900"/>
              <a:ext cx="1772938" cy="368301"/>
              <a:chOff x="4901624" y="2070100"/>
              <a:chExt cx="3467648" cy="698502"/>
            </a:xfrm>
          </p:grpSpPr>
          <p:cxnSp>
            <p:nvCxnSpPr>
              <p:cNvPr id="17" name="Straight Connector 16"/>
              <p:cNvCxnSpPr/>
              <p:nvPr/>
            </p:nvCxnSpPr>
            <p:spPr>
              <a:xfrm>
                <a:off x="4914324" y="2070100"/>
                <a:ext cx="3454948" cy="64770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4901624" y="2203120"/>
                <a:ext cx="3467648" cy="56548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6484156" y="3200400"/>
              <a:ext cx="2324675" cy="584775"/>
            </a:xfrm>
            <a:prstGeom prst="rect">
              <a:avLst/>
            </a:prstGeom>
            <a:noFill/>
          </p:spPr>
          <p:txBody>
            <a:bodyPr wrap="none" rtlCol="0">
              <a:spAutoFit/>
            </a:bodyPr>
            <a:lstStyle/>
            <a:p>
              <a:r>
                <a:rPr lang="en-US" sz="3200" b="1" dirty="0" smtClean="0">
                  <a:solidFill>
                    <a:srgbClr val="FF0000"/>
                  </a:solidFill>
                  <a:latin typeface="Chalkboard" charset="0"/>
                  <a:ea typeface="Chalkboard" charset="0"/>
                  <a:cs typeface="Chalkboard" charset="0"/>
                </a:rPr>
                <a:t>LIFO Stack</a:t>
              </a:r>
              <a:endParaRPr lang="en-US" sz="3200" b="1" dirty="0">
                <a:solidFill>
                  <a:srgbClr val="FF0000"/>
                </a:solidFill>
                <a:latin typeface="Chalkboard" charset="0"/>
                <a:ea typeface="Chalkboard" charset="0"/>
                <a:cs typeface="Chalkboard" charset="0"/>
              </a:endParaRPr>
            </a:p>
          </p:txBody>
        </p:sp>
        <p:grpSp>
          <p:nvGrpSpPr>
            <p:cNvPr id="20" name="Group 19"/>
            <p:cNvGrpSpPr/>
            <p:nvPr/>
          </p:nvGrpSpPr>
          <p:grpSpPr>
            <a:xfrm>
              <a:off x="2654300" y="5511793"/>
              <a:ext cx="1364641" cy="292100"/>
              <a:chOff x="4241800" y="1007158"/>
              <a:chExt cx="3558770" cy="698499"/>
            </a:xfrm>
          </p:grpSpPr>
          <p:cxnSp>
            <p:nvCxnSpPr>
              <p:cNvPr id="21" name="Straight Connector 20"/>
              <p:cNvCxnSpPr/>
              <p:nvPr/>
            </p:nvCxnSpPr>
            <p:spPr>
              <a:xfrm>
                <a:off x="4254500" y="1007158"/>
                <a:ext cx="3546070" cy="647701"/>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4241800" y="1169700"/>
                <a:ext cx="3229389" cy="535957"/>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2997200" y="5118100"/>
              <a:ext cx="1790875" cy="461665"/>
            </a:xfrm>
            <a:prstGeom prst="rect">
              <a:avLst/>
            </a:prstGeom>
            <a:noFill/>
          </p:spPr>
          <p:txBody>
            <a:bodyPr wrap="none" rtlCol="0">
              <a:spAutoFit/>
            </a:bodyPr>
            <a:lstStyle/>
            <a:p>
              <a:r>
                <a:rPr lang="en-US" sz="2400" b="1" dirty="0" smtClean="0">
                  <a:solidFill>
                    <a:srgbClr val="FF0000"/>
                  </a:solidFill>
                  <a:latin typeface="Chalkboard" charset="0"/>
                  <a:ea typeface="Chalkboard" charset="0"/>
                  <a:cs typeface="Chalkboard" charset="0"/>
                </a:rPr>
                <a:t>LIFO Stack</a:t>
              </a:r>
              <a:endParaRPr lang="en-US" sz="2400" b="1" dirty="0">
                <a:solidFill>
                  <a:srgbClr val="FF0000"/>
                </a:solidFill>
                <a:latin typeface="Chalkboard" charset="0"/>
                <a:ea typeface="Chalkboard" charset="0"/>
                <a:cs typeface="Chalkboard" charset="0"/>
              </a:endParaRPr>
            </a:p>
          </p:txBody>
        </p:sp>
      </p:grpSp>
    </p:spTree>
    <p:extLst>
      <p:ext uri="{BB962C8B-B14F-4D97-AF65-F5344CB8AC3E}">
        <p14:creationId xmlns:p14="http://schemas.microsoft.com/office/powerpoint/2010/main" val="184820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619"/>
            <a:ext cx="8229600" cy="865351"/>
          </a:xfrm>
        </p:spPr>
        <p:txBody>
          <a:bodyPr/>
          <a:lstStyle/>
          <a:p>
            <a:r>
              <a:rPr lang="en-US" dirty="0" smtClean="0"/>
              <a:t>Depth-first </a:t>
            </a:r>
            <a:r>
              <a:rPr lang="en-US" dirty="0"/>
              <a:t>Search (Recursion)</a:t>
            </a:r>
          </a:p>
        </p:txBody>
      </p:sp>
      <p:sp>
        <p:nvSpPr>
          <p:cNvPr id="3" name="Content Placeholder 2"/>
          <p:cNvSpPr>
            <a:spLocks noGrp="1"/>
          </p:cNvSpPr>
          <p:nvPr>
            <p:ph idx="1"/>
          </p:nvPr>
        </p:nvSpPr>
        <p:spPr>
          <a:xfrm>
            <a:off x="1776269" y="1045530"/>
            <a:ext cx="8586931" cy="5444170"/>
          </a:xfrm>
        </p:spPr>
        <p:txBody>
          <a:bodyPr>
            <a:normAutofit/>
          </a:bodyPr>
          <a:lstStyle/>
          <a:p>
            <a:pPr marL="0" indent="0">
              <a:buNone/>
            </a:pPr>
            <a:r>
              <a:rPr lang="en-US" dirty="0"/>
              <a:t>// LIFO implemented via recursion</a:t>
            </a:r>
          </a:p>
          <a:p>
            <a:pPr marL="0" indent="0">
              <a:buNone/>
            </a:pPr>
            <a:r>
              <a:rPr lang="en-US" dirty="0"/>
              <a:t>// two colors: visited (black), not visited (white)</a:t>
            </a:r>
            <a:endParaRPr lang="en-US" b="1" dirty="0"/>
          </a:p>
          <a:p>
            <a:pPr marL="0" indent="0">
              <a:buNone/>
            </a:pPr>
            <a:r>
              <a:rPr lang="en-US" dirty="0"/>
              <a:t>for all </a:t>
            </a:r>
            <a:r>
              <a:rPr lang="en-US" dirty="0" err="1"/>
              <a:t>i</a:t>
            </a:r>
            <a:r>
              <a:rPr lang="en-US" dirty="0"/>
              <a:t>, C[</a:t>
            </a:r>
            <a:r>
              <a:rPr lang="en-US" dirty="0" err="1"/>
              <a:t>i</a:t>
            </a:r>
            <a:r>
              <a:rPr lang="en-US" dirty="0"/>
              <a:t>]=white </a:t>
            </a:r>
          </a:p>
          <a:p>
            <a:pPr marL="0" indent="0">
              <a:buNone/>
            </a:pPr>
            <a:r>
              <a:rPr lang="en-US" dirty="0" smtClean="0"/>
              <a:t>	DFS </a:t>
            </a:r>
            <a:r>
              <a:rPr lang="en-US" dirty="0"/>
              <a:t>(S);  // perform DFS from vertex S (source)</a:t>
            </a:r>
          </a:p>
          <a:p>
            <a:pPr marL="0" indent="0">
              <a:buNone/>
            </a:pPr>
            <a:endParaRPr lang="en-US" dirty="0"/>
          </a:p>
          <a:p>
            <a:pPr marL="0" indent="0">
              <a:buNone/>
            </a:pPr>
            <a:r>
              <a:rPr lang="en-US" b="1" dirty="0"/>
              <a:t>DFS (v)</a:t>
            </a:r>
          </a:p>
          <a:p>
            <a:pPr marL="0" indent="0">
              <a:buNone/>
            </a:pPr>
            <a:r>
              <a:rPr lang="en-US" dirty="0"/>
              <a:t>C[v] = black</a:t>
            </a:r>
          </a:p>
          <a:p>
            <a:pPr marL="0" indent="0">
              <a:buNone/>
            </a:pPr>
            <a:r>
              <a:rPr lang="en-US" dirty="0"/>
              <a:t>for each neighbor </a:t>
            </a:r>
            <a:r>
              <a:rPr lang="en-US" dirty="0" err="1"/>
              <a:t>i</a:t>
            </a:r>
            <a:r>
              <a:rPr lang="en-US" dirty="0"/>
              <a:t> of v</a:t>
            </a:r>
          </a:p>
          <a:p>
            <a:pPr marL="457200" lvl="1" indent="0">
              <a:buNone/>
            </a:pPr>
            <a:r>
              <a:rPr lang="en-US" dirty="0"/>
              <a:t>   if (C[</a:t>
            </a:r>
            <a:r>
              <a:rPr lang="en-US" dirty="0" err="1"/>
              <a:t>i</a:t>
            </a:r>
            <a:r>
              <a:rPr lang="en-US" dirty="0"/>
              <a:t>]==white) DFS (</a:t>
            </a:r>
            <a:r>
              <a:rPr lang="en-US" dirty="0" err="1"/>
              <a:t>i</a:t>
            </a:r>
            <a:r>
              <a:rPr lang="en-US" dirty="0"/>
              <a:t>);</a:t>
            </a:r>
          </a:p>
        </p:txBody>
      </p:sp>
    </p:spTree>
    <p:extLst>
      <p:ext uri="{BB962C8B-B14F-4D97-AF65-F5344CB8AC3E}">
        <p14:creationId xmlns:p14="http://schemas.microsoft.com/office/powerpoint/2010/main" val="56738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569"/>
            <a:ext cx="8229600" cy="1143000"/>
          </a:xfrm>
        </p:spPr>
        <p:txBody>
          <a:bodyPr/>
          <a:lstStyle/>
          <a:p>
            <a:r>
              <a:rPr lang="en-US" dirty="0"/>
              <a:t>Things You Should Know</a:t>
            </a:r>
          </a:p>
        </p:txBody>
      </p:sp>
      <p:sp>
        <p:nvSpPr>
          <p:cNvPr id="3" name="Content Placeholder 2"/>
          <p:cNvSpPr>
            <a:spLocks noGrp="1"/>
          </p:cNvSpPr>
          <p:nvPr>
            <p:ph idx="1"/>
          </p:nvPr>
        </p:nvSpPr>
        <p:spPr>
          <a:xfrm>
            <a:off x="589280" y="1006039"/>
            <a:ext cx="10972800" cy="5694069"/>
          </a:xfrm>
        </p:spPr>
        <p:txBody>
          <a:bodyPr>
            <a:normAutofit fontScale="92500" lnSpcReduction="20000"/>
          </a:bodyPr>
          <a:lstStyle/>
          <a:p>
            <a:r>
              <a:rPr lang="en-US" dirty="0" smtClean="0"/>
              <a:t>Breadth-first </a:t>
            </a:r>
            <a:r>
              <a:rPr lang="en-US" dirty="0"/>
              <a:t>search</a:t>
            </a:r>
          </a:p>
          <a:p>
            <a:pPr lvl="1"/>
            <a:r>
              <a:rPr lang="en-US" dirty="0"/>
              <a:t>Approach to visit all nodes of </a:t>
            </a:r>
            <a:r>
              <a:rPr lang="en-US" dirty="0" smtClean="0"/>
              <a:t>a connected </a:t>
            </a:r>
            <a:r>
              <a:rPr lang="en-US" dirty="0"/>
              <a:t>graph</a:t>
            </a:r>
          </a:p>
          <a:p>
            <a:pPr lvl="1"/>
            <a:r>
              <a:rPr lang="en-US" dirty="0"/>
              <a:t>Visitation, in effect, builds a tree (aka spanning </a:t>
            </a:r>
            <a:r>
              <a:rPr lang="en-US" dirty="0" smtClean="0"/>
              <a:t>tree; no loops)</a:t>
            </a:r>
            <a:endParaRPr lang="en-US" dirty="0"/>
          </a:p>
          <a:p>
            <a:pPr lvl="1"/>
            <a:r>
              <a:rPr lang="en-US" dirty="0"/>
              <a:t>Visit nodes in level </a:t>
            </a:r>
            <a:r>
              <a:rPr lang="en-US" dirty="0" err="1"/>
              <a:t>i</a:t>
            </a:r>
            <a:r>
              <a:rPr lang="en-US" dirty="0"/>
              <a:t> of tree before exploring level i+1</a:t>
            </a:r>
          </a:p>
          <a:p>
            <a:pPr lvl="1"/>
            <a:r>
              <a:rPr lang="en-US" dirty="0"/>
              <a:t>Implemented using a FIFO queue</a:t>
            </a:r>
          </a:p>
          <a:p>
            <a:pPr lvl="1"/>
            <a:r>
              <a:rPr lang="en-US" dirty="0"/>
              <a:t>Can be used to compute minimum path from source S</a:t>
            </a:r>
          </a:p>
          <a:p>
            <a:r>
              <a:rPr lang="en-US" dirty="0" smtClean="0"/>
              <a:t>Depth-first </a:t>
            </a:r>
            <a:r>
              <a:rPr lang="en-US" dirty="0"/>
              <a:t>search</a:t>
            </a:r>
          </a:p>
          <a:p>
            <a:pPr lvl="1"/>
            <a:r>
              <a:rPr lang="en-US" dirty="0"/>
              <a:t>Also visits all nodes in a </a:t>
            </a:r>
            <a:r>
              <a:rPr lang="en-US" dirty="0" smtClean="0"/>
              <a:t>connected graph and builds spanning tree</a:t>
            </a:r>
            <a:endParaRPr lang="en-US" dirty="0"/>
          </a:p>
          <a:p>
            <a:pPr lvl="1"/>
            <a:r>
              <a:rPr lang="en-US" dirty="0"/>
              <a:t>Go down tree, level by level, as quickly as possible, then backtrack to visit others in each level</a:t>
            </a:r>
          </a:p>
          <a:p>
            <a:pPr lvl="1"/>
            <a:r>
              <a:rPr lang="en-US" dirty="0"/>
              <a:t>Implemented using a </a:t>
            </a:r>
            <a:r>
              <a:rPr lang="en-US" dirty="0" smtClean="0"/>
              <a:t>LIFO stack</a:t>
            </a:r>
            <a:endParaRPr lang="en-US" dirty="0"/>
          </a:p>
          <a:p>
            <a:pPr lvl="1"/>
            <a:r>
              <a:rPr lang="en-US" dirty="0"/>
              <a:t>Simple, elegant implementation using recursion</a:t>
            </a:r>
          </a:p>
          <a:p>
            <a:pPr lvl="1"/>
            <a:r>
              <a:rPr lang="en-US" dirty="0"/>
              <a:t>Computes minimum path length?</a:t>
            </a:r>
          </a:p>
        </p:txBody>
      </p:sp>
    </p:spTree>
    <p:extLst>
      <p:ext uri="{BB962C8B-B14F-4D97-AF65-F5344CB8AC3E}">
        <p14:creationId xmlns:p14="http://schemas.microsoft.com/office/powerpoint/2010/main" val="1235613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Depth-first search example</a:t>
            </a:r>
            <a:endParaRPr lang="en-US" dirty="0"/>
          </a:p>
        </p:txBody>
      </p:sp>
      <p:sp>
        <p:nvSpPr>
          <p:cNvPr id="3" name="Content Placeholder 2"/>
          <p:cNvSpPr>
            <a:spLocks noGrp="1"/>
          </p:cNvSpPr>
          <p:nvPr>
            <p:ph idx="1"/>
          </p:nvPr>
        </p:nvSpPr>
        <p:spPr>
          <a:xfrm>
            <a:off x="119743" y="927100"/>
            <a:ext cx="11564257" cy="5702300"/>
          </a:xfrm>
        </p:spPr>
        <p:txBody>
          <a:bodyPr>
            <a:normAutofit/>
          </a:bodyPr>
          <a:lstStyle/>
          <a:p>
            <a:r>
              <a:rPr lang="en-US" dirty="0" smtClean="0"/>
              <a:t>Run through DFS on the same graph as before using S=0 as the starting point using the stack approach. In what order are the nodes visited, assuming that when we add multiple nodes to the stack we push the highest-numbered node first?</a:t>
            </a:r>
          </a:p>
          <a:p>
            <a:r>
              <a:rPr lang="en-US" dirty="0" smtClean="0"/>
              <a:t>What if the starting </a:t>
            </a:r>
            <a:r>
              <a:rPr lang="en-US" dirty="0" smtClean="0"/>
              <a:t/>
            </a:r>
            <a:br>
              <a:rPr lang="en-US" dirty="0" smtClean="0"/>
            </a:br>
            <a:r>
              <a:rPr lang="en-US" dirty="0" smtClean="0"/>
              <a:t>node </a:t>
            </a:r>
            <a:r>
              <a:rPr lang="en-US" dirty="0" smtClean="0"/>
              <a:t>is </a:t>
            </a:r>
            <a:r>
              <a:rPr lang="en-US" dirty="0" smtClean="0"/>
              <a:t>changed</a:t>
            </a:r>
            <a:r>
              <a:rPr lang="en-US" dirty="0"/>
              <a:t> </a:t>
            </a:r>
            <a:r>
              <a:rPr lang="en-US" dirty="0" smtClean="0"/>
              <a:t/>
            </a:r>
            <a:br>
              <a:rPr lang="en-US" dirty="0" smtClean="0"/>
            </a:br>
            <a:r>
              <a:rPr lang="en-US" dirty="0" smtClean="0"/>
              <a:t>to </a:t>
            </a:r>
            <a:r>
              <a:rPr lang="en-US" dirty="0" smtClean="0"/>
              <a:t>S=3?</a:t>
            </a:r>
          </a:p>
          <a:p>
            <a:r>
              <a:rPr lang="en-US" dirty="0" smtClean="0"/>
              <a:t>Analyze the </a:t>
            </a:r>
            <a:r>
              <a:rPr lang="en-US" dirty="0" smtClean="0"/>
              <a:t/>
            </a:r>
            <a:br>
              <a:rPr lang="en-US" dirty="0" smtClean="0"/>
            </a:br>
            <a:r>
              <a:rPr lang="en-US" dirty="0" smtClean="0"/>
              <a:t>execution </a:t>
            </a:r>
            <a:r>
              <a:rPr lang="en-US" dirty="0" smtClean="0"/>
              <a:t>time </a:t>
            </a:r>
            <a:r>
              <a:rPr lang="en-US" dirty="0" smtClean="0"/>
              <a:t/>
            </a:r>
            <a:br>
              <a:rPr lang="en-US" dirty="0" smtClean="0"/>
            </a:br>
            <a:r>
              <a:rPr lang="en-US" dirty="0" smtClean="0"/>
              <a:t>for </a:t>
            </a:r>
            <a:r>
              <a:rPr lang="en-US" dirty="0" smtClean="0"/>
              <a:t>DFS.</a:t>
            </a:r>
          </a:p>
          <a:p>
            <a:pPr marL="0" indent="0">
              <a:buNone/>
            </a:pPr>
            <a:endParaRPr lang="en-US" dirty="0"/>
          </a:p>
          <a:p>
            <a:pPr lvl="1"/>
            <a:endParaRPr lang="en-US" dirty="0"/>
          </a:p>
        </p:txBody>
      </p:sp>
      <p:grpSp>
        <p:nvGrpSpPr>
          <p:cNvPr id="5" name="Group 4"/>
          <p:cNvGrpSpPr/>
          <p:nvPr/>
        </p:nvGrpSpPr>
        <p:grpSpPr>
          <a:xfrm>
            <a:off x="4331318" y="3047998"/>
            <a:ext cx="3016539" cy="3701210"/>
            <a:chOff x="1827449" y="1417638"/>
            <a:chExt cx="3641994" cy="4086850"/>
          </a:xfrm>
        </p:grpSpPr>
        <p:cxnSp>
          <p:nvCxnSpPr>
            <p:cNvPr id="6" name="Straight Connector 5"/>
            <p:cNvCxnSpPr>
              <a:endCxn id="14"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12"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cxnSp>
          <p:nvCxnSpPr>
            <p:cNvPr id="11" name="Straight Connector 10"/>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3" name="Oval 12"/>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4" name="Oval 13"/>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5" name="Oval 14"/>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6" name="TextBox 15"/>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17" name="TextBox 16"/>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18" name="TextBox 17"/>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19" name="TextBox 18"/>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0" name="TextBox 19"/>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1" name="Content Placeholder 2"/>
          <p:cNvSpPr txBox="1">
            <a:spLocks/>
          </p:cNvSpPr>
          <p:nvPr/>
        </p:nvSpPr>
        <p:spPr>
          <a:xfrm>
            <a:off x="8414661" y="2884714"/>
            <a:ext cx="4071257" cy="410182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dirty="0" smtClean="0"/>
              <a:t>Initialization</a:t>
            </a:r>
          </a:p>
          <a:p>
            <a:r>
              <a:rPr lang="en-US" dirty="0" smtClean="0"/>
              <a:t>C[S]=gray; C[i]=white, </a:t>
            </a:r>
            <a:r>
              <a:rPr lang="en-US" dirty="0" err="1" smtClean="0"/>
              <a:t>i≠S</a:t>
            </a:r>
            <a:endParaRPr lang="en-US" dirty="0" smtClean="0"/>
          </a:p>
          <a:p>
            <a:r>
              <a:rPr lang="en-US" dirty="0" smtClean="0"/>
              <a:t>Stack holds S</a:t>
            </a:r>
          </a:p>
          <a:p>
            <a:pPr marL="0" indent="0">
              <a:buFont typeface="Arial"/>
              <a:buNone/>
            </a:pPr>
            <a:r>
              <a:rPr lang="en-US" b="1" dirty="0" smtClean="0"/>
              <a:t>Algorithm</a:t>
            </a:r>
          </a:p>
          <a:p>
            <a:pPr marL="0" indent="0">
              <a:buFont typeface="Arial"/>
              <a:buNone/>
            </a:pPr>
            <a:r>
              <a:rPr lang="en-US" dirty="0" smtClean="0"/>
              <a:t>While (stack not empty)</a:t>
            </a:r>
          </a:p>
          <a:p>
            <a:pPr marL="0" indent="0">
              <a:buFont typeface="Arial"/>
              <a:buNone/>
            </a:pPr>
            <a:r>
              <a:rPr lang="en-US" dirty="0" smtClean="0"/>
              <a:t>   V = next vertex from stack</a:t>
            </a:r>
          </a:p>
          <a:p>
            <a:pPr marL="0" indent="0">
              <a:buFont typeface="Arial"/>
              <a:buNone/>
            </a:pPr>
            <a:r>
              <a:rPr lang="en-US" dirty="0" smtClean="0"/>
              <a:t>   For each neighbor i of V</a:t>
            </a:r>
          </a:p>
          <a:p>
            <a:pPr marL="457200" lvl="1" indent="0">
              <a:buFont typeface="Arial"/>
              <a:buNone/>
            </a:pPr>
            <a:r>
              <a:rPr lang="en-US" dirty="0" smtClean="0"/>
              <a:t>   If (C[i]==white)</a:t>
            </a:r>
          </a:p>
          <a:p>
            <a:pPr marL="914400" lvl="2" indent="0">
              <a:buFont typeface="Arial"/>
              <a:buNone/>
            </a:pPr>
            <a:r>
              <a:rPr lang="en-US" dirty="0" smtClean="0"/>
              <a:t>   C[i] = gray</a:t>
            </a:r>
          </a:p>
          <a:p>
            <a:pPr marL="914400" lvl="2" indent="0">
              <a:buFont typeface="Arial"/>
              <a:buNone/>
            </a:pPr>
            <a:r>
              <a:rPr lang="en-US" dirty="0" smtClean="0"/>
              <a:t>   Add i to stack</a:t>
            </a:r>
          </a:p>
          <a:p>
            <a:pPr marL="0" indent="0">
              <a:buFont typeface="Arial"/>
              <a:buNone/>
            </a:pPr>
            <a:r>
              <a:rPr lang="en-US" dirty="0" smtClean="0"/>
              <a:t>   C[V] = black</a:t>
            </a:r>
            <a:endParaRPr lang="en-US" dirty="0"/>
          </a:p>
        </p:txBody>
      </p:sp>
    </p:spTree>
    <p:extLst>
      <p:ext uri="{BB962C8B-B14F-4D97-AF65-F5344CB8AC3E}">
        <p14:creationId xmlns:p14="http://schemas.microsoft.com/office/powerpoint/2010/main" val="1000554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752"/>
            <a:ext cx="8229600" cy="836491"/>
          </a:xfrm>
        </p:spPr>
        <p:txBody>
          <a:bodyPr>
            <a:normAutofit/>
          </a:bodyPr>
          <a:lstStyle/>
          <a:p>
            <a:r>
              <a:rPr lang="en-US" sz="4000" dirty="0"/>
              <a:t>Basic Idea</a:t>
            </a:r>
          </a:p>
        </p:txBody>
      </p:sp>
      <p:sp>
        <p:nvSpPr>
          <p:cNvPr id="3" name="Content Placeholder 2"/>
          <p:cNvSpPr>
            <a:spLocks noGrp="1"/>
          </p:cNvSpPr>
          <p:nvPr>
            <p:ph idx="1"/>
          </p:nvPr>
        </p:nvSpPr>
        <p:spPr>
          <a:xfrm>
            <a:off x="762000" y="4718112"/>
            <a:ext cx="10861040" cy="2152589"/>
          </a:xfrm>
        </p:spPr>
        <p:txBody>
          <a:bodyPr>
            <a:normAutofit fontScale="92500" lnSpcReduction="10000"/>
          </a:bodyPr>
          <a:lstStyle/>
          <a:p>
            <a:r>
              <a:rPr lang="en-US" sz="2400" dirty="0"/>
              <a:t>Starting from S, mark all vertices 1 hop from S (neighbors of S)</a:t>
            </a:r>
          </a:p>
          <a:p>
            <a:r>
              <a:rPr lang="en-US" sz="2400" dirty="0"/>
              <a:t>Mark all vertices 2 hops from S</a:t>
            </a:r>
          </a:p>
          <a:p>
            <a:pPr lvl="1"/>
            <a:r>
              <a:rPr lang="en-US" sz="2000" dirty="0"/>
              <a:t>The “2 hop” vertices are all unmarked neighbors of the “1 hop” vertices</a:t>
            </a:r>
          </a:p>
          <a:p>
            <a:pPr lvl="1"/>
            <a:r>
              <a:rPr lang="en-US" sz="2000" dirty="0" smtClean="0"/>
              <a:t>So… mark </a:t>
            </a:r>
            <a:r>
              <a:rPr lang="en-US" sz="2000" dirty="0"/>
              <a:t>neighbors of “1 hop vertices” that are not already marked as “2 hop vertices”</a:t>
            </a:r>
          </a:p>
          <a:p>
            <a:r>
              <a:rPr lang="en-US" sz="2400" dirty="0"/>
              <a:t>Mark all vertices 3 hops from S by marking those neighbors of “2 hop” vertices that have not been marked yet, …</a:t>
            </a:r>
          </a:p>
        </p:txBody>
      </p:sp>
      <p:grpSp>
        <p:nvGrpSpPr>
          <p:cNvPr id="146" name="Group 145"/>
          <p:cNvGrpSpPr/>
          <p:nvPr/>
        </p:nvGrpSpPr>
        <p:grpSpPr>
          <a:xfrm>
            <a:off x="1470525" y="816965"/>
            <a:ext cx="3817442" cy="3800994"/>
            <a:chOff x="2635538" y="757698"/>
            <a:chExt cx="3817442" cy="3800994"/>
          </a:xfrm>
        </p:grpSpPr>
        <p:sp>
          <p:nvSpPr>
            <p:cNvPr id="4" name="Oval 3"/>
            <p:cNvSpPr/>
            <p:nvPr/>
          </p:nvSpPr>
          <p:spPr>
            <a:xfrm>
              <a:off x="2635538" y="757698"/>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635538" y="1323099"/>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4" idx="4"/>
              <a:endCxn id="5" idx="0"/>
            </p:cNvCxnSpPr>
            <p:nvPr/>
          </p:nvCxnSpPr>
          <p:spPr>
            <a:xfrm>
              <a:off x="2822309" y="1131261"/>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635538" y="188716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endCxn id="9" idx="0"/>
            </p:cNvCxnSpPr>
            <p:nvPr/>
          </p:nvCxnSpPr>
          <p:spPr>
            <a:xfrm>
              <a:off x="2822309" y="169532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635538" y="243961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endCxn id="13" idx="0"/>
            </p:cNvCxnSpPr>
            <p:nvPr/>
          </p:nvCxnSpPr>
          <p:spPr>
            <a:xfrm>
              <a:off x="2822309" y="224777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2635538" y="299206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endCxn id="15" idx="0"/>
            </p:cNvCxnSpPr>
            <p:nvPr/>
          </p:nvCxnSpPr>
          <p:spPr>
            <a:xfrm>
              <a:off x="2822309" y="280022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2635538" y="3557211"/>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endCxn id="17" idx="0"/>
            </p:cNvCxnSpPr>
            <p:nvPr/>
          </p:nvCxnSpPr>
          <p:spPr>
            <a:xfrm>
              <a:off x="2822309" y="3365373"/>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200688" y="757698"/>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200688" y="1323099"/>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19" idx="4"/>
              <a:endCxn id="20" idx="0"/>
            </p:cNvCxnSpPr>
            <p:nvPr/>
          </p:nvCxnSpPr>
          <p:spPr>
            <a:xfrm>
              <a:off x="3387459" y="1131261"/>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3200688" y="188716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a:endCxn id="22" idx="0"/>
            </p:cNvCxnSpPr>
            <p:nvPr/>
          </p:nvCxnSpPr>
          <p:spPr>
            <a:xfrm>
              <a:off x="3387459" y="169532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3200688" y="243961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a:endCxn id="24" idx="0"/>
            </p:cNvCxnSpPr>
            <p:nvPr/>
          </p:nvCxnSpPr>
          <p:spPr>
            <a:xfrm>
              <a:off x="3387459" y="224777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3200688" y="299206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endCxn id="26" idx="0"/>
            </p:cNvCxnSpPr>
            <p:nvPr/>
          </p:nvCxnSpPr>
          <p:spPr>
            <a:xfrm>
              <a:off x="3387459" y="280022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3200688" y="354451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a:endCxn id="28" idx="0"/>
            </p:cNvCxnSpPr>
            <p:nvPr/>
          </p:nvCxnSpPr>
          <p:spPr>
            <a:xfrm>
              <a:off x="3387459" y="335267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4" idx="6"/>
              <a:endCxn id="19" idx="2"/>
            </p:cNvCxnSpPr>
            <p:nvPr/>
          </p:nvCxnSpPr>
          <p:spPr>
            <a:xfrm>
              <a:off x="3009080" y="9444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009080" y="15032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009080" y="20620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009080" y="26208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009080" y="31796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009080" y="3738480"/>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776438" y="766159"/>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3776438" y="1331560"/>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39" idx="4"/>
              <a:endCxn id="40" idx="0"/>
            </p:cNvCxnSpPr>
            <p:nvPr/>
          </p:nvCxnSpPr>
          <p:spPr>
            <a:xfrm>
              <a:off x="3963209" y="1139722"/>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3776438" y="189562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42" idx="0"/>
            </p:cNvCxnSpPr>
            <p:nvPr/>
          </p:nvCxnSpPr>
          <p:spPr>
            <a:xfrm>
              <a:off x="3963209" y="1703785"/>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776438" y="244807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4" idx="0"/>
            </p:cNvCxnSpPr>
            <p:nvPr/>
          </p:nvCxnSpPr>
          <p:spPr>
            <a:xfrm>
              <a:off x="3963209" y="2256235"/>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3776438" y="300052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endCxn id="46" idx="0"/>
            </p:cNvCxnSpPr>
            <p:nvPr/>
          </p:nvCxnSpPr>
          <p:spPr>
            <a:xfrm>
              <a:off x="3963209" y="2808685"/>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3776438" y="355297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a:endCxn id="48" idx="0"/>
            </p:cNvCxnSpPr>
            <p:nvPr/>
          </p:nvCxnSpPr>
          <p:spPr>
            <a:xfrm>
              <a:off x="3963209" y="3361135"/>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endCxn id="39" idx="2"/>
            </p:cNvCxnSpPr>
            <p:nvPr/>
          </p:nvCxnSpPr>
          <p:spPr>
            <a:xfrm>
              <a:off x="3584830" y="9529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584830" y="15117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584830" y="20705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584830" y="26293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584830" y="31881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584830" y="3746941"/>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352188" y="774620"/>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352188" y="1340021"/>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a:stCxn id="56" idx="4"/>
              <a:endCxn id="57" idx="0"/>
            </p:cNvCxnSpPr>
            <p:nvPr/>
          </p:nvCxnSpPr>
          <p:spPr>
            <a:xfrm>
              <a:off x="4538959" y="1148183"/>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4352188" y="190408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a:endCxn id="59" idx="0"/>
            </p:cNvCxnSpPr>
            <p:nvPr/>
          </p:nvCxnSpPr>
          <p:spPr>
            <a:xfrm>
              <a:off x="4538959" y="171224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4352188" y="2456534"/>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0</a:t>
              </a:r>
              <a:endParaRPr lang="en-US" sz="3600" dirty="0">
                <a:solidFill>
                  <a:srgbClr val="000000"/>
                </a:solidFill>
              </a:endParaRPr>
            </a:p>
          </p:txBody>
        </p:sp>
        <p:cxnSp>
          <p:nvCxnSpPr>
            <p:cNvPr id="62" name="Straight Connector 61"/>
            <p:cNvCxnSpPr>
              <a:endCxn id="61" idx="0"/>
            </p:cNvCxnSpPr>
            <p:nvPr/>
          </p:nvCxnSpPr>
          <p:spPr>
            <a:xfrm>
              <a:off x="4538959" y="226469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4352188" y="300898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a:endCxn id="63" idx="0"/>
            </p:cNvCxnSpPr>
            <p:nvPr/>
          </p:nvCxnSpPr>
          <p:spPr>
            <a:xfrm>
              <a:off x="4538959" y="281714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4352188" y="356143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endCxn id="65" idx="0"/>
            </p:cNvCxnSpPr>
            <p:nvPr/>
          </p:nvCxnSpPr>
          <p:spPr>
            <a:xfrm>
              <a:off x="4538959" y="336959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endCxn id="56" idx="2"/>
            </p:cNvCxnSpPr>
            <p:nvPr/>
          </p:nvCxnSpPr>
          <p:spPr>
            <a:xfrm>
              <a:off x="4160580" y="9614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160580" y="15202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60580" y="20790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160580" y="26378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160580" y="31966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160580" y="375540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3" name="Oval 72"/>
            <p:cNvSpPr/>
            <p:nvPr/>
          </p:nvSpPr>
          <p:spPr>
            <a:xfrm>
              <a:off x="4927938" y="783081"/>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927938" y="134848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p:cNvCxnSpPr>
              <a:stCxn id="73" idx="4"/>
              <a:endCxn id="74" idx="0"/>
            </p:cNvCxnSpPr>
            <p:nvPr/>
          </p:nvCxnSpPr>
          <p:spPr>
            <a:xfrm>
              <a:off x="5114709" y="1156644"/>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4927938" y="1912545"/>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a:endCxn id="76" idx="0"/>
            </p:cNvCxnSpPr>
            <p:nvPr/>
          </p:nvCxnSpPr>
          <p:spPr>
            <a:xfrm>
              <a:off x="5114709" y="1720707"/>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4927938" y="2464995"/>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9" name="Straight Connector 78"/>
            <p:cNvCxnSpPr>
              <a:endCxn id="78" idx="0"/>
            </p:cNvCxnSpPr>
            <p:nvPr/>
          </p:nvCxnSpPr>
          <p:spPr>
            <a:xfrm>
              <a:off x="5114709" y="2273157"/>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4927938" y="3017445"/>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 name="Straight Connector 80"/>
            <p:cNvCxnSpPr>
              <a:endCxn id="80" idx="0"/>
            </p:cNvCxnSpPr>
            <p:nvPr/>
          </p:nvCxnSpPr>
          <p:spPr>
            <a:xfrm>
              <a:off x="5114709" y="2825607"/>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4927938" y="3569895"/>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endCxn id="82" idx="0"/>
            </p:cNvCxnSpPr>
            <p:nvPr/>
          </p:nvCxnSpPr>
          <p:spPr>
            <a:xfrm>
              <a:off x="5114709" y="3378057"/>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73" idx="2"/>
            </p:cNvCxnSpPr>
            <p:nvPr/>
          </p:nvCxnSpPr>
          <p:spPr>
            <a:xfrm>
              <a:off x="4736330" y="9698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36330" y="15286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36330" y="20874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4736330" y="26462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4736330" y="32050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736330" y="376386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5503688" y="791542"/>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503688" y="135694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Connector 91"/>
            <p:cNvCxnSpPr>
              <a:stCxn id="90" idx="4"/>
              <a:endCxn id="91" idx="0"/>
            </p:cNvCxnSpPr>
            <p:nvPr/>
          </p:nvCxnSpPr>
          <p:spPr>
            <a:xfrm>
              <a:off x="5690459" y="1165105"/>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5503688" y="1921006"/>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a:endCxn id="93" idx="0"/>
            </p:cNvCxnSpPr>
            <p:nvPr/>
          </p:nvCxnSpPr>
          <p:spPr>
            <a:xfrm>
              <a:off x="5690459" y="1729168"/>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5503688" y="2473456"/>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Connector 95"/>
            <p:cNvCxnSpPr>
              <a:endCxn id="95" idx="0"/>
            </p:cNvCxnSpPr>
            <p:nvPr/>
          </p:nvCxnSpPr>
          <p:spPr>
            <a:xfrm>
              <a:off x="5690459" y="2281618"/>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5503688" y="3025906"/>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a:endCxn id="97" idx="0"/>
            </p:cNvCxnSpPr>
            <p:nvPr/>
          </p:nvCxnSpPr>
          <p:spPr>
            <a:xfrm>
              <a:off x="5690459" y="2834068"/>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5503688" y="3578356"/>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0" name="Straight Connector 99"/>
            <p:cNvCxnSpPr>
              <a:endCxn id="99" idx="0"/>
            </p:cNvCxnSpPr>
            <p:nvPr/>
          </p:nvCxnSpPr>
          <p:spPr>
            <a:xfrm>
              <a:off x="5690459" y="3386518"/>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endCxn id="90" idx="2"/>
            </p:cNvCxnSpPr>
            <p:nvPr/>
          </p:nvCxnSpPr>
          <p:spPr>
            <a:xfrm>
              <a:off x="5312080" y="9783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312080" y="15371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312080" y="20959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5312080" y="26547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5312080" y="32135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312080" y="377232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6079438" y="800003"/>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6079438" y="136540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p:cNvCxnSpPr>
              <a:stCxn id="107" idx="4"/>
              <a:endCxn id="108" idx="0"/>
            </p:cNvCxnSpPr>
            <p:nvPr/>
          </p:nvCxnSpPr>
          <p:spPr>
            <a:xfrm>
              <a:off x="6266209" y="117356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6079438" y="1929467"/>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Straight Connector 110"/>
            <p:cNvCxnSpPr>
              <a:endCxn id="110" idx="0"/>
            </p:cNvCxnSpPr>
            <p:nvPr/>
          </p:nvCxnSpPr>
          <p:spPr>
            <a:xfrm>
              <a:off x="6266209" y="1737629"/>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2" name="Oval 111"/>
            <p:cNvSpPr/>
            <p:nvPr/>
          </p:nvSpPr>
          <p:spPr>
            <a:xfrm>
              <a:off x="6079438" y="2481917"/>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Connector 112"/>
            <p:cNvCxnSpPr>
              <a:endCxn id="112" idx="0"/>
            </p:cNvCxnSpPr>
            <p:nvPr/>
          </p:nvCxnSpPr>
          <p:spPr>
            <a:xfrm>
              <a:off x="6266209" y="2290079"/>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6079438" y="3034367"/>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5" name="Straight Connector 114"/>
            <p:cNvCxnSpPr>
              <a:endCxn id="114" idx="0"/>
            </p:cNvCxnSpPr>
            <p:nvPr/>
          </p:nvCxnSpPr>
          <p:spPr>
            <a:xfrm>
              <a:off x="6266209" y="2842529"/>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6" name="Oval 115"/>
            <p:cNvSpPr/>
            <p:nvPr/>
          </p:nvSpPr>
          <p:spPr>
            <a:xfrm>
              <a:off x="6079438" y="3586817"/>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a:endCxn id="116" idx="0"/>
            </p:cNvCxnSpPr>
            <p:nvPr/>
          </p:nvCxnSpPr>
          <p:spPr>
            <a:xfrm>
              <a:off x="6266209" y="3394979"/>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a:endCxn id="107" idx="2"/>
            </p:cNvCxnSpPr>
            <p:nvPr/>
          </p:nvCxnSpPr>
          <p:spPr>
            <a:xfrm>
              <a:off x="5887830" y="9867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887830" y="15455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5887830" y="21043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5887830" y="26631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887830" y="32219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5887830" y="378078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2635538" y="414282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5" name="Straight Connector 124"/>
            <p:cNvCxnSpPr>
              <a:endCxn id="124" idx="0"/>
            </p:cNvCxnSpPr>
            <p:nvPr/>
          </p:nvCxnSpPr>
          <p:spPr>
            <a:xfrm>
              <a:off x="2822309" y="395098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6" name="Oval 125"/>
            <p:cNvSpPr/>
            <p:nvPr/>
          </p:nvSpPr>
          <p:spPr>
            <a:xfrm>
              <a:off x="3200688" y="4142824"/>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7" name="Straight Connector 126"/>
            <p:cNvCxnSpPr>
              <a:endCxn id="126" idx="0"/>
            </p:cNvCxnSpPr>
            <p:nvPr/>
          </p:nvCxnSpPr>
          <p:spPr>
            <a:xfrm>
              <a:off x="3387459" y="3950986"/>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009080" y="4336792"/>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9" name="Oval 128"/>
            <p:cNvSpPr/>
            <p:nvPr/>
          </p:nvSpPr>
          <p:spPr>
            <a:xfrm>
              <a:off x="3776438" y="4151285"/>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a:endCxn id="129" idx="0"/>
            </p:cNvCxnSpPr>
            <p:nvPr/>
          </p:nvCxnSpPr>
          <p:spPr>
            <a:xfrm>
              <a:off x="3963209" y="3959447"/>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584830" y="4345253"/>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4352188" y="4159746"/>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Straight Connector 132"/>
            <p:cNvCxnSpPr>
              <a:endCxn id="132" idx="0"/>
            </p:cNvCxnSpPr>
            <p:nvPr/>
          </p:nvCxnSpPr>
          <p:spPr>
            <a:xfrm>
              <a:off x="4538959" y="3967908"/>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160580" y="4353714"/>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Oval 134"/>
            <p:cNvSpPr/>
            <p:nvPr/>
          </p:nvSpPr>
          <p:spPr>
            <a:xfrm>
              <a:off x="4927938" y="4168207"/>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6" name="Straight Connector 135"/>
            <p:cNvCxnSpPr>
              <a:endCxn id="135" idx="0"/>
            </p:cNvCxnSpPr>
            <p:nvPr/>
          </p:nvCxnSpPr>
          <p:spPr>
            <a:xfrm>
              <a:off x="5114709" y="3976369"/>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4736330" y="4362175"/>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5503688" y="4176668"/>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Connector 138"/>
            <p:cNvCxnSpPr>
              <a:endCxn id="138" idx="0"/>
            </p:cNvCxnSpPr>
            <p:nvPr/>
          </p:nvCxnSpPr>
          <p:spPr>
            <a:xfrm>
              <a:off x="5690459" y="3984830"/>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312080" y="4370636"/>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6079438" y="4185129"/>
              <a:ext cx="373542" cy="37356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p:cNvCxnSpPr>
              <a:endCxn id="141" idx="0"/>
            </p:cNvCxnSpPr>
            <p:nvPr/>
          </p:nvCxnSpPr>
          <p:spPr>
            <a:xfrm>
              <a:off x="6266209" y="3993291"/>
              <a:ext cx="0" cy="19183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5887830" y="4379097"/>
              <a:ext cx="19160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a:off x="2607226" y="1966897"/>
            <a:ext cx="1522908" cy="1478888"/>
            <a:chOff x="3770106" y="1904084"/>
            <a:chExt cx="1522908" cy="1478888"/>
          </a:xfrm>
        </p:grpSpPr>
        <p:sp>
          <p:nvSpPr>
            <p:cNvPr id="145" name="Oval 144"/>
            <p:cNvSpPr/>
            <p:nvPr/>
          </p:nvSpPr>
          <p:spPr>
            <a:xfrm>
              <a:off x="4339489" y="190408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a:t>
              </a:r>
            </a:p>
          </p:txBody>
        </p:sp>
        <p:sp>
          <p:nvSpPr>
            <p:cNvPr id="147" name="Oval 146"/>
            <p:cNvSpPr/>
            <p:nvPr/>
          </p:nvSpPr>
          <p:spPr>
            <a:xfrm>
              <a:off x="4919472" y="246370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a:t>
              </a:r>
            </a:p>
          </p:txBody>
        </p:sp>
        <p:sp>
          <p:nvSpPr>
            <p:cNvPr id="148" name="Oval 147"/>
            <p:cNvSpPr/>
            <p:nvPr/>
          </p:nvSpPr>
          <p:spPr>
            <a:xfrm>
              <a:off x="4341623" y="3009409"/>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a:t>
              </a:r>
            </a:p>
          </p:txBody>
        </p:sp>
        <p:sp>
          <p:nvSpPr>
            <p:cNvPr id="149" name="Oval 148"/>
            <p:cNvSpPr/>
            <p:nvPr/>
          </p:nvSpPr>
          <p:spPr>
            <a:xfrm>
              <a:off x="3770106" y="2448063"/>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a:t>
              </a:r>
            </a:p>
          </p:txBody>
        </p:sp>
        <p:sp>
          <p:nvSpPr>
            <p:cNvPr id="150" name="Oval 149"/>
            <p:cNvSpPr/>
            <p:nvPr/>
          </p:nvSpPr>
          <p:spPr>
            <a:xfrm>
              <a:off x="4352188" y="2452061"/>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0</a:t>
              </a:r>
            </a:p>
          </p:txBody>
        </p:sp>
      </p:grpSp>
      <p:grpSp>
        <p:nvGrpSpPr>
          <p:cNvPr id="152" name="Group 151"/>
          <p:cNvGrpSpPr/>
          <p:nvPr/>
        </p:nvGrpSpPr>
        <p:grpSpPr>
          <a:xfrm>
            <a:off x="2035675" y="1408163"/>
            <a:ext cx="2676474" cy="2587596"/>
            <a:chOff x="3236703" y="1366451"/>
            <a:chExt cx="2676474" cy="2587596"/>
          </a:xfrm>
        </p:grpSpPr>
        <p:sp>
          <p:nvSpPr>
            <p:cNvPr id="153" name="Oval 152"/>
            <p:cNvSpPr/>
            <p:nvPr/>
          </p:nvSpPr>
          <p:spPr>
            <a:xfrm>
              <a:off x="4386052" y="1929482"/>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1</a:t>
              </a:r>
            </a:p>
          </p:txBody>
        </p:sp>
        <p:sp>
          <p:nvSpPr>
            <p:cNvPr id="154" name="Oval 153"/>
            <p:cNvSpPr/>
            <p:nvPr/>
          </p:nvSpPr>
          <p:spPr>
            <a:xfrm>
              <a:off x="4961802" y="2484869"/>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1</a:t>
              </a:r>
            </a:p>
          </p:txBody>
        </p:sp>
        <p:sp>
          <p:nvSpPr>
            <p:cNvPr id="155" name="Oval 154"/>
            <p:cNvSpPr/>
            <p:nvPr/>
          </p:nvSpPr>
          <p:spPr>
            <a:xfrm>
              <a:off x="4388186" y="3026341"/>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1</a:t>
              </a:r>
            </a:p>
          </p:txBody>
        </p:sp>
        <p:sp>
          <p:nvSpPr>
            <p:cNvPr id="156" name="Oval 155"/>
            <p:cNvSpPr/>
            <p:nvPr/>
          </p:nvSpPr>
          <p:spPr>
            <a:xfrm>
              <a:off x="3812436" y="2464995"/>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1</a:t>
              </a:r>
            </a:p>
          </p:txBody>
        </p:sp>
        <p:sp>
          <p:nvSpPr>
            <p:cNvPr id="157" name="Oval 156"/>
            <p:cNvSpPr/>
            <p:nvPr/>
          </p:nvSpPr>
          <p:spPr>
            <a:xfrm>
              <a:off x="3808203" y="1916783"/>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59" name="Oval 158"/>
            <p:cNvSpPr/>
            <p:nvPr/>
          </p:nvSpPr>
          <p:spPr>
            <a:xfrm>
              <a:off x="3236703" y="246288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0" name="Oval 159"/>
            <p:cNvSpPr/>
            <p:nvPr/>
          </p:nvSpPr>
          <p:spPr>
            <a:xfrm>
              <a:off x="3812437" y="302591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1" name="Oval 160"/>
            <p:cNvSpPr/>
            <p:nvPr/>
          </p:nvSpPr>
          <p:spPr>
            <a:xfrm>
              <a:off x="4383938" y="358048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2" name="Oval 161"/>
            <p:cNvSpPr/>
            <p:nvPr/>
          </p:nvSpPr>
          <p:spPr>
            <a:xfrm>
              <a:off x="4963903" y="303861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3" name="Oval 162"/>
            <p:cNvSpPr/>
            <p:nvPr/>
          </p:nvSpPr>
          <p:spPr>
            <a:xfrm>
              <a:off x="5539635" y="249251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4" name="Oval 163"/>
            <p:cNvSpPr/>
            <p:nvPr/>
          </p:nvSpPr>
          <p:spPr>
            <a:xfrm>
              <a:off x="4968136" y="1937950"/>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sp>
          <p:nvSpPr>
            <p:cNvPr id="165" name="Oval 164"/>
            <p:cNvSpPr/>
            <p:nvPr/>
          </p:nvSpPr>
          <p:spPr>
            <a:xfrm>
              <a:off x="4388171" y="1366451"/>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a:t>
              </a:r>
            </a:p>
          </p:txBody>
        </p:sp>
      </p:grpSp>
      <p:grpSp>
        <p:nvGrpSpPr>
          <p:cNvPr id="167" name="Group 166"/>
          <p:cNvGrpSpPr/>
          <p:nvPr/>
        </p:nvGrpSpPr>
        <p:grpSpPr>
          <a:xfrm>
            <a:off x="1472725" y="828840"/>
            <a:ext cx="3815242" cy="3770323"/>
            <a:chOff x="2644038" y="771741"/>
            <a:chExt cx="3815242" cy="3770323"/>
          </a:xfrm>
        </p:grpSpPr>
        <p:sp>
          <p:nvSpPr>
            <p:cNvPr id="168" name="Oval 167"/>
            <p:cNvSpPr/>
            <p:nvPr/>
          </p:nvSpPr>
          <p:spPr>
            <a:xfrm>
              <a:off x="3787038" y="1336818"/>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69" name="Oval 168"/>
            <p:cNvSpPr/>
            <p:nvPr/>
          </p:nvSpPr>
          <p:spPr>
            <a:xfrm>
              <a:off x="3787038" y="3555085"/>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70" name="Oval 169"/>
            <p:cNvSpPr/>
            <p:nvPr/>
          </p:nvSpPr>
          <p:spPr>
            <a:xfrm>
              <a:off x="3202838" y="2992052"/>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71" name="Oval 170"/>
            <p:cNvSpPr/>
            <p:nvPr/>
          </p:nvSpPr>
          <p:spPr>
            <a:xfrm>
              <a:off x="3211305" y="1891385"/>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72" name="Oval 171"/>
            <p:cNvSpPr/>
            <p:nvPr/>
          </p:nvSpPr>
          <p:spPr>
            <a:xfrm>
              <a:off x="3782805" y="190408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3" name="Oval 172"/>
            <p:cNvSpPr/>
            <p:nvPr/>
          </p:nvSpPr>
          <p:spPr>
            <a:xfrm>
              <a:off x="3207072" y="2445952"/>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4" name="Oval 173"/>
            <p:cNvSpPr/>
            <p:nvPr/>
          </p:nvSpPr>
          <p:spPr>
            <a:xfrm>
              <a:off x="3787039" y="300898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5" name="Oval 174"/>
            <p:cNvSpPr/>
            <p:nvPr/>
          </p:nvSpPr>
          <p:spPr>
            <a:xfrm>
              <a:off x="4358540" y="356778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6" name="Oval 175"/>
            <p:cNvSpPr/>
            <p:nvPr/>
          </p:nvSpPr>
          <p:spPr>
            <a:xfrm>
              <a:off x="4934272" y="302168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7" name="Oval 176"/>
            <p:cNvSpPr/>
            <p:nvPr/>
          </p:nvSpPr>
          <p:spPr>
            <a:xfrm>
              <a:off x="5510004" y="2471352"/>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8" name="Oval 177"/>
            <p:cNvSpPr/>
            <p:nvPr/>
          </p:nvSpPr>
          <p:spPr>
            <a:xfrm>
              <a:off x="4942738" y="1925251"/>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79" name="Oval 178"/>
            <p:cNvSpPr/>
            <p:nvPr/>
          </p:nvSpPr>
          <p:spPr>
            <a:xfrm>
              <a:off x="4358539" y="134528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2</a:t>
              </a:r>
            </a:p>
          </p:txBody>
        </p:sp>
        <p:sp>
          <p:nvSpPr>
            <p:cNvPr id="180" name="Oval 179"/>
            <p:cNvSpPr/>
            <p:nvPr/>
          </p:nvSpPr>
          <p:spPr>
            <a:xfrm>
              <a:off x="4934271" y="1353751"/>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1" name="Oval 180"/>
            <p:cNvSpPr/>
            <p:nvPr/>
          </p:nvSpPr>
          <p:spPr>
            <a:xfrm>
              <a:off x="4938505" y="3572036"/>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2" name="Oval 181"/>
            <p:cNvSpPr/>
            <p:nvPr/>
          </p:nvSpPr>
          <p:spPr>
            <a:xfrm>
              <a:off x="5514238" y="3036529"/>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3" name="Oval 182"/>
            <p:cNvSpPr/>
            <p:nvPr/>
          </p:nvSpPr>
          <p:spPr>
            <a:xfrm>
              <a:off x="6085738" y="2488324"/>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4" name="Oval 183"/>
            <p:cNvSpPr/>
            <p:nvPr/>
          </p:nvSpPr>
          <p:spPr>
            <a:xfrm>
              <a:off x="5514238" y="1923185"/>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6" name="Oval 185"/>
            <p:cNvSpPr/>
            <p:nvPr/>
          </p:nvSpPr>
          <p:spPr>
            <a:xfrm>
              <a:off x="4358538" y="771741"/>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88" name="Oval 187"/>
            <p:cNvSpPr/>
            <p:nvPr/>
          </p:nvSpPr>
          <p:spPr>
            <a:xfrm>
              <a:off x="4358538" y="4168501"/>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0" name="Oval 189"/>
            <p:cNvSpPr/>
            <p:nvPr/>
          </p:nvSpPr>
          <p:spPr>
            <a:xfrm>
              <a:off x="2644038" y="2445951"/>
              <a:ext cx="373542" cy="373563"/>
            </a:xfrm>
            <a:prstGeom prst="ellipse">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grpSp>
      <p:grpSp>
        <p:nvGrpSpPr>
          <p:cNvPr id="325" name="Group 324"/>
          <p:cNvGrpSpPr/>
          <p:nvPr/>
        </p:nvGrpSpPr>
        <p:grpSpPr>
          <a:xfrm>
            <a:off x="1472726" y="821075"/>
            <a:ext cx="3823709" cy="3770323"/>
            <a:chOff x="2635571" y="780207"/>
            <a:chExt cx="3823709" cy="3770323"/>
          </a:xfrm>
        </p:grpSpPr>
        <p:sp>
          <p:nvSpPr>
            <p:cNvPr id="326" name="Oval 325"/>
            <p:cNvSpPr/>
            <p:nvPr/>
          </p:nvSpPr>
          <p:spPr>
            <a:xfrm>
              <a:off x="3787038" y="1345284"/>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27" name="Oval 326"/>
            <p:cNvSpPr/>
            <p:nvPr/>
          </p:nvSpPr>
          <p:spPr>
            <a:xfrm>
              <a:off x="3787038" y="3567784"/>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28" name="Oval 327"/>
            <p:cNvSpPr/>
            <p:nvPr/>
          </p:nvSpPr>
          <p:spPr>
            <a:xfrm>
              <a:off x="3207071" y="3008984"/>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29" name="Oval 328"/>
            <p:cNvSpPr/>
            <p:nvPr/>
          </p:nvSpPr>
          <p:spPr>
            <a:xfrm>
              <a:off x="3199663" y="1904084"/>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30" name="Oval 329"/>
            <p:cNvSpPr/>
            <p:nvPr/>
          </p:nvSpPr>
          <p:spPr>
            <a:xfrm>
              <a:off x="3202838" y="1336816"/>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1" name="Oval 330"/>
            <p:cNvSpPr/>
            <p:nvPr/>
          </p:nvSpPr>
          <p:spPr>
            <a:xfrm>
              <a:off x="2635571" y="1905648"/>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2" name="Oval 331"/>
            <p:cNvSpPr/>
            <p:nvPr/>
          </p:nvSpPr>
          <p:spPr>
            <a:xfrm>
              <a:off x="2639805" y="301054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3" name="Oval 332"/>
            <p:cNvSpPr/>
            <p:nvPr/>
          </p:nvSpPr>
          <p:spPr>
            <a:xfrm>
              <a:off x="3202838" y="3567783"/>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4" name="Oval 333"/>
            <p:cNvSpPr/>
            <p:nvPr/>
          </p:nvSpPr>
          <p:spPr>
            <a:xfrm>
              <a:off x="6085738" y="1944350"/>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5" name="Oval 334"/>
            <p:cNvSpPr/>
            <p:nvPr/>
          </p:nvSpPr>
          <p:spPr>
            <a:xfrm>
              <a:off x="5510004" y="1369565"/>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6" name="Oval 335"/>
            <p:cNvSpPr/>
            <p:nvPr/>
          </p:nvSpPr>
          <p:spPr>
            <a:xfrm>
              <a:off x="4930038" y="796639"/>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37" name="Oval 336"/>
            <p:cNvSpPr/>
            <p:nvPr/>
          </p:nvSpPr>
          <p:spPr>
            <a:xfrm>
              <a:off x="3778572" y="781771"/>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38" name="Oval 337"/>
            <p:cNvSpPr/>
            <p:nvPr/>
          </p:nvSpPr>
          <p:spPr>
            <a:xfrm>
              <a:off x="4925804" y="1366450"/>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39" name="Oval 338"/>
            <p:cNvSpPr/>
            <p:nvPr/>
          </p:nvSpPr>
          <p:spPr>
            <a:xfrm>
              <a:off x="4942738" y="3593201"/>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0" name="Oval 339"/>
            <p:cNvSpPr/>
            <p:nvPr/>
          </p:nvSpPr>
          <p:spPr>
            <a:xfrm>
              <a:off x="5514238" y="3049228"/>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1" name="Oval 340"/>
            <p:cNvSpPr/>
            <p:nvPr/>
          </p:nvSpPr>
          <p:spPr>
            <a:xfrm>
              <a:off x="6085738" y="2509489"/>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2" name="Oval 341"/>
            <p:cNvSpPr/>
            <p:nvPr/>
          </p:nvSpPr>
          <p:spPr>
            <a:xfrm>
              <a:off x="5514238" y="1944350"/>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3" name="Oval 342"/>
            <p:cNvSpPr/>
            <p:nvPr/>
          </p:nvSpPr>
          <p:spPr>
            <a:xfrm>
              <a:off x="4354305" y="780207"/>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4" name="Oval 343"/>
            <p:cNvSpPr/>
            <p:nvPr/>
          </p:nvSpPr>
          <p:spPr>
            <a:xfrm>
              <a:off x="4352188" y="4176967"/>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5" name="Oval 344"/>
            <p:cNvSpPr/>
            <p:nvPr/>
          </p:nvSpPr>
          <p:spPr>
            <a:xfrm>
              <a:off x="2639805" y="2458650"/>
              <a:ext cx="373542" cy="373563"/>
            </a:xfrm>
            <a:prstGeom prst="ellipse">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3</a:t>
              </a:r>
            </a:p>
          </p:txBody>
        </p:sp>
        <p:sp>
          <p:nvSpPr>
            <p:cNvPr id="346" name="Oval 345"/>
            <p:cNvSpPr/>
            <p:nvPr/>
          </p:nvSpPr>
          <p:spPr>
            <a:xfrm>
              <a:off x="6085738" y="3053461"/>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47" name="Oval 346"/>
            <p:cNvSpPr/>
            <p:nvPr/>
          </p:nvSpPr>
          <p:spPr>
            <a:xfrm>
              <a:off x="5510005" y="3596869"/>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48" name="Oval 347"/>
            <p:cNvSpPr/>
            <p:nvPr/>
          </p:nvSpPr>
          <p:spPr>
            <a:xfrm>
              <a:off x="4930039" y="417696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sp>
          <p:nvSpPr>
            <p:cNvPr id="349" name="Oval 348"/>
            <p:cNvSpPr/>
            <p:nvPr/>
          </p:nvSpPr>
          <p:spPr>
            <a:xfrm>
              <a:off x="3782804" y="417221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a:t>
              </a:r>
            </a:p>
          </p:txBody>
        </p:sp>
      </p:grpSp>
      <p:grpSp>
        <p:nvGrpSpPr>
          <p:cNvPr id="350" name="Group 349"/>
          <p:cNvGrpSpPr/>
          <p:nvPr/>
        </p:nvGrpSpPr>
        <p:grpSpPr>
          <a:xfrm>
            <a:off x="1468493" y="817581"/>
            <a:ext cx="3823709" cy="3792867"/>
            <a:chOff x="2635571" y="763275"/>
            <a:chExt cx="3823709" cy="3792867"/>
          </a:xfrm>
        </p:grpSpPr>
        <p:sp>
          <p:nvSpPr>
            <p:cNvPr id="351" name="Oval 350"/>
            <p:cNvSpPr/>
            <p:nvPr/>
          </p:nvSpPr>
          <p:spPr>
            <a:xfrm>
              <a:off x="3202838" y="763275"/>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5</a:t>
              </a:r>
            </a:p>
          </p:txBody>
        </p:sp>
        <p:sp>
          <p:nvSpPr>
            <p:cNvPr id="353" name="Oval 352"/>
            <p:cNvSpPr/>
            <p:nvPr/>
          </p:nvSpPr>
          <p:spPr>
            <a:xfrm>
              <a:off x="3202838" y="4157156"/>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54" name="Oval 353"/>
            <p:cNvSpPr/>
            <p:nvPr/>
          </p:nvSpPr>
          <p:spPr>
            <a:xfrm>
              <a:off x="2635571" y="1328902"/>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55" name="Oval 354"/>
            <p:cNvSpPr/>
            <p:nvPr/>
          </p:nvSpPr>
          <p:spPr>
            <a:xfrm>
              <a:off x="3202838" y="131988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56" name="Oval 355"/>
            <p:cNvSpPr/>
            <p:nvPr/>
          </p:nvSpPr>
          <p:spPr>
            <a:xfrm>
              <a:off x="2637688" y="188871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57" name="Oval 356"/>
            <p:cNvSpPr/>
            <p:nvPr/>
          </p:nvSpPr>
          <p:spPr>
            <a:xfrm>
              <a:off x="2644038" y="299361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58" name="Oval 357"/>
            <p:cNvSpPr/>
            <p:nvPr/>
          </p:nvSpPr>
          <p:spPr>
            <a:xfrm>
              <a:off x="3202838" y="355508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59" name="Oval 358"/>
            <p:cNvSpPr/>
            <p:nvPr/>
          </p:nvSpPr>
          <p:spPr>
            <a:xfrm>
              <a:off x="6085738" y="1923185"/>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60" name="Oval 359"/>
            <p:cNvSpPr/>
            <p:nvPr/>
          </p:nvSpPr>
          <p:spPr>
            <a:xfrm>
              <a:off x="5501538" y="1352633"/>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61" name="Oval 360"/>
            <p:cNvSpPr/>
            <p:nvPr/>
          </p:nvSpPr>
          <p:spPr>
            <a:xfrm>
              <a:off x="4930038" y="788173"/>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62" name="Oval 361"/>
            <p:cNvSpPr/>
            <p:nvPr/>
          </p:nvSpPr>
          <p:spPr>
            <a:xfrm>
              <a:off x="3787038" y="769072"/>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64" name="Oval 363"/>
            <p:cNvSpPr/>
            <p:nvPr/>
          </p:nvSpPr>
          <p:spPr>
            <a:xfrm>
              <a:off x="6079100" y="3593201"/>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66" name="Oval 365"/>
            <p:cNvSpPr/>
            <p:nvPr/>
          </p:nvSpPr>
          <p:spPr>
            <a:xfrm>
              <a:off x="6077271" y="1373197"/>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67" name="Oval 366"/>
            <p:cNvSpPr/>
            <p:nvPr/>
          </p:nvSpPr>
          <p:spPr>
            <a:xfrm>
              <a:off x="5501538" y="79281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69" name="Oval 368"/>
            <p:cNvSpPr/>
            <p:nvPr/>
          </p:nvSpPr>
          <p:spPr>
            <a:xfrm>
              <a:off x="5501538" y="4182579"/>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70" name="Oval 369"/>
            <p:cNvSpPr/>
            <p:nvPr/>
          </p:nvSpPr>
          <p:spPr>
            <a:xfrm>
              <a:off x="2635571" y="3563550"/>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5</a:t>
              </a:r>
            </a:p>
          </p:txBody>
        </p:sp>
        <p:sp>
          <p:nvSpPr>
            <p:cNvPr id="371" name="Oval 370"/>
            <p:cNvSpPr/>
            <p:nvPr/>
          </p:nvSpPr>
          <p:spPr>
            <a:xfrm>
              <a:off x="6085738" y="3036529"/>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72" name="Oval 371"/>
            <p:cNvSpPr/>
            <p:nvPr/>
          </p:nvSpPr>
          <p:spPr>
            <a:xfrm>
              <a:off x="5514238" y="357570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73" name="Oval 372"/>
            <p:cNvSpPr/>
            <p:nvPr/>
          </p:nvSpPr>
          <p:spPr>
            <a:xfrm>
              <a:off x="4942738" y="4168501"/>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sp>
          <p:nvSpPr>
            <p:cNvPr id="374" name="Oval 373"/>
            <p:cNvSpPr/>
            <p:nvPr/>
          </p:nvSpPr>
          <p:spPr>
            <a:xfrm>
              <a:off x="3780688" y="414999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4</a:t>
              </a:r>
            </a:p>
          </p:txBody>
        </p:sp>
      </p:grpSp>
      <p:grpSp>
        <p:nvGrpSpPr>
          <p:cNvPr id="375" name="Group 374"/>
          <p:cNvGrpSpPr/>
          <p:nvPr/>
        </p:nvGrpSpPr>
        <p:grpSpPr>
          <a:xfrm>
            <a:off x="1467434" y="813452"/>
            <a:ext cx="3821304" cy="3806626"/>
            <a:chOff x="2635571" y="771741"/>
            <a:chExt cx="3821304" cy="3806626"/>
          </a:xfrm>
        </p:grpSpPr>
        <p:sp>
          <p:nvSpPr>
            <p:cNvPr id="376" name="Oval 375"/>
            <p:cNvSpPr/>
            <p:nvPr/>
          </p:nvSpPr>
          <p:spPr>
            <a:xfrm>
              <a:off x="3202838" y="771741"/>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77" name="Oval 376"/>
            <p:cNvSpPr/>
            <p:nvPr/>
          </p:nvSpPr>
          <p:spPr>
            <a:xfrm>
              <a:off x="3202838" y="4168798"/>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78" name="Oval 377"/>
            <p:cNvSpPr/>
            <p:nvPr/>
          </p:nvSpPr>
          <p:spPr>
            <a:xfrm>
              <a:off x="2639804" y="1341601"/>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79" name="Oval 378"/>
            <p:cNvSpPr/>
            <p:nvPr/>
          </p:nvSpPr>
          <p:spPr>
            <a:xfrm>
              <a:off x="2635571" y="775974"/>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6</a:t>
              </a:r>
            </a:p>
          </p:txBody>
        </p:sp>
        <p:sp>
          <p:nvSpPr>
            <p:cNvPr id="382" name="Oval 381"/>
            <p:cNvSpPr/>
            <p:nvPr/>
          </p:nvSpPr>
          <p:spPr>
            <a:xfrm>
              <a:off x="2635571" y="4165622"/>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6</a:t>
              </a:r>
            </a:p>
          </p:txBody>
        </p:sp>
        <p:sp>
          <p:nvSpPr>
            <p:cNvPr id="384" name="Oval 383"/>
            <p:cNvSpPr/>
            <p:nvPr/>
          </p:nvSpPr>
          <p:spPr>
            <a:xfrm>
              <a:off x="6079100" y="819883"/>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6</a:t>
              </a:r>
            </a:p>
          </p:txBody>
        </p:sp>
        <p:sp>
          <p:nvSpPr>
            <p:cNvPr id="387" name="Oval 386"/>
            <p:cNvSpPr/>
            <p:nvPr/>
          </p:nvSpPr>
          <p:spPr>
            <a:xfrm>
              <a:off x="6082275" y="3614366"/>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88" name="Oval 387"/>
            <p:cNvSpPr/>
            <p:nvPr/>
          </p:nvSpPr>
          <p:spPr>
            <a:xfrm>
              <a:off x="6081504" y="1377430"/>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89" name="Oval 388"/>
            <p:cNvSpPr/>
            <p:nvPr/>
          </p:nvSpPr>
          <p:spPr>
            <a:xfrm>
              <a:off x="5501538" y="813979"/>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90" name="Oval 389"/>
            <p:cNvSpPr/>
            <p:nvPr/>
          </p:nvSpPr>
          <p:spPr>
            <a:xfrm>
              <a:off x="5504713" y="420480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91" name="Oval 390"/>
            <p:cNvSpPr/>
            <p:nvPr/>
          </p:nvSpPr>
          <p:spPr>
            <a:xfrm>
              <a:off x="2635571" y="357942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5</a:t>
              </a:r>
            </a:p>
          </p:txBody>
        </p:sp>
        <p:sp>
          <p:nvSpPr>
            <p:cNvPr id="393" name="Oval 392"/>
            <p:cNvSpPr/>
            <p:nvPr/>
          </p:nvSpPr>
          <p:spPr>
            <a:xfrm>
              <a:off x="6083333" y="4202685"/>
              <a:ext cx="373542" cy="373563"/>
            </a:xfrm>
            <a:prstGeom prst="ellipse">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6</a:t>
              </a:r>
            </a:p>
          </p:txBody>
        </p:sp>
      </p:grpSp>
      <p:grpSp>
        <p:nvGrpSpPr>
          <p:cNvPr id="396" name="Group 395"/>
          <p:cNvGrpSpPr/>
          <p:nvPr/>
        </p:nvGrpSpPr>
        <p:grpSpPr>
          <a:xfrm>
            <a:off x="1465605" y="817686"/>
            <a:ext cx="3821304" cy="3809799"/>
            <a:chOff x="2635571" y="775974"/>
            <a:chExt cx="3821304" cy="3809799"/>
          </a:xfrm>
        </p:grpSpPr>
        <p:sp>
          <p:nvSpPr>
            <p:cNvPr id="400" name="Oval 399"/>
            <p:cNvSpPr/>
            <p:nvPr/>
          </p:nvSpPr>
          <p:spPr>
            <a:xfrm>
              <a:off x="2635571" y="775974"/>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6</a:t>
              </a:r>
            </a:p>
          </p:txBody>
        </p:sp>
        <p:sp>
          <p:nvSpPr>
            <p:cNvPr id="401" name="Oval 400"/>
            <p:cNvSpPr/>
            <p:nvPr/>
          </p:nvSpPr>
          <p:spPr>
            <a:xfrm>
              <a:off x="2635571" y="4165622"/>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6</a:t>
              </a:r>
            </a:p>
          </p:txBody>
        </p:sp>
        <p:sp>
          <p:nvSpPr>
            <p:cNvPr id="402" name="Oval 401"/>
            <p:cNvSpPr/>
            <p:nvPr/>
          </p:nvSpPr>
          <p:spPr>
            <a:xfrm>
              <a:off x="6079100" y="819883"/>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6</a:t>
              </a:r>
            </a:p>
          </p:txBody>
        </p:sp>
        <p:sp>
          <p:nvSpPr>
            <p:cNvPr id="408" name="Oval 407"/>
            <p:cNvSpPr/>
            <p:nvPr/>
          </p:nvSpPr>
          <p:spPr>
            <a:xfrm>
              <a:off x="6083333" y="4212210"/>
              <a:ext cx="373542" cy="373563"/>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6</a:t>
              </a:r>
            </a:p>
          </p:txBody>
        </p:sp>
      </p:grpSp>
      <p:sp>
        <p:nvSpPr>
          <p:cNvPr id="411" name="TextBox 410"/>
          <p:cNvSpPr txBox="1"/>
          <p:nvPr/>
        </p:nvSpPr>
        <p:spPr>
          <a:xfrm>
            <a:off x="7493000" y="722844"/>
            <a:ext cx="1224414" cy="584776"/>
          </a:xfrm>
          <a:prstGeom prst="rect">
            <a:avLst/>
          </a:prstGeom>
          <a:noFill/>
        </p:spPr>
        <p:txBody>
          <a:bodyPr wrap="none" rtlCol="0">
            <a:spAutoFit/>
          </a:bodyPr>
          <a:lstStyle/>
          <a:p>
            <a:r>
              <a:rPr lang="en-US" sz="3200" b="1" dirty="0"/>
              <a:t>Done!</a:t>
            </a:r>
          </a:p>
        </p:txBody>
      </p:sp>
      <p:sp>
        <p:nvSpPr>
          <p:cNvPr id="6" name="TextBox 5"/>
          <p:cNvSpPr txBox="1"/>
          <p:nvPr/>
        </p:nvSpPr>
        <p:spPr>
          <a:xfrm>
            <a:off x="5658937" y="1232552"/>
            <a:ext cx="6065703" cy="3416320"/>
          </a:xfrm>
          <a:prstGeom prst="rect">
            <a:avLst/>
          </a:prstGeom>
          <a:noFill/>
        </p:spPr>
        <p:txBody>
          <a:bodyPr wrap="square" rtlCol="0">
            <a:spAutoFit/>
          </a:bodyPr>
          <a:lstStyle/>
          <a:p>
            <a:r>
              <a:rPr lang="en-US" sz="2400" dirty="0"/>
              <a:t>Note: </a:t>
            </a:r>
            <a:r>
              <a:rPr lang="en-US" sz="2400" dirty="0" smtClean="0"/>
              <a:t>traditionally, color </a:t>
            </a:r>
            <a:r>
              <a:rPr lang="en-US" sz="2400" dirty="0"/>
              <a:t>is used to differentiate vertices we’ve visited already from those we have not visited yet</a:t>
            </a:r>
          </a:p>
          <a:p>
            <a:pPr marL="342900" indent="-342900">
              <a:buFont typeface="Arial"/>
              <a:buChar char="•"/>
            </a:pPr>
            <a:r>
              <a:rPr lang="en-US" sz="2400" dirty="0"/>
              <a:t>Initially white</a:t>
            </a:r>
          </a:p>
          <a:p>
            <a:pPr marL="342900" indent="-342900">
              <a:buFont typeface="Arial"/>
              <a:buChar char="•"/>
            </a:pPr>
            <a:r>
              <a:rPr lang="en-US" sz="2400" dirty="0"/>
              <a:t>Gray when a vertex is first visited to “mark” it, but its neighbors have not yet been explored</a:t>
            </a:r>
          </a:p>
          <a:p>
            <a:pPr marL="342900" indent="-342900">
              <a:buFont typeface="Arial"/>
              <a:buChar char="•"/>
            </a:pPr>
            <a:r>
              <a:rPr lang="en-US" sz="2400" dirty="0"/>
              <a:t>Black when done exploring neighbors of vertex</a:t>
            </a:r>
          </a:p>
        </p:txBody>
      </p:sp>
    </p:spTree>
    <p:extLst>
      <p:ext uri="{BB962C8B-B14F-4D97-AF65-F5344CB8AC3E}">
        <p14:creationId xmlns:p14="http://schemas.microsoft.com/office/powerpoint/2010/main" val="12394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Depth-first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DFS using S=0 as the starting point. In what order are the nodes visited, assuming that when we add multiple nodes to the stack we push the highest-numbered node first?</a:t>
            </a:r>
          </a:p>
          <a:p>
            <a:r>
              <a:rPr lang="en-US" dirty="0" smtClean="0"/>
              <a:t>Nodes are visited as follows:</a:t>
            </a:r>
          </a:p>
          <a:p>
            <a:pPr lvl="1"/>
            <a:r>
              <a:rPr lang="en-US" dirty="0" smtClean="0"/>
              <a:t>0; neighbors are 1 and 2, push to stack: 1 2</a:t>
            </a:r>
          </a:p>
          <a:p>
            <a:pPr lvl="1"/>
            <a:r>
              <a:rPr lang="en-US" dirty="0" smtClean="0"/>
              <a:t>1; neighbors are 0 and 3, push 3 to stack: 3 2</a:t>
            </a:r>
          </a:p>
          <a:p>
            <a:pPr lvl="1"/>
            <a:r>
              <a:rPr lang="en-US" dirty="0" smtClean="0"/>
              <a:t>3; neighbors are 1, 2, 4, push 4 to stack: 4 2</a:t>
            </a:r>
          </a:p>
          <a:p>
            <a:pPr lvl="1"/>
            <a:r>
              <a:rPr lang="en-US" dirty="0" smtClean="0"/>
              <a:t>4; neighbor is 3, time to backtrack</a:t>
            </a:r>
          </a:p>
          <a:p>
            <a:pPr lvl="1"/>
            <a:r>
              <a:rPr lang="en-US" dirty="0"/>
              <a:t>2</a:t>
            </a:r>
            <a:endParaRPr lang="en-US" dirty="0" smtClean="0"/>
          </a:p>
          <a:p>
            <a:pPr marL="0" indent="0">
              <a:buNone/>
            </a:pPr>
            <a:endParaRPr lang="en-US" dirty="0"/>
          </a:p>
          <a:p>
            <a:pPr lvl="1"/>
            <a:endParaRPr lang="en-US" dirty="0"/>
          </a:p>
        </p:txBody>
      </p:sp>
      <p:grpSp>
        <p:nvGrpSpPr>
          <p:cNvPr id="5" name="Group 4"/>
          <p:cNvGrpSpPr/>
          <p:nvPr/>
        </p:nvGrpSpPr>
        <p:grpSpPr>
          <a:xfrm>
            <a:off x="8289835" y="2504651"/>
            <a:ext cx="3641994" cy="4086850"/>
            <a:chOff x="1827449" y="1417638"/>
            <a:chExt cx="3641994" cy="4086850"/>
          </a:xfrm>
        </p:grpSpPr>
        <p:cxnSp>
          <p:nvCxnSpPr>
            <p:cNvPr id="6" name="Straight Connector 5"/>
            <p:cNvCxnSpPr>
              <a:endCxn id="14"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12"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cxnSp>
          <p:nvCxnSpPr>
            <p:cNvPr id="11" name="Straight Connector 10"/>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3" name="Oval 12"/>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4" name="Oval 13"/>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5" name="Oval 14"/>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6" name="TextBox 15"/>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17" name="TextBox 16"/>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18" name="TextBox 17"/>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19" name="TextBox 18"/>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0" name="TextBox 19"/>
            <p:cNvSpPr txBox="1"/>
            <p:nvPr/>
          </p:nvSpPr>
          <p:spPr>
            <a:xfrm>
              <a:off x="1827449" y="3026935"/>
              <a:ext cx="366657" cy="523220"/>
            </a:xfrm>
            <a:prstGeom prst="rect">
              <a:avLst/>
            </a:prstGeom>
            <a:noFill/>
          </p:spPr>
          <p:txBody>
            <a:bodyPr wrap="none" rtlCol="0">
              <a:spAutoFit/>
            </a:bodyPr>
            <a:lstStyle/>
            <a:p>
              <a:r>
                <a:rPr lang="en-US" sz="2800" dirty="0"/>
                <a:t>2</a:t>
              </a:r>
            </a:p>
          </p:txBody>
        </p:sp>
      </p:grpSp>
    </p:spTree>
    <p:extLst>
      <p:ext uri="{BB962C8B-B14F-4D97-AF65-F5344CB8AC3E}">
        <p14:creationId xmlns:p14="http://schemas.microsoft.com/office/powerpoint/2010/main" val="1339237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Depth-first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DFS using S=3 as the starting point. </a:t>
            </a:r>
          </a:p>
          <a:p>
            <a:r>
              <a:rPr lang="en-US" dirty="0"/>
              <a:t>Nodes are visited as follows:</a:t>
            </a:r>
          </a:p>
          <a:p>
            <a:pPr lvl="1"/>
            <a:r>
              <a:rPr lang="en-US" dirty="0" smtClean="0"/>
              <a:t>3; </a:t>
            </a:r>
            <a:r>
              <a:rPr lang="en-US" dirty="0"/>
              <a:t>neighbors are </a:t>
            </a:r>
            <a:r>
              <a:rPr lang="en-US" dirty="0" smtClean="0"/>
              <a:t>1, 2, 4, push </a:t>
            </a:r>
            <a:r>
              <a:rPr lang="en-US" dirty="0"/>
              <a:t>to stack: 1 </a:t>
            </a:r>
            <a:r>
              <a:rPr lang="en-US" dirty="0" smtClean="0"/>
              <a:t>2 4</a:t>
            </a:r>
            <a:endParaRPr lang="en-US" dirty="0"/>
          </a:p>
          <a:p>
            <a:pPr lvl="1"/>
            <a:r>
              <a:rPr lang="en-US" dirty="0"/>
              <a:t>1; neighbors are 0 and 3, </a:t>
            </a:r>
            <a:r>
              <a:rPr lang="en-US" dirty="0" smtClean="0"/>
              <a:t>push </a:t>
            </a:r>
            <a:r>
              <a:rPr lang="en-US" dirty="0"/>
              <a:t>0</a:t>
            </a:r>
            <a:r>
              <a:rPr lang="en-US" dirty="0" smtClean="0"/>
              <a:t> to </a:t>
            </a:r>
            <a:r>
              <a:rPr lang="en-US" dirty="0"/>
              <a:t>stack: </a:t>
            </a:r>
            <a:r>
              <a:rPr lang="en-US" dirty="0" smtClean="0"/>
              <a:t>0 2 4</a:t>
            </a:r>
            <a:endParaRPr lang="en-US" dirty="0"/>
          </a:p>
          <a:p>
            <a:pPr lvl="1"/>
            <a:r>
              <a:rPr lang="en-US" dirty="0" smtClean="0"/>
              <a:t>0; </a:t>
            </a:r>
            <a:r>
              <a:rPr lang="en-US" dirty="0"/>
              <a:t>neighbors are </a:t>
            </a:r>
            <a:r>
              <a:rPr lang="en-US" dirty="0" smtClean="0"/>
              <a:t>1 and 2, time to backtrack: 2 4</a:t>
            </a:r>
            <a:endParaRPr lang="en-US" dirty="0"/>
          </a:p>
          <a:p>
            <a:pPr lvl="1"/>
            <a:r>
              <a:rPr lang="en-US" dirty="0" smtClean="0"/>
              <a:t>2; neighbors are 0 and 3, </a:t>
            </a:r>
            <a:r>
              <a:rPr lang="en-US" smtClean="0"/>
              <a:t>backtrack again: 4</a:t>
            </a:r>
            <a:endParaRPr lang="en-US" dirty="0"/>
          </a:p>
          <a:p>
            <a:pPr lvl="1"/>
            <a:r>
              <a:rPr lang="en-US" dirty="0" smtClean="0"/>
              <a:t>4</a:t>
            </a:r>
            <a:endParaRPr lang="en-US" dirty="0"/>
          </a:p>
          <a:p>
            <a:endParaRPr lang="en-US" dirty="0"/>
          </a:p>
        </p:txBody>
      </p:sp>
      <p:grpSp>
        <p:nvGrpSpPr>
          <p:cNvPr id="5" name="Group 4"/>
          <p:cNvGrpSpPr/>
          <p:nvPr/>
        </p:nvGrpSpPr>
        <p:grpSpPr>
          <a:xfrm>
            <a:off x="8364991" y="1853299"/>
            <a:ext cx="3641994" cy="4086850"/>
            <a:chOff x="1827449" y="1417638"/>
            <a:chExt cx="3641994" cy="4086850"/>
          </a:xfrm>
        </p:grpSpPr>
        <p:cxnSp>
          <p:nvCxnSpPr>
            <p:cNvPr id="6" name="Straight Connector 5"/>
            <p:cNvCxnSpPr>
              <a:endCxn id="14"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endCxn id="12"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cxnSp>
          <p:nvCxnSpPr>
            <p:cNvPr id="11" name="Straight Connector 10"/>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3" name="Oval 12"/>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4" name="Oval 13"/>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5" name="Oval 14"/>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n>
                  <a:solidFill>
                    <a:srgbClr val="000000"/>
                  </a:solidFill>
                </a:ln>
                <a:solidFill>
                  <a:schemeClr val="tx1"/>
                </a:solidFill>
              </a:endParaRPr>
            </a:p>
          </p:txBody>
        </p:sp>
        <p:sp>
          <p:nvSpPr>
            <p:cNvPr id="16" name="TextBox 15"/>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17" name="TextBox 16"/>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18" name="TextBox 17"/>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19" name="TextBox 18"/>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0" name="TextBox 19"/>
            <p:cNvSpPr txBox="1"/>
            <p:nvPr/>
          </p:nvSpPr>
          <p:spPr>
            <a:xfrm>
              <a:off x="1827449" y="3026935"/>
              <a:ext cx="366657" cy="523220"/>
            </a:xfrm>
            <a:prstGeom prst="rect">
              <a:avLst/>
            </a:prstGeom>
            <a:noFill/>
          </p:spPr>
          <p:txBody>
            <a:bodyPr wrap="none" rtlCol="0">
              <a:spAutoFit/>
            </a:bodyPr>
            <a:lstStyle/>
            <a:p>
              <a:r>
                <a:rPr lang="en-US" sz="2800" dirty="0"/>
                <a:t>2</a:t>
              </a:r>
            </a:p>
          </p:txBody>
        </p:sp>
      </p:grpSp>
    </p:spTree>
    <p:extLst>
      <p:ext uri="{BB962C8B-B14F-4D97-AF65-F5344CB8AC3E}">
        <p14:creationId xmlns:p14="http://schemas.microsoft.com/office/powerpoint/2010/main" val="1885212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58738"/>
            <a:ext cx="8229600" cy="728662"/>
          </a:xfrm>
        </p:spPr>
        <p:txBody>
          <a:bodyPr>
            <a:normAutofit fontScale="90000"/>
          </a:bodyPr>
          <a:lstStyle/>
          <a:p>
            <a:r>
              <a:rPr lang="en-US" dirty="0" smtClean="0"/>
              <a:t>Depth-first search example</a:t>
            </a:r>
            <a:endParaRPr lang="en-US" dirty="0"/>
          </a:p>
        </p:txBody>
      </p:sp>
      <p:sp>
        <p:nvSpPr>
          <p:cNvPr id="3" name="Content Placeholder 2"/>
          <p:cNvSpPr>
            <a:spLocks noGrp="1"/>
          </p:cNvSpPr>
          <p:nvPr>
            <p:ph idx="1"/>
          </p:nvPr>
        </p:nvSpPr>
        <p:spPr>
          <a:xfrm>
            <a:off x="711200" y="927100"/>
            <a:ext cx="10972800" cy="5702300"/>
          </a:xfrm>
        </p:spPr>
        <p:txBody>
          <a:bodyPr>
            <a:normAutofit/>
          </a:bodyPr>
          <a:lstStyle/>
          <a:p>
            <a:r>
              <a:rPr lang="en-US" dirty="0" smtClean="0"/>
              <a:t>Analyze the execution time for DFS.</a:t>
            </a:r>
            <a:br>
              <a:rPr lang="en-US" dirty="0" smtClean="0"/>
            </a:br>
            <a:r>
              <a:rPr lang="en-US" dirty="0" smtClean="0"/>
              <a:t>The execution time is the same as for BFS: O(V+E). </a:t>
            </a:r>
          </a:p>
          <a:p>
            <a:pPr marL="0" indent="0">
              <a:buNone/>
            </a:pPr>
            <a:endParaRPr lang="en-US" dirty="0"/>
          </a:p>
          <a:p>
            <a:pPr lvl="1"/>
            <a:endParaRPr lang="en-US" dirty="0"/>
          </a:p>
        </p:txBody>
      </p:sp>
      <p:sp>
        <p:nvSpPr>
          <p:cNvPr id="4" name="Rectangle 3"/>
          <p:cNvSpPr/>
          <p:nvPr/>
        </p:nvSpPr>
        <p:spPr>
          <a:xfrm>
            <a:off x="1309076" y="1915790"/>
            <a:ext cx="8636000" cy="4832092"/>
          </a:xfrm>
          <a:prstGeom prst="rect">
            <a:avLst/>
          </a:prstGeom>
        </p:spPr>
        <p:txBody>
          <a:bodyPr wrap="square">
            <a:spAutoFit/>
          </a:bodyPr>
          <a:lstStyle/>
          <a:p>
            <a:r>
              <a:rPr lang="en-US" sz="2800" b="1" dirty="0"/>
              <a:t>Initially (neglecting distance calculation)</a:t>
            </a:r>
          </a:p>
          <a:p>
            <a:r>
              <a:rPr lang="en-US" sz="2800" dirty="0"/>
              <a:t>C[S]=gray; C[i]=white, </a:t>
            </a:r>
            <a:r>
              <a:rPr lang="en-US" sz="2800" dirty="0" err="1"/>
              <a:t>i≠S</a:t>
            </a:r>
            <a:endParaRPr lang="en-US" sz="2800" dirty="0"/>
          </a:p>
          <a:p>
            <a:r>
              <a:rPr lang="en-US" sz="2800" dirty="0" smtClean="0"/>
              <a:t>LIFO stack holds </a:t>
            </a:r>
            <a:r>
              <a:rPr lang="en-US" sz="2800" dirty="0"/>
              <a:t>S</a:t>
            </a:r>
          </a:p>
          <a:p>
            <a:r>
              <a:rPr lang="en-US" sz="2800" b="1" dirty="0"/>
              <a:t>Algorithm</a:t>
            </a:r>
          </a:p>
          <a:p>
            <a:r>
              <a:rPr lang="en-US" sz="2800" dirty="0"/>
              <a:t>While </a:t>
            </a:r>
            <a:r>
              <a:rPr lang="en-US" sz="2800" dirty="0" smtClean="0"/>
              <a:t>(LIFO stack not </a:t>
            </a:r>
            <a:r>
              <a:rPr lang="en-US" sz="2800" dirty="0"/>
              <a:t>empty)</a:t>
            </a:r>
          </a:p>
          <a:p>
            <a:r>
              <a:rPr lang="en-US" sz="2800" dirty="0"/>
              <a:t>   V = Remove next vertex from </a:t>
            </a:r>
            <a:r>
              <a:rPr lang="en-US" sz="2800" dirty="0" smtClean="0"/>
              <a:t>LIFO stack </a:t>
            </a:r>
            <a:endParaRPr lang="en-US" sz="2800" dirty="0"/>
          </a:p>
          <a:p>
            <a:r>
              <a:rPr lang="en-US" sz="2800" dirty="0"/>
              <a:t>   For each neighbor i of V</a:t>
            </a:r>
          </a:p>
          <a:p>
            <a:pPr lvl="1"/>
            <a:r>
              <a:rPr lang="en-US" sz="2800" dirty="0"/>
              <a:t>   If (C[i]==white)</a:t>
            </a:r>
          </a:p>
          <a:p>
            <a:pPr lvl="2"/>
            <a:r>
              <a:rPr lang="en-US" sz="2800" dirty="0"/>
              <a:t>   C[i] = gray</a:t>
            </a:r>
          </a:p>
          <a:p>
            <a:pPr lvl="2"/>
            <a:r>
              <a:rPr lang="en-US" sz="2800" dirty="0"/>
              <a:t>   Add i to </a:t>
            </a:r>
            <a:r>
              <a:rPr lang="en-US" sz="2800" dirty="0" smtClean="0"/>
              <a:t>LIFO stack</a:t>
            </a:r>
            <a:endParaRPr lang="en-US" sz="2800" dirty="0"/>
          </a:p>
          <a:p>
            <a:r>
              <a:rPr lang="en-US" sz="2800" dirty="0"/>
              <a:t>   C[V] = black</a:t>
            </a:r>
          </a:p>
        </p:txBody>
      </p:sp>
      <p:sp>
        <p:nvSpPr>
          <p:cNvPr id="21" name="TextBox 20"/>
          <p:cNvSpPr txBox="1"/>
          <p:nvPr/>
        </p:nvSpPr>
        <p:spPr>
          <a:xfrm>
            <a:off x="6526029" y="4492603"/>
            <a:ext cx="5157972" cy="830997"/>
          </a:xfrm>
          <a:prstGeom prst="rect">
            <a:avLst/>
          </a:prstGeom>
          <a:noFill/>
          <a:ln>
            <a:solidFill>
              <a:schemeClr val="accent1"/>
            </a:solidFill>
          </a:ln>
        </p:spPr>
        <p:txBody>
          <a:bodyPr wrap="square" rtlCol="0">
            <a:spAutoFit/>
          </a:bodyPr>
          <a:lstStyle/>
          <a:p>
            <a:r>
              <a:rPr lang="en-US" sz="2400" i="1" dirty="0" smtClean="0"/>
              <a:t>Sweep through entries of adjacency list; cumulatively all edges will be traversed</a:t>
            </a:r>
            <a:endParaRPr lang="en-US" sz="2400" i="1" dirty="0"/>
          </a:p>
        </p:txBody>
      </p:sp>
      <p:cxnSp>
        <p:nvCxnSpPr>
          <p:cNvPr id="22" name="Straight Arrow Connector 21"/>
          <p:cNvCxnSpPr/>
          <p:nvPr/>
        </p:nvCxnSpPr>
        <p:spPr>
          <a:xfrm flipH="1">
            <a:off x="5150109" y="4746824"/>
            <a:ext cx="1292123"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82873" y="3660262"/>
            <a:ext cx="2862203" cy="461665"/>
          </a:xfrm>
          <a:prstGeom prst="rect">
            <a:avLst/>
          </a:prstGeom>
          <a:noFill/>
          <a:ln>
            <a:solidFill>
              <a:schemeClr val="accent1"/>
            </a:solidFill>
          </a:ln>
        </p:spPr>
        <p:txBody>
          <a:bodyPr wrap="square" rtlCol="0">
            <a:spAutoFit/>
          </a:bodyPr>
          <a:lstStyle/>
          <a:p>
            <a:r>
              <a:rPr lang="en-US" sz="2400" i="1" dirty="0" smtClean="0"/>
              <a:t>Loop over all vertices</a:t>
            </a:r>
            <a:endParaRPr lang="en-US" sz="2400" i="1" dirty="0"/>
          </a:p>
        </p:txBody>
      </p:sp>
      <p:cxnSp>
        <p:nvCxnSpPr>
          <p:cNvPr id="25" name="Straight Arrow Connector 24"/>
          <p:cNvCxnSpPr/>
          <p:nvPr/>
        </p:nvCxnSpPr>
        <p:spPr>
          <a:xfrm flipH="1">
            <a:off x="5706953" y="3879313"/>
            <a:ext cx="1292123"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91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619"/>
            <a:ext cx="8229600" cy="865351"/>
          </a:xfrm>
        </p:spPr>
        <p:txBody>
          <a:bodyPr/>
          <a:lstStyle/>
          <a:p>
            <a:r>
              <a:rPr lang="en-US" dirty="0" smtClean="0"/>
              <a:t>Breadth-first </a:t>
            </a:r>
            <a:r>
              <a:rPr lang="en-US" dirty="0"/>
              <a:t>Algorithm</a:t>
            </a:r>
          </a:p>
        </p:txBody>
      </p:sp>
      <p:sp>
        <p:nvSpPr>
          <p:cNvPr id="3" name="Content Placeholder 2"/>
          <p:cNvSpPr>
            <a:spLocks noGrp="1"/>
          </p:cNvSpPr>
          <p:nvPr>
            <p:ph idx="1"/>
          </p:nvPr>
        </p:nvSpPr>
        <p:spPr>
          <a:xfrm>
            <a:off x="585008" y="893130"/>
            <a:ext cx="10972800" cy="5964870"/>
          </a:xfrm>
        </p:spPr>
        <p:txBody>
          <a:bodyPr>
            <a:normAutofit/>
          </a:bodyPr>
          <a:lstStyle/>
          <a:p>
            <a:pPr marL="0" indent="0">
              <a:buNone/>
            </a:pPr>
            <a:r>
              <a:rPr lang="en-US" dirty="0"/>
              <a:t>Vertices numbered 0, 1, 2, …, N-1</a:t>
            </a:r>
          </a:p>
          <a:p>
            <a:pPr marL="0" indent="0">
              <a:buNone/>
            </a:pPr>
            <a:r>
              <a:rPr lang="en-US" dirty="0"/>
              <a:t>D[</a:t>
            </a:r>
            <a:r>
              <a:rPr lang="en-US" dirty="0" err="1"/>
              <a:t>i</a:t>
            </a:r>
            <a:r>
              <a:rPr lang="en-US" dirty="0"/>
              <a:t>] = number of hops (distance) from S to </a:t>
            </a:r>
            <a:r>
              <a:rPr lang="en-US" dirty="0" err="1"/>
              <a:t>i</a:t>
            </a:r>
            <a:r>
              <a:rPr lang="en-US" dirty="0"/>
              <a:t> </a:t>
            </a:r>
          </a:p>
          <a:p>
            <a:pPr marL="0" indent="0">
              <a:buNone/>
            </a:pPr>
            <a:r>
              <a:rPr lang="en-US" dirty="0"/>
              <a:t>C[i] = color of vertex i</a:t>
            </a:r>
            <a:r>
              <a:rPr lang="en-US" dirty="0" smtClean="0"/>
              <a:t> differentiates three “categories” of nodes:</a:t>
            </a:r>
            <a:endParaRPr lang="en-US" dirty="0"/>
          </a:p>
          <a:p>
            <a:pPr marL="285750" indent="-285750"/>
            <a:r>
              <a:rPr lang="en-US" dirty="0"/>
              <a:t>White: vertex has not been visited (marked) yet</a:t>
            </a:r>
          </a:p>
          <a:p>
            <a:pPr marL="285750" indent="-285750"/>
            <a:r>
              <a:rPr lang="en-US" dirty="0"/>
              <a:t>Gray: vertex has been visited and its distance computed, but its neighbor vertices still need to be examined</a:t>
            </a:r>
          </a:p>
          <a:p>
            <a:pPr marL="285750" indent="-285750"/>
            <a:r>
              <a:rPr lang="en-US" dirty="0"/>
              <a:t>Black: done with vertex (neighbors examined)</a:t>
            </a:r>
          </a:p>
          <a:p>
            <a:pPr marL="0" indent="0">
              <a:buNone/>
            </a:pPr>
            <a:r>
              <a:rPr lang="en-US" b="1" dirty="0"/>
              <a:t>Initially</a:t>
            </a:r>
          </a:p>
          <a:p>
            <a:r>
              <a:rPr lang="en-US" dirty="0"/>
              <a:t>Source node S: D[S]=0; C[S]=gray</a:t>
            </a:r>
          </a:p>
          <a:p>
            <a:r>
              <a:rPr lang="en-US" dirty="0"/>
              <a:t>C[</a:t>
            </a:r>
            <a:r>
              <a:rPr lang="en-US" dirty="0" err="1"/>
              <a:t>i</a:t>
            </a:r>
            <a:r>
              <a:rPr lang="en-US" dirty="0"/>
              <a:t>] = white, D[</a:t>
            </a:r>
            <a:r>
              <a:rPr lang="en-US" dirty="0" err="1"/>
              <a:t>i</a:t>
            </a:r>
            <a:r>
              <a:rPr lang="en-US" dirty="0"/>
              <a:t>] undefined for all </a:t>
            </a:r>
            <a:r>
              <a:rPr lang="en-US" dirty="0" err="1"/>
              <a:t>i</a:t>
            </a:r>
            <a:r>
              <a:rPr lang="en-US" dirty="0"/>
              <a:t> ≠ S</a:t>
            </a:r>
          </a:p>
        </p:txBody>
      </p:sp>
    </p:spTree>
    <p:extLst>
      <p:ext uri="{BB962C8B-B14F-4D97-AF65-F5344CB8AC3E}">
        <p14:creationId xmlns:p14="http://schemas.microsoft.com/office/powerpoint/2010/main" val="271850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619"/>
            <a:ext cx="8229600" cy="865351"/>
          </a:xfrm>
        </p:spPr>
        <p:txBody>
          <a:bodyPr/>
          <a:lstStyle/>
          <a:p>
            <a:r>
              <a:rPr lang="en-US" dirty="0" smtClean="0"/>
              <a:t>Breadth-first </a:t>
            </a:r>
            <a:r>
              <a:rPr lang="en-US" dirty="0"/>
              <a:t>Algorithm (cont.)</a:t>
            </a:r>
          </a:p>
        </p:txBody>
      </p:sp>
      <p:sp>
        <p:nvSpPr>
          <p:cNvPr id="3" name="Content Placeholder 2"/>
          <p:cNvSpPr>
            <a:spLocks noGrp="1"/>
          </p:cNvSpPr>
          <p:nvPr>
            <p:ph idx="1"/>
          </p:nvPr>
        </p:nvSpPr>
        <p:spPr>
          <a:xfrm>
            <a:off x="645969" y="893130"/>
            <a:ext cx="10972800" cy="5964870"/>
          </a:xfrm>
        </p:spPr>
        <p:txBody>
          <a:bodyPr>
            <a:normAutofit lnSpcReduction="10000"/>
          </a:bodyPr>
          <a:lstStyle/>
          <a:p>
            <a:pPr marL="0" indent="0">
              <a:buNone/>
            </a:pPr>
            <a:r>
              <a:rPr lang="en-US" dirty="0"/>
              <a:t>Introduce FIFO queue</a:t>
            </a:r>
          </a:p>
          <a:p>
            <a:r>
              <a:rPr lang="en-US" dirty="0"/>
              <a:t>Holds all gray vertices (still to be processed)</a:t>
            </a:r>
          </a:p>
          <a:p>
            <a:r>
              <a:rPr lang="en-US" dirty="0"/>
              <a:t>Initially holds only source vertex S</a:t>
            </a:r>
          </a:p>
          <a:p>
            <a:pPr marL="0" indent="0">
              <a:buNone/>
            </a:pPr>
            <a:r>
              <a:rPr lang="en-US" b="1" dirty="0"/>
              <a:t>Algorithm</a:t>
            </a:r>
          </a:p>
          <a:p>
            <a:pPr marL="0" indent="0">
              <a:buNone/>
            </a:pPr>
            <a:r>
              <a:rPr lang="en-US" dirty="0"/>
              <a:t>While (FIFO queue not empty)</a:t>
            </a:r>
          </a:p>
          <a:p>
            <a:pPr marL="0" indent="0">
              <a:buNone/>
            </a:pPr>
            <a:r>
              <a:rPr lang="en-US" dirty="0"/>
              <a:t>   V = </a:t>
            </a:r>
            <a:r>
              <a:rPr lang="en-US" dirty="0" smtClean="0"/>
              <a:t>Next </a:t>
            </a:r>
            <a:r>
              <a:rPr lang="en-US" dirty="0"/>
              <a:t>vertex from FIFO </a:t>
            </a:r>
            <a:r>
              <a:rPr lang="en-US" dirty="0" smtClean="0"/>
              <a:t>queue (remove it from queue)</a:t>
            </a:r>
            <a:endParaRPr lang="en-US" dirty="0"/>
          </a:p>
          <a:p>
            <a:pPr marL="0" indent="0">
              <a:buNone/>
            </a:pPr>
            <a:r>
              <a:rPr lang="en-US" dirty="0"/>
              <a:t>   For each neighbor </a:t>
            </a:r>
            <a:r>
              <a:rPr lang="en-US" dirty="0" err="1"/>
              <a:t>i</a:t>
            </a:r>
            <a:r>
              <a:rPr lang="en-US" dirty="0"/>
              <a:t> of V</a:t>
            </a:r>
          </a:p>
          <a:p>
            <a:pPr marL="457200" lvl="1" indent="0">
              <a:buNone/>
            </a:pPr>
            <a:r>
              <a:rPr lang="en-US" dirty="0"/>
              <a:t>   If (C[</a:t>
            </a:r>
            <a:r>
              <a:rPr lang="en-US" dirty="0" err="1"/>
              <a:t>i</a:t>
            </a:r>
            <a:r>
              <a:rPr lang="en-US" dirty="0"/>
              <a:t>]==white)</a:t>
            </a:r>
          </a:p>
          <a:p>
            <a:pPr marL="914400" lvl="2" indent="0">
              <a:buNone/>
            </a:pPr>
            <a:r>
              <a:rPr lang="en-US" dirty="0"/>
              <a:t>   D[i] = </a:t>
            </a:r>
            <a:r>
              <a:rPr lang="en-US" dirty="0" smtClean="0"/>
              <a:t>D[V]+</a:t>
            </a:r>
            <a:r>
              <a:rPr lang="en-US" dirty="0"/>
              <a:t>1</a:t>
            </a:r>
          </a:p>
          <a:p>
            <a:pPr marL="914400" lvl="2" indent="0">
              <a:buNone/>
            </a:pPr>
            <a:r>
              <a:rPr lang="en-US" dirty="0"/>
              <a:t>   C[</a:t>
            </a:r>
            <a:r>
              <a:rPr lang="en-US" dirty="0" err="1"/>
              <a:t>i</a:t>
            </a:r>
            <a:r>
              <a:rPr lang="en-US" dirty="0"/>
              <a:t>] = gray</a:t>
            </a:r>
          </a:p>
          <a:p>
            <a:pPr marL="914400" lvl="2" indent="0">
              <a:buNone/>
            </a:pPr>
            <a:r>
              <a:rPr lang="en-US" dirty="0"/>
              <a:t>   Add </a:t>
            </a:r>
            <a:r>
              <a:rPr lang="en-US" dirty="0" err="1"/>
              <a:t>i</a:t>
            </a:r>
            <a:r>
              <a:rPr lang="en-US" dirty="0"/>
              <a:t> to FIFO queue</a:t>
            </a:r>
          </a:p>
          <a:p>
            <a:pPr marL="0" indent="0">
              <a:buNone/>
            </a:pPr>
            <a:r>
              <a:rPr lang="en-US" dirty="0"/>
              <a:t>   C[V] = black</a:t>
            </a:r>
          </a:p>
        </p:txBody>
      </p:sp>
      <p:sp>
        <p:nvSpPr>
          <p:cNvPr id="4" name="TextBox 3"/>
          <p:cNvSpPr txBox="1"/>
          <p:nvPr/>
        </p:nvSpPr>
        <p:spPr>
          <a:xfrm>
            <a:off x="5119259" y="4548371"/>
            <a:ext cx="6288879" cy="830997"/>
          </a:xfrm>
          <a:prstGeom prst="rect">
            <a:avLst/>
          </a:prstGeom>
          <a:noFill/>
        </p:spPr>
        <p:txBody>
          <a:bodyPr wrap="square" rtlCol="0">
            <a:spAutoFit/>
          </a:bodyPr>
          <a:lstStyle/>
          <a:p>
            <a:r>
              <a:rPr lang="en-US" sz="2400" i="1" dirty="0" smtClean="0"/>
              <a:t>Why do we not need to worry about neighbors of V that are colored gray or black?</a:t>
            </a:r>
            <a:endParaRPr lang="en-US" sz="2400" i="1" dirty="0"/>
          </a:p>
        </p:txBody>
      </p:sp>
      <p:cxnSp>
        <p:nvCxnSpPr>
          <p:cNvPr id="9" name="Straight Arrow Connector 8"/>
          <p:cNvCxnSpPr/>
          <p:nvPr/>
        </p:nvCxnSpPr>
        <p:spPr>
          <a:xfrm flipH="1">
            <a:off x="3743340" y="4855347"/>
            <a:ext cx="1292123"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173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sp>
        <p:nvSpPr>
          <p:cNvPr id="16" name="Rectangle 1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1" name="Oval 10"/>
            <p:cNvSpPr/>
            <p:nvPr/>
          </p:nvSpPr>
          <p:spPr>
            <a:xfrm>
              <a:off x="4670377" y="1706413"/>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2" name="Oval 11"/>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grpSp>
        <p:nvGrpSpPr>
          <p:cNvPr id="36" name="Group 35"/>
          <p:cNvGrpSpPr/>
          <p:nvPr/>
        </p:nvGrpSpPr>
        <p:grpSpPr>
          <a:xfrm>
            <a:off x="313151" y="4607936"/>
            <a:ext cx="3267970" cy="1988402"/>
            <a:chOff x="313151" y="4607936"/>
            <a:chExt cx="3267970" cy="1988402"/>
          </a:xfrm>
        </p:grpSpPr>
        <p:sp>
          <p:nvSpPr>
            <p:cNvPr id="25" name="Rectangle 24"/>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6" name="Rectangle 25"/>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27" name="Rectangle 26"/>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sp>
          <p:nvSpPr>
            <p:cNvPr id="28" name="Rectangle 27"/>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29" name="Rectangle 28"/>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17" name="TextBox 16"/>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0" name="Rectangle 29"/>
            <p:cNvSpPr/>
            <p:nvPr/>
          </p:nvSpPr>
          <p:spPr>
            <a:xfrm>
              <a:off x="928165"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1" name="Rectangle 30"/>
            <p:cNvSpPr/>
            <p:nvPr/>
          </p:nvSpPr>
          <p:spPr>
            <a:xfrm>
              <a:off x="1461217"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2" name="Rectangle 31"/>
            <p:cNvSpPr/>
            <p:nvPr/>
          </p:nvSpPr>
          <p:spPr>
            <a:xfrm>
              <a:off x="1994963"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3" name="Rectangle 32"/>
            <p:cNvSpPr/>
            <p:nvPr/>
          </p:nvSpPr>
          <p:spPr>
            <a:xfrm>
              <a:off x="252578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4" name="Rectangle 33"/>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TextBox 34"/>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260396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sp>
        <p:nvSpPr>
          <p:cNvPr id="16" name="Rectangle 1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1" name="Oval 10"/>
            <p:cNvSpPr/>
            <p:nvPr/>
          </p:nvSpPr>
          <p:spPr>
            <a:xfrm>
              <a:off x="4670377" y="1706413"/>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2" name="Oval 11"/>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TextBox 25"/>
          <p:cNvSpPr txBox="1"/>
          <p:nvPr/>
        </p:nvSpPr>
        <p:spPr>
          <a:xfrm>
            <a:off x="7636526" y="3706612"/>
            <a:ext cx="3396227" cy="1815882"/>
          </a:xfrm>
          <a:prstGeom prst="rect">
            <a:avLst/>
          </a:prstGeom>
          <a:noFill/>
        </p:spPr>
        <p:txBody>
          <a:bodyPr wrap="square" rtlCol="0">
            <a:spAutoFit/>
          </a:bodyPr>
          <a:lstStyle/>
          <a:p>
            <a:r>
              <a:rPr lang="en-US" sz="2800" dirty="0"/>
              <a:t>Process </a:t>
            </a:r>
            <a:r>
              <a:rPr lang="en-US" sz="2800" b="1" dirty="0" smtClean="0">
                <a:solidFill>
                  <a:srgbClr val="FF0000"/>
                </a:solidFill>
              </a:rPr>
              <a:t>0</a:t>
            </a:r>
            <a:r>
              <a:rPr lang="en-US" sz="2800" b="1" dirty="0" smtClean="0"/>
              <a:t> </a:t>
            </a:r>
            <a:r>
              <a:rPr lang="en-US" sz="2800" dirty="0" smtClean="0"/>
              <a:t>(remove):</a:t>
            </a:r>
            <a:endParaRPr lang="en-US" sz="2800" dirty="0"/>
          </a:p>
          <a:p>
            <a:pPr marL="457200" indent="-457200">
              <a:buFont typeface="Arial"/>
              <a:buChar char="•"/>
            </a:pPr>
            <a:r>
              <a:rPr lang="en-US" sz="2800" dirty="0"/>
              <a:t>D[1]=1</a:t>
            </a:r>
          </a:p>
          <a:p>
            <a:pPr marL="457200" indent="-457200">
              <a:buFont typeface="Arial"/>
              <a:buChar char="•"/>
            </a:pPr>
            <a:r>
              <a:rPr lang="en-US" sz="2800" dirty="0"/>
              <a:t>C[1]=gray</a:t>
            </a:r>
          </a:p>
          <a:p>
            <a:pPr marL="457200" indent="-457200">
              <a:buFont typeface="Arial"/>
              <a:buChar char="•"/>
            </a:pPr>
            <a:r>
              <a:rPr lang="en-US" sz="2800" dirty="0"/>
              <a:t>Add 1 to </a:t>
            </a:r>
            <a:r>
              <a:rPr lang="en-US" sz="2800" dirty="0" smtClean="0"/>
              <a:t>queue</a:t>
            </a:r>
            <a:endParaRPr lang="en-US" sz="2800" dirty="0"/>
          </a:p>
        </p:txBody>
      </p:sp>
      <p:grpSp>
        <p:nvGrpSpPr>
          <p:cNvPr id="14" name="Group 13"/>
          <p:cNvGrpSpPr/>
          <p:nvPr/>
        </p:nvGrpSpPr>
        <p:grpSpPr>
          <a:xfrm>
            <a:off x="313151" y="4607936"/>
            <a:ext cx="3267970" cy="1988402"/>
            <a:chOff x="313151" y="4607936"/>
            <a:chExt cx="3267970" cy="1988402"/>
          </a:xfrm>
        </p:grpSpPr>
        <p:sp>
          <p:nvSpPr>
            <p:cNvPr id="25" name="Rectangle 24"/>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27" name="Rectangle 26"/>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28" name="Rectangle 27"/>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sp>
          <p:nvSpPr>
            <p:cNvPr id="29" name="Rectangle 28"/>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30" name="Rectangle 29"/>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31" name="TextBox 30"/>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32" name="Rectangle 31"/>
            <p:cNvSpPr/>
            <p:nvPr/>
          </p:nvSpPr>
          <p:spPr>
            <a:xfrm>
              <a:off x="928165"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3" name="Rectangle 32"/>
            <p:cNvSpPr/>
            <p:nvPr/>
          </p:nvSpPr>
          <p:spPr>
            <a:xfrm>
              <a:off x="1461217"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4" name="Rectangle 33"/>
            <p:cNvSpPr/>
            <p:nvPr/>
          </p:nvSpPr>
          <p:spPr>
            <a:xfrm>
              <a:off x="1994963"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p:cNvSpPr/>
            <p:nvPr/>
          </p:nvSpPr>
          <p:spPr>
            <a:xfrm>
              <a:off x="252578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37" name="TextBox 36"/>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4265226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ln>
                    <a:solidFill>
                      <a:srgbClr val="000000"/>
                    </a:solidFill>
                  </a:ln>
                  <a:solidFill>
                    <a:schemeClr val="tx1"/>
                  </a:solidFill>
                </a:rPr>
                <a:t>0</a:t>
              </a:r>
              <a:endParaRPr lang="en-US" sz="2800" dirty="0">
                <a:ln>
                  <a:solidFill>
                    <a:srgbClr val="000000"/>
                  </a:solidFill>
                </a:ln>
                <a:solidFill>
                  <a:schemeClr val="tx1"/>
                </a:solidFill>
              </a:endParaRP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1" name="Oval 10"/>
            <p:cNvSpPr/>
            <p:nvPr/>
          </p:nvSpPr>
          <p:spPr>
            <a:xfrm>
              <a:off x="4670377" y="1706413"/>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2" name="Oval 11"/>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27" name="Rectangle 26"/>
          <p:cNvSpPr/>
          <p:nvPr/>
        </p:nvSpPr>
        <p:spPr>
          <a:xfrm>
            <a:off x="8745820" y="2765672"/>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8" name="TextBox 27"/>
          <p:cNvSpPr txBox="1"/>
          <p:nvPr/>
        </p:nvSpPr>
        <p:spPr>
          <a:xfrm>
            <a:off x="7636526" y="3706612"/>
            <a:ext cx="3006075" cy="1815882"/>
          </a:xfrm>
          <a:prstGeom prst="rect">
            <a:avLst/>
          </a:prstGeom>
          <a:noFill/>
        </p:spPr>
        <p:txBody>
          <a:bodyPr wrap="square" rtlCol="0">
            <a:spAutoFit/>
          </a:bodyPr>
          <a:lstStyle/>
          <a:p>
            <a:r>
              <a:rPr lang="en-US" sz="2800" dirty="0"/>
              <a:t>Process </a:t>
            </a:r>
            <a:r>
              <a:rPr lang="en-US" sz="2800" b="1" dirty="0">
                <a:solidFill>
                  <a:srgbClr val="FF0000"/>
                </a:solidFill>
              </a:rPr>
              <a:t>0</a:t>
            </a:r>
            <a:r>
              <a:rPr lang="en-US" sz="2800" dirty="0"/>
              <a:t>:</a:t>
            </a:r>
          </a:p>
          <a:p>
            <a:pPr marL="457200" indent="-457200">
              <a:buFont typeface="Arial"/>
              <a:buChar char="•"/>
            </a:pPr>
            <a:r>
              <a:rPr lang="en-US" sz="2800" dirty="0" smtClean="0"/>
              <a:t>D[2</a:t>
            </a:r>
            <a:r>
              <a:rPr lang="en-US" sz="2800" dirty="0"/>
              <a:t>]=1</a:t>
            </a:r>
          </a:p>
          <a:p>
            <a:pPr marL="457200" indent="-457200">
              <a:buFont typeface="Arial"/>
              <a:buChar char="•"/>
            </a:pPr>
            <a:r>
              <a:rPr lang="en-US" sz="2800" dirty="0"/>
              <a:t>C[2]=gray</a:t>
            </a:r>
          </a:p>
          <a:p>
            <a:pPr marL="457200" indent="-457200">
              <a:buFont typeface="Arial"/>
              <a:buChar char="•"/>
            </a:pPr>
            <a:r>
              <a:rPr lang="en-US" sz="2800" dirty="0"/>
              <a:t>Add 2 to queue</a:t>
            </a:r>
          </a:p>
        </p:txBody>
      </p:sp>
      <p:grpSp>
        <p:nvGrpSpPr>
          <p:cNvPr id="40" name="Group 39"/>
          <p:cNvGrpSpPr/>
          <p:nvPr/>
        </p:nvGrpSpPr>
        <p:grpSpPr>
          <a:xfrm>
            <a:off x="313151" y="4607936"/>
            <a:ext cx="3267970" cy="1988402"/>
            <a:chOff x="313151" y="4607936"/>
            <a:chExt cx="3267970" cy="1988402"/>
          </a:xfrm>
        </p:grpSpPr>
        <p:sp>
          <p:nvSpPr>
            <p:cNvPr id="41" name="Rectangle 40"/>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42" name="Rectangle 41"/>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3" name="Rectangle 42"/>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4" name="Rectangle 43"/>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45" name="Rectangle 44"/>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46" name="TextBox 45"/>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47" name="Rectangle 46"/>
            <p:cNvSpPr/>
            <p:nvPr/>
          </p:nvSpPr>
          <p:spPr>
            <a:xfrm>
              <a:off x="928165"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1461217"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9" name="Rectangle 48"/>
            <p:cNvSpPr/>
            <p:nvPr/>
          </p:nvSpPr>
          <p:spPr>
            <a:xfrm>
              <a:off x="1994963"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0" name="Rectangle 49"/>
            <p:cNvSpPr/>
            <p:nvPr/>
          </p:nvSpPr>
          <p:spPr>
            <a:xfrm>
              <a:off x="252578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2" name="TextBox 51"/>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2575982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Box 2"/>
          <p:cNvSpPr txBox="1"/>
          <p:nvPr/>
        </p:nvSpPr>
        <p:spPr>
          <a:xfrm>
            <a:off x="1981200" y="1490784"/>
            <a:ext cx="710476" cy="523220"/>
          </a:xfrm>
          <a:prstGeom prst="rect">
            <a:avLst/>
          </a:prstGeom>
          <a:noFill/>
        </p:spPr>
        <p:txBody>
          <a:bodyPr wrap="none" rtlCol="0">
            <a:spAutoFit/>
          </a:bodyPr>
          <a:lstStyle/>
          <a:p>
            <a:r>
              <a:rPr lang="en-US" sz="2800" dirty="0"/>
              <a:t>S=0</a:t>
            </a:r>
          </a:p>
        </p:txBody>
      </p:sp>
      <p:sp>
        <p:nvSpPr>
          <p:cNvPr id="15" name="TextBox 14"/>
          <p:cNvSpPr txBox="1"/>
          <p:nvPr/>
        </p:nvSpPr>
        <p:spPr>
          <a:xfrm>
            <a:off x="7990883" y="1948904"/>
            <a:ext cx="1900255" cy="523220"/>
          </a:xfrm>
          <a:prstGeom prst="rect">
            <a:avLst/>
          </a:prstGeom>
          <a:noFill/>
        </p:spPr>
        <p:txBody>
          <a:bodyPr wrap="none" rtlCol="0">
            <a:spAutoFit/>
          </a:bodyPr>
          <a:lstStyle/>
          <a:p>
            <a:r>
              <a:rPr lang="en-US" sz="2800" dirty="0"/>
              <a:t>FIFO Queue</a:t>
            </a:r>
          </a:p>
        </p:txBody>
      </p:sp>
      <p:cxnSp>
        <p:nvCxnSpPr>
          <p:cNvPr id="18" name="Straight Arrow Connector 17"/>
          <p:cNvCxnSpPr/>
          <p:nvPr/>
        </p:nvCxnSpPr>
        <p:spPr>
          <a:xfrm flipH="1">
            <a:off x="8215000" y="2534384"/>
            <a:ext cx="1427316"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51449" y="1417638"/>
            <a:ext cx="3641994" cy="4086850"/>
            <a:chOff x="1827449" y="1417638"/>
            <a:chExt cx="3641994" cy="4086850"/>
          </a:xfrm>
        </p:grpSpPr>
        <p:cxnSp>
          <p:nvCxnSpPr>
            <p:cNvPr id="4" name="Straight Connector 3"/>
            <p:cNvCxnSpPr>
              <a:endCxn id="12" idx="0"/>
            </p:cNvCxnSpPr>
            <p:nvPr/>
          </p:nvCxnSpPr>
          <p:spPr>
            <a:xfrm>
              <a:off x="5054457" y="1720662"/>
              <a:ext cx="15453" cy="1667749"/>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10" idx="0"/>
            </p:cNvCxnSpPr>
            <p:nvPr/>
          </p:nvCxnSpPr>
          <p:spPr>
            <a:xfrm flipH="1">
              <a:off x="2550719" y="1692153"/>
              <a:ext cx="13319" cy="16962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564037" y="2134041"/>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64037" y="3804082"/>
              <a:ext cx="2490420" cy="28509"/>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151186" y="1706413"/>
              <a:ext cx="799066" cy="798238"/>
            </a:xfrm>
            <a:prstGeom prst="ellipse">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ln>
                    <a:solidFill>
                      <a:srgbClr val="000000"/>
                    </a:solidFill>
                  </a:ln>
                  <a:solidFill>
                    <a:schemeClr val="bg1"/>
                  </a:solidFill>
                </a:rPr>
                <a:t>0</a:t>
              </a:r>
            </a:p>
          </p:txBody>
        </p:sp>
        <p:cxnSp>
          <p:nvCxnSpPr>
            <p:cNvPr id="9" name="Straight Connector 8"/>
            <p:cNvCxnSpPr/>
            <p:nvPr/>
          </p:nvCxnSpPr>
          <p:spPr>
            <a:xfrm>
              <a:off x="5054457" y="3804082"/>
              <a:ext cx="0" cy="1301287"/>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51186" y="3388411"/>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1" name="Oval 10"/>
            <p:cNvSpPr/>
            <p:nvPr/>
          </p:nvSpPr>
          <p:spPr>
            <a:xfrm>
              <a:off x="4670377" y="1706413"/>
              <a:ext cx="799066" cy="798238"/>
            </a:xfrm>
            <a:prstGeom prst="ellipse">
              <a:avLst/>
            </a:prstGeom>
            <a:solidFill>
              <a:srgbClr val="BFBFBF"/>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1</a:t>
              </a:r>
            </a:p>
          </p:txBody>
        </p:sp>
        <p:sp>
          <p:nvSpPr>
            <p:cNvPr id="12" name="Oval 11"/>
            <p:cNvSpPr/>
            <p:nvPr/>
          </p:nvSpPr>
          <p:spPr>
            <a:xfrm>
              <a:off x="4670377" y="3388411"/>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3" name="Oval 12"/>
            <p:cNvSpPr/>
            <p:nvPr/>
          </p:nvSpPr>
          <p:spPr>
            <a:xfrm>
              <a:off x="4654924" y="4706250"/>
              <a:ext cx="799066" cy="798238"/>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a:t>
              </a:r>
            </a:p>
          </p:txBody>
        </p:sp>
        <p:sp>
          <p:nvSpPr>
            <p:cNvPr id="19" name="TextBox 18"/>
            <p:cNvSpPr txBox="1"/>
            <p:nvPr/>
          </p:nvSpPr>
          <p:spPr>
            <a:xfrm>
              <a:off x="1827449" y="1417638"/>
              <a:ext cx="366657" cy="523220"/>
            </a:xfrm>
            <a:prstGeom prst="rect">
              <a:avLst/>
            </a:prstGeom>
            <a:noFill/>
          </p:spPr>
          <p:txBody>
            <a:bodyPr wrap="none" rtlCol="0">
              <a:spAutoFit/>
            </a:bodyPr>
            <a:lstStyle/>
            <a:p>
              <a:r>
                <a:rPr lang="en-US" sz="2800" dirty="0"/>
                <a:t>0</a:t>
              </a:r>
            </a:p>
          </p:txBody>
        </p:sp>
        <p:sp>
          <p:nvSpPr>
            <p:cNvPr id="20" name="TextBox 19"/>
            <p:cNvSpPr txBox="1"/>
            <p:nvPr/>
          </p:nvSpPr>
          <p:spPr>
            <a:xfrm>
              <a:off x="4288267" y="1417638"/>
              <a:ext cx="366657" cy="523220"/>
            </a:xfrm>
            <a:prstGeom prst="rect">
              <a:avLst/>
            </a:prstGeom>
            <a:noFill/>
          </p:spPr>
          <p:txBody>
            <a:bodyPr wrap="none" rtlCol="0">
              <a:spAutoFit/>
            </a:bodyPr>
            <a:lstStyle/>
            <a:p>
              <a:r>
                <a:rPr lang="en-US" sz="2800" dirty="0"/>
                <a:t>1</a:t>
              </a:r>
            </a:p>
          </p:txBody>
        </p:sp>
        <p:sp>
          <p:nvSpPr>
            <p:cNvPr id="21" name="TextBox 20"/>
            <p:cNvSpPr txBox="1"/>
            <p:nvPr/>
          </p:nvSpPr>
          <p:spPr>
            <a:xfrm>
              <a:off x="4288267" y="3026935"/>
              <a:ext cx="366657" cy="523220"/>
            </a:xfrm>
            <a:prstGeom prst="rect">
              <a:avLst/>
            </a:prstGeom>
            <a:noFill/>
          </p:spPr>
          <p:txBody>
            <a:bodyPr wrap="none" rtlCol="0">
              <a:spAutoFit/>
            </a:bodyPr>
            <a:lstStyle/>
            <a:p>
              <a:r>
                <a:rPr lang="en-US" sz="2800" dirty="0"/>
                <a:t>3</a:t>
              </a:r>
            </a:p>
          </p:txBody>
        </p:sp>
        <p:sp>
          <p:nvSpPr>
            <p:cNvPr id="22" name="TextBox 21"/>
            <p:cNvSpPr txBox="1"/>
            <p:nvPr/>
          </p:nvSpPr>
          <p:spPr>
            <a:xfrm>
              <a:off x="4288267" y="4636232"/>
              <a:ext cx="366657" cy="523220"/>
            </a:xfrm>
            <a:prstGeom prst="rect">
              <a:avLst/>
            </a:prstGeom>
            <a:noFill/>
          </p:spPr>
          <p:txBody>
            <a:bodyPr wrap="none" rtlCol="0">
              <a:spAutoFit/>
            </a:bodyPr>
            <a:lstStyle/>
            <a:p>
              <a:r>
                <a:rPr lang="en-US" sz="2800" dirty="0"/>
                <a:t>4</a:t>
              </a:r>
            </a:p>
          </p:txBody>
        </p:sp>
        <p:sp>
          <p:nvSpPr>
            <p:cNvPr id="23" name="TextBox 22"/>
            <p:cNvSpPr txBox="1"/>
            <p:nvPr/>
          </p:nvSpPr>
          <p:spPr>
            <a:xfrm>
              <a:off x="1827449" y="3026935"/>
              <a:ext cx="366657" cy="523220"/>
            </a:xfrm>
            <a:prstGeom prst="rect">
              <a:avLst/>
            </a:prstGeom>
            <a:noFill/>
          </p:spPr>
          <p:txBody>
            <a:bodyPr wrap="none" rtlCol="0">
              <a:spAutoFit/>
            </a:bodyPr>
            <a:lstStyle/>
            <a:p>
              <a:r>
                <a:rPr lang="en-US" sz="2800" dirty="0"/>
                <a:t>2</a:t>
              </a:r>
            </a:p>
          </p:txBody>
        </p:sp>
      </p:grpSp>
      <p:sp>
        <p:nvSpPr>
          <p:cNvPr id="26" name="Rectangle 25"/>
          <p:cNvSpPr/>
          <p:nvPr/>
        </p:nvSpPr>
        <p:spPr>
          <a:xfrm>
            <a:off x="8215001" y="2764369"/>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1</a:t>
            </a:r>
          </a:p>
        </p:txBody>
      </p:sp>
      <p:sp>
        <p:nvSpPr>
          <p:cNvPr id="27" name="Rectangle 26"/>
          <p:cNvSpPr/>
          <p:nvPr/>
        </p:nvSpPr>
        <p:spPr>
          <a:xfrm>
            <a:off x="8745820" y="2765672"/>
            <a:ext cx="530819" cy="896552"/>
          </a:xfrm>
          <a:prstGeom prst="rect">
            <a:avLst/>
          </a:prstGeom>
          <a:solidFill>
            <a:schemeClr val="accent6"/>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2</a:t>
            </a:r>
          </a:p>
        </p:txBody>
      </p:sp>
      <p:sp>
        <p:nvSpPr>
          <p:cNvPr id="28" name="TextBox 27"/>
          <p:cNvSpPr txBox="1"/>
          <p:nvPr/>
        </p:nvSpPr>
        <p:spPr>
          <a:xfrm>
            <a:off x="7636526" y="3706612"/>
            <a:ext cx="3006075" cy="954107"/>
          </a:xfrm>
          <a:prstGeom prst="rect">
            <a:avLst/>
          </a:prstGeom>
          <a:noFill/>
        </p:spPr>
        <p:txBody>
          <a:bodyPr wrap="square" rtlCol="0">
            <a:spAutoFit/>
          </a:bodyPr>
          <a:lstStyle/>
          <a:p>
            <a:r>
              <a:rPr lang="en-US" sz="2800" dirty="0"/>
              <a:t>Process </a:t>
            </a:r>
            <a:r>
              <a:rPr lang="en-US" sz="2800" b="1" dirty="0">
                <a:solidFill>
                  <a:srgbClr val="FF0000"/>
                </a:solidFill>
              </a:rPr>
              <a:t>0</a:t>
            </a:r>
            <a:r>
              <a:rPr lang="en-US" sz="2800" dirty="0"/>
              <a:t>:</a:t>
            </a:r>
          </a:p>
          <a:p>
            <a:pPr marL="457200" indent="-457200">
              <a:buFont typeface="Arial"/>
              <a:buChar char="•"/>
            </a:pPr>
            <a:r>
              <a:rPr lang="en-US" sz="2800" dirty="0"/>
              <a:t>C[0</a:t>
            </a:r>
            <a:r>
              <a:rPr lang="en-US" sz="2800" dirty="0" smtClean="0"/>
              <a:t>]=black</a:t>
            </a:r>
            <a:endParaRPr lang="en-US" sz="2800" dirty="0"/>
          </a:p>
        </p:txBody>
      </p:sp>
      <p:grpSp>
        <p:nvGrpSpPr>
          <p:cNvPr id="40" name="Group 39"/>
          <p:cNvGrpSpPr/>
          <p:nvPr/>
        </p:nvGrpSpPr>
        <p:grpSpPr>
          <a:xfrm>
            <a:off x="313151" y="4607936"/>
            <a:ext cx="3267970" cy="1988402"/>
            <a:chOff x="313151" y="4607936"/>
            <a:chExt cx="3267970" cy="1988402"/>
          </a:xfrm>
        </p:grpSpPr>
        <p:sp>
          <p:nvSpPr>
            <p:cNvPr id="41" name="Rectangle 40"/>
            <p:cNvSpPr/>
            <p:nvPr/>
          </p:nvSpPr>
          <p:spPr>
            <a:xfrm>
              <a:off x="926077"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0</a:t>
              </a:r>
            </a:p>
          </p:txBody>
        </p:sp>
        <p:sp>
          <p:nvSpPr>
            <p:cNvPr id="42" name="Rectangle 41"/>
            <p:cNvSpPr/>
            <p:nvPr/>
          </p:nvSpPr>
          <p:spPr>
            <a:xfrm>
              <a:off x="1459129"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3" name="Rectangle 42"/>
            <p:cNvSpPr/>
            <p:nvPr/>
          </p:nvSpPr>
          <p:spPr>
            <a:xfrm>
              <a:off x="1992875"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1</a:t>
              </a:r>
              <a:endParaRPr lang="en-US" sz="2800" dirty="0">
                <a:solidFill>
                  <a:schemeClr val="tx1"/>
                </a:solidFill>
              </a:endParaRPr>
            </a:p>
          </p:txBody>
        </p:sp>
        <p:sp>
          <p:nvSpPr>
            <p:cNvPr id="44" name="Rectangle 43"/>
            <p:cNvSpPr/>
            <p:nvPr/>
          </p:nvSpPr>
          <p:spPr>
            <a:xfrm>
              <a:off x="252369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45" name="Rectangle 44"/>
            <p:cNvSpPr/>
            <p:nvPr/>
          </p:nvSpPr>
          <p:spPr>
            <a:xfrm>
              <a:off x="3048214" y="460793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t>
              </a:r>
            </a:p>
          </p:txBody>
        </p:sp>
        <p:sp>
          <p:nvSpPr>
            <p:cNvPr id="46" name="TextBox 45"/>
            <p:cNvSpPr txBox="1"/>
            <p:nvPr/>
          </p:nvSpPr>
          <p:spPr>
            <a:xfrm>
              <a:off x="313151" y="4785108"/>
              <a:ext cx="502061" cy="523220"/>
            </a:xfrm>
            <a:prstGeom prst="rect">
              <a:avLst/>
            </a:prstGeom>
            <a:noFill/>
          </p:spPr>
          <p:txBody>
            <a:bodyPr wrap="none" rtlCol="0">
              <a:spAutoFit/>
            </a:bodyPr>
            <a:lstStyle/>
            <a:p>
              <a:r>
                <a:rPr lang="en-US" sz="2800" dirty="0"/>
                <a:t>D</a:t>
              </a:r>
              <a:r>
                <a:rPr lang="en-US" sz="2800" dirty="0" smtClean="0"/>
                <a:t>:</a:t>
              </a:r>
              <a:endParaRPr lang="en-US" sz="2800" dirty="0"/>
            </a:p>
          </p:txBody>
        </p:sp>
        <p:sp>
          <p:nvSpPr>
            <p:cNvPr id="47" name="Rectangle 46"/>
            <p:cNvSpPr/>
            <p:nvPr/>
          </p:nvSpPr>
          <p:spPr>
            <a:xfrm>
              <a:off x="928165" y="5699786"/>
              <a:ext cx="530819" cy="896552"/>
            </a:xfrm>
            <a:prstGeom prst="rect">
              <a:avLst/>
            </a:prstGeom>
            <a:solidFill>
              <a:schemeClr val="tx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1461217"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49" name="Rectangle 48"/>
            <p:cNvSpPr/>
            <p:nvPr/>
          </p:nvSpPr>
          <p:spPr>
            <a:xfrm>
              <a:off x="1994963" y="5699786"/>
              <a:ext cx="530819" cy="896552"/>
            </a:xfrm>
            <a:prstGeom prst="rect">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0" name="Rectangle 49"/>
            <p:cNvSpPr/>
            <p:nvPr/>
          </p:nvSpPr>
          <p:spPr>
            <a:xfrm>
              <a:off x="252578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3050302" y="5699786"/>
              <a:ext cx="530819" cy="896552"/>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52" name="TextBox 51"/>
            <p:cNvSpPr txBox="1"/>
            <p:nvPr/>
          </p:nvSpPr>
          <p:spPr>
            <a:xfrm>
              <a:off x="315239" y="5876958"/>
              <a:ext cx="471604" cy="523220"/>
            </a:xfrm>
            <a:prstGeom prst="rect">
              <a:avLst/>
            </a:prstGeom>
            <a:noFill/>
          </p:spPr>
          <p:txBody>
            <a:bodyPr wrap="none" rtlCol="0">
              <a:spAutoFit/>
            </a:bodyPr>
            <a:lstStyle/>
            <a:p>
              <a:r>
                <a:rPr lang="en-US" sz="2800" dirty="0" smtClean="0"/>
                <a:t>C:</a:t>
              </a:r>
              <a:endParaRPr lang="en-US" sz="2800" dirty="0"/>
            </a:p>
          </p:txBody>
        </p:sp>
      </p:grpSp>
    </p:spTree>
    <p:extLst>
      <p:ext uri="{BB962C8B-B14F-4D97-AF65-F5344CB8AC3E}">
        <p14:creationId xmlns:p14="http://schemas.microsoft.com/office/powerpoint/2010/main" val="229390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5224</TotalTime>
  <Words>2344</Words>
  <Application>Microsoft Office PowerPoint</Application>
  <PresentationFormat>Widescreen</PresentationFormat>
  <Paragraphs>703</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Calibri</vt:lpstr>
      <vt:lpstr>Chalkboard</vt:lpstr>
      <vt:lpstr>Mangal</vt:lpstr>
      <vt:lpstr>Office Theme</vt:lpstr>
      <vt:lpstr>Breadth-first Search &amp; Depth-first Search Part 1: Breadth-first Search</vt:lpstr>
      <vt:lpstr>Statement of Motivating Problem</vt:lpstr>
      <vt:lpstr>Basic Idea</vt:lpstr>
      <vt:lpstr>Breadth-first Algorithm</vt:lpstr>
      <vt:lpstr>Breadth-first Algorithm (cont.)</vt:lpstr>
      <vt:lpstr>Example</vt:lpstr>
      <vt:lpstr>Example</vt:lpstr>
      <vt:lpstr>Example</vt:lpstr>
      <vt:lpstr>Example</vt:lpstr>
      <vt:lpstr>Example</vt:lpstr>
      <vt:lpstr>Example</vt:lpstr>
      <vt:lpstr>Example</vt:lpstr>
      <vt:lpstr>Example</vt:lpstr>
      <vt:lpstr>Example</vt:lpstr>
      <vt:lpstr>Example</vt:lpstr>
      <vt:lpstr>Example</vt:lpstr>
      <vt:lpstr>Execution Time</vt:lpstr>
      <vt:lpstr>Breadth-first search example</vt:lpstr>
      <vt:lpstr>Breadth-first search example</vt:lpstr>
      <vt:lpstr>Breadth-first search example</vt:lpstr>
      <vt:lpstr>PowerPoint Presentation</vt:lpstr>
      <vt:lpstr>Breadth-first Search &amp; Depth-first Search Part 2: Depth-first Search</vt:lpstr>
      <vt:lpstr>Search Approaches</vt:lpstr>
      <vt:lpstr>Analogy: Literature Survey (or Web Crawler)</vt:lpstr>
      <vt:lpstr>Implementation</vt:lpstr>
      <vt:lpstr>Breadth-first Search</vt:lpstr>
      <vt:lpstr>Depth-first Search (Recursion)</vt:lpstr>
      <vt:lpstr>Things You Should Know</vt:lpstr>
      <vt:lpstr>Depth-first search example</vt:lpstr>
      <vt:lpstr>Depth-first search example</vt:lpstr>
      <vt:lpstr>Depth-first search example</vt:lpstr>
      <vt:lpstr>Depth-first search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Richard Fujimoto</dc:creator>
  <cp:lastModifiedBy>Cherry, Elizabeth</cp:lastModifiedBy>
  <cp:revision>337</cp:revision>
  <dcterms:created xsi:type="dcterms:W3CDTF">2011-09-17T11:49:53Z</dcterms:created>
  <dcterms:modified xsi:type="dcterms:W3CDTF">2020-09-13T14:22:59Z</dcterms:modified>
</cp:coreProperties>
</file>