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82" r:id="rId2"/>
    <p:sldId id="629" r:id="rId3"/>
    <p:sldId id="628" r:id="rId4"/>
    <p:sldId id="613" r:id="rId5"/>
    <p:sldId id="614" r:id="rId6"/>
    <p:sldId id="615" r:id="rId7"/>
    <p:sldId id="616" r:id="rId8"/>
    <p:sldId id="617" r:id="rId9"/>
    <p:sldId id="618" r:id="rId10"/>
    <p:sldId id="631" r:id="rId11"/>
    <p:sldId id="632" r:id="rId12"/>
    <p:sldId id="638" r:id="rId13"/>
    <p:sldId id="637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35" r:id="rId24"/>
    <p:sldId id="636" r:id="rId25"/>
    <p:sldId id="597" r:id="rId26"/>
    <p:sldId id="608" r:id="rId27"/>
    <p:sldId id="589" r:id="rId28"/>
    <p:sldId id="590" r:id="rId29"/>
    <p:sldId id="591" r:id="rId30"/>
    <p:sldId id="603" r:id="rId31"/>
    <p:sldId id="592" r:id="rId32"/>
    <p:sldId id="593" r:id="rId33"/>
    <p:sldId id="594" r:id="rId34"/>
    <p:sldId id="595" r:id="rId35"/>
    <p:sldId id="607" r:id="rId36"/>
    <p:sldId id="598" r:id="rId37"/>
    <p:sldId id="578" r:id="rId38"/>
    <p:sldId id="586" r:id="rId39"/>
    <p:sldId id="562" r:id="rId40"/>
    <p:sldId id="579" r:id="rId41"/>
    <p:sldId id="600" r:id="rId42"/>
    <p:sldId id="570" r:id="rId43"/>
    <p:sldId id="612" r:id="rId44"/>
    <p:sldId id="610" r:id="rId45"/>
    <p:sldId id="602" r:id="rId46"/>
    <p:sldId id="588" r:id="rId47"/>
    <p:sldId id="609" r:id="rId48"/>
    <p:sldId id="563" r:id="rId4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ry, Elizabeth" initials="CE" lastIdx="0" clrIdx="0">
    <p:extLst>
      <p:ext uri="{19B8F6BF-5375-455C-9EA6-DF929625EA0E}">
        <p15:presenceInfo xmlns:p15="http://schemas.microsoft.com/office/powerpoint/2012/main" userId="Cherry, Elizabe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8000"/>
    <a:srgbClr val="996633"/>
    <a:srgbClr val="FF00FF"/>
    <a:srgbClr val="25C210"/>
    <a:srgbClr val="2FF20C"/>
    <a:srgbClr val="FF6666"/>
    <a:srgbClr val="008000"/>
    <a:srgbClr val="FF6FCF"/>
    <a:srgbClr val="CCFF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947" autoAdjust="0"/>
  </p:normalViewPr>
  <p:slideViewPr>
    <p:cSldViewPr>
      <p:cViewPr varScale="1">
        <p:scale>
          <a:sx n="70" d="100"/>
          <a:sy n="70" d="100"/>
        </p:scale>
        <p:origin x="58" y="2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30FF06F-6CD5-A841-8FA4-04871B05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7T15:32:23.41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708 158 173 0,'-13'2'124'0,"1"6"2"15,-1-16-44-15,11 10 14 16,-6 0-32-16,4-2 5 15,2-4-20-15,0 8 11 16,-9-6-16-16,7 0 8 0,4 2-14 16,0-4 8-1,0 10-14-15,-6-12 6 0,-2 2-14 16,-3 4 7-16,-5 0-13 16,-1-6 6-16,-4 3-10 15,-2 6 6-15,-4-1-10 16,5 8 6-16,-1 9-11 15,-2 8 6-15,4 10-7 0,-6 11 5 16,4 6-7-16,-4 4 8 16,2 0-8-16,-1 2 9 15,7-4-6-15,2 13 8 16,7-7-7-16,-3 10 8 16,5 1-8-16,-4 14 6 15,-1-6-7-15,-3 21 6 16,3-9-7-16,3 9 6 15,1-9-9-15,1 5 6 16,4-21-7-16,-2 12 6 16,2-17-7-16,-5-1 8 15,-1-9-6-15,0 17 10 16,-5-6-8-16,3 12 8 16,1-4-6-16,3 12 7 15,0-24-10-15,3 7 9 16,-5-13-9-16,6 9 8 0,-2-9-10 15,0 9 9-15,6-1-9 16,-3 8 7-16,-1-15-9 16,2 9 8-16,2-3-10 15,-4 5 8-15,4-3-7 16,2 20 7-16,0-7-7 16,0 19 7-16,0-9-7 15,0 1 9-15,3-11-7 0,-5 4 6 16,0-14-4-16,-2 5 5 15,2-1-9-15,0 8 7 16,0-8-6-16,2 6 7 16,4-4-9-16,-4 4 11 15,2-18-9-15,2 10 6 16,-2-13-8-16,1 0 7 16,-5-6-8-16,0 11 10 15,0-9-8-15,-3 2 9 16,1-4-9-16,0 5 8 15,0-11-9-15,-2 2 8 16,4-5-6-16,-2 1 7 16,2-8-7-16,-2 1 7 15,-2-3-7-15,0-1 7 16,0-2-8-16,1 7 8 16,-1-3-9-16,0 5 9 0,2 0-10 15,0 2 9-15,2-7-8 16,2 5 9-16,4-9-8 15,3 9 9-15,-1-9-8 16,0 9 7-16,-2-11-7 16,7 9 7-16,-7-13-9 15,-2 8 8-15,5-6-6 16,-1 7 6-16,-4-3-6 0,4 9 8 16,3-9-8-16,-1 9 7 15,-2-9-10-15,5-6 9 16,-5-6-7-16,0 4 6 15,1-4-4-15,1-2 8 16,0 0-8-16,1 8 7 16,-1-6-6-16,5-2 4 15,-5 1-7-15,5 8 6 16,-1-12-6-16,1 7 8 16,-3-4-9-16,5 2 7 15,-3-8-7-15,7 3 3 16,0-7-7-16,0 1 21 15,-5-7 2-15,5-12 7 16,-5-5-5-16,5-6 5 16,-2-7-18-16,4-4-1 0,-7 8-6 15,3-2 7-15,-4-2-6 16,-1-6 6-16,1 2-8 16,-3-8 7-16,0 4-6 15,1-8 6-15,-7-1-7 16,-2-12 9-16,0 7-8 15,-6-13 9-15,0 8-8 16,4-4 6-16,3 10-7 16,-1-10 7-16,0 15-8 0,6-5 8 15,-4 3-1-15,1-5 2 16,-1 7-9-16,2-13 7 16,-2 2-7-16,-4-14 2 15,5 6-3-15,-1-7 8 16,-2-3-8-16,0-11 9 15,5 15-10-15,-5-19 9 16,0 2-7-16,2-7 8 16,-2 12-7-16,0-12 8 15,3 14-9-15,-1-11 8 16,-2 16-7-16,4-12 7 16,-6 2-8-16,0-12 10 15,0 8-9-15,1-14 8 16,-3 7-8-16,6 3 9 0,-4 10-8 15,6-1 9-15,-2 13-8 16,5-5 8-16,-7 9-6 16,2-7 7-16,-4 0-9 15,2-15 9-15,1 4-8 16,1-19 6-16,0 5-9 0,9-5 8 16,-3 11-8-16,2-10 9 15,-1 11-5-15,-1 6 11 16,-3 13-6-16,1-1 10 15,-4 7-10-15,3-1 7 16,-3-2-12-16,2-15 8 16,-2 6-11-16,-2-10 7 15,1 5-7-15,-3-18 8 16,-2 17-11-16,-4-12 9 16,1 18-7-16,-1 1 7 15,2 24-8-15,-2-6 12 16,4 12-8-16,0-5 12 15,-2 1-9-15,2-14 9 16,2 4-11-16,0-8 8 16,0 3-13-16,4-9 10 15,1-1-8-15,-3-8 7 0,-2 7-8 16,-2-7 8-16,-4 12-9 16,-2 5 8-16,-3 6-8 15,1-4 7-15,0 14-8 16,-3-12 16-16,5 6-5 15,0 5 8-15,-5 3-6 16,1-10 8-16,2 15-15 16,-3-11 5-16,1 6-9 0,-4-1 9 15,1 7-10 1,-6-3 9-16,5 14-9 0,-3-4 11 16,5 8-12-16,-3-12 11 15,5 10-11-15,-3-4 9 16,5-2-10-16,2 4 10 15,0 10-9-15,-3 4 8 16,3 7-8-16,-6 10 10 16,-1 1-11-16,-5 11-1 15,-3-3-17-15,-6 12-16 16,0-3-22-16,-8 9-24 16,8 1-20-16,2 11-22 15,2-5 168-15,-2 20-356 16,-2-9 168-16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7T15:32:27.06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1862 158 241 0,'-10'5'237'15,"-7"-3"-38"-15,-1-6-40 16,-1 4-26-16,0 0-55 16,-1-7-13-16,-3-1-14 15,-2 6-7-15,-4 0-4 0,-8-6-6 16,3-7-3-16,-11-2-1 16,1 3-1-16,-10-3 0 15,0 1 2-15,-18 7-2 16,11-3 0-16,-13 0-5 15,11 3-3-15,-9 5-10 16,8-6 3-16,-5 10-9 16,7 4 3-16,-5 8-5 15,15 11 6-15,-6 21-9 16,2 3 5-16,-10 9-6 16,4-4 2-16,-7 19-5 15,5-9 7-15,0 15-6 16,16-4 6-16,-2 5-3 15,9-11 4-15,1 5-7 0,3-3 6 16,4 8-6-16,12 2 4 16,0 8-6-16,9 0 9 15,5 12-8-15,5-3 7 16,2 6-5-16,2-5 5 16,7 1-8-16,-3-19 8 15,4 4-6-15,1-9 6 16,5 1-6-16,1-9 7 0,8 11-7 15,0-19 4-15,4 0-4 16,-2-8 4-16,4 0-6 16,2-9 8-16,2 5-6 15,1 0 7-15,3-3-5 16,-2 1 5-16,-1 0-7 16,-1-13 7-16,4-11-9 15,-1 1 7-15,3-4-6 16,-6-15 8-16,11 12-7 15,-9-7 8-15,3-1-7 16,-5-8 5-16,9 6-5 16,-7-10 5-16,7 8-6 15,-5-11 6-15,11 5-5 16,-9-4 4-16,5 4-5 16,-4-4 8-16,3 3-7 15,-5 1 5-15,5-2-5 16,-5-2 6-16,7 4-7 0,-9-3 7 15,7 1-6-15,-7 0 7 16,3-5-8-16,-5 9 7 16,3-14-7-16,-6 14 4 15,-2-11-4-15,3 15 6 16,-3-14-6-16,-4 8 7 0,-5-5-7 16,5 5 7-1,-4-10-6-15,0 5 7 0,4 5-7 16,-6-4 7-16,6 6-8 15,-6 2 6-15,1 0-7 16,-1-10 8-16,6 3-8 16,-8 3 7-16,2-4-5 15,1 6 5-15,-3 0-8 16,-2 0 9-16,1-13-9 16,1 9 7-16,0-11-3 15,4 11 3-15,1-4-4 16,-1-1 7-16,2 5-6 15,-4 0 4-15,2-4-3 16,0 3 2-16,6 3-6 16,-9-8 7-16,5-1-7 0,-6 1 6 15,6-5-5-15,-13-1 6 16,9 1-7-16,-4 0 8 16,1-3-7-16,-3 3 8 15,1-2-5-15,-3 3-2 16,4-1-1-16,-3 5 8 15,1-5-7-15,-1 5 6 16,5-5-1-16,-7 7 2 16,1-5-6-16,-1 3 3 0,1-7-4 15,-3 4 6-15,0 1-7 16,-1 4 6-16,1-7-5 16,-2 7 5-16,5-1-7 15,-5 1 6-15,4-3-5 16,-1 5 7-16,-1-6-8 15,-1 3 9-15,1 1-6 16,0-5 3-16,-3 3-6 16,-1 3 8-16,2-3-7 15,0 4 5-15,1-1-5 16,-3 5 6-16,2-8-7 16,3 1 7-16,-3-7-5 15,-2 5 6-15,2-3-6 16,-6-5 4-16,1 0-6 15,-1 3 6-15,0-3-6 16,-4-6 5-16,4 8-4 0,-4-2 8 16,-3-8-7-16,1 0 5 15,-2 2-5-15,-2 0 5 16,-3-2-6-16,1 11 6 16,0-5-5-16,-1 2 8 15,-3-2-6-15,3-2 4 16,-1-2-5-16,-1-2 4 0,-1-2-5 15,-1 2 6-15,3 0-4 16,0-2 4-16,-5-4-4 16,2 6 3-16,1-11-5 15,-3 3 4-15,1-13-4 16,3 11 5-16,-3-13-7 16,-5 2 7-16,2-6-3 15,-4 14 3-15,-12-20-2 16,-2 10 7-16,-9-2-4 15,-4 2 8-15,-12-6 4 16,4 15 7-16,-17-5 0 16,3 9 4-16,-14-7-6 15,10 4-5-15,-5 3-6 16,12 2-2-16,7-5-6 16,14 11 1-16,1 2-6 15,11 10 4-15,5-2-6 0,10 15-9 16,7-4-44-16,10 12-25 15,6-8-47-15,2 6-228 16,-12 14 45-16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7T15:35:25.6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983 460 106 0,'2'-10'115'0,"-4"0"0"16,0-7 11-16,4-4-30 15,-2 1-8-15,-2-12-21 16,4-1-20-16,-4 0-15 15,-2-13-1-15,-4 5 2 16,-3 3 5-16,-3-1 7 16,-7 6-1-16,2 14-3 15,-8-8-6-15,2 2-6 0,-2 21-12 16,-2-2-2-16,-2-7-8 16,4 20 3-16,-2 1-8 15,-2-12 5-15,6 14-6 16,2 9 3-16,0-5-3 15,5 9 4-15,1 8-5 16,1 1 6-16,-7 7-3 16,0 7 3-16,-2 8-1 15,4 0 5-15,0 6-5 16,5-2 4-16,3 8-5 16,1-10 4-16,0 17-7 15,-1-3 5-15,1 20-5 16,-5-9 4-16,-4 8-3 15,-4-6 4-15,-2 14-4 16,0-18 5-16,5 19-4 0,5-3 2 16,0-1-4-16,3-9 6 15,-3 4-7-15,1-16 4 16,1 7-6-16,1-3 8 16,1 10-8-16,5-4 4 15,2 5-4-15,-3-3 9 16,3 16-8-16,0-22 7 15,-2 27-3-15,-1-8 7 0,1-3-4 16,0-16 6-16,-1 16-5 16,5-22 7-16,-2 2-7 15,4 4 4-15,0 4-6 16,2-25 3-16,-2 35-6 16,2-2 4-16,2 7-6 15,0-7 0-15,-2 27 2 16,2-39 5-16,0 17-6 15,-2-22 7-15,2 12 0 16,-2 3-2-16,2 27-8 16,-4-10 8-16,0 29-7 15,2-15 5-15,-2 7-6 16,2-15 7-16,0 8-6 16,2-14 5-16,-4 8-5 15,4-16 6-15,0-3-4 16,-4-18 5-16,4 18-7 0,0-3 8 15,-2 3-8-15,0 7 4 16,4 20-5-16,-4-39 7 16,-2 11-9-16,9-16 8 15,-5-3-6-15,0-19 6 16,0 23-6-16,2-17 9 0,-2 9-4 16,4-15 4-16,-4 25-1 15,-2 2 1-15,0-17-1 16,-2-8 0-16,0 23-2 15,4-31 2-15,0 4-4 16,0 10 1-16,5 5-3 16,-5-17 2-16,4 10-5 15,-4-16 3-15,2 5-2 16,0-5 6-16,5 12-6 16,-7-4 6-16,10 17-3 15,-8-15 3-15,2 23-5 16,-3-21 4-16,-6 6-5 15,-5-6 6-15,8 13-4 16,-2-19 4-16,-4 12-5 16,6 0 5-16,0 5-6 15,-2 1 3-15,0 11-4 16,6-4 6-16,0 16-6 0,6-6 6 16,-3 19-6-16,1-14 5 15,-2 11-6-15,-4-15 8 16,-4-1-8-16,0-19 7 15,-2 7-5-15,2-11 5 16,-6 7-7-16,1-5 7 16,-5-4-6-16,4-1 7 0,-1 15-7 15,3-5 7-15,-2 20-7 16,6 1 7-16,-7 5-7 16,-3-14 5-16,6 15-3 15,-1-13 4-15,5 25-6 16,2-9 6-16,0 7-4 15,-2-10 3-15,-4-3-4 16,0-24 5-16,0 12-5 16,4 2 4-16,2 2-4 15,2-2 6-15,2 25-7 16,-2-21 6-16,-4 5-5 16,-2-15 6-16,2 8-7 15,-1-10 6-15,6 6-7 16,1-2 8-16,4 31-8 15,-2-17 6-15,0-4-3 16,-6-1 6-16,5-1-9 16,-5-29 8-16,8 13-6 0,-4-11 3 15,9 15-3-15,-7-15 3 16,-2 4-3-16,-2-16 4 16,4 21-4-16,0-17 6 15,7 14-5-15,6 7 2 16,1 0-3-16,-3-19 5 15,4 20-7-15,-7-18 5 0,1-6-5 16,-1 4 6-16,5 5-7 16,-9-28 7-16,7 21-6 15,-5-13 6-15,-1-12-6 16,-3 2 8-16,7 0-7 16,-5-16 7-16,-2 18-8 15,-2-2 5-15,1-2-6 16,-3 3 5-16,8 11-5 15,3-12 5-15,6 19-4 16,-3-6 6-16,3-5-5 16,-4-6 4-16,3 15-2 15,-1-15 3-15,2 2-4 16,0 1 5-16,3-9-6 16,-9-17 5-16,8 11-3 15,0-7 3-15,-3 3-5 0,1-3 4 16,2-5-5-16,-6-18 5 15,7-1-6-15,5-4 6 16,3 5-4-16,3-3 5 16,2-7-5-16,-8-4 5 15,2-14-4-15,-8-11 3 16,0 11-5-16,-2 2 6 0,-3-21-4 16,-5 12 3-16,4-10-5 15,-3-14 7-15,-4-7-7 16,3 8 5-16,-9-20-6 15,-4 8 8-15,0-18-6 16,-2 1 5-16,0 3-4 16,0-2 5-16,0 1-7 15,-2 11 7-15,-3-2-6 16,-3 2 4-16,-2-4-5 16,-3 4 6-16,-2-19-4 15,3 3 5-15,-1-11-5 16,5 6 5-16,6-12-4 15,-2 20 4-15,-1-7-5 16,7 11 5-16,2-3-5 16,-4 8 5-16,4-9-6 15,1 9 6-15,-6-25-6 16,1 12 5-16,-2-22-5 0,-2 4 6 16,2-7-7-16,0 25 7 15,0-32-4-15,-3 22 4 16,3-13-6-16,0 5 5 15,-2-11-3-15,4 34 1 16,0-15-2-16,2 8 5 16,2-2-5-16,-4 13 3 15,6-17-1-15,-4 4 2 0,4 1-6 16,-2-1 8 0,2-25-8-16,-2 19 6 0,2-2-5 15,1 13 7-15,-1-11-8 16,2 20 9-16,-2-11-8 15,0 14 4-15,2-26-6 16,1 20 8-16,1-2-7 16,-4 14 7-16,2-27-4 15,1 19 6-15,-5-26-8 16,-4-1 6-16,2-14-7 16,-5 15 7-16,5-30-5 15,-4 16 5-15,8-18-4 16,1 6 6-16,5-4-7 15,-8 22 2-15,6-7 0 0,-1 20 4 16,-1 2-5 0,-4 4 4-16,4-23-2 0,-2 11 3 15,-6-21-5-15,0 0 6 16,2-6-4-16,0 25 5 16,-2-15-5-16,2 19 3 15,-4-19-5-15,0 13 5 16,-3-21-6-16,3 24 3 0,-2-13-3 15,4 24 7-15,-2-17-5 16,0 20 5-16,2-3-5 16,0 10 6-16,0-10-9 15,2 13 6-15,0-17-6 16,-5-17 7-16,7 15-7 16,1 9 8-16,-6 1-7 15,3 21 6-15,3 4-7 16,-1 0 5-16,0-6-6 15,0 7 6-15,4-7-5 16,0 14 5-16,0-24-2 16,3 8 4-16,1 0-6 15,-2 12 6-15,3-2-6 16,-3 17 3-16,0-6-4 16,-1 0 6-16,3-13-8 15,-4 8 8-15,-2 3-5 0,0 12 6 16,1-21-5-16,-3 7 7 15,0 8-8-15,4 6 6 16,-4-7-7-16,-4 22 4 16,2-15-4-16,-2 0 7 15,0-16-6-15,0 5 6 16,6-1-4-16,-4 14 2 16,4-8 5-16,-4 16 6 15,0-10-3-15,-2 11 4 0,0 1 0 16,-2 3-2-16,-2-21-6 15,1 26 6-15,1-5-6 16,2-1 2-16,0 3-8 16,4 23 3-16,-6-22-4 15,0-1 4-15,-6-2-5 16,3-3 4-16,-3-2-4 16,0 15 4-16,-3 9-5 15,5 5 6-15,-5-6-5 16,7 3 6-16,-2-3-8 15,4-8 8-15,6 2-8 16,4 4 9-16,-2-4-8 16,4 2 8-16,-1 2-9 15,-5 5 7-15,-4-1-9 16,-5 2 6-16,1 9-16 16,0 0-1-16,-6 0-26 0,-1 5-4 15,3 12-36-15,-3-9-5 16,5 6-222-16,0-4 58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7T15:35:29.92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2912 812 90 0,'0'6'217'0,"-11"2"-50"16,7-6-5 0,0-4-3-16,0 2-67 0,-4 0-15 15,1-6-22-15,-3-8-9 16,-2-1-10-16,-1-14-8 15,-3-10-3-15,-9-19-6 16,2 12 3-16,-10 0-5 16,-3-4 2-16,-9 13-4 15,-1 18 3-15,-6-18-7 16,-2-2 4-16,-12 20-7 16,6-12 3-16,-5 12-7 15,7 11 3-15,0 2-7 16,8-3 3-16,-6-1-7 15,4-5 7-15,-6 7-6 16,6 16 6-16,-8-18-3 16,10 16 7-16,-6-8-8 15,4-6 7-15,-8 0-3 0,6 3 4 16,-14-5-1-16,1-7 6 16,-11-5 5-16,3-12 7 15,-10-5-2-15,10-3 0 16,-4 7-2-16,9 10-2 15,-9 2-4-15,10 13 0 0,-5 18 0 16,3 7 2-16,-8 18-4 16,13 15 1-16,-11 18-7 15,11 7 2-15,-9 33-6 16,13 14 0-16,-5 44-5 16,17 21 5-16,-6 51-6 15,17-12 4-15,10 54-3 16,6-24 6-16,7 53-5 15,16-40 7-15,4 36-7 16,0-31 6-16,19 37-9 16,2-51 7-16,4 59-5 15,4-16 6-15,8 31-6 16,-3-25 7-16,1 48-7 16,-2-50 3-16,1 2-3 15,-7-51 4-15,-8 13-5 16,-5-65 7-16,-3 7-6 15,-7-34 7-15,-2-1-4 0,-1-35 4 16,-3 21-5-16,0-35 7 16,-2 8-6-16,4-13 4 15,-8 5-1-15,-2-32 3 16,-3 19-8-16,7-6 6 16,-6 2-6-16,6-12 4 15,4 18-4-15,-2-19 7 0,-4 15-7 16,4-12 6-16,-2 4-5 15,-5-21 4-15,5 16-7 16,-2-22 6-16,0 6-4 16,4 2 5-16,0-10-6 15,0-19 5-15,2 19-4 16,4-11 2-16,5-2-2 16,-3 11 3-16,2 2 0 15,-1-19 2-15,-1 14-4 16,0-10 4-16,1 1-5 15,-1-7 4-15,2 12-5 16,5-14 3-16,-3-13-4 16,5-3 5-16,6 11-5 15,4-18 5-15,2-2-5 16,2 9 5-16,12-9-7 0,-3-17 7 16,14 4-5-16,2-9 6 15,10 1-8-15,-1-4 7 16,7-12-8-16,-7-11 8 15,9 6-5-15,-11-14 8 16,7-4-5-16,-10 8 5 16,9 13-6-16,-13-7 5 15,4-6-6-15,-2 13 7 16,-2-9-7-16,-8-16 4 0,10-3-4 16,-6 11 5-16,-2-4-6 15,-5 8 6-15,3 0-5 16,-7 11 7-16,5-3-7 15,-9 2 5-15,5 3-4 16,-7 0 6-16,3-9-7 16,-9 6 5-16,2 5-3 15,-2-3 4-15,2-3-6 16,-6 8 6-16,4-5-3 16,-8-6 2-16,6-6-3 15,-7 1 4-15,1-10-6 16,-2-3 4-16,2-2-4 15,-5-1 4-15,5-14-5 16,-4 6 7-16,7 5-7 16,-1-3 4-16,0 1 0 0,0 11 2 15,0-17-5-15,-7-10 6 16,5-7-6-16,-4 1 5 16,1-3-4-16,-1 14 3 15,6-8-5-15,-5 14 7 16,3-17-6-16,-6-1 5 15,1 1-4-15,-3 3 5 16,-3-17-6-16,-4 0 7 16,1 0-7-16,-5-2 5 0,-2-8 1 15,0 10 1-15,0-8-9 16,-2 4 7-16,0-17-4 16,6 11-1-16,-2-11 1 15,2 17 3-15,-2-10-5 16,0 16 7-16,-4-17-6 15,0 13 5-15,0-25-3 16,-2 9 5-16,-3-13-6 16,-3 2 5-16,2-27-6 15,-3 25 6-15,5-17-5 16,2 21 3-16,8-2-3 16,0 25 0-16,1 0 1 15,3 14 4-15,-6-16-5 16,-2 0 5-16,2-19 0 15,0 2-3-15,-6-24-1 0,2 16 3 16,0-13-4-16,-4 21 4 16,1-30-6-16,1 17 6 15,4-20-4-15,-2 13 4 16,2-15-5-16,0 16 6 16,0-1-5-16,0 22 4 15,-4-8-4-15,2 15 7 0,-8-5-7 16,3 9 6-16,-1-23-4 15,4 12 3-15,4-12-6 16,4 16 6-16,0-14-6 16,4 29 4-16,-1 9-3 15,-3 20 4-15,0-9-3 16,0 18 5-16,-4-24-5 16,4 1 4-16,3-3-5 15,-1 11 5-15,0-6-6 16,0-1 4-16,0-16-3 15,-4 17 6-15,-6-17-6 16,6 19 6-16,-6 1-4 16,0 11 4-16,-2-6-5 15,4 17 6-15,-4-13-6 16,4 14 4-16,2-7-4 16,0 3 4-16,2-8-5 0,2 9 5 15,-2-7-5-15,0 10 4 16,-2-7-4-16,-2 5 5 15,-2 1-3-15,2-5 2 16,0 2-3-16,2 7 2 16,4 0-2-16,0-3 0 15,-2 3 1-15,4 2 1 16,-4-1-3-16,4-1 3 0,-6 6 1 16,5 4-2-16,-8-2 0 15,-3 4 5-15,-4-6-8 16,2-2 6-16,-5 6-2 15,3 2 1-15,-3-6-4 16,5 12 4-16,-4-10-2 16,1 0 3-16,3 2-5 15,-2 4 5-15,1-6-2 16,-3 0 0-16,1 14-5 16,1-5 8-16,-2-3-5 15,-5 15 3-15,4-5-8 16,-3-6-10-16,-1 5-56 15,11 4 499-15,0-34-753 16,8 2 370-16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23F081-C537-F944-8FB6-87D3FD0A1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5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Related: How do we detect overflow?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3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8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1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1919-3281-6149-ACD7-D72903004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6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1E6A-D9B2-A94F-B04A-15B67FA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691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A3AD-C3C6-5341-A18D-D7D010A4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525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D0276-D3A5-6E4C-A896-A210A99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EAAD9-DFF6-7843-95ED-2362EEA15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527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CF3D6-6117-8847-8BBA-BBD49E762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049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DF65-5825-1543-A022-53D741828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10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51FD-CF0E-1342-A57B-F3D3DC116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142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65F7D-65E6-EF4D-8334-3E42DF2F8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466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1F1A4-3C93-4246-BCE9-4B4F3C251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701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1FD45-1ABE-2742-95F2-E5B676AEC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70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DB63-A062-AF4D-9CBD-0C45E743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124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customXml" Target="../ink/ink4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17.png"/><Relationship Id="rId12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1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1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00200" y="1371600"/>
            <a:ext cx="90678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Combinational Logic Continued;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Memory and Sequential Circuits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1: Boolean Functions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506200" cy="1143000"/>
          </a:xfrm>
        </p:spPr>
        <p:txBody>
          <a:bodyPr/>
          <a:lstStyle/>
          <a:p>
            <a:r>
              <a:rPr lang="en-US" dirty="0" smtClean="0"/>
              <a:t>Examples: Circuits </a:t>
            </a:r>
            <a:r>
              <a:rPr lang="en-US" dirty="0" smtClean="0">
                <a:sym typeface="Wingdings" panose="05000000000000000000" pitchFamily="2" charset="2"/>
              </a:rPr>
              <a:t> Truth Table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7030617" y="3986757"/>
            <a:ext cx="1934986" cy="2246769"/>
            <a:chOff x="725570" y="1066800"/>
            <a:chExt cx="1934986" cy="2246769"/>
          </a:xfrm>
        </p:grpSpPr>
        <p:sp>
          <p:nvSpPr>
            <p:cNvPr id="278" name="TextBox 277"/>
            <p:cNvSpPr txBox="1"/>
            <p:nvPr/>
          </p:nvSpPr>
          <p:spPr>
            <a:xfrm>
              <a:off x="725570" y="1066800"/>
              <a:ext cx="86754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i</a:t>
              </a:r>
              <a:r>
                <a:rPr lang="en-US" sz="2800" dirty="0"/>
                <a:t> </a:t>
              </a:r>
              <a:r>
                <a:rPr lang="en-US" sz="2800" dirty="0" smtClean="0"/>
                <a:t>B</a:t>
              </a:r>
              <a:r>
                <a:rPr lang="en-US" sz="2800" baseline="-25000" dirty="0" smtClean="0"/>
                <a:t>i</a:t>
              </a:r>
              <a:endParaRPr lang="en-US" sz="2800" dirty="0"/>
            </a:p>
            <a:p>
              <a:r>
                <a:rPr lang="en-US" sz="2800" dirty="0"/>
                <a:t>0  </a:t>
              </a:r>
              <a:r>
                <a:rPr lang="en-US" sz="2800" dirty="0" smtClean="0"/>
                <a:t>0</a:t>
              </a:r>
              <a:endParaRPr lang="en-US" sz="2800" dirty="0"/>
            </a:p>
            <a:p>
              <a:r>
                <a:rPr lang="en-US" sz="2800" dirty="0"/>
                <a:t>0  1</a:t>
              </a:r>
              <a:endParaRPr lang="en-US" sz="2800" dirty="0" smtClean="0"/>
            </a:p>
            <a:p>
              <a:r>
                <a:rPr lang="en-US" sz="2800" dirty="0"/>
                <a:t>1</a:t>
              </a:r>
              <a:r>
                <a:rPr lang="en-US" sz="2800" dirty="0" smtClean="0"/>
                <a:t>  0</a:t>
              </a:r>
            </a:p>
            <a:p>
              <a:r>
                <a:rPr lang="en-US" sz="2800" dirty="0"/>
                <a:t>1</a:t>
              </a:r>
              <a:r>
                <a:rPr lang="en-US" sz="2800" dirty="0" smtClean="0"/>
                <a:t>  1</a:t>
              </a:r>
              <a:endParaRPr lang="en-US" sz="28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816532" y="1066800"/>
              <a:ext cx="40427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Z</a:t>
              </a:r>
              <a:endParaRPr lang="en-US" sz="2800" dirty="0"/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 smtClean="0"/>
                <a:t>0</a:t>
              </a:r>
              <a:endParaRPr lang="en-US" sz="2800" dirty="0"/>
            </a:p>
          </p:txBody>
        </p:sp>
        <p:cxnSp>
          <p:nvCxnSpPr>
            <p:cNvPr id="280" name="Straight Connector 279"/>
            <p:cNvCxnSpPr/>
            <p:nvPr/>
          </p:nvCxnSpPr>
          <p:spPr bwMode="auto">
            <a:xfrm flipH="1">
              <a:off x="762000" y="1524000"/>
              <a:ext cx="1898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>
              <a:off x="1664132" y="1143000"/>
              <a:ext cx="0" cy="21705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81800" y="1447800"/>
            <a:ext cx="3973809" cy="1905000"/>
            <a:chOff x="6913983" y="1676400"/>
            <a:chExt cx="3973809" cy="1905000"/>
          </a:xfrm>
        </p:grpSpPr>
        <p:grpSp>
          <p:nvGrpSpPr>
            <p:cNvPr id="26" name="Group 25"/>
            <p:cNvGrpSpPr/>
            <p:nvPr/>
          </p:nvGrpSpPr>
          <p:grpSpPr>
            <a:xfrm>
              <a:off x="7171798" y="1948232"/>
              <a:ext cx="894714" cy="152400"/>
              <a:chOff x="4016380" y="2787650"/>
              <a:chExt cx="894714" cy="152400"/>
            </a:xfrm>
          </p:grpSpPr>
          <p:sp>
            <p:nvSpPr>
              <p:cNvPr id="97" name="Isosceles Triangle 96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98" name="Straight Connector 97"/>
              <p:cNvCxnSpPr>
                <a:stCxn id="97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endCxn id="100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Oval 99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5" name="Straight Connector 34"/>
            <p:cNvCxnSpPr>
              <a:endCxn id="186" idx="2"/>
            </p:cNvCxnSpPr>
            <p:nvPr/>
          </p:nvCxnSpPr>
          <p:spPr bwMode="auto">
            <a:xfrm flipH="1">
              <a:off x="10304246" y="2286001"/>
              <a:ext cx="486416" cy="5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8904712" y="2108203"/>
              <a:ext cx="891494" cy="31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8911063" y="2217986"/>
              <a:ext cx="961034" cy="13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Isosceles Triangle 42"/>
            <p:cNvSpPr/>
            <p:nvPr/>
          </p:nvSpPr>
          <p:spPr bwMode="auto">
            <a:xfrm rot="5400000">
              <a:off x="7568668" y="1764082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4" name="Straight Connector 43"/>
            <p:cNvCxnSpPr>
              <a:stCxn id="43" idx="3"/>
            </p:cNvCxnSpPr>
            <p:nvPr/>
          </p:nvCxnSpPr>
          <p:spPr bwMode="auto">
            <a:xfrm flipH="1">
              <a:off x="7165448" y="1840282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endCxn id="46" idx="6"/>
            </p:cNvCxnSpPr>
            <p:nvPr/>
          </p:nvCxnSpPr>
          <p:spPr bwMode="auto">
            <a:xfrm flipH="1">
              <a:off x="7825844" y="1837107"/>
              <a:ext cx="2343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7749643" y="1799007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7" name="Straight Connector 46"/>
            <p:cNvCxnSpPr>
              <a:endCxn id="91" idx="6"/>
            </p:cNvCxnSpPr>
            <p:nvPr/>
          </p:nvCxnSpPr>
          <p:spPr bwMode="auto">
            <a:xfrm flipH="1">
              <a:off x="8718019" y="1939925"/>
              <a:ext cx="2089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9" name="Group 48"/>
            <p:cNvGrpSpPr/>
            <p:nvPr/>
          </p:nvGrpSpPr>
          <p:grpSpPr>
            <a:xfrm>
              <a:off x="8032218" y="1676400"/>
              <a:ext cx="685800" cy="533400"/>
              <a:chOff x="7162800" y="1981200"/>
              <a:chExt cx="685800" cy="533400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1" name="Straight Connector 50"/>
            <p:cNvCxnSpPr>
              <a:endCxn id="84" idx="6"/>
            </p:cNvCxnSpPr>
            <p:nvPr/>
          </p:nvCxnSpPr>
          <p:spPr bwMode="auto">
            <a:xfrm flipH="1">
              <a:off x="8718019" y="2619375"/>
              <a:ext cx="21526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7167987" y="2697707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oup 52"/>
            <p:cNvGrpSpPr/>
            <p:nvPr/>
          </p:nvGrpSpPr>
          <p:grpSpPr>
            <a:xfrm>
              <a:off x="8032218" y="2362200"/>
              <a:ext cx="685800" cy="533400"/>
              <a:chOff x="7162800" y="1981200"/>
              <a:chExt cx="685800" cy="533400"/>
            </a:xfrm>
          </p:grpSpPr>
          <p:sp>
            <p:nvSpPr>
              <p:cNvPr id="84" name="Oval 8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68623" y="2453231"/>
              <a:ext cx="875664" cy="152400"/>
              <a:chOff x="5067936" y="2559050"/>
              <a:chExt cx="875664" cy="152400"/>
            </a:xfrm>
          </p:grpSpPr>
          <p:sp>
            <p:nvSpPr>
              <p:cNvPr id="54" name="Isosceles Triangle 53"/>
              <p:cNvSpPr/>
              <p:nvPr/>
            </p:nvSpPr>
            <p:spPr bwMode="auto">
              <a:xfrm rot="5400000">
                <a:off x="5471156" y="25590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55" name="Straight Connector 54"/>
              <p:cNvCxnSpPr>
                <a:stCxn id="54" idx="3"/>
              </p:cNvCxnSpPr>
              <p:nvPr/>
            </p:nvCxnSpPr>
            <p:spPr bwMode="auto">
              <a:xfrm flipH="1" flipV="1">
                <a:off x="5067936" y="2632075"/>
                <a:ext cx="40322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>
                <a:endCxn id="57" idx="6"/>
              </p:cNvCxnSpPr>
              <p:nvPr/>
            </p:nvCxnSpPr>
            <p:spPr bwMode="auto">
              <a:xfrm flipH="1">
                <a:off x="5728331" y="2625725"/>
                <a:ext cx="215269" cy="63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Oval 56"/>
              <p:cNvSpPr/>
              <p:nvPr/>
            </p:nvSpPr>
            <p:spPr bwMode="auto">
              <a:xfrm>
                <a:off x="5652131" y="25939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8" name="Straight Connector 57"/>
            <p:cNvCxnSpPr>
              <a:endCxn id="81" idx="6"/>
            </p:cNvCxnSpPr>
            <p:nvPr/>
          </p:nvCxnSpPr>
          <p:spPr bwMode="auto">
            <a:xfrm flipH="1" flipV="1">
              <a:off x="8718018" y="3311525"/>
              <a:ext cx="483133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8032218" y="3048000"/>
              <a:ext cx="685800" cy="533400"/>
              <a:chOff x="7162800" y="1981200"/>
              <a:chExt cx="685800" cy="533400"/>
            </a:xfrm>
          </p:grpSpPr>
          <p:sp>
            <p:nvSpPr>
              <p:cNvPr id="81" name="Oval 8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 flipH="1">
              <a:off x="7165449" y="3208142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8920587" y="2212976"/>
              <a:ext cx="3176" cy="4159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8917412" y="1933578"/>
              <a:ext cx="3176" cy="1746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6913983" y="16878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23504" y="236115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33025" y="30490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562062" y="18288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Z</a:t>
              </a:r>
              <a:endParaRPr lang="en-US" sz="1800" dirty="0"/>
            </a:p>
          </p:txBody>
        </p:sp>
        <p:cxnSp>
          <p:nvCxnSpPr>
            <p:cNvPr id="204" name="Straight Connector 203"/>
            <p:cNvCxnSpPr/>
            <p:nvPr/>
          </p:nvCxnSpPr>
          <p:spPr bwMode="auto">
            <a:xfrm flipH="1" flipV="1">
              <a:off x="9168868" y="2371725"/>
              <a:ext cx="669294" cy="127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 flipH="1" flipV="1">
              <a:off x="9210676" y="2362201"/>
              <a:ext cx="6279" cy="94614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4" name="Group 183"/>
            <p:cNvGrpSpPr/>
            <p:nvPr/>
          </p:nvGrpSpPr>
          <p:grpSpPr>
            <a:xfrm>
              <a:off x="9681947" y="1982703"/>
              <a:ext cx="622300" cy="609599"/>
              <a:chOff x="4953000" y="1593849"/>
              <a:chExt cx="457201" cy="463551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82" name="Straight Connector 281"/>
            <p:cNvCxnSpPr/>
            <p:nvPr/>
          </p:nvCxnSpPr>
          <p:spPr bwMode="auto">
            <a:xfrm flipH="1">
              <a:off x="7162800" y="3360542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4" name="TextBox 283"/>
          <p:cNvSpPr txBox="1"/>
          <p:nvPr/>
        </p:nvSpPr>
        <p:spPr>
          <a:xfrm>
            <a:off x="1269315" y="1775555"/>
            <a:ext cx="6005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the truth table that corresponds to the circuit.</a:t>
            </a:r>
            <a:endParaRPr lang="en-US" sz="2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1295400" y="4303693"/>
            <a:ext cx="540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Draw the circuit that corresponds to the truth table.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68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506200" cy="1143000"/>
          </a:xfrm>
        </p:spPr>
        <p:txBody>
          <a:bodyPr/>
          <a:lstStyle/>
          <a:p>
            <a:r>
              <a:rPr lang="en-US" dirty="0" smtClean="0"/>
              <a:t>Examples: Circuits </a:t>
            </a:r>
            <a:r>
              <a:rPr lang="en-US" dirty="0" smtClean="0">
                <a:sym typeface="Wingdings" panose="05000000000000000000" pitchFamily="2" charset="2"/>
              </a:rPr>
              <a:t> Truth Table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90508" y="1200259"/>
            <a:ext cx="1934986" cy="2246769"/>
            <a:chOff x="725570" y="1066800"/>
            <a:chExt cx="1934986" cy="2246769"/>
          </a:xfrm>
        </p:grpSpPr>
        <p:sp>
          <p:nvSpPr>
            <p:cNvPr id="5" name="TextBox 4"/>
            <p:cNvSpPr txBox="1"/>
            <p:nvPr/>
          </p:nvSpPr>
          <p:spPr>
            <a:xfrm>
              <a:off x="725570" y="1066800"/>
              <a:ext cx="86754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i</a:t>
              </a:r>
              <a:r>
                <a:rPr lang="en-US" sz="2800" dirty="0"/>
                <a:t> </a:t>
              </a:r>
              <a:r>
                <a:rPr lang="en-US" sz="2800" dirty="0" smtClean="0"/>
                <a:t>B</a:t>
              </a:r>
              <a:r>
                <a:rPr lang="en-US" sz="2800" baseline="-25000" dirty="0" smtClean="0"/>
                <a:t>i</a:t>
              </a:r>
              <a:endParaRPr lang="en-US" sz="2800" dirty="0"/>
            </a:p>
            <a:p>
              <a:r>
                <a:rPr lang="en-US" sz="2800" dirty="0"/>
                <a:t>0  </a:t>
              </a:r>
              <a:r>
                <a:rPr lang="en-US" sz="2800" dirty="0" smtClean="0"/>
                <a:t>0</a:t>
              </a:r>
              <a:endParaRPr lang="en-US" sz="2800" dirty="0"/>
            </a:p>
            <a:p>
              <a:r>
                <a:rPr lang="en-US" sz="2800" dirty="0"/>
                <a:t>0  1</a:t>
              </a:r>
              <a:endParaRPr lang="en-US" sz="2800" dirty="0" smtClean="0"/>
            </a:p>
            <a:p>
              <a:r>
                <a:rPr lang="en-US" sz="2800" dirty="0"/>
                <a:t>1</a:t>
              </a:r>
              <a:r>
                <a:rPr lang="en-US" sz="2800" dirty="0" smtClean="0"/>
                <a:t>  0</a:t>
              </a:r>
            </a:p>
            <a:p>
              <a:r>
                <a:rPr lang="en-US" sz="2800" dirty="0"/>
                <a:t>1</a:t>
              </a:r>
              <a:r>
                <a:rPr lang="en-US" sz="2800" dirty="0" smtClean="0"/>
                <a:t>  1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16532" y="1066800"/>
              <a:ext cx="40427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Z</a:t>
              </a:r>
              <a:endParaRPr lang="en-US" sz="2800" dirty="0"/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 smtClean="0"/>
                <a:t>1</a:t>
              </a:r>
              <a:endParaRPr lang="en-US" sz="2800" dirty="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762000" y="1524000"/>
              <a:ext cx="1898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664132" y="1143000"/>
              <a:ext cx="0" cy="21705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6172200" y="4633868"/>
            <a:ext cx="3952879" cy="1219200"/>
            <a:chOff x="6791321" y="4724400"/>
            <a:chExt cx="3952879" cy="1219200"/>
          </a:xfrm>
        </p:grpSpPr>
        <p:grpSp>
          <p:nvGrpSpPr>
            <p:cNvPr id="161" name="Group 160"/>
            <p:cNvGrpSpPr/>
            <p:nvPr/>
          </p:nvGrpSpPr>
          <p:grpSpPr>
            <a:xfrm>
              <a:off x="7049136" y="4984749"/>
              <a:ext cx="894714" cy="152400"/>
              <a:chOff x="4016380" y="2787650"/>
              <a:chExt cx="894714" cy="152400"/>
            </a:xfrm>
          </p:grpSpPr>
          <p:sp>
            <p:nvSpPr>
              <p:cNvPr id="162" name="Isosceles Triangle 161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63" name="Straight Connector 162"/>
              <p:cNvCxnSpPr>
                <a:stCxn id="162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Straight Connector 190"/>
              <p:cNvCxnSpPr>
                <a:endCxn id="192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2" name="Oval 191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08" name="Straight Connector 207"/>
            <p:cNvCxnSpPr>
              <a:endCxn id="275" idx="2"/>
            </p:cNvCxnSpPr>
            <p:nvPr/>
          </p:nvCxnSpPr>
          <p:spPr bwMode="auto">
            <a:xfrm flipH="1">
              <a:off x="10160654" y="5256299"/>
              <a:ext cx="486416" cy="5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/>
            <p:nvPr/>
          </p:nvCxnSpPr>
          <p:spPr bwMode="auto">
            <a:xfrm flipH="1">
              <a:off x="8782050" y="5156203"/>
              <a:ext cx="891494" cy="31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Straight Connector 209"/>
            <p:cNvCxnSpPr/>
            <p:nvPr/>
          </p:nvCxnSpPr>
          <p:spPr bwMode="auto">
            <a:xfrm flipH="1">
              <a:off x="8788401" y="5265986"/>
              <a:ext cx="961034" cy="13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Isosceles Triangle 215"/>
            <p:cNvSpPr/>
            <p:nvPr/>
          </p:nvSpPr>
          <p:spPr bwMode="auto">
            <a:xfrm rot="5400000">
              <a:off x="7446006" y="4800599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18" name="Straight Connector 217"/>
            <p:cNvCxnSpPr>
              <a:stCxn id="216" idx="3"/>
            </p:cNvCxnSpPr>
            <p:nvPr/>
          </p:nvCxnSpPr>
          <p:spPr bwMode="auto">
            <a:xfrm flipH="1">
              <a:off x="7042786" y="4876799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Straight Connector 221"/>
            <p:cNvCxnSpPr>
              <a:endCxn id="223" idx="6"/>
            </p:cNvCxnSpPr>
            <p:nvPr/>
          </p:nvCxnSpPr>
          <p:spPr bwMode="auto">
            <a:xfrm flipH="1">
              <a:off x="7703182" y="4873624"/>
              <a:ext cx="2343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3" name="Oval 222"/>
            <p:cNvSpPr/>
            <p:nvPr/>
          </p:nvSpPr>
          <p:spPr bwMode="auto">
            <a:xfrm>
              <a:off x="7626981" y="4835524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24" name="Straight Connector 223"/>
            <p:cNvCxnSpPr>
              <a:endCxn id="227" idx="6"/>
            </p:cNvCxnSpPr>
            <p:nvPr/>
          </p:nvCxnSpPr>
          <p:spPr bwMode="auto">
            <a:xfrm flipH="1">
              <a:off x="8595357" y="4987925"/>
              <a:ext cx="2089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6" name="Group 225"/>
            <p:cNvGrpSpPr/>
            <p:nvPr/>
          </p:nvGrpSpPr>
          <p:grpSpPr>
            <a:xfrm>
              <a:off x="7909556" y="4724400"/>
              <a:ext cx="685800" cy="533400"/>
              <a:chOff x="7162800" y="1981200"/>
              <a:chExt cx="685800" cy="533400"/>
            </a:xfrm>
          </p:grpSpPr>
          <p:sp>
            <p:nvSpPr>
              <p:cNvPr id="227" name="Oval 226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37" name="Straight Connector 236"/>
            <p:cNvCxnSpPr>
              <a:endCxn id="240" idx="6"/>
            </p:cNvCxnSpPr>
            <p:nvPr/>
          </p:nvCxnSpPr>
          <p:spPr bwMode="auto">
            <a:xfrm flipH="1">
              <a:off x="8595357" y="5667375"/>
              <a:ext cx="21526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Connector 237"/>
            <p:cNvCxnSpPr/>
            <p:nvPr/>
          </p:nvCxnSpPr>
          <p:spPr bwMode="auto">
            <a:xfrm flipH="1">
              <a:off x="7045325" y="5746750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9" name="Group 238"/>
            <p:cNvGrpSpPr/>
            <p:nvPr/>
          </p:nvGrpSpPr>
          <p:grpSpPr>
            <a:xfrm>
              <a:off x="7909556" y="5410200"/>
              <a:ext cx="685800" cy="533400"/>
              <a:chOff x="7162800" y="1981200"/>
              <a:chExt cx="685800" cy="533400"/>
            </a:xfrm>
          </p:grpSpPr>
          <p:sp>
            <p:nvSpPr>
              <p:cNvPr id="240" name="Oval 239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7045961" y="5502274"/>
              <a:ext cx="875664" cy="152400"/>
              <a:chOff x="5067936" y="2559050"/>
              <a:chExt cx="875664" cy="152400"/>
            </a:xfrm>
          </p:grpSpPr>
          <p:sp>
            <p:nvSpPr>
              <p:cNvPr id="244" name="Isosceles Triangle 243"/>
              <p:cNvSpPr/>
              <p:nvPr/>
            </p:nvSpPr>
            <p:spPr bwMode="auto">
              <a:xfrm rot="5400000">
                <a:off x="5471156" y="25590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245" name="Straight Connector 244"/>
              <p:cNvCxnSpPr>
                <a:stCxn id="244" idx="3"/>
              </p:cNvCxnSpPr>
              <p:nvPr/>
            </p:nvCxnSpPr>
            <p:spPr bwMode="auto">
              <a:xfrm flipH="1" flipV="1">
                <a:off x="5067936" y="2632075"/>
                <a:ext cx="40322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Straight Connector 245"/>
              <p:cNvCxnSpPr>
                <a:endCxn id="247" idx="6"/>
              </p:cNvCxnSpPr>
              <p:nvPr/>
            </p:nvCxnSpPr>
            <p:spPr bwMode="auto">
              <a:xfrm flipH="1">
                <a:off x="5728331" y="2625725"/>
                <a:ext cx="215269" cy="63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7" name="Oval 246"/>
              <p:cNvSpPr/>
              <p:nvPr/>
            </p:nvSpPr>
            <p:spPr bwMode="auto">
              <a:xfrm>
                <a:off x="5652131" y="25939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55" name="Straight Connector 254"/>
            <p:cNvCxnSpPr/>
            <p:nvPr/>
          </p:nvCxnSpPr>
          <p:spPr bwMode="auto">
            <a:xfrm flipV="1">
              <a:off x="8797925" y="5260976"/>
              <a:ext cx="3176" cy="4159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 bwMode="auto">
            <a:xfrm flipV="1">
              <a:off x="8794750" y="4981578"/>
              <a:ext cx="3176" cy="1746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8" name="TextBox 257"/>
            <p:cNvSpPr txBox="1"/>
            <p:nvPr/>
          </p:nvSpPr>
          <p:spPr>
            <a:xfrm>
              <a:off x="6791321" y="47244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800842" y="54102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0418470" y="479909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Z</a:t>
              </a:r>
              <a:endParaRPr lang="en-US" sz="1800" dirty="0"/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9538355" y="4953001"/>
              <a:ext cx="622300" cy="609599"/>
              <a:chOff x="4953000" y="1593849"/>
              <a:chExt cx="457201" cy="463551"/>
            </a:xfrm>
          </p:grpSpPr>
          <p:sp>
            <p:nvSpPr>
              <p:cNvPr id="274" name="Freeform 273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5" name="Freeform 274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6" name="Freeform 275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277" name="Group 276"/>
          <p:cNvGrpSpPr/>
          <p:nvPr/>
        </p:nvGrpSpPr>
        <p:grpSpPr>
          <a:xfrm>
            <a:off x="3906331" y="4081984"/>
            <a:ext cx="1934986" cy="2246769"/>
            <a:chOff x="725570" y="1066800"/>
            <a:chExt cx="1934986" cy="2246769"/>
          </a:xfrm>
        </p:grpSpPr>
        <p:sp>
          <p:nvSpPr>
            <p:cNvPr id="278" name="TextBox 277"/>
            <p:cNvSpPr txBox="1"/>
            <p:nvPr/>
          </p:nvSpPr>
          <p:spPr>
            <a:xfrm>
              <a:off x="725570" y="1066800"/>
              <a:ext cx="86754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i</a:t>
              </a:r>
              <a:r>
                <a:rPr lang="en-US" sz="2800" dirty="0"/>
                <a:t> </a:t>
              </a:r>
              <a:r>
                <a:rPr lang="en-US" sz="2800" dirty="0" smtClean="0"/>
                <a:t>B</a:t>
              </a:r>
              <a:r>
                <a:rPr lang="en-US" sz="2800" baseline="-25000" dirty="0" smtClean="0"/>
                <a:t>i</a:t>
              </a:r>
              <a:endParaRPr lang="en-US" sz="2800" dirty="0"/>
            </a:p>
            <a:p>
              <a:r>
                <a:rPr lang="en-US" sz="2800" dirty="0"/>
                <a:t>0  </a:t>
              </a:r>
              <a:r>
                <a:rPr lang="en-US" sz="2800" dirty="0" smtClean="0"/>
                <a:t>0</a:t>
              </a:r>
              <a:endParaRPr lang="en-US" sz="2800" dirty="0"/>
            </a:p>
            <a:p>
              <a:r>
                <a:rPr lang="en-US" sz="2800" dirty="0"/>
                <a:t>0  1</a:t>
              </a:r>
              <a:endParaRPr lang="en-US" sz="2800" dirty="0" smtClean="0"/>
            </a:p>
            <a:p>
              <a:r>
                <a:rPr lang="en-US" sz="2800" dirty="0"/>
                <a:t>1</a:t>
              </a:r>
              <a:r>
                <a:rPr lang="en-US" sz="2800" dirty="0" smtClean="0"/>
                <a:t>  0</a:t>
              </a:r>
            </a:p>
            <a:p>
              <a:r>
                <a:rPr lang="en-US" sz="2800" dirty="0"/>
                <a:t>1</a:t>
              </a:r>
              <a:r>
                <a:rPr lang="en-US" sz="2800" dirty="0" smtClean="0"/>
                <a:t>  1</a:t>
              </a:r>
              <a:endParaRPr lang="en-US" sz="28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816532" y="1066800"/>
              <a:ext cx="40427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Z</a:t>
              </a:r>
              <a:endParaRPr lang="en-US" sz="2800" dirty="0"/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 smtClean="0"/>
                <a:t>0</a:t>
              </a:r>
              <a:endParaRPr lang="en-US" sz="2800" dirty="0"/>
            </a:p>
          </p:txBody>
        </p:sp>
        <p:cxnSp>
          <p:nvCxnSpPr>
            <p:cNvPr id="280" name="Straight Connector 279"/>
            <p:cNvCxnSpPr/>
            <p:nvPr/>
          </p:nvCxnSpPr>
          <p:spPr bwMode="auto">
            <a:xfrm flipH="1">
              <a:off x="762000" y="1524000"/>
              <a:ext cx="1898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>
              <a:off x="1664132" y="1143000"/>
              <a:ext cx="0" cy="21705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2084091" y="1409243"/>
            <a:ext cx="3973809" cy="1905000"/>
            <a:chOff x="6913983" y="1676400"/>
            <a:chExt cx="3973809" cy="1905000"/>
          </a:xfrm>
        </p:grpSpPr>
        <p:grpSp>
          <p:nvGrpSpPr>
            <p:cNvPr id="26" name="Group 25"/>
            <p:cNvGrpSpPr/>
            <p:nvPr/>
          </p:nvGrpSpPr>
          <p:grpSpPr>
            <a:xfrm>
              <a:off x="7171798" y="1948232"/>
              <a:ext cx="894714" cy="152400"/>
              <a:chOff x="4016380" y="2787650"/>
              <a:chExt cx="894714" cy="152400"/>
            </a:xfrm>
          </p:grpSpPr>
          <p:sp>
            <p:nvSpPr>
              <p:cNvPr id="97" name="Isosceles Triangle 96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98" name="Straight Connector 97"/>
              <p:cNvCxnSpPr>
                <a:stCxn id="97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endCxn id="100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Oval 99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5" name="Straight Connector 34"/>
            <p:cNvCxnSpPr>
              <a:endCxn id="186" idx="2"/>
            </p:cNvCxnSpPr>
            <p:nvPr/>
          </p:nvCxnSpPr>
          <p:spPr bwMode="auto">
            <a:xfrm flipH="1">
              <a:off x="10304246" y="2286001"/>
              <a:ext cx="486416" cy="5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8904712" y="2108203"/>
              <a:ext cx="891494" cy="31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8911063" y="2217986"/>
              <a:ext cx="961034" cy="13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Isosceles Triangle 42"/>
            <p:cNvSpPr/>
            <p:nvPr/>
          </p:nvSpPr>
          <p:spPr bwMode="auto">
            <a:xfrm rot="5400000">
              <a:off x="7568668" y="1764082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4" name="Straight Connector 43"/>
            <p:cNvCxnSpPr>
              <a:stCxn id="43" idx="3"/>
            </p:cNvCxnSpPr>
            <p:nvPr/>
          </p:nvCxnSpPr>
          <p:spPr bwMode="auto">
            <a:xfrm flipH="1">
              <a:off x="7165448" y="1840282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endCxn id="46" idx="6"/>
            </p:cNvCxnSpPr>
            <p:nvPr/>
          </p:nvCxnSpPr>
          <p:spPr bwMode="auto">
            <a:xfrm flipH="1">
              <a:off x="7825844" y="1837107"/>
              <a:ext cx="2343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7749643" y="1799007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7" name="Straight Connector 46"/>
            <p:cNvCxnSpPr>
              <a:endCxn id="91" idx="6"/>
            </p:cNvCxnSpPr>
            <p:nvPr/>
          </p:nvCxnSpPr>
          <p:spPr bwMode="auto">
            <a:xfrm flipH="1">
              <a:off x="8718019" y="1939925"/>
              <a:ext cx="2089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9" name="Group 48"/>
            <p:cNvGrpSpPr/>
            <p:nvPr/>
          </p:nvGrpSpPr>
          <p:grpSpPr>
            <a:xfrm>
              <a:off x="8032218" y="1676400"/>
              <a:ext cx="685800" cy="533400"/>
              <a:chOff x="7162800" y="1981200"/>
              <a:chExt cx="685800" cy="533400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1" name="Straight Connector 50"/>
            <p:cNvCxnSpPr>
              <a:endCxn id="84" idx="6"/>
            </p:cNvCxnSpPr>
            <p:nvPr/>
          </p:nvCxnSpPr>
          <p:spPr bwMode="auto">
            <a:xfrm flipH="1">
              <a:off x="8718019" y="2619375"/>
              <a:ext cx="21526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7167987" y="2697707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oup 52"/>
            <p:cNvGrpSpPr/>
            <p:nvPr/>
          </p:nvGrpSpPr>
          <p:grpSpPr>
            <a:xfrm>
              <a:off x="8032218" y="2362200"/>
              <a:ext cx="685800" cy="533400"/>
              <a:chOff x="7162800" y="1981200"/>
              <a:chExt cx="685800" cy="533400"/>
            </a:xfrm>
          </p:grpSpPr>
          <p:sp>
            <p:nvSpPr>
              <p:cNvPr id="84" name="Oval 8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68623" y="2453231"/>
              <a:ext cx="875664" cy="152400"/>
              <a:chOff x="5067936" y="2559050"/>
              <a:chExt cx="875664" cy="152400"/>
            </a:xfrm>
          </p:grpSpPr>
          <p:sp>
            <p:nvSpPr>
              <p:cNvPr id="54" name="Isosceles Triangle 53"/>
              <p:cNvSpPr/>
              <p:nvPr/>
            </p:nvSpPr>
            <p:spPr bwMode="auto">
              <a:xfrm rot="5400000">
                <a:off x="5471156" y="25590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55" name="Straight Connector 54"/>
              <p:cNvCxnSpPr>
                <a:stCxn id="54" idx="3"/>
              </p:cNvCxnSpPr>
              <p:nvPr/>
            </p:nvCxnSpPr>
            <p:spPr bwMode="auto">
              <a:xfrm flipH="1" flipV="1">
                <a:off x="5067936" y="2632075"/>
                <a:ext cx="40322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>
                <a:endCxn id="57" idx="6"/>
              </p:cNvCxnSpPr>
              <p:nvPr/>
            </p:nvCxnSpPr>
            <p:spPr bwMode="auto">
              <a:xfrm flipH="1">
                <a:off x="5728331" y="2625725"/>
                <a:ext cx="215269" cy="63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Oval 56"/>
              <p:cNvSpPr/>
              <p:nvPr/>
            </p:nvSpPr>
            <p:spPr bwMode="auto">
              <a:xfrm>
                <a:off x="5652131" y="25939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8" name="Straight Connector 57"/>
            <p:cNvCxnSpPr>
              <a:endCxn id="81" idx="6"/>
            </p:cNvCxnSpPr>
            <p:nvPr/>
          </p:nvCxnSpPr>
          <p:spPr bwMode="auto">
            <a:xfrm flipH="1" flipV="1">
              <a:off x="8718018" y="3311525"/>
              <a:ext cx="483133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8032218" y="3048000"/>
              <a:ext cx="685800" cy="533400"/>
              <a:chOff x="7162800" y="1981200"/>
              <a:chExt cx="685800" cy="533400"/>
            </a:xfrm>
          </p:grpSpPr>
          <p:sp>
            <p:nvSpPr>
              <p:cNvPr id="81" name="Oval 8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 flipH="1">
              <a:off x="7165449" y="3208142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8920587" y="2212976"/>
              <a:ext cx="3176" cy="4159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8917412" y="1933578"/>
              <a:ext cx="3176" cy="1746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6913983" y="16878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23504" y="236115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33025" y="30490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562062" y="18288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Z</a:t>
              </a:r>
              <a:endParaRPr lang="en-US" sz="1800" dirty="0"/>
            </a:p>
          </p:txBody>
        </p:sp>
        <p:cxnSp>
          <p:nvCxnSpPr>
            <p:cNvPr id="204" name="Straight Connector 203"/>
            <p:cNvCxnSpPr/>
            <p:nvPr/>
          </p:nvCxnSpPr>
          <p:spPr bwMode="auto">
            <a:xfrm flipH="1" flipV="1">
              <a:off x="9168868" y="2371725"/>
              <a:ext cx="669294" cy="127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 flipH="1" flipV="1">
              <a:off x="9210676" y="2362201"/>
              <a:ext cx="6279" cy="94614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4" name="Group 183"/>
            <p:cNvGrpSpPr/>
            <p:nvPr/>
          </p:nvGrpSpPr>
          <p:grpSpPr>
            <a:xfrm>
              <a:off x="9681947" y="1982703"/>
              <a:ext cx="622300" cy="609599"/>
              <a:chOff x="4953000" y="1593849"/>
              <a:chExt cx="457201" cy="463551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82" name="Straight Connector 281"/>
            <p:cNvCxnSpPr/>
            <p:nvPr/>
          </p:nvCxnSpPr>
          <p:spPr bwMode="auto">
            <a:xfrm flipH="1">
              <a:off x="7162800" y="3360542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7681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33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00200" y="1371600"/>
            <a:ext cx="90678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Combinational Logic Continued;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Memory and Sequential Circuits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2: Combinational Logic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Ciruits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4712" y="2319356"/>
            <a:ext cx="16476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   B  A+B</a:t>
            </a:r>
          </a:p>
          <a:p>
            <a:r>
              <a:rPr lang="en-US" dirty="0"/>
              <a:t> 0   0     0</a:t>
            </a:r>
          </a:p>
          <a:p>
            <a:r>
              <a:rPr lang="en-US" dirty="0"/>
              <a:t> 0   1     1</a:t>
            </a:r>
          </a:p>
          <a:p>
            <a:r>
              <a:rPr lang="en-US" dirty="0"/>
              <a:t> 1   0     1</a:t>
            </a:r>
          </a:p>
          <a:p>
            <a:r>
              <a:rPr lang="en-US" dirty="0"/>
              <a:t> 1   1     1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713244" y="2717289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5475244" y="2336289"/>
            <a:ext cx="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12763" y="2290517"/>
            <a:ext cx="3339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OR function: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Complement inputs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an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Complement output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61044" y="2302297"/>
            <a:ext cx="990600" cy="1938992"/>
            <a:chOff x="2362200" y="2937808"/>
            <a:chExt cx="990600" cy="1938992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2590800" y="2971800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048000" y="2971800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492926" y="2937808"/>
              <a:ext cx="40267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0</a:t>
              </a:r>
            </a:p>
            <a:p>
              <a:r>
                <a:rPr lang="en-US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2849" y="2937808"/>
              <a:ext cx="38995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0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0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2362200" y="3352800"/>
              <a:ext cx="990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151644" y="2302297"/>
            <a:ext cx="675308" cy="1938992"/>
            <a:chOff x="3352800" y="2937808"/>
            <a:chExt cx="675308" cy="1938992"/>
          </a:xfrm>
        </p:grpSpPr>
        <p:sp>
          <p:nvSpPr>
            <p:cNvPr id="17" name="TextBox 16"/>
            <p:cNvSpPr txBox="1"/>
            <p:nvPr/>
          </p:nvSpPr>
          <p:spPr>
            <a:xfrm>
              <a:off x="3420049" y="2937808"/>
              <a:ext cx="60805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  <a:p>
              <a:r>
                <a:rPr lang="en-US" dirty="0"/>
                <a:t> 1</a:t>
              </a:r>
            </a:p>
            <a:p>
              <a:r>
                <a:rPr lang="en-US" dirty="0"/>
                <a:t> 0</a:t>
              </a:r>
            </a:p>
            <a:p>
              <a:r>
                <a:rPr lang="en-US" dirty="0"/>
                <a:t> 0</a:t>
              </a:r>
            </a:p>
            <a:p>
              <a:r>
                <a:rPr lang="en-US" dirty="0"/>
                <a:t>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3505200" y="2971800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733800" y="2971800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352800" y="33528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7761244" y="2260089"/>
            <a:ext cx="685800" cy="1981200"/>
            <a:chOff x="3962400" y="2895600"/>
            <a:chExt cx="685800" cy="1981200"/>
          </a:xfrm>
        </p:grpSpPr>
        <p:sp>
          <p:nvSpPr>
            <p:cNvPr id="18" name="TextBox 17"/>
            <p:cNvSpPr txBox="1"/>
            <p:nvPr/>
          </p:nvSpPr>
          <p:spPr>
            <a:xfrm>
              <a:off x="4040141" y="2937808"/>
              <a:ext cx="60805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  <a:p>
              <a:r>
                <a:rPr lang="en-US" dirty="0"/>
                <a:t> 0</a:t>
              </a:r>
            </a:p>
            <a:p>
              <a:r>
                <a:rPr lang="en-US" dirty="0"/>
                <a:t> 1</a:t>
              </a:r>
            </a:p>
            <a:p>
              <a:r>
                <a:rPr lang="en-US" dirty="0"/>
                <a:t> 1</a:t>
              </a:r>
            </a:p>
            <a:p>
              <a:r>
                <a:rPr lang="en-US" dirty="0"/>
                <a:t> 1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4114800" y="2971800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343400" y="2971800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114800" y="2895600"/>
              <a:ext cx="381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962400" y="33528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3"/>
          <p:cNvGrpSpPr/>
          <p:nvPr/>
        </p:nvGrpSpPr>
        <p:grpSpPr>
          <a:xfrm>
            <a:off x="8969606" y="1295400"/>
            <a:ext cx="2603500" cy="2743200"/>
            <a:chOff x="5549900" y="1295400"/>
            <a:chExt cx="2603500" cy="2743200"/>
          </a:xfrm>
        </p:grpSpPr>
        <p:grpSp>
          <p:nvGrpSpPr>
            <p:cNvPr id="3" name="Group 2"/>
            <p:cNvGrpSpPr/>
            <p:nvPr/>
          </p:nvGrpSpPr>
          <p:grpSpPr>
            <a:xfrm>
              <a:off x="6235700" y="1295400"/>
              <a:ext cx="1532140" cy="487740"/>
              <a:chOff x="6235700" y="3627060"/>
              <a:chExt cx="1532140" cy="4877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235700" y="3653135"/>
                <a:ext cx="1532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A+B = AB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>
                <a:off x="7226300" y="370326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7454900" y="370326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7226300" y="362706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6489700" y="2209800"/>
              <a:ext cx="1422400" cy="463551"/>
              <a:chOff x="6731000" y="2057400"/>
              <a:chExt cx="1422400" cy="463551"/>
            </a:xfrm>
          </p:grpSpPr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6734175" y="217487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>
                <a:endCxn id="70" idx="2"/>
              </p:cNvCxnSpPr>
              <p:nvPr/>
            </p:nvCxnSpPr>
            <p:spPr bwMode="auto">
              <a:xfrm flipH="1" flipV="1">
                <a:off x="7543801" y="2292350"/>
                <a:ext cx="609599" cy="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8" name="Group 67"/>
              <p:cNvGrpSpPr/>
              <p:nvPr/>
            </p:nvGrpSpPr>
            <p:grpSpPr>
              <a:xfrm>
                <a:off x="7086600" y="2057400"/>
                <a:ext cx="457201" cy="463551"/>
                <a:chOff x="4953000" y="1593849"/>
                <a:chExt cx="457201" cy="463551"/>
              </a:xfrm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4953001" y="1600200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 flipV="1">
                  <a:off x="4953000" y="1828801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4962526" y="1593849"/>
                  <a:ext cx="130176" cy="460375"/>
                </a:xfrm>
                <a:custGeom>
                  <a:avLst/>
                  <a:gdLst>
                    <a:gd name="connsiteX0" fmla="*/ 0 w 139701"/>
                    <a:gd name="connsiteY0" fmla="*/ 0 h 457200"/>
                    <a:gd name="connsiteX1" fmla="*/ 139700 w 139701"/>
                    <a:gd name="connsiteY1" fmla="*/ 234950 h 457200"/>
                    <a:gd name="connsiteX2" fmla="*/ 3175 w 139701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701" h="457200">
                      <a:moveTo>
                        <a:pt x="0" y="0"/>
                      </a:moveTo>
                      <a:cubicBezTo>
                        <a:pt x="69585" y="79375"/>
                        <a:pt x="139171" y="158750"/>
                        <a:pt x="139700" y="234950"/>
                      </a:cubicBezTo>
                      <a:cubicBezTo>
                        <a:pt x="140229" y="311150"/>
                        <a:pt x="3175" y="457200"/>
                        <a:pt x="3175" y="4572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69" name="Straight Connector 68"/>
              <p:cNvCxnSpPr/>
              <p:nvPr/>
            </p:nvCxnSpPr>
            <p:spPr bwMode="auto">
              <a:xfrm flipH="1">
                <a:off x="6731000" y="239712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3" name="TextBox 72"/>
            <p:cNvSpPr txBox="1"/>
            <p:nvPr/>
          </p:nvSpPr>
          <p:spPr>
            <a:xfrm>
              <a:off x="5549900" y="2106812"/>
              <a:ext cx="2254944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This:</a:t>
              </a:r>
            </a:p>
            <a:p>
              <a:endParaRPr lang="en-US" dirty="0"/>
            </a:p>
            <a:p>
              <a:r>
                <a:rPr lang="en-US" dirty="0"/>
                <a:t>is equivalent to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381750" y="3505200"/>
              <a:ext cx="1771650" cy="533400"/>
              <a:chOff x="6242050" y="3200400"/>
              <a:chExt cx="1771650" cy="533400"/>
            </a:xfrm>
          </p:grpSpPr>
          <p:cxnSp>
            <p:nvCxnSpPr>
              <p:cNvPr id="55" name="Straight Connector 54"/>
              <p:cNvCxnSpPr>
                <a:stCxn id="74" idx="2"/>
              </p:cNvCxnSpPr>
              <p:nvPr/>
            </p:nvCxnSpPr>
            <p:spPr bwMode="auto">
              <a:xfrm flipH="1">
                <a:off x="6242050" y="3321050"/>
                <a:ext cx="28575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flipH="1">
                <a:off x="7556500" y="34671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>
                <a:stCxn id="75" idx="2"/>
              </p:cNvCxnSpPr>
              <p:nvPr/>
            </p:nvCxnSpPr>
            <p:spPr bwMode="auto">
              <a:xfrm flipH="1" flipV="1">
                <a:off x="6261100" y="3625850"/>
                <a:ext cx="269875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9" name="Oval 58"/>
              <p:cNvSpPr/>
              <p:nvPr/>
            </p:nvSpPr>
            <p:spPr bwMode="auto">
              <a:xfrm>
                <a:off x="6781800" y="32004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705600" y="32194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705600" y="32004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7391400" y="33909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>
                <a:off x="6527800" y="32448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>
                <a:off x="6530975" y="3552825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583578" y="4427036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One can create an equivalent circuit by (1) converting an OR gate into an AND gate and (2) complement the gate’s inputs and outputs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It can be shown: one can also create an equivalent circuit by (1) converting an AND gate to an OR gate and (2) complementing the gate’s inputs and outputs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055" y="918950"/>
            <a:ext cx="8222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or B is equivalent to not (not A and not B)</a:t>
            </a:r>
          </a:p>
          <a:p>
            <a:r>
              <a:rPr lang="en-US" dirty="0" smtClean="0"/>
              <a:t>E.g.: “The pen is red or blue” is equivalent to </a:t>
            </a:r>
            <a:br>
              <a:rPr lang="en-US" dirty="0" smtClean="0"/>
            </a:br>
            <a:r>
              <a:rPr lang="en-US" dirty="0" smtClean="0"/>
              <a:t>“it is not the case that the pen is both not red and not blue”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DeMorgan’s</a:t>
            </a:r>
            <a:r>
              <a:rPr lang="en-US" dirty="0"/>
              <a:t> Law</a:t>
            </a:r>
          </a:p>
        </p:txBody>
      </p:sp>
      <p:sp>
        <p:nvSpPr>
          <p:cNvPr id="420" name="Content Placeholder 419"/>
          <p:cNvSpPr>
            <a:spLocks noGrp="1"/>
          </p:cNvSpPr>
          <p:nvPr>
            <p:ph idx="1"/>
          </p:nvPr>
        </p:nvSpPr>
        <p:spPr>
          <a:xfrm>
            <a:off x="679226" y="4869837"/>
            <a:ext cx="10972800" cy="2127738"/>
          </a:xfrm>
        </p:spPr>
        <p:txBody>
          <a:bodyPr/>
          <a:lstStyle/>
          <a:p>
            <a:r>
              <a:rPr lang="en-US" sz="2400" dirty="0"/>
              <a:t>We can implement any logic circuit using only NAND gates</a:t>
            </a:r>
          </a:p>
          <a:p>
            <a:pPr lvl="1"/>
            <a:r>
              <a:rPr lang="en-US" sz="2000" dirty="0"/>
              <a:t>Inverter is a NAND gate with a single input (equivalent to X </a:t>
            </a:r>
            <a:r>
              <a:rPr lang="en-US" sz="2000" dirty="0" err="1"/>
              <a:t>nand</a:t>
            </a:r>
            <a:r>
              <a:rPr lang="en-US" sz="2000" dirty="0"/>
              <a:t> X)</a:t>
            </a:r>
          </a:p>
          <a:p>
            <a:pPr lvl="1"/>
            <a:r>
              <a:rPr lang="en-US" sz="2000" dirty="0"/>
              <a:t>Recall our CMOS circuits readily implemented NAND (and NOR), but AND (and OR) required an extra inverter</a:t>
            </a:r>
          </a:p>
          <a:p>
            <a:pPr lvl="1"/>
            <a:r>
              <a:rPr lang="en-US" sz="2000" dirty="0"/>
              <a:t>NAND implementation faster, requires less silicon area than AND/OR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2120900" y="1757361"/>
            <a:ext cx="4127500" cy="2703731"/>
            <a:chOff x="596900" y="2133600"/>
            <a:chExt cx="4127500" cy="2703731"/>
          </a:xfrm>
        </p:grpSpPr>
        <p:grpSp>
          <p:nvGrpSpPr>
            <p:cNvPr id="5" name="Group 4"/>
            <p:cNvGrpSpPr/>
            <p:nvPr/>
          </p:nvGrpSpPr>
          <p:grpSpPr>
            <a:xfrm>
              <a:off x="857886" y="3276600"/>
              <a:ext cx="894714" cy="152400"/>
              <a:chOff x="4016380" y="2787650"/>
              <a:chExt cx="894714" cy="152400"/>
            </a:xfrm>
          </p:grpSpPr>
          <p:sp>
            <p:nvSpPr>
              <p:cNvPr id="71" name="Isosceles Triangle 70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72" name="Straight Connector 71"/>
              <p:cNvCxnSpPr>
                <a:stCxn id="71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>
                <a:endCxn id="74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" name="Oval 73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6" name="Isosceles Triangle 5"/>
            <p:cNvSpPr/>
            <p:nvPr/>
          </p:nvSpPr>
          <p:spPr bwMode="auto">
            <a:xfrm rot="5400000">
              <a:off x="1261106" y="22098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" name="Straight Connector 6"/>
            <p:cNvCxnSpPr>
              <a:stCxn id="6" idx="3"/>
            </p:cNvCxnSpPr>
            <p:nvPr/>
          </p:nvCxnSpPr>
          <p:spPr bwMode="auto">
            <a:xfrm flipH="1">
              <a:off x="857886" y="2286000"/>
              <a:ext cx="40322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endCxn id="9" idx="6"/>
            </p:cNvCxnSpPr>
            <p:nvPr/>
          </p:nvCxnSpPr>
          <p:spPr bwMode="auto">
            <a:xfrm flipH="1" flipV="1">
              <a:off x="1518281" y="2282825"/>
              <a:ext cx="221619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1442081" y="2244725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" name="Straight Connector 9"/>
            <p:cNvCxnSpPr>
              <a:endCxn id="68" idx="6"/>
            </p:cNvCxnSpPr>
            <p:nvPr/>
          </p:nvCxnSpPr>
          <p:spPr bwMode="auto">
            <a:xfrm flipH="1" flipV="1">
              <a:off x="2410456" y="2473325"/>
              <a:ext cx="583569" cy="63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857886" y="2663825"/>
              <a:ext cx="885189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" name="Group 11"/>
            <p:cNvGrpSpPr/>
            <p:nvPr/>
          </p:nvGrpSpPr>
          <p:grpSpPr>
            <a:xfrm>
              <a:off x="1724656" y="2209800"/>
              <a:ext cx="685800" cy="533400"/>
              <a:chOff x="7162800" y="1981200"/>
              <a:chExt cx="685800" cy="533400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3" name="Straight Connector 12"/>
            <p:cNvCxnSpPr/>
            <p:nvPr/>
          </p:nvCxnSpPr>
          <p:spPr bwMode="auto">
            <a:xfrm flipH="1">
              <a:off x="2971800" y="3276600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3962401" y="3502025"/>
              <a:ext cx="654049" cy="734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" name="Group 14"/>
            <p:cNvGrpSpPr/>
            <p:nvPr/>
          </p:nvGrpSpPr>
          <p:grpSpPr>
            <a:xfrm>
              <a:off x="3340100" y="3200400"/>
              <a:ext cx="622300" cy="609599"/>
              <a:chOff x="4953000" y="1593849"/>
              <a:chExt cx="457201" cy="463551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 bwMode="auto">
            <a:xfrm flipH="1">
              <a:off x="2971800" y="3733800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2590800" y="3429000"/>
              <a:ext cx="914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2590800" y="3581400"/>
              <a:ext cx="914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Isosceles Triangle 18"/>
            <p:cNvSpPr/>
            <p:nvPr/>
          </p:nvSpPr>
          <p:spPr bwMode="auto">
            <a:xfrm rot="5400000">
              <a:off x="1267456" y="2406650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0" name="Straight Connector 19"/>
            <p:cNvCxnSpPr>
              <a:stCxn id="19" idx="3"/>
            </p:cNvCxnSpPr>
            <p:nvPr/>
          </p:nvCxnSpPr>
          <p:spPr bwMode="auto">
            <a:xfrm flipH="1">
              <a:off x="864236" y="2482850"/>
              <a:ext cx="403220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22" idx="6"/>
            </p:cNvCxnSpPr>
            <p:nvPr/>
          </p:nvCxnSpPr>
          <p:spPr bwMode="auto">
            <a:xfrm flipH="1">
              <a:off x="1524631" y="2476500"/>
              <a:ext cx="218444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1448431" y="2441575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5400000">
              <a:off x="1261106" y="28956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 bwMode="auto">
            <a:xfrm flipH="1">
              <a:off x="857886" y="2971800"/>
              <a:ext cx="40322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26" idx="6"/>
            </p:cNvCxnSpPr>
            <p:nvPr/>
          </p:nvCxnSpPr>
          <p:spPr bwMode="auto">
            <a:xfrm flipH="1">
              <a:off x="1518281" y="2968625"/>
              <a:ext cx="234319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1442081" y="2930525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7" name="Straight Connector 26"/>
            <p:cNvCxnSpPr>
              <a:endCxn id="62" idx="6"/>
            </p:cNvCxnSpPr>
            <p:nvPr/>
          </p:nvCxnSpPr>
          <p:spPr bwMode="auto">
            <a:xfrm flipH="1">
              <a:off x="2410456" y="3159125"/>
              <a:ext cx="19939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864236" y="3152775"/>
              <a:ext cx="878839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724656" y="2895600"/>
              <a:ext cx="685800" cy="533400"/>
              <a:chOff x="7162800" y="1981200"/>
              <a:chExt cx="685800" cy="533400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57886" y="3962400"/>
              <a:ext cx="882014" cy="152400"/>
              <a:chOff x="4016380" y="3276600"/>
              <a:chExt cx="882014" cy="152400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59" name="Straight Connector 58"/>
              <p:cNvCxnSpPr>
                <a:stCxn id="58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/>
              <p:cNvCxnSpPr>
                <a:endCxn id="61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Oval 60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1" name="Straight Connector 30"/>
            <p:cNvCxnSpPr>
              <a:endCxn id="55" idx="6"/>
            </p:cNvCxnSpPr>
            <p:nvPr/>
          </p:nvCxnSpPr>
          <p:spPr bwMode="auto">
            <a:xfrm flipH="1">
              <a:off x="2410456" y="3841750"/>
              <a:ext cx="199394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857886" y="3654425"/>
              <a:ext cx="894714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oup 32"/>
            <p:cNvGrpSpPr/>
            <p:nvPr/>
          </p:nvGrpSpPr>
          <p:grpSpPr>
            <a:xfrm>
              <a:off x="1724656" y="3581400"/>
              <a:ext cx="685800" cy="533400"/>
              <a:chOff x="7162800" y="1981200"/>
              <a:chExt cx="685800" cy="533400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34" name="Isosceles Triangle 33"/>
            <p:cNvSpPr/>
            <p:nvPr/>
          </p:nvSpPr>
          <p:spPr bwMode="auto">
            <a:xfrm rot="5400000">
              <a:off x="1267456" y="3778250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5" name="Straight Connector 34"/>
            <p:cNvCxnSpPr>
              <a:stCxn id="34" idx="3"/>
            </p:cNvCxnSpPr>
            <p:nvPr/>
          </p:nvCxnSpPr>
          <p:spPr bwMode="auto">
            <a:xfrm flipH="1" flipV="1">
              <a:off x="864236" y="3851275"/>
              <a:ext cx="403220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endCxn id="37" idx="6"/>
            </p:cNvCxnSpPr>
            <p:nvPr/>
          </p:nvCxnSpPr>
          <p:spPr bwMode="auto">
            <a:xfrm flipH="1">
              <a:off x="1524631" y="3844925"/>
              <a:ext cx="215269" cy="63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1448431" y="3813175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8" name="Straight Connector 37"/>
            <p:cNvCxnSpPr>
              <a:endCxn id="52" idx="6"/>
            </p:cNvCxnSpPr>
            <p:nvPr/>
          </p:nvCxnSpPr>
          <p:spPr bwMode="auto">
            <a:xfrm flipH="1">
              <a:off x="2410456" y="4530725"/>
              <a:ext cx="58674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857886" y="4718050"/>
              <a:ext cx="885189" cy="63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Group 39"/>
            <p:cNvGrpSpPr/>
            <p:nvPr/>
          </p:nvGrpSpPr>
          <p:grpSpPr>
            <a:xfrm>
              <a:off x="1724656" y="4267200"/>
              <a:ext cx="685800" cy="533400"/>
              <a:chOff x="7162800" y="1981200"/>
              <a:chExt cx="685800" cy="53340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 bwMode="auto">
            <a:xfrm flipH="1">
              <a:off x="857886" y="4527550"/>
              <a:ext cx="885189" cy="31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 flipV="1">
              <a:off x="857886" y="4343400"/>
              <a:ext cx="885189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 flipV="1">
              <a:off x="2971800" y="2447925"/>
              <a:ext cx="3175" cy="8540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 flipV="1">
              <a:off x="2971800" y="3711575"/>
              <a:ext cx="3175" cy="8540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V="1">
              <a:off x="2613025" y="3556001"/>
              <a:ext cx="1" cy="3143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2613025" y="3133727"/>
              <a:ext cx="1" cy="3143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96900" y="21336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6421" y="28194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5942" y="35052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5463" y="41910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46786" y="3135868"/>
              <a:ext cx="87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8787" y="762001"/>
            <a:ext cx="4975040" cy="461665"/>
            <a:chOff x="609600" y="990600"/>
            <a:chExt cx="4975040" cy="461665"/>
          </a:xfrm>
        </p:grpSpPr>
        <p:sp>
          <p:nvSpPr>
            <p:cNvPr id="76" name="TextBox 75"/>
            <p:cNvSpPr txBox="1"/>
            <p:nvPr/>
          </p:nvSpPr>
          <p:spPr>
            <a:xfrm>
              <a:off x="609600" y="990600"/>
              <a:ext cx="49750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= ABC + ABC + ABC + ABC</a:t>
              </a: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1981200" y="10668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2174875" y="10668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2895600" y="10668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352800" y="10668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4073525" y="10668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4289425" y="1066800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6464301" y="1757361"/>
            <a:ext cx="3999869" cy="2703731"/>
            <a:chOff x="4940300" y="1600200"/>
            <a:chExt cx="3999869" cy="2703731"/>
          </a:xfrm>
        </p:grpSpPr>
        <p:grpSp>
          <p:nvGrpSpPr>
            <p:cNvPr id="336" name="Group 335"/>
            <p:cNvGrpSpPr/>
            <p:nvPr/>
          </p:nvGrpSpPr>
          <p:grpSpPr>
            <a:xfrm>
              <a:off x="5201286" y="2743200"/>
              <a:ext cx="894714" cy="152400"/>
              <a:chOff x="4016380" y="2787650"/>
              <a:chExt cx="894714" cy="152400"/>
            </a:xfrm>
          </p:grpSpPr>
          <p:sp>
            <p:nvSpPr>
              <p:cNvPr id="402" name="Isosceles Triangle 401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403" name="Straight Connector 402"/>
              <p:cNvCxnSpPr>
                <a:stCxn id="402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Straight Connector 403"/>
              <p:cNvCxnSpPr>
                <a:endCxn id="405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5" name="Oval 404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337" name="Isosceles Triangle 336"/>
            <p:cNvSpPr/>
            <p:nvPr/>
          </p:nvSpPr>
          <p:spPr bwMode="auto">
            <a:xfrm rot="5400000">
              <a:off x="5604506" y="16764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38" name="Straight Connector 337"/>
            <p:cNvCxnSpPr>
              <a:stCxn id="337" idx="3"/>
            </p:cNvCxnSpPr>
            <p:nvPr/>
          </p:nvCxnSpPr>
          <p:spPr bwMode="auto">
            <a:xfrm flipH="1">
              <a:off x="5201286" y="1752600"/>
              <a:ext cx="40322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Straight Connector 338"/>
            <p:cNvCxnSpPr>
              <a:endCxn id="340" idx="6"/>
            </p:cNvCxnSpPr>
            <p:nvPr/>
          </p:nvCxnSpPr>
          <p:spPr bwMode="auto">
            <a:xfrm flipH="1" flipV="1">
              <a:off x="5861681" y="1749425"/>
              <a:ext cx="221619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Oval 339"/>
            <p:cNvSpPr/>
            <p:nvPr/>
          </p:nvSpPr>
          <p:spPr bwMode="auto">
            <a:xfrm>
              <a:off x="5785481" y="1711325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41" name="Straight Connector 340"/>
            <p:cNvCxnSpPr>
              <a:endCxn id="399" idx="6"/>
            </p:cNvCxnSpPr>
            <p:nvPr/>
          </p:nvCxnSpPr>
          <p:spPr bwMode="auto">
            <a:xfrm flipH="1" flipV="1">
              <a:off x="6753856" y="1939925"/>
              <a:ext cx="583569" cy="63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Straight Connector 341"/>
            <p:cNvCxnSpPr/>
            <p:nvPr/>
          </p:nvCxnSpPr>
          <p:spPr bwMode="auto">
            <a:xfrm flipH="1">
              <a:off x="5201286" y="2130425"/>
              <a:ext cx="885189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43" name="Group 342"/>
            <p:cNvGrpSpPr/>
            <p:nvPr/>
          </p:nvGrpSpPr>
          <p:grpSpPr>
            <a:xfrm>
              <a:off x="6068056" y="1676400"/>
              <a:ext cx="685800" cy="533400"/>
              <a:chOff x="7162800" y="1981200"/>
              <a:chExt cx="685800" cy="533400"/>
            </a:xfrm>
          </p:grpSpPr>
          <p:sp>
            <p:nvSpPr>
              <p:cNvPr id="399" name="Oval 398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01" name="Freeform 400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44" name="Straight Connector 343"/>
            <p:cNvCxnSpPr/>
            <p:nvPr/>
          </p:nvCxnSpPr>
          <p:spPr bwMode="auto">
            <a:xfrm flipH="1">
              <a:off x="7315200" y="2743200"/>
              <a:ext cx="1778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Straight Connector 344"/>
            <p:cNvCxnSpPr/>
            <p:nvPr/>
          </p:nvCxnSpPr>
          <p:spPr bwMode="auto">
            <a:xfrm flipH="1">
              <a:off x="8181345" y="2962275"/>
              <a:ext cx="654049" cy="734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Straight Connector 346"/>
            <p:cNvCxnSpPr/>
            <p:nvPr/>
          </p:nvCxnSpPr>
          <p:spPr bwMode="auto">
            <a:xfrm flipH="1">
              <a:off x="7315200" y="3197225"/>
              <a:ext cx="177800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Straight Connector 347"/>
            <p:cNvCxnSpPr/>
            <p:nvPr/>
          </p:nvCxnSpPr>
          <p:spPr bwMode="auto">
            <a:xfrm flipH="1">
              <a:off x="6934200" y="2889250"/>
              <a:ext cx="558800" cy="63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Straight Connector 348"/>
            <p:cNvCxnSpPr/>
            <p:nvPr/>
          </p:nvCxnSpPr>
          <p:spPr bwMode="auto">
            <a:xfrm flipH="1">
              <a:off x="6934200" y="3048000"/>
              <a:ext cx="5588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0" name="Isosceles Triangle 349"/>
            <p:cNvSpPr/>
            <p:nvPr/>
          </p:nvSpPr>
          <p:spPr bwMode="auto">
            <a:xfrm rot="5400000">
              <a:off x="5610856" y="1873250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51" name="Straight Connector 350"/>
            <p:cNvCxnSpPr>
              <a:stCxn id="350" idx="3"/>
            </p:cNvCxnSpPr>
            <p:nvPr/>
          </p:nvCxnSpPr>
          <p:spPr bwMode="auto">
            <a:xfrm flipH="1">
              <a:off x="5207636" y="1949450"/>
              <a:ext cx="403220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Straight Connector 351"/>
            <p:cNvCxnSpPr>
              <a:endCxn id="353" idx="6"/>
            </p:cNvCxnSpPr>
            <p:nvPr/>
          </p:nvCxnSpPr>
          <p:spPr bwMode="auto">
            <a:xfrm flipH="1">
              <a:off x="5868031" y="1943100"/>
              <a:ext cx="218444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3" name="Oval 352"/>
            <p:cNvSpPr/>
            <p:nvPr/>
          </p:nvSpPr>
          <p:spPr bwMode="auto">
            <a:xfrm>
              <a:off x="5791831" y="1908175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4" name="Isosceles Triangle 353"/>
            <p:cNvSpPr/>
            <p:nvPr/>
          </p:nvSpPr>
          <p:spPr bwMode="auto">
            <a:xfrm rot="5400000">
              <a:off x="5604506" y="23622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55" name="Straight Connector 354"/>
            <p:cNvCxnSpPr>
              <a:stCxn id="354" idx="3"/>
            </p:cNvCxnSpPr>
            <p:nvPr/>
          </p:nvCxnSpPr>
          <p:spPr bwMode="auto">
            <a:xfrm flipH="1">
              <a:off x="5201286" y="2438400"/>
              <a:ext cx="40322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Straight Connector 355"/>
            <p:cNvCxnSpPr>
              <a:endCxn id="357" idx="6"/>
            </p:cNvCxnSpPr>
            <p:nvPr/>
          </p:nvCxnSpPr>
          <p:spPr bwMode="auto">
            <a:xfrm flipH="1">
              <a:off x="5861681" y="2435225"/>
              <a:ext cx="234319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7" name="Oval 356"/>
            <p:cNvSpPr/>
            <p:nvPr/>
          </p:nvSpPr>
          <p:spPr bwMode="auto">
            <a:xfrm>
              <a:off x="5785481" y="2397125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58" name="Straight Connector 357"/>
            <p:cNvCxnSpPr>
              <a:endCxn id="393" idx="6"/>
            </p:cNvCxnSpPr>
            <p:nvPr/>
          </p:nvCxnSpPr>
          <p:spPr bwMode="auto">
            <a:xfrm flipH="1">
              <a:off x="6753856" y="2625725"/>
              <a:ext cx="19939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Straight Connector 358"/>
            <p:cNvCxnSpPr/>
            <p:nvPr/>
          </p:nvCxnSpPr>
          <p:spPr bwMode="auto">
            <a:xfrm flipH="1">
              <a:off x="5207636" y="2619375"/>
              <a:ext cx="878839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0" name="Group 359"/>
            <p:cNvGrpSpPr/>
            <p:nvPr/>
          </p:nvGrpSpPr>
          <p:grpSpPr>
            <a:xfrm>
              <a:off x="6068056" y="2362200"/>
              <a:ext cx="685800" cy="533400"/>
              <a:chOff x="7162800" y="1981200"/>
              <a:chExt cx="685800" cy="533400"/>
            </a:xfrm>
          </p:grpSpPr>
          <p:sp>
            <p:nvSpPr>
              <p:cNvPr id="393" name="Oval 392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95" name="Freeform 394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>
              <a:off x="5201286" y="3429000"/>
              <a:ext cx="882014" cy="152400"/>
              <a:chOff x="4016380" y="3276600"/>
              <a:chExt cx="882014" cy="152400"/>
            </a:xfrm>
          </p:grpSpPr>
          <p:sp>
            <p:nvSpPr>
              <p:cNvPr id="389" name="Isosceles Triangle 388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90" name="Straight Connector 389"/>
              <p:cNvCxnSpPr>
                <a:stCxn id="389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1" name="Straight Connector 390"/>
              <p:cNvCxnSpPr>
                <a:endCxn id="392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92" name="Oval 391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62" name="Straight Connector 361"/>
            <p:cNvCxnSpPr>
              <a:endCxn id="386" idx="6"/>
            </p:cNvCxnSpPr>
            <p:nvPr/>
          </p:nvCxnSpPr>
          <p:spPr bwMode="auto">
            <a:xfrm flipH="1">
              <a:off x="6753856" y="3308350"/>
              <a:ext cx="199394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Straight Connector 362"/>
            <p:cNvCxnSpPr/>
            <p:nvPr/>
          </p:nvCxnSpPr>
          <p:spPr bwMode="auto">
            <a:xfrm flipH="1">
              <a:off x="5201286" y="3121025"/>
              <a:ext cx="894714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4" name="Group 363"/>
            <p:cNvGrpSpPr/>
            <p:nvPr/>
          </p:nvGrpSpPr>
          <p:grpSpPr>
            <a:xfrm>
              <a:off x="6068056" y="3048000"/>
              <a:ext cx="685800" cy="533400"/>
              <a:chOff x="7162800" y="1981200"/>
              <a:chExt cx="685800" cy="533400"/>
            </a:xfrm>
          </p:grpSpPr>
          <p:sp>
            <p:nvSpPr>
              <p:cNvPr id="386" name="Oval 385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88" name="Freeform 387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365" name="Isosceles Triangle 364"/>
            <p:cNvSpPr/>
            <p:nvPr/>
          </p:nvSpPr>
          <p:spPr bwMode="auto">
            <a:xfrm rot="5400000">
              <a:off x="5610856" y="3244850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66" name="Straight Connector 365"/>
            <p:cNvCxnSpPr>
              <a:stCxn id="365" idx="3"/>
            </p:cNvCxnSpPr>
            <p:nvPr/>
          </p:nvCxnSpPr>
          <p:spPr bwMode="auto">
            <a:xfrm flipH="1" flipV="1">
              <a:off x="5207636" y="3317875"/>
              <a:ext cx="403220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Straight Connector 366"/>
            <p:cNvCxnSpPr>
              <a:endCxn id="368" idx="6"/>
            </p:cNvCxnSpPr>
            <p:nvPr/>
          </p:nvCxnSpPr>
          <p:spPr bwMode="auto">
            <a:xfrm flipH="1">
              <a:off x="5868031" y="3311525"/>
              <a:ext cx="215269" cy="63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8" name="Oval 367"/>
            <p:cNvSpPr/>
            <p:nvPr/>
          </p:nvSpPr>
          <p:spPr bwMode="auto">
            <a:xfrm>
              <a:off x="5791831" y="3279775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69" name="Straight Connector 368"/>
            <p:cNvCxnSpPr>
              <a:endCxn id="383" idx="6"/>
            </p:cNvCxnSpPr>
            <p:nvPr/>
          </p:nvCxnSpPr>
          <p:spPr bwMode="auto">
            <a:xfrm flipH="1">
              <a:off x="6753856" y="3997325"/>
              <a:ext cx="58674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Straight Connector 369"/>
            <p:cNvCxnSpPr/>
            <p:nvPr/>
          </p:nvCxnSpPr>
          <p:spPr bwMode="auto">
            <a:xfrm flipH="1">
              <a:off x="5201286" y="4184650"/>
              <a:ext cx="885189" cy="63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71" name="Group 370"/>
            <p:cNvGrpSpPr/>
            <p:nvPr/>
          </p:nvGrpSpPr>
          <p:grpSpPr>
            <a:xfrm>
              <a:off x="6068056" y="3733800"/>
              <a:ext cx="685800" cy="533400"/>
              <a:chOff x="7162800" y="1981200"/>
              <a:chExt cx="685800" cy="533400"/>
            </a:xfrm>
          </p:grpSpPr>
          <p:sp>
            <p:nvSpPr>
              <p:cNvPr id="383" name="Oval 382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85" name="Freeform 384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72" name="Straight Connector 371"/>
            <p:cNvCxnSpPr/>
            <p:nvPr/>
          </p:nvCxnSpPr>
          <p:spPr bwMode="auto">
            <a:xfrm flipH="1">
              <a:off x="5201286" y="3994150"/>
              <a:ext cx="885189" cy="31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Straight Connector 372"/>
            <p:cNvCxnSpPr/>
            <p:nvPr/>
          </p:nvCxnSpPr>
          <p:spPr bwMode="auto">
            <a:xfrm flipH="1" flipV="1">
              <a:off x="5201286" y="3810000"/>
              <a:ext cx="885189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Straight Connector 373"/>
            <p:cNvCxnSpPr/>
            <p:nvPr/>
          </p:nvCxnSpPr>
          <p:spPr bwMode="auto">
            <a:xfrm flipH="1" flipV="1">
              <a:off x="7315200" y="1914525"/>
              <a:ext cx="3175" cy="8540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Straight Connector 374"/>
            <p:cNvCxnSpPr/>
            <p:nvPr/>
          </p:nvCxnSpPr>
          <p:spPr bwMode="auto">
            <a:xfrm flipH="1" flipV="1">
              <a:off x="7315200" y="3178175"/>
              <a:ext cx="3175" cy="8540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Straight Connector 375"/>
            <p:cNvCxnSpPr/>
            <p:nvPr/>
          </p:nvCxnSpPr>
          <p:spPr bwMode="auto">
            <a:xfrm flipV="1">
              <a:off x="6956425" y="3022601"/>
              <a:ext cx="1" cy="3143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Straight Connector 376"/>
            <p:cNvCxnSpPr/>
            <p:nvPr/>
          </p:nvCxnSpPr>
          <p:spPr bwMode="auto">
            <a:xfrm flipV="1">
              <a:off x="6956425" y="2600327"/>
              <a:ext cx="1" cy="3143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8" name="TextBox 377"/>
            <p:cNvSpPr txBox="1"/>
            <p:nvPr/>
          </p:nvSpPr>
          <p:spPr>
            <a:xfrm>
              <a:off x="4940300" y="16002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4949821" y="22860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4959342" y="29718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4968863" y="36576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8062555" y="2602468"/>
              <a:ext cx="87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sp>
          <p:nvSpPr>
            <p:cNvPr id="406" name="Oval 405"/>
            <p:cNvSpPr/>
            <p:nvPr/>
          </p:nvSpPr>
          <p:spPr bwMode="auto">
            <a:xfrm>
              <a:off x="6779256" y="1898650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07" name="Oval 406"/>
            <p:cNvSpPr/>
            <p:nvPr/>
          </p:nvSpPr>
          <p:spPr bwMode="auto">
            <a:xfrm>
              <a:off x="6779256" y="2584450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08" name="Oval 407"/>
            <p:cNvSpPr/>
            <p:nvPr/>
          </p:nvSpPr>
          <p:spPr bwMode="auto">
            <a:xfrm>
              <a:off x="6779256" y="3270250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09" name="Oval 408"/>
            <p:cNvSpPr/>
            <p:nvPr/>
          </p:nvSpPr>
          <p:spPr bwMode="auto">
            <a:xfrm>
              <a:off x="6779256" y="3956050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410" name="Group 409"/>
            <p:cNvGrpSpPr/>
            <p:nvPr/>
          </p:nvGrpSpPr>
          <p:grpSpPr>
            <a:xfrm>
              <a:off x="7467600" y="2701925"/>
              <a:ext cx="685800" cy="533400"/>
              <a:chOff x="7162800" y="1981200"/>
              <a:chExt cx="685800" cy="533400"/>
            </a:xfrm>
          </p:grpSpPr>
          <p:sp>
            <p:nvSpPr>
              <p:cNvPr id="411" name="Oval 41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13" name="Freeform 41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414" name="Oval 413"/>
            <p:cNvSpPr/>
            <p:nvPr/>
          </p:nvSpPr>
          <p:spPr bwMode="auto">
            <a:xfrm>
              <a:off x="8178800" y="2924175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93930F-1F4C-7640-B3A3-1CC902FEACA4}"/>
              </a:ext>
            </a:extLst>
          </p:cNvPr>
          <p:cNvSpPr txBox="1"/>
          <p:nvPr/>
        </p:nvSpPr>
        <p:spPr>
          <a:xfrm>
            <a:off x="719677" y="1285526"/>
            <a:ext cx="881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OR gate with a NAND gate with complemented inputs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4" name="Ink 83"/>
              <p14:cNvContentPartPr/>
              <p14:nvPr/>
            </p14:nvContentPartPr>
            <p14:xfrm>
              <a:off x="8185500" y="1873080"/>
              <a:ext cx="341640" cy="24854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3260" y="1859040"/>
                <a:ext cx="367560" cy="25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/>
              <p14:cNvContentPartPr/>
              <p14:nvPr/>
            </p14:nvContentPartPr>
            <p14:xfrm>
              <a:off x="8811180" y="2613240"/>
              <a:ext cx="1042200" cy="9644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8580" y="2600640"/>
                <a:ext cx="1067400" cy="9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6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NAND-Only Full Adder Circuit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20590" y="1219200"/>
            <a:ext cx="2647792" cy="4419600"/>
            <a:chOff x="725570" y="1048405"/>
            <a:chExt cx="2647792" cy="4419600"/>
          </a:xfrm>
        </p:grpSpPr>
        <p:sp>
          <p:nvSpPr>
            <p:cNvPr id="5" name="TextBox 4"/>
            <p:cNvSpPr txBox="1"/>
            <p:nvPr/>
          </p:nvSpPr>
          <p:spPr>
            <a:xfrm>
              <a:off x="725570" y="1066800"/>
              <a:ext cx="1282046" cy="4401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i</a:t>
              </a:r>
              <a:r>
                <a:rPr lang="en-US" sz="2800" dirty="0"/>
                <a:t> B</a:t>
              </a:r>
              <a:r>
                <a:rPr lang="en-US" sz="2800" baseline="-25000" dirty="0"/>
                <a:t>i</a:t>
              </a:r>
              <a:r>
                <a:rPr lang="en-US" sz="2800" dirty="0"/>
                <a:t> </a:t>
              </a:r>
              <a:r>
                <a:rPr lang="en-US" sz="2800" dirty="0" err="1"/>
                <a:t>C</a:t>
              </a:r>
              <a:r>
                <a:rPr lang="en-US" sz="2800" baseline="-25000" dirty="0" err="1"/>
                <a:t>i</a:t>
              </a:r>
              <a:endParaRPr lang="en-US" sz="2800" dirty="0"/>
            </a:p>
            <a:p>
              <a:r>
                <a:rPr lang="en-US" sz="2800" dirty="0"/>
                <a:t>0  0  0</a:t>
              </a:r>
            </a:p>
            <a:p>
              <a:r>
                <a:rPr lang="en-US" sz="2800" dirty="0"/>
                <a:t>0  0  1</a:t>
              </a:r>
            </a:p>
            <a:p>
              <a:r>
                <a:rPr lang="en-US" sz="2800" dirty="0"/>
                <a:t>0  1  0</a:t>
              </a:r>
            </a:p>
            <a:p>
              <a:r>
                <a:rPr lang="en-US" sz="2800" dirty="0"/>
                <a:t>0  1  1</a:t>
              </a:r>
            </a:p>
            <a:p>
              <a:r>
                <a:rPr lang="en-US" sz="2800" dirty="0"/>
                <a:t>1  0  0</a:t>
              </a:r>
            </a:p>
            <a:p>
              <a:r>
                <a:rPr lang="en-US" sz="2800" dirty="0"/>
                <a:t>1  0  1</a:t>
              </a:r>
            </a:p>
            <a:p>
              <a:r>
                <a:rPr lang="en-US" sz="2800" dirty="0"/>
                <a:t>1  1  0</a:t>
              </a:r>
            </a:p>
            <a:p>
              <a:r>
                <a:rPr lang="en-US" sz="2800" dirty="0"/>
                <a:t>1  1  1</a:t>
              </a:r>
            </a:p>
            <a:p>
              <a:pPr marL="514350" indent="-514350">
                <a:buAutoNum type="arabicPlain"/>
              </a:pP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3209" y="1066800"/>
              <a:ext cx="477347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</a:t>
              </a:r>
              <a:r>
                <a:rPr lang="en-US" sz="2800" baseline="-25000" dirty="0"/>
                <a:t>i</a:t>
              </a:r>
              <a:endParaRPr lang="en-US" sz="2800" dirty="0"/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762000" y="1524000"/>
              <a:ext cx="2438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81200" y="1143000"/>
              <a:ext cx="0" cy="388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2603275" y="1048405"/>
              <a:ext cx="770087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r>
                <a:rPr lang="en-US" sz="2800" baseline="-25000" dirty="0"/>
                <a:t>i+1</a:t>
              </a:r>
              <a:endParaRPr lang="en-US" sz="2800" dirty="0"/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7867650" y="914400"/>
            <a:ext cx="4218608" cy="5410200"/>
            <a:chOff x="4800600" y="914400"/>
            <a:chExt cx="4218608" cy="5410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067936" y="1860550"/>
              <a:ext cx="894714" cy="152400"/>
              <a:chOff x="4016380" y="2787650"/>
              <a:chExt cx="894714" cy="152400"/>
            </a:xfrm>
          </p:grpSpPr>
          <p:sp>
            <p:nvSpPr>
              <p:cNvPr id="97" name="Isosceles Triangle 96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98" name="Straight Connector 97"/>
              <p:cNvCxnSpPr>
                <a:stCxn id="97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endCxn id="100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Oval 99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27" name="Isosceles Triangle 26"/>
            <p:cNvSpPr/>
            <p:nvPr/>
          </p:nvSpPr>
          <p:spPr bwMode="auto">
            <a:xfrm rot="5400000">
              <a:off x="5464806" y="9906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8" name="Straight Connector 27"/>
            <p:cNvCxnSpPr>
              <a:stCxn id="27" idx="3"/>
            </p:cNvCxnSpPr>
            <p:nvPr/>
          </p:nvCxnSpPr>
          <p:spPr bwMode="auto">
            <a:xfrm flipH="1">
              <a:off x="5061586" y="1066800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endCxn id="30" idx="6"/>
            </p:cNvCxnSpPr>
            <p:nvPr/>
          </p:nvCxnSpPr>
          <p:spPr bwMode="auto">
            <a:xfrm flipH="1" flipV="1">
              <a:off x="5721981" y="1063625"/>
              <a:ext cx="22161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5645781" y="102552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1" name="Straight Connector 30"/>
            <p:cNvCxnSpPr>
              <a:endCxn id="94" idx="6"/>
            </p:cNvCxnSpPr>
            <p:nvPr/>
          </p:nvCxnSpPr>
          <p:spPr bwMode="auto">
            <a:xfrm flipH="1" flipV="1">
              <a:off x="6614156" y="1254125"/>
              <a:ext cx="58356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oup 32"/>
            <p:cNvGrpSpPr/>
            <p:nvPr/>
          </p:nvGrpSpPr>
          <p:grpSpPr>
            <a:xfrm>
              <a:off x="5928356" y="990600"/>
              <a:ext cx="685800" cy="533400"/>
              <a:chOff x="7162800" y="1981200"/>
              <a:chExt cx="685800" cy="5334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 bwMode="auto">
            <a:xfrm flipH="1" flipV="1">
              <a:off x="8346446" y="2283824"/>
              <a:ext cx="340354" cy="2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6800850" y="2098675"/>
              <a:ext cx="825500" cy="127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 flipV="1">
              <a:off x="6807200" y="2219325"/>
              <a:ext cx="8350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Isosceles Triangle 38"/>
            <p:cNvSpPr/>
            <p:nvPr/>
          </p:nvSpPr>
          <p:spPr bwMode="auto">
            <a:xfrm rot="5400000">
              <a:off x="5471156" y="118745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0" name="Straight Connector 39"/>
            <p:cNvCxnSpPr>
              <a:stCxn id="39" idx="3"/>
            </p:cNvCxnSpPr>
            <p:nvPr/>
          </p:nvCxnSpPr>
          <p:spPr bwMode="auto">
            <a:xfrm flipH="1">
              <a:off x="5067936" y="1263650"/>
              <a:ext cx="40322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endCxn id="42" idx="6"/>
            </p:cNvCxnSpPr>
            <p:nvPr/>
          </p:nvCxnSpPr>
          <p:spPr bwMode="auto">
            <a:xfrm flipH="1">
              <a:off x="5728331" y="1257300"/>
              <a:ext cx="21844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5652131" y="122237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5464806" y="16764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4" name="Straight Connector 43"/>
            <p:cNvCxnSpPr>
              <a:stCxn id="43" idx="3"/>
            </p:cNvCxnSpPr>
            <p:nvPr/>
          </p:nvCxnSpPr>
          <p:spPr bwMode="auto">
            <a:xfrm flipH="1">
              <a:off x="5061586" y="1752600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endCxn id="46" idx="6"/>
            </p:cNvCxnSpPr>
            <p:nvPr/>
          </p:nvCxnSpPr>
          <p:spPr bwMode="auto">
            <a:xfrm flipH="1">
              <a:off x="5721981" y="1749425"/>
              <a:ext cx="2343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5645781" y="171132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7" name="Straight Connector 46"/>
            <p:cNvCxnSpPr>
              <a:endCxn id="91" idx="6"/>
            </p:cNvCxnSpPr>
            <p:nvPr/>
          </p:nvCxnSpPr>
          <p:spPr bwMode="auto">
            <a:xfrm flipH="1">
              <a:off x="6614156" y="1939925"/>
              <a:ext cx="2089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H="1">
              <a:off x="5064125" y="2108200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9" name="Group 48"/>
            <p:cNvGrpSpPr/>
            <p:nvPr/>
          </p:nvGrpSpPr>
          <p:grpSpPr>
            <a:xfrm>
              <a:off x="5928356" y="1676400"/>
              <a:ext cx="685800" cy="533400"/>
              <a:chOff x="7162800" y="1981200"/>
              <a:chExt cx="685800" cy="533400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067936" y="2743200"/>
              <a:ext cx="882014" cy="152400"/>
              <a:chOff x="4016380" y="3276600"/>
              <a:chExt cx="882014" cy="152400"/>
            </a:xfrm>
          </p:grpSpPr>
          <p:sp>
            <p:nvSpPr>
              <p:cNvPr id="87" name="Isosceles Triangle 86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8" name="Straight Connector 87"/>
              <p:cNvCxnSpPr>
                <a:stCxn id="87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>
                <a:endCxn id="90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0" name="Oval 89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1" name="Straight Connector 50"/>
            <p:cNvCxnSpPr>
              <a:endCxn id="84" idx="6"/>
            </p:cNvCxnSpPr>
            <p:nvPr/>
          </p:nvCxnSpPr>
          <p:spPr bwMode="auto">
            <a:xfrm flipH="1">
              <a:off x="6614156" y="2619375"/>
              <a:ext cx="21526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5064125" y="2622550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oup 52"/>
            <p:cNvGrpSpPr/>
            <p:nvPr/>
          </p:nvGrpSpPr>
          <p:grpSpPr>
            <a:xfrm>
              <a:off x="5928356" y="2362200"/>
              <a:ext cx="685800" cy="533400"/>
              <a:chOff x="7162800" y="1981200"/>
              <a:chExt cx="685800" cy="533400"/>
            </a:xfrm>
          </p:grpSpPr>
          <p:sp>
            <p:nvSpPr>
              <p:cNvPr id="84" name="Oval 8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064761" y="2378075"/>
              <a:ext cx="875664" cy="152400"/>
              <a:chOff x="5067936" y="2559050"/>
              <a:chExt cx="875664" cy="152400"/>
            </a:xfrm>
          </p:grpSpPr>
          <p:sp>
            <p:nvSpPr>
              <p:cNvPr id="54" name="Isosceles Triangle 53"/>
              <p:cNvSpPr/>
              <p:nvPr/>
            </p:nvSpPr>
            <p:spPr bwMode="auto">
              <a:xfrm rot="5400000">
                <a:off x="5471156" y="25590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55" name="Straight Connector 54"/>
              <p:cNvCxnSpPr>
                <a:stCxn id="54" idx="3"/>
              </p:cNvCxnSpPr>
              <p:nvPr/>
            </p:nvCxnSpPr>
            <p:spPr bwMode="auto">
              <a:xfrm flipH="1" flipV="1">
                <a:off x="5067936" y="2632075"/>
                <a:ext cx="40322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>
                <a:endCxn id="57" idx="6"/>
              </p:cNvCxnSpPr>
              <p:nvPr/>
            </p:nvCxnSpPr>
            <p:spPr bwMode="auto">
              <a:xfrm flipH="1">
                <a:off x="5728331" y="2625725"/>
                <a:ext cx="215269" cy="63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Oval 56"/>
              <p:cNvSpPr/>
              <p:nvPr/>
            </p:nvSpPr>
            <p:spPr bwMode="auto">
              <a:xfrm>
                <a:off x="5652131" y="25939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8" name="Straight Connector 57"/>
            <p:cNvCxnSpPr>
              <a:endCxn id="81" idx="6"/>
            </p:cNvCxnSpPr>
            <p:nvPr/>
          </p:nvCxnSpPr>
          <p:spPr bwMode="auto">
            <a:xfrm flipH="1">
              <a:off x="6614156" y="3308350"/>
              <a:ext cx="29146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5061586" y="3498850"/>
              <a:ext cx="88518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5928356" y="3048000"/>
              <a:ext cx="685800" cy="533400"/>
              <a:chOff x="7162800" y="1981200"/>
              <a:chExt cx="685800" cy="533400"/>
            </a:xfrm>
          </p:grpSpPr>
          <p:sp>
            <p:nvSpPr>
              <p:cNvPr id="81" name="Oval 8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 flipH="1">
              <a:off x="5061586" y="3308350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6816725" y="2212976"/>
              <a:ext cx="3176" cy="4159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6813550" y="1933577"/>
              <a:ext cx="3176" cy="1746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800600" y="9144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0121" y="16002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9642" y="22860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29163" y="29718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58200" y="1828800"/>
              <a:ext cx="37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  <a:r>
                <a:rPr lang="en-US" sz="1800" baseline="-25000" dirty="0"/>
                <a:t>i</a:t>
              </a:r>
              <a:endParaRPr lang="en-US" sz="1800" dirty="0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6639556" y="1212850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639556" y="1898650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639556" y="2584450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639556" y="3270250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632700" y="2016125"/>
              <a:ext cx="787400" cy="533400"/>
              <a:chOff x="7327900" y="2016125"/>
              <a:chExt cx="787400" cy="53340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7327900" y="2016125"/>
                <a:ext cx="685800" cy="533400"/>
                <a:chOff x="7162800" y="1981200"/>
                <a:chExt cx="685800" cy="533400"/>
              </a:xfrm>
            </p:grpSpPr>
            <p:sp>
              <p:nvSpPr>
                <p:cNvPr id="78" name="Oval 77"/>
                <p:cNvSpPr/>
                <p:nvPr/>
              </p:nvSpPr>
              <p:spPr bwMode="auto">
                <a:xfrm>
                  <a:off x="7239000" y="19812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7162800" y="20002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7162800" y="19812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sp>
            <p:nvSpPr>
              <p:cNvPr id="77" name="Oval 76"/>
              <p:cNvSpPr/>
              <p:nvPr/>
            </p:nvSpPr>
            <p:spPr bwMode="auto">
              <a:xfrm>
                <a:off x="8039100" y="22383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067936" y="4565650"/>
              <a:ext cx="894714" cy="152400"/>
              <a:chOff x="4016380" y="2787650"/>
              <a:chExt cx="894714" cy="152400"/>
            </a:xfrm>
          </p:grpSpPr>
          <p:sp>
            <p:nvSpPr>
              <p:cNvPr id="102" name="Isosceles Triangle 101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03" name="Straight Connector 102"/>
              <p:cNvCxnSpPr>
                <a:stCxn id="102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>
                <a:endCxn id="105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Oval 104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10" name="Straight Connector 109"/>
            <p:cNvCxnSpPr>
              <a:endCxn id="113" idx="6"/>
            </p:cNvCxnSpPr>
            <p:nvPr/>
          </p:nvCxnSpPr>
          <p:spPr bwMode="auto">
            <a:xfrm flipH="1" flipV="1">
              <a:off x="6614156" y="3960594"/>
              <a:ext cx="491494" cy="8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flipH="1">
              <a:off x="5067300" y="3784600"/>
              <a:ext cx="88518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2" name="Group 111"/>
            <p:cNvGrpSpPr/>
            <p:nvPr/>
          </p:nvGrpSpPr>
          <p:grpSpPr>
            <a:xfrm>
              <a:off x="5928356" y="3697069"/>
              <a:ext cx="685800" cy="533400"/>
              <a:chOff x="7162800" y="1981200"/>
              <a:chExt cx="685800" cy="533400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24" name="Straight Connector 123"/>
            <p:cNvCxnSpPr>
              <a:endCxn id="127" idx="6"/>
            </p:cNvCxnSpPr>
            <p:nvPr/>
          </p:nvCxnSpPr>
          <p:spPr bwMode="auto">
            <a:xfrm flipH="1">
              <a:off x="6614156" y="4646394"/>
              <a:ext cx="1993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5067936" y="4457700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6" name="Group 125"/>
            <p:cNvGrpSpPr/>
            <p:nvPr/>
          </p:nvGrpSpPr>
          <p:grpSpPr>
            <a:xfrm>
              <a:off x="5928356" y="4382869"/>
              <a:ext cx="685800" cy="533400"/>
              <a:chOff x="7162800" y="1981200"/>
              <a:chExt cx="685800" cy="533400"/>
            </a:xfrm>
          </p:grpSpPr>
          <p:sp>
            <p:nvSpPr>
              <p:cNvPr id="127" name="Oval 126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061586" y="5449669"/>
              <a:ext cx="882014" cy="152400"/>
              <a:chOff x="4016380" y="3276600"/>
              <a:chExt cx="882014" cy="152400"/>
            </a:xfrm>
          </p:grpSpPr>
          <p:sp>
            <p:nvSpPr>
              <p:cNvPr id="131" name="Isosceles Triangle 130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32" name="Straight Connector 131"/>
              <p:cNvCxnSpPr>
                <a:stCxn id="131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/>
              <p:cNvCxnSpPr>
                <a:endCxn id="134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4" name="Oval 133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35" name="Straight Connector 134"/>
            <p:cNvCxnSpPr>
              <a:endCxn id="138" idx="6"/>
            </p:cNvCxnSpPr>
            <p:nvPr/>
          </p:nvCxnSpPr>
          <p:spPr bwMode="auto">
            <a:xfrm flipH="1">
              <a:off x="6614156" y="5329019"/>
              <a:ext cx="19939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>
              <a:off x="5061586" y="5141694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7" name="Group 136"/>
            <p:cNvGrpSpPr/>
            <p:nvPr/>
          </p:nvGrpSpPr>
          <p:grpSpPr>
            <a:xfrm>
              <a:off x="5928356" y="5068669"/>
              <a:ext cx="685800" cy="533400"/>
              <a:chOff x="7162800" y="1981200"/>
              <a:chExt cx="685800" cy="533400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45" name="Straight Connector 144"/>
            <p:cNvCxnSpPr>
              <a:endCxn id="148" idx="6"/>
            </p:cNvCxnSpPr>
            <p:nvPr/>
          </p:nvCxnSpPr>
          <p:spPr bwMode="auto">
            <a:xfrm flipH="1" flipV="1">
              <a:off x="6614156" y="6017994"/>
              <a:ext cx="713744" cy="498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flipH="1">
              <a:off x="5061586" y="6205319"/>
              <a:ext cx="88518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7" name="Group 146"/>
            <p:cNvGrpSpPr/>
            <p:nvPr/>
          </p:nvGrpSpPr>
          <p:grpSpPr>
            <a:xfrm>
              <a:off x="5928356" y="5754469"/>
              <a:ext cx="685800" cy="533400"/>
              <a:chOff x="7162800" y="1981200"/>
              <a:chExt cx="685800" cy="533400"/>
            </a:xfrm>
          </p:grpSpPr>
          <p:sp>
            <p:nvSpPr>
              <p:cNvPr id="148" name="Oval 147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 bwMode="auto">
            <a:xfrm flipH="1">
              <a:off x="5061586" y="6014819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auto">
            <a:xfrm flipH="1" flipV="1">
              <a:off x="5061586" y="5830669"/>
              <a:ext cx="88518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 flipH="1" flipV="1">
              <a:off x="7077075" y="2378075"/>
              <a:ext cx="12702" cy="16002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 flipH="1" flipV="1">
              <a:off x="7315200" y="2505075"/>
              <a:ext cx="3176" cy="35306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 flipV="1">
              <a:off x="6816725" y="4946650"/>
              <a:ext cx="3175" cy="3982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 flipH="1" flipV="1">
              <a:off x="6813550" y="4632325"/>
              <a:ext cx="3175" cy="20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4800600" y="36208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810121" y="43066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819642" y="49924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829163" y="56782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6639556" y="3919319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6639556" y="4605119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6639556" y="5290919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639556" y="5976719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5" name="Isosceles Triangle 164"/>
            <p:cNvSpPr/>
            <p:nvPr/>
          </p:nvSpPr>
          <p:spPr bwMode="auto">
            <a:xfrm rot="5400000">
              <a:off x="5467981" y="1368425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66" name="Straight Connector 165"/>
            <p:cNvCxnSpPr>
              <a:stCxn id="165" idx="3"/>
            </p:cNvCxnSpPr>
            <p:nvPr/>
          </p:nvCxnSpPr>
          <p:spPr bwMode="auto">
            <a:xfrm flipH="1">
              <a:off x="5064761" y="1444625"/>
              <a:ext cx="40322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/>
            <p:cNvCxnSpPr>
              <a:endCxn id="168" idx="6"/>
            </p:cNvCxnSpPr>
            <p:nvPr/>
          </p:nvCxnSpPr>
          <p:spPr bwMode="auto">
            <a:xfrm flipH="1">
              <a:off x="5725156" y="1438275"/>
              <a:ext cx="21844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Oval 167"/>
            <p:cNvSpPr/>
            <p:nvPr/>
          </p:nvSpPr>
          <p:spPr bwMode="auto">
            <a:xfrm>
              <a:off x="5648956" y="1403350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061586" y="3057525"/>
              <a:ext cx="882014" cy="152400"/>
              <a:chOff x="4016380" y="3276600"/>
              <a:chExt cx="882014" cy="152400"/>
            </a:xfrm>
          </p:grpSpPr>
          <p:sp>
            <p:nvSpPr>
              <p:cNvPr id="170" name="Isosceles Triangle 169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71" name="Straight Connector 170"/>
              <p:cNvCxnSpPr>
                <a:stCxn id="170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Straight Connector 171"/>
              <p:cNvCxnSpPr>
                <a:endCxn id="173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3" name="Oval 172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067936" y="3883025"/>
              <a:ext cx="882014" cy="152400"/>
              <a:chOff x="4016380" y="3276600"/>
              <a:chExt cx="882014" cy="152400"/>
            </a:xfrm>
          </p:grpSpPr>
          <p:sp>
            <p:nvSpPr>
              <p:cNvPr id="175" name="Isosceles Triangle 174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76" name="Straight Connector 175"/>
              <p:cNvCxnSpPr>
                <a:stCxn id="175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Straight Connector 176"/>
              <p:cNvCxnSpPr>
                <a:endCxn id="178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8" name="Oval 177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064761" y="4070350"/>
              <a:ext cx="882014" cy="152400"/>
              <a:chOff x="4016380" y="3276600"/>
              <a:chExt cx="882014" cy="152400"/>
            </a:xfrm>
          </p:grpSpPr>
          <p:sp>
            <p:nvSpPr>
              <p:cNvPr id="180" name="Isosceles Triangle 179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81" name="Straight Connector 180"/>
              <p:cNvCxnSpPr>
                <a:stCxn id="180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>
                <a:endCxn id="183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Oval 182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 bwMode="auto">
            <a:xfrm flipH="1">
              <a:off x="5067936" y="4800600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 flipH="1">
              <a:off x="5061586" y="5325844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1" name="Group 190"/>
            <p:cNvGrpSpPr/>
            <p:nvPr/>
          </p:nvGrpSpPr>
          <p:grpSpPr>
            <a:xfrm>
              <a:off x="7575550" y="4648200"/>
              <a:ext cx="787400" cy="533400"/>
              <a:chOff x="7327900" y="2016125"/>
              <a:chExt cx="787400" cy="533400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7327900" y="2016125"/>
                <a:ext cx="685800" cy="533400"/>
                <a:chOff x="7162800" y="1981200"/>
                <a:chExt cx="685800" cy="533400"/>
              </a:xfrm>
            </p:grpSpPr>
            <p:sp>
              <p:nvSpPr>
                <p:cNvPr id="194" name="Oval 193"/>
                <p:cNvSpPr/>
                <p:nvPr/>
              </p:nvSpPr>
              <p:spPr bwMode="auto">
                <a:xfrm>
                  <a:off x="7239000" y="19812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7162800" y="20002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96" name="Freeform 195"/>
                <p:cNvSpPr/>
                <p:nvPr/>
              </p:nvSpPr>
              <p:spPr>
                <a:xfrm>
                  <a:off x="7162800" y="19812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sp>
            <p:nvSpPr>
              <p:cNvPr id="193" name="Oval 192"/>
              <p:cNvSpPr/>
              <p:nvPr/>
            </p:nvSpPr>
            <p:spPr bwMode="auto">
              <a:xfrm>
                <a:off x="8039100" y="22383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97" name="Straight Connector 196"/>
            <p:cNvCxnSpPr/>
            <p:nvPr/>
          </p:nvCxnSpPr>
          <p:spPr bwMode="auto">
            <a:xfrm flipH="1" flipV="1">
              <a:off x="8346446" y="4912724"/>
              <a:ext cx="340354" cy="2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Straight Connector 203"/>
            <p:cNvCxnSpPr/>
            <p:nvPr/>
          </p:nvCxnSpPr>
          <p:spPr bwMode="auto">
            <a:xfrm flipH="1">
              <a:off x="7065006" y="2371725"/>
              <a:ext cx="58674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7302500" y="2482850"/>
              <a:ext cx="314325" cy="95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 flipH="1" flipV="1">
              <a:off x="6915150" y="3292476"/>
              <a:ext cx="9525" cy="14350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Straight Connector 216"/>
            <p:cNvCxnSpPr/>
            <p:nvPr/>
          </p:nvCxnSpPr>
          <p:spPr bwMode="auto">
            <a:xfrm flipH="1" flipV="1">
              <a:off x="6908800" y="4730750"/>
              <a:ext cx="673100" cy="63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Straight Connector 218"/>
            <p:cNvCxnSpPr/>
            <p:nvPr/>
          </p:nvCxnSpPr>
          <p:spPr bwMode="auto">
            <a:xfrm flipH="1" flipV="1">
              <a:off x="6800850" y="4845050"/>
              <a:ext cx="784225" cy="95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Connector 219"/>
            <p:cNvCxnSpPr/>
            <p:nvPr/>
          </p:nvCxnSpPr>
          <p:spPr bwMode="auto">
            <a:xfrm flipH="1" flipV="1">
              <a:off x="6816725" y="4965700"/>
              <a:ext cx="771525" cy="63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Straight Connector 220"/>
            <p:cNvCxnSpPr/>
            <p:nvPr/>
          </p:nvCxnSpPr>
          <p:spPr bwMode="auto">
            <a:xfrm flipH="1" flipV="1">
              <a:off x="7318375" y="5089525"/>
              <a:ext cx="273050" cy="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Oval 227"/>
            <p:cNvSpPr/>
            <p:nvPr/>
          </p:nvSpPr>
          <p:spPr bwMode="auto">
            <a:xfrm>
              <a:off x="7284081" y="505596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8458200" y="4495800"/>
              <a:ext cx="561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  <a:r>
                <a:rPr lang="en-US" sz="1800" baseline="-25000" dirty="0"/>
                <a:t>i+1</a:t>
              </a:r>
              <a:endParaRPr lang="en-US" sz="18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03612" y="914401"/>
            <a:ext cx="4204000" cy="5410200"/>
            <a:chOff x="6904462" y="914401"/>
            <a:chExt cx="4204000" cy="5410200"/>
          </a:xfrm>
        </p:grpSpPr>
        <p:grpSp>
          <p:nvGrpSpPr>
            <p:cNvPr id="185" name="Group 184"/>
            <p:cNvGrpSpPr/>
            <p:nvPr/>
          </p:nvGrpSpPr>
          <p:grpSpPr>
            <a:xfrm>
              <a:off x="7171798" y="1860550"/>
              <a:ext cx="894714" cy="152400"/>
              <a:chOff x="4016380" y="2787650"/>
              <a:chExt cx="894714" cy="152400"/>
            </a:xfrm>
          </p:grpSpPr>
          <p:sp>
            <p:nvSpPr>
              <p:cNvPr id="344" name="Isosceles Triangle 343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45" name="Straight Connector 344"/>
              <p:cNvCxnSpPr>
                <a:stCxn id="344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Straight Connector 345"/>
              <p:cNvCxnSpPr>
                <a:endCxn id="347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7" name="Oval 346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186" name="Isosceles Triangle 185"/>
            <p:cNvSpPr/>
            <p:nvPr/>
          </p:nvSpPr>
          <p:spPr bwMode="auto">
            <a:xfrm rot="5400000">
              <a:off x="7568668" y="9906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87" name="Straight Connector 186"/>
            <p:cNvCxnSpPr>
              <a:stCxn id="186" idx="3"/>
            </p:cNvCxnSpPr>
            <p:nvPr/>
          </p:nvCxnSpPr>
          <p:spPr bwMode="auto">
            <a:xfrm flipH="1">
              <a:off x="7165448" y="1066800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Straight Connector 187"/>
            <p:cNvCxnSpPr>
              <a:endCxn id="198" idx="6"/>
            </p:cNvCxnSpPr>
            <p:nvPr/>
          </p:nvCxnSpPr>
          <p:spPr bwMode="auto">
            <a:xfrm flipH="1" flipV="1">
              <a:off x="7825844" y="1063626"/>
              <a:ext cx="22161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Oval 197"/>
            <p:cNvSpPr/>
            <p:nvPr/>
          </p:nvSpPr>
          <p:spPr bwMode="auto">
            <a:xfrm>
              <a:off x="7749643" y="102552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99" name="Straight Connector 198"/>
            <p:cNvCxnSpPr>
              <a:endCxn id="341" idx="6"/>
            </p:cNvCxnSpPr>
            <p:nvPr/>
          </p:nvCxnSpPr>
          <p:spPr bwMode="auto">
            <a:xfrm flipH="1" flipV="1">
              <a:off x="8718019" y="1254125"/>
              <a:ext cx="58356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0" name="Group 199"/>
            <p:cNvGrpSpPr/>
            <p:nvPr/>
          </p:nvGrpSpPr>
          <p:grpSpPr>
            <a:xfrm>
              <a:off x="8032218" y="990600"/>
              <a:ext cx="685800" cy="533400"/>
              <a:chOff x="7162800" y="1981200"/>
              <a:chExt cx="685800" cy="533400"/>
            </a:xfrm>
          </p:grpSpPr>
          <p:sp>
            <p:nvSpPr>
              <p:cNvPr id="341" name="Oval 34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01" name="Straight Connector 200"/>
            <p:cNvCxnSpPr>
              <a:endCxn id="290" idx="2"/>
            </p:cNvCxnSpPr>
            <p:nvPr/>
          </p:nvCxnSpPr>
          <p:spPr bwMode="auto">
            <a:xfrm flipH="1">
              <a:off x="10304246" y="2286001"/>
              <a:ext cx="486416" cy="5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flipH="1">
              <a:off x="8904712" y="2108203"/>
              <a:ext cx="891494" cy="31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 flipH="1">
              <a:off x="8911063" y="2217986"/>
              <a:ext cx="961034" cy="13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5" name="Isosceles Triangle 204"/>
            <p:cNvSpPr/>
            <p:nvPr/>
          </p:nvSpPr>
          <p:spPr bwMode="auto">
            <a:xfrm rot="5400000">
              <a:off x="7575018" y="118745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06" name="Straight Connector 205"/>
            <p:cNvCxnSpPr>
              <a:stCxn id="205" idx="3"/>
            </p:cNvCxnSpPr>
            <p:nvPr/>
          </p:nvCxnSpPr>
          <p:spPr bwMode="auto">
            <a:xfrm flipH="1">
              <a:off x="7171798" y="1263651"/>
              <a:ext cx="40322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Straight Connector 207"/>
            <p:cNvCxnSpPr>
              <a:endCxn id="209" idx="6"/>
            </p:cNvCxnSpPr>
            <p:nvPr/>
          </p:nvCxnSpPr>
          <p:spPr bwMode="auto">
            <a:xfrm flipH="1">
              <a:off x="7832193" y="1257301"/>
              <a:ext cx="21844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9" name="Oval 208"/>
            <p:cNvSpPr/>
            <p:nvPr/>
          </p:nvSpPr>
          <p:spPr bwMode="auto">
            <a:xfrm>
              <a:off x="7755993" y="122237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0" name="Isosceles Triangle 209"/>
            <p:cNvSpPr/>
            <p:nvPr/>
          </p:nvSpPr>
          <p:spPr bwMode="auto">
            <a:xfrm rot="5400000">
              <a:off x="7568668" y="16764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11" name="Straight Connector 210"/>
            <p:cNvCxnSpPr>
              <a:stCxn id="210" idx="3"/>
            </p:cNvCxnSpPr>
            <p:nvPr/>
          </p:nvCxnSpPr>
          <p:spPr bwMode="auto">
            <a:xfrm flipH="1">
              <a:off x="7165448" y="1752600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/>
            <p:cNvCxnSpPr>
              <a:endCxn id="213" idx="6"/>
            </p:cNvCxnSpPr>
            <p:nvPr/>
          </p:nvCxnSpPr>
          <p:spPr bwMode="auto">
            <a:xfrm flipH="1">
              <a:off x="7825844" y="1749425"/>
              <a:ext cx="2343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Oval 212"/>
            <p:cNvSpPr/>
            <p:nvPr/>
          </p:nvSpPr>
          <p:spPr bwMode="auto">
            <a:xfrm>
              <a:off x="7749643" y="171132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14" name="Straight Connector 213"/>
            <p:cNvCxnSpPr>
              <a:endCxn id="338" idx="6"/>
            </p:cNvCxnSpPr>
            <p:nvPr/>
          </p:nvCxnSpPr>
          <p:spPr bwMode="auto">
            <a:xfrm flipH="1">
              <a:off x="8718019" y="1939925"/>
              <a:ext cx="2089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Straight Connector 215"/>
            <p:cNvCxnSpPr/>
            <p:nvPr/>
          </p:nvCxnSpPr>
          <p:spPr bwMode="auto">
            <a:xfrm flipH="1">
              <a:off x="7167988" y="2108201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18" name="Group 217"/>
            <p:cNvGrpSpPr/>
            <p:nvPr/>
          </p:nvGrpSpPr>
          <p:grpSpPr>
            <a:xfrm>
              <a:off x="8032218" y="1676400"/>
              <a:ext cx="685800" cy="533400"/>
              <a:chOff x="7162800" y="1981200"/>
              <a:chExt cx="685800" cy="533400"/>
            </a:xfrm>
          </p:grpSpPr>
          <p:sp>
            <p:nvSpPr>
              <p:cNvPr id="338" name="Oval 337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40" name="Freeform 339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7171798" y="2743200"/>
              <a:ext cx="882014" cy="152400"/>
              <a:chOff x="4016380" y="3276600"/>
              <a:chExt cx="882014" cy="152400"/>
            </a:xfrm>
          </p:grpSpPr>
          <p:sp>
            <p:nvSpPr>
              <p:cNvPr id="334" name="Isosceles Triangle 333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35" name="Straight Connector 334"/>
              <p:cNvCxnSpPr>
                <a:stCxn id="334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Straight Connector 335"/>
              <p:cNvCxnSpPr>
                <a:endCxn id="337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7" name="Oval 336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23" name="Straight Connector 222"/>
            <p:cNvCxnSpPr>
              <a:endCxn id="331" idx="6"/>
            </p:cNvCxnSpPr>
            <p:nvPr/>
          </p:nvCxnSpPr>
          <p:spPr bwMode="auto">
            <a:xfrm flipH="1">
              <a:off x="8718019" y="2619375"/>
              <a:ext cx="21526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/>
            <p:nvPr/>
          </p:nvCxnSpPr>
          <p:spPr bwMode="auto">
            <a:xfrm flipH="1">
              <a:off x="7167987" y="2622551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5" name="Group 224"/>
            <p:cNvGrpSpPr/>
            <p:nvPr/>
          </p:nvGrpSpPr>
          <p:grpSpPr>
            <a:xfrm>
              <a:off x="8032218" y="2362200"/>
              <a:ext cx="685800" cy="533400"/>
              <a:chOff x="7162800" y="1981200"/>
              <a:chExt cx="685800" cy="533400"/>
            </a:xfrm>
          </p:grpSpPr>
          <p:sp>
            <p:nvSpPr>
              <p:cNvPr id="331" name="Oval 33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33" name="Freeform 33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7168623" y="2378075"/>
              <a:ext cx="875664" cy="152400"/>
              <a:chOff x="5067936" y="2559050"/>
              <a:chExt cx="875664" cy="152400"/>
            </a:xfrm>
          </p:grpSpPr>
          <p:sp>
            <p:nvSpPr>
              <p:cNvPr id="327" name="Isosceles Triangle 326"/>
              <p:cNvSpPr/>
              <p:nvPr/>
            </p:nvSpPr>
            <p:spPr bwMode="auto">
              <a:xfrm rot="5400000">
                <a:off x="5471156" y="25590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28" name="Straight Connector 327"/>
              <p:cNvCxnSpPr>
                <a:stCxn id="327" idx="3"/>
              </p:cNvCxnSpPr>
              <p:nvPr/>
            </p:nvCxnSpPr>
            <p:spPr bwMode="auto">
              <a:xfrm flipH="1" flipV="1">
                <a:off x="5067936" y="2632075"/>
                <a:ext cx="40322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Straight Connector 328"/>
              <p:cNvCxnSpPr>
                <a:endCxn id="330" idx="6"/>
              </p:cNvCxnSpPr>
              <p:nvPr/>
            </p:nvCxnSpPr>
            <p:spPr bwMode="auto">
              <a:xfrm flipH="1">
                <a:off x="5728331" y="2625725"/>
                <a:ext cx="215269" cy="63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0" name="Oval 329"/>
              <p:cNvSpPr/>
              <p:nvPr/>
            </p:nvSpPr>
            <p:spPr bwMode="auto">
              <a:xfrm>
                <a:off x="5652131" y="25939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27" name="Straight Connector 226"/>
            <p:cNvCxnSpPr>
              <a:endCxn id="324" idx="6"/>
            </p:cNvCxnSpPr>
            <p:nvPr/>
          </p:nvCxnSpPr>
          <p:spPr bwMode="auto">
            <a:xfrm flipH="1">
              <a:off x="8718019" y="3308351"/>
              <a:ext cx="29146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Straight Connector 230"/>
            <p:cNvCxnSpPr/>
            <p:nvPr/>
          </p:nvCxnSpPr>
          <p:spPr bwMode="auto">
            <a:xfrm flipH="1">
              <a:off x="7165449" y="3498850"/>
              <a:ext cx="88518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2" name="Group 231"/>
            <p:cNvGrpSpPr/>
            <p:nvPr/>
          </p:nvGrpSpPr>
          <p:grpSpPr>
            <a:xfrm>
              <a:off x="8032218" y="3048000"/>
              <a:ext cx="685800" cy="533400"/>
              <a:chOff x="7162800" y="1981200"/>
              <a:chExt cx="685800" cy="533400"/>
            </a:xfrm>
          </p:grpSpPr>
          <p:sp>
            <p:nvSpPr>
              <p:cNvPr id="324" name="Oval 32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26" name="Freeform 32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 bwMode="auto">
            <a:xfrm flipH="1">
              <a:off x="7165449" y="3308350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Straight Connector 233"/>
            <p:cNvCxnSpPr/>
            <p:nvPr/>
          </p:nvCxnSpPr>
          <p:spPr bwMode="auto">
            <a:xfrm flipV="1">
              <a:off x="8920587" y="2212976"/>
              <a:ext cx="3176" cy="4159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Straight Connector 234"/>
            <p:cNvCxnSpPr/>
            <p:nvPr/>
          </p:nvCxnSpPr>
          <p:spPr bwMode="auto">
            <a:xfrm flipV="1">
              <a:off x="8917412" y="1933578"/>
              <a:ext cx="3176" cy="1746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235"/>
            <p:cNvSpPr txBox="1"/>
            <p:nvPr/>
          </p:nvSpPr>
          <p:spPr>
            <a:xfrm>
              <a:off x="6904462" y="914401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913983" y="1600201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923504" y="2286001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933025" y="2971801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0562062" y="1828800"/>
              <a:ext cx="37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  <a:r>
                <a:rPr lang="en-US" sz="1800" baseline="-25000" dirty="0"/>
                <a:t>i</a:t>
              </a:r>
              <a:endParaRPr lang="en-US" sz="1800" dirty="0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7171798" y="4565650"/>
              <a:ext cx="894714" cy="152400"/>
              <a:chOff x="4016380" y="2787650"/>
              <a:chExt cx="894714" cy="152400"/>
            </a:xfrm>
          </p:grpSpPr>
          <p:sp>
            <p:nvSpPr>
              <p:cNvPr id="320" name="Isosceles Triangle 319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21" name="Straight Connector 320"/>
              <p:cNvCxnSpPr>
                <a:stCxn id="320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Straight Connector 321"/>
              <p:cNvCxnSpPr>
                <a:endCxn id="323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3" name="Oval 322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42" name="Straight Connector 241"/>
            <p:cNvCxnSpPr>
              <a:endCxn id="317" idx="6"/>
            </p:cNvCxnSpPr>
            <p:nvPr/>
          </p:nvCxnSpPr>
          <p:spPr bwMode="auto">
            <a:xfrm flipH="1" flipV="1">
              <a:off x="8718018" y="3960594"/>
              <a:ext cx="491494" cy="8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Straight Connector 242"/>
            <p:cNvCxnSpPr/>
            <p:nvPr/>
          </p:nvCxnSpPr>
          <p:spPr bwMode="auto">
            <a:xfrm flipH="1">
              <a:off x="7171163" y="3784601"/>
              <a:ext cx="88518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4" name="Group 243"/>
            <p:cNvGrpSpPr/>
            <p:nvPr/>
          </p:nvGrpSpPr>
          <p:grpSpPr>
            <a:xfrm>
              <a:off x="8032218" y="3697069"/>
              <a:ext cx="685800" cy="533400"/>
              <a:chOff x="7162800" y="1981200"/>
              <a:chExt cx="685800" cy="533400"/>
            </a:xfrm>
          </p:grpSpPr>
          <p:sp>
            <p:nvSpPr>
              <p:cNvPr id="317" name="Oval 316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9" name="Freeform 318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45" name="Straight Connector 244"/>
            <p:cNvCxnSpPr>
              <a:endCxn id="314" idx="6"/>
            </p:cNvCxnSpPr>
            <p:nvPr/>
          </p:nvCxnSpPr>
          <p:spPr bwMode="auto">
            <a:xfrm flipH="1">
              <a:off x="8718018" y="4646394"/>
              <a:ext cx="1993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 bwMode="auto">
            <a:xfrm flipH="1">
              <a:off x="7171799" y="4457701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7" name="Group 246"/>
            <p:cNvGrpSpPr/>
            <p:nvPr/>
          </p:nvGrpSpPr>
          <p:grpSpPr>
            <a:xfrm>
              <a:off x="8032218" y="4382869"/>
              <a:ext cx="685800" cy="533400"/>
              <a:chOff x="7162800" y="1981200"/>
              <a:chExt cx="685800" cy="533400"/>
            </a:xfrm>
          </p:grpSpPr>
          <p:sp>
            <p:nvSpPr>
              <p:cNvPr id="314" name="Oval 31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7165448" y="5449669"/>
              <a:ext cx="882014" cy="152400"/>
              <a:chOff x="4016380" y="3276600"/>
              <a:chExt cx="882014" cy="152400"/>
            </a:xfrm>
          </p:grpSpPr>
          <p:sp>
            <p:nvSpPr>
              <p:cNvPr id="310" name="Isosceles Triangle 309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11" name="Straight Connector 310"/>
              <p:cNvCxnSpPr>
                <a:stCxn id="310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Straight Connector 311"/>
              <p:cNvCxnSpPr>
                <a:endCxn id="313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3" name="Oval 312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49" name="Straight Connector 248"/>
            <p:cNvCxnSpPr>
              <a:endCxn id="307" idx="6"/>
            </p:cNvCxnSpPr>
            <p:nvPr/>
          </p:nvCxnSpPr>
          <p:spPr bwMode="auto">
            <a:xfrm flipH="1">
              <a:off x="8718018" y="5329020"/>
              <a:ext cx="19939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Straight Connector 249"/>
            <p:cNvCxnSpPr/>
            <p:nvPr/>
          </p:nvCxnSpPr>
          <p:spPr bwMode="auto">
            <a:xfrm flipH="1">
              <a:off x="7165448" y="5141695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1" name="Group 250"/>
            <p:cNvGrpSpPr/>
            <p:nvPr/>
          </p:nvGrpSpPr>
          <p:grpSpPr>
            <a:xfrm>
              <a:off x="8032218" y="5068669"/>
              <a:ext cx="685800" cy="533400"/>
              <a:chOff x="7162800" y="1981200"/>
              <a:chExt cx="685800" cy="533400"/>
            </a:xfrm>
          </p:grpSpPr>
          <p:sp>
            <p:nvSpPr>
              <p:cNvPr id="307" name="Oval 306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09" name="Freeform 308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52" name="Straight Connector 251"/>
            <p:cNvCxnSpPr>
              <a:endCxn id="304" idx="6"/>
            </p:cNvCxnSpPr>
            <p:nvPr/>
          </p:nvCxnSpPr>
          <p:spPr bwMode="auto">
            <a:xfrm flipH="1" flipV="1">
              <a:off x="8718018" y="6017995"/>
              <a:ext cx="713744" cy="498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 flipH="1">
              <a:off x="7165449" y="6205319"/>
              <a:ext cx="88518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4" name="Group 253"/>
            <p:cNvGrpSpPr/>
            <p:nvPr/>
          </p:nvGrpSpPr>
          <p:grpSpPr>
            <a:xfrm>
              <a:off x="8032218" y="5754469"/>
              <a:ext cx="685800" cy="533400"/>
              <a:chOff x="7162800" y="1981200"/>
              <a:chExt cx="685800" cy="533400"/>
            </a:xfrm>
          </p:grpSpPr>
          <p:sp>
            <p:nvSpPr>
              <p:cNvPr id="304" name="Oval 30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06" name="Freeform 30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55" name="Straight Connector 254"/>
            <p:cNvCxnSpPr/>
            <p:nvPr/>
          </p:nvCxnSpPr>
          <p:spPr bwMode="auto">
            <a:xfrm flipH="1">
              <a:off x="7165449" y="6014819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 bwMode="auto">
            <a:xfrm flipH="1" flipV="1">
              <a:off x="7165449" y="5830670"/>
              <a:ext cx="88518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Straight Connector 256"/>
            <p:cNvCxnSpPr/>
            <p:nvPr/>
          </p:nvCxnSpPr>
          <p:spPr bwMode="auto">
            <a:xfrm flipH="1" flipV="1">
              <a:off x="9180937" y="2378076"/>
              <a:ext cx="12702" cy="16002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Straight Connector 257"/>
            <p:cNvCxnSpPr/>
            <p:nvPr/>
          </p:nvCxnSpPr>
          <p:spPr bwMode="auto">
            <a:xfrm flipH="1" flipV="1">
              <a:off x="9419062" y="2505076"/>
              <a:ext cx="3176" cy="35306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Straight Connector 258"/>
            <p:cNvCxnSpPr/>
            <p:nvPr/>
          </p:nvCxnSpPr>
          <p:spPr bwMode="auto">
            <a:xfrm flipV="1">
              <a:off x="8920588" y="4946650"/>
              <a:ext cx="3175" cy="3982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Straight Connector 259"/>
            <p:cNvCxnSpPr/>
            <p:nvPr/>
          </p:nvCxnSpPr>
          <p:spPr bwMode="auto">
            <a:xfrm flipH="1" flipV="1">
              <a:off x="8917413" y="4632325"/>
              <a:ext cx="3175" cy="20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260"/>
            <p:cNvSpPr txBox="1"/>
            <p:nvPr/>
          </p:nvSpPr>
          <p:spPr>
            <a:xfrm>
              <a:off x="6904462" y="362087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913983" y="430667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923504" y="499247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3025" y="567827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265" name="Isosceles Triangle 264"/>
            <p:cNvSpPr/>
            <p:nvPr/>
          </p:nvSpPr>
          <p:spPr bwMode="auto">
            <a:xfrm rot="5400000">
              <a:off x="7571843" y="1368425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66" name="Straight Connector 265"/>
            <p:cNvCxnSpPr>
              <a:stCxn id="265" idx="3"/>
            </p:cNvCxnSpPr>
            <p:nvPr/>
          </p:nvCxnSpPr>
          <p:spPr bwMode="auto">
            <a:xfrm flipH="1">
              <a:off x="7168623" y="1444626"/>
              <a:ext cx="40322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Straight Connector 266"/>
            <p:cNvCxnSpPr>
              <a:endCxn id="268" idx="6"/>
            </p:cNvCxnSpPr>
            <p:nvPr/>
          </p:nvCxnSpPr>
          <p:spPr bwMode="auto">
            <a:xfrm flipH="1">
              <a:off x="7829018" y="1438276"/>
              <a:ext cx="21844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Oval 267"/>
            <p:cNvSpPr/>
            <p:nvPr/>
          </p:nvSpPr>
          <p:spPr bwMode="auto">
            <a:xfrm>
              <a:off x="7752818" y="1403350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165448" y="3057525"/>
              <a:ext cx="882014" cy="152400"/>
              <a:chOff x="4016380" y="3276600"/>
              <a:chExt cx="882014" cy="152400"/>
            </a:xfrm>
          </p:grpSpPr>
          <p:sp>
            <p:nvSpPr>
              <p:cNvPr id="300" name="Isosceles Triangle 299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01" name="Straight Connector 300"/>
              <p:cNvCxnSpPr>
                <a:stCxn id="300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>
                <a:endCxn id="303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3" name="Oval 302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7171798" y="3883025"/>
              <a:ext cx="882014" cy="152400"/>
              <a:chOff x="4016380" y="3276600"/>
              <a:chExt cx="882014" cy="152400"/>
            </a:xfrm>
          </p:grpSpPr>
          <p:sp>
            <p:nvSpPr>
              <p:cNvPr id="296" name="Isosceles Triangle 295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297" name="Straight Connector 296"/>
              <p:cNvCxnSpPr>
                <a:stCxn id="296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Straight Connector 297"/>
              <p:cNvCxnSpPr>
                <a:endCxn id="299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9" name="Oval 298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7168623" y="4070350"/>
              <a:ext cx="882014" cy="152400"/>
              <a:chOff x="4016380" y="3276600"/>
              <a:chExt cx="882014" cy="152400"/>
            </a:xfrm>
          </p:grpSpPr>
          <p:sp>
            <p:nvSpPr>
              <p:cNvPr id="292" name="Isosceles Triangle 291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293" name="Straight Connector 292"/>
              <p:cNvCxnSpPr>
                <a:stCxn id="292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Straight Connector 293"/>
              <p:cNvCxnSpPr>
                <a:endCxn id="295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5" name="Oval 294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 bwMode="auto">
            <a:xfrm flipH="1">
              <a:off x="7171799" y="4800601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Straight Connector 272"/>
            <p:cNvCxnSpPr/>
            <p:nvPr/>
          </p:nvCxnSpPr>
          <p:spPr bwMode="auto">
            <a:xfrm flipH="1">
              <a:off x="7165448" y="5325845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>
              <a:endCxn id="287" idx="2"/>
            </p:cNvCxnSpPr>
            <p:nvPr/>
          </p:nvCxnSpPr>
          <p:spPr bwMode="auto">
            <a:xfrm flipH="1">
              <a:off x="10316947" y="4882630"/>
              <a:ext cx="488954" cy="62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Straight Connector 274"/>
            <p:cNvCxnSpPr/>
            <p:nvPr/>
          </p:nvCxnSpPr>
          <p:spPr bwMode="auto">
            <a:xfrm flipH="1" flipV="1">
              <a:off x="9168868" y="2371725"/>
              <a:ext cx="669294" cy="127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 bwMode="auto">
            <a:xfrm flipH="1">
              <a:off x="9406363" y="2492375"/>
              <a:ext cx="35877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Straight Connector 276"/>
            <p:cNvCxnSpPr/>
            <p:nvPr/>
          </p:nvCxnSpPr>
          <p:spPr bwMode="auto">
            <a:xfrm flipH="1" flipV="1">
              <a:off x="9019013" y="3292477"/>
              <a:ext cx="9525" cy="14350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9012663" y="4730752"/>
              <a:ext cx="803275" cy="126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Straight Connector 278"/>
            <p:cNvCxnSpPr/>
            <p:nvPr/>
          </p:nvCxnSpPr>
          <p:spPr bwMode="auto">
            <a:xfrm flipH="1" flipV="1">
              <a:off x="8911063" y="4838701"/>
              <a:ext cx="965201" cy="95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8920588" y="4965701"/>
              <a:ext cx="92392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9422238" y="5086351"/>
              <a:ext cx="3524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2" name="Oval 281"/>
            <p:cNvSpPr/>
            <p:nvPr/>
          </p:nvSpPr>
          <p:spPr bwMode="auto">
            <a:xfrm>
              <a:off x="9387943" y="505596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10547454" y="4421890"/>
              <a:ext cx="561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  <a:r>
                <a:rPr lang="en-US" sz="1800" baseline="-25000" dirty="0"/>
                <a:t>i+1</a:t>
              </a:r>
              <a:endParaRPr lang="en-US" sz="1800" dirty="0"/>
            </a:p>
          </p:txBody>
        </p:sp>
        <p:grpSp>
          <p:nvGrpSpPr>
            <p:cNvPr id="284" name="Group 283"/>
            <p:cNvGrpSpPr/>
            <p:nvPr/>
          </p:nvGrpSpPr>
          <p:grpSpPr>
            <a:xfrm>
              <a:off x="9681947" y="1982703"/>
              <a:ext cx="622300" cy="609599"/>
              <a:chOff x="4953000" y="1593849"/>
              <a:chExt cx="457201" cy="463551"/>
            </a:xfrm>
          </p:grpSpPr>
          <p:sp>
            <p:nvSpPr>
              <p:cNvPr id="289" name="Freeform 288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90" name="Freeform 289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91" name="Freeform 290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9694648" y="4579920"/>
              <a:ext cx="622300" cy="609599"/>
              <a:chOff x="4953000" y="1593849"/>
              <a:chExt cx="457201" cy="463551"/>
            </a:xfrm>
          </p:grpSpPr>
          <p:sp>
            <p:nvSpPr>
              <p:cNvPr id="286" name="Freeform 285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87" name="Freeform 286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493" name="TextBox 492"/>
          <p:cNvSpPr txBox="1"/>
          <p:nvPr/>
        </p:nvSpPr>
        <p:spPr>
          <a:xfrm>
            <a:off x="812907" y="529607"/>
            <a:ext cx="163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494" name="TextBox 493"/>
          <p:cNvSpPr txBox="1"/>
          <p:nvPr/>
        </p:nvSpPr>
        <p:spPr>
          <a:xfrm>
            <a:off x="9896475" y="544221"/>
            <a:ext cx="18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NAND-only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9540900" y="987120"/>
              <a:ext cx="395640" cy="5222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8660" y="977040"/>
                <a:ext cx="420120" cy="52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10463940" y="1739880"/>
              <a:ext cx="1047240" cy="37832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51340" y="1727640"/>
                <a:ext cx="1065600" cy="38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6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5858"/>
            <a:ext cx="7772400" cy="775442"/>
          </a:xfrm>
        </p:spPr>
        <p:txBody>
          <a:bodyPr/>
          <a:lstStyle/>
          <a:p>
            <a:r>
              <a:rPr lang="en-US" dirty="0"/>
              <a:t>Fast Addition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B7E10F-CED4-0049-B231-82141C20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68" y="3015307"/>
            <a:ext cx="10972800" cy="24621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Assume delay of 𝝉 for a signal to travel through a single gate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many gate delays for one addition (Big-O)?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Carry Lookahead (CLA) adder</a:t>
            </a:r>
          </a:p>
          <a:p>
            <a:pPr lvl="1">
              <a:buFont typeface="System Font Regular"/>
              <a:buChar char="-"/>
            </a:pPr>
            <a:r>
              <a:rPr lang="en-US" sz="2000" dirty="0"/>
              <a:t>Cluster full adders into groups (e.g., 4 full adders per group)</a:t>
            </a:r>
          </a:p>
          <a:p>
            <a:pPr lvl="1">
              <a:buFont typeface="System Font Regular"/>
              <a:buChar char="-"/>
            </a:pPr>
            <a:r>
              <a:rPr lang="en-US" sz="2000" dirty="0"/>
              <a:t>CLA circuit computes carry out of a group of full adders quickly</a:t>
            </a:r>
          </a:p>
          <a:p>
            <a:pPr lvl="1">
              <a:buFont typeface="System Font Regular"/>
              <a:buChar char="-"/>
            </a:pPr>
            <a:r>
              <a:rPr lang="en-US" sz="2000" dirty="0"/>
              <a:t>CLA tree can perform N-bit addition in O(log N) gate delays</a:t>
            </a:r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91711-5975-5848-B1D2-3D9CA9CE658C}"/>
              </a:ext>
            </a:extLst>
          </p:cNvPr>
          <p:cNvGrpSpPr/>
          <p:nvPr/>
        </p:nvGrpSpPr>
        <p:grpSpPr>
          <a:xfrm>
            <a:off x="4294097" y="923362"/>
            <a:ext cx="4384854" cy="2003242"/>
            <a:chOff x="3406592" y="730498"/>
            <a:chExt cx="4900828" cy="2405751"/>
          </a:xfrm>
        </p:grpSpPr>
        <p:sp>
          <p:nvSpPr>
            <p:cNvPr id="29" name="Rectangle 28"/>
            <p:cNvSpPr/>
            <p:nvPr/>
          </p:nvSpPr>
          <p:spPr bwMode="auto">
            <a:xfrm>
              <a:off x="7140392" y="1625908"/>
              <a:ext cx="609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FA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073592" y="1625908"/>
              <a:ext cx="609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FA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863792" y="1625908"/>
              <a:ext cx="609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FA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7597592" y="1092508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7413337" y="730498"/>
              <a:ext cx="473350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7292792" y="1092508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7064192" y="730498"/>
              <a:ext cx="473350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A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6530792" y="1092508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6346537" y="730498"/>
              <a:ext cx="473350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6225992" y="1092508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5997392" y="730498"/>
              <a:ext cx="473350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A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4320992" y="1092508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4175326" y="730498"/>
              <a:ext cx="625638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</a:t>
              </a:r>
              <a:r>
                <a:rPr lang="en-US" sz="1800" baseline="-25000" dirty="0"/>
                <a:t>n-1</a:t>
              </a:r>
              <a:endParaRPr lang="en-US" sz="1800" dirty="0"/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4016192" y="1092508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3781502" y="730498"/>
              <a:ext cx="625638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A</a:t>
              </a:r>
              <a:r>
                <a:rPr lang="en-US" sz="1800" baseline="-25000" dirty="0"/>
                <a:t>n-1</a:t>
              </a:r>
              <a:endParaRPr lang="en-US" sz="1800" dirty="0"/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7445192" y="2235508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216592" y="2692708"/>
              <a:ext cx="473350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6378392" y="2235508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6149792" y="2692708"/>
              <a:ext cx="473350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4162137" y="2235508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3933537" y="2692708"/>
              <a:ext cx="625638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  <a:r>
                <a:rPr lang="en-US" sz="1800" baseline="-25000" dirty="0"/>
                <a:t>n-1</a:t>
              </a:r>
              <a:endParaRPr lang="en-US" sz="1800" dirty="0"/>
            </a:p>
          </p:txBody>
        </p:sp>
        <p:cxnSp>
          <p:nvCxnSpPr>
            <p:cNvPr id="70" name="Straight Arrow Connector 69"/>
            <p:cNvCxnSpPr>
              <a:stCxn id="29" idx="1"/>
              <a:endCxn id="30" idx="3"/>
            </p:cNvCxnSpPr>
            <p:nvPr/>
          </p:nvCxnSpPr>
          <p:spPr bwMode="auto">
            <a:xfrm flipH="1">
              <a:off x="6683192" y="1930708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5616392" y="1930708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flipH="1">
              <a:off x="4473392" y="1930708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 flipH="1">
              <a:off x="3406592" y="1930708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H="1">
              <a:off x="7749992" y="1930708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7819737" y="1530598"/>
              <a:ext cx="487683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83192" y="1530598"/>
              <a:ext cx="487683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08609" y="1530598"/>
              <a:ext cx="487683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66937" y="1530598"/>
              <a:ext cx="639971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  <a:r>
                <a:rPr lang="en-US" sz="1800" baseline="-25000" dirty="0"/>
                <a:t>n-1</a:t>
              </a:r>
              <a:endParaRPr lang="en-US" sz="1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06592" y="1530598"/>
              <a:ext cx="487683" cy="443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C</a:t>
              </a:r>
              <a:r>
                <a:rPr lang="en-US" sz="1800" baseline="-25000" dirty="0" err="1"/>
                <a:t>n</a:t>
              </a:r>
              <a:endParaRPr lang="en-US" sz="1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18765" y="1397308"/>
              <a:ext cx="722386" cy="776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669366" y="1269559"/>
            <a:ext cx="1059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Ripple</a:t>
            </a:r>
          </a:p>
          <a:p>
            <a:pPr algn="ctr"/>
            <a:r>
              <a:rPr lang="en-US" dirty="0"/>
              <a:t>Carry</a:t>
            </a:r>
          </a:p>
          <a:p>
            <a:pPr algn="ctr"/>
            <a:r>
              <a:rPr lang="en-US" dirty="0"/>
              <a:t>Adder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58C8C-5D68-2745-9BAB-B2AEA00D8170}"/>
              </a:ext>
            </a:extLst>
          </p:cNvPr>
          <p:cNvGrpSpPr/>
          <p:nvPr/>
        </p:nvGrpSpPr>
        <p:grpSpPr>
          <a:xfrm>
            <a:off x="1690912" y="5716628"/>
            <a:ext cx="8591606" cy="818840"/>
            <a:chOff x="166912" y="5716628"/>
            <a:chExt cx="8591606" cy="8188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FB541D1-8B49-AF4C-8213-EE60AE29E183}"/>
                </a:ext>
              </a:extLst>
            </p:cNvPr>
            <p:cNvGrpSpPr/>
            <p:nvPr/>
          </p:nvGrpSpPr>
          <p:grpSpPr>
            <a:xfrm>
              <a:off x="6499414" y="6161807"/>
              <a:ext cx="2259104" cy="367553"/>
              <a:chOff x="6499414" y="6161807"/>
              <a:chExt cx="2259104" cy="36755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17733A-BA18-204D-A930-7454782C7310}"/>
                  </a:ext>
                </a:extLst>
              </p:cNvPr>
              <p:cNvSpPr/>
              <p:nvPr/>
            </p:nvSpPr>
            <p:spPr bwMode="auto">
              <a:xfrm>
                <a:off x="8193742" y="6161807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9D434EF-30CE-714D-A757-5A699934C49F}"/>
                  </a:ext>
                </a:extLst>
              </p:cNvPr>
              <p:cNvSpPr/>
              <p:nvPr/>
            </p:nvSpPr>
            <p:spPr bwMode="auto">
              <a:xfrm>
                <a:off x="7628966" y="6161807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C56AD41-7140-C84C-A31E-49311FA0199A}"/>
                  </a:ext>
                </a:extLst>
              </p:cNvPr>
              <p:cNvSpPr/>
              <p:nvPr/>
            </p:nvSpPr>
            <p:spPr bwMode="auto">
              <a:xfrm>
                <a:off x="7064190" y="6161807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6E9E57F-49DF-C84B-9F7F-6593409036B3}"/>
                  </a:ext>
                </a:extLst>
              </p:cNvPr>
              <p:cNvSpPr/>
              <p:nvPr/>
            </p:nvSpPr>
            <p:spPr bwMode="auto">
              <a:xfrm>
                <a:off x="6499414" y="6161807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B2FE15D-87F2-D543-9941-BC84D545E78C}"/>
                  </a:ext>
                </a:extLst>
              </p:cNvPr>
              <p:cNvCxnSpPr>
                <a:stCxn id="8" idx="1"/>
                <a:endCxn id="167" idx="3"/>
              </p:cNvCxnSpPr>
              <p:nvPr/>
            </p:nvCxnSpPr>
            <p:spPr bwMode="auto">
              <a:xfrm flipH="1">
                <a:off x="7996519" y="6345584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43AE13DC-851C-FA46-B24E-CA2F5EC5931F}"/>
                  </a:ext>
                </a:extLst>
              </p:cNvPr>
              <p:cNvCxnSpPr/>
              <p:nvPr/>
            </p:nvCxnSpPr>
            <p:spPr bwMode="auto">
              <a:xfrm flipH="1">
                <a:off x="7431743" y="6345583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14513240-A0BF-A54F-AAFF-90623D81983F}"/>
                  </a:ext>
                </a:extLst>
              </p:cNvPr>
              <p:cNvCxnSpPr/>
              <p:nvPr/>
            </p:nvCxnSpPr>
            <p:spPr bwMode="auto">
              <a:xfrm flipH="1">
                <a:off x="6866967" y="6345582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9D38245A-970D-0149-A26B-6ACAD93400DC}"/>
                  </a:ext>
                </a:extLst>
              </p:cNvPr>
              <p:cNvCxnSpPr/>
              <p:nvPr/>
            </p:nvCxnSpPr>
            <p:spPr bwMode="auto">
              <a:xfrm flipH="1">
                <a:off x="8561295" y="6362084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B073DBA-6967-B746-A1E3-A22169C7713A}"/>
                </a:ext>
              </a:extLst>
            </p:cNvPr>
            <p:cNvGrpSpPr/>
            <p:nvPr/>
          </p:nvGrpSpPr>
          <p:grpSpPr>
            <a:xfrm>
              <a:off x="3333163" y="6164861"/>
              <a:ext cx="2061881" cy="367553"/>
              <a:chOff x="3333163" y="6164861"/>
              <a:chExt cx="2061881" cy="367553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51E6D6F-8D24-4741-8142-08EB89B36CEA}"/>
                  </a:ext>
                </a:extLst>
              </p:cNvPr>
              <p:cNvSpPr/>
              <p:nvPr/>
            </p:nvSpPr>
            <p:spPr bwMode="auto">
              <a:xfrm>
                <a:off x="5027491" y="6164861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B125EAE-A635-3146-ADDA-81E67925219F}"/>
                  </a:ext>
                </a:extLst>
              </p:cNvPr>
              <p:cNvSpPr/>
              <p:nvPr/>
            </p:nvSpPr>
            <p:spPr bwMode="auto">
              <a:xfrm>
                <a:off x="4462715" y="6164861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D115C52-6015-594C-8A3E-1FF32C085ADC}"/>
                  </a:ext>
                </a:extLst>
              </p:cNvPr>
              <p:cNvSpPr/>
              <p:nvPr/>
            </p:nvSpPr>
            <p:spPr bwMode="auto">
              <a:xfrm>
                <a:off x="3897939" y="6164861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5209627-A607-6747-9325-E4568A5CDD2E}"/>
                  </a:ext>
                </a:extLst>
              </p:cNvPr>
              <p:cNvSpPr/>
              <p:nvPr/>
            </p:nvSpPr>
            <p:spPr bwMode="auto">
              <a:xfrm>
                <a:off x="3333163" y="6164861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20475FA0-ACBD-BE4C-B12D-67D4896512A1}"/>
                  </a:ext>
                </a:extLst>
              </p:cNvPr>
              <p:cNvCxnSpPr>
                <a:stCxn id="210" idx="1"/>
                <a:endCxn id="211" idx="3"/>
              </p:cNvCxnSpPr>
              <p:nvPr/>
            </p:nvCxnSpPr>
            <p:spPr bwMode="auto">
              <a:xfrm flipH="1">
                <a:off x="4830268" y="6348638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9DE47406-7C1C-0840-AB54-B49F66462EDC}"/>
                  </a:ext>
                </a:extLst>
              </p:cNvPr>
              <p:cNvCxnSpPr/>
              <p:nvPr/>
            </p:nvCxnSpPr>
            <p:spPr bwMode="auto">
              <a:xfrm flipH="1">
                <a:off x="4265492" y="6348637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F778897F-79F7-184D-A01B-6B66B0860698}"/>
                  </a:ext>
                </a:extLst>
              </p:cNvPr>
              <p:cNvCxnSpPr/>
              <p:nvPr/>
            </p:nvCxnSpPr>
            <p:spPr bwMode="auto">
              <a:xfrm flipH="1">
                <a:off x="3700716" y="6348636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6816C80-76CD-AF49-AED8-5B5C287106A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395045" y="6365138"/>
              <a:ext cx="61437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20FC0DD-A656-F246-ABC4-F6300CD003C9}"/>
                </a:ext>
              </a:extLst>
            </p:cNvPr>
            <p:cNvGrpSpPr/>
            <p:nvPr/>
          </p:nvGrpSpPr>
          <p:grpSpPr>
            <a:xfrm>
              <a:off x="166912" y="6167915"/>
              <a:ext cx="2061881" cy="367553"/>
              <a:chOff x="166912" y="6167915"/>
              <a:chExt cx="2061881" cy="367553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DCB6C2A3-6662-E04F-AB4D-7DFFBA3BCD07}"/>
                  </a:ext>
                </a:extLst>
              </p:cNvPr>
              <p:cNvSpPr/>
              <p:nvPr/>
            </p:nvSpPr>
            <p:spPr bwMode="auto">
              <a:xfrm>
                <a:off x="1861240" y="6167915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5CC8BB5-A759-AD4F-88BD-370882745542}"/>
                  </a:ext>
                </a:extLst>
              </p:cNvPr>
              <p:cNvSpPr/>
              <p:nvPr/>
            </p:nvSpPr>
            <p:spPr bwMode="auto">
              <a:xfrm>
                <a:off x="1296464" y="6167915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934100C-B9E9-AE40-82EC-68F438048BAD}"/>
                  </a:ext>
                </a:extLst>
              </p:cNvPr>
              <p:cNvSpPr/>
              <p:nvPr/>
            </p:nvSpPr>
            <p:spPr bwMode="auto">
              <a:xfrm>
                <a:off x="731688" y="6167915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B7D1ABE-AE10-244D-A238-8676F5109BC5}"/>
                  </a:ext>
                </a:extLst>
              </p:cNvPr>
              <p:cNvSpPr/>
              <p:nvPr/>
            </p:nvSpPr>
            <p:spPr bwMode="auto">
              <a:xfrm>
                <a:off x="166912" y="6167915"/>
                <a:ext cx="367553" cy="36755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100" dirty="0">
                    <a:ea typeface="ＭＳ Ｐゴシック" charset="-128"/>
                    <a:cs typeface="ＭＳ Ｐゴシック" charset="-128"/>
                  </a:rPr>
                  <a:t>FA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414D35B-2C9E-6E43-A5BC-98FEC24692DC}"/>
                  </a:ext>
                </a:extLst>
              </p:cNvPr>
              <p:cNvCxnSpPr>
                <a:stCxn id="219" idx="1"/>
                <a:endCxn id="220" idx="3"/>
              </p:cNvCxnSpPr>
              <p:nvPr/>
            </p:nvCxnSpPr>
            <p:spPr bwMode="auto">
              <a:xfrm flipH="1">
                <a:off x="1664017" y="6351692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F9B6EFBE-2EA8-3A4D-9750-4704B5E9388F}"/>
                  </a:ext>
                </a:extLst>
              </p:cNvPr>
              <p:cNvCxnSpPr/>
              <p:nvPr/>
            </p:nvCxnSpPr>
            <p:spPr bwMode="auto">
              <a:xfrm flipH="1">
                <a:off x="1099241" y="6351691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7BD00B36-04F8-174B-9A38-4A951D9739D4}"/>
                  </a:ext>
                </a:extLst>
              </p:cNvPr>
              <p:cNvCxnSpPr/>
              <p:nvPr/>
            </p:nvCxnSpPr>
            <p:spPr bwMode="auto">
              <a:xfrm flipH="1">
                <a:off x="534465" y="6351690"/>
                <a:ext cx="19722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147572-3FA3-CA4B-AC7A-F8EA62CACFB9}"/>
                </a:ext>
              </a:extLst>
            </p:cNvPr>
            <p:cNvSpPr/>
            <p:nvPr/>
          </p:nvSpPr>
          <p:spPr bwMode="auto">
            <a:xfrm>
              <a:off x="5775567" y="5718055"/>
              <a:ext cx="467705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ea typeface="ＭＳ Ｐゴシック" charset="-128"/>
                  <a:cs typeface="ＭＳ Ｐゴシック" charset="-128"/>
                </a:rPr>
                <a:t>CLA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20F08A-575A-AD49-B169-34F9C0F9CC78}"/>
                </a:ext>
              </a:extLst>
            </p:cNvPr>
            <p:cNvCxnSpPr>
              <a:stCxn id="12" idx="2"/>
            </p:cNvCxnSpPr>
            <p:nvPr/>
          </p:nvCxnSpPr>
          <p:spPr bwMode="auto">
            <a:xfrm flipH="1">
              <a:off x="6009419" y="6022855"/>
              <a:ext cx="1" cy="3392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07C25E4F-1F37-1442-A5E7-899D6B466AA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14378" y="6363711"/>
              <a:ext cx="61437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49AE64B-FCD2-644E-8A71-AFDAA5C0B2BA}"/>
                </a:ext>
              </a:extLst>
            </p:cNvPr>
            <p:cNvSpPr/>
            <p:nvPr/>
          </p:nvSpPr>
          <p:spPr bwMode="auto">
            <a:xfrm>
              <a:off x="2594900" y="5716628"/>
              <a:ext cx="467705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ea typeface="ＭＳ Ｐゴシック" charset="-128"/>
                  <a:cs typeface="ＭＳ Ｐゴシック" charset="-128"/>
                </a:rPr>
                <a:t>CLA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52E8BBB-B9F7-2247-B977-A368CC8BDD10}"/>
                </a:ext>
              </a:extLst>
            </p:cNvPr>
            <p:cNvCxnSpPr>
              <a:stCxn id="228" idx="2"/>
            </p:cNvCxnSpPr>
            <p:nvPr/>
          </p:nvCxnSpPr>
          <p:spPr bwMode="auto">
            <a:xfrm flipH="1">
              <a:off x="2828752" y="6021428"/>
              <a:ext cx="1" cy="3392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C0613328-C4C9-724D-9DB0-AAD40944CC89}"/>
                </a:ext>
              </a:extLst>
            </p:cNvPr>
            <p:cNvCxnSpPr>
              <a:cxnSpLocks/>
              <a:endCxn id="228" idx="3"/>
            </p:cNvCxnSpPr>
            <p:nvPr/>
          </p:nvCxnSpPr>
          <p:spPr bwMode="auto">
            <a:xfrm flipH="1">
              <a:off x="3062605" y="5863114"/>
              <a:ext cx="2712962" cy="59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CF4529AE-7A80-894E-ABE6-A9E86D84AFA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045016" y="5863114"/>
              <a:ext cx="54988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3C481FC7-2715-A04C-B181-B7C4D8085A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224472" y="5870455"/>
              <a:ext cx="54988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20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Useful Boolean Algebra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128804" y="1377463"/>
              <a:ext cx="7772400" cy="30809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1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+ 0 =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+ 1 =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Idempotent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A =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6794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̿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A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Commutative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 = BA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r>
                            <a:rPr lang="en-US" baseline="0" dirty="0"/>
                            <a:t> + B = B + 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Associative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(AB)C</a:t>
                          </a:r>
                          <a:r>
                            <a:rPr lang="en-US" baseline="0" dirty="0"/>
                            <a:t> = A(BC)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(A+B)+C = A+(B+C)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 Morgan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AB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is-I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is-IS" sz="2000" i="0" smtClean="0">
                                      <a:latin typeface="Cambria Math" charset="0"/>
                                    </a:rPr>
                                    <m:t>A</m:t>
                                  </m:r>
                                </m:e>
                              </m:ba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B</m:t>
                                  </m:r>
                                </m:e>
                              </m:ba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A</m:t>
                                  </m:r>
                                  <m:r>
                                    <a:rPr lang="en-US" sz="2000" b="0" i="0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is-I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is-IS" sz="2000" i="0" smtClean="0">
                                      <a:latin typeface="Cambria Math" charset="0"/>
                                    </a:rPr>
                                    <m:t>A</m:t>
                                  </m:r>
                                </m:e>
                              </m:ba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B</m:t>
                                  </m:r>
                                </m:e>
                              </m:ba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3090171"/>
                  </p:ext>
                </p:extLst>
              </p:nvPr>
            </p:nvGraphicFramePr>
            <p:xfrm>
              <a:off x="2128804" y="1377463"/>
              <a:ext cx="7772400" cy="30809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1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+ 0 =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+ 1 =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Idempotent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+ A =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6794572"/>
                      </a:ext>
                    </a:extLst>
                  </a:tr>
                  <a:tr h="42373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55714" r="-1007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Commutative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 = BA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r>
                            <a:rPr lang="en-US" baseline="0" dirty="0"/>
                            <a:t> + B = B + 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Associative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(AB)C</a:t>
                          </a:r>
                          <a:r>
                            <a:rPr lang="en-US" baseline="0" dirty="0"/>
                            <a:t> = A(BC)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(A+B)+C = A+(B+C)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218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 Morgan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21127" r="-100704" b="-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71" t="-621127" r="-941" b="-23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139310" y="914401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and C </a:t>
            </a:r>
            <a:r>
              <a:rPr lang="en-US"/>
              <a:t>are </a:t>
            </a:r>
            <a:r>
              <a:rPr lang="en-US" dirty="0" err="1"/>
              <a:t>B</a:t>
            </a:r>
            <a:r>
              <a:rPr lang="en-US"/>
              <a:t>oolean </a:t>
            </a:r>
            <a:r>
              <a:rPr lang="en-US" dirty="0"/>
              <a:t>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63616" y="4501661"/>
            <a:ext cx="824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Morgan’s Law: the gates within each box are equivalent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77200" y="4958861"/>
            <a:ext cx="2133600" cy="1828800"/>
            <a:chOff x="6705600" y="4876800"/>
            <a:chExt cx="2133600" cy="18288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705600" y="4876800"/>
              <a:ext cx="2133600" cy="18288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143750" y="5029200"/>
              <a:ext cx="1422400" cy="463551"/>
              <a:chOff x="7143750" y="5029200"/>
              <a:chExt cx="1422400" cy="463551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 flipH="1">
                <a:off x="7146925" y="514667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flipH="1" flipV="1">
                <a:off x="7956551" y="5264150"/>
                <a:ext cx="609599" cy="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2" name="Group 21"/>
              <p:cNvGrpSpPr/>
              <p:nvPr/>
            </p:nvGrpSpPr>
            <p:grpSpPr>
              <a:xfrm>
                <a:off x="7499350" y="5029200"/>
                <a:ext cx="457201" cy="463551"/>
                <a:chOff x="4953000" y="1593849"/>
                <a:chExt cx="457201" cy="463551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4953001" y="1600200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flipV="1">
                  <a:off x="4953000" y="1828801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4962526" y="1593849"/>
                  <a:ext cx="130176" cy="460375"/>
                </a:xfrm>
                <a:custGeom>
                  <a:avLst/>
                  <a:gdLst>
                    <a:gd name="connsiteX0" fmla="*/ 0 w 139701"/>
                    <a:gd name="connsiteY0" fmla="*/ 0 h 457200"/>
                    <a:gd name="connsiteX1" fmla="*/ 139700 w 139701"/>
                    <a:gd name="connsiteY1" fmla="*/ 234950 h 457200"/>
                    <a:gd name="connsiteX2" fmla="*/ 3175 w 139701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701" h="457200">
                      <a:moveTo>
                        <a:pt x="0" y="0"/>
                      </a:moveTo>
                      <a:cubicBezTo>
                        <a:pt x="69585" y="79375"/>
                        <a:pt x="139171" y="158750"/>
                        <a:pt x="139700" y="234950"/>
                      </a:cubicBezTo>
                      <a:cubicBezTo>
                        <a:pt x="140229" y="311150"/>
                        <a:pt x="3175" y="457200"/>
                        <a:pt x="3175" y="4572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 bwMode="auto">
              <a:xfrm flipH="1">
                <a:off x="7143750" y="536892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Oval 17"/>
              <p:cNvSpPr/>
              <p:nvPr/>
            </p:nvSpPr>
            <p:spPr bwMode="auto">
              <a:xfrm>
                <a:off x="7437643" y="5060272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991350" y="5867400"/>
              <a:ext cx="1771650" cy="533400"/>
              <a:chOff x="6991350" y="5867400"/>
              <a:chExt cx="1771650" cy="533400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6991350" y="5981991"/>
                <a:ext cx="456473" cy="60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8305800" y="61341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H="1" flipV="1">
                <a:off x="7010400" y="6292850"/>
                <a:ext cx="269875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Oval 13"/>
              <p:cNvSpPr/>
              <p:nvPr/>
            </p:nvSpPr>
            <p:spPr bwMode="auto">
              <a:xfrm>
                <a:off x="7531100" y="58674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454900" y="58864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7454900" y="58674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8140700" y="60579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7280275" y="6219825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981200" y="4958861"/>
            <a:ext cx="2133600" cy="1828800"/>
            <a:chOff x="304800" y="4876800"/>
            <a:chExt cx="2133600" cy="18288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04800" y="4876800"/>
              <a:ext cx="2133600" cy="18288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>
                  <a:ea typeface="ＭＳ Ｐゴシック" charset="-128"/>
                  <a:cs typeface="ＭＳ Ｐゴシック" charset="-128"/>
                </a:rPr>
                <a:t>NAND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81050" y="5029200"/>
              <a:ext cx="1352550" cy="533400"/>
              <a:chOff x="781050" y="5867400"/>
              <a:chExt cx="1352550" cy="533400"/>
            </a:xfrm>
          </p:grpSpPr>
          <p:cxnSp>
            <p:nvCxnSpPr>
              <p:cNvPr id="61" name="Straight Connector 60"/>
              <p:cNvCxnSpPr/>
              <p:nvPr/>
            </p:nvCxnSpPr>
            <p:spPr bwMode="auto">
              <a:xfrm flipH="1">
                <a:off x="781050" y="5988050"/>
                <a:ext cx="28575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flipH="1">
                <a:off x="1676400" y="61341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 flipH="1" flipV="1">
                <a:off x="796925" y="6292850"/>
                <a:ext cx="269875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" name="Oval 63"/>
              <p:cNvSpPr/>
              <p:nvPr/>
            </p:nvSpPr>
            <p:spPr bwMode="auto">
              <a:xfrm>
                <a:off x="1130300" y="58674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1054100" y="58864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54100" y="58674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1739900" y="60579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2950" y="5867400"/>
              <a:ext cx="1422400" cy="463551"/>
              <a:chOff x="742950" y="5029200"/>
              <a:chExt cx="1422400" cy="463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746125" y="514667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H="1" flipV="1">
                <a:off x="1555751" y="5264150"/>
                <a:ext cx="609599" cy="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5" name="Group 54"/>
              <p:cNvGrpSpPr/>
              <p:nvPr/>
            </p:nvGrpSpPr>
            <p:grpSpPr>
              <a:xfrm>
                <a:off x="1098550" y="5029200"/>
                <a:ext cx="457201" cy="463551"/>
                <a:chOff x="4953000" y="1593849"/>
                <a:chExt cx="457201" cy="463551"/>
              </a:xfrm>
            </p:grpSpPr>
            <p:sp>
              <p:nvSpPr>
                <p:cNvPr id="57" name="Freeform 56"/>
                <p:cNvSpPr/>
                <p:nvPr/>
              </p:nvSpPr>
              <p:spPr>
                <a:xfrm>
                  <a:off x="4953001" y="1600200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flipV="1">
                  <a:off x="4953000" y="1828801"/>
                  <a:ext cx="457200" cy="228599"/>
                </a:xfrm>
                <a:custGeom>
                  <a:avLst/>
                  <a:gdLst>
                    <a:gd name="connsiteX0" fmla="*/ 0 w 745067"/>
                    <a:gd name="connsiteY0" fmla="*/ 0 h 254000"/>
                    <a:gd name="connsiteX1" fmla="*/ 482600 w 745067"/>
                    <a:gd name="connsiteY1" fmla="*/ 42334 h 254000"/>
                    <a:gd name="connsiteX2" fmla="*/ 745067 w 745067"/>
                    <a:gd name="connsiteY2" fmla="*/ 254000 h 25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5067" h="254000">
                      <a:moveTo>
                        <a:pt x="0" y="0"/>
                      </a:moveTo>
                      <a:cubicBezTo>
                        <a:pt x="179211" y="0"/>
                        <a:pt x="358422" y="1"/>
                        <a:pt x="482600" y="42334"/>
                      </a:cubicBezTo>
                      <a:cubicBezTo>
                        <a:pt x="606778" y="84667"/>
                        <a:pt x="745067" y="254000"/>
                        <a:pt x="745067" y="2540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4962526" y="1593849"/>
                  <a:ext cx="130176" cy="460375"/>
                </a:xfrm>
                <a:custGeom>
                  <a:avLst/>
                  <a:gdLst>
                    <a:gd name="connsiteX0" fmla="*/ 0 w 139701"/>
                    <a:gd name="connsiteY0" fmla="*/ 0 h 457200"/>
                    <a:gd name="connsiteX1" fmla="*/ 139700 w 139701"/>
                    <a:gd name="connsiteY1" fmla="*/ 234950 h 457200"/>
                    <a:gd name="connsiteX2" fmla="*/ 3175 w 139701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701" h="457200">
                      <a:moveTo>
                        <a:pt x="0" y="0"/>
                      </a:moveTo>
                      <a:cubicBezTo>
                        <a:pt x="69585" y="79375"/>
                        <a:pt x="139171" y="158750"/>
                        <a:pt x="139700" y="234950"/>
                      </a:cubicBezTo>
                      <a:cubicBezTo>
                        <a:pt x="140229" y="311150"/>
                        <a:pt x="3175" y="457200"/>
                        <a:pt x="3175" y="4572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56" name="Straight Connector 55"/>
              <p:cNvCxnSpPr/>
              <p:nvPr/>
            </p:nvCxnSpPr>
            <p:spPr bwMode="auto">
              <a:xfrm flipH="1">
                <a:off x="742950" y="5368925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8" name="Oval 67"/>
              <p:cNvSpPr/>
              <p:nvPr/>
            </p:nvSpPr>
            <p:spPr bwMode="auto">
              <a:xfrm>
                <a:off x="1022884" y="5074232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1019078" y="5284485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029200" y="4958861"/>
            <a:ext cx="2133600" cy="1828800"/>
            <a:chOff x="3505200" y="4876800"/>
            <a:chExt cx="2133600" cy="18288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505200" y="4876800"/>
              <a:ext cx="2133600" cy="18288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>
                  <a:ea typeface="ＭＳ Ｐゴシック" charset="-128"/>
                  <a:cs typeface="ＭＳ Ｐゴシック" charset="-128"/>
                </a:rPr>
                <a:t>NOR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790950" y="5867400"/>
              <a:ext cx="1619250" cy="533400"/>
              <a:chOff x="3790950" y="5867400"/>
              <a:chExt cx="1619250" cy="533400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3790950" y="5988050"/>
                <a:ext cx="28575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 flipH="1">
                <a:off x="4953000" y="61341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 flipH="1" flipV="1">
                <a:off x="3810000" y="6292850"/>
                <a:ext cx="269875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5" name="Oval 44"/>
              <p:cNvSpPr/>
              <p:nvPr/>
            </p:nvSpPr>
            <p:spPr bwMode="auto">
              <a:xfrm>
                <a:off x="4330700" y="58674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254500" y="58864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254500" y="58674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4076700" y="59118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4079875" y="6219825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943350" y="5029200"/>
              <a:ext cx="1422400" cy="463551"/>
              <a:chOff x="3943350" y="5029200"/>
              <a:chExt cx="1422400" cy="463551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943350" y="5029200"/>
                <a:ext cx="1422400" cy="463551"/>
                <a:chOff x="6731000" y="2057400"/>
                <a:chExt cx="1422400" cy="463551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 flipH="1">
                  <a:off x="6734175" y="2174875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flipH="1" flipV="1">
                  <a:off x="7543801" y="2292350"/>
                  <a:ext cx="609599" cy="1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36" name="Group 35"/>
                <p:cNvGrpSpPr/>
                <p:nvPr/>
              </p:nvGrpSpPr>
              <p:grpSpPr>
                <a:xfrm>
                  <a:off x="7086600" y="2057400"/>
                  <a:ext cx="457201" cy="463551"/>
                  <a:chOff x="4953000" y="1593849"/>
                  <a:chExt cx="457201" cy="463551"/>
                </a:xfrm>
              </p:grpSpPr>
              <p:sp>
                <p:nvSpPr>
                  <p:cNvPr id="38" name="Freeform 37"/>
                  <p:cNvSpPr/>
                  <p:nvPr/>
                </p:nvSpPr>
                <p:spPr>
                  <a:xfrm>
                    <a:off x="4953001" y="1600200"/>
                    <a:ext cx="457200" cy="228599"/>
                  </a:xfrm>
                  <a:custGeom>
                    <a:avLst/>
                    <a:gdLst>
                      <a:gd name="connsiteX0" fmla="*/ 0 w 745067"/>
                      <a:gd name="connsiteY0" fmla="*/ 0 h 254000"/>
                      <a:gd name="connsiteX1" fmla="*/ 482600 w 745067"/>
                      <a:gd name="connsiteY1" fmla="*/ 42334 h 254000"/>
                      <a:gd name="connsiteX2" fmla="*/ 745067 w 745067"/>
                      <a:gd name="connsiteY2" fmla="*/ 254000 h 25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5067" h="254000">
                        <a:moveTo>
                          <a:pt x="0" y="0"/>
                        </a:moveTo>
                        <a:cubicBezTo>
                          <a:pt x="179211" y="0"/>
                          <a:pt x="358422" y="1"/>
                          <a:pt x="482600" y="42334"/>
                        </a:cubicBezTo>
                        <a:cubicBezTo>
                          <a:pt x="606778" y="84667"/>
                          <a:pt x="745067" y="254000"/>
                          <a:pt x="745067" y="254000"/>
                        </a:cubicBezTo>
                      </a:path>
                    </a:pathLst>
                  </a:custGeom>
                  <a:ln w="38100" cmpd="sng">
                    <a:solidFill>
                      <a:srgbClr val="000000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39" name="Freeform 38"/>
                  <p:cNvSpPr/>
                  <p:nvPr/>
                </p:nvSpPr>
                <p:spPr>
                  <a:xfrm flipV="1">
                    <a:off x="4953000" y="1828801"/>
                    <a:ext cx="457200" cy="228599"/>
                  </a:xfrm>
                  <a:custGeom>
                    <a:avLst/>
                    <a:gdLst>
                      <a:gd name="connsiteX0" fmla="*/ 0 w 745067"/>
                      <a:gd name="connsiteY0" fmla="*/ 0 h 254000"/>
                      <a:gd name="connsiteX1" fmla="*/ 482600 w 745067"/>
                      <a:gd name="connsiteY1" fmla="*/ 42334 h 254000"/>
                      <a:gd name="connsiteX2" fmla="*/ 745067 w 745067"/>
                      <a:gd name="connsiteY2" fmla="*/ 254000 h 25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5067" h="254000">
                        <a:moveTo>
                          <a:pt x="0" y="0"/>
                        </a:moveTo>
                        <a:cubicBezTo>
                          <a:pt x="179211" y="0"/>
                          <a:pt x="358422" y="1"/>
                          <a:pt x="482600" y="42334"/>
                        </a:cubicBezTo>
                        <a:cubicBezTo>
                          <a:pt x="606778" y="84667"/>
                          <a:pt x="745067" y="254000"/>
                          <a:pt x="745067" y="254000"/>
                        </a:cubicBezTo>
                      </a:path>
                    </a:pathLst>
                  </a:custGeom>
                  <a:ln w="38100" cmpd="sng">
                    <a:solidFill>
                      <a:srgbClr val="000000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40" name="Freeform 39"/>
                  <p:cNvSpPr/>
                  <p:nvPr/>
                </p:nvSpPr>
                <p:spPr>
                  <a:xfrm>
                    <a:off x="4962526" y="1593849"/>
                    <a:ext cx="130176" cy="460375"/>
                  </a:xfrm>
                  <a:custGeom>
                    <a:avLst/>
                    <a:gdLst>
                      <a:gd name="connsiteX0" fmla="*/ 0 w 139701"/>
                      <a:gd name="connsiteY0" fmla="*/ 0 h 457200"/>
                      <a:gd name="connsiteX1" fmla="*/ 139700 w 139701"/>
                      <a:gd name="connsiteY1" fmla="*/ 234950 h 457200"/>
                      <a:gd name="connsiteX2" fmla="*/ 3175 w 139701"/>
                      <a:gd name="connsiteY2" fmla="*/ 45720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9701" h="457200">
                        <a:moveTo>
                          <a:pt x="0" y="0"/>
                        </a:moveTo>
                        <a:cubicBezTo>
                          <a:pt x="69585" y="79375"/>
                          <a:pt x="139171" y="158750"/>
                          <a:pt x="139700" y="234950"/>
                        </a:cubicBezTo>
                        <a:cubicBezTo>
                          <a:pt x="140229" y="311150"/>
                          <a:pt x="3175" y="457200"/>
                          <a:pt x="3175" y="457200"/>
                        </a:cubicBezTo>
                      </a:path>
                    </a:pathLst>
                  </a:custGeom>
                  <a:ln w="38100" cmpd="sng">
                    <a:solidFill>
                      <a:srgbClr val="000000"/>
                    </a:solidFill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</p:grpSp>
            <p:cxnSp>
              <p:nvCxnSpPr>
                <p:cNvPr id="37" name="Straight Connector 36"/>
                <p:cNvCxnSpPr/>
                <p:nvPr/>
              </p:nvCxnSpPr>
              <p:spPr bwMode="auto">
                <a:xfrm flipH="1">
                  <a:off x="6731000" y="2397125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0" name="Oval 69"/>
              <p:cNvSpPr/>
              <p:nvPr/>
            </p:nvSpPr>
            <p:spPr bwMode="auto">
              <a:xfrm>
                <a:off x="4724400" y="51816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048"/>
            <a:ext cx="7772400" cy="795338"/>
          </a:xfrm>
        </p:spPr>
        <p:txBody>
          <a:bodyPr/>
          <a:lstStyle/>
          <a:p>
            <a:r>
              <a:rPr lang="en-US" dirty="0"/>
              <a:t>Logical Completeness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 bwMode="auto">
          <a:xfrm>
            <a:off x="686727" y="886515"/>
            <a:ext cx="10972800" cy="293310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dirty="0"/>
              <a:t>For any Boolean logic function a circuit realization can be obtained using AND, OR, NOT gates</a:t>
            </a:r>
          </a:p>
          <a:p>
            <a:r>
              <a:rPr lang="en-US" sz="2800" dirty="0"/>
              <a:t>The set {AND, OR, NOT} is said to be </a:t>
            </a:r>
            <a:r>
              <a:rPr lang="en-US" sz="2800" dirty="0">
                <a:solidFill>
                  <a:srgbClr val="FF0000"/>
                </a:solidFill>
              </a:rPr>
              <a:t>logically complete  </a:t>
            </a:r>
            <a:r>
              <a:rPr lang="en-US" sz="2800" dirty="0"/>
              <a:t>(sufficient to implement any Boolean function)</a:t>
            </a:r>
          </a:p>
          <a:p>
            <a:r>
              <a:rPr lang="en-US" sz="2800" dirty="0"/>
              <a:t>The set {NAND} is also logically complete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1D2996D-16ED-3147-A44B-548AD8CC55FA}"/>
              </a:ext>
            </a:extLst>
          </p:cNvPr>
          <p:cNvGrpSpPr/>
          <p:nvPr/>
        </p:nvGrpSpPr>
        <p:grpSpPr>
          <a:xfrm>
            <a:off x="2050869" y="3486311"/>
            <a:ext cx="8096433" cy="1466879"/>
            <a:chOff x="526868" y="3486310"/>
            <a:chExt cx="8096433" cy="146687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D8073F-613C-6541-ACAF-CE515527AE14}"/>
                </a:ext>
              </a:extLst>
            </p:cNvPr>
            <p:cNvSpPr txBox="1"/>
            <p:nvPr/>
          </p:nvSpPr>
          <p:spPr>
            <a:xfrm>
              <a:off x="1110215" y="4410017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3A07FA2-D6A1-F24E-AE0E-059C964B0EF2}"/>
                </a:ext>
              </a:extLst>
            </p:cNvPr>
            <p:cNvGrpSpPr/>
            <p:nvPr/>
          </p:nvGrpSpPr>
          <p:grpSpPr>
            <a:xfrm>
              <a:off x="526868" y="3809944"/>
              <a:ext cx="1662847" cy="533400"/>
              <a:chOff x="526868" y="3809944"/>
              <a:chExt cx="1662847" cy="5334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1D05146-D575-3D4F-BDE4-8B323C01F9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53040" y="3930594"/>
                <a:ext cx="269875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966BEC-93DB-A947-911A-F3F35737E914}"/>
                  </a:ext>
                </a:extLst>
              </p:cNvPr>
              <p:cNvCxnSpPr/>
              <p:nvPr/>
            </p:nvCxnSpPr>
            <p:spPr bwMode="auto">
              <a:xfrm flipH="1">
                <a:off x="1732515" y="4076644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AD3DB62-0E14-8745-952B-33AD10D3CCB9}"/>
                  </a:ext>
                </a:extLst>
              </p:cNvPr>
              <p:cNvCxnSpPr/>
              <p:nvPr/>
            </p:nvCxnSpPr>
            <p:spPr bwMode="auto">
              <a:xfrm flipH="1" flipV="1">
                <a:off x="853040" y="4235394"/>
                <a:ext cx="269875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AAA96D-335F-8140-A753-F5B8D492A604}"/>
                  </a:ext>
                </a:extLst>
              </p:cNvPr>
              <p:cNvSpPr/>
              <p:nvPr/>
            </p:nvSpPr>
            <p:spPr bwMode="auto">
              <a:xfrm>
                <a:off x="1186415" y="3809944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3E5B797-7C57-B440-8971-3DE8EED5FB2C}"/>
                  </a:ext>
                </a:extLst>
              </p:cNvPr>
              <p:cNvSpPr/>
              <p:nvPr/>
            </p:nvSpPr>
            <p:spPr bwMode="auto">
              <a:xfrm>
                <a:off x="1110215" y="3828995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80BBF84-F7C1-294D-B11C-6854F40FA393}"/>
                  </a:ext>
                </a:extLst>
              </p:cNvPr>
              <p:cNvSpPr/>
              <p:nvPr/>
            </p:nvSpPr>
            <p:spPr>
              <a:xfrm>
                <a:off x="1110215" y="3809944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9ADDA40-8846-CD44-B538-57F80B5CBBF5}"/>
                  </a:ext>
                </a:extLst>
              </p:cNvPr>
              <p:cNvSpPr/>
              <p:nvPr/>
            </p:nvSpPr>
            <p:spPr bwMode="auto">
              <a:xfrm>
                <a:off x="1796015" y="4000444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932338-157F-1746-990C-8659D2EC9A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80582" y="3908425"/>
                <a:ext cx="2068" cy="35395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80F16C2-ADAF-914D-B7F3-1B8A4C279C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6868" y="4076806"/>
                <a:ext cx="32838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8964A7-784E-6946-B0B8-62F46B613C17}"/>
                </a:ext>
              </a:extLst>
            </p:cNvPr>
            <p:cNvGrpSpPr/>
            <p:nvPr/>
          </p:nvGrpSpPr>
          <p:grpSpPr>
            <a:xfrm>
              <a:off x="2852351" y="3816512"/>
              <a:ext cx="2523311" cy="533400"/>
              <a:chOff x="2318951" y="3816512"/>
              <a:chExt cx="2523311" cy="5334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5BB31A-B50C-0A43-BB98-FE2829454050}"/>
                  </a:ext>
                </a:extLst>
              </p:cNvPr>
              <p:cNvGrpSpPr/>
              <p:nvPr/>
            </p:nvGrpSpPr>
            <p:grpSpPr>
              <a:xfrm>
                <a:off x="3505587" y="3816512"/>
                <a:ext cx="1336675" cy="533400"/>
                <a:chOff x="853040" y="3809944"/>
                <a:chExt cx="1336675" cy="53340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45CB46C-B18F-8B41-9D86-C5510FF8403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53040" y="3930594"/>
                  <a:ext cx="269875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5F804D5-64F7-BC41-82C7-71789BAF2669}"/>
                    </a:ext>
                  </a:extLst>
                </p:cNvPr>
                <p:cNvCxnSpPr/>
                <p:nvPr/>
              </p:nvCxnSpPr>
              <p:spPr bwMode="auto">
                <a:xfrm flipH="1">
                  <a:off x="1732515" y="4076644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B41471A-8DB2-8F4E-B4A9-E1366F16696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853040" y="4235394"/>
                  <a:ext cx="269875" cy="3175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A73921F-2620-2D44-AF0E-C2C7D5769EA2}"/>
                    </a:ext>
                  </a:extLst>
                </p:cNvPr>
                <p:cNvSpPr/>
                <p:nvPr/>
              </p:nvSpPr>
              <p:spPr bwMode="auto">
                <a:xfrm>
                  <a:off x="1186415" y="3809944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890A31F-6065-2A4B-9514-D03E84477A4C}"/>
                    </a:ext>
                  </a:extLst>
                </p:cNvPr>
                <p:cNvSpPr/>
                <p:nvPr/>
              </p:nvSpPr>
              <p:spPr bwMode="auto">
                <a:xfrm>
                  <a:off x="1110215" y="3828995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12B1F791-84DE-1641-9336-F05F21902D86}"/>
                    </a:ext>
                  </a:extLst>
                </p:cNvPr>
                <p:cNvSpPr/>
                <p:nvPr/>
              </p:nvSpPr>
              <p:spPr>
                <a:xfrm>
                  <a:off x="1110215" y="3809944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807245B-4E49-D549-BA15-AD9F1FB5AFFB}"/>
                    </a:ext>
                  </a:extLst>
                </p:cNvPr>
                <p:cNvSpPr/>
                <p:nvPr/>
              </p:nvSpPr>
              <p:spPr bwMode="auto">
                <a:xfrm>
                  <a:off x="1796015" y="4000444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9A1F937-8252-B540-B6E2-98BFD96E4F0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80582" y="3908425"/>
                  <a:ext cx="2068" cy="353956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9ABB301-3FD3-B844-983F-859F3444DBF4}"/>
                  </a:ext>
                </a:extLst>
              </p:cNvPr>
              <p:cNvGrpSpPr/>
              <p:nvPr/>
            </p:nvGrpSpPr>
            <p:grpSpPr>
              <a:xfrm>
                <a:off x="2318951" y="3816512"/>
                <a:ext cx="1237673" cy="533400"/>
                <a:chOff x="853040" y="3809944"/>
                <a:chExt cx="1237673" cy="533400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DD68A59-748E-9B43-AD87-E5A5B3E1A98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53040" y="3930594"/>
                  <a:ext cx="269875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E4018D5-CAE5-0947-8057-17D1E1D2E05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32515" y="4073469"/>
                  <a:ext cx="358198" cy="3175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67610CA-1AE4-9245-BA2C-7DA25443DB2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853040" y="4235394"/>
                  <a:ext cx="269875" cy="3175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40E45F7-67CC-0C49-9B63-6B597922ECB9}"/>
                    </a:ext>
                  </a:extLst>
                </p:cNvPr>
                <p:cNvSpPr/>
                <p:nvPr/>
              </p:nvSpPr>
              <p:spPr bwMode="auto">
                <a:xfrm>
                  <a:off x="1186415" y="3809944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53D1C1F-57F0-A847-847E-95413C633ABA}"/>
                    </a:ext>
                  </a:extLst>
                </p:cNvPr>
                <p:cNvSpPr/>
                <p:nvPr/>
              </p:nvSpPr>
              <p:spPr bwMode="auto">
                <a:xfrm>
                  <a:off x="1110215" y="3828995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7A845507-2921-CF4F-959D-DDD402E77F1C}"/>
                    </a:ext>
                  </a:extLst>
                </p:cNvPr>
                <p:cNvSpPr/>
                <p:nvPr/>
              </p:nvSpPr>
              <p:spPr>
                <a:xfrm>
                  <a:off x="1110215" y="3809944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7EB9C70-8EF8-6748-914B-427B8907B02F}"/>
                    </a:ext>
                  </a:extLst>
                </p:cNvPr>
                <p:cNvSpPr/>
                <p:nvPr/>
              </p:nvSpPr>
              <p:spPr bwMode="auto">
                <a:xfrm>
                  <a:off x="1796015" y="4000444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4CBE6EB-FDAD-D54B-9973-32F5886F98F5}"/>
                </a:ext>
              </a:extLst>
            </p:cNvPr>
            <p:cNvGrpSpPr/>
            <p:nvPr/>
          </p:nvGrpSpPr>
          <p:grpSpPr>
            <a:xfrm>
              <a:off x="5780644" y="3486310"/>
              <a:ext cx="2842657" cy="1206499"/>
              <a:chOff x="5552044" y="3848260"/>
              <a:chExt cx="2842657" cy="120649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0FC14F5-66CB-694D-9DED-E702EED5FA88}"/>
                  </a:ext>
                </a:extLst>
              </p:cNvPr>
              <p:cNvGrpSpPr/>
              <p:nvPr/>
            </p:nvGrpSpPr>
            <p:grpSpPr>
              <a:xfrm>
                <a:off x="7058026" y="4165760"/>
                <a:ext cx="1336675" cy="533400"/>
                <a:chOff x="853040" y="3809944"/>
                <a:chExt cx="1336675" cy="533400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CCCDB06-D243-C947-9778-48FD640A24E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53040" y="3930594"/>
                  <a:ext cx="269875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97C5E62-0AA0-5A41-8519-296402669BF9}"/>
                    </a:ext>
                  </a:extLst>
                </p:cNvPr>
                <p:cNvCxnSpPr/>
                <p:nvPr/>
              </p:nvCxnSpPr>
              <p:spPr bwMode="auto">
                <a:xfrm flipH="1">
                  <a:off x="1732515" y="4076644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81685C7-0E4D-D745-8B24-E988C88C258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853040" y="4235394"/>
                  <a:ext cx="269875" cy="3175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321B1B1-DD5D-A241-BD63-758E7D71A0D1}"/>
                    </a:ext>
                  </a:extLst>
                </p:cNvPr>
                <p:cNvSpPr/>
                <p:nvPr/>
              </p:nvSpPr>
              <p:spPr bwMode="auto">
                <a:xfrm>
                  <a:off x="1186415" y="3809944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156DC31-884E-0742-ABDE-3407BF19FE6E}"/>
                    </a:ext>
                  </a:extLst>
                </p:cNvPr>
                <p:cNvSpPr/>
                <p:nvPr/>
              </p:nvSpPr>
              <p:spPr bwMode="auto">
                <a:xfrm>
                  <a:off x="1110215" y="3828995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647673FC-EDBD-F843-A95F-DB6243B7B41E}"/>
                    </a:ext>
                  </a:extLst>
                </p:cNvPr>
                <p:cNvSpPr/>
                <p:nvPr/>
              </p:nvSpPr>
              <p:spPr>
                <a:xfrm>
                  <a:off x="1110215" y="3809944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FB187EB-A93D-C14C-BCAC-C00705DA1DD2}"/>
                    </a:ext>
                  </a:extLst>
                </p:cNvPr>
                <p:cNvSpPr/>
                <p:nvPr/>
              </p:nvSpPr>
              <p:spPr bwMode="auto">
                <a:xfrm>
                  <a:off x="1796015" y="4000444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D1384E5-88BC-D444-94A3-129B2CB4D934}"/>
                  </a:ext>
                </a:extLst>
              </p:cNvPr>
              <p:cNvGrpSpPr/>
              <p:nvPr/>
            </p:nvGrpSpPr>
            <p:grpSpPr>
              <a:xfrm>
                <a:off x="5552044" y="3848260"/>
                <a:ext cx="1502807" cy="533400"/>
                <a:chOff x="5552044" y="3753010"/>
                <a:chExt cx="1502807" cy="533400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DB9FE5A-2D64-7647-91A3-ADCDB62A31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718176" y="3873660"/>
                  <a:ext cx="269875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FBDC703-5093-9946-9724-9251753D9DB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597651" y="4019710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D236260-3133-1A45-BCC4-4C15166BD35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5718176" y="4178460"/>
                  <a:ext cx="269875" cy="3175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3F0506E-5ADE-4F44-834D-A1E9C8983467}"/>
                    </a:ext>
                  </a:extLst>
                </p:cNvPr>
                <p:cNvSpPr/>
                <p:nvPr/>
              </p:nvSpPr>
              <p:spPr bwMode="auto">
                <a:xfrm>
                  <a:off x="6051551" y="375301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9934F67-4762-C34A-8250-94F2797B2125}"/>
                    </a:ext>
                  </a:extLst>
                </p:cNvPr>
                <p:cNvSpPr/>
                <p:nvPr/>
              </p:nvSpPr>
              <p:spPr bwMode="auto">
                <a:xfrm>
                  <a:off x="5975351" y="377206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1B08853E-FB2F-BC43-9CEA-72990DCF7414}"/>
                    </a:ext>
                  </a:extLst>
                </p:cNvPr>
                <p:cNvSpPr/>
                <p:nvPr/>
              </p:nvSpPr>
              <p:spPr>
                <a:xfrm>
                  <a:off x="5975351" y="375301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CC29249-1BE9-6740-9C0D-D855A51AC77E}"/>
                    </a:ext>
                  </a:extLst>
                </p:cNvPr>
                <p:cNvSpPr/>
                <p:nvPr/>
              </p:nvSpPr>
              <p:spPr bwMode="auto">
                <a:xfrm>
                  <a:off x="6661151" y="394351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4EFD58E-DE09-534E-8D8B-09FBF2B6B1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745718" y="3851491"/>
                  <a:ext cx="2068" cy="353956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FB24645-A0CB-264A-BA2E-89340D6C01B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52044" y="4028469"/>
                  <a:ext cx="220106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9AB92F1-CE99-D644-AD1D-558FA0C850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58025" y="4086225"/>
                <a:ext cx="6350" cy="2286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D930F3D-48B1-C348-B17B-B1160DF3E1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61200" y="4562475"/>
                <a:ext cx="0" cy="2540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1ACB7C6-DE6F-0047-9CF6-8DD3606BAEE1}"/>
                  </a:ext>
                </a:extLst>
              </p:cNvPr>
              <p:cNvGrpSpPr/>
              <p:nvPr/>
            </p:nvGrpSpPr>
            <p:grpSpPr>
              <a:xfrm>
                <a:off x="5552044" y="4521359"/>
                <a:ext cx="1502807" cy="533400"/>
                <a:chOff x="686908" y="3809944"/>
                <a:chExt cx="1502807" cy="53340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7EB62D4-488F-A844-B977-53A5692DCF9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53040" y="3930594"/>
                  <a:ext cx="269875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48C8507-92B7-CA42-B67A-C64FE0D4D6E6}"/>
                    </a:ext>
                  </a:extLst>
                </p:cNvPr>
                <p:cNvCxnSpPr/>
                <p:nvPr/>
              </p:nvCxnSpPr>
              <p:spPr bwMode="auto">
                <a:xfrm flipH="1">
                  <a:off x="1732515" y="4076644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280293A-C69E-8348-A2D9-39330A9C817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853040" y="4235394"/>
                  <a:ext cx="269875" cy="3175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197E06F-DED7-4D4A-BA0B-31AAB2B5E713}"/>
                    </a:ext>
                  </a:extLst>
                </p:cNvPr>
                <p:cNvSpPr/>
                <p:nvPr/>
              </p:nvSpPr>
              <p:spPr bwMode="auto">
                <a:xfrm>
                  <a:off x="1186415" y="3809944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C6B501A-CAC8-5840-BFDA-9DBF84645307}"/>
                    </a:ext>
                  </a:extLst>
                </p:cNvPr>
                <p:cNvSpPr/>
                <p:nvPr/>
              </p:nvSpPr>
              <p:spPr bwMode="auto">
                <a:xfrm>
                  <a:off x="1110215" y="3828995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363B210F-289A-0140-986B-BD197F889F2F}"/>
                    </a:ext>
                  </a:extLst>
                </p:cNvPr>
                <p:cNvSpPr/>
                <p:nvPr/>
              </p:nvSpPr>
              <p:spPr>
                <a:xfrm>
                  <a:off x="1110215" y="3809944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5C1EA72-6ABF-1D4B-A9E5-D0AE012E6BD3}"/>
                    </a:ext>
                  </a:extLst>
                </p:cNvPr>
                <p:cNvSpPr/>
                <p:nvPr/>
              </p:nvSpPr>
              <p:spPr bwMode="auto">
                <a:xfrm>
                  <a:off x="1796015" y="4000444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E5ACDDD-E8D6-0841-9BE1-5E889290B11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80582" y="3908425"/>
                  <a:ext cx="2068" cy="353956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F9A83FF-2550-B646-B8FA-E62E25E6CD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86908" y="4085403"/>
                  <a:ext cx="220106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1D2FF45-D16E-9346-BD44-923FE67EBA87}"/>
                </a:ext>
              </a:extLst>
            </p:cNvPr>
            <p:cNvSpPr txBox="1"/>
            <p:nvPr/>
          </p:nvSpPr>
          <p:spPr>
            <a:xfrm>
              <a:off x="3493247" y="4388011"/>
              <a:ext cx="72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AND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CDC5DFC-3FF0-F24C-9852-9075563A6396}"/>
                </a:ext>
              </a:extLst>
            </p:cNvPr>
            <p:cNvSpPr txBox="1"/>
            <p:nvPr/>
          </p:nvSpPr>
          <p:spPr>
            <a:xfrm>
              <a:off x="6992023" y="4553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OR</a:t>
              </a:r>
            </a:p>
          </p:txBody>
        </p:sp>
      </p:grp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C235657B-E286-EC4F-8321-535DC31B1BED}"/>
              </a:ext>
            </a:extLst>
          </p:cNvPr>
          <p:cNvSpPr txBox="1">
            <a:spLocks/>
          </p:cNvSpPr>
          <p:nvPr/>
        </p:nvSpPr>
        <p:spPr bwMode="auto">
          <a:xfrm>
            <a:off x="643112" y="5000537"/>
            <a:ext cx="10972800" cy="190817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/>
              <a:t>One can show that {NOR} is logically complete</a:t>
            </a:r>
          </a:p>
          <a:p>
            <a:r>
              <a:rPr lang="en-US" sz="2800" kern="0" dirty="0"/>
              <a:t>Logical completeness + memory allow one to create a machine that can compute anything that is computable (Turing machine)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94340" y="2843839"/>
            <a:ext cx="3469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OR into </a:t>
            </a:r>
            <a:br>
              <a:rPr lang="en-US" dirty="0" smtClean="0"/>
            </a:br>
            <a:r>
              <a:rPr lang="en-US" dirty="0" smtClean="0"/>
              <a:t>(NOT A) NAND (NOT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86200" y="4572000"/>
            <a:ext cx="4114800" cy="1447800"/>
            <a:chOff x="2362200" y="4572000"/>
            <a:chExt cx="4114800" cy="144780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2362200" y="4648200"/>
              <a:ext cx="6096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6019800" y="4572000"/>
              <a:ext cx="4572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4958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  <a:ln>
            <a:noFill/>
          </a:ln>
        </p:spPr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52800" y="5943600"/>
            <a:ext cx="5867400" cy="8382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Central processing unit (CPU)</a:t>
            </a:r>
          </a:p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(microprocessors)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58000" y="3505200"/>
            <a:ext cx="2438400" cy="1066800"/>
            <a:chOff x="5334000" y="3505200"/>
            <a:chExt cx="2438400" cy="10668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5334000" y="35052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5334000" y="3810000"/>
              <a:ext cx="24384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Memory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48200" y="4495800"/>
            <a:ext cx="2667000" cy="990600"/>
            <a:chOff x="3124200" y="4495800"/>
            <a:chExt cx="2667000" cy="990600"/>
          </a:xfrm>
        </p:grpSpPr>
        <p:cxnSp>
          <p:nvCxnSpPr>
            <p:cNvPr id="31" name="Straight Arrow Connector 30"/>
            <p:cNvCxnSpPr>
              <a:endCxn id="13" idx="7"/>
            </p:cNvCxnSpPr>
            <p:nvPr/>
          </p:nvCxnSpPr>
          <p:spPr bwMode="auto">
            <a:xfrm flipH="1">
              <a:off x="5422945" y="4495800"/>
              <a:ext cx="368255" cy="4052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endCxn id="13" idx="1"/>
            </p:cNvCxnSpPr>
            <p:nvPr/>
          </p:nvCxnSpPr>
          <p:spPr bwMode="auto">
            <a:xfrm>
              <a:off x="3124200" y="4572000"/>
              <a:ext cx="520655" cy="3290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3276600" y="4800600"/>
              <a:ext cx="2514600" cy="685800"/>
            </a:xfrm>
            <a:prstGeom prst="ellipse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Sequential circuits</a:t>
              </a: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7543800" y="533400"/>
            <a:ext cx="2438400" cy="83820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tx1">
                    <a:alpha val="25000"/>
                  </a:schemeClr>
                </a:solidFill>
                <a:ea typeface="ＭＳ Ｐゴシック" charset="-128"/>
                <a:cs typeface="ＭＳ Ｐゴシック" charset="-128"/>
              </a:rPr>
              <a:t>electricity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43200" y="3505200"/>
            <a:ext cx="2514600" cy="1143000"/>
            <a:chOff x="1219200" y="3505200"/>
            <a:chExt cx="2514600" cy="1143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2819400" y="35052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1219200" y="3810000"/>
              <a:ext cx="2514600" cy="8382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combinational logic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8200" y="2819400"/>
            <a:ext cx="2438400" cy="914400"/>
            <a:chOff x="3124200" y="2819400"/>
            <a:chExt cx="2438400" cy="914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H="1">
              <a:off x="5105400" y="28194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3124200" y="3048000"/>
              <a:ext cx="2438400" cy="685800"/>
            </a:xfrm>
            <a:prstGeom prst="ellipse">
              <a:avLst/>
            </a:prstGeom>
            <a:solidFill>
              <a:srgbClr val="FFCC66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logic gates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48400" y="1371600"/>
            <a:ext cx="2971800" cy="1600200"/>
            <a:chOff x="4724400" y="1371600"/>
            <a:chExt cx="2971800" cy="160020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4724400" y="2057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5257800" y="2209800"/>
              <a:ext cx="2438400" cy="762000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circuits</a:t>
              </a:r>
            </a:p>
          </p:txBody>
        </p:sp>
        <p:cxnSp>
          <p:nvCxnSpPr>
            <p:cNvPr id="20" name="Straight Arrow Connector 19"/>
            <p:cNvCxnSpPr>
              <a:stCxn id="5" idx="4"/>
            </p:cNvCxnSpPr>
            <p:nvPr/>
          </p:nvCxnSpPr>
          <p:spPr bwMode="auto">
            <a:xfrm flipH="1">
              <a:off x="6781800" y="1371600"/>
              <a:ext cx="457200" cy="838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038600" y="1066800"/>
            <a:ext cx="2438400" cy="1219200"/>
            <a:chOff x="2514600" y="1066800"/>
            <a:chExt cx="2438400" cy="12192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667000" y="1066800"/>
              <a:ext cx="457200" cy="5334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514600" y="1524000"/>
              <a:ext cx="2438400" cy="762000"/>
            </a:xfrm>
            <a:prstGeom prst="ellipse">
              <a:avLst/>
            </a:prstGeom>
            <a:solidFill>
              <a:srgbClr val="25C210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transistors</a:t>
              </a:r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2514600" y="381000"/>
            <a:ext cx="2438400" cy="76200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tx1">
                    <a:alpha val="25000"/>
                  </a:schemeClr>
                </a:solidFill>
                <a:ea typeface="ＭＳ Ｐゴシック" charset="-128"/>
                <a:cs typeface="ＭＳ Ｐゴシック" charset="-128"/>
              </a:rPr>
              <a:t>materials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343" y="5035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6021" y="16339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43196" y="23072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4402" y="31425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3663" y="6848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0396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Arithmetic / Logic Unit (ALU)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62" y="3962400"/>
            <a:ext cx="10972800" cy="2895600"/>
          </a:xfrm>
        </p:spPr>
        <p:txBody>
          <a:bodyPr/>
          <a:lstStyle/>
          <a:p>
            <a:r>
              <a:rPr lang="en-US" sz="2800" dirty="0"/>
              <a:t>Generalization of adder circuit that can perform</a:t>
            </a:r>
          </a:p>
          <a:p>
            <a:pPr lvl="1"/>
            <a:r>
              <a:rPr lang="en-US" sz="2400" dirty="0"/>
              <a:t>Arithmetic (addition, subtraction)</a:t>
            </a:r>
          </a:p>
          <a:p>
            <a:pPr lvl="1"/>
            <a:r>
              <a:rPr lang="en-US" sz="2400" dirty="0"/>
              <a:t>Logic operations (AND, OR, NOT)</a:t>
            </a:r>
          </a:p>
          <a:p>
            <a:r>
              <a:rPr lang="en-US" sz="2800" dirty="0"/>
              <a:t>More sophisticated ALUs can perform multiplication, division, however these operations take much longer to perform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7600" y="2209801"/>
            <a:ext cx="145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n-bit ALU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824298" y="914400"/>
            <a:ext cx="4186102" cy="2971800"/>
            <a:chOff x="1300298" y="914400"/>
            <a:chExt cx="4186102" cy="2971800"/>
          </a:xfrm>
        </p:grpSpPr>
        <p:grpSp>
          <p:nvGrpSpPr>
            <p:cNvPr id="28" name="Group 27"/>
            <p:cNvGrpSpPr/>
            <p:nvPr/>
          </p:nvGrpSpPr>
          <p:grpSpPr>
            <a:xfrm>
              <a:off x="3408498" y="2048933"/>
              <a:ext cx="1854200" cy="770467"/>
              <a:chOff x="2349500" y="1744133"/>
              <a:chExt cx="1854200" cy="770467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>
                <a:off x="2349500" y="1752600"/>
                <a:ext cx="702733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V="1">
                <a:off x="3500967" y="1752600"/>
                <a:ext cx="702733" cy="42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2959100" y="2510367"/>
                <a:ext cx="639233" cy="42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3048000" y="1752600"/>
                <a:ext cx="237067" cy="32596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H="1">
                <a:off x="3276600" y="1744133"/>
                <a:ext cx="241300" cy="31326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2362200" y="1752600"/>
                <a:ext cx="609600" cy="762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3581400" y="1752600"/>
                <a:ext cx="609600" cy="762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TextBox 28"/>
            <p:cNvSpPr txBox="1"/>
            <p:nvPr/>
          </p:nvSpPr>
          <p:spPr>
            <a:xfrm>
              <a:off x="3205298" y="914400"/>
              <a:ext cx="11381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(n bits)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8298" y="914400"/>
              <a:ext cx="11381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  <a:p>
              <a:pPr algn="ctr"/>
              <a:r>
                <a:rPr lang="en-US" dirty="0"/>
                <a:t>(n bits)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8698" y="3055203"/>
              <a:ext cx="11381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</a:t>
              </a:r>
            </a:p>
            <a:p>
              <a:pPr algn="ctr"/>
              <a:r>
                <a:rPr lang="en-US" dirty="0"/>
                <a:t>(n bits)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00298" y="2057400"/>
              <a:ext cx="1673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</a:t>
              </a:r>
            </a:p>
            <a:p>
              <a:pPr algn="ctr"/>
              <a:r>
                <a:rPr lang="en-US" dirty="0"/>
                <a:t>(operation)</a:t>
              </a: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flipH="1">
              <a:off x="2519498" y="2438400"/>
              <a:ext cx="1219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4881698" y="1752600"/>
              <a:ext cx="0" cy="312004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3814898" y="1752600"/>
              <a:ext cx="0" cy="312004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4348298" y="2812196"/>
              <a:ext cx="0" cy="312004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70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2" y="3505200"/>
            <a:ext cx="10972800" cy="330071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Properties</a:t>
            </a:r>
          </a:p>
          <a:p>
            <a:r>
              <a:rPr lang="en-US" sz="2800" dirty="0"/>
              <a:t>No feedback signals</a:t>
            </a:r>
          </a:p>
          <a:p>
            <a:r>
              <a:rPr lang="en-US" sz="2800" dirty="0"/>
              <a:t>Output only a function of current inputs; change the inputs and the outputs immediately (ignoring circuit delays) change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No memory; </a:t>
            </a:r>
            <a:r>
              <a:rPr lang="en-US" sz="2800" dirty="0"/>
              <a:t>output independent of previous operations and inputs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462" y="838201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circuits discussed so far are called combinational logic circuits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343400" y="1981200"/>
            <a:ext cx="26670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Combinational</a:t>
            </a:r>
          </a:p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7429" y="2403903"/>
            <a:ext cx="1592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Inputs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x</a:t>
            </a:r>
            <a:r>
              <a:rPr lang="en-US" baseline="-25000" dirty="0" err="1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69115" y="2219236"/>
            <a:ext cx="254178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</a:t>
            </a:r>
          </a:p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y</a:t>
            </a:r>
            <a:r>
              <a:rPr lang="en-US" baseline="-25000" dirty="0" err="1"/>
              <a:t>s</a:t>
            </a:r>
            <a:endParaRPr lang="en-US" dirty="0"/>
          </a:p>
          <a:p>
            <a:pPr algn="ctr"/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f</a:t>
            </a:r>
            <a:r>
              <a:rPr lang="en-US" baseline="-25000" dirty="0"/>
              <a:t>i</a:t>
            </a:r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x</a:t>
            </a:r>
            <a:r>
              <a:rPr lang="en-US" baseline="-25000" dirty="0" err="1"/>
              <a:t>r</a:t>
            </a:r>
            <a:r>
              <a:rPr lang="en-US" dirty="0"/>
              <a:t>)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429000" y="2438400"/>
            <a:ext cx="8382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7086600" y="2438400"/>
            <a:ext cx="8382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68552"/>
            <a:ext cx="7772400" cy="1143000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02" y="1417666"/>
            <a:ext cx="10972800" cy="5195779"/>
          </a:xfrm>
        </p:spPr>
        <p:txBody>
          <a:bodyPr/>
          <a:lstStyle/>
          <a:p>
            <a:r>
              <a:rPr lang="en-US" sz="2800" dirty="0" smtClean="0"/>
              <a:t>Boolean </a:t>
            </a:r>
            <a:r>
              <a:rPr lang="en-US" sz="2800" dirty="0"/>
              <a:t>Algebra enables us to create arbitrary Boolean functions from logic gates (logical completeness)</a:t>
            </a:r>
          </a:p>
          <a:p>
            <a:r>
              <a:rPr lang="en-US" sz="2800" dirty="0"/>
              <a:t>Logic functions enable us to implement basic computational operations (e.g., arithmetic)</a:t>
            </a:r>
          </a:p>
        </p:txBody>
      </p:sp>
    </p:spTree>
    <p:extLst>
      <p:ext uri="{BB962C8B-B14F-4D97-AF65-F5344CB8AC3E}">
        <p14:creationId xmlns:p14="http://schemas.microsoft.com/office/powerpoint/2010/main" val="31412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27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371600"/>
            <a:ext cx="109728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Combinational Logic Continued;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Memory and Sequential Circuits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3: Memory and Sequential Circuits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5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86200" y="4572000"/>
            <a:ext cx="4114800" cy="1447800"/>
            <a:chOff x="2362200" y="4572000"/>
            <a:chExt cx="4114800" cy="144780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2362200" y="4648200"/>
              <a:ext cx="6096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6019800" y="4572000"/>
              <a:ext cx="4572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4958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  <a:ln>
            <a:noFill/>
          </a:ln>
        </p:spPr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52800" y="5943600"/>
            <a:ext cx="5867400" cy="8382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central processing unit (CPU)</a:t>
            </a:r>
          </a:p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(microprocessors)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58000" y="3505200"/>
            <a:ext cx="2438400" cy="1066800"/>
            <a:chOff x="5334000" y="3505200"/>
            <a:chExt cx="2438400" cy="10668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5334000" y="35052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5334000" y="3810000"/>
              <a:ext cx="24384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memory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48200" y="4495800"/>
            <a:ext cx="2667000" cy="990600"/>
            <a:chOff x="3124200" y="4495800"/>
            <a:chExt cx="2667000" cy="990600"/>
          </a:xfrm>
        </p:grpSpPr>
        <p:cxnSp>
          <p:nvCxnSpPr>
            <p:cNvPr id="31" name="Straight Arrow Connector 30"/>
            <p:cNvCxnSpPr>
              <a:endCxn id="13" idx="7"/>
            </p:cNvCxnSpPr>
            <p:nvPr/>
          </p:nvCxnSpPr>
          <p:spPr bwMode="auto">
            <a:xfrm flipH="1">
              <a:off x="5422945" y="4495800"/>
              <a:ext cx="368255" cy="4052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endCxn id="13" idx="1"/>
            </p:cNvCxnSpPr>
            <p:nvPr/>
          </p:nvCxnSpPr>
          <p:spPr bwMode="auto">
            <a:xfrm>
              <a:off x="3124200" y="4572000"/>
              <a:ext cx="520655" cy="3290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3276600" y="4800600"/>
              <a:ext cx="2514600" cy="685800"/>
            </a:xfrm>
            <a:prstGeom prst="ellipse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sequential circuits</a:t>
              </a: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7543800" y="533400"/>
            <a:ext cx="2438400" cy="83820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tx1">
                    <a:alpha val="25000"/>
                  </a:schemeClr>
                </a:solidFill>
                <a:ea typeface="ＭＳ Ｐゴシック" charset="-128"/>
                <a:cs typeface="ＭＳ Ｐゴシック" charset="-128"/>
              </a:rPr>
              <a:t>electricity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43200" y="3505200"/>
            <a:ext cx="2514600" cy="1143000"/>
            <a:chOff x="1219200" y="3505200"/>
            <a:chExt cx="2514600" cy="1143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2819400" y="35052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1219200" y="3810000"/>
              <a:ext cx="2514600" cy="838200"/>
            </a:xfrm>
            <a:prstGeom prst="ellipse">
              <a:avLst/>
            </a:prstGeom>
            <a:solidFill>
              <a:srgbClr val="996633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combinational logic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48400" y="1371600"/>
            <a:ext cx="2971800" cy="1600200"/>
            <a:chOff x="4724400" y="1371600"/>
            <a:chExt cx="2971800" cy="160020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4724400" y="2057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5257800" y="2209800"/>
              <a:ext cx="2438400" cy="762000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circuits</a:t>
              </a:r>
            </a:p>
          </p:txBody>
        </p:sp>
        <p:cxnSp>
          <p:nvCxnSpPr>
            <p:cNvPr id="20" name="Straight Arrow Connector 19"/>
            <p:cNvCxnSpPr>
              <a:stCxn id="5" idx="4"/>
            </p:cNvCxnSpPr>
            <p:nvPr/>
          </p:nvCxnSpPr>
          <p:spPr bwMode="auto">
            <a:xfrm flipH="1">
              <a:off x="6781800" y="1371600"/>
              <a:ext cx="457200" cy="838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038600" y="1066800"/>
            <a:ext cx="2438400" cy="1219200"/>
            <a:chOff x="2514600" y="1066800"/>
            <a:chExt cx="2438400" cy="12192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667000" y="1066800"/>
              <a:ext cx="457200" cy="5334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514600" y="1524000"/>
              <a:ext cx="2438400" cy="762000"/>
            </a:xfrm>
            <a:prstGeom prst="ellipse">
              <a:avLst/>
            </a:prstGeom>
            <a:solidFill>
              <a:srgbClr val="25C210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transistors</a:t>
              </a:r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2514600" y="381000"/>
            <a:ext cx="2438400" cy="76200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tx1">
                    <a:alpha val="25000"/>
                  </a:schemeClr>
                </a:solidFill>
                <a:ea typeface="ＭＳ Ｐゴシック" charset="-128"/>
                <a:cs typeface="ＭＳ Ｐゴシック" charset="-128"/>
              </a:rPr>
              <a:t>materials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343" y="5035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6021" y="16339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43196" y="23072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4402" y="31425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3663" y="6848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43201" y="39624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648200" y="2819400"/>
            <a:ext cx="2438400" cy="914400"/>
            <a:chOff x="3124200" y="2819400"/>
            <a:chExt cx="2438400" cy="914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H="1">
              <a:off x="5105400" y="28194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3124200" y="3048000"/>
              <a:ext cx="2438400" cy="685800"/>
            </a:xfrm>
            <a:prstGeom prst="ellipse">
              <a:avLst/>
            </a:prstGeom>
            <a:solidFill>
              <a:srgbClr val="FFCC66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logic gates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4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974C-C75D-A749-8396-8FD2D0CE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7772400" cy="990600"/>
          </a:xfrm>
        </p:spPr>
        <p:txBody>
          <a:bodyPr/>
          <a:lstStyle/>
          <a:p>
            <a:r>
              <a:rPr lang="en-US" dirty="0"/>
              <a:t>Clock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15BB-C00A-D646-8A7E-DA1E315A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61268"/>
            <a:ext cx="10972800" cy="2753932"/>
          </a:xfrm>
        </p:spPr>
        <p:txBody>
          <a:bodyPr/>
          <a:lstStyle/>
          <a:p>
            <a:r>
              <a:rPr lang="en-US" sz="2800" dirty="0"/>
              <a:t>Clock signal used in all CPUs today</a:t>
            </a:r>
          </a:p>
          <a:p>
            <a:pPr lvl="1"/>
            <a:r>
              <a:rPr lang="en-US" sz="2400" dirty="0"/>
              <a:t>“Advertised” clock rate indicates the frequency of this clock signal, e.g. 1.0 GHz, or 1 nanosecond (10</a:t>
            </a:r>
            <a:r>
              <a:rPr lang="en-US" sz="2400" baseline="30000" dirty="0"/>
              <a:t>-9</a:t>
            </a:r>
            <a:r>
              <a:rPr lang="en-US" sz="2400" dirty="0"/>
              <a:t> second) clock cycle </a:t>
            </a:r>
            <a:r>
              <a:rPr lang="en-US" sz="2400" dirty="0" smtClean="0"/>
              <a:t>time</a:t>
            </a:r>
            <a:endParaRPr lang="en-US" sz="2400" dirty="0"/>
          </a:p>
          <a:p>
            <a:r>
              <a:rPr lang="en-US" sz="2800" dirty="0"/>
              <a:t>Used in synchronous circuits (state machines)</a:t>
            </a:r>
          </a:p>
          <a:p>
            <a:pPr lvl="1"/>
            <a:r>
              <a:rPr lang="en-US" sz="2400" dirty="0"/>
              <a:t>Asynchronous circuits do not use a clock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54176-7213-AF49-BCA1-7E954D83450E}"/>
              </a:ext>
            </a:extLst>
          </p:cNvPr>
          <p:cNvSpPr txBox="1"/>
          <p:nvPr/>
        </p:nvSpPr>
        <p:spPr>
          <a:xfrm>
            <a:off x="7748732" y="120009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BD9FC-B64F-0146-BF3F-78EB6D25919A}"/>
              </a:ext>
            </a:extLst>
          </p:cNvPr>
          <p:cNvGrpSpPr/>
          <p:nvPr/>
        </p:nvGrpSpPr>
        <p:grpSpPr>
          <a:xfrm>
            <a:off x="3206038" y="1123891"/>
            <a:ext cx="4572000" cy="1177925"/>
            <a:chOff x="533400" y="1295400"/>
            <a:chExt cx="4572000" cy="1177925"/>
          </a:xfrm>
        </p:grpSpPr>
        <p:sp>
          <p:nvSpPr>
            <p:cNvPr id="5" name="Isosceles Triangle 27">
              <a:extLst>
                <a:ext uri="{FF2B5EF4-FFF2-40B4-BE49-F238E27FC236}">
                  <a16:creationId xmlns:a16="http://schemas.microsoft.com/office/drawing/2014/main" id="{F9CDBC07-08BA-1746-B788-6A24032EAA4B}"/>
                </a:ext>
              </a:extLst>
            </p:cNvPr>
            <p:cNvSpPr/>
            <p:nvPr/>
          </p:nvSpPr>
          <p:spPr bwMode="auto">
            <a:xfrm rot="5400000">
              <a:off x="936175" y="1295400"/>
              <a:ext cx="609600" cy="6096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60F5EC-346B-9F4A-9596-F236A511355B}"/>
                </a:ext>
              </a:extLst>
            </p:cNvPr>
            <p:cNvCxnSpPr/>
            <p:nvPr/>
          </p:nvCxnSpPr>
          <p:spPr bwMode="auto">
            <a:xfrm flipH="1">
              <a:off x="1698175" y="1600200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2DFBC0-27E0-844E-8B24-4FB7C1AC56F0}"/>
                </a:ext>
              </a:extLst>
            </p:cNvPr>
            <p:cNvSpPr/>
            <p:nvPr/>
          </p:nvSpPr>
          <p:spPr bwMode="auto">
            <a:xfrm>
              <a:off x="1545775" y="15240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93D846-3D12-0240-A6D9-EFC90E593D02}"/>
                </a:ext>
              </a:extLst>
            </p:cNvPr>
            <p:cNvCxnSpPr>
              <a:stCxn id="5" idx="3"/>
            </p:cNvCxnSpPr>
            <p:nvPr/>
          </p:nvCxnSpPr>
          <p:spPr bwMode="auto">
            <a:xfrm flipH="1">
              <a:off x="533400" y="1600200"/>
              <a:ext cx="402775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962F9D2E-E57D-234D-A494-BACB7E0052E3}"/>
                </a:ext>
              </a:extLst>
            </p:cNvPr>
            <p:cNvSpPr/>
            <p:nvPr/>
          </p:nvSpPr>
          <p:spPr bwMode="auto">
            <a:xfrm rot="5400000">
              <a:off x="2133600" y="1295400"/>
              <a:ext cx="609600" cy="6096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D2AEA-D120-5145-B2CD-902012B37AC3}"/>
                </a:ext>
              </a:extLst>
            </p:cNvPr>
            <p:cNvCxnSpPr/>
            <p:nvPr/>
          </p:nvCxnSpPr>
          <p:spPr bwMode="auto">
            <a:xfrm flipH="1">
              <a:off x="2895600" y="1600200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4E5334-CC76-7D47-9C81-DD4517E1F491}"/>
                </a:ext>
              </a:extLst>
            </p:cNvPr>
            <p:cNvSpPr/>
            <p:nvPr/>
          </p:nvSpPr>
          <p:spPr bwMode="auto">
            <a:xfrm>
              <a:off x="2743200" y="15240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Isosceles Triangle 27">
              <a:extLst>
                <a:ext uri="{FF2B5EF4-FFF2-40B4-BE49-F238E27FC236}">
                  <a16:creationId xmlns:a16="http://schemas.microsoft.com/office/drawing/2014/main" id="{470C6AB3-2B7D-5C47-8BB5-D8956F50A136}"/>
                </a:ext>
              </a:extLst>
            </p:cNvPr>
            <p:cNvSpPr/>
            <p:nvPr/>
          </p:nvSpPr>
          <p:spPr bwMode="auto">
            <a:xfrm rot="5400000">
              <a:off x="3352800" y="1295400"/>
              <a:ext cx="609600" cy="6096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64005-8ADF-5141-8749-53D5FB563FA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14800" y="1600200"/>
              <a:ext cx="990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BC6971-96D6-7A4D-9C72-390410CC8E81}"/>
                </a:ext>
              </a:extLst>
            </p:cNvPr>
            <p:cNvSpPr/>
            <p:nvPr/>
          </p:nvSpPr>
          <p:spPr bwMode="auto">
            <a:xfrm>
              <a:off x="3962400" y="15240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BC5682-3DFB-014B-950F-7011956ED4E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36575" y="1571625"/>
              <a:ext cx="3175" cy="89852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E8BBEB-C26F-604F-9828-EC9DB561436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33400" y="2438400"/>
              <a:ext cx="4038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54818F-4961-7949-AC17-F8B86A6A0D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72000" y="1600200"/>
              <a:ext cx="0" cy="87312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083FC7B-A2F7-384A-BD0C-9B7171BC06BC}"/>
                </a:ext>
              </a:extLst>
            </p:cNvPr>
            <p:cNvSpPr/>
            <p:nvPr/>
          </p:nvSpPr>
          <p:spPr bwMode="auto">
            <a:xfrm>
              <a:off x="4495800" y="152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D40B15-1473-5141-A103-8956D2600B4F}"/>
              </a:ext>
            </a:extLst>
          </p:cNvPr>
          <p:cNvGrpSpPr/>
          <p:nvPr/>
        </p:nvGrpSpPr>
        <p:grpSpPr>
          <a:xfrm>
            <a:off x="2480102" y="2743200"/>
            <a:ext cx="7197298" cy="1676400"/>
            <a:chOff x="727502" y="2438400"/>
            <a:chExt cx="7197298" cy="16764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CC43688-B667-354A-B658-71DD4EE93F6A}"/>
                </a:ext>
              </a:extLst>
            </p:cNvPr>
            <p:cNvGrpSpPr/>
            <p:nvPr/>
          </p:nvGrpSpPr>
          <p:grpSpPr>
            <a:xfrm>
              <a:off x="727502" y="2814935"/>
              <a:ext cx="7197298" cy="1299865"/>
              <a:chOff x="727502" y="2586335"/>
              <a:chExt cx="7197298" cy="1299865"/>
            </a:xfrm>
          </p:grpSpPr>
          <p:sp>
            <p:nvSpPr>
              <p:cNvPr id="34" name="Line 4">
                <a:extLst>
                  <a:ext uri="{FF2B5EF4-FFF2-40B4-BE49-F238E27FC236}">
                    <a16:creationId xmlns:a16="http://schemas.microsoft.com/office/drawing/2014/main" id="{0B9AA161-3564-CC46-9566-4FE7DDC96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1427" y="3247220"/>
                <a:ext cx="6512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5" name="Line 5">
                <a:extLst>
                  <a:ext uri="{FF2B5EF4-FFF2-40B4-BE49-F238E27FC236}">
                    <a16:creationId xmlns:a16="http://schemas.microsoft.com/office/drawing/2014/main" id="{EE5C5D20-390F-0F43-95B6-175592534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9533" y="3247220"/>
                <a:ext cx="976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6" name="Line 8">
                <a:extLst>
                  <a:ext uri="{FF2B5EF4-FFF2-40B4-BE49-F238E27FC236}">
                    <a16:creationId xmlns:a16="http://schemas.microsoft.com/office/drawing/2014/main" id="{E2E1A7D1-3143-1E4D-A770-AF7C1D396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3262" y="3247220"/>
                <a:ext cx="976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7" name="Line 9">
                <a:extLst>
                  <a:ext uri="{FF2B5EF4-FFF2-40B4-BE49-F238E27FC236}">
                    <a16:creationId xmlns:a16="http://schemas.microsoft.com/office/drawing/2014/main" id="{4C96AD29-B149-1143-B8A9-9DC1B5511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2669" y="2817238"/>
                <a:ext cx="976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8" name="Line 10">
                <a:extLst>
                  <a:ext uri="{FF2B5EF4-FFF2-40B4-BE49-F238E27FC236}">
                    <a16:creationId xmlns:a16="http://schemas.microsoft.com/office/drawing/2014/main" id="{DA52E766-55AF-0F43-890B-1CE3CF83D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398" y="2817238"/>
                <a:ext cx="976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9" name="Line 13">
                <a:extLst>
                  <a:ext uri="{FF2B5EF4-FFF2-40B4-BE49-F238E27FC236}">
                    <a16:creationId xmlns:a16="http://schemas.microsoft.com/office/drawing/2014/main" id="{A2E89746-E000-8B43-9957-B9C8F95F8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0126" y="2817238"/>
                <a:ext cx="54270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0" name="Line 14">
                <a:extLst>
                  <a:ext uri="{FF2B5EF4-FFF2-40B4-BE49-F238E27FC236}">
                    <a16:creationId xmlns:a16="http://schemas.microsoft.com/office/drawing/2014/main" id="{363B3759-F8C3-534F-AA13-A14779905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2669" y="2817238"/>
                <a:ext cx="0" cy="4299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1" name="Line 15">
                <a:extLst>
                  <a:ext uri="{FF2B5EF4-FFF2-40B4-BE49-F238E27FC236}">
                    <a16:creationId xmlns:a16="http://schemas.microsoft.com/office/drawing/2014/main" id="{548CB343-723B-BF4E-A3D0-DB0D9C775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9533" y="2817238"/>
                <a:ext cx="0" cy="4299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27767C99-F8C6-7C4C-A894-5FD80EBF5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398" y="2817238"/>
                <a:ext cx="0" cy="4299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3" name="Line 17">
                <a:extLst>
                  <a:ext uri="{FF2B5EF4-FFF2-40B4-BE49-F238E27FC236}">
                    <a16:creationId xmlns:a16="http://schemas.microsoft.com/office/drawing/2014/main" id="{44AA5491-4CEC-F041-B96E-ADFA79F27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3262" y="2817238"/>
                <a:ext cx="0" cy="4299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4" name="Line 22">
                <a:extLst>
                  <a:ext uri="{FF2B5EF4-FFF2-40B4-BE49-F238E27FC236}">
                    <a16:creationId xmlns:a16="http://schemas.microsoft.com/office/drawing/2014/main" id="{41DC0375-B467-B741-82CA-203629033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0126" y="2817238"/>
                <a:ext cx="0" cy="4299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5" name="Text Box 23">
                <a:extLst>
                  <a:ext uri="{FF2B5EF4-FFF2-40B4-BE49-F238E27FC236}">
                    <a16:creationId xmlns:a16="http://schemas.microsoft.com/office/drawing/2014/main" id="{37E3E03D-D225-064D-B5B2-1259E629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8102" y="258633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latin typeface="+mn-lt"/>
                    <a:cs typeface="+mn-cs"/>
                  </a:rPr>
                  <a:t>‘1’</a:t>
                </a:r>
              </a:p>
            </p:txBody>
          </p:sp>
          <p:sp>
            <p:nvSpPr>
              <p:cNvPr id="46" name="Text Box 24">
                <a:extLst>
                  <a:ext uri="{FF2B5EF4-FFF2-40B4-BE49-F238E27FC236}">
                    <a16:creationId xmlns:a16="http://schemas.microsoft.com/office/drawing/2014/main" id="{9CB5E974-F8A1-274D-8D76-E1702B83A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8102" y="3055203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latin typeface="+mn-lt"/>
                    <a:cs typeface="+mn-cs"/>
                  </a:rPr>
                  <a:t>‘0’</a:t>
                </a: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6EFF125E-DE6C-C04F-A273-CEC76C298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0800" y="3424535"/>
                <a:ext cx="15240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i="1" dirty="0">
                    <a:latin typeface="+mn-lt"/>
                    <a:cs typeface="+mn-cs"/>
                  </a:rPr>
                  <a:t>time</a:t>
                </a:r>
                <a:r>
                  <a:rPr lang="en-US" i="1" dirty="0">
                    <a:latin typeface="+mn-lt"/>
                    <a:cs typeface="+mn-cs"/>
                    <a:sym typeface="Symbol" charset="0"/>
                  </a:rPr>
                  <a:t></a:t>
                </a:r>
                <a:endParaRPr lang="en-US" i="1" dirty="0">
                  <a:latin typeface="+mn-lt"/>
                  <a:cs typeface="+mn-cs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E7A583-821B-BA4C-9A1C-9805282F08BD}"/>
                  </a:ext>
                </a:extLst>
              </p:cNvPr>
              <p:cNvSpPr txBox="1"/>
              <p:nvPr/>
            </p:nvSpPr>
            <p:spPr>
              <a:xfrm>
                <a:off x="727502" y="2814935"/>
                <a:ext cx="955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Clock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958B98-1589-1344-92DD-2FA64FAC1A08}"/>
                </a:ext>
              </a:extLst>
            </p:cNvPr>
            <p:cNvGrpSpPr/>
            <p:nvPr/>
          </p:nvGrpSpPr>
          <p:grpSpPr>
            <a:xfrm>
              <a:off x="2743200" y="2438400"/>
              <a:ext cx="1981200" cy="1299865"/>
              <a:chOff x="2743200" y="2438400"/>
              <a:chExt cx="1981200" cy="1299865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A09FFBE-49ED-904A-84E7-BAAD7DB966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54923" y="3733800"/>
                <a:ext cx="978877" cy="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DBDD36-DC18-0A46-995E-170FB58A8D0F}"/>
                  </a:ext>
                </a:extLst>
              </p:cNvPr>
              <p:cNvSpPr txBox="1"/>
              <p:nvPr/>
            </p:nvSpPr>
            <p:spPr>
              <a:xfrm>
                <a:off x="2971800" y="3276600"/>
                <a:ext cx="513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3𝝉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BD9D76F-BDB2-E24C-BB8A-A49F485C6E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3200" y="2823865"/>
                <a:ext cx="1981200" cy="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B601E4B-5645-AC41-BD46-BE2104A06C4E}"/>
                  </a:ext>
                </a:extLst>
              </p:cNvPr>
              <p:cNvSpPr txBox="1"/>
              <p:nvPr/>
            </p:nvSpPr>
            <p:spPr>
              <a:xfrm>
                <a:off x="2971800" y="2438400"/>
                <a:ext cx="1673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clock cycle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F766AB-4CAD-D04D-AD65-E66987A75BB1}"/>
              </a:ext>
            </a:extLst>
          </p:cNvPr>
          <p:cNvGrpSpPr/>
          <p:nvPr/>
        </p:nvGrpSpPr>
        <p:grpSpPr>
          <a:xfrm>
            <a:off x="2367838" y="1028580"/>
            <a:ext cx="4800600" cy="1638420"/>
            <a:chOff x="304800" y="971490"/>
            <a:chExt cx="4800600" cy="16384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C49657-9FD0-D342-B35F-1049A0850FE0}"/>
                </a:ext>
              </a:extLst>
            </p:cNvPr>
            <p:cNvSpPr txBox="1"/>
            <p:nvPr/>
          </p:nvSpPr>
          <p:spPr>
            <a:xfrm>
              <a:off x="1143000" y="97149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A47E2E-6D68-AC47-9615-AA5DEC0200F7}"/>
                </a:ext>
              </a:extLst>
            </p:cNvPr>
            <p:cNvSpPr/>
            <p:nvPr/>
          </p:nvSpPr>
          <p:spPr>
            <a:xfrm>
              <a:off x="2209800" y="971490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Ā</a:t>
              </a:r>
              <a:endParaRPr lang="en-US" sz="20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67AB1D-3A6E-DE4F-B193-977C08391323}"/>
                </a:ext>
              </a:extLst>
            </p:cNvPr>
            <p:cNvSpPr/>
            <p:nvPr/>
          </p:nvSpPr>
          <p:spPr>
            <a:xfrm>
              <a:off x="3429000" y="971490"/>
              <a:ext cx="457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D2390-083D-A944-ABF0-AC3E832BBBD3}"/>
                </a:ext>
              </a:extLst>
            </p:cNvPr>
            <p:cNvSpPr/>
            <p:nvPr/>
          </p:nvSpPr>
          <p:spPr>
            <a:xfrm>
              <a:off x="4749212" y="971490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Ā</a:t>
              </a:r>
              <a:endParaRPr lang="en-US" sz="20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1DCADE7-50CA-824E-9320-444AA4BAF1DF}"/>
                </a:ext>
              </a:extLst>
            </p:cNvPr>
            <p:cNvSpPr/>
            <p:nvPr/>
          </p:nvSpPr>
          <p:spPr>
            <a:xfrm>
              <a:off x="304800" y="2209800"/>
              <a:ext cx="11753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A=</a:t>
              </a:r>
              <a:r>
                <a:rPr lang="en-US" sz="2000" dirty="0" err="1"/>
                <a:t>Ā</a:t>
              </a:r>
              <a:r>
                <a:rPr lang="en-US" sz="2000" dirty="0"/>
                <a:t> ???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C9114-DC50-1844-9A0A-C39CC170CACD}"/>
              </a:ext>
            </a:extLst>
          </p:cNvPr>
          <p:cNvGrpSpPr/>
          <p:nvPr/>
        </p:nvGrpSpPr>
        <p:grpSpPr>
          <a:xfrm>
            <a:off x="2359448" y="1581090"/>
            <a:ext cx="8156153" cy="1390710"/>
            <a:chOff x="296409" y="1524000"/>
            <a:chExt cx="8156153" cy="13907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DE7554-F94D-8D4B-AB34-694A9D6381EA}"/>
                </a:ext>
              </a:extLst>
            </p:cNvPr>
            <p:cNvSpPr txBox="1"/>
            <p:nvPr/>
          </p:nvSpPr>
          <p:spPr>
            <a:xfrm>
              <a:off x="1764604" y="1524000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𝝉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701035-64E1-EC43-9A25-211A75B74B64}"/>
                </a:ext>
              </a:extLst>
            </p:cNvPr>
            <p:cNvSpPr txBox="1"/>
            <p:nvPr/>
          </p:nvSpPr>
          <p:spPr>
            <a:xfrm>
              <a:off x="4800600" y="2209800"/>
              <a:ext cx="36519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𝝉 = switching time of gate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C01D52-8AE6-2F47-8A60-262ADB6DA5C7}"/>
                </a:ext>
              </a:extLst>
            </p:cNvPr>
            <p:cNvSpPr txBox="1"/>
            <p:nvPr/>
          </p:nvSpPr>
          <p:spPr>
            <a:xfrm>
              <a:off x="296409" y="2514600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A</a:t>
              </a:r>
              <a:r>
                <a:rPr lang="en-US" sz="2000" baseline="-25000" dirty="0" err="1">
                  <a:solidFill>
                    <a:srgbClr val="FF0000"/>
                  </a:solidFill>
                </a:rPr>
                <a:t>next</a:t>
              </a:r>
              <a:r>
                <a:rPr lang="en-US" sz="2000" dirty="0">
                  <a:solidFill>
                    <a:srgbClr val="FF0000"/>
                  </a:solidFill>
                </a:rPr>
                <a:t>=</a:t>
              </a:r>
              <a:r>
                <a:rPr lang="en-US" sz="2000" dirty="0" err="1">
                  <a:solidFill>
                    <a:srgbClr val="FF0000"/>
                  </a:solidFill>
                </a:rPr>
                <a:t>Ā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7AEC10-5152-1B42-93CE-BAB4232A6B6E}"/>
                </a:ext>
              </a:extLst>
            </p:cNvPr>
            <p:cNvGrpSpPr/>
            <p:nvPr/>
          </p:nvGrpSpPr>
          <p:grpSpPr>
            <a:xfrm>
              <a:off x="457200" y="2209800"/>
              <a:ext cx="762000" cy="304800"/>
              <a:chOff x="457200" y="2209800"/>
              <a:chExt cx="762000" cy="3048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331E8B8-243B-E441-ABA0-6D59035B3A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7200" y="2209800"/>
                <a:ext cx="762000" cy="30480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76EE711-DDFB-D548-BB35-39E5B6EE24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57200" y="2209800"/>
                <a:ext cx="762000" cy="30480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7FA467-BCC9-C946-8C1E-5A1021CFD9A6}"/>
              </a:ext>
            </a:extLst>
          </p:cNvPr>
          <p:cNvSpPr txBox="1"/>
          <p:nvPr/>
        </p:nvSpPr>
        <p:spPr>
          <a:xfrm>
            <a:off x="7509650" y="1676401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Introduce feedback</a:t>
            </a:r>
          </a:p>
        </p:txBody>
      </p:sp>
    </p:spTree>
    <p:extLst>
      <p:ext uri="{BB962C8B-B14F-4D97-AF65-F5344CB8AC3E}">
        <p14:creationId xmlns:p14="http://schemas.microsoft.com/office/powerpoint/2010/main" val="20769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9144000" cy="1143000"/>
          </a:xfrm>
        </p:spPr>
        <p:txBody>
          <a:bodyPr/>
          <a:lstStyle/>
          <a:p>
            <a:r>
              <a:rPr lang="en-US" dirty="0"/>
              <a:t>Memory: D Latch (aka D Flip Flop)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53200" y="914400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1 bit of information</a:t>
            </a:r>
          </a:p>
          <a:p>
            <a:endParaRPr lang="en-US" dirty="0"/>
          </a:p>
          <a:p>
            <a:r>
              <a:rPr lang="en-US" dirty="0"/>
              <a:t>Inputs: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D: data input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WE: write enable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State only changes on rising </a:t>
            </a:r>
            <a:r>
              <a:rPr lang="de-DE" dirty="0" err="1">
                <a:solidFill>
                  <a:srgbClr val="FF0000"/>
                </a:solidFill>
              </a:rPr>
              <a:t>edge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clock</a:t>
            </a:r>
            <a:r>
              <a:rPr lang="de-DE" dirty="0">
                <a:solidFill>
                  <a:srgbClr val="FF0000"/>
                </a:solidFill>
              </a:rPr>
              <a:t> (C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Output: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Q: data </a:t>
            </a:r>
            <a:r>
              <a:rPr lang="en-US" dirty="0" smtClean="0"/>
              <a:t>stored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86200" y="1226403"/>
            <a:ext cx="2133600" cy="2804994"/>
            <a:chOff x="2361620" y="1143000"/>
            <a:chExt cx="2384555" cy="2949190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2361620" y="1905000"/>
              <a:ext cx="478975" cy="105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4267200" y="1828800"/>
              <a:ext cx="478975" cy="105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2383395" y="2743200"/>
              <a:ext cx="478975" cy="105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8" name="Group 87"/>
            <p:cNvGrpSpPr/>
            <p:nvPr/>
          </p:nvGrpSpPr>
          <p:grpSpPr>
            <a:xfrm>
              <a:off x="2840595" y="1367135"/>
              <a:ext cx="1496209" cy="1833265"/>
              <a:chOff x="6781800" y="1671935"/>
              <a:chExt cx="1598356" cy="2061865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6781800" y="1676400"/>
                <a:ext cx="1524000" cy="2057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858000" y="2048163"/>
                <a:ext cx="442484" cy="47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787155" y="2967335"/>
                <a:ext cx="714253" cy="47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922361" y="1981200"/>
                <a:ext cx="457795" cy="47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410376" y="1671935"/>
                <a:ext cx="442484" cy="47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876793" y="3218474"/>
              <a:ext cx="1526759" cy="873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 Latch</a:t>
              </a:r>
            </a:p>
            <a:p>
              <a:pPr algn="ctr"/>
              <a:r>
                <a:rPr lang="en-US" dirty="0"/>
                <a:t>(flip flop)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flipH="1">
              <a:off x="2361620" y="1143000"/>
              <a:ext cx="1240976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3580820" y="1143000"/>
              <a:ext cx="0" cy="228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1703248" y="882927"/>
            <a:ext cx="2182952" cy="997248"/>
            <a:chOff x="179248" y="882927"/>
            <a:chExt cx="2182952" cy="997248"/>
          </a:xfrm>
        </p:grpSpPr>
        <p:sp>
          <p:nvSpPr>
            <p:cNvPr id="77" name="Line 4"/>
            <p:cNvSpPr>
              <a:spLocks noChangeShapeType="1"/>
            </p:cNvSpPr>
            <p:nvPr/>
          </p:nvSpPr>
          <p:spPr bwMode="auto">
            <a:xfrm>
              <a:off x="444177" y="1243309"/>
              <a:ext cx="2332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>
              <a:off x="1027195" y="1243309"/>
              <a:ext cx="3498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1726817" y="1243309"/>
              <a:ext cx="3498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677384" y="1008839"/>
              <a:ext cx="3498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Line 10"/>
            <p:cNvSpPr>
              <a:spLocks noChangeShapeType="1"/>
            </p:cNvSpPr>
            <p:nvPr/>
          </p:nvSpPr>
          <p:spPr bwMode="auto">
            <a:xfrm>
              <a:off x="1377006" y="1008839"/>
              <a:ext cx="3498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Line 13"/>
            <p:cNvSpPr>
              <a:spLocks noChangeShapeType="1"/>
            </p:cNvSpPr>
            <p:nvPr/>
          </p:nvSpPr>
          <p:spPr bwMode="auto">
            <a:xfrm>
              <a:off x="2076628" y="1008839"/>
              <a:ext cx="1943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Line 14"/>
            <p:cNvSpPr>
              <a:spLocks noChangeShapeType="1"/>
            </p:cNvSpPr>
            <p:nvPr/>
          </p:nvSpPr>
          <p:spPr bwMode="auto">
            <a:xfrm>
              <a:off x="677384" y="1008839"/>
              <a:ext cx="0" cy="234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Line 15"/>
            <p:cNvSpPr>
              <a:spLocks noChangeShapeType="1"/>
            </p:cNvSpPr>
            <p:nvPr/>
          </p:nvSpPr>
          <p:spPr bwMode="auto">
            <a:xfrm>
              <a:off x="1027195" y="1008839"/>
              <a:ext cx="0" cy="234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Line 16"/>
            <p:cNvSpPr>
              <a:spLocks noChangeShapeType="1"/>
            </p:cNvSpPr>
            <p:nvPr/>
          </p:nvSpPr>
          <p:spPr bwMode="auto">
            <a:xfrm>
              <a:off x="1377006" y="1008839"/>
              <a:ext cx="0" cy="234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Line 17"/>
            <p:cNvSpPr>
              <a:spLocks noChangeShapeType="1"/>
            </p:cNvSpPr>
            <p:nvPr/>
          </p:nvSpPr>
          <p:spPr bwMode="auto">
            <a:xfrm>
              <a:off x="1726817" y="1008839"/>
              <a:ext cx="0" cy="234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Line 22"/>
            <p:cNvSpPr>
              <a:spLocks noChangeShapeType="1"/>
            </p:cNvSpPr>
            <p:nvPr/>
          </p:nvSpPr>
          <p:spPr bwMode="auto">
            <a:xfrm>
              <a:off x="2076628" y="1008839"/>
              <a:ext cx="0" cy="234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179248" y="882927"/>
              <a:ext cx="33695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‘1’</a:t>
              </a: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179248" y="1094601"/>
              <a:ext cx="33695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‘0’</a:t>
              </a: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auto">
            <a:xfrm>
              <a:off x="1661367" y="1219200"/>
              <a:ext cx="70083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i="1">
                  <a:latin typeface="+mn-lt"/>
                  <a:cs typeface="+mn-cs"/>
                </a:rPr>
                <a:t>time</a:t>
              </a:r>
              <a:r>
                <a:rPr lang="en-US" sz="1400" i="1">
                  <a:latin typeface="+mn-lt"/>
                  <a:cs typeface="+mn-cs"/>
                  <a:sym typeface="Symbol" charset="0"/>
                </a:rPr>
                <a:t></a:t>
              </a:r>
              <a:endParaRPr lang="en-US" sz="1400" i="1">
                <a:latin typeface="+mn-lt"/>
                <a:cs typeface="+mn-cs"/>
              </a:endParaRPr>
            </a:p>
          </p:txBody>
        </p:sp>
        <p:sp>
          <p:nvSpPr>
            <p:cNvPr id="112" name="Text Box 25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77777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+mn-lt"/>
                  <a:cs typeface="+mn-cs"/>
                </a:rPr>
                <a:t>c</a:t>
              </a:r>
              <a:r>
                <a:rPr lang="en-US" sz="1600" b="1">
                  <a:latin typeface="+mn-lt"/>
                  <a:cs typeface="+mn-cs"/>
                </a:rPr>
                <a:t>lock</a:t>
              </a:r>
              <a:endParaRPr lang="en-US" sz="1600" b="1" dirty="0">
                <a:latin typeface="+mn-lt"/>
                <a:cs typeface="+mn-cs"/>
              </a:endParaRPr>
            </a:p>
            <a:p>
              <a:pPr algn="ctr">
                <a:defRPr/>
              </a:pPr>
              <a:r>
                <a:rPr lang="en-US" sz="1600" b="1" dirty="0">
                  <a:latin typeface="+mn-lt"/>
                  <a:cs typeface="+mn-cs"/>
                </a:rPr>
                <a:t>signal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4419600"/>
            <a:ext cx="8686800" cy="2308324"/>
            <a:chOff x="228600" y="4419600"/>
            <a:chExt cx="8686800" cy="2308324"/>
          </a:xfrm>
        </p:grpSpPr>
        <p:sp>
          <p:nvSpPr>
            <p:cNvPr id="69" name="TextBox 68"/>
            <p:cNvSpPr txBox="1"/>
            <p:nvPr/>
          </p:nvSpPr>
          <p:spPr>
            <a:xfrm>
              <a:off x="659041" y="4419600"/>
              <a:ext cx="82563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C    WE     D     Q      operation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        1        d     d      write D into flip flop storage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        0        -      q      maintain current state (no action)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        -         -      q      maintain current state</a:t>
              </a: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 flipH="1">
              <a:off x="3279228" y="4495800"/>
              <a:ext cx="16782" cy="2178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400410" y="5029200"/>
              <a:ext cx="6477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629010" y="5172555"/>
              <a:ext cx="339903" cy="237645"/>
              <a:chOff x="2060575" y="3472064"/>
              <a:chExt cx="339903" cy="237645"/>
            </a:xfrm>
          </p:grpSpPr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>
                <a:off x="2060575" y="3708400"/>
                <a:ext cx="181153" cy="13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47" name="Line 22"/>
              <p:cNvSpPr>
                <a:spLocks noChangeShapeType="1"/>
              </p:cNvSpPr>
              <p:nvPr/>
            </p:nvSpPr>
            <p:spPr bwMode="auto">
              <a:xfrm>
                <a:off x="2229028" y="3472064"/>
                <a:ext cx="0" cy="2344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>
                <a:off x="2219325" y="3484841"/>
                <a:ext cx="181153" cy="13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9010" y="5715000"/>
              <a:ext cx="339903" cy="237645"/>
              <a:chOff x="2060575" y="3472064"/>
              <a:chExt cx="339903" cy="237645"/>
            </a:xfrm>
          </p:grpSpPr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>
                <a:off x="2060575" y="3708400"/>
                <a:ext cx="181153" cy="13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57" name="Line 22"/>
              <p:cNvSpPr>
                <a:spLocks noChangeShapeType="1"/>
              </p:cNvSpPr>
              <p:nvPr/>
            </p:nvSpPr>
            <p:spPr bwMode="auto">
              <a:xfrm>
                <a:off x="2229028" y="3472064"/>
                <a:ext cx="0" cy="2344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>
                <a:off x="2219325" y="3484841"/>
                <a:ext cx="181153" cy="13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28600" y="6096000"/>
              <a:ext cx="9589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/>
                <a:t>anything</a:t>
              </a:r>
            </a:p>
            <a:p>
              <a:pPr algn="ctr"/>
              <a:r>
                <a:rPr lang="en-US" sz="1600" dirty="0"/>
                <a:t>else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3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n-Bit Register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222155" y="381000"/>
            <a:ext cx="2903233" cy="4876800"/>
            <a:chOff x="621954" y="762000"/>
            <a:chExt cx="2903233" cy="4876800"/>
          </a:xfrm>
        </p:grpSpPr>
        <p:grpSp>
          <p:nvGrpSpPr>
            <p:cNvPr id="59" name="Group 58"/>
            <p:cNvGrpSpPr/>
            <p:nvPr/>
          </p:nvGrpSpPr>
          <p:grpSpPr>
            <a:xfrm>
              <a:off x="1048344" y="1219200"/>
              <a:ext cx="1847256" cy="4419600"/>
              <a:chOff x="1048344" y="1447800"/>
              <a:chExt cx="1847256" cy="4419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048344" y="1905000"/>
                <a:ext cx="1685925" cy="762000"/>
                <a:chOff x="828675" y="1295400"/>
                <a:chExt cx="1685925" cy="762000"/>
              </a:xfrm>
            </p:grpSpPr>
            <p:cxnSp>
              <p:nvCxnSpPr>
                <p:cNvPr id="6" name="Straight Connector 5"/>
                <p:cNvCxnSpPr/>
                <p:nvPr/>
              </p:nvCxnSpPr>
              <p:spPr bwMode="auto">
                <a:xfrm flipH="1">
                  <a:off x="828675" y="1492956"/>
                  <a:ext cx="763505" cy="2469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" name="Straight Connector 6"/>
                <p:cNvCxnSpPr/>
                <p:nvPr/>
              </p:nvCxnSpPr>
              <p:spPr bwMode="auto">
                <a:xfrm flipH="1">
                  <a:off x="2294020" y="1659067"/>
                  <a:ext cx="220580" cy="392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" name="Straight Connector 7"/>
                <p:cNvCxnSpPr/>
                <p:nvPr/>
              </p:nvCxnSpPr>
              <p:spPr bwMode="auto">
                <a:xfrm flipH="1">
                  <a:off x="1381628" y="1859453"/>
                  <a:ext cx="220580" cy="392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9" name="Group 8"/>
                <p:cNvGrpSpPr/>
                <p:nvPr/>
              </p:nvGrpSpPr>
              <p:grpSpPr>
                <a:xfrm>
                  <a:off x="1517648" y="1295400"/>
                  <a:ext cx="850965" cy="762000"/>
                  <a:chOff x="6619963" y="1676400"/>
                  <a:chExt cx="1847815" cy="2057400"/>
                </a:xfrm>
              </p:grpSpPr>
              <p:sp>
                <p:nvSpPr>
                  <p:cNvPr id="10" name="Rectangle 9"/>
                  <p:cNvSpPr/>
                  <p:nvPr/>
                </p:nvSpPr>
                <p:spPr bwMode="auto">
                  <a:xfrm>
                    <a:off x="6781800" y="1676400"/>
                    <a:ext cx="1524000" cy="2057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 sz="1400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690809" y="1770698"/>
                    <a:ext cx="682527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D</a:t>
                    </a: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619963" y="2756832"/>
                    <a:ext cx="1028977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WE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763549" y="2233613"/>
                    <a:ext cx="704229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Q</a:t>
                    </a:r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048344" y="2667000"/>
                <a:ext cx="1685925" cy="762000"/>
                <a:chOff x="828675" y="1295400"/>
                <a:chExt cx="1685925" cy="762000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 flipH="1">
                  <a:off x="828675" y="1492956"/>
                  <a:ext cx="763505" cy="2469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flipH="1">
                  <a:off x="2294020" y="1659067"/>
                  <a:ext cx="220580" cy="392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flipH="1">
                  <a:off x="1381628" y="1859453"/>
                  <a:ext cx="220580" cy="392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1517648" y="1295400"/>
                  <a:ext cx="850965" cy="762000"/>
                  <a:chOff x="6619963" y="1676400"/>
                  <a:chExt cx="1847815" cy="2057400"/>
                </a:xfrm>
              </p:grpSpPr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6781800" y="1676400"/>
                    <a:ext cx="1524000" cy="2057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 sz="1400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690809" y="1770698"/>
                    <a:ext cx="682527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D</a:t>
                    </a: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619963" y="2756832"/>
                    <a:ext cx="1028977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WE</a:t>
                    </a: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763549" y="2233613"/>
                    <a:ext cx="704229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Q</a:t>
                    </a: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1048344" y="3429000"/>
                <a:ext cx="1685925" cy="762000"/>
                <a:chOff x="828675" y="1295400"/>
                <a:chExt cx="1685925" cy="762000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 flipH="1">
                  <a:off x="828675" y="1492956"/>
                  <a:ext cx="763505" cy="2469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flipH="1">
                  <a:off x="2294020" y="1659067"/>
                  <a:ext cx="220580" cy="392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flipH="1">
                  <a:off x="1381628" y="1859453"/>
                  <a:ext cx="220580" cy="392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1517648" y="1295400"/>
                  <a:ext cx="850965" cy="762000"/>
                  <a:chOff x="6619963" y="1676400"/>
                  <a:chExt cx="1847815" cy="2057400"/>
                </a:xfrm>
              </p:grpSpPr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6781800" y="1676400"/>
                    <a:ext cx="1524000" cy="2057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 sz="1400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90809" y="1770698"/>
                    <a:ext cx="682527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D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619963" y="2756832"/>
                    <a:ext cx="1028977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WE</a:t>
                    </a: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7763549" y="2233613"/>
                    <a:ext cx="704229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Q</a:t>
                    </a:r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>
                <a:off x="1048344" y="5105400"/>
                <a:ext cx="1685925" cy="762000"/>
                <a:chOff x="1048344" y="4876800"/>
                <a:chExt cx="1685925" cy="762000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flipH="1">
                  <a:off x="1048344" y="5074356"/>
                  <a:ext cx="763505" cy="2469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flipH="1">
                  <a:off x="2513689" y="5240467"/>
                  <a:ext cx="220580" cy="392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 flipH="1">
                  <a:off x="1601297" y="5440853"/>
                  <a:ext cx="220580" cy="392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38" name="Group 37"/>
                <p:cNvGrpSpPr/>
                <p:nvPr/>
              </p:nvGrpSpPr>
              <p:grpSpPr>
                <a:xfrm>
                  <a:off x="1737317" y="4876800"/>
                  <a:ext cx="850965" cy="762000"/>
                  <a:chOff x="6619963" y="1676400"/>
                  <a:chExt cx="1847815" cy="2057400"/>
                </a:xfrm>
              </p:grpSpPr>
              <p:sp>
                <p:nvSpPr>
                  <p:cNvPr id="39" name="Rectangle 38"/>
                  <p:cNvSpPr/>
                  <p:nvPr/>
                </p:nvSpPr>
                <p:spPr bwMode="auto">
                  <a:xfrm>
                    <a:off x="6781800" y="1676400"/>
                    <a:ext cx="1524000" cy="2057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US" sz="1400"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690809" y="1770698"/>
                    <a:ext cx="682527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D</a:t>
                    </a: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619963" y="2756832"/>
                    <a:ext cx="1028977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WE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7763549" y="2233612"/>
                    <a:ext cx="704229" cy="830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Q</a:t>
                    </a:r>
                  </a:p>
                </p:txBody>
              </p:sp>
            </p:grpSp>
          </p:grpSp>
          <p:sp>
            <p:nvSpPr>
              <p:cNvPr id="43" name="TextBox 42"/>
              <p:cNvSpPr txBox="1"/>
              <p:nvPr/>
            </p:nvSpPr>
            <p:spPr>
              <a:xfrm rot="5400000">
                <a:off x="1995353" y="4205153"/>
                <a:ext cx="8771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 flipV="1">
                <a:off x="1597025" y="1447800"/>
                <a:ext cx="3176" cy="424815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Oval 50"/>
              <p:cNvSpPr/>
              <p:nvPr/>
            </p:nvSpPr>
            <p:spPr bwMode="auto">
              <a:xfrm>
                <a:off x="1524000" y="2390775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1524000" y="315595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1524000" y="3921125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95400" y="762000"/>
              <a:ext cx="7630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1954" y="1600200"/>
              <a:ext cx="577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2300" y="2357735"/>
              <a:ext cx="577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2646" y="3115270"/>
              <a:ext cx="577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baseline="-25000" dirty="0"/>
                <a:t>2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2992" y="4800600"/>
              <a:ext cx="789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baseline="-25000" dirty="0"/>
                <a:t>n-1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4204" y="1762780"/>
              <a:ext cx="5970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4550" y="2520315"/>
              <a:ext cx="5970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14896" y="3277850"/>
              <a:ext cx="5970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</a:t>
              </a:r>
              <a:r>
                <a:rPr lang="en-US" sz="2800" baseline="-25000" dirty="0"/>
                <a:t>2</a:t>
              </a:r>
              <a:endParaRPr 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15242" y="4963180"/>
              <a:ext cx="8099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</a:t>
              </a:r>
              <a:r>
                <a:rPr lang="en-US" sz="2800" baseline="-25000" dirty="0"/>
                <a:t>n-1</a:t>
              </a:r>
              <a:endParaRPr lang="en-US" sz="28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33400" y="5562601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register is an array of D flip flops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WE=1: write data (D) into register (next rising edge of clock)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WE=0: register retains data last written into it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400800" y="1152526"/>
            <a:ext cx="3259912" cy="3876675"/>
            <a:chOff x="4343400" y="1228725"/>
            <a:chExt cx="3259912" cy="3876675"/>
          </a:xfrm>
        </p:grpSpPr>
        <p:sp>
          <p:nvSpPr>
            <p:cNvPr id="69" name="TextBox 68"/>
            <p:cNvSpPr txBox="1"/>
            <p:nvPr/>
          </p:nvSpPr>
          <p:spPr>
            <a:xfrm>
              <a:off x="5526601" y="1228725"/>
              <a:ext cx="7630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43400" y="3124200"/>
              <a:ext cx="5180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059548" y="3124200"/>
              <a:ext cx="543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Q</a:t>
              </a:r>
            </a:p>
          </p:txBody>
        </p:sp>
        <p:sp>
          <p:nvSpPr>
            <p:cNvPr id="88" name="Right Arrow 87"/>
            <p:cNvSpPr/>
            <p:nvPr/>
          </p:nvSpPr>
          <p:spPr bwMode="auto">
            <a:xfrm>
              <a:off x="4876800" y="3124200"/>
              <a:ext cx="762000" cy="685800"/>
            </a:xfrm>
            <a:prstGeom prst="rightArrow">
              <a:avLst/>
            </a:prstGeom>
            <a:solidFill>
              <a:srgbClr val="00009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9" name="Right Arrow 88"/>
            <p:cNvSpPr/>
            <p:nvPr/>
          </p:nvSpPr>
          <p:spPr bwMode="auto">
            <a:xfrm>
              <a:off x="6324600" y="3124200"/>
              <a:ext cx="762000" cy="685800"/>
            </a:xfrm>
            <a:prstGeom prst="rightArrow">
              <a:avLst/>
            </a:prstGeom>
            <a:solidFill>
              <a:srgbClr val="00009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638800" y="1751945"/>
              <a:ext cx="845641" cy="3353455"/>
              <a:chOff x="5638800" y="1751945"/>
              <a:chExt cx="845641" cy="3353455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5638800" y="21336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5638800" y="2590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638800" y="30480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5638800" y="46482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3" name="Straight Connector 82"/>
              <p:cNvCxnSpPr/>
              <p:nvPr/>
            </p:nvCxnSpPr>
            <p:spPr bwMode="auto">
              <a:xfrm>
                <a:off x="5638800" y="35052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6172200" y="35052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5" name="TextBox 84"/>
              <p:cNvSpPr txBox="1"/>
              <p:nvPr/>
            </p:nvSpPr>
            <p:spPr>
              <a:xfrm rot="5400000">
                <a:off x="5725259" y="3723541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cxnSp>
            <p:nvCxnSpPr>
              <p:cNvPr id="91" name="Straight Connector 90"/>
              <p:cNvCxnSpPr>
                <a:stCxn id="78" idx="0"/>
                <a:endCxn id="69" idx="2"/>
              </p:cNvCxnSpPr>
              <p:nvPr/>
            </p:nvCxnSpPr>
            <p:spPr bwMode="auto">
              <a:xfrm flipV="1">
                <a:off x="5905500" y="1751945"/>
                <a:ext cx="2638" cy="38165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" name="TextBox 2"/>
          <p:cNvSpPr txBox="1"/>
          <p:nvPr/>
        </p:nvSpPr>
        <p:spPr>
          <a:xfrm>
            <a:off x="7543800" y="5181600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signal </a:t>
            </a:r>
            <a:r>
              <a:rPr lang="en-US" sz="2000"/>
              <a:t>not shown</a:t>
            </a:r>
          </a:p>
        </p:txBody>
      </p:sp>
    </p:spTree>
    <p:extLst>
      <p:ext uri="{BB962C8B-B14F-4D97-AF65-F5344CB8AC3E}">
        <p14:creationId xmlns:p14="http://schemas.microsoft.com/office/powerpoint/2010/main" val="20147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458200" cy="685800"/>
          </a:xfrm>
        </p:spPr>
        <p:txBody>
          <a:bodyPr/>
          <a:lstStyle/>
          <a:p>
            <a:r>
              <a:rPr lang="en-US" dirty="0"/>
              <a:t>Random Access Memory (RAM)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10972800" cy="2514600"/>
          </a:xfrm>
        </p:spPr>
        <p:txBody>
          <a:bodyPr/>
          <a:lstStyle/>
          <a:p>
            <a:r>
              <a:rPr lang="en-US" sz="2400" dirty="0"/>
              <a:t>Array of registers (2D array of D flip flops)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</a:t>
            </a:r>
            <a:r>
              <a:rPr lang="en-US" sz="2400" dirty="0"/>
              <a:t> registers each holds a single “chunk” of data (k bits)</a:t>
            </a:r>
          </a:p>
          <a:p>
            <a:r>
              <a:rPr lang="en-US" sz="2400" dirty="0"/>
              <a:t>Can read or write a single “chunk” at a time</a:t>
            </a:r>
          </a:p>
          <a:p>
            <a:pPr lvl="1"/>
            <a:r>
              <a:rPr lang="en-US" sz="2000" dirty="0"/>
              <a:t>Control lines: Read, Write (assert to read/write data at address A)</a:t>
            </a:r>
          </a:p>
          <a:p>
            <a:r>
              <a:rPr lang="en-US" sz="2400" dirty="0"/>
              <a:t>Address: n-bit binary number indicating which chunk (2</a:t>
            </a:r>
            <a:r>
              <a:rPr lang="en-US" sz="2400" baseline="30000" dirty="0"/>
              <a:t>n</a:t>
            </a:r>
            <a:r>
              <a:rPr lang="en-US" sz="2400" dirty="0"/>
              <a:t> chunks)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828800" y="1447800"/>
            <a:ext cx="2743200" cy="2603500"/>
            <a:chOff x="-76200" y="1130300"/>
            <a:chExt cx="2743200" cy="2603500"/>
          </a:xfrm>
        </p:grpSpPr>
        <p:grpSp>
          <p:nvGrpSpPr>
            <p:cNvPr id="17" name="Group 16"/>
            <p:cNvGrpSpPr/>
            <p:nvPr/>
          </p:nvGrpSpPr>
          <p:grpSpPr>
            <a:xfrm>
              <a:off x="1063625" y="1676400"/>
              <a:ext cx="1600200" cy="2057400"/>
              <a:chOff x="1063625" y="1676400"/>
              <a:chExt cx="1600200" cy="205740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063625" y="1676400"/>
                <a:ext cx="1600200" cy="228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1063625" y="1905000"/>
                <a:ext cx="1600200" cy="228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1063625" y="2133600"/>
                <a:ext cx="1600200" cy="228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1063625" y="2362200"/>
                <a:ext cx="1600200" cy="228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1063625" y="2590800"/>
                <a:ext cx="1600200" cy="228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063625" y="2819400"/>
                <a:ext cx="1600200" cy="228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063625" y="3048000"/>
                <a:ext cx="1600200" cy="228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063625" y="3276600"/>
                <a:ext cx="1600200" cy="228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063625" y="3505200"/>
                <a:ext cx="1600200" cy="228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597025" y="1130300"/>
              <a:ext cx="583789" cy="595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k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/>
                <a:t>bits</a:t>
              </a:r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 bwMode="auto">
            <a:xfrm>
              <a:off x="2180814" y="1427818"/>
              <a:ext cx="486186" cy="41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4" idx="1"/>
            </p:cNvCxnSpPr>
            <p:nvPr/>
          </p:nvCxnSpPr>
          <p:spPr bwMode="auto">
            <a:xfrm flipH="1" flipV="1">
              <a:off x="1063625" y="1419225"/>
              <a:ext cx="533400" cy="85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-76200" y="2438400"/>
              <a:ext cx="1168133" cy="595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2</a:t>
              </a:r>
              <a:r>
                <a:rPr lang="en-US" sz="2000" baseline="30000" dirty="0"/>
                <a:t>n</a:t>
              </a:r>
              <a:endParaRPr lang="en-US" sz="2000" dirty="0"/>
            </a:p>
            <a:p>
              <a:pPr algn="ctr">
                <a:lnSpc>
                  <a:spcPct val="80000"/>
                </a:lnSpc>
              </a:pPr>
              <a:r>
                <a:rPr lang="en-US" sz="2000" dirty="0"/>
                <a:t>registers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567268" y="1676400"/>
              <a:ext cx="4232" cy="723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550332" y="3039533"/>
              <a:ext cx="12701" cy="690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6477001" y="914401"/>
            <a:ext cx="3792751" cy="3814465"/>
            <a:chOff x="3429000" y="838200"/>
            <a:chExt cx="3792751" cy="381446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088151" y="1981200"/>
              <a:ext cx="2133600" cy="1752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200" dirty="0">
                  <a:ea typeface="ＭＳ Ｐゴシック" charset="-128"/>
                  <a:cs typeface="ＭＳ Ｐゴシック" charset="-128"/>
                </a:rPr>
                <a:t>RAM</a:t>
              </a:r>
            </a:p>
          </p:txBody>
        </p:sp>
        <p:sp>
          <p:nvSpPr>
            <p:cNvPr id="19" name="Right Arrow 18"/>
            <p:cNvSpPr/>
            <p:nvPr/>
          </p:nvSpPr>
          <p:spPr bwMode="auto">
            <a:xfrm rot="5400000">
              <a:off x="5829300" y="1409700"/>
              <a:ext cx="609600" cy="533400"/>
            </a:xfrm>
            <a:prstGeom prst="rightArrow">
              <a:avLst/>
            </a:prstGeom>
            <a:solidFill>
              <a:srgbClr val="00009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4648200" y="2286000"/>
              <a:ext cx="43995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751049" y="2057400"/>
              <a:ext cx="897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10200" y="838200"/>
              <a:ext cx="1501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 (k bits)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4191000"/>
              <a:ext cx="1655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 (k bits)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048000"/>
              <a:ext cx="11381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(n bits)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4326151" y="3048000"/>
              <a:ext cx="762000" cy="5334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9000" y="838200"/>
              <a:ext cx="16687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D: data</a:t>
              </a:r>
            </a:p>
            <a:p>
              <a:r>
                <a:rPr lang="en-US" dirty="0"/>
                <a:t>A: address</a:t>
              </a:r>
            </a:p>
          </p:txBody>
        </p:sp>
        <p:sp>
          <p:nvSpPr>
            <p:cNvPr id="43" name="Right Arrow 42"/>
            <p:cNvSpPr/>
            <p:nvPr/>
          </p:nvSpPr>
          <p:spPr bwMode="auto">
            <a:xfrm rot="5400000">
              <a:off x="5829300" y="3771900"/>
              <a:ext cx="609600" cy="533400"/>
            </a:xfrm>
            <a:prstGeom prst="rightArrow">
              <a:avLst/>
            </a:prstGeom>
            <a:solidFill>
              <a:srgbClr val="00009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flipH="1">
              <a:off x="4630951" y="2667000"/>
              <a:ext cx="43995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3733800" y="2438400"/>
              <a:ext cx="920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629700" y="909936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Logical view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39001" y="609601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Circuit view</a:t>
            </a:r>
          </a:p>
        </p:txBody>
      </p:sp>
    </p:spTree>
    <p:extLst>
      <p:ext uri="{BB962C8B-B14F-4D97-AF65-F5344CB8AC3E}">
        <p14:creationId xmlns:p14="http://schemas.microsoft.com/office/powerpoint/2010/main" val="17097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698" y="0"/>
            <a:ext cx="8991600" cy="1143000"/>
          </a:xfrm>
        </p:spPr>
        <p:txBody>
          <a:bodyPr/>
          <a:lstStyle/>
          <a:p>
            <a:r>
              <a:rPr lang="en-US" sz="4000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786" y="1237281"/>
            <a:ext cx="8534400" cy="12734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Goal: Design a circuit to implement an </a:t>
            </a:r>
            <a:r>
              <a:rPr lang="en-US" sz="2800" i="1" dirty="0">
                <a:solidFill>
                  <a:srgbClr val="FF0000"/>
                </a:solidFill>
              </a:rPr>
              <a:t>arbitrary</a:t>
            </a:r>
            <a:r>
              <a:rPr lang="en-US" sz="2800" dirty="0"/>
              <a:t> Boolean function on n binary inputs:</a:t>
            </a:r>
          </a:p>
          <a:p>
            <a:pPr marL="0" indent="0">
              <a:buNone/>
            </a:pPr>
            <a:r>
              <a:rPr lang="en-US" sz="2800" i="1" dirty="0"/>
              <a:t>	y = f</a:t>
            </a:r>
            <a:r>
              <a:rPr lang="en-US" sz="2800" i="1" baseline="-25000" dirty="0"/>
              <a:t> </a:t>
            </a:r>
            <a:r>
              <a:rPr lang="en-US" sz="2800" i="1" dirty="0"/>
              <a:t>(x</a:t>
            </a:r>
            <a:r>
              <a:rPr lang="en-US" sz="2800" i="1" baseline="-25000" dirty="0"/>
              <a:t>1</a:t>
            </a:r>
            <a:r>
              <a:rPr lang="en-US" sz="2800" i="1" dirty="0"/>
              <a:t>, x</a:t>
            </a:r>
            <a:r>
              <a:rPr lang="en-US" sz="2800" i="1" baseline="-25000" dirty="0"/>
              <a:t>2</a:t>
            </a:r>
            <a:r>
              <a:rPr lang="en-US" sz="2800" i="1" dirty="0"/>
              <a:t>, </a:t>
            </a:r>
            <a:r>
              <a:rPr lang="is-IS" sz="2800" i="1" dirty="0"/>
              <a:t>…  x</a:t>
            </a:r>
            <a:r>
              <a:rPr lang="is-IS" sz="2800" i="1" baseline="-25000" dirty="0"/>
              <a:t>n</a:t>
            </a:r>
            <a:r>
              <a:rPr lang="en-US" sz="2800" i="1" dirty="0" smtClean="0"/>
              <a:t>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58332" y="3552985"/>
            <a:ext cx="6138536" cy="2866310"/>
            <a:chOff x="3058332" y="3552985"/>
            <a:chExt cx="6138536" cy="2866310"/>
          </a:xfrm>
        </p:grpSpPr>
        <p:grpSp>
          <p:nvGrpSpPr>
            <p:cNvPr id="7" name="Group 6"/>
            <p:cNvGrpSpPr/>
            <p:nvPr/>
          </p:nvGrpSpPr>
          <p:grpSpPr>
            <a:xfrm>
              <a:off x="3058332" y="3552985"/>
              <a:ext cx="6138536" cy="2866310"/>
              <a:chOff x="1534332" y="2894308"/>
              <a:chExt cx="6138536" cy="286631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438368" y="2894308"/>
                <a:ext cx="2546431" cy="281264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600" i="1" dirty="0">
                    <a:ea typeface="ＭＳ Ｐゴシック" charset="-128"/>
                    <a:cs typeface="ＭＳ Ｐゴシック" charset="-128"/>
                  </a:rPr>
                  <a:t>f()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67995" y="2894308"/>
                <a:ext cx="5421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x</a:t>
                </a:r>
                <a:r>
                  <a:rPr lang="en-US" sz="3200" baseline="-25000" dirty="0"/>
                  <a:t>1</a:t>
                </a:r>
                <a:endParaRPr lang="en-US" sz="3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67995" y="3423243"/>
                <a:ext cx="5421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x</a:t>
                </a:r>
                <a:r>
                  <a:rPr lang="en-US" sz="3200" baseline="-25000" dirty="0"/>
                  <a:t>2</a:t>
                </a:r>
                <a:endParaRPr lang="en-US" sz="3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67995" y="3952178"/>
                <a:ext cx="5421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x</a:t>
                </a:r>
                <a:r>
                  <a:rPr lang="en-US" sz="3200" baseline="-25000" dirty="0"/>
                  <a:t>3</a:t>
                </a:r>
                <a:endParaRPr lang="en-US" sz="3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34332" y="5175843"/>
                <a:ext cx="5421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/>
                  <a:t>x</a:t>
                </a:r>
                <a:r>
                  <a:rPr lang="en-US" sz="3200" baseline="-25000" dirty="0" err="1"/>
                  <a:t>n</a:t>
                </a:r>
                <a:endParaRPr lang="en-US" sz="3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83018" y="3956643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y</a:t>
                </a:r>
                <a:endParaRPr lang="en-US" sz="3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5158" y="4570708"/>
                <a:ext cx="861774" cy="656590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is-IS" sz="4400"/>
                  <a:t>…</a:t>
                </a:r>
                <a:endParaRPr lang="en-US" sz="4400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 bwMode="auto">
            <a:xfrm>
              <a:off x="3634131" y="3869437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3634131" y="4406847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3634131" y="4944259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634131" y="6119342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7508799" y="4936235"/>
              <a:ext cx="132823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811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Binary and Unary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1371600"/>
          </a:xfrm>
        </p:spPr>
        <p:txBody>
          <a:bodyPr/>
          <a:lstStyle/>
          <a:p>
            <a:r>
              <a:rPr lang="en-US" dirty="0"/>
              <a:t>Given a set of N items: 0, 1, 2, </a:t>
            </a:r>
            <a:r>
              <a:rPr lang="is-IS" dirty="0"/>
              <a:t>… N-1</a:t>
            </a:r>
          </a:p>
          <a:p>
            <a:r>
              <a:rPr lang="is-IS" dirty="0"/>
              <a:t>We want to select one of them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971800" y="297180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ea typeface="ＭＳ Ｐゴシック" charset="-128"/>
                <a:cs typeface="ＭＳ Ｐゴシック" charset="-128"/>
              </a:rPr>
              <a:t>0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886200" y="2971800"/>
            <a:ext cx="685800" cy="6858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800600" y="2971800"/>
            <a:ext cx="685800" cy="685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15000" y="2971800"/>
            <a:ext cx="685800" cy="685800"/>
          </a:xfrm>
          <a:prstGeom prst="ellipse">
            <a:avLst/>
          </a:prstGeom>
          <a:solidFill>
            <a:srgbClr val="FF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629400" y="2971800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543800" y="2971800"/>
            <a:ext cx="685800" cy="685800"/>
          </a:xfrm>
          <a:prstGeom prst="ellipse">
            <a:avLst/>
          </a:prstGeom>
          <a:solidFill>
            <a:srgbClr val="FF4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458200" y="2971800"/>
            <a:ext cx="685800" cy="685800"/>
          </a:xfrm>
          <a:prstGeom prst="ellipse">
            <a:avLst/>
          </a:prstGeom>
          <a:solidFill>
            <a:srgbClr val="D5FC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6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372600" y="2971800"/>
            <a:ext cx="685800" cy="685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1" y="2510136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Example, N=8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1" y="4338936"/>
            <a:ext cx="3056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encoding: 011</a:t>
            </a:r>
          </a:p>
        </p:txBody>
      </p:sp>
      <p:sp>
        <p:nvSpPr>
          <p:cNvPr id="15" name="Up Arrow 14"/>
          <p:cNvSpPr/>
          <p:nvPr/>
        </p:nvSpPr>
        <p:spPr bwMode="auto">
          <a:xfrm>
            <a:off x="5791200" y="3657600"/>
            <a:ext cx="533400" cy="91440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1" y="4876801"/>
            <a:ext cx="818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Unary encoding:</a:t>
            </a:r>
          </a:p>
          <a:p>
            <a:endParaRPr lang="en-US" dirty="0"/>
          </a:p>
          <a:p>
            <a:r>
              <a:rPr lang="en-US" dirty="0"/>
              <a:t>               0         0         0         1         0         0         0         0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9421CC-06F0-6B40-B16F-576B16050F13}"/>
              </a:ext>
            </a:extLst>
          </p:cNvPr>
          <p:cNvSpPr txBox="1"/>
          <p:nvPr/>
        </p:nvSpPr>
        <p:spPr>
          <a:xfrm>
            <a:off x="533400" y="6324601"/>
            <a:ext cx="694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Decoder circuit </a:t>
            </a:r>
            <a:r>
              <a:rPr lang="en-US" dirty="0"/>
              <a:t>converts binary encoding to unary</a:t>
            </a:r>
          </a:p>
        </p:txBody>
      </p:sp>
    </p:spTree>
    <p:extLst>
      <p:ext uri="{BB962C8B-B14F-4D97-AF65-F5344CB8AC3E}">
        <p14:creationId xmlns:p14="http://schemas.microsoft.com/office/powerpoint/2010/main" val="255499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8534400" cy="990600"/>
          </a:xfrm>
        </p:spPr>
        <p:txBody>
          <a:bodyPr/>
          <a:lstStyle/>
          <a:p>
            <a:r>
              <a:rPr lang="en-US" sz="4000" dirty="0"/>
              <a:t>Decoder: Circuit to Select a </a:t>
            </a:r>
            <a:r>
              <a:rPr lang="en-US" sz="4000"/>
              <a:t>Register from a Binary Number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114800"/>
            <a:ext cx="5867400" cy="2514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n inputs, 2</a:t>
            </a:r>
            <a:r>
              <a:rPr lang="en-US" sz="2400" baseline="30000" dirty="0"/>
              <a:t>n</a:t>
            </a:r>
            <a:r>
              <a:rPr lang="en-US" sz="2400" dirty="0"/>
              <a:t> outputs</a:t>
            </a:r>
          </a:p>
          <a:p>
            <a:pPr>
              <a:buFont typeface="Arial"/>
              <a:buChar char="•"/>
            </a:pPr>
            <a:r>
              <a:rPr lang="en-US" sz="2400" dirty="0"/>
              <a:t>Exactly one output is asserted (1) for any possible input (other outputs not asserted, i.e., are 0)</a:t>
            </a:r>
          </a:p>
          <a:p>
            <a:pPr>
              <a:buFont typeface="Arial"/>
              <a:buChar char="•"/>
            </a:pPr>
            <a:r>
              <a:rPr lang="en-US" sz="2400" dirty="0"/>
              <a:t>Used in memory components to select a memory location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990600" y="1219200"/>
            <a:ext cx="4980071" cy="5410200"/>
            <a:chOff x="228600" y="762000"/>
            <a:chExt cx="4980071" cy="5410200"/>
          </a:xfrm>
        </p:grpSpPr>
        <p:cxnSp>
          <p:nvCxnSpPr>
            <p:cNvPr id="166" name="Straight Connector 165"/>
            <p:cNvCxnSpPr/>
            <p:nvPr/>
          </p:nvCxnSpPr>
          <p:spPr bwMode="auto">
            <a:xfrm flipH="1">
              <a:off x="2057400" y="2470150"/>
              <a:ext cx="3517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 bwMode="auto">
            <a:xfrm flipH="1">
              <a:off x="2041525" y="3155950"/>
              <a:ext cx="3517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H="1">
              <a:off x="2057400" y="3806825"/>
              <a:ext cx="3517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 flipH="1">
              <a:off x="2051050" y="4492625"/>
              <a:ext cx="3517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 bwMode="auto">
            <a:xfrm flipH="1">
              <a:off x="2051050" y="5178425"/>
              <a:ext cx="3517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H="1">
              <a:off x="2066925" y="5864225"/>
              <a:ext cx="3517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7" name="TextBox 186"/>
            <p:cNvSpPr txBox="1"/>
            <p:nvPr/>
          </p:nvSpPr>
          <p:spPr>
            <a:xfrm>
              <a:off x="2372417" y="5676900"/>
              <a:ext cx="186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 if ABC=111, …</a:t>
              </a:r>
            </a:p>
          </p:txBody>
        </p:sp>
        <p:cxnSp>
          <p:nvCxnSpPr>
            <p:cNvPr id="164" name="Straight Connector 163"/>
            <p:cNvCxnSpPr/>
            <p:nvPr/>
          </p:nvCxnSpPr>
          <p:spPr bwMode="auto">
            <a:xfrm flipH="1">
              <a:off x="2051681" y="1787525"/>
              <a:ext cx="3517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Box 164"/>
            <p:cNvSpPr txBox="1"/>
            <p:nvPr/>
          </p:nvSpPr>
          <p:spPr>
            <a:xfrm>
              <a:off x="2357173" y="1600200"/>
              <a:ext cx="284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 if ABC=001, 0 otherwise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95936" y="1708150"/>
              <a:ext cx="894714" cy="152400"/>
              <a:chOff x="4016380" y="2787650"/>
              <a:chExt cx="894714" cy="152400"/>
            </a:xfrm>
          </p:grpSpPr>
          <p:sp>
            <p:nvSpPr>
              <p:cNvPr id="157" name="Isosceles Triangle 156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58" name="Straight Connector 157"/>
              <p:cNvCxnSpPr>
                <a:stCxn id="157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>
                <a:endCxn id="160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0" name="Oval 159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6" name="Isosceles Triangle 5"/>
            <p:cNvSpPr/>
            <p:nvPr/>
          </p:nvSpPr>
          <p:spPr bwMode="auto">
            <a:xfrm rot="5400000">
              <a:off x="892806" y="8382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" name="Straight Connector 6"/>
            <p:cNvCxnSpPr>
              <a:stCxn id="6" idx="3"/>
            </p:cNvCxnSpPr>
            <p:nvPr/>
          </p:nvCxnSpPr>
          <p:spPr bwMode="auto">
            <a:xfrm flipH="1">
              <a:off x="489586" y="914400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endCxn id="9" idx="6"/>
            </p:cNvCxnSpPr>
            <p:nvPr/>
          </p:nvCxnSpPr>
          <p:spPr bwMode="auto">
            <a:xfrm flipH="1" flipV="1">
              <a:off x="1149981" y="911225"/>
              <a:ext cx="22161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1073781" y="87312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" name="Straight Connector 9"/>
            <p:cNvCxnSpPr>
              <a:endCxn id="154" idx="6"/>
            </p:cNvCxnSpPr>
            <p:nvPr/>
          </p:nvCxnSpPr>
          <p:spPr bwMode="auto">
            <a:xfrm flipH="1">
              <a:off x="2042156" y="1101725"/>
              <a:ext cx="3517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oup 10"/>
            <p:cNvGrpSpPr/>
            <p:nvPr/>
          </p:nvGrpSpPr>
          <p:grpSpPr>
            <a:xfrm>
              <a:off x="1356356" y="838200"/>
              <a:ext cx="685800" cy="533400"/>
              <a:chOff x="7162800" y="1981200"/>
              <a:chExt cx="685800" cy="533400"/>
            </a:xfrm>
          </p:grpSpPr>
          <p:sp>
            <p:nvSpPr>
              <p:cNvPr id="154" name="Oval 15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15" name="Isosceles Triangle 14"/>
            <p:cNvSpPr/>
            <p:nvPr/>
          </p:nvSpPr>
          <p:spPr bwMode="auto">
            <a:xfrm rot="5400000">
              <a:off x="899156" y="103505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6" name="Straight Connector 15"/>
            <p:cNvCxnSpPr>
              <a:stCxn id="15" idx="3"/>
            </p:cNvCxnSpPr>
            <p:nvPr/>
          </p:nvCxnSpPr>
          <p:spPr bwMode="auto">
            <a:xfrm flipH="1">
              <a:off x="495936" y="1111250"/>
              <a:ext cx="40322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endCxn id="18" idx="6"/>
            </p:cNvCxnSpPr>
            <p:nvPr/>
          </p:nvCxnSpPr>
          <p:spPr bwMode="auto">
            <a:xfrm flipH="1">
              <a:off x="1156331" y="1104900"/>
              <a:ext cx="21844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Oval 17"/>
            <p:cNvSpPr/>
            <p:nvPr/>
          </p:nvSpPr>
          <p:spPr bwMode="auto">
            <a:xfrm>
              <a:off x="1080131" y="106997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892806" y="15240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0" name="Straight Connector 19"/>
            <p:cNvCxnSpPr>
              <a:stCxn id="19" idx="3"/>
            </p:cNvCxnSpPr>
            <p:nvPr/>
          </p:nvCxnSpPr>
          <p:spPr bwMode="auto">
            <a:xfrm flipH="1">
              <a:off x="489586" y="1600200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22" idx="6"/>
            </p:cNvCxnSpPr>
            <p:nvPr/>
          </p:nvCxnSpPr>
          <p:spPr bwMode="auto">
            <a:xfrm flipH="1">
              <a:off x="1149981" y="1597025"/>
              <a:ext cx="2343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1073781" y="155892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92125" y="1955800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1356356" y="1524000"/>
              <a:ext cx="685800" cy="533400"/>
              <a:chOff x="7162800" y="1981200"/>
              <a:chExt cx="685800" cy="533400"/>
            </a:xfrm>
          </p:grpSpPr>
          <p:sp>
            <p:nvSpPr>
              <p:cNvPr id="151" name="Oval 15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95936" y="2590800"/>
              <a:ext cx="882014" cy="152400"/>
              <a:chOff x="4016380" y="3276600"/>
              <a:chExt cx="882014" cy="152400"/>
            </a:xfrm>
          </p:grpSpPr>
          <p:sp>
            <p:nvSpPr>
              <p:cNvPr id="147" name="Isosceles Triangle 146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48" name="Straight Connector 147"/>
              <p:cNvCxnSpPr>
                <a:stCxn id="147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Straight Connector 148"/>
              <p:cNvCxnSpPr>
                <a:endCxn id="150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0" name="Oval 149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 bwMode="auto">
            <a:xfrm flipH="1">
              <a:off x="492125" y="2470150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356356" y="2209800"/>
              <a:ext cx="685800" cy="533400"/>
              <a:chOff x="7162800" y="1981200"/>
              <a:chExt cx="685800" cy="533400"/>
            </a:xfrm>
          </p:grpSpPr>
          <p:sp>
            <p:nvSpPr>
              <p:cNvPr id="144" name="Oval 14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92761" y="2225675"/>
              <a:ext cx="875664" cy="152400"/>
              <a:chOff x="5067936" y="2559050"/>
              <a:chExt cx="875664" cy="152400"/>
            </a:xfrm>
          </p:grpSpPr>
          <p:sp>
            <p:nvSpPr>
              <p:cNvPr id="140" name="Isosceles Triangle 139"/>
              <p:cNvSpPr/>
              <p:nvPr/>
            </p:nvSpPr>
            <p:spPr bwMode="auto">
              <a:xfrm rot="5400000">
                <a:off x="5471156" y="25590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41" name="Straight Connector 140"/>
              <p:cNvCxnSpPr>
                <a:stCxn id="140" idx="3"/>
              </p:cNvCxnSpPr>
              <p:nvPr/>
            </p:nvCxnSpPr>
            <p:spPr bwMode="auto">
              <a:xfrm flipH="1" flipV="1">
                <a:off x="5067936" y="2632075"/>
                <a:ext cx="40322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Straight Connector 141"/>
              <p:cNvCxnSpPr>
                <a:endCxn id="143" idx="6"/>
              </p:cNvCxnSpPr>
              <p:nvPr/>
            </p:nvCxnSpPr>
            <p:spPr bwMode="auto">
              <a:xfrm flipH="1">
                <a:off x="5728331" y="2625725"/>
                <a:ext cx="215269" cy="63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3" name="Oval 142"/>
              <p:cNvSpPr/>
              <p:nvPr/>
            </p:nvSpPr>
            <p:spPr bwMode="auto">
              <a:xfrm>
                <a:off x="5652131" y="25939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 flipH="1">
              <a:off x="489586" y="3346450"/>
              <a:ext cx="88518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oup 32"/>
            <p:cNvGrpSpPr/>
            <p:nvPr/>
          </p:nvGrpSpPr>
          <p:grpSpPr>
            <a:xfrm>
              <a:off x="1356356" y="2895600"/>
              <a:ext cx="685800" cy="533400"/>
              <a:chOff x="7162800" y="1981200"/>
              <a:chExt cx="685800" cy="533400"/>
            </a:xfrm>
          </p:grpSpPr>
          <p:sp>
            <p:nvSpPr>
              <p:cNvPr id="137" name="Oval 136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4" name="Straight Connector 33"/>
            <p:cNvCxnSpPr/>
            <p:nvPr/>
          </p:nvCxnSpPr>
          <p:spPr bwMode="auto">
            <a:xfrm flipH="1">
              <a:off x="489586" y="3155950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28600" y="7620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8121" y="14478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642" y="21336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163" y="281940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47648" y="914400"/>
              <a:ext cx="284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 if ABC=000, 0 otherwise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95936" y="4413250"/>
              <a:ext cx="894714" cy="152400"/>
              <a:chOff x="4016380" y="2787650"/>
              <a:chExt cx="894714" cy="152400"/>
            </a:xfrm>
          </p:grpSpPr>
          <p:sp>
            <p:nvSpPr>
              <p:cNvPr id="128" name="Isosceles Triangle 127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29" name="Straight Connector 128"/>
              <p:cNvCxnSpPr>
                <a:stCxn id="128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>
                <a:endCxn id="131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1" name="Oval 130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 bwMode="auto">
            <a:xfrm flipH="1">
              <a:off x="495300" y="3632200"/>
              <a:ext cx="88518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" name="Group 49"/>
            <p:cNvGrpSpPr/>
            <p:nvPr/>
          </p:nvGrpSpPr>
          <p:grpSpPr>
            <a:xfrm>
              <a:off x="1356356" y="3544669"/>
              <a:ext cx="685800" cy="533400"/>
              <a:chOff x="7162800" y="1981200"/>
              <a:chExt cx="685800" cy="533400"/>
            </a:xfrm>
          </p:grpSpPr>
          <p:sp>
            <p:nvSpPr>
              <p:cNvPr id="125" name="Oval 124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2" name="Straight Connector 51"/>
            <p:cNvCxnSpPr/>
            <p:nvPr/>
          </p:nvCxnSpPr>
          <p:spPr bwMode="auto">
            <a:xfrm flipH="1">
              <a:off x="495936" y="4305300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oup 52"/>
            <p:cNvGrpSpPr/>
            <p:nvPr/>
          </p:nvGrpSpPr>
          <p:grpSpPr>
            <a:xfrm>
              <a:off x="1356356" y="4230469"/>
              <a:ext cx="685800" cy="533400"/>
              <a:chOff x="7162800" y="1981200"/>
              <a:chExt cx="685800" cy="5334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9586" y="5297269"/>
              <a:ext cx="882014" cy="152400"/>
              <a:chOff x="4016380" y="3276600"/>
              <a:chExt cx="882014" cy="152400"/>
            </a:xfrm>
          </p:grpSpPr>
          <p:sp>
            <p:nvSpPr>
              <p:cNvPr id="118" name="Isosceles Triangle 117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19" name="Straight Connector 118"/>
              <p:cNvCxnSpPr>
                <a:stCxn id="118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Straight Connector 119"/>
              <p:cNvCxnSpPr>
                <a:endCxn id="121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1" name="Oval 120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 flipH="1">
              <a:off x="489586" y="4989294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7" name="Group 56"/>
            <p:cNvGrpSpPr/>
            <p:nvPr/>
          </p:nvGrpSpPr>
          <p:grpSpPr>
            <a:xfrm>
              <a:off x="1356356" y="4916269"/>
              <a:ext cx="685800" cy="533400"/>
              <a:chOff x="7162800" y="1981200"/>
              <a:chExt cx="685800" cy="533400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9" name="Straight Connector 58"/>
            <p:cNvCxnSpPr/>
            <p:nvPr/>
          </p:nvCxnSpPr>
          <p:spPr bwMode="auto">
            <a:xfrm flipH="1">
              <a:off x="489586" y="6052919"/>
              <a:ext cx="88518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1356356" y="5602069"/>
              <a:ext cx="685800" cy="533400"/>
              <a:chOff x="7162800" y="1981200"/>
              <a:chExt cx="685800" cy="533400"/>
            </a:xfrm>
          </p:grpSpPr>
          <p:sp>
            <p:nvSpPr>
              <p:cNvPr id="112" name="Oval 111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 flipH="1">
              <a:off x="489586" y="5862419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 flipV="1">
              <a:off x="489586" y="5678269"/>
              <a:ext cx="88518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28600" y="34684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8121" y="41542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7642" y="48400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7163" y="55258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5400000">
              <a:off x="895981" y="1216025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6" name="Straight Connector 75"/>
            <p:cNvCxnSpPr>
              <a:stCxn id="75" idx="3"/>
            </p:cNvCxnSpPr>
            <p:nvPr/>
          </p:nvCxnSpPr>
          <p:spPr bwMode="auto">
            <a:xfrm flipH="1">
              <a:off x="492761" y="1292225"/>
              <a:ext cx="40322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endCxn id="78" idx="6"/>
            </p:cNvCxnSpPr>
            <p:nvPr/>
          </p:nvCxnSpPr>
          <p:spPr bwMode="auto">
            <a:xfrm flipH="1">
              <a:off x="1153156" y="1285875"/>
              <a:ext cx="21844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1076956" y="1250950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489586" y="2905125"/>
              <a:ext cx="882014" cy="152400"/>
              <a:chOff x="4016380" y="3276600"/>
              <a:chExt cx="882014" cy="152400"/>
            </a:xfrm>
          </p:grpSpPr>
          <p:sp>
            <p:nvSpPr>
              <p:cNvPr id="108" name="Isosceles Triangle 107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09" name="Straight Connector 108"/>
              <p:cNvCxnSpPr>
                <a:stCxn id="108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>
                <a:endCxn id="111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1" name="Oval 110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5936" y="3730625"/>
              <a:ext cx="882014" cy="152400"/>
              <a:chOff x="4016380" y="3276600"/>
              <a:chExt cx="882014" cy="152400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05" name="Straight Connector 104"/>
              <p:cNvCxnSpPr>
                <a:stCxn id="104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>
                <a:endCxn id="107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" name="Oval 106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492761" y="3917950"/>
              <a:ext cx="882014" cy="152400"/>
              <a:chOff x="4016380" y="3276600"/>
              <a:chExt cx="882014" cy="152400"/>
            </a:xfrm>
          </p:grpSpPr>
          <p:sp>
            <p:nvSpPr>
              <p:cNvPr id="100" name="Isosceles Triangle 99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01" name="Straight Connector 100"/>
              <p:cNvCxnSpPr>
                <a:stCxn id="100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>
                <a:endCxn id="103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3" name="Oval 102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82" name="Straight Connector 81"/>
            <p:cNvCxnSpPr/>
            <p:nvPr/>
          </p:nvCxnSpPr>
          <p:spPr bwMode="auto">
            <a:xfrm flipH="1">
              <a:off x="495936" y="4648200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489586" y="5173444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2362892" y="2282825"/>
              <a:ext cx="284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 if ABC=010, 0 otherwise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347017" y="2968625"/>
              <a:ext cx="1879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 if ABC=011, …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362892" y="3619500"/>
              <a:ext cx="1896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 if ABC=100, …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356542" y="4305300"/>
              <a:ext cx="1896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 if ABC=101, …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356542" y="4991100"/>
              <a:ext cx="1879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 if ABC=110, …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86935" y="1285875"/>
            <a:ext cx="2900065" cy="2209800"/>
            <a:chOff x="5562600" y="1285875"/>
            <a:chExt cx="2900065" cy="2209800"/>
          </a:xfrm>
        </p:grpSpPr>
        <p:sp>
          <p:nvSpPr>
            <p:cNvPr id="4" name="Trapezoid 3"/>
            <p:cNvSpPr/>
            <p:nvPr/>
          </p:nvSpPr>
          <p:spPr bwMode="auto">
            <a:xfrm rot="16200000">
              <a:off x="5753100" y="2009775"/>
              <a:ext cx="2209800" cy="762000"/>
            </a:xfrm>
            <a:prstGeom prst="trapezoid">
              <a:avLst>
                <a:gd name="adj" fmla="val 6666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242175" y="13335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>
              <a:off x="7248525" y="16383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>
              <a:off x="7239000" y="19431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>
              <a:off x="7239000" y="22479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7239000" y="25527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Straight Connector 193"/>
            <p:cNvCxnSpPr/>
            <p:nvPr/>
          </p:nvCxnSpPr>
          <p:spPr bwMode="auto">
            <a:xfrm>
              <a:off x="7239000" y="28575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Straight Connector 194"/>
            <p:cNvCxnSpPr/>
            <p:nvPr/>
          </p:nvCxnSpPr>
          <p:spPr bwMode="auto">
            <a:xfrm>
              <a:off x="7239000" y="31623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7239000" y="34671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 bwMode="auto">
            <a:xfrm>
              <a:off x="6019800" y="2009775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6019800" y="2390775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>
              <a:off x="6019800" y="2771775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 rot="16200000">
              <a:off x="5153624" y="2190151"/>
              <a:ext cx="1279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 rot="16200000">
              <a:off x="7378249" y="2175327"/>
              <a:ext cx="1707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 bwMode="auto">
          <a:xfrm flipH="1" flipV="1">
            <a:off x="6365876" y="2971800"/>
            <a:ext cx="339725" cy="42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 flipV="1">
            <a:off x="7737476" y="2971800"/>
            <a:ext cx="339725" cy="42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 flipV="1">
            <a:off x="9109076" y="2971800"/>
            <a:ext cx="339725" cy="42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H="1" flipV="1">
            <a:off x="4994276" y="2971800"/>
            <a:ext cx="339725" cy="42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flipH="1" flipV="1">
            <a:off x="9151141" y="3359151"/>
            <a:ext cx="269875" cy="63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8382000" cy="762000"/>
          </a:xfrm>
        </p:spPr>
        <p:txBody>
          <a:bodyPr/>
          <a:lstStyle/>
          <a:p>
            <a:r>
              <a:rPr lang="en-US" dirty="0"/>
              <a:t>RAM Implementation</a:t>
            </a:r>
          </a:p>
        </p:txBody>
      </p:sp>
      <p:sp>
        <p:nvSpPr>
          <p:cNvPr id="4" name="Trapezoid 3"/>
          <p:cNvSpPr/>
          <p:nvPr/>
        </p:nvSpPr>
        <p:spPr bwMode="auto">
          <a:xfrm rot="16200000">
            <a:off x="1764893" y="3010308"/>
            <a:ext cx="3034918" cy="621102"/>
          </a:xfrm>
          <a:prstGeom prst="trapezoid">
            <a:avLst>
              <a:gd name="adj" fmla="val 6666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decoder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67425" y="3060701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2133600" y="3022600"/>
            <a:ext cx="762000" cy="533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 flipH="1" flipV="1">
            <a:off x="4083052" y="3718380"/>
            <a:ext cx="336549" cy="27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endCxn id="50" idx="6"/>
          </p:cNvCxnSpPr>
          <p:nvPr/>
        </p:nvCxnSpPr>
        <p:spPr bwMode="auto">
          <a:xfrm flipH="1">
            <a:off x="4765096" y="3778250"/>
            <a:ext cx="4417004" cy="42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3604587" y="3924301"/>
            <a:ext cx="815015" cy="5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49"/>
          <p:cNvSpPr/>
          <p:nvPr/>
        </p:nvSpPr>
        <p:spPr bwMode="auto">
          <a:xfrm>
            <a:off x="4431738" y="3632200"/>
            <a:ext cx="333359" cy="376464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390067" y="3645808"/>
            <a:ext cx="208350" cy="3537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390068" y="3632200"/>
            <a:ext cx="206613" cy="381000"/>
          </a:xfrm>
          <a:custGeom>
            <a:avLst/>
            <a:gdLst>
              <a:gd name="connsiteX0" fmla="*/ 374650 w 377825"/>
              <a:gd name="connsiteY0" fmla="*/ 0 h 533400"/>
              <a:gd name="connsiteX1" fmla="*/ 0 w 377825"/>
              <a:gd name="connsiteY1" fmla="*/ 0 h 533400"/>
              <a:gd name="connsiteX2" fmla="*/ 0 w 377825"/>
              <a:gd name="connsiteY2" fmla="*/ 533400 h 533400"/>
              <a:gd name="connsiteX3" fmla="*/ 377825 w 377825"/>
              <a:gd name="connsiteY3" fmla="*/ 52705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25" h="533400">
                <a:moveTo>
                  <a:pt x="374650" y="0"/>
                </a:moveTo>
                <a:lnTo>
                  <a:pt x="0" y="0"/>
                </a:lnTo>
                <a:lnTo>
                  <a:pt x="0" y="533400"/>
                </a:lnTo>
                <a:lnTo>
                  <a:pt x="377825" y="527050"/>
                </a:lnTo>
              </a:path>
            </a:pathLst>
          </a:custGeom>
          <a:ln w="38100" cmpd="sng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flipH="1" flipV="1">
            <a:off x="5061740" y="3362326"/>
            <a:ext cx="231778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068091" y="3346450"/>
            <a:ext cx="3175" cy="4635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5029200" y="3762376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 flipH="1" flipV="1">
            <a:off x="6426990" y="3362326"/>
            <a:ext cx="231778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6433341" y="3346450"/>
            <a:ext cx="3175" cy="4635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6394450" y="3762376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 flipV="1">
            <a:off x="7792240" y="3362326"/>
            <a:ext cx="231778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7798591" y="3346450"/>
            <a:ext cx="3175" cy="4635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7759700" y="3762376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9163841" y="3346451"/>
            <a:ext cx="2385" cy="4476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4031460" y="3673476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 flipH="1">
            <a:off x="4064000" y="1600200"/>
            <a:ext cx="1270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 rot="16200000">
            <a:off x="3723020" y="1127609"/>
            <a:ext cx="71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Write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flipH="1">
            <a:off x="4940300" y="1600200"/>
            <a:ext cx="1270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88"/>
          <p:cNvSpPr/>
          <p:nvPr/>
        </p:nvSpPr>
        <p:spPr bwMode="auto">
          <a:xfrm>
            <a:off x="4910935" y="2933701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 flipH="1">
            <a:off x="6311900" y="1600200"/>
            <a:ext cx="1270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6282535" y="2933701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8" name="Straight Connector 97"/>
          <p:cNvCxnSpPr/>
          <p:nvPr/>
        </p:nvCxnSpPr>
        <p:spPr bwMode="auto">
          <a:xfrm flipH="1">
            <a:off x="7683500" y="1600200"/>
            <a:ext cx="1270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98"/>
          <p:cNvSpPr/>
          <p:nvPr/>
        </p:nvSpPr>
        <p:spPr bwMode="auto">
          <a:xfrm>
            <a:off x="7654135" y="2933701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 flipH="1">
            <a:off x="9055100" y="1600200"/>
            <a:ext cx="1270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101"/>
          <p:cNvSpPr/>
          <p:nvPr/>
        </p:nvSpPr>
        <p:spPr bwMode="auto">
          <a:xfrm>
            <a:off x="9025735" y="2933701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077616" y="2794000"/>
            <a:ext cx="732914" cy="762000"/>
            <a:chOff x="3949635" y="1752600"/>
            <a:chExt cx="874015" cy="762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24165" y="1752600"/>
              <a:ext cx="701840" cy="762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2400" y="1787525"/>
              <a:ext cx="375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9635" y="2152760"/>
              <a:ext cx="566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37121" y="1958975"/>
              <a:ext cx="386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9217" y="2794000"/>
            <a:ext cx="732910" cy="762000"/>
            <a:chOff x="3949635" y="1752600"/>
            <a:chExt cx="874010" cy="762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024165" y="1752600"/>
              <a:ext cx="701840" cy="762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82261" y="1787525"/>
              <a:ext cx="375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9635" y="2152760"/>
              <a:ext cx="566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37116" y="1930400"/>
              <a:ext cx="386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20816" y="2794000"/>
            <a:ext cx="732912" cy="762000"/>
            <a:chOff x="3949640" y="1752600"/>
            <a:chExt cx="874014" cy="7620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4024169" y="1752600"/>
              <a:ext cx="701841" cy="762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82265" y="1787525"/>
              <a:ext cx="375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49640" y="2152760"/>
              <a:ext cx="566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7124" y="1930400"/>
              <a:ext cx="386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192417" y="2794000"/>
            <a:ext cx="732911" cy="762000"/>
            <a:chOff x="3949641" y="1752600"/>
            <a:chExt cx="874013" cy="7620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4024170" y="1752600"/>
              <a:ext cx="701841" cy="762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82266" y="1787525"/>
              <a:ext cx="375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49641" y="2152760"/>
              <a:ext cx="566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37124" y="1930400"/>
              <a:ext cx="386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648200" y="1143001"/>
            <a:ext cx="6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022844" y="1143001"/>
            <a:ext cx="6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97488" y="1143001"/>
            <a:ext cx="6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772132" y="1143001"/>
            <a:ext cx="6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6334860" y="143754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9070619" y="143754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6334860" y="442241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9070619" y="442241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cxnSp>
        <p:nvCxnSpPr>
          <p:cNvPr id="163" name="Straight Connector 162"/>
          <p:cNvCxnSpPr/>
          <p:nvPr/>
        </p:nvCxnSpPr>
        <p:spPr bwMode="auto">
          <a:xfrm flipH="1" flipV="1">
            <a:off x="3581401" y="4371976"/>
            <a:ext cx="155575" cy="3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/>
          <p:cNvCxnSpPr/>
          <p:nvPr/>
        </p:nvCxnSpPr>
        <p:spPr bwMode="auto">
          <a:xfrm flipH="1" flipV="1">
            <a:off x="3590926" y="4749801"/>
            <a:ext cx="155575" cy="3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 flipH="1" flipV="1">
            <a:off x="3600451" y="3536951"/>
            <a:ext cx="155575" cy="3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 flipH="1" flipV="1">
            <a:off x="3590926" y="3127375"/>
            <a:ext cx="155575" cy="3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 flipH="1" flipV="1">
            <a:off x="3600451" y="2720974"/>
            <a:ext cx="155575" cy="3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 flipH="1" flipV="1">
            <a:off x="3594101" y="2301873"/>
            <a:ext cx="155575" cy="3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 flipH="1" flipV="1">
            <a:off x="3603626" y="1879597"/>
            <a:ext cx="155575" cy="3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2031719" y="939900"/>
            <a:ext cx="8643858" cy="5787786"/>
            <a:chOff x="507719" y="939900"/>
            <a:chExt cx="8643858" cy="5787786"/>
          </a:xfrm>
        </p:grpSpPr>
        <p:cxnSp>
          <p:nvCxnSpPr>
            <p:cNvPr id="92" name="Straight Connector 91"/>
            <p:cNvCxnSpPr/>
            <p:nvPr/>
          </p:nvCxnSpPr>
          <p:spPr bwMode="auto">
            <a:xfrm flipH="1" flipV="1">
              <a:off x="2647950" y="4156075"/>
              <a:ext cx="21590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 flipV="1">
              <a:off x="2391582" y="4374697"/>
              <a:ext cx="478618" cy="362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2311866" y="4329793"/>
              <a:ext cx="83340" cy="89807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 flipH="1">
              <a:off x="2344406" y="1600200"/>
              <a:ext cx="17794" cy="381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 rot="16200000">
              <a:off x="1994689" y="1123484"/>
              <a:ext cx="73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Read</a:t>
              </a: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908316" y="4086225"/>
              <a:ext cx="333359" cy="376464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66646" y="4099833"/>
              <a:ext cx="208350" cy="3537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2866646" y="4086225"/>
              <a:ext cx="206613" cy="381000"/>
            </a:xfrm>
            <a:custGeom>
              <a:avLst/>
              <a:gdLst>
                <a:gd name="connsiteX0" fmla="*/ 374650 w 377825"/>
                <a:gd name="connsiteY0" fmla="*/ 0 h 533400"/>
                <a:gd name="connsiteX1" fmla="*/ 0 w 377825"/>
                <a:gd name="connsiteY1" fmla="*/ 0 h 533400"/>
                <a:gd name="connsiteX2" fmla="*/ 0 w 377825"/>
                <a:gd name="connsiteY2" fmla="*/ 533400 h 533400"/>
                <a:gd name="connsiteX3" fmla="*/ 377825 w 377825"/>
                <a:gd name="connsiteY3" fmla="*/ 5270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25" h="533400">
                  <a:moveTo>
                    <a:pt x="3746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77825" y="527050"/>
                  </a:lnTo>
                </a:path>
              </a:pathLst>
            </a:custGeom>
            <a:ln w="381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2607141" y="3889375"/>
              <a:ext cx="83340" cy="89807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93" name="Straight Connector 92"/>
            <p:cNvCxnSpPr>
              <a:endCxn id="91" idx="4"/>
            </p:cNvCxnSpPr>
            <p:nvPr/>
          </p:nvCxnSpPr>
          <p:spPr bwMode="auto">
            <a:xfrm flipH="1" flipV="1">
              <a:off x="2648811" y="3979182"/>
              <a:ext cx="2314" cy="1895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flipH="1">
              <a:off x="3250621" y="4224867"/>
              <a:ext cx="5288012" cy="495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3" name="Group 152"/>
            <p:cNvGrpSpPr/>
            <p:nvPr/>
          </p:nvGrpSpPr>
          <p:grpSpPr>
            <a:xfrm>
              <a:off x="8333318" y="2243666"/>
              <a:ext cx="818259" cy="3780599"/>
              <a:chOff x="8333318" y="2243666"/>
              <a:chExt cx="818259" cy="3780599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8333318" y="2243666"/>
                <a:ext cx="428623" cy="3352800"/>
                <a:chOff x="8333318" y="2243666"/>
                <a:chExt cx="428623" cy="3352800"/>
              </a:xfrm>
            </p:grpSpPr>
            <p:cxnSp>
              <p:nvCxnSpPr>
                <p:cNvPr id="122" name="Straight Connector 121"/>
                <p:cNvCxnSpPr/>
                <p:nvPr/>
              </p:nvCxnSpPr>
              <p:spPr bwMode="auto">
                <a:xfrm flipH="1">
                  <a:off x="8716432" y="2243666"/>
                  <a:ext cx="12700" cy="33528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3" name="Straight Connector 122"/>
                <p:cNvCxnSpPr/>
                <p:nvPr/>
              </p:nvCxnSpPr>
              <p:spPr bwMode="auto">
                <a:xfrm flipH="1" flipV="1">
                  <a:off x="8333318" y="3134179"/>
                  <a:ext cx="95248" cy="2721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Connector 123"/>
                <p:cNvCxnSpPr/>
                <p:nvPr/>
              </p:nvCxnSpPr>
              <p:spPr bwMode="auto">
                <a:xfrm flipH="1">
                  <a:off x="8407400" y="2959100"/>
                  <a:ext cx="139699" cy="1778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Connector 124"/>
                <p:cNvCxnSpPr/>
                <p:nvPr/>
              </p:nvCxnSpPr>
              <p:spPr bwMode="auto">
                <a:xfrm flipH="1" flipV="1">
                  <a:off x="8566153" y="3138414"/>
                  <a:ext cx="162979" cy="271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6" name="Oval 125"/>
                <p:cNvSpPr/>
                <p:nvPr/>
              </p:nvSpPr>
              <p:spPr bwMode="auto">
                <a:xfrm>
                  <a:off x="8678601" y="3090333"/>
                  <a:ext cx="83340" cy="89807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 bwMode="auto">
                <a:xfrm flipV="1">
                  <a:off x="8521700" y="3191934"/>
                  <a:ext cx="1" cy="1046691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42" name="TextBox 141"/>
              <p:cNvSpPr txBox="1"/>
              <p:nvPr/>
            </p:nvSpPr>
            <p:spPr>
              <a:xfrm>
                <a:off x="8391132" y="5562600"/>
                <a:ext cx="76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4205819" y="2277533"/>
              <a:ext cx="821826" cy="3746732"/>
              <a:chOff x="4205819" y="2277533"/>
              <a:chExt cx="821826" cy="3746732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4267200" y="5562600"/>
                <a:ext cx="76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4205819" y="2277533"/>
                <a:ext cx="428623" cy="3352800"/>
                <a:chOff x="4205819" y="2277533"/>
                <a:chExt cx="428623" cy="3352800"/>
              </a:xfrm>
            </p:grpSpPr>
            <p:cxnSp>
              <p:nvCxnSpPr>
                <p:cNvPr id="107" name="Straight Connector 106"/>
                <p:cNvCxnSpPr/>
                <p:nvPr/>
              </p:nvCxnSpPr>
              <p:spPr bwMode="auto">
                <a:xfrm flipH="1">
                  <a:off x="4588933" y="2277533"/>
                  <a:ext cx="12700" cy="33528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 flipH="1" flipV="1">
                  <a:off x="4205819" y="3168046"/>
                  <a:ext cx="95248" cy="2721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 flipH="1">
                  <a:off x="4279901" y="2992967"/>
                  <a:ext cx="139699" cy="1778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 flipH="1" flipV="1">
                  <a:off x="4438654" y="3172281"/>
                  <a:ext cx="162979" cy="271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8" name="Oval 107"/>
                <p:cNvSpPr/>
                <p:nvPr/>
              </p:nvSpPr>
              <p:spPr bwMode="auto">
                <a:xfrm>
                  <a:off x="4551102" y="3124200"/>
                  <a:ext cx="83340" cy="89807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 bwMode="auto">
                <a:xfrm flipV="1">
                  <a:off x="4381500" y="3191934"/>
                  <a:ext cx="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43" name="Oval 142"/>
                <p:cNvSpPr/>
                <p:nvPr/>
              </p:nvSpPr>
              <p:spPr bwMode="auto">
                <a:xfrm>
                  <a:off x="4336260" y="4215493"/>
                  <a:ext cx="83340" cy="89807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  <p:grpSp>
          <p:nvGrpSpPr>
            <p:cNvPr id="151" name="Group 150"/>
            <p:cNvGrpSpPr/>
            <p:nvPr/>
          </p:nvGrpSpPr>
          <p:grpSpPr>
            <a:xfrm>
              <a:off x="5581652" y="2243666"/>
              <a:ext cx="820637" cy="3780599"/>
              <a:chOff x="5581652" y="2243666"/>
              <a:chExt cx="820637" cy="3780599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5641844" y="5562600"/>
                <a:ext cx="76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5581652" y="2243666"/>
                <a:ext cx="428623" cy="3352800"/>
                <a:chOff x="5581652" y="2243666"/>
                <a:chExt cx="428623" cy="3352800"/>
              </a:xfrm>
            </p:grpSpPr>
            <p:cxnSp>
              <p:nvCxnSpPr>
                <p:cNvPr id="110" name="Straight Connector 109"/>
                <p:cNvCxnSpPr/>
                <p:nvPr/>
              </p:nvCxnSpPr>
              <p:spPr bwMode="auto">
                <a:xfrm flipH="1">
                  <a:off x="5964766" y="2243666"/>
                  <a:ext cx="12700" cy="33528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" name="Straight Connector 110"/>
                <p:cNvCxnSpPr/>
                <p:nvPr/>
              </p:nvCxnSpPr>
              <p:spPr bwMode="auto">
                <a:xfrm flipH="1" flipV="1">
                  <a:off x="5581652" y="3134179"/>
                  <a:ext cx="95248" cy="2721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2" name="Straight Connector 111"/>
                <p:cNvCxnSpPr/>
                <p:nvPr/>
              </p:nvCxnSpPr>
              <p:spPr bwMode="auto">
                <a:xfrm flipH="1">
                  <a:off x="5655734" y="2959100"/>
                  <a:ext cx="139699" cy="1778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 flipH="1" flipV="1">
                  <a:off x="5814487" y="3138414"/>
                  <a:ext cx="162979" cy="271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14" name="Oval 113"/>
                <p:cNvSpPr/>
                <p:nvPr/>
              </p:nvSpPr>
              <p:spPr bwMode="auto">
                <a:xfrm>
                  <a:off x="5926935" y="3090333"/>
                  <a:ext cx="83340" cy="89807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127" name="Straight Arrow Connector 126"/>
                <p:cNvCxnSpPr/>
                <p:nvPr/>
              </p:nvCxnSpPr>
              <p:spPr bwMode="auto">
                <a:xfrm flipV="1">
                  <a:off x="5761567" y="3191934"/>
                  <a:ext cx="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44" name="Oval 143"/>
                <p:cNvSpPr/>
                <p:nvPr/>
              </p:nvSpPr>
              <p:spPr bwMode="auto">
                <a:xfrm>
                  <a:off x="5719770" y="4201886"/>
                  <a:ext cx="83340" cy="89807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6953251" y="2243665"/>
              <a:ext cx="823682" cy="3780600"/>
              <a:chOff x="6953251" y="2243665"/>
              <a:chExt cx="823682" cy="3780600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7016488" y="5562600"/>
                <a:ext cx="76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6953251" y="2243665"/>
                <a:ext cx="428623" cy="3352800"/>
                <a:chOff x="6953251" y="2243665"/>
                <a:chExt cx="428623" cy="3352800"/>
              </a:xfrm>
            </p:grpSpPr>
            <p:cxnSp>
              <p:nvCxnSpPr>
                <p:cNvPr id="116" name="Straight Connector 115"/>
                <p:cNvCxnSpPr/>
                <p:nvPr/>
              </p:nvCxnSpPr>
              <p:spPr bwMode="auto">
                <a:xfrm flipH="1">
                  <a:off x="7336365" y="2243665"/>
                  <a:ext cx="12700" cy="33528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 flipH="1" flipV="1">
                  <a:off x="6953251" y="3134178"/>
                  <a:ext cx="95248" cy="2721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 flipH="1">
                  <a:off x="7027333" y="2959099"/>
                  <a:ext cx="139699" cy="1778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 flipH="1" flipV="1">
                  <a:off x="7186086" y="3138413"/>
                  <a:ext cx="162979" cy="271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0" name="Oval 119"/>
                <p:cNvSpPr/>
                <p:nvPr/>
              </p:nvSpPr>
              <p:spPr bwMode="auto">
                <a:xfrm>
                  <a:off x="7298534" y="3090332"/>
                  <a:ext cx="83340" cy="89807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128" name="Straight Arrow Connector 127"/>
                <p:cNvCxnSpPr/>
                <p:nvPr/>
              </p:nvCxnSpPr>
              <p:spPr bwMode="auto">
                <a:xfrm flipV="1">
                  <a:off x="7141634" y="3191934"/>
                  <a:ext cx="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45" name="Oval 144"/>
                <p:cNvSpPr/>
                <p:nvPr/>
              </p:nvSpPr>
              <p:spPr bwMode="auto">
                <a:xfrm>
                  <a:off x="7103280" y="4188279"/>
                  <a:ext cx="83340" cy="89807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  <p:grpSp>
          <p:nvGrpSpPr>
            <p:cNvPr id="164" name="Group 163"/>
            <p:cNvGrpSpPr/>
            <p:nvPr/>
          </p:nvGrpSpPr>
          <p:grpSpPr>
            <a:xfrm>
              <a:off x="1432986" y="5562600"/>
              <a:ext cx="395814" cy="533400"/>
              <a:chOff x="1509186" y="5715000"/>
              <a:chExt cx="395814" cy="533400"/>
            </a:xfrm>
          </p:grpSpPr>
          <p:cxnSp>
            <p:nvCxnSpPr>
              <p:cNvPr id="159" name="Straight Connector 158"/>
              <p:cNvCxnSpPr/>
              <p:nvPr/>
            </p:nvCxnSpPr>
            <p:spPr bwMode="auto">
              <a:xfrm flipH="1">
                <a:off x="1600200" y="5715000"/>
                <a:ext cx="139699" cy="1778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 flipH="1" flipV="1">
                <a:off x="1509186" y="5867400"/>
                <a:ext cx="95248" cy="272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1742021" y="5871635"/>
                <a:ext cx="162979" cy="271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Arrow Connector 161"/>
              <p:cNvCxnSpPr/>
              <p:nvPr/>
            </p:nvCxnSpPr>
            <p:spPr bwMode="auto">
              <a:xfrm flipV="1">
                <a:off x="1676400" y="5891288"/>
                <a:ext cx="8467" cy="3571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65" name="TextBox 164"/>
            <p:cNvSpPr txBox="1"/>
            <p:nvPr/>
          </p:nvSpPr>
          <p:spPr>
            <a:xfrm>
              <a:off x="507719" y="5619690"/>
              <a:ext cx="940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Switch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8200" y="6019800"/>
              <a:ext cx="16174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 = 0 open</a:t>
              </a:r>
            </a:p>
            <a:p>
              <a:r>
                <a:rPr lang="en-US" sz="2000" dirty="0"/>
                <a:t>C = 1 closed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27201" y="914401"/>
            <a:ext cx="145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8x4 RAM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91001" y="6324601"/>
            <a:ext cx="699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Static RAM</a:t>
            </a:r>
            <a:r>
              <a:rPr lang="en-US" dirty="0"/>
              <a:t>: implement each D f</a:t>
            </a:r>
            <a:r>
              <a:rPr lang="en-US" dirty="0" smtClean="0"/>
              <a:t>lip flop </a:t>
            </a:r>
            <a:r>
              <a:rPr lang="en-US" dirty="0"/>
              <a:t>with gates</a:t>
            </a:r>
          </a:p>
        </p:txBody>
      </p:sp>
    </p:spTree>
    <p:extLst>
      <p:ext uri="{BB962C8B-B14F-4D97-AF65-F5344CB8AC3E}">
        <p14:creationId xmlns:p14="http://schemas.microsoft.com/office/powerpoint/2010/main" val="17204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/>
          <a:lstStyle/>
          <a:p>
            <a:r>
              <a:rPr lang="en-US" dirty="0"/>
              <a:t>Dynamic RAM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>
          <a:xfrm>
            <a:off x="685800" y="3429000"/>
            <a:ext cx="10972800" cy="3200400"/>
          </a:xfrm>
        </p:spPr>
        <p:txBody>
          <a:bodyPr/>
          <a:lstStyle/>
          <a:p>
            <a:r>
              <a:rPr lang="en-US" sz="2400" dirty="0"/>
              <a:t>Interface similar to that defined already (</a:t>
            </a:r>
            <a:r>
              <a:rPr lang="en-US" sz="2400" dirty="0" err="1"/>
              <a:t>addr</a:t>
            </a:r>
            <a:r>
              <a:rPr lang="en-US" sz="2400" dirty="0"/>
              <a:t>, data, </a:t>
            </a:r>
            <a:r>
              <a:rPr lang="en-US" sz="2400" dirty="0" err="1"/>
              <a:t>rd</a:t>
            </a:r>
            <a:r>
              <a:rPr lang="en-US" sz="2400" dirty="0"/>
              <a:t>/</a:t>
            </a:r>
            <a:r>
              <a:rPr lang="en-US" sz="2400" dirty="0" err="1"/>
              <a:t>wr</a:t>
            </a:r>
            <a:r>
              <a:rPr lang="en-US" sz="2400" dirty="0"/>
              <a:t>)</a:t>
            </a:r>
          </a:p>
          <a:p>
            <a:r>
              <a:rPr lang="en-US" sz="2400" dirty="0"/>
              <a:t>Capacitor has ability to store charge</a:t>
            </a:r>
          </a:p>
          <a:p>
            <a:pPr lvl="1"/>
            <a:r>
              <a:rPr lang="en-US" sz="2000" dirty="0"/>
              <a:t>0: no charge stored on capacitor</a:t>
            </a:r>
          </a:p>
          <a:p>
            <a:pPr lvl="1"/>
            <a:r>
              <a:rPr lang="en-US" sz="2000" dirty="0"/>
              <a:t>1: charge stored on capacitor</a:t>
            </a:r>
          </a:p>
          <a:p>
            <a:r>
              <a:rPr lang="en-US" sz="2400" dirty="0"/>
              <a:t>Reading cell discharges capacitor (if it held a charge)</a:t>
            </a:r>
          </a:p>
          <a:p>
            <a:r>
              <a:rPr lang="en-US" sz="2400" dirty="0"/>
              <a:t>Charge “leaks” from capacitor</a:t>
            </a:r>
          </a:p>
          <a:p>
            <a:r>
              <a:rPr lang="en-US" sz="2400" dirty="0"/>
              <a:t>Additional circuitry required to periodically “refresh” data (read data and immediately write it back)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133600" y="685800"/>
            <a:ext cx="4908550" cy="2730062"/>
            <a:chOff x="1676400" y="914400"/>
            <a:chExt cx="5137150" cy="3071320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3986212" y="1608138"/>
              <a:ext cx="625475" cy="1524000"/>
              <a:chOff x="1600200" y="2057400"/>
              <a:chExt cx="625475" cy="1524000"/>
            </a:xfrm>
          </p:grpSpPr>
          <p:cxnSp>
            <p:nvCxnSpPr>
              <p:cNvPr id="36" name="Straight Connector 35"/>
              <p:cNvCxnSpPr/>
              <p:nvPr/>
            </p:nvCxnSpPr>
            <p:spPr bwMode="auto">
              <a:xfrm>
                <a:off x="2209800" y="20574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2209800" y="30480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2044700" y="2587625"/>
                <a:ext cx="174625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2041525" y="3044825"/>
                <a:ext cx="184150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20574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981200" y="25908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600200" y="2819400"/>
                <a:ext cx="381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3" name="Group 52"/>
            <p:cNvGrpSpPr/>
            <p:nvPr/>
          </p:nvGrpSpPr>
          <p:grpSpPr>
            <a:xfrm>
              <a:off x="3382962" y="2668588"/>
              <a:ext cx="323850" cy="1143000"/>
              <a:chOff x="4629150" y="3657600"/>
              <a:chExt cx="323850" cy="1143000"/>
            </a:xfrm>
          </p:grpSpPr>
          <p:cxnSp>
            <p:nvCxnSpPr>
              <p:cNvPr id="29" name="Straight Connector 28"/>
              <p:cNvCxnSpPr/>
              <p:nvPr/>
            </p:nvCxnSpPr>
            <p:spPr bwMode="auto">
              <a:xfrm>
                <a:off x="4800600" y="41148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632325" y="4111627"/>
                <a:ext cx="320675" cy="317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4648200" y="4648200"/>
                <a:ext cx="3048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4724400" y="47244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4768850" y="4800600"/>
                <a:ext cx="762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4629150" y="4035427"/>
                <a:ext cx="320675" cy="317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4800600" y="3657600"/>
                <a:ext cx="0" cy="381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4" name="TextBox 53"/>
            <p:cNvSpPr txBox="1"/>
            <p:nvPr/>
          </p:nvSpPr>
          <p:spPr>
            <a:xfrm>
              <a:off x="1928812" y="2827338"/>
              <a:ext cx="1342462" cy="450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Capacitor</a:t>
              </a: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>
              <a:off x="5060950" y="914400"/>
              <a:ext cx="3397" cy="30713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936750" y="2057400"/>
              <a:ext cx="4876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1676400" y="1600200"/>
              <a:ext cx="1521971" cy="450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Select Line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60950" y="914400"/>
              <a:ext cx="1342462" cy="450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 Line</a:t>
              </a: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4222750" y="1981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4978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828801" y="609601"/>
            <a:ext cx="175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DRAM Cell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43800" y="533400"/>
            <a:ext cx="2971800" cy="2971800"/>
            <a:chOff x="6019800" y="685800"/>
            <a:chExt cx="2971800" cy="2971800"/>
          </a:xfrm>
        </p:grpSpPr>
        <p:pic>
          <p:nvPicPr>
            <p:cNvPr id="30" name="Picture 29" descr="CSC103_SIMM_Memory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685800"/>
              <a:ext cx="2971800" cy="29718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062636" y="3060700"/>
              <a:ext cx="2852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DRAM circuit 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2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SRAM vs. DRAM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260475"/>
            <a:ext cx="4040188" cy="639762"/>
          </a:xfrm>
        </p:spPr>
        <p:txBody>
          <a:bodyPr/>
          <a:lstStyle/>
          <a:p>
            <a:r>
              <a:rPr lang="en-US" dirty="0"/>
              <a:t>Static 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900237"/>
            <a:ext cx="5259388" cy="3951288"/>
          </a:xfrm>
        </p:spPr>
        <p:txBody>
          <a:bodyPr/>
          <a:lstStyle/>
          <a:p>
            <a:r>
              <a:rPr lang="en-US" dirty="0"/>
              <a:t>Retains data as long as the circuit continues to receive power</a:t>
            </a:r>
          </a:p>
          <a:p>
            <a:r>
              <a:rPr lang="en-US" dirty="0"/>
              <a:t>Fast access time for read and write operations</a:t>
            </a:r>
          </a:p>
          <a:p>
            <a:r>
              <a:rPr lang="en-US" dirty="0"/>
              <a:t>Requires more Si area than DRAM</a:t>
            </a:r>
          </a:p>
          <a:p>
            <a:r>
              <a:rPr lang="en-US" dirty="0"/>
              <a:t>Used in processor registers, register file, fast memory (cache)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6" y="1260475"/>
            <a:ext cx="4041775" cy="639762"/>
          </a:xfrm>
        </p:spPr>
        <p:txBody>
          <a:bodyPr/>
          <a:lstStyle/>
          <a:p>
            <a:r>
              <a:rPr lang="en-US" dirty="0"/>
              <a:t>Dynamic 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26" y="1900237"/>
            <a:ext cx="5718174" cy="3951288"/>
          </a:xfrm>
        </p:spPr>
        <p:txBody>
          <a:bodyPr/>
          <a:lstStyle/>
          <a:p>
            <a:r>
              <a:rPr lang="en-US" dirty="0"/>
              <a:t>Charge must be “refreshed” to retain data, even with continuous power</a:t>
            </a:r>
          </a:p>
          <a:p>
            <a:r>
              <a:rPr lang="en-US" dirty="0"/>
              <a:t>Slower access time for read and write operations</a:t>
            </a:r>
          </a:p>
          <a:p>
            <a:r>
              <a:rPr lang="en-US" dirty="0"/>
              <a:t>Very compact, high density (more bits/unit Si area)</a:t>
            </a:r>
          </a:p>
          <a:p>
            <a:r>
              <a:rPr lang="en-US" dirty="0"/>
              <a:t>Used in “main memory” for processor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943601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types of memory:</a:t>
            </a:r>
          </a:p>
          <a:p>
            <a:r>
              <a:rPr lang="en-US" dirty="0"/>
              <a:t>ROM, PROM, Flash, disk/tape: retain data w/o power</a:t>
            </a:r>
          </a:p>
        </p:txBody>
      </p:sp>
    </p:spTree>
    <p:extLst>
      <p:ext uri="{BB962C8B-B14F-4D97-AF65-F5344CB8AC3E}">
        <p14:creationId xmlns:p14="http://schemas.microsoft.com/office/powerpoint/2010/main" val="3357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D55CC9-0EC0-6B47-9DA1-63911904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1723"/>
            <a:ext cx="7772400" cy="1143000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E6738E-7FF7-AC47-B11F-3E9D97E4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8878"/>
            <a:ext cx="10972800" cy="5574323"/>
          </a:xfrm>
        </p:spPr>
        <p:txBody>
          <a:bodyPr/>
          <a:lstStyle/>
          <a:p>
            <a:r>
              <a:rPr lang="en-US" dirty="0"/>
              <a:t>Memory implemented as </a:t>
            </a:r>
            <a:r>
              <a:rPr lang="en-US" dirty="0" err="1"/>
              <a:t>NxM</a:t>
            </a:r>
            <a:r>
              <a:rPr lang="en-US" dirty="0"/>
              <a:t> array of bits</a:t>
            </a:r>
          </a:p>
          <a:p>
            <a:pPr lvl="1"/>
            <a:r>
              <a:rPr lang="en-US" dirty="0"/>
              <a:t>N always a power of 2 (binary address)</a:t>
            </a:r>
          </a:p>
          <a:p>
            <a:pPr lvl="1"/>
            <a:r>
              <a:rPr lang="en-US" dirty="0"/>
              <a:t>M typically a power of 2 also (e.g., 32 or 64 bits) sometimes called a “word”</a:t>
            </a:r>
          </a:p>
          <a:p>
            <a:r>
              <a:rPr lang="en-US" dirty="0"/>
              <a:t>Computers designed to only operate on a few specific sizes of data; sizes which can be easily packed into M bit words</a:t>
            </a:r>
          </a:p>
          <a:p>
            <a:pPr lvl="1"/>
            <a:r>
              <a:rPr lang="en-US" dirty="0"/>
              <a:t>8 bits (byte): character</a:t>
            </a:r>
          </a:p>
          <a:p>
            <a:pPr lvl="1"/>
            <a:r>
              <a:rPr lang="en-US" dirty="0"/>
              <a:t>16 bits: short integer</a:t>
            </a:r>
          </a:p>
          <a:p>
            <a:pPr lvl="1"/>
            <a:r>
              <a:rPr lang="en-US" dirty="0"/>
              <a:t>32 bits: integer, single precision floating point</a:t>
            </a:r>
          </a:p>
          <a:p>
            <a:pPr lvl="1"/>
            <a:r>
              <a:rPr lang="en-US" dirty="0"/>
              <a:t>64 bits: double precision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9692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86200" y="4572000"/>
            <a:ext cx="4114800" cy="1447800"/>
            <a:chOff x="2362200" y="4572000"/>
            <a:chExt cx="4114800" cy="144780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2362200" y="4648200"/>
              <a:ext cx="6096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6019800" y="4572000"/>
              <a:ext cx="4572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4958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  <a:ln>
            <a:noFill/>
          </a:ln>
        </p:spPr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52800" y="5943600"/>
            <a:ext cx="5867400" cy="8382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central processing unit (CPU)</a:t>
            </a:r>
          </a:p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(microprocessors)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58000" y="3505200"/>
            <a:ext cx="2438400" cy="1066800"/>
            <a:chOff x="5334000" y="3505200"/>
            <a:chExt cx="2438400" cy="10668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5334000" y="35052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5334000" y="3810000"/>
              <a:ext cx="2438400" cy="762000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memory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48200" y="4495800"/>
            <a:ext cx="2667000" cy="990600"/>
            <a:chOff x="3124200" y="4495800"/>
            <a:chExt cx="2667000" cy="990600"/>
          </a:xfrm>
        </p:grpSpPr>
        <p:cxnSp>
          <p:nvCxnSpPr>
            <p:cNvPr id="31" name="Straight Arrow Connector 30"/>
            <p:cNvCxnSpPr>
              <a:endCxn id="13" idx="7"/>
            </p:cNvCxnSpPr>
            <p:nvPr/>
          </p:nvCxnSpPr>
          <p:spPr bwMode="auto">
            <a:xfrm flipH="1">
              <a:off x="5422945" y="4495800"/>
              <a:ext cx="368255" cy="4052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endCxn id="13" idx="1"/>
            </p:cNvCxnSpPr>
            <p:nvPr/>
          </p:nvCxnSpPr>
          <p:spPr bwMode="auto">
            <a:xfrm>
              <a:off x="3124200" y="4572000"/>
              <a:ext cx="520655" cy="3290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3276600" y="4800600"/>
              <a:ext cx="2514600" cy="685800"/>
            </a:xfrm>
            <a:prstGeom prst="ellipse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sequential circuits</a:t>
              </a: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7543800" y="533400"/>
            <a:ext cx="2438400" cy="83820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tx1">
                    <a:alpha val="25000"/>
                  </a:schemeClr>
                </a:solidFill>
                <a:ea typeface="ＭＳ Ｐゴシック" charset="-128"/>
                <a:cs typeface="ＭＳ Ｐゴシック" charset="-128"/>
              </a:rPr>
              <a:t>electricity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43200" y="3505200"/>
            <a:ext cx="2514600" cy="1143000"/>
            <a:chOff x="1219200" y="3505200"/>
            <a:chExt cx="2514600" cy="1143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2819400" y="35052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1219200" y="3810000"/>
              <a:ext cx="2514600" cy="838200"/>
            </a:xfrm>
            <a:prstGeom prst="ellipse">
              <a:avLst/>
            </a:prstGeom>
            <a:solidFill>
              <a:srgbClr val="996633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combinational logic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48400" y="1371600"/>
            <a:ext cx="2971800" cy="1600200"/>
            <a:chOff x="4724400" y="1371600"/>
            <a:chExt cx="2971800" cy="160020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4724400" y="2057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5257800" y="2209800"/>
              <a:ext cx="2438400" cy="762000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circuits</a:t>
              </a:r>
            </a:p>
          </p:txBody>
        </p:sp>
        <p:cxnSp>
          <p:nvCxnSpPr>
            <p:cNvPr id="20" name="Straight Arrow Connector 19"/>
            <p:cNvCxnSpPr>
              <a:stCxn id="5" idx="4"/>
            </p:cNvCxnSpPr>
            <p:nvPr/>
          </p:nvCxnSpPr>
          <p:spPr bwMode="auto">
            <a:xfrm flipH="1">
              <a:off x="6781800" y="1371600"/>
              <a:ext cx="457200" cy="838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038600" y="1066800"/>
            <a:ext cx="2438400" cy="1219200"/>
            <a:chOff x="2514600" y="1066800"/>
            <a:chExt cx="2438400" cy="12192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667000" y="1066800"/>
              <a:ext cx="457200" cy="5334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514600" y="1524000"/>
              <a:ext cx="2438400" cy="762000"/>
            </a:xfrm>
            <a:prstGeom prst="ellipse">
              <a:avLst/>
            </a:prstGeom>
            <a:solidFill>
              <a:srgbClr val="25C210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transistors</a:t>
              </a:r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2514600" y="381000"/>
            <a:ext cx="2438400" cy="762000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tx1">
                    <a:alpha val="25000"/>
                  </a:schemeClr>
                </a:solidFill>
                <a:ea typeface="ＭＳ Ｐゴシック" charset="-128"/>
                <a:cs typeface="ＭＳ Ｐゴシック" charset="-128"/>
              </a:rPr>
              <a:t>materials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343" y="5035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6021" y="16339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43196" y="23072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4402" y="31425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3663" y="6848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43201" y="39624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648200" y="2819400"/>
            <a:ext cx="2438400" cy="914400"/>
            <a:chOff x="3124200" y="2819400"/>
            <a:chExt cx="2438400" cy="914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H="1">
              <a:off x="5105400" y="28194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3124200" y="3048000"/>
              <a:ext cx="2438400" cy="685800"/>
            </a:xfrm>
            <a:prstGeom prst="ellipse">
              <a:avLst/>
            </a:prstGeom>
            <a:solidFill>
              <a:srgbClr val="FFCC66">
                <a:alpha val="25000"/>
              </a:srgbClr>
            </a:solidFill>
            <a:ln w="9525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ea typeface="ＭＳ Ｐゴシック" charset="-128"/>
                  <a:cs typeface="ＭＳ Ｐゴシック" charset="-128"/>
                </a:rPr>
                <a:t>logic gates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10401" y="39624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43251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1585" y="35169"/>
            <a:ext cx="9126415" cy="1143000"/>
          </a:xfrm>
        </p:spPr>
        <p:txBody>
          <a:bodyPr/>
          <a:lstStyle/>
          <a:p>
            <a:r>
              <a:rPr lang="en-US" sz="4000" dirty="0"/>
              <a:t>Sequential vs. Combinational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715000"/>
          </a:xfrm>
        </p:spPr>
        <p:txBody>
          <a:bodyPr/>
          <a:lstStyle/>
          <a:p>
            <a:r>
              <a:rPr lang="en-US" dirty="0"/>
              <a:t>Combinational Circuits</a:t>
            </a:r>
          </a:p>
          <a:p>
            <a:pPr lvl="1"/>
            <a:r>
              <a:rPr lang="en-US" dirty="0"/>
              <a:t>Outputs only depend on current input</a:t>
            </a:r>
          </a:p>
          <a:p>
            <a:pPr lvl="1"/>
            <a:r>
              <a:rPr lang="en-US" dirty="0"/>
              <a:t>Output same, independent of time</a:t>
            </a:r>
          </a:p>
          <a:p>
            <a:pPr lvl="1"/>
            <a:r>
              <a:rPr lang="en-US" dirty="0"/>
              <a:t>Circuit has no memory (no feedback)</a:t>
            </a:r>
          </a:p>
          <a:p>
            <a:r>
              <a:rPr lang="en-US" dirty="0"/>
              <a:t>Sequential Circuits (aka state machines)</a:t>
            </a:r>
          </a:p>
          <a:p>
            <a:pPr lvl="1"/>
            <a:r>
              <a:rPr lang="en-US" dirty="0"/>
              <a:t>Contains memory within the circuit</a:t>
            </a:r>
          </a:p>
          <a:p>
            <a:pPr lvl="1"/>
            <a:r>
              <a:rPr lang="en-US" dirty="0"/>
              <a:t>Output can depend on </a:t>
            </a:r>
            <a:r>
              <a:rPr lang="en-US" dirty="0">
                <a:solidFill>
                  <a:srgbClr val="FF0000"/>
                </a:solidFill>
              </a:rPr>
              <a:t>past</a:t>
            </a:r>
            <a:r>
              <a:rPr lang="en-US" dirty="0"/>
              <a:t> inputs (history)</a:t>
            </a:r>
          </a:p>
          <a:p>
            <a:pPr lvl="1"/>
            <a:r>
              <a:rPr lang="en-US" dirty="0"/>
              <a:t>Mealy machine: Output depends on current state and current inputs (not used here)</a:t>
            </a:r>
          </a:p>
          <a:p>
            <a:pPr lvl="1"/>
            <a:r>
              <a:rPr lang="en-US" dirty="0"/>
              <a:t>Moore machine: Output depends on current state only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6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Combinational vs. Sequential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685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cs typeface="+mn-cs"/>
              </a:rPr>
              <a:t>Two types of 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combination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 locks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2071689" y="3784600"/>
            <a:ext cx="388778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CE0000"/>
                </a:solidFill>
                <a:cs typeface="+mn-cs"/>
              </a:rPr>
              <a:t>Combinational</a:t>
            </a:r>
          </a:p>
          <a:p>
            <a:pPr algn="l">
              <a:defRPr/>
            </a:pPr>
            <a:r>
              <a:rPr lang="en-US" dirty="0">
                <a:cs typeface="+mn-cs"/>
              </a:rPr>
              <a:t>Success depends only on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the </a:t>
            </a:r>
            <a:r>
              <a:rPr lang="en-US" dirty="0">
                <a:solidFill>
                  <a:srgbClr val="009900"/>
                </a:solidFill>
                <a:cs typeface="+mn-cs"/>
              </a:rPr>
              <a:t>values</a:t>
            </a:r>
            <a:r>
              <a:rPr lang="en-US" dirty="0">
                <a:cs typeface="+mn-cs"/>
              </a:rPr>
              <a:t>, not the order in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which they are set.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6561139" y="3784600"/>
            <a:ext cx="33305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CE0000"/>
                </a:solidFill>
                <a:cs typeface="+mn-cs"/>
              </a:rPr>
              <a:t>Sequential</a:t>
            </a:r>
          </a:p>
          <a:p>
            <a:pPr algn="l">
              <a:defRPr/>
            </a:pPr>
            <a:r>
              <a:rPr lang="en-US" dirty="0">
                <a:cs typeface="+mn-cs"/>
              </a:rPr>
              <a:t>Success depends on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the </a:t>
            </a:r>
            <a:r>
              <a:rPr lang="en-US" dirty="0">
                <a:solidFill>
                  <a:srgbClr val="009900"/>
                </a:solidFill>
                <a:cs typeface="+mn-cs"/>
              </a:rPr>
              <a:t>sequence</a:t>
            </a:r>
            <a:r>
              <a:rPr lang="en-US" dirty="0">
                <a:cs typeface="+mn-cs"/>
              </a:rPr>
              <a:t> of values</a:t>
            </a:r>
          </a:p>
          <a:p>
            <a:pPr algn="l">
              <a:defRPr/>
            </a:pPr>
            <a:r>
              <a:rPr lang="en-US" dirty="0">
                <a:cs typeface="+mn-cs"/>
              </a:rPr>
              <a:t>(</a:t>
            </a:r>
            <a:r>
              <a:rPr lang="en-US" dirty="0" err="1">
                <a:cs typeface="+mn-cs"/>
              </a:rPr>
              <a:t>e.g</a:t>
            </a:r>
            <a:r>
              <a:rPr lang="en-US" dirty="0">
                <a:cs typeface="+mn-cs"/>
              </a:rPr>
              <a:t>, R-13, L-22, R-3).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486400"/>
            <a:ext cx="10972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Combinational: no internal memory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Sequential requires “remembering” previous input values; the memory is internal to the lock</a:t>
            </a:r>
          </a:p>
        </p:txBody>
      </p:sp>
      <p:pic>
        <p:nvPicPr>
          <p:cNvPr id="3" name="Picture 2" descr="lock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2133600" cy="2133600"/>
          </a:xfrm>
          <a:prstGeom prst="rect">
            <a:avLst/>
          </a:prstGeom>
        </p:spPr>
      </p:pic>
      <p:pic>
        <p:nvPicPr>
          <p:cNvPr id="4" name="Picture 3" descr="lock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600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Sequential Circuits</a:t>
            </a:r>
            <a:br>
              <a:rPr lang="en-US" dirty="0"/>
            </a:br>
            <a:r>
              <a:rPr lang="en-US" sz="2800" dirty="0"/>
              <a:t>(aka Finite State Machines [FSM])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77724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key functions must be determined</a:t>
            </a:r>
          </a:p>
          <a:p>
            <a:r>
              <a:rPr lang="en-US" sz="2400" dirty="0"/>
              <a:t>Next state function: </a:t>
            </a:r>
            <a:r>
              <a:rPr lang="en-US" sz="2400" dirty="0" err="1"/>
              <a:t>f</a:t>
            </a:r>
            <a:r>
              <a:rPr lang="en-US" sz="2400" baseline="-25000" dirty="0" err="1"/>
              <a:t>ns</a:t>
            </a:r>
            <a:r>
              <a:rPr lang="en-US" sz="2400" dirty="0"/>
              <a:t> (current state, input)</a:t>
            </a:r>
          </a:p>
          <a:p>
            <a:r>
              <a:rPr lang="en-US" sz="2400" dirty="0"/>
              <a:t>Output function: </a:t>
            </a:r>
            <a:r>
              <a:rPr lang="en-US" sz="2400" dirty="0" err="1"/>
              <a:t>f</a:t>
            </a:r>
            <a:r>
              <a:rPr lang="en-US" sz="2400" baseline="-25000" dirty="0" err="1"/>
              <a:t>o</a:t>
            </a:r>
            <a:r>
              <a:rPr lang="en-US" sz="2400" dirty="0"/>
              <a:t> (current state)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47796" y="2362200"/>
            <a:ext cx="389295" cy="1981200"/>
            <a:chOff x="5638800" y="2133600"/>
            <a:chExt cx="533400" cy="29718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5638800" y="21336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38800" y="25908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638800" y="30480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638800" y="4648200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5638800" y="3505200"/>
              <a:ext cx="0" cy="1143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172200" y="3505200"/>
              <a:ext cx="0" cy="1143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21"/>
          <p:cNvSpPr txBox="1"/>
          <p:nvPr/>
        </p:nvSpPr>
        <p:spPr>
          <a:xfrm>
            <a:off x="2590800" y="2286001"/>
            <a:ext cx="1210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191000" y="3276600"/>
            <a:ext cx="1828800" cy="533400"/>
          </a:xfrm>
          <a:prstGeom prst="rightArrow">
            <a:avLst/>
          </a:prstGeom>
          <a:solidFill>
            <a:srgbClr val="FF00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019800" y="2590800"/>
            <a:ext cx="22098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combinational logic</a:t>
            </a:r>
          </a:p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(next state function)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53000" y="1143001"/>
            <a:ext cx="5715000" cy="2285999"/>
            <a:chOff x="3429000" y="1143000"/>
            <a:chExt cx="5715000" cy="2285999"/>
          </a:xfrm>
        </p:grpSpPr>
        <p:sp>
          <p:nvSpPr>
            <p:cNvPr id="6" name="TextBox 5"/>
            <p:cNvSpPr txBox="1"/>
            <p:nvPr/>
          </p:nvSpPr>
          <p:spPr>
            <a:xfrm>
              <a:off x="7949743" y="1600200"/>
              <a:ext cx="119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outputs</a:t>
              </a:r>
            </a:p>
          </p:txBody>
        </p:sp>
        <p:sp>
          <p:nvSpPr>
            <p:cNvPr id="25" name="Bent-Up Arrow 24"/>
            <p:cNvSpPr/>
            <p:nvPr/>
          </p:nvSpPr>
          <p:spPr bwMode="auto">
            <a:xfrm rot="16200000" flipV="1">
              <a:off x="3048000" y="1981200"/>
              <a:ext cx="1828799" cy="1066800"/>
            </a:xfrm>
            <a:prstGeom prst="bentUpArrow">
              <a:avLst/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Right Arrow 25"/>
            <p:cNvSpPr/>
            <p:nvPr/>
          </p:nvSpPr>
          <p:spPr bwMode="auto">
            <a:xfrm>
              <a:off x="6882943" y="1600200"/>
              <a:ext cx="990600" cy="5334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495800" y="1219200"/>
              <a:ext cx="2209800" cy="1219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combinational logic</a:t>
              </a:r>
            </a:p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(output function)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8F635E-4836-8740-9D0F-82ED93976ED5}"/>
                </a:ext>
              </a:extLst>
            </p:cNvPr>
            <p:cNvSpPr txBox="1"/>
            <p:nvPr/>
          </p:nvSpPr>
          <p:spPr>
            <a:xfrm>
              <a:off x="6858000" y="1143000"/>
              <a:ext cx="4507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f</a:t>
              </a:r>
              <a:r>
                <a:rPr lang="en-US" sz="3200" baseline="-25000" dirty="0" err="1"/>
                <a:t>o</a:t>
              </a:r>
              <a:endParaRPr lang="en-US" sz="3200" dirty="0"/>
            </a:p>
          </p:txBody>
        </p:sp>
      </p:grpSp>
      <p:sp>
        <p:nvSpPr>
          <p:cNvPr id="29" name="Bent-Up Arrow 28"/>
          <p:cNvSpPr/>
          <p:nvPr/>
        </p:nvSpPr>
        <p:spPr bwMode="auto">
          <a:xfrm rot="5400000">
            <a:off x="4297363" y="1477963"/>
            <a:ext cx="1844675" cy="1600200"/>
          </a:xfrm>
          <a:prstGeom prst="bentUpArrow">
            <a:avLst>
              <a:gd name="adj1" fmla="val 18122"/>
              <a:gd name="adj2" fmla="val 16005"/>
              <a:gd name="adj3" fmla="val 16005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83314" y="3581401"/>
            <a:ext cx="90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current</a:t>
            </a:r>
          </a:p>
          <a:p>
            <a:pPr algn="ctr"/>
            <a:r>
              <a:rPr lang="en-US" sz="1800" dirty="0"/>
              <a:t>state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743200" y="3098800"/>
            <a:ext cx="6477000" cy="1930400"/>
            <a:chOff x="1219200" y="3556000"/>
            <a:chExt cx="6477000" cy="1930400"/>
          </a:xfrm>
          <a:solidFill>
            <a:srgbClr val="008000"/>
          </a:solidFill>
        </p:grpSpPr>
        <p:sp>
          <p:nvSpPr>
            <p:cNvPr id="30" name="Right Arrow 29"/>
            <p:cNvSpPr/>
            <p:nvPr/>
          </p:nvSpPr>
          <p:spPr bwMode="auto">
            <a:xfrm>
              <a:off x="1447800" y="3556000"/>
              <a:ext cx="762000" cy="423333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858000" y="3581400"/>
              <a:ext cx="838200" cy="228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rot="5400000">
              <a:off x="6705600" y="4343400"/>
              <a:ext cx="1752600" cy="228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447800" y="5257800"/>
              <a:ext cx="6248400" cy="228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 rot="5400000">
              <a:off x="419100" y="4457700"/>
              <a:ext cx="1828800" cy="228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57401" y="3581401"/>
            <a:ext cx="68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next</a:t>
            </a:r>
          </a:p>
          <a:p>
            <a:pPr algn="ctr"/>
            <a:r>
              <a:rPr lang="en-US" sz="1800" dirty="0"/>
              <a:t>state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70225" y="1352550"/>
            <a:ext cx="1524000" cy="27305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219201"/>
            <a:ext cx="100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4053F-A2BE-EB47-AEF8-0A3B219FA16F}"/>
              </a:ext>
            </a:extLst>
          </p:cNvPr>
          <p:cNvSpPr txBox="1"/>
          <p:nvPr/>
        </p:nvSpPr>
        <p:spPr>
          <a:xfrm>
            <a:off x="8382000" y="2514601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</a:t>
            </a:r>
            <a:r>
              <a:rPr lang="en-US" sz="3200" baseline="-25000" dirty="0" err="1"/>
              <a:t>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60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Example: Adder Circuit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693004"/>
            <a:ext cx="843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addition: Add two </a:t>
            </a:r>
            <a:r>
              <a:rPr lang="en-US" dirty="0" smtClean="0"/>
              <a:t>n-bit </a:t>
            </a:r>
            <a:r>
              <a:rPr lang="en-US" dirty="0"/>
              <a:t>numbers</a:t>
            </a:r>
          </a:p>
          <a:p>
            <a:r>
              <a:rPr lang="en-US" dirty="0"/>
              <a:t>A</a:t>
            </a:r>
            <a:r>
              <a:rPr lang="en-US" baseline="-25000" dirty="0"/>
              <a:t>n-1</a:t>
            </a:r>
            <a:r>
              <a:rPr lang="en-US" dirty="0"/>
              <a:t> …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n-1</a:t>
            </a:r>
            <a:r>
              <a:rPr lang="en-US" dirty="0"/>
              <a:t> … 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 -&gt; S</a:t>
            </a:r>
            <a:r>
              <a:rPr lang="en-US" baseline="-25000" dirty="0"/>
              <a:t>n-1</a:t>
            </a:r>
            <a:r>
              <a:rPr lang="en-US" dirty="0"/>
              <a:t> …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21575" y="1985202"/>
            <a:ext cx="16392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0 0 1 1 0 1</a:t>
            </a:r>
          </a:p>
          <a:p>
            <a:r>
              <a:rPr lang="en-US" dirty="0">
                <a:solidFill>
                  <a:srgbClr val="000000"/>
                </a:solidFill>
              </a:rPr>
              <a:t>0 0 1 1 0 0</a:t>
            </a:r>
          </a:p>
          <a:p>
            <a:r>
              <a:rPr lang="en-US" dirty="0">
                <a:solidFill>
                  <a:srgbClr val="000000"/>
                </a:solidFill>
              </a:rPr>
              <a:t>0 1 1 0 0 1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5975" y="2353271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H="1" flipV="1">
            <a:off x="2246974" y="2738736"/>
            <a:ext cx="1524000" cy="44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5"/>
          <p:cNvSpPr>
            <a:spLocks/>
          </p:cNvSpPr>
          <p:nvPr/>
        </p:nvSpPr>
        <p:spPr bwMode="auto">
          <a:xfrm>
            <a:off x="2932775" y="1905001"/>
            <a:ext cx="161925" cy="152400"/>
          </a:xfrm>
          <a:custGeom>
            <a:avLst/>
            <a:gdLst>
              <a:gd name="T0" fmla="*/ 150 w 150"/>
              <a:gd name="T1" fmla="*/ 144 h 147"/>
              <a:gd name="T2" fmla="*/ 132 w 150"/>
              <a:gd name="T3" fmla="*/ 54 h 147"/>
              <a:gd name="T4" fmla="*/ 72 w 150"/>
              <a:gd name="T5" fmla="*/ 0 h 147"/>
              <a:gd name="T6" fmla="*/ 12 w 150"/>
              <a:gd name="T7" fmla="*/ 51 h 147"/>
              <a:gd name="T8" fmla="*/ 0 w 150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cs typeface="+mn-cs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2677717" y="1905000"/>
            <a:ext cx="161925" cy="152400"/>
          </a:xfrm>
          <a:custGeom>
            <a:avLst/>
            <a:gdLst>
              <a:gd name="T0" fmla="*/ 150 w 150"/>
              <a:gd name="T1" fmla="*/ 144 h 147"/>
              <a:gd name="T2" fmla="*/ 132 w 150"/>
              <a:gd name="T3" fmla="*/ 54 h 147"/>
              <a:gd name="T4" fmla="*/ 72 w 150"/>
              <a:gd name="T5" fmla="*/ 0 h 147"/>
              <a:gd name="T6" fmla="*/ 12 w 150"/>
              <a:gd name="T7" fmla="*/ 51 h 147"/>
              <a:gd name="T8" fmla="*/ 0 w 150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4154" y="1676400"/>
            <a:ext cx="64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carry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6794810" y="1733491"/>
            <a:ext cx="4876800" cy="4088860"/>
            <a:chOff x="4267200" y="1733490"/>
            <a:chExt cx="4876800" cy="408886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267200" y="1733490"/>
              <a:ext cx="4876800" cy="2838510"/>
              <a:chOff x="4267200" y="1676400"/>
              <a:chExt cx="4876800" cy="283851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4267200" y="2152590"/>
                <a:ext cx="4876800" cy="2362320"/>
                <a:chOff x="4267200" y="2152590"/>
                <a:chExt cx="4876800" cy="2362320"/>
              </a:xfrm>
            </p:grpSpPr>
            <p:sp>
              <p:nvSpPr>
                <p:cNvPr id="29" name="Rectangle 28"/>
                <p:cNvSpPr/>
                <p:nvPr/>
              </p:nvSpPr>
              <p:spPr bwMode="auto">
                <a:xfrm>
                  <a:off x="8001000" y="304800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dirty="0">
                      <a:ea typeface="ＭＳ Ｐゴシック" charset="-128"/>
                      <a:cs typeface="ＭＳ Ｐゴシック" charset="-128"/>
                    </a:rPr>
                    <a:t>FA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6934200" y="304800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dirty="0">
                      <a:ea typeface="ＭＳ Ｐゴシック" charset="-128"/>
                      <a:cs typeface="ＭＳ Ｐゴシック" charset="-128"/>
                    </a:rPr>
                    <a:t>FA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4724400" y="304800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dirty="0">
                      <a:ea typeface="ＭＳ Ｐゴシック" charset="-128"/>
                      <a:cs typeface="ＭＳ Ｐゴシック" charset="-128"/>
                    </a:rPr>
                    <a:t>FA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8458200" y="2514600"/>
                  <a:ext cx="0" cy="533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8273945" y="2152590"/>
                  <a:ext cx="4636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</a:t>
                  </a:r>
                  <a:r>
                    <a:rPr lang="en-US" sz="2000" baseline="-25000" dirty="0"/>
                    <a:t>0</a:t>
                  </a:r>
                  <a:endParaRPr lang="en-US" sz="2000" dirty="0"/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 bwMode="auto">
                <a:xfrm>
                  <a:off x="8153400" y="2514600"/>
                  <a:ext cx="0" cy="533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7924800" y="2152590"/>
                  <a:ext cx="4636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</a:t>
                  </a:r>
                  <a:r>
                    <a:rPr lang="en-US" sz="2000" baseline="-25000" dirty="0"/>
                    <a:t>0</a:t>
                  </a:r>
                  <a:endParaRPr lang="en-US" sz="2000" dirty="0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7391400" y="2514600"/>
                  <a:ext cx="0" cy="533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7207145" y="2152590"/>
                  <a:ext cx="4508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</a:t>
                  </a:r>
                  <a:r>
                    <a:rPr lang="en-US" sz="2000" baseline="-25000" dirty="0"/>
                    <a:t>1</a:t>
                  </a:r>
                  <a:endParaRPr lang="en-US" sz="2000" dirty="0"/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7086600" y="2514600"/>
                  <a:ext cx="0" cy="533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858000" y="2152590"/>
                  <a:ext cx="4636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000" dirty="0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5181600" y="2514600"/>
                  <a:ext cx="0" cy="533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5035934" y="2152590"/>
                  <a:ext cx="6028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</a:t>
                  </a:r>
                  <a:r>
                    <a:rPr lang="en-US" sz="2000" baseline="-25000" dirty="0"/>
                    <a:t>n-1</a:t>
                  </a:r>
                  <a:endParaRPr lang="en-US" sz="2000" dirty="0"/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 bwMode="auto">
                <a:xfrm>
                  <a:off x="4876800" y="2514600"/>
                  <a:ext cx="0" cy="533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4642110" y="2152590"/>
                  <a:ext cx="6156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</a:t>
                  </a:r>
                  <a:r>
                    <a:rPr lang="en-US" sz="2000" baseline="-25000" dirty="0"/>
                    <a:t>n-1</a:t>
                  </a:r>
                  <a:endParaRPr lang="en-US" sz="2000" dirty="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 bwMode="auto">
                <a:xfrm>
                  <a:off x="8305800" y="3657600"/>
                  <a:ext cx="0" cy="533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077200" y="4114800"/>
                  <a:ext cx="4636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</a:t>
                  </a:r>
                  <a:r>
                    <a:rPr lang="en-US" sz="2000" baseline="-25000" dirty="0"/>
                    <a:t>0</a:t>
                  </a:r>
                  <a:endParaRPr lang="en-US" sz="2000" dirty="0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 bwMode="auto">
                <a:xfrm>
                  <a:off x="7239000" y="3657600"/>
                  <a:ext cx="0" cy="533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7010400" y="4114800"/>
                  <a:ext cx="4508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</a:t>
                  </a:r>
                  <a:r>
                    <a:rPr lang="en-US" sz="2000" baseline="-25000" dirty="0"/>
                    <a:t>1</a:t>
                  </a:r>
                  <a:endParaRPr lang="en-US" sz="2000" dirty="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 bwMode="auto">
                <a:xfrm>
                  <a:off x="5022745" y="3657600"/>
                  <a:ext cx="0" cy="533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4794145" y="4114800"/>
                  <a:ext cx="6028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</a:t>
                  </a:r>
                  <a:r>
                    <a:rPr lang="en-US" sz="2000" baseline="-25000" dirty="0"/>
                    <a:t>n-1</a:t>
                  </a:r>
                  <a:endParaRPr lang="en-US" sz="2000" dirty="0"/>
                </a:p>
              </p:txBody>
            </p:sp>
            <p:cxnSp>
              <p:nvCxnSpPr>
                <p:cNvPr id="70" name="Straight Arrow Connector 69"/>
                <p:cNvCxnSpPr>
                  <a:stCxn id="29" idx="1"/>
                  <a:endCxn id="30" idx="3"/>
                </p:cNvCxnSpPr>
                <p:nvPr/>
              </p:nvCxnSpPr>
              <p:spPr bwMode="auto">
                <a:xfrm flipH="1">
                  <a:off x="7543800" y="3352800"/>
                  <a:ext cx="457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3" name="Straight Arrow Connector 72"/>
                <p:cNvCxnSpPr/>
                <p:nvPr/>
              </p:nvCxnSpPr>
              <p:spPr bwMode="auto">
                <a:xfrm flipH="1">
                  <a:off x="6477000" y="3352800"/>
                  <a:ext cx="457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5" name="Straight Arrow Connector 74"/>
                <p:cNvCxnSpPr/>
                <p:nvPr/>
              </p:nvCxnSpPr>
              <p:spPr bwMode="auto">
                <a:xfrm flipH="1">
                  <a:off x="5334000" y="3352800"/>
                  <a:ext cx="457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6" name="Straight Arrow Connector 75"/>
                <p:cNvCxnSpPr/>
                <p:nvPr/>
              </p:nvCxnSpPr>
              <p:spPr bwMode="auto">
                <a:xfrm flipH="1">
                  <a:off x="4267200" y="3352800"/>
                  <a:ext cx="457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7" name="Straight Arrow Connector 76"/>
                <p:cNvCxnSpPr/>
                <p:nvPr/>
              </p:nvCxnSpPr>
              <p:spPr bwMode="auto">
                <a:xfrm flipH="1">
                  <a:off x="8610600" y="3352800"/>
                  <a:ext cx="457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8680345" y="2952690"/>
                  <a:ext cx="4636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baseline="-25000" dirty="0"/>
                    <a:t>0</a:t>
                  </a:r>
                  <a:endParaRPr lang="en-US" sz="2000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7543800" y="2952690"/>
                  <a:ext cx="4649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baseline="-25000" dirty="0"/>
                    <a:t>1</a:t>
                  </a:r>
                  <a:endParaRPr lang="en-US" sz="20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6469217" y="2952690"/>
                  <a:ext cx="4649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baseline="-25000" dirty="0"/>
                    <a:t>2</a:t>
                  </a:r>
                  <a:endParaRPr lang="en-US" sz="2000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327545" y="2952690"/>
                  <a:ext cx="6170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baseline="-25000" dirty="0"/>
                    <a:t>n-1</a:t>
                  </a:r>
                  <a:endParaRPr lang="en-US" sz="2000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267200" y="2952690"/>
                  <a:ext cx="4649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C</a:t>
                  </a:r>
                  <a:r>
                    <a:rPr lang="en-US" sz="2000" baseline="-25000" dirty="0" err="1"/>
                    <a:t>n</a:t>
                  </a:r>
                  <a:endParaRPr lang="en-US" sz="2000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5779373" y="2819400"/>
                  <a:ext cx="697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…</a:t>
                  </a: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5334000" y="1676400"/>
                <a:ext cx="2787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Ripple Carry Adder</a:t>
                </a: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853504" y="4622021"/>
              <a:ext cx="38595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Assuming 2’s complement:</a:t>
              </a:r>
            </a:p>
            <a:p>
              <a:r>
                <a:rPr lang="en-US" dirty="0"/>
                <a:t>What is C</a:t>
              </a:r>
              <a:r>
                <a:rPr lang="en-US" baseline="-25000" dirty="0"/>
                <a:t>0</a:t>
              </a:r>
              <a:r>
                <a:rPr lang="en-US" dirty="0"/>
                <a:t>?</a:t>
              </a:r>
            </a:p>
            <a:p>
              <a:r>
                <a:rPr lang="en-US" dirty="0"/>
                <a:t>What do we do with C</a:t>
              </a:r>
              <a:r>
                <a:rPr lang="en-US" baseline="-25000" dirty="0"/>
                <a:t>n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484974" y="1597224"/>
            <a:ext cx="3743032" cy="5108377"/>
            <a:chOff x="228600" y="1597223"/>
            <a:chExt cx="3743032" cy="5108377"/>
          </a:xfrm>
        </p:grpSpPr>
        <p:grpSp>
          <p:nvGrpSpPr>
            <p:cNvPr id="111" name="Group 110"/>
            <p:cNvGrpSpPr/>
            <p:nvPr/>
          </p:nvGrpSpPr>
          <p:grpSpPr>
            <a:xfrm>
              <a:off x="228600" y="1905000"/>
              <a:ext cx="3743032" cy="4800600"/>
              <a:chOff x="228600" y="2286000"/>
              <a:chExt cx="3743032" cy="48006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28600" y="3905072"/>
                <a:ext cx="3743032" cy="120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 bit adder: full adder (FA)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Inputs: 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, 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Outputs: S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, 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i+1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609600" y="5067180"/>
                <a:ext cx="2362200" cy="2019420"/>
                <a:chOff x="609600" y="5067180"/>
                <a:chExt cx="2362200" cy="2019420"/>
              </a:xfrm>
            </p:grpSpPr>
            <p:sp>
              <p:nvSpPr>
                <p:cNvPr id="89" name="Rectangle 88"/>
                <p:cNvSpPr/>
                <p:nvPr/>
              </p:nvSpPr>
              <p:spPr bwMode="auto">
                <a:xfrm>
                  <a:off x="1524000" y="582930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dirty="0">
                      <a:ea typeface="ＭＳ Ｐゴシック" charset="-128"/>
                      <a:cs typeface="ＭＳ Ｐゴシック" charset="-128"/>
                    </a:rPr>
                    <a:t>FA</a:t>
                  </a:r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 bwMode="auto">
                <a:xfrm>
                  <a:off x="1981200" y="5467290"/>
                  <a:ext cx="0" cy="36201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796945" y="5067180"/>
                  <a:ext cx="3937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</a:t>
                  </a:r>
                  <a:r>
                    <a:rPr lang="en-US" sz="2000" baseline="-25000" dirty="0"/>
                    <a:t>i</a:t>
                  </a:r>
                  <a:endParaRPr lang="en-US" sz="2000" dirty="0"/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 bwMode="auto">
                <a:xfrm>
                  <a:off x="1676400" y="5467290"/>
                  <a:ext cx="0" cy="36201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93" name="TextBox 92"/>
                <p:cNvSpPr txBox="1"/>
                <p:nvPr/>
              </p:nvSpPr>
              <p:spPr>
                <a:xfrm>
                  <a:off x="1447800" y="5067180"/>
                  <a:ext cx="4065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</a:t>
                  </a:r>
                  <a:r>
                    <a:rPr lang="en-US" sz="2000" baseline="-25000" dirty="0"/>
                    <a:t>i</a:t>
                  </a:r>
                  <a:endParaRPr lang="en-US" sz="2000" dirty="0"/>
                </a:p>
              </p:txBody>
            </p:sp>
            <p:cxnSp>
              <p:nvCxnSpPr>
                <p:cNvPr id="95" name="Straight Arrow Connector 94"/>
                <p:cNvCxnSpPr/>
                <p:nvPr/>
              </p:nvCxnSpPr>
              <p:spPr bwMode="auto">
                <a:xfrm>
                  <a:off x="1828800" y="6438900"/>
                  <a:ext cx="0" cy="32379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1600200" y="6686490"/>
                  <a:ext cx="3937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</a:t>
                  </a:r>
                  <a:r>
                    <a:rPr lang="en-US" sz="2000" baseline="-25000" dirty="0"/>
                    <a:t>i</a:t>
                  </a:r>
                  <a:endParaRPr lang="en-US" sz="2000" dirty="0"/>
                </a:p>
              </p:txBody>
            </p:sp>
            <p:cxnSp>
              <p:nvCxnSpPr>
                <p:cNvPr id="97" name="Straight Arrow Connector 96"/>
                <p:cNvCxnSpPr>
                  <a:stCxn id="89" idx="1"/>
                </p:cNvCxnSpPr>
                <p:nvPr/>
              </p:nvCxnSpPr>
              <p:spPr bwMode="auto">
                <a:xfrm flipH="1">
                  <a:off x="1066800" y="6134100"/>
                  <a:ext cx="457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H="1">
                  <a:off x="2133600" y="6134100"/>
                  <a:ext cx="457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2563924" y="5962470"/>
                  <a:ext cx="4078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C</a:t>
                  </a:r>
                  <a:r>
                    <a:rPr lang="en-US" sz="2000" baseline="-25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09600" y="5962470"/>
                  <a:ext cx="6028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baseline="-25000" dirty="0"/>
                    <a:t>i+1</a:t>
                  </a:r>
                  <a:endParaRPr lang="en-US" sz="2000" dirty="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1421342" y="2286000"/>
                <a:ext cx="416983" cy="152401"/>
                <a:chOff x="3007901" y="1676400"/>
                <a:chExt cx="416983" cy="152401"/>
              </a:xfrm>
            </p:grpSpPr>
            <p:sp>
              <p:nvSpPr>
                <p:cNvPr id="108" name="Freeform 5"/>
                <p:cNvSpPr>
                  <a:spLocks/>
                </p:cNvSpPr>
                <p:nvPr/>
              </p:nvSpPr>
              <p:spPr bwMode="auto">
                <a:xfrm>
                  <a:off x="3262959" y="1676401"/>
                  <a:ext cx="161925" cy="152400"/>
                </a:xfrm>
                <a:custGeom>
                  <a:avLst/>
                  <a:gdLst>
                    <a:gd name="T0" fmla="*/ 150 w 150"/>
                    <a:gd name="T1" fmla="*/ 144 h 147"/>
                    <a:gd name="T2" fmla="*/ 132 w 150"/>
                    <a:gd name="T3" fmla="*/ 54 h 147"/>
                    <a:gd name="T4" fmla="*/ 72 w 150"/>
                    <a:gd name="T5" fmla="*/ 0 h 147"/>
                    <a:gd name="T6" fmla="*/ 12 w 150"/>
                    <a:gd name="T7" fmla="*/ 51 h 147"/>
                    <a:gd name="T8" fmla="*/ 0 w 150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" h="147">
                      <a:moveTo>
                        <a:pt x="150" y="144"/>
                      </a:moveTo>
                      <a:cubicBezTo>
                        <a:pt x="147" y="129"/>
                        <a:pt x="145" y="78"/>
                        <a:pt x="132" y="54"/>
                      </a:cubicBezTo>
                      <a:cubicBezTo>
                        <a:pt x="119" y="30"/>
                        <a:pt x="92" y="0"/>
                        <a:pt x="72" y="0"/>
                      </a:cubicBezTo>
                      <a:cubicBezTo>
                        <a:pt x="52" y="0"/>
                        <a:pt x="24" y="26"/>
                        <a:pt x="12" y="51"/>
                      </a:cubicBezTo>
                      <a:cubicBezTo>
                        <a:pt x="0" y="76"/>
                        <a:pt x="2" y="127"/>
                        <a:pt x="0" y="147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09" name="Freeform 5"/>
                <p:cNvSpPr>
                  <a:spLocks/>
                </p:cNvSpPr>
                <p:nvPr/>
              </p:nvSpPr>
              <p:spPr bwMode="auto">
                <a:xfrm>
                  <a:off x="3007901" y="1676400"/>
                  <a:ext cx="161925" cy="152400"/>
                </a:xfrm>
                <a:custGeom>
                  <a:avLst/>
                  <a:gdLst>
                    <a:gd name="T0" fmla="*/ 150 w 150"/>
                    <a:gd name="T1" fmla="*/ 144 h 147"/>
                    <a:gd name="T2" fmla="*/ 132 w 150"/>
                    <a:gd name="T3" fmla="*/ 54 h 147"/>
                    <a:gd name="T4" fmla="*/ 72 w 150"/>
                    <a:gd name="T5" fmla="*/ 0 h 147"/>
                    <a:gd name="T6" fmla="*/ 12 w 150"/>
                    <a:gd name="T7" fmla="*/ 51 h 147"/>
                    <a:gd name="T8" fmla="*/ 0 w 150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" h="147">
                      <a:moveTo>
                        <a:pt x="150" y="144"/>
                      </a:moveTo>
                      <a:cubicBezTo>
                        <a:pt x="147" y="129"/>
                        <a:pt x="145" y="78"/>
                        <a:pt x="132" y="54"/>
                      </a:cubicBezTo>
                      <a:cubicBezTo>
                        <a:pt x="119" y="30"/>
                        <a:pt x="92" y="0"/>
                        <a:pt x="72" y="0"/>
                      </a:cubicBezTo>
                      <a:cubicBezTo>
                        <a:pt x="52" y="0"/>
                        <a:pt x="24" y="26"/>
                        <a:pt x="12" y="51"/>
                      </a:cubicBezTo>
                      <a:cubicBezTo>
                        <a:pt x="0" y="76"/>
                        <a:pt x="2" y="127"/>
                        <a:pt x="0" y="147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685800" y="1597223"/>
              <a:ext cx="1255313" cy="1907977"/>
              <a:chOff x="685800" y="1597223"/>
              <a:chExt cx="1255313" cy="1907977"/>
            </a:xfrm>
          </p:grpSpPr>
          <p:sp>
            <p:nvSpPr>
              <p:cNvPr id="113" name="Freeform 112"/>
              <p:cNvSpPr/>
              <p:nvPr/>
            </p:nvSpPr>
            <p:spPr>
              <a:xfrm>
                <a:off x="1536700" y="2067977"/>
                <a:ext cx="228600" cy="326416"/>
              </a:xfrm>
              <a:custGeom>
                <a:avLst/>
                <a:gdLst>
                  <a:gd name="connsiteX0" fmla="*/ 114300 w 228600"/>
                  <a:gd name="connsiteY0" fmla="*/ 2123 h 326416"/>
                  <a:gd name="connsiteX1" fmla="*/ 19050 w 228600"/>
                  <a:gd name="connsiteY1" fmla="*/ 27523 h 326416"/>
                  <a:gd name="connsiteX2" fmla="*/ 6350 w 228600"/>
                  <a:gd name="connsiteY2" fmla="*/ 46573 h 326416"/>
                  <a:gd name="connsiteX3" fmla="*/ 0 w 228600"/>
                  <a:gd name="connsiteY3" fmla="*/ 65623 h 326416"/>
                  <a:gd name="connsiteX4" fmla="*/ 6350 w 228600"/>
                  <a:gd name="connsiteY4" fmla="*/ 243423 h 326416"/>
                  <a:gd name="connsiteX5" fmla="*/ 12700 w 228600"/>
                  <a:gd name="connsiteY5" fmla="*/ 262473 h 326416"/>
                  <a:gd name="connsiteX6" fmla="*/ 31750 w 228600"/>
                  <a:gd name="connsiteY6" fmla="*/ 275173 h 326416"/>
                  <a:gd name="connsiteX7" fmla="*/ 50800 w 228600"/>
                  <a:gd name="connsiteY7" fmla="*/ 313273 h 326416"/>
                  <a:gd name="connsiteX8" fmla="*/ 88900 w 228600"/>
                  <a:gd name="connsiteY8" fmla="*/ 325973 h 326416"/>
                  <a:gd name="connsiteX9" fmla="*/ 190500 w 228600"/>
                  <a:gd name="connsiteY9" fmla="*/ 306923 h 326416"/>
                  <a:gd name="connsiteX10" fmla="*/ 196850 w 228600"/>
                  <a:gd name="connsiteY10" fmla="*/ 287873 h 326416"/>
                  <a:gd name="connsiteX11" fmla="*/ 222250 w 228600"/>
                  <a:gd name="connsiteY11" fmla="*/ 230723 h 326416"/>
                  <a:gd name="connsiteX12" fmla="*/ 228600 w 228600"/>
                  <a:gd name="connsiteY12" fmla="*/ 211673 h 326416"/>
                  <a:gd name="connsiteX13" fmla="*/ 215900 w 228600"/>
                  <a:gd name="connsiteY13" fmla="*/ 78323 h 326416"/>
                  <a:gd name="connsiteX14" fmla="*/ 209550 w 228600"/>
                  <a:gd name="connsiteY14" fmla="*/ 59273 h 326416"/>
                  <a:gd name="connsiteX15" fmla="*/ 165100 w 228600"/>
                  <a:gd name="connsiteY15" fmla="*/ 8473 h 326416"/>
                  <a:gd name="connsiteX16" fmla="*/ 114300 w 228600"/>
                  <a:gd name="connsiteY16" fmla="*/ 2123 h 32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8600" h="326416">
                    <a:moveTo>
                      <a:pt x="114300" y="2123"/>
                    </a:moveTo>
                    <a:cubicBezTo>
                      <a:pt x="89958" y="5298"/>
                      <a:pt x="43335" y="3238"/>
                      <a:pt x="19050" y="27523"/>
                    </a:cubicBezTo>
                    <a:cubicBezTo>
                      <a:pt x="13654" y="32919"/>
                      <a:pt x="9763" y="39747"/>
                      <a:pt x="6350" y="46573"/>
                    </a:cubicBezTo>
                    <a:cubicBezTo>
                      <a:pt x="3357" y="52560"/>
                      <a:pt x="2117" y="59273"/>
                      <a:pt x="0" y="65623"/>
                    </a:cubicBezTo>
                    <a:cubicBezTo>
                      <a:pt x="2117" y="124890"/>
                      <a:pt x="2532" y="184242"/>
                      <a:pt x="6350" y="243423"/>
                    </a:cubicBezTo>
                    <a:cubicBezTo>
                      <a:pt x="6781" y="250103"/>
                      <a:pt x="8519" y="257246"/>
                      <a:pt x="12700" y="262473"/>
                    </a:cubicBezTo>
                    <a:cubicBezTo>
                      <a:pt x="17468" y="268432"/>
                      <a:pt x="25400" y="270940"/>
                      <a:pt x="31750" y="275173"/>
                    </a:cubicBezTo>
                    <a:cubicBezTo>
                      <a:pt x="35210" y="285553"/>
                      <a:pt x="40434" y="306794"/>
                      <a:pt x="50800" y="313273"/>
                    </a:cubicBezTo>
                    <a:cubicBezTo>
                      <a:pt x="62152" y="320368"/>
                      <a:pt x="88900" y="325973"/>
                      <a:pt x="88900" y="325973"/>
                    </a:cubicBezTo>
                    <a:cubicBezTo>
                      <a:pt x="103511" y="324849"/>
                      <a:pt x="169379" y="333325"/>
                      <a:pt x="190500" y="306923"/>
                    </a:cubicBezTo>
                    <a:cubicBezTo>
                      <a:pt x="194681" y="301696"/>
                      <a:pt x="193857" y="293860"/>
                      <a:pt x="196850" y="287873"/>
                    </a:cubicBezTo>
                    <a:cubicBezTo>
                      <a:pt x="227039" y="227496"/>
                      <a:pt x="189485" y="329017"/>
                      <a:pt x="222250" y="230723"/>
                    </a:cubicBezTo>
                    <a:lnTo>
                      <a:pt x="228600" y="211673"/>
                    </a:lnTo>
                    <a:cubicBezTo>
                      <a:pt x="224046" y="134259"/>
                      <a:pt x="230433" y="129190"/>
                      <a:pt x="215900" y="78323"/>
                    </a:cubicBezTo>
                    <a:cubicBezTo>
                      <a:pt x="214061" y="71887"/>
                      <a:pt x="212801" y="65124"/>
                      <a:pt x="209550" y="59273"/>
                    </a:cubicBezTo>
                    <a:cubicBezTo>
                      <a:pt x="194896" y="32896"/>
                      <a:pt x="189360" y="20603"/>
                      <a:pt x="165100" y="8473"/>
                    </a:cubicBezTo>
                    <a:cubicBezTo>
                      <a:pt x="144368" y="-1893"/>
                      <a:pt x="138642" y="-1052"/>
                      <a:pt x="114300" y="2123"/>
                    </a:cubicBezTo>
                    <a:close/>
                  </a:path>
                </a:pathLst>
              </a:custGeom>
              <a:ln w="190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1543050" y="2423134"/>
                <a:ext cx="228600" cy="326416"/>
              </a:xfrm>
              <a:custGeom>
                <a:avLst/>
                <a:gdLst>
                  <a:gd name="connsiteX0" fmla="*/ 114300 w 228600"/>
                  <a:gd name="connsiteY0" fmla="*/ 2123 h 326416"/>
                  <a:gd name="connsiteX1" fmla="*/ 19050 w 228600"/>
                  <a:gd name="connsiteY1" fmla="*/ 27523 h 326416"/>
                  <a:gd name="connsiteX2" fmla="*/ 6350 w 228600"/>
                  <a:gd name="connsiteY2" fmla="*/ 46573 h 326416"/>
                  <a:gd name="connsiteX3" fmla="*/ 0 w 228600"/>
                  <a:gd name="connsiteY3" fmla="*/ 65623 h 326416"/>
                  <a:gd name="connsiteX4" fmla="*/ 6350 w 228600"/>
                  <a:gd name="connsiteY4" fmla="*/ 243423 h 326416"/>
                  <a:gd name="connsiteX5" fmla="*/ 12700 w 228600"/>
                  <a:gd name="connsiteY5" fmla="*/ 262473 h 326416"/>
                  <a:gd name="connsiteX6" fmla="*/ 31750 w 228600"/>
                  <a:gd name="connsiteY6" fmla="*/ 275173 h 326416"/>
                  <a:gd name="connsiteX7" fmla="*/ 50800 w 228600"/>
                  <a:gd name="connsiteY7" fmla="*/ 313273 h 326416"/>
                  <a:gd name="connsiteX8" fmla="*/ 88900 w 228600"/>
                  <a:gd name="connsiteY8" fmla="*/ 325973 h 326416"/>
                  <a:gd name="connsiteX9" fmla="*/ 190500 w 228600"/>
                  <a:gd name="connsiteY9" fmla="*/ 306923 h 326416"/>
                  <a:gd name="connsiteX10" fmla="*/ 196850 w 228600"/>
                  <a:gd name="connsiteY10" fmla="*/ 287873 h 326416"/>
                  <a:gd name="connsiteX11" fmla="*/ 222250 w 228600"/>
                  <a:gd name="connsiteY11" fmla="*/ 230723 h 326416"/>
                  <a:gd name="connsiteX12" fmla="*/ 228600 w 228600"/>
                  <a:gd name="connsiteY12" fmla="*/ 211673 h 326416"/>
                  <a:gd name="connsiteX13" fmla="*/ 215900 w 228600"/>
                  <a:gd name="connsiteY13" fmla="*/ 78323 h 326416"/>
                  <a:gd name="connsiteX14" fmla="*/ 209550 w 228600"/>
                  <a:gd name="connsiteY14" fmla="*/ 59273 h 326416"/>
                  <a:gd name="connsiteX15" fmla="*/ 165100 w 228600"/>
                  <a:gd name="connsiteY15" fmla="*/ 8473 h 326416"/>
                  <a:gd name="connsiteX16" fmla="*/ 114300 w 228600"/>
                  <a:gd name="connsiteY16" fmla="*/ 2123 h 32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8600" h="326416">
                    <a:moveTo>
                      <a:pt x="114300" y="2123"/>
                    </a:moveTo>
                    <a:cubicBezTo>
                      <a:pt x="89958" y="5298"/>
                      <a:pt x="43335" y="3238"/>
                      <a:pt x="19050" y="27523"/>
                    </a:cubicBezTo>
                    <a:cubicBezTo>
                      <a:pt x="13654" y="32919"/>
                      <a:pt x="9763" y="39747"/>
                      <a:pt x="6350" y="46573"/>
                    </a:cubicBezTo>
                    <a:cubicBezTo>
                      <a:pt x="3357" y="52560"/>
                      <a:pt x="2117" y="59273"/>
                      <a:pt x="0" y="65623"/>
                    </a:cubicBezTo>
                    <a:cubicBezTo>
                      <a:pt x="2117" y="124890"/>
                      <a:pt x="2532" y="184242"/>
                      <a:pt x="6350" y="243423"/>
                    </a:cubicBezTo>
                    <a:cubicBezTo>
                      <a:pt x="6781" y="250103"/>
                      <a:pt x="8519" y="257246"/>
                      <a:pt x="12700" y="262473"/>
                    </a:cubicBezTo>
                    <a:cubicBezTo>
                      <a:pt x="17468" y="268432"/>
                      <a:pt x="25400" y="270940"/>
                      <a:pt x="31750" y="275173"/>
                    </a:cubicBezTo>
                    <a:cubicBezTo>
                      <a:pt x="35210" y="285553"/>
                      <a:pt x="40434" y="306794"/>
                      <a:pt x="50800" y="313273"/>
                    </a:cubicBezTo>
                    <a:cubicBezTo>
                      <a:pt x="62152" y="320368"/>
                      <a:pt x="88900" y="325973"/>
                      <a:pt x="88900" y="325973"/>
                    </a:cubicBezTo>
                    <a:cubicBezTo>
                      <a:pt x="103511" y="324849"/>
                      <a:pt x="169379" y="333325"/>
                      <a:pt x="190500" y="306923"/>
                    </a:cubicBezTo>
                    <a:cubicBezTo>
                      <a:pt x="194681" y="301696"/>
                      <a:pt x="193857" y="293860"/>
                      <a:pt x="196850" y="287873"/>
                    </a:cubicBezTo>
                    <a:cubicBezTo>
                      <a:pt x="227039" y="227496"/>
                      <a:pt x="189485" y="329017"/>
                      <a:pt x="222250" y="230723"/>
                    </a:cubicBezTo>
                    <a:lnTo>
                      <a:pt x="228600" y="211673"/>
                    </a:lnTo>
                    <a:cubicBezTo>
                      <a:pt x="224046" y="134259"/>
                      <a:pt x="230433" y="129190"/>
                      <a:pt x="215900" y="78323"/>
                    </a:cubicBezTo>
                    <a:cubicBezTo>
                      <a:pt x="214061" y="71887"/>
                      <a:pt x="212801" y="65124"/>
                      <a:pt x="209550" y="59273"/>
                    </a:cubicBezTo>
                    <a:cubicBezTo>
                      <a:pt x="194896" y="32896"/>
                      <a:pt x="189360" y="20603"/>
                      <a:pt x="165100" y="8473"/>
                    </a:cubicBezTo>
                    <a:cubicBezTo>
                      <a:pt x="144368" y="-1893"/>
                      <a:pt x="138642" y="-1052"/>
                      <a:pt x="114300" y="2123"/>
                    </a:cubicBezTo>
                    <a:close/>
                  </a:path>
                </a:pathLst>
              </a:custGeom>
              <a:ln w="190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1543050" y="2797784"/>
                <a:ext cx="228600" cy="326416"/>
              </a:xfrm>
              <a:custGeom>
                <a:avLst/>
                <a:gdLst>
                  <a:gd name="connsiteX0" fmla="*/ 114300 w 228600"/>
                  <a:gd name="connsiteY0" fmla="*/ 2123 h 326416"/>
                  <a:gd name="connsiteX1" fmla="*/ 19050 w 228600"/>
                  <a:gd name="connsiteY1" fmla="*/ 27523 h 326416"/>
                  <a:gd name="connsiteX2" fmla="*/ 6350 w 228600"/>
                  <a:gd name="connsiteY2" fmla="*/ 46573 h 326416"/>
                  <a:gd name="connsiteX3" fmla="*/ 0 w 228600"/>
                  <a:gd name="connsiteY3" fmla="*/ 65623 h 326416"/>
                  <a:gd name="connsiteX4" fmla="*/ 6350 w 228600"/>
                  <a:gd name="connsiteY4" fmla="*/ 243423 h 326416"/>
                  <a:gd name="connsiteX5" fmla="*/ 12700 w 228600"/>
                  <a:gd name="connsiteY5" fmla="*/ 262473 h 326416"/>
                  <a:gd name="connsiteX6" fmla="*/ 31750 w 228600"/>
                  <a:gd name="connsiteY6" fmla="*/ 275173 h 326416"/>
                  <a:gd name="connsiteX7" fmla="*/ 50800 w 228600"/>
                  <a:gd name="connsiteY7" fmla="*/ 313273 h 326416"/>
                  <a:gd name="connsiteX8" fmla="*/ 88900 w 228600"/>
                  <a:gd name="connsiteY8" fmla="*/ 325973 h 326416"/>
                  <a:gd name="connsiteX9" fmla="*/ 190500 w 228600"/>
                  <a:gd name="connsiteY9" fmla="*/ 306923 h 326416"/>
                  <a:gd name="connsiteX10" fmla="*/ 196850 w 228600"/>
                  <a:gd name="connsiteY10" fmla="*/ 287873 h 326416"/>
                  <a:gd name="connsiteX11" fmla="*/ 222250 w 228600"/>
                  <a:gd name="connsiteY11" fmla="*/ 230723 h 326416"/>
                  <a:gd name="connsiteX12" fmla="*/ 228600 w 228600"/>
                  <a:gd name="connsiteY12" fmla="*/ 211673 h 326416"/>
                  <a:gd name="connsiteX13" fmla="*/ 215900 w 228600"/>
                  <a:gd name="connsiteY13" fmla="*/ 78323 h 326416"/>
                  <a:gd name="connsiteX14" fmla="*/ 209550 w 228600"/>
                  <a:gd name="connsiteY14" fmla="*/ 59273 h 326416"/>
                  <a:gd name="connsiteX15" fmla="*/ 165100 w 228600"/>
                  <a:gd name="connsiteY15" fmla="*/ 8473 h 326416"/>
                  <a:gd name="connsiteX16" fmla="*/ 114300 w 228600"/>
                  <a:gd name="connsiteY16" fmla="*/ 2123 h 32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8600" h="326416">
                    <a:moveTo>
                      <a:pt x="114300" y="2123"/>
                    </a:moveTo>
                    <a:cubicBezTo>
                      <a:pt x="89958" y="5298"/>
                      <a:pt x="43335" y="3238"/>
                      <a:pt x="19050" y="27523"/>
                    </a:cubicBezTo>
                    <a:cubicBezTo>
                      <a:pt x="13654" y="32919"/>
                      <a:pt x="9763" y="39747"/>
                      <a:pt x="6350" y="46573"/>
                    </a:cubicBezTo>
                    <a:cubicBezTo>
                      <a:pt x="3357" y="52560"/>
                      <a:pt x="2117" y="59273"/>
                      <a:pt x="0" y="65623"/>
                    </a:cubicBezTo>
                    <a:cubicBezTo>
                      <a:pt x="2117" y="124890"/>
                      <a:pt x="2532" y="184242"/>
                      <a:pt x="6350" y="243423"/>
                    </a:cubicBezTo>
                    <a:cubicBezTo>
                      <a:pt x="6781" y="250103"/>
                      <a:pt x="8519" y="257246"/>
                      <a:pt x="12700" y="262473"/>
                    </a:cubicBezTo>
                    <a:cubicBezTo>
                      <a:pt x="17468" y="268432"/>
                      <a:pt x="25400" y="270940"/>
                      <a:pt x="31750" y="275173"/>
                    </a:cubicBezTo>
                    <a:cubicBezTo>
                      <a:pt x="35210" y="285553"/>
                      <a:pt x="40434" y="306794"/>
                      <a:pt x="50800" y="313273"/>
                    </a:cubicBezTo>
                    <a:cubicBezTo>
                      <a:pt x="62152" y="320368"/>
                      <a:pt x="88900" y="325973"/>
                      <a:pt x="88900" y="325973"/>
                    </a:cubicBezTo>
                    <a:cubicBezTo>
                      <a:pt x="103511" y="324849"/>
                      <a:pt x="169379" y="333325"/>
                      <a:pt x="190500" y="306923"/>
                    </a:cubicBezTo>
                    <a:cubicBezTo>
                      <a:pt x="194681" y="301696"/>
                      <a:pt x="193857" y="293860"/>
                      <a:pt x="196850" y="287873"/>
                    </a:cubicBezTo>
                    <a:cubicBezTo>
                      <a:pt x="227039" y="227496"/>
                      <a:pt x="189485" y="329017"/>
                      <a:pt x="222250" y="230723"/>
                    </a:cubicBezTo>
                    <a:lnTo>
                      <a:pt x="228600" y="211673"/>
                    </a:lnTo>
                    <a:cubicBezTo>
                      <a:pt x="224046" y="134259"/>
                      <a:pt x="230433" y="129190"/>
                      <a:pt x="215900" y="78323"/>
                    </a:cubicBezTo>
                    <a:cubicBezTo>
                      <a:pt x="214061" y="71887"/>
                      <a:pt x="212801" y="65124"/>
                      <a:pt x="209550" y="59273"/>
                    </a:cubicBezTo>
                    <a:cubicBezTo>
                      <a:pt x="194896" y="32896"/>
                      <a:pt x="189360" y="20603"/>
                      <a:pt x="165100" y="8473"/>
                    </a:cubicBezTo>
                    <a:cubicBezTo>
                      <a:pt x="144368" y="-1893"/>
                      <a:pt x="138642" y="-1052"/>
                      <a:pt x="114300" y="2123"/>
                    </a:cubicBezTo>
                    <a:close/>
                  </a:path>
                </a:pathLst>
              </a:custGeom>
              <a:ln w="190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600200" y="1597223"/>
                <a:ext cx="340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FF0000"/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rgbClr val="FF0000"/>
                    </a:solidFill>
                  </a:rPr>
                  <a:t>i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219200" y="1600200"/>
                <a:ext cx="4773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C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i+1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85800" y="1752600"/>
                <a:ext cx="340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A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i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94137" y="2133600"/>
                <a:ext cx="340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i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183087" y="3197423"/>
                <a:ext cx="340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S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i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2" name="Straight Connector 121"/>
              <p:cNvCxnSpPr>
                <a:stCxn id="113" idx="3"/>
              </p:cNvCxnSpPr>
              <p:nvPr/>
            </p:nvCxnSpPr>
            <p:spPr bwMode="auto">
              <a:xfrm flipH="1" flipV="1">
                <a:off x="965200" y="2012950"/>
                <a:ext cx="571500" cy="1206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 flipH="1" flipV="1">
                <a:off x="971550" y="2343150"/>
                <a:ext cx="571500" cy="1206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/>
              <p:cNvCxnSpPr>
                <a:stCxn id="115" idx="5"/>
              </p:cNvCxnSpPr>
              <p:nvPr/>
            </p:nvCxnSpPr>
            <p:spPr bwMode="auto">
              <a:xfrm flipH="1">
                <a:off x="1371600" y="3060257"/>
                <a:ext cx="184150" cy="2163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1" name="TextBox 80"/>
          <p:cNvSpPr txBox="1"/>
          <p:nvPr/>
        </p:nvSpPr>
        <p:spPr>
          <a:xfrm>
            <a:off x="3738291" y="6043881"/>
            <a:ext cx="843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strategy for addition is to develop a Boolean function (and then a circuit) whose output is equivalent to addition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Finite State Machine Design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609600" y="12954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The behavior of combinational logic is specified by a truth table</a:t>
            </a:r>
          </a:p>
          <a:p>
            <a:r>
              <a:rPr lang="en-US" dirty="0"/>
              <a:t>The behavior of a finite state machine is specified by a state diagram</a:t>
            </a:r>
          </a:p>
          <a:p>
            <a:r>
              <a:rPr lang="en-US" dirty="0"/>
              <a:t>Finite state machine design procedure</a:t>
            </a:r>
          </a:p>
          <a:p>
            <a:pPr lvl="1"/>
            <a:r>
              <a:rPr lang="en-US" dirty="0"/>
              <a:t>Develop state diagram</a:t>
            </a:r>
          </a:p>
          <a:p>
            <a:pPr lvl="1"/>
            <a:r>
              <a:rPr lang="en-US" dirty="0"/>
              <a:t>Determine next state function (comb. logic)</a:t>
            </a:r>
          </a:p>
          <a:p>
            <a:pPr lvl="1"/>
            <a:r>
              <a:rPr lang="en-US" dirty="0"/>
              <a:t>Determine output function (comb. logic)</a:t>
            </a:r>
          </a:p>
        </p:txBody>
      </p:sp>
    </p:spTree>
    <p:extLst>
      <p:ext uri="{BB962C8B-B14F-4D97-AF65-F5344CB8AC3E}">
        <p14:creationId xmlns:p14="http://schemas.microsoft.com/office/powerpoint/2010/main" val="11388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Example: Candy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25780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Design controller for a vending machine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Candy costs $0.15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Input signals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N: asserted (is ‘1’) if $0.05 coin inserted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D: asserted if $0.10 coin inserted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 most one input asserted at a time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N/D ignored while candy being dispensed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Output signal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C: asserted for 1 clock cycle to dispense candy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 other coins are accepted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Machine gives no change!</a:t>
            </a:r>
          </a:p>
        </p:txBody>
      </p:sp>
    </p:spTree>
    <p:extLst>
      <p:ext uri="{BB962C8B-B14F-4D97-AF65-F5344CB8AC3E}">
        <p14:creationId xmlns:p14="http://schemas.microsoft.com/office/powerpoint/2010/main" val="13503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sz="4000" dirty="0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572000" cy="1676400"/>
          </a:xfrm>
        </p:spPr>
        <p:txBody>
          <a:bodyPr/>
          <a:lstStyle/>
          <a:p>
            <a:r>
              <a:rPr lang="en-US" sz="2800" dirty="0" smtClean="0"/>
              <a:t>Try to put together the pieces for a state diagram for this setup.</a:t>
            </a:r>
          </a:p>
          <a:p>
            <a:pPr lvl="1"/>
            <a:r>
              <a:rPr lang="en-US" sz="2400" dirty="0" smtClean="0"/>
              <a:t>What are the states for the system?</a:t>
            </a:r>
          </a:p>
          <a:p>
            <a:pPr lvl="1"/>
            <a:r>
              <a:rPr lang="en-US" sz="2400" dirty="0" smtClean="0"/>
              <a:t>What are the transitions that can exist among the states?</a:t>
            </a:r>
          </a:p>
          <a:p>
            <a:r>
              <a:rPr lang="en-US" sz="2800" dirty="0" smtClean="0"/>
              <a:t>Hint: aim for 4 states and 9 transitions. Note that a transition can include staying in the same state!</a:t>
            </a:r>
            <a:endParaRPr lang="en-US" sz="28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5562600" y="1066800"/>
            <a:ext cx="64770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kern="0" dirty="0" smtClean="0"/>
              <a:t>Design controller for a vending machine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0" dirty="0" smtClean="0"/>
              <a:t>Candy costs $0.15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0" dirty="0" smtClean="0"/>
              <a:t>Input signals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N: asserted (is ‘1’) if $0.05 coin inserted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D: asserted if $0.10 coin inserted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At most one input asserted at a time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N/D ignored while candy being dispensed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0" dirty="0" smtClean="0"/>
              <a:t>Output signal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C: asserted for 1 clock cycle to dispense candy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0" dirty="0" smtClean="0"/>
              <a:t>No other coins are accepted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0" dirty="0" smtClean="0"/>
              <a:t>Machine gives no change!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4448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sz="4000" dirty="0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553200" cy="1676400"/>
          </a:xfrm>
        </p:spPr>
        <p:txBody>
          <a:bodyPr/>
          <a:lstStyle/>
          <a:p>
            <a:r>
              <a:rPr lang="en-US" sz="2800" dirty="0" smtClean="0"/>
              <a:t>What are the states for the system?</a:t>
            </a:r>
          </a:p>
          <a:p>
            <a:pPr lvl="1"/>
            <a:r>
              <a:rPr lang="en-US" sz="2400" dirty="0" smtClean="0"/>
              <a:t>0 cents accepted</a:t>
            </a:r>
          </a:p>
          <a:p>
            <a:pPr lvl="1"/>
            <a:r>
              <a:rPr lang="en-US" sz="2400" dirty="0" smtClean="0"/>
              <a:t>5 cents accepted</a:t>
            </a:r>
          </a:p>
          <a:p>
            <a:pPr lvl="1"/>
            <a:r>
              <a:rPr lang="en-US" sz="2400" dirty="0" smtClean="0"/>
              <a:t>10 cents accepted</a:t>
            </a:r>
          </a:p>
          <a:p>
            <a:pPr lvl="1"/>
            <a:r>
              <a:rPr lang="en-US" sz="2400" dirty="0" smtClean="0"/>
              <a:t>&gt;=15 cents -&gt; triggers candy release</a:t>
            </a:r>
          </a:p>
          <a:p>
            <a:r>
              <a:rPr lang="en-US" sz="2800" dirty="0" smtClean="0"/>
              <a:t>What are the transitions that can exist among the states?</a:t>
            </a:r>
          </a:p>
          <a:p>
            <a:pPr lvl="1"/>
            <a:r>
              <a:rPr lang="en-US" sz="2400" dirty="0" smtClean="0"/>
              <a:t>From 0 cents, to 5 or 10 cents.</a:t>
            </a:r>
          </a:p>
          <a:p>
            <a:pPr lvl="1"/>
            <a:r>
              <a:rPr lang="en-US" sz="2400" dirty="0" smtClean="0"/>
              <a:t>From 5 cents, to 10 or candy.</a:t>
            </a:r>
          </a:p>
          <a:p>
            <a:pPr lvl="1"/>
            <a:r>
              <a:rPr lang="en-US" sz="2400" dirty="0" smtClean="0"/>
              <a:t>From 10 cents, to candy.</a:t>
            </a:r>
          </a:p>
          <a:p>
            <a:pPr lvl="1"/>
            <a:r>
              <a:rPr lang="en-US" sz="2400" dirty="0" smtClean="0"/>
              <a:t>From candy, to 0 cents.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smtClean="0"/>
              <a:t>0/5/10 cents, </a:t>
            </a:r>
            <a:r>
              <a:rPr lang="en-US" sz="2400" dirty="0"/>
              <a:t>can stay put.</a:t>
            </a:r>
          </a:p>
          <a:p>
            <a:pPr lvl="1"/>
            <a:endParaRPr lang="en-US" sz="2400" dirty="0" smtClean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7162800" y="1066800"/>
            <a:ext cx="48768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kern="0" dirty="0" smtClean="0"/>
              <a:t>Design controller for a vending machine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Candy costs $0.15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Input signals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 smtClean="0"/>
              <a:t>N: asserted (is ‘1’) if $0.05 coin inserted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 smtClean="0"/>
              <a:t>D: asserted if $0.10 coin inserted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 smtClean="0"/>
              <a:t>At most one input asserted at a time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 smtClean="0"/>
              <a:t>N/D ignored while candy being dispensed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Output signal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 smtClean="0"/>
              <a:t>C: asserted for 1 clock cycle to dispense candy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No other coins are accepted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0" dirty="0" smtClean="0"/>
              <a:t>Machine gives no change!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6814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sz="4000" dirty="0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5334000" cy="1676400"/>
          </a:xfrm>
        </p:spPr>
        <p:txBody>
          <a:bodyPr/>
          <a:lstStyle/>
          <a:p>
            <a:r>
              <a:rPr lang="en-US" sz="2800" dirty="0"/>
              <a:t>Circle indicates a state</a:t>
            </a:r>
          </a:p>
          <a:p>
            <a:pPr lvl="1"/>
            <a:r>
              <a:rPr lang="en-US" sz="2400" dirty="0"/>
              <a:t>Output specified in state</a:t>
            </a:r>
          </a:p>
          <a:p>
            <a:r>
              <a:rPr lang="en-US" sz="2800" dirty="0"/>
              <a:t>Arc indicates state transition</a:t>
            </a:r>
          </a:p>
          <a:p>
            <a:r>
              <a:rPr lang="en-US" sz="2800" dirty="0"/>
              <a:t>Arc label: &lt;input&gt;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CF7B3-7132-5748-9884-BBFB58464C76}"/>
              </a:ext>
            </a:extLst>
          </p:cNvPr>
          <p:cNvGrpSpPr/>
          <p:nvPr/>
        </p:nvGrpSpPr>
        <p:grpSpPr>
          <a:xfrm>
            <a:off x="2286000" y="3048000"/>
            <a:ext cx="3684318" cy="3696916"/>
            <a:chOff x="851751" y="3048000"/>
            <a:chExt cx="3684318" cy="3696916"/>
          </a:xfrm>
        </p:grpSpPr>
        <p:sp>
          <p:nvSpPr>
            <p:cNvPr id="4" name="Oval 3"/>
            <p:cNvSpPr/>
            <p:nvPr/>
          </p:nvSpPr>
          <p:spPr bwMode="auto">
            <a:xfrm>
              <a:off x="1783041" y="3472099"/>
              <a:ext cx="11070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start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783041" y="4691299"/>
              <a:ext cx="11070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$.05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783041" y="5910499"/>
              <a:ext cx="11070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$.10</a:t>
              </a:r>
            </a:p>
          </p:txBody>
        </p:sp>
        <p:sp>
          <p:nvSpPr>
            <p:cNvPr id="12" name="Curved Left Arrow 11"/>
            <p:cNvSpPr/>
            <p:nvPr/>
          </p:nvSpPr>
          <p:spPr bwMode="auto">
            <a:xfrm rot="13589192">
              <a:off x="1536748" y="3225800"/>
              <a:ext cx="470676" cy="399350"/>
            </a:xfrm>
            <a:prstGeom prst="curvedLeftArrow">
              <a:avLst>
                <a:gd name="adj1" fmla="val 0"/>
                <a:gd name="adj2" fmla="val 28174"/>
                <a:gd name="adj3" fmla="val 4000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2362200" y="4038600"/>
              <a:ext cx="0" cy="652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2" name="Curved Left Arrow 21"/>
            <p:cNvSpPr/>
            <p:nvPr/>
          </p:nvSpPr>
          <p:spPr bwMode="auto">
            <a:xfrm rot="13589192">
              <a:off x="1536748" y="4445000"/>
              <a:ext cx="470676" cy="399350"/>
            </a:xfrm>
            <a:prstGeom prst="curvedLeftArrow">
              <a:avLst>
                <a:gd name="adj1" fmla="val 0"/>
                <a:gd name="adj2" fmla="val 28174"/>
                <a:gd name="adj3" fmla="val 4000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2356710" y="5257800"/>
              <a:ext cx="0" cy="652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9" name="Curved Left Arrow 28"/>
            <p:cNvSpPr/>
            <p:nvPr/>
          </p:nvSpPr>
          <p:spPr bwMode="auto">
            <a:xfrm rot="13589192">
              <a:off x="1536748" y="5664200"/>
              <a:ext cx="470676" cy="399350"/>
            </a:xfrm>
            <a:prstGeom prst="curvedLeftArrow">
              <a:avLst>
                <a:gd name="adj1" fmla="val 0"/>
                <a:gd name="adj2" fmla="val 28174"/>
                <a:gd name="adj3" fmla="val 4000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Curved Left Arrow 26"/>
            <p:cNvSpPr/>
            <p:nvPr/>
          </p:nvSpPr>
          <p:spPr bwMode="auto">
            <a:xfrm rot="10800000" flipH="1" flipV="1">
              <a:off x="2919089" y="3733796"/>
              <a:ext cx="433711" cy="2474633"/>
            </a:xfrm>
            <a:prstGeom prst="curvedLeftArrow">
              <a:avLst>
                <a:gd name="adj1" fmla="val 0"/>
                <a:gd name="adj2" fmla="val 30186"/>
                <a:gd name="adj3" fmla="val 27552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51751" y="3268717"/>
              <a:ext cx="748449" cy="465083"/>
              <a:chOff x="727334" y="2057400"/>
              <a:chExt cx="748449" cy="465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27334" y="2057400"/>
                    <a:ext cx="5031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334" y="2057400"/>
                    <a:ext cx="50315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83917" y="2060818"/>
                    <a:ext cx="491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917" y="2060818"/>
                    <a:ext cx="491866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/>
            <p:cNvGrpSpPr/>
            <p:nvPr/>
          </p:nvGrpSpPr>
          <p:grpSpPr>
            <a:xfrm>
              <a:off x="868450" y="4487917"/>
              <a:ext cx="731750" cy="465083"/>
              <a:chOff x="792250" y="2057400"/>
              <a:chExt cx="731750" cy="465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92250" y="2057400"/>
                    <a:ext cx="5031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250" y="2057400"/>
                    <a:ext cx="50315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/>
            <p:cNvGrpSpPr/>
            <p:nvPr/>
          </p:nvGrpSpPr>
          <p:grpSpPr>
            <a:xfrm>
              <a:off x="877106" y="5707117"/>
              <a:ext cx="723094" cy="465083"/>
              <a:chOff x="800906" y="2057400"/>
              <a:chExt cx="723094" cy="465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800906" y="2057400"/>
                    <a:ext cx="5031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06" y="2057400"/>
                    <a:ext cx="50315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364335" y="4126468"/>
                  <a:ext cx="3184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335" y="4126468"/>
                  <a:ext cx="3184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385" r="-1538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352800" y="4736068"/>
                  <a:ext cx="3071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4736068"/>
                  <a:ext cx="30719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833" r="-1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Curved Left Arrow 92"/>
            <p:cNvSpPr/>
            <p:nvPr/>
          </p:nvSpPr>
          <p:spPr bwMode="auto">
            <a:xfrm rot="12583882" flipH="1">
              <a:off x="3584852" y="3426688"/>
              <a:ext cx="871459" cy="3318228"/>
            </a:xfrm>
            <a:prstGeom prst="curvedLeftArrow">
              <a:avLst>
                <a:gd name="adj1" fmla="val 0"/>
                <a:gd name="adj2" fmla="val 9986"/>
                <a:gd name="adj3" fmla="val 12156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3200400" y="6260068"/>
                  <a:ext cx="9067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6260068"/>
                  <a:ext cx="90678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042" r="-563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362200" y="5345668"/>
                  <a:ext cx="3184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5345668"/>
                  <a:ext cx="31848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9231" r="-1538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4D709ED-50AC-5445-A147-D52CD4BA8B30}"/>
                </a:ext>
              </a:extLst>
            </p:cNvPr>
            <p:cNvSpPr/>
            <p:nvPr/>
          </p:nvSpPr>
          <p:spPr bwMode="auto">
            <a:xfrm>
              <a:off x="3352800" y="3048000"/>
              <a:ext cx="11832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ea typeface="ＭＳ Ｐゴシック" charset="-128"/>
                  <a:cs typeface="ＭＳ Ｐゴシック" charset="-128"/>
                </a:rPr>
                <a:t>Candy</a:t>
              </a:r>
            </a:p>
            <a:p>
              <a:pPr algn="ctr" eaLnBrk="0" hangingPunct="0"/>
              <a:r>
                <a:rPr lang="en-US" sz="1600" dirty="0">
                  <a:ea typeface="ＭＳ Ｐゴシック" charset="-128"/>
                  <a:cs typeface="ＭＳ Ｐゴシック" charset="-128"/>
                </a:rPr>
                <a:t>C=1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2CE741-2F16-1144-9D9A-B9DBB01444DC}"/>
                </a:ext>
              </a:extLst>
            </p:cNvPr>
            <p:cNvCxnSpPr>
              <a:cxnSpLocks/>
              <a:stCxn id="5" idx="7"/>
              <a:endCxn id="58" idx="4"/>
            </p:cNvCxnSpPr>
            <p:nvPr/>
          </p:nvCxnSpPr>
          <p:spPr bwMode="auto">
            <a:xfrm flipV="1">
              <a:off x="2727983" y="3614501"/>
              <a:ext cx="1216452" cy="11597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B26625A-0179-3B4B-9F12-5AEEA4365F62}"/>
                    </a:ext>
                  </a:extLst>
                </p:cNvPr>
                <p:cNvSpPr txBox="1"/>
                <p:nvPr/>
              </p:nvSpPr>
              <p:spPr>
                <a:xfrm>
                  <a:off x="2895600" y="4495800"/>
                  <a:ext cx="3184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B26625A-0179-3B4B-9F12-5AEEA4365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495800"/>
                  <a:ext cx="31848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2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0ED9AD9-90D3-8944-A7F9-3C81FB3DBA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95600" y="3352800"/>
              <a:ext cx="472418" cy="304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3CB56D-5A8A-694E-B42F-86B1E77D9DCE}"/>
              </a:ext>
            </a:extLst>
          </p:cNvPr>
          <p:cNvGrpSpPr/>
          <p:nvPr/>
        </p:nvGrpSpPr>
        <p:grpSpPr>
          <a:xfrm>
            <a:off x="6907482" y="990600"/>
            <a:ext cx="3836718" cy="5754316"/>
            <a:chOff x="5154882" y="990600"/>
            <a:chExt cx="3836718" cy="5754316"/>
          </a:xfrm>
        </p:grpSpPr>
        <p:sp>
          <p:nvSpPr>
            <p:cNvPr id="97" name="Content Placeholder 2"/>
            <p:cNvSpPr txBox="1">
              <a:spLocks/>
            </p:cNvSpPr>
            <p:nvPr/>
          </p:nvSpPr>
          <p:spPr bwMode="auto">
            <a:xfrm>
              <a:off x="5181600" y="990600"/>
              <a:ext cx="3810000" cy="16764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sz="2800" kern="0" dirty="0"/>
                <a:t>Assign each state a unique binary value (state assignment)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B2B7219-C634-1847-BF12-AFF5C337EB8E}"/>
                </a:ext>
              </a:extLst>
            </p:cNvPr>
            <p:cNvGrpSpPr/>
            <p:nvPr/>
          </p:nvGrpSpPr>
          <p:grpSpPr>
            <a:xfrm>
              <a:off x="5154882" y="3048000"/>
              <a:ext cx="3684318" cy="3696916"/>
              <a:chOff x="851751" y="3048000"/>
              <a:chExt cx="3684318" cy="3696916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7EFC137-6D2C-EB49-A6ED-C97B6046AC89}"/>
                  </a:ext>
                </a:extLst>
              </p:cNvPr>
              <p:cNvSpPr/>
              <p:nvPr/>
            </p:nvSpPr>
            <p:spPr bwMode="auto">
              <a:xfrm>
                <a:off x="1783041" y="3472099"/>
                <a:ext cx="1107069" cy="566501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00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7CBE86C-131A-1E49-A23D-689123BE88E6}"/>
                  </a:ext>
                </a:extLst>
              </p:cNvPr>
              <p:cNvSpPr/>
              <p:nvPr/>
            </p:nvSpPr>
            <p:spPr bwMode="auto">
              <a:xfrm>
                <a:off x="1783041" y="4691299"/>
                <a:ext cx="1107069" cy="566501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01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A1AB08F-A1CC-5344-9EC6-7BD80F2ACCF8}"/>
                  </a:ext>
                </a:extLst>
              </p:cNvPr>
              <p:cNvSpPr/>
              <p:nvPr/>
            </p:nvSpPr>
            <p:spPr bwMode="auto">
              <a:xfrm>
                <a:off x="1783041" y="5910499"/>
                <a:ext cx="1107069" cy="566501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10</a:t>
                </a:r>
              </a:p>
            </p:txBody>
          </p:sp>
          <p:sp>
            <p:nvSpPr>
              <p:cNvPr id="71" name="Curved Left Arrow 70">
                <a:extLst>
                  <a:ext uri="{FF2B5EF4-FFF2-40B4-BE49-F238E27FC236}">
                    <a16:creationId xmlns:a16="http://schemas.microsoft.com/office/drawing/2014/main" id="{D2083B3C-A132-1649-BD6A-6C4B5566A1DD}"/>
                  </a:ext>
                </a:extLst>
              </p:cNvPr>
              <p:cNvSpPr/>
              <p:nvPr/>
            </p:nvSpPr>
            <p:spPr bwMode="auto">
              <a:xfrm rot="13589192">
                <a:off x="1536748" y="3225800"/>
                <a:ext cx="470676" cy="399350"/>
              </a:xfrm>
              <a:prstGeom prst="curvedLeftArrow">
                <a:avLst>
                  <a:gd name="adj1" fmla="val 0"/>
                  <a:gd name="adj2" fmla="val 28174"/>
                  <a:gd name="adj3" fmla="val 40000"/>
                </a:avLst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1A0310D-1B66-954A-A98A-533BB58988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54844" y="4030649"/>
                <a:ext cx="0" cy="65269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73" name="Curved Left Arrow 72">
                <a:extLst>
                  <a:ext uri="{FF2B5EF4-FFF2-40B4-BE49-F238E27FC236}">
                    <a16:creationId xmlns:a16="http://schemas.microsoft.com/office/drawing/2014/main" id="{92ACE04E-1EAC-4A42-8770-D020F737A8D1}"/>
                  </a:ext>
                </a:extLst>
              </p:cNvPr>
              <p:cNvSpPr/>
              <p:nvPr/>
            </p:nvSpPr>
            <p:spPr bwMode="auto">
              <a:xfrm rot="13589192">
                <a:off x="1536748" y="4445000"/>
                <a:ext cx="470676" cy="399350"/>
              </a:xfrm>
              <a:prstGeom prst="curvedLeftArrow">
                <a:avLst>
                  <a:gd name="adj1" fmla="val 0"/>
                  <a:gd name="adj2" fmla="val 28174"/>
                  <a:gd name="adj3" fmla="val 40000"/>
                </a:avLst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20461C1-FCE6-C848-9CB0-71AA712E2001}"/>
                  </a:ext>
                </a:extLst>
              </p:cNvPr>
              <p:cNvCxnSpPr/>
              <p:nvPr/>
            </p:nvCxnSpPr>
            <p:spPr bwMode="auto">
              <a:xfrm>
                <a:off x="2356710" y="5257800"/>
                <a:ext cx="0" cy="65269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76" name="Curved Left Arrow 75">
                <a:extLst>
                  <a:ext uri="{FF2B5EF4-FFF2-40B4-BE49-F238E27FC236}">
                    <a16:creationId xmlns:a16="http://schemas.microsoft.com/office/drawing/2014/main" id="{D6203F39-9E0A-B54D-8B33-24ABD66B01E0}"/>
                  </a:ext>
                </a:extLst>
              </p:cNvPr>
              <p:cNvSpPr/>
              <p:nvPr/>
            </p:nvSpPr>
            <p:spPr bwMode="auto">
              <a:xfrm rot="13589192">
                <a:off x="1536748" y="5664200"/>
                <a:ext cx="470676" cy="399350"/>
              </a:xfrm>
              <a:prstGeom prst="curvedLeftArrow">
                <a:avLst>
                  <a:gd name="adj1" fmla="val 0"/>
                  <a:gd name="adj2" fmla="val 28174"/>
                  <a:gd name="adj3" fmla="val 40000"/>
                </a:avLst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7" name="Curved Left Arrow 76">
                <a:extLst>
                  <a:ext uri="{FF2B5EF4-FFF2-40B4-BE49-F238E27FC236}">
                    <a16:creationId xmlns:a16="http://schemas.microsoft.com/office/drawing/2014/main" id="{142801B0-7B7C-A042-8966-71458F6A4FAD}"/>
                  </a:ext>
                </a:extLst>
              </p:cNvPr>
              <p:cNvSpPr/>
              <p:nvPr/>
            </p:nvSpPr>
            <p:spPr bwMode="auto">
              <a:xfrm rot="10800000" flipH="1" flipV="1">
                <a:off x="2919089" y="3733796"/>
                <a:ext cx="433711" cy="2474633"/>
              </a:xfrm>
              <a:prstGeom prst="curvedLeftArrow">
                <a:avLst>
                  <a:gd name="adj1" fmla="val 0"/>
                  <a:gd name="adj2" fmla="val 30186"/>
                  <a:gd name="adj3" fmla="val 27552"/>
                </a:avLst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9EF263-D6FA-4944-AF5B-4B920A635CB0}"/>
                  </a:ext>
                </a:extLst>
              </p:cNvPr>
              <p:cNvGrpSpPr/>
              <p:nvPr/>
            </p:nvGrpSpPr>
            <p:grpSpPr>
              <a:xfrm>
                <a:off x="851751" y="3268717"/>
                <a:ext cx="748449" cy="465083"/>
                <a:chOff x="727334" y="2057400"/>
                <a:chExt cx="748449" cy="46508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C73BADC-EEF7-224A-A9AF-9C59BD6EA6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7334" y="2057400"/>
                      <a:ext cx="50315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C73BADC-EEF7-224A-A9AF-9C59BD6EA6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7334" y="2057400"/>
                      <a:ext cx="503150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CF6F1F5B-B9D1-E545-9401-988ACD5CE2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917" y="2060818"/>
                      <a:ext cx="49186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CF6F1F5B-B9D1-E545-9401-988ACD5CE2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917" y="2060818"/>
                      <a:ext cx="491866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252190B-6C2B-BE4E-BBD6-B881F24F88CA}"/>
                  </a:ext>
                </a:extLst>
              </p:cNvPr>
              <p:cNvGrpSpPr/>
              <p:nvPr/>
            </p:nvGrpSpPr>
            <p:grpSpPr>
              <a:xfrm>
                <a:off x="868450" y="4487917"/>
                <a:ext cx="731750" cy="465083"/>
                <a:chOff x="792250" y="2057400"/>
                <a:chExt cx="731750" cy="46508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947BDAAF-92CB-A44A-80D2-F5B231510D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250" y="2057400"/>
                      <a:ext cx="50315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947BDAAF-92CB-A44A-80D2-F5B231510D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2250" y="2057400"/>
                      <a:ext cx="503150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8396658E-78AA-6E4F-A091-981CE43BD9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2134" y="2060818"/>
                      <a:ext cx="49186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8396658E-78AA-6E4F-A091-981CE43BD9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2134" y="2060818"/>
                      <a:ext cx="491866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B019C095-1E17-FD48-8183-F93788DE7187}"/>
                  </a:ext>
                </a:extLst>
              </p:cNvPr>
              <p:cNvGrpSpPr/>
              <p:nvPr/>
            </p:nvGrpSpPr>
            <p:grpSpPr>
              <a:xfrm>
                <a:off x="877106" y="5707117"/>
                <a:ext cx="723094" cy="465083"/>
                <a:chOff x="800906" y="2057400"/>
                <a:chExt cx="723094" cy="46508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E55C4DC0-EFDE-274E-86CE-A68D0E2283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0906" y="2057400"/>
                      <a:ext cx="50315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E55C4DC0-EFDE-274E-86CE-A68D0E2283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906" y="2057400"/>
                      <a:ext cx="503150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0C00CB0-BB72-CB4C-803A-23C1134164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2134" y="2060818"/>
                      <a:ext cx="49186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0C00CB0-BB72-CB4C-803A-23C1134164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2134" y="2060818"/>
                      <a:ext cx="491866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371D7986-C742-D348-A4A2-D41722C42050}"/>
                      </a:ext>
                    </a:extLst>
                  </p:cNvPr>
                  <p:cNvSpPr txBox="1"/>
                  <p:nvPr/>
                </p:nvSpPr>
                <p:spPr>
                  <a:xfrm>
                    <a:off x="2356979" y="4118517"/>
                    <a:ext cx="318485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371D7986-C742-D348-A4A2-D41722C420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979" y="4118517"/>
                    <a:ext cx="31848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5385" r="-15385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41A70E9-50FE-734E-A3FC-B76C677B3515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4736068"/>
                    <a:ext cx="30719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41A70E9-50FE-734E-A3FC-B76C677B3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4736068"/>
                    <a:ext cx="3071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r="-16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Curved Left Arrow 82">
                <a:extLst>
                  <a:ext uri="{FF2B5EF4-FFF2-40B4-BE49-F238E27FC236}">
                    <a16:creationId xmlns:a16="http://schemas.microsoft.com/office/drawing/2014/main" id="{EF1E1D35-CD84-6E45-BA1C-1B6C95F5F9AB}"/>
                  </a:ext>
                </a:extLst>
              </p:cNvPr>
              <p:cNvSpPr/>
              <p:nvPr/>
            </p:nvSpPr>
            <p:spPr bwMode="auto">
              <a:xfrm rot="12583882" flipH="1">
                <a:off x="3584852" y="3426688"/>
                <a:ext cx="871459" cy="3318228"/>
              </a:xfrm>
              <a:prstGeom prst="curvedLeftArrow">
                <a:avLst>
                  <a:gd name="adj1" fmla="val 0"/>
                  <a:gd name="adj2" fmla="val 9986"/>
                  <a:gd name="adj3" fmla="val 12156"/>
                </a:avLst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91B0114-D64B-8D49-9E15-A510CDC03123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400" y="6260068"/>
                    <a:ext cx="90678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91B0114-D64B-8D49-9E15-A510CDC03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6260068"/>
                    <a:ext cx="90678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556" r="-555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91182B69-8FC0-6748-B2A6-502B332BF47D}"/>
                      </a:ext>
                    </a:extLst>
                  </p:cNvPr>
                  <p:cNvSpPr txBox="1"/>
                  <p:nvPr/>
                </p:nvSpPr>
                <p:spPr>
                  <a:xfrm>
                    <a:off x="2362200" y="5345668"/>
                    <a:ext cx="31848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91182B69-8FC0-6748-B2A6-502B332BF4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5345668"/>
                    <a:ext cx="31848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9231" r="-11538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7FD9C78-C1A8-C545-8C20-6C9E273502F6}"/>
                  </a:ext>
                </a:extLst>
              </p:cNvPr>
              <p:cNvSpPr/>
              <p:nvPr/>
            </p:nvSpPr>
            <p:spPr bwMode="auto">
              <a:xfrm>
                <a:off x="3352800" y="3048000"/>
                <a:ext cx="1183269" cy="566501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11</a:t>
                </a:r>
              </a:p>
              <a:p>
                <a:pPr algn="ctr" eaLnBrk="0" hangingPunct="0"/>
                <a:r>
                  <a:rPr lang="en-US" sz="1800" dirty="0">
                    <a:ea typeface="ＭＳ Ｐゴシック" charset="-128"/>
                    <a:cs typeface="ＭＳ Ｐゴシック" charset="-128"/>
                  </a:rPr>
                  <a:t>C=1</a:t>
                </a: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B6C99A33-8DE8-CE43-84ED-D831F7560C02}"/>
                  </a:ext>
                </a:extLst>
              </p:cNvPr>
              <p:cNvCxnSpPr>
                <a:cxnSpLocks/>
                <a:stCxn id="69" idx="7"/>
                <a:endCxn id="125" idx="4"/>
              </p:cNvCxnSpPr>
              <p:nvPr/>
            </p:nvCxnSpPr>
            <p:spPr bwMode="auto">
              <a:xfrm flipV="1">
                <a:off x="2727983" y="3614501"/>
                <a:ext cx="1216452" cy="11597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15E2E569-B3A7-B64F-9ACD-C58CC8421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4495800"/>
                    <a:ext cx="31848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15E2E569-B3A7-B64F-9ACD-C58CC8421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4495800"/>
                    <a:ext cx="3184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385" r="-11538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B070A5F-B1AF-7C42-A9A0-8DDDDA333F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895600" y="3352800"/>
                <a:ext cx="472418" cy="304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1787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934200" y="1676401"/>
            <a:ext cx="328968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 Q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 D   N    q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  q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  C</a:t>
            </a:r>
          </a:p>
          <a:p>
            <a:r>
              <a:rPr lang="en-US" dirty="0"/>
              <a:t>0    0    0   0</a:t>
            </a:r>
          </a:p>
          <a:p>
            <a:r>
              <a:rPr lang="en-US" dirty="0"/>
              <a:t>0    0    0   1</a:t>
            </a:r>
          </a:p>
          <a:p>
            <a:r>
              <a:rPr lang="en-US" dirty="0"/>
              <a:t>0    0    1   0</a:t>
            </a:r>
          </a:p>
          <a:p>
            <a:r>
              <a:rPr lang="en-US" dirty="0"/>
              <a:t>0    1    0   0</a:t>
            </a:r>
          </a:p>
          <a:p>
            <a:r>
              <a:rPr lang="en-US" dirty="0"/>
              <a:t>0    1    0   1</a:t>
            </a:r>
          </a:p>
          <a:p>
            <a:r>
              <a:rPr lang="en-US" dirty="0"/>
              <a:t>0    1    1   0</a:t>
            </a:r>
          </a:p>
          <a:p>
            <a:r>
              <a:rPr lang="en-US" dirty="0"/>
              <a:t>1    0    0   0</a:t>
            </a:r>
          </a:p>
          <a:p>
            <a:r>
              <a:rPr lang="en-US" dirty="0"/>
              <a:t>1    0    0   1</a:t>
            </a:r>
          </a:p>
          <a:p>
            <a:r>
              <a:rPr lang="en-US" dirty="0"/>
              <a:t>1    0    1   0</a:t>
            </a:r>
          </a:p>
          <a:p>
            <a:r>
              <a:rPr lang="en-US" dirty="0"/>
              <a:t>1    1    0   0</a:t>
            </a:r>
          </a:p>
          <a:p>
            <a:r>
              <a:rPr lang="en-US" dirty="0"/>
              <a:t>1    1    0   1</a:t>
            </a:r>
          </a:p>
          <a:p>
            <a:r>
              <a:rPr lang="en-US" dirty="0"/>
              <a:t>1    1    1   0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39199" y="1676401"/>
            <a:ext cx="137890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0    0    0</a:t>
            </a:r>
          </a:p>
          <a:p>
            <a:r>
              <a:rPr lang="en-US" dirty="0"/>
              <a:t>0    1    0</a:t>
            </a:r>
          </a:p>
          <a:p>
            <a:r>
              <a:rPr lang="en-US" dirty="0"/>
              <a:t>1    0    0</a:t>
            </a:r>
          </a:p>
          <a:p>
            <a:r>
              <a:rPr lang="en-US" dirty="0"/>
              <a:t>0    1    0</a:t>
            </a:r>
          </a:p>
          <a:p>
            <a:r>
              <a:rPr lang="en-US" dirty="0"/>
              <a:t>1    0    0</a:t>
            </a:r>
          </a:p>
          <a:p>
            <a:r>
              <a:rPr lang="en-US" dirty="0"/>
              <a:t>1    1    0</a:t>
            </a:r>
          </a:p>
          <a:p>
            <a:r>
              <a:rPr lang="en-US" dirty="0"/>
              <a:t>1    0    0</a:t>
            </a:r>
          </a:p>
          <a:p>
            <a:r>
              <a:rPr lang="en-US" dirty="0"/>
              <a:t>1    1    0</a:t>
            </a:r>
          </a:p>
          <a:p>
            <a:r>
              <a:rPr lang="en-US" dirty="0"/>
              <a:t>1    1    0</a:t>
            </a:r>
          </a:p>
          <a:p>
            <a:r>
              <a:rPr lang="en-US" dirty="0"/>
              <a:t>0    0    1</a:t>
            </a:r>
          </a:p>
          <a:p>
            <a:r>
              <a:rPr lang="en-US" dirty="0"/>
              <a:t>0    0    1</a:t>
            </a:r>
          </a:p>
          <a:p>
            <a:r>
              <a:rPr lang="en-US" dirty="0"/>
              <a:t>0    0    1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839200" cy="1143000"/>
          </a:xfrm>
        </p:spPr>
        <p:txBody>
          <a:bodyPr/>
          <a:lstStyle/>
          <a:p>
            <a:r>
              <a:rPr lang="en-US" sz="4000" dirty="0"/>
              <a:t>Next State and Output Functions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03660" y="838201"/>
            <a:ext cx="3072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State =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/>
              <a:t>Next State =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7010399" y="2133600"/>
            <a:ext cx="32284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8791003" y="1752600"/>
            <a:ext cx="0" cy="472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" name="Group 44"/>
          <p:cNvGrpSpPr/>
          <p:nvPr/>
        </p:nvGrpSpPr>
        <p:grpSpPr>
          <a:xfrm>
            <a:off x="1295400" y="4876800"/>
            <a:ext cx="5122069" cy="1813560"/>
            <a:chOff x="1828800" y="5192499"/>
            <a:chExt cx="5122069" cy="1813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905000" y="5192499"/>
                  <a:ext cx="4989058" cy="7402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r>
                    <a:rPr lang="en-US" dirty="0"/>
                    <a:t> +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𝑁</m:t>
                      </m:r>
                    </m:oMath>
                  </a14:m>
                  <a:r>
                    <a:rPr lang="en-US" dirty="0"/>
                    <a:t> +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r>
                    <a:rPr lang="en-US" dirty="0"/>
                    <a:t>     +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𝑁</m:t>
                      </m:r>
                    </m:oMath>
                  </a14:m>
                  <a:r>
                    <a:rPr lang="en-US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5192499"/>
                  <a:ext cx="4989058" cy="740203"/>
                </a:xfrm>
                <a:prstGeom prst="rect">
                  <a:avLst/>
                </a:prstGeom>
                <a:blipFill>
                  <a:blip r:embed="rId2"/>
                  <a:stretch>
                    <a:fillRect l="-2030" t="-11864" r="-761" b="-22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905000" y="5954499"/>
                  <a:ext cx="5045869" cy="7402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𝑁</m:t>
                      </m:r>
                    </m:oMath>
                  </a14:m>
                  <a:r>
                    <a:rPr lang="en-US" dirty="0"/>
                    <a:t> +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/>
                        <m:t>+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endParaRPr lang="en-US" dirty="0"/>
                </a:p>
                <a:p>
                  <a:r>
                    <a:rPr lang="en-US" dirty="0"/>
                    <a:t>    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5954499"/>
                  <a:ext cx="5045869" cy="740203"/>
                </a:xfrm>
                <a:prstGeom prst="rect">
                  <a:avLst/>
                </a:prstGeom>
                <a:blipFill>
                  <a:blip r:embed="rId3"/>
                  <a:stretch>
                    <a:fillRect l="-2010" t="-11864" r="-1005" b="-22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83488CD-C4F0-4B48-8B35-B27A152E8F9A}"/>
                    </a:ext>
                  </a:extLst>
                </p:cNvPr>
                <p:cNvSpPr txBox="1"/>
                <p:nvPr/>
              </p:nvSpPr>
              <p:spPr>
                <a:xfrm>
                  <a:off x="1828800" y="6636727"/>
                  <a:ext cx="14629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83488CD-C4F0-4B48-8B35-B27A152E8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6636727"/>
                  <a:ext cx="146296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348" t="-10345" r="-870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3D6994-DC10-7C4C-9F1D-9AD64A9C4866}"/>
              </a:ext>
            </a:extLst>
          </p:cNvPr>
          <p:cNvGrpSpPr/>
          <p:nvPr/>
        </p:nvGrpSpPr>
        <p:grpSpPr>
          <a:xfrm>
            <a:off x="1649682" y="951284"/>
            <a:ext cx="3684318" cy="3696916"/>
            <a:chOff x="851751" y="3048000"/>
            <a:chExt cx="3684318" cy="369691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49F1E3C-3510-3D47-B1DD-C8F697872ED9}"/>
                </a:ext>
              </a:extLst>
            </p:cNvPr>
            <p:cNvSpPr/>
            <p:nvPr/>
          </p:nvSpPr>
          <p:spPr bwMode="auto">
            <a:xfrm>
              <a:off x="1783041" y="3472099"/>
              <a:ext cx="11070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00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581C72-0D1E-634E-AB26-30A0D01AE896}"/>
                </a:ext>
              </a:extLst>
            </p:cNvPr>
            <p:cNvSpPr/>
            <p:nvPr/>
          </p:nvSpPr>
          <p:spPr bwMode="auto">
            <a:xfrm>
              <a:off x="1783041" y="4691299"/>
              <a:ext cx="11070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01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8F96E4-9DA3-C145-97E3-CBF706ED4431}"/>
                </a:ext>
              </a:extLst>
            </p:cNvPr>
            <p:cNvSpPr/>
            <p:nvPr/>
          </p:nvSpPr>
          <p:spPr bwMode="auto">
            <a:xfrm>
              <a:off x="1783041" y="5910499"/>
              <a:ext cx="11070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10</a:t>
              </a:r>
            </a:p>
          </p:txBody>
        </p:sp>
        <p:sp>
          <p:nvSpPr>
            <p:cNvPr id="49" name="Curved Left Arrow 48">
              <a:extLst>
                <a:ext uri="{FF2B5EF4-FFF2-40B4-BE49-F238E27FC236}">
                  <a16:creationId xmlns:a16="http://schemas.microsoft.com/office/drawing/2014/main" id="{C555CD29-38F8-D447-9F9B-34075DB843BB}"/>
                </a:ext>
              </a:extLst>
            </p:cNvPr>
            <p:cNvSpPr/>
            <p:nvPr/>
          </p:nvSpPr>
          <p:spPr bwMode="auto">
            <a:xfrm rot="13589192">
              <a:off x="1536748" y="3225800"/>
              <a:ext cx="470676" cy="399350"/>
            </a:xfrm>
            <a:prstGeom prst="curvedLeftArrow">
              <a:avLst>
                <a:gd name="adj1" fmla="val 0"/>
                <a:gd name="adj2" fmla="val 28174"/>
                <a:gd name="adj3" fmla="val 4000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C54F737-5E1E-CE48-A4C1-55B9C9B15B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4844" y="4030649"/>
              <a:ext cx="0" cy="652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1" name="Curved Left Arrow 50">
              <a:extLst>
                <a:ext uri="{FF2B5EF4-FFF2-40B4-BE49-F238E27FC236}">
                  <a16:creationId xmlns:a16="http://schemas.microsoft.com/office/drawing/2014/main" id="{F243200D-0453-A646-95C7-0763D773B406}"/>
                </a:ext>
              </a:extLst>
            </p:cNvPr>
            <p:cNvSpPr/>
            <p:nvPr/>
          </p:nvSpPr>
          <p:spPr bwMode="auto">
            <a:xfrm rot="13589192">
              <a:off x="1536748" y="4445000"/>
              <a:ext cx="470676" cy="399350"/>
            </a:xfrm>
            <a:prstGeom prst="curvedLeftArrow">
              <a:avLst>
                <a:gd name="adj1" fmla="val 0"/>
                <a:gd name="adj2" fmla="val 28174"/>
                <a:gd name="adj3" fmla="val 4000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446FD8F-4439-B148-BC45-9B53246748B3}"/>
                </a:ext>
              </a:extLst>
            </p:cNvPr>
            <p:cNvCxnSpPr/>
            <p:nvPr/>
          </p:nvCxnSpPr>
          <p:spPr bwMode="auto">
            <a:xfrm>
              <a:off x="2356710" y="5257800"/>
              <a:ext cx="0" cy="652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3" name="Curved Left Arrow 52">
              <a:extLst>
                <a:ext uri="{FF2B5EF4-FFF2-40B4-BE49-F238E27FC236}">
                  <a16:creationId xmlns:a16="http://schemas.microsoft.com/office/drawing/2014/main" id="{B7D70525-215C-B04D-BA4C-C5A03D49B8D3}"/>
                </a:ext>
              </a:extLst>
            </p:cNvPr>
            <p:cNvSpPr/>
            <p:nvPr/>
          </p:nvSpPr>
          <p:spPr bwMode="auto">
            <a:xfrm rot="13589192">
              <a:off x="1536748" y="5664200"/>
              <a:ext cx="470676" cy="399350"/>
            </a:xfrm>
            <a:prstGeom prst="curvedLeftArrow">
              <a:avLst>
                <a:gd name="adj1" fmla="val 0"/>
                <a:gd name="adj2" fmla="val 28174"/>
                <a:gd name="adj3" fmla="val 4000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4" name="Curved Left Arrow 53">
              <a:extLst>
                <a:ext uri="{FF2B5EF4-FFF2-40B4-BE49-F238E27FC236}">
                  <a16:creationId xmlns:a16="http://schemas.microsoft.com/office/drawing/2014/main" id="{13E027A1-5A67-3049-A794-75919E238747}"/>
                </a:ext>
              </a:extLst>
            </p:cNvPr>
            <p:cNvSpPr/>
            <p:nvPr/>
          </p:nvSpPr>
          <p:spPr bwMode="auto">
            <a:xfrm rot="10800000" flipH="1" flipV="1">
              <a:off x="2919089" y="3733796"/>
              <a:ext cx="433711" cy="2474633"/>
            </a:xfrm>
            <a:prstGeom prst="curvedLeftArrow">
              <a:avLst>
                <a:gd name="adj1" fmla="val 0"/>
                <a:gd name="adj2" fmla="val 30186"/>
                <a:gd name="adj3" fmla="val 27552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D990684-BE5B-614D-8966-9E4665EB76C4}"/>
                </a:ext>
              </a:extLst>
            </p:cNvPr>
            <p:cNvGrpSpPr/>
            <p:nvPr/>
          </p:nvGrpSpPr>
          <p:grpSpPr>
            <a:xfrm>
              <a:off x="851751" y="3268717"/>
              <a:ext cx="748449" cy="465083"/>
              <a:chOff x="727334" y="2057400"/>
              <a:chExt cx="748449" cy="465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D3D41F6-F429-E64F-AD4D-0CE4D8532CB1}"/>
                      </a:ext>
                    </a:extLst>
                  </p:cNvPr>
                  <p:cNvSpPr txBox="1"/>
                  <p:nvPr/>
                </p:nvSpPr>
                <p:spPr>
                  <a:xfrm>
                    <a:off x="727334" y="2057400"/>
                    <a:ext cx="5031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AC73BADC-EEF7-224A-A9AF-9C59BD6EA6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334" y="2057400"/>
                    <a:ext cx="50315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DA062ACE-492D-6F4C-9CD9-71ED6AA52B94}"/>
                      </a:ext>
                    </a:extLst>
                  </p:cNvPr>
                  <p:cNvSpPr txBox="1"/>
                  <p:nvPr/>
                </p:nvSpPr>
                <p:spPr>
                  <a:xfrm>
                    <a:off x="983917" y="2060818"/>
                    <a:ext cx="491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CF6F1F5B-B9D1-E545-9401-988ACD5CE2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917" y="2060818"/>
                    <a:ext cx="49186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C9D30C2-2F75-F34B-8BCF-9BEB1D7597FD}"/>
                </a:ext>
              </a:extLst>
            </p:cNvPr>
            <p:cNvGrpSpPr/>
            <p:nvPr/>
          </p:nvGrpSpPr>
          <p:grpSpPr>
            <a:xfrm>
              <a:off x="868450" y="4487917"/>
              <a:ext cx="731750" cy="465083"/>
              <a:chOff x="792250" y="2057400"/>
              <a:chExt cx="731750" cy="465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27AE591-FAE1-D340-B18E-4A2418D438A7}"/>
                      </a:ext>
                    </a:extLst>
                  </p:cNvPr>
                  <p:cNvSpPr txBox="1"/>
                  <p:nvPr/>
                </p:nvSpPr>
                <p:spPr>
                  <a:xfrm>
                    <a:off x="792250" y="2057400"/>
                    <a:ext cx="5031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947BDAAF-92CB-A44A-80D2-F5B231510D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250" y="2057400"/>
                    <a:ext cx="50315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DB83564-3EC0-7943-953A-5D66E37115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8396658E-78AA-6E4F-A091-981CE43BD9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A4CDC23-8D2D-6146-B5E7-CF4FC5C3B350}"/>
                </a:ext>
              </a:extLst>
            </p:cNvPr>
            <p:cNvGrpSpPr/>
            <p:nvPr/>
          </p:nvGrpSpPr>
          <p:grpSpPr>
            <a:xfrm>
              <a:off x="877106" y="5707117"/>
              <a:ext cx="723094" cy="465083"/>
              <a:chOff x="800906" y="2057400"/>
              <a:chExt cx="723094" cy="465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1636290-5CD8-C948-BB59-F7CD3E3D4827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06" y="2057400"/>
                    <a:ext cx="5031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E55C4DC0-EFDE-274E-86CE-A68D0E2283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06" y="2057400"/>
                    <a:ext cx="503150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216E889-98C7-A244-AA4B-7A37373FA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0C00CB0-BB72-CB4C-803A-23C1134164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BCB8EEC-7EAC-B844-909C-4E3EE4224A12}"/>
                    </a:ext>
                  </a:extLst>
                </p:cNvPr>
                <p:cNvSpPr txBox="1"/>
                <p:nvPr/>
              </p:nvSpPr>
              <p:spPr>
                <a:xfrm>
                  <a:off x="2356979" y="4118517"/>
                  <a:ext cx="31848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BCB8EEC-7EAC-B844-909C-4E3EE4224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979" y="4118517"/>
                  <a:ext cx="31848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231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E697B5B-9BD9-C444-B122-AD03E05F2908}"/>
                    </a:ext>
                  </a:extLst>
                </p:cNvPr>
                <p:cNvSpPr txBox="1"/>
                <p:nvPr/>
              </p:nvSpPr>
              <p:spPr>
                <a:xfrm>
                  <a:off x="3352800" y="4736068"/>
                  <a:ext cx="3071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41A70E9-50FE-734E-A3FC-B76C677B3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4736068"/>
                  <a:ext cx="30719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6000" r="-16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Curved Left Arrow 59">
              <a:extLst>
                <a:ext uri="{FF2B5EF4-FFF2-40B4-BE49-F238E27FC236}">
                  <a16:creationId xmlns:a16="http://schemas.microsoft.com/office/drawing/2014/main" id="{9A600FFA-0721-8346-9CAA-17D4152ED583}"/>
                </a:ext>
              </a:extLst>
            </p:cNvPr>
            <p:cNvSpPr/>
            <p:nvPr/>
          </p:nvSpPr>
          <p:spPr bwMode="auto">
            <a:xfrm rot="12583882" flipH="1">
              <a:off x="3584852" y="3426688"/>
              <a:ext cx="871459" cy="3318228"/>
            </a:xfrm>
            <a:prstGeom prst="curvedLeftArrow">
              <a:avLst>
                <a:gd name="adj1" fmla="val 0"/>
                <a:gd name="adj2" fmla="val 9986"/>
                <a:gd name="adj3" fmla="val 12156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F2FFC83-A35D-A64C-82C3-2058B044E827}"/>
                    </a:ext>
                  </a:extLst>
                </p:cNvPr>
                <p:cNvSpPr txBox="1"/>
                <p:nvPr/>
              </p:nvSpPr>
              <p:spPr>
                <a:xfrm>
                  <a:off x="3200400" y="6260068"/>
                  <a:ext cx="9067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91B0114-D64B-8D49-9E15-A510CDC03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6260068"/>
                  <a:ext cx="90678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5556" r="-555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C8F99DF-C628-5846-99A5-B4E1D39ABF2E}"/>
                    </a:ext>
                  </a:extLst>
                </p:cNvPr>
                <p:cNvSpPr txBox="1"/>
                <p:nvPr/>
              </p:nvSpPr>
              <p:spPr>
                <a:xfrm>
                  <a:off x="2362200" y="5345668"/>
                  <a:ext cx="3184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1182B69-8FC0-6748-B2A6-502B332BF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5345668"/>
                  <a:ext cx="31848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9231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D06F89E-F25C-324E-84E6-D2A8BFF58827}"/>
                </a:ext>
              </a:extLst>
            </p:cNvPr>
            <p:cNvSpPr/>
            <p:nvPr/>
          </p:nvSpPr>
          <p:spPr bwMode="auto">
            <a:xfrm>
              <a:off x="3352800" y="3048000"/>
              <a:ext cx="11832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>
                  <a:ea typeface="ＭＳ Ｐゴシック" charset="-128"/>
                  <a:cs typeface="ＭＳ Ｐゴシック" charset="-128"/>
                </a:rPr>
                <a:t>11</a:t>
              </a:r>
            </a:p>
            <a:p>
              <a:pPr algn="ctr" eaLnBrk="0" hangingPunct="0"/>
              <a:r>
                <a:rPr lang="en-US" sz="1800" dirty="0">
                  <a:ea typeface="ＭＳ Ｐゴシック" charset="-128"/>
                  <a:cs typeface="ＭＳ Ｐゴシック" charset="-128"/>
                </a:rPr>
                <a:t>C=1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2FC853D-1D4F-2045-AE03-A043F2363B4E}"/>
                </a:ext>
              </a:extLst>
            </p:cNvPr>
            <p:cNvCxnSpPr>
              <a:cxnSpLocks/>
              <a:stCxn id="47" idx="7"/>
              <a:endCxn id="63" idx="4"/>
            </p:cNvCxnSpPr>
            <p:nvPr/>
          </p:nvCxnSpPr>
          <p:spPr bwMode="auto">
            <a:xfrm flipV="1">
              <a:off x="2727983" y="3614501"/>
              <a:ext cx="1216452" cy="11597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F8BAA62-11C8-1B42-B360-DBE3441A354E}"/>
                    </a:ext>
                  </a:extLst>
                </p:cNvPr>
                <p:cNvSpPr txBox="1"/>
                <p:nvPr/>
              </p:nvSpPr>
              <p:spPr>
                <a:xfrm>
                  <a:off x="2895600" y="4495800"/>
                  <a:ext cx="3184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5E2E569-B3A7-B64F-9ACD-C58CC8421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495800"/>
                  <a:ext cx="31848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8DAB40-92FD-8146-B270-345C30BF158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95600" y="3352800"/>
              <a:ext cx="472418" cy="304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10439400" y="991612"/>
            <a:ext cx="175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One coin at a time: D and N cannot both be 1, so 12 states, not 16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7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Straight Connector 360"/>
          <p:cNvCxnSpPr/>
          <p:nvPr/>
        </p:nvCxnSpPr>
        <p:spPr bwMode="auto">
          <a:xfrm flipH="1" flipV="1">
            <a:off x="746221" y="450850"/>
            <a:ext cx="2410632" cy="15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Straight Connector 361"/>
          <p:cNvCxnSpPr/>
          <p:nvPr/>
        </p:nvCxnSpPr>
        <p:spPr bwMode="auto">
          <a:xfrm flipH="1" flipV="1">
            <a:off x="1971771" y="768351"/>
            <a:ext cx="1169208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3" name="Straight Connector 362"/>
          <p:cNvCxnSpPr/>
          <p:nvPr/>
        </p:nvCxnSpPr>
        <p:spPr bwMode="auto">
          <a:xfrm flipH="1" flipV="1">
            <a:off x="1352647" y="606426"/>
            <a:ext cx="1801033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4" name="Straight Connector 363"/>
          <p:cNvCxnSpPr/>
          <p:nvPr/>
        </p:nvCxnSpPr>
        <p:spPr bwMode="auto">
          <a:xfrm flipH="1">
            <a:off x="2571847" y="906010"/>
            <a:ext cx="590957" cy="83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3" name="Straight Connector 352"/>
          <p:cNvCxnSpPr/>
          <p:nvPr/>
        </p:nvCxnSpPr>
        <p:spPr bwMode="auto">
          <a:xfrm flipH="1" flipV="1">
            <a:off x="766886" y="1133476"/>
            <a:ext cx="2393142" cy="15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4" name="Straight Connector 353"/>
          <p:cNvCxnSpPr/>
          <p:nvPr/>
        </p:nvCxnSpPr>
        <p:spPr bwMode="auto">
          <a:xfrm flipH="1" flipV="1">
            <a:off x="1992437" y="1447801"/>
            <a:ext cx="1151717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5" name="Straight Connector 354"/>
          <p:cNvCxnSpPr/>
          <p:nvPr/>
        </p:nvCxnSpPr>
        <p:spPr bwMode="auto">
          <a:xfrm flipH="1">
            <a:off x="1370137" y="1292225"/>
            <a:ext cx="178671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6" name="Straight Connector 355"/>
          <p:cNvCxnSpPr>
            <a:endCxn id="357" idx="2"/>
          </p:cNvCxnSpPr>
          <p:nvPr/>
        </p:nvCxnSpPr>
        <p:spPr bwMode="auto">
          <a:xfrm flipH="1">
            <a:off x="2551234" y="1588636"/>
            <a:ext cx="614744" cy="68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7" name="Oval 356"/>
          <p:cNvSpPr/>
          <p:nvPr/>
        </p:nvSpPr>
        <p:spPr bwMode="auto">
          <a:xfrm>
            <a:off x="2551235" y="154940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" name="Oval 357"/>
          <p:cNvSpPr/>
          <p:nvPr/>
        </p:nvSpPr>
        <p:spPr bwMode="auto">
          <a:xfrm>
            <a:off x="1941636" y="140017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9" name="Oval 358"/>
          <p:cNvSpPr/>
          <p:nvPr/>
        </p:nvSpPr>
        <p:spPr bwMode="auto">
          <a:xfrm>
            <a:off x="1328862" y="125095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0" name="Oval 359"/>
          <p:cNvSpPr/>
          <p:nvPr/>
        </p:nvSpPr>
        <p:spPr bwMode="auto">
          <a:xfrm>
            <a:off x="722438" y="108267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45" name="Straight Connector 344"/>
          <p:cNvCxnSpPr/>
          <p:nvPr/>
        </p:nvCxnSpPr>
        <p:spPr bwMode="auto">
          <a:xfrm flipH="1" flipV="1">
            <a:off x="766886" y="1828801"/>
            <a:ext cx="2393142" cy="15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6" name="Straight Connector 345"/>
          <p:cNvCxnSpPr/>
          <p:nvPr/>
        </p:nvCxnSpPr>
        <p:spPr bwMode="auto">
          <a:xfrm flipH="1" flipV="1">
            <a:off x="1992437" y="2143126"/>
            <a:ext cx="1151717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7" name="Straight Connector 346"/>
          <p:cNvCxnSpPr/>
          <p:nvPr/>
        </p:nvCxnSpPr>
        <p:spPr bwMode="auto">
          <a:xfrm flipH="1">
            <a:off x="1370137" y="1987550"/>
            <a:ext cx="178671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8" name="Straight Connector 347"/>
          <p:cNvCxnSpPr>
            <a:endCxn id="349" idx="2"/>
          </p:cNvCxnSpPr>
          <p:nvPr/>
        </p:nvCxnSpPr>
        <p:spPr bwMode="auto">
          <a:xfrm flipH="1">
            <a:off x="2551234" y="2283961"/>
            <a:ext cx="614744" cy="68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9" name="Oval 348"/>
          <p:cNvSpPr/>
          <p:nvPr/>
        </p:nvSpPr>
        <p:spPr bwMode="auto">
          <a:xfrm>
            <a:off x="2551235" y="224472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0" name="Oval 349"/>
          <p:cNvSpPr/>
          <p:nvPr/>
        </p:nvSpPr>
        <p:spPr bwMode="auto">
          <a:xfrm>
            <a:off x="1941636" y="209550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1" name="Oval 350"/>
          <p:cNvSpPr/>
          <p:nvPr/>
        </p:nvSpPr>
        <p:spPr bwMode="auto">
          <a:xfrm>
            <a:off x="1328862" y="194627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2" name="Oval 351"/>
          <p:cNvSpPr/>
          <p:nvPr/>
        </p:nvSpPr>
        <p:spPr bwMode="auto">
          <a:xfrm>
            <a:off x="722438" y="177800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7" name="Straight Connector 336"/>
          <p:cNvCxnSpPr/>
          <p:nvPr/>
        </p:nvCxnSpPr>
        <p:spPr bwMode="auto">
          <a:xfrm flipH="1" flipV="1">
            <a:off x="766886" y="2508251"/>
            <a:ext cx="2393142" cy="15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8" name="Straight Connector 337"/>
          <p:cNvCxnSpPr/>
          <p:nvPr/>
        </p:nvCxnSpPr>
        <p:spPr bwMode="auto">
          <a:xfrm flipH="1" flipV="1">
            <a:off x="1992437" y="2822576"/>
            <a:ext cx="1151717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9" name="Straight Connector 338"/>
          <p:cNvCxnSpPr/>
          <p:nvPr/>
        </p:nvCxnSpPr>
        <p:spPr bwMode="auto">
          <a:xfrm flipH="1">
            <a:off x="1370137" y="2667000"/>
            <a:ext cx="178671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0" name="Straight Connector 339"/>
          <p:cNvCxnSpPr>
            <a:endCxn id="341" idx="2"/>
          </p:cNvCxnSpPr>
          <p:nvPr/>
        </p:nvCxnSpPr>
        <p:spPr bwMode="auto">
          <a:xfrm flipH="1">
            <a:off x="2551234" y="2963411"/>
            <a:ext cx="614744" cy="68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1" name="Oval 340"/>
          <p:cNvSpPr/>
          <p:nvPr/>
        </p:nvSpPr>
        <p:spPr bwMode="auto">
          <a:xfrm>
            <a:off x="2551235" y="292417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2" name="Oval 341"/>
          <p:cNvSpPr/>
          <p:nvPr/>
        </p:nvSpPr>
        <p:spPr bwMode="auto">
          <a:xfrm>
            <a:off x="1941636" y="277495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3" name="Oval 342"/>
          <p:cNvSpPr/>
          <p:nvPr/>
        </p:nvSpPr>
        <p:spPr bwMode="auto">
          <a:xfrm>
            <a:off x="1328862" y="262572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4" name="Oval 343"/>
          <p:cNvSpPr/>
          <p:nvPr/>
        </p:nvSpPr>
        <p:spPr bwMode="auto">
          <a:xfrm>
            <a:off x="722438" y="245745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29" name="Straight Connector 328"/>
          <p:cNvCxnSpPr/>
          <p:nvPr/>
        </p:nvCxnSpPr>
        <p:spPr bwMode="auto">
          <a:xfrm flipH="1" flipV="1">
            <a:off x="766886" y="3187701"/>
            <a:ext cx="2393142" cy="15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Straight Connector 329"/>
          <p:cNvCxnSpPr/>
          <p:nvPr/>
        </p:nvCxnSpPr>
        <p:spPr bwMode="auto">
          <a:xfrm flipH="1" flipV="1">
            <a:off x="1992437" y="3502026"/>
            <a:ext cx="1151717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1" name="Straight Connector 330"/>
          <p:cNvCxnSpPr/>
          <p:nvPr/>
        </p:nvCxnSpPr>
        <p:spPr bwMode="auto">
          <a:xfrm flipH="1">
            <a:off x="1370137" y="3346450"/>
            <a:ext cx="178671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/>
          <p:cNvCxnSpPr>
            <a:endCxn id="333" idx="2"/>
          </p:cNvCxnSpPr>
          <p:nvPr/>
        </p:nvCxnSpPr>
        <p:spPr bwMode="auto">
          <a:xfrm flipH="1">
            <a:off x="2551234" y="3642861"/>
            <a:ext cx="614744" cy="68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3" name="Oval 332"/>
          <p:cNvSpPr/>
          <p:nvPr/>
        </p:nvSpPr>
        <p:spPr bwMode="auto">
          <a:xfrm>
            <a:off x="2551235" y="360362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4" name="Oval 333"/>
          <p:cNvSpPr/>
          <p:nvPr/>
        </p:nvSpPr>
        <p:spPr bwMode="auto">
          <a:xfrm>
            <a:off x="1941636" y="345440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5" name="Oval 334"/>
          <p:cNvSpPr/>
          <p:nvPr/>
        </p:nvSpPr>
        <p:spPr bwMode="auto">
          <a:xfrm>
            <a:off x="1328862" y="330517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6" name="Oval 335"/>
          <p:cNvSpPr/>
          <p:nvPr/>
        </p:nvSpPr>
        <p:spPr bwMode="auto">
          <a:xfrm>
            <a:off x="722438" y="313690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21" name="Straight Connector 320"/>
          <p:cNvCxnSpPr/>
          <p:nvPr/>
        </p:nvCxnSpPr>
        <p:spPr bwMode="auto">
          <a:xfrm flipH="1" flipV="1">
            <a:off x="766886" y="3867151"/>
            <a:ext cx="2393142" cy="15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2" name="Straight Connector 321"/>
          <p:cNvCxnSpPr/>
          <p:nvPr/>
        </p:nvCxnSpPr>
        <p:spPr bwMode="auto">
          <a:xfrm flipH="1" flipV="1">
            <a:off x="1992437" y="4181476"/>
            <a:ext cx="1151717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3" name="Straight Connector 322"/>
          <p:cNvCxnSpPr/>
          <p:nvPr/>
        </p:nvCxnSpPr>
        <p:spPr bwMode="auto">
          <a:xfrm flipH="1">
            <a:off x="1370137" y="4025900"/>
            <a:ext cx="178671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4" name="Straight Connector 323"/>
          <p:cNvCxnSpPr>
            <a:endCxn id="325" idx="2"/>
          </p:cNvCxnSpPr>
          <p:nvPr/>
        </p:nvCxnSpPr>
        <p:spPr bwMode="auto">
          <a:xfrm flipH="1">
            <a:off x="2551234" y="4322311"/>
            <a:ext cx="614744" cy="68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5" name="Oval 324"/>
          <p:cNvSpPr/>
          <p:nvPr/>
        </p:nvSpPr>
        <p:spPr bwMode="auto">
          <a:xfrm>
            <a:off x="2551235" y="428307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6" name="Oval 325"/>
          <p:cNvSpPr/>
          <p:nvPr/>
        </p:nvSpPr>
        <p:spPr bwMode="auto">
          <a:xfrm>
            <a:off x="1941636" y="413385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7" name="Oval 326"/>
          <p:cNvSpPr/>
          <p:nvPr/>
        </p:nvSpPr>
        <p:spPr bwMode="auto">
          <a:xfrm>
            <a:off x="1328862" y="398462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8" name="Oval 327"/>
          <p:cNvSpPr/>
          <p:nvPr/>
        </p:nvSpPr>
        <p:spPr bwMode="auto">
          <a:xfrm>
            <a:off x="722438" y="381635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13" name="Straight Connector 312"/>
          <p:cNvCxnSpPr/>
          <p:nvPr/>
        </p:nvCxnSpPr>
        <p:spPr bwMode="auto">
          <a:xfrm flipH="1" flipV="1">
            <a:off x="766886" y="4562476"/>
            <a:ext cx="2393142" cy="15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4" name="Straight Connector 313"/>
          <p:cNvCxnSpPr/>
          <p:nvPr/>
        </p:nvCxnSpPr>
        <p:spPr bwMode="auto">
          <a:xfrm flipH="1" flipV="1">
            <a:off x="1992437" y="4876801"/>
            <a:ext cx="1151717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/>
          <p:nvPr/>
        </p:nvCxnSpPr>
        <p:spPr bwMode="auto">
          <a:xfrm flipH="1">
            <a:off x="1370137" y="4721225"/>
            <a:ext cx="178671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17" idx="2"/>
          </p:cNvCxnSpPr>
          <p:nvPr/>
        </p:nvCxnSpPr>
        <p:spPr bwMode="auto">
          <a:xfrm flipH="1">
            <a:off x="2551234" y="5017636"/>
            <a:ext cx="614744" cy="68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Oval 316"/>
          <p:cNvSpPr/>
          <p:nvPr/>
        </p:nvSpPr>
        <p:spPr bwMode="auto">
          <a:xfrm>
            <a:off x="2551235" y="497840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8" name="Oval 317"/>
          <p:cNvSpPr/>
          <p:nvPr/>
        </p:nvSpPr>
        <p:spPr bwMode="auto">
          <a:xfrm>
            <a:off x="1941636" y="482917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9" name="Oval 318"/>
          <p:cNvSpPr/>
          <p:nvPr/>
        </p:nvSpPr>
        <p:spPr bwMode="auto">
          <a:xfrm>
            <a:off x="1328862" y="467995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0" name="Oval 319"/>
          <p:cNvSpPr/>
          <p:nvPr/>
        </p:nvSpPr>
        <p:spPr bwMode="auto">
          <a:xfrm>
            <a:off x="722438" y="451167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5584" y="5943601"/>
            <a:ext cx="602602" cy="5701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Q</a:t>
            </a:r>
            <a:r>
              <a:rPr lang="en-US" baseline="-25000" dirty="0">
                <a:ea typeface="ＭＳ Ｐゴシック" charset="-128"/>
                <a:cs typeface="ＭＳ Ｐゴシック" charset="-128"/>
              </a:rPr>
              <a:t>1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5564407"/>
            <a:ext cx="146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current state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3701" y="6314739"/>
            <a:ext cx="118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next state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03285" y="619775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Clock,WE</a:t>
            </a:r>
            <a:r>
              <a:rPr lang="en-US" sz="2000" dirty="0"/>
              <a:t>=1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 flipV="1">
            <a:off x="1674309" y="6399936"/>
            <a:ext cx="272063" cy="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1071685" y="5943602"/>
            <a:ext cx="602602" cy="5701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Q</a:t>
            </a:r>
            <a:r>
              <a:rPr lang="en-US" baseline="-25000" dirty="0">
                <a:ea typeface="ＭＳ Ｐゴシック" charset="-128"/>
                <a:cs typeface="ＭＳ Ｐゴシック" charset="-128"/>
              </a:rPr>
              <a:t>0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68362" y="5857625"/>
            <a:ext cx="105509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     N</a:t>
            </a:r>
          </a:p>
        </p:txBody>
      </p:sp>
      <p:cxnSp>
        <p:nvCxnSpPr>
          <p:cNvPr id="97" name="Straight Connector 96"/>
          <p:cNvCxnSpPr/>
          <p:nvPr/>
        </p:nvCxnSpPr>
        <p:spPr bwMode="auto">
          <a:xfrm flipH="1">
            <a:off x="5222971" y="5105401"/>
            <a:ext cx="3810000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 flipV="1">
            <a:off x="766886" y="5257801"/>
            <a:ext cx="2393142" cy="15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H="1" flipV="1">
            <a:off x="1992437" y="5572126"/>
            <a:ext cx="1151717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>
            <a:off x="1370137" y="5416550"/>
            <a:ext cx="178671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endCxn id="226" idx="2"/>
          </p:cNvCxnSpPr>
          <p:nvPr/>
        </p:nvCxnSpPr>
        <p:spPr bwMode="auto">
          <a:xfrm flipH="1">
            <a:off x="2551234" y="5712961"/>
            <a:ext cx="614744" cy="68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>
            <a:cxnSpLocks/>
            <a:endCxn id="14" idx="0"/>
          </p:cNvCxnSpPr>
          <p:nvPr/>
        </p:nvCxnSpPr>
        <p:spPr bwMode="auto">
          <a:xfrm>
            <a:off x="766885" y="152400"/>
            <a:ext cx="0" cy="5791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>
            <a:cxnSpLocks/>
            <a:endCxn id="91" idx="0"/>
          </p:cNvCxnSpPr>
          <p:nvPr/>
        </p:nvCxnSpPr>
        <p:spPr bwMode="auto">
          <a:xfrm>
            <a:off x="1372986" y="304801"/>
            <a:ext cx="0" cy="5638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/>
          <p:nvPr/>
        </p:nvCxnSpPr>
        <p:spPr bwMode="auto">
          <a:xfrm>
            <a:off x="1985279" y="765175"/>
            <a:ext cx="807" cy="50863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>
            <a:off x="2588529" y="914401"/>
            <a:ext cx="7157" cy="49371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6" name="Oval 225"/>
          <p:cNvSpPr/>
          <p:nvPr/>
        </p:nvSpPr>
        <p:spPr bwMode="auto">
          <a:xfrm>
            <a:off x="2551235" y="567372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39" name="Straight Connector 238"/>
          <p:cNvCxnSpPr>
            <a:cxnSpLocks/>
          </p:cNvCxnSpPr>
          <p:nvPr/>
        </p:nvCxnSpPr>
        <p:spPr bwMode="auto">
          <a:xfrm flipH="1" flipV="1">
            <a:off x="5527772" y="3276601"/>
            <a:ext cx="3648635" cy="125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>
            <a:cxnSpLocks/>
          </p:cNvCxnSpPr>
          <p:nvPr/>
        </p:nvCxnSpPr>
        <p:spPr bwMode="auto">
          <a:xfrm>
            <a:off x="9181785" y="3289152"/>
            <a:ext cx="0" cy="34164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 flipH="1">
            <a:off x="1376485" y="6629400"/>
            <a:ext cx="765648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 flipV="1">
            <a:off x="766885" y="6705600"/>
            <a:ext cx="8418486" cy="31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>
            <a:cxnSpLocks/>
            <a:endCxn id="91" idx="2"/>
          </p:cNvCxnSpPr>
          <p:nvPr/>
        </p:nvCxnSpPr>
        <p:spPr bwMode="auto">
          <a:xfrm flipV="1">
            <a:off x="1372986" y="6513732"/>
            <a:ext cx="0" cy="1156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>
            <a:cxnSpLocks/>
          </p:cNvCxnSpPr>
          <p:nvPr/>
        </p:nvCxnSpPr>
        <p:spPr bwMode="auto">
          <a:xfrm flipV="1">
            <a:off x="770061" y="6508754"/>
            <a:ext cx="0" cy="1968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2" name="TextBox 261"/>
          <p:cNvSpPr txBox="1"/>
          <p:nvPr/>
        </p:nvSpPr>
        <p:spPr>
          <a:xfrm>
            <a:off x="5527771" y="2819401"/>
            <a:ext cx="46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5299171" y="4648201"/>
            <a:ext cx="46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02" name="Oval 301"/>
          <p:cNvSpPr/>
          <p:nvPr/>
        </p:nvSpPr>
        <p:spPr bwMode="auto">
          <a:xfrm>
            <a:off x="1941636" y="552450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3" name="Oval 302"/>
          <p:cNvSpPr/>
          <p:nvPr/>
        </p:nvSpPr>
        <p:spPr bwMode="auto">
          <a:xfrm>
            <a:off x="1328862" y="537527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4" name="Oval 303"/>
          <p:cNvSpPr/>
          <p:nvPr/>
        </p:nvSpPr>
        <p:spPr bwMode="auto">
          <a:xfrm>
            <a:off x="722438" y="5207001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91200" y="152400"/>
            <a:ext cx="5181600" cy="632908"/>
          </a:xfrm>
        </p:spPr>
        <p:txBody>
          <a:bodyPr/>
          <a:lstStyle/>
          <a:p>
            <a:r>
              <a:rPr lang="en-US" sz="3600" dirty="0"/>
              <a:t>Candy Machine Circuit</a:t>
            </a:r>
          </a:p>
        </p:txBody>
      </p:sp>
      <p:cxnSp>
        <p:nvCxnSpPr>
          <p:cNvPr id="460" name="Straight Connector 459"/>
          <p:cNvCxnSpPr>
            <a:cxnSpLocks/>
          </p:cNvCxnSpPr>
          <p:nvPr/>
        </p:nvCxnSpPr>
        <p:spPr bwMode="auto">
          <a:xfrm flipH="1" flipV="1">
            <a:off x="3775172" y="3423621"/>
            <a:ext cx="1237129" cy="53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2" name="Straight Connector 461"/>
          <p:cNvCxnSpPr>
            <a:cxnSpLocks/>
          </p:cNvCxnSpPr>
          <p:nvPr/>
        </p:nvCxnSpPr>
        <p:spPr bwMode="auto">
          <a:xfrm flipH="1">
            <a:off x="4254784" y="3301701"/>
            <a:ext cx="8381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3" name="Straight Connector 462"/>
          <p:cNvCxnSpPr/>
          <p:nvPr/>
        </p:nvCxnSpPr>
        <p:spPr bwMode="auto">
          <a:xfrm flipH="1" flipV="1">
            <a:off x="3795028" y="2727355"/>
            <a:ext cx="457200" cy="63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4" name="Straight Connector 463"/>
          <p:cNvCxnSpPr>
            <a:cxnSpLocks/>
          </p:cNvCxnSpPr>
          <p:nvPr/>
        </p:nvCxnSpPr>
        <p:spPr bwMode="auto">
          <a:xfrm>
            <a:off x="4249054" y="2724150"/>
            <a:ext cx="351" cy="586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Straight Connector 465"/>
          <p:cNvCxnSpPr/>
          <p:nvPr/>
        </p:nvCxnSpPr>
        <p:spPr bwMode="auto">
          <a:xfrm flipH="1" flipV="1">
            <a:off x="3795028" y="4098955"/>
            <a:ext cx="457200" cy="63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7" name="Straight Connector 466"/>
          <p:cNvCxnSpPr>
            <a:cxnSpLocks/>
          </p:cNvCxnSpPr>
          <p:nvPr/>
        </p:nvCxnSpPr>
        <p:spPr bwMode="auto">
          <a:xfrm flipH="1">
            <a:off x="4246714" y="3550024"/>
            <a:ext cx="68938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8" name="Straight Connector 467"/>
          <p:cNvCxnSpPr>
            <a:cxnSpLocks/>
          </p:cNvCxnSpPr>
          <p:nvPr/>
        </p:nvCxnSpPr>
        <p:spPr bwMode="auto">
          <a:xfrm>
            <a:off x="4255404" y="3559176"/>
            <a:ext cx="0" cy="15462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2956829" y="3817884"/>
            <a:ext cx="870555" cy="601717"/>
            <a:chOff x="2763057" y="4960883"/>
            <a:chExt cx="870555" cy="601717"/>
          </a:xfrm>
        </p:grpSpPr>
        <p:grpSp>
          <p:nvGrpSpPr>
            <p:cNvPr id="184" name="Group 183"/>
            <p:cNvGrpSpPr/>
            <p:nvPr/>
          </p:nvGrpSpPr>
          <p:grpSpPr>
            <a:xfrm>
              <a:off x="2947812" y="4960883"/>
              <a:ext cx="685800" cy="592192"/>
              <a:chOff x="3914325" y="1752600"/>
              <a:chExt cx="685800" cy="533400"/>
            </a:xfrm>
          </p:grpSpPr>
          <p:sp>
            <p:nvSpPr>
              <p:cNvPr id="185" name="Oval 184"/>
              <p:cNvSpPr/>
              <p:nvPr/>
            </p:nvSpPr>
            <p:spPr bwMode="auto">
              <a:xfrm>
                <a:off x="3990525" y="17526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 bwMode="auto">
              <a:xfrm>
                <a:off x="3914325" y="17716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3914325" y="17526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211" name="Oval 210"/>
            <p:cNvSpPr/>
            <p:nvPr/>
          </p:nvSpPr>
          <p:spPr bwMode="auto">
            <a:xfrm>
              <a:off x="2763057" y="5406119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2763057" y="5105400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56829" y="3132083"/>
            <a:ext cx="870555" cy="592192"/>
            <a:chOff x="2763057" y="4275083"/>
            <a:chExt cx="870555" cy="592192"/>
          </a:xfrm>
        </p:grpSpPr>
        <p:grpSp>
          <p:nvGrpSpPr>
            <p:cNvPr id="219" name="Group 218"/>
            <p:cNvGrpSpPr/>
            <p:nvPr/>
          </p:nvGrpSpPr>
          <p:grpSpPr>
            <a:xfrm>
              <a:off x="2947812" y="4275083"/>
              <a:ext cx="685800" cy="592192"/>
              <a:chOff x="3914325" y="1752600"/>
              <a:chExt cx="685800" cy="533400"/>
            </a:xfrm>
          </p:grpSpPr>
          <p:sp>
            <p:nvSpPr>
              <p:cNvPr id="224" name="Oval 223"/>
              <p:cNvSpPr/>
              <p:nvPr/>
            </p:nvSpPr>
            <p:spPr bwMode="auto">
              <a:xfrm>
                <a:off x="3990525" y="17526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3914325" y="17716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38" name="Freeform 237"/>
              <p:cNvSpPr/>
              <p:nvPr/>
            </p:nvSpPr>
            <p:spPr>
              <a:xfrm>
                <a:off x="3914325" y="17526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221" name="Oval 220"/>
            <p:cNvSpPr/>
            <p:nvPr/>
          </p:nvSpPr>
          <p:spPr bwMode="auto">
            <a:xfrm>
              <a:off x="2763057" y="4572000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2763057" y="4402903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2956829" y="2446283"/>
            <a:ext cx="870555" cy="592192"/>
            <a:chOff x="6927245" y="5341883"/>
            <a:chExt cx="870555" cy="592192"/>
          </a:xfrm>
        </p:grpSpPr>
        <p:grpSp>
          <p:nvGrpSpPr>
            <p:cNvPr id="242" name="Group 241"/>
            <p:cNvGrpSpPr/>
            <p:nvPr/>
          </p:nvGrpSpPr>
          <p:grpSpPr>
            <a:xfrm>
              <a:off x="7112000" y="5341883"/>
              <a:ext cx="685800" cy="592192"/>
              <a:chOff x="3914325" y="1752600"/>
              <a:chExt cx="685800" cy="533400"/>
            </a:xfrm>
          </p:grpSpPr>
          <p:sp>
            <p:nvSpPr>
              <p:cNvPr id="248" name="Oval 247"/>
              <p:cNvSpPr/>
              <p:nvPr/>
            </p:nvSpPr>
            <p:spPr bwMode="auto">
              <a:xfrm>
                <a:off x="3990525" y="17526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3914325" y="17716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51" name="Freeform 250"/>
              <p:cNvSpPr/>
              <p:nvPr/>
            </p:nvSpPr>
            <p:spPr>
              <a:xfrm>
                <a:off x="3914325" y="17526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243" name="Oval 242"/>
            <p:cNvSpPr/>
            <p:nvPr/>
          </p:nvSpPr>
          <p:spPr bwMode="auto">
            <a:xfrm>
              <a:off x="6927245" y="5765800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6927245" y="5627893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6927245" y="5473700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4905471" y="2971801"/>
            <a:ext cx="622300" cy="609599"/>
            <a:chOff x="4953000" y="1593849"/>
            <a:chExt cx="457201" cy="463551"/>
          </a:xfrm>
        </p:grpSpPr>
        <p:sp>
          <p:nvSpPr>
            <p:cNvPr id="441" name="Freeform 440"/>
            <p:cNvSpPr/>
            <p:nvPr/>
          </p:nvSpPr>
          <p:spPr>
            <a:xfrm>
              <a:off x="4953001" y="1600200"/>
              <a:ext cx="457200" cy="228599"/>
            </a:xfrm>
            <a:custGeom>
              <a:avLst/>
              <a:gdLst>
                <a:gd name="connsiteX0" fmla="*/ 0 w 745067"/>
                <a:gd name="connsiteY0" fmla="*/ 0 h 254000"/>
                <a:gd name="connsiteX1" fmla="*/ 482600 w 745067"/>
                <a:gd name="connsiteY1" fmla="*/ 42334 h 254000"/>
                <a:gd name="connsiteX2" fmla="*/ 745067 w 745067"/>
                <a:gd name="connsiteY2" fmla="*/ 2540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067" h="254000">
                  <a:moveTo>
                    <a:pt x="0" y="0"/>
                  </a:moveTo>
                  <a:cubicBezTo>
                    <a:pt x="179211" y="0"/>
                    <a:pt x="358422" y="1"/>
                    <a:pt x="482600" y="42334"/>
                  </a:cubicBezTo>
                  <a:cubicBezTo>
                    <a:pt x="606778" y="84667"/>
                    <a:pt x="745067" y="254000"/>
                    <a:pt x="745067" y="2540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42" name="Freeform 441"/>
            <p:cNvSpPr/>
            <p:nvPr/>
          </p:nvSpPr>
          <p:spPr>
            <a:xfrm flipV="1">
              <a:off x="4953000" y="1828801"/>
              <a:ext cx="457200" cy="228599"/>
            </a:xfrm>
            <a:custGeom>
              <a:avLst/>
              <a:gdLst>
                <a:gd name="connsiteX0" fmla="*/ 0 w 745067"/>
                <a:gd name="connsiteY0" fmla="*/ 0 h 254000"/>
                <a:gd name="connsiteX1" fmla="*/ 482600 w 745067"/>
                <a:gd name="connsiteY1" fmla="*/ 42334 h 254000"/>
                <a:gd name="connsiteX2" fmla="*/ 745067 w 745067"/>
                <a:gd name="connsiteY2" fmla="*/ 2540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067" h="254000">
                  <a:moveTo>
                    <a:pt x="0" y="0"/>
                  </a:moveTo>
                  <a:cubicBezTo>
                    <a:pt x="179211" y="0"/>
                    <a:pt x="358422" y="1"/>
                    <a:pt x="482600" y="42334"/>
                  </a:cubicBezTo>
                  <a:cubicBezTo>
                    <a:pt x="606778" y="84667"/>
                    <a:pt x="745067" y="254000"/>
                    <a:pt x="745067" y="2540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4962526" y="1593849"/>
              <a:ext cx="130176" cy="460375"/>
            </a:xfrm>
            <a:custGeom>
              <a:avLst/>
              <a:gdLst>
                <a:gd name="connsiteX0" fmla="*/ 0 w 139701"/>
                <a:gd name="connsiteY0" fmla="*/ 0 h 457200"/>
                <a:gd name="connsiteX1" fmla="*/ 139700 w 139701"/>
                <a:gd name="connsiteY1" fmla="*/ 234950 h 457200"/>
                <a:gd name="connsiteX2" fmla="*/ 3175 w 139701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01" h="457200">
                  <a:moveTo>
                    <a:pt x="0" y="0"/>
                  </a:moveTo>
                  <a:cubicBezTo>
                    <a:pt x="69585" y="79375"/>
                    <a:pt x="139171" y="158750"/>
                    <a:pt x="139700" y="234950"/>
                  </a:cubicBezTo>
                  <a:cubicBezTo>
                    <a:pt x="140229" y="311150"/>
                    <a:pt x="3175" y="457200"/>
                    <a:pt x="3175" y="4572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56828" y="4495800"/>
            <a:ext cx="2286000" cy="1295400"/>
            <a:chOff x="2763057" y="2209800"/>
            <a:chExt cx="2286000" cy="1295400"/>
          </a:xfrm>
        </p:grpSpPr>
        <p:grpSp>
          <p:nvGrpSpPr>
            <p:cNvPr id="470" name="Group 469"/>
            <p:cNvGrpSpPr/>
            <p:nvPr/>
          </p:nvGrpSpPr>
          <p:grpSpPr>
            <a:xfrm>
              <a:off x="3601257" y="2508250"/>
              <a:ext cx="954691" cy="448310"/>
              <a:chOff x="4267200" y="841375"/>
              <a:chExt cx="954691" cy="448310"/>
            </a:xfrm>
          </p:grpSpPr>
          <p:cxnSp>
            <p:nvCxnSpPr>
              <p:cNvPr id="471" name="Straight Connector 470"/>
              <p:cNvCxnSpPr>
                <a:cxnSpLocks/>
              </p:cNvCxnSpPr>
              <p:nvPr/>
            </p:nvCxnSpPr>
            <p:spPr bwMode="auto">
              <a:xfrm flipH="1">
                <a:off x="4544075" y="1288385"/>
                <a:ext cx="677816" cy="40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2" name="Straight Connector 471"/>
              <p:cNvCxnSpPr>
                <a:cxnSpLocks/>
              </p:cNvCxnSpPr>
              <p:nvPr/>
            </p:nvCxnSpPr>
            <p:spPr bwMode="auto">
              <a:xfrm flipH="1">
                <a:off x="4267200" y="841405"/>
                <a:ext cx="284943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3" name="Straight Connector 472"/>
              <p:cNvCxnSpPr>
                <a:cxnSpLocks/>
              </p:cNvCxnSpPr>
              <p:nvPr/>
            </p:nvCxnSpPr>
            <p:spPr bwMode="auto">
              <a:xfrm flipH="1">
                <a:off x="4541811" y="841375"/>
                <a:ext cx="10332" cy="44831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4" name="Group 473"/>
            <p:cNvGrpSpPr/>
            <p:nvPr/>
          </p:nvGrpSpPr>
          <p:grpSpPr>
            <a:xfrm>
              <a:off x="3601257" y="2821193"/>
              <a:ext cx="1015649" cy="398257"/>
              <a:chOff x="4267200" y="1154318"/>
              <a:chExt cx="1015649" cy="398257"/>
            </a:xfrm>
          </p:grpSpPr>
          <p:cxnSp>
            <p:nvCxnSpPr>
              <p:cNvPr id="475" name="Straight Connector 474"/>
              <p:cNvCxnSpPr/>
              <p:nvPr/>
            </p:nvCxnSpPr>
            <p:spPr bwMode="auto">
              <a:xfrm flipH="1" flipV="1">
                <a:off x="4267200" y="1533525"/>
                <a:ext cx="457200" cy="632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6" name="Straight Connector 475"/>
              <p:cNvCxnSpPr>
                <a:cxnSpLocks/>
              </p:cNvCxnSpPr>
              <p:nvPr/>
            </p:nvCxnSpPr>
            <p:spPr bwMode="auto">
              <a:xfrm flipH="1">
                <a:off x="4724401" y="1365885"/>
                <a:ext cx="460202" cy="57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7" name="Straight Connector 476"/>
              <p:cNvCxnSpPr>
                <a:cxnSpLocks/>
              </p:cNvCxnSpPr>
              <p:nvPr/>
            </p:nvCxnSpPr>
            <p:spPr bwMode="auto">
              <a:xfrm flipH="1">
                <a:off x="4730750" y="1373505"/>
                <a:ext cx="11893" cy="17907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32B8F2E5-444C-EA45-9D07-60972EEEB62A}"/>
                  </a:ext>
                </a:extLst>
              </p:cNvPr>
              <p:cNvCxnSpPr>
                <a:cxnSpLocks/>
                <a:stCxn id="447" idx="1"/>
              </p:cNvCxnSpPr>
              <p:nvPr/>
            </p:nvCxnSpPr>
            <p:spPr bwMode="auto">
              <a:xfrm flipH="1" flipV="1">
                <a:off x="4710818" y="1154318"/>
                <a:ext cx="572031" cy="452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53" name="Group 252"/>
            <p:cNvGrpSpPr/>
            <p:nvPr/>
          </p:nvGrpSpPr>
          <p:grpSpPr>
            <a:xfrm>
              <a:off x="2763057" y="2895600"/>
              <a:ext cx="870555" cy="609600"/>
              <a:chOff x="6927245" y="5334000"/>
              <a:chExt cx="870555" cy="609600"/>
            </a:xfrm>
          </p:grpSpPr>
          <p:grpSp>
            <p:nvGrpSpPr>
              <p:cNvPr id="254" name="Group 253"/>
              <p:cNvGrpSpPr/>
              <p:nvPr/>
            </p:nvGrpSpPr>
            <p:grpSpPr>
              <a:xfrm>
                <a:off x="7112000" y="5341883"/>
                <a:ext cx="685800" cy="592192"/>
                <a:chOff x="3914325" y="1752600"/>
                <a:chExt cx="685800" cy="533400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3990525" y="17526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 bwMode="auto">
                <a:xfrm>
                  <a:off x="3914325" y="17716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64" name="Freeform 263"/>
                <p:cNvSpPr/>
                <p:nvPr/>
              </p:nvSpPr>
              <p:spPr>
                <a:xfrm>
                  <a:off x="3914325" y="17526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sp>
            <p:nvSpPr>
              <p:cNvPr id="256" name="Oval 255"/>
              <p:cNvSpPr/>
              <p:nvPr/>
            </p:nvSpPr>
            <p:spPr bwMode="auto">
              <a:xfrm>
                <a:off x="6927245" y="5787119"/>
                <a:ext cx="159355" cy="156481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 bwMode="auto">
              <a:xfrm>
                <a:off x="6934200" y="5638800"/>
                <a:ext cx="159355" cy="156481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59" name="Oval 258"/>
              <p:cNvSpPr/>
              <p:nvPr/>
            </p:nvSpPr>
            <p:spPr bwMode="auto">
              <a:xfrm>
                <a:off x="6934200" y="5334000"/>
                <a:ext cx="159355" cy="156481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2770012" y="2209800"/>
              <a:ext cx="863600" cy="600075"/>
              <a:chOff x="6934200" y="5334000"/>
              <a:chExt cx="863600" cy="600075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7112000" y="5341883"/>
                <a:ext cx="685800" cy="592192"/>
                <a:chOff x="3914325" y="1752600"/>
                <a:chExt cx="685800" cy="533400"/>
              </a:xfrm>
            </p:grpSpPr>
            <p:sp>
              <p:nvSpPr>
                <p:cNvPr id="272" name="Oval 271"/>
                <p:cNvSpPr/>
                <p:nvPr/>
              </p:nvSpPr>
              <p:spPr bwMode="auto">
                <a:xfrm>
                  <a:off x="3990525" y="1752600"/>
                  <a:ext cx="609600" cy="52705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 bwMode="auto">
                <a:xfrm>
                  <a:off x="3914325" y="1771651"/>
                  <a:ext cx="381000" cy="4953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>
                  <a:off x="3914325" y="1752600"/>
                  <a:ext cx="377825" cy="533400"/>
                </a:xfrm>
                <a:custGeom>
                  <a:avLst/>
                  <a:gdLst>
                    <a:gd name="connsiteX0" fmla="*/ 374650 w 377825"/>
                    <a:gd name="connsiteY0" fmla="*/ 0 h 533400"/>
                    <a:gd name="connsiteX1" fmla="*/ 0 w 377825"/>
                    <a:gd name="connsiteY1" fmla="*/ 0 h 533400"/>
                    <a:gd name="connsiteX2" fmla="*/ 0 w 377825"/>
                    <a:gd name="connsiteY2" fmla="*/ 533400 h 533400"/>
                    <a:gd name="connsiteX3" fmla="*/ 377825 w 377825"/>
                    <a:gd name="connsiteY3" fmla="*/ 52705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7825" h="5334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533400"/>
                      </a:lnTo>
                      <a:lnTo>
                        <a:pt x="377825" y="52705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sp>
            <p:nvSpPr>
              <p:cNvPr id="269" name="Oval 268"/>
              <p:cNvSpPr/>
              <p:nvPr/>
            </p:nvSpPr>
            <p:spPr bwMode="auto">
              <a:xfrm>
                <a:off x="6934200" y="5638800"/>
                <a:ext cx="159355" cy="156481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 bwMode="auto">
              <a:xfrm>
                <a:off x="6934200" y="5486400"/>
                <a:ext cx="159355" cy="156481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1" name="Oval 270"/>
              <p:cNvSpPr/>
              <p:nvPr/>
            </p:nvSpPr>
            <p:spPr bwMode="auto">
              <a:xfrm>
                <a:off x="6934200" y="5334000"/>
                <a:ext cx="159355" cy="156481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444" name="Group 443"/>
            <p:cNvGrpSpPr/>
            <p:nvPr/>
          </p:nvGrpSpPr>
          <p:grpSpPr>
            <a:xfrm>
              <a:off x="4426757" y="2514600"/>
              <a:ext cx="622300" cy="609599"/>
              <a:chOff x="4953000" y="1593849"/>
              <a:chExt cx="457201" cy="463551"/>
            </a:xfrm>
          </p:grpSpPr>
          <p:sp>
            <p:nvSpPr>
              <p:cNvPr id="445" name="Freeform 444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46" name="Freeform 445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47" name="Freeform 446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cxnSp>
        <p:nvCxnSpPr>
          <p:cNvPr id="452" name="Straight Connector 451"/>
          <p:cNvCxnSpPr>
            <a:cxnSpLocks/>
          </p:cNvCxnSpPr>
          <p:nvPr/>
        </p:nvCxnSpPr>
        <p:spPr bwMode="auto">
          <a:xfrm flipH="1" flipV="1">
            <a:off x="3795029" y="1371602"/>
            <a:ext cx="879302" cy="80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3" name="Straight Connector 452"/>
          <p:cNvCxnSpPr>
            <a:cxnSpLocks/>
          </p:cNvCxnSpPr>
          <p:nvPr/>
        </p:nvCxnSpPr>
        <p:spPr bwMode="auto">
          <a:xfrm flipH="1">
            <a:off x="4663573" y="3146612"/>
            <a:ext cx="38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5" name="Straight Connector 454"/>
          <p:cNvCxnSpPr>
            <a:cxnSpLocks/>
          </p:cNvCxnSpPr>
          <p:nvPr/>
        </p:nvCxnSpPr>
        <p:spPr bwMode="auto">
          <a:xfrm flipH="1">
            <a:off x="3795029" y="679480"/>
            <a:ext cx="9707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7" name="Straight Connector 456"/>
          <p:cNvCxnSpPr>
            <a:cxnSpLocks/>
          </p:cNvCxnSpPr>
          <p:nvPr/>
        </p:nvCxnSpPr>
        <p:spPr bwMode="auto">
          <a:xfrm>
            <a:off x="4760393" y="675042"/>
            <a:ext cx="5379" cy="23729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6" name="Straight Connector 455"/>
          <p:cNvCxnSpPr>
            <a:cxnSpLocks/>
          </p:cNvCxnSpPr>
          <p:nvPr/>
        </p:nvCxnSpPr>
        <p:spPr bwMode="auto">
          <a:xfrm flipH="1" flipV="1">
            <a:off x="3775171" y="2060401"/>
            <a:ext cx="791584" cy="23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8" name="Straight Connector 457"/>
          <p:cNvCxnSpPr/>
          <p:nvPr/>
        </p:nvCxnSpPr>
        <p:spPr bwMode="auto">
          <a:xfrm flipH="1" flipV="1">
            <a:off x="4129687" y="207085"/>
            <a:ext cx="482250" cy="63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5" name="Group 274"/>
          <p:cNvGrpSpPr/>
          <p:nvPr/>
        </p:nvGrpSpPr>
        <p:grpSpPr>
          <a:xfrm>
            <a:off x="2953025" y="1759772"/>
            <a:ext cx="874358" cy="602428"/>
            <a:chOff x="6923442" y="5341172"/>
            <a:chExt cx="874358" cy="602428"/>
          </a:xfrm>
        </p:grpSpPr>
        <p:grpSp>
          <p:nvGrpSpPr>
            <p:cNvPr id="276" name="Group 275"/>
            <p:cNvGrpSpPr/>
            <p:nvPr/>
          </p:nvGrpSpPr>
          <p:grpSpPr>
            <a:xfrm>
              <a:off x="7112000" y="5341883"/>
              <a:ext cx="685800" cy="592192"/>
              <a:chOff x="3914325" y="1752600"/>
              <a:chExt cx="685800" cy="533400"/>
            </a:xfrm>
          </p:grpSpPr>
          <p:sp>
            <p:nvSpPr>
              <p:cNvPr id="281" name="Oval 280"/>
              <p:cNvSpPr/>
              <p:nvPr/>
            </p:nvSpPr>
            <p:spPr bwMode="auto">
              <a:xfrm>
                <a:off x="3990525" y="17526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 bwMode="auto">
              <a:xfrm>
                <a:off x="3914325" y="17716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83" name="Freeform 282"/>
              <p:cNvSpPr/>
              <p:nvPr/>
            </p:nvSpPr>
            <p:spPr>
              <a:xfrm>
                <a:off x="3914325" y="17526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277" name="Oval 276"/>
            <p:cNvSpPr/>
            <p:nvPr/>
          </p:nvSpPr>
          <p:spPr bwMode="auto">
            <a:xfrm>
              <a:off x="6927245" y="5787119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6923442" y="5341172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2963783" y="1070339"/>
            <a:ext cx="863600" cy="596536"/>
            <a:chOff x="6934200" y="5337539"/>
            <a:chExt cx="863600" cy="596536"/>
          </a:xfrm>
        </p:grpSpPr>
        <p:grpSp>
          <p:nvGrpSpPr>
            <p:cNvPr id="285" name="Group 284"/>
            <p:cNvGrpSpPr/>
            <p:nvPr/>
          </p:nvGrpSpPr>
          <p:grpSpPr>
            <a:xfrm>
              <a:off x="7112000" y="5341883"/>
              <a:ext cx="685800" cy="592192"/>
              <a:chOff x="3914325" y="1752600"/>
              <a:chExt cx="685800" cy="533400"/>
            </a:xfrm>
          </p:grpSpPr>
          <p:sp>
            <p:nvSpPr>
              <p:cNvPr id="290" name="Oval 289"/>
              <p:cNvSpPr/>
              <p:nvPr/>
            </p:nvSpPr>
            <p:spPr bwMode="auto">
              <a:xfrm>
                <a:off x="3990525" y="17526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 bwMode="auto">
              <a:xfrm>
                <a:off x="3914325" y="17716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>
              <a:xfrm>
                <a:off x="3914325" y="17526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287" name="Oval 286"/>
            <p:cNvSpPr/>
            <p:nvPr/>
          </p:nvSpPr>
          <p:spPr bwMode="auto">
            <a:xfrm>
              <a:off x="6934200" y="5638800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6941820" y="5337539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956829" y="381000"/>
            <a:ext cx="870555" cy="609600"/>
            <a:chOff x="6927245" y="5334000"/>
            <a:chExt cx="870555" cy="609600"/>
          </a:xfrm>
        </p:grpSpPr>
        <p:grpSp>
          <p:nvGrpSpPr>
            <p:cNvPr id="294" name="Group 293"/>
            <p:cNvGrpSpPr/>
            <p:nvPr/>
          </p:nvGrpSpPr>
          <p:grpSpPr>
            <a:xfrm>
              <a:off x="7112000" y="5341883"/>
              <a:ext cx="685800" cy="592192"/>
              <a:chOff x="3914325" y="1752600"/>
              <a:chExt cx="685800" cy="533400"/>
            </a:xfrm>
          </p:grpSpPr>
          <p:sp>
            <p:nvSpPr>
              <p:cNvPr id="299" name="Oval 298"/>
              <p:cNvSpPr/>
              <p:nvPr/>
            </p:nvSpPr>
            <p:spPr bwMode="auto">
              <a:xfrm>
                <a:off x="3990525" y="17526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3914325" y="17716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01" name="Freeform 300"/>
              <p:cNvSpPr/>
              <p:nvPr/>
            </p:nvSpPr>
            <p:spPr>
              <a:xfrm>
                <a:off x="3914325" y="17526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295" name="Oval 294"/>
            <p:cNvSpPr/>
            <p:nvPr/>
          </p:nvSpPr>
          <p:spPr bwMode="auto">
            <a:xfrm>
              <a:off x="6927245" y="5787119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8" name="Oval 297"/>
            <p:cNvSpPr/>
            <p:nvPr/>
          </p:nvSpPr>
          <p:spPr bwMode="auto">
            <a:xfrm>
              <a:off x="6934200" y="5334000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3EAB3EF-8434-084C-AC19-912D57ADAF3F}"/>
                </a:ext>
              </a:extLst>
            </p:cNvPr>
            <p:cNvSpPr/>
            <p:nvPr/>
          </p:nvSpPr>
          <p:spPr bwMode="auto">
            <a:xfrm>
              <a:off x="6934865" y="5489939"/>
              <a:ext cx="159355" cy="15648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469" name="Straight Connector 468"/>
          <p:cNvCxnSpPr>
            <a:cxnSpLocks/>
          </p:cNvCxnSpPr>
          <p:nvPr/>
        </p:nvCxnSpPr>
        <p:spPr bwMode="auto">
          <a:xfrm flipH="1" flipV="1">
            <a:off x="4539861" y="4897420"/>
            <a:ext cx="161365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8" name="Straight Connector 477"/>
          <p:cNvCxnSpPr>
            <a:cxnSpLocks/>
          </p:cNvCxnSpPr>
          <p:nvPr/>
        </p:nvCxnSpPr>
        <p:spPr bwMode="auto">
          <a:xfrm>
            <a:off x="9020271" y="5089526"/>
            <a:ext cx="0" cy="1539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4586887" y="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679D386-B02F-6B49-B5E4-6A437C5E14E7}"/>
              </a:ext>
            </a:extLst>
          </p:cNvPr>
          <p:cNvGrpSpPr/>
          <p:nvPr/>
        </p:nvGrpSpPr>
        <p:grpSpPr>
          <a:xfrm>
            <a:off x="6599887" y="875024"/>
            <a:ext cx="6201713" cy="2401576"/>
            <a:chOff x="1828800" y="5192499"/>
            <a:chExt cx="3863712" cy="1496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076F476-513D-4540-AB26-9FB155ADEC92}"/>
                    </a:ext>
                  </a:extLst>
                </p:cNvPr>
                <p:cNvSpPr txBox="1"/>
                <p:nvPr/>
              </p:nvSpPr>
              <p:spPr>
                <a:xfrm>
                  <a:off x="1905000" y="5192499"/>
                  <a:ext cx="3743717" cy="5551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r>
                    <a:rPr lang="en-US" sz="1800" dirty="0"/>
                    <a:t> +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lang="en-US" sz="1800" i="1">
                          <a:latin typeface="Cambria Math" charset="0"/>
                        </a:rPr>
                        <m:t>𝑁</m:t>
                      </m:r>
                    </m:oMath>
                  </a14:m>
                  <a:r>
                    <a:rPr lang="en-US" sz="1800" dirty="0"/>
                    <a:t> +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endParaRPr lang="en-US" sz="1800" i="1" dirty="0">
                    <a:latin typeface="Cambria Math" panose="02040503050406030204" pitchFamily="18" charset="0"/>
                  </a:endParaRPr>
                </a:p>
                <a:p>
                  <a:r>
                    <a:rPr lang="en-US" sz="1800" dirty="0"/>
                    <a:t>     +</a:t>
                  </a:r>
                  <a14:m>
                    <m:oMath xmlns:m="http://schemas.openxmlformats.org/officeDocument/2006/math">
                      <m:r>
                        <a:rPr lang="en-US" sz="180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lang="en-US" sz="1800" i="1">
                          <a:latin typeface="Cambria Math" charset="0"/>
                        </a:rPr>
                        <m:t>𝑁</m:t>
                      </m:r>
                    </m:oMath>
                  </a14:m>
                  <a:r>
                    <a:rPr lang="en-US" sz="1800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076F476-513D-4540-AB26-9FB155ADE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5192499"/>
                  <a:ext cx="3743717" cy="555152"/>
                </a:xfrm>
                <a:prstGeom prst="rect">
                  <a:avLst/>
                </a:prstGeom>
                <a:blipFill>
                  <a:blip r:embed="rId2"/>
                  <a:stretch>
                    <a:fillRect l="-2373" t="-13333" r="-678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EFCF0F44-7109-9241-91BB-931D246538AC}"/>
                    </a:ext>
                  </a:extLst>
                </p:cNvPr>
                <p:cNvSpPr txBox="1"/>
                <p:nvPr/>
              </p:nvSpPr>
              <p:spPr>
                <a:xfrm>
                  <a:off x="1905000" y="5802099"/>
                  <a:ext cx="3787512" cy="5551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lang="en-US" sz="1800" i="1">
                          <a:latin typeface="Cambria Math" charset="0"/>
                        </a:rPr>
                        <m:t>𝑁</m:t>
                      </m:r>
                    </m:oMath>
                  </a14:m>
                  <a:r>
                    <a:rPr lang="en-US" sz="1800" dirty="0"/>
                    <a:t> +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  <m:r>
                        <m:rPr>
                          <m:nor/>
                        </m:rPr>
                        <a:rPr lang="en-US" sz="1800" dirty="0"/>
                        <m:t>+ 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endParaRPr lang="en-US" sz="1800" dirty="0"/>
                </a:p>
                <a:p>
                  <a:r>
                    <a:rPr lang="en-US" sz="1800" dirty="0"/>
                    <a:t>    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sz="18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𝑁</m:t>
                          </m:r>
                        </m:e>
                      </m:acc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EFCF0F44-7109-9241-91BB-931D24653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5802099"/>
                  <a:ext cx="3787512" cy="555152"/>
                </a:xfrm>
                <a:prstGeom prst="rect">
                  <a:avLst/>
                </a:prstGeom>
                <a:blipFill>
                  <a:blip r:embed="rId3"/>
                  <a:stretch>
                    <a:fillRect l="-2349" t="-11111" r="-671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23FE01E-DD26-C746-A8AE-F26D82F2785E}"/>
                    </a:ext>
                  </a:extLst>
                </p:cNvPr>
                <p:cNvSpPr txBox="1"/>
                <p:nvPr/>
              </p:nvSpPr>
              <p:spPr>
                <a:xfrm>
                  <a:off x="1828800" y="6411699"/>
                  <a:ext cx="10992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charset="0"/>
                          </a:rPr>
                          <m:t>𝐶</m:t>
                        </m:r>
                        <m:r>
                          <a:rPr lang="en-US" sz="18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8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23FE01E-DD26-C746-A8AE-F26D82F27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6411699"/>
                  <a:ext cx="109921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09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6" name="Oval 205">
            <a:extLst>
              <a:ext uri="{FF2B5EF4-FFF2-40B4-BE49-F238E27FC236}">
                <a16:creationId xmlns:a16="http://schemas.microsoft.com/office/drawing/2014/main" id="{7A6010DF-355A-CC47-B7D8-503716E4085F}"/>
              </a:ext>
            </a:extLst>
          </p:cNvPr>
          <p:cNvSpPr/>
          <p:nvPr/>
        </p:nvSpPr>
        <p:spPr bwMode="auto">
          <a:xfrm>
            <a:off x="4202535" y="4065719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0911009-38E9-B04D-8920-0D7D850E682F}"/>
              </a:ext>
            </a:extLst>
          </p:cNvPr>
          <p:cNvSpPr/>
          <p:nvPr/>
        </p:nvSpPr>
        <p:spPr bwMode="auto">
          <a:xfrm>
            <a:off x="4505543" y="3164542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CD1FBBA-ACE3-8E49-81DE-44592C542BE7}"/>
              </a:ext>
            </a:extLst>
          </p:cNvPr>
          <p:cNvSpPr/>
          <p:nvPr/>
        </p:nvSpPr>
        <p:spPr bwMode="auto">
          <a:xfrm>
            <a:off x="4340591" y="3375436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95E3A34-72B4-724F-99E5-33249CEF9FC9}"/>
              </a:ext>
            </a:extLst>
          </p:cNvPr>
          <p:cNvCxnSpPr>
            <a:cxnSpLocks/>
          </p:cNvCxnSpPr>
          <p:nvPr/>
        </p:nvCxnSpPr>
        <p:spPr bwMode="auto">
          <a:xfrm>
            <a:off x="4384771" y="3429001"/>
            <a:ext cx="0" cy="15462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61A5BA0-92BE-1944-AC07-5973A76079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84773" y="4974518"/>
            <a:ext cx="370241" cy="89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E63103F-E503-0241-853A-9B168CE127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45241" y="2057401"/>
            <a:ext cx="10757" cy="28400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8BDD697-478C-DB4E-93AD-F262182065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07591" y="3214744"/>
            <a:ext cx="58539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E62BC74-AD31-3043-9BEE-40CCB1522736}"/>
              </a:ext>
            </a:extLst>
          </p:cNvPr>
          <p:cNvCxnSpPr>
            <a:cxnSpLocks/>
          </p:cNvCxnSpPr>
          <p:nvPr/>
        </p:nvCxnSpPr>
        <p:spPr bwMode="auto">
          <a:xfrm>
            <a:off x="4668953" y="1390426"/>
            <a:ext cx="4483" cy="17597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23A7E4F-D9E2-C946-A24A-DD687335D938}"/>
              </a:ext>
            </a:extLst>
          </p:cNvPr>
          <p:cNvCxnSpPr>
            <a:cxnSpLocks/>
          </p:cNvCxnSpPr>
          <p:nvPr/>
        </p:nvCxnSpPr>
        <p:spPr bwMode="auto">
          <a:xfrm flipH="1">
            <a:off x="4755014" y="3046207"/>
            <a:ext cx="228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EB197E57-2D09-AF49-A1BE-8775843CC23F}"/>
              </a:ext>
            </a:extLst>
          </p:cNvPr>
          <p:cNvGrpSpPr/>
          <p:nvPr/>
        </p:nvGrpSpPr>
        <p:grpSpPr>
          <a:xfrm>
            <a:off x="3748688" y="54686"/>
            <a:ext cx="424845" cy="304800"/>
            <a:chOff x="3914325" y="1752600"/>
            <a:chExt cx="685800" cy="533400"/>
          </a:xfrm>
        </p:grpSpPr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651AE993-D409-1B45-9852-F31593B3881D}"/>
                </a:ext>
              </a:extLst>
            </p:cNvPr>
            <p:cNvSpPr/>
            <p:nvPr/>
          </p:nvSpPr>
          <p:spPr bwMode="auto">
            <a:xfrm>
              <a:off x="3990525" y="1752600"/>
              <a:ext cx="609600" cy="52705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4E5FD42-327B-8F4A-9F26-B8D70D839513}"/>
                </a:ext>
              </a:extLst>
            </p:cNvPr>
            <p:cNvSpPr/>
            <p:nvPr/>
          </p:nvSpPr>
          <p:spPr bwMode="auto">
            <a:xfrm>
              <a:off x="3914325" y="1771651"/>
              <a:ext cx="381000" cy="4953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11BAF31-B8E3-9346-8389-42A39003D8CF}"/>
                </a:ext>
              </a:extLst>
            </p:cNvPr>
            <p:cNvSpPr/>
            <p:nvPr/>
          </p:nvSpPr>
          <p:spPr>
            <a:xfrm>
              <a:off x="3914325" y="1752600"/>
              <a:ext cx="377825" cy="533400"/>
            </a:xfrm>
            <a:custGeom>
              <a:avLst/>
              <a:gdLst>
                <a:gd name="connsiteX0" fmla="*/ 374650 w 377825"/>
                <a:gd name="connsiteY0" fmla="*/ 0 h 533400"/>
                <a:gd name="connsiteX1" fmla="*/ 0 w 377825"/>
                <a:gd name="connsiteY1" fmla="*/ 0 h 533400"/>
                <a:gd name="connsiteX2" fmla="*/ 0 w 377825"/>
                <a:gd name="connsiteY2" fmla="*/ 533400 h 533400"/>
                <a:gd name="connsiteX3" fmla="*/ 377825 w 377825"/>
                <a:gd name="connsiteY3" fmla="*/ 5270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25" h="533400">
                  <a:moveTo>
                    <a:pt x="3746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77825" y="527050"/>
                  </a:lnTo>
                </a:path>
              </a:pathLst>
            </a:custGeom>
            <a:ln w="381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97" name="Oval 296">
            <a:extLst>
              <a:ext uri="{FF2B5EF4-FFF2-40B4-BE49-F238E27FC236}">
                <a16:creationId xmlns:a16="http://schemas.microsoft.com/office/drawing/2014/main" id="{2C46D97D-A78D-8147-970B-FA551E0AB76A}"/>
              </a:ext>
            </a:extLst>
          </p:cNvPr>
          <p:cNvSpPr/>
          <p:nvPr/>
        </p:nvSpPr>
        <p:spPr bwMode="auto">
          <a:xfrm>
            <a:off x="713473" y="406737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8F9CF668-5E6B-E642-A9A2-3F5D7D722CDB}"/>
              </a:ext>
            </a:extLst>
          </p:cNvPr>
          <p:cNvSpPr/>
          <p:nvPr/>
        </p:nvSpPr>
        <p:spPr bwMode="auto">
          <a:xfrm>
            <a:off x="1317694" y="561453"/>
            <a:ext cx="92075" cy="92075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0D78896F-6517-E945-BB35-97099CC5ECC2}"/>
              </a:ext>
            </a:extLst>
          </p:cNvPr>
          <p:cNvCxnSpPr>
            <a:cxnSpLocks/>
          </p:cNvCxnSpPr>
          <p:nvPr/>
        </p:nvCxnSpPr>
        <p:spPr bwMode="auto">
          <a:xfrm flipH="1">
            <a:off x="1359820" y="274320"/>
            <a:ext cx="2405491" cy="273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B614540-D4B3-B94D-9C49-DD160245CF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64564" y="139850"/>
            <a:ext cx="2989989" cy="129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01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731B-AF93-0A47-B8C2-9C424489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Time to Complete FSM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B31E-2A2C-5944-98E6-2CF49AD9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375" y="1268968"/>
            <a:ext cx="8247196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State diagram can be used to determine time to perform operations</a:t>
            </a:r>
          </a:p>
          <a:p>
            <a:r>
              <a:rPr lang="en-US" sz="2800" dirty="0"/>
              <a:t>A state transition arc is followed each clock cycle</a:t>
            </a:r>
          </a:p>
          <a:p>
            <a:pPr marL="0" indent="0">
              <a:buNone/>
            </a:pPr>
            <a:r>
              <a:rPr lang="en-US" sz="2800" dirty="0"/>
              <a:t>Example (assume 1 Hz clock)</a:t>
            </a:r>
          </a:p>
          <a:p>
            <a:r>
              <a:rPr lang="en-US" sz="2800" dirty="0"/>
              <a:t>State 00: 4 clocks waiting*, then N is asserted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5 clock cycles)</a:t>
            </a:r>
          </a:p>
          <a:p>
            <a:r>
              <a:rPr lang="en-US" sz="2800" dirty="0"/>
              <a:t>State 01: 3 clocks waiting*, then D is asserted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4 clock cycles)</a:t>
            </a:r>
          </a:p>
          <a:p>
            <a:r>
              <a:rPr lang="en-US" sz="2800" dirty="0"/>
              <a:t>State 11: 1 clock cycle</a:t>
            </a:r>
          </a:p>
          <a:p>
            <a:r>
              <a:rPr lang="en-US" sz="2800" dirty="0"/>
              <a:t>Total: 10 clock cycles or 10 seconds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DCB011-38BB-F54A-A374-475DB1FB08E0}"/>
              </a:ext>
            </a:extLst>
          </p:cNvPr>
          <p:cNvGrpSpPr/>
          <p:nvPr/>
        </p:nvGrpSpPr>
        <p:grpSpPr>
          <a:xfrm>
            <a:off x="76200" y="1676400"/>
            <a:ext cx="3684318" cy="3696916"/>
            <a:chOff x="851751" y="3048000"/>
            <a:chExt cx="3684318" cy="369691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9733B4-9988-AE44-B1DE-3450721C20F9}"/>
                </a:ext>
              </a:extLst>
            </p:cNvPr>
            <p:cNvSpPr/>
            <p:nvPr/>
          </p:nvSpPr>
          <p:spPr bwMode="auto">
            <a:xfrm>
              <a:off x="1783041" y="3472099"/>
              <a:ext cx="11070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00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5FC59E-1615-0B48-BBBF-94CC78B7E1E5}"/>
                </a:ext>
              </a:extLst>
            </p:cNvPr>
            <p:cNvSpPr/>
            <p:nvPr/>
          </p:nvSpPr>
          <p:spPr bwMode="auto">
            <a:xfrm>
              <a:off x="1783041" y="4691299"/>
              <a:ext cx="11070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01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83C3834-C555-8443-8C02-80E3F0F3F465}"/>
                </a:ext>
              </a:extLst>
            </p:cNvPr>
            <p:cNvSpPr/>
            <p:nvPr/>
          </p:nvSpPr>
          <p:spPr bwMode="auto">
            <a:xfrm>
              <a:off x="1783041" y="5910499"/>
              <a:ext cx="11070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10</a:t>
              </a:r>
            </a:p>
          </p:txBody>
        </p:sp>
        <p:sp>
          <p:nvSpPr>
            <p:cNvPr id="63" name="Curved Left Arrow 62">
              <a:extLst>
                <a:ext uri="{FF2B5EF4-FFF2-40B4-BE49-F238E27FC236}">
                  <a16:creationId xmlns:a16="http://schemas.microsoft.com/office/drawing/2014/main" id="{B90FCFAE-3BE1-E742-95CA-F2C02BBCB211}"/>
                </a:ext>
              </a:extLst>
            </p:cNvPr>
            <p:cNvSpPr/>
            <p:nvPr/>
          </p:nvSpPr>
          <p:spPr bwMode="auto">
            <a:xfrm rot="13589192">
              <a:off x="1536748" y="3225800"/>
              <a:ext cx="470676" cy="399350"/>
            </a:xfrm>
            <a:prstGeom prst="curvedLeftArrow">
              <a:avLst>
                <a:gd name="adj1" fmla="val 0"/>
                <a:gd name="adj2" fmla="val 28174"/>
                <a:gd name="adj3" fmla="val 4000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41B52D4-946B-AA4F-8905-CEDB9555B4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4844" y="4030649"/>
              <a:ext cx="0" cy="652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5" name="Curved Left Arrow 64">
              <a:extLst>
                <a:ext uri="{FF2B5EF4-FFF2-40B4-BE49-F238E27FC236}">
                  <a16:creationId xmlns:a16="http://schemas.microsoft.com/office/drawing/2014/main" id="{490E2702-1E96-CE4B-9490-4FAB176B2FC6}"/>
                </a:ext>
              </a:extLst>
            </p:cNvPr>
            <p:cNvSpPr/>
            <p:nvPr/>
          </p:nvSpPr>
          <p:spPr bwMode="auto">
            <a:xfrm rot="13589192">
              <a:off x="1536748" y="4445000"/>
              <a:ext cx="470676" cy="399350"/>
            </a:xfrm>
            <a:prstGeom prst="curvedLeftArrow">
              <a:avLst>
                <a:gd name="adj1" fmla="val 0"/>
                <a:gd name="adj2" fmla="val 28174"/>
                <a:gd name="adj3" fmla="val 4000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76788B8-8C47-554E-ADAA-CEA82F7A3D48}"/>
                </a:ext>
              </a:extLst>
            </p:cNvPr>
            <p:cNvCxnSpPr/>
            <p:nvPr/>
          </p:nvCxnSpPr>
          <p:spPr bwMode="auto">
            <a:xfrm>
              <a:off x="2356710" y="5257800"/>
              <a:ext cx="0" cy="652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7" name="Curved Left Arrow 66">
              <a:extLst>
                <a:ext uri="{FF2B5EF4-FFF2-40B4-BE49-F238E27FC236}">
                  <a16:creationId xmlns:a16="http://schemas.microsoft.com/office/drawing/2014/main" id="{2AA5D304-CB5E-5144-B724-E32E8F3A0330}"/>
                </a:ext>
              </a:extLst>
            </p:cNvPr>
            <p:cNvSpPr/>
            <p:nvPr/>
          </p:nvSpPr>
          <p:spPr bwMode="auto">
            <a:xfrm rot="13589192">
              <a:off x="1536748" y="5664200"/>
              <a:ext cx="470676" cy="399350"/>
            </a:xfrm>
            <a:prstGeom prst="curvedLeftArrow">
              <a:avLst>
                <a:gd name="adj1" fmla="val 0"/>
                <a:gd name="adj2" fmla="val 28174"/>
                <a:gd name="adj3" fmla="val 40000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8" name="Curved Left Arrow 67">
              <a:extLst>
                <a:ext uri="{FF2B5EF4-FFF2-40B4-BE49-F238E27FC236}">
                  <a16:creationId xmlns:a16="http://schemas.microsoft.com/office/drawing/2014/main" id="{651B86EF-B752-CF4D-8EF3-3E60E12D42F3}"/>
                </a:ext>
              </a:extLst>
            </p:cNvPr>
            <p:cNvSpPr/>
            <p:nvPr/>
          </p:nvSpPr>
          <p:spPr bwMode="auto">
            <a:xfrm rot="10800000" flipH="1" flipV="1">
              <a:off x="2919089" y="3733796"/>
              <a:ext cx="433711" cy="2474633"/>
            </a:xfrm>
            <a:prstGeom prst="curvedLeftArrow">
              <a:avLst>
                <a:gd name="adj1" fmla="val 0"/>
                <a:gd name="adj2" fmla="val 30186"/>
                <a:gd name="adj3" fmla="val 27552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CD6D83-2614-044F-8467-9661CB1B15AE}"/>
                </a:ext>
              </a:extLst>
            </p:cNvPr>
            <p:cNvGrpSpPr/>
            <p:nvPr/>
          </p:nvGrpSpPr>
          <p:grpSpPr>
            <a:xfrm>
              <a:off x="851751" y="3268717"/>
              <a:ext cx="748449" cy="465083"/>
              <a:chOff x="727334" y="2057400"/>
              <a:chExt cx="748449" cy="465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3794603-8903-D74E-912F-217287B6F837}"/>
                      </a:ext>
                    </a:extLst>
                  </p:cNvPr>
                  <p:cNvSpPr txBox="1"/>
                  <p:nvPr/>
                </p:nvSpPr>
                <p:spPr>
                  <a:xfrm>
                    <a:off x="727334" y="2057400"/>
                    <a:ext cx="5031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AC73BADC-EEF7-224A-A9AF-9C59BD6EA6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334" y="2057400"/>
                    <a:ext cx="50315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0558467-4324-C243-8F1A-49C05F6A0629}"/>
                      </a:ext>
                    </a:extLst>
                  </p:cNvPr>
                  <p:cNvSpPr txBox="1"/>
                  <p:nvPr/>
                </p:nvSpPr>
                <p:spPr>
                  <a:xfrm>
                    <a:off x="983917" y="2060818"/>
                    <a:ext cx="491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CF6F1F5B-B9D1-E545-9401-988ACD5CE2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917" y="2060818"/>
                    <a:ext cx="49186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6EBE8CC-DA47-A14D-A2FF-94587A287A2F}"/>
                </a:ext>
              </a:extLst>
            </p:cNvPr>
            <p:cNvGrpSpPr/>
            <p:nvPr/>
          </p:nvGrpSpPr>
          <p:grpSpPr>
            <a:xfrm>
              <a:off x="868450" y="4487917"/>
              <a:ext cx="731750" cy="465083"/>
              <a:chOff x="792250" y="2057400"/>
              <a:chExt cx="731750" cy="465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8F3C5971-17C7-264F-9AB1-B26FE9135B5F}"/>
                      </a:ext>
                    </a:extLst>
                  </p:cNvPr>
                  <p:cNvSpPr txBox="1"/>
                  <p:nvPr/>
                </p:nvSpPr>
                <p:spPr>
                  <a:xfrm>
                    <a:off x="792250" y="2057400"/>
                    <a:ext cx="5031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947BDAAF-92CB-A44A-80D2-F5B231510D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250" y="2057400"/>
                    <a:ext cx="50315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458130B-0790-9B4E-A866-8011719D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8396658E-78AA-6E4F-A091-981CE43BD9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8896894-1010-D64D-BF3B-2D18F78E26A6}"/>
                </a:ext>
              </a:extLst>
            </p:cNvPr>
            <p:cNvGrpSpPr/>
            <p:nvPr/>
          </p:nvGrpSpPr>
          <p:grpSpPr>
            <a:xfrm>
              <a:off x="877106" y="5707117"/>
              <a:ext cx="723094" cy="465083"/>
              <a:chOff x="800906" y="2057400"/>
              <a:chExt cx="723094" cy="465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D0E2E090-C4FD-D04D-8616-4C76D9F07F9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06" y="2057400"/>
                    <a:ext cx="5031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E55C4DC0-EFDE-274E-86CE-A68D0E2283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06" y="2057400"/>
                    <a:ext cx="503150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A24EC80-47B0-294E-93A3-AB20C2AB63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0C00CB0-BB72-CB4C-803A-23C1134164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134" y="2060818"/>
                    <a:ext cx="49186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4E88FA6-F0E3-C94A-85C5-6A1B6DD3B68C}"/>
                    </a:ext>
                  </a:extLst>
                </p:cNvPr>
                <p:cNvSpPr txBox="1"/>
                <p:nvPr/>
              </p:nvSpPr>
              <p:spPr>
                <a:xfrm>
                  <a:off x="2356979" y="4118517"/>
                  <a:ext cx="31848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BCB8EEC-7EAC-B844-909C-4E3EE4224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979" y="4118517"/>
                  <a:ext cx="31848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231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0182720-FD70-894D-B255-74548AC7B40E}"/>
                    </a:ext>
                  </a:extLst>
                </p:cNvPr>
                <p:cNvSpPr txBox="1"/>
                <p:nvPr/>
              </p:nvSpPr>
              <p:spPr>
                <a:xfrm>
                  <a:off x="3352800" y="4736068"/>
                  <a:ext cx="3071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41A70E9-50FE-734E-A3FC-B76C677B3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4736068"/>
                  <a:ext cx="30719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6000" r="-16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Curved Left Arrow 73">
              <a:extLst>
                <a:ext uri="{FF2B5EF4-FFF2-40B4-BE49-F238E27FC236}">
                  <a16:creationId xmlns:a16="http://schemas.microsoft.com/office/drawing/2014/main" id="{472DC91B-9E44-0248-8908-EB1E06781BB1}"/>
                </a:ext>
              </a:extLst>
            </p:cNvPr>
            <p:cNvSpPr/>
            <p:nvPr/>
          </p:nvSpPr>
          <p:spPr bwMode="auto">
            <a:xfrm rot="12583882" flipH="1">
              <a:off x="3584852" y="3426688"/>
              <a:ext cx="871459" cy="3318228"/>
            </a:xfrm>
            <a:prstGeom prst="curvedLeftArrow">
              <a:avLst>
                <a:gd name="adj1" fmla="val 0"/>
                <a:gd name="adj2" fmla="val 9986"/>
                <a:gd name="adj3" fmla="val 12156"/>
              </a:avLst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DB73F1D-A10D-3F4D-B12E-125242C979CE}"/>
                    </a:ext>
                  </a:extLst>
                </p:cNvPr>
                <p:cNvSpPr txBox="1"/>
                <p:nvPr/>
              </p:nvSpPr>
              <p:spPr>
                <a:xfrm>
                  <a:off x="3200400" y="6260068"/>
                  <a:ext cx="9067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91B0114-D64B-8D49-9E15-A510CDC03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6260068"/>
                  <a:ext cx="90678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5556" r="-555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B75CC69-1D22-C342-BA2B-53373228C0F8}"/>
                    </a:ext>
                  </a:extLst>
                </p:cNvPr>
                <p:cNvSpPr txBox="1"/>
                <p:nvPr/>
              </p:nvSpPr>
              <p:spPr>
                <a:xfrm>
                  <a:off x="2362200" y="5345668"/>
                  <a:ext cx="3184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1182B69-8FC0-6748-B2A6-502B332BF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5345668"/>
                  <a:ext cx="31848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9231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80CE0D0-A560-9F47-8C84-2014D65145FC}"/>
                </a:ext>
              </a:extLst>
            </p:cNvPr>
            <p:cNvSpPr/>
            <p:nvPr/>
          </p:nvSpPr>
          <p:spPr bwMode="auto">
            <a:xfrm>
              <a:off x="3352800" y="3048000"/>
              <a:ext cx="1183269" cy="566501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>
                  <a:ea typeface="ＭＳ Ｐゴシック" charset="-128"/>
                  <a:cs typeface="ＭＳ Ｐゴシック" charset="-128"/>
                </a:rPr>
                <a:t>11</a:t>
              </a:r>
            </a:p>
            <a:p>
              <a:pPr algn="ctr" eaLnBrk="0" hangingPunct="0"/>
              <a:r>
                <a:rPr lang="en-US" sz="1800" dirty="0">
                  <a:ea typeface="ＭＳ Ｐゴシック" charset="-128"/>
                  <a:cs typeface="ＭＳ Ｐゴシック" charset="-128"/>
                </a:rPr>
                <a:t>C=1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0F02871-8896-5A4A-BC13-31034028D1D1}"/>
                </a:ext>
              </a:extLst>
            </p:cNvPr>
            <p:cNvCxnSpPr>
              <a:cxnSpLocks/>
              <a:stCxn id="61" idx="7"/>
              <a:endCxn id="77" idx="4"/>
            </p:cNvCxnSpPr>
            <p:nvPr/>
          </p:nvCxnSpPr>
          <p:spPr bwMode="auto">
            <a:xfrm flipV="1">
              <a:off x="2727983" y="3614501"/>
              <a:ext cx="1216452" cy="11597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0347AD5-FAE8-9547-9CB9-5F787FB2ED40}"/>
                    </a:ext>
                  </a:extLst>
                </p:cNvPr>
                <p:cNvSpPr txBox="1"/>
                <p:nvPr/>
              </p:nvSpPr>
              <p:spPr>
                <a:xfrm>
                  <a:off x="2895600" y="4495800"/>
                  <a:ext cx="3184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5E2E569-B3A7-B64F-9ACD-C58CC8421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495800"/>
                  <a:ext cx="31848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DDB47B1-913E-354D-8621-FAAEB22E1AA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95600" y="3352800"/>
              <a:ext cx="472418" cy="304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752FF87-1220-0441-B85B-FD7CE571EC92}"/>
              </a:ext>
            </a:extLst>
          </p:cNvPr>
          <p:cNvSpPr txBox="1"/>
          <p:nvPr/>
        </p:nvSpPr>
        <p:spPr>
          <a:xfrm>
            <a:off x="1752601" y="6378255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3 and 4 are arbitrary values used for this example</a:t>
            </a:r>
          </a:p>
        </p:txBody>
      </p:sp>
    </p:spTree>
    <p:extLst>
      <p:ext uri="{BB962C8B-B14F-4D97-AF65-F5344CB8AC3E}">
        <p14:creationId xmlns:p14="http://schemas.microsoft.com/office/powerpoint/2010/main" val="14782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10972800" cy="5791200"/>
          </a:xfrm>
        </p:spPr>
        <p:txBody>
          <a:bodyPr/>
          <a:lstStyle/>
          <a:p>
            <a:r>
              <a:rPr lang="en-US" dirty="0"/>
              <a:t>Memory</a:t>
            </a:r>
          </a:p>
          <a:p>
            <a:pPr lvl="1"/>
            <a:r>
              <a:rPr lang="en-US" dirty="0"/>
              <a:t>Organized as a 2D </a:t>
            </a:r>
            <a:r>
              <a:rPr lang="en-US"/>
              <a:t>array </a:t>
            </a:r>
            <a:r>
              <a:rPr lang="en-US" smtClean="0"/>
              <a:t>of 1-bit </a:t>
            </a:r>
            <a:r>
              <a:rPr lang="en-US" dirty="0"/>
              <a:t>cells</a:t>
            </a:r>
          </a:p>
          <a:p>
            <a:pPr lvl="1"/>
            <a:r>
              <a:rPr lang="en-US" dirty="0"/>
              <a:t>Well suited for fixed-sized data (e.g., 32 bits)</a:t>
            </a:r>
          </a:p>
          <a:p>
            <a:r>
              <a:rPr lang="en-US" dirty="0"/>
              <a:t>Sequential circuits needed whenever output depends on prior inputs (memory)</a:t>
            </a:r>
          </a:p>
          <a:p>
            <a:r>
              <a:rPr lang="en-US" dirty="0"/>
              <a:t>Sequential circuit design</a:t>
            </a:r>
          </a:p>
          <a:p>
            <a:pPr lvl="1"/>
            <a:r>
              <a:rPr lang="en-US" dirty="0"/>
              <a:t>Construct state diagram</a:t>
            </a:r>
          </a:p>
          <a:p>
            <a:pPr lvl="1"/>
            <a:r>
              <a:rPr lang="en-US" dirty="0"/>
              <a:t>Design next state function (combinational logic)</a:t>
            </a:r>
          </a:p>
          <a:p>
            <a:pPr lvl="1"/>
            <a:r>
              <a:rPr lang="en-US" dirty="0"/>
              <a:t>Design output function (combinational logic)</a:t>
            </a:r>
          </a:p>
          <a:p>
            <a:pPr lvl="1"/>
            <a:r>
              <a:rPr lang="en-US" dirty="0"/>
              <a:t>Put it all together (state register, next state function, output function)</a:t>
            </a:r>
          </a:p>
        </p:txBody>
      </p:sp>
    </p:spTree>
    <p:extLst>
      <p:ext uri="{BB962C8B-B14F-4D97-AF65-F5344CB8AC3E}">
        <p14:creationId xmlns:p14="http://schemas.microsoft.com/office/powerpoint/2010/main" val="2973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88" y="-135937"/>
            <a:ext cx="8835656" cy="89535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Sum Output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2112976" y="1973984"/>
            <a:ext cx="2687624" cy="3962400"/>
            <a:chOff x="741375" y="1066800"/>
            <a:chExt cx="2687624" cy="3962400"/>
          </a:xfrm>
        </p:grpSpPr>
        <p:sp>
          <p:nvSpPr>
            <p:cNvPr id="4" name="TextBox 3"/>
            <p:cNvSpPr txBox="1"/>
            <p:nvPr/>
          </p:nvSpPr>
          <p:spPr>
            <a:xfrm>
              <a:off x="741375" y="1066800"/>
              <a:ext cx="1378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i</a:t>
              </a:r>
              <a:r>
                <a:rPr lang="en-US" sz="2800" dirty="0"/>
                <a:t>  B</a:t>
              </a:r>
              <a:r>
                <a:rPr lang="en-US" sz="2800" baseline="-25000" dirty="0"/>
                <a:t>i</a:t>
              </a:r>
              <a:r>
                <a:rPr lang="en-US" sz="2800" dirty="0"/>
                <a:t> </a:t>
              </a:r>
              <a:r>
                <a:rPr lang="en-US" sz="2800" dirty="0" smtClean="0"/>
                <a:t>C</a:t>
              </a:r>
              <a:r>
                <a:rPr lang="en-US" sz="2800" baseline="-25000" dirty="0" smtClean="0"/>
                <a:t>i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74286" y="106680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S</a:t>
              </a:r>
              <a:r>
                <a:rPr lang="en-US" sz="2800" baseline="-25000" dirty="0" smtClean="0"/>
                <a:t>i</a:t>
              </a:r>
              <a:endParaRPr lang="en-US" sz="2800" dirty="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762000" y="1524000"/>
              <a:ext cx="26669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166830" y="1143000"/>
              <a:ext cx="0" cy="388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493295" y="897544"/>
            <a:ext cx="985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addition with inputs A</a:t>
            </a:r>
            <a:r>
              <a:rPr lang="en-US" baseline="-25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and B</a:t>
            </a:r>
            <a:r>
              <a:rPr lang="en-US" baseline="-25000" dirty="0" smtClean="0"/>
              <a:t>i</a:t>
            </a:r>
            <a:r>
              <a:rPr lang="en-US" dirty="0" smtClean="0"/>
              <a:t> along with a carry bit C</a:t>
            </a:r>
            <a:r>
              <a:rPr lang="en-US" baseline="-25000" dirty="0" smtClean="0"/>
              <a:t>i</a:t>
            </a:r>
            <a:r>
              <a:rPr lang="en-US" dirty="0" smtClean="0"/>
              <a:t>. Determine the corresponding sum bit S</a:t>
            </a:r>
            <a:r>
              <a:rPr lang="en-US" baseline="-25000" dirty="0" smtClean="0"/>
              <a:t>i</a:t>
            </a:r>
            <a:r>
              <a:rPr lang="en-US" dirty="0" smtClean="0"/>
              <a:t> and the next carry bit C</a:t>
            </a:r>
            <a:r>
              <a:rPr lang="en-US" baseline="-25000" dirty="0" smtClean="0"/>
              <a:t>i+1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184754" y="1969968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</a:t>
            </a:r>
            <a:r>
              <a:rPr lang="en-US" sz="2800" baseline="-25000" dirty="0" smtClean="0"/>
              <a:t>i+1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09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88" y="-135937"/>
            <a:ext cx="8835656" cy="89535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Sum Output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2087397" y="1923395"/>
            <a:ext cx="3094203" cy="4401205"/>
            <a:chOff x="741375" y="1066800"/>
            <a:chExt cx="3094203" cy="4401205"/>
          </a:xfrm>
        </p:grpSpPr>
        <p:sp>
          <p:nvSpPr>
            <p:cNvPr id="4" name="TextBox 3"/>
            <p:cNvSpPr txBox="1"/>
            <p:nvPr/>
          </p:nvSpPr>
          <p:spPr>
            <a:xfrm>
              <a:off x="741375" y="1066800"/>
              <a:ext cx="1378904" cy="4401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i</a:t>
              </a:r>
              <a:r>
                <a:rPr lang="en-US" sz="2800" dirty="0"/>
                <a:t>  B</a:t>
              </a:r>
              <a:r>
                <a:rPr lang="en-US" sz="2800" baseline="-25000" dirty="0"/>
                <a:t>i</a:t>
              </a:r>
              <a:r>
                <a:rPr lang="en-US" sz="2800" dirty="0"/>
                <a:t> C</a:t>
              </a:r>
              <a:r>
                <a:rPr lang="en-US" sz="2800" baseline="-25000" dirty="0"/>
                <a:t>i</a:t>
              </a:r>
              <a:endParaRPr lang="en-US" sz="2800" dirty="0"/>
            </a:p>
            <a:p>
              <a:r>
                <a:rPr lang="en-US" sz="2800" dirty="0"/>
                <a:t>0   0   0</a:t>
              </a:r>
            </a:p>
            <a:p>
              <a:r>
                <a:rPr lang="en-US" sz="2800" dirty="0"/>
                <a:t>0   0   1</a:t>
              </a:r>
            </a:p>
            <a:p>
              <a:r>
                <a:rPr lang="en-US" sz="2800" dirty="0"/>
                <a:t>0   1   0</a:t>
              </a:r>
            </a:p>
            <a:p>
              <a:r>
                <a:rPr lang="en-US" sz="2800" dirty="0"/>
                <a:t>0   1   1</a:t>
              </a:r>
            </a:p>
            <a:p>
              <a:r>
                <a:rPr lang="en-US" sz="2800" dirty="0"/>
                <a:t>1   0   0</a:t>
              </a:r>
            </a:p>
            <a:p>
              <a:r>
                <a:rPr lang="en-US" sz="2800" dirty="0"/>
                <a:t>1   0   1</a:t>
              </a:r>
            </a:p>
            <a:p>
              <a:r>
                <a:rPr lang="en-US" sz="2800" dirty="0"/>
                <a:t>1   1   0</a:t>
              </a:r>
            </a:p>
            <a:p>
              <a:r>
                <a:rPr lang="en-US" sz="2800" dirty="0"/>
                <a:t>1   1   1</a:t>
              </a:r>
            </a:p>
            <a:p>
              <a:pPr marL="514350" indent="-514350">
                <a:buAutoNum type="arabicPlain"/>
              </a:pP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74286" y="1066800"/>
              <a:ext cx="476413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</a:t>
              </a:r>
              <a:r>
                <a:rPr lang="en-US" sz="2800" baseline="-25000" dirty="0"/>
                <a:t>i</a:t>
              </a:r>
              <a:endParaRPr lang="en-US" sz="2800" dirty="0"/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762000" y="1524000"/>
              <a:ext cx="30735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166830" y="1143000"/>
              <a:ext cx="0" cy="388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411837" y="1919380"/>
            <a:ext cx="7697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</a:t>
            </a:r>
            <a:r>
              <a:rPr lang="en-US" sz="2800" baseline="-25000" dirty="0" smtClean="0"/>
              <a:t>i+1</a:t>
            </a:r>
            <a:endParaRPr lang="en-US" sz="2800" dirty="0"/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57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88" y="-135937"/>
            <a:ext cx="8835656" cy="895350"/>
          </a:xfrm>
        </p:spPr>
        <p:txBody>
          <a:bodyPr/>
          <a:lstStyle/>
          <a:p>
            <a:r>
              <a:rPr lang="en-US" dirty="0"/>
              <a:t>Full Adder: Sum Output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2112976" y="518164"/>
            <a:ext cx="2459025" cy="4401205"/>
            <a:chOff x="741375" y="1066800"/>
            <a:chExt cx="2459025" cy="4401205"/>
          </a:xfrm>
        </p:grpSpPr>
        <p:sp>
          <p:nvSpPr>
            <p:cNvPr id="4" name="TextBox 3"/>
            <p:cNvSpPr txBox="1"/>
            <p:nvPr/>
          </p:nvSpPr>
          <p:spPr>
            <a:xfrm>
              <a:off x="741375" y="1066800"/>
              <a:ext cx="1378904" cy="4401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i</a:t>
              </a:r>
              <a:r>
                <a:rPr lang="en-US" sz="2800" dirty="0"/>
                <a:t>  B</a:t>
              </a:r>
              <a:r>
                <a:rPr lang="en-US" sz="2800" baseline="-25000" dirty="0"/>
                <a:t>i</a:t>
              </a:r>
              <a:r>
                <a:rPr lang="en-US" sz="2800" dirty="0"/>
                <a:t> C</a:t>
              </a:r>
              <a:r>
                <a:rPr lang="en-US" sz="2800" baseline="-25000" dirty="0"/>
                <a:t>i</a:t>
              </a:r>
              <a:endParaRPr lang="en-US" sz="2800" dirty="0"/>
            </a:p>
            <a:p>
              <a:r>
                <a:rPr lang="en-US" sz="2800" dirty="0"/>
                <a:t>0   0   0</a:t>
              </a:r>
            </a:p>
            <a:p>
              <a:r>
                <a:rPr lang="en-US" sz="2800" dirty="0"/>
                <a:t>0   0   1</a:t>
              </a:r>
            </a:p>
            <a:p>
              <a:r>
                <a:rPr lang="en-US" sz="2800" dirty="0"/>
                <a:t>0   1   0</a:t>
              </a:r>
            </a:p>
            <a:p>
              <a:r>
                <a:rPr lang="en-US" sz="2800" dirty="0"/>
                <a:t>0   1   1</a:t>
              </a:r>
            </a:p>
            <a:p>
              <a:r>
                <a:rPr lang="en-US" sz="2800" dirty="0"/>
                <a:t>1   0   0</a:t>
              </a:r>
            </a:p>
            <a:p>
              <a:r>
                <a:rPr lang="en-US" sz="2800" dirty="0"/>
                <a:t>1   0   1</a:t>
              </a:r>
            </a:p>
            <a:p>
              <a:r>
                <a:rPr lang="en-US" sz="2800" dirty="0"/>
                <a:t>1   1   0</a:t>
              </a:r>
            </a:p>
            <a:p>
              <a:r>
                <a:rPr lang="en-US" sz="2800" dirty="0"/>
                <a:t>1   1   1</a:t>
              </a:r>
            </a:p>
            <a:p>
              <a:pPr marL="514350" indent="-514350">
                <a:buAutoNum type="arabicPlain"/>
              </a:pP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74286" y="1066800"/>
              <a:ext cx="476413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</a:t>
              </a:r>
              <a:r>
                <a:rPr lang="en-US" sz="2800" baseline="-25000" dirty="0"/>
                <a:t>i</a:t>
              </a:r>
              <a:endParaRPr lang="en-US" sz="2800" dirty="0"/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762000" y="1524000"/>
              <a:ext cx="2438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166830" y="1143000"/>
              <a:ext cx="0" cy="388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4800600" y="1239995"/>
            <a:ext cx="5562600" cy="2703731"/>
            <a:chOff x="3581400" y="1715869"/>
            <a:chExt cx="5562600" cy="2703731"/>
          </a:xfrm>
        </p:grpSpPr>
        <p:grpSp>
          <p:nvGrpSpPr>
            <p:cNvPr id="95" name="Group 94"/>
            <p:cNvGrpSpPr/>
            <p:nvPr/>
          </p:nvGrpSpPr>
          <p:grpSpPr>
            <a:xfrm>
              <a:off x="3838570" y="2858869"/>
              <a:ext cx="1676400" cy="152400"/>
              <a:chOff x="3511550" y="2787650"/>
              <a:chExt cx="1676400" cy="152400"/>
            </a:xfrm>
          </p:grpSpPr>
          <p:sp>
            <p:nvSpPr>
              <p:cNvPr id="63" name="Isosceles Triangle 62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64" name="Straight Connector 63"/>
              <p:cNvCxnSpPr>
                <a:stCxn id="63" idx="3"/>
              </p:cNvCxnSpPr>
              <p:nvPr/>
            </p:nvCxnSpPr>
            <p:spPr bwMode="auto">
              <a:xfrm flipH="1">
                <a:off x="3511550" y="286385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>
                <a:endCxn id="66" idx="6"/>
              </p:cNvCxnSpPr>
              <p:nvPr/>
            </p:nvCxnSpPr>
            <p:spPr bwMode="auto">
              <a:xfrm flipH="1" flipV="1">
                <a:off x="4683125" y="2860675"/>
                <a:ext cx="504825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6" name="Oval 65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11" name="Isosceles Triangle 10"/>
            <p:cNvSpPr/>
            <p:nvPr/>
          </p:nvSpPr>
          <p:spPr bwMode="auto">
            <a:xfrm rot="5400000">
              <a:off x="4746620" y="1792069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2" name="Straight Connector 11"/>
            <p:cNvCxnSpPr>
              <a:stCxn id="11" idx="3"/>
            </p:cNvCxnSpPr>
            <p:nvPr/>
          </p:nvCxnSpPr>
          <p:spPr bwMode="auto">
            <a:xfrm flipH="1">
              <a:off x="3832220" y="1868269"/>
              <a:ext cx="914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endCxn id="14" idx="6"/>
            </p:cNvCxnSpPr>
            <p:nvPr/>
          </p:nvCxnSpPr>
          <p:spPr bwMode="auto">
            <a:xfrm flipH="1" flipV="1">
              <a:off x="5003795" y="1865094"/>
              <a:ext cx="504825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4927595" y="1826994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9" name="Straight Connector 18"/>
            <p:cNvCxnSpPr>
              <a:endCxn id="22" idx="6"/>
            </p:cNvCxnSpPr>
            <p:nvPr/>
          </p:nvCxnSpPr>
          <p:spPr bwMode="auto">
            <a:xfrm flipH="1" flipV="1">
              <a:off x="6188070" y="2055594"/>
              <a:ext cx="1022350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3832220" y="2249269"/>
              <a:ext cx="1676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502270" y="1792069"/>
              <a:ext cx="685800" cy="533400"/>
              <a:chOff x="7162800" y="1981200"/>
              <a:chExt cx="685800" cy="533400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 bwMode="auto">
            <a:xfrm flipH="1">
              <a:off x="7185020" y="2858869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8175620" y="3087471"/>
              <a:ext cx="444501" cy="41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7553320" y="2782669"/>
              <a:ext cx="622300" cy="609599"/>
              <a:chOff x="4953000" y="1593849"/>
              <a:chExt cx="457201" cy="463551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 bwMode="auto">
            <a:xfrm flipH="1">
              <a:off x="7185020" y="3316069"/>
              <a:ext cx="457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6804020" y="3011269"/>
              <a:ext cx="914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6804020" y="3163669"/>
              <a:ext cx="914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Isosceles Triangle 47"/>
            <p:cNvSpPr/>
            <p:nvPr/>
          </p:nvSpPr>
          <p:spPr bwMode="auto">
            <a:xfrm rot="5400000">
              <a:off x="4752970" y="1988919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9" name="Straight Connector 48"/>
            <p:cNvCxnSpPr>
              <a:stCxn id="48" idx="3"/>
            </p:cNvCxnSpPr>
            <p:nvPr/>
          </p:nvCxnSpPr>
          <p:spPr bwMode="auto">
            <a:xfrm flipH="1">
              <a:off x="3838570" y="2065119"/>
              <a:ext cx="914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endCxn id="51" idx="6"/>
            </p:cNvCxnSpPr>
            <p:nvPr/>
          </p:nvCxnSpPr>
          <p:spPr bwMode="auto">
            <a:xfrm flipH="1" flipV="1">
              <a:off x="5010145" y="2061944"/>
              <a:ext cx="504825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4933945" y="2023844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5400000">
              <a:off x="4746620" y="2477869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54" name="Straight Connector 53"/>
            <p:cNvCxnSpPr>
              <a:stCxn id="53" idx="3"/>
            </p:cNvCxnSpPr>
            <p:nvPr/>
          </p:nvCxnSpPr>
          <p:spPr bwMode="auto">
            <a:xfrm flipH="1">
              <a:off x="3832220" y="2554069"/>
              <a:ext cx="914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endCxn id="56" idx="6"/>
            </p:cNvCxnSpPr>
            <p:nvPr/>
          </p:nvCxnSpPr>
          <p:spPr bwMode="auto">
            <a:xfrm flipH="1" flipV="1">
              <a:off x="5003795" y="2550894"/>
              <a:ext cx="504825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4927595" y="2512794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57" name="Straight Connector 56"/>
            <p:cNvCxnSpPr>
              <a:endCxn id="60" idx="6"/>
            </p:cNvCxnSpPr>
            <p:nvPr/>
          </p:nvCxnSpPr>
          <p:spPr bwMode="auto">
            <a:xfrm flipH="1" flipV="1">
              <a:off x="6188070" y="2741394"/>
              <a:ext cx="622300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832220" y="2738219"/>
              <a:ext cx="1676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9" name="Group 58"/>
            <p:cNvGrpSpPr/>
            <p:nvPr/>
          </p:nvGrpSpPr>
          <p:grpSpPr>
            <a:xfrm>
              <a:off x="5502270" y="2477869"/>
              <a:ext cx="685800" cy="533400"/>
              <a:chOff x="7162800" y="1981200"/>
              <a:chExt cx="685800" cy="533400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832220" y="3544669"/>
              <a:ext cx="1676400" cy="152400"/>
              <a:chOff x="3505200" y="3276600"/>
              <a:chExt cx="1676400" cy="152400"/>
            </a:xfrm>
          </p:grpSpPr>
          <p:sp>
            <p:nvSpPr>
              <p:cNvPr id="67" name="Isosceles Triangle 66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68" name="Straight Connector 67"/>
              <p:cNvCxnSpPr>
                <a:stCxn id="67" idx="3"/>
              </p:cNvCxnSpPr>
              <p:nvPr/>
            </p:nvCxnSpPr>
            <p:spPr bwMode="auto">
              <a:xfrm flipH="1">
                <a:off x="3505200" y="33528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>
                <a:endCxn id="70" idx="6"/>
              </p:cNvCxnSpPr>
              <p:nvPr/>
            </p:nvCxnSpPr>
            <p:spPr bwMode="auto">
              <a:xfrm flipH="1" flipV="1">
                <a:off x="4676775" y="3349625"/>
                <a:ext cx="504825" cy="317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Oval 69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71" name="Straight Connector 70"/>
            <p:cNvCxnSpPr>
              <a:endCxn id="74" idx="6"/>
            </p:cNvCxnSpPr>
            <p:nvPr/>
          </p:nvCxnSpPr>
          <p:spPr bwMode="auto">
            <a:xfrm flipH="1" flipV="1">
              <a:off x="6188070" y="3427194"/>
              <a:ext cx="622300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3832220" y="3239869"/>
              <a:ext cx="1676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3" name="Group 72"/>
            <p:cNvGrpSpPr/>
            <p:nvPr/>
          </p:nvGrpSpPr>
          <p:grpSpPr>
            <a:xfrm>
              <a:off x="5502270" y="3163669"/>
              <a:ext cx="685800" cy="533400"/>
              <a:chOff x="7162800" y="1981200"/>
              <a:chExt cx="685800" cy="533400"/>
            </a:xfrm>
          </p:grpSpPr>
          <p:sp>
            <p:nvSpPr>
              <p:cNvPr id="74" name="Oval 7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77" name="Isosceles Triangle 76"/>
            <p:cNvSpPr/>
            <p:nvPr/>
          </p:nvSpPr>
          <p:spPr bwMode="auto">
            <a:xfrm rot="5400000">
              <a:off x="4752970" y="3360519"/>
              <a:ext cx="152400" cy="152400"/>
            </a:xfrm>
            <a:prstGeom prst="triangl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8" name="Straight Connector 77"/>
            <p:cNvCxnSpPr>
              <a:stCxn id="77" idx="3"/>
            </p:cNvCxnSpPr>
            <p:nvPr/>
          </p:nvCxnSpPr>
          <p:spPr bwMode="auto">
            <a:xfrm flipH="1">
              <a:off x="3838570" y="3436719"/>
              <a:ext cx="914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endCxn id="80" idx="6"/>
            </p:cNvCxnSpPr>
            <p:nvPr/>
          </p:nvCxnSpPr>
          <p:spPr bwMode="auto">
            <a:xfrm flipH="1" flipV="1">
              <a:off x="5010145" y="3433544"/>
              <a:ext cx="504825" cy="31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4933945" y="3395444"/>
              <a:ext cx="76200" cy="76200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85" name="Straight Connector 84"/>
            <p:cNvCxnSpPr>
              <a:endCxn id="88" idx="6"/>
            </p:cNvCxnSpPr>
            <p:nvPr/>
          </p:nvCxnSpPr>
          <p:spPr bwMode="auto">
            <a:xfrm flipH="1">
              <a:off x="6188070" y="4112994"/>
              <a:ext cx="104775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3832220" y="4306669"/>
              <a:ext cx="1676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7" name="Group 86"/>
            <p:cNvGrpSpPr/>
            <p:nvPr/>
          </p:nvGrpSpPr>
          <p:grpSpPr>
            <a:xfrm>
              <a:off x="5502270" y="3849469"/>
              <a:ext cx="685800" cy="533400"/>
              <a:chOff x="7162800" y="1981200"/>
              <a:chExt cx="685800" cy="533400"/>
            </a:xfrm>
          </p:grpSpPr>
          <p:sp>
            <p:nvSpPr>
              <p:cNvPr id="88" name="Oval 87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97" name="Straight Connector 96"/>
            <p:cNvCxnSpPr/>
            <p:nvPr/>
          </p:nvCxnSpPr>
          <p:spPr bwMode="auto">
            <a:xfrm flipH="1">
              <a:off x="3832220" y="4116169"/>
              <a:ext cx="1676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H="1">
              <a:off x="3832220" y="3925669"/>
              <a:ext cx="16764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flipH="1" flipV="1">
              <a:off x="7188195" y="2030194"/>
              <a:ext cx="3175" cy="8540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7210420" y="3293844"/>
              <a:ext cx="3175" cy="8540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6826245" y="3138270"/>
              <a:ext cx="1" cy="3143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V="1">
              <a:off x="6826245" y="2715996"/>
              <a:ext cx="1" cy="3143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3581400" y="17158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90921" y="24016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00442" y="30874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609963" y="3773269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66386" y="2678668"/>
              <a:ext cx="87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2778" y="4701889"/>
            <a:ext cx="10972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Any truth table can be converted to a Boolean equation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Any Boolean equation can be implemented by a circuit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Therefore, any logic function can be realized with a circuit</a:t>
            </a:r>
          </a:p>
          <a:p>
            <a:r>
              <a:rPr lang="en-US" sz="2000" dirty="0"/>
              <a:t>Caveats: (1) In practice, number of inputs (</a:t>
            </a:r>
            <a:r>
              <a:rPr lang="en-US" sz="2000" dirty="0" err="1"/>
              <a:t>fanin</a:t>
            </a:r>
            <a:r>
              <a:rPr lang="en-US" sz="2000" dirty="0"/>
              <a:t>), outputs (</a:t>
            </a:r>
            <a:r>
              <a:rPr lang="en-US" sz="2000" dirty="0" err="1"/>
              <a:t>fanout</a:t>
            </a:r>
            <a:r>
              <a:rPr lang="en-US" sz="2000" dirty="0" smtClean="0"/>
              <a:t>) </a:t>
            </a:r>
            <a:r>
              <a:rPr lang="en-US" sz="2000" dirty="0"/>
              <a:t>for a gate limited, but there are ways around </a:t>
            </a:r>
            <a:r>
              <a:rPr lang="en-US" sz="2000" dirty="0" smtClean="0"/>
              <a:t>this; </a:t>
            </a:r>
            <a:r>
              <a:rPr lang="en-US" sz="2000" dirty="0"/>
              <a:t>(2) above approach may not yield optimal circuits in terms of number of gates or delay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651" y="4347218"/>
            <a:ext cx="109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Any logic function can be completely specified by a truth table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87526" y="649938"/>
            <a:ext cx="5119952" cy="1216196"/>
            <a:chOff x="563526" y="1219200"/>
            <a:chExt cx="5119952" cy="1216196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48378" y="1219200"/>
              <a:ext cx="1535100" cy="461665"/>
              <a:chOff x="4072178" y="4800600"/>
              <a:chExt cx="1535100" cy="461665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4072178" y="4800600"/>
                <a:ext cx="1535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i</a:t>
                </a:r>
                <a:r>
                  <a:rPr lang="en-US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B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cxnSp>
            <p:nvCxnSpPr>
              <p:cNvPr id="124" name="Straight Connector 123"/>
              <p:cNvCxnSpPr/>
              <p:nvPr/>
            </p:nvCxnSpPr>
            <p:spPr bwMode="auto">
              <a:xfrm>
                <a:off x="48006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4994275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Freeform 7"/>
            <p:cNvSpPr/>
            <p:nvPr/>
          </p:nvSpPr>
          <p:spPr bwMode="auto">
            <a:xfrm>
              <a:off x="563526" y="1977656"/>
              <a:ext cx="2179674" cy="457740"/>
            </a:xfrm>
            <a:custGeom>
              <a:avLst/>
              <a:gdLst>
                <a:gd name="connsiteX0" fmla="*/ 2115879 w 2179674"/>
                <a:gd name="connsiteY0" fmla="*/ 223284 h 457740"/>
                <a:gd name="connsiteX1" fmla="*/ 2073348 w 2179674"/>
                <a:gd name="connsiteY1" fmla="*/ 138223 h 457740"/>
                <a:gd name="connsiteX2" fmla="*/ 2062716 w 2179674"/>
                <a:gd name="connsiteY2" fmla="*/ 106325 h 457740"/>
                <a:gd name="connsiteX3" fmla="*/ 2030818 w 2179674"/>
                <a:gd name="connsiteY3" fmla="*/ 85060 h 457740"/>
                <a:gd name="connsiteX4" fmla="*/ 1967023 w 2179674"/>
                <a:gd name="connsiteY4" fmla="*/ 63795 h 457740"/>
                <a:gd name="connsiteX5" fmla="*/ 1935125 w 2179674"/>
                <a:gd name="connsiteY5" fmla="*/ 53163 h 457740"/>
                <a:gd name="connsiteX6" fmla="*/ 1903227 w 2179674"/>
                <a:gd name="connsiteY6" fmla="*/ 31897 h 457740"/>
                <a:gd name="connsiteX7" fmla="*/ 1775637 w 2179674"/>
                <a:gd name="connsiteY7" fmla="*/ 10632 h 457740"/>
                <a:gd name="connsiteX8" fmla="*/ 1424762 w 2179674"/>
                <a:gd name="connsiteY8" fmla="*/ 0 h 457740"/>
                <a:gd name="connsiteX9" fmla="*/ 116958 w 2179674"/>
                <a:gd name="connsiteY9" fmla="*/ 10632 h 457740"/>
                <a:gd name="connsiteX10" fmla="*/ 85060 w 2179674"/>
                <a:gd name="connsiteY10" fmla="*/ 21265 h 457740"/>
                <a:gd name="connsiteX11" fmla="*/ 42530 w 2179674"/>
                <a:gd name="connsiteY11" fmla="*/ 63795 h 457740"/>
                <a:gd name="connsiteX12" fmla="*/ 31897 w 2179674"/>
                <a:gd name="connsiteY12" fmla="*/ 95693 h 457740"/>
                <a:gd name="connsiteX13" fmla="*/ 10632 w 2179674"/>
                <a:gd name="connsiteY13" fmla="*/ 127591 h 457740"/>
                <a:gd name="connsiteX14" fmla="*/ 0 w 2179674"/>
                <a:gd name="connsiteY14" fmla="*/ 191386 h 457740"/>
                <a:gd name="connsiteX15" fmla="*/ 10632 w 2179674"/>
                <a:gd name="connsiteY15" fmla="*/ 340242 h 457740"/>
                <a:gd name="connsiteX16" fmla="*/ 85060 w 2179674"/>
                <a:gd name="connsiteY16" fmla="*/ 372139 h 457740"/>
                <a:gd name="connsiteX17" fmla="*/ 659218 w 2179674"/>
                <a:gd name="connsiteY17" fmla="*/ 382772 h 457740"/>
                <a:gd name="connsiteX18" fmla="*/ 893134 w 2179674"/>
                <a:gd name="connsiteY18" fmla="*/ 393404 h 457740"/>
                <a:gd name="connsiteX19" fmla="*/ 978195 w 2179674"/>
                <a:gd name="connsiteY19" fmla="*/ 414670 h 457740"/>
                <a:gd name="connsiteX20" fmla="*/ 1169581 w 2179674"/>
                <a:gd name="connsiteY20" fmla="*/ 425302 h 457740"/>
                <a:gd name="connsiteX21" fmla="*/ 1222744 w 2179674"/>
                <a:gd name="connsiteY21" fmla="*/ 446567 h 457740"/>
                <a:gd name="connsiteX22" fmla="*/ 1701209 w 2179674"/>
                <a:gd name="connsiteY22" fmla="*/ 446567 h 457740"/>
                <a:gd name="connsiteX23" fmla="*/ 1722474 w 2179674"/>
                <a:gd name="connsiteY23" fmla="*/ 414670 h 457740"/>
                <a:gd name="connsiteX24" fmla="*/ 1754372 w 2179674"/>
                <a:gd name="connsiteY24" fmla="*/ 404037 h 457740"/>
                <a:gd name="connsiteX25" fmla="*/ 2030818 w 2179674"/>
                <a:gd name="connsiteY25" fmla="*/ 393404 h 457740"/>
                <a:gd name="connsiteX26" fmla="*/ 2062716 w 2179674"/>
                <a:gd name="connsiteY26" fmla="*/ 382772 h 457740"/>
                <a:gd name="connsiteX27" fmla="*/ 2126511 w 2179674"/>
                <a:gd name="connsiteY27" fmla="*/ 350874 h 457740"/>
                <a:gd name="connsiteX28" fmla="*/ 2147776 w 2179674"/>
                <a:gd name="connsiteY28" fmla="*/ 318977 h 457740"/>
                <a:gd name="connsiteX29" fmla="*/ 2169041 w 2179674"/>
                <a:gd name="connsiteY29" fmla="*/ 297711 h 457740"/>
                <a:gd name="connsiteX30" fmla="*/ 2179674 w 2179674"/>
                <a:gd name="connsiteY30" fmla="*/ 265814 h 457740"/>
                <a:gd name="connsiteX31" fmla="*/ 2169041 w 2179674"/>
                <a:gd name="connsiteY31" fmla="*/ 212651 h 457740"/>
                <a:gd name="connsiteX32" fmla="*/ 2115879 w 2179674"/>
                <a:gd name="connsiteY32" fmla="*/ 159488 h 457740"/>
                <a:gd name="connsiteX33" fmla="*/ 2052083 w 2179674"/>
                <a:gd name="connsiteY33" fmla="*/ 138223 h 4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79674" h="457740">
                  <a:moveTo>
                    <a:pt x="2115879" y="223284"/>
                  </a:moveTo>
                  <a:cubicBezTo>
                    <a:pt x="2101702" y="194930"/>
                    <a:pt x="2083372" y="168297"/>
                    <a:pt x="2073348" y="138223"/>
                  </a:cubicBezTo>
                  <a:cubicBezTo>
                    <a:pt x="2069804" y="127590"/>
                    <a:pt x="2069717" y="115077"/>
                    <a:pt x="2062716" y="106325"/>
                  </a:cubicBezTo>
                  <a:cubicBezTo>
                    <a:pt x="2054733" y="96346"/>
                    <a:pt x="2042495" y="90250"/>
                    <a:pt x="2030818" y="85060"/>
                  </a:cubicBezTo>
                  <a:cubicBezTo>
                    <a:pt x="2010335" y="75956"/>
                    <a:pt x="1988288" y="70883"/>
                    <a:pt x="1967023" y="63795"/>
                  </a:cubicBezTo>
                  <a:lnTo>
                    <a:pt x="1935125" y="53163"/>
                  </a:lnTo>
                  <a:cubicBezTo>
                    <a:pt x="1924492" y="46074"/>
                    <a:pt x="1915192" y="36384"/>
                    <a:pt x="1903227" y="31897"/>
                  </a:cubicBezTo>
                  <a:cubicBezTo>
                    <a:pt x="1886372" y="25576"/>
                    <a:pt x="1783526" y="11026"/>
                    <a:pt x="1775637" y="10632"/>
                  </a:cubicBezTo>
                  <a:cubicBezTo>
                    <a:pt x="1658771" y="4789"/>
                    <a:pt x="1541720" y="3544"/>
                    <a:pt x="1424762" y="0"/>
                  </a:cubicBezTo>
                  <a:lnTo>
                    <a:pt x="116958" y="10632"/>
                  </a:lnTo>
                  <a:cubicBezTo>
                    <a:pt x="105752" y="10810"/>
                    <a:pt x="92985" y="13340"/>
                    <a:pt x="85060" y="21265"/>
                  </a:cubicBezTo>
                  <a:cubicBezTo>
                    <a:pt x="28354" y="77971"/>
                    <a:pt x="127587" y="35444"/>
                    <a:pt x="42530" y="63795"/>
                  </a:cubicBezTo>
                  <a:cubicBezTo>
                    <a:pt x="38986" y="74428"/>
                    <a:pt x="36909" y="85668"/>
                    <a:pt x="31897" y="95693"/>
                  </a:cubicBezTo>
                  <a:cubicBezTo>
                    <a:pt x="26182" y="107123"/>
                    <a:pt x="14673" y="115468"/>
                    <a:pt x="10632" y="127591"/>
                  </a:cubicBezTo>
                  <a:cubicBezTo>
                    <a:pt x="3815" y="148043"/>
                    <a:pt x="3544" y="170121"/>
                    <a:pt x="0" y="191386"/>
                  </a:cubicBezTo>
                  <a:cubicBezTo>
                    <a:pt x="3544" y="241005"/>
                    <a:pt x="-1433" y="291982"/>
                    <a:pt x="10632" y="340242"/>
                  </a:cubicBezTo>
                  <a:cubicBezTo>
                    <a:pt x="15045" y="357894"/>
                    <a:pt x="75466" y="371808"/>
                    <a:pt x="85060" y="372139"/>
                  </a:cubicBezTo>
                  <a:cubicBezTo>
                    <a:pt x="276365" y="378736"/>
                    <a:pt x="467832" y="379228"/>
                    <a:pt x="659218" y="382772"/>
                  </a:cubicBezTo>
                  <a:cubicBezTo>
                    <a:pt x="737190" y="386316"/>
                    <a:pt x="815469" y="385637"/>
                    <a:pt x="893134" y="393404"/>
                  </a:cubicBezTo>
                  <a:cubicBezTo>
                    <a:pt x="922215" y="396312"/>
                    <a:pt x="949014" y="413049"/>
                    <a:pt x="978195" y="414670"/>
                  </a:cubicBezTo>
                  <a:lnTo>
                    <a:pt x="1169581" y="425302"/>
                  </a:lnTo>
                  <a:cubicBezTo>
                    <a:pt x="1187302" y="432390"/>
                    <a:pt x="1203948" y="443250"/>
                    <a:pt x="1222744" y="446567"/>
                  </a:cubicBezTo>
                  <a:cubicBezTo>
                    <a:pt x="1356951" y="470251"/>
                    <a:pt x="1609246" y="449354"/>
                    <a:pt x="1701209" y="446567"/>
                  </a:cubicBezTo>
                  <a:cubicBezTo>
                    <a:pt x="1708297" y="435935"/>
                    <a:pt x="1712496" y="422653"/>
                    <a:pt x="1722474" y="414670"/>
                  </a:cubicBezTo>
                  <a:cubicBezTo>
                    <a:pt x="1731226" y="407669"/>
                    <a:pt x="1743191" y="404808"/>
                    <a:pt x="1754372" y="404037"/>
                  </a:cubicBezTo>
                  <a:cubicBezTo>
                    <a:pt x="1846370" y="397692"/>
                    <a:pt x="1938669" y="396948"/>
                    <a:pt x="2030818" y="393404"/>
                  </a:cubicBezTo>
                  <a:cubicBezTo>
                    <a:pt x="2041451" y="389860"/>
                    <a:pt x="2052691" y="387784"/>
                    <a:pt x="2062716" y="382772"/>
                  </a:cubicBezTo>
                  <a:cubicBezTo>
                    <a:pt x="2145173" y="341545"/>
                    <a:pt x="2046327" y="377604"/>
                    <a:pt x="2126511" y="350874"/>
                  </a:cubicBezTo>
                  <a:cubicBezTo>
                    <a:pt x="2133599" y="340242"/>
                    <a:pt x="2139793" y="328955"/>
                    <a:pt x="2147776" y="318977"/>
                  </a:cubicBezTo>
                  <a:cubicBezTo>
                    <a:pt x="2154038" y="311149"/>
                    <a:pt x="2163883" y="306307"/>
                    <a:pt x="2169041" y="297711"/>
                  </a:cubicBezTo>
                  <a:cubicBezTo>
                    <a:pt x="2174807" y="288101"/>
                    <a:pt x="2176130" y="276446"/>
                    <a:pt x="2179674" y="265814"/>
                  </a:cubicBezTo>
                  <a:cubicBezTo>
                    <a:pt x="2176130" y="248093"/>
                    <a:pt x="2175387" y="229572"/>
                    <a:pt x="2169041" y="212651"/>
                  </a:cubicBezTo>
                  <a:cubicBezTo>
                    <a:pt x="2159826" y="188078"/>
                    <a:pt x="2139271" y="169884"/>
                    <a:pt x="2115879" y="159488"/>
                  </a:cubicBezTo>
                  <a:cubicBezTo>
                    <a:pt x="2095395" y="150384"/>
                    <a:pt x="2052083" y="138223"/>
                    <a:pt x="2052083" y="138223"/>
                  </a:cubicBezTo>
                </a:path>
              </a:pathLst>
            </a:cu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73464" y="666092"/>
            <a:ext cx="5354864" cy="461665"/>
            <a:chOff x="3549464" y="1235353"/>
            <a:chExt cx="5354864" cy="461665"/>
          </a:xfrm>
        </p:grpSpPr>
        <p:sp>
          <p:nvSpPr>
            <p:cNvPr id="93" name="TextBox 92"/>
            <p:cNvSpPr txBox="1"/>
            <p:nvPr/>
          </p:nvSpPr>
          <p:spPr>
            <a:xfrm>
              <a:off x="3549464" y="1235353"/>
              <a:ext cx="5354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            + </a:t>
              </a:r>
              <a:r>
                <a:rPr lang="en-US" dirty="0" err="1"/>
                <a:t>A</a:t>
              </a:r>
              <a:r>
                <a:rPr lang="en-US" baseline="-25000" dirty="0" err="1"/>
                <a:t>i</a:t>
              </a:r>
              <a:r>
                <a:rPr lang="en-US" dirty="0" err="1"/>
                <a:t>B</a:t>
              </a:r>
              <a:r>
                <a:rPr lang="en-US" baseline="-25000" dirty="0" err="1"/>
                <a:t>i</a:t>
              </a:r>
              <a:r>
                <a:rPr lang="en-US" dirty="0" err="1"/>
                <a:t>C</a:t>
              </a:r>
              <a:r>
                <a:rPr lang="en-US" baseline="-25000" dirty="0" err="1"/>
                <a:t>i</a:t>
              </a:r>
              <a:r>
                <a:rPr lang="en-US" dirty="0"/>
                <a:t> + </a:t>
              </a:r>
              <a:r>
                <a:rPr lang="en-US" dirty="0" err="1"/>
                <a:t>A</a:t>
              </a:r>
              <a:r>
                <a:rPr lang="en-US" baseline="-25000" dirty="0" err="1"/>
                <a:t>i</a:t>
              </a:r>
              <a:r>
                <a:rPr lang="en-US" dirty="0" err="1"/>
                <a:t>B</a:t>
              </a:r>
              <a:r>
                <a:rPr lang="en-US" baseline="-25000" dirty="0" err="1"/>
                <a:t>i</a:t>
              </a:r>
              <a:r>
                <a:rPr lang="en-US" dirty="0" err="1"/>
                <a:t>C</a:t>
              </a:r>
              <a:r>
                <a:rPr lang="en-US" baseline="-25000" dirty="0" err="1"/>
                <a:t>i</a:t>
              </a:r>
              <a:r>
                <a:rPr lang="en-US" dirty="0"/>
                <a:t> + </a:t>
              </a:r>
              <a:r>
                <a:rPr lang="en-US" dirty="0" err="1"/>
                <a:t>A</a:t>
              </a:r>
              <a:r>
                <a:rPr lang="en-US" baseline="-25000" dirty="0" err="1"/>
                <a:t>i</a:t>
              </a:r>
              <a:r>
                <a:rPr lang="en-US" dirty="0" err="1"/>
                <a:t>B</a:t>
              </a:r>
              <a:r>
                <a:rPr lang="en-US" baseline="-25000" dirty="0" err="1"/>
                <a:t>i</a:t>
              </a:r>
              <a:r>
                <a:rPr lang="en-US" dirty="0" err="1"/>
                <a:t>C</a:t>
              </a:r>
              <a:r>
                <a:rPr lang="en-US" baseline="-25000" dirty="0" err="1"/>
                <a:t>i</a:t>
              </a:r>
              <a:endParaRPr lang="en-US" dirty="0"/>
            </a:p>
          </p:txBody>
        </p:sp>
        <p:cxnSp>
          <p:nvCxnSpPr>
            <p:cNvPr id="101" name="Straight Connector 100"/>
            <p:cNvCxnSpPr/>
            <p:nvPr/>
          </p:nvCxnSpPr>
          <p:spPr bwMode="auto">
            <a:xfrm>
              <a:off x="5843213" y="1288307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6346907" y="1288307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7160620" y="1288307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7430763" y="1288307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AC6A9F-2C32-6541-AFBE-A6C58B3E4E46}"/>
              </a:ext>
            </a:extLst>
          </p:cNvPr>
          <p:cNvGrpSpPr/>
          <p:nvPr/>
        </p:nvGrpSpPr>
        <p:grpSpPr>
          <a:xfrm>
            <a:off x="2065757" y="1865595"/>
            <a:ext cx="2244988" cy="2580463"/>
            <a:chOff x="541757" y="1865594"/>
            <a:chExt cx="2244988" cy="2580463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636ECD5-9AA4-514F-B5EF-A2563F88AA21}"/>
                </a:ext>
              </a:extLst>
            </p:cNvPr>
            <p:cNvSpPr/>
            <p:nvPr/>
          </p:nvSpPr>
          <p:spPr bwMode="auto">
            <a:xfrm>
              <a:off x="541757" y="1865594"/>
              <a:ext cx="2179674" cy="457740"/>
            </a:xfrm>
            <a:custGeom>
              <a:avLst/>
              <a:gdLst>
                <a:gd name="connsiteX0" fmla="*/ 2115879 w 2179674"/>
                <a:gd name="connsiteY0" fmla="*/ 223284 h 457740"/>
                <a:gd name="connsiteX1" fmla="*/ 2073348 w 2179674"/>
                <a:gd name="connsiteY1" fmla="*/ 138223 h 457740"/>
                <a:gd name="connsiteX2" fmla="*/ 2062716 w 2179674"/>
                <a:gd name="connsiteY2" fmla="*/ 106325 h 457740"/>
                <a:gd name="connsiteX3" fmla="*/ 2030818 w 2179674"/>
                <a:gd name="connsiteY3" fmla="*/ 85060 h 457740"/>
                <a:gd name="connsiteX4" fmla="*/ 1967023 w 2179674"/>
                <a:gd name="connsiteY4" fmla="*/ 63795 h 457740"/>
                <a:gd name="connsiteX5" fmla="*/ 1935125 w 2179674"/>
                <a:gd name="connsiteY5" fmla="*/ 53163 h 457740"/>
                <a:gd name="connsiteX6" fmla="*/ 1903227 w 2179674"/>
                <a:gd name="connsiteY6" fmla="*/ 31897 h 457740"/>
                <a:gd name="connsiteX7" fmla="*/ 1775637 w 2179674"/>
                <a:gd name="connsiteY7" fmla="*/ 10632 h 457740"/>
                <a:gd name="connsiteX8" fmla="*/ 1424762 w 2179674"/>
                <a:gd name="connsiteY8" fmla="*/ 0 h 457740"/>
                <a:gd name="connsiteX9" fmla="*/ 116958 w 2179674"/>
                <a:gd name="connsiteY9" fmla="*/ 10632 h 457740"/>
                <a:gd name="connsiteX10" fmla="*/ 85060 w 2179674"/>
                <a:gd name="connsiteY10" fmla="*/ 21265 h 457740"/>
                <a:gd name="connsiteX11" fmla="*/ 42530 w 2179674"/>
                <a:gd name="connsiteY11" fmla="*/ 63795 h 457740"/>
                <a:gd name="connsiteX12" fmla="*/ 31897 w 2179674"/>
                <a:gd name="connsiteY12" fmla="*/ 95693 h 457740"/>
                <a:gd name="connsiteX13" fmla="*/ 10632 w 2179674"/>
                <a:gd name="connsiteY13" fmla="*/ 127591 h 457740"/>
                <a:gd name="connsiteX14" fmla="*/ 0 w 2179674"/>
                <a:gd name="connsiteY14" fmla="*/ 191386 h 457740"/>
                <a:gd name="connsiteX15" fmla="*/ 10632 w 2179674"/>
                <a:gd name="connsiteY15" fmla="*/ 340242 h 457740"/>
                <a:gd name="connsiteX16" fmla="*/ 85060 w 2179674"/>
                <a:gd name="connsiteY16" fmla="*/ 372139 h 457740"/>
                <a:gd name="connsiteX17" fmla="*/ 659218 w 2179674"/>
                <a:gd name="connsiteY17" fmla="*/ 382772 h 457740"/>
                <a:gd name="connsiteX18" fmla="*/ 893134 w 2179674"/>
                <a:gd name="connsiteY18" fmla="*/ 393404 h 457740"/>
                <a:gd name="connsiteX19" fmla="*/ 978195 w 2179674"/>
                <a:gd name="connsiteY19" fmla="*/ 414670 h 457740"/>
                <a:gd name="connsiteX20" fmla="*/ 1169581 w 2179674"/>
                <a:gd name="connsiteY20" fmla="*/ 425302 h 457740"/>
                <a:gd name="connsiteX21" fmla="*/ 1222744 w 2179674"/>
                <a:gd name="connsiteY21" fmla="*/ 446567 h 457740"/>
                <a:gd name="connsiteX22" fmla="*/ 1701209 w 2179674"/>
                <a:gd name="connsiteY22" fmla="*/ 446567 h 457740"/>
                <a:gd name="connsiteX23" fmla="*/ 1722474 w 2179674"/>
                <a:gd name="connsiteY23" fmla="*/ 414670 h 457740"/>
                <a:gd name="connsiteX24" fmla="*/ 1754372 w 2179674"/>
                <a:gd name="connsiteY24" fmla="*/ 404037 h 457740"/>
                <a:gd name="connsiteX25" fmla="*/ 2030818 w 2179674"/>
                <a:gd name="connsiteY25" fmla="*/ 393404 h 457740"/>
                <a:gd name="connsiteX26" fmla="*/ 2062716 w 2179674"/>
                <a:gd name="connsiteY26" fmla="*/ 382772 h 457740"/>
                <a:gd name="connsiteX27" fmla="*/ 2126511 w 2179674"/>
                <a:gd name="connsiteY27" fmla="*/ 350874 h 457740"/>
                <a:gd name="connsiteX28" fmla="*/ 2147776 w 2179674"/>
                <a:gd name="connsiteY28" fmla="*/ 318977 h 457740"/>
                <a:gd name="connsiteX29" fmla="*/ 2169041 w 2179674"/>
                <a:gd name="connsiteY29" fmla="*/ 297711 h 457740"/>
                <a:gd name="connsiteX30" fmla="*/ 2179674 w 2179674"/>
                <a:gd name="connsiteY30" fmla="*/ 265814 h 457740"/>
                <a:gd name="connsiteX31" fmla="*/ 2169041 w 2179674"/>
                <a:gd name="connsiteY31" fmla="*/ 212651 h 457740"/>
                <a:gd name="connsiteX32" fmla="*/ 2115879 w 2179674"/>
                <a:gd name="connsiteY32" fmla="*/ 159488 h 457740"/>
                <a:gd name="connsiteX33" fmla="*/ 2052083 w 2179674"/>
                <a:gd name="connsiteY33" fmla="*/ 138223 h 4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79674" h="457740">
                  <a:moveTo>
                    <a:pt x="2115879" y="223284"/>
                  </a:moveTo>
                  <a:cubicBezTo>
                    <a:pt x="2101702" y="194930"/>
                    <a:pt x="2083372" y="168297"/>
                    <a:pt x="2073348" y="138223"/>
                  </a:cubicBezTo>
                  <a:cubicBezTo>
                    <a:pt x="2069804" y="127590"/>
                    <a:pt x="2069717" y="115077"/>
                    <a:pt x="2062716" y="106325"/>
                  </a:cubicBezTo>
                  <a:cubicBezTo>
                    <a:pt x="2054733" y="96346"/>
                    <a:pt x="2042495" y="90250"/>
                    <a:pt x="2030818" y="85060"/>
                  </a:cubicBezTo>
                  <a:cubicBezTo>
                    <a:pt x="2010335" y="75956"/>
                    <a:pt x="1988288" y="70883"/>
                    <a:pt x="1967023" y="63795"/>
                  </a:cubicBezTo>
                  <a:lnTo>
                    <a:pt x="1935125" y="53163"/>
                  </a:lnTo>
                  <a:cubicBezTo>
                    <a:pt x="1924492" y="46074"/>
                    <a:pt x="1915192" y="36384"/>
                    <a:pt x="1903227" y="31897"/>
                  </a:cubicBezTo>
                  <a:cubicBezTo>
                    <a:pt x="1886372" y="25576"/>
                    <a:pt x="1783526" y="11026"/>
                    <a:pt x="1775637" y="10632"/>
                  </a:cubicBezTo>
                  <a:cubicBezTo>
                    <a:pt x="1658771" y="4789"/>
                    <a:pt x="1541720" y="3544"/>
                    <a:pt x="1424762" y="0"/>
                  </a:cubicBezTo>
                  <a:lnTo>
                    <a:pt x="116958" y="10632"/>
                  </a:lnTo>
                  <a:cubicBezTo>
                    <a:pt x="105752" y="10810"/>
                    <a:pt x="92985" y="13340"/>
                    <a:pt x="85060" y="21265"/>
                  </a:cubicBezTo>
                  <a:cubicBezTo>
                    <a:pt x="28354" y="77971"/>
                    <a:pt x="127587" y="35444"/>
                    <a:pt x="42530" y="63795"/>
                  </a:cubicBezTo>
                  <a:cubicBezTo>
                    <a:pt x="38986" y="74428"/>
                    <a:pt x="36909" y="85668"/>
                    <a:pt x="31897" y="95693"/>
                  </a:cubicBezTo>
                  <a:cubicBezTo>
                    <a:pt x="26182" y="107123"/>
                    <a:pt x="14673" y="115468"/>
                    <a:pt x="10632" y="127591"/>
                  </a:cubicBezTo>
                  <a:cubicBezTo>
                    <a:pt x="3815" y="148043"/>
                    <a:pt x="3544" y="170121"/>
                    <a:pt x="0" y="191386"/>
                  </a:cubicBezTo>
                  <a:cubicBezTo>
                    <a:pt x="3544" y="241005"/>
                    <a:pt x="-1433" y="291982"/>
                    <a:pt x="10632" y="340242"/>
                  </a:cubicBezTo>
                  <a:cubicBezTo>
                    <a:pt x="15045" y="357894"/>
                    <a:pt x="75466" y="371808"/>
                    <a:pt x="85060" y="372139"/>
                  </a:cubicBezTo>
                  <a:cubicBezTo>
                    <a:pt x="276365" y="378736"/>
                    <a:pt x="467832" y="379228"/>
                    <a:pt x="659218" y="382772"/>
                  </a:cubicBezTo>
                  <a:cubicBezTo>
                    <a:pt x="737190" y="386316"/>
                    <a:pt x="815469" y="385637"/>
                    <a:pt x="893134" y="393404"/>
                  </a:cubicBezTo>
                  <a:cubicBezTo>
                    <a:pt x="922215" y="396312"/>
                    <a:pt x="949014" y="413049"/>
                    <a:pt x="978195" y="414670"/>
                  </a:cubicBezTo>
                  <a:lnTo>
                    <a:pt x="1169581" y="425302"/>
                  </a:lnTo>
                  <a:cubicBezTo>
                    <a:pt x="1187302" y="432390"/>
                    <a:pt x="1203948" y="443250"/>
                    <a:pt x="1222744" y="446567"/>
                  </a:cubicBezTo>
                  <a:cubicBezTo>
                    <a:pt x="1356951" y="470251"/>
                    <a:pt x="1609246" y="449354"/>
                    <a:pt x="1701209" y="446567"/>
                  </a:cubicBezTo>
                  <a:cubicBezTo>
                    <a:pt x="1708297" y="435935"/>
                    <a:pt x="1712496" y="422653"/>
                    <a:pt x="1722474" y="414670"/>
                  </a:cubicBezTo>
                  <a:cubicBezTo>
                    <a:pt x="1731226" y="407669"/>
                    <a:pt x="1743191" y="404808"/>
                    <a:pt x="1754372" y="404037"/>
                  </a:cubicBezTo>
                  <a:cubicBezTo>
                    <a:pt x="1846370" y="397692"/>
                    <a:pt x="1938669" y="396948"/>
                    <a:pt x="2030818" y="393404"/>
                  </a:cubicBezTo>
                  <a:cubicBezTo>
                    <a:pt x="2041451" y="389860"/>
                    <a:pt x="2052691" y="387784"/>
                    <a:pt x="2062716" y="382772"/>
                  </a:cubicBezTo>
                  <a:cubicBezTo>
                    <a:pt x="2145173" y="341545"/>
                    <a:pt x="2046327" y="377604"/>
                    <a:pt x="2126511" y="350874"/>
                  </a:cubicBezTo>
                  <a:cubicBezTo>
                    <a:pt x="2133599" y="340242"/>
                    <a:pt x="2139793" y="328955"/>
                    <a:pt x="2147776" y="318977"/>
                  </a:cubicBezTo>
                  <a:cubicBezTo>
                    <a:pt x="2154038" y="311149"/>
                    <a:pt x="2163883" y="306307"/>
                    <a:pt x="2169041" y="297711"/>
                  </a:cubicBezTo>
                  <a:cubicBezTo>
                    <a:pt x="2174807" y="288101"/>
                    <a:pt x="2176130" y="276446"/>
                    <a:pt x="2179674" y="265814"/>
                  </a:cubicBezTo>
                  <a:cubicBezTo>
                    <a:pt x="2176130" y="248093"/>
                    <a:pt x="2175387" y="229572"/>
                    <a:pt x="2169041" y="212651"/>
                  </a:cubicBezTo>
                  <a:cubicBezTo>
                    <a:pt x="2159826" y="188078"/>
                    <a:pt x="2139271" y="169884"/>
                    <a:pt x="2115879" y="159488"/>
                  </a:cubicBezTo>
                  <a:cubicBezTo>
                    <a:pt x="2095395" y="150384"/>
                    <a:pt x="2052083" y="138223"/>
                    <a:pt x="2052083" y="138223"/>
                  </a:cubicBezTo>
                </a:path>
              </a:pathLst>
            </a:cu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48F98BC-69F9-0B4B-AA48-217C14F63D8F}"/>
                </a:ext>
              </a:extLst>
            </p:cNvPr>
            <p:cNvSpPr/>
            <p:nvPr/>
          </p:nvSpPr>
          <p:spPr bwMode="auto">
            <a:xfrm>
              <a:off x="574414" y="2703798"/>
              <a:ext cx="2179674" cy="457740"/>
            </a:xfrm>
            <a:custGeom>
              <a:avLst/>
              <a:gdLst>
                <a:gd name="connsiteX0" fmla="*/ 2115879 w 2179674"/>
                <a:gd name="connsiteY0" fmla="*/ 223284 h 457740"/>
                <a:gd name="connsiteX1" fmla="*/ 2073348 w 2179674"/>
                <a:gd name="connsiteY1" fmla="*/ 138223 h 457740"/>
                <a:gd name="connsiteX2" fmla="*/ 2062716 w 2179674"/>
                <a:gd name="connsiteY2" fmla="*/ 106325 h 457740"/>
                <a:gd name="connsiteX3" fmla="*/ 2030818 w 2179674"/>
                <a:gd name="connsiteY3" fmla="*/ 85060 h 457740"/>
                <a:gd name="connsiteX4" fmla="*/ 1967023 w 2179674"/>
                <a:gd name="connsiteY4" fmla="*/ 63795 h 457740"/>
                <a:gd name="connsiteX5" fmla="*/ 1935125 w 2179674"/>
                <a:gd name="connsiteY5" fmla="*/ 53163 h 457740"/>
                <a:gd name="connsiteX6" fmla="*/ 1903227 w 2179674"/>
                <a:gd name="connsiteY6" fmla="*/ 31897 h 457740"/>
                <a:gd name="connsiteX7" fmla="*/ 1775637 w 2179674"/>
                <a:gd name="connsiteY7" fmla="*/ 10632 h 457740"/>
                <a:gd name="connsiteX8" fmla="*/ 1424762 w 2179674"/>
                <a:gd name="connsiteY8" fmla="*/ 0 h 457740"/>
                <a:gd name="connsiteX9" fmla="*/ 116958 w 2179674"/>
                <a:gd name="connsiteY9" fmla="*/ 10632 h 457740"/>
                <a:gd name="connsiteX10" fmla="*/ 85060 w 2179674"/>
                <a:gd name="connsiteY10" fmla="*/ 21265 h 457740"/>
                <a:gd name="connsiteX11" fmla="*/ 42530 w 2179674"/>
                <a:gd name="connsiteY11" fmla="*/ 63795 h 457740"/>
                <a:gd name="connsiteX12" fmla="*/ 31897 w 2179674"/>
                <a:gd name="connsiteY12" fmla="*/ 95693 h 457740"/>
                <a:gd name="connsiteX13" fmla="*/ 10632 w 2179674"/>
                <a:gd name="connsiteY13" fmla="*/ 127591 h 457740"/>
                <a:gd name="connsiteX14" fmla="*/ 0 w 2179674"/>
                <a:gd name="connsiteY14" fmla="*/ 191386 h 457740"/>
                <a:gd name="connsiteX15" fmla="*/ 10632 w 2179674"/>
                <a:gd name="connsiteY15" fmla="*/ 340242 h 457740"/>
                <a:gd name="connsiteX16" fmla="*/ 85060 w 2179674"/>
                <a:gd name="connsiteY16" fmla="*/ 372139 h 457740"/>
                <a:gd name="connsiteX17" fmla="*/ 659218 w 2179674"/>
                <a:gd name="connsiteY17" fmla="*/ 382772 h 457740"/>
                <a:gd name="connsiteX18" fmla="*/ 893134 w 2179674"/>
                <a:gd name="connsiteY18" fmla="*/ 393404 h 457740"/>
                <a:gd name="connsiteX19" fmla="*/ 978195 w 2179674"/>
                <a:gd name="connsiteY19" fmla="*/ 414670 h 457740"/>
                <a:gd name="connsiteX20" fmla="*/ 1169581 w 2179674"/>
                <a:gd name="connsiteY20" fmla="*/ 425302 h 457740"/>
                <a:gd name="connsiteX21" fmla="*/ 1222744 w 2179674"/>
                <a:gd name="connsiteY21" fmla="*/ 446567 h 457740"/>
                <a:gd name="connsiteX22" fmla="*/ 1701209 w 2179674"/>
                <a:gd name="connsiteY22" fmla="*/ 446567 h 457740"/>
                <a:gd name="connsiteX23" fmla="*/ 1722474 w 2179674"/>
                <a:gd name="connsiteY23" fmla="*/ 414670 h 457740"/>
                <a:gd name="connsiteX24" fmla="*/ 1754372 w 2179674"/>
                <a:gd name="connsiteY24" fmla="*/ 404037 h 457740"/>
                <a:gd name="connsiteX25" fmla="*/ 2030818 w 2179674"/>
                <a:gd name="connsiteY25" fmla="*/ 393404 h 457740"/>
                <a:gd name="connsiteX26" fmla="*/ 2062716 w 2179674"/>
                <a:gd name="connsiteY26" fmla="*/ 382772 h 457740"/>
                <a:gd name="connsiteX27" fmla="*/ 2126511 w 2179674"/>
                <a:gd name="connsiteY27" fmla="*/ 350874 h 457740"/>
                <a:gd name="connsiteX28" fmla="*/ 2147776 w 2179674"/>
                <a:gd name="connsiteY28" fmla="*/ 318977 h 457740"/>
                <a:gd name="connsiteX29" fmla="*/ 2169041 w 2179674"/>
                <a:gd name="connsiteY29" fmla="*/ 297711 h 457740"/>
                <a:gd name="connsiteX30" fmla="*/ 2179674 w 2179674"/>
                <a:gd name="connsiteY30" fmla="*/ 265814 h 457740"/>
                <a:gd name="connsiteX31" fmla="*/ 2169041 w 2179674"/>
                <a:gd name="connsiteY31" fmla="*/ 212651 h 457740"/>
                <a:gd name="connsiteX32" fmla="*/ 2115879 w 2179674"/>
                <a:gd name="connsiteY32" fmla="*/ 159488 h 457740"/>
                <a:gd name="connsiteX33" fmla="*/ 2052083 w 2179674"/>
                <a:gd name="connsiteY33" fmla="*/ 138223 h 4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79674" h="457740">
                  <a:moveTo>
                    <a:pt x="2115879" y="223284"/>
                  </a:moveTo>
                  <a:cubicBezTo>
                    <a:pt x="2101702" y="194930"/>
                    <a:pt x="2083372" y="168297"/>
                    <a:pt x="2073348" y="138223"/>
                  </a:cubicBezTo>
                  <a:cubicBezTo>
                    <a:pt x="2069804" y="127590"/>
                    <a:pt x="2069717" y="115077"/>
                    <a:pt x="2062716" y="106325"/>
                  </a:cubicBezTo>
                  <a:cubicBezTo>
                    <a:pt x="2054733" y="96346"/>
                    <a:pt x="2042495" y="90250"/>
                    <a:pt x="2030818" y="85060"/>
                  </a:cubicBezTo>
                  <a:cubicBezTo>
                    <a:pt x="2010335" y="75956"/>
                    <a:pt x="1988288" y="70883"/>
                    <a:pt x="1967023" y="63795"/>
                  </a:cubicBezTo>
                  <a:lnTo>
                    <a:pt x="1935125" y="53163"/>
                  </a:lnTo>
                  <a:cubicBezTo>
                    <a:pt x="1924492" y="46074"/>
                    <a:pt x="1915192" y="36384"/>
                    <a:pt x="1903227" y="31897"/>
                  </a:cubicBezTo>
                  <a:cubicBezTo>
                    <a:pt x="1886372" y="25576"/>
                    <a:pt x="1783526" y="11026"/>
                    <a:pt x="1775637" y="10632"/>
                  </a:cubicBezTo>
                  <a:cubicBezTo>
                    <a:pt x="1658771" y="4789"/>
                    <a:pt x="1541720" y="3544"/>
                    <a:pt x="1424762" y="0"/>
                  </a:cubicBezTo>
                  <a:lnTo>
                    <a:pt x="116958" y="10632"/>
                  </a:lnTo>
                  <a:cubicBezTo>
                    <a:pt x="105752" y="10810"/>
                    <a:pt x="92985" y="13340"/>
                    <a:pt x="85060" y="21265"/>
                  </a:cubicBezTo>
                  <a:cubicBezTo>
                    <a:pt x="28354" y="77971"/>
                    <a:pt x="127587" y="35444"/>
                    <a:pt x="42530" y="63795"/>
                  </a:cubicBezTo>
                  <a:cubicBezTo>
                    <a:pt x="38986" y="74428"/>
                    <a:pt x="36909" y="85668"/>
                    <a:pt x="31897" y="95693"/>
                  </a:cubicBezTo>
                  <a:cubicBezTo>
                    <a:pt x="26182" y="107123"/>
                    <a:pt x="14673" y="115468"/>
                    <a:pt x="10632" y="127591"/>
                  </a:cubicBezTo>
                  <a:cubicBezTo>
                    <a:pt x="3815" y="148043"/>
                    <a:pt x="3544" y="170121"/>
                    <a:pt x="0" y="191386"/>
                  </a:cubicBezTo>
                  <a:cubicBezTo>
                    <a:pt x="3544" y="241005"/>
                    <a:pt x="-1433" y="291982"/>
                    <a:pt x="10632" y="340242"/>
                  </a:cubicBezTo>
                  <a:cubicBezTo>
                    <a:pt x="15045" y="357894"/>
                    <a:pt x="75466" y="371808"/>
                    <a:pt x="85060" y="372139"/>
                  </a:cubicBezTo>
                  <a:cubicBezTo>
                    <a:pt x="276365" y="378736"/>
                    <a:pt x="467832" y="379228"/>
                    <a:pt x="659218" y="382772"/>
                  </a:cubicBezTo>
                  <a:cubicBezTo>
                    <a:pt x="737190" y="386316"/>
                    <a:pt x="815469" y="385637"/>
                    <a:pt x="893134" y="393404"/>
                  </a:cubicBezTo>
                  <a:cubicBezTo>
                    <a:pt x="922215" y="396312"/>
                    <a:pt x="949014" y="413049"/>
                    <a:pt x="978195" y="414670"/>
                  </a:cubicBezTo>
                  <a:lnTo>
                    <a:pt x="1169581" y="425302"/>
                  </a:lnTo>
                  <a:cubicBezTo>
                    <a:pt x="1187302" y="432390"/>
                    <a:pt x="1203948" y="443250"/>
                    <a:pt x="1222744" y="446567"/>
                  </a:cubicBezTo>
                  <a:cubicBezTo>
                    <a:pt x="1356951" y="470251"/>
                    <a:pt x="1609246" y="449354"/>
                    <a:pt x="1701209" y="446567"/>
                  </a:cubicBezTo>
                  <a:cubicBezTo>
                    <a:pt x="1708297" y="435935"/>
                    <a:pt x="1712496" y="422653"/>
                    <a:pt x="1722474" y="414670"/>
                  </a:cubicBezTo>
                  <a:cubicBezTo>
                    <a:pt x="1731226" y="407669"/>
                    <a:pt x="1743191" y="404808"/>
                    <a:pt x="1754372" y="404037"/>
                  </a:cubicBezTo>
                  <a:cubicBezTo>
                    <a:pt x="1846370" y="397692"/>
                    <a:pt x="1938669" y="396948"/>
                    <a:pt x="2030818" y="393404"/>
                  </a:cubicBezTo>
                  <a:cubicBezTo>
                    <a:pt x="2041451" y="389860"/>
                    <a:pt x="2052691" y="387784"/>
                    <a:pt x="2062716" y="382772"/>
                  </a:cubicBezTo>
                  <a:cubicBezTo>
                    <a:pt x="2145173" y="341545"/>
                    <a:pt x="2046327" y="377604"/>
                    <a:pt x="2126511" y="350874"/>
                  </a:cubicBezTo>
                  <a:cubicBezTo>
                    <a:pt x="2133599" y="340242"/>
                    <a:pt x="2139793" y="328955"/>
                    <a:pt x="2147776" y="318977"/>
                  </a:cubicBezTo>
                  <a:cubicBezTo>
                    <a:pt x="2154038" y="311149"/>
                    <a:pt x="2163883" y="306307"/>
                    <a:pt x="2169041" y="297711"/>
                  </a:cubicBezTo>
                  <a:cubicBezTo>
                    <a:pt x="2174807" y="288101"/>
                    <a:pt x="2176130" y="276446"/>
                    <a:pt x="2179674" y="265814"/>
                  </a:cubicBezTo>
                  <a:cubicBezTo>
                    <a:pt x="2176130" y="248093"/>
                    <a:pt x="2175387" y="229572"/>
                    <a:pt x="2169041" y="212651"/>
                  </a:cubicBezTo>
                  <a:cubicBezTo>
                    <a:pt x="2159826" y="188078"/>
                    <a:pt x="2139271" y="169884"/>
                    <a:pt x="2115879" y="159488"/>
                  </a:cubicBezTo>
                  <a:cubicBezTo>
                    <a:pt x="2095395" y="150384"/>
                    <a:pt x="2052083" y="138223"/>
                    <a:pt x="2052083" y="138223"/>
                  </a:cubicBezTo>
                </a:path>
              </a:pathLst>
            </a:cu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41045AE-F8BC-8549-9C60-2E0FC09B4A96}"/>
                </a:ext>
              </a:extLst>
            </p:cNvPr>
            <p:cNvSpPr/>
            <p:nvPr/>
          </p:nvSpPr>
          <p:spPr bwMode="auto">
            <a:xfrm>
              <a:off x="607071" y="3988317"/>
              <a:ext cx="2179674" cy="457740"/>
            </a:xfrm>
            <a:custGeom>
              <a:avLst/>
              <a:gdLst>
                <a:gd name="connsiteX0" fmla="*/ 2115879 w 2179674"/>
                <a:gd name="connsiteY0" fmla="*/ 223284 h 457740"/>
                <a:gd name="connsiteX1" fmla="*/ 2073348 w 2179674"/>
                <a:gd name="connsiteY1" fmla="*/ 138223 h 457740"/>
                <a:gd name="connsiteX2" fmla="*/ 2062716 w 2179674"/>
                <a:gd name="connsiteY2" fmla="*/ 106325 h 457740"/>
                <a:gd name="connsiteX3" fmla="*/ 2030818 w 2179674"/>
                <a:gd name="connsiteY3" fmla="*/ 85060 h 457740"/>
                <a:gd name="connsiteX4" fmla="*/ 1967023 w 2179674"/>
                <a:gd name="connsiteY4" fmla="*/ 63795 h 457740"/>
                <a:gd name="connsiteX5" fmla="*/ 1935125 w 2179674"/>
                <a:gd name="connsiteY5" fmla="*/ 53163 h 457740"/>
                <a:gd name="connsiteX6" fmla="*/ 1903227 w 2179674"/>
                <a:gd name="connsiteY6" fmla="*/ 31897 h 457740"/>
                <a:gd name="connsiteX7" fmla="*/ 1775637 w 2179674"/>
                <a:gd name="connsiteY7" fmla="*/ 10632 h 457740"/>
                <a:gd name="connsiteX8" fmla="*/ 1424762 w 2179674"/>
                <a:gd name="connsiteY8" fmla="*/ 0 h 457740"/>
                <a:gd name="connsiteX9" fmla="*/ 116958 w 2179674"/>
                <a:gd name="connsiteY9" fmla="*/ 10632 h 457740"/>
                <a:gd name="connsiteX10" fmla="*/ 85060 w 2179674"/>
                <a:gd name="connsiteY10" fmla="*/ 21265 h 457740"/>
                <a:gd name="connsiteX11" fmla="*/ 42530 w 2179674"/>
                <a:gd name="connsiteY11" fmla="*/ 63795 h 457740"/>
                <a:gd name="connsiteX12" fmla="*/ 31897 w 2179674"/>
                <a:gd name="connsiteY12" fmla="*/ 95693 h 457740"/>
                <a:gd name="connsiteX13" fmla="*/ 10632 w 2179674"/>
                <a:gd name="connsiteY13" fmla="*/ 127591 h 457740"/>
                <a:gd name="connsiteX14" fmla="*/ 0 w 2179674"/>
                <a:gd name="connsiteY14" fmla="*/ 191386 h 457740"/>
                <a:gd name="connsiteX15" fmla="*/ 10632 w 2179674"/>
                <a:gd name="connsiteY15" fmla="*/ 340242 h 457740"/>
                <a:gd name="connsiteX16" fmla="*/ 85060 w 2179674"/>
                <a:gd name="connsiteY16" fmla="*/ 372139 h 457740"/>
                <a:gd name="connsiteX17" fmla="*/ 659218 w 2179674"/>
                <a:gd name="connsiteY17" fmla="*/ 382772 h 457740"/>
                <a:gd name="connsiteX18" fmla="*/ 893134 w 2179674"/>
                <a:gd name="connsiteY18" fmla="*/ 393404 h 457740"/>
                <a:gd name="connsiteX19" fmla="*/ 978195 w 2179674"/>
                <a:gd name="connsiteY19" fmla="*/ 414670 h 457740"/>
                <a:gd name="connsiteX20" fmla="*/ 1169581 w 2179674"/>
                <a:gd name="connsiteY20" fmla="*/ 425302 h 457740"/>
                <a:gd name="connsiteX21" fmla="*/ 1222744 w 2179674"/>
                <a:gd name="connsiteY21" fmla="*/ 446567 h 457740"/>
                <a:gd name="connsiteX22" fmla="*/ 1701209 w 2179674"/>
                <a:gd name="connsiteY22" fmla="*/ 446567 h 457740"/>
                <a:gd name="connsiteX23" fmla="*/ 1722474 w 2179674"/>
                <a:gd name="connsiteY23" fmla="*/ 414670 h 457740"/>
                <a:gd name="connsiteX24" fmla="*/ 1754372 w 2179674"/>
                <a:gd name="connsiteY24" fmla="*/ 404037 h 457740"/>
                <a:gd name="connsiteX25" fmla="*/ 2030818 w 2179674"/>
                <a:gd name="connsiteY25" fmla="*/ 393404 h 457740"/>
                <a:gd name="connsiteX26" fmla="*/ 2062716 w 2179674"/>
                <a:gd name="connsiteY26" fmla="*/ 382772 h 457740"/>
                <a:gd name="connsiteX27" fmla="*/ 2126511 w 2179674"/>
                <a:gd name="connsiteY27" fmla="*/ 350874 h 457740"/>
                <a:gd name="connsiteX28" fmla="*/ 2147776 w 2179674"/>
                <a:gd name="connsiteY28" fmla="*/ 318977 h 457740"/>
                <a:gd name="connsiteX29" fmla="*/ 2169041 w 2179674"/>
                <a:gd name="connsiteY29" fmla="*/ 297711 h 457740"/>
                <a:gd name="connsiteX30" fmla="*/ 2179674 w 2179674"/>
                <a:gd name="connsiteY30" fmla="*/ 265814 h 457740"/>
                <a:gd name="connsiteX31" fmla="*/ 2169041 w 2179674"/>
                <a:gd name="connsiteY31" fmla="*/ 212651 h 457740"/>
                <a:gd name="connsiteX32" fmla="*/ 2115879 w 2179674"/>
                <a:gd name="connsiteY32" fmla="*/ 159488 h 457740"/>
                <a:gd name="connsiteX33" fmla="*/ 2052083 w 2179674"/>
                <a:gd name="connsiteY33" fmla="*/ 138223 h 4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79674" h="457740">
                  <a:moveTo>
                    <a:pt x="2115879" y="223284"/>
                  </a:moveTo>
                  <a:cubicBezTo>
                    <a:pt x="2101702" y="194930"/>
                    <a:pt x="2083372" y="168297"/>
                    <a:pt x="2073348" y="138223"/>
                  </a:cubicBezTo>
                  <a:cubicBezTo>
                    <a:pt x="2069804" y="127590"/>
                    <a:pt x="2069717" y="115077"/>
                    <a:pt x="2062716" y="106325"/>
                  </a:cubicBezTo>
                  <a:cubicBezTo>
                    <a:pt x="2054733" y="96346"/>
                    <a:pt x="2042495" y="90250"/>
                    <a:pt x="2030818" y="85060"/>
                  </a:cubicBezTo>
                  <a:cubicBezTo>
                    <a:pt x="2010335" y="75956"/>
                    <a:pt x="1988288" y="70883"/>
                    <a:pt x="1967023" y="63795"/>
                  </a:cubicBezTo>
                  <a:lnTo>
                    <a:pt x="1935125" y="53163"/>
                  </a:lnTo>
                  <a:cubicBezTo>
                    <a:pt x="1924492" y="46074"/>
                    <a:pt x="1915192" y="36384"/>
                    <a:pt x="1903227" y="31897"/>
                  </a:cubicBezTo>
                  <a:cubicBezTo>
                    <a:pt x="1886372" y="25576"/>
                    <a:pt x="1783526" y="11026"/>
                    <a:pt x="1775637" y="10632"/>
                  </a:cubicBezTo>
                  <a:cubicBezTo>
                    <a:pt x="1658771" y="4789"/>
                    <a:pt x="1541720" y="3544"/>
                    <a:pt x="1424762" y="0"/>
                  </a:cubicBezTo>
                  <a:lnTo>
                    <a:pt x="116958" y="10632"/>
                  </a:lnTo>
                  <a:cubicBezTo>
                    <a:pt x="105752" y="10810"/>
                    <a:pt x="92985" y="13340"/>
                    <a:pt x="85060" y="21265"/>
                  </a:cubicBezTo>
                  <a:cubicBezTo>
                    <a:pt x="28354" y="77971"/>
                    <a:pt x="127587" y="35444"/>
                    <a:pt x="42530" y="63795"/>
                  </a:cubicBezTo>
                  <a:cubicBezTo>
                    <a:pt x="38986" y="74428"/>
                    <a:pt x="36909" y="85668"/>
                    <a:pt x="31897" y="95693"/>
                  </a:cubicBezTo>
                  <a:cubicBezTo>
                    <a:pt x="26182" y="107123"/>
                    <a:pt x="14673" y="115468"/>
                    <a:pt x="10632" y="127591"/>
                  </a:cubicBezTo>
                  <a:cubicBezTo>
                    <a:pt x="3815" y="148043"/>
                    <a:pt x="3544" y="170121"/>
                    <a:pt x="0" y="191386"/>
                  </a:cubicBezTo>
                  <a:cubicBezTo>
                    <a:pt x="3544" y="241005"/>
                    <a:pt x="-1433" y="291982"/>
                    <a:pt x="10632" y="340242"/>
                  </a:cubicBezTo>
                  <a:cubicBezTo>
                    <a:pt x="15045" y="357894"/>
                    <a:pt x="75466" y="371808"/>
                    <a:pt x="85060" y="372139"/>
                  </a:cubicBezTo>
                  <a:cubicBezTo>
                    <a:pt x="276365" y="378736"/>
                    <a:pt x="467832" y="379228"/>
                    <a:pt x="659218" y="382772"/>
                  </a:cubicBezTo>
                  <a:cubicBezTo>
                    <a:pt x="737190" y="386316"/>
                    <a:pt x="815469" y="385637"/>
                    <a:pt x="893134" y="393404"/>
                  </a:cubicBezTo>
                  <a:cubicBezTo>
                    <a:pt x="922215" y="396312"/>
                    <a:pt x="949014" y="413049"/>
                    <a:pt x="978195" y="414670"/>
                  </a:cubicBezTo>
                  <a:lnTo>
                    <a:pt x="1169581" y="425302"/>
                  </a:lnTo>
                  <a:cubicBezTo>
                    <a:pt x="1187302" y="432390"/>
                    <a:pt x="1203948" y="443250"/>
                    <a:pt x="1222744" y="446567"/>
                  </a:cubicBezTo>
                  <a:cubicBezTo>
                    <a:pt x="1356951" y="470251"/>
                    <a:pt x="1609246" y="449354"/>
                    <a:pt x="1701209" y="446567"/>
                  </a:cubicBezTo>
                  <a:cubicBezTo>
                    <a:pt x="1708297" y="435935"/>
                    <a:pt x="1712496" y="422653"/>
                    <a:pt x="1722474" y="414670"/>
                  </a:cubicBezTo>
                  <a:cubicBezTo>
                    <a:pt x="1731226" y="407669"/>
                    <a:pt x="1743191" y="404808"/>
                    <a:pt x="1754372" y="404037"/>
                  </a:cubicBezTo>
                  <a:cubicBezTo>
                    <a:pt x="1846370" y="397692"/>
                    <a:pt x="1938669" y="396948"/>
                    <a:pt x="2030818" y="393404"/>
                  </a:cubicBezTo>
                  <a:cubicBezTo>
                    <a:pt x="2041451" y="389860"/>
                    <a:pt x="2052691" y="387784"/>
                    <a:pt x="2062716" y="382772"/>
                  </a:cubicBezTo>
                  <a:cubicBezTo>
                    <a:pt x="2145173" y="341545"/>
                    <a:pt x="2046327" y="377604"/>
                    <a:pt x="2126511" y="350874"/>
                  </a:cubicBezTo>
                  <a:cubicBezTo>
                    <a:pt x="2133599" y="340242"/>
                    <a:pt x="2139793" y="328955"/>
                    <a:pt x="2147776" y="318977"/>
                  </a:cubicBezTo>
                  <a:cubicBezTo>
                    <a:pt x="2154038" y="311149"/>
                    <a:pt x="2163883" y="306307"/>
                    <a:pt x="2169041" y="297711"/>
                  </a:cubicBezTo>
                  <a:cubicBezTo>
                    <a:pt x="2174807" y="288101"/>
                    <a:pt x="2176130" y="276446"/>
                    <a:pt x="2179674" y="265814"/>
                  </a:cubicBezTo>
                  <a:cubicBezTo>
                    <a:pt x="2176130" y="248093"/>
                    <a:pt x="2175387" y="229572"/>
                    <a:pt x="2169041" y="212651"/>
                  </a:cubicBezTo>
                  <a:cubicBezTo>
                    <a:pt x="2159826" y="188078"/>
                    <a:pt x="2139271" y="169884"/>
                    <a:pt x="2115879" y="159488"/>
                  </a:cubicBezTo>
                  <a:cubicBezTo>
                    <a:pt x="2095395" y="150384"/>
                    <a:pt x="2052083" y="138223"/>
                    <a:pt x="2052083" y="138223"/>
                  </a:cubicBezTo>
                </a:path>
              </a:pathLst>
            </a:cu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9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036" y="1"/>
            <a:ext cx="8458200" cy="779489"/>
          </a:xfrm>
        </p:spPr>
        <p:txBody>
          <a:bodyPr/>
          <a:lstStyle/>
          <a:p>
            <a:r>
              <a:rPr lang="en-US" dirty="0"/>
              <a:t>Canonical Sum of Products Form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E05B5D-FFE0-3848-9C0D-5B4EC11AEDB4}"/>
              </a:ext>
            </a:extLst>
          </p:cNvPr>
          <p:cNvGrpSpPr/>
          <p:nvPr/>
        </p:nvGrpSpPr>
        <p:grpSpPr>
          <a:xfrm>
            <a:off x="4527283" y="3415273"/>
            <a:ext cx="5354864" cy="477818"/>
            <a:chOff x="3024808" y="2343827"/>
            <a:chExt cx="5354864" cy="477818"/>
          </a:xfrm>
        </p:grpSpPr>
        <p:grpSp>
          <p:nvGrpSpPr>
            <p:cNvPr id="132" name="Group 131"/>
            <p:cNvGrpSpPr/>
            <p:nvPr/>
          </p:nvGrpSpPr>
          <p:grpSpPr>
            <a:xfrm>
              <a:off x="3623722" y="2343827"/>
              <a:ext cx="1535100" cy="461665"/>
              <a:chOff x="4072178" y="4800600"/>
              <a:chExt cx="1535100" cy="461665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4072178" y="4800600"/>
                <a:ext cx="1535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i</a:t>
                </a:r>
                <a:r>
                  <a:rPr lang="en-US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B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cxnSp>
            <p:nvCxnSpPr>
              <p:cNvPr id="124" name="Straight Connector 123"/>
              <p:cNvCxnSpPr/>
              <p:nvPr/>
            </p:nvCxnSpPr>
            <p:spPr bwMode="auto">
              <a:xfrm>
                <a:off x="4800600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4994275" y="48768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3024808" y="2359980"/>
              <a:ext cx="5354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            + </a:t>
              </a:r>
              <a:r>
                <a:rPr lang="en-US" dirty="0" err="1"/>
                <a:t>A</a:t>
              </a:r>
              <a:r>
                <a:rPr lang="en-US" baseline="-25000" dirty="0" err="1"/>
                <a:t>i</a:t>
              </a:r>
              <a:r>
                <a:rPr lang="en-US" dirty="0" err="1"/>
                <a:t>B</a:t>
              </a:r>
              <a:r>
                <a:rPr lang="en-US" baseline="-25000" dirty="0" err="1"/>
                <a:t>i</a:t>
              </a:r>
              <a:r>
                <a:rPr lang="en-US" dirty="0" err="1"/>
                <a:t>C</a:t>
              </a:r>
              <a:r>
                <a:rPr lang="en-US" baseline="-25000" dirty="0" err="1"/>
                <a:t>i</a:t>
              </a:r>
              <a:r>
                <a:rPr lang="en-US" dirty="0"/>
                <a:t> + </a:t>
              </a:r>
              <a:r>
                <a:rPr lang="en-US" dirty="0" err="1"/>
                <a:t>A</a:t>
              </a:r>
              <a:r>
                <a:rPr lang="en-US" baseline="-25000" dirty="0" err="1"/>
                <a:t>i</a:t>
              </a:r>
              <a:r>
                <a:rPr lang="en-US" dirty="0" err="1"/>
                <a:t>B</a:t>
              </a:r>
              <a:r>
                <a:rPr lang="en-US" baseline="-25000" dirty="0" err="1"/>
                <a:t>i</a:t>
              </a:r>
              <a:r>
                <a:rPr lang="en-US" dirty="0" err="1"/>
                <a:t>C</a:t>
              </a:r>
              <a:r>
                <a:rPr lang="en-US" baseline="-25000" dirty="0" err="1"/>
                <a:t>i</a:t>
              </a:r>
              <a:r>
                <a:rPr lang="en-US" dirty="0"/>
                <a:t> + </a:t>
              </a:r>
              <a:r>
                <a:rPr lang="en-US" dirty="0" err="1"/>
                <a:t>A</a:t>
              </a:r>
              <a:r>
                <a:rPr lang="en-US" baseline="-25000" dirty="0" err="1"/>
                <a:t>i</a:t>
              </a:r>
              <a:r>
                <a:rPr lang="en-US" dirty="0" err="1"/>
                <a:t>B</a:t>
              </a:r>
              <a:r>
                <a:rPr lang="en-US" baseline="-25000" dirty="0" err="1"/>
                <a:t>i</a:t>
              </a:r>
              <a:r>
                <a:rPr lang="en-US" dirty="0" err="1"/>
                <a:t>C</a:t>
              </a:r>
              <a:r>
                <a:rPr lang="en-US" baseline="-25000" dirty="0" err="1"/>
                <a:t>i</a:t>
              </a:r>
              <a:endParaRPr lang="en-US" dirty="0"/>
            </a:p>
          </p:txBody>
        </p:sp>
        <p:cxnSp>
          <p:nvCxnSpPr>
            <p:cNvPr id="101" name="Straight Connector 100"/>
            <p:cNvCxnSpPr/>
            <p:nvPr/>
          </p:nvCxnSpPr>
          <p:spPr bwMode="auto">
            <a:xfrm>
              <a:off x="5318557" y="2412934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5822251" y="2412934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6635964" y="2412934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6906107" y="2412934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8F8733-02CC-8845-AD67-A829C8ED7FB7}"/>
              </a:ext>
            </a:extLst>
          </p:cNvPr>
          <p:cNvGrpSpPr/>
          <p:nvPr/>
        </p:nvGrpSpPr>
        <p:grpSpPr>
          <a:xfrm>
            <a:off x="2065758" y="623093"/>
            <a:ext cx="2336354" cy="3785652"/>
            <a:chOff x="541757" y="518163"/>
            <a:chExt cx="2506243" cy="4438895"/>
          </a:xfrm>
        </p:grpSpPr>
        <p:sp>
          <p:nvSpPr>
            <p:cNvPr id="4" name="TextBox 3"/>
            <p:cNvSpPr txBox="1"/>
            <p:nvPr/>
          </p:nvSpPr>
          <p:spPr>
            <a:xfrm>
              <a:off x="588975" y="518163"/>
              <a:ext cx="1296897" cy="4438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i</a:t>
              </a:r>
              <a:r>
                <a:rPr lang="en-US" dirty="0"/>
                <a:t>  B</a:t>
              </a:r>
              <a:r>
                <a:rPr lang="en-US" baseline="-25000" dirty="0"/>
                <a:t>i</a:t>
              </a:r>
              <a:r>
                <a:rPr lang="en-US" dirty="0"/>
                <a:t> C</a:t>
              </a:r>
              <a:r>
                <a:rPr lang="en-US" baseline="-25000" dirty="0"/>
                <a:t>i</a:t>
              </a:r>
              <a:endParaRPr lang="en-US" dirty="0"/>
            </a:p>
            <a:p>
              <a:r>
                <a:rPr lang="en-US" dirty="0"/>
                <a:t>0   0   0</a:t>
              </a:r>
            </a:p>
            <a:p>
              <a:r>
                <a:rPr lang="en-US" dirty="0"/>
                <a:t>0   0   1</a:t>
              </a:r>
            </a:p>
            <a:p>
              <a:r>
                <a:rPr lang="en-US" dirty="0"/>
                <a:t>0   1   0</a:t>
              </a:r>
            </a:p>
            <a:p>
              <a:r>
                <a:rPr lang="en-US" dirty="0"/>
                <a:t>0   1   1</a:t>
              </a:r>
            </a:p>
            <a:p>
              <a:r>
                <a:rPr lang="en-US" dirty="0"/>
                <a:t>1   0   0</a:t>
              </a:r>
            </a:p>
            <a:p>
              <a:r>
                <a:rPr lang="en-US" dirty="0"/>
                <a:t>1   0   1</a:t>
              </a:r>
            </a:p>
            <a:p>
              <a:r>
                <a:rPr lang="en-US" dirty="0"/>
                <a:t>1   1   0</a:t>
              </a:r>
            </a:p>
            <a:p>
              <a:r>
                <a:rPr lang="en-US" dirty="0"/>
                <a:t>1   1   1</a:t>
              </a:r>
            </a:p>
            <a:p>
              <a:pPr marL="514350" indent="-514350">
                <a:buAutoNum type="arabicPlain"/>
              </a:pP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26920" y="518163"/>
              <a:ext cx="466346" cy="4005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i</a:t>
              </a:r>
              <a:endParaRPr lang="en-US" dirty="0"/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609600" y="975363"/>
              <a:ext cx="2438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14430" y="594363"/>
              <a:ext cx="0" cy="388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Freeform 7"/>
            <p:cNvSpPr/>
            <p:nvPr/>
          </p:nvSpPr>
          <p:spPr bwMode="auto">
            <a:xfrm>
              <a:off x="563526" y="1408394"/>
              <a:ext cx="2179674" cy="457740"/>
            </a:xfrm>
            <a:custGeom>
              <a:avLst/>
              <a:gdLst>
                <a:gd name="connsiteX0" fmla="*/ 2115879 w 2179674"/>
                <a:gd name="connsiteY0" fmla="*/ 223284 h 457740"/>
                <a:gd name="connsiteX1" fmla="*/ 2073348 w 2179674"/>
                <a:gd name="connsiteY1" fmla="*/ 138223 h 457740"/>
                <a:gd name="connsiteX2" fmla="*/ 2062716 w 2179674"/>
                <a:gd name="connsiteY2" fmla="*/ 106325 h 457740"/>
                <a:gd name="connsiteX3" fmla="*/ 2030818 w 2179674"/>
                <a:gd name="connsiteY3" fmla="*/ 85060 h 457740"/>
                <a:gd name="connsiteX4" fmla="*/ 1967023 w 2179674"/>
                <a:gd name="connsiteY4" fmla="*/ 63795 h 457740"/>
                <a:gd name="connsiteX5" fmla="*/ 1935125 w 2179674"/>
                <a:gd name="connsiteY5" fmla="*/ 53163 h 457740"/>
                <a:gd name="connsiteX6" fmla="*/ 1903227 w 2179674"/>
                <a:gd name="connsiteY6" fmla="*/ 31897 h 457740"/>
                <a:gd name="connsiteX7" fmla="*/ 1775637 w 2179674"/>
                <a:gd name="connsiteY7" fmla="*/ 10632 h 457740"/>
                <a:gd name="connsiteX8" fmla="*/ 1424762 w 2179674"/>
                <a:gd name="connsiteY8" fmla="*/ 0 h 457740"/>
                <a:gd name="connsiteX9" fmla="*/ 116958 w 2179674"/>
                <a:gd name="connsiteY9" fmla="*/ 10632 h 457740"/>
                <a:gd name="connsiteX10" fmla="*/ 85060 w 2179674"/>
                <a:gd name="connsiteY10" fmla="*/ 21265 h 457740"/>
                <a:gd name="connsiteX11" fmla="*/ 42530 w 2179674"/>
                <a:gd name="connsiteY11" fmla="*/ 63795 h 457740"/>
                <a:gd name="connsiteX12" fmla="*/ 31897 w 2179674"/>
                <a:gd name="connsiteY12" fmla="*/ 95693 h 457740"/>
                <a:gd name="connsiteX13" fmla="*/ 10632 w 2179674"/>
                <a:gd name="connsiteY13" fmla="*/ 127591 h 457740"/>
                <a:gd name="connsiteX14" fmla="*/ 0 w 2179674"/>
                <a:gd name="connsiteY14" fmla="*/ 191386 h 457740"/>
                <a:gd name="connsiteX15" fmla="*/ 10632 w 2179674"/>
                <a:gd name="connsiteY15" fmla="*/ 340242 h 457740"/>
                <a:gd name="connsiteX16" fmla="*/ 85060 w 2179674"/>
                <a:gd name="connsiteY16" fmla="*/ 372139 h 457740"/>
                <a:gd name="connsiteX17" fmla="*/ 659218 w 2179674"/>
                <a:gd name="connsiteY17" fmla="*/ 382772 h 457740"/>
                <a:gd name="connsiteX18" fmla="*/ 893134 w 2179674"/>
                <a:gd name="connsiteY18" fmla="*/ 393404 h 457740"/>
                <a:gd name="connsiteX19" fmla="*/ 978195 w 2179674"/>
                <a:gd name="connsiteY19" fmla="*/ 414670 h 457740"/>
                <a:gd name="connsiteX20" fmla="*/ 1169581 w 2179674"/>
                <a:gd name="connsiteY20" fmla="*/ 425302 h 457740"/>
                <a:gd name="connsiteX21" fmla="*/ 1222744 w 2179674"/>
                <a:gd name="connsiteY21" fmla="*/ 446567 h 457740"/>
                <a:gd name="connsiteX22" fmla="*/ 1701209 w 2179674"/>
                <a:gd name="connsiteY22" fmla="*/ 446567 h 457740"/>
                <a:gd name="connsiteX23" fmla="*/ 1722474 w 2179674"/>
                <a:gd name="connsiteY23" fmla="*/ 414670 h 457740"/>
                <a:gd name="connsiteX24" fmla="*/ 1754372 w 2179674"/>
                <a:gd name="connsiteY24" fmla="*/ 404037 h 457740"/>
                <a:gd name="connsiteX25" fmla="*/ 2030818 w 2179674"/>
                <a:gd name="connsiteY25" fmla="*/ 393404 h 457740"/>
                <a:gd name="connsiteX26" fmla="*/ 2062716 w 2179674"/>
                <a:gd name="connsiteY26" fmla="*/ 382772 h 457740"/>
                <a:gd name="connsiteX27" fmla="*/ 2126511 w 2179674"/>
                <a:gd name="connsiteY27" fmla="*/ 350874 h 457740"/>
                <a:gd name="connsiteX28" fmla="*/ 2147776 w 2179674"/>
                <a:gd name="connsiteY28" fmla="*/ 318977 h 457740"/>
                <a:gd name="connsiteX29" fmla="*/ 2169041 w 2179674"/>
                <a:gd name="connsiteY29" fmla="*/ 297711 h 457740"/>
                <a:gd name="connsiteX30" fmla="*/ 2179674 w 2179674"/>
                <a:gd name="connsiteY30" fmla="*/ 265814 h 457740"/>
                <a:gd name="connsiteX31" fmla="*/ 2169041 w 2179674"/>
                <a:gd name="connsiteY31" fmla="*/ 212651 h 457740"/>
                <a:gd name="connsiteX32" fmla="*/ 2115879 w 2179674"/>
                <a:gd name="connsiteY32" fmla="*/ 159488 h 457740"/>
                <a:gd name="connsiteX33" fmla="*/ 2052083 w 2179674"/>
                <a:gd name="connsiteY33" fmla="*/ 138223 h 4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79674" h="457740">
                  <a:moveTo>
                    <a:pt x="2115879" y="223284"/>
                  </a:moveTo>
                  <a:cubicBezTo>
                    <a:pt x="2101702" y="194930"/>
                    <a:pt x="2083372" y="168297"/>
                    <a:pt x="2073348" y="138223"/>
                  </a:cubicBezTo>
                  <a:cubicBezTo>
                    <a:pt x="2069804" y="127590"/>
                    <a:pt x="2069717" y="115077"/>
                    <a:pt x="2062716" y="106325"/>
                  </a:cubicBezTo>
                  <a:cubicBezTo>
                    <a:pt x="2054733" y="96346"/>
                    <a:pt x="2042495" y="90250"/>
                    <a:pt x="2030818" y="85060"/>
                  </a:cubicBezTo>
                  <a:cubicBezTo>
                    <a:pt x="2010335" y="75956"/>
                    <a:pt x="1988288" y="70883"/>
                    <a:pt x="1967023" y="63795"/>
                  </a:cubicBezTo>
                  <a:lnTo>
                    <a:pt x="1935125" y="53163"/>
                  </a:lnTo>
                  <a:cubicBezTo>
                    <a:pt x="1924492" y="46074"/>
                    <a:pt x="1915192" y="36384"/>
                    <a:pt x="1903227" y="31897"/>
                  </a:cubicBezTo>
                  <a:cubicBezTo>
                    <a:pt x="1886372" y="25576"/>
                    <a:pt x="1783526" y="11026"/>
                    <a:pt x="1775637" y="10632"/>
                  </a:cubicBezTo>
                  <a:cubicBezTo>
                    <a:pt x="1658771" y="4789"/>
                    <a:pt x="1541720" y="3544"/>
                    <a:pt x="1424762" y="0"/>
                  </a:cubicBezTo>
                  <a:lnTo>
                    <a:pt x="116958" y="10632"/>
                  </a:lnTo>
                  <a:cubicBezTo>
                    <a:pt x="105752" y="10810"/>
                    <a:pt x="92985" y="13340"/>
                    <a:pt x="85060" y="21265"/>
                  </a:cubicBezTo>
                  <a:cubicBezTo>
                    <a:pt x="28354" y="77971"/>
                    <a:pt x="127587" y="35444"/>
                    <a:pt x="42530" y="63795"/>
                  </a:cubicBezTo>
                  <a:cubicBezTo>
                    <a:pt x="38986" y="74428"/>
                    <a:pt x="36909" y="85668"/>
                    <a:pt x="31897" y="95693"/>
                  </a:cubicBezTo>
                  <a:cubicBezTo>
                    <a:pt x="26182" y="107123"/>
                    <a:pt x="14673" y="115468"/>
                    <a:pt x="10632" y="127591"/>
                  </a:cubicBezTo>
                  <a:cubicBezTo>
                    <a:pt x="3815" y="148043"/>
                    <a:pt x="3544" y="170121"/>
                    <a:pt x="0" y="191386"/>
                  </a:cubicBezTo>
                  <a:cubicBezTo>
                    <a:pt x="3544" y="241005"/>
                    <a:pt x="-1433" y="291982"/>
                    <a:pt x="10632" y="340242"/>
                  </a:cubicBezTo>
                  <a:cubicBezTo>
                    <a:pt x="15045" y="357894"/>
                    <a:pt x="75466" y="371808"/>
                    <a:pt x="85060" y="372139"/>
                  </a:cubicBezTo>
                  <a:cubicBezTo>
                    <a:pt x="276365" y="378736"/>
                    <a:pt x="467832" y="379228"/>
                    <a:pt x="659218" y="382772"/>
                  </a:cubicBezTo>
                  <a:cubicBezTo>
                    <a:pt x="737190" y="386316"/>
                    <a:pt x="815469" y="385637"/>
                    <a:pt x="893134" y="393404"/>
                  </a:cubicBezTo>
                  <a:cubicBezTo>
                    <a:pt x="922215" y="396312"/>
                    <a:pt x="949014" y="413049"/>
                    <a:pt x="978195" y="414670"/>
                  </a:cubicBezTo>
                  <a:lnTo>
                    <a:pt x="1169581" y="425302"/>
                  </a:lnTo>
                  <a:cubicBezTo>
                    <a:pt x="1187302" y="432390"/>
                    <a:pt x="1203948" y="443250"/>
                    <a:pt x="1222744" y="446567"/>
                  </a:cubicBezTo>
                  <a:cubicBezTo>
                    <a:pt x="1356951" y="470251"/>
                    <a:pt x="1609246" y="449354"/>
                    <a:pt x="1701209" y="446567"/>
                  </a:cubicBezTo>
                  <a:cubicBezTo>
                    <a:pt x="1708297" y="435935"/>
                    <a:pt x="1712496" y="422653"/>
                    <a:pt x="1722474" y="414670"/>
                  </a:cubicBezTo>
                  <a:cubicBezTo>
                    <a:pt x="1731226" y="407669"/>
                    <a:pt x="1743191" y="404808"/>
                    <a:pt x="1754372" y="404037"/>
                  </a:cubicBezTo>
                  <a:cubicBezTo>
                    <a:pt x="1846370" y="397692"/>
                    <a:pt x="1938669" y="396948"/>
                    <a:pt x="2030818" y="393404"/>
                  </a:cubicBezTo>
                  <a:cubicBezTo>
                    <a:pt x="2041451" y="389860"/>
                    <a:pt x="2052691" y="387784"/>
                    <a:pt x="2062716" y="382772"/>
                  </a:cubicBezTo>
                  <a:cubicBezTo>
                    <a:pt x="2145173" y="341545"/>
                    <a:pt x="2046327" y="377604"/>
                    <a:pt x="2126511" y="350874"/>
                  </a:cubicBezTo>
                  <a:cubicBezTo>
                    <a:pt x="2133599" y="340242"/>
                    <a:pt x="2139793" y="328955"/>
                    <a:pt x="2147776" y="318977"/>
                  </a:cubicBezTo>
                  <a:cubicBezTo>
                    <a:pt x="2154038" y="311149"/>
                    <a:pt x="2163883" y="306307"/>
                    <a:pt x="2169041" y="297711"/>
                  </a:cubicBezTo>
                  <a:cubicBezTo>
                    <a:pt x="2174807" y="288101"/>
                    <a:pt x="2176130" y="276446"/>
                    <a:pt x="2179674" y="265814"/>
                  </a:cubicBezTo>
                  <a:cubicBezTo>
                    <a:pt x="2176130" y="248093"/>
                    <a:pt x="2175387" y="229572"/>
                    <a:pt x="2169041" y="212651"/>
                  </a:cubicBezTo>
                  <a:cubicBezTo>
                    <a:pt x="2159826" y="188078"/>
                    <a:pt x="2139271" y="169884"/>
                    <a:pt x="2115879" y="159488"/>
                  </a:cubicBezTo>
                  <a:cubicBezTo>
                    <a:pt x="2095395" y="150384"/>
                    <a:pt x="2052083" y="138223"/>
                    <a:pt x="2052083" y="138223"/>
                  </a:cubicBezTo>
                </a:path>
              </a:pathLst>
            </a:cu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0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636ECD5-9AA4-514F-B5EF-A2563F88AA21}"/>
                </a:ext>
              </a:extLst>
            </p:cNvPr>
            <p:cNvSpPr/>
            <p:nvPr/>
          </p:nvSpPr>
          <p:spPr bwMode="auto">
            <a:xfrm>
              <a:off x="541757" y="1865594"/>
              <a:ext cx="2179674" cy="457740"/>
            </a:xfrm>
            <a:custGeom>
              <a:avLst/>
              <a:gdLst>
                <a:gd name="connsiteX0" fmla="*/ 2115879 w 2179674"/>
                <a:gd name="connsiteY0" fmla="*/ 223284 h 457740"/>
                <a:gd name="connsiteX1" fmla="*/ 2073348 w 2179674"/>
                <a:gd name="connsiteY1" fmla="*/ 138223 h 457740"/>
                <a:gd name="connsiteX2" fmla="*/ 2062716 w 2179674"/>
                <a:gd name="connsiteY2" fmla="*/ 106325 h 457740"/>
                <a:gd name="connsiteX3" fmla="*/ 2030818 w 2179674"/>
                <a:gd name="connsiteY3" fmla="*/ 85060 h 457740"/>
                <a:gd name="connsiteX4" fmla="*/ 1967023 w 2179674"/>
                <a:gd name="connsiteY4" fmla="*/ 63795 h 457740"/>
                <a:gd name="connsiteX5" fmla="*/ 1935125 w 2179674"/>
                <a:gd name="connsiteY5" fmla="*/ 53163 h 457740"/>
                <a:gd name="connsiteX6" fmla="*/ 1903227 w 2179674"/>
                <a:gd name="connsiteY6" fmla="*/ 31897 h 457740"/>
                <a:gd name="connsiteX7" fmla="*/ 1775637 w 2179674"/>
                <a:gd name="connsiteY7" fmla="*/ 10632 h 457740"/>
                <a:gd name="connsiteX8" fmla="*/ 1424762 w 2179674"/>
                <a:gd name="connsiteY8" fmla="*/ 0 h 457740"/>
                <a:gd name="connsiteX9" fmla="*/ 116958 w 2179674"/>
                <a:gd name="connsiteY9" fmla="*/ 10632 h 457740"/>
                <a:gd name="connsiteX10" fmla="*/ 85060 w 2179674"/>
                <a:gd name="connsiteY10" fmla="*/ 21265 h 457740"/>
                <a:gd name="connsiteX11" fmla="*/ 42530 w 2179674"/>
                <a:gd name="connsiteY11" fmla="*/ 63795 h 457740"/>
                <a:gd name="connsiteX12" fmla="*/ 31897 w 2179674"/>
                <a:gd name="connsiteY12" fmla="*/ 95693 h 457740"/>
                <a:gd name="connsiteX13" fmla="*/ 10632 w 2179674"/>
                <a:gd name="connsiteY13" fmla="*/ 127591 h 457740"/>
                <a:gd name="connsiteX14" fmla="*/ 0 w 2179674"/>
                <a:gd name="connsiteY14" fmla="*/ 191386 h 457740"/>
                <a:gd name="connsiteX15" fmla="*/ 10632 w 2179674"/>
                <a:gd name="connsiteY15" fmla="*/ 340242 h 457740"/>
                <a:gd name="connsiteX16" fmla="*/ 85060 w 2179674"/>
                <a:gd name="connsiteY16" fmla="*/ 372139 h 457740"/>
                <a:gd name="connsiteX17" fmla="*/ 659218 w 2179674"/>
                <a:gd name="connsiteY17" fmla="*/ 382772 h 457740"/>
                <a:gd name="connsiteX18" fmla="*/ 893134 w 2179674"/>
                <a:gd name="connsiteY18" fmla="*/ 393404 h 457740"/>
                <a:gd name="connsiteX19" fmla="*/ 978195 w 2179674"/>
                <a:gd name="connsiteY19" fmla="*/ 414670 h 457740"/>
                <a:gd name="connsiteX20" fmla="*/ 1169581 w 2179674"/>
                <a:gd name="connsiteY20" fmla="*/ 425302 h 457740"/>
                <a:gd name="connsiteX21" fmla="*/ 1222744 w 2179674"/>
                <a:gd name="connsiteY21" fmla="*/ 446567 h 457740"/>
                <a:gd name="connsiteX22" fmla="*/ 1701209 w 2179674"/>
                <a:gd name="connsiteY22" fmla="*/ 446567 h 457740"/>
                <a:gd name="connsiteX23" fmla="*/ 1722474 w 2179674"/>
                <a:gd name="connsiteY23" fmla="*/ 414670 h 457740"/>
                <a:gd name="connsiteX24" fmla="*/ 1754372 w 2179674"/>
                <a:gd name="connsiteY24" fmla="*/ 404037 h 457740"/>
                <a:gd name="connsiteX25" fmla="*/ 2030818 w 2179674"/>
                <a:gd name="connsiteY25" fmla="*/ 393404 h 457740"/>
                <a:gd name="connsiteX26" fmla="*/ 2062716 w 2179674"/>
                <a:gd name="connsiteY26" fmla="*/ 382772 h 457740"/>
                <a:gd name="connsiteX27" fmla="*/ 2126511 w 2179674"/>
                <a:gd name="connsiteY27" fmla="*/ 350874 h 457740"/>
                <a:gd name="connsiteX28" fmla="*/ 2147776 w 2179674"/>
                <a:gd name="connsiteY28" fmla="*/ 318977 h 457740"/>
                <a:gd name="connsiteX29" fmla="*/ 2169041 w 2179674"/>
                <a:gd name="connsiteY29" fmla="*/ 297711 h 457740"/>
                <a:gd name="connsiteX30" fmla="*/ 2179674 w 2179674"/>
                <a:gd name="connsiteY30" fmla="*/ 265814 h 457740"/>
                <a:gd name="connsiteX31" fmla="*/ 2169041 w 2179674"/>
                <a:gd name="connsiteY31" fmla="*/ 212651 h 457740"/>
                <a:gd name="connsiteX32" fmla="*/ 2115879 w 2179674"/>
                <a:gd name="connsiteY32" fmla="*/ 159488 h 457740"/>
                <a:gd name="connsiteX33" fmla="*/ 2052083 w 2179674"/>
                <a:gd name="connsiteY33" fmla="*/ 138223 h 4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79674" h="457740">
                  <a:moveTo>
                    <a:pt x="2115879" y="223284"/>
                  </a:moveTo>
                  <a:cubicBezTo>
                    <a:pt x="2101702" y="194930"/>
                    <a:pt x="2083372" y="168297"/>
                    <a:pt x="2073348" y="138223"/>
                  </a:cubicBezTo>
                  <a:cubicBezTo>
                    <a:pt x="2069804" y="127590"/>
                    <a:pt x="2069717" y="115077"/>
                    <a:pt x="2062716" y="106325"/>
                  </a:cubicBezTo>
                  <a:cubicBezTo>
                    <a:pt x="2054733" y="96346"/>
                    <a:pt x="2042495" y="90250"/>
                    <a:pt x="2030818" y="85060"/>
                  </a:cubicBezTo>
                  <a:cubicBezTo>
                    <a:pt x="2010335" y="75956"/>
                    <a:pt x="1988288" y="70883"/>
                    <a:pt x="1967023" y="63795"/>
                  </a:cubicBezTo>
                  <a:lnTo>
                    <a:pt x="1935125" y="53163"/>
                  </a:lnTo>
                  <a:cubicBezTo>
                    <a:pt x="1924492" y="46074"/>
                    <a:pt x="1915192" y="36384"/>
                    <a:pt x="1903227" y="31897"/>
                  </a:cubicBezTo>
                  <a:cubicBezTo>
                    <a:pt x="1886372" y="25576"/>
                    <a:pt x="1783526" y="11026"/>
                    <a:pt x="1775637" y="10632"/>
                  </a:cubicBezTo>
                  <a:cubicBezTo>
                    <a:pt x="1658771" y="4789"/>
                    <a:pt x="1541720" y="3544"/>
                    <a:pt x="1424762" y="0"/>
                  </a:cubicBezTo>
                  <a:lnTo>
                    <a:pt x="116958" y="10632"/>
                  </a:lnTo>
                  <a:cubicBezTo>
                    <a:pt x="105752" y="10810"/>
                    <a:pt x="92985" y="13340"/>
                    <a:pt x="85060" y="21265"/>
                  </a:cubicBezTo>
                  <a:cubicBezTo>
                    <a:pt x="28354" y="77971"/>
                    <a:pt x="127587" y="35444"/>
                    <a:pt x="42530" y="63795"/>
                  </a:cubicBezTo>
                  <a:cubicBezTo>
                    <a:pt x="38986" y="74428"/>
                    <a:pt x="36909" y="85668"/>
                    <a:pt x="31897" y="95693"/>
                  </a:cubicBezTo>
                  <a:cubicBezTo>
                    <a:pt x="26182" y="107123"/>
                    <a:pt x="14673" y="115468"/>
                    <a:pt x="10632" y="127591"/>
                  </a:cubicBezTo>
                  <a:cubicBezTo>
                    <a:pt x="3815" y="148043"/>
                    <a:pt x="3544" y="170121"/>
                    <a:pt x="0" y="191386"/>
                  </a:cubicBezTo>
                  <a:cubicBezTo>
                    <a:pt x="3544" y="241005"/>
                    <a:pt x="-1433" y="291982"/>
                    <a:pt x="10632" y="340242"/>
                  </a:cubicBezTo>
                  <a:cubicBezTo>
                    <a:pt x="15045" y="357894"/>
                    <a:pt x="75466" y="371808"/>
                    <a:pt x="85060" y="372139"/>
                  </a:cubicBezTo>
                  <a:cubicBezTo>
                    <a:pt x="276365" y="378736"/>
                    <a:pt x="467832" y="379228"/>
                    <a:pt x="659218" y="382772"/>
                  </a:cubicBezTo>
                  <a:cubicBezTo>
                    <a:pt x="737190" y="386316"/>
                    <a:pt x="815469" y="385637"/>
                    <a:pt x="893134" y="393404"/>
                  </a:cubicBezTo>
                  <a:cubicBezTo>
                    <a:pt x="922215" y="396312"/>
                    <a:pt x="949014" y="413049"/>
                    <a:pt x="978195" y="414670"/>
                  </a:cubicBezTo>
                  <a:lnTo>
                    <a:pt x="1169581" y="425302"/>
                  </a:lnTo>
                  <a:cubicBezTo>
                    <a:pt x="1187302" y="432390"/>
                    <a:pt x="1203948" y="443250"/>
                    <a:pt x="1222744" y="446567"/>
                  </a:cubicBezTo>
                  <a:cubicBezTo>
                    <a:pt x="1356951" y="470251"/>
                    <a:pt x="1609246" y="449354"/>
                    <a:pt x="1701209" y="446567"/>
                  </a:cubicBezTo>
                  <a:cubicBezTo>
                    <a:pt x="1708297" y="435935"/>
                    <a:pt x="1712496" y="422653"/>
                    <a:pt x="1722474" y="414670"/>
                  </a:cubicBezTo>
                  <a:cubicBezTo>
                    <a:pt x="1731226" y="407669"/>
                    <a:pt x="1743191" y="404808"/>
                    <a:pt x="1754372" y="404037"/>
                  </a:cubicBezTo>
                  <a:cubicBezTo>
                    <a:pt x="1846370" y="397692"/>
                    <a:pt x="1938669" y="396948"/>
                    <a:pt x="2030818" y="393404"/>
                  </a:cubicBezTo>
                  <a:cubicBezTo>
                    <a:pt x="2041451" y="389860"/>
                    <a:pt x="2052691" y="387784"/>
                    <a:pt x="2062716" y="382772"/>
                  </a:cubicBezTo>
                  <a:cubicBezTo>
                    <a:pt x="2145173" y="341545"/>
                    <a:pt x="2046327" y="377604"/>
                    <a:pt x="2126511" y="350874"/>
                  </a:cubicBezTo>
                  <a:cubicBezTo>
                    <a:pt x="2133599" y="340242"/>
                    <a:pt x="2139793" y="328955"/>
                    <a:pt x="2147776" y="318977"/>
                  </a:cubicBezTo>
                  <a:cubicBezTo>
                    <a:pt x="2154038" y="311149"/>
                    <a:pt x="2163883" y="306307"/>
                    <a:pt x="2169041" y="297711"/>
                  </a:cubicBezTo>
                  <a:cubicBezTo>
                    <a:pt x="2174807" y="288101"/>
                    <a:pt x="2176130" y="276446"/>
                    <a:pt x="2179674" y="265814"/>
                  </a:cubicBezTo>
                  <a:cubicBezTo>
                    <a:pt x="2176130" y="248093"/>
                    <a:pt x="2175387" y="229572"/>
                    <a:pt x="2169041" y="212651"/>
                  </a:cubicBezTo>
                  <a:cubicBezTo>
                    <a:pt x="2159826" y="188078"/>
                    <a:pt x="2139271" y="169884"/>
                    <a:pt x="2115879" y="159488"/>
                  </a:cubicBezTo>
                  <a:cubicBezTo>
                    <a:pt x="2095395" y="150384"/>
                    <a:pt x="2052083" y="138223"/>
                    <a:pt x="2052083" y="138223"/>
                  </a:cubicBezTo>
                </a:path>
              </a:pathLst>
            </a:cu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0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48F98BC-69F9-0B4B-AA48-217C14F63D8F}"/>
                </a:ext>
              </a:extLst>
            </p:cNvPr>
            <p:cNvSpPr/>
            <p:nvPr/>
          </p:nvSpPr>
          <p:spPr bwMode="auto">
            <a:xfrm>
              <a:off x="574414" y="2703798"/>
              <a:ext cx="2179674" cy="457740"/>
            </a:xfrm>
            <a:custGeom>
              <a:avLst/>
              <a:gdLst>
                <a:gd name="connsiteX0" fmla="*/ 2115879 w 2179674"/>
                <a:gd name="connsiteY0" fmla="*/ 223284 h 457740"/>
                <a:gd name="connsiteX1" fmla="*/ 2073348 w 2179674"/>
                <a:gd name="connsiteY1" fmla="*/ 138223 h 457740"/>
                <a:gd name="connsiteX2" fmla="*/ 2062716 w 2179674"/>
                <a:gd name="connsiteY2" fmla="*/ 106325 h 457740"/>
                <a:gd name="connsiteX3" fmla="*/ 2030818 w 2179674"/>
                <a:gd name="connsiteY3" fmla="*/ 85060 h 457740"/>
                <a:gd name="connsiteX4" fmla="*/ 1967023 w 2179674"/>
                <a:gd name="connsiteY4" fmla="*/ 63795 h 457740"/>
                <a:gd name="connsiteX5" fmla="*/ 1935125 w 2179674"/>
                <a:gd name="connsiteY5" fmla="*/ 53163 h 457740"/>
                <a:gd name="connsiteX6" fmla="*/ 1903227 w 2179674"/>
                <a:gd name="connsiteY6" fmla="*/ 31897 h 457740"/>
                <a:gd name="connsiteX7" fmla="*/ 1775637 w 2179674"/>
                <a:gd name="connsiteY7" fmla="*/ 10632 h 457740"/>
                <a:gd name="connsiteX8" fmla="*/ 1424762 w 2179674"/>
                <a:gd name="connsiteY8" fmla="*/ 0 h 457740"/>
                <a:gd name="connsiteX9" fmla="*/ 116958 w 2179674"/>
                <a:gd name="connsiteY9" fmla="*/ 10632 h 457740"/>
                <a:gd name="connsiteX10" fmla="*/ 85060 w 2179674"/>
                <a:gd name="connsiteY10" fmla="*/ 21265 h 457740"/>
                <a:gd name="connsiteX11" fmla="*/ 42530 w 2179674"/>
                <a:gd name="connsiteY11" fmla="*/ 63795 h 457740"/>
                <a:gd name="connsiteX12" fmla="*/ 31897 w 2179674"/>
                <a:gd name="connsiteY12" fmla="*/ 95693 h 457740"/>
                <a:gd name="connsiteX13" fmla="*/ 10632 w 2179674"/>
                <a:gd name="connsiteY13" fmla="*/ 127591 h 457740"/>
                <a:gd name="connsiteX14" fmla="*/ 0 w 2179674"/>
                <a:gd name="connsiteY14" fmla="*/ 191386 h 457740"/>
                <a:gd name="connsiteX15" fmla="*/ 10632 w 2179674"/>
                <a:gd name="connsiteY15" fmla="*/ 340242 h 457740"/>
                <a:gd name="connsiteX16" fmla="*/ 85060 w 2179674"/>
                <a:gd name="connsiteY16" fmla="*/ 372139 h 457740"/>
                <a:gd name="connsiteX17" fmla="*/ 659218 w 2179674"/>
                <a:gd name="connsiteY17" fmla="*/ 382772 h 457740"/>
                <a:gd name="connsiteX18" fmla="*/ 893134 w 2179674"/>
                <a:gd name="connsiteY18" fmla="*/ 393404 h 457740"/>
                <a:gd name="connsiteX19" fmla="*/ 978195 w 2179674"/>
                <a:gd name="connsiteY19" fmla="*/ 414670 h 457740"/>
                <a:gd name="connsiteX20" fmla="*/ 1169581 w 2179674"/>
                <a:gd name="connsiteY20" fmla="*/ 425302 h 457740"/>
                <a:gd name="connsiteX21" fmla="*/ 1222744 w 2179674"/>
                <a:gd name="connsiteY21" fmla="*/ 446567 h 457740"/>
                <a:gd name="connsiteX22" fmla="*/ 1701209 w 2179674"/>
                <a:gd name="connsiteY22" fmla="*/ 446567 h 457740"/>
                <a:gd name="connsiteX23" fmla="*/ 1722474 w 2179674"/>
                <a:gd name="connsiteY23" fmla="*/ 414670 h 457740"/>
                <a:gd name="connsiteX24" fmla="*/ 1754372 w 2179674"/>
                <a:gd name="connsiteY24" fmla="*/ 404037 h 457740"/>
                <a:gd name="connsiteX25" fmla="*/ 2030818 w 2179674"/>
                <a:gd name="connsiteY25" fmla="*/ 393404 h 457740"/>
                <a:gd name="connsiteX26" fmla="*/ 2062716 w 2179674"/>
                <a:gd name="connsiteY26" fmla="*/ 382772 h 457740"/>
                <a:gd name="connsiteX27" fmla="*/ 2126511 w 2179674"/>
                <a:gd name="connsiteY27" fmla="*/ 350874 h 457740"/>
                <a:gd name="connsiteX28" fmla="*/ 2147776 w 2179674"/>
                <a:gd name="connsiteY28" fmla="*/ 318977 h 457740"/>
                <a:gd name="connsiteX29" fmla="*/ 2169041 w 2179674"/>
                <a:gd name="connsiteY29" fmla="*/ 297711 h 457740"/>
                <a:gd name="connsiteX30" fmla="*/ 2179674 w 2179674"/>
                <a:gd name="connsiteY30" fmla="*/ 265814 h 457740"/>
                <a:gd name="connsiteX31" fmla="*/ 2169041 w 2179674"/>
                <a:gd name="connsiteY31" fmla="*/ 212651 h 457740"/>
                <a:gd name="connsiteX32" fmla="*/ 2115879 w 2179674"/>
                <a:gd name="connsiteY32" fmla="*/ 159488 h 457740"/>
                <a:gd name="connsiteX33" fmla="*/ 2052083 w 2179674"/>
                <a:gd name="connsiteY33" fmla="*/ 138223 h 4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79674" h="457740">
                  <a:moveTo>
                    <a:pt x="2115879" y="223284"/>
                  </a:moveTo>
                  <a:cubicBezTo>
                    <a:pt x="2101702" y="194930"/>
                    <a:pt x="2083372" y="168297"/>
                    <a:pt x="2073348" y="138223"/>
                  </a:cubicBezTo>
                  <a:cubicBezTo>
                    <a:pt x="2069804" y="127590"/>
                    <a:pt x="2069717" y="115077"/>
                    <a:pt x="2062716" y="106325"/>
                  </a:cubicBezTo>
                  <a:cubicBezTo>
                    <a:pt x="2054733" y="96346"/>
                    <a:pt x="2042495" y="90250"/>
                    <a:pt x="2030818" y="85060"/>
                  </a:cubicBezTo>
                  <a:cubicBezTo>
                    <a:pt x="2010335" y="75956"/>
                    <a:pt x="1988288" y="70883"/>
                    <a:pt x="1967023" y="63795"/>
                  </a:cubicBezTo>
                  <a:lnTo>
                    <a:pt x="1935125" y="53163"/>
                  </a:lnTo>
                  <a:cubicBezTo>
                    <a:pt x="1924492" y="46074"/>
                    <a:pt x="1915192" y="36384"/>
                    <a:pt x="1903227" y="31897"/>
                  </a:cubicBezTo>
                  <a:cubicBezTo>
                    <a:pt x="1886372" y="25576"/>
                    <a:pt x="1783526" y="11026"/>
                    <a:pt x="1775637" y="10632"/>
                  </a:cubicBezTo>
                  <a:cubicBezTo>
                    <a:pt x="1658771" y="4789"/>
                    <a:pt x="1541720" y="3544"/>
                    <a:pt x="1424762" y="0"/>
                  </a:cubicBezTo>
                  <a:lnTo>
                    <a:pt x="116958" y="10632"/>
                  </a:lnTo>
                  <a:cubicBezTo>
                    <a:pt x="105752" y="10810"/>
                    <a:pt x="92985" y="13340"/>
                    <a:pt x="85060" y="21265"/>
                  </a:cubicBezTo>
                  <a:cubicBezTo>
                    <a:pt x="28354" y="77971"/>
                    <a:pt x="127587" y="35444"/>
                    <a:pt x="42530" y="63795"/>
                  </a:cubicBezTo>
                  <a:cubicBezTo>
                    <a:pt x="38986" y="74428"/>
                    <a:pt x="36909" y="85668"/>
                    <a:pt x="31897" y="95693"/>
                  </a:cubicBezTo>
                  <a:cubicBezTo>
                    <a:pt x="26182" y="107123"/>
                    <a:pt x="14673" y="115468"/>
                    <a:pt x="10632" y="127591"/>
                  </a:cubicBezTo>
                  <a:cubicBezTo>
                    <a:pt x="3815" y="148043"/>
                    <a:pt x="3544" y="170121"/>
                    <a:pt x="0" y="191386"/>
                  </a:cubicBezTo>
                  <a:cubicBezTo>
                    <a:pt x="3544" y="241005"/>
                    <a:pt x="-1433" y="291982"/>
                    <a:pt x="10632" y="340242"/>
                  </a:cubicBezTo>
                  <a:cubicBezTo>
                    <a:pt x="15045" y="357894"/>
                    <a:pt x="75466" y="371808"/>
                    <a:pt x="85060" y="372139"/>
                  </a:cubicBezTo>
                  <a:cubicBezTo>
                    <a:pt x="276365" y="378736"/>
                    <a:pt x="467832" y="379228"/>
                    <a:pt x="659218" y="382772"/>
                  </a:cubicBezTo>
                  <a:cubicBezTo>
                    <a:pt x="737190" y="386316"/>
                    <a:pt x="815469" y="385637"/>
                    <a:pt x="893134" y="393404"/>
                  </a:cubicBezTo>
                  <a:cubicBezTo>
                    <a:pt x="922215" y="396312"/>
                    <a:pt x="949014" y="413049"/>
                    <a:pt x="978195" y="414670"/>
                  </a:cubicBezTo>
                  <a:lnTo>
                    <a:pt x="1169581" y="425302"/>
                  </a:lnTo>
                  <a:cubicBezTo>
                    <a:pt x="1187302" y="432390"/>
                    <a:pt x="1203948" y="443250"/>
                    <a:pt x="1222744" y="446567"/>
                  </a:cubicBezTo>
                  <a:cubicBezTo>
                    <a:pt x="1356951" y="470251"/>
                    <a:pt x="1609246" y="449354"/>
                    <a:pt x="1701209" y="446567"/>
                  </a:cubicBezTo>
                  <a:cubicBezTo>
                    <a:pt x="1708297" y="435935"/>
                    <a:pt x="1712496" y="422653"/>
                    <a:pt x="1722474" y="414670"/>
                  </a:cubicBezTo>
                  <a:cubicBezTo>
                    <a:pt x="1731226" y="407669"/>
                    <a:pt x="1743191" y="404808"/>
                    <a:pt x="1754372" y="404037"/>
                  </a:cubicBezTo>
                  <a:cubicBezTo>
                    <a:pt x="1846370" y="397692"/>
                    <a:pt x="1938669" y="396948"/>
                    <a:pt x="2030818" y="393404"/>
                  </a:cubicBezTo>
                  <a:cubicBezTo>
                    <a:pt x="2041451" y="389860"/>
                    <a:pt x="2052691" y="387784"/>
                    <a:pt x="2062716" y="382772"/>
                  </a:cubicBezTo>
                  <a:cubicBezTo>
                    <a:pt x="2145173" y="341545"/>
                    <a:pt x="2046327" y="377604"/>
                    <a:pt x="2126511" y="350874"/>
                  </a:cubicBezTo>
                  <a:cubicBezTo>
                    <a:pt x="2133599" y="340242"/>
                    <a:pt x="2139793" y="328955"/>
                    <a:pt x="2147776" y="318977"/>
                  </a:cubicBezTo>
                  <a:cubicBezTo>
                    <a:pt x="2154038" y="311149"/>
                    <a:pt x="2163883" y="306307"/>
                    <a:pt x="2169041" y="297711"/>
                  </a:cubicBezTo>
                  <a:cubicBezTo>
                    <a:pt x="2174807" y="288101"/>
                    <a:pt x="2176130" y="276446"/>
                    <a:pt x="2179674" y="265814"/>
                  </a:cubicBezTo>
                  <a:cubicBezTo>
                    <a:pt x="2176130" y="248093"/>
                    <a:pt x="2175387" y="229572"/>
                    <a:pt x="2169041" y="212651"/>
                  </a:cubicBezTo>
                  <a:cubicBezTo>
                    <a:pt x="2159826" y="188078"/>
                    <a:pt x="2139271" y="169884"/>
                    <a:pt x="2115879" y="159488"/>
                  </a:cubicBezTo>
                  <a:cubicBezTo>
                    <a:pt x="2095395" y="150384"/>
                    <a:pt x="2052083" y="138223"/>
                    <a:pt x="2052083" y="138223"/>
                  </a:cubicBezTo>
                </a:path>
              </a:pathLst>
            </a:cu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0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41045AE-F8BC-8549-9C60-2E0FC09B4A96}"/>
                </a:ext>
              </a:extLst>
            </p:cNvPr>
            <p:cNvSpPr/>
            <p:nvPr/>
          </p:nvSpPr>
          <p:spPr bwMode="auto">
            <a:xfrm>
              <a:off x="607071" y="3988317"/>
              <a:ext cx="2179674" cy="457740"/>
            </a:xfrm>
            <a:custGeom>
              <a:avLst/>
              <a:gdLst>
                <a:gd name="connsiteX0" fmla="*/ 2115879 w 2179674"/>
                <a:gd name="connsiteY0" fmla="*/ 223284 h 457740"/>
                <a:gd name="connsiteX1" fmla="*/ 2073348 w 2179674"/>
                <a:gd name="connsiteY1" fmla="*/ 138223 h 457740"/>
                <a:gd name="connsiteX2" fmla="*/ 2062716 w 2179674"/>
                <a:gd name="connsiteY2" fmla="*/ 106325 h 457740"/>
                <a:gd name="connsiteX3" fmla="*/ 2030818 w 2179674"/>
                <a:gd name="connsiteY3" fmla="*/ 85060 h 457740"/>
                <a:gd name="connsiteX4" fmla="*/ 1967023 w 2179674"/>
                <a:gd name="connsiteY4" fmla="*/ 63795 h 457740"/>
                <a:gd name="connsiteX5" fmla="*/ 1935125 w 2179674"/>
                <a:gd name="connsiteY5" fmla="*/ 53163 h 457740"/>
                <a:gd name="connsiteX6" fmla="*/ 1903227 w 2179674"/>
                <a:gd name="connsiteY6" fmla="*/ 31897 h 457740"/>
                <a:gd name="connsiteX7" fmla="*/ 1775637 w 2179674"/>
                <a:gd name="connsiteY7" fmla="*/ 10632 h 457740"/>
                <a:gd name="connsiteX8" fmla="*/ 1424762 w 2179674"/>
                <a:gd name="connsiteY8" fmla="*/ 0 h 457740"/>
                <a:gd name="connsiteX9" fmla="*/ 116958 w 2179674"/>
                <a:gd name="connsiteY9" fmla="*/ 10632 h 457740"/>
                <a:gd name="connsiteX10" fmla="*/ 85060 w 2179674"/>
                <a:gd name="connsiteY10" fmla="*/ 21265 h 457740"/>
                <a:gd name="connsiteX11" fmla="*/ 42530 w 2179674"/>
                <a:gd name="connsiteY11" fmla="*/ 63795 h 457740"/>
                <a:gd name="connsiteX12" fmla="*/ 31897 w 2179674"/>
                <a:gd name="connsiteY12" fmla="*/ 95693 h 457740"/>
                <a:gd name="connsiteX13" fmla="*/ 10632 w 2179674"/>
                <a:gd name="connsiteY13" fmla="*/ 127591 h 457740"/>
                <a:gd name="connsiteX14" fmla="*/ 0 w 2179674"/>
                <a:gd name="connsiteY14" fmla="*/ 191386 h 457740"/>
                <a:gd name="connsiteX15" fmla="*/ 10632 w 2179674"/>
                <a:gd name="connsiteY15" fmla="*/ 340242 h 457740"/>
                <a:gd name="connsiteX16" fmla="*/ 85060 w 2179674"/>
                <a:gd name="connsiteY16" fmla="*/ 372139 h 457740"/>
                <a:gd name="connsiteX17" fmla="*/ 659218 w 2179674"/>
                <a:gd name="connsiteY17" fmla="*/ 382772 h 457740"/>
                <a:gd name="connsiteX18" fmla="*/ 893134 w 2179674"/>
                <a:gd name="connsiteY18" fmla="*/ 393404 h 457740"/>
                <a:gd name="connsiteX19" fmla="*/ 978195 w 2179674"/>
                <a:gd name="connsiteY19" fmla="*/ 414670 h 457740"/>
                <a:gd name="connsiteX20" fmla="*/ 1169581 w 2179674"/>
                <a:gd name="connsiteY20" fmla="*/ 425302 h 457740"/>
                <a:gd name="connsiteX21" fmla="*/ 1222744 w 2179674"/>
                <a:gd name="connsiteY21" fmla="*/ 446567 h 457740"/>
                <a:gd name="connsiteX22" fmla="*/ 1701209 w 2179674"/>
                <a:gd name="connsiteY22" fmla="*/ 446567 h 457740"/>
                <a:gd name="connsiteX23" fmla="*/ 1722474 w 2179674"/>
                <a:gd name="connsiteY23" fmla="*/ 414670 h 457740"/>
                <a:gd name="connsiteX24" fmla="*/ 1754372 w 2179674"/>
                <a:gd name="connsiteY24" fmla="*/ 404037 h 457740"/>
                <a:gd name="connsiteX25" fmla="*/ 2030818 w 2179674"/>
                <a:gd name="connsiteY25" fmla="*/ 393404 h 457740"/>
                <a:gd name="connsiteX26" fmla="*/ 2062716 w 2179674"/>
                <a:gd name="connsiteY26" fmla="*/ 382772 h 457740"/>
                <a:gd name="connsiteX27" fmla="*/ 2126511 w 2179674"/>
                <a:gd name="connsiteY27" fmla="*/ 350874 h 457740"/>
                <a:gd name="connsiteX28" fmla="*/ 2147776 w 2179674"/>
                <a:gd name="connsiteY28" fmla="*/ 318977 h 457740"/>
                <a:gd name="connsiteX29" fmla="*/ 2169041 w 2179674"/>
                <a:gd name="connsiteY29" fmla="*/ 297711 h 457740"/>
                <a:gd name="connsiteX30" fmla="*/ 2179674 w 2179674"/>
                <a:gd name="connsiteY30" fmla="*/ 265814 h 457740"/>
                <a:gd name="connsiteX31" fmla="*/ 2169041 w 2179674"/>
                <a:gd name="connsiteY31" fmla="*/ 212651 h 457740"/>
                <a:gd name="connsiteX32" fmla="*/ 2115879 w 2179674"/>
                <a:gd name="connsiteY32" fmla="*/ 159488 h 457740"/>
                <a:gd name="connsiteX33" fmla="*/ 2052083 w 2179674"/>
                <a:gd name="connsiteY33" fmla="*/ 138223 h 4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79674" h="457740">
                  <a:moveTo>
                    <a:pt x="2115879" y="223284"/>
                  </a:moveTo>
                  <a:cubicBezTo>
                    <a:pt x="2101702" y="194930"/>
                    <a:pt x="2083372" y="168297"/>
                    <a:pt x="2073348" y="138223"/>
                  </a:cubicBezTo>
                  <a:cubicBezTo>
                    <a:pt x="2069804" y="127590"/>
                    <a:pt x="2069717" y="115077"/>
                    <a:pt x="2062716" y="106325"/>
                  </a:cubicBezTo>
                  <a:cubicBezTo>
                    <a:pt x="2054733" y="96346"/>
                    <a:pt x="2042495" y="90250"/>
                    <a:pt x="2030818" y="85060"/>
                  </a:cubicBezTo>
                  <a:cubicBezTo>
                    <a:pt x="2010335" y="75956"/>
                    <a:pt x="1988288" y="70883"/>
                    <a:pt x="1967023" y="63795"/>
                  </a:cubicBezTo>
                  <a:lnTo>
                    <a:pt x="1935125" y="53163"/>
                  </a:lnTo>
                  <a:cubicBezTo>
                    <a:pt x="1924492" y="46074"/>
                    <a:pt x="1915192" y="36384"/>
                    <a:pt x="1903227" y="31897"/>
                  </a:cubicBezTo>
                  <a:cubicBezTo>
                    <a:pt x="1886372" y="25576"/>
                    <a:pt x="1783526" y="11026"/>
                    <a:pt x="1775637" y="10632"/>
                  </a:cubicBezTo>
                  <a:cubicBezTo>
                    <a:pt x="1658771" y="4789"/>
                    <a:pt x="1541720" y="3544"/>
                    <a:pt x="1424762" y="0"/>
                  </a:cubicBezTo>
                  <a:lnTo>
                    <a:pt x="116958" y="10632"/>
                  </a:lnTo>
                  <a:cubicBezTo>
                    <a:pt x="105752" y="10810"/>
                    <a:pt x="92985" y="13340"/>
                    <a:pt x="85060" y="21265"/>
                  </a:cubicBezTo>
                  <a:cubicBezTo>
                    <a:pt x="28354" y="77971"/>
                    <a:pt x="127587" y="35444"/>
                    <a:pt x="42530" y="63795"/>
                  </a:cubicBezTo>
                  <a:cubicBezTo>
                    <a:pt x="38986" y="74428"/>
                    <a:pt x="36909" y="85668"/>
                    <a:pt x="31897" y="95693"/>
                  </a:cubicBezTo>
                  <a:cubicBezTo>
                    <a:pt x="26182" y="107123"/>
                    <a:pt x="14673" y="115468"/>
                    <a:pt x="10632" y="127591"/>
                  </a:cubicBezTo>
                  <a:cubicBezTo>
                    <a:pt x="3815" y="148043"/>
                    <a:pt x="3544" y="170121"/>
                    <a:pt x="0" y="191386"/>
                  </a:cubicBezTo>
                  <a:cubicBezTo>
                    <a:pt x="3544" y="241005"/>
                    <a:pt x="-1433" y="291982"/>
                    <a:pt x="10632" y="340242"/>
                  </a:cubicBezTo>
                  <a:cubicBezTo>
                    <a:pt x="15045" y="357894"/>
                    <a:pt x="75466" y="371808"/>
                    <a:pt x="85060" y="372139"/>
                  </a:cubicBezTo>
                  <a:cubicBezTo>
                    <a:pt x="276365" y="378736"/>
                    <a:pt x="467832" y="379228"/>
                    <a:pt x="659218" y="382772"/>
                  </a:cubicBezTo>
                  <a:cubicBezTo>
                    <a:pt x="737190" y="386316"/>
                    <a:pt x="815469" y="385637"/>
                    <a:pt x="893134" y="393404"/>
                  </a:cubicBezTo>
                  <a:cubicBezTo>
                    <a:pt x="922215" y="396312"/>
                    <a:pt x="949014" y="413049"/>
                    <a:pt x="978195" y="414670"/>
                  </a:cubicBezTo>
                  <a:lnTo>
                    <a:pt x="1169581" y="425302"/>
                  </a:lnTo>
                  <a:cubicBezTo>
                    <a:pt x="1187302" y="432390"/>
                    <a:pt x="1203948" y="443250"/>
                    <a:pt x="1222744" y="446567"/>
                  </a:cubicBezTo>
                  <a:cubicBezTo>
                    <a:pt x="1356951" y="470251"/>
                    <a:pt x="1609246" y="449354"/>
                    <a:pt x="1701209" y="446567"/>
                  </a:cubicBezTo>
                  <a:cubicBezTo>
                    <a:pt x="1708297" y="435935"/>
                    <a:pt x="1712496" y="422653"/>
                    <a:pt x="1722474" y="414670"/>
                  </a:cubicBezTo>
                  <a:cubicBezTo>
                    <a:pt x="1731226" y="407669"/>
                    <a:pt x="1743191" y="404808"/>
                    <a:pt x="1754372" y="404037"/>
                  </a:cubicBezTo>
                  <a:cubicBezTo>
                    <a:pt x="1846370" y="397692"/>
                    <a:pt x="1938669" y="396948"/>
                    <a:pt x="2030818" y="393404"/>
                  </a:cubicBezTo>
                  <a:cubicBezTo>
                    <a:pt x="2041451" y="389860"/>
                    <a:pt x="2052691" y="387784"/>
                    <a:pt x="2062716" y="382772"/>
                  </a:cubicBezTo>
                  <a:cubicBezTo>
                    <a:pt x="2145173" y="341545"/>
                    <a:pt x="2046327" y="377604"/>
                    <a:pt x="2126511" y="350874"/>
                  </a:cubicBezTo>
                  <a:cubicBezTo>
                    <a:pt x="2133599" y="340242"/>
                    <a:pt x="2139793" y="328955"/>
                    <a:pt x="2147776" y="318977"/>
                  </a:cubicBezTo>
                  <a:cubicBezTo>
                    <a:pt x="2154038" y="311149"/>
                    <a:pt x="2163883" y="306307"/>
                    <a:pt x="2169041" y="297711"/>
                  </a:cubicBezTo>
                  <a:cubicBezTo>
                    <a:pt x="2174807" y="288101"/>
                    <a:pt x="2176130" y="276446"/>
                    <a:pt x="2179674" y="265814"/>
                  </a:cubicBezTo>
                  <a:cubicBezTo>
                    <a:pt x="2176130" y="248093"/>
                    <a:pt x="2175387" y="229572"/>
                    <a:pt x="2169041" y="212651"/>
                  </a:cubicBezTo>
                  <a:cubicBezTo>
                    <a:pt x="2159826" y="188078"/>
                    <a:pt x="2139271" y="169884"/>
                    <a:pt x="2115879" y="159488"/>
                  </a:cubicBezTo>
                  <a:cubicBezTo>
                    <a:pt x="2095395" y="150384"/>
                    <a:pt x="2052083" y="138223"/>
                    <a:pt x="2052083" y="138223"/>
                  </a:cubicBezTo>
                </a:path>
              </a:pathLst>
            </a:cu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000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39BB41D6-6F6A-FB44-BDCD-9D729412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60" y="4091354"/>
            <a:ext cx="10972800" cy="2766646"/>
          </a:xfrm>
        </p:spPr>
        <p:txBody>
          <a:bodyPr/>
          <a:lstStyle/>
          <a:p>
            <a:r>
              <a:rPr lang="en-US" sz="2400" dirty="0"/>
              <a:t>Canonical sum </a:t>
            </a:r>
            <a:r>
              <a:rPr lang="en-US" sz="2400" dirty="0" smtClean="0"/>
              <a:t>of </a:t>
            </a:r>
            <a:r>
              <a:rPr lang="en-US" sz="2400" dirty="0"/>
              <a:t>products representation</a:t>
            </a:r>
          </a:p>
          <a:p>
            <a:pPr lvl="1"/>
            <a:r>
              <a:rPr lang="en-US" sz="2000" dirty="0"/>
              <a:t>Boolean equation is a sum (i.e., </a:t>
            </a:r>
            <a:r>
              <a:rPr lang="en-US" sz="2000" i="1" dirty="0"/>
              <a:t>or</a:t>
            </a:r>
            <a:r>
              <a:rPr lang="en-US" sz="2000" dirty="0"/>
              <a:t>) of product terms (i.e., </a:t>
            </a:r>
            <a:r>
              <a:rPr lang="en-US" sz="2000" i="1" dirty="0"/>
              <a:t>and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product term includes all input variables, either complemented or not complemented (aka </a:t>
            </a:r>
            <a:r>
              <a:rPr lang="en-US" sz="2000" dirty="0" err="1"/>
              <a:t>minterm</a:t>
            </a:r>
            <a:r>
              <a:rPr lang="en-US" sz="2000" dirty="0"/>
              <a:t>)</a:t>
            </a:r>
          </a:p>
          <a:p>
            <a:r>
              <a:rPr lang="en-US" sz="2400" dirty="0"/>
              <a:t>One can often derive simpler Boolean equations which typically leads to fewer gates (not discussed here)</a:t>
            </a:r>
          </a:p>
          <a:p>
            <a:pPr lvl="1"/>
            <a:r>
              <a:rPr lang="en-US" sz="2000" dirty="0"/>
              <a:t>Methods exist to minimize the number of gates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1B382-6CA9-654E-82D0-75445CD93DAC}"/>
              </a:ext>
            </a:extLst>
          </p:cNvPr>
          <p:cNvSpPr txBox="1"/>
          <p:nvPr/>
        </p:nvSpPr>
        <p:spPr>
          <a:xfrm>
            <a:off x="5732584" y="119575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minterm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4A2442-169B-F74B-8C80-EA39A41AD7DF}"/>
              </a:ext>
            </a:extLst>
          </p:cNvPr>
          <p:cNvCxnSpPr>
            <a:stCxn id="35" idx="1"/>
            <a:endCxn id="8" idx="31"/>
          </p:cNvCxnSpPr>
          <p:nvPr/>
        </p:nvCxnSpPr>
        <p:spPr bwMode="auto">
          <a:xfrm flipH="1">
            <a:off x="4108062" y="1426587"/>
            <a:ext cx="1624523" cy="13708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D5F5EB8-9D44-AC47-8823-C58538AF617E}"/>
              </a:ext>
            </a:extLst>
          </p:cNvPr>
          <p:cNvCxnSpPr>
            <a:cxnSpLocks/>
            <a:stCxn id="35" idx="2"/>
          </p:cNvCxnSpPr>
          <p:nvPr/>
        </p:nvCxnSpPr>
        <p:spPr bwMode="auto">
          <a:xfrm flipH="1">
            <a:off x="6021819" y="1657420"/>
            <a:ext cx="359340" cy="175785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821032" y="721511"/>
            <a:ext cx="5370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 row whose output is one gets a term; these terms are added (</a:t>
            </a:r>
            <a:r>
              <a:rPr lang="en-US" dirty="0" err="1" smtClean="0"/>
              <a:t>OR’d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term is the product (AND) of each input or its complement (whichever is 1) with the other inputs (or their complements)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Full Adder Circuit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57038" y="1120302"/>
            <a:ext cx="2647792" cy="4419600"/>
            <a:chOff x="725570" y="1048405"/>
            <a:chExt cx="2647792" cy="4419600"/>
          </a:xfrm>
        </p:grpSpPr>
        <p:sp>
          <p:nvSpPr>
            <p:cNvPr id="5" name="TextBox 4"/>
            <p:cNvSpPr txBox="1"/>
            <p:nvPr/>
          </p:nvSpPr>
          <p:spPr>
            <a:xfrm>
              <a:off x="725570" y="1066800"/>
              <a:ext cx="1282046" cy="4401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i</a:t>
              </a:r>
              <a:r>
                <a:rPr lang="en-US" sz="2800" dirty="0"/>
                <a:t> B</a:t>
              </a:r>
              <a:r>
                <a:rPr lang="en-US" sz="2800" baseline="-25000" dirty="0"/>
                <a:t>i</a:t>
              </a:r>
              <a:r>
                <a:rPr lang="en-US" sz="2800" dirty="0"/>
                <a:t> </a:t>
              </a:r>
              <a:r>
                <a:rPr lang="en-US" sz="2800" dirty="0" err="1"/>
                <a:t>C</a:t>
              </a:r>
              <a:r>
                <a:rPr lang="en-US" sz="2800" baseline="-25000" dirty="0" err="1"/>
                <a:t>i</a:t>
              </a:r>
              <a:endParaRPr lang="en-US" sz="2800" dirty="0"/>
            </a:p>
            <a:p>
              <a:r>
                <a:rPr lang="en-US" sz="2800" dirty="0"/>
                <a:t>0  0  0</a:t>
              </a:r>
            </a:p>
            <a:p>
              <a:r>
                <a:rPr lang="en-US" sz="2800" dirty="0"/>
                <a:t>0  0  1</a:t>
              </a:r>
            </a:p>
            <a:p>
              <a:r>
                <a:rPr lang="en-US" sz="2800" dirty="0"/>
                <a:t>0  1  0</a:t>
              </a:r>
            </a:p>
            <a:p>
              <a:r>
                <a:rPr lang="en-US" sz="2800" dirty="0"/>
                <a:t>0  1  1</a:t>
              </a:r>
            </a:p>
            <a:p>
              <a:r>
                <a:rPr lang="en-US" sz="2800" dirty="0"/>
                <a:t>1  0  0</a:t>
              </a:r>
            </a:p>
            <a:p>
              <a:r>
                <a:rPr lang="en-US" sz="2800" dirty="0"/>
                <a:t>1  0  1</a:t>
              </a:r>
            </a:p>
            <a:p>
              <a:r>
                <a:rPr lang="en-US" sz="2800" dirty="0"/>
                <a:t>1  1  0</a:t>
              </a:r>
            </a:p>
            <a:p>
              <a:r>
                <a:rPr lang="en-US" sz="2800" dirty="0"/>
                <a:t>1  1  1</a:t>
              </a:r>
            </a:p>
            <a:p>
              <a:pPr marL="514350" indent="-514350">
                <a:buAutoNum type="arabicPlain"/>
              </a:pP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3209" y="1066800"/>
              <a:ext cx="477347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</a:t>
              </a:r>
              <a:r>
                <a:rPr lang="en-US" sz="2800" baseline="-25000" dirty="0"/>
                <a:t>i</a:t>
              </a:r>
              <a:endParaRPr lang="en-US" sz="2800" dirty="0"/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762000" y="1524000"/>
              <a:ext cx="2438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81200" y="1143000"/>
              <a:ext cx="0" cy="388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2603275" y="1048405"/>
              <a:ext cx="770087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r>
                <a:rPr lang="en-US" sz="2800" baseline="-25000" dirty="0"/>
                <a:t>i+1</a:t>
              </a:r>
              <a:endParaRPr lang="en-US" sz="2800" dirty="0"/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0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r>
                <a:rPr lang="en-US" sz="2800" dirty="0"/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4462" y="914401"/>
            <a:ext cx="4204000" cy="5410200"/>
            <a:chOff x="6904462" y="914401"/>
            <a:chExt cx="4204000" cy="5410200"/>
          </a:xfrm>
        </p:grpSpPr>
        <p:grpSp>
          <p:nvGrpSpPr>
            <p:cNvPr id="26" name="Group 25"/>
            <p:cNvGrpSpPr/>
            <p:nvPr/>
          </p:nvGrpSpPr>
          <p:grpSpPr>
            <a:xfrm>
              <a:off x="7171798" y="1860550"/>
              <a:ext cx="894714" cy="152400"/>
              <a:chOff x="4016380" y="2787650"/>
              <a:chExt cx="894714" cy="152400"/>
            </a:xfrm>
          </p:grpSpPr>
          <p:sp>
            <p:nvSpPr>
              <p:cNvPr id="97" name="Isosceles Triangle 96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98" name="Straight Connector 97"/>
              <p:cNvCxnSpPr>
                <a:stCxn id="97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endCxn id="100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Oval 99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27" name="Isosceles Triangle 26"/>
            <p:cNvSpPr/>
            <p:nvPr/>
          </p:nvSpPr>
          <p:spPr bwMode="auto">
            <a:xfrm rot="5400000">
              <a:off x="7568668" y="9906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8" name="Straight Connector 27"/>
            <p:cNvCxnSpPr>
              <a:stCxn id="27" idx="3"/>
            </p:cNvCxnSpPr>
            <p:nvPr/>
          </p:nvCxnSpPr>
          <p:spPr bwMode="auto">
            <a:xfrm flipH="1">
              <a:off x="7165448" y="1066800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endCxn id="30" idx="6"/>
            </p:cNvCxnSpPr>
            <p:nvPr/>
          </p:nvCxnSpPr>
          <p:spPr bwMode="auto">
            <a:xfrm flipH="1" flipV="1">
              <a:off x="7825844" y="1063626"/>
              <a:ext cx="22161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7749643" y="102552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1" name="Straight Connector 30"/>
            <p:cNvCxnSpPr>
              <a:endCxn id="94" idx="6"/>
            </p:cNvCxnSpPr>
            <p:nvPr/>
          </p:nvCxnSpPr>
          <p:spPr bwMode="auto">
            <a:xfrm flipH="1" flipV="1">
              <a:off x="8718019" y="1254125"/>
              <a:ext cx="58356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oup 32"/>
            <p:cNvGrpSpPr/>
            <p:nvPr/>
          </p:nvGrpSpPr>
          <p:grpSpPr>
            <a:xfrm>
              <a:off x="8032218" y="990600"/>
              <a:ext cx="685800" cy="533400"/>
              <a:chOff x="7162800" y="1981200"/>
              <a:chExt cx="685800" cy="5334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35" name="Straight Connector 34"/>
            <p:cNvCxnSpPr>
              <a:endCxn id="186" idx="2"/>
            </p:cNvCxnSpPr>
            <p:nvPr/>
          </p:nvCxnSpPr>
          <p:spPr bwMode="auto">
            <a:xfrm flipH="1">
              <a:off x="10304246" y="2286001"/>
              <a:ext cx="486416" cy="56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8904712" y="2108203"/>
              <a:ext cx="891494" cy="31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8911063" y="2217986"/>
              <a:ext cx="961034" cy="13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Isosceles Triangle 38"/>
            <p:cNvSpPr/>
            <p:nvPr/>
          </p:nvSpPr>
          <p:spPr bwMode="auto">
            <a:xfrm rot="5400000">
              <a:off x="7575018" y="118745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0" name="Straight Connector 39"/>
            <p:cNvCxnSpPr>
              <a:stCxn id="39" idx="3"/>
            </p:cNvCxnSpPr>
            <p:nvPr/>
          </p:nvCxnSpPr>
          <p:spPr bwMode="auto">
            <a:xfrm flipH="1">
              <a:off x="7171798" y="1263651"/>
              <a:ext cx="40322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endCxn id="42" idx="6"/>
            </p:cNvCxnSpPr>
            <p:nvPr/>
          </p:nvCxnSpPr>
          <p:spPr bwMode="auto">
            <a:xfrm flipH="1">
              <a:off x="7832193" y="1257301"/>
              <a:ext cx="21844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7755993" y="122237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7568668" y="1676400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4" name="Straight Connector 43"/>
            <p:cNvCxnSpPr>
              <a:stCxn id="43" idx="3"/>
            </p:cNvCxnSpPr>
            <p:nvPr/>
          </p:nvCxnSpPr>
          <p:spPr bwMode="auto">
            <a:xfrm flipH="1">
              <a:off x="7165448" y="1752600"/>
              <a:ext cx="4032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endCxn id="46" idx="6"/>
            </p:cNvCxnSpPr>
            <p:nvPr/>
          </p:nvCxnSpPr>
          <p:spPr bwMode="auto">
            <a:xfrm flipH="1">
              <a:off x="7825844" y="1749425"/>
              <a:ext cx="2343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7749643" y="1711325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7" name="Straight Connector 46"/>
            <p:cNvCxnSpPr>
              <a:endCxn id="91" idx="6"/>
            </p:cNvCxnSpPr>
            <p:nvPr/>
          </p:nvCxnSpPr>
          <p:spPr bwMode="auto">
            <a:xfrm flipH="1">
              <a:off x="8718019" y="1939925"/>
              <a:ext cx="2089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H="1">
              <a:off x="7167988" y="2108201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9" name="Group 48"/>
            <p:cNvGrpSpPr/>
            <p:nvPr/>
          </p:nvGrpSpPr>
          <p:grpSpPr>
            <a:xfrm>
              <a:off x="8032218" y="1676400"/>
              <a:ext cx="685800" cy="533400"/>
              <a:chOff x="7162800" y="1981200"/>
              <a:chExt cx="685800" cy="533400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71798" y="2743200"/>
              <a:ext cx="882014" cy="152400"/>
              <a:chOff x="4016380" y="3276600"/>
              <a:chExt cx="882014" cy="152400"/>
            </a:xfrm>
          </p:grpSpPr>
          <p:sp>
            <p:nvSpPr>
              <p:cNvPr id="87" name="Isosceles Triangle 86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8" name="Straight Connector 87"/>
              <p:cNvCxnSpPr>
                <a:stCxn id="87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>
                <a:endCxn id="90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0" name="Oval 89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1" name="Straight Connector 50"/>
            <p:cNvCxnSpPr>
              <a:endCxn id="84" idx="6"/>
            </p:cNvCxnSpPr>
            <p:nvPr/>
          </p:nvCxnSpPr>
          <p:spPr bwMode="auto">
            <a:xfrm flipH="1">
              <a:off x="8718019" y="2619375"/>
              <a:ext cx="21526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7167987" y="2622551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oup 52"/>
            <p:cNvGrpSpPr/>
            <p:nvPr/>
          </p:nvGrpSpPr>
          <p:grpSpPr>
            <a:xfrm>
              <a:off x="8032218" y="2362200"/>
              <a:ext cx="685800" cy="533400"/>
              <a:chOff x="7162800" y="1981200"/>
              <a:chExt cx="685800" cy="533400"/>
            </a:xfrm>
          </p:grpSpPr>
          <p:sp>
            <p:nvSpPr>
              <p:cNvPr id="84" name="Oval 83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68623" y="2378075"/>
              <a:ext cx="875664" cy="152400"/>
              <a:chOff x="5067936" y="2559050"/>
              <a:chExt cx="875664" cy="152400"/>
            </a:xfrm>
          </p:grpSpPr>
          <p:sp>
            <p:nvSpPr>
              <p:cNvPr id="54" name="Isosceles Triangle 53"/>
              <p:cNvSpPr/>
              <p:nvPr/>
            </p:nvSpPr>
            <p:spPr bwMode="auto">
              <a:xfrm rot="5400000">
                <a:off x="5471156" y="25590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55" name="Straight Connector 54"/>
              <p:cNvCxnSpPr>
                <a:stCxn id="54" idx="3"/>
              </p:cNvCxnSpPr>
              <p:nvPr/>
            </p:nvCxnSpPr>
            <p:spPr bwMode="auto">
              <a:xfrm flipH="1" flipV="1">
                <a:off x="5067936" y="2632075"/>
                <a:ext cx="403220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>
                <a:endCxn id="57" idx="6"/>
              </p:cNvCxnSpPr>
              <p:nvPr/>
            </p:nvCxnSpPr>
            <p:spPr bwMode="auto">
              <a:xfrm flipH="1">
                <a:off x="5728331" y="2625725"/>
                <a:ext cx="215269" cy="63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Oval 56"/>
              <p:cNvSpPr/>
              <p:nvPr/>
            </p:nvSpPr>
            <p:spPr bwMode="auto">
              <a:xfrm>
                <a:off x="5652131" y="25939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58" name="Straight Connector 57"/>
            <p:cNvCxnSpPr>
              <a:endCxn id="81" idx="6"/>
            </p:cNvCxnSpPr>
            <p:nvPr/>
          </p:nvCxnSpPr>
          <p:spPr bwMode="auto">
            <a:xfrm flipH="1">
              <a:off x="8718019" y="3308351"/>
              <a:ext cx="29146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7165449" y="3498850"/>
              <a:ext cx="88518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oup 59"/>
            <p:cNvGrpSpPr/>
            <p:nvPr/>
          </p:nvGrpSpPr>
          <p:grpSpPr>
            <a:xfrm>
              <a:off x="8032218" y="3048000"/>
              <a:ext cx="685800" cy="533400"/>
              <a:chOff x="7162800" y="1981200"/>
              <a:chExt cx="685800" cy="533400"/>
            </a:xfrm>
          </p:grpSpPr>
          <p:sp>
            <p:nvSpPr>
              <p:cNvPr id="81" name="Oval 80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 flipH="1">
              <a:off x="7165449" y="3308350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8920587" y="2212976"/>
              <a:ext cx="3176" cy="4159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8917412" y="1933578"/>
              <a:ext cx="3176" cy="1746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6904462" y="914401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3983" y="1600201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23504" y="2286001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33025" y="2971801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562062" y="1828800"/>
              <a:ext cx="37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  <a:r>
                <a:rPr lang="en-US" sz="1800" baseline="-25000" dirty="0"/>
                <a:t>i</a:t>
              </a:r>
              <a:endParaRPr lang="en-US" sz="1800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171798" y="4565650"/>
              <a:ext cx="894714" cy="152400"/>
              <a:chOff x="4016380" y="2787650"/>
              <a:chExt cx="894714" cy="152400"/>
            </a:xfrm>
          </p:grpSpPr>
          <p:sp>
            <p:nvSpPr>
              <p:cNvPr id="102" name="Isosceles Triangle 101"/>
              <p:cNvSpPr/>
              <p:nvPr/>
            </p:nvSpPr>
            <p:spPr bwMode="auto">
              <a:xfrm rot="5400000">
                <a:off x="4425950" y="278765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03" name="Straight Connector 102"/>
              <p:cNvCxnSpPr>
                <a:stCxn id="102" idx="3"/>
              </p:cNvCxnSpPr>
              <p:nvPr/>
            </p:nvCxnSpPr>
            <p:spPr bwMode="auto">
              <a:xfrm flipH="1">
                <a:off x="4016380" y="2863850"/>
                <a:ext cx="409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>
                <a:endCxn id="105" idx="6"/>
              </p:cNvCxnSpPr>
              <p:nvPr/>
            </p:nvCxnSpPr>
            <p:spPr bwMode="auto">
              <a:xfrm flipH="1">
                <a:off x="4683125" y="2860675"/>
                <a:ext cx="22796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Oval 104"/>
              <p:cNvSpPr/>
              <p:nvPr/>
            </p:nvSpPr>
            <p:spPr bwMode="auto">
              <a:xfrm>
                <a:off x="4606925" y="282257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10" name="Straight Connector 109"/>
            <p:cNvCxnSpPr>
              <a:endCxn id="113" idx="6"/>
            </p:cNvCxnSpPr>
            <p:nvPr/>
          </p:nvCxnSpPr>
          <p:spPr bwMode="auto">
            <a:xfrm flipH="1" flipV="1">
              <a:off x="8718018" y="3960594"/>
              <a:ext cx="491494" cy="8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flipH="1">
              <a:off x="7171163" y="3784601"/>
              <a:ext cx="88518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2" name="Group 111"/>
            <p:cNvGrpSpPr/>
            <p:nvPr/>
          </p:nvGrpSpPr>
          <p:grpSpPr>
            <a:xfrm>
              <a:off x="8032218" y="3697069"/>
              <a:ext cx="685800" cy="533400"/>
              <a:chOff x="7162800" y="1981200"/>
              <a:chExt cx="685800" cy="533400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24" name="Straight Connector 123"/>
            <p:cNvCxnSpPr>
              <a:endCxn id="127" idx="6"/>
            </p:cNvCxnSpPr>
            <p:nvPr/>
          </p:nvCxnSpPr>
          <p:spPr bwMode="auto">
            <a:xfrm flipH="1">
              <a:off x="8718018" y="4646394"/>
              <a:ext cx="1993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7171799" y="4457701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6" name="Group 125"/>
            <p:cNvGrpSpPr/>
            <p:nvPr/>
          </p:nvGrpSpPr>
          <p:grpSpPr>
            <a:xfrm>
              <a:off x="8032218" y="4382869"/>
              <a:ext cx="685800" cy="533400"/>
              <a:chOff x="7162800" y="1981200"/>
              <a:chExt cx="685800" cy="533400"/>
            </a:xfrm>
          </p:grpSpPr>
          <p:sp>
            <p:nvSpPr>
              <p:cNvPr id="127" name="Oval 126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7165448" y="5449669"/>
              <a:ext cx="882014" cy="152400"/>
              <a:chOff x="4016380" y="3276600"/>
              <a:chExt cx="882014" cy="152400"/>
            </a:xfrm>
          </p:grpSpPr>
          <p:sp>
            <p:nvSpPr>
              <p:cNvPr id="131" name="Isosceles Triangle 130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32" name="Straight Connector 131"/>
              <p:cNvCxnSpPr>
                <a:stCxn id="131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/>
              <p:cNvCxnSpPr>
                <a:endCxn id="134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4" name="Oval 133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35" name="Straight Connector 134"/>
            <p:cNvCxnSpPr>
              <a:endCxn id="138" idx="6"/>
            </p:cNvCxnSpPr>
            <p:nvPr/>
          </p:nvCxnSpPr>
          <p:spPr bwMode="auto">
            <a:xfrm flipH="1">
              <a:off x="8718018" y="5329020"/>
              <a:ext cx="19939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>
              <a:off x="7165448" y="5141695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7" name="Group 136"/>
            <p:cNvGrpSpPr/>
            <p:nvPr/>
          </p:nvGrpSpPr>
          <p:grpSpPr>
            <a:xfrm>
              <a:off x="8032218" y="5068669"/>
              <a:ext cx="685800" cy="533400"/>
              <a:chOff x="7162800" y="1981200"/>
              <a:chExt cx="685800" cy="533400"/>
            </a:xfrm>
          </p:grpSpPr>
          <p:sp>
            <p:nvSpPr>
              <p:cNvPr id="138" name="Oval 137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45" name="Straight Connector 144"/>
            <p:cNvCxnSpPr>
              <a:endCxn id="148" idx="6"/>
            </p:cNvCxnSpPr>
            <p:nvPr/>
          </p:nvCxnSpPr>
          <p:spPr bwMode="auto">
            <a:xfrm flipH="1" flipV="1">
              <a:off x="8718018" y="6017995"/>
              <a:ext cx="713744" cy="498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flipH="1">
              <a:off x="7165449" y="6205319"/>
              <a:ext cx="885189" cy="6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7" name="Group 146"/>
            <p:cNvGrpSpPr/>
            <p:nvPr/>
          </p:nvGrpSpPr>
          <p:grpSpPr>
            <a:xfrm>
              <a:off x="8032218" y="5754469"/>
              <a:ext cx="685800" cy="533400"/>
              <a:chOff x="7162800" y="1981200"/>
              <a:chExt cx="685800" cy="533400"/>
            </a:xfrm>
          </p:grpSpPr>
          <p:sp>
            <p:nvSpPr>
              <p:cNvPr id="148" name="Oval 147"/>
              <p:cNvSpPr/>
              <p:nvPr/>
            </p:nvSpPr>
            <p:spPr bwMode="auto">
              <a:xfrm>
                <a:off x="7239000" y="19812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7162800" y="20002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7162800" y="19812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 bwMode="auto">
            <a:xfrm flipH="1">
              <a:off x="7165449" y="6014819"/>
              <a:ext cx="885189" cy="31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auto">
            <a:xfrm flipH="1" flipV="1">
              <a:off x="7165449" y="5830670"/>
              <a:ext cx="88518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 flipH="1" flipV="1">
              <a:off x="9180937" y="2378076"/>
              <a:ext cx="12702" cy="16002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 flipH="1" flipV="1">
              <a:off x="9419062" y="2505076"/>
              <a:ext cx="3176" cy="35306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 flipV="1">
              <a:off x="8920588" y="4946650"/>
              <a:ext cx="3175" cy="3982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 flipH="1" flipV="1">
              <a:off x="8917413" y="4632325"/>
              <a:ext cx="3175" cy="20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6904462" y="362087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913983" y="430667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23504" y="499247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933025" y="5678270"/>
              <a:ext cx="29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  <a:p>
              <a:r>
                <a:rPr lang="en-US" sz="1200" dirty="0"/>
                <a:t>B</a:t>
              </a:r>
            </a:p>
            <a:p>
              <a:r>
                <a:rPr lang="en-US" sz="1200" dirty="0"/>
                <a:t>C</a:t>
              </a:r>
            </a:p>
          </p:txBody>
        </p:sp>
        <p:sp>
          <p:nvSpPr>
            <p:cNvPr id="165" name="Isosceles Triangle 164"/>
            <p:cNvSpPr/>
            <p:nvPr/>
          </p:nvSpPr>
          <p:spPr bwMode="auto">
            <a:xfrm rot="5400000">
              <a:off x="7571843" y="1368425"/>
              <a:ext cx="152400" cy="152400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66" name="Straight Connector 165"/>
            <p:cNvCxnSpPr>
              <a:stCxn id="165" idx="3"/>
            </p:cNvCxnSpPr>
            <p:nvPr/>
          </p:nvCxnSpPr>
          <p:spPr bwMode="auto">
            <a:xfrm flipH="1">
              <a:off x="7168623" y="1444626"/>
              <a:ext cx="403220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/>
            <p:cNvCxnSpPr>
              <a:endCxn id="168" idx="6"/>
            </p:cNvCxnSpPr>
            <p:nvPr/>
          </p:nvCxnSpPr>
          <p:spPr bwMode="auto">
            <a:xfrm flipH="1">
              <a:off x="7829018" y="1438276"/>
              <a:ext cx="21844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Oval 167"/>
            <p:cNvSpPr/>
            <p:nvPr/>
          </p:nvSpPr>
          <p:spPr bwMode="auto">
            <a:xfrm>
              <a:off x="7752818" y="1403350"/>
              <a:ext cx="76200" cy="762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7165448" y="3057525"/>
              <a:ext cx="882014" cy="152400"/>
              <a:chOff x="4016380" y="3276600"/>
              <a:chExt cx="882014" cy="152400"/>
            </a:xfrm>
          </p:grpSpPr>
          <p:sp>
            <p:nvSpPr>
              <p:cNvPr id="170" name="Isosceles Triangle 169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71" name="Straight Connector 170"/>
              <p:cNvCxnSpPr>
                <a:stCxn id="170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Straight Connector 171"/>
              <p:cNvCxnSpPr>
                <a:endCxn id="173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3" name="Oval 172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171798" y="3883025"/>
              <a:ext cx="882014" cy="152400"/>
              <a:chOff x="4016380" y="3276600"/>
              <a:chExt cx="882014" cy="152400"/>
            </a:xfrm>
          </p:grpSpPr>
          <p:sp>
            <p:nvSpPr>
              <p:cNvPr id="175" name="Isosceles Triangle 174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76" name="Straight Connector 175"/>
              <p:cNvCxnSpPr>
                <a:stCxn id="175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Straight Connector 176"/>
              <p:cNvCxnSpPr>
                <a:endCxn id="178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8" name="Oval 177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7168623" y="4070350"/>
              <a:ext cx="882014" cy="152400"/>
              <a:chOff x="4016380" y="3276600"/>
              <a:chExt cx="882014" cy="152400"/>
            </a:xfrm>
          </p:grpSpPr>
          <p:sp>
            <p:nvSpPr>
              <p:cNvPr id="180" name="Isosceles Triangle 179"/>
              <p:cNvSpPr/>
              <p:nvPr/>
            </p:nvSpPr>
            <p:spPr bwMode="auto">
              <a:xfrm rot="5400000">
                <a:off x="4419600" y="3276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81" name="Straight Connector 180"/>
              <p:cNvCxnSpPr>
                <a:stCxn id="180" idx="3"/>
              </p:cNvCxnSpPr>
              <p:nvPr/>
            </p:nvCxnSpPr>
            <p:spPr bwMode="auto">
              <a:xfrm flipH="1">
                <a:off x="4016380" y="3352800"/>
                <a:ext cx="40322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>
                <a:endCxn id="183" idx="6"/>
              </p:cNvCxnSpPr>
              <p:nvPr/>
            </p:nvCxnSpPr>
            <p:spPr bwMode="auto">
              <a:xfrm flipH="1" flipV="1">
                <a:off x="4676775" y="3349625"/>
                <a:ext cx="221619" cy="31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Oval 182"/>
              <p:cNvSpPr/>
              <p:nvPr/>
            </p:nvSpPr>
            <p:spPr bwMode="auto">
              <a:xfrm>
                <a:off x="4600575" y="3311525"/>
                <a:ext cx="76200" cy="76200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 bwMode="auto">
            <a:xfrm flipH="1">
              <a:off x="7171799" y="4800601"/>
              <a:ext cx="878839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 flipH="1">
              <a:off x="7165448" y="5325845"/>
              <a:ext cx="89471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Straight Connector 196"/>
            <p:cNvCxnSpPr>
              <a:endCxn id="199" idx="2"/>
            </p:cNvCxnSpPr>
            <p:nvPr/>
          </p:nvCxnSpPr>
          <p:spPr bwMode="auto">
            <a:xfrm flipH="1">
              <a:off x="10316947" y="4882630"/>
              <a:ext cx="488954" cy="62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Straight Connector 203"/>
            <p:cNvCxnSpPr/>
            <p:nvPr/>
          </p:nvCxnSpPr>
          <p:spPr bwMode="auto">
            <a:xfrm flipH="1" flipV="1">
              <a:off x="9168868" y="2371725"/>
              <a:ext cx="669294" cy="127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9406363" y="2492375"/>
              <a:ext cx="35877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 flipH="1" flipV="1">
              <a:off x="9019013" y="3292477"/>
              <a:ext cx="9525" cy="14350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Straight Connector 216"/>
            <p:cNvCxnSpPr/>
            <p:nvPr/>
          </p:nvCxnSpPr>
          <p:spPr bwMode="auto">
            <a:xfrm flipH="1" flipV="1">
              <a:off x="9012663" y="4730752"/>
              <a:ext cx="803275" cy="126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Straight Connector 218"/>
            <p:cNvCxnSpPr/>
            <p:nvPr/>
          </p:nvCxnSpPr>
          <p:spPr bwMode="auto">
            <a:xfrm flipH="1" flipV="1">
              <a:off x="8911063" y="4838701"/>
              <a:ext cx="965201" cy="95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Connector 219"/>
            <p:cNvCxnSpPr/>
            <p:nvPr/>
          </p:nvCxnSpPr>
          <p:spPr bwMode="auto">
            <a:xfrm flipH="1" flipV="1">
              <a:off x="8920588" y="4965701"/>
              <a:ext cx="923924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Straight Connector 220"/>
            <p:cNvCxnSpPr/>
            <p:nvPr/>
          </p:nvCxnSpPr>
          <p:spPr bwMode="auto">
            <a:xfrm flipH="1">
              <a:off x="9422238" y="5086351"/>
              <a:ext cx="3524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Oval 227"/>
            <p:cNvSpPr/>
            <p:nvPr/>
          </p:nvSpPr>
          <p:spPr bwMode="auto">
            <a:xfrm>
              <a:off x="9387943" y="505596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0547454" y="4421890"/>
              <a:ext cx="561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  <a:r>
                <a:rPr lang="en-US" sz="1800" baseline="-25000" dirty="0"/>
                <a:t>i+1</a:t>
              </a:r>
              <a:endParaRPr lang="en-US" sz="1800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9681947" y="1982703"/>
              <a:ext cx="622300" cy="609599"/>
              <a:chOff x="4953000" y="1593849"/>
              <a:chExt cx="457201" cy="463551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9694648" y="4579920"/>
              <a:ext cx="622300" cy="609599"/>
              <a:chOff x="4953000" y="1593849"/>
              <a:chExt cx="457201" cy="463551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99" name="Freeform 198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00" name="Freeform 199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164" name="TextBox 163"/>
          <p:cNvSpPr txBox="1"/>
          <p:nvPr/>
        </p:nvSpPr>
        <p:spPr>
          <a:xfrm>
            <a:off x="657762" y="5130301"/>
            <a:ext cx="5370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=8 different input combinations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4 lead to S</a:t>
            </a:r>
            <a:r>
              <a:rPr lang="en-US" baseline="-25000" dirty="0" smtClean="0"/>
              <a:t>i</a:t>
            </a:r>
            <a:r>
              <a:rPr lang="en-US" dirty="0" smtClean="0"/>
              <a:t>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4 lead to C</a:t>
            </a:r>
            <a:r>
              <a:rPr lang="en-US" baseline="-25000" dirty="0" smtClean="0"/>
              <a:t>i+1</a:t>
            </a:r>
            <a:r>
              <a:rPr lang="en-US" dirty="0" smtClean="0"/>
              <a:t>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 overlaps; 1 results in S</a:t>
            </a:r>
            <a:r>
              <a:rPr lang="en-US" baseline="-25000" dirty="0" smtClean="0"/>
              <a:t>i</a:t>
            </a:r>
            <a:r>
              <a:rPr lang="en-US" dirty="0" smtClean="0"/>
              <a:t>=C</a:t>
            </a:r>
            <a:r>
              <a:rPr lang="en-US" baseline="-25000" dirty="0" smtClean="0"/>
              <a:t>i+1</a:t>
            </a:r>
            <a:r>
              <a:rPr lang="en-US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10079</TotalTime>
  <Words>4172</Words>
  <Application>Microsoft Office PowerPoint</Application>
  <PresentationFormat>Widescreen</PresentationFormat>
  <Paragraphs>1056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MS PGothic</vt:lpstr>
      <vt:lpstr>Arial</vt:lpstr>
      <vt:lpstr>Cambria Math</vt:lpstr>
      <vt:lpstr>Symbol</vt:lpstr>
      <vt:lpstr>System Font Regular</vt:lpstr>
      <vt:lpstr>Times New Roman</vt:lpstr>
      <vt:lpstr>Wingdings</vt:lpstr>
      <vt:lpstr>Blank Presentation</vt:lpstr>
      <vt:lpstr>Combinational Logic Continued;  Memory and Sequential Circuits Part 1: Boolean Functions</vt:lpstr>
      <vt:lpstr>Road Map</vt:lpstr>
      <vt:lpstr>Boolean Functions</vt:lpstr>
      <vt:lpstr>Example: Adder Circuit</vt:lpstr>
      <vt:lpstr>Example: Sum Output</vt:lpstr>
      <vt:lpstr>Example: Sum Output</vt:lpstr>
      <vt:lpstr>Full Adder: Sum Output</vt:lpstr>
      <vt:lpstr>Canonical Sum of Products Form</vt:lpstr>
      <vt:lpstr>Full Adder Circuit</vt:lpstr>
      <vt:lpstr>Examples: Circuits  Truth Tables</vt:lpstr>
      <vt:lpstr>Examples: Circuits  Truth Tables</vt:lpstr>
      <vt:lpstr>PowerPoint Presentation</vt:lpstr>
      <vt:lpstr>Combinational Logic Continued;  Memory and Sequential Circuits Part 2: Combinational Logic Ciruits</vt:lpstr>
      <vt:lpstr>DeMorgan’s Law</vt:lpstr>
      <vt:lpstr>Applying DeMorgan’s Law</vt:lpstr>
      <vt:lpstr>NAND-Only Full Adder Circuit</vt:lpstr>
      <vt:lpstr>Fast Addition</vt:lpstr>
      <vt:lpstr>Useful Boolean Algebra Laws</vt:lpstr>
      <vt:lpstr>Logical Completeness</vt:lpstr>
      <vt:lpstr>Arithmetic / Logic Unit (ALU)</vt:lpstr>
      <vt:lpstr>Combinational Logic Circuits</vt:lpstr>
      <vt:lpstr>Summary</vt:lpstr>
      <vt:lpstr>PowerPoint Presentation</vt:lpstr>
      <vt:lpstr>Combinational Logic Continued;  Memory and Sequential Circuits  Part 3: Memory and Sequential Circuits</vt:lpstr>
      <vt:lpstr>Road Map</vt:lpstr>
      <vt:lpstr>Clock Signal</vt:lpstr>
      <vt:lpstr>Memory: D Latch (aka D Flip Flop)</vt:lpstr>
      <vt:lpstr>n-Bit Register</vt:lpstr>
      <vt:lpstr>Random Access Memory (RAM)</vt:lpstr>
      <vt:lpstr>Binary and Unary Encoding</vt:lpstr>
      <vt:lpstr>Decoder: Circuit to Select a Register from a Binary Number</vt:lpstr>
      <vt:lpstr>RAM Implementation</vt:lpstr>
      <vt:lpstr>Dynamic RAM</vt:lpstr>
      <vt:lpstr>SRAM vs. DRAM</vt:lpstr>
      <vt:lpstr>Observations</vt:lpstr>
      <vt:lpstr>Road Map</vt:lpstr>
      <vt:lpstr>Sequential vs. Combinational Circuits</vt:lpstr>
      <vt:lpstr>Combinational vs. Sequential</vt:lpstr>
      <vt:lpstr>Sequential Circuits (aka Finite State Machines [FSM])</vt:lpstr>
      <vt:lpstr>Finite State Machine Design</vt:lpstr>
      <vt:lpstr>Example: Candy Machine</vt:lpstr>
      <vt:lpstr>State Diagram</vt:lpstr>
      <vt:lpstr>State Diagram</vt:lpstr>
      <vt:lpstr>State Diagram</vt:lpstr>
      <vt:lpstr>Next State and Output Functions</vt:lpstr>
      <vt:lpstr>Candy Machine Circuit</vt:lpstr>
      <vt:lpstr>Time to Complete FSM Operations</vt:lpstr>
      <vt:lpstr>Summary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707</cp:revision>
  <cp:lastPrinted>2017-08-30T14:00:08Z</cp:lastPrinted>
  <dcterms:created xsi:type="dcterms:W3CDTF">2010-01-13T20:51:38Z</dcterms:created>
  <dcterms:modified xsi:type="dcterms:W3CDTF">2020-09-14T00:56:47Z</dcterms:modified>
</cp:coreProperties>
</file>