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530" r:id="rId3"/>
    <p:sldId id="513" r:id="rId4"/>
    <p:sldId id="535" r:id="rId5"/>
    <p:sldId id="514" r:id="rId6"/>
    <p:sldId id="524" r:id="rId7"/>
    <p:sldId id="534" r:id="rId8"/>
    <p:sldId id="538" r:id="rId9"/>
    <p:sldId id="544" r:id="rId10"/>
    <p:sldId id="545" r:id="rId11"/>
    <p:sldId id="518" r:id="rId12"/>
    <p:sldId id="517" r:id="rId13"/>
    <p:sldId id="540" r:id="rId14"/>
    <p:sldId id="539" r:id="rId15"/>
    <p:sldId id="519" r:id="rId16"/>
    <p:sldId id="546" r:id="rId17"/>
    <p:sldId id="547" r:id="rId18"/>
    <p:sldId id="515" r:id="rId19"/>
    <p:sldId id="536" r:id="rId20"/>
    <p:sldId id="537" r:id="rId21"/>
    <p:sldId id="523" r:id="rId22"/>
    <p:sldId id="520" r:id="rId23"/>
    <p:sldId id="521" r:id="rId24"/>
    <p:sldId id="541" r:id="rId25"/>
    <p:sldId id="543" r:id="rId26"/>
    <p:sldId id="542" r:id="rId27"/>
    <p:sldId id="522" r:id="rId28"/>
    <p:sldId id="5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2994" autoAdjust="0"/>
  </p:normalViewPr>
  <p:slideViewPr>
    <p:cSldViewPr snapToGrid="0" snapToObjects="1">
      <p:cViewPr varScale="1">
        <p:scale>
          <a:sx n="67" d="100"/>
          <a:sy n="67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3A0E-08E8-904A-8896-F5EE47BC06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8D05-0861-6D45-A7C8-559D61E7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9E53-A74B-8A47-904B-983681AF407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Part 1: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Part 2: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" y="-26698"/>
            <a:ext cx="8229600" cy="69393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Example</a:t>
            </a:r>
          </a:p>
        </p:txBody>
      </p:sp>
      <p:cxnSp>
        <p:nvCxnSpPr>
          <p:cNvPr id="5" name="Straight Connector 4"/>
          <p:cNvCxnSpPr>
            <a:endCxn id="13" idx="0"/>
          </p:cNvCxnSpPr>
          <p:nvPr/>
        </p:nvCxnSpPr>
        <p:spPr>
          <a:xfrm>
            <a:off x="4870212" y="2592353"/>
            <a:ext cx="10722" cy="1135753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1" idx="0"/>
          </p:cNvCxnSpPr>
          <p:nvPr/>
        </p:nvCxnSpPr>
        <p:spPr>
          <a:xfrm flipH="1">
            <a:off x="3132971" y="2572937"/>
            <a:ext cx="9241" cy="1155168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42212" y="2873868"/>
            <a:ext cx="1728001" cy="194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42212" y="4011182"/>
            <a:ext cx="1728001" cy="194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55751" y="2582648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70212" y="4011182"/>
            <a:ext cx="0" cy="88618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55751" y="3728105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603716" y="2582648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603716" y="3728105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592994" y="4625566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0481" y="2587044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5:420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006" y="3248711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2:150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4941" y="4244879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1:100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4972" y="3705802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3:400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2830" y="3280971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4:175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72047" y="2026704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d=0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155" y="2546225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58155" y="3625823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9303" y="5221195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72047" y="4268606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4538503" y="3625823"/>
            <a:ext cx="2162434" cy="2764972"/>
            <a:chOff x="4434717" y="3593537"/>
            <a:chExt cx="2162434" cy="2764972"/>
          </a:xfrm>
        </p:grpSpPr>
        <p:sp>
          <p:nvSpPr>
            <p:cNvPr id="106" name="TextBox 105"/>
            <p:cNvSpPr txBox="1"/>
            <p:nvPr/>
          </p:nvSpPr>
          <p:spPr>
            <a:xfrm>
              <a:off x="4434717" y="5773733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65874" y="3593537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49473" y="630243"/>
            <a:ext cx="4158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label:</a:t>
            </a:r>
          </a:p>
          <a:p>
            <a:r>
              <a:rPr lang="en-US" dirty="0"/>
              <a:t>&lt;order of evaluation</a:t>
            </a:r>
            <a:r>
              <a:rPr lang="en-US" dirty="0" smtClean="0"/>
              <a:t>&gt;:&lt;</a:t>
            </a:r>
            <a:r>
              <a:rPr lang="en-US" dirty="0"/>
              <a:t>edge weight&gt;</a:t>
            </a:r>
          </a:p>
          <a:p>
            <a:r>
              <a:rPr lang="en-US" dirty="0" smtClean="0"/>
              <a:t>Order of evaluation is specified in advance</a:t>
            </a:r>
            <a:endParaRPr lang="en-US" dirty="0" smtClean="0"/>
          </a:p>
          <a:p>
            <a:r>
              <a:rPr lang="en-US" dirty="0"/>
              <a:t>Source (s</a:t>
            </a:r>
            <a:r>
              <a:rPr lang="en-US" baseline="-25000" dirty="0"/>
              <a:t>0</a:t>
            </a:r>
            <a:r>
              <a:rPr lang="en-US" dirty="0"/>
              <a:t>) = 0</a:t>
            </a:r>
          </a:p>
          <a:p>
            <a:r>
              <a:rPr lang="en-US" dirty="0" smtClean="0"/>
              <a:t>Changes </a:t>
            </a:r>
            <a:r>
              <a:rPr lang="en-US" dirty="0" smtClean="0"/>
              <a:t>circled just to call attention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158155" y="1952363"/>
            <a:ext cx="2340587" cy="2258236"/>
            <a:chOff x="5054368" y="1920077"/>
            <a:chExt cx="2340587" cy="2258236"/>
          </a:xfrm>
        </p:grpSpPr>
        <p:sp>
          <p:nvSpPr>
            <p:cNvPr id="109" name="TextBox 108"/>
            <p:cNvSpPr txBox="1"/>
            <p:nvPr/>
          </p:nvSpPr>
          <p:spPr>
            <a:xfrm>
              <a:off x="6563678" y="3593537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54368" y="1920077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055896" y="3625824"/>
            <a:ext cx="6244752" cy="1227559"/>
            <a:chOff x="1952110" y="3593537"/>
            <a:chExt cx="6244752" cy="1227559"/>
          </a:xfrm>
        </p:grpSpPr>
        <p:sp>
          <p:nvSpPr>
            <p:cNvPr id="111" name="TextBox 110"/>
            <p:cNvSpPr txBox="1"/>
            <p:nvPr/>
          </p:nvSpPr>
          <p:spPr>
            <a:xfrm>
              <a:off x="1952110" y="4236320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65585" y="3593537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3: d=∞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p=NULL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934768" y="1952363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5: d=420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p=0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1187016" y="2028214"/>
            <a:ext cx="1602722" cy="2825168"/>
            <a:chOff x="1083230" y="1995928"/>
            <a:chExt cx="1602722" cy="2825168"/>
          </a:xfrm>
        </p:grpSpPr>
        <p:sp>
          <p:nvSpPr>
            <p:cNvPr id="113" name="TextBox 112"/>
            <p:cNvSpPr txBox="1"/>
            <p:nvPr/>
          </p:nvSpPr>
          <p:spPr>
            <a:xfrm>
              <a:off x="1104754" y="4236320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4: d=175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3230" y="1995928"/>
              <a:ext cx="16027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No updates to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node 0 will occur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406491" y="4163341"/>
            <a:ext cx="1289869" cy="2227454"/>
            <a:chOff x="5302704" y="4131055"/>
            <a:chExt cx="1289869" cy="2227454"/>
          </a:xfrm>
        </p:grpSpPr>
        <p:sp>
          <p:nvSpPr>
            <p:cNvPr id="117" name="TextBox 116"/>
            <p:cNvSpPr txBox="1"/>
            <p:nvPr/>
          </p:nvSpPr>
          <p:spPr>
            <a:xfrm>
              <a:off x="5302704" y="5773733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1: d=∞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p=NULL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1296" y="4131055"/>
              <a:ext cx="8312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1: d=∞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p=NULL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158154" y="1367587"/>
            <a:ext cx="2416660" cy="3380530"/>
            <a:chOff x="5054368" y="1335301"/>
            <a:chExt cx="2416660" cy="3380530"/>
          </a:xfrm>
        </p:grpSpPr>
        <p:sp>
          <p:nvSpPr>
            <p:cNvPr id="119" name="TextBox 118"/>
            <p:cNvSpPr txBox="1"/>
            <p:nvPr/>
          </p:nvSpPr>
          <p:spPr>
            <a:xfrm>
              <a:off x="6559100" y="4131055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2: d=570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54368" y="1335301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2: d=420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p=0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934768" y="1367587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5: d=420</a:t>
            </a:r>
          </a:p>
          <a:p>
            <a:r>
              <a:rPr lang="en-US" sz="1600" dirty="0">
                <a:solidFill>
                  <a:srgbClr val="008000"/>
                </a:solidFill>
              </a:rPr>
              <a:t>p=0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2052111" y="4163341"/>
            <a:ext cx="6324610" cy="1237360"/>
            <a:chOff x="1948325" y="4131055"/>
            <a:chExt cx="6324610" cy="1237360"/>
          </a:xfrm>
        </p:grpSpPr>
        <p:sp>
          <p:nvSpPr>
            <p:cNvPr id="120" name="TextBox 119"/>
            <p:cNvSpPr txBox="1"/>
            <p:nvPr/>
          </p:nvSpPr>
          <p:spPr>
            <a:xfrm>
              <a:off x="7361007" y="4131055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3: d=570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948325" y="4783639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3: d=175</a:t>
              </a:r>
            </a:p>
            <a:p>
              <a:r>
                <a:rPr lang="en-US" sz="1600" dirty="0">
                  <a:solidFill>
                    <a:srgbClr val="008000"/>
                  </a:solidFill>
                </a:rPr>
                <a:t>p=0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204755" y="4815925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4: d=175</a:t>
            </a:r>
          </a:p>
          <a:p>
            <a:r>
              <a:rPr lang="en-US" sz="1600" dirty="0">
                <a:solidFill>
                  <a:srgbClr val="008000"/>
                </a:solidFill>
              </a:rPr>
              <a:t>p=0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5865082" y="4768007"/>
            <a:ext cx="1306042" cy="1635283"/>
            <a:chOff x="5761296" y="4735720"/>
            <a:chExt cx="1306042" cy="1635283"/>
          </a:xfrm>
        </p:grpSpPr>
        <p:sp>
          <p:nvSpPr>
            <p:cNvPr id="125" name="TextBox 124"/>
            <p:cNvSpPr txBox="1"/>
            <p:nvPr/>
          </p:nvSpPr>
          <p:spPr>
            <a:xfrm>
              <a:off x="6155410" y="5786227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1: d=670</a:t>
              </a:r>
            </a:p>
            <a:p>
              <a:r>
                <a:rPr lang="en-US" sz="1600" dirty="0">
                  <a:solidFill>
                    <a:schemeClr val="accent6"/>
                  </a:solidFill>
                </a:rPr>
                <a:t>p=3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61296" y="4735720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1: d=570</a:t>
              </a:r>
            </a:p>
            <a:p>
              <a:r>
                <a:rPr lang="en-US" sz="1600" dirty="0">
                  <a:solidFill>
                    <a:srgbClr val="F79646"/>
                  </a:solidFill>
                </a:rPr>
                <a:t>p=1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169770" y="807036"/>
            <a:ext cx="2405045" cy="4545747"/>
            <a:chOff x="5065983" y="774749"/>
            <a:chExt cx="2405045" cy="4545747"/>
          </a:xfrm>
        </p:grpSpPr>
        <p:sp>
          <p:nvSpPr>
            <p:cNvPr id="127" name="TextBox 126"/>
            <p:cNvSpPr txBox="1"/>
            <p:nvPr/>
          </p:nvSpPr>
          <p:spPr>
            <a:xfrm>
              <a:off x="6559100" y="4735720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2: d=570</a:t>
              </a:r>
            </a:p>
            <a:p>
              <a:r>
                <a:rPr lang="en-US" sz="1600" dirty="0">
                  <a:solidFill>
                    <a:srgbClr val="F79646"/>
                  </a:solidFill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65983" y="774749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2: d=420</a:t>
              </a:r>
            </a:p>
            <a:p>
              <a:r>
                <a:rPr lang="en-US" sz="1600" dirty="0">
                  <a:solidFill>
                    <a:srgbClr val="F79646"/>
                  </a:solidFill>
                </a:rPr>
                <a:t>p=0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946383" y="807035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79646"/>
                </a:solidFill>
              </a:rPr>
              <a:t>5: d=420</a:t>
            </a:r>
          </a:p>
          <a:p>
            <a:r>
              <a:rPr lang="en-US" sz="1600" dirty="0">
                <a:solidFill>
                  <a:srgbClr val="F79646"/>
                </a:solidFill>
              </a:rPr>
              <a:t>p=0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2055343" y="4768006"/>
            <a:ext cx="6321379" cy="1195924"/>
            <a:chOff x="1951556" y="4735720"/>
            <a:chExt cx="6321379" cy="1195924"/>
          </a:xfrm>
        </p:grpSpPr>
        <p:sp>
          <p:nvSpPr>
            <p:cNvPr id="128" name="TextBox 127"/>
            <p:cNvSpPr txBox="1"/>
            <p:nvPr/>
          </p:nvSpPr>
          <p:spPr>
            <a:xfrm>
              <a:off x="7361007" y="4735720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3: d=570</a:t>
              </a:r>
            </a:p>
            <a:p>
              <a:r>
                <a:rPr lang="en-US" sz="1600" dirty="0">
                  <a:solidFill>
                    <a:srgbClr val="F79646"/>
                  </a:solidFill>
                </a:rPr>
                <a:t>p=1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51556" y="5346868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79646"/>
                  </a:solidFill>
                </a:rPr>
                <a:t>3: d=175</a:t>
              </a:r>
            </a:p>
            <a:p>
              <a:r>
                <a:rPr lang="en-US" sz="1600" dirty="0">
                  <a:solidFill>
                    <a:srgbClr val="F79646"/>
                  </a:solidFill>
                </a:rPr>
                <a:t>p=0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207986" y="5379154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79646"/>
                </a:solidFill>
              </a:rPr>
              <a:t>4: d=175</a:t>
            </a:r>
          </a:p>
          <a:p>
            <a:r>
              <a:rPr lang="en-US" sz="1600" dirty="0">
                <a:solidFill>
                  <a:srgbClr val="F79646"/>
                </a:solidFill>
              </a:rPr>
              <a:t>p=0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413925" y="3947993"/>
            <a:ext cx="2582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Algorithm will cycle through the edges again, but no further updates occur</a:t>
            </a:r>
          </a:p>
          <a:p>
            <a:r>
              <a:rPr lang="en-US" sz="2000" dirty="0"/>
              <a:t>Solution:</a:t>
            </a:r>
          </a:p>
          <a:p>
            <a:r>
              <a:rPr lang="en-US" sz="2000" dirty="0"/>
              <a:t>4&lt;-0: 3, 1, 0 (670)</a:t>
            </a:r>
          </a:p>
          <a:p>
            <a:r>
              <a:rPr lang="en-US" sz="2000" dirty="0"/>
              <a:t>3&lt;-0: 1, 0 (570)</a:t>
            </a:r>
          </a:p>
          <a:p>
            <a:r>
              <a:rPr lang="en-US" sz="2000" dirty="0"/>
              <a:t>2&lt;-0: 0 (175)</a:t>
            </a:r>
          </a:p>
          <a:p>
            <a:r>
              <a:rPr lang="en-US" sz="2000" dirty="0"/>
              <a:t>1&lt;-0: 0 (420)</a:t>
            </a:r>
          </a:p>
        </p:txBody>
      </p:sp>
      <p:sp>
        <p:nvSpPr>
          <p:cNvPr id="3" name="Oval 2"/>
          <p:cNvSpPr/>
          <p:nvPr/>
        </p:nvSpPr>
        <p:spPr>
          <a:xfrm>
            <a:off x="6242867" y="5769527"/>
            <a:ext cx="911928" cy="745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889077" y="1839779"/>
            <a:ext cx="911928" cy="745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45764" y="4081490"/>
            <a:ext cx="911928" cy="745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37894" y="4139487"/>
            <a:ext cx="911928" cy="745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7672161" y="5504"/>
            <a:ext cx="4686343" cy="400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// relaxation for edge from u to v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Relax (</a:t>
            </a:r>
            <a:r>
              <a:rPr lang="en-US" sz="1600" dirty="0" err="1" smtClean="0">
                <a:latin typeface="Courier"/>
                <a:cs typeface="Courier"/>
              </a:rPr>
              <a:t>u,v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if (</a:t>
            </a:r>
            <a:r>
              <a:rPr lang="en-US" sz="1600" dirty="0" err="1" smtClean="0">
                <a:latin typeface="Courier"/>
                <a:cs typeface="Courier"/>
              </a:rPr>
              <a:t>u.d</a:t>
            </a:r>
            <a:r>
              <a:rPr lang="en-US" sz="1600" dirty="0" smtClean="0">
                <a:latin typeface="Courier"/>
                <a:cs typeface="Courier"/>
              </a:rPr>
              <a:t> + w(</a:t>
            </a:r>
            <a:r>
              <a:rPr lang="en-US" sz="1600" dirty="0" err="1" smtClean="0">
                <a:latin typeface="Courier"/>
                <a:cs typeface="Courier"/>
              </a:rPr>
              <a:t>u,v</a:t>
            </a:r>
            <a:r>
              <a:rPr lang="en-US" sz="1600" dirty="0" smtClean="0">
                <a:latin typeface="Courier"/>
                <a:cs typeface="Courier"/>
              </a:rPr>
              <a:t>) &lt; </a:t>
            </a:r>
            <a:r>
              <a:rPr lang="en-US" sz="1600" dirty="0" err="1" smtClean="0">
                <a:latin typeface="Courier"/>
                <a:cs typeface="Courier"/>
              </a:rPr>
              <a:t>v.d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v.d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u.d</a:t>
            </a:r>
            <a:r>
              <a:rPr lang="en-US" sz="1600" dirty="0" smtClean="0">
                <a:latin typeface="Courier"/>
                <a:cs typeface="Courier"/>
              </a:rPr>
              <a:t> + w(</a:t>
            </a:r>
            <a:r>
              <a:rPr lang="en-US" sz="1600" dirty="0" err="1" smtClean="0">
                <a:latin typeface="Courier"/>
                <a:cs typeface="Courier"/>
              </a:rPr>
              <a:t>u,v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v.p</a:t>
            </a:r>
            <a:r>
              <a:rPr lang="en-US" sz="1600" dirty="0" smtClean="0">
                <a:latin typeface="Courier"/>
                <a:cs typeface="Courier"/>
              </a:rPr>
              <a:t> = u;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return true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else return false;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// Algorithm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while (flag) {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flag = false;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for each edge (x, y) {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	if (Relax(</a:t>
            </a:r>
            <a:r>
              <a:rPr lang="en-US" sz="1600" dirty="0" err="1" smtClean="0">
                <a:latin typeface="Courier"/>
                <a:cs typeface="Courier"/>
              </a:rPr>
              <a:t>x,y</a:t>
            </a:r>
            <a:r>
              <a:rPr lang="en-US" sz="1600" dirty="0" smtClean="0">
                <a:latin typeface="Courier"/>
                <a:cs typeface="Courier"/>
              </a:rPr>
              <a:t>) or Relax(</a:t>
            </a:r>
            <a:r>
              <a:rPr lang="en-US" sz="1600" dirty="0" err="1" smtClean="0">
                <a:latin typeface="Courier"/>
                <a:cs typeface="Courier"/>
              </a:rPr>
              <a:t>y,x</a:t>
            </a:r>
            <a:r>
              <a:rPr lang="en-US" sz="1600" dirty="0" smtClean="0">
                <a:latin typeface="Courier"/>
                <a:cs typeface="Courier"/>
              </a:rPr>
              <a:t>)) </a:t>
            </a:r>
          </a:p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	flag=true;	} 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63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22" grpId="0"/>
      <p:bldP spid="124" grpId="0"/>
      <p:bldP spid="131" grpId="0"/>
      <p:bldP spid="133" grpId="0"/>
      <p:bldP spid="144" grpId="0"/>
      <p:bldP spid="3" grpId="0" animBg="1"/>
      <p:bldP spid="6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7874"/>
            <a:ext cx="8229600" cy="1143000"/>
          </a:xfrm>
        </p:spPr>
        <p:txBody>
          <a:bodyPr/>
          <a:lstStyle/>
          <a:p>
            <a:r>
              <a:rPr lang="en-US" dirty="0"/>
              <a:t>Analysis of Relaxation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3" y="1126672"/>
            <a:ext cx="10972800" cy="5502638"/>
          </a:xfrm>
        </p:spPr>
        <p:txBody>
          <a:bodyPr>
            <a:normAutofit/>
          </a:bodyPr>
          <a:lstStyle/>
          <a:p>
            <a:r>
              <a:rPr lang="en-US" dirty="0" smtClean="0"/>
              <a:t>Use the relaxation algorithm to repeat the </a:t>
            </a:r>
            <a:br>
              <a:rPr lang="en-US" dirty="0" smtClean="0"/>
            </a:br>
            <a:r>
              <a:rPr lang="en-US" dirty="0" smtClean="0"/>
              <a:t>previous example, this time using node 3 as </a:t>
            </a:r>
            <a:br>
              <a:rPr lang="en-US" dirty="0" smtClean="0"/>
            </a:br>
            <a:r>
              <a:rPr lang="en-US" dirty="0" smtClean="0"/>
              <a:t>the source node (keeping the same edge order). </a:t>
            </a:r>
            <a:br>
              <a:rPr lang="en-US" dirty="0" smtClean="0"/>
            </a:br>
            <a:r>
              <a:rPr lang="en-US" dirty="0" smtClean="0"/>
              <a:t>Track how the distances change with each </a:t>
            </a:r>
            <a:br>
              <a:rPr lang="en-US" dirty="0" smtClean="0"/>
            </a:br>
            <a:r>
              <a:rPr lang="en-US" dirty="0" smtClean="0"/>
              <a:t>iteration over all edges.</a:t>
            </a:r>
          </a:p>
          <a:p>
            <a:r>
              <a:rPr lang="en-US" dirty="0" smtClean="0"/>
              <a:t>Is the </a:t>
            </a:r>
            <a:r>
              <a:rPr lang="en-US" dirty="0"/>
              <a:t>algorithm </a:t>
            </a:r>
            <a:r>
              <a:rPr lang="en-US" dirty="0" smtClean="0"/>
              <a:t>guaranteed to terminate?</a:t>
            </a:r>
            <a:endParaRPr lang="en-US" dirty="0"/>
          </a:p>
          <a:p>
            <a:r>
              <a:rPr lang="en-US" dirty="0"/>
              <a:t>Does the algorithm compute the shortest path from s</a:t>
            </a:r>
            <a:r>
              <a:rPr lang="en-US" baseline="-25000" dirty="0"/>
              <a:t>0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much computation is required in each iteration?</a:t>
            </a:r>
          </a:p>
          <a:p>
            <a:r>
              <a:rPr lang="en-US" dirty="0" smtClean="0"/>
              <a:t>How many iterations are needed in the worst case?</a:t>
            </a:r>
          </a:p>
          <a:p>
            <a:r>
              <a:rPr lang="en-US" dirty="0" smtClean="0"/>
              <a:t>Can you think of how the algorithm could be more efficient?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82627" y="1250310"/>
            <a:ext cx="3067659" cy="2596237"/>
            <a:chOff x="8623394" y="2458634"/>
            <a:chExt cx="3067659" cy="2596237"/>
          </a:xfrm>
        </p:grpSpPr>
        <p:cxnSp>
          <p:nvCxnSpPr>
            <p:cNvPr id="4" name="Straight Connector 3"/>
            <p:cNvCxnSpPr>
              <a:endCxn id="12" idx="0"/>
            </p:cNvCxnSpPr>
            <p:nvPr/>
          </p:nvCxnSpPr>
          <p:spPr>
            <a:xfrm>
              <a:off x="10960776" y="2478050"/>
              <a:ext cx="10722" cy="113575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endCxn id="10" idx="0"/>
            </p:cNvCxnSpPr>
            <p:nvPr/>
          </p:nvCxnSpPr>
          <p:spPr>
            <a:xfrm flipH="1">
              <a:off x="9223535" y="2458634"/>
              <a:ext cx="9241" cy="115516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232776" y="2759565"/>
              <a:ext cx="1728001" cy="1941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232776" y="3896879"/>
              <a:ext cx="1728001" cy="1941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946315" y="2468345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960776" y="3896879"/>
              <a:ext cx="0" cy="886189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946315" y="3613802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694280" y="2468345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694280" y="3613802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683558" y="4511263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01045" y="2472741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5:420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57570" y="3134408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2:150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35505" y="4130576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1:100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5536" y="3591499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3:400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23394" y="3166668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4:175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05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7874"/>
            <a:ext cx="8229600" cy="1143000"/>
          </a:xfrm>
        </p:spPr>
        <p:txBody>
          <a:bodyPr/>
          <a:lstStyle/>
          <a:p>
            <a:r>
              <a:rPr lang="en-US" dirty="0"/>
              <a:t>Analysis of Relaxation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3" y="1126672"/>
            <a:ext cx="10972800" cy="5502638"/>
          </a:xfrm>
        </p:spPr>
        <p:txBody>
          <a:bodyPr>
            <a:normAutofit/>
          </a:bodyPr>
          <a:lstStyle/>
          <a:p>
            <a:r>
              <a:rPr lang="en-US" dirty="0" smtClean="0"/>
              <a:t>Use the relaxation algorithm to repeat the </a:t>
            </a:r>
            <a:br>
              <a:rPr lang="en-US" dirty="0" smtClean="0"/>
            </a:br>
            <a:r>
              <a:rPr lang="en-US" dirty="0" smtClean="0"/>
              <a:t>previous example, this time using node 3 as </a:t>
            </a:r>
            <a:br>
              <a:rPr lang="en-US" dirty="0" smtClean="0"/>
            </a:br>
            <a:r>
              <a:rPr lang="en-US" dirty="0" smtClean="0"/>
              <a:t>the source node (keeping the same edge order). </a:t>
            </a:r>
            <a:br>
              <a:rPr lang="en-US" dirty="0" smtClean="0"/>
            </a:br>
            <a:r>
              <a:rPr lang="en-US" dirty="0" smtClean="0"/>
              <a:t>Track how the distances change with each </a:t>
            </a:r>
            <a:br>
              <a:rPr lang="en-US" dirty="0" smtClean="0"/>
            </a:br>
            <a:r>
              <a:rPr lang="en-US" dirty="0" smtClean="0"/>
              <a:t>iteration over all edges.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82627" y="1250310"/>
            <a:ext cx="3067659" cy="2596237"/>
            <a:chOff x="8623394" y="2458634"/>
            <a:chExt cx="3067659" cy="2596237"/>
          </a:xfrm>
        </p:grpSpPr>
        <p:cxnSp>
          <p:nvCxnSpPr>
            <p:cNvPr id="4" name="Straight Connector 3"/>
            <p:cNvCxnSpPr>
              <a:endCxn id="12" idx="0"/>
            </p:cNvCxnSpPr>
            <p:nvPr/>
          </p:nvCxnSpPr>
          <p:spPr>
            <a:xfrm>
              <a:off x="10960776" y="2478050"/>
              <a:ext cx="10722" cy="113575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endCxn id="10" idx="0"/>
            </p:cNvCxnSpPr>
            <p:nvPr/>
          </p:nvCxnSpPr>
          <p:spPr>
            <a:xfrm flipH="1">
              <a:off x="9223535" y="2458634"/>
              <a:ext cx="9241" cy="115516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232776" y="2759565"/>
              <a:ext cx="1728001" cy="1941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232776" y="3896879"/>
              <a:ext cx="1728001" cy="1941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946315" y="2468345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960776" y="3896879"/>
              <a:ext cx="0" cy="886189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946315" y="3613802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694280" y="2468345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694280" y="3613802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683558" y="4511263"/>
              <a:ext cx="554439" cy="54360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01045" y="2472741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5:420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57570" y="3134408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2:150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35505" y="4130576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1:100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5536" y="3591499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3:400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23394" y="3166668"/>
              <a:ext cx="65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4:175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28954"/>
              </p:ext>
            </p:extLst>
          </p:nvPr>
        </p:nvGraphicFramePr>
        <p:xfrm>
          <a:off x="1705425" y="3910647"/>
          <a:ext cx="8369300" cy="217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>
                  <a:extLst>
                    <a:ext uri="{9D8B030D-6E8A-4147-A177-3AD203B41FA5}">
                      <a16:colId xmlns:a16="http://schemas.microsoft.com/office/drawing/2014/main" val="1386715202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536203370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4069246206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1838875640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138443020"/>
                    </a:ext>
                  </a:extLst>
                </a:gridCol>
              </a:tblGrid>
              <a:tr h="461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17111"/>
                  </a:ext>
                </a:extLst>
              </a:tr>
              <a:tr h="461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20152"/>
                  </a:ext>
                </a:extLst>
              </a:tr>
              <a:tr h="461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47686"/>
                  </a:ext>
                </a:extLst>
              </a:tr>
              <a:tr h="79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2; 575 </a:t>
                      </a:r>
                    </a:p>
                    <a:p>
                      <a:pPr algn="ctr"/>
                      <a:r>
                        <a:rPr lang="en-US" dirty="0" smtClean="0"/>
                        <a:t>1; 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1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7874"/>
            <a:ext cx="8229600" cy="1143000"/>
          </a:xfrm>
        </p:spPr>
        <p:txBody>
          <a:bodyPr/>
          <a:lstStyle/>
          <a:p>
            <a:r>
              <a:rPr lang="en-US" dirty="0"/>
              <a:t>Analysis of Relaxation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3" y="1126672"/>
            <a:ext cx="10972800" cy="55026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the algorithm </a:t>
            </a:r>
            <a:r>
              <a:rPr lang="en-US" dirty="0" smtClean="0"/>
              <a:t>guaranteed to terminate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u.d</a:t>
            </a:r>
            <a:r>
              <a:rPr lang="en-US" dirty="0"/>
              <a:t> is an upper bound of distance from s</a:t>
            </a:r>
            <a:r>
              <a:rPr lang="en-US" baseline="-25000" dirty="0"/>
              <a:t>0</a:t>
            </a:r>
            <a:r>
              <a:rPr lang="en-US" dirty="0"/>
              <a:t> to u</a:t>
            </a:r>
          </a:p>
          <a:p>
            <a:pPr lvl="1"/>
            <a:r>
              <a:rPr lang="en-US" dirty="0"/>
              <a:t>The algorithm repeatedly computes better (smaller) upper bounds for </a:t>
            </a:r>
            <a:r>
              <a:rPr lang="en-US" dirty="0" err="1"/>
              <a:t>u.d</a:t>
            </a:r>
            <a:r>
              <a:rPr lang="en-US" dirty="0"/>
              <a:t> (</a:t>
            </a:r>
            <a:r>
              <a:rPr lang="en-US" i="1" dirty="0"/>
              <a:t>monotonically</a:t>
            </a:r>
            <a:r>
              <a:rPr lang="en-US" dirty="0"/>
              <a:t> improves upper bound)</a:t>
            </a:r>
          </a:p>
          <a:p>
            <a:pPr lvl="1"/>
            <a:r>
              <a:rPr lang="en-US" dirty="0"/>
              <a:t>It must terminate because the shortest path distance is the true bound</a:t>
            </a:r>
          </a:p>
          <a:p>
            <a:r>
              <a:rPr lang="en-US" dirty="0"/>
              <a:t>Does the algorithm compute the shortest path from s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Consider a shortest path s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v</a:t>
            </a:r>
            <a:r>
              <a:rPr lang="en-US" baseline="-25000" dirty="0"/>
              <a:t>m-1</a:t>
            </a:r>
            <a:r>
              <a:rPr lang="en-US" dirty="0"/>
              <a:t> from s</a:t>
            </a:r>
            <a:r>
              <a:rPr lang="en-US" baseline="-25000" dirty="0"/>
              <a:t>0</a:t>
            </a:r>
            <a:r>
              <a:rPr lang="en-US" dirty="0"/>
              <a:t> to v</a:t>
            </a:r>
            <a:r>
              <a:rPr lang="en-US" baseline="-25000" dirty="0"/>
              <a:t>m-1</a:t>
            </a:r>
            <a:r>
              <a:rPr lang="en-US" dirty="0"/>
              <a:t>, and apply the relaxation step on each edge along this path in the order (s</a:t>
            </a:r>
            <a:r>
              <a:rPr lang="en-US" baseline="-25000" dirty="0"/>
              <a:t>0</a:t>
            </a:r>
            <a:r>
              <a:rPr lang="en-US" dirty="0"/>
              <a:t>,v</a:t>
            </a:r>
            <a:r>
              <a:rPr lang="en-US" baseline="-25000" dirty="0"/>
              <a:t>1</a:t>
            </a:r>
            <a:r>
              <a:rPr lang="en-US" dirty="0"/>
              <a:t>), (v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,v</a:t>
            </a:r>
            <a:r>
              <a:rPr lang="en-US" baseline="-25000" dirty="0"/>
              <a:t>3</a:t>
            </a:r>
            <a:r>
              <a:rPr lang="en-US" dirty="0"/>
              <a:t>) … (v</a:t>
            </a:r>
            <a:r>
              <a:rPr lang="en-US" baseline="-25000" dirty="0"/>
              <a:t>m-2</a:t>
            </a:r>
            <a:r>
              <a:rPr lang="en-US" dirty="0"/>
              <a:t>,v</a:t>
            </a:r>
            <a:r>
              <a:rPr lang="en-US" baseline="-25000" dirty="0"/>
              <a:t>m-1</a:t>
            </a:r>
            <a:r>
              <a:rPr lang="en-US" dirty="0"/>
              <a:t>). This will compute the distance of the shortest path from s</a:t>
            </a:r>
            <a:r>
              <a:rPr lang="en-US" baseline="-25000" dirty="0"/>
              <a:t>0</a:t>
            </a:r>
            <a:r>
              <a:rPr lang="en-US" dirty="0"/>
              <a:t> to v</a:t>
            </a:r>
            <a:r>
              <a:rPr lang="en-US" baseline="-25000" dirty="0"/>
              <a:t>m-1</a:t>
            </a:r>
            <a:r>
              <a:rPr lang="en-US" dirty="0"/>
              <a:t>. This holds regardless of any other relaxation steps that occur, even if they are intermixed with other relaxations on the edges of this path.</a:t>
            </a:r>
          </a:p>
          <a:p>
            <a:pPr lvl="1"/>
            <a:r>
              <a:rPr lang="en-US" dirty="0"/>
              <a:t>It can be shown the algorithm correctly computes a shortest path based on this property; see [</a:t>
            </a:r>
            <a:r>
              <a:rPr lang="en-US" dirty="0" err="1" smtClean="0"/>
              <a:t>Cormen</a:t>
            </a:r>
            <a:r>
              <a:rPr lang="en-US" dirty="0" smtClean="0"/>
              <a:t> et al, </a:t>
            </a:r>
            <a:r>
              <a:rPr lang="en-US" dirty="0"/>
              <a:t>p.653]</a:t>
            </a:r>
          </a:p>
        </p:txBody>
      </p:sp>
    </p:spTree>
    <p:extLst>
      <p:ext uri="{BB962C8B-B14F-4D97-AF65-F5344CB8AC3E}">
        <p14:creationId xmlns:p14="http://schemas.microsoft.com/office/powerpoint/2010/main" val="2661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5186"/>
            <a:ext cx="8229600" cy="78839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</a:t>
            </a:r>
            <a:r>
              <a:rPr lang="en-US"/>
              <a:t>Relaxation Algorithm </a:t>
            </a:r>
            <a:r>
              <a:rPr lang="en-US" sz="3600"/>
              <a:t>(cont</a:t>
            </a:r>
            <a:r>
              <a:rPr lang="en-US" sz="36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48" y="658592"/>
            <a:ext cx="10972800" cy="6199409"/>
          </a:xfrm>
        </p:spPr>
        <p:txBody>
          <a:bodyPr>
            <a:noAutofit/>
          </a:bodyPr>
          <a:lstStyle/>
          <a:p>
            <a:r>
              <a:rPr lang="en-US" sz="2800" dirty="0"/>
              <a:t>How much computation is required in each iteration?</a:t>
            </a:r>
          </a:p>
          <a:p>
            <a:pPr lvl="1"/>
            <a:r>
              <a:rPr lang="en-US" sz="2400" dirty="0" smtClean="0"/>
              <a:t>O(e) </a:t>
            </a:r>
            <a:r>
              <a:rPr lang="en-US" sz="2400" dirty="0"/>
              <a:t>where e is the number of edges</a:t>
            </a:r>
          </a:p>
          <a:p>
            <a:r>
              <a:rPr lang="en-US" sz="2800" dirty="0"/>
              <a:t>How many iterations are needed in the worst case?</a:t>
            </a:r>
          </a:p>
          <a:p>
            <a:pPr lvl="1"/>
            <a:r>
              <a:rPr lang="en-US" sz="2400" dirty="0"/>
              <a:t>Distance of the shortest path is computed one hop at a time.</a:t>
            </a:r>
          </a:p>
          <a:p>
            <a:pPr lvl="1"/>
            <a:r>
              <a:rPr lang="en-US" sz="2400" dirty="0"/>
              <a:t>In the worst case, the shortest path will go through each node and each iteration adds only 1 edge to shortest path</a:t>
            </a:r>
          </a:p>
          <a:p>
            <a:pPr lvl="1"/>
            <a:r>
              <a:rPr lang="en-US" sz="2400" dirty="0"/>
              <a:t>Therefore, at most n-1 iterations will be needed where n is the number of vertices</a:t>
            </a:r>
          </a:p>
          <a:p>
            <a:pPr lvl="1"/>
            <a:r>
              <a:rPr lang="en-US" sz="2400" dirty="0"/>
              <a:t>Worst case, must call relax function </a:t>
            </a:r>
            <a:r>
              <a:rPr lang="en-US" sz="2400" dirty="0" smtClean="0"/>
              <a:t>e</a:t>
            </a:r>
            <a:r>
              <a:rPr lang="en-US" sz="2400" dirty="0"/>
              <a:t>*(n-1) </a:t>
            </a:r>
            <a:r>
              <a:rPr lang="en-US" sz="2400" dirty="0" smtClean="0"/>
              <a:t>times (or 2*e*(n-1))</a:t>
            </a:r>
            <a:endParaRPr lang="en-US" sz="2400" dirty="0"/>
          </a:p>
          <a:p>
            <a:r>
              <a:rPr lang="en-US" sz="2800" dirty="0"/>
              <a:t>Can we be more efficient?</a:t>
            </a:r>
          </a:p>
          <a:p>
            <a:pPr lvl="1"/>
            <a:r>
              <a:rPr lang="en-US" sz="2400" dirty="0"/>
              <a:t>Edges far from s</a:t>
            </a:r>
            <a:r>
              <a:rPr lang="en-US" sz="2400" baseline="-25000" dirty="0"/>
              <a:t>0</a:t>
            </a:r>
            <a:r>
              <a:rPr lang="en-US" sz="2400" dirty="0"/>
              <a:t> will not be updated until later in the execution of the algorithm; process edges closer to s</a:t>
            </a:r>
            <a:r>
              <a:rPr lang="en-US" sz="2400" baseline="-25000" dirty="0"/>
              <a:t>0</a:t>
            </a:r>
            <a:r>
              <a:rPr lang="en-US" sz="2400" dirty="0"/>
              <a:t> first</a:t>
            </a:r>
          </a:p>
          <a:p>
            <a:pPr lvl="1"/>
            <a:r>
              <a:rPr lang="en-US" sz="2400" dirty="0"/>
              <a:t>Note the original relaxation algorithm is well suited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34256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Part 3: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Algorithm: Main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904" y="1600201"/>
                <a:ext cx="10972800" cy="47352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Based on relaxation approach, but specify the order in which edges are evaluated</a:t>
                </a:r>
              </a:p>
              <a:p>
                <a:pPr lvl="1"/>
                <a:r>
                  <a:rPr lang="en-US" dirty="0"/>
                  <a:t>S = set of vertices that have already been processed and the shortest path to that vertex has been computed</a:t>
                </a:r>
              </a:p>
              <a:p>
                <a:pPr lvl="1"/>
                <a:r>
                  <a:rPr lang="en-US" dirty="0"/>
                  <a:t>Q = set of remaining vertices (V-S)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Each vertex in Q is further from s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 than any vertex in S</a:t>
                </a:r>
              </a:p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Process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that is the closest to the source node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0</a:t>
                </a:r>
                <a:r>
                  <a:rPr lang="en-US" dirty="0"/>
                  <a:t> (minimum value of </a:t>
                </a:r>
                <a:r>
                  <a:rPr lang="en-US" i="1" dirty="0" err="1"/>
                  <a:t>v.d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Relax edges of </a:t>
                </a:r>
                <a:r>
                  <a:rPr lang="en-US" i="1" dirty="0"/>
                  <a:t>v </a:t>
                </a:r>
                <a:r>
                  <a:rPr lang="en-US" dirty="0"/>
                  <a:t>to other vertices in </a:t>
                </a:r>
                <a:r>
                  <a:rPr lang="en-US" dirty="0" smtClean="0"/>
                  <a:t>Q (check if including that edge will give a shorter path)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04" y="1600201"/>
                <a:ext cx="10972800" cy="4735285"/>
              </a:xfrm>
              <a:blipFill>
                <a:blip r:embed="rId2"/>
                <a:stretch>
                  <a:fillRect l="-1167" t="-2577" r="-1611" b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618-05D2-BE46-951E-F12637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106017"/>
            <a:ext cx="8229600" cy="768281"/>
          </a:xfrm>
        </p:spPr>
        <p:txBody>
          <a:bodyPr/>
          <a:lstStyle/>
          <a:p>
            <a:r>
              <a:rPr lang="en-US" dirty="0"/>
              <a:t>An 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80790-55E2-3240-9F3E-E6CDF3693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785" y="3409119"/>
                <a:ext cx="10972800" cy="3448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Based on links from S</a:t>
                </a:r>
                <a:r>
                  <a:rPr lang="en-US" sz="2800" baseline="-25000" dirty="0"/>
                  <a:t>0</a:t>
                </a:r>
              </a:p>
              <a:p>
                <a:pPr lvl="1"/>
                <a:r>
                  <a:rPr lang="en-US" sz="2400" dirty="0"/>
                  <a:t>S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.d=200;  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.d=100;   S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.d=110;   S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.d=</a:t>
                </a:r>
                <a:r>
                  <a:rPr lang="en-US" sz="2400" dirty="0">
                    <a:latin typeface="Courier"/>
                    <a:cs typeface="Courier"/>
                  </a:rPr>
                  <a:t>∞</a:t>
                </a:r>
                <a:endParaRPr lang="en-US" sz="2400" dirty="0"/>
              </a:p>
              <a:p>
                <a:pPr lvl="1"/>
                <a:r>
                  <a:rPr lang="en-US" sz="2400" dirty="0"/>
                  <a:t>Among nodes whose minimum distance from 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is not yet known (i.e., nodes in Q),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has minimum distance so far; focus on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</a:t>
                </a:r>
              </a:p>
              <a:p>
                <a:r>
                  <a:rPr lang="en-US" sz="2800" dirty="0"/>
                  <a:t>We have considered all paths from node(s) in S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; any path not already considered from 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must go through some node </a:t>
                </a:r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in Q</a:t>
                </a:r>
              </a:p>
              <a:p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 err="1"/>
                  <a:t>.d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dirty="0"/>
                  <a:t>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.d because S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has smallest distance (so far)</a:t>
                </a:r>
              </a:p>
              <a:p>
                <a:r>
                  <a:rPr lang="en-US" sz="2800" dirty="0"/>
                  <a:t>A path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via </a:t>
                </a:r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can’t be better than the one we already found</a:t>
                </a:r>
              </a:p>
              <a:p>
                <a:r>
                  <a:rPr lang="en-US" sz="2800" dirty="0"/>
                  <a:t>Shortest path from 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has already been found (S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-&gt;S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and the minimum distance has already been computed (S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.d = 100)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80790-55E2-3240-9F3E-E6CDF3693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785" y="3409119"/>
                <a:ext cx="10972800" cy="3448881"/>
              </a:xfrm>
              <a:blipFill>
                <a:blip r:embed="rId2"/>
                <a:stretch>
                  <a:fillRect l="-722" t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D3F2D08-9382-FD45-8A87-AECFE778BA0A}"/>
              </a:ext>
            </a:extLst>
          </p:cNvPr>
          <p:cNvGrpSpPr/>
          <p:nvPr/>
        </p:nvGrpSpPr>
        <p:grpSpPr>
          <a:xfrm>
            <a:off x="4426224" y="914400"/>
            <a:ext cx="4792242" cy="2344082"/>
            <a:chOff x="4933019" y="1361884"/>
            <a:chExt cx="3850920" cy="191392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77FFC1-9C3A-6944-AEDD-77092AB81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06" y="2297840"/>
              <a:ext cx="1001016" cy="63298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2BB12E-0170-3D4F-BE4A-CBF5F70B70D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84" y="1679413"/>
              <a:ext cx="981738" cy="63465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892A16-808E-B34D-845E-99AC7552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879" y="1627610"/>
              <a:ext cx="2029539" cy="131373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DDA02-EC39-0849-AB56-BD7F040E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131" y="1695644"/>
              <a:ext cx="1987826" cy="11926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17AD9-209B-AC4A-A45C-0FB6698A600A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22791-DF24-834F-8B3A-A1E61B950971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357CA0-703E-ED47-BEA6-31B9C097BE22}"/>
                </a:ext>
              </a:extLst>
            </p:cNvPr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53EE76-972A-DA40-9832-D82C4F7845AD}"/>
                </a:ext>
              </a:extLst>
            </p:cNvPr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A8962-4763-C044-981D-923551F3CE16}"/>
                </a:ext>
              </a:extLst>
            </p:cNvPr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B31845-7AF0-CE4E-832C-48F913C520E9}"/>
                </a:ext>
              </a:extLst>
            </p:cNvPr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89F493-0E83-3944-AE80-65832DB1B490}"/>
                </a:ext>
              </a:extLst>
            </p:cNvPr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BA6F6-D267-714C-A28C-7EE366D4DE05}"/>
                </a:ext>
              </a:extLst>
            </p:cNvPr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B69D-D147-9443-994E-1AAAE5DB022E}"/>
                </a:ext>
              </a:extLst>
            </p:cNvPr>
            <p:cNvSpPr txBox="1"/>
            <p:nvPr/>
          </p:nvSpPr>
          <p:spPr>
            <a:xfrm>
              <a:off x="6091522" y="1377524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BBFC-135D-9B44-9A40-398106B55538}"/>
                </a:ext>
              </a:extLst>
            </p:cNvPr>
            <p:cNvSpPr txBox="1"/>
            <p:nvPr/>
          </p:nvSpPr>
          <p:spPr>
            <a:xfrm>
              <a:off x="7438504" y="211107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92A0C-AF3F-9A4E-8FCE-2FB6B9022A09}"/>
                </a:ext>
              </a:extLst>
            </p:cNvPr>
            <p:cNvSpPr txBox="1"/>
            <p:nvPr/>
          </p:nvSpPr>
          <p:spPr>
            <a:xfrm>
              <a:off x="6213221" y="2949121"/>
              <a:ext cx="357070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54AB7-5A44-4A46-9ABC-B9A68B63FBC2}"/>
                </a:ext>
              </a:extLst>
            </p:cNvPr>
            <p:cNvSpPr txBox="1"/>
            <p:nvPr/>
          </p:nvSpPr>
          <p:spPr>
            <a:xfrm>
              <a:off x="4933019" y="2146837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AB8450-030F-714A-915D-01EDE9B6536D}"/>
                </a:ext>
              </a:extLst>
            </p:cNvPr>
            <p:cNvSpPr txBox="1"/>
            <p:nvPr/>
          </p:nvSpPr>
          <p:spPr>
            <a:xfrm>
              <a:off x="6024079" y="1838245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9A594-75B3-E147-8C00-BA41FB5F4AA0}"/>
                </a:ext>
              </a:extLst>
            </p:cNvPr>
            <p:cNvSpPr txBox="1"/>
            <p:nvPr/>
          </p:nvSpPr>
          <p:spPr>
            <a:xfrm>
              <a:off x="6618057" y="1808040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6E37C-D366-5242-8A5B-89185099F5CC}"/>
                </a:ext>
              </a:extLst>
            </p:cNvPr>
            <p:cNvSpPr/>
            <p:nvPr/>
          </p:nvSpPr>
          <p:spPr>
            <a:xfrm>
              <a:off x="8138195" y="199481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155B6-251D-7A46-BBB4-421A631D3436}"/>
                </a:ext>
              </a:extLst>
            </p:cNvPr>
            <p:cNvSpPr txBox="1"/>
            <p:nvPr/>
          </p:nvSpPr>
          <p:spPr>
            <a:xfrm>
              <a:off x="7933689" y="2570935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B38DA-FA90-B740-BBEC-5A7317FE5B83}"/>
                </a:ext>
              </a:extLst>
            </p:cNvPr>
            <p:cNvSpPr txBox="1"/>
            <p:nvPr/>
          </p:nvSpPr>
          <p:spPr>
            <a:xfrm>
              <a:off x="7928365" y="168908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2DF1E6-0B9B-B641-917D-5E7F100D7FC3}"/>
              </a:ext>
            </a:extLst>
          </p:cNvPr>
          <p:cNvSpPr txBox="1"/>
          <p:nvPr/>
        </p:nvSpPr>
        <p:spPr>
          <a:xfrm>
            <a:off x="2345637" y="1431234"/>
            <a:ext cx="1642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S</a:t>
            </a:r>
            <a:r>
              <a:rPr lang="en-US" sz="2800" baseline="-25000" dirty="0"/>
              <a:t>0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.d=0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10B98-1332-2D43-AC77-AC28D7398B3E}"/>
              </a:ext>
            </a:extLst>
          </p:cNvPr>
          <p:cNvSpPr txBox="1"/>
          <p:nvPr/>
        </p:nvSpPr>
        <p:spPr>
          <a:xfrm>
            <a:off x="9800898" y="1261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1E4795-2F04-7441-8649-E2C4F5B4AE48}"/>
              </a:ext>
            </a:extLst>
          </p:cNvPr>
          <p:cNvGrpSpPr/>
          <p:nvPr/>
        </p:nvGrpSpPr>
        <p:grpSpPr>
          <a:xfrm>
            <a:off x="4109546" y="646388"/>
            <a:ext cx="5423945" cy="2869323"/>
            <a:chOff x="2585545" y="646387"/>
            <a:chExt cx="5423945" cy="286932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09DA08F-DDD8-404F-8B32-4DE89E7A519E}"/>
                </a:ext>
              </a:extLst>
            </p:cNvPr>
            <p:cNvSpPr/>
            <p:nvPr/>
          </p:nvSpPr>
          <p:spPr>
            <a:xfrm>
              <a:off x="2979683" y="772510"/>
              <a:ext cx="1062230" cy="1082794"/>
            </a:xfrm>
            <a:custGeom>
              <a:avLst/>
              <a:gdLst>
                <a:gd name="connsiteX0" fmla="*/ 1126435 w 1152939"/>
                <a:gd name="connsiteY0" fmla="*/ 238539 h 1126434"/>
                <a:gd name="connsiteX1" fmla="*/ 1033669 w 1152939"/>
                <a:gd name="connsiteY1" fmla="*/ 172278 h 1126434"/>
                <a:gd name="connsiteX2" fmla="*/ 1007165 w 1152939"/>
                <a:gd name="connsiteY2" fmla="*/ 145773 h 1126434"/>
                <a:gd name="connsiteX3" fmla="*/ 927652 w 1152939"/>
                <a:gd name="connsiteY3" fmla="*/ 106017 h 1126434"/>
                <a:gd name="connsiteX4" fmla="*/ 808383 w 1152939"/>
                <a:gd name="connsiteY4" fmla="*/ 53008 h 1126434"/>
                <a:gd name="connsiteX5" fmla="*/ 728869 w 1152939"/>
                <a:gd name="connsiteY5" fmla="*/ 26504 h 1126434"/>
                <a:gd name="connsiteX6" fmla="*/ 689113 w 1152939"/>
                <a:gd name="connsiteY6" fmla="*/ 13252 h 1126434"/>
                <a:gd name="connsiteX7" fmla="*/ 636104 w 1152939"/>
                <a:gd name="connsiteY7" fmla="*/ 0 h 1126434"/>
                <a:gd name="connsiteX8" fmla="*/ 344556 w 1152939"/>
                <a:gd name="connsiteY8" fmla="*/ 13252 h 1126434"/>
                <a:gd name="connsiteX9" fmla="*/ 291548 w 1152939"/>
                <a:gd name="connsiteY9" fmla="*/ 26504 h 1126434"/>
                <a:gd name="connsiteX10" fmla="*/ 212035 w 1152939"/>
                <a:gd name="connsiteY10" fmla="*/ 53008 h 1126434"/>
                <a:gd name="connsiteX11" fmla="*/ 132522 w 1152939"/>
                <a:gd name="connsiteY11" fmla="*/ 106017 h 1126434"/>
                <a:gd name="connsiteX12" fmla="*/ 79513 w 1152939"/>
                <a:gd name="connsiteY12" fmla="*/ 185530 h 1126434"/>
                <a:gd name="connsiteX13" fmla="*/ 39756 w 1152939"/>
                <a:gd name="connsiteY13" fmla="*/ 304800 h 1126434"/>
                <a:gd name="connsiteX14" fmla="*/ 26504 w 1152939"/>
                <a:gd name="connsiteY14" fmla="*/ 344556 h 1126434"/>
                <a:gd name="connsiteX15" fmla="*/ 0 w 1152939"/>
                <a:gd name="connsiteY15" fmla="*/ 516834 h 1126434"/>
                <a:gd name="connsiteX16" fmla="*/ 13252 w 1152939"/>
                <a:gd name="connsiteY16" fmla="*/ 834887 h 1126434"/>
                <a:gd name="connsiteX17" fmla="*/ 92765 w 1152939"/>
                <a:gd name="connsiteY17" fmla="*/ 927652 h 1126434"/>
                <a:gd name="connsiteX18" fmla="*/ 172278 w 1152939"/>
                <a:gd name="connsiteY18" fmla="*/ 993913 h 1126434"/>
                <a:gd name="connsiteX19" fmla="*/ 198783 w 1152939"/>
                <a:gd name="connsiteY19" fmla="*/ 1020417 h 1126434"/>
                <a:gd name="connsiteX20" fmla="*/ 238539 w 1152939"/>
                <a:gd name="connsiteY20" fmla="*/ 1033669 h 1126434"/>
                <a:gd name="connsiteX21" fmla="*/ 278296 w 1152939"/>
                <a:gd name="connsiteY21" fmla="*/ 1060173 h 1126434"/>
                <a:gd name="connsiteX22" fmla="*/ 357809 w 1152939"/>
                <a:gd name="connsiteY22" fmla="*/ 1086678 h 1126434"/>
                <a:gd name="connsiteX23" fmla="*/ 450574 w 1152939"/>
                <a:gd name="connsiteY23" fmla="*/ 1113182 h 1126434"/>
                <a:gd name="connsiteX24" fmla="*/ 596348 w 1152939"/>
                <a:gd name="connsiteY24" fmla="*/ 1126434 h 1126434"/>
                <a:gd name="connsiteX25" fmla="*/ 728869 w 1152939"/>
                <a:gd name="connsiteY25" fmla="*/ 1113182 h 1126434"/>
                <a:gd name="connsiteX26" fmla="*/ 848139 w 1152939"/>
                <a:gd name="connsiteY26" fmla="*/ 1086678 h 1126434"/>
                <a:gd name="connsiteX27" fmla="*/ 927652 w 1152939"/>
                <a:gd name="connsiteY27" fmla="*/ 1060173 h 1126434"/>
                <a:gd name="connsiteX28" fmla="*/ 1007165 w 1152939"/>
                <a:gd name="connsiteY28" fmla="*/ 1007165 h 1126434"/>
                <a:gd name="connsiteX29" fmla="*/ 1046922 w 1152939"/>
                <a:gd name="connsiteY29" fmla="*/ 980660 h 1126434"/>
                <a:gd name="connsiteX30" fmla="*/ 1086678 w 1152939"/>
                <a:gd name="connsiteY30" fmla="*/ 940904 h 1126434"/>
                <a:gd name="connsiteX31" fmla="*/ 1126435 w 1152939"/>
                <a:gd name="connsiteY31" fmla="*/ 874643 h 1126434"/>
                <a:gd name="connsiteX32" fmla="*/ 1152939 w 1152939"/>
                <a:gd name="connsiteY32" fmla="*/ 768626 h 1126434"/>
                <a:gd name="connsiteX33" fmla="*/ 1139687 w 1152939"/>
                <a:gd name="connsiteY33" fmla="*/ 516834 h 1126434"/>
                <a:gd name="connsiteX34" fmla="*/ 1126435 w 1152939"/>
                <a:gd name="connsiteY34" fmla="*/ 463826 h 1126434"/>
                <a:gd name="connsiteX35" fmla="*/ 1126435 w 1152939"/>
                <a:gd name="connsiteY35" fmla="*/ 238539 h 112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2939" h="1126434">
                  <a:moveTo>
                    <a:pt x="1126435" y="238539"/>
                  </a:moveTo>
                  <a:cubicBezTo>
                    <a:pt x="1110974" y="189948"/>
                    <a:pt x="1063664" y="195608"/>
                    <a:pt x="1033669" y="172278"/>
                  </a:cubicBezTo>
                  <a:cubicBezTo>
                    <a:pt x="1023807" y="164607"/>
                    <a:pt x="1016921" y="153578"/>
                    <a:pt x="1007165" y="145773"/>
                  </a:cubicBezTo>
                  <a:cubicBezTo>
                    <a:pt x="970467" y="116414"/>
                    <a:pt x="969643" y="120014"/>
                    <a:pt x="927652" y="106017"/>
                  </a:cubicBezTo>
                  <a:cubicBezTo>
                    <a:pt x="864651" y="64016"/>
                    <a:pt x="903004" y="84549"/>
                    <a:pt x="808383" y="53008"/>
                  </a:cubicBezTo>
                  <a:lnTo>
                    <a:pt x="728869" y="26504"/>
                  </a:lnTo>
                  <a:cubicBezTo>
                    <a:pt x="715617" y="22087"/>
                    <a:pt x="702665" y="16640"/>
                    <a:pt x="689113" y="13252"/>
                  </a:cubicBezTo>
                  <a:lnTo>
                    <a:pt x="636104" y="0"/>
                  </a:lnTo>
                  <a:cubicBezTo>
                    <a:pt x="538921" y="4417"/>
                    <a:pt x="441552" y="5791"/>
                    <a:pt x="344556" y="13252"/>
                  </a:cubicBezTo>
                  <a:cubicBezTo>
                    <a:pt x="326397" y="14649"/>
                    <a:pt x="308993" y="21271"/>
                    <a:pt x="291548" y="26504"/>
                  </a:cubicBezTo>
                  <a:cubicBezTo>
                    <a:pt x="264788" y="34532"/>
                    <a:pt x="212035" y="53008"/>
                    <a:pt x="212035" y="53008"/>
                  </a:cubicBezTo>
                  <a:cubicBezTo>
                    <a:pt x="185531" y="70678"/>
                    <a:pt x="150192" y="79513"/>
                    <a:pt x="132522" y="106017"/>
                  </a:cubicBezTo>
                  <a:cubicBezTo>
                    <a:pt x="114852" y="132521"/>
                    <a:pt x="89586" y="155310"/>
                    <a:pt x="79513" y="185530"/>
                  </a:cubicBezTo>
                  <a:lnTo>
                    <a:pt x="39756" y="304800"/>
                  </a:lnTo>
                  <a:cubicBezTo>
                    <a:pt x="35339" y="318052"/>
                    <a:pt x="29243" y="330858"/>
                    <a:pt x="26504" y="344556"/>
                  </a:cubicBezTo>
                  <a:cubicBezTo>
                    <a:pt x="6268" y="445739"/>
                    <a:pt x="16046" y="388467"/>
                    <a:pt x="0" y="516834"/>
                  </a:cubicBezTo>
                  <a:cubicBezTo>
                    <a:pt x="4417" y="622852"/>
                    <a:pt x="1534" y="729426"/>
                    <a:pt x="13252" y="834887"/>
                  </a:cubicBezTo>
                  <a:cubicBezTo>
                    <a:pt x="15775" y="857592"/>
                    <a:pt x="87867" y="922754"/>
                    <a:pt x="92765" y="927652"/>
                  </a:cubicBezTo>
                  <a:cubicBezTo>
                    <a:pt x="187196" y="1022082"/>
                    <a:pt x="80035" y="920119"/>
                    <a:pt x="172278" y="993913"/>
                  </a:cubicBezTo>
                  <a:cubicBezTo>
                    <a:pt x="182034" y="1001718"/>
                    <a:pt x="188069" y="1013989"/>
                    <a:pt x="198783" y="1020417"/>
                  </a:cubicBezTo>
                  <a:cubicBezTo>
                    <a:pt x="210761" y="1027604"/>
                    <a:pt x="226045" y="1027422"/>
                    <a:pt x="238539" y="1033669"/>
                  </a:cubicBezTo>
                  <a:cubicBezTo>
                    <a:pt x="252785" y="1040792"/>
                    <a:pt x="263742" y="1053704"/>
                    <a:pt x="278296" y="1060173"/>
                  </a:cubicBezTo>
                  <a:cubicBezTo>
                    <a:pt x="303826" y="1071520"/>
                    <a:pt x="331305" y="1077843"/>
                    <a:pt x="357809" y="1086678"/>
                  </a:cubicBezTo>
                  <a:cubicBezTo>
                    <a:pt x="385066" y="1095764"/>
                    <a:pt x="422840" y="1109484"/>
                    <a:pt x="450574" y="1113182"/>
                  </a:cubicBezTo>
                  <a:cubicBezTo>
                    <a:pt x="498938" y="1119630"/>
                    <a:pt x="547757" y="1122017"/>
                    <a:pt x="596348" y="1126434"/>
                  </a:cubicBezTo>
                  <a:cubicBezTo>
                    <a:pt x="640522" y="1122017"/>
                    <a:pt x="684864" y="1119049"/>
                    <a:pt x="728869" y="1113182"/>
                  </a:cubicBezTo>
                  <a:cubicBezTo>
                    <a:pt x="751566" y="1110156"/>
                    <a:pt x="822946" y="1094236"/>
                    <a:pt x="848139" y="1086678"/>
                  </a:cubicBezTo>
                  <a:cubicBezTo>
                    <a:pt x="874899" y="1078650"/>
                    <a:pt x="904406" y="1075670"/>
                    <a:pt x="927652" y="1060173"/>
                  </a:cubicBezTo>
                  <a:lnTo>
                    <a:pt x="1007165" y="1007165"/>
                  </a:lnTo>
                  <a:cubicBezTo>
                    <a:pt x="1020417" y="998330"/>
                    <a:pt x="1035660" y="991922"/>
                    <a:pt x="1046922" y="980660"/>
                  </a:cubicBezTo>
                  <a:lnTo>
                    <a:pt x="1086678" y="940904"/>
                  </a:lnTo>
                  <a:cubicBezTo>
                    <a:pt x="1124218" y="828282"/>
                    <a:pt x="1071862" y="965595"/>
                    <a:pt x="1126435" y="874643"/>
                  </a:cubicBezTo>
                  <a:cubicBezTo>
                    <a:pt x="1138660" y="854269"/>
                    <a:pt x="1150089" y="782876"/>
                    <a:pt x="1152939" y="768626"/>
                  </a:cubicBezTo>
                  <a:cubicBezTo>
                    <a:pt x="1148522" y="684695"/>
                    <a:pt x="1146968" y="600565"/>
                    <a:pt x="1139687" y="516834"/>
                  </a:cubicBezTo>
                  <a:cubicBezTo>
                    <a:pt x="1138109" y="498689"/>
                    <a:pt x="1129429" y="481791"/>
                    <a:pt x="1126435" y="463826"/>
                  </a:cubicBezTo>
                  <a:cubicBezTo>
                    <a:pt x="1098681" y="297301"/>
                    <a:pt x="1141896" y="287130"/>
                    <a:pt x="1126435" y="238539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83A7F7-C8E5-D54C-AEE9-5E106CD0F6E3}"/>
                </a:ext>
              </a:extLst>
            </p:cNvPr>
            <p:cNvSpPr txBox="1"/>
            <p:nvPr/>
          </p:nvSpPr>
          <p:spPr>
            <a:xfrm>
              <a:off x="2585545" y="64638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F157141-5F84-5E42-A925-85B5A3AF3EC1}"/>
                </a:ext>
              </a:extLst>
            </p:cNvPr>
            <p:cNvSpPr/>
            <p:nvPr/>
          </p:nvSpPr>
          <p:spPr>
            <a:xfrm>
              <a:off x="2790497" y="740979"/>
              <a:ext cx="5021026" cy="2774731"/>
            </a:xfrm>
            <a:custGeom>
              <a:avLst/>
              <a:gdLst>
                <a:gd name="connsiteX0" fmla="*/ 3231931 w 5021026"/>
                <a:gd name="connsiteY0" fmla="*/ 47297 h 2774731"/>
                <a:gd name="connsiteX1" fmla="*/ 3153103 w 5021026"/>
                <a:gd name="connsiteY1" fmla="*/ 63062 h 2774731"/>
                <a:gd name="connsiteX2" fmla="*/ 3058510 w 5021026"/>
                <a:gd name="connsiteY2" fmla="*/ 78828 h 2774731"/>
                <a:gd name="connsiteX3" fmla="*/ 2963917 w 5021026"/>
                <a:gd name="connsiteY3" fmla="*/ 110359 h 2774731"/>
                <a:gd name="connsiteX4" fmla="*/ 2916620 w 5021026"/>
                <a:gd name="connsiteY4" fmla="*/ 141890 h 2774731"/>
                <a:gd name="connsiteX5" fmla="*/ 2837793 w 5021026"/>
                <a:gd name="connsiteY5" fmla="*/ 220718 h 2774731"/>
                <a:gd name="connsiteX6" fmla="*/ 2743200 w 5021026"/>
                <a:gd name="connsiteY6" fmla="*/ 315311 h 2774731"/>
                <a:gd name="connsiteX7" fmla="*/ 2648606 w 5021026"/>
                <a:gd name="connsiteY7" fmla="*/ 378373 h 2774731"/>
                <a:gd name="connsiteX8" fmla="*/ 2554013 w 5021026"/>
                <a:gd name="connsiteY8" fmla="*/ 472966 h 2774731"/>
                <a:gd name="connsiteX9" fmla="*/ 2459420 w 5021026"/>
                <a:gd name="connsiteY9" fmla="*/ 551793 h 2774731"/>
                <a:gd name="connsiteX10" fmla="*/ 2396358 w 5021026"/>
                <a:gd name="connsiteY10" fmla="*/ 567559 h 2774731"/>
                <a:gd name="connsiteX11" fmla="*/ 2301765 w 5021026"/>
                <a:gd name="connsiteY11" fmla="*/ 630621 h 2774731"/>
                <a:gd name="connsiteX12" fmla="*/ 2222937 w 5021026"/>
                <a:gd name="connsiteY12" fmla="*/ 709449 h 2774731"/>
                <a:gd name="connsiteX13" fmla="*/ 2191406 w 5021026"/>
                <a:gd name="connsiteY13" fmla="*/ 804042 h 2774731"/>
                <a:gd name="connsiteX14" fmla="*/ 2096813 w 5021026"/>
                <a:gd name="connsiteY14" fmla="*/ 945931 h 2774731"/>
                <a:gd name="connsiteX15" fmla="*/ 2065282 w 5021026"/>
                <a:gd name="connsiteY15" fmla="*/ 993228 h 2774731"/>
                <a:gd name="connsiteX16" fmla="*/ 2017986 w 5021026"/>
                <a:gd name="connsiteY16" fmla="*/ 1040524 h 2774731"/>
                <a:gd name="connsiteX17" fmla="*/ 1939158 w 5021026"/>
                <a:gd name="connsiteY17" fmla="*/ 1119352 h 2774731"/>
                <a:gd name="connsiteX18" fmla="*/ 1860331 w 5021026"/>
                <a:gd name="connsiteY18" fmla="*/ 1135118 h 2774731"/>
                <a:gd name="connsiteX19" fmla="*/ 1797269 w 5021026"/>
                <a:gd name="connsiteY19" fmla="*/ 1150883 h 2774731"/>
                <a:gd name="connsiteX20" fmla="*/ 1702675 w 5021026"/>
                <a:gd name="connsiteY20" fmla="*/ 1182414 h 2774731"/>
                <a:gd name="connsiteX21" fmla="*/ 1545020 w 5021026"/>
                <a:gd name="connsiteY21" fmla="*/ 1229711 h 2774731"/>
                <a:gd name="connsiteX22" fmla="*/ 1355834 w 5021026"/>
                <a:gd name="connsiteY22" fmla="*/ 1324304 h 2774731"/>
                <a:gd name="connsiteX23" fmla="*/ 1182413 w 5021026"/>
                <a:gd name="connsiteY23" fmla="*/ 1403131 h 2774731"/>
                <a:gd name="connsiteX24" fmla="*/ 1087820 w 5021026"/>
                <a:gd name="connsiteY24" fmla="*/ 1450428 h 2774731"/>
                <a:gd name="connsiteX25" fmla="*/ 993227 w 5021026"/>
                <a:gd name="connsiteY25" fmla="*/ 1513490 h 2774731"/>
                <a:gd name="connsiteX26" fmla="*/ 945931 w 5021026"/>
                <a:gd name="connsiteY26" fmla="*/ 1545021 h 2774731"/>
                <a:gd name="connsiteX27" fmla="*/ 819806 w 5021026"/>
                <a:gd name="connsiteY27" fmla="*/ 1560787 h 2774731"/>
                <a:gd name="connsiteX28" fmla="*/ 677917 w 5021026"/>
                <a:gd name="connsiteY28" fmla="*/ 1608083 h 2774731"/>
                <a:gd name="connsiteX29" fmla="*/ 630620 w 5021026"/>
                <a:gd name="connsiteY29" fmla="*/ 1623849 h 2774731"/>
                <a:gd name="connsiteX30" fmla="*/ 583324 w 5021026"/>
                <a:gd name="connsiteY30" fmla="*/ 1639614 h 2774731"/>
                <a:gd name="connsiteX31" fmla="*/ 536027 w 5021026"/>
                <a:gd name="connsiteY31" fmla="*/ 1671145 h 2774731"/>
                <a:gd name="connsiteX32" fmla="*/ 425669 w 5021026"/>
                <a:gd name="connsiteY32" fmla="*/ 1702676 h 2774731"/>
                <a:gd name="connsiteX33" fmla="*/ 331075 w 5021026"/>
                <a:gd name="connsiteY33" fmla="*/ 1734207 h 2774731"/>
                <a:gd name="connsiteX34" fmla="*/ 236482 w 5021026"/>
                <a:gd name="connsiteY34" fmla="*/ 1797269 h 2774731"/>
                <a:gd name="connsiteX35" fmla="*/ 173420 w 5021026"/>
                <a:gd name="connsiteY35" fmla="*/ 1891862 h 2774731"/>
                <a:gd name="connsiteX36" fmla="*/ 110358 w 5021026"/>
                <a:gd name="connsiteY36" fmla="*/ 1986455 h 2774731"/>
                <a:gd name="connsiteX37" fmla="*/ 78827 w 5021026"/>
                <a:gd name="connsiteY37" fmla="*/ 2017987 h 2774731"/>
                <a:gd name="connsiteX38" fmla="*/ 31531 w 5021026"/>
                <a:gd name="connsiteY38" fmla="*/ 2159876 h 2774731"/>
                <a:gd name="connsiteX39" fmla="*/ 15765 w 5021026"/>
                <a:gd name="connsiteY39" fmla="*/ 2207173 h 2774731"/>
                <a:gd name="connsiteX40" fmla="*/ 0 w 5021026"/>
                <a:gd name="connsiteY40" fmla="*/ 2254469 h 2774731"/>
                <a:gd name="connsiteX41" fmla="*/ 15765 w 5021026"/>
                <a:gd name="connsiteY41" fmla="*/ 2396359 h 2774731"/>
                <a:gd name="connsiteX42" fmla="*/ 63062 w 5021026"/>
                <a:gd name="connsiteY42" fmla="*/ 2427890 h 2774731"/>
                <a:gd name="connsiteX43" fmla="*/ 157655 w 5021026"/>
                <a:gd name="connsiteY43" fmla="*/ 2459421 h 2774731"/>
                <a:gd name="connsiteX44" fmla="*/ 299544 w 5021026"/>
                <a:gd name="connsiteY44" fmla="*/ 2538249 h 2774731"/>
                <a:gd name="connsiteX45" fmla="*/ 362606 w 5021026"/>
                <a:gd name="connsiteY45" fmla="*/ 2522483 h 2774731"/>
                <a:gd name="connsiteX46" fmla="*/ 378372 w 5021026"/>
                <a:gd name="connsiteY46" fmla="*/ 2569780 h 2774731"/>
                <a:gd name="connsiteX47" fmla="*/ 409903 w 5021026"/>
                <a:gd name="connsiteY47" fmla="*/ 2617076 h 2774731"/>
                <a:gd name="connsiteX48" fmla="*/ 504496 w 5021026"/>
                <a:gd name="connsiteY48" fmla="*/ 2680138 h 2774731"/>
                <a:gd name="connsiteX49" fmla="*/ 551793 w 5021026"/>
                <a:gd name="connsiteY49" fmla="*/ 2711669 h 2774731"/>
                <a:gd name="connsiteX50" fmla="*/ 693682 w 5021026"/>
                <a:gd name="connsiteY50" fmla="*/ 2743200 h 2774731"/>
                <a:gd name="connsiteX51" fmla="*/ 945931 w 5021026"/>
                <a:gd name="connsiteY51" fmla="*/ 2774731 h 2774731"/>
                <a:gd name="connsiteX52" fmla="*/ 1592317 w 5021026"/>
                <a:gd name="connsiteY52" fmla="*/ 2758966 h 2774731"/>
                <a:gd name="connsiteX53" fmla="*/ 1639613 w 5021026"/>
                <a:gd name="connsiteY53" fmla="*/ 2743200 h 2774731"/>
                <a:gd name="connsiteX54" fmla="*/ 2128344 w 5021026"/>
                <a:gd name="connsiteY54" fmla="*/ 2727435 h 2774731"/>
                <a:gd name="connsiteX55" fmla="*/ 2774731 w 5021026"/>
                <a:gd name="connsiteY55" fmla="*/ 2743200 h 2774731"/>
                <a:gd name="connsiteX56" fmla="*/ 3389586 w 5021026"/>
                <a:gd name="connsiteY56" fmla="*/ 2727435 h 2774731"/>
                <a:gd name="connsiteX57" fmla="*/ 3484179 w 5021026"/>
                <a:gd name="connsiteY57" fmla="*/ 2711669 h 2774731"/>
                <a:gd name="connsiteX58" fmla="*/ 3736427 w 5021026"/>
                <a:gd name="connsiteY58" fmla="*/ 2680138 h 2774731"/>
                <a:gd name="connsiteX59" fmla="*/ 3862551 w 5021026"/>
                <a:gd name="connsiteY59" fmla="*/ 2648607 h 2774731"/>
                <a:gd name="connsiteX60" fmla="*/ 3925613 w 5021026"/>
                <a:gd name="connsiteY60" fmla="*/ 2617076 h 2774731"/>
                <a:gd name="connsiteX61" fmla="*/ 4067503 w 5021026"/>
                <a:gd name="connsiteY61" fmla="*/ 2569780 h 2774731"/>
                <a:gd name="connsiteX62" fmla="*/ 4114800 w 5021026"/>
                <a:gd name="connsiteY62" fmla="*/ 2554014 h 2774731"/>
                <a:gd name="connsiteX63" fmla="*/ 4209393 w 5021026"/>
                <a:gd name="connsiteY63" fmla="*/ 2475187 h 2774731"/>
                <a:gd name="connsiteX64" fmla="*/ 4303986 w 5021026"/>
                <a:gd name="connsiteY64" fmla="*/ 2412124 h 2774731"/>
                <a:gd name="connsiteX65" fmla="*/ 4351282 w 5021026"/>
                <a:gd name="connsiteY65" fmla="*/ 2364828 h 2774731"/>
                <a:gd name="connsiteX66" fmla="*/ 4445875 w 5021026"/>
                <a:gd name="connsiteY66" fmla="*/ 2301766 h 2774731"/>
                <a:gd name="connsiteX67" fmla="*/ 4493172 w 5021026"/>
                <a:gd name="connsiteY67" fmla="*/ 2270235 h 2774731"/>
                <a:gd name="connsiteX68" fmla="*/ 4587765 w 5021026"/>
                <a:gd name="connsiteY68" fmla="*/ 2191407 h 2774731"/>
                <a:gd name="connsiteX69" fmla="*/ 4666593 w 5021026"/>
                <a:gd name="connsiteY69" fmla="*/ 2112580 h 2774731"/>
                <a:gd name="connsiteX70" fmla="*/ 4745420 w 5021026"/>
                <a:gd name="connsiteY70" fmla="*/ 2033752 h 2774731"/>
                <a:gd name="connsiteX71" fmla="*/ 4808482 w 5021026"/>
                <a:gd name="connsiteY71" fmla="*/ 1954924 h 2774731"/>
                <a:gd name="connsiteX72" fmla="*/ 4871544 w 5021026"/>
                <a:gd name="connsiteY72" fmla="*/ 1876097 h 2774731"/>
                <a:gd name="connsiteX73" fmla="*/ 4887310 w 5021026"/>
                <a:gd name="connsiteY73" fmla="*/ 1828800 h 2774731"/>
                <a:gd name="connsiteX74" fmla="*/ 4918841 w 5021026"/>
                <a:gd name="connsiteY74" fmla="*/ 1781504 h 2774731"/>
                <a:gd name="connsiteX75" fmla="*/ 4981903 w 5021026"/>
                <a:gd name="connsiteY75" fmla="*/ 1639614 h 2774731"/>
                <a:gd name="connsiteX76" fmla="*/ 4997669 w 5021026"/>
                <a:gd name="connsiteY76" fmla="*/ 1135118 h 2774731"/>
                <a:gd name="connsiteX77" fmla="*/ 4950372 w 5021026"/>
                <a:gd name="connsiteY77" fmla="*/ 867104 h 2774731"/>
                <a:gd name="connsiteX78" fmla="*/ 4903075 w 5021026"/>
                <a:gd name="connsiteY78" fmla="*/ 819807 h 2774731"/>
                <a:gd name="connsiteX79" fmla="*/ 4840013 w 5021026"/>
                <a:gd name="connsiteY79" fmla="*/ 725214 h 2774731"/>
                <a:gd name="connsiteX80" fmla="*/ 4776951 w 5021026"/>
                <a:gd name="connsiteY80" fmla="*/ 630621 h 2774731"/>
                <a:gd name="connsiteX81" fmla="*/ 4761186 w 5021026"/>
                <a:gd name="connsiteY81" fmla="*/ 567559 h 2774731"/>
                <a:gd name="connsiteX82" fmla="*/ 4682358 w 5021026"/>
                <a:gd name="connsiteY82" fmla="*/ 472966 h 2774731"/>
                <a:gd name="connsiteX83" fmla="*/ 4603531 w 5021026"/>
                <a:gd name="connsiteY83" fmla="*/ 394138 h 2774731"/>
                <a:gd name="connsiteX84" fmla="*/ 4524703 w 5021026"/>
                <a:gd name="connsiteY84" fmla="*/ 331076 h 2774731"/>
                <a:gd name="connsiteX85" fmla="*/ 4445875 w 5021026"/>
                <a:gd name="connsiteY85" fmla="*/ 268014 h 2774731"/>
                <a:gd name="connsiteX86" fmla="*/ 4414344 w 5021026"/>
                <a:gd name="connsiteY86" fmla="*/ 220718 h 2774731"/>
                <a:gd name="connsiteX87" fmla="*/ 4272455 w 5021026"/>
                <a:gd name="connsiteY87" fmla="*/ 141890 h 2774731"/>
                <a:gd name="connsiteX88" fmla="*/ 4225158 w 5021026"/>
                <a:gd name="connsiteY88" fmla="*/ 110359 h 2774731"/>
                <a:gd name="connsiteX89" fmla="*/ 4130565 w 5021026"/>
                <a:gd name="connsiteY89" fmla="*/ 78828 h 2774731"/>
                <a:gd name="connsiteX90" fmla="*/ 4035972 w 5021026"/>
                <a:gd name="connsiteY90" fmla="*/ 47297 h 2774731"/>
                <a:gd name="connsiteX91" fmla="*/ 3941379 w 5021026"/>
                <a:gd name="connsiteY91" fmla="*/ 15766 h 2774731"/>
                <a:gd name="connsiteX92" fmla="*/ 3894082 w 5021026"/>
                <a:gd name="connsiteY92" fmla="*/ 0 h 2774731"/>
                <a:gd name="connsiteX93" fmla="*/ 3405351 w 5021026"/>
                <a:gd name="connsiteY93" fmla="*/ 15766 h 2774731"/>
                <a:gd name="connsiteX94" fmla="*/ 3342289 w 5021026"/>
                <a:gd name="connsiteY94" fmla="*/ 31531 h 2774731"/>
                <a:gd name="connsiteX95" fmla="*/ 3231931 w 5021026"/>
                <a:gd name="connsiteY95" fmla="*/ 47297 h 277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021026" h="2774731">
                  <a:moveTo>
                    <a:pt x="3231931" y="47297"/>
                  </a:moveTo>
                  <a:cubicBezTo>
                    <a:pt x="3200400" y="52552"/>
                    <a:pt x="3179467" y="58269"/>
                    <a:pt x="3153103" y="63062"/>
                  </a:cubicBezTo>
                  <a:cubicBezTo>
                    <a:pt x="3121653" y="68780"/>
                    <a:pt x="3089522" y="71075"/>
                    <a:pt x="3058510" y="78828"/>
                  </a:cubicBezTo>
                  <a:cubicBezTo>
                    <a:pt x="3026266" y="86889"/>
                    <a:pt x="2991572" y="91923"/>
                    <a:pt x="2963917" y="110359"/>
                  </a:cubicBezTo>
                  <a:lnTo>
                    <a:pt x="2916620" y="141890"/>
                  </a:lnTo>
                  <a:cubicBezTo>
                    <a:pt x="2851648" y="239349"/>
                    <a:pt x="2923785" y="144280"/>
                    <a:pt x="2837793" y="220718"/>
                  </a:cubicBezTo>
                  <a:cubicBezTo>
                    <a:pt x="2804465" y="250343"/>
                    <a:pt x="2780303" y="290576"/>
                    <a:pt x="2743200" y="315311"/>
                  </a:cubicBezTo>
                  <a:cubicBezTo>
                    <a:pt x="2711669" y="336332"/>
                    <a:pt x="2675402" y="351577"/>
                    <a:pt x="2648606" y="378373"/>
                  </a:cubicBezTo>
                  <a:lnTo>
                    <a:pt x="2554013" y="472966"/>
                  </a:lnTo>
                  <a:cubicBezTo>
                    <a:pt x="2525602" y="501377"/>
                    <a:pt x="2497832" y="535330"/>
                    <a:pt x="2459420" y="551793"/>
                  </a:cubicBezTo>
                  <a:cubicBezTo>
                    <a:pt x="2439504" y="560328"/>
                    <a:pt x="2417379" y="562304"/>
                    <a:pt x="2396358" y="567559"/>
                  </a:cubicBezTo>
                  <a:cubicBezTo>
                    <a:pt x="2364827" y="588580"/>
                    <a:pt x="2328561" y="603825"/>
                    <a:pt x="2301765" y="630621"/>
                  </a:cubicBezTo>
                  <a:lnTo>
                    <a:pt x="2222937" y="709449"/>
                  </a:lnTo>
                  <a:cubicBezTo>
                    <a:pt x="2212427" y="740980"/>
                    <a:pt x="2209842" y="776387"/>
                    <a:pt x="2191406" y="804042"/>
                  </a:cubicBezTo>
                  <a:lnTo>
                    <a:pt x="2096813" y="945931"/>
                  </a:lnTo>
                  <a:cubicBezTo>
                    <a:pt x="2086303" y="961697"/>
                    <a:pt x="2078680" y="979830"/>
                    <a:pt x="2065282" y="993228"/>
                  </a:cubicBezTo>
                  <a:cubicBezTo>
                    <a:pt x="2049517" y="1008993"/>
                    <a:pt x="2032259" y="1023396"/>
                    <a:pt x="2017986" y="1040524"/>
                  </a:cubicBezTo>
                  <a:cubicBezTo>
                    <a:pt x="1982950" y="1082567"/>
                    <a:pt x="1995215" y="1098330"/>
                    <a:pt x="1939158" y="1119352"/>
                  </a:cubicBezTo>
                  <a:cubicBezTo>
                    <a:pt x="1914068" y="1128761"/>
                    <a:pt x="1886489" y="1129305"/>
                    <a:pt x="1860331" y="1135118"/>
                  </a:cubicBezTo>
                  <a:cubicBezTo>
                    <a:pt x="1839179" y="1139818"/>
                    <a:pt x="1818023" y="1144657"/>
                    <a:pt x="1797269" y="1150883"/>
                  </a:cubicBezTo>
                  <a:cubicBezTo>
                    <a:pt x="1765434" y="1160433"/>
                    <a:pt x="1734919" y="1174353"/>
                    <a:pt x="1702675" y="1182414"/>
                  </a:cubicBezTo>
                  <a:cubicBezTo>
                    <a:pt x="1667424" y="1191227"/>
                    <a:pt x="1568048" y="1214359"/>
                    <a:pt x="1545020" y="1229711"/>
                  </a:cubicBezTo>
                  <a:cubicBezTo>
                    <a:pt x="1363235" y="1350901"/>
                    <a:pt x="1538595" y="1245978"/>
                    <a:pt x="1355834" y="1324304"/>
                  </a:cubicBezTo>
                  <a:cubicBezTo>
                    <a:pt x="1109121" y="1430038"/>
                    <a:pt x="1311682" y="1360043"/>
                    <a:pt x="1182413" y="1403131"/>
                  </a:cubicBezTo>
                  <a:cubicBezTo>
                    <a:pt x="972460" y="1543101"/>
                    <a:pt x="1283627" y="1341646"/>
                    <a:pt x="1087820" y="1450428"/>
                  </a:cubicBezTo>
                  <a:cubicBezTo>
                    <a:pt x="1054693" y="1468832"/>
                    <a:pt x="1024758" y="1492469"/>
                    <a:pt x="993227" y="1513490"/>
                  </a:cubicBezTo>
                  <a:cubicBezTo>
                    <a:pt x="977462" y="1524000"/>
                    <a:pt x="964732" y="1542671"/>
                    <a:pt x="945931" y="1545021"/>
                  </a:cubicBezTo>
                  <a:lnTo>
                    <a:pt x="819806" y="1560787"/>
                  </a:lnTo>
                  <a:lnTo>
                    <a:pt x="677917" y="1608083"/>
                  </a:lnTo>
                  <a:lnTo>
                    <a:pt x="630620" y="1623849"/>
                  </a:lnTo>
                  <a:lnTo>
                    <a:pt x="583324" y="1639614"/>
                  </a:lnTo>
                  <a:cubicBezTo>
                    <a:pt x="567558" y="1650124"/>
                    <a:pt x="552974" y="1662671"/>
                    <a:pt x="536027" y="1671145"/>
                  </a:cubicBezTo>
                  <a:cubicBezTo>
                    <a:pt x="509530" y="1684394"/>
                    <a:pt x="450934" y="1695097"/>
                    <a:pt x="425669" y="1702676"/>
                  </a:cubicBezTo>
                  <a:cubicBezTo>
                    <a:pt x="393834" y="1712226"/>
                    <a:pt x="331075" y="1734207"/>
                    <a:pt x="331075" y="1734207"/>
                  </a:cubicBezTo>
                  <a:cubicBezTo>
                    <a:pt x="299544" y="1755228"/>
                    <a:pt x="257503" y="1765738"/>
                    <a:pt x="236482" y="1797269"/>
                  </a:cubicBezTo>
                  <a:lnTo>
                    <a:pt x="173420" y="1891862"/>
                  </a:lnTo>
                  <a:lnTo>
                    <a:pt x="110358" y="1986455"/>
                  </a:lnTo>
                  <a:lnTo>
                    <a:pt x="78827" y="2017987"/>
                  </a:lnTo>
                  <a:lnTo>
                    <a:pt x="31531" y="2159876"/>
                  </a:lnTo>
                  <a:lnTo>
                    <a:pt x="15765" y="2207173"/>
                  </a:lnTo>
                  <a:lnTo>
                    <a:pt x="0" y="2254469"/>
                  </a:lnTo>
                  <a:cubicBezTo>
                    <a:pt x="5255" y="2301766"/>
                    <a:pt x="-498" y="2351636"/>
                    <a:pt x="15765" y="2396359"/>
                  </a:cubicBezTo>
                  <a:cubicBezTo>
                    <a:pt x="22240" y="2414166"/>
                    <a:pt x="45747" y="2420195"/>
                    <a:pt x="63062" y="2427890"/>
                  </a:cubicBezTo>
                  <a:cubicBezTo>
                    <a:pt x="93434" y="2441389"/>
                    <a:pt x="130000" y="2440985"/>
                    <a:pt x="157655" y="2459421"/>
                  </a:cubicBezTo>
                  <a:cubicBezTo>
                    <a:pt x="266075" y="2531701"/>
                    <a:pt x="216297" y="2510499"/>
                    <a:pt x="299544" y="2538249"/>
                  </a:cubicBezTo>
                  <a:cubicBezTo>
                    <a:pt x="320565" y="2532994"/>
                    <a:pt x="342488" y="2514436"/>
                    <a:pt x="362606" y="2522483"/>
                  </a:cubicBezTo>
                  <a:cubicBezTo>
                    <a:pt x="378036" y="2528655"/>
                    <a:pt x="370940" y="2554916"/>
                    <a:pt x="378372" y="2569780"/>
                  </a:cubicBezTo>
                  <a:cubicBezTo>
                    <a:pt x="386846" y="2586727"/>
                    <a:pt x="395643" y="2604599"/>
                    <a:pt x="409903" y="2617076"/>
                  </a:cubicBezTo>
                  <a:cubicBezTo>
                    <a:pt x="438422" y="2642030"/>
                    <a:pt x="472965" y="2659117"/>
                    <a:pt x="504496" y="2680138"/>
                  </a:cubicBezTo>
                  <a:cubicBezTo>
                    <a:pt x="520262" y="2690648"/>
                    <a:pt x="533818" y="2705677"/>
                    <a:pt x="551793" y="2711669"/>
                  </a:cubicBezTo>
                  <a:cubicBezTo>
                    <a:pt x="625295" y="2736171"/>
                    <a:pt x="590621" y="2727344"/>
                    <a:pt x="693682" y="2743200"/>
                  </a:cubicBezTo>
                  <a:cubicBezTo>
                    <a:pt x="810678" y="2761199"/>
                    <a:pt x="818939" y="2760621"/>
                    <a:pt x="945931" y="2774731"/>
                  </a:cubicBezTo>
                  <a:cubicBezTo>
                    <a:pt x="1161393" y="2769476"/>
                    <a:pt x="1377013" y="2768753"/>
                    <a:pt x="1592317" y="2758966"/>
                  </a:cubicBezTo>
                  <a:cubicBezTo>
                    <a:pt x="1608918" y="2758211"/>
                    <a:pt x="1623023" y="2744176"/>
                    <a:pt x="1639613" y="2743200"/>
                  </a:cubicBezTo>
                  <a:cubicBezTo>
                    <a:pt x="1802327" y="2733629"/>
                    <a:pt x="1965434" y="2732690"/>
                    <a:pt x="2128344" y="2727435"/>
                  </a:cubicBezTo>
                  <a:cubicBezTo>
                    <a:pt x="2343806" y="2732690"/>
                    <a:pt x="2559205" y="2743200"/>
                    <a:pt x="2774731" y="2743200"/>
                  </a:cubicBezTo>
                  <a:cubicBezTo>
                    <a:pt x="2979750" y="2743200"/>
                    <a:pt x="3184769" y="2736538"/>
                    <a:pt x="3389586" y="2727435"/>
                  </a:cubicBezTo>
                  <a:cubicBezTo>
                    <a:pt x="3421520" y="2726016"/>
                    <a:pt x="3452493" y="2715894"/>
                    <a:pt x="3484179" y="2711669"/>
                  </a:cubicBezTo>
                  <a:cubicBezTo>
                    <a:pt x="3549781" y="2702922"/>
                    <a:pt x="3667369" y="2693950"/>
                    <a:pt x="3736427" y="2680138"/>
                  </a:cubicBezTo>
                  <a:cubicBezTo>
                    <a:pt x="3778921" y="2671639"/>
                    <a:pt x="3823791" y="2667987"/>
                    <a:pt x="3862551" y="2648607"/>
                  </a:cubicBezTo>
                  <a:cubicBezTo>
                    <a:pt x="3883572" y="2638097"/>
                    <a:pt x="3903792" y="2625804"/>
                    <a:pt x="3925613" y="2617076"/>
                  </a:cubicBezTo>
                  <a:cubicBezTo>
                    <a:pt x="3925644" y="2617064"/>
                    <a:pt x="4043839" y="2577668"/>
                    <a:pt x="4067503" y="2569780"/>
                  </a:cubicBezTo>
                  <a:cubicBezTo>
                    <a:pt x="4083269" y="2564525"/>
                    <a:pt x="4100973" y="2563232"/>
                    <a:pt x="4114800" y="2554014"/>
                  </a:cubicBezTo>
                  <a:cubicBezTo>
                    <a:pt x="4283804" y="2441344"/>
                    <a:pt x="4027313" y="2616805"/>
                    <a:pt x="4209393" y="2475187"/>
                  </a:cubicBezTo>
                  <a:cubicBezTo>
                    <a:pt x="4239306" y="2451921"/>
                    <a:pt x="4277190" y="2438920"/>
                    <a:pt x="4303986" y="2412124"/>
                  </a:cubicBezTo>
                  <a:cubicBezTo>
                    <a:pt x="4319751" y="2396359"/>
                    <a:pt x="4333683" y="2378516"/>
                    <a:pt x="4351282" y="2364828"/>
                  </a:cubicBezTo>
                  <a:cubicBezTo>
                    <a:pt x="4381195" y="2341562"/>
                    <a:pt x="4414344" y="2322787"/>
                    <a:pt x="4445875" y="2301766"/>
                  </a:cubicBezTo>
                  <a:cubicBezTo>
                    <a:pt x="4461641" y="2291256"/>
                    <a:pt x="4479774" y="2283633"/>
                    <a:pt x="4493172" y="2270235"/>
                  </a:cubicBezTo>
                  <a:cubicBezTo>
                    <a:pt x="4553867" y="2209540"/>
                    <a:pt x="4521918" y="2235306"/>
                    <a:pt x="4587765" y="2191407"/>
                  </a:cubicBezTo>
                  <a:cubicBezTo>
                    <a:pt x="4671850" y="2065281"/>
                    <a:pt x="4561487" y="2217686"/>
                    <a:pt x="4666593" y="2112580"/>
                  </a:cubicBezTo>
                  <a:cubicBezTo>
                    <a:pt x="4771699" y="2007474"/>
                    <a:pt x="4619294" y="2117837"/>
                    <a:pt x="4745420" y="2033752"/>
                  </a:cubicBezTo>
                  <a:cubicBezTo>
                    <a:pt x="4785048" y="1914871"/>
                    <a:pt x="4726984" y="2056796"/>
                    <a:pt x="4808482" y="1954924"/>
                  </a:cubicBezTo>
                  <a:cubicBezTo>
                    <a:pt x="4895511" y="1846138"/>
                    <a:pt x="4736000" y="1966460"/>
                    <a:pt x="4871544" y="1876097"/>
                  </a:cubicBezTo>
                  <a:cubicBezTo>
                    <a:pt x="4876799" y="1860331"/>
                    <a:pt x="4879878" y="1843664"/>
                    <a:pt x="4887310" y="1828800"/>
                  </a:cubicBezTo>
                  <a:cubicBezTo>
                    <a:pt x="4895784" y="1811853"/>
                    <a:pt x="4911146" y="1798819"/>
                    <a:pt x="4918841" y="1781504"/>
                  </a:cubicBezTo>
                  <a:cubicBezTo>
                    <a:pt x="4993888" y="1612648"/>
                    <a:pt x="4910543" y="1746655"/>
                    <a:pt x="4981903" y="1639614"/>
                  </a:cubicBezTo>
                  <a:cubicBezTo>
                    <a:pt x="5042226" y="1398320"/>
                    <a:pt x="5020550" y="1535539"/>
                    <a:pt x="4997669" y="1135118"/>
                  </a:cubicBezTo>
                  <a:cubicBezTo>
                    <a:pt x="4996851" y="1120801"/>
                    <a:pt x="4989976" y="906708"/>
                    <a:pt x="4950372" y="867104"/>
                  </a:cubicBezTo>
                  <a:lnTo>
                    <a:pt x="4903075" y="819807"/>
                  </a:lnTo>
                  <a:cubicBezTo>
                    <a:pt x="4865590" y="707349"/>
                    <a:pt x="4918743" y="843308"/>
                    <a:pt x="4840013" y="725214"/>
                  </a:cubicBezTo>
                  <a:cubicBezTo>
                    <a:pt x="4748748" y="588317"/>
                    <a:pt x="4927835" y="781505"/>
                    <a:pt x="4776951" y="630621"/>
                  </a:cubicBezTo>
                  <a:cubicBezTo>
                    <a:pt x="4771696" y="609600"/>
                    <a:pt x="4769721" y="587475"/>
                    <a:pt x="4761186" y="567559"/>
                  </a:cubicBezTo>
                  <a:cubicBezTo>
                    <a:pt x="4740462" y="519203"/>
                    <a:pt x="4715784" y="513077"/>
                    <a:pt x="4682358" y="472966"/>
                  </a:cubicBezTo>
                  <a:cubicBezTo>
                    <a:pt x="4616666" y="394136"/>
                    <a:pt x="4690243" y="451947"/>
                    <a:pt x="4603531" y="394138"/>
                  </a:cubicBezTo>
                  <a:cubicBezTo>
                    <a:pt x="4513169" y="258596"/>
                    <a:pt x="4633490" y="418105"/>
                    <a:pt x="4524703" y="331076"/>
                  </a:cubicBezTo>
                  <a:cubicBezTo>
                    <a:pt x="4422829" y="249577"/>
                    <a:pt x="4564758" y="307643"/>
                    <a:pt x="4445875" y="268014"/>
                  </a:cubicBezTo>
                  <a:cubicBezTo>
                    <a:pt x="4435365" y="252249"/>
                    <a:pt x="4428604" y="233195"/>
                    <a:pt x="4414344" y="220718"/>
                  </a:cubicBezTo>
                  <a:cubicBezTo>
                    <a:pt x="4347622" y="162336"/>
                    <a:pt x="4337417" y="163543"/>
                    <a:pt x="4272455" y="141890"/>
                  </a:cubicBezTo>
                  <a:cubicBezTo>
                    <a:pt x="4256689" y="131380"/>
                    <a:pt x="4242473" y="118054"/>
                    <a:pt x="4225158" y="110359"/>
                  </a:cubicBezTo>
                  <a:cubicBezTo>
                    <a:pt x="4194786" y="96860"/>
                    <a:pt x="4162096" y="89338"/>
                    <a:pt x="4130565" y="78828"/>
                  </a:cubicBezTo>
                  <a:lnTo>
                    <a:pt x="4035972" y="47297"/>
                  </a:lnTo>
                  <a:lnTo>
                    <a:pt x="3941379" y="15766"/>
                  </a:lnTo>
                  <a:lnTo>
                    <a:pt x="3894082" y="0"/>
                  </a:lnTo>
                  <a:cubicBezTo>
                    <a:pt x="3731172" y="5255"/>
                    <a:pt x="3568081" y="6467"/>
                    <a:pt x="3405351" y="15766"/>
                  </a:cubicBezTo>
                  <a:cubicBezTo>
                    <a:pt x="3383719" y="17002"/>
                    <a:pt x="3363043" y="25305"/>
                    <a:pt x="3342289" y="31531"/>
                  </a:cubicBezTo>
                  <a:cubicBezTo>
                    <a:pt x="3254172" y="57966"/>
                    <a:pt x="3263462" y="42042"/>
                    <a:pt x="3231931" y="47297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7306AB-0472-F648-AACF-3C67D980C765}"/>
                </a:ext>
              </a:extLst>
            </p:cNvPr>
            <p:cNvSpPr txBox="1"/>
            <p:nvPr/>
          </p:nvSpPr>
          <p:spPr>
            <a:xfrm>
              <a:off x="7577962" y="798787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Bellman-Ford </a:t>
            </a:r>
            <a:r>
              <a:rPr lang="en-US" dirty="0" smtClean="0"/>
              <a:t>algorithm: Relaxation</a:t>
            </a:r>
            <a:endParaRPr lang="en-US" dirty="0"/>
          </a:p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618-05D2-BE46-951E-F12637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106017"/>
            <a:ext cx="8229600" cy="768281"/>
          </a:xfrm>
        </p:spPr>
        <p:txBody>
          <a:bodyPr/>
          <a:lstStyle/>
          <a:p>
            <a:r>
              <a:rPr lang="en-US" dirty="0"/>
              <a:t>An Illustration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F2D08-9382-FD45-8A87-AECFE778BA0A}"/>
              </a:ext>
            </a:extLst>
          </p:cNvPr>
          <p:cNvGrpSpPr/>
          <p:nvPr/>
        </p:nvGrpSpPr>
        <p:grpSpPr>
          <a:xfrm>
            <a:off x="4426224" y="914400"/>
            <a:ext cx="4792242" cy="2344082"/>
            <a:chOff x="4933019" y="1361884"/>
            <a:chExt cx="3850920" cy="191392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77FFC1-9C3A-6944-AEDD-77092AB81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06" y="2297840"/>
              <a:ext cx="1001016" cy="63298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2BB12E-0170-3D4F-BE4A-CBF5F70B70D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84" y="1679413"/>
              <a:ext cx="981738" cy="63465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892A16-808E-B34D-845E-99AC7552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879" y="1627610"/>
              <a:ext cx="2029539" cy="131373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DDA02-EC39-0849-AB56-BD7F040E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131" y="1695644"/>
              <a:ext cx="1987826" cy="11926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17AD9-209B-AC4A-A45C-0FB6698A600A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22791-DF24-834F-8B3A-A1E61B950971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357CA0-703E-ED47-BEA6-31B9C097BE22}"/>
                </a:ext>
              </a:extLst>
            </p:cNvPr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53EE76-972A-DA40-9832-D82C4F7845AD}"/>
                </a:ext>
              </a:extLst>
            </p:cNvPr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A8962-4763-C044-981D-923551F3CE16}"/>
                </a:ext>
              </a:extLst>
            </p:cNvPr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B31845-7AF0-CE4E-832C-48F913C520E9}"/>
                </a:ext>
              </a:extLst>
            </p:cNvPr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89F493-0E83-3944-AE80-65832DB1B490}"/>
                </a:ext>
              </a:extLst>
            </p:cNvPr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BA6F6-D267-714C-A28C-7EE366D4DE05}"/>
                </a:ext>
              </a:extLst>
            </p:cNvPr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B69D-D147-9443-994E-1AAAE5DB022E}"/>
                </a:ext>
              </a:extLst>
            </p:cNvPr>
            <p:cNvSpPr txBox="1"/>
            <p:nvPr/>
          </p:nvSpPr>
          <p:spPr>
            <a:xfrm>
              <a:off x="6091522" y="1377524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BBFC-135D-9B44-9A40-398106B55538}"/>
                </a:ext>
              </a:extLst>
            </p:cNvPr>
            <p:cNvSpPr txBox="1"/>
            <p:nvPr/>
          </p:nvSpPr>
          <p:spPr>
            <a:xfrm>
              <a:off x="7438504" y="211107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92A0C-AF3F-9A4E-8FCE-2FB6B9022A09}"/>
                </a:ext>
              </a:extLst>
            </p:cNvPr>
            <p:cNvSpPr txBox="1"/>
            <p:nvPr/>
          </p:nvSpPr>
          <p:spPr>
            <a:xfrm>
              <a:off x="6213221" y="2949121"/>
              <a:ext cx="357070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54AB7-5A44-4A46-9ABC-B9A68B63FBC2}"/>
                </a:ext>
              </a:extLst>
            </p:cNvPr>
            <p:cNvSpPr txBox="1"/>
            <p:nvPr/>
          </p:nvSpPr>
          <p:spPr>
            <a:xfrm>
              <a:off x="4933019" y="2146837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AB8450-030F-714A-915D-01EDE9B6536D}"/>
                </a:ext>
              </a:extLst>
            </p:cNvPr>
            <p:cNvSpPr txBox="1"/>
            <p:nvPr/>
          </p:nvSpPr>
          <p:spPr>
            <a:xfrm>
              <a:off x="6024079" y="1838245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9A594-75B3-E147-8C00-BA41FB5F4AA0}"/>
                </a:ext>
              </a:extLst>
            </p:cNvPr>
            <p:cNvSpPr txBox="1"/>
            <p:nvPr/>
          </p:nvSpPr>
          <p:spPr>
            <a:xfrm>
              <a:off x="6618057" y="1808040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6E37C-D366-5242-8A5B-89185099F5CC}"/>
                </a:ext>
              </a:extLst>
            </p:cNvPr>
            <p:cNvSpPr/>
            <p:nvPr/>
          </p:nvSpPr>
          <p:spPr>
            <a:xfrm>
              <a:off x="8138195" y="199481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155B6-251D-7A46-BBB4-421A631D3436}"/>
                </a:ext>
              </a:extLst>
            </p:cNvPr>
            <p:cNvSpPr txBox="1"/>
            <p:nvPr/>
          </p:nvSpPr>
          <p:spPr>
            <a:xfrm>
              <a:off x="7933689" y="2570935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B38DA-FA90-B740-BBEC-5A7317FE5B83}"/>
                </a:ext>
              </a:extLst>
            </p:cNvPr>
            <p:cNvSpPr txBox="1"/>
            <p:nvPr/>
          </p:nvSpPr>
          <p:spPr>
            <a:xfrm>
              <a:off x="7928365" y="168908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2DF1E6-0B9B-B641-917D-5E7F100D7FC3}"/>
              </a:ext>
            </a:extLst>
          </p:cNvPr>
          <p:cNvSpPr txBox="1"/>
          <p:nvPr/>
        </p:nvSpPr>
        <p:spPr>
          <a:xfrm>
            <a:off x="2345637" y="1431234"/>
            <a:ext cx="1642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S</a:t>
            </a:r>
            <a:r>
              <a:rPr lang="en-US" sz="2800" baseline="-25000" dirty="0"/>
              <a:t>0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.d=0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10B98-1332-2D43-AC77-AC28D7398B3E}"/>
              </a:ext>
            </a:extLst>
          </p:cNvPr>
          <p:cNvSpPr txBox="1"/>
          <p:nvPr/>
        </p:nvSpPr>
        <p:spPr>
          <a:xfrm>
            <a:off x="9800898" y="1261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1E4795-2F04-7441-8649-E2C4F5B4AE48}"/>
              </a:ext>
            </a:extLst>
          </p:cNvPr>
          <p:cNvGrpSpPr/>
          <p:nvPr/>
        </p:nvGrpSpPr>
        <p:grpSpPr>
          <a:xfrm>
            <a:off x="4109546" y="593830"/>
            <a:ext cx="5423945" cy="2837795"/>
            <a:chOff x="2585545" y="593829"/>
            <a:chExt cx="5423945" cy="2837795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09DA08F-DDD8-404F-8B32-4DE89E7A519E}"/>
                </a:ext>
              </a:extLst>
            </p:cNvPr>
            <p:cNvSpPr/>
            <p:nvPr/>
          </p:nvSpPr>
          <p:spPr>
            <a:xfrm>
              <a:off x="2885089" y="725214"/>
              <a:ext cx="1261241" cy="2680138"/>
            </a:xfrm>
            <a:custGeom>
              <a:avLst/>
              <a:gdLst>
                <a:gd name="connsiteX0" fmla="*/ 1126435 w 1152939"/>
                <a:gd name="connsiteY0" fmla="*/ 238539 h 1126434"/>
                <a:gd name="connsiteX1" fmla="*/ 1033669 w 1152939"/>
                <a:gd name="connsiteY1" fmla="*/ 172278 h 1126434"/>
                <a:gd name="connsiteX2" fmla="*/ 1007165 w 1152939"/>
                <a:gd name="connsiteY2" fmla="*/ 145773 h 1126434"/>
                <a:gd name="connsiteX3" fmla="*/ 927652 w 1152939"/>
                <a:gd name="connsiteY3" fmla="*/ 106017 h 1126434"/>
                <a:gd name="connsiteX4" fmla="*/ 808383 w 1152939"/>
                <a:gd name="connsiteY4" fmla="*/ 53008 h 1126434"/>
                <a:gd name="connsiteX5" fmla="*/ 728869 w 1152939"/>
                <a:gd name="connsiteY5" fmla="*/ 26504 h 1126434"/>
                <a:gd name="connsiteX6" fmla="*/ 689113 w 1152939"/>
                <a:gd name="connsiteY6" fmla="*/ 13252 h 1126434"/>
                <a:gd name="connsiteX7" fmla="*/ 636104 w 1152939"/>
                <a:gd name="connsiteY7" fmla="*/ 0 h 1126434"/>
                <a:gd name="connsiteX8" fmla="*/ 344556 w 1152939"/>
                <a:gd name="connsiteY8" fmla="*/ 13252 h 1126434"/>
                <a:gd name="connsiteX9" fmla="*/ 291548 w 1152939"/>
                <a:gd name="connsiteY9" fmla="*/ 26504 h 1126434"/>
                <a:gd name="connsiteX10" fmla="*/ 212035 w 1152939"/>
                <a:gd name="connsiteY10" fmla="*/ 53008 h 1126434"/>
                <a:gd name="connsiteX11" fmla="*/ 132522 w 1152939"/>
                <a:gd name="connsiteY11" fmla="*/ 106017 h 1126434"/>
                <a:gd name="connsiteX12" fmla="*/ 79513 w 1152939"/>
                <a:gd name="connsiteY12" fmla="*/ 185530 h 1126434"/>
                <a:gd name="connsiteX13" fmla="*/ 39756 w 1152939"/>
                <a:gd name="connsiteY13" fmla="*/ 304800 h 1126434"/>
                <a:gd name="connsiteX14" fmla="*/ 26504 w 1152939"/>
                <a:gd name="connsiteY14" fmla="*/ 344556 h 1126434"/>
                <a:gd name="connsiteX15" fmla="*/ 0 w 1152939"/>
                <a:gd name="connsiteY15" fmla="*/ 516834 h 1126434"/>
                <a:gd name="connsiteX16" fmla="*/ 13252 w 1152939"/>
                <a:gd name="connsiteY16" fmla="*/ 834887 h 1126434"/>
                <a:gd name="connsiteX17" fmla="*/ 92765 w 1152939"/>
                <a:gd name="connsiteY17" fmla="*/ 927652 h 1126434"/>
                <a:gd name="connsiteX18" fmla="*/ 172278 w 1152939"/>
                <a:gd name="connsiteY18" fmla="*/ 993913 h 1126434"/>
                <a:gd name="connsiteX19" fmla="*/ 198783 w 1152939"/>
                <a:gd name="connsiteY19" fmla="*/ 1020417 h 1126434"/>
                <a:gd name="connsiteX20" fmla="*/ 238539 w 1152939"/>
                <a:gd name="connsiteY20" fmla="*/ 1033669 h 1126434"/>
                <a:gd name="connsiteX21" fmla="*/ 278296 w 1152939"/>
                <a:gd name="connsiteY21" fmla="*/ 1060173 h 1126434"/>
                <a:gd name="connsiteX22" fmla="*/ 357809 w 1152939"/>
                <a:gd name="connsiteY22" fmla="*/ 1086678 h 1126434"/>
                <a:gd name="connsiteX23" fmla="*/ 450574 w 1152939"/>
                <a:gd name="connsiteY23" fmla="*/ 1113182 h 1126434"/>
                <a:gd name="connsiteX24" fmla="*/ 596348 w 1152939"/>
                <a:gd name="connsiteY24" fmla="*/ 1126434 h 1126434"/>
                <a:gd name="connsiteX25" fmla="*/ 728869 w 1152939"/>
                <a:gd name="connsiteY25" fmla="*/ 1113182 h 1126434"/>
                <a:gd name="connsiteX26" fmla="*/ 848139 w 1152939"/>
                <a:gd name="connsiteY26" fmla="*/ 1086678 h 1126434"/>
                <a:gd name="connsiteX27" fmla="*/ 927652 w 1152939"/>
                <a:gd name="connsiteY27" fmla="*/ 1060173 h 1126434"/>
                <a:gd name="connsiteX28" fmla="*/ 1007165 w 1152939"/>
                <a:gd name="connsiteY28" fmla="*/ 1007165 h 1126434"/>
                <a:gd name="connsiteX29" fmla="*/ 1046922 w 1152939"/>
                <a:gd name="connsiteY29" fmla="*/ 980660 h 1126434"/>
                <a:gd name="connsiteX30" fmla="*/ 1086678 w 1152939"/>
                <a:gd name="connsiteY30" fmla="*/ 940904 h 1126434"/>
                <a:gd name="connsiteX31" fmla="*/ 1126435 w 1152939"/>
                <a:gd name="connsiteY31" fmla="*/ 874643 h 1126434"/>
                <a:gd name="connsiteX32" fmla="*/ 1152939 w 1152939"/>
                <a:gd name="connsiteY32" fmla="*/ 768626 h 1126434"/>
                <a:gd name="connsiteX33" fmla="*/ 1139687 w 1152939"/>
                <a:gd name="connsiteY33" fmla="*/ 516834 h 1126434"/>
                <a:gd name="connsiteX34" fmla="*/ 1126435 w 1152939"/>
                <a:gd name="connsiteY34" fmla="*/ 463826 h 1126434"/>
                <a:gd name="connsiteX35" fmla="*/ 1126435 w 1152939"/>
                <a:gd name="connsiteY35" fmla="*/ 238539 h 112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2939" h="1126434">
                  <a:moveTo>
                    <a:pt x="1126435" y="238539"/>
                  </a:moveTo>
                  <a:cubicBezTo>
                    <a:pt x="1110974" y="189948"/>
                    <a:pt x="1063664" y="195608"/>
                    <a:pt x="1033669" y="172278"/>
                  </a:cubicBezTo>
                  <a:cubicBezTo>
                    <a:pt x="1023807" y="164607"/>
                    <a:pt x="1016921" y="153578"/>
                    <a:pt x="1007165" y="145773"/>
                  </a:cubicBezTo>
                  <a:cubicBezTo>
                    <a:pt x="970467" y="116414"/>
                    <a:pt x="969643" y="120014"/>
                    <a:pt x="927652" y="106017"/>
                  </a:cubicBezTo>
                  <a:cubicBezTo>
                    <a:pt x="864651" y="64016"/>
                    <a:pt x="903004" y="84549"/>
                    <a:pt x="808383" y="53008"/>
                  </a:cubicBezTo>
                  <a:lnTo>
                    <a:pt x="728869" y="26504"/>
                  </a:lnTo>
                  <a:cubicBezTo>
                    <a:pt x="715617" y="22087"/>
                    <a:pt x="702665" y="16640"/>
                    <a:pt x="689113" y="13252"/>
                  </a:cubicBezTo>
                  <a:lnTo>
                    <a:pt x="636104" y="0"/>
                  </a:lnTo>
                  <a:cubicBezTo>
                    <a:pt x="538921" y="4417"/>
                    <a:pt x="441552" y="5791"/>
                    <a:pt x="344556" y="13252"/>
                  </a:cubicBezTo>
                  <a:cubicBezTo>
                    <a:pt x="326397" y="14649"/>
                    <a:pt x="308993" y="21271"/>
                    <a:pt x="291548" y="26504"/>
                  </a:cubicBezTo>
                  <a:cubicBezTo>
                    <a:pt x="264788" y="34532"/>
                    <a:pt x="212035" y="53008"/>
                    <a:pt x="212035" y="53008"/>
                  </a:cubicBezTo>
                  <a:cubicBezTo>
                    <a:pt x="185531" y="70678"/>
                    <a:pt x="150192" y="79513"/>
                    <a:pt x="132522" y="106017"/>
                  </a:cubicBezTo>
                  <a:cubicBezTo>
                    <a:pt x="114852" y="132521"/>
                    <a:pt x="89586" y="155310"/>
                    <a:pt x="79513" y="185530"/>
                  </a:cubicBezTo>
                  <a:lnTo>
                    <a:pt x="39756" y="304800"/>
                  </a:lnTo>
                  <a:cubicBezTo>
                    <a:pt x="35339" y="318052"/>
                    <a:pt x="29243" y="330858"/>
                    <a:pt x="26504" y="344556"/>
                  </a:cubicBezTo>
                  <a:cubicBezTo>
                    <a:pt x="6268" y="445739"/>
                    <a:pt x="16046" y="388467"/>
                    <a:pt x="0" y="516834"/>
                  </a:cubicBezTo>
                  <a:cubicBezTo>
                    <a:pt x="4417" y="622852"/>
                    <a:pt x="1534" y="729426"/>
                    <a:pt x="13252" y="834887"/>
                  </a:cubicBezTo>
                  <a:cubicBezTo>
                    <a:pt x="15775" y="857592"/>
                    <a:pt x="87867" y="922754"/>
                    <a:pt x="92765" y="927652"/>
                  </a:cubicBezTo>
                  <a:cubicBezTo>
                    <a:pt x="187196" y="1022082"/>
                    <a:pt x="80035" y="920119"/>
                    <a:pt x="172278" y="993913"/>
                  </a:cubicBezTo>
                  <a:cubicBezTo>
                    <a:pt x="182034" y="1001718"/>
                    <a:pt x="188069" y="1013989"/>
                    <a:pt x="198783" y="1020417"/>
                  </a:cubicBezTo>
                  <a:cubicBezTo>
                    <a:pt x="210761" y="1027604"/>
                    <a:pt x="226045" y="1027422"/>
                    <a:pt x="238539" y="1033669"/>
                  </a:cubicBezTo>
                  <a:cubicBezTo>
                    <a:pt x="252785" y="1040792"/>
                    <a:pt x="263742" y="1053704"/>
                    <a:pt x="278296" y="1060173"/>
                  </a:cubicBezTo>
                  <a:cubicBezTo>
                    <a:pt x="303826" y="1071520"/>
                    <a:pt x="331305" y="1077843"/>
                    <a:pt x="357809" y="1086678"/>
                  </a:cubicBezTo>
                  <a:cubicBezTo>
                    <a:pt x="385066" y="1095764"/>
                    <a:pt x="422840" y="1109484"/>
                    <a:pt x="450574" y="1113182"/>
                  </a:cubicBezTo>
                  <a:cubicBezTo>
                    <a:pt x="498938" y="1119630"/>
                    <a:pt x="547757" y="1122017"/>
                    <a:pt x="596348" y="1126434"/>
                  </a:cubicBezTo>
                  <a:cubicBezTo>
                    <a:pt x="640522" y="1122017"/>
                    <a:pt x="684864" y="1119049"/>
                    <a:pt x="728869" y="1113182"/>
                  </a:cubicBezTo>
                  <a:cubicBezTo>
                    <a:pt x="751566" y="1110156"/>
                    <a:pt x="822946" y="1094236"/>
                    <a:pt x="848139" y="1086678"/>
                  </a:cubicBezTo>
                  <a:cubicBezTo>
                    <a:pt x="874899" y="1078650"/>
                    <a:pt x="904406" y="1075670"/>
                    <a:pt x="927652" y="1060173"/>
                  </a:cubicBezTo>
                  <a:lnTo>
                    <a:pt x="1007165" y="1007165"/>
                  </a:lnTo>
                  <a:cubicBezTo>
                    <a:pt x="1020417" y="998330"/>
                    <a:pt x="1035660" y="991922"/>
                    <a:pt x="1046922" y="980660"/>
                  </a:cubicBezTo>
                  <a:lnTo>
                    <a:pt x="1086678" y="940904"/>
                  </a:lnTo>
                  <a:cubicBezTo>
                    <a:pt x="1124218" y="828282"/>
                    <a:pt x="1071862" y="965595"/>
                    <a:pt x="1126435" y="874643"/>
                  </a:cubicBezTo>
                  <a:cubicBezTo>
                    <a:pt x="1138660" y="854269"/>
                    <a:pt x="1150089" y="782876"/>
                    <a:pt x="1152939" y="768626"/>
                  </a:cubicBezTo>
                  <a:cubicBezTo>
                    <a:pt x="1148522" y="684695"/>
                    <a:pt x="1146968" y="600565"/>
                    <a:pt x="1139687" y="516834"/>
                  </a:cubicBezTo>
                  <a:cubicBezTo>
                    <a:pt x="1138109" y="498689"/>
                    <a:pt x="1129429" y="481791"/>
                    <a:pt x="1126435" y="463826"/>
                  </a:cubicBezTo>
                  <a:cubicBezTo>
                    <a:pt x="1098681" y="297301"/>
                    <a:pt x="1141896" y="287130"/>
                    <a:pt x="1126435" y="238539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83A7F7-C8E5-D54C-AEE9-5E106CD0F6E3}"/>
                </a:ext>
              </a:extLst>
            </p:cNvPr>
            <p:cNvSpPr txBox="1"/>
            <p:nvPr/>
          </p:nvSpPr>
          <p:spPr>
            <a:xfrm>
              <a:off x="2585545" y="64638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7306AB-0472-F648-AACF-3C67D980C765}"/>
                </a:ext>
              </a:extLst>
            </p:cNvPr>
            <p:cNvSpPr txBox="1"/>
            <p:nvPr/>
          </p:nvSpPr>
          <p:spPr>
            <a:xfrm>
              <a:off x="7577962" y="593829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79C75D6-ADFD-FA41-BD4C-49F2012AB20F}"/>
                </a:ext>
              </a:extLst>
            </p:cNvPr>
            <p:cNvSpPr/>
            <p:nvPr/>
          </p:nvSpPr>
          <p:spPr>
            <a:xfrm>
              <a:off x="4903076" y="751486"/>
              <a:ext cx="2979683" cy="2680138"/>
            </a:xfrm>
            <a:custGeom>
              <a:avLst/>
              <a:gdLst>
                <a:gd name="connsiteX0" fmla="*/ 1126435 w 1152939"/>
                <a:gd name="connsiteY0" fmla="*/ 238539 h 1126434"/>
                <a:gd name="connsiteX1" fmla="*/ 1033669 w 1152939"/>
                <a:gd name="connsiteY1" fmla="*/ 172278 h 1126434"/>
                <a:gd name="connsiteX2" fmla="*/ 1007165 w 1152939"/>
                <a:gd name="connsiteY2" fmla="*/ 145773 h 1126434"/>
                <a:gd name="connsiteX3" fmla="*/ 927652 w 1152939"/>
                <a:gd name="connsiteY3" fmla="*/ 106017 h 1126434"/>
                <a:gd name="connsiteX4" fmla="*/ 808383 w 1152939"/>
                <a:gd name="connsiteY4" fmla="*/ 53008 h 1126434"/>
                <a:gd name="connsiteX5" fmla="*/ 728869 w 1152939"/>
                <a:gd name="connsiteY5" fmla="*/ 26504 h 1126434"/>
                <a:gd name="connsiteX6" fmla="*/ 689113 w 1152939"/>
                <a:gd name="connsiteY6" fmla="*/ 13252 h 1126434"/>
                <a:gd name="connsiteX7" fmla="*/ 636104 w 1152939"/>
                <a:gd name="connsiteY7" fmla="*/ 0 h 1126434"/>
                <a:gd name="connsiteX8" fmla="*/ 344556 w 1152939"/>
                <a:gd name="connsiteY8" fmla="*/ 13252 h 1126434"/>
                <a:gd name="connsiteX9" fmla="*/ 291548 w 1152939"/>
                <a:gd name="connsiteY9" fmla="*/ 26504 h 1126434"/>
                <a:gd name="connsiteX10" fmla="*/ 212035 w 1152939"/>
                <a:gd name="connsiteY10" fmla="*/ 53008 h 1126434"/>
                <a:gd name="connsiteX11" fmla="*/ 132522 w 1152939"/>
                <a:gd name="connsiteY11" fmla="*/ 106017 h 1126434"/>
                <a:gd name="connsiteX12" fmla="*/ 79513 w 1152939"/>
                <a:gd name="connsiteY12" fmla="*/ 185530 h 1126434"/>
                <a:gd name="connsiteX13" fmla="*/ 39756 w 1152939"/>
                <a:gd name="connsiteY13" fmla="*/ 304800 h 1126434"/>
                <a:gd name="connsiteX14" fmla="*/ 26504 w 1152939"/>
                <a:gd name="connsiteY14" fmla="*/ 344556 h 1126434"/>
                <a:gd name="connsiteX15" fmla="*/ 0 w 1152939"/>
                <a:gd name="connsiteY15" fmla="*/ 516834 h 1126434"/>
                <a:gd name="connsiteX16" fmla="*/ 13252 w 1152939"/>
                <a:gd name="connsiteY16" fmla="*/ 834887 h 1126434"/>
                <a:gd name="connsiteX17" fmla="*/ 92765 w 1152939"/>
                <a:gd name="connsiteY17" fmla="*/ 927652 h 1126434"/>
                <a:gd name="connsiteX18" fmla="*/ 172278 w 1152939"/>
                <a:gd name="connsiteY18" fmla="*/ 993913 h 1126434"/>
                <a:gd name="connsiteX19" fmla="*/ 198783 w 1152939"/>
                <a:gd name="connsiteY19" fmla="*/ 1020417 h 1126434"/>
                <a:gd name="connsiteX20" fmla="*/ 238539 w 1152939"/>
                <a:gd name="connsiteY20" fmla="*/ 1033669 h 1126434"/>
                <a:gd name="connsiteX21" fmla="*/ 278296 w 1152939"/>
                <a:gd name="connsiteY21" fmla="*/ 1060173 h 1126434"/>
                <a:gd name="connsiteX22" fmla="*/ 357809 w 1152939"/>
                <a:gd name="connsiteY22" fmla="*/ 1086678 h 1126434"/>
                <a:gd name="connsiteX23" fmla="*/ 450574 w 1152939"/>
                <a:gd name="connsiteY23" fmla="*/ 1113182 h 1126434"/>
                <a:gd name="connsiteX24" fmla="*/ 596348 w 1152939"/>
                <a:gd name="connsiteY24" fmla="*/ 1126434 h 1126434"/>
                <a:gd name="connsiteX25" fmla="*/ 728869 w 1152939"/>
                <a:gd name="connsiteY25" fmla="*/ 1113182 h 1126434"/>
                <a:gd name="connsiteX26" fmla="*/ 848139 w 1152939"/>
                <a:gd name="connsiteY26" fmla="*/ 1086678 h 1126434"/>
                <a:gd name="connsiteX27" fmla="*/ 927652 w 1152939"/>
                <a:gd name="connsiteY27" fmla="*/ 1060173 h 1126434"/>
                <a:gd name="connsiteX28" fmla="*/ 1007165 w 1152939"/>
                <a:gd name="connsiteY28" fmla="*/ 1007165 h 1126434"/>
                <a:gd name="connsiteX29" fmla="*/ 1046922 w 1152939"/>
                <a:gd name="connsiteY29" fmla="*/ 980660 h 1126434"/>
                <a:gd name="connsiteX30" fmla="*/ 1086678 w 1152939"/>
                <a:gd name="connsiteY30" fmla="*/ 940904 h 1126434"/>
                <a:gd name="connsiteX31" fmla="*/ 1126435 w 1152939"/>
                <a:gd name="connsiteY31" fmla="*/ 874643 h 1126434"/>
                <a:gd name="connsiteX32" fmla="*/ 1152939 w 1152939"/>
                <a:gd name="connsiteY32" fmla="*/ 768626 h 1126434"/>
                <a:gd name="connsiteX33" fmla="*/ 1139687 w 1152939"/>
                <a:gd name="connsiteY33" fmla="*/ 516834 h 1126434"/>
                <a:gd name="connsiteX34" fmla="*/ 1126435 w 1152939"/>
                <a:gd name="connsiteY34" fmla="*/ 463826 h 1126434"/>
                <a:gd name="connsiteX35" fmla="*/ 1126435 w 1152939"/>
                <a:gd name="connsiteY35" fmla="*/ 238539 h 112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2939" h="1126434">
                  <a:moveTo>
                    <a:pt x="1126435" y="238539"/>
                  </a:moveTo>
                  <a:cubicBezTo>
                    <a:pt x="1110974" y="189948"/>
                    <a:pt x="1063664" y="195608"/>
                    <a:pt x="1033669" y="172278"/>
                  </a:cubicBezTo>
                  <a:cubicBezTo>
                    <a:pt x="1023807" y="164607"/>
                    <a:pt x="1016921" y="153578"/>
                    <a:pt x="1007165" y="145773"/>
                  </a:cubicBezTo>
                  <a:cubicBezTo>
                    <a:pt x="970467" y="116414"/>
                    <a:pt x="969643" y="120014"/>
                    <a:pt x="927652" y="106017"/>
                  </a:cubicBezTo>
                  <a:cubicBezTo>
                    <a:pt x="864651" y="64016"/>
                    <a:pt x="903004" y="84549"/>
                    <a:pt x="808383" y="53008"/>
                  </a:cubicBezTo>
                  <a:lnTo>
                    <a:pt x="728869" y="26504"/>
                  </a:lnTo>
                  <a:cubicBezTo>
                    <a:pt x="715617" y="22087"/>
                    <a:pt x="702665" y="16640"/>
                    <a:pt x="689113" y="13252"/>
                  </a:cubicBezTo>
                  <a:lnTo>
                    <a:pt x="636104" y="0"/>
                  </a:lnTo>
                  <a:cubicBezTo>
                    <a:pt x="538921" y="4417"/>
                    <a:pt x="441552" y="5791"/>
                    <a:pt x="344556" y="13252"/>
                  </a:cubicBezTo>
                  <a:cubicBezTo>
                    <a:pt x="326397" y="14649"/>
                    <a:pt x="308993" y="21271"/>
                    <a:pt x="291548" y="26504"/>
                  </a:cubicBezTo>
                  <a:cubicBezTo>
                    <a:pt x="264788" y="34532"/>
                    <a:pt x="212035" y="53008"/>
                    <a:pt x="212035" y="53008"/>
                  </a:cubicBezTo>
                  <a:cubicBezTo>
                    <a:pt x="185531" y="70678"/>
                    <a:pt x="150192" y="79513"/>
                    <a:pt x="132522" y="106017"/>
                  </a:cubicBezTo>
                  <a:cubicBezTo>
                    <a:pt x="114852" y="132521"/>
                    <a:pt x="89586" y="155310"/>
                    <a:pt x="79513" y="185530"/>
                  </a:cubicBezTo>
                  <a:lnTo>
                    <a:pt x="39756" y="304800"/>
                  </a:lnTo>
                  <a:cubicBezTo>
                    <a:pt x="35339" y="318052"/>
                    <a:pt x="29243" y="330858"/>
                    <a:pt x="26504" y="344556"/>
                  </a:cubicBezTo>
                  <a:cubicBezTo>
                    <a:pt x="6268" y="445739"/>
                    <a:pt x="16046" y="388467"/>
                    <a:pt x="0" y="516834"/>
                  </a:cubicBezTo>
                  <a:cubicBezTo>
                    <a:pt x="4417" y="622852"/>
                    <a:pt x="1534" y="729426"/>
                    <a:pt x="13252" y="834887"/>
                  </a:cubicBezTo>
                  <a:cubicBezTo>
                    <a:pt x="15775" y="857592"/>
                    <a:pt x="87867" y="922754"/>
                    <a:pt x="92765" y="927652"/>
                  </a:cubicBezTo>
                  <a:cubicBezTo>
                    <a:pt x="187196" y="1022082"/>
                    <a:pt x="80035" y="920119"/>
                    <a:pt x="172278" y="993913"/>
                  </a:cubicBezTo>
                  <a:cubicBezTo>
                    <a:pt x="182034" y="1001718"/>
                    <a:pt x="188069" y="1013989"/>
                    <a:pt x="198783" y="1020417"/>
                  </a:cubicBezTo>
                  <a:cubicBezTo>
                    <a:pt x="210761" y="1027604"/>
                    <a:pt x="226045" y="1027422"/>
                    <a:pt x="238539" y="1033669"/>
                  </a:cubicBezTo>
                  <a:cubicBezTo>
                    <a:pt x="252785" y="1040792"/>
                    <a:pt x="263742" y="1053704"/>
                    <a:pt x="278296" y="1060173"/>
                  </a:cubicBezTo>
                  <a:cubicBezTo>
                    <a:pt x="303826" y="1071520"/>
                    <a:pt x="331305" y="1077843"/>
                    <a:pt x="357809" y="1086678"/>
                  </a:cubicBezTo>
                  <a:cubicBezTo>
                    <a:pt x="385066" y="1095764"/>
                    <a:pt x="422840" y="1109484"/>
                    <a:pt x="450574" y="1113182"/>
                  </a:cubicBezTo>
                  <a:cubicBezTo>
                    <a:pt x="498938" y="1119630"/>
                    <a:pt x="547757" y="1122017"/>
                    <a:pt x="596348" y="1126434"/>
                  </a:cubicBezTo>
                  <a:cubicBezTo>
                    <a:pt x="640522" y="1122017"/>
                    <a:pt x="684864" y="1119049"/>
                    <a:pt x="728869" y="1113182"/>
                  </a:cubicBezTo>
                  <a:cubicBezTo>
                    <a:pt x="751566" y="1110156"/>
                    <a:pt x="822946" y="1094236"/>
                    <a:pt x="848139" y="1086678"/>
                  </a:cubicBezTo>
                  <a:cubicBezTo>
                    <a:pt x="874899" y="1078650"/>
                    <a:pt x="904406" y="1075670"/>
                    <a:pt x="927652" y="1060173"/>
                  </a:cubicBezTo>
                  <a:lnTo>
                    <a:pt x="1007165" y="1007165"/>
                  </a:lnTo>
                  <a:cubicBezTo>
                    <a:pt x="1020417" y="998330"/>
                    <a:pt x="1035660" y="991922"/>
                    <a:pt x="1046922" y="980660"/>
                  </a:cubicBezTo>
                  <a:lnTo>
                    <a:pt x="1086678" y="940904"/>
                  </a:lnTo>
                  <a:cubicBezTo>
                    <a:pt x="1124218" y="828282"/>
                    <a:pt x="1071862" y="965595"/>
                    <a:pt x="1126435" y="874643"/>
                  </a:cubicBezTo>
                  <a:cubicBezTo>
                    <a:pt x="1138660" y="854269"/>
                    <a:pt x="1150089" y="782876"/>
                    <a:pt x="1152939" y="768626"/>
                  </a:cubicBezTo>
                  <a:cubicBezTo>
                    <a:pt x="1148522" y="684695"/>
                    <a:pt x="1146968" y="600565"/>
                    <a:pt x="1139687" y="516834"/>
                  </a:cubicBezTo>
                  <a:cubicBezTo>
                    <a:pt x="1138109" y="498689"/>
                    <a:pt x="1129429" y="481791"/>
                    <a:pt x="1126435" y="463826"/>
                  </a:cubicBezTo>
                  <a:cubicBezTo>
                    <a:pt x="1098681" y="297301"/>
                    <a:pt x="1141896" y="287130"/>
                    <a:pt x="1126435" y="238539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57D13-5A22-F04F-919D-AEC6449EFCEE}"/>
              </a:ext>
            </a:extLst>
          </p:cNvPr>
          <p:cNvSpPr txBox="1"/>
          <p:nvPr/>
        </p:nvSpPr>
        <p:spPr>
          <a:xfrm>
            <a:off x="3018299" y="2734523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.d=100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BD06DFF-E0F2-E149-A247-B0FF90C95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786" y="3409119"/>
                <a:ext cx="10972800" cy="3448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Based on links from S</a:t>
                </a:r>
                <a:r>
                  <a:rPr lang="en-US" sz="2800" baseline="-25000" dirty="0"/>
                  <a:t>0</a:t>
                </a:r>
              </a:p>
              <a:p>
                <a:pPr lvl="1"/>
                <a:r>
                  <a:rPr lang="en-US" sz="2400" dirty="0"/>
                  <a:t>S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.d=200;  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.d=100;   S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.d=110;   S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.d=</a:t>
                </a:r>
                <a:r>
                  <a:rPr lang="en-US" sz="2400" dirty="0">
                    <a:latin typeface="Courier"/>
                    <a:cs typeface="Courier"/>
                  </a:rPr>
                  <a:t>∞</a:t>
                </a:r>
                <a:endParaRPr lang="en-US" sz="2400" dirty="0"/>
              </a:p>
              <a:p>
                <a:pPr lvl="1"/>
                <a:r>
                  <a:rPr lang="en-US" sz="2400" dirty="0"/>
                  <a:t>Among nodes whose minimum distance from 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is not yet known (i.e., nodes in Q),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has minimum distance so far; focus on S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</a:t>
                </a:r>
              </a:p>
              <a:p>
                <a:r>
                  <a:rPr lang="en-US" sz="2800" dirty="0"/>
                  <a:t>We have considered all paths from node(s) in S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; any path not already considered from 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must go through some node </a:t>
                </a:r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in Q</a:t>
                </a:r>
              </a:p>
              <a:p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 err="1"/>
                  <a:t>.d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dirty="0"/>
                  <a:t>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.d because S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has smallest distance (so far)</a:t>
                </a:r>
              </a:p>
              <a:p>
                <a:r>
                  <a:rPr lang="en-US" sz="2800" dirty="0"/>
                  <a:t>A path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via </a:t>
                </a:r>
                <a:r>
                  <a:rPr lang="en-US" sz="2800" dirty="0" err="1"/>
                  <a:t>S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can’t be better than the one we already found</a:t>
                </a:r>
              </a:p>
              <a:p>
                <a:r>
                  <a:rPr lang="en-US" sz="2800" dirty="0"/>
                  <a:t>Shortest path from 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to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has already been found (S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-&gt;S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and the minimum distance has already been computed (S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.d = 100)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BD06DFF-E0F2-E149-A247-B0FF90C95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786" y="3409119"/>
                <a:ext cx="10972800" cy="3448881"/>
              </a:xfrm>
              <a:blipFill>
                <a:blip r:embed="rId2"/>
                <a:stretch>
                  <a:fillRect l="-722" t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876"/>
            <a:ext cx="8229600" cy="73697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14" y="3656173"/>
                <a:ext cx="11626571" cy="271241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Shortest path to all vertices in S has been computed</a:t>
                </a:r>
              </a:p>
              <a:p>
                <a:r>
                  <a:rPr lang="en-US" sz="2400" dirty="0"/>
                  <a:t>For any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lvl="1"/>
                <a:r>
                  <a:rPr lang="en-US" sz="2000" dirty="0"/>
                  <a:t>Relax has been executed on all edges leaving S</a:t>
                </a:r>
              </a:p>
              <a:p>
                <a:r>
                  <a:rPr lang="en-US" sz="2400" dirty="0"/>
                  <a:t>For the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𝑣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sz="2400" dirty="0"/>
                  <a:t> with minimum distance from 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(minimum </a:t>
                </a:r>
                <a:r>
                  <a:rPr lang="en-US" sz="2400" dirty="0" err="1"/>
                  <a:t>v.d</a:t>
                </a:r>
                <a:r>
                  <a:rPr lang="en-US" sz="2400" dirty="0"/>
                  <a:t>), no shorter path to v exists that has not already been computed</a:t>
                </a:r>
              </a:p>
              <a:p>
                <a:pPr lvl="1"/>
                <a:r>
                  <a:rPr lang="en-US" sz="2000" dirty="0"/>
                  <a:t>Any such shorter path would have to go through another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sz="2000" dirty="0"/>
                  <a:t>, but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r>
                  <a:rPr lang="en-US" sz="2000" dirty="0"/>
                  <a:t> for all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Therefore, we can add v to S, and apply Relax to all edges from v to a vertex in Q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14" y="3656173"/>
                <a:ext cx="11626571" cy="2712416"/>
              </a:xfrm>
              <a:blipFill>
                <a:blip r:embed="rId2"/>
                <a:stretch>
                  <a:fillRect l="-682" t="-1798" b="-18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 flipH="1">
            <a:off x="4803674" y="771117"/>
            <a:ext cx="4805019" cy="3122084"/>
            <a:chOff x="1070110" y="1051171"/>
            <a:chExt cx="4805019" cy="3122084"/>
          </a:xfrm>
        </p:grpSpPr>
        <p:sp>
          <p:nvSpPr>
            <p:cNvPr id="4" name="Oval 3"/>
            <p:cNvSpPr/>
            <p:nvPr/>
          </p:nvSpPr>
          <p:spPr>
            <a:xfrm>
              <a:off x="2860260" y="1051171"/>
              <a:ext cx="3014869" cy="2869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0996" y="2965061"/>
              <a:ext cx="3644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47702" y="2200740"/>
              <a:ext cx="375478" cy="405533"/>
              <a:chOff x="6957391" y="1825250"/>
              <a:chExt cx="375478" cy="4055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57391" y="1844261"/>
                <a:ext cx="364435" cy="38652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79925" y="1825250"/>
                <a:ext cx="352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4735441" y="1427695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0058" y="3075474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50588" y="1620956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0588" y="2722857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99468" y="2219751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743" y="2611660"/>
              <a:ext cx="3644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115928" y="1386834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70110" y="1880497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59337" y="2771800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93954" y="2225138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963526" y="3223941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3127" y="3786733"/>
              <a:ext cx="364435" cy="38652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25" name="Straight Connector 24"/>
            <p:cNvCxnSpPr>
              <a:stCxn id="23" idx="7"/>
              <a:endCxn id="4" idx="3"/>
            </p:cNvCxnSpPr>
            <p:nvPr/>
          </p:nvCxnSpPr>
          <p:spPr>
            <a:xfrm flipV="1">
              <a:off x="2884192" y="3500242"/>
              <a:ext cx="417585" cy="343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1" idx="6"/>
            </p:cNvCxnSpPr>
            <p:nvPr/>
          </p:nvCxnSpPr>
          <p:spPr>
            <a:xfrm flipV="1">
              <a:off x="2258389" y="2319150"/>
              <a:ext cx="625803" cy="9924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8" idx="6"/>
            </p:cNvCxnSpPr>
            <p:nvPr/>
          </p:nvCxnSpPr>
          <p:spPr>
            <a:xfrm>
              <a:off x="2480363" y="1580095"/>
              <a:ext cx="625803" cy="1308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9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82713"/>
            <a:ext cx="82296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5586" y="1135119"/>
                <a:ext cx="8229600" cy="55074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// Initialization (same as Bellman-Ford [BF])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For each vertex u: </a:t>
                </a:r>
                <a:r>
                  <a:rPr lang="en-US" sz="2000" dirty="0" err="1">
                    <a:latin typeface="Courier"/>
                    <a:cs typeface="Courier"/>
                  </a:rPr>
                  <a:t>u.d</a:t>
                </a:r>
                <a:r>
                  <a:rPr lang="en-US" sz="2000" dirty="0">
                    <a:latin typeface="Courier"/>
                    <a:cs typeface="Courier"/>
                  </a:rPr>
                  <a:t>=∞; </a:t>
                </a:r>
                <a:r>
                  <a:rPr lang="en-US" sz="2000" dirty="0" err="1">
                    <a:latin typeface="Courier"/>
                    <a:cs typeface="Courier"/>
                  </a:rPr>
                  <a:t>u.p</a:t>
                </a:r>
                <a:r>
                  <a:rPr lang="en-US" sz="2000" dirty="0">
                    <a:latin typeface="Courier"/>
                    <a:cs typeface="Courier"/>
                  </a:rPr>
                  <a:t>=NULL;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For source vertex s0: s0.d=0;</a:t>
                </a:r>
              </a:p>
              <a:p>
                <a:pPr marL="0" indent="0">
                  <a:buNone/>
                </a:pPr>
                <a:endParaRPr lang="en-US" sz="2000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// Relax(</a:t>
                </a:r>
                <a:r>
                  <a:rPr lang="en-US" sz="2000" dirty="0" err="1">
                    <a:latin typeface="Courier"/>
                    <a:cs typeface="Courier"/>
                  </a:rPr>
                  <a:t>u,v</a:t>
                </a:r>
                <a:r>
                  <a:rPr lang="en-US" sz="2000" dirty="0">
                    <a:latin typeface="Courier"/>
                    <a:cs typeface="Courier"/>
                  </a:rPr>
                  <a:t>) same as BF but no need to return a value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Relax (</a:t>
                </a:r>
                <a:r>
                  <a:rPr lang="en-US" sz="2000" dirty="0" err="1">
                    <a:latin typeface="Courier"/>
                    <a:cs typeface="Courier"/>
                  </a:rPr>
                  <a:t>u,v</a:t>
                </a:r>
                <a:r>
                  <a:rPr lang="en-US" sz="2000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if (</a:t>
                </a:r>
                <a:r>
                  <a:rPr lang="en-US" sz="2000" dirty="0" err="1">
                    <a:latin typeface="Courier"/>
                    <a:cs typeface="Courier"/>
                  </a:rPr>
                  <a:t>u.d</a:t>
                </a:r>
                <a:r>
                  <a:rPr lang="en-US" sz="2000" dirty="0">
                    <a:latin typeface="Courier"/>
                    <a:cs typeface="Courier"/>
                  </a:rPr>
                  <a:t> + w(</a:t>
                </a:r>
                <a:r>
                  <a:rPr lang="en-US" sz="2000" dirty="0" err="1">
                    <a:latin typeface="Courier"/>
                    <a:cs typeface="Courier"/>
                  </a:rPr>
                  <a:t>u,v</a:t>
                </a:r>
                <a:r>
                  <a:rPr lang="en-US" sz="2000" dirty="0">
                    <a:latin typeface="Courier"/>
                    <a:cs typeface="Courier"/>
                  </a:rPr>
                  <a:t>) &lt; </a:t>
                </a:r>
                <a:r>
                  <a:rPr lang="en-US" sz="2000" dirty="0" err="1">
                    <a:latin typeface="Courier"/>
                    <a:cs typeface="Courier"/>
                  </a:rPr>
                  <a:t>v.d</a:t>
                </a:r>
                <a:r>
                  <a:rPr lang="en-US" sz="2000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</a:t>
                </a:r>
                <a:r>
                  <a:rPr lang="en-US" sz="2000" dirty="0" err="1">
                    <a:latin typeface="Courier"/>
                    <a:cs typeface="Courier"/>
                  </a:rPr>
                  <a:t>v.d</a:t>
                </a:r>
                <a:r>
                  <a:rPr lang="en-US" sz="2000" dirty="0">
                    <a:latin typeface="Courier"/>
                    <a:cs typeface="Courier"/>
                  </a:rPr>
                  <a:t> = </a:t>
                </a:r>
                <a:r>
                  <a:rPr lang="en-US" sz="2000" dirty="0" err="1">
                    <a:latin typeface="Courier"/>
                    <a:cs typeface="Courier"/>
                  </a:rPr>
                  <a:t>u.d</a:t>
                </a:r>
                <a:r>
                  <a:rPr lang="en-US" sz="2000" dirty="0">
                    <a:latin typeface="Courier"/>
                    <a:cs typeface="Courier"/>
                  </a:rPr>
                  <a:t> + w(</a:t>
                </a:r>
                <a:r>
                  <a:rPr lang="en-US" sz="2000" dirty="0" err="1">
                    <a:latin typeface="Courier"/>
                    <a:cs typeface="Courier"/>
                  </a:rPr>
                  <a:t>u,v</a:t>
                </a:r>
                <a:r>
                  <a:rPr lang="en-US" sz="2000" dirty="0">
                    <a:latin typeface="Courier"/>
                    <a:cs typeface="Courier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</a:t>
                </a:r>
                <a:r>
                  <a:rPr lang="en-US" sz="2000" dirty="0" err="1">
                    <a:latin typeface="Courier"/>
                    <a:cs typeface="Courier"/>
                  </a:rPr>
                  <a:t>v.p</a:t>
                </a:r>
                <a:r>
                  <a:rPr lang="en-US" sz="2000" dirty="0">
                    <a:latin typeface="Courier"/>
                    <a:cs typeface="Courier"/>
                  </a:rPr>
                  <a:t> = u;</a:t>
                </a:r>
              </a:p>
              <a:p>
                <a:pPr marL="0" indent="0">
                  <a:buNone/>
                </a:pPr>
                <a:endParaRPr lang="en-US" sz="2000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// Algorithm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S = {};  // empty set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Q = V;		// all vertices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While Q not empty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u = vertex in Q with minimum value of </a:t>
                </a:r>
                <a:r>
                  <a:rPr lang="en-US" sz="2000" dirty="0" err="1">
                    <a:latin typeface="Courier"/>
                    <a:cs typeface="Courier"/>
                  </a:rPr>
                  <a:t>u.d</a:t>
                </a:r>
                <a:endParaRPr lang="en-US" sz="2000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S = S U u;  Q = Q – u;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For each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Courier"/>
                      </a:rPr>
                      <m:t>𝑤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sz="2000" dirty="0">
                    <a:latin typeface="Courier"/>
                    <a:cs typeface="Courier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Courier"/>
                      </a:rPr>
                      <m:t>(</m:t>
                    </m:r>
                    <m:r>
                      <a:rPr lang="en-US" sz="2000" i="1">
                        <a:latin typeface="Cambria Math" charset="0"/>
                        <a:cs typeface="Courier"/>
                      </a:rPr>
                      <m:t>𝑢</m:t>
                    </m:r>
                    <m:r>
                      <a:rPr lang="en-US" sz="2000" i="1">
                        <a:latin typeface="Cambria Math" charset="0"/>
                        <a:cs typeface="Courier"/>
                      </a:rPr>
                      <m:t>,</m:t>
                    </m:r>
                    <m:r>
                      <a:rPr lang="en-US" sz="2000" i="1">
                        <a:latin typeface="Cambria Math" charset="0"/>
                        <a:cs typeface="Courier"/>
                      </a:rPr>
                      <m:t>𝑤</m:t>
                    </m:r>
                    <m:r>
                      <a:rPr lang="en-US" sz="2000" i="1">
                        <a:latin typeface="Cambria Math" charset="0"/>
                        <a:cs typeface="Courier"/>
                      </a:rPr>
                      <m:t>)∈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endParaRPr lang="en-US" sz="2000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"/>
                    <a:cs typeface="Courier"/>
                  </a:rPr>
                  <a:t>		Relax (</a:t>
                </a:r>
                <a:r>
                  <a:rPr lang="en-US" sz="2000" dirty="0" err="1">
                    <a:latin typeface="Courier"/>
                    <a:cs typeface="Courier"/>
                  </a:rPr>
                  <a:t>u,w</a:t>
                </a:r>
                <a:r>
                  <a:rPr lang="en-US" sz="2000" dirty="0">
                    <a:latin typeface="Courier"/>
                    <a:cs typeface="Courier"/>
                  </a:rPr>
                  <a:t>);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586" y="1135119"/>
                <a:ext cx="8229600" cy="5507420"/>
              </a:xfrm>
              <a:blipFill>
                <a:blip r:embed="rId2"/>
                <a:stretch>
                  <a:fillRect l="-667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6698"/>
            <a:ext cx="8229600" cy="69393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Example</a:t>
            </a:r>
          </a:p>
        </p:txBody>
      </p:sp>
      <p:cxnSp>
        <p:nvCxnSpPr>
          <p:cNvPr id="5" name="Straight Connector 4"/>
          <p:cNvCxnSpPr>
            <a:endCxn id="13" idx="0"/>
          </p:cNvCxnSpPr>
          <p:nvPr/>
        </p:nvCxnSpPr>
        <p:spPr>
          <a:xfrm>
            <a:off x="5784612" y="2592353"/>
            <a:ext cx="10722" cy="1135753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1" idx="0"/>
          </p:cNvCxnSpPr>
          <p:nvPr/>
        </p:nvCxnSpPr>
        <p:spPr>
          <a:xfrm flipH="1">
            <a:off x="4047371" y="2572937"/>
            <a:ext cx="9241" cy="1155168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56612" y="2873868"/>
            <a:ext cx="1728001" cy="194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56612" y="4011182"/>
            <a:ext cx="1728001" cy="194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0151" y="2582648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84612" y="4011182"/>
            <a:ext cx="0" cy="88618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0151" y="3728105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518116" y="2582648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518116" y="3728105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507394" y="4625566"/>
            <a:ext cx="554439" cy="54360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881" y="2587044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5:420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1406" y="3248711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2:150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9341" y="4244879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1:100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9372" y="3705802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3:400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7992" y="3280971"/>
            <a:ext cx="65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4:175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6447" y="2026704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d=0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72555" y="2546225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2555" y="3625823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43703" y="5221195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86447" y="4268606"/>
            <a:ext cx="831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d=∞</a:t>
            </a:r>
          </a:p>
          <a:p>
            <a:r>
              <a:rPr lang="en-US" sz="1600" dirty="0"/>
              <a:t>p=NULL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52903" y="5806019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1: d=670</a:t>
            </a:r>
          </a:p>
          <a:p>
            <a:r>
              <a:rPr lang="en-US" sz="1600" dirty="0"/>
              <a:t>p=3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84060" y="3625823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3: d=575</a:t>
            </a:r>
          </a:p>
          <a:p>
            <a:r>
              <a:rPr lang="en-US" sz="1600" dirty="0">
                <a:solidFill>
                  <a:srgbClr val="008000"/>
                </a:solidFill>
              </a:rPr>
              <a:t>p=2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2258" y="95860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label:</a:t>
            </a:r>
          </a:p>
          <a:p>
            <a:r>
              <a:rPr lang="en-US" dirty="0"/>
              <a:t>&lt;edge </a:t>
            </a:r>
            <a:r>
              <a:rPr lang="en-US"/>
              <a:t>number</a:t>
            </a:r>
            <a:r>
              <a:rPr lang="en-US" smtClean="0"/>
              <a:t>&gt;:&lt;</a:t>
            </a:r>
            <a:r>
              <a:rPr lang="en-US" dirty="0"/>
              <a:t>edge weight&gt;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581864" y="3625823"/>
            <a:ext cx="911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2: d=570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p=1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84200" y="1952364"/>
            <a:ext cx="4100282" cy="2901019"/>
            <a:chOff x="1360200" y="1952363"/>
            <a:chExt cx="4100282" cy="2901019"/>
          </a:xfrm>
        </p:grpSpPr>
        <p:sp>
          <p:nvSpPr>
            <p:cNvPr id="112" name="TextBox 111"/>
            <p:cNvSpPr txBox="1"/>
            <p:nvPr/>
          </p:nvSpPr>
          <p:spPr>
            <a:xfrm>
              <a:off x="4548554" y="1952363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5: d=420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60200" y="4268606"/>
              <a:ext cx="9119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4: d=175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p=0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919562" y="982868"/>
            <a:ext cx="2582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</a:t>
            </a:r>
          </a:p>
          <a:p>
            <a:r>
              <a:rPr lang="en-US" sz="2400" dirty="0"/>
              <a:t>1&lt;-0: 0 (420)</a:t>
            </a:r>
          </a:p>
          <a:p>
            <a:r>
              <a:rPr lang="en-US" sz="2400" dirty="0"/>
              <a:t>2&lt;-0: 0 (175)</a:t>
            </a:r>
          </a:p>
          <a:p>
            <a:r>
              <a:rPr lang="en-US" sz="2400" dirty="0"/>
              <a:t>3&lt;-0: 1, 0 (570)</a:t>
            </a:r>
          </a:p>
          <a:p>
            <a:r>
              <a:rPr lang="en-US" sz="2400" dirty="0"/>
              <a:t>4&lt;-0: 3, 1, 0 (670)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2395" y="273348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S: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99347" y="213965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Q: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23939" y="213965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46668" y="213965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69397" y="213965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92126" y="213965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14855" y="213965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23939" y="2267928"/>
            <a:ext cx="409086" cy="927216"/>
            <a:chOff x="399939" y="2267928"/>
            <a:chExt cx="409086" cy="927216"/>
          </a:xfrm>
        </p:grpSpPr>
        <p:sp>
          <p:nvSpPr>
            <p:cNvPr id="61" name="TextBox 60"/>
            <p:cNvSpPr txBox="1"/>
            <p:nvPr/>
          </p:nvSpPr>
          <p:spPr>
            <a:xfrm>
              <a:off x="399939" y="2733479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 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69900" y="2267928"/>
              <a:ext cx="191142" cy="262419"/>
              <a:chOff x="549455" y="5090363"/>
              <a:chExt cx="191142" cy="26241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324101" y="2267928"/>
            <a:ext cx="654383" cy="927216"/>
            <a:chOff x="800100" y="2267928"/>
            <a:chExt cx="654383" cy="927216"/>
          </a:xfrm>
        </p:grpSpPr>
        <p:sp>
          <p:nvSpPr>
            <p:cNvPr id="63" name="TextBox 62"/>
            <p:cNvSpPr txBox="1"/>
            <p:nvPr/>
          </p:nvSpPr>
          <p:spPr>
            <a:xfrm>
              <a:off x="1045397" y="2733479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6600"/>
                  </a:solidFill>
                </a:rPr>
                <a:t>1 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00100" y="2267928"/>
              <a:ext cx="191142" cy="262419"/>
              <a:chOff x="549455" y="5090363"/>
              <a:chExt cx="191142" cy="262419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246668" y="2267928"/>
            <a:ext cx="598774" cy="927216"/>
            <a:chOff x="722668" y="2267928"/>
            <a:chExt cx="598774" cy="927216"/>
          </a:xfrm>
        </p:grpSpPr>
        <p:sp>
          <p:nvSpPr>
            <p:cNvPr id="62" name="TextBox 61"/>
            <p:cNvSpPr txBox="1"/>
            <p:nvPr/>
          </p:nvSpPr>
          <p:spPr>
            <a:xfrm>
              <a:off x="722668" y="2733479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2 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130300" y="2267928"/>
              <a:ext cx="191142" cy="262419"/>
              <a:chOff x="549455" y="5090363"/>
              <a:chExt cx="191142" cy="26241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2892126" y="2267928"/>
            <a:ext cx="409086" cy="927216"/>
            <a:chOff x="1368126" y="2267928"/>
            <a:chExt cx="409086" cy="927216"/>
          </a:xfrm>
        </p:grpSpPr>
        <p:sp>
          <p:nvSpPr>
            <p:cNvPr id="64" name="TextBox 63"/>
            <p:cNvSpPr txBox="1"/>
            <p:nvPr/>
          </p:nvSpPr>
          <p:spPr>
            <a:xfrm>
              <a:off x="1368126" y="2733479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 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460500" y="2267928"/>
              <a:ext cx="191142" cy="262419"/>
              <a:chOff x="549455" y="5090363"/>
              <a:chExt cx="191142" cy="262419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214855" y="2267928"/>
            <a:ext cx="409086" cy="927216"/>
            <a:chOff x="1690855" y="2267928"/>
            <a:chExt cx="409086" cy="927216"/>
          </a:xfrm>
        </p:grpSpPr>
        <p:sp>
          <p:nvSpPr>
            <p:cNvPr id="65" name="TextBox 64"/>
            <p:cNvSpPr txBox="1"/>
            <p:nvPr/>
          </p:nvSpPr>
          <p:spPr>
            <a:xfrm>
              <a:off x="1690855" y="2733479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 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790700" y="2267928"/>
              <a:ext cx="191142" cy="262419"/>
              <a:chOff x="549455" y="5090363"/>
              <a:chExt cx="191142" cy="262419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49455" y="5090363"/>
                <a:ext cx="191142" cy="2624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99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09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618-05D2-BE46-951E-F12637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106017"/>
            <a:ext cx="8229600" cy="76828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0790-55E2-3240-9F3E-E6CDF369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5" y="1270073"/>
            <a:ext cx="10972800" cy="34488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Dijkstra’s</a:t>
            </a:r>
            <a:r>
              <a:rPr lang="en-US" sz="2800" dirty="0" smtClean="0"/>
              <a:t> algorithm to find the shortest paths from s</a:t>
            </a:r>
            <a:r>
              <a:rPr lang="en-US" sz="2800" baseline="-25000" dirty="0" smtClean="0"/>
              <a:t>0</a:t>
            </a:r>
            <a:r>
              <a:rPr lang="en-US" sz="2800" dirty="0"/>
              <a:t> </a:t>
            </a:r>
            <a:r>
              <a:rPr lang="en-US" sz="2800" dirty="0" smtClean="0"/>
              <a:t>to each node. Include the distance to each node along with the specific path that gives that distance.</a:t>
            </a:r>
          </a:p>
          <a:p>
            <a:r>
              <a:rPr lang="en-US" sz="2800" dirty="0" smtClean="0"/>
              <a:t>Repeat, but using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as the source node.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F2D08-9382-FD45-8A87-AECFE778BA0A}"/>
              </a:ext>
            </a:extLst>
          </p:cNvPr>
          <p:cNvGrpSpPr/>
          <p:nvPr/>
        </p:nvGrpSpPr>
        <p:grpSpPr>
          <a:xfrm>
            <a:off x="3985350" y="3429002"/>
            <a:ext cx="4792242" cy="2344082"/>
            <a:chOff x="4933019" y="1361884"/>
            <a:chExt cx="3850920" cy="191392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77FFC1-9C3A-6944-AEDD-77092AB81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06" y="2297840"/>
              <a:ext cx="1001016" cy="63298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2BB12E-0170-3D4F-BE4A-CBF5F70B70D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84" y="1679413"/>
              <a:ext cx="981738" cy="63465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892A16-808E-B34D-845E-99AC7552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879" y="1627610"/>
              <a:ext cx="2029539" cy="131373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DDA02-EC39-0849-AB56-BD7F040E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131" y="1695644"/>
              <a:ext cx="1987826" cy="11926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17AD9-209B-AC4A-A45C-0FB6698A600A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22791-DF24-834F-8B3A-A1E61B950971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357CA0-703E-ED47-BEA6-31B9C097BE22}"/>
                </a:ext>
              </a:extLst>
            </p:cNvPr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53EE76-972A-DA40-9832-D82C4F7845AD}"/>
                </a:ext>
              </a:extLst>
            </p:cNvPr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A8962-4763-C044-981D-923551F3CE16}"/>
                </a:ext>
              </a:extLst>
            </p:cNvPr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B31845-7AF0-CE4E-832C-48F913C520E9}"/>
                </a:ext>
              </a:extLst>
            </p:cNvPr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89F493-0E83-3944-AE80-65832DB1B490}"/>
                </a:ext>
              </a:extLst>
            </p:cNvPr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BA6F6-D267-714C-A28C-7EE366D4DE05}"/>
                </a:ext>
              </a:extLst>
            </p:cNvPr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B69D-D147-9443-994E-1AAAE5DB022E}"/>
                </a:ext>
              </a:extLst>
            </p:cNvPr>
            <p:cNvSpPr txBox="1"/>
            <p:nvPr/>
          </p:nvSpPr>
          <p:spPr>
            <a:xfrm>
              <a:off x="6091522" y="1377524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BBFC-135D-9B44-9A40-398106B55538}"/>
                </a:ext>
              </a:extLst>
            </p:cNvPr>
            <p:cNvSpPr txBox="1"/>
            <p:nvPr/>
          </p:nvSpPr>
          <p:spPr>
            <a:xfrm>
              <a:off x="7438504" y="211107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92A0C-AF3F-9A4E-8FCE-2FB6B9022A09}"/>
                </a:ext>
              </a:extLst>
            </p:cNvPr>
            <p:cNvSpPr txBox="1"/>
            <p:nvPr/>
          </p:nvSpPr>
          <p:spPr>
            <a:xfrm>
              <a:off x="6213221" y="2949121"/>
              <a:ext cx="357070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54AB7-5A44-4A46-9ABC-B9A68B63FBC2}"/>
                </a:ext>
              </a:extLst>
            </p:cNvPr>
            <p:cNvSpPr txBox="1"/>
            <p:nvPr/>
          </p:nvSpPr>
          <p:spPr>
            <a:xfrm>
              <a:off x="4933019" y="2146837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AB8450-030F-714A-915D-01EDE9B6536D}"/>
                </a:ext>
              </a:extLst>
            </p:cNvPr>
            <p:cNvSpPr txBox="1"/>
            <p:nvPr/>
          </p:nvSpPr>
          <p:spPr>
            <a:xfrm>
              <a:off x="6024079" y="1838245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9A594-75B3-E147-8C00-BA41FB5F4AA0}"/>
                </a:ext>
              </a:extLst>
            </p:cNvPr>
            <p:cNvSpPr txBox="1"/>
            <p:nvPr/>
          </p:nvSpPr>
          <p:spPr>
            <a:xfrm>
              <a:off x="6618057" y="1808040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6E37C-D366-5242-8A5B-89185099F5CC}"/>
                </a:ext>
              </a:extLst>
            </p:cNvPr>
            <p:cNvSpPr/>
            <p:nvPr/>
          </p:nvSpPr>
          <p:spPr>
            <a:xfrm>
              <a:off x="8138195" y="199481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155B6-251D-7A46-BBB4-421A631D3436}"/>
                </a:ext>
              </a:extLst>
            </p:cNvPr>
            <p:cNvSpPr txBox="1"/>
            <p:nvPr/>
          </p:nvSpPr>
          <p:spPr>
            <a:xfrm>
              <a:off x="7933689" y="2570935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B38DA-FA90-B740-BBEC-5A7317FE5B83}"/>
                </a:ext>
              </a:extLst>
            </p:cNvPr>
            <p:cNvSpPr txBox="1"/>
            <p:nvPr/>
          </p:nvSpPr>
          <p:spPr>
            <a:xfrm>
              <a:off x="7928365" y="168908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0E10B98-1332-2D43-AC77-AC28D7398B3E}"/>
              </a:ext>
            </a:extLst>
          </p:cNvPr>
          <p:cNvSpPr txBox="1"/>
          <p:nvPr/>
        </p:nvSpPr>
        <p:spPr>
          <a:xfrm>
            <a:off x="9800898" y="1261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618-05D2-BE46-951E-F12637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106017"/>
            <a:ext cx="8229600" cy="76828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F2D08-9382-FD45-8A87-AECFE778BA0A}"/>
              </a:ext>
            </a:extLst>
          </p:cNvPr>
          <p:cNvGrpSpPr/>
          <p:nvPr/>
        </p:nvGrpSpPr>
        <p:grpSpPr>
          <a:xfrm>
            <a:off x="4426224" y="914400"/>
            <a:ext cx="4792242" cy="2344082"/>
            <a:chOff x="4933019" y="1361884"/>
            <a:chExt cx="3850920" cy="191392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77FFC1-9C3A-6944-AEDD-77092AB81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06" y="2297840"/>
              <a:ext cx="1001016" cy="63298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2BB12E-0170-3D4F-BE4A-CBF5F70B70D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84" y="1679413"/>
              <a:ext cx="981738" cy="63465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892A16-808E-B34D-845E-99AC7552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879" y="1627610"/>
              <a:ext cx="2029539" cy="131373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DDA02-EC39-0849-AB56-BD7F040E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131" y="1695644"/>
              <a:ext cx="1987826" cy="11926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17AD9-209B-AC4A-A45C-0FB6698A600A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22791-DF24-834F-8B3A-A1E61B950971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357CA0-703E-ED47-BEA6-31B9C097BE22}"/>
                </a:ext>
              </a:extLst>
            </p:cNvPr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53EE76-972A-DA40-9832-D82C4F7845AD}"/>
                </a:ext>
              </a:extLst>
            </p:cNvPr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A8962-4763-C044-981D-923551F3CE16}"/>
                </a:ext>
              </a:extLst>
            </p:cNvPr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B31845-7AF0-CE4E-832C-48F913C520E9}"/>
                </a:ext>
              </a:extLst>
            </p:cNvPr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89F493-0E83-3944-AE80-65832DB1B490}"/>
                </a:ext>
              </a:extLst>
            </p:cNvPr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BA6F6-D267-714C-A28C-7EE366D4DE05}"/>
                </a:ext>
              </a:extLst>
            </p:cNvPr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B69D-D147-9443-994E-1AAAE5DB022E}"/>
                </a:ext>
              </a:extLst>
            </p:cNvPr>
            <p:cNvSpPr txBox="1"/>
            <p:nvPr/>
          </p:nvSpPr>
          <p:spPr>
            <a:xfrm>
              <a:off x="6091522" y="1377524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BBFC-135D-9B44-9A40-398106B55538}"/>
                </a:ext>
              </a:extLst>
            </p:cNvPr>
            <p:cNvSpPr txBox="1"/>
            <p:nvPr/>
          </p:nvSpPr>
          <p:spPr>
            <a:xfrm>
              <a:off x="7438504" y="211107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92A0C-AF3F-9A4E-8FCE-2FB6B9022A09}"/>
                </a:ext>
              </a:extLst>
            </p:cNvPr>
            <p:cNvSpPr txBox="1"/>
            <p:nvPr/>
          </p:nvSpPr>
          <p:spPr>
            <a:xfrm>
              <a:off x="6213221" y="2949121"/>
              <a:ext cx="357070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54AB7-5A44-4A46-9ABC-B9A68B63FBC2}"/>
                </a:ext>
              </a:extLst>
            </p:cNvPr>
            <p:cNvSpPr txBox="1"/>
            <p:nvPr/>
          </p:nvSpPr>
          <p:spPr>
            <a:xfrm>
              <a:off x="4933019" y="2146837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AB8450-030F-714A-915D-01EDE9B6536D}"/>
                </a:ext>
              </a:extLst>
            </p:cNvPr>
            <p:cNvSpPr txBox="1"/>
            <p:nvPr/>
          </p:nvSpPr>
          <p:spPr>
            <a:xfrm>
              <a:off x="6024079" y="1838245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9A594-75B3-E147-8C00-BA41FB5F4AA0}"/>
                </a:ext>
              </a:extLst>
            </p:cNvPr>
            <p:cNvSpPr txBox="1"/>
            <p:nvPr/>
          </p:nvSpPr>
          <p:spPr>
            <a:xfrm>
              <a:off x="6618057" y="1808040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6E37C-D366-5242-8A5B-89185099F5CC}"/>
                </a:ext>
              </a:extLst>
            </p:cNvPr>
            <p:cNvSpPr/>
            <p:nvPr/>
          </p:nvSpPr>
          <p:spPr>
            <a:xfrm>
              <a:off x="8138195" y="199481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155B6-251D-7A46-BBB4-421A631D3436}"/>
                </a:ext>
              </a:extLst>
            </p:cNvPr>
            <p:cNvSpPr txBox="1"/>
            <p:nvPr/>
          </p:nvSpPr>
          <p:spPr>
            <a:xfrm>
              <a:off x="7933689" y="2570935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B38DA-FA90-B740-BBEC-5A7317FE5B83}"/>
                </a:ext>
              </a:extLst>
            </p:cNvPr>
            <p:cNvSpPr txBox="1"/>
            <p:nvPr/>
          </p:nvSpPr>
          <p:spPr>
            <a:xfrm>
              <a:off x="7928365" y="168908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2DF1E6-0B9B-B641-917D-5E7F100D7FC3}"/>
              </a:ext>
            </a:extLst>
          </p:cNvPr>
          <p:cNvSpPr txBox="1"/>
          <p:nvPr/>
        </p:nvSpPr>
        <p:spPr>
          <a:xfrm>
            <a:off x="2345637" y="1431234"/>
            <a:ext cx="1642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S</a:t>
            </a:r>
            <a:r>
              <a:rPr lang="en-US" sz="2800" baseline="-25000" dirty="0"/>
              <a:t>0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.d=0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10B98-1332-2D43-AC77-AC28D7398B3E}"/>
              </a:ext>
            </a:extLst>
          </p:cNvPr>
          <p:cNvSpPr txBox="1"/>
          <p:nvPr/>
        </p:nvSpPr>
        <p:spPr>
          <a:xfrm>
            <a:off x="9800898" y="1261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58416"/>
              </p:ext>
            </p:extLst>
          </p:nvPr>
        </p:nvGraphicFramePr>
        <p:xfrm>
          <a:off x="702128" y="3286397"/>
          <a:ext cx="106625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223">
                  <a:extLst>
                    <a:ext uri="{9D8B030D-6E8A-4147-A177-3AD203B41FA5}">
                      <a16:colId xmlns:a16="http://schemas.microsoft.com/office/drawing/2014/main" val="3433819653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3550067517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2199550439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299164958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3844991227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527868444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1885454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4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r>
                        <a:rPr lang="en-US" baseline="0" dirty="0" smtClean="0"/>
                        <a:t> s1 s2 s3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4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 s2 s3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 s3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105;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3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s2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105;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108;</a:t>
                      </a:r>
                      <a:r>
                        <a:rPr lang="en-US" baseline="0" dirty="0" smtClean="0"/>
                        <a:t> 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106; s1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0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s2 s1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105;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100; 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107;</a:t>
                      </a:r>
                      <a:r>
                        <a:rPr lang="en-US" baseline="0" dirty="0" smtClean="0"/>
                        <a:t>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106; s1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407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5626790"/>
            <a:ext cx="10972800" cy="11688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Shortest paths: </a:t>
            </a:r>
          </a:p>
          <a:p>
            <a:pPr marL="0" indent="0">
              <a:buNone/>
            </a:pPr>
            <a:r>
              <a:rPr lang="en-US" dirty="0" smtClean="0"/>
              <a:t>s1: 105</a:t>
            </a:r>
            <a:r>
              <a:rPr lang="en-US" dirty="0"/>
              <a:t>;</a:t>
            </a:r>
            <a:r>
              <a:rPr lang="en-US" dirty="0" smtClean="0"/>
              <a:t> s1&lt;-s2&lt;-s0					s2: 100; s2&lt;-s0	</a:t>
            </a:r>
            <a:br>
              <a:rPr lang="en-US" dirty="0" smtClean="0"/>
            </a:br>
            <a:r>
              <a:rPr lang="en-US" dirty="0" smtClean="0"/>
              <a:t>s3: 107; s3&lt;-s4&lt;-s1&lt;-s2&lt;-s0		s4: 106; s4&lt;-s1&lt;-s2&lt;-s0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618-05D2-BE46-951E-F12637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106017"/>
            <a:ext cx="8229600" cy="76828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F2D08-9382-FD45-8A87-AECFE778BA0A}"/>
              </a:ext>
            </a:extLst>
          </p:cNvPr>
          <p:cNvGrpSpPr/>
          <p:nvPr/>
        </p:nvGrpSpPr>
        <p:grpSpPr>
          <a:xfrm>
            <a:off x="4426224" y="914400"/>
            <a:ext cx="4792242" cy="2344082"/>
            <a:chOff x="4933019" y="1361884"/>
            <a:chExt cx="3850920" cy="191392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77FFC1-9C3A-6944-AEDD-77092AB81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06" y="2297840"/>
              <a:ext cx="1001016" cy="63298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2BB12E-0170-3D4F-BE4A-CBF5F70B70D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784" y="1679413"/>
              <a:ext cx="981738" cy="63465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892A16-808E-B34D-845E-99AC7552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879" y="1627610"/>
              <a:ext cx="2029539" cy="131373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DDA02-EC39-0849-AB56-BD7F040EDB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131" y="1695644"/>
              <a:ext cx="1987826" cy="11926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17AD9-209B-AC4A-A45C-0FB6698A600A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22791-DF24-834F-8B3A-A1E61B950971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357CA0-703E-ED47-BEA6-31B9C097BE22}"/>
                </a:ext>
              </a:extLst>
            </p:cNvPr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53EE76-972A-DA40-9832-D82C4F7845AD}"/>
                </a:ext>
              </a:extLst>
            </p:cNvPr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A8962-4763-C044-981D-923551F3CE16}"/>
                </a:ext>
              </a:extLst>
            </p:cNvPr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B31845-7AF0-CE4E-832C-48F913C520E9}"/>
                </a:ext>
              </a:extLst>
            </p:cNvPr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89F493-0E83-3944-AE80-65832DB1B490}"/>
                </a:ext>
              </a:extLst>
            </p:cNvPr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BA6F6-D267-714C-A28C-7EE366D4DE05}"/>
                </a:ext>
              </a:extLst>
            </p:cNvPr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B69D-D147-9443-994E-1AAAE5DB022E}"/>
                </a:ext>
              </a:extLst>
            </p:cNvPr>
            <p:cNvSpPr txBox="1"/>
            <p:nvPr/>
          </p:nvSpPr>
          <p:spPr>
            <a:xfrm>
              <a:off x="6091522" y="1377524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BBFC-135D-9B44-9A40-398106B55538}"/>
                </a:ext>
              </a:extLst>
            </p:cNvPr>
            <p:cNvSpPr txBox="1"/>
            <p:nvPr/>
          </p:nvSpPr>
          <p:spPr>
            <a:xfrm>
              <a:off x="7438504" y="211107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92A0C-AF3F-9A4E-8FCE-2FB6B9022A09}"/>
                </a:ext>
              </a:extLst>
            </p:cNvPr>
            <p:cNvSpPr txBox="1"/>
            <p:nvPr/>
          </p:nvSpPr>
          <p:spPr>
            <a:xfrm>
              <a:off x="6213221" y="2949121"/>
              <a:ext cx="357070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54AB7-5A44-4A46-9ABC-B9A68B63FBC2}"/>
                </a:ext>
              </a:extLst>
            </p:cNvPr>
            <p:cNvSpPr txBox="1"/>
            <p:nvPr/>
          </p:nvSpPr>
          <p:spPr>
            <a:xfrm>
              <a:off x="4933019" y="2146837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AB8450-030F-714A-915D-01EDE9B6536D}"/>
                </a:ext>
              </a:extLst>
            </p:cNvPr>
            <p:cNvSpPr txBox="1"/>
            <p:nvPr/>
          </p:nvSpPr>
          <p:spPr>
            <a:xfrm>
              <a:off x="6024079" y="1838245"/>
              <a:ext cx="461409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9A594-75B3-E147-8C00-BA41FB5F4AA0}"/>
                </a:ext>
              </a:extLst>
            </p:cNvPr>
            <p:cNvSpPr txBox="1"/>
            <p:nvPr/>
          </p:nvSpPr>
          <p:spPr>
            <a:xfrm>
              <a:off x="6618057" y="1808040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6E37C-D366-5242-8A5B-89185099F5CC}"/>
                </a:ext>
              </a:extLst>
            </p:cNvPr>
            <p:cNvSpPr/>
            <p:nvPr/>
          </p:nvSpPr>
          <p:spPr>
            <a:xfrm>
              <a:off x="8138195" y="199481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en-US" sz="24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155B6-251D-7A46-BBB4-421A631D3436}"/>
                </a:ext>
              </a:extLst>
            </p:cNvPr>
            <p:cNvSpPr txBox="1"/>
            <p:nvPr/>
          </p:nvSpPr>
          <p:spPr>
            <a:xfrm>
              <a:off x="7933689" y="2570935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B38DA-FA90-B740-BBEC-5A7317FE5B83}"/>
                </a:ext>
              </a:extLst>
            </p:cNvPr>
            <p:cNvSpPr txBox="1"/>
            <p:nvPr/>
          </p:nvSpPr>
          <p:spPr>
            <a:xfrm>
              <a:off x="7928365" y="1689082"/>
              <a:ext cx="252732" cy="326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2DF1E6-0B9B-B641-917D-5E7F100D7FC3}"/>
              </a:ext>
            </a:extLst>
          </p:cNvPr>
          <p:cNvSpPr txBox="1"/>
          <p:nvPr/>
        </p:nvSpPr>
        <p:spPr>
          <a:xfrm>
            <a:off x="2345637" y="1431234"/>
            <a:ext cx="1642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</a:t>
            </a:r>
            <a:r>
              <a:rPr lang="en-US" sz="2800" dirty="0" smtClean="0"/>
              <a:t>S</a:t>
            </a:r>
            <a:r>
              <a:rPr lang="en-US" sz="2800" baseline="-25000" dirty="0"/>
              <a:t>3</a:t>
            </a:r>
          </a:p>
          <a:p>
            <a:r>
              <a:rPr lang="en-US" sz="2800" dirty="0" smtClean="0"/>
              <a:t>S</a:t>
            </a:r>
            <a:r>
              <a:rPr lang="en-US" sz="2800" baseline="-25000" dirty="0"/>
              <a:t>3</a:t>
            </a:r>
            <a:r>
              <a:rPr lang="en-US" sz="2800" dirty="0" smtClean="0"/>
              <a:t>.d=0 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10B98-1332-2D43-AC77-AC28D7398B3E}"/>
              </a:ext>
            </a:extLst>
          </p:cNvPr>
          <p:cNvSpPr txBox="1"/>
          <p:nvPr/>
        </p:nvSpPr>
        <p:spPr>
          <a:xfrm>
            <a:off x="9800898" y="1261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11698"/>
              </p:ext>
            </p:extLst>
          </p:nvPr>
        </p:nvGraphicFramePr>
        <p:xfrm>
          <a:off x="702128" y="3286397"/>
          <a:ext cx="106625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223">
                  <a:extLst>
                    <a:ext uri="{9D8B030D-6E8A-4147-A177-3AD203B41FA5}">
                      <a16:colId xmlns:a16="http://schemas.microsoft.com/office/drawing/2014/main" val="3433819653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3550067517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2199550439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299164958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3844991227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527868444"/>
                    </a:ext>
                  </a:extLst>
                </a:gridCol>
                <a:gridCol w="1523223">
                  <a:extLst>
                    <a:ext uri="{9D8B030D-6E8A-4147-A177-3AD203B41FA5}">
                      <a16:colId xmlns:a16="http://schemas.microsoft.com/office/drawing/2014/main" val="1885454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4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r>
                        <a:rPr lang="en-US" baseline="0" dirty="0" smtClean="0"/>
                        <a:t> s1 s2 s3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∞;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4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s1 s2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110; 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3; 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20; 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1; s3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s1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110;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2;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20; 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1; s3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3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s3 s4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110;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2;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7; 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1; s3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0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s3 s4 s1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107;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2; 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7; 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0;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1; s3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407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5626790"/>
            <a:ext cx="10972800" cy="11688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Shortest paths: </a:t>
            </a:r>
          </a:p>
          <a:p>
            <a:pPr marL="0" indent="0">
              <a:buNone/>
            </a:pPr>
            <a:r>
              <a:rPr lang="en-US" dirty="0" smtClean="0"/>
              <a:t>s0: 107; s0&lt;-s2&lt;-s1&lt;-s4&lt;-s3		s1: 2; s1&lt;-s4&lt;-s3	</a:t>
            </a:r>
            <a:br>
              <a:rPr lang="en-US" dirty="0" smtClean="0"/>
            </a:br>
            <a:r>
              <a:rPr lang="en-US" dirty="0" smtClean="0"/>
              <a:t>s2: 7</a:t>
            </a:r>
            <a:r>
              <a:rPr lang="en-US"/>
              <a:t>;</a:t>
            </a:r>
            <a:r>
              <a:rPr lang="en-US" smtClean="0"/>
              <a:t> s2&lt;-s1&lt;-s4&lt;-s3			</a:t>
            </a:r>
            <a:r>
              <a:rPr lang="en-US" dirty="0" smtClean="0"/>
              <a:t>	s4: 1; s4&lt;-s3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34610"/>
            <a:ext cx="82296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Algorithm: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0" y="825503"/>
            <a:ext cx="10972800" cy="59972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Requires a data structure to efficiently select the vertex in Q with minimum distance d</a:t>
            </a:r>
          </a:p>
          <a:p>
            <a:pPr lvl="1"/>
            <a:r>
              <a:rPr lang="en-US" dirty="0"/>
              <a:t>Q can be implemented as a priority queue</a:t>
            </a:r>
          </a:p>
          <a:p>
            <a:pPr lvl="1"/>
            <a:r>
              <a:rPr lang="en-US" dirty="0"/>
              <a:t>Insertions required to initialize Q</a:t>
            </a:r>
          </a:p>
          <a:p>
            <a:pPr lvl="1"/>
            <a:r>
              <a:rPr lang="en-US" dirty="0"/>
              <a:t>Deletion required at start of each while loop iteration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u.d</a:t>
            </a:r>
            <a:r>
              <a:rPr lang="en-US" dirty="0">
                <a:solidFill>
                  <a:srgbClr val="FF0000"/>
                </a:solidFill>
              </a:rPr>
              <a:t> is modified, need to update priority queue (</a:t>
            </a:r>
            <a:r>
              <a:rPr lang="en-US" dirty="0" err="1">
                <a:solidFill>
                  <a:srgbClr val="FF0000"/>
                </a:solidFill>
              </a:rPr>
              <a:t>delete+insert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Need to take time to access queue into account in analyzing runtime</a:t>
            </a:r>
          </a:p>
          <a:p>
            <a:r>
              <a:rPr lang="en-US" dirty="0"/>
              <a:t>Alternatively, rather than using a priority queue you could simply scan all the nodes in Q to find the one with minimum distance</a:t>
            </a:r>
          </a:p>
          <a:p>
            <a:r>
              <a:rPr lang="en-US" dirty="0"/>
              <a:t>Uses a “greedy” optimization strategy: always select vertex with shortest distance to “optimize” next</a:t>
            </a:r>
          </a:p>
          <a:p>
            <a:pPr lvl="1"/>
            <a:r>
              <a:rPr lang="en-US" dirty="0"/>
              <a:t>Can show when u is selected from Q, </a:t>
            </a:r>
            <a:r>
              <a:rPr lang="en-US" dirty="0" err="1"/>
              <a:t>u.d</a:t>
            </a:r>
            <a:r>
              <a:rPr lang="en-US" dirty="0"/>
              <a:t> is shortest path distance from s</a:t>
            </a:r>
            <a:r>
              <a:rPr lang="en-US" baseline="-25000" dirty="0"/>
              <a:t>0</a:t>
            </a:r>
            <a:r>
              <a:rPr lang="en-US" dirty="0"/>
              <a:t> to u</a:t>
            </a:r>
          </a:p>
          <a:p>
            <a:pPr lvl="1"/>
            <a:r>
              <a:rPr lang="en-US" dirty="0"/>
              <a:t>Implies algorithm computes shortest paths for all nodes</a:t>
            </a:r>
          </a:p>
          <a:p>
            <a:pPr lvl="1"/>
            <a:r>
              <a:rPr lang="en-US" dirty="0"/>
              <a:t>Greedy strategy works here, but in general, does not guarantee converging to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17795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6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Shortest Path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78" y="1116302"/>
            <a:ext cx="10972800" cy="5187918"/>
          </a:xfrm>
        </p:spPr>
        <p:txBody>
          <a:bodyPr>
            <a:normAutofit fontScale="92500"/>
          </a:bodyPr>
          <a:lstStyle/>
          <a:p>
            <a:r>
              <a:rPr lang="en-US" dirty="0"/>
              <a:t>Relaxation is a general algorithmic technique where one attempts to repeatedly refine and improve a solution until some termination condition is satisfied</a:t>
            </a:r>
          </a:p>
          <a:p>
            <a:r>
              <a:rPr lang="en-US" dirty="0"/>
              <a:t>Greedy optimization strategy works well for shortest path problem</a:t>
            </a:r>
          </a:p>
          <a:p>
            <a:r>
              <a:rPr lang="en-US" dirty="0"/>
              <a:t>Bellman-Ford algorithm offers simplicity</a:t>
            </a:r>
          </a:p>
          <a:p>
            <a:r>
              <a:rPr lang="en-US" dirty="0" err="1"/>
              <a:t>Dijkstra’s</a:t>
            </a:r>
            <a:r>
              <a:rPr lang="en-US" dirty="0"/>
              <a:t> algorithm more efficient, but requires a priority queue</a:t>
            </a:r>
          </a:p>
          <a:p>
            <a:r>
              <a:rPr lang="en-US" dirty="0"/>
              <a:t>Other variations on shortest path problem</a:t>
            </a:r>
          </a:p>
          <a:p>
            <a:pPr lvl="1"/>
            <a:r>
              <a:rPr lang="en-US" dirty="0"/>
              <a:t>Edges with negative weights (what about negative cycles?)</a:t>
            </a:r>
          </a:p>
          <a:p>
            <a:pPr lvl="1"/>
            <a:r>
              <a:rPr lang="en-US" dirty="0"/>
              <a:t>Computing shortest path between a specific pair of nodes</a:t>
            </a:r>
          </a:p>
          <a:p>
            <a:pPr lvl="1"/>
            <a:r>
              <a:rPr lang="en-US" dirty="0"/>
              <a:t>Computing shortest path between any pair of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66604"/>
            <a:ext cx="8229600" cy="11430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5" y="803813"/>
            <a:ext cx="10972800" cy="35316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Given an undirected Graph G = (V, E)</a:t>
            </a:r>
          </a:p>
          <a:p>
            <a:r>
              <a:rPr lang="en-US" sz="2800" dirty="0"/>
              <a:t>V = Vertex set = {0, 1, 2, … n-1}</a:t>
            </a:r>
          </a:p>
          <a:p>
            <a:r>
              <a:rPr lang="en-US" sz="2800" dirty="0"/>
              <a:t>E = Edge set = {(v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) where 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 ∈ V and an edge exists between v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}</a:t>
            </a:r>
          </a:p>
          <a:p>
            <a:r>
              <a:rPr lang="en-US" sz="2800" dirty="0"/>
              <a:t>w(v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) = non-negative weight of edge (v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) </a:t>
            </a:r>
            <a:endParaRPr lang="en-US" sz="2800" baseline="-25000" dirty="0"/>
          </a:p>
          <a:p>
            <a:r>
              <a:rPr lang="en-US" sz="2800" dirty="0"/>
              <a:t>Path p is a </a:t>
            </a:r>
            <a:r>
              <a:rPr lang="en-US" sz="2800" dirty="0" smtClean="0"/>
              <a:t>sequence </a:t>
            </a:r>
            <a:r>
              <a:rPr lang="en-US" sz="2800" dirty="0"/>
              <a:t>of </a:t>
            </a:r>
            <a:r>
              <a:rPr lang="en-US" sz="2800" i="1" dirty="0"/>
              <a:t>distinct</a:t>
            </a:r>
            <a:r>
              <a:rPr lang="en-US" sz="2800" dirty="0"/>
              <a:t> vertices (v</a:t>
            </a:r>
            <a:r>
              <a:rPr lang="en-US" sz="2800" baseline="-25000" dirty="0"/>
              <a:t>0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 … v</a:t>
            </a:r>
            <a:r>
              <a:rPr lang="en-US" sz="2800" baseline="-25000" dirty="0"/>
              <a:t>m-1</a:t>
            </a:r>
            <a:r>
              <a:rPr lang="en-US" sz="2800" dirty="0"/>
              <a:t>) where (v</a:t>
            </a:r>
            <a:r>
              <a:rPr lang="en-US" sz="2800" baseline="-25000" dirty="0"/>
              <a:t>i</a:t>
            </a:r>
            <a:r>
              <a:rPr lang="en-US" sz="2800" dirty="0"/>
              <a:t>, v</a:t>
            </a:r>
            <a:r>
              <a:rPr lang="en-US" sz="2800" baseline="-25000" dirty="0"/>
              <a:t>i+1</a:t>
            </a:r>
            <a:r>
              <a:rPr lang="en-US" sz="2800" dirty="0"/>
              <a:t>) ∈ E</a:t>
            </a:r>
          </a:p>
          <a:p>
            <a:r>
              <a:rPr lang="en-US" sz="2800" dirty="0"/>
              <a:t>A distance d = </a:t>
            </a: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=0,m-2 </a:t>
            </a:r>
            <a:r>
              <a:rPr lang="en-US" sz="2800" dirty="0"/>
              <a:t>w(v</a:t>
            </a:r>
            <a:r>
              <a:rPr lang="en-US" sz="2800" baseline="-25000" dirty="0"/>
              <a:t>i</a:t>
            </a:r>
            <a:r>
              <a:rPr lang="en-US" sz="2800" dirty="0"/>
              <a:t>, v</a:t>
            </a:r>
            <a:r>
              <a:rPr lang="en-US" sz="2800" baseline="-25000" dirty="0"/>
              <a:t>i+1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en-US" sz="2800" dirty="0" smtClean="0"/>
              <a:t>(sum of weights of edges along path)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03185" y="4831424"/>
            <a:ext cx="300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Path 0, 1, 3, 4: d=670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19028" y="3363597"/>
            <a:ext cx="3092904" cy="2878284"/>
            <a:chOff x="4933019" y="1361884"/>
            <a:chExt cx="3092904" cy="2878284"/>
          </a:xfrm>
        </p:grpSpPr>
        <p:cxnSp>
          <p:nvCxnSpPr>
            <p:cNvPr id="7" name="Straight Connector 6"/>
            <p:cNvCxnSpPr>
              <a:endCxn id="17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5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442238" y="2956374"/>
              <a:ext cx="0" cy="9824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119366" y="363750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1522" y="1377524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420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38504" y="2111072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9273" y="321546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3221" y="261782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400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3019" y="2146837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175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84027" y="6253006"/>
            <a:ext cx="878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Find the minimum weight path from vertex s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to every other vertex</a:t>
            </a:r>
          </a:p>
        </p:txBody>
      </p:sp>
    </p:spTree>
    <p:extLst>
      <p:ext uri="{BB962C8B-B14F-4D97-AF65-F5344CB8AC3E}">
        <p14:creationId xmlns:p14="http://schemas.microsoft.com/office/powerpoint/2010/main" val="14524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38"/>
            <a:ext cx="8229600" cy="873710"/>
          </a:xfrm>
        </p:spPr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30" y="5247896"/>
            <a:ext cx="10972800" cy="15206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Breadth-first </a:t>
            </a:r>
            <a:r>
              <a:rPr lang="en-US" sz="2800" dirty="0"/>
              <a:t>search may not compute </a:t>
            </a:r>
            <a:r>
              <a:rPr lang="en-US" sz="2800" dirty="0" smtClean="0"/>
              <a:t>shortest (lowest-weight) path</a:t>
            </a:r>
            <a:endParaRPr lang="en-US" sz="2800" dirty="0"/>
          </a:p>
          <a:p>
            <a:r>
              <a:rPr lang="en-US" sz="2800" dirty="0"/>
              <a:t>Idea: rather than ignoring marked vertices, check if a better (shorter) path has been found, update if it has</a:t>
            </a:r>
          </a:p>
          <a:p>
            <a:endParaRPr lang="en-US" sz="2800" dirty="0"/>
          </a:p>
        </p:txBody>
      </p:sp>
      <p:cxnSp>
        <p:nvCxnSpPr>
          <p:cNvPr id="5" name="Straight Connector 4"/>
          <p:cNvCxnSpPr>
            <a:endCxn id="13" idx="0"/>
          </p:cNvCxnSpPr>
          <p:nvPr/>
        </p:nvCxnSpPr>
        <p:spPr>
          <a:xfrm>
            <a:off x="6578458" y="2081310"/>
            <a:ext cx="15453" cy="166774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88037" y="2494689"/>
            <a:ext cx="2490420" cy="2850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88039" y="2523198"/>
            <a:ext cx="2490419" cy="164153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75186" y="2067060"/>
            <a:ext cx="799066" cy="798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194377" y="2067060"/>
            <a:ext cx="799066" cy="7982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" name="Oval 12"/>
          <p:cNvSpPr/>
          <p:nvPr/>
        </p:nvSpPr>
        <p:spPr>
          <a:xfrm>
            <a:off x="6194377" y="3749058"/>
            <a:ext cx="799066" cy="79823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1450" y="17782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5372" y="18593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1910" y="3346352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8062" y="206669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2785" y="30026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75187" y="2081309"/>
            <a:ext cx="3318257" cy="2482540"/>
            <a:chOff x="2151186" y="1369402"/>
            <a:chExt cx="3318257" cy="2482540"/>
          </a:xfrm>
        </p:grpSpPr>
        <p:sp>
          <p:nvSpPr>
            <p:cNvPr id="24" name="Oval 23"/>
            <p:cNvSpPr/>
            <p:nvPr/>
          </p:nvSpPr>
          <p:spPr>
            <a:xfrm>
              <a:off x="4670377" y="1383662"/>
              <a:ext cx="799066" cy="798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670377" y="3053704"/>
              <a:ext cx="799066" cy="798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151186" y="1369402"/>
              <a:ext cx="799066" cy="79823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>
                    <a:solidFill>
                      <a:srgbClr val="000000"/>
                    </a:solidFill>
                  </a:ln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19269" y="3005918"/>
            <a:ext cx="28664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1, color gray</a:t>
            </a:r>
          </a:p>
          <a:p>
            <a:r>
              <a:rPr lang="en-US" sz="2400" dirty="0"/>
              <a:t>Update 2, color gray</a:t>
            </a:r>
          </a:p>
          <a:p>
            <a:r>
              <a:rPr lang="en-US" sz="2400" dirty="0"/>
              <a:t>0 becomes black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46556" y="1963235"/>
            <a:ext cx="26600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is black</a:t>
            </a:r>
          </a:p>
          <a:p>
            <a:r>
              <a:rPr lang="en-US" sz="2400" dirty="0"/>
              <a:t>2 is gray</a:t>
            </a:r>
          </a:p>
          <a:p>
            <a:r>
              <a:rPr lang="en-US" sz="2400" dirty="0"/>
              <a:t>No updates done</a:t>
            </a:r>
          </a:p>
        </p:txBody>
      </p:sp>
      <p:sp>
        <p:nvSpPr>
          <p:cNvPr id="33" name="Oval 32"/>
          <p:cNvSpPr/>
          <p:nvPr/>
        </p:nvSpPr>
        <p:spPr>
          <a:xfrm>
            <a:off x="6194377" y="2081309"/>
            <a:ext cx="799066" cy="798238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178924" y="3749058"/>
            <a:ext cx="799066" cy="798238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80560" y="4131798"/>
            <a:ext cx="2660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 distance computed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930" y="808364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</a:t>
            </a:r>
            <a:r>
              <a:rPr lang="en-US" sz="2800" dirty="0" smtClean="0"/>
              <a:t>breadth-first </a:t>
            </a:r>
            <a:r>
              <a:rPr lang="en-US" sz="2800" dirty="0"/>
              <a:t>search, </a:t>
            </a:r>
            <a:r>
              <a:rPr lang="en-US" sz="2800" dirty="0" smtClean="0"/>
              <a:t>with link </a:t>
            </a:r>
            <a:r>
              <a:rPr lang="en-US" sz="2800" dirty="0"/>
              <a:t>distance </a:t>
            </a:r>
            <a:r>
              <a:rPr lang="en-US" sz="2800" dirty="0" smtClean="0"/>
              <a:t>any </a:t>
            </a:r>
            <a:r>
              <a:rPr lang="en-US" sz="2800" dirty="0"/>
              <a:t>positive value (not necessarily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9722" y="360857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190794" y="2076851"/>
            <a:ext cx="3618148" cy="2869615"/>
            <a:chOff x="4666794" y="2093179"/>
            <a:chExt cx="3618148" cy="2869615"/>
          </a:xfrm>
        </p:grpSpPr>
        <p:sp>
          <p:nvSpPr>
            <p:cNvPr id="39" name="Oval 38"/>
            <p:cNvSpPr/>
            <p:nvPr/>
          </p:nvSpPr>
          <p:spPr>
            <a:xfrm>
              <a:off x="4666794" y="3770119"/>
              <a:ext cx="799066" cy="798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56560" y="4131797"/>
              <a:ext cx="2528382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66794" y="2093179"/>
              <a:ext cx="799066" cy="798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44391" y="1885396"/>
            <a:ext cx="4396163" cy="2957640"/>
            <a:chOff x="4320390" y="1885396"/>
            <a:chExt cx="4396163" cy="2957640"/>
          </a:xfrm>
        </p:grpSpPr>
        <p:sp>
          <p:nvSpPr>
            <p:cNvPr id="42" name="Freeform 41"/>
            <p:cNvSpPr/>
            <p:nvPr/>
          </p:nvSpPr>
          <p:spPr>
            <a:xfrm>
              <a:off x="4320390" y="1885396"/>
              <a:ext cx="1317643" cy="2957640"/>
            </a:xfrm>
            <a:custGeom>
              <a:avLst/>
              <a:gdLst>
                <a:gd name="connsiteX0" fmla="*/ 759775 w 1317643"/>
                <a:gd name="connsiteY0" fmla="*/ 37574 h 2957640"/>
                <a:gd name="connsiteX1" fmla="*/ 688558 w 1317643"/>
                <a:gd name="connsiteY1" fmla="*/ 1964 h 2957640"/>
                <a:gd name="connsiteX2" fmla="*/ 498645 w 1317643"/>
                <a:gd name="connsiteY2" fmla="*/ 13834 h 2957640"/>
                <a:gd name="connsiteX3" fmla="*/ 463036 w 1317643"/>
                <a:gd name="connsiteY3" fmla="*/ 37574 h 2957640"/>
                <a:gd name="connsiteX4" fmla="*/ 415558 w 1317643"/>
                <a:gd name="connsiteY4" fmla="*/ 61315 h 2957640"/>
                <a:gd name="connsiteX5" fmla="*/ 356210 w 1317643"/>
                <a:gd name="connsiteY5" fmla="*/ 132536 h 2957640"/>
                <a:gd name="connsiteX6" fmla="*/ 296863 w 1317643"/>
                <a:gd name="connsiteY6" fmla="*/ 191887 h 2957640"/>
                <a:gd name="connsiteX7" fmla="*/ 249384 w 1317643"/>
                <a:gd name="connsiteY7" fmla="*/ 251237 h 2957640"/>
                <a:gd name="connsiteX8" fmla="*/ 225645 w 1317643"/>
                <a:gd name="connsiteY8" fmla="*/ 358069 h 2957640"/>
                <a:gd name="connsiteX9" fmla="*/ 213776 w 1317643"/>
                <a:gd name="connsiteY9" fmla="*/ 417420 h 2957640"/>
                <a:gd name="connsiteX10" fmla="*/ 178167 w 1317643"/>
                <a:gd name="connsiteY10" fmla="*/ 512382 h 2957640"/>
                <a:gd name="connsiteX11" fmla="*/ 166298 w 1317643"/>
                <a:gd name="connsiteY11" fmla="*/ 595473 h 2957640"/>
                <a:gd name="connsiteX12" fmla="*/ 118819 w 1317643"/>
                <a:gd name="connsiteY12" fmla="*/ 726045 h 2957640"/>
                <a:gd name="connsiteX13" fmla="*/ 83211 w 1317643"/>
                <a:gd name="connsiteY13" fmla="*/ 797266 h 2957640"/>
                <a:gd name="connsiteX14" fmla="*/ 35733 w 1317643"/>
                <a:gd name="connsiteY14" fmla="*/ 987189 h 2957640"/>
                <a:gd name="connsiteX15" fmla="*/ 11994 w 1317643"/>
                <a:gd name="connsiteY15" fmla="*/ 1082151 h 2957640"/>
                <a:gd name="connsiteX16" fmla="*/ 11994 w 1317643"/>
                <a:gd name="connsiteY16" fmla="*/ 1521347 h 2957640"/>
                <a:gd name="connsiteX17" fmla="*/ 23863 w 1317643"/>
                <a:gd name="connsiteY17" fmla="*/ 2459092 h 2957640"/>
                <a:gd name="connsiteX18" fmla="*/ 71341 w 1317643"/>
                <a:gd name="connsiteY18" fmla="*/ 2530313 h 2957640"/>
                <a:gd name="connsiteX19" fmla="*/ 95080 w 1317643"/>
                <a:gd name="connsiteY19" fmla="*/ 2554054 h 2957640"/>
                <a:gd name="connsiteX20" fmla="*/ 154428 w 1317643"/>
                <a:gd name="connsiteY20" fmla="*/ 2672755 h 2957640"/>
                <a:gd name="connsiteX21" fmla="*/ 213776 w 1317643"/>
                <a:gd name="connsiteY21" fmla="*/ 2720236 h 2957640"/>
                <a:gd name="connsiteX22" fmla="*/ 273124 w 1317643"/>
                <a:gd name="connsiteY22" fmla="*/ 2779587 h 2957640"/>
                <a:gd name="connsiteX23" fmla="*/ 308732 w 1317643"/>
                <a:gd name="connsiteY23" fmla="*/ 2791457 h 2957640"/>
                <a:gd name="connsiteX24" fmla="*/ 356210 w 1317643"/>
                <a:gd name="connsiteY24" fmla="*/ 2815198 h 2957640"/>
                <a:gd name="connsiteX25" fmla="*/ 403689 w 1317643"/>
                <a:gd name="connsiteY25" fmla="*/ 2827068 h 2957640"/>
                <a:gd name="connsiteX26" fmla="*/ 439297 w 1317643"/>
                <a:gd name="connsiteY26" fmla="*/ 2838938 h 2957640"/>
                <a:gd name="connsiteX27" fmla="*/ 557993 w 1317643"/>
                <a:gd name="connsiteY27" fmla="*/ 2886419 h 2957640"/>
                <a:gd name="connsiteX28" fmla="*/ 593601 w 1317643"/>
                <a:gd name="connsiteY28" fmla="*/ 2898289 h 2957640"/>
                <a:gd name="connsiteX29" fmla="*/ 629210 w 1317643"/>
                <a:gd name="connsiteY29" fmla="*/ 2922029 h 2957640"/>
                <a:gd name="connsiteX30" fmla="*/ 866601 w 1317643"/>
                <a:gd name="connsiteY30" fmla="*/ 2957640 h 2957640"/>
                <a:gd name="connsiteX31" fmla="*/ 1009035 w 1317643"/>
                <a:gd name="connsiteY31" fmla="*/ 2933900 h 2957640"/>
                <a:gd name="connsiteX32" fmla="*/ 1056513 w 1317643"/>
                <a:gd name="connsiteY32" fmla="*/ 2874549 h 2957640"/>
                <a:gd name="connsiteX33" fmla="*/ 1115861 w 1317643"/>
                <a:gd name="connsiteY33" fmla="*/ 2827068 h 2957640"/>
                <a:gd name="connsiteX34" fmla="*/ 1151470 w 1317643"/>
                <a:gd name="connsiteY34" fmla="*/ 2732106 h 2957640"/>
                <a:gd name="connsiteX35" fmla="*/ 1198948 w 1317643"/>
                <a:gd name="connsiteY35" fmla="*/ 2672755 h 2957640"/>
                <a:gd name="connsiteX36" fmla="*/ 1222687 w 1317643"/>
                <a:gd name="connsiteY36" fmla="*/ 2328520 h 2957640"/>
                <a:gd name="connsiteX37" fmla="*/ 1234557 w 1317643"/>
                <a:gd name="connsiteY37" fmla="*/ 2257299 h 2957640"/>
                <a:gd name="connsiteX38" fmla="*/ 1246426 w 1317643"/>
                <a:gd name="connsiteY38" fmla="*/ 2091116 h 2957640"/>
                <a:gd name="connsiteX39" fmla="*/ 1258296 w 1317643"/>
                <a:gd name="connsiteY39" fmla="*/ 1580698 h 2957640"/>
                <a:gd name="connsiteX40" fmla="*/ 1270165 w 1317643"/>
                <a:gd name="connsiteY40" fmla="*/ 1533218 h 2957640"/>
                <a:gd name="connsiteX41" fmla="*/ 1282035 w 1317643"/>
                <a:gd name="connsiteY41" fmla="*/ 1473867 h 2957640"/>
                <a:gd name="connsiteX42" fmla="*/ 1293904 w 1317643"/>
                <a:gd name="connsiteY42" fmla="*/ 1402646 h 2957640"/>
                <a:gd name="connsiteX43" fmla="*/ 1305774 w 1317643"/>
                <a:gd name="connsiteY43" fmla="*/ 1319554 h 2957640"/>
                <a:gd name="connsiteX44" fmla="*/ 1317643 w 1317643"/>
                <a:gd name="connsiteY44" fmla="*/ 1272073 h 2957640"/>
                <a:gd name="connsiteX45" fmla="*/ 1293904 w 1317643"/>
                <a:gd name="connsiteY45" fmla="*/ 749785 h 2957640"/>
                <a:gd name="connsiteX46" fmla="*/ 1282035 w 1317643"/>
                <a:gd name="connsiteY46" fmla="*/ 678564 h 2957640"/>
                <a:gd name="connsiteX47" fmla="*/ 1258296 w 1317643"/>
                <a:gd name="connsiteY47" fmla="*/ 583603 h 2957640"/>
                <a:gd name="connsiteX48" fmla="*/ 1246426 w 1317643"/>
                <a:gd name="connsiteY48" fmla="*/ 464901 h 2957640"/>
                <a:gd name="connsiteX49" fmla="*/ 1222687 w 1317643"/>
                <a:gd name="connsiteY49" fmla="*/ 263108 h 2957640"/>
                <a:gd name="connsiteX50" fmla="*/ 1198948 w 1317643"/>
                <a:gd name="connsiteY50" fmla="*/ 191887 h 2957640"/>
                <a:gd name="connsiteX51" fmla="*/ 1187078 w 1317643"/>
                <a:gd name="connsiteY51" fmla="*/ 144406 h 2957640"/>
                <a:gd name="connsiteX52" fmla="*/ 1163339 w 1317643"/>
                <a:gd name="connsiteY52" fmla="*/ 73185 h 2957640"/>
                <a:gd name="connsiteX53" fmla="*/ 1103992 w 1317643"/>
                <a:gd name="connsiteY53" fmla="*/ 25704 h 2957640"/>
                <a:gd name="connsiteX54" fmla="*/ 1068383 w 1317643"/>
                <a:gd name="connsiteY54" fmla="*/ 13834 h 2957640"/>
                <a:gd name="connsiteX55" fmla="*/ 795383 w 1317643"/>
                <a:gd name="connsiteY55" fmla="*/ 25704 h 2957640"/>
                <a:gd name="connsiteX56" fmla="*/ 759775 w 1317643"/>
                <a:gd name="connsiteY56" fmla="*/ 37574 h 2957640"/>
                <a:gd name="connsiteX57" fmla="*/ 700427 w 1317643"/>
                <a:gd name="connsiteY57" fmla="*/ 25704 h 2957640"/>
                <a:gd name="connsiteX58" fmla="*/ 688558 w 1317643"/>
                <a:gd name="connsiteY58" fmla="*/ 25704 h 295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17643" h="2957640">
                  <a:moveTo>
                    <a:pt x="759775" y="37574"/>
                  </a:moveTo>
                  <a:cubicBezTo>
                    <a:pt x="736036" y="25704"/>
                    <a:pt x="714990" y="4367"/>
                    <a:pt x="688558" y="1964"/>
                  </a:cubicBezTo>
                  <a:cubicBezTo>
                    <a:pt x="625391" y="-3779"/>
                    <a:pt x="561297" y="3941"/>
                    <a:pt x="498645" y="13834"/>
                  </a:cubicBezTo>
                  <a:cubicBezTo>
                    <a:pt x="484554" y="16059"/>
                    <a:pt x="475422" y="30496"/>
                    <a:pt x="463036" y="37574"/>
                  </a:cubicBezTo>
                  <a:cubicBezTo>
                    <a:pt x="447673" y="46353"/>
                    <a:pt x="429956" y="51030"/>
                    <a:pt x="415558" y="61315"/>
                  </a:cubicBezTo>
                  <a:cubicBezTo>
                    <a:pt x="367915" y="95347"/>
                    <a:pt x="390914" y="92871"/>
                    <a:pt x="356210" y="132536"/>
                  </a:cubicBezTo>
                  <a:cubicBezTo>
                    <a:pt x="337787" y="153592"/>
                    <a:pt x="312382" y="168608"/>
                    <a:pt x="296863" y="191887"/>
                  </a:cubicBezTo>
                  <a:cubicBezTo>
                    <a:pt x="266916" y="236809"/>
                    <a:pt x="283211" y="217410"/>
                    <a:pt x="249384" y="251237"/>
                  </a:cubicBezTo>
                  <a:cubicBezTo>
                    <a:pt x="241471" y="286848"/>
                    <a:pt x="233288" y="322399"/>
                    <a:pt x="225645" y="358069"/>
                  </a:cubicBezTo>
                  <a:cubicBezTo>
                    <a:pt x="221418" y="377797"/>
                    <a:pt x="220156" y="398280"/>
                    <a:pt x="213776" y="417420"/>
                  </a:cubicBezTo>
                  <a:cubicBezTo>
                    <a:pt x="180846" y="516218"/>
                    <a:pt x="196076" y="413875"/>
                    <a:pt x="178167" y="512382"/>
                  </a:cubicBezTo>
                  <a:cubicBezTo>
                    <a:pt x="173162" y="539909"/>
                    <a:pt x="172589" y="568211"/>
                    <a:pt x="166298" y="595473"/>
                  </a:cubicBezTo>
                  <a:cubicBezTo>
                    <a:pt x="160323" y="621365"/>
                    <a:pt x="130990" y="699268"/>
                    <a:pt x="118819" y="726045"/>
                  </a:cubicBezTo>
                  <a:cubicBezTo>
                    <a:pt x="107836" y="750208"/>
                    <a:pt x="93419" y="772765"/>
                    <a:pt x="83211" y="797266"/>
                  </a:cubicBezTo>
                  <a:cubicBezTo>
                    <a:pt x="23984" y="939420"/>
                    <a:pt x="101028" y="791298"/>
                    <a:pt x="35733" y="987189"/>
                  </a:cubicBezTo>
                  <a:cubicBezTo>
                    <a:pt x="17483" y="1041940"/>
                    <a:pt x="26317" y="1010531"/>
                    <a:pt x="11994" y="1082151"/>
                  </a:cubicBezTo>
                  <a:cubicBezTo>
                    <a:pt x="-10410" y="1373402"/>
                    <a:pt x="3953" y="1107219"/>
                    <a:pt x="11994" y="1521347"/>
                  </a:cubicBezTo>
                  <a:cubicBezTo>
                    <a:pt x="18063" y="1833895"/>
                    <a:pt x="5507" y="2147025"/>
                    <a:pt x="23863" y="2459092"/>
                  </a:cubicBezTo>
                  <a:cubicBezTo>
                    <a:pt x="25538" y="2487575"/>
                    <a:pt x="51167" y="2510137"/>
                    <a:pt x="71341" y="2530313"/>
                  </a:cubicBezTo>
                  <a:lnTo>
                    <a:pt x="95080" y="2554054"/>
                  </a:lnTo>
                  <a:cubicBezTo>
                    <a:pt x="116961" y="2608761"/>
                    <a:pt x="119145" y="2623357"/>
                    <a:pt x="154428" y="2672755"/>
                  </a:cubicBezTo>
                  <a:cubicBezTo>
                    <a:pt x="176469" y="2703614"/>
                    <a:pt x="183878" y="2694074"/>
                    <a:pt x="213776" y="2720236"/>
                  </a:cubicBezTo>
                  <a:cubicBezTo>
                    <a:pt x="234831" y="2738660"/>
                    <a:pt x="246582" y="2770739"/>
                    <a:pt x="273124" y="2779587"/>
                  </a:cubicBezTo>
                  <a:cubicBezTo>
                    <a:pt x="284993" y="2783544"/>
                    <a:pt x="297232" y="2786528"/>
                    <a:pt x="308732" y="2791457"/>
                  </a:cubicBezTo>
                  <a:cubicBezTo>
                    <a:pt x="324995" y="2798428"/>
                    <a:pt x="339642" y="2808985"/>
                    <a:pt x="356210" y="2815198"/>
                  </a:cubicBezTo>
                  <a:cubicBezTo>
                    <a:pt x="371485" y="2820926"/>
                    <a:pt x="388003" y="2822586"/>
                    <a:pt x="403689" y="2827068"/>
                  </a:cubicBezTo>
                  <a:cubicBezTo>
                    <a:pt x="415719" y="2830505"/>
                    <a:pt x="427620" y="2834446"/>
                    <a:pt x="439297" y="2838938"/>
                  </a:cubicBezTo>
                  <a:cubicBezTo>
                    <a:pt x="479070" y="2854236"/>
                    <a:pt x="517567" y="2872943"/>
                    <a:pt x="557993" y="2886419"/>
                  </a:cubicBezTo>
                  <a:cubicBezTo>
                    <a:pt x="569862" y="2890376"/>
                    <a:pt x="582411" y="2892694"/>
                    <a:pt x="593601" y="2898289"/>
                  </a:cubicBezTo>
                  <a:cubicBezTo>
                    <a:pt x="606361" y="2904669"/>
                    <a:pt x="615803" y="2917154"/>
                    <a:pt x="629210" y="2922029"/>
                  </a:cubicBezTo>
                  <a:cubicBezTo>
                    <a:pt x="713156" y="2952557"/>
                    <a:pt x="775223" y="2950025"/>
                    <a:pt x="866601" y="2957640"/>
                  </a:cubicBezTo>
                  <a:cubicBezTo>
                    <a:pt x="877152" y="2956468"/>
                    <a:pt x="977401" y="2952882"/>
                    <a:pt x="1009035" y="2933900"/>
                  </a:cubicBezTo>
                  <a:cubicBezTo>
                    <a:pt x="1031079" y="2920672"/>
                    <a:pt x="1041585" y="2893209"/>
                    <a:pt x="1056513" y="2874549"/>
                  </a:cubicBezTo>
                  <a:cubicBezTo>
                    <a:pt x="1075843" y="2850386"/>
                    <a:pt x="1089421" y="2844696"/>
                    <a:pt x="1115861" y="2827068"/>
                  </a:cubicBezTo>
                  <a:cubicBezTo>
                    <a:pt x="1126133" y="2796250"/>
                    <a:pt x="1137279" y="2760490"/>
                    <a:pt x="1151470" y="2732106"/>
                  </a:cubicBezTo>
                  <a:cubicBezTo>
                    <a:pt x="1166442" y="2702160"/>
                    <a:pt x="1176869" y="2694836"/>
                    <a:pt x="1198948" y="2672755"/>
                  </a:cubicBezTo>
                  <a:cubicBezTo>
                    <a:pt x="1244529" y="2536013"/>
                    <a:pt x="1200836" y="2678150"/>
                    <a:pt x="1222687" y="2328520"/>
                  </a:cubicBezTo>
                  <a:cubicBezTo>
                    <a:pt x="1224188" y="2304499"/>
                    <a:pt x="1230600" y="2281039"/>
                    <a:pt x="1234557" y="2257299"/>
                  </a:cubicBezTo>
                  <a:cubicBezTo>
                    <a:pt x="1238513" y="2201905"/>
                    <a:pt x="1244479" y="2146617"/>
                    <a:pt x="1246426" y="2091116"/>
                  </a:cubicBezTo>
                  <a:cubicBezTo>
                    <a:pt x="1252393" y="1921035"/>
                    <a:pt x="1251061" y="1750729"/>
                    <a:pt x="1258296" y="1580698"/>
                  </a:cubicBezTo>
                  <a:cubicBezTo>
                    <a:pt x="1258990" y="1564399"/>
                    <a:pt x="1266626" y="1549143"/>
                    <a:pt x="1270165" y="1533218"/>
                  </a:cubicBezTo>
                  <a:cubicBezTo>
                    <a:pt x="1274541" y="1513523"/>
                    <a:pt x="1278426" y="1493717"/>
                    <a:pt x="1282035" y="1473867"/>
                  </a:cubicBezTo>
                  <a:cubicBezTo>
                    <a:pt x="1286340" y="1450187"/>
                    <a:pt x="1290245" y="1426434"/>
                    <a:pt x="1293904" y="1402646"/>
                  </a:cubicBezTo>
                  <a:cubicBezTo>
                    <a:pt x="1298158" y="1374993"/>
                    <a:pt x="1300769" y="1347081"/>
                    <a:pt x="1305774" y="1319554"/>
                  </a:cubicBezTo>
                  <a:cubicBezTo>
                    <a:pt x="1308692" y="1303503"/>
                    <a:pt x="1313687" y="1287900"/>
                    <a:pt x="1317643" y="1272073"/>
                  </a:cubicBezTo>
                  <a:cubicBezTo>
                    <a:pt x="1309730" y="1097977"/>
                    <a:pt x="1304341" y="923748"/>
                    <a:pt x="1293904" y="749785"/>
                  </a:cubicBezTo>
                  <a:cubicBezTo>
                    <a:pt x="1292463" y="725760"/>
                    <a:pt x="1287256" y="702059"/>
                    <a:pt x="1282035" y="678564"/>
                  </a:cubicBezTo>
                  <a:cubicBezTo>
                    <a:pt x="1262060" y="588674"/>
                    <a:pt x="1275399" y="711885"/>
                    <a:pt x="1258296" y="583603"/>
                  </a:cubicBezTo>
                  <a:cubicBezTo>
                    <a:pt x="1253041" y="544187"/>
                    <a:pt x="1249871" y="504516"/>
                    <a:pt x="1246426" y="464901"/>
                  </a:cubicBezTo>
                  <a:cubicBezTo>
                    <a:pt x="1237188" y="358657"/>
                    <a:pt x="1245842" y="340293"/>
                    <a:pt x="1222687" y="263108"/>
                  </a:cubicBezTo>
                  <a:cubicBezTo>
                    <a:pt x="1215497" y="239139"/>
                    <a:pt x="1205017" y="216164"/>
                    <a:pt x="1198948" y="191887"/>
                  </a:cubicBezTo>
                  <a:cubicBezTo>
                    <a:pt x="1194991" y="176060"/>
                    <a:pt x="1191766" y="160032"/>
                    <a:pt x="1187078" y="144406"/>
                  </a:cubicBezTo>
                  <a:cubicBezTo>
                    <a:pt x="1179888" y="120437"/>
                    <a:pt x="1181033" y="90881"/>
                    <a:pt x="1163339" y="73185"/>
                  </a:cubicBezTo>
                  <a:cubicBezTo>
                    <a:pt x="1141259" y="51103"/>
                    <a:pt x="1133939" y="40678"/>
                    <a:pt x="1103992" y="25704"/>
                  </a:cubicBezTo>
                  <a:cubicBezTo>
                    <a:pt x="1092801" y="20108"/>
                    <a:pt x="1080253" y="17791"/>
                    <a:pt x="1068383" y="13834"/>
                  </a:cubicBezTo>
                  <a:cubicBezTo>
                    <a:pt x="977383" y="17791"/>
                    <a:pt x="886201" y="18718"/>
                    <a:pt x="795383" y="25704"/>
                  </a:cubicBezTo>
                  <a:cubicBezTo>
                    <a:pt x="782908" y="26664"/>
                    <a:pt x="772286" y="37574"/>
                    <a:pt x="759775" y="37574"/>
                  </a:cubicBezTo>
                  <a:cubicBezTo>
                    <a:pt x="739601" y="37574"/>
                    <a:pt x="720327" y="29021"/>
                    <a:pt x="700427" y="25704"/>
                  </a:cubicBezTo>
                  <a:cubicBezTo>
                    <a:pt x="696525" y="25054"/>
                    <a:pt x="692514" y="25704"/>
                    <a:pt x="688558" y="25704"/>
                  </a:cubicBezTo>
                </a:path>
              </a:pathLst>
            </a:cu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2805" y="3264304"/>
              <a:ext cx="26037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1+3 &lt; 10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Update node 2 to 4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122556" y="2066691"/>
              <a:ext cx="2294012" cy="93922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132516" y="2041041"/>
              <a:ext cx="2294012" cy="93922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6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 animBg="1"/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160"/>
            <a:ext cx="8229600" cy="898406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Algorithm: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90" y="1033418"/>
            <a:ext cx="10972800" cy="5262556"/>
          </a:xfrm>
        </p:spPr>
        <p:txBody>
          <a:bodyPr>
            <a:normAutofit/>
          </a:bodyPr>
          <a:lstStyle/>
          <a:p>
            <a:r>
              <a:rPr lang="en-US" dirty="0"/>
              <a:t>Each vertex v stores:</a:t>
            </a:r>
          </a:p>
          <a:p>
            <a:pPr marL="457200" lvl="1" indent="0">
              <a:buNone/>
            </a:pPr>
            <a:r>
              <a:rPr lang="en-US" dirty="0" err="1"/>
              <a:t>v.d</a:t>
            </a:r>
            <a:r>
              <a:rPr lang="en-US" dirty="0"/>
              <a:t>=minimum weight path from source node s</a:t>
            </a:r>
            <a:r>
              <a:rPr lang="en-US" baseline="-25000" dirty="0"/>
              <a:t>0</a:t>
            </a:r>
            <a:r>
              <a:rPr lang="en-US" dirty="0"/>
              <a:t> computed so far (upper bound on length of shortest path)</a:t>
            </a:r>
          </a:p>
          <a:p>
            <a:pPr marL="457200" lvl="1" indent="0">
              <a:buNone/>
            </a:pPr>
            <a:r>
              <a:rPr lang="en-US" dirty="0" err="1"/>
              <a:t>v.p</a:t>
            </a:r>
            <a:r>
              <a:rPr lang="en-US" dirty="0"/>
              <a:t>=predecessor in minimum weight path computed so far</a:t>
            </a:r>
          </a:p>
          <a:p>
            <a:r>
              <a:rPr lang="en-US" dirty="0"/>
              <a:t>Basic idea: progressively compute better and better shortest path upper bounds until no further improvement occurs</a:t>
            </a:r>
          </a:p>
          <a:p>
            <a:r>
              <a:rPr lang="en-US" dirty="0"/>
              <a:t>Final state is referred to as a “fixed point”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Repeatedly scan through all edges in graph, updating d and p at each vertex by examining d at neighbor vertices</a:t>
            </a:r>
          </a:p>
        </p:txBody>
      </p:sp>
    </p:spTree>
    <p:extLst>
      <p:ext uri="{BB962C8B-B14F-4D97-AF65-F5344CB8AC3E}">
        <p14:creationId xmlns:p14="http://schemas.microsoft.com/office/powerpoint/2010/main" val="21975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3523"/>
            <a:ext cx="8229600" cy="1143000"/>
          </a:xfrm>
        </p:spPr>
        <p:txBody>
          <a:bodyPr/>
          <a:lstStyle/>
          <a:p>
            <a:r>
              <a:rPr lang="en-US" dirty="0"/>
              <a:t>Relaxation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02" y="1904349"/>
            <a:ext cx="10972800" cy="2153283"/>
          </a:xfrm>
        </p:spPr>
        <p:txBody>
          <a:bodyPr>
            <a:noAutofit/>
          </a:bodyPr>
          <a:lstStyle/>
          <a:p>
            <a:r>
              <a:rPr lang="en-US" sz="2800" dirty="0"/>
              <a:t>Check if shortest path to node v can be updated by using u as a predecessor</a:t>
            </a:r>
          </a:p>
          <a:p>
            <a:r>
              <a:rPr lang="en-US" sz="2800" dirty="0" err="1"/>
              <a:t>v.d</a:t>
            </a:r>
            <a:r>
              <a:rPr lang="en-US" sz="2800" dirty="0"/>
              <a:t> is current estimate of shortest path from s</a:t>
            </a:r>
            <a:r>
              <a:rPr lang="en-US" sz="2800" baseline="-25000" dirty="0"/>
              <a:t>0</a:t>
            </a:r>
            <a:r>
              <a:rPr lang="en-US" sz="2800" dirty="0"/>
              <a:t> to v</a:t>
            </a:r>
          </a:p>
          <a:p>
            <a:r>
              <a:rPr lang="en-US" sz="2800" dirty="0" err="1"/>
              <a:t>u.d</a:t>
            </a:r>
            <a:r>
              <a:rPr lang="en-US" sz="2800" dirty="0"/>
              <a:t> is current estimate of shortest path from s</a:t>
            </a:r>
            <a:r>
              <a:rPr lang="en-US" sz="2800" baseline="-25000" dirty="0"/>
              <a:t>0</a:t>
            </a:r>
            <a:r>
              <a:rPr lang="en-US" sz="2800" dirty="0"/>
              <a:t> to u</a:t>
            </a:r>
          </a:p>
          <a:p>
            <a:r>
              <a:rPr lang="en-US" sz="2800" dirty="0"/>
              <a:t>If </a:t>
            </a:r>
            <a:r>
              <a:rPr lang="en-US" sz="2800" dirty="0" err="1"/>
              <a:t>u.d+w</a:t>
            </a:r>
            <a:r>
              <a:rPr lang="en-US" sz="2800" dirty="0"/>
              <a:t> &lt; </a:t>
            </a:r>
            <a:r>
              <a:rPr lang="en-US" sz="2800" dirty="0" err="1"/>
              <a:t>v.d</a:t>
            </a:r>
            <a:endParaRPr lang="en-US" sz="2800" dirty="0"/>
          </a:p>
          <a:p>
            <a:pPr lvl="1"/>
            <a:r>
              <a:rPr lang="en-US" sz="2400" dirty="0"/>
              <a:t>The path through u is a better (shorter) path to v</a:t>
            </a:r>
          </a:p>
          <a:p>
            <a:pPr lvl="1"/>
            <a:r>
              <a:rPr lang="en-US" sz="2400" dirty="0"/>
              <a:t>Update v to use the path through u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727371" y="950179"/>
            <a:ext cx="6036743" cy="963487"/>
            <a:chOff x="1203370" y="1568586"/>
            <a:chExt cx="6036743" cy="963487"/>
          </a:xfrm>
        </p:grpSpPr>
        <p:sp>
          <p:nvSpPr>
            <p:cNvPr id="19" name="Oval 18"/>
            <p:cNvSpPr/>
            <p:nvPr/>
          </p:nvSpPr>
          <p:spPr>
            <a:xfrm>
              <a:off x="4537787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u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u.d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endCxn id="29" idx="2"/>
            </p:cNvCxnSpPr>
            <p:nvPr/>
          </p:nvCxnSpPr>
          <p:spPr>
            <a:xfrm>
              <a:off x="5534020" y="2043410"/>
              <a:ext cx="709860" cy="692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243880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v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v.d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03370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s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20131" y="1674078"/>
              <a:ext cx="3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242745" y="2036490"/>
              <a:ext cx="709860" cy="6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827927" y="2029570"/>
              <a:ext cx="709860" cy="6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8364" y="1568586"/>
              <a:ext cx="5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639802" y="5196752"/>
            <a:ext cx="10972800" cy="162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Repeatedly apply this relaxation step to all edges, until no further improvement (shorter paths) can be computed</a:t>
            </a:r>
          </a:p>
          <a:p>
            <a:r>
              <a:rPr lang="en-US" sz="2800" dirty="0"/>
              <a:t>The result is we have computed the shortest path to all nodes</a:t>
            </a:r>
          </a:p>
        </p:txBody>
      </p:sp>
    </p:spTree>
    <p:extLst>
      <p:ext uri="{BB962C8B-B14F-4D97-AF65-F5344CB8AC3E}">
        <p14:creationId xmlns:p14="http://schemas.microsoft.com/office/powerpoint/2010/main" val="19397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88128"/>
            <a:ext cx="8229600" cy="1143000"/>
          </a:xfrm>
        </p:spPr>
        <p:txBody>
          <a:bodyPr/>
          <a:lstStyle/>
          <a:p>
            <a:r>
              <a:rPr lang="en-US" dirty="0"/>
              <a:t>Relaxation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503" y="739236"/>
            <a:ext cx="8271097" cy="6054189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// relaxation step for edge from vertex u to v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Relax (</a:t>
            </a:r>
            <a:r>
              <a:rPr lang="en-US" sz="1800" dirty="0" err="1">
                <a:latin typeface="Courier"/>
                <a:cs typeface="Courier"/>
              </a:rPr>
              <a:t>u,v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if (</a:t>
            </a:r>
            <a:r>
              <a:rPr lang="en-US" sz="1800" dirty="0" err="1">
                <a:latin typeface="Courier"/>
                <a:cs typeface="Courier"/>
              </a:rPr>
              <a:t>u.d</a:t>
            </a:r>
            <a:r>
              <a:rPr lang="en-US" sz="1800" dirty="0">
                <a:latin typeface="Courier"/>
                <a:cs typeface="Courier"/>
              </a:rPr>
              <a:t> + w(</a:t>
            </a:r>
            <a:r>
              <a:rPr lang="en-US" sz="1800" dirty="0" err="1">
                <a:latin typeface="Courier"/>
                <a:cs typeface="Courier"/>
              </a:rPr>
              <a:t>u,v</a:t>
            </a:r>
            <a:r>
              <a:rPr lang="en-US" sz="1800" dirty="0">
                <a:latin typeface="Courier"/>
                <a:cs typeface="Courier"/>
              </a:rPr>
              <a:t>) &lt; </a:t>
            </a:r>
            <a:r>
              <a:rPr lang="en-US" sz="1800" dirty="0" err="1">
                <a:latin typeface="Courier"/>
                <a:cs typeface="Courier"/>
              </a:rPr>
              <a:t>v.d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v.d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u.d</a:t>
            </a:r>
            <a:r>
              <a:rPr lang="en-US" sz="1800" dirty="0">
                <a:latin typeface="Courier"/>
                <a:cs typeface="Courier"/>
              </a:rPr>
              <a:t> + w(</a:t>
            </a:r>
            <a:r>
              <a:rPr lang="en-US" sz="1800" dirty="0" err="1">
                <a:latin typeface="Courier"/>
                <a:cs typeface="Courier"/>
              </a:rPr>
              <a:t>u,v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v.p</a:t>
            </a:r>
            <a:r>
              <a:rPr lang="en-US" sz="1800" dirty="0">
                <a:latin typeface="Courier"/>
                <a:cs typeface="Courier"/>
              </a:rPr>
              <a:t> = u;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return true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else return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// Initialization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for each vertex u: </a:t>
            </a:r>
            <a:r>
              <a:rPr lang="en-US" sz="1800" dirty="0" err="1">
                <a:latin typeface="Courier"/>
                <a:cs typeface="Courier"/>
              </a:rPr>
              <a:t>u.d</a:t>
            </a:r>
            <a:r>
              <a:rPr lang="en-US" sz="1800" dirty="0">
                <a:latin typeface="Courier"/>
                <a:cs typeface="Courier"/>
              </a:rPr>
              <a:t>=∞; </a:t>
            </a:r>
            <a:r>
              <a:rPr lang="en-US" sz="1800" dirty="0" err="1">
                <a:latin typeface="Courier"/>
                <a:cs typeface="Courier"/>
              </a:rPr>
              <a:t>u.p</a:t>
            </a:r>
            <a:r>
              <a:rPr lang="en-US" sz="1800" dirty="0">
                <a:latin typeface="Courier"/>
                <a:cs typeface="Courier"/>
              </a:rPr>
              <a:t>=NULL;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for source vertex s0: s0.d=0;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flag = true;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// Algorithm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while (flag)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flag 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for each edge (x, y)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	if (Relax(</a:t>
            </a:r>
            <a:r>
              <a:rPr lang="en-US" sz="1800" dirty="0" err="1">
                <a:latin typeface="Courier"/>
                <a:cs typeface="Courier"/>
              </a:rPr>
              <a:t>x,y</a:t>
            </a:r>
            <a:r>
              <a:rPr lang="en-US" sz="1800" dirty="0">
                <a:latin typeface="Courier"/>
                <a:cs typeface="Courier"/>
              </a:rPr>
              <a:t>) or Relax(</a:t>
            </a:r>
            <a:r>
              <a:rPr lang="en-US" sz="1800" dirty="0" err="1">
                <a:latin typeface="Courier"/>
                <a:cs typeface="Courier"/>
              </a:rPr>
              <a:t>y,x</a:t>
            </a:r>
            <a:r>
              <a:rPr lang="en-US" sz="1800" dirty="0">
                <a:latin typeface="Courier"/>
                <a:cs typeface="Courier"/>
              </a:rPr>
              <a:t>)) flag=true;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64881" y="1913666"/>
            <a:ext cx="6036743" cy="963487"/>
            <a:chOff x="1203370" y="1568586"/>
            <a:chExt cx="6036743" cy="963487"/>
          </a:xfrm>
        </p:grpSpPr>
        <p:sp>
          <p:nvSpPr>
            <p:cNvPr id="5" name="Oval 4"/>
            <p:cNvSpPr/>
            <p:nvPr/>
          </p:nvSpPr>
          <p:spPr>
            <a:xfrm>
              <a:off x="4537787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u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u.d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endCxn id="7" idx="2"/>
            </p:cNvCxnSpPr>
            <p:nvPr/>
          </p:nvCxnSpPr>
          <p:spPr>
            <a:xfrm>
              <a:off x="5534020" y="2043410"/>
              <a:ext cx="709860" cy="692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43880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v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v.d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03370" y="1568586"/>
              <a:ext cx="996233" cy="96348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s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0131" y="1674078"/>
              <a:ext cx="3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42745" y="2036490"/>
              <a:ext cx="709860" cy="6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27927" y="2029570"/>
              <a:ext cx="709860" cy="6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88364" y="1568586"/>
              <a:ext cx="5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160"/>
            <a:ext cx="82296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90" y="1033418"/>
            <a:ext cx="10972800" cy="5262556"/>
          </a:xfrm>
        </p:spPr>
        <p:txBody>
          <a:bodyPr>
            <a:normAutofit/>
          </a:bodyPr>
          <a:lstStyle/>
          <a:p>
            <a:r>
              <a:rPr lang="en-US" dirty="0" smtClean="0"/>
              <a:t>We scan all edges in the graph and update d and p</a:t>
            </a:r>
            <a:endParaRPr lang="en-US" dirty="0"/>
          </a:p>
          <a:p>
            <a:r>
              <a:rPr lang="en-US" dirty="0" smtClean="0"/>
              <a:t>We will do this multiple times</a:t>
            </a:r>
          </a:p>
          <a:p>
            <a:r>
              <a:rPr lang="en-US" dirty="0" smtClean="0"/>
              <a:t>Let’s work through an example, and then we will </a:t>
            </a:r>
            <a:r>
              <a:rPr lang="en-US" dirty="0" smtClean="0"/>
              <a:t>discuss the </a:t>
            </a:r>
            <a:r>
              <a:rPr lang="en-US" dirty="0" smtClean="0"/>
              <a:t>algorithm stops and how many iterations are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0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2911</Words>
  <Application>Microsoft Office PowerPoint</Application>
  <PresentationFormat>Widescreen</PresentationFormat>
  <Paragraphs>580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MS PGothic</vt:lpstr>
      <vt:lpstr>Arial</vt:lpstr>
      <vt:lpstr>Calibri</vt:lpstr>
      <vt:lpstr>Cambria Math</vt:lpstr>
      <vt:lpstr>Courier</vt:lpstr>
      <vt:lpstr>Office Theme</vt:lpstr>
      <vt:lpstr>Shortest Path Algorithms Part 1: Overview</vt:lpstr>
      <vt:lpstr>Outline</vt:lpstr>
      <vt:lpstr>Problem Statement</vt:lpstr>
      <vt:lpstr>Breadth-first Search Revisited</vt:lpstr>
      <vt:lpstr>Bellman-Ford Algorithm: Relaxation</vt:lpstr>
      <vt:lpstr>Relaxation Step</vt:lpstr>
      <vt:lpstr>Relaxation Algorithm</vt:lpstr>
      <vt:lpstr>Relaxation</vt:lpstr>
      <vt:lpstr>PowerPoint Presentation</vt:lpstr>
      <vt:lpstr>Shortest Path Algorithms Part 2: Example</vt:lpstr>
      <vt:lpstr>Execution Example</vt:lpstr>
      <vt:lpstr>Analysis of Relaxation Algorithm</vt:lpstr>
      <vt:lpstr>Analysis of Relaxation Algorithm</vt:lpstr>
      <vt:lpstr>Analysis of Relaxation Algorithm</vt:lpstr>
      <vt:lpstr>Analysis of Relaxation Algorithm (cont.)</vt:lpstr>
      <vt:lpstr>PowerPoint Presentation</vt:lpstr>
      <vt:lpstr>Shortest Path Algorithms Part 3: Dijkstra’s Algorithm</vt:lpstr>
      <vt:lpstr>Dijkstra’s Algorithm: Main Ideas</vt:lpstr>
      <vt:lpstr>An Illustration</vt:lpstr>
      <vt:lpstr>An Illustration</vt:lpstr>
      <vt:lpstr>Dijkstra’s Algorithm: Intuition</vt:lpstr>
      <vt:lpstr>Dijkstra’s Algorithm</vt:lpstr>
      <vt:lpstr>Execution Example</vt:lpstr>
      <vt:lpstr>Example</vt:lpstr>
      <vt:lpstr>Example</vt:lpstr>
      <vt:lpstr>Example</vt:lpstr>
      <vt:lpstr>Dijkstra’s Algorithm: Notes</vt:lpstr>
      <vt:lpstr>Summary: Shortest Path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Richard Fujimoto</dc:creator>
  <cp:lastModifiedBy>Cherry, Elizabeth</cp:lastModifiedBy>
  <cp:revision>311</cp:revision>
  <cp:lastPrinted>2014-10-22T14:25:17Z</cp:lastPrinted>
  <dcterms:created xsi:type="dcterms:W3CDTF">2011-09-17T11:49:53Z</dcterms:created>
  <dcterms:modified xsi:type="dcterms:W3CDTF">2020-09-17T17:56:50Z</dcterms:modified>
</cp:coreProperties>
</file>