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82" r:id="rId2"/>
    <p:sldId id="592" r:id="rId3"/>
    <p:sldId id="621" r:id="rId4"/>
    <p:sldId id="582" r:id="rId5"/>
    <p:sldId id="609" r:id="rId6"/>
    <p:sldId id="603" r:id="rId7"/>
    <p:sldId id="628" r:id="rId8"/>
    <p:sldId id="601" r:id="rId9"/>
    <p:sldId id="594" r:id="rId10"/>
    <p:sldId id="636" r:id="rId11"/>
    <p:sldId id="635" r:id="rId12"/>
    <p:sldId id="626" r:id="rId13"/>
    <p:sldId id="600" r:id="rId14"/>
    <p:sldId id="585" r:id="rId15"/>
    <p:sldId id="612" r:id="rId16"/>
    <p:sldId id="614" r:id="rId17"/>
    <p:sldId id="623" r:id="rId18"/>
    <p:sldId id="620" r:id="rId19"/>
    <p:sldId id="622" r:id="rId20"/>
    <p:sldId id="624" r:id="rId21"/>
    <p:sldId id="629" r:id="rId22"/>
    <p:sldId id="625" r:id="rId23"/>
    <p:sldId id="637" r:id="rId24"/>
    <p:sldId id="638" r:id="rId25"/>
    <p:sldId id="630" r:id="rId26"/>
    <p:sldId id="631" r:id="rId27"/>
    <p:sldId id="633" r:id="rId28"/>
    <p:sldId id="634" r:id="rId29"/>
    <p:sldId id="632" r:id="rId30"/>
    <p:sldId id="604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25C210"/>
    <a:srgbClr val="FF6666"/>
    <a:srgbClr val="FF8000"/>
    <a:srgbClr val="996633"/>
    <a:srgbClr val="FF00FF"/>
    <a:srgbClr val="2FF20C"/>
    <a:srgbClr val="008000"/>
    <a:srgbClr val="FF6FCF"/>
    <a:srgbClr val="CCFF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7" autoAdjust="0"/>
    <p:restoredTop sz="94282" autoAdjust="0"/>
  </p:normalViewPr>
  <p:slideViewPr>
    <p:cSldViewPr>
      <p:cViewPr varScale="1">
        <p:scale>
          <a:sx n="78" d="100"/>
          <a:sy n="78" d="100"/>
        </p:scale>
        <p:origin x="34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0FF06F-6CD5-A841-8FA4-04871B05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3F081-C537-F944-8FB6-87D3FD0A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3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program is represented is greatly affected by the Von Neumann 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3F081-C537-F944-8FB6-87D3FD0A1A8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8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4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10210800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Instruction Set Architecture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(Machine Language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1: Von Neumann Machine Model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10210800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Instruction Set Architecture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(Machine Language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2: Instruction Set Architecture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0C1-6F20-4D41-AEE3-D1D7972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F4B-AAE1-6245-8B84-73EAEC3D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Von Neumann Machine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Central Processing Unit (CPU)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r>
              <a:rPr lang="en-US" dirty="0"/>
              <a:t>Instruction Set Architecture</a:t>
            </a:r>
          </a:p>
          <a:p>
            <a:pPr lvl="1"/>
            <a:r>
              <a:rPr lang="en-US" dirty="0"/>
              <a:t>Taxonomy</a:t>
            </a:r>
          </a:p>
          <a:p>
            <a:pPr lvl="1"/>
            <a:r>
              <a:rPr lang="en-US" dirty="0"/>
              <a:t>Operations and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638800"/>
          </a:xfrm>
        </p:spPr>
        <p:txBody>
          <a:bodyPr/>
          <a:lstStyle/>
          <a:p>
            <a:r>
              <a:rPr lang="en-US" sz="2800" dirty="0"/>
              <a:t>High level </a:t>
            </a:r>
            <a:r>
              <a:rPr lang="en-US" sz="2800" dirty="0" smtClean="0"/>
              <a:t>languages </a:t>
            </a:r>
            <a:r>
              <a:rPr lang="en-US" sz="2800" dirty="0"/>
              <a:t>(HLL) such as C </a:t>
            </a:r>
            <a:r>
              <a:rPr lang="en-US" sz="2800" dirty="0" smtClean="0"/>
              <a:t>are too </a:t>
            </a:r>
            <a:r>
              <a:rPr lang="en-US" sz="2800" dirty="0"/>
              <a:t>complicated for machines to execute directly</a:t>
            </a:r>
          </a:p>
          <a:p>
            <a:r>
              <a:rPr lang="en-US" sz="2800" dirty="0"/>
              <a:t>Machines can only execute </a:t>
            </a:r>
            <a:r>
              <a:rPr lang="en-US" sz="2800" dirty="0" smtClean="0"/>
              <a:t>a very </a:t>
            </a:r>
            <a:r>
              <a:rPr lang="en-US" sz="2800" dirty="0"/>
              <a:t>simple set of instructions called the machine’s </a:t>
            </a:r>
            <a:r>
              <a:rPr lang="en-US" sz="2800" dirty="0">
                <a:solidFill>
                  <a:srgbClr val="FF0000"/>
                </a:solidFill>
              </a:rPr>
              <a:t>instruction set architecture (ISA)</a:t>
            </a:r>
          </a:p>
          <a:p>
            <a:pPr lvl="1"/>
            <a:r>
              <a:rPr lang="en-US" sz="2400" dirty="0"/>
              <a:t>ISA defines all aspects of the CPU visible to the programmer/compiler</a:t>
            </a:r>
          </a:p>
          <a:p>
            <a:pPr lvl="1"/>
            <a:r>
              <a:rPr lang="en-US" sz="2400" dirty="0"/>
              <a:t>Different CPUs have different ISAs (Intel x86, ARM, etc.)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2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sz="4000" dirty="0"/>
              <a:t>ISA Elements &amp; the Program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0"/>
            <a:ext cx="10972800" cy="2971800"/>
          </a:xfrm>
        </p:spPr>
        <p:txBody>
          <a:bodyPr/>
          <a:lstStyle/>
          <a:p>
            <a:r>
              <a:rPr lang="en-US" sz="2400" dirty="0"/>
              <a:t>ISA defines key aspects (parameters) of the machine</a:t>
            </a:r>
          </a:p>
          <a:p>
            <a:pPr lvl="1"/>
            <a:r>
              <a:rPr lang="en-US" sz="2000" dirty="0"/>
              <a:t>Number of bits in key data types (e.g., word)</a:t>
            </a:r>
          </a:p>
          <a:p>
            <a:pPr lvl="1"/>
            <a:r>
              <a:rPr lang="en-US" sz="2000" dirty="0"/>
              <a:t>Number of bits in an address (determines maximum program size)</a:t>
            </a:r>
            <a:endParaRPr lang="en-US" sz="2400" dirty="0"/>
          </a:p>
          <a:p>
            <a:r>
              <a:rPr lang="en-US" sz="2400" dirty="0"/>
              <a:t>Defines machine instructions the CPU can execute</a:t>
            </a:r>
          </a:p>
          <a:p>
            <a:pPr lvl="1"/>
            <a:r>
              <a:rPr lang="en-US" sz="2000" dirty="0"/>
              <a:t>Most machine instructions fit into a single word</a:t>
            </a:r>
          </a:p>
          <a:p>
            <a:r>
              <a:rPr lang="en-US" sz="2400" dirty="0"/>
              <a:t>CPU registers/memory visible to the programmer</a:t>
            </a:r>
          </a:p>
          <a:p>
            <a:pPr lvl="1"/>
            <a:r>
              <a:rPr lang="en-US" sz="2000" dirty="0"/>
              <a:t>Program Counter (PC): address of the next instruction to be executed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0A2DD75-C850-F642-822C-E927AA3DD68D}"/>
              </a:ext>
            </a:extLst>
          </p:cNvPr>
          <p:cNvGrpSpPr/>
          <p:nvPr/>
        </p:nvGrpSpPr>
        <p:grpSpPr>
          <a:xfrm>
            <a:off x="2438400" y="826532"/>
            <a:ext cx="4038600" cy="2667000"/>
            <a:chOff x="914400" y="914400"/>
            <a:chExt cx="4038600" cy="2667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E3D975-C2CA-284D-A6E7-6485FCCA2EEA}"/>
                </a:ext>
              </a:extLst>
            </p:cNvPr>
            <p:cNvSpPr/>
            <p:nvPr/>
          </p:nvSpPr>
          <p:spPr bwMode="auto">
            <a:xfrm>
              <a:off x="914400" y="914400"/>
              <a:ext cx="3276600" cy="2667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CPU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7CCF2C-1987-C545-BF31-822F395DE276}"/>
                </a:ext>
              </a:extLst>
            </p:cNvPr>
            <p:cNvSpPr/>
            <p:nvPr/>
          </p:nvSpPr>
          <p:spPr bwMode="auto">
            <a:xfrm>
              <a:off x="1295400" y="2286000"/>
              <a:ext cx="25908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Program Counter (PC)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B38E5F-1C02-A242-A525-2B51553A5B22}"/>
                </a:ext>
              </a:extLst>
            </p:cNvPr>
            <p:cNvCxnSpPr>
              <a:cxnSpLocks/>
              <a:stCxn id="50" idx="3"/>
            </p:cNvCxnSpPr>
            <p:nvPr/>
          </p:nvCxnSpPr>
          <p:spPr bwMode="auto">
            <a:xfrm>
              <a:off x="3886200" y="2476500"/>
              <a:ext cx="1066800" cy="5715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45DAFC-C7AA-4F4A-962A-FFDD08E2D87C}"/>
              </a:ext>
            </a:extLst>
          </p:cNvPr>
          <p:cNvGrpSpPr/>
          <p:nvPr/>
        </p:nvGrpSpPr>
        <p:grpSpPr>
          <a:xfrm>
            <a:off x="6477000" y="674132"/>
            <a:ext cx="3544170" cy="2907268"/>
            <a:chOff x="4953000" y="762000"/>
            <a:chExt cx="3544170" cy="29072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4C8F48-7846-814C-84C7-B0F086608766}"/>
                </a:ext>
              </a:extLst>
            </p:cNvPr>
            <p:cNvSpPr txBox="1"/>
            <p:nvPr/>
          </p:nvSpPr>
          <p:spPr>
            <a:xfrm>
              <a:off x="6668370" y="1477997"/>
              <a:ext cx="182880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Main Memory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85E6F1-9F95-1B49-A7D6-E388C73D67B0}"/>
                </a:ext>
              </a:extLst>
            </p:cNvPr>
            <p:cNvSpPr/>
            <p:nvPr/>
          </p:nvSpPr>
          <p:spPr bwMode="auto">
            <a:xfrm>
              <a:off x="4995345" y="1307068"/>
              <a:ext cx="1600200" cy="2362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5C135C-4C01-1341-8896-C81846D0D219}"/>
                </a:ext>
              </a:extLst>
            </p:cNvPr>
            <p:cNvCxnSpPr/>
            <p:nvPr/>
          </p:nvCxnSpPr>
          <p:spPr bwMode="auto">
            <a:xfrm>
              <a:off x="4995345" y="15356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BCF7D4-B234-5A4E-8C62-39A01F1D7845}"/>
                </a:ext>
              </a:extLst>
            </p:cNvPr>
            <p:cNvCxnSpPr/>
            <p:nvPr/>
          </p:nvCxnSpPr>
          <p:spPr bwMode="auto">
            <a:xfrm>
              <a:off x="4995345" y="34406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D72D10-3391-2042-B87D-682BCCA75CA9}"/>
                </a:ext>
              </a:extLst>
            </p:cNvPr>
            <p:cNvSpPr txBox="1"/>
            <p:nvPr/>
          </p:nvSpPr>
          <p:spPr>
            <a:xfrm rot="5400000">
              <a:off x="5620334" y="1737211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992AA9-FAE4-F848-BE27-F696AF269144}"/>
                </a:ext>
              </a:extLst>
            </p:cNvPr>
            <p:cNvCxnSpPr/>
            <p:nvPr/>
          </p:nvCxnSpPr>
          <p:spPr bwMode="auto">
            <a:xfrm>
              <a:off x="4995345" y="32120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303B7A-5F50-7945-A560-F26CD7F756EE}"/>
                </a:ext>
              </a:extLst>
            </p:cNvPr>
            <p:cNvCxnSpPr/>
            <p:nvPr/>
          </p:nvCxnSpPr>
          <p:spPr bwMode="auto">
            <a:xfrm>
              <a:off x="4995345" y="2983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CF09DB-6FF6-8146-A64B-B60F7F49975B}"/>
                </a:ext>
              </a:extLst>
            </p:cNvPr>
            <p:cNvCxnSpPr/>
            <p:nvPr/>
          </p:nvCxnSpPr>
          <p:spPr bwMode="auto">
            <a:xfrm>
              <a:off x="4995345" y="27548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EFA2B2-70DC-D249-ABAC-732839D1895E}"/>
                </a:ext>
              </a:extLst>
            </p:cNvPr>
            <p:cNvSpPr txBox="1"/>
            <p:nvPr/>
          </p:nvSpPr>
          <p:spPr>
            <a:xfrm>
              <a:off x="6858000" y="2819400"/>
              <a:ext cx="11384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23EED1B-11D3-9C43-90D4-0214C5A34C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8194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C6CAF8-1B6D-094A-B4C7-FF552A97CAB6}"/>
                </a:ext>
              </a:extLst>
            </p:cNvPr>
            <p:cNvSpPr txBox="1"/>
            <p:nvPr/>
          </p:nvSpPr>
          <p:spPr>
            <a:xfrm>
              <a:off x="5431292" y="762000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word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35A07D0-F6CA-6C47-A569-9F75807D03D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53000" y="11430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19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36DF-EA72-E846-B6DF-547D2B98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/>
          <a:lstStyle/>
          <a:p>
            <a:r>
              <a:rPr lang="en-US" sz="4000" dirty="0"/>
              <a:t>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13DB-3108-884E-8CA2-ADBD57F9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14600"/>
            <a:ext cx="10972800" cy="4191000"/>
          </a:xfrm>
        </p:spPr>
        <p:txBody>
          <a:bodyPr/>
          <a:lstStyle/>
          <a:p>
            <a:r>
              <a:rPr lang="en-US" sz="2800" dirty="0"/>
              <a:t>Each machine instruction contains</a:t>
            </a:r>
          </a:p>
          <a:p>
            <a:pPr lvl="1"/>
            <a:r>
              <a:rPr lang="en-US" sz="2400" dirty="0"/>
              <a:t>An operation field (e.g., ADD)</a:t>
            </a:r>
          </a:p>
          <a:p>
            <a:pPr lvl="1"/>
            <a:r>
              <a:rPr lang="en-US" sz="2400" dirty="0"/>
              <a:t>Zero or more operand(s) (address fields)</a:t>
            </a:r>
          </a:p>
          <a:p>
            <a:r>
              <a:rPr lang="en-US" sz="2800" dirty="0"/>
              <a:t>Major types of instruction set architectures</a:t>
            </a:r>
          </a:p>
          <a:p>
            <a:pPr lvl="1"/>
            <a:r>
              <a:rPr lang="en-US" sz="2400" dirty="0"/>
              <a:t>Zero address (stack machine)</a:t>
            </a:r>
          </a:p>
          <a:p>
            <a:pPr lvl="1"/>
            <a:r>
              <a:rPr lang="en-US" sz="2400" dirty="0"/>
              <a:t>One address (accumulator)</a:t>
            </a:r>
          </a:p>
          <a:p>
            <a:pPr lvl="1"/>
            <a:r>
              <a:rPr lang="en-US" sz="2400" dirty="0"/>
              <a:t>Two address (register oriented)</a:t>
            </a:r>
          </a:p>
          <a:p>
            <a:pPr lvl="1"/>
            <a:r>
              <a:rPr lang="en-US" sz="2400" dirty="0"/>
              <a:t>Three address (register oriented)</a:t>
            </a:r>
          </a:p>
          <a:p>
            <a:r>
              <a:rPr lang="en-US" sz="2800" dirty="0"/>
              <a:t>Register oriented architectures most common today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428E67-78B7-E049-B204-8E1F70A60D2B}"/>
              </a:ext>
            </a:extLst>
          </p:cNvPr>
          <p:cNvGrpSpPr/>
          <p:nvPr/>
        </p:nvGrpSpPr>
        <p:grpSpPr>
          <a:xfrm>
            <a:off x="1828800" y="1111430"/>
            <a:ext cx="8534400" cy="1022170"/>
            <a:chOff x="304800" y="1047690"/>
            <a:chExt cx="8534400" cy="10221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6EA1FC-5A11-CB42-ACC7-D28D5FA4CF01}"/>
                </a:ext>
              </a:extLst>
            </p:cNvPr>
            <p:cNvSpPr txBox="1"/>
            <p:nvPr/>
          </p:nvSpPr>
          <p:spPr>
            <a:xfrm>
              <a:off x="304800" y="1047690"/>
              <a:ext cx="2464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Machine instruction: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069E10-D087-2049-B9C1-7A5BC549BE84}"/>
                </a:ext>
              </a:extLst>
            </p:cNvPr>
            <p:cNvSpPr/>
            <p:nvPr/>
          </p:nvSpPr>
          <p:spPr bwMode="auto">
            <a:xfrm>
              <a:off x="304800" y="146026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E32D0E-3DFE-984D-A296-8FEA071D8FED}"/>
                </a:ext>
              </a:extLst>
            </p:cNvPr>
            <p:cNvCxnSpPr/>
            <p:nvPr/>
          </p:nvCxnSpPr>
          <p:spPr bwMode="auto">
            <a:xfrm>
              <a:off x="2438400" y="146026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535A38-74C9-A343-BB5F-8382A6AD65D4}"/>
                </a:ext>
              </a:extLst>
            </p:cNvPr>
            <p:cNvSpPr txBox="1"/>
            <p:nvPr/>
          </p:nvSpPr>
          <p:spPr>
            <a:xfrm>
              <a:off x="663326" y="1536460"/>
              <a:ext cx="147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CCD09D-9911-3645-AAE7-9A4A165D7DFA}"/>
                </a:ext>
              </a:extLst>
            </p:cNvPr>
            <p:cNvSpPr txBox="1"/>
            <p:nvPr/>
          </p:nvSpPr>
          <p:spPr>
            <a:xfrm>
              <a:off x="4268141" y="1536460"/>
              <a:ext cx="1675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7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55D-288E-9945-9B6A-ED586514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sz="4000" dirty="0"/>
              <a:t>Zero Address: Stack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BCCA-80B9-B24E-B9DF-0DCF15F2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962400"/>
            <a:ext cx="5486400" cy="3200400"/>
          </a:xfrm>
        </p:spPr>
        <p:txBody>
          <a:bodyPr/>
          <a:lstStyle/>
          <a:p>
            <a:r>
              <a:rPr lang="en-US" sz="2400" dirty="0"/>
              <a:t>CPU includes registers organized as a stack to hold operands, results</a:t>
            </a:r>
          </a:p>
          <a:p>
            <a:r>
              <a:rPr lang="en-US" sz="2400" dirty="0"/>
              <a:t>SP (stack pointer) register indicates top of stack</a:t>
            </a:r>
          </a:p>
          <a:p>
            <a:r>
              <a:rPr lang="en-US" sz="2400" dirty="0"/>
              <a:t>Not to be confused with the </a:t>
            </a:r>
            <a:r>
              <a:rPr lang="en-US" sz="2400" i="1" dirty="0"/>
              <a:t>runtime stack </a:t>
            </a:r>
            <a:r>
              <a:rPr lang="en-US" sz="2400" dirty="0"/>
              <a:t>used for functions (main memory)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0463AFC-1ABF-304C-936C-BDB754D0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4038600"/>
            <a:ext cx="4953000" cy="236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Courier" pitchFamily="2" charset="0"/>
              </a:rPr>
              <a:t>Example: A = B + C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PUSH B // push M[B]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PUSH C // push M[C]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ADD    // </a:t>
            </a:r>
            <a:r>
              <a:rPr lang="en-US" sz="2400" dirty="0" err="1">
                <a:latin typeface="Courier" pitchFamily="2" charset="0"/>
              </a:rPr>
              <a:t>pop,pop,add,push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POP A  // M[A]&lt;-pop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6112DB-FC44-0A41-B202-3FB43951D411}"/>
              </a:ext>
            </a:extLst>
          </p:cNvPr>
          <p:cNvGrpSpPr/>
          <p:nvPr/>
        </p:nvGrpSpPr>
        <p:grpSpPr>
          <a:xfrm>
            <a:off x="6629400" y="990600"/>
            <a:ext cx="2064178" cy="2678668"/>
            <a:chOff x="5486400" y="914400"/>
            <a:chExt cx="2064178" cy="267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E3B265-D72D-B142-AB26-3A9AAC2928F1}"/>
                </a:ext>
              </a:extLst>
            </p:cNvPr>
            <p:cNvSpPr txBox="1"/>
            <p:nvPr/>
          </p:nvSpPr>
          <p:spPr>
            <a:xfrm>
              <a:off x="5814204" y="914400"/>
              <a:ext cx="1736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Main Memory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353917-2FFF-BB4B-ACB2-046C68C8D17B}"/>
                </a:ext>
              </a:extLst>
            </p:cNvPr>
            <p:cNvSpPr/>
            <p:nvPr/>
          </p:nvSpPr>
          <p:spPr bwMode="auto">
            <a:xfrm>
              <a:off x="5833545" y="1230868"/>
              <a:ext cx="1600200" cy="2362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4A7ADF-C179-EF45-A202-8424166F1790}"/>
                </a:ext>
              </a:extLst>
            </p:cNvPr>
            <p:cNvCxnSpPr/>
            <p:nvPr/>
          </p:nvCxnSpPr>
          <p:spPr bwMode="auto">
            <a:xfrm>
              <a:off x="5833545" y="1459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A3A07D-9414-4A47-AF7F-59FAFF8F6F51}"/>
                </a:ext>
              </a:extLst>
            </p:cNvPr>
            <p:cNvCxnSpPr/>
            <p:nvPr/>
          </p:nvCxnSpPr>
          <p:spPr bwMode="auto">
            <a:xfrm>
              <a:off x="5833545" y="3364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CF28DF-5E95-A04C-A52B-7BF3DFF3B351}"/>
                </a:ext>
              </a:extLst>
            </p:cNvPr>
            <p:cNvSpPr txBox="1"/>
            <p:nvPr/>
          </p:nvSpPr>
          <p:spPr>
            <a:xfrm rot="5400000">
              <a:off x="6458534" y="1632969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CADADE-14EC-1F4D-97DF-2B5712812C0A}"/>
                </a:ext>
              </a:extLst>
            </p:cNvPr>
            <p:cNvCxnSpPr/>
            <p:nvPr/>
          </p:nvCxnSpPr>
          <p:spPr bwMode="auto">
            <a:xfrm>
              <a:off x="5833545" y="31358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41DF8E-70CD-FD49-A5A9-4838C35B2640}"/>
                </a:ext>
              </a:extLst>
            </p:cNvPr>
            <p:cNvCxnSpPr/>
            <p:nvPr/>
          </p:nvCxnSpPr>
          <p:spPr bwMode="auto">
            <a:xfrm>
              <a:off x="5833545" y="29072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FB563F4-4309-2644-8812-76C53F174C1B}"/>
                </a:ext>
              </a:extLst>
            </p:cNvPr>
            <p:cNvCxnSpPr/>
            <p:nvPr/>
          </p:nvCxnSpPr>
          <p:spPr bwMode="auto">
            <a:xfrm>
              <a:off x="5833545" y="26786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0FF2A4-DE35-4B43-8600-5D17BA4183A7}"/>
                </a:ext>
              </a:extLst>
            </p:cNvPr>
            <p:cNvSpPr txBox="1"/>
            <p:nvPr/>
          </p:nvSpPr>
          <p:spPr>
            <a:xfrm>
              <a:off x="5486400" y="30596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A6A933-D0A2-5244-B9D6-118F09A4AA30}"/>
                </a:ext>
              </a:extLst>
            </p:cNvPr>
            <p:cNvSpPr txBox="1"/>
            <p:nvPr/>
          </p:nvSpPr>
          <p:spPr>
            <a:xfrm>
              <a:off x="5486400" y="28310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D9C2D4-9DA8-7A45-BF3D-CEFD222BCAFD}"/>
                </a:ext>
              </a:extLst>
            </p:cNvPr>
            <p:cNvSpPr txBox="1"/>
            <p:nvPr/>
          </p:nvSpPr>
          <p:spPr>
            <a:xfrm>
              <a:off x="5486400" y="26024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E743B3-5328-C546-BFC7-33FDC7888168}"/>
              </a:ext>
            </a:extLst>
          </p:cNvPr>
          <p:cNvGrpSpPr/>
          <p:nvPr/>
        </p:nvGrpSpPr>
        <p:grpSpPr>
          <a:xfrm>
            <a:off x="1981200" y="990600"/>
            <a:ext cx="3276600" cy="2667000"/>
            <a:chOff x="457200" y="1371600"/>
            <a:chExt cx="3276600" cy="2667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7128F4-0457-A240-9A44-EB59BF06F68C}"/>
                </a:ext>
              </a:extLst>
            </p:cNvPr>
            <p:cNvSpPr/>
            <p:nvPr/>
          </p:nvSpPr>
          <p:spPr bwMode="auto">
            <a:xfrm>
              <a:off x="457200" y="1371600"/>
              <a:ext cx="3276600" cy="2667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ea typeface="ＭＳ Ｐゴシック" charset="-128"/>
                  <a:cs typeface="ＭＳ Ｐゴシック" charset="-128"/>
                </a:rPr>
                <a:t>CPU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694F129-235A-8347-95EC-E6D268CBF299}"/>
                </a:ext>
              </a:extLst>
            </p:cNvPr>
            <p:cNvGrpSpPr/>
            <p:nvPr/>
          </p:nvGrpSpPr>
          <p:grpSpPr>
            <a:xfrm>
              <a:off x="1981200" y="1981200"/>
              <a:ext cx="914400" cy="1524000"/>
              <a:chOff x="1981200" y="1981200"/>
              <a:chExt cx="914400" cy="1524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13E653-859C-7042-B446-858274A76444}"/>
                  </a:ext>
                </a:extLst>
              </p:cNvPr>
              <p:cNvSpPr/>
              <p:nvPr/>
            </p:nvSpPr>
            <p:spPr bwMode="auto">
              <a:xfrm>
                <a:off x="1981200" y="1981200"/>
                <a:ext cx="914400" cy="15240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7187946-112C-8448-9914-EB08697644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21336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3D32DA4-C640-6649-9140-7C7D89190D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22860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4558782-3022-9646-B0CC-98DF863F32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24384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B8FE50-07D4-F94E-98B6-4B7D3F2533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25908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73AA3C-5D3F-054C-B487-44560D8CCB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27432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F4D4AD-5900-1D49-97CA-68E54E05B9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28956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3AAC11F-4B70-6C4E-9B26-03F8B5A990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30480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BD97B74-8581-CE43-88C6-1C751B1976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32004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42B0BB-C088-B64B-93A4-6C6978152D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1200" y="3352800"/>
                <a:ext cx="9144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1CD040-2A5D-3D4A-AA89-44E6FCE11FB8}"/>
                </a:ext>
              </a:extLst>
            </p:cNvPr>
            <p:cNvSpPr txBox="1"/>
            <p:nvPr/>
          </p:nvSpPr>
          <p:spPr>
            <a:xfrm>
              <a:off x="2133600" y="35814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Stack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7F9B23-362C-AC46-B50C-563A848346A2}"/>
                </a:ext>
              </a:extLst>
            </p:cNvPr>
            <p:cNvSpPr/>
            <p:nvPr/>
          </p:nvSpPr>
          <p:spPr bwMode="auto">
            <a:xfrm>
              <a:off x="533400" y="3200400"/>
              <a:ext cx="9144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ea typeface="ＭＳ Ｐゴシック" charset="-128"/>
                  <a:cs typeface="ＭＳ Ｐゴシック" charset="-128"/>
                </a:rPr>
                <a:t>SP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EEACC68-0514-2C43-8CCA-5369590CFE58}"/>
                </a:ext>
              </a:extLst>
            </p:cNvPr>
            <p:cNvCxnSpPr>
              <a:stCxn id="51" idx="3"/>
            </p:cNvCxnSpPr>
            <p:nvPr/>
          </p:nvCxnSpPr>
          <p:spPr bwMode="auto">
            <a:xfrm flipV="1">
              <a:off x="1447800" y="2667000"/>
              <a:ext cx="533400" cy="647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01D5E2-D70B-0B42-BA99-E68F297568B7}"/>
                </a:ext>
              </a:extLst>
            </p:cNvPr>
            <p:cNvSpPr/>
            <p:nvPr/>
          </p:nvSpPr>
          <p:spPr bwMode="auto">
            <a:xfrm>
              <a:off x="533400" y="3581400"/>
              <a:ext cx="9144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ea typeface="ＭＳ Ｐゴシック" charset="-128"/>
                  <a:cs typeface="ＭＳ Ｐゴシック" charset="-128"/>
                </a:rPr>
                <a:t>PC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96B424-C094-824C-B84A-B581D026EC4F}"/>
              </a:ext>
            </a:extLst>
          </p:cNvPr>
          <p:cNvSpPr txBox="1"/>
          <p:nvPr/>
        </p:nvSpPr>
        <p:spPr>
          <a:xfrm>
            <a:off x="8763000" y="2362201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Notation: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M[A]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data stored in memory location A</a:t>
            </a:r>
          </a:p>
        </p:txBody>
      </p:sp>
    </p:spTree>
    <p:extLst>
      <p:ext uri="{BB962C8B-B14F-4D97-AF65-F5344CB8AC3E}">
        <p14:creationId xmlns:p14="http://schemas.microsoft.com/office/powerpoint/2010/main" val="10856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55D-288E-9945-9B6A-ED586514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838200"/>
          </a:xfrm>
        </p:spPr>
        <p:txBody>
          <a:bodyPr/>
          <a:lstStyle/>
          <a:p>
            <a:r>
              <a:rPr lang="en-US" sz="4000" dirty="0"/>
              <a:t>One Address: Accumulator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BCCA-80B9-B24E-B9DF-0DCF15F2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4191000"/>
            <a:ext cx="5181600" cy="2743200"/>
          </a:xfrm>
        </p:spPr>
        <p:txBody>
          <a:bodyPr/>
          <a:lstStyle/>
          <a:p>
            <a:r>
              <a:rPr lang="en-US" sz="2400" dirty="0"/>
              <a:t>CPU includes one register called the accumulator (AC)</a:t>
            </a:r>
          </a:p>
          <a:p>
            <a:r>
              <a:rPr lang="en-US" sz="2400" dirty="0"/>
              <a:t>AC holds one operand and the result for arithmetic instructions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0463AFC-1ABF-304C-936C-BDB754D0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4191000"/>
            <a:ext cx="4953000" cy="236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Courier" pitchFamily="2" charset="0"/>
              </a:rPr>
              <a:t>Example: A = B + C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LOAD B  // AC&lt;-M[B]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ADD C   // AC&lt;-AC+M[C]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STORE A // M[A]&lt;-AC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6112DB-FC44-0A41-B202-3FB43951D411}"/>
              </a:ext>
            </a:extLst>
          </p:cNvPr>
          <p:cNvGrpSpPr/>
          <p:nvPr/>
        </p:nvGrpSpPr>
        <p:grpSpPr>
          <a:xfrm>
            <a:off x="7537022" y="990600"/>
            <a:ext cx="2064178" cy="2678668"/>
            <a:chOff x="5486400" y="914400"/>
            <a:chExt cx="2064178" cy="267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E3B265-D72D-B142-AB26-3A9AAC2928F1}"/>
                </a:ext>
              </a:extLst>
            </p:cNvPr>
            <p:cNvSpPr txBox="1"/>
            <p:nvPr/>
          </p:nvSpPr>
          <p:spPr>
            <a:xfrm>
              <a:off x="5814204" y="914400"/>
              <a:ext cx="1736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Main Memory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353917-2FFF-BB4B-ACB2-046C68C8D17B}"/>
                </a:ext>
              </a:extLst>
            </p:cNvPr>
            <p:cNvSpPr/>
            <p:nvPr/>
          </p:nvSpPr>
          <p:spPr bwMode="auto">
            <a:xfrm>
              <a:off x="5833545" y="1230868"/>
              <a:ext cx="1600200" cy="2362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4A7ADF-C179-EF45-A202-8424166F1790}"/>
                </a:ext>
              </a:extLst>
            </p:cNvPr>
            <p:cNvCxnSpPr/>
            <p:nvPr/>
          </p:nvCxnSpPr>
          <p:spPr bwMode="auto">
            <a:xfrm>
              <a:off x="5833545" y="1459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A3A07D-9414-4A47-AF7F-59FAFF8F6F51}"/>
                </a:ext>
              </a:extLst>
            </p:cNvPr>
            <p:cNvCxnSpPr/>
            <p:nvPr/>
          </p:nvCxnSpPr>
          <p:spPr bwMode="auto">
            <a:xfrm>
              <a:off x="5833545" y="3364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CF28DF-5E95-A04C-A52B-7BF3DFF3B351}"/>
                </a:ext>
              </a:extLst>
            </p:cNvPr>
            <p:cNvSpPr txBox="1"/>
            <p:nvPr/>
          </p:nvSpPr>
          <p:spPr>
            <a:xfrm rot="5400000">
              <a:off x="6458534" y="1632969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CADADE-14EC-1F4D-97DF-2B5712812C0A}"/>
                </a:ext>
              </a:extLst>
            </p:cNvPr>
            <p:cNvCxnSpPr/>
            <p:nvPr/>
          </p:nvCxnSpPr>
          <p:spPr bwMode="auto">
            <a:xfrm>
              <a:off x="5833545" y="31358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41DF8E-70CD-FD49-A5A9-4838C35B2640}"/>
                </a:ext>
              </a:extLst>
            </p:cNvPr>
            <p:cNvCxnSpPr/>
            <p:nvPr/>
          </p:nvCxnSpPr>
          <p:spPr bwMode="auto">
            <a:xfrm>
              <a:off x="5833545" y="29072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FB563F4-4309-2644-8812-76C53F174C1B}"/>
                </a:ext>
              </a:extLst>
            </p:cNvPr>
            <p:cNvCxnSpPr/>
            <p:nvPr/>
          </p:nvCxnSpPr>
          <p:spPr bwMode="auto">
            <a:xfrm>
              <a:off x="5833545" y="26786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0FF2A4-DE35-4B43-8600-5D17BA4183A7}"/>
                </a:ext>
              </a:extLst>
            </p:cNvPr>
            <p:cNvSpPr txBox="1"/>
            <p:nvPr/>
          </p:nvSpPr>
          <p:spPr>
            <a:xfrm>
              <a:off x="5486400" y="30596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A6A933-D0A2-5244-B9D6-118F09A4AA30}"/>
                </a:ext>
              </a:extLst>
            </p:cNvPr>
            <p:cNvSpPr txBox="1"/>
            <p:nvPr/>
          </p:nvSpPr>
          <p:spPr>
            <a:xfrm>
              <a:off x="5486400" y="28310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D9C2D4-9DA8-7A45-BF3D-CEFD222BCAFD}"/>
                </a:ext>
              </a:extLst>
            </p:cNvPr>
            <p:cNvSpPr txBox="1"/>
            <p:nvPr/>
          </p:nvSpPr>
          <p:spPr>
            <a:xfrm>
              <a:off x="5486400" y="26024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1B9FB1-3E80-ED47-81A2-8F6E2CFB6563}"/>
              </a:ext>
            </a:extLst>
          </p:cNvPr>
          <p:cNvGrpSpPr/>
          <p:nvPr/>
        </p:nvGrpSpPr>
        <p:grpSpPr>
          <a:xfrm>
            <a:off x="1981200" y="990600"/>
            <a:ext cx="3276600" cy="2971800"/>
            <a:chOff x="838200" y="990600"/>
            <a:chExt cx="3276600" cy="2971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7128F4-0457-A240-9A44-EB59BF06F68C}"/>
                </a:ext>
              </a:extLst>
            </p:cNvPr>
            <p:cNvSpPr/>
            <p:nvPr/>
          </p:nvSpPr>
          <p:spPr bwMode="auto">
            <a:xfrm>
              <a:off x="838200" y="990600"/>
              <a:ext cx="3276600" cy="297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ea typeface="ＭＳ Ｐゴシック" charset="-128"/>
                  <a:cs typeface="ＭＳ Ｐゴシック" charset="-128"/>
                </a:rPr>
                <a:t>CPU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7F9B23-362C-AC46-B50C-563A848346A2}"/>
                </a:ext>
              </a:extLst>
            </p:cNvPr>
            <p:cNvSpPr/>
            <p:nvPr/>
          </p:nvSpPr>
          <p:spPr bwMode="auto">
            <a:xfrm>
              <a:off x="1828800" y="2514600"/>
              <a:ext cx="1676400" cy="3048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ea typeface="ＭＳ Ｐゴシック" charset="-128"/>
                  <a:cs typeface="ＭＳ Ｐゴシック" charset="-128"/>
                </a:rPr>
                <a:t>Accumulator (AC)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AD00EA-E6A6-C048-AC4C-D98337AA15B9}"/>
                </a:ext>
              </a:extLst>
            </p:cNvPr>
            <p:cNvSpPr/>
            <p:nvPr/>
          </p:nvSpPr>
          <p:spPr bwMode="auto">
            <a:xfrm>
              <a:off x="1828800" y="2971800"/>
              <a:ext cx="1676400" cy="3048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>
                  <a:ea typeface="ＭＳ Ｐゴシック" charset="-128"/>
                  <a:cs typeface="ＭＳ Ｐゴシック" charset="-128"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1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55D-288E-9945-9B6A-ED586514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sz="4000" dirty="0"/>
              <a:t>Two/Three Address Architecture</a:t>
            </a:r>
            <a:br>
              <a:rPr lang="en-US" sz="4000" dirty="0"/>
            </a:br>
            <a:r>
              <a:rPr lang="en-US" sz="4000" dirty="0"/>
              <a:t>(Register Oriented)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BCCA-80B9-B24E-B9DF-0DCF15F2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4648200"/>
            <a:ext cx="5029200" cy="2057400"/>
          </a:xfrm>
        </p:spPr>
        <p:txBody>
          <a:bodyPr/>
          <a:lstStyle/>
          <a:p>
            <a:r>
              <a:rPr lang="en-US" sz="2400" dirty="0"/>
              <a:t>CPU includes a small number of registers (e.g., R0 … R7)</a:t>
            </a:r>
          </a:p>
          <a:p>
            <a:r>
              <a:rPr lang="en-US" sz="2400" dirty="0"/>
              <a:t>Operands and result stored in registers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0463AFC-1ABF-304C-936C-BDB754D0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4495800"/>
            <a:ext cx="4953000" cy="2209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Courier" pitchFamily="2" charset="0"/>
              </a:rPr>
              <a:t>Example: A = B + C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LOAD R1,B    // R1&lt;-M[B]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LOAD R2,C    // R2&lt;-M[C]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ADD R3,R1,R2 // R3&lt;-R1+R2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STORE R3,A   // M[A]&lt;-R3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128F4-0457-A240-9A44-EB59BF06F68C}"/>
              </a:ext>
            </a:extLst>
          </p:cNvPr>
          <p:cNvSpPr/>
          <p:nvPr/>
        </p:nvSpPr>
        <p:spPr bwMode="auto">
          <a:xfrm>
            <a:off x="2133600" y="1447800"/>
            <a:ext cx="32766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ea typeface="ＭＳ Ｐゴシック" charset="-128"/>
                <a:cs typeface="ＭＳ Ｐゴシック" charset="-128"/>
              </a:rPr>
              <a:t>CPU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2C88A7-8CC5-FB4E-971F-607C0F13ECFC}"/>
              </a:ext>
            </a:extLst>
          </p:cNvPr>
          <p:cNvGrpSpPr/>
          <p:nvPr/>
        </p:nvGrpSpPr>
        <p:grpSpPr>
          <a:xfrm>
            <a:off x="2743200" y="2209800"/>
            <a:ext cx="1371600" cy="1219200"/>
            <a:chOff x="762000" y="2362200"/>
            <a:chExt cx="2057400" cy="121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13E653-859C-7042-B446-858274A76444}"/>
                </a:ext>
              </a:extLst>
            </p:cNvPr>
            <p:cNvSpPr/>
            <p:nvPr/>
          </p:nvSpPr>
          <p:spPr bwMode="auto">
            <a:xfrm>
              <a:off x="762000" y="2362200"/>
              <a:ext cx="2057400" cy="12192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558782-3022-9646-B0CC-98DF863F32E4}"/>
                </a:ext>
              </a:extLst>
            </p:cNvPr>
            <p:cNvCxnSpPr/>
            <p:nvPr/>
          </p:nvCxnSpPr>
          <p:spPr bwMode="auto">
            <a:xfrm>
              <a:off x="762000" y="25146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B8FE50-07D4-F94E-98B6-4B7D3F2533DB}"/>
                </a:ext>
              </a:extLst>
            </p:cNvPr>
            <p:cNvCxnSpPr/>
            <p:nvPr/>
          </p:nvCxnSpPr>
          <p:spPr bwMode="auto">
            <a:xfrm>
              <a:off x="762000" y="26670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F73AA3C-5D3F-054C-B487-44560D8CCBAA}"/>
                </a:ext>
              </a:extLst>
            </p:cNvPr>
            <p:cNvCxnSpPr/>
            <p:nvPr/>
          </p:nvCxnSpPr>
          <p:spPr bwMode="auto">
            <a:xfrm>
              <a:off x="762000" y="28194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F4D4AD-5900-1D49-97CA-68E54E05B928}"/>
                </a:ext>
              </a:extLst>
            </p:cNvPr>
            <p:cNvCxnSpPr/>
            <p:nvPr/>
          </p:nvCxnSpPr>
          <p:spPr bwMode="auto">
            <a:xfrm>
              <a:off x="762000" y="29718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AAC11F-4B70-6C4E-9B26-03F8B5A990C8}"/>
                </a:ext>
              </a:extLst>
            </p:cNvPr>
            <p:cNvCxnSpPr/>
            <p:nvPr/>
          </p:nvCxnSpPr>
          <p:spPr bwMode="auto">
            <a:xfrm>
              <a:off x="762000" y="31242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D97B74-8581-CE43-88C6-1C751B197641}"/>
                </a:ext>
              </a:extLst>
            </p:cNvPr>
            <p:cNvCxnSpPr/>
            <p:nvPr/>
          </p:nvCxnSpPr>
          <p:spPr bwMode="auto">
            <a:xfrm>
              <a:off x="762000" y="32766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42B0BB-C088-B64B-93A4-6C6978152D26}"/>
                </a:ext>
              </a:extLst>
            </p:cNvPr>
            <p:cNvCxnSpPr/>
            <p:nvPr/>
          </p:nvCxnSpPr>
          <p:spPr bwMode="auto">
            <a:xfrm>
              <a:off x="762000" y="3429000"/>
              <a:ext cx="2057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1CD040-2A5D-3D4A-AA89-44E6FCE11FB8}"/>
              </a:ext>
            </a:extLst>
          </p:cNvPr>
          <p:cNvSpPr txBox="1"/>
          <p:nvPr/>
        </p:nvSpPr>
        <p:spPr>
          <a:xfrm>
            <a:off x="4267200" y="2362201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General purpose registers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03A2E3-24A2-B443-91DC-E0110723C938}"/>
              </a:ext>
            </a:extLst>
          </p:cNvPr>
          <p:cNvGrpSpPr/>
          <p:nvPr/>
        </p:nvGrpSpPr>
        <p:grpSpPr>
          <a:xfrm>
            <a:off x="7537022" y="1447800"/>
            <a:ext cx="2064178" cy="2678668"/>
            <a:chOff x="5486400" y="914400"/>
            <a:chExt cx="2064178" cy="26786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406BEA-2814-BD44-9DED-0F606B709215}"/>
                </a:ext>
              </a:extLst>
            </p:cNvPr>
            <p:cNvSpPr txBox="1"/>
            <p:nvPr/>
          </p:nvSpPr>
          <p:spPr>
            <a:xfrm>
              <a:off x="5814204" y="914400"/>
              <a:ext cx="1736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Main Memory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18A223-77B2-544D-A39F-C2A8D423181B}"/>
                </a:ext>
              </a:extLst>
            </p:cNvPr>
            <p:cNvSpPr/>
            <p:nvPr/>
          </p:nvSpPr>
          <p:spPr bwMode="auto">
            <a:xfrm>
              <a:off x="5833545" y="1230868"/>
              <a:ext cx="1600200" cy="2362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7FDB87-CA41-4848-8119-9B8B0204D8A8}"/>
                </a:ext>
              </a:extLst>
            </p:cNvPr>
            <p:cNvCxnSpPr/>
            <p:nvPr/>
          </p:nvCxnSpPr>
          <p:spPr bwMode="auto">
            <a:xfrm>
              <a:off x="5833545" y="1459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32F43F-24F9-2F4C-946D-CD841FB68850}"/>
                </a:ext>
              </a:extLst>
            </p:cNvPr>
            <p:cNvCxnSpPr/>
            <p:nvPr/>
          </p:nvCxnSpPr>
          <p:spPr bwMode="auto">
            <a:xfrm>
              <a:off x="5833545" y="33644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6468DA-BA60-E84D-8779-6D042066A01A}"/>
                </a:ext>
              </a:extLst>
            </p:cNvPr>
            <p:cNvSpPr txBox="1"/>
            <p:nvPr/>
          </p:nvSpPr>
          <p:spPr>
            <a:xfrm rot="5400000">
              <a:off x="6458534" y="1632969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E07D6F-ABF6-F248-9E61-D9ADFD4B7281}"/>
                </a:ext>
              </a:extLst>
            </p:cNvPr>
            <p:cNvCxnSpPr/>
            <p:nvPr/>
          </p:nvCxnSpPr>
          <p:spPr bwMode="auto">
            <a:xfrm>
              <a:off x="5833545" y="31358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0FAE96-4C08-9741-A18E-FBE6671C85CF}"/>
                </a:ext>
              </a:extLst>
            </p:cNvPr>
            <p:cNvCxnSpPr/>
            <p:nvPr/>
          </p:nvCxnSpPr>
          <p:spPr bwMode="auto">
            <a:xfrm>
              <a:off x="5833545" y="29072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FA22CE-34F7-FB4A-9F62-17EFDA5C6E7D}"/>
                </a:ext>
              </a:extLst>
            </p:cNvPr>
            <p:cNvCxnSpPr/>
            <p:nvPr/>
          </p:nvCxnSpPr>
          <p:spPr bwMode="auto">
            <a:xfrm>
              <a:off x="5833545" y="2678668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57F635-F25D-6F48-AC78-0D3FA0659B64}"/>
                </a:ext>
              </a:extLst>
            </p:cNvPr>
            <p:cNvSpPr txBox="1"/>
            <p:nvPr/>
          </p:nvSpPr>
          <p:spPr>
            <a:xfrm>
              <a:off x="5486400" y="30596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4AF84A-A21E-D840-9B8C-D18200D601EB}"/>
                </a:ext>
              </a:extLst>
            </p:cNvPr>
            <p:cNvSpPr txBox="1"/>
            <p:nvPr/>
          </p:nvSpPr>
          <p:spPr>
            <a:xfrm>
              <a:off x="5486400" y="28310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447125-A066-F84D-BA4D-4E60F5D90E09}"/>
                </a:ext>
              </a:extLst>
            </p:cNvPr>
            <p:cNvSpPr txBox="1"/>
            <p:nvPr/>
          </p:nvSpPr>
          <p:spPr>
            <a:xfrm>
              <a:off x="5486400" y="26024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4CED0C-6DC9-0C4B-8EAA-DCD793DC5BDD}"/>
              </a:ext>
            </a:extLst>
          </p:cNvPr>
          <p:cNvSpPr txBox="1"/>
          <p:nvPr/>
        </p:nvSpPr>
        <p:spPr>
          <a:xfrm>
            <a:off x="2416175" y="32091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08C17A-97C1-364A-8A52-7DA15A9C4E69}"/>
              </a:ext>
            </a:extLst>
          </p:cNvPr>
          <p:cNvSpPr txBox="1"/>
          <p:nvPr/>
        </p:nvSpPr>
        <p:spPr>
          <a:xfrm>
            <a:off x="2419350" y="305992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E9BCDF-ECF8-114A-9DD8-DB870345700E}"/>
              </a:ext>
            </a:extLst>
          </p:cNvPr>
          <p:cNvSpPr txBox="1"/>
          <p:nvPr/>
        </p:nvSpPr>
        <p:spPr>
          <a:xfrm>
            <a:off x="2416175" y="291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4E5579-3F1D-E445-AAC4-1504F7690276}"/>
              </a:ext>
            </a:extLst>
          </p:cNvPr>
          <p:cNvSpPr txBox="1"/>
          <p:nvPr/>
        </p:nvSpPr>
        <p:spPr>
          <a:xfrm>
            <a:off x="2413000" y="27583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FA9DFD-7481-9E44-9D22-2EB2A96E38C6}"/>
              </a:ext>
            </a:extLst>
          </p:cNvPr>
          <p:cNvSpPr txBox="1"/>
          <p:nvPr/>
        </p:nvSpPr>
        <p:spPr>
          <a:xfrm>
            <a:off x="2416175" y="26122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AFEC16-8520-F940-BBDF-462F5E3D29A8}"/>
              </a:ext>
            </a:extLst>
          </p:cNvPr>
          <p:cNvSpPr txBox="1"/>
          <p:nvPr/>
        </p:nvSpPr>
        <p:spPr>
          <a:xfrm>
            <a:off x="2419350" y="24566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13F62-BD06-B446-B4B4-6D715D90D5A3}"/>
              </a:ext>
            </a:extLst>
          </p:cNvPr>
          <p:cNvSpPr txBox="1"/>
          <p:nvPr/>
        </p:nvSpPr>
        <p:spPr>
          <a:xfrm>
            <a:off x="2419350" y="23018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5AAF53-F453-1340-A18E-AA4645EE1188}"/>
              </a:ext>
            </a:extLst>
          </p:cNvPr>
          <p:cNvSpPr txBox="1"/>
          <p:nvPr/>
        </p:nvSpPr>
        <p:spPr>
          <a:xfrm>
            <a:off x="2416175" y="21336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C9458D-8A38-A84B-B367-AA4A1B051AB4}"/>
              </a:ext>
            </a:extLst>
          </p:cNvPr>
          <p:cNvSpPr/>
          <p:nvPr/>
        </p:nvSpPr>
        <p:spPr bwMode="auto">
          <a:xfrm>
            <a:off x="2743200" y="3810000"/>
            <a:ext cx="13716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ea typeface="ＭＳ Ｐゴシック" charset="-128"/>
                <a:cs typeface="ＭＳ Ｐゴシック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6339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2D8DA6-DC43-A94D-B844-BF746E2F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Other ISA Categorizations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2C097-0D84-8246-840B-DC2B3914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1049000" cy="6019800"/>
          </a:xfrm>
        </p:spPr>
        <p:txBody>
          <a:bodyPr/>
          <a:lstStyle/>
          <a:p>
            <a:r>
              <a:rPr lang="en-US" sz="2800" dirty="0"/>
              <a:t>“Complexity” of instruction set</a:t>
            </a:r>
          </a:p>
          <a:p>
            <a:pPr lvl="1"/>
            <a:r>
              <a:rPr lang="en-US" sz="2400" dirty="0"/>
              <a:t>Reduced Instruction </a:t>
            </a:r>
            <a:r>
              <a:rPr lang="en-US" sz="2400" dirty="0" smtClean="0"/>
              <a:t>Set </a:t>
            </a:r>
            <a:r>
              <a:rPr lang="en-US" sz="2400" dirty="0"/>
              <a:t>Computer (</a:t>
            </a:r>
            <a:r>
              <a:rPr lang="en-US" sz="2400" dirty="0">
                <a:solidFill>
                  <a:srgbClr val="FF0000"/>
                </a:solidFill>
              </a:rPr>
              <a:t>RISC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ARM</a:t>
            </a:r>
          </a:p>
          <a:p>
            <a:pPr lvl="1"/>
            <a:r>
              <a:rPr lang="en-US" sz="2400" dirty="0"/>
              <a:t>Complex Instruction Set Computer (</a:t>
            </a:r>
            <a:r>
              <a:rPr lang="en-US" sz="2400" dirty="0">
                <a:solidFill>
                  <a:srgbClr val="FF0000"/>
                </a:solidFill>
              </a:rPr>
              <a:t>CISC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Intel x86</a:t>
            </a:r>
          </a:p>
          <a:p>
            <a:r>
              <a:rPr lang="en-US" sz="2800" dirty="0"/>
              <a:t>Memory Access (register-oriented architectures)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Load/Store </a:t>
            </a:r>
            <a:r>
              <a:rPr lang="en-US" sz="2400" dirty="0"/>
              <a:t>architecture: LOAD and STORE </a:t>
            </a:r>
            <a:r>
              <a:rPr lang="en-US" sz="2400" dirty="0" smtClean="0"/>
              <a:t>instructions </a:t>
            </a:r>
            <a:r>
              <a:rPr lang="en-US" sz="2400" dirty="0"/>
              <a:t>are only ones that access data in memory; operands for other instructions are CPU registers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Memory-to-memory</a:t>
            </a:r>
            <a:r>
              <a:rPr lang="en-US" sz="2400" dirty="0"/>
              <a:t> architecture: many/most instructions can have operands and the result in memory</a:t>
            </a:r>
          </a:p>
          <a:p>
            <a:r>
              <a:rPr lang="en-US" sz="2800" dirty="0"/>
              <a:t>Instruction set design involves determining what computations occur most often in “typical” programs, and implementing them efficiently</a:t>
            </a:r>
          </a:p>
        </p:txBody>
      </p:sp>
    </p:spTree>
    <p:extLst>
      <p:ext uri="{BB962C8B-B14F-4D97-AF65-F5344CB8AC3E}">
        <p14:creationId xmlns:p14="http://schemas.microsoft.com/office/powerpoint/2010/main" val="167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64298F3-96C7-A64D-858B-041CAF184EF0}"/>
              </a:ext>
            </a:extLst>
          </p:cNvPr>
          <p:cNvGrpSpPr/>
          <p:nvPr/>
        </p:nvGrpSpPr>
        <p:grpSpPr>
          <a:xfrm>
            <a:off x="1676400" y="914400"/>
            <a:ext cx="5257800" cy="5440416"/>
            <a:chOff x="685800" y="801469"/>
            <a:chExt cx="7816850" cy="57072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27CEEA-ABDB-BE42-93E1-F0114B8B2B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5800" y="801469"/>
              <a:ext cx="7816850" cy="6780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Application</a:t>
              </a:r>
            </a:p>
            <a:p>
              <a:pPr algn="ctr" eaLnBrk="1" hangingPunct="1"/>
              <a:r>
                <a:rPr lang="en-US" sz="1600"/>
                <a:t>(word processor, simulator, web browser, …)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C90CBE-4423-4544-9F71-9614CBB55DF0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1411069"/>
              <a:ext cx="7816850" cy="67802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Algorithms</a:t>
              </a:r>
            </a:p>
            <a:p>
              <a:pPr algn="ctr" eaLnBrk="1" hangingPunct="1"/>
              <a:r>
                <a:rPr lang="en-US" sz="1600"/>
                <a:t>(sorting, optimization, equation solver, …)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83402B-0039-C248-B2B5-ABA81AE7A86A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020669"/>
              <a:ext cx="7816850" cy="67802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Programming Language</a:t>
              </a:r>
            </a:p>
            <a:p>
              <a:pPr algn="ctr" eaLnBrk="1" hangingPunct="1"/>
              <a:r>
                <a:rPr lang="en-US" sz="1600"/>
                <a:t>(C, FORTRAN, Matlab, Java, …)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C7F9F3-3C9F-C34A-833E-4E079769DFA4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279338"/>
              <a:ext cx="7816850" cy="67802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Machine Instruction Set Architecture</a:t>
              </a:r>
            </a:p>
            <a:p>
              <a:pPr algn="ctr" eaLnBrk="1" hangingPunct="1"/>
              <a:r>
                <a:rPr lang="en-US" sz="1600"/>
                <a:t>(Intel i86, ARM, …)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C923CF-F62F-EB43-8174-97EC6694358A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925669"/>
              <a:ext cx="7816850" cy="678029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Machine Organization</a:t>
              </a:r>
            </a:p>
            <a:p>
              <a:pPr algn="ctr" eaLnBrk="1" hangingPunct="1"/>
              <a:r>
                <a:rPr lang="en-US" sz="1600" dirty="0"/>
                <a:t>(Main memory, registers, adders, …)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5C88A8-6187-8146-ACA5-EA471CE6433D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4574738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Logic Gates</a:t>
              </a:r>
            </a:p>
            <a:p>
              <a:pPr algn="ctr" eaLnBrk="1" hangingPunct="1"/>
              <a:r>
                <a:rPr lang="en-US" sz="1600"/>
                <a:t>(NAND, NOR, inverter, …)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DDC666-3232-CF45-9984-B0616006AC5F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184338"/>
              <a:ext cx="7816850" cy="678029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Transistors</a:t>
              </a:r>
            </a:p>
            <a:p>
              <a:pPr algn="ctr" eaLnBrk="1" hangingPunct="1"/>
              <a:r>
                <a:rPr lang="en-US" sz="1600"/>
                <a:t>(CMOS, NMOS, …)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0EE4C2-16B4-9641-ADF1-1927A1AA5EA3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830669"/>
              <a:ext cx="7816850" cy="678029"/>
            </a:xfrm>
            <a:prstGeom prst="rect">
              <a:avLst/>
            </a:prstGeom>
            <a:solidFill>
              <a:srgbClr val="FF6F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Physics (Semiconductors)</a:t>
              </a:r>
            </a:p>
            <a:p>
              <a:pPr algn="ctr" eaLnBrk="1" hangingPunct="1"/>
              <a:r>
                <a:rPr lang="en-US" sz="1600"/>
                <a:t>(electrons, holes, …)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8B009A-AABC-684A-A3C6-55706C7C7477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630269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Operating System</a:t>
              </a:r>
            </a:p>
            <a:p>
              <a:pPr algn="ctr" eaLnBrk="1" hangingPunct="1"/>
              <a:r>
                <a:rPr lang="en-US" sz="1600" dirty="0"/>
                <a:t>(UNIX, Windows, iOS, …)</a:t>
              </a:r>
            </a:p>
          </p:txBody>
        </p:sp>
      </p:grpSp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Levels of Abstraction in Computers</a:t>
            </a:r>
          </a:p>
        </p:txBody>
      </p:sp>
      <p:sp>
        <p:nvSpPr>
          <p:cNvPr id="15" name="Right Arrow 14"/>
          <p:cNvSpPr/>
          <p:nvPr/>
        </p:nvSpPr>
        <p:spPr bwMode="auto">
          <a:xfrm flipV="1">
            <a:off x="6934629" y="3219272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800" y="2914472"/>
            <a:ext cx="2819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interface between hardware and software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 flipV="1">
            <a:off x="7162800" y="990600"/>
            <a:ext cx="0" cy="2286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162800" y="3962400"/>
            <a:ext cx="0" cy="2362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518401" y="1748136"/>
            <a:ext cx="134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872336"/>
            <a:ext cx="146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8100" y="5816024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5206424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13500" y="4596824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6F157-4A3A-364E-B6BE-5B4A6D7188E9}"/>
              </a:ext>
            </a:extLst>
          </p:cNvPr>
          <p:cNvSpPr txBox="1"/>
          <p:nvPr/>
        </p:nvSpPr>
        <p:spPr>
          <a:xfrm>
            <a:off x="6400800" y="2083952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16072-18FE-3748-A987-3A58A0F99959}"/>
              </a:ext>
            </a:extLst>
          </p:cNvPr>
          <p:cNvSpPr txBox="1"/>
          <p:nvPr/>
        </p:nvSpPr>
        <p:spPr>
          <a:xfrm>
            <a:off x="6388100" y="1499176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D53E5D-7C60-DA4B-B1D6-7264DCF8A75A}"/>
              </a:ext>
            </a:extLst>
          </p:cNvPr>
          <p:cNvSpPr txBox="1"/>
          <p:nvPr/>
        </p:nvSpPr>
        <p:spPr>
          <a:xfrm>
            <a:off x="6375400" y="914400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74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C951-E1E6-F144-BB7D-F5515542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Instructions: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FEB8-2851-1546-AA41-91D159BC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10515600" cy="5867400"/>
          </a:xfrm>
        </p:spPr>
        <p:txBody>
          <a:bodyPr/>
          <a:lstStyle/>
          <a:p>
            <a:r>
              <a:rPr lang="en-US" dirty="0" smtClean="0"/>
              <a:t>A number of operations have similar counterparts as part of a programming language and as part of the machine instruction set. Can you name some of these</a:t>
            </a:r>
            <a:r>
              <a:rPr lang="en-US" dirty="0" smtClean="0"/>
              <a:t>? (See what you can come up with!)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2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C951-E1E6-F144-BB7D-F5515542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Instructions: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FEB8-2851-1546-AA41-91D159BC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762000"/>
            <a:ext cx="4343400" cy="609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Programming Language</a:t>
            </a:r>
          </a:p>
          <a:p>
            <a:r>
              <a:rPr lang="en-US" dirty="0"/>
              <a:t>Assignment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temp = x;</a:t>
            </a:r>
          </a:p>
          <a:p>
            <a:r>
              <a:rPr lang="en-US" dirty="0"/>
              <a:t>Arithmetic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result = </a:t>
            </a:r>
            <a:r>
              <a:rPr lang="en-US" dirty="0" err="1">
                <a:latin typeface="Courier" pitchFamily="2" charset="0"/>
              </a:rPr>
              <a:t>x+y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/>
              <a:t>Conditionals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if (a==b) {…} 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else {…}</a:t>
            </a:r>
          </a:p>
          <a:p>
            <a:r>
              <a:rPr lang="en-US" dirty="0"/>
              <a:t>Loops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for(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=0;i&lt;</a:t>
            </a:r>
            <a:r>
              <a:rPr lang="en-US" dirty="0" err="1">
                <a:latin typeface="Courier" pitchFamily="2" charset="0"/>
              </a:rPr>
              <a:t>n;i</a:t>
            </a:r>
            <a:r>
              <a:rPr lang="en-US" dirty="0">
                <a:latin typeface="Courier" pitchFamily="2" charset="0"/>
              </a:rPr>
              <a:t>++){…}</a:t>
            </a:r>
          </a:p>
          <a:p>
            <a:r>
              <a:rPr lang="en-US" dirty="0"/>
              <a:t>Function calls, return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swap(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*a,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*b)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return (…);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97603-B783-1742-924B-5B491143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762000"/>
            <a:ext cx="4343400" cy="609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Machine Instruction Set</a:t>
            </a:r>
          </a:p>
          <a:p>
            <a:r>
              <a:rPr lang="en-US" dirty="0"/>
              <a:t>Data movement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LDR R1,R2,offset</a:t>
            </a:r>
          </a:p>
          <a:p>
            <a:r>
              <a:rPr lang="en-US" dirty="0"/>
              <a:t>Arithmetic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ADD R4,R5,R6</a:t>
            </a:r>
          </a:p>
          <a:p>
            <a:r>
              <a:rPr lang="en-US" dirty="0"/>
              <a:t>Conditionals</a:t>
            </a:r>
          </a:p>
          <a:p>
            <a:pPr marL="457200" lvl="1" indent="0">
              <a:buNone/>
            </a:pPr>
            <a:r>
              <a:rPr lang="en-US" dirty="0"/>
              <a:t>Condition codes + branch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BRz</a:t>
            </a:r>
            <a:r>
              <a:rPr lang="en-US" dirty="0">
                <a:latin typeface="Courier" pitchFamily="2" charset="0"/>
              </a:rPr>
              <a:t> offset</a:t>
            </a:r>
          </a:p>
          <a:p>
            <a:r>
              <a:rPr lang="en-US" dirty="0"/>
              <a:t>Loops</a:t>
            </a:r>
          </a:p>
          <a:p>
            <a:pPr marL="457200" lvl="1" indent="0">
              <a:buNone/>
            </a:pPr>
            <a:r>
              <a:rPr lang="en-US" dirty="0"/>
              <a:t>Implement w/ conditionals</a:t>
            </a:r>
          </a:p>
          <a:p>
            <a:r>
              <a:rPr lang="en-US" dirty="0"/>
              <a:t>Subroutine call, return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JSR offset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C951-E1E6-F144-BB7D-F5515542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FEB8-2851-1546-AA41-91D159BC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4343400" cy="609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Programming Language</a:t>
            </a:r>
          </a:p>
          <a:p>
            <a:r>
              <a:rPr lang="en-US" dirty="0"/>
              <a:t>Global variables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A;</a:t>
            </a:r>
          </a:p>
          <a:p>
            <a:r>
              <a:rPr lang="en-US" dirty="0"/>
              <a:t>Local variables and function parameters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{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; …}</a:t>
            </a:r>
          </a:p>
          <a:p>
            <a:r>
              <a:rPr lang="en-US" dirty="0"/>
              <a:t>Arrays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double A[100];</a:t>
            </a:r>
          </a:p>
          <a:p>
            <a:r>
              <a:rPr lang="en-US" dirty="0"/>
              <a:t>Structures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data;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  struct node *next;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97603-B783-1742-924B-5B491143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62000"/>
            <a:ext cx="5638800" cy="3352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Machine Instruction Set</a:t>
            </a:r>
          </a:p>
          <a:p>
            <a:pPr marL="0" indent="0">
              <a:buNone/>
            </a:pPr>
            <a:r>
              <a:rPr lang="en-US" dirty="0"/>
              <a:t>One mechanism sufficient</a:t>
            </a:r>
          </a:p>
          <a:p>
            <a:r>
              <a:rPr lang="en-US" dirty="0"/>
              <a:t>(1) compute memory address (2) read/write memory</a:t>
            </a:r>
          </a:p>
          <a:p>
            <a:r>
              <a:rPr lang="en-US" dirty="0"/>
              <a:t>ex: </a:t>
            </a:r>
            <a:r>
              <a:rPr lang="en-US" dirty="0" err="1">
                <a:latin typeface="Courier" pitchFamily="2" charset="0"/>
              </a:rPr>
              <a:t>addr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reg+offset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offset</a:t>
            </a:r>
            <a:r>
              <a:rPr lang="en-US" dirty="0"/>
              <a:t> field in instruction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55ED4-6AE4-544B-9717-6A6FD2DD16D5}"/>
              </a:ext>
            </a:extLst>
          </p:cNvPr>
          <p:cNvGrpSpPr/>
          <p:nvPr/>
        </p:nvGrpSpPr>
        <p:grpSpPr>
          <a:xfrm>
            <a:off x="6705600" y="4114800"/>
            <a:ext cx="3962400" cy="2678668"/>
            <a:chOff x="5029200" y="3657600"/>
            <a:chExt cx="3962400" cy="26786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B8074E-124D-DD48-B9E5-7C8780AF00CC}"/>
                </a:ext>
              </a:extLst>
            </p:cNvPr>
            <p:cNvGrpSpPr/>
            <p:nvPr/>
          </p:nvGrpSpPr>
          <p:grpSpPr>
            <a:xfrm>
              <a:off x="7255226" y="3657600"/>
              <a:ext cx="1736374" cy="2678668"/>
              <a:chOff x="7179026" y="4026932"/>
              <a:chExt cx="1736374" cy="267866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37CC5A-0C5C-414B-80A8-F64B7BF53A34}"/>
                  </a:ext>
                </a:extLst>
              </p:cNvPr>
              <p:cNvSpPr txBox="1"/>
              <p:nvPr/>
            </p:nvSpPr>
            <p:spPr>
              <a:xfrm>
                <a:off x="7179026" y="4026932"/>
                <a:ext cx="1736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Main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3BD1BA-EBB0-2D4B-BB12-BFC10CD81AAB}"/>
                  </a:ext>
                </a:extLst>
              </p:cNvPr>
              <p:cNvSpPr/>
              <p:nvPr/>
            </p:nvSpPr>
            <p:spPr bwMode="auto">
              <a:xfrm>
                <a:off x="7198367" y="4343400"/>
                <a:ext cx="1600200" cy="23622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7DB6203-0BFF-664C-B1B3-614BE5048563}"/>
                  </a:ext>
                </a:extLst>
              </p:cNvPr>
              <p:cNvCxnSpPr/>
              <p:nvPr/>
            </p:nvCxnSpPr>
            <p:spPr bwMode="auto">
              <a:xfrm>
                <a:off x="7198367" y="5855732"/>
                <a:ext cx="1600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22C16E-E7B6-7C42-B93C-1330AF75DA91}"/>
                  </a:ext>
                </a:extLst>
              </p:cNvPr>
              <p:cNvSpPr txBox="1"/>
              <p:nvPr/>
            </p:nvSpPr>
            <p:spPr>
              <a:xfrm rot="5400000">
                <a:off x="7823356" y="4316343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/>
                  <a:t>…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0D1397C-1D5A-4F4D-AE18-8A7BEE705218}"/>
                  </a:ext>
                </a:extLst>
              </p:cNvPr>
              <p:cNvCxnSpPr/>
              <p:nvPr/>
            </p:nvCxnSpPr>
            <p:spPr bwMode="auto">
              <a:xfrm>
                <a:off x="7198367" y="5627132"/>
                <a:ext cx="1600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F5A0803-3BF4-2A4C-A917-D55037461271}"/>
                  </a:ext>
                </a:extLst>
              </p:cNvPr>
              <p:cNvCxnSpPr/>
              <p:nvPr/>
            </p:nvCxnSpPr>
            <p:spPr bwMode="auto">
              <a:xfrm>
                <a:off x="7198367" y="5398532"/>
                <a:ext cx="1600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38E9310-DDE6-8A40-8C51-819DA20305A0}"/>
                  </a:ext>
                </a:extLst>
              </p:cNvPr>
              <p:cNvCxnSpPr/>
              <p:nvPr/>
            </p:nvCxnSpPr>
            <p:spPr bwMode="auto">
              <a:xfrm>
                <a:off x="7198367" y="5169932"/>
                <a:ext cx="1600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5A05E4-5ABE-E643-8D0D-6C9E0A3A5A5E}"/>
                  </a:ext>
                </a:extLst>
              </p:cNvPr>
              <p:cNvSpPr txBox="1"/>
              <p:nvPr/>
            </p:nvSpPr>
            <p:spPr>
              <a:xfrm rot="5400000">
                <a:off x="7823356" y="581301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/>
                  <a:t>…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7EFAB76-F9D5-3B47-899B-F33652789490}"/>
                </a:ext>
              </a:extLst>
            </p:cNvPr>
            <p:cNvGrpSpPr/>
            <p:nvPr/>
          </p:nvGrpSpPr>
          <p:grpSpPr>
            <a:xfrm>
              <a:off x="5029200" y="4648199"/>
              <a:ext cx="2209800" cy="1524001"/>
              <a:chOff x="5029200" y="4648199"/>
              <a:chExt cx="2209800" cy="152400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0FCCE7-6685-AC42-AC21-303C756F3972}"/>
                  </a:ext>
                </a:extLst>
              </p:cNvPr>
              <p:cNvGrpSpPr/>
              <p:nvPr/>
            </p:nvGrpSpPr>
            <p:grpSpPr>
              <a:xfrm>
                <a:off x="5029200" y="4800600"/>
                <a:ext cx="1371600" cy="1371600"/>
                <a:chOff x="2206487" y="2209800"/>
                <a:chExt cx="1908313" cy="13716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766E53E-6ECE-B04D-B362-AA240128E3C3}"/>
                    </a:ext>
                  </a:extLst>
                </p:cNvPr>
                <p:cNvSpPr/>
                <p:nvPr/>
              </p:nvSpPr>
              <p:spPr bwMode="auto">
                <a:xfrm>
                  <a:off x="2206487" y="2209800"/>
                  <a:ext cx="1908313" cy="137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>
                      <a:ea typeface="ＭＳ Ｐゴシック" charset="-128"/>
                      <a:cs typeface="ＭＳ Ｐゴシック" charset="-128"/>
                    </a:rPr>
                    <a:t>CPU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686FA99-7B33-634B-AD46-648F4BA7E101}"/>
                    </a:ext>
                  </a:extLst>
                </p:cNvPr>
                <p:cNvSpPr/>
                <p:nvPr/>
              </p:nvSpPr>
              <p:spPr bwMode="auto">
                <a:xfrm>
                  <a:off x="2524539" y="2971800"/>
                  <a:ext cx="1378226" cy="2286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 err="1">
                      <a:ea typeface="ＭＳ Ｐゴシック" charset="-128"/>
                      <a:cs typeface="ＭＳ Ｐゴシック" charset="-128"/>
                    </a:rPr>
                    <a:t>reg</a:t>
                  </a:r>
                  <a:endParaRPr lang="en-US" sz="1400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0B66E33-3C8A-AB47-B5A3-692DFBD6C2DD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 bwMode="auto">
              <a:xfrm flipV="1">
                <a:off x="6248400" y="5486400"/>
                <a:ext cx="990600" cy="1905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7470F6E-CC0F-0D4A-82F4-512FC1310E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62800" y="49530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080F52-C443-9245-B8DB-D5B8C222F6BA}"/>
                  </a:ext>
                </a:extLst>
              </p:cNvPr>
              <p:cNvSpPr txBox="1"/>
              <p:nvPr/>
            </p:nvSpPr>
            <p:spPr>
              <a:xfrm rot="16200000">
                <a:off x="6488451" y="4941549"/>
                <a:ext cx="9252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offset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8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8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10210800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Instruction Set Architecture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(Machine Language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3: Instructions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0" y="3048000"/>
            <a:ext cx="8534400" cy="1377772"/>
            <a:chOff x="304800" y="3733800"/>
            <a:chExt cx="8534400" cy="1377772"/>
          </a:xfrm>
        </p:grpSpPr>
        <p:grpSp>
          <p:nvGrpSpPr>
            <p:cNvPr id="82" name="Group 81"/>
            <p:cNvGrpSpPr/>
            <p:nvPr/>
          </p:nvGrpSpPr>
          <p:grpSpPr>
            <a:xfrm>
              <a:off x="304800" y="3733800"/>
              <a:ext cx="8534400" cy="1377772"/>
              <a:chOff x="304800" y="3270428"/>
              <a:chExt cx="8534400" cy="137777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038600"/>
                <a:ext cx="8534400" cy="609600"/>
                <a:chOff x="304800" y="3505200"/>
                <a:chExt cx="8534400" cy="60960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505200"/>
                  <a:ext cx="85344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81000" y="3581400"/>
                  <a:ext cx="1980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0     0    0    1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95030" y="3581400"/>
                  <a:ext cx="14677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27097" y="3581400"/>
                  <a:ext cx="6291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DR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5272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76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</a:t>
                  </a: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06437" y="3270428"/>
                <a:ext cx="3918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Example encoding </a:t>
                </a:r>
                <a:r>
                  <a:rPr lang="en-US" dirty="0"/>
                  <a:t>(16 bits)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800" y="41148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108966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An instruction is the most basic unit of computer processing and includes</a:t>
            </a:r>
          </a:p>
          <a:p>
            <a:pPr marL="803275"/>
            <a:r>
              <a:rPr lang="en-US" sz="2800" dirty="0" smtClean="0"/>
              <a:t>The opcode: what the instruction does</a:t>
            </a:r>
          </a:p>
          <a:p>
            <a:pPr marL="803275"/>
            <a:r>
              <a:rPr lang="en-US" sz="2800" dirty="0" smtClean="0"/>
              <a:t>The operands: what the instruction is done to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371600" y="3828872"/>
            <a:ext cx="2590800" cy="2267128"/>
            <a:chOff x="-152400" y="3746500"/>
            <a:chExt cx="2590800" cy="2267128"/>
          </a:xfrm>
        </p:grpSpPr>
        <p:sp>
          <p:nvSpPr>
            <p:cNvPr id="52" name="Freeform 51"/>
            <p:cNvSpPr/>
            <p:nvPr/>
          </p:nvSpPr>
          <p:spPr>
            <a:xfrm>
              <a:off x="287147" y="3746500"/>
              <a:ext cx="2100453" cy="619748"/>
            </a:xfrm>
            <a:custGeom>
              <a:avLst/>
              <a:gdLst>
                <a:gd name="connsiteX0" fmla="*/ 2100453 w 2100453"/>
                <a:gd name="connsiteY0" fmla="*/ 279400 h 619748"/>
                <a:gd name="connsiteX1" fmla="*/ 2075053 w 2100453"/>
                <a:gd name="connsiteY1" fmla="*/ 165100 h 619748"/>
                <a:gd name="connsiteX2" fmla="*/ 2049653 w 2100453"/>
                <a:gd name="connsiteY2" fmla="*/ 127000 h 619748"/>
                <a:gd name="connsiteX3" fmla="*/ 1973453 w 2100453"/>
                <a:gd name="connsiteY3" fmla="*/ 101600 h 619748"/>
                <a:gd name="connsiteX4" fmla="*/ 1744853 w 2100453"/>
                <a:gd name="connsiteY4" fmla="*/ 76200 h 619748"/>
                <a:gd name="connsiteX5" fmla="*/ 1694053 w 2100453"/>
                <a:gd name="connsiteY5" fmla="*/ 63500 h 619748"/>
                <a:gd name="connsiteX6" fmla="*/ 1617853 w 2100453"/>
                <a:gd name="connsiteY6" fmla="*/ 38100 h 619748"/>
                <a:gd name="connsiteX7" fmla="*/ 1503553 w 2100453"/>
                <a:gd name="connsiteY7" fmla="*/ 25400 h 619748"/>
                <a:gd name="connsiteX8" fmla="*/ 1389253 w 2100453"/>
                <a:gd name="connsiteY8" fmla="*/ 0 h 619748"/>
                <a:gd name="connsiteX9" fmla="*/ 1147953 w 2100453"/>
                <a:gd name="connsiteY9" fmla="*/ 12700 h 619748"/>
                <a:gd name="connsiteX10" fmla="*/ 512953 w 2100453"/>
                <a:gd name="connsiteY10" fmla="*/ 25400 h 619748"/>
                <a:gd name="connsiteX11" fmla="*/ 398653 w 2100453"/>
                <a:gd name="connsiteY11" fmla="*/ 38100 h 619748"/>
                <a:gd name="connsiteX12" fmla="*/ 322453 w 2100453"/>
                <a:gd name="connsiteY12" fmla="*/ 63500 h 619748"/>
                <a:gd name="connsiteX13" fmla="*/ 284353 w 2100453"/>
                <a:gd name="connsiteY13" fmla="*/ 76200 h 619748"/>
                <a:gd name="connsiteX14" fmla="*/ 170053 w 2100453"/>
                <a:gd name="connsiteY14" fmla="*/ 165100 h 619748"/>
                <a:gd name="connsiteX15" fmla="*/ 131953 w 2100453"/>
                <a:gd name="connsiteY15" fmla="*/ 190500 h 619748"/>
                <a:gd name="connsiteX16" fmla="*/ 30353 w 2100453"/>
                <a:gd name="connsiteY16" fmla="*/ 215900 h 619748"/>
                <a:gd name="connsiteX17" fmla="*/ 17653 w 2100453"/>
                <a:gd name="connsiteY17" fmla="*/ 393700 h 619748"/>
                <a:gd name="connsiteX18" fmla="*/ 170053 w 2100453"/>
                <a:gd name="connsiteY18" fmla="*/ 469900 h 619748"/>
                <a:gd name="connsiteX19" fmla="*/ 208153 w 2100453"/>
                <a:gd name="connsiteY19" fmla="*/ 482600 h 619748"/>
                <a:gd name="connsiteX20" fmla="*/ 246253 w 2100453"/>
                <a:gd name="connsiteY20" fmla="*/ 495300 h 619748"/>
                <a:gd name="connsiteX21" fmla="*/ 284353 w 2100453"/>
                <a:gd name="connsiteY21" fmla="*/ 520700 h 619748"/>
                <a:gd name="connsiteX22" fmla="*/ 589153 w 2100453"/>
                <a:gd name="connsiteY22" fmla="*/ 533400 h 619748"/>
                <a:gd name="connsiteX23" fmla="*/ 690753 w 2100453"/>
                <a:gd name="connsiteY23" fmla="*/ 558800 h 619748"/>
                <a:gd name="connsiteX24" fmla="*/ 766953 w 2100453"/>
                <a:gd name="connsiteY24" fmla="*/ 584200 h 619748"/>
                <a:gd name="connsiteX25" fmla="*/ 1325753 w 2100453"/>
                <a:gd name="connsiteY25" fmla="*/ 596900 h 619748"/>
                <a:gd name="connsiteX26" fmla="*/ 1884553 w 2100453"/>
                <a:gd name="connsiteY26" fmla="*/ 596900 h 619748"/>
                <a:gd name="connsiteX27" fmla="*/ 1922653 w 2100453"/>
                <a:gd name="connsiteY27" fmla="*/ 584200 h 619748"/>
                <a:gd name="connsiteX28" fmla="*/ 1986153 w 2100453"/>
                <a:gd name="connsiteY28" fmla="*/ 533400 h 619748"/>
                <a:gd name="connsiteX29" fmla="*/ 2011553 w 2100453"/>
                <a:gd name="connsiteY29" fmla="*/ 495300 h 619748"/>
                <a:gd name="connsiteX30" fmla="*/ 2049653 w 2100453"/>
                <a:gd name="connsiteY30" fmla="*/ 469900 h 619748"/>
                <a:gd name="connsiteX31" fmla="*/ 2062353 w 2100453"/>
                <a:gd name="connsiteY31" fmla="*/ 431800 h 619748"/>
                <a:gd name="connsiteX32" fmla="*/ 2049653 w 2100453"/>
                <a:gd name="connsiteY32" fmla="*/ 292100 h 61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0453" h="619748">
                  <a:moveTo>
                    <a:pt x="2100453" y="279400"/>
                  </a:moveTo>
                  <a:cubicBezTo>
                    <a:pt x="2095575" y="250134"/>
                    <a:pt x="2090685" y="196364"/>
                    <a:pt x="2075053" y="165100"/>
                  </a:cubicBezTo>
                  <a:cubicBezTo>
                    <a:pt x="2068227" y="151448"/>
                    <a:pt x="2062596" y="135090"/>
                    <a:pt x="2049653" y="127000"/>
                  </a:cubicBezTo>
                  <a:cubicBezTo>
                    <a:pt x="2026949" y="112810"/>
                    <a:pt x="1998853" y="110067"/>
                    <a:pt x="1973453" y="101600"/>
                  </a:cubicBezTo>
                  <a:cubicBezTo>
                    <a:pt x="1874978" y="68775"/>
                    <a:pt x="1948710" y="89790"/>
                    <a:pt x="1744853" y="76200"/>
                  </a:cubicBezTo>
                  <a:cubicBezTo>
                    <a:pt x="1727920" y="71967"/>
                    <a:pt x="1710771" y="68516"/>
                    <a:pt x="1694053" y="63500"/>
                  </a:cubicBezTo>
                  <a:cubicBezTo>
                    <a:pt x="1668408" y="55807"/>
                    <a:pt x="1644463" y="41057"/>
                    <a:pt x="1617853" y="38100"/>
                  </a:cubicBezTo>
                  <a:lnTo>
                    <a:pt x="1503553" y="25400"/>
                  </a:lnTo>
                  <a:cubicBezTo>
                    <a:pt x="1483961" y="20502"/>
                    <a:pt x="1405376" y="0"/>
                    <a:pt x="1389253" y="0"/>
                  </a:cubicBezTo>
                  <a:cubicBezTo>
                    <a:pt x="1308708" y="0"/>
                    <a:pt x="1228464" y="10366"/>
                    <a:pt x="1147953" y="12700"/>
                  </a:cubicBezTo>
                  <a:lnTo>
                    <a:pt x="512953" y="25400"/>
                  </a:lnTo>
                  <a:cubicBezTo>
                    <a:pt x="474853" y="29633"/>
                    <a:pt x="436243" y="30582"/>
                    <a:pt x="398653" y="38100"/>
                  </a:cubicBezTo>
                  <a:cubicBezTo>
                    <a:pt x="372399" y="43351"/>
                    <a:pt x="347853" y="55033"/>
                    <a:pt x="322453" y="63500"/>
                  </a:cubicBezTo>
                  <a:lnTo>
                    <a:pt x="284353" y="76200"/>
                  </a:lnTo>
                  <a:cubicBezTo>
                    <a:pt x="224667" y="135886"/>
                    <a:pt x="261197" y="104337"/>
                    <a:pt x="170053" y="165100"/>
                  </a:cubicBezTo>
                  <a:cubicBezTo>
                    <a:pt x="157353" y="173567"/>
                    <a:pt x="146920" y="187507"/>
                    <a:pt x="131953" y="190500"/>
                  </a:cubicBezTo>
                  <a:cubicBezTo>
                    <a:pt x="55326" y="205825"/>
                    <a:pt x="88931" y="196374"/>
                    <a:pt x="30353" y="215900"/>
                  </a:cubicBezTo>
                  <a:cubicBezTo>
                    <a:pt x="10917" y="274207"/>
                    <a:pt x="-19729" y="329616"/>
                    <a:pt x="17653" y="393700"/>
                  </a:cubicBezTo>
                  <a:cubicBezTo>
                    <a:pt x="41423" y="434449"/>
                    <a:pt x="130415" y="456687"/>
                    <a:pt x="170053" y="469900"/>
                  </a:cubicBezTo>
                  <a:lnTo>
                    <a:pt x="208153" y="482600"/>
                  </a:lnTo>
                  <a:cubicBezTo>
                    <a:pt x="220853" y="486833"/>
                    <a:pt x="235114" y="487874"/>
                    <a:pt x="246253" y="495300"/>
                  </a:cubicBezTo>
                  <a:cubicBezTo>
                    <a:pt x="258953" y="503767"/>
                    <a:pt x="269183" y="519014"/>
                    <a:pt x="284353" y="520700"/>
                  </a:cubicBezTo>
                  <a:cubicBezTo>
                    <a:pt x="385419" y="531930"/>
                    <a:pt x="487553" y="529167"/>
                    <a:pt x="589153" y="533400"/>
                  </a:cubicBezTo>
                  <a:cubicBezTo>
                    <a:pt x="623020" y="541867"/>
                    <a:pt x="657635" y="547761"/>
                    <a:pt x="690753" y="558800"/>
                  </a:cubicBezTo>
                  <a:cubicBezTo>
                    <a:pt x="716153" y="567267"/>
                    <a:pt x="740186" y="583592"/>
                    <a:pt x="766953" y="584200"/>
                  </a:cubicBezTo>
                  <a:lnTo>
                    <a:pt x="1325753" y="596900"/>
                  </a:lnTo>
                  <a:cubicBezTo>
                    <a:pt x="1552204" y="634642"/>
                    <a:pt x="1429216" y="619112"/>
                    <a:pt x="1884553" y="596900"/>
                  </a:cubicBezTo>
                  <a:cubicBezTo>
                    <a:pt x="1897924" y="596248"/>
                    <a:pt x="1909953" y="588433"/>
                    <a:pt x="1922653" y="584200"/>
                  </a:cubicBezTo>
                  <a:cubicBezTo>
                    <a:pt x="1995446" y="475011"/>
                    <a:pt x="1898519" y="603507"/>
                    <a:pt x="1986153" y="533400"/>
                  </a:cubicBezTo>
                  <a:cubicBezTo>
                    <a:pt x="1998072" y="523865"/>
                    <a:pt x="2000760" y="506093"/>
                    <a:pt x="2011553" y="495300"/>
                  </a:cubicBezTo>
                  <a:cubicBezTo>
                    <a:pt x="2022346" y="484507"/>
                    <a:pt x="2036953" y="478367"/>
                    <a:pt x="2049653" y="469900"/>
                  </a:cubicBezTo>
                  <a:cubicBezTo>
                    <a:pt x="2053886" y="457200"/>
                    <a:pt x="2062353" y="445187"/>
                    <a:pt x="2062353" y="431800"/>
                  </a:cubicBezTo>
                  <a:cubicBezTo>
                    <a:pt x="2062353" y="385041"/>
                    <a:pt x="2049653" y="292100"/>
                    <a:pt x="2049653" y="2921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52400" y="4813300"/>
              <a:ext cx="25908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opcode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(0001 indicates ADD instruction)</a:t>
              </a:r>
            </a:p>
          </p:txBody>
        </p:sp>
        <p:cxnSp>
          <p:nvCxnSpPr>
            <p:cNvPr id="55" name="Straight Arrow Connector 54"/>
            <p:cNvCxnSpPr>
              <a:stCxn id="53" idx="0"/>
            </p:cNvCxnSpPr>
            <p:nvPr/>
          </p:nvCxnSpPr>
          <p:spPr bwMode="auto">
            <a:xfrm flipV="1">
              <a:off x="1143000" y="4343400"/>
              <a:ext cx="228600" cy="469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00800" y="3816173"/>
            <a:ext cx="2590800" cy="1528465"/>
            <a:chOff x="4876800" y="3733800"/>
            <a:chExt cx="2590800" cy="1528465"/>
          </a:xfrm>
        </p:grpSpPr>
        <p:sp>
          <p:nvSpPr>
            <p:cNvPr id="58" name="Freeform 57"/>
            <p:cNvSpPr/>
            <p:nvPr/>
          </p:nvSpPr>
          <p:spPr>
            <a:xfrm>
              <a:off x="5638800" y="3733800"/>
              <a:ext cx="1600200" cy="619748"/>
            </a:xfrm>
            <a:custGeom>
              <a:avLst/>
              <a:gdLst>
                <a:gd name="connsiteX0" fmla="*/ 2100453 w 2100453"/>
                <a:gd name="connsiteY0" fmla="*/ 279400 h 619748"/>
                <a:gd name="connsiteX1" fmla="*/ 2075053 w 2100453"/>
                <a:gd name="connsiteY1" fmla="*/ 165100 h 619748"/>
                <a:gd name="connsiteX2" fmla="*/ 2049653 w 2100453"/>
                <a:gd name="connsiteY2" fmla="*/ 127000 h 619748"/>
                <a:gd name="connsiteX3" fmla="*/ 1973453 w 2100453"/>
                <a:gd name="connsiteY3" fmla="*/ 101600 h 619748"/>
                <a:gd name="connsiteX4" fmla="*/ 1744853 w 2100453"/>
                <a:gd name="connsiteY4" fmla="*/ 76200 h 619748"/>
                <a:gd name="connsiteX5" fmla="*/ 1694053 w 2100453"/>
                <a:gd name="connsiteY5" fmla="*/ 63500 h 619748"/>
                <a:gd name="connsiteX6" fmla="*/ 1617853 w 2100453"/>
                <a:gd name="connsiteY6" fmla="*/ 38100 h 619748"/>
                <a:gd name="connsiteX7" fmla="*/ 1503553 w 2100453"/>
                <a:gd name="connsiteY7" fmla="*/ 25400 h 619748"/>
                <a:gd name="connsiteX8" fmla="*/ 1389253 w 2100453"/>
                <a:gd name="connsiteY8" fmla="*/ 0 h 619748"/>
                <a:gd name="connsiteX9" fmla="*/ 1147953 w 2100453"/>
                <a:gd name="connsiteY9" fmla="*/ 12700 h 619748"/>
                <a:gd name="connsiteX10" fmla="*/ 512953 w 2100453"/>
                <a:gd name="connsiteY10" fmla="*/ 25400 h 619748"/>
                <a:gd name="connsiteX11" fmla="*/ 398653 w 2100453"/>
                <a:gd name="connsiteY11" fmla="*/ 38100 h 619748"/>
                <a:gd name="connsiteX12" fmla="*/ 322453 w 2100453"/>
                <a:gd name="connsiteY12" fmla="*/ 63500 h 619748"/>
                <a:gd name="connsiteX13" fmla="*/ 284353 w 2100453"/>
                <a:gd name="connsiteY13" fmla="*/ 76200 h 619748"/>
                <a:gd name="connsiteX14" fmla="*/ 170053 w 2100453"/>
                <a:gd name="connsiteY14" fmla="*/ 165100 h 619748"/>
                <a:gd name="connsiteX15" fmla="*/ 131953 w 2100453"/>
                <a:gd name="connsiteY15" fmla="*/ 190500 h 619748"/>
                <a:gd name="connsiteX16" fmla="*/ 30353 w 2100453"/>
                <a:gd name="connsiteY16" fmla="*/ 215900 h 619748"/>
                <a:gd name="connsiteX17" fmla="*/ 17653 w 2100453"/>
                <a:gd name="connsiteY17" fmla="*/ 393700 h 619748"/>
                <a:gd name="connsiteX18" fmla="*/ 170053 w 2100453"/>
                <a:gd name="connsiteY18" fmla="*/ 469900 h 619748"/>
                <a:gd name="connsiteX19" fmla="*/ 208153 w 2100453"/>
                <a:gd name="connsiteY19" fmla="*/ 482600 h 619748"/>
                <a:gd name="connsiteX20" fmla="*/ 246253 w 2100453"/>
                <a:gd name="connsiteY20" fmla="*/ 495300 h 619748"/>
                <a:gd name="connsiteX21" fmla="*/ 284353 w 2100453"/>
                <a:gd name="connsiteY21" fmla="*/ 520700 h 619748"/>
                <a:gd name="connsiteX22" fmla="*/ 589153 w 2100453"/>
                <a:gd name="connsiteY22" fmla="*/ 533400 h 619748"/>
                <a:gd name="connsiteX23" fmla="*/ 690753 w 2100453"/>
                <a:gd name="connsiteY23" fmla="*/ 558800 h 619748"/>
                <a:gd name="connsiteX24" fmla="*/ 766953 w 2100453"/>
                <a:gd name="connsiteY24" fmla="*/ 584200 h 619748"/>
                <a:gd name="connsiteX25" fmla="*/ 1325753 w 2100453"/>
                <a:gd name="connsiteY25" fmla="*/ 596900 h 619748"/>
                <a:gd name="connsiteX26" fmla="*/ 1884553 w 2100453"/>
                <a:gd name="connsiteY26" fmla="*/ 596900 h 619748"/>
                <a:gd name="connsiteX27" fmla="*/ 1922653 w 2100453"/>
                <a:gd name="connsiteY27" fmla="*/ 584200 h 619748"/>
                <a:gd name="connsiteX28" fmla="*/ 1986153 w 2100453"/>
                <a:gd name="connsiteY28" fmla="*/ 533400 h 619748"/>
                <a:gd name="connsiteX29" fmla="*/ 2011553 w 2100453"/>
                <a:gd name="connsiteY29" fmla="*/ 495300 h 619748"/>
                <a:gd name="connsiteX30" fmla="*/ 2049653 w 2100453"/>
                <a:gd name="connsiteY30" fmla="*/ 469900 h 619748"/>
                <a:gd name="connsiteX31" fmla="*/ 2062353 w 2100453"/>
                <a:gd name="connsiteY31" fmla="*/ 431800 h 619748"/>
                <a:gd name="connsiteX32" fmla="*/ 2049653 w 2100453"/>
                <a:gd name="connsiteY32" fmla="*/ 292100 h 61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0453" h="619748">
                  <a:moveTo>
                    <a:pt x="2100453" y="279400"/>
                  </a:moveTo>
                  <a:cubicBezTo>
                    <a:pt x="2095575" y="250134"/>
                    <a:pt x="2090685" y="196364"/>
                    <a:pt x="2075053" y="165100"/>
                  </a:cubicBezTo>
                  <a:cubicBezTo>
                    <a:pt x="2068227" y="151448"/>
                    <a:pt x="2062596" y="135090"/>
                    <a:pt x="2049653" y="127000"/>
                  </a:cubicBezTo>
                  <a:cubicBezTo>
                    <a:pt x="2026949" y="112810"/>
                    <a:pt x="1998853" y="110067"/>
                    <a:pt x="1973453" y="101600"/>
                  </a:cubicBezTo>
                  <a:cubicBezTo>
                    <a:pt x="1874978" y="68775"/>
                    <a:pt x="1948710" y="89790"/>
                    <a:pt x="1744853" y="76200"/>
                  </a:cubicBezTo>
                  <a:cubicBezTo>
                    <a:pt x="1727920" y="71967"/>
                    <a:pt x="1710771" y="68516"/>
                    <a:pt x="1694053" y="63500"/>
                  </a:cubicBezTo>
                  <a:cubicBezTo>
                    <a:pt x="1668408" y="55807"/>
                    <a:pt x="1644463" y="41057"/>
                    <a:pt x="1617853" y="38100"/>
                  </a:cubicBezTo>
                  <a:lnTo>
                    <a:pt x="1503553" y="25400"/>
                  </a:lnTo>
                  <a:cubicBezTo>
                    <a:pt x="1483961" y="20502"/>
                    <a:pt x="1405376" y="0"/>
                    <a:pt x="1389253" y="0"/>
                  </a:cubicBezTo>
                  <a:cubicBezTo>
                    <a:pt x="1308708" y="0"/>
                    <a:pt x="1228464" y="10366"/>
                    <a:pt x="1147953" y="12700"/>
                  </a:cubicBezTo>
                  <a:lnTo>
                    <a:pt x="512953" y="25400"/>
                  </a:lnTo>
                  <a:cubicBezTo>
                    <a:pt x="474853" y="29633"/>
                    <a:pt x="436243" y="30582"/>
                    <a:pt x="398653" y="38100"/>
                  </a:cubicBezTo>
                  <a:cubicBezTo>
                    <a:pt x="372399" y="43351"/>
                    <a:pt x="347853" y="55033"/>
                    <a:pt x="322453" y="63500"/>
                  </a:cubicBezTo>
                  <a:lnTo>
                    <a:pt x="284353" y="76200"/>
                  </a:lnTo>
                  <a:cubicBezTo>
                    <a:pt x="224667" y="135886"/>
                    <a:pt x="261197" y="104337"/>
                    <a:pt x="170053" y="165100"/>
                  </a:cubicBezTo>
                  <a:cubicBezTo>
                    <a:pt x="157353" y="173567"/>
                    <a:pt x="146920" y="187507"/>
                    <a:pt x="131953" y="190500"/>
                  </a:cubicBezTo>
                  <a:cubicBezTo>
                    <a:pt x="55326" y="205825"/>
                    <a:pt x="88931" y="196374"/>
                    <a:pt x="30353" y="215900"/>
                  </a:cubicBezTo>
                  <a:cubicBezTo>
                    <a:pt x="10917" y="274207"/>
                    <a:pt x="-19729" y="329616"/>
                    <a:pt x="17653" y="393700"/>
                  </a:cubicBezTo>
                  <a:cubicBezTo>
                    <a:pt x="41423" y="434449"/>
                    <a:pt x="130415" y="456687"/>
                    <a:pt x="170053" y="469900"/>
                  </a:cubicBezTo>
                  <a:lnTo>
                    <a:pt x="208153" y="482600"/>
                  </a:lnTo>
                  <a:cubicBezTo>
                    <a:pt x="220853" y="486833"/>
                    <a:pt x="235114" y="487874"/>
                    <a:pt x="246253" y="495300"/>
                  </a:cubicBezTo>
                  <a:cubicBezTo>
                    <a:pt x="258953" y="503767"/>
                    <a:pt x="269183" y="519014"/>
                    <a:pt x="284353" y="520700"/>
                  </a:cubicBezTo>
                  <a:cubicBezTo>
                    <a:pt x="385419" y="531930"/>
                    <a:pt x="487553" y="529167"/>
                    <a:pt x="589153" y="533400"/>
                  </a:cubicBezTo>
                  <a:cubicBezTo>
                    <a:pt x="623020" y="541867"/>
                    <a:pt x="657635" y="547761"/>
                    <a:pt x="690753" y="558800"/>
                  </a:cubicBezTo>
                  <a:cubicBezTo>
                    <a:pt x="716153" y="567267"/>
                    <a:pt x="740186" y="583592"/>
                    <a:pt x="766953" y="584200"/>
                  </a:cubicBezTo>
                  <a:lnTo>
                    <a:pt x="1325753" y="596900"/>
                  </a:lnTo>
                  <a:cubicBezTo>
                    <a:pt x="1552204" y="634642"/>
                    <a:pt x="1429216" y="619112"/>
                    <a:pt x="1884553" y="596900"/>
                  </a:cubicBezTo>
                  <a:cubicBezTo>
                    <a:pt x="1897924" y="596248"/>
                    <a:pt x="1909953" y="588433"/>
                    <a:pt x="1922653" y="584200"/>
                  </a:cubicBezTo>
                  <a:cubicBezTo>
                    <a:pt x="1995446" y="475011"/>
                    <a:pt x="1898519" y="603507"/>
                    <a:pt x="1986153" y="533400"/>
                  </a:cubicBezTo>
                  <a:cubicBezTo>
                    <a:pt x="1998072" y="523865"/>
                    <a:pt x="2000760" y="506093"/>
                    <a:pt x="2011553" y="495300"/>
                  </a:cubicBezTo>
                  <a:cubicBezTo>
                    <a:pt x="2022346" y="484507"/>
                    <a:pt x="2036953" y="478367"/>
                    <a:pt x="2049653" y="469900"/>
                  </a:cubicBezTo>
                  <a:cubicBezTo>
                    <a:pt x="2053886" y="457200"/>
                    <a:pt x="2062353" y="445187"/>
                    <a:pt x="2062353" y="431800"/>
                  </a:cubicBezTo>
                  <a:cubicBezTo>
                    <a:pt x="2062353" y="385041"/>
                    <a:pt x="2049653" y="292100"/>
                    <a:pt x="2049653" y="2921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76800" y="48006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unused</a:t>
              </a:r>
            </a:p>
          </p:txBody>
        </p:sp>
        <p:cxnSp>
          <p:nvCxnSpPr>
            <p:cNvPr id="60" name="Straight Arrow Connector 59"/>
            <p:cNvCxnSpPr>
              <a:stCxn id="59" idx="0"/>
            </p:cNvCxnSpPr>
            <p:nvPr/>
          </p:nvCxnSpPr>
          <p:spPr bwMode="auto">
            <a:xfrm flipV="1">
              <a:off x="6172200" y="4330700"/>
              <a:ext cx="228600" cy="469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3429000" y="3816173"/>
            <a:ext cx="7010400" cy="2278797"/>
            <a:chOff x="1905000" y="4501972"/>
            <a:chExt cx="7010400" cy="2278797"/>
          </a:xfrm>
        </p:grpSpPr>
        <p:grpSp>
          <p:nvGrpSpPr>
            <p:cNvPr id="62" name="Group 61"/>
            <p:cNvGrpSpPr/>
            <p:nvPr/>
          </p:nvGrpSpPr>
          <p:grpSpPr>
            <a:xfrm>
              <a:off x="4038600" y="4501972"/>
              <a:ext cx="1981200" cy="2278797"/>
              <a:chOff x="5638800" y="3733800"/>
              <a:chExt cx="1981200" cy="2278797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38800" y="5181600"/>
                <a:ext cx="198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source register 1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 bwMode="auto">
              <a:xfrm flipH="1" flipV="1">
                <a:off x="6400800" y="4343400"/>
                <a:ext cx="228600" cy="838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1905000" y="4501972"/>
              <a:ext cx="2590800" cy="2202597"/>
              <a:chOff x="5105400" y="3733800"/>
              <a:chExt cx="2590800" cy="2202597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05400" y="5105400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destination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register</a:t>
                </a:r>
              </a:p>
            </p:txBody>
          </p:sp>
          <p:cxnSp>
            <p:nvCxnSpPr>
              <p:cNvPr id="69" name="Straight Arrow Connector 68"/>
              <p:cNvCxnSpPr>
                <a:stCxn id="68" idx="0"/>
                <a:endCxn id="67" idx="25"/>
              </p:cNvCxnSpPr>
              <p:nvPr/>
            </p:nvCxnSpPr>
            <p:spPr bwMode="auto">
              <a:xfrm flipV="1">
                <a:off x="6400800" y="4330700"/>
                <a:ext cx="248006" cy="7747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6934200" y="4501972"/>
              <a:ext cx="1981200" cy="2278797"/>
              <a:chOff x="5257800" y="3733800"/>
              <a:chExt cx="1981200" cy="2278797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257800" y="5181600"/>
                <a:ext cx="16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source register 2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 bwMode="auto">
              <a:xfrm flipV="1">
                <a:off x="6096000" y="4343400"/>
                <a:ext cx="304800" cy="914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076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955703"/>
            <a:ext cx="108966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Bits [15:12] specify opcode of 1: ADD</a:t>
            </a:r>
          </a:p>
          <a:p>
            <a:r>
              <a:rPr lang="en-US" sz="2800" dirty="0" smtClean="0"/>
              <a:t>Bits [11:9] specify DR of 6: result will be stored in R6</a:t>
            </a:r>
          </a:p>
          <a:p>
            <a:r>
              <a:rPr lang="en-US" sz="2800" dirty="0" smtClean="0"/>
              <a:t>Bits [8:6] specify SR1 of 2: operand 1 will be located in R2</a:t>
            </a:r>
          </a:p>
          <a:p>
            <a:r>
              <a:rPr lang="en-US" sz="2800" dirty="0" smtClean="0"/>
              <a:t>Bits [2:0] specify SR2 of 6: operand 2 will be located in R6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685800"/>
            <a:ext cx="8991600" cy="2667000"/>
            <a:chOff x="1371600" y="3429000"/>
            <a:chExt cx="8991600" cy="2667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0" y="3429000"/>
              <a:ext cx="8534400" cy="996772"/>
              <a:chOff x="304800" y="4114800"/>
              <a:chExt cx="8534400" cy="99677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501972"/>
                <a:ext cx="8534400" cy="609600"/>
                <a:chOff x="304800" y="3505200"/>
                <a:chExt cx="8534400" cy="60960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505200"/>
                  <a:ext cx="85344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81000" y="3581400"/>
                  <a:ext cx="1980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0     0    0    1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95030" y="3581400"/>
                  <a:ext cx="14677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     </a:t>
                  </a:r>
                  <a:r>
                    <a:rPr lang="en-US" dirty="0"/>
                    <a:t>0    0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27097" y="3581400"/>
                  <a:ext cx="6291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DR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5272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76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8382000" y="412646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4800" y="41148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15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371600" y="4425772"/>
              <a:ext cx="2590800" cy="1670228"/>
              <a:chOff x="-152400" y="4343400"/>
              <a:chExt cx="2590800" cy="167022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-152400" y="4813300"/>
                <a:ext cx="25908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opcode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(0001 indicates ADD instruction)</a:t>
                </a:r>
              </a:p>
            </p:txBody>
          </p:sp>
          <p:cxnSp>
            <p:nvCxnSpPr>
              <p:cNvPr id="55" name="Straight Arrow Connector 54"/>
              <p:cNvCxnSpPr>
                <a:stCxn id="53" idx="0"/>
              </p:cNvCxnSpPr>
              <p:nvPr/>
            </p:nvCxnSpPr>
            <p:spPr bwMode="auto">
              <a:xfrm flipV="1">
                <a:off x="1143000" y="4343400"/>
                <a:ext cx="228600" cy="4699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1" name="Group 60"/>
            <p:cNvGrpSpPr/>
            <p:nvPr/>
          </p:nvGrpSpPr>
          <p:grpSpPr>
            <a:xfrm>
              <a:off x="6400800" y="4413073"/>
              <a:ext cx="2590800" cy="931565"/>
              <a:chOff x="4876800" y="4330700"/>
              <a:chExt cx="2590800" cy="93156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876800" y="4800600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unused</a:t>
                </a:r>
              </a:p>
            </p:txBody>
          </p:sp>
          <p:cxnSp>
            <p:nvCxnSpPr>
              <p:cNvPr id="60" name="Straight Arrow Connector 59"/>
              <p:cNvCxnSpPr>
                <a:stCxn id="59" idx="0"/>
              </p:cNvCxnSpPr>
              <p:nvPr/>
            </p:nvCxnSpPr>
            <p:spPr bwMode="auto">
              <a:xfrm flipV="1">
                <a:off x="6172200" y="4330700"/>
                <a:ext cx="228600" cy="4699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3429000" y="4413073"/>
              <a:ext cx="6629400" cy="1681897"/>
              <a:chOff x="1905000" y="5098872"/>
              <a:chExt cx="6629400" cy="1681897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038600" y="5111572"/>
                <a:ext cx="1981200" cy="1669197"/>
                <a:chOff x="5638800" y="4343400"/>
                <a:chExt cx="1981200" cy="1669197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5638800" y="5181600"/>
                  <a:ext cx="1981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source register 1</a:t>
                  </a: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 bwMode="auto">
                <a:xfrm flipH="1" flipV="1">
                  <a:off x="6400800" y="4343400"/>
                  <a:ext cx="2286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1905000" y="5098872"/>
                <a:ext cx="2590800" cy="1605697"/>
                <a:chOff x="5105400" y="4330700"/>
                <a:chExt cx="2590800" cy="160569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5105400" y="5105400"/>
                  <a:ext cx="25908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destination</a:t>
                  </a: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register</a:t>
                  </a:r>
                </a:p>
              </p:txBody>
            </p:sp>
            <p:cxnSp>
              <p:nvCxnSpPr>
                <p:cNvPr id="69" name="Straight Arrow Connector 68"/>
                <p:cNvCxnSpPr>
                  <a:stCxn id="68" idx="0"/>
                  <a:endCxn id="67" idx="25"/>
                </p:cNvCxnSpPr>
                <p:nvPr/>
              </p:nvCxnSpPr>
              <p:spPr bwMode="auto">
                <a:xfrm flipV="1">
                  <a:off x="6400800" y="4330700"/>
                  <a:ext cx="248006" cy="7747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6934200" y="5111572"/>
                <a:ext cx="1600200" cy="1669197"/>
                <a:chOff x="5257800" y="4343400"/>
                <a:chExt cx="1600200" cy="1669197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5257800" y="5181600"/>
                  <a:ext cx="1600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source register 2</a:t>
                  </a: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 bwMode="auto">
                <a:xfrm flipV="1">
                  <a:off x="6096000" y="4343400"/>
                  <a:ext cx="304800" cy="914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p:grpSp>
        <p:nvGrpSpPr>
          <p:cNvPr id="76" name="Group 75"/>
          <p:cNvGrpSpPr/>
          <p:nvPr/>
        </p:nvGrpSpPr>
        <p:grpSpPr>
          <a:xfrm>
            <a:off x="2362200" y="3429000"/>
            <a:ext cx="8534400" cy="996772"/>
            <a:chOff x="304800" y="4114800"/>
            <a:chExt cx="8534400" cy="996772"/>
          </a:xfrm>
        </p:grpSpPr>
        <p:grpSp>
          <p:nvGrpSpPr>
            <p:cNvPr id="95" name="Group 94"/>
            <p:cNvGrpSpPr/>
            <p:nvPr/>
          </p:nvGrpSpPr>
          <p:grpSpPr>
            <a:xfrm>
              <a:off x="304800" y="4501972"/>
              <a:ext cx="8534400" cy="609600"/>
              <a:chOff x="304800" y="3505200"/>
              <a:chExt cx="8534400" cy="609600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304800" y="350520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 smtClean="0">
                    <a:ea typeface="ＭＳ Ｐゴシック" charset="-128"/>
                    <a:cs typeface="ＭＳ Ｐゴシック" charset="-128"/>
                  </a:rPr>
                  <a:t>    </a:t>
                </a:r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838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838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1371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1371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1905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1905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24384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2971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2971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3505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3505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40386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>
                <a:off x="45720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45720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5105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 bwMode="auto">
              <a:xfrm>
                <a:off x="5105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56388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61722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61722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67056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67056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7239000" y="350520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77724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77724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8305800" y="39624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8305800" y="35052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5" name="TextBox 124"/>
              <p:cNvSpPr txBox="1"/>
              <p:nvPr/>
            </p:nvSpPr>
            <p:spPr>
              <a:xfrm>
                <a:off x="381000" y="358140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0     0    0    1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695030" y="3581400"/>
                <a:ext cx="1467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</a:t>
                </a:r>
                <a:r>
                  <a:rPr lang="en-US" dirty="0"/>
                  <a:t>0    0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601015" y="358140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1    1    0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191000" y="3574703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0    1    0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384096" y="3581400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1    1    0</a:t>
                </a:r>
                <a:endParaRPr lang="en-US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4800" y="41148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8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955703"/>
            <a:ext cx="108966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For an instruction with this format:</a:t>
            </a:r>
          </a:p>
          <a:p>
            <a:pPr marL="690563"/>
            <a:r>
              <a:rPr lang="en-US" sz="2800" dirty="0" smtClean="0"/>
              <a:t>What is the maximum number of different opcodes?</a:t>
            </a:r>
          </a:p>
          <a:p>
            <a:pPr marL="690563"/>
            <a:r>
              <a:rPr lang="en-US" sz="2800" dirty="0" smtClean="0"/>
              <a:t>What is the maximum number of available registers for placing operands and results?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685800"/>
            <a:ext cx="8991600" cy="2667000"/>
            <a:chOff x="1371600" y="3429000"/>
            <a:chExt cx="8991600" cy="2667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0" y="3429000"/>
              <a:ext cx="8534400" cy="996772"/>
              <a:chOff x="304800" y="4114800"/>
              <a:chExt cx="8534400" cy="99677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501972"/>
                <a:ext cx="8534400" cy="609600"/>
                <a:chOff x="304800" y="3505200"/>
                <a:chExt cx="8534400" cy="60960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505200"/>
                  <a:ext cx="85344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81000" y="3581400"/>
                  <a:ext cx="1980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0     0    0    1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95030" y="3581400"/>
                  <a:ext cx="14677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     </a:t>
                  </a:r>
                  <a:r>
                    <a:rPr lang="en-US" dirty="0"/>
                    <a:t>0    0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27097" y="3581400"/>
                  <a:ext cx="6291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DR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5272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76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8382000" y="412646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4800" y="41148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15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371600" y="4425772"/>
              <a:ext cx="2590800" cy="1670228"/>
              <a:chOff x="-152400" y="4343400"/>
              <a:chExt cx="2590800" cy="167022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-152400" y="4813300"/>
                <a:ext cx="25908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opcode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(0001 indicates ADD instruction)</a:t>
                </a:r>
              </a:p>
            </p:txBody>
          </p:sp>
          <p:cxnSp>
            <p:nvCxnSpPr>
              <p:cNvPr id="55" name="Straight Arrow Connector 54"/>
              <p:cNvCxnSpPr>
                <a:stCxn id="53" idx="0"/>
              </p:cNvCxnSpPr>
              <p:nvPr/>
            </p:nvCxnSpPr>
            <p:spPr bwMode="auto">
              <a:xfrm flipV="1">
                <a:off x="1143000" y="4343400"/>
                <a:ext cx="228600" cy="4699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1" name="Group 60"/>
            <p:cNvGrpSpPr/>
            <p:nvPr/>
          </p:nvGrpSpPr>
          <p:grpSpPr>
            <a:xfrm>
              <a:off x="6400800" y="4413073"/>
              <a:ext cx="2590800" cy="931565"/>
              <a:chOff x="4876800" y="4330700"/>
              <a:chExt cx="2590800" cy="93156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876800" y="4800600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unused</a:t>
                </a:r>
              </a:p>
            </p:txBody>
          </p:sp>
          <p:cxnSp>
            <p:nvCxnSpPr>
              <p:cNvPr id="60" name="Straight Arrow Connector 59"/>
              <p:cNvCxnSpPr>
                <a:stCxn id="59" idx="0"/>
              </p:cNvCxnSpPr>
              <p:nvPr/>
            </p:nvCxnSpPr>
            <p:spPr bwMode="auto">
              <a:xfrm flipV="1">
                <a:off x="6172200" y="4330700"/>
                <a:ext cx="228600" cy="4699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3429000" y="4413073"/>
              <a:ext cx="6629400" cy="1681897"/>
              <a:chOff x="1905000" y="5098872"/>
              <a:chExt cx="6629400" cy="1681897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038600" y="5111572"/>
                <a:ext cx="1981200" cy="1669197"/>
                <a:chOff x="5638800" y="4343400"/>
                <a:chExt cx="1981200" cy="1669197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5638800" y="5181600"/>
                  <a:ext cx="1981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source register 1</a:t>
                  </a: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 bwMode="auto">
                <a:xfrm flipH="1" flipV="1">
                  <a:off x="6400800" y="4343400"/>
                  <a:ext cx="2286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1905000" y="5098872"/>
                <a:ext cx="2590800" cy="1605697"/>
                <a:chOff x="5105400" y="4330700"/>
                <a:chExt cx="2590800" cy="160569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5105400" y="5105400"/>
                  <a:ext cx="25908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destination</a:t>
                  </a: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register</a:t>
                  </a:r>
                </a:p>
              </p:txBody>
            </p:sp>
            <p:cxnSp>
              <p:nvCxnSpPr>
                <p:cNvPr id="69" name="Straight Arrow Connector 68"/>
                <p:cNvCxnSpPr>
                  <a:stCxn id="68" idx="0"/>
                  <a:endCxn id="67" idx="25"/>
                </p:cNvCxnSpPr>
                <p:nvPr/>
              </p:nvCxnSpPr>
              <p:spPr bwMode="auto">
                <a:xfrm flipV="1">
                  <a:off x="6400800" y="4330700"/>
                  <a:ext cx="248006" cy="7747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6934200" y="5111572"/>
                <a:ext cx="1600200" cy="1669197"/>
                <a:chOff x="5257800" y="4343400"/>
                <a:chExt cx="1600200" cy="1669197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5257800" y="5181600"/>
                  <a:ext cx="1600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source register 2</a:t>
                  </a: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 bwMode="auto">
                <a:xfrm flipV="1">
                  <a:off x="6096000" y="4343400"/>
                  <a:ext cx="304800" cy="914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8041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200400"/>
            <a:ext cx="108966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For an instruction with this format:</a:t>
            </a:r>
          </a:p>
          <a:p>
            <a:pPr marL="690563"/>
            <a:r>
              <a:rPr lang="en-US" sz="2800" dirty="0" smtClean="0"/>
              <a:t>What is the maximum number of different opcodes?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There are 4 bits for the opcode, so there can be at most 2</a:t>
            </a:r>
            <a:r>
              <a:rPr lang="en-US" sz="2800" baseline="30000" dirty="0" smtClean="0">
                <a:solidFill>
                  <a:srgbClr val="FF0000"/>
                </a:solidFill>
              </a:rPr>
              <a:t>4</a:t>
            </a:r>
            <a:r>
              <a:rPr lang="en-US" sz="2800" dirty="0" smtClean="0">
                <a:solidFill>
                  <a:srgbClr val="FF0000"/>
                </a:solidFill>
              </a:rPr>
              <a:t>=16 different opcodes.</a:t>
            </a:r>
          </a:p>
          <a:p>
            <a:pPr marL="690563"/>
            <a:r>
              <a:rPr lang="en-US" sz="2800" dirty="0" smtClean="0"/>
              <a:t>What is the maximum number of available registers for placing operands and results?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There are 3 bits for each register, so there can be at most 2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=8 registers.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685800"/>
            <a:ext cx="8991600" cy="2667000"/>
            <a:chOff x="1371600" y="3429000"/>
            <a:chExt cx="8991600" cy="2667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0" y="3429000"/>
              <a:ext cx="8534400" cy="996772"/>
              <a:chOff x="304800" y="4114800"/>
              <a:chExt cx="8534400" cy="99677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501972"/>
                <a:ext cx="8534400" cy="609600"/>
                <a:chOff x="304800" y="3505200"/>
                <a:chExt cx="8534400" cy="60960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505200"/>
                  <a:ext cx="85344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81000" y="3581400"/>
                  <a:ext cx="1980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0     0    0    1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95030" y="3581400"/>
                  <a:ext cx="14677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     </a:t>
                  </a:r>
                  <a:r>
                    <a:rPr lang="en-US" dirty="0"/>
                    <a:t>0    0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27097" y="3581400"/>
                  <a:ext cx="6291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DR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5272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76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8382000" y="412646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4800" y="41148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15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371600" y="4425772"/>
              <a:ext cx="2590800" cy="1670228"/>
              <a:chOff x="-152400" y="4343400"/>
              <a:chExt cx="2590800" cy="167022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-152400" y="4813300"/>
                <a:ext cx="25908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opcode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(0001 indicates ADD instruction)</a:t>
                </a:r>
              </a:p>
            </p:txBody>
          </p:sp>
          <p:cxnSp>
            <p:nvCxnSpPr>
              <p:cNvPr id="55" name="Straight Arrow Connector 54"/>
              <p:cNvCxnSpPr>
                <a:stCxn id="53" idx="0"/>
              </p:cNvCxnSpPr>
              <p:nvPr/>
            </p:nvCxnSpPr>
            <p:spPr bwMode="auto">
              <a:xfrm flipV="1">
                <a:off x="1143000" y="4343400"/>
                <a:ext cx="228600" cy="4699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1" name="Group 60"/>
            <p:cNvGrpSpPr/>
            <p:nvPr/>
          </p:nvGrpSpPr>
          <p:grpSpPr>
            <a:xfrm>
              <a:off x="6400800" y="4413073"/>
              <a:ext cx="2590800" cy="931565"/>
              <a:chOff x="4876800" y="4330700"/>
              <a:chExt cx="2590800" cy="93156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876800" y="4800600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unused</a:t>
                </a:r>
              </a:p>
            </p:txBody>
          </p:sp>
          <p:cxnSp>
            <p:nvCxnSpPr>
              <p:cNvPr id="60" name="Straight Arrow Connector 59"/>
              <p:cNvCxnSpPr>
                <a:stCxn id="59" idx="0"/>
              </p:cNvCxnSpPr>
              <p:nvPr/>
            </p:nvCxnSpPr>
            <p:spPr bwMode="auto">
              <a:xfrm flipV="1">
                <a:off x="6172200" y="4330700"/>
                <a:ext cx="228600" cy="4699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3429000" y="4413073"/>
              <a:ext cx="6629400" cy="1681897"/>
              <a:chOff x="1905000" y="5098872"/>
              <a:chExt cx="6629400" cy="1681897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038600" y="5111572"/>
                <a:ext cx="1981200" cy="1669197"/>
                <a:chOff x="5638800" y="4343400"/>
                <a:chExt cx="1981200" cy="1669197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5638800" y="5181600"/>
                  <a:ext cx="1981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source register 1</a:t>
                  </a: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 bwMode="auto">
                <a:xfrm flipH="1" flipV="1">
                  <a:off x="6400800" y="4343400"/>
                  <a:ext cx="2286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1905000" y="5098872"/>
                <a:ext cx="2590800" cy="1605697"/>
                <a:chOff x="5105400" y="4330700"/>
                <a:chExt cx="2590800" cy="160569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5105400" y="5105400"/>
                  <a:ext cx="25908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destination</a:t>
                  </a: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register</a:t>
                  </a:r>
                </a:p>
              </p:txBody>
            </p:sp>
            <p:cxnSp>
              <p:nvCxnSpPr>
                <p:cNvPr id="69" name="Straight Arrow Connector 68"/>
                <p:cNvCxnSpPr>
                  <a:stCxn id="68" idx="0"/>
                  <a:endCxn id="67" idx="25"/>
                </p:cNvCxnSpPr>
                <p:nvPr/>
              </p:nvCxnSpPr>
              <p:spPr bwMode="auto">
                <a:xfrm flipV="1">
                  <a:off x="6400800" y="4330700"/>
                  <a:ext cx="248006" cy="7747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6934200" y="5111572"/>
                <a:ext cx="1600200" cy="1669197"/>
                <a:chOff x="5257800" y="4343400"/>
                <a:chExt cx="1600200" cy="1669197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5257800" y="5181600"/>
                  <a:ext cx="1600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source register 2</a:t>
                  </a: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 bwMode="auto">
                <a:xfrm flipV="1">
                  <a:off x="6096000" y="4343400"/>
                  <a:ext cx="304800" cy="914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9395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10363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Instructions proceed through a sequence of steps:</a:t>
            </a:r>
          </a:p>
          <a:p>
            <a:pPr lvl="1"/>
            <a:r>
              <a:rPr lang="en-US" dirty="0" smtClean="0"/>
              <a:t>FETCH: Memory’s address register loaded with contents of PC and PC is incremented, memory interrogated and instruction placed in memory data register, then loaded into instruction register</a:t>
            </a:r>
          </a:p>
          <a:p>
            <a:pPr lvl="1"/>
            <a:r>
              <a:rPr lang="en-US" dirty="0" smtClean="0"/>
              <a:t>DECODE: Instruction decoded to identify operation to perform and operands</a:t>
            </a:r>
          </a:p>
          <a:p>
            <a:pPr lvl="1"/>
            <a:r>
              <a:rPr lang="en-US" dirty="0" smtClean="0"/>
              <a:t>EVALUATE ADDRESS: Address of memory location that may be needed to perform the instruction is computed</a:t>
            </a:r>
          </a:p>
          <a:p>
            <a:pPr lvl="1"/>
            <a:r>
              <a:rPr lang="en-US" dirty="0" smtClean="0"/>
              <a:t>FETCH OPERANDS: Needed operands are obtained</a:t>
            </a:r>
          </a:p>
          <a:p>
            <a:pPr lvl="1"/>
            <a:r>
              <a:rPr lang="en-US" dirty="0" smtClean="0"/>
              <a:t>EXECUTE: Instruction is executed (e.g., addition)</a:t>
            </a:r>
          </a:p>
          <a:p>
            <a:pPr lvl="1"/>
            <a:r>
              <a:rPr lang="en-US" dirty="0" smtClean="0"/>
              <a:t>STORE RESULT: Result written to destination</a:t>
            </a:r>
          </a:p>
          <a:p>
            <a:r>
              <a:rPr lang="en-US" dirty="0" smtClean="0"/>
              <a:t>Not all instructions use all steps, but all use steps 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0C1-6F20-4D41-AEE3-D1D7972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F4B-AAE1-6245-8B84-73EAEC3D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800"/>
            <a:ext cx="10972800" cy="5486400"/>
          </a:xfrm>
        </p:spPr>
        <p:txBody>
          <a:bodyPr/>
          <a:lstStyle/>
          <a:p>
            <a:r>
              <a:rPr lang="en-US" dirty="0"/>
              <a:t>Von Neumann Machine Model</a:t>
            </a:r>
          </a:p>
          <a:p>
            <a:pPr lvl="1"/>
            <a:r>
              <a:rPr lang="en-US" dirty="0"/>
              <a:t>Central Processing Unit (CPU)</a:t>
            </a:r>
          </a:p>
          <a:p>
            <a:pPr lvl="1"/>
            <a:r>
              <a:rPr lang="en-US" dirty="0"/>
              <a:t>Memory</a:t>
            </a:r>
          </a:p>
          <a:p>
            <a:r>
              <a:rPr lang="en-US" dirty="0"/>
              <a:t>Instruction Set Architecture</a:t>
            </a:r>
          </a:p>
          <a:p>
            <a:pPr lvl="1"/>
            <a:r>
              <a:rPr lang="en-US" dirty="0"/>
              <a:t>Taxonomy</a:t>
            </a:r>
          </a:p>
          <a:p>
            <a:pPr lvl="1"/>
            <a:r>
              <a:rPr lang="en-US" dirty="0"/>
              <a:t>Operations and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5257800"/>
          </a:xfrm>
        </p:spPr>
        <p:txBody>
          <a:bodyPr/>
          <a:lstStyle/>
          <a:p>
            <a:r>
              <a:rPr lang="en-US" dirty="0"/>
              <a:t>Von Neumann architecture dominates, but suffers from von Neumann bottleneck</a:t>
            </a:r>
          </a:p>
          <a:p>
            <a:r>
              <a:rPr lang="en-US" dirty="0"/>
              <a:t>Program and data stored in memory, but must be brought into the CPU to be operated upon</a:t>
            </a:r>
          </a:p>
          <a:p>
            <a:pPr lvl="1"/>
            <a:r>
              <a:rPr lang="en-US" dirty="0"/>
              <a:t>CPU registers reduce number of memory operations</a:t>
            </a:r>
          </a:p>
          <a:p>
            <a:r>
              <a:rPr lang="en-US" dirty="0"/>
              <a:t>Machine instruction set architecture defines what aspects of the hardware are visible to the </a:t>
            </a:r>
            <a:r>
              <a:rPr lang="en-US" dirty="0" smtClean="0"/>
              <a:t>programmer/compiler</a:t>
            </a:r>
          </a:p>
          <a:p>
            <a:r>
              <a:rPr lang="en-US" dirty="0" smtClean="0"/>
              <a:t>More on instructions next week!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/>
          <a:lstStyle/>
          <a:p>
            <a:r>
              <a:rPr lang="en-US" dirty="0"/>
              <a:t>Finite State Machines: function to be performed encoded in the state diagram</a:t>
            </a:r>
          </a:p>
          <a:p>
            <a:pPr lvl="1"/>
            <a:r>
              <a:rPr lang="en-US" dirty="0"/>
              <a:t>Operation is “hardwired” into the circuits through the </a:t>
            </a:r>
            <a:r>
              <a:rPr lang="en-US" i="1" dirty="0"/>
              <a:t>next state </a:t>
            </a:r>
            <a:r>
              <a:rPr lang="en-US" dirty="0"/>
              <a:t>and </a:t>
            </a:r>
            <a:r>
              <a:rPr lang="en-US" i="1" dirty="0"/>
              <a:t>output</a:t>
            </a:r>
            <a:r>
              <a:rPr lang="en-US" dirty="0"/>
              <a:t> functions</a:t>
            </a:r>
          </a:p>
          <a:p>
            <a:r>
              <a:rPr lang="en-US" dirty="0"/>
              <a:t>Computer: function to be performed is encoded in a </a:t>
            </a:r>
            <a:r>
              <a:rPr lang="en-US" i="1" dirty="0">
                <a:solidFill>
                  <a:srgbClr val="FF0000"/>
                </a:solidFill>
              </a:rPr>
              <a:t>program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is stored in the computer’s memory</a:t>
            </a:r>
          </a:p>
          <a:p>
            <a:pPr lvl="1"/>
            <a:r>
              <a:rPr lang="en-US" dirty="0"/>
              <a:t>Allows one to change the computer’s functionality without changing its hardware</a:t>
            </a:r>
          </a:p>
          <a:p>
            <a:pPr lvl="1"/>
            <a:r>
              <a:rPr lang="en-US" dirty="0"/>
              <a:t>Both the program and data are stored in the same memory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36723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289"/>
            <a:ext cx="12192000" cy="1143000"/>
          </a:xfrm>
        </p:spPr>
        <p:txBody>
          <a:bodyPr/>
          <a:lstStyle/>
          <a:p>
            <a:r>
              <a:rPr lang="en-US" dirty="0"/>
              <a:t>Von Neumann Machine </a:t>
            </a:r>
            <a:r>
              <a:rPr lang="en-US" dirty="0" smtClean="0"/>
              <a:t>Model: Main Elements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4864C-6C24-8949-A106-9519C895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495800"/>
            <a:ext cx="10972800" cy="2286000"/>
          </a:xfrm>
        </p:spPr>
        <p:txBody>
          <a:bodyPr/>
          <a:lstStyle/>
          <a:p>
            <a:r>
              <a:rPr lang="en-US" sz="2400" dirty="0"/>
              <a:t>Access to “main memory” is slow, relative to CPU speeds (10x to 100x slower than access to memory within the CPU)</a:t>
            </a:r>
          </a:p>
          <a:p>
            <a:r>
              <a:rPr lang="en-US" sz="2400" dirty="0"/>
              <a:t>Virtually all computers first load data from main memory into the CPU, operate on the data (e.g., arithmetic) within the CPU, and then store the results back into main memory</a:t>
            </a:r>
          </a:p>
          <a:p>
            <a:pPr lvl="1"/>
            <a:r>
              <a:rPr lang="en-US" sz="2000" dirty="0"/>
              <a:t>Has major impact in CPU and instruction set design</a:t>
            </a:r>
          </a:p>
          <a:p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3FA89C-BC0B-8A44-90A9-C28F70B43944}"/>
              </a:ext>
            </a:extLst>
          </p:cNvPr>
          <p:cNvGrpSpPr/>
          <p:nvPr/>
        </p:nvGrpSpPr>
        <p:grpSpPr>
          <a:xfrm>
            <a:off x="1651178" y="914401"/>
            <a:ext cx="8940623" cy="2971801"/>
            <a:chOff x="76200" y="1227297"/>
            <a:chExt cx="8940623" cy="2971801"/>
          </a:xfrm>
        </p:grpSpPr>
        <p:sp>
          <p:nvSpPr>
            <p:cNvPr id="6" name="Rectangle 5"/>
            <p:cNvSpPr/>
            <p:nvPr/>
          </p:nvSpPr>
          <p:spPr>
            <a:xfrm>
              <a:off x="1949274" y="1488725"/>
              <a:ext cx="2108376" cy="262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Central Processing Unit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(CPU)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8650" y="1896684"/>
              <a:ext cx="1524000" cy="179386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Memory</a:t>
              </a:r>
            </a:p>
          </p:txBody>
        </p:sp>
        <p:cxnSp>
          <p:nvCxnSpPr>
            <p:cNvPr id="10" name="Straight Connector 9"/>
            <p:cNvCxnSpPr>
              <a:stCxn id="6" idx="3"/>
              <a:endCxn id="9" idx="1"/>
            </p:cNvCxnSpPr>
            <p:nvPr/>
          </p:nvCxnSpPr>
          <p:spPr>
            <a:xfrm flipV="1">
              <a:off x="4057650" y="2793618"/>
              <a:ext cx="381000" cy="8145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1"/>
            </p:cNvCxnSpPr>
            <p:nvPr/>
          </p:nvCxnSpPr>
          <p:spPr>
            <a:xfrm>
              <a:off x="1482725" y="2800350"/>
              <a:ext cx="466549" cy="141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912114" y="1227297"/>
              <a:ext cx="1952309" cy="1646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local variables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global variables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dynamically allocated memory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function parameters, 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12114" y="2884206"/>
              <a:ext cx="1952309" cy="131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3223" y="2827497"/>
              <a:ext cx="21336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Program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/>
                <a:t>Arithmetic, statements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/>
                <a:t>If-then-else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/>
                <a:t>Loops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400" dirty="0"/>
                <a:t>Functions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5962650" y="1227297"/>
              <a:ext cx="920573" cy="67770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5962650" y="3733800"/>
              <a:ext cx="844373" cy="465297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 bwMode="auto">
            <a:xfrm>
              <a:off x="76200" y="1968500"/>
              <a:ext cx="1466850" cy="1612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I/O</a:t>
              </a:r>
            </a:p>
            <a:p>
              <a:pPr algn="ctr" eaLnBrk="0" hangingPunct="0"/>
              <a:r>
                <a:rPr lang="en-US" dirty="0">
                  <a:ea typeface="ＭＳ Ｐゴシック" charset="-128"/>
                  <a:cs typeface="ＭＳ Ｐゴシック" charset="-128"/>
                </a:rPr>
                <a:t>Devices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279DB-2A1B-A841-A27A-7233135AE4BD}"/>
              </a:ext>
            </a:extLst>
          </p:cNvPr>
          <p:cNvSpPr txBox="1"/>
          <p:nvPr/>
        </p:nvSpPr>
        <p:spPr>
          <a:xfrm>
            <a:off x="8229600" y="396240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 and data stored in the same 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2F458F-1E5B-7545-833A-14A1E03C0C8F}"/>
              </a:ext>
            </a:extLst>
          </p:cNvPr>
          <p:cNvGrpSpPr/>
          <p:nvPr/>
        </p:nvGrpSpPr>
        <p:grpSpPr>
          <a:xfrm>
            <a:off x="5257800" y="2286000"/>
            <a:ext cx="3048000" cy="2209800"/>
            <a:chOff x="3733800" y="2438400"/>
            <a:chExt cx="3048000" cy="2209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B3D0A7-63B5-DB4D-9036-12EA5C989C9B}"/>
                </a:ext>
              </a:extLst>
            </p:cNvPr>
            <p:cNvSpPr txBox="1"/>
            <p:nvPr/>
          </p:nvSpPr>
          <p:spPr>
            <a:xfrm>
              <a:off x="3733800" y="3632537"/>
              <a:ext cx="304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Von Neumann Bottleneck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(aka “memory wall”)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456441-403E-F044-BEE2-942F788199EC}"/>
                </a:ext>
              </a:extLst>
            </p:cNvPr>
            <p:cNvSpPr/>
            <p:nvPr/>
          </p:nvSpPr>
          <p:spPr bwMode="auto">
            <a:xfrm>
              <a:off x="4038600" y="2438400"/>
              <a:ext cx="533400" cy="4572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E4203B8-93B4-3242-835A-170D72A163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419600" y="2879124"/>
              <a:ext cx="784654" cy="77847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8DFC7-0342-EE4B-A238-AEB32DBBC28B}"/>
              </a:ext>
            </a:extLst>
          </p:cNvPr>
          <p:cNvSpPr txBox="1"/>
          <p:nvPr/>
        </p:nvSpPr>
        <p:spPr>
          <a:xfrm>
            <a:off x="8334375" y="354091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11278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Memory: Speed vs.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1524000"/>
          </a:xfrm>
        </p:spPr>
        <p:txBody>
          <a:bodyPr/>
          <a:lstStyle/>
          <a:p>
            <a:r>
              <a:rPr lang="en-US" sz="2400" dirty="0"/>
              <a:t>Tradeoff between memory speed (access time) and size; small memories are fast, large ones are slow</a:t>
            </a:r>
          </a:p>
          <a:p>
            <a:r>
              <a:rPr lang="en-US" sz="2400" dirty="0"/>
              <a:t>1 GHz clock: one clock cycle is 1x10</a:t>
            </a:r>
            <a:r>
              <a:rPr lang="en-US" sz="2400" baseline="30000" dirty="0"/>
              <a:t>-9</a:t>
            </a:r>
            <a:r>
              <a:rPr lang="en-US" sz="2400" dirty="0"/>
              <a:t> seconds or 1 nanosecond (ns)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16638"/>
              </p:ext>
            </p:extLst>
          </p:nvPr>
        </p:nvGraphicFramePr>
        <p:xfrm>
          <a:off x="1752600" y="2667000"/>
          <a:ext cx="7467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of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Access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r>
                        <a:rPr lang="en-US" baseline="0" dirty="0"/>
                        <a:t> to 64</a:t>
                      </a:r>
                      <a:r>
                        <a:rPr lang="en-US" dirty="0"/>
                        <a:t>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0.5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r>
                        <a:rPr lang="en-US" baseline="0" dirty="0"/>
                        <a:t> register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x</a:t>
                      </a:r>
                      <a:r>
                        <a:rPr lang="en-US" baseline="0" dirty="0"/>
                        <a:t> 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1.0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100 </a:t>
                      </a:r>
                      <a:r>
                        <a:rPr lang="en-US" dirty="0" err="1"/>
                        <a:t>MBytes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</a:t>
                      </a:r>
                      <a:r>
                        <a:rPr lang="en-US" baseline="0" dirty="0"/>
                        <a:t> ns – 50 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100 </a:t>
                      </a:r>
                      <a:r>
                        <a:rPr lang="en-US" dirty="0" err="1"/>
                        <a:t>GBytes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~50 ns – 150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/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– 10,000 </a:t>
                      </a:r>
                      <a:r>
                        <a:rPr lang="en-US" dirty="0" err="1"/>
                        <a:t>GBytes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~1–10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(1M </a:t>
                      </a:r>
                      <a:r>
                        <a:rPr lang="en-US" baseline="0" dirty="0"/>
                        <a:t>– 10M 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9296400" y="2057400"/>
            <a:ext cx="1371600" cy="2876490"/>
            <a:chOff x="7772400" y="2590800"/>
            <a:chExt cx="1371600" cy="2876490"/>
          </a:xfrm>
        </p:grpSpPr>
        <p:sp>
          <p:nvSpPr>
            <p:cNvPr id="6" name="TextBox 5"/>
            <p:cNvSpPr txBox="1"/>
            <p:nvPr/>
          </p:nvSpPr>
          <p:spPr>
            <a:xfrm>
              <a:off x="7840957" y="2590800"/>
              <a:ext cx="1303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Analogy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(human terms)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1646" y="3733800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~ second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10500" y="4495800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~ minute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39354" y="5067180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~ month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72400" y="3581400"/>
              <a:ext cx="0" cy="68580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772400" y="4343400"/>
              <a:ext cx="0" cy="68580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772400" y="5105400"/>
              <a:ext cx="0" cy="30480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0EF9E0A-FAA5-5D43-ADC8-ADAFDDE913FE}"/>
              </a:ext>
            </a:extLst>
          </p:cNvPr>
          <p:cNvSpPr txBox="1">
            <a:spLocks/>
          </p:cNvSpPr>
          <p:nvPr/>
        </p:nvSpPr>
        <p:spPr bwMode="auto">
          <a:xfrm>
            <a:off x="609600" y="5257800"/>
            <a:ext cx="10972800" cy="190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Here: only single registers and small register files are used within the CPU</a:t>
            </a:r>
          </a:p>
          <a:p>
            <a:pPr lvl="1"/>
            <a:r>
              <a:rPr lang="en-US" sz="2000" kern="0" dirty="0">
                <a:solidFill>
                  <a:srgbClr val="FF0000"/>
                </a:solidFill>
              </a:rPr>
              <a:t>Access a single register or small register file in a single clock cycle</a:t>
            </a:r>
          </a:p>
          <a:p>
            <a:pPr lvl="1"/>
            <a:r>
              <a:rPr lang="en-US" sz="2000" kern="0" dirty="0">
                <a:solidFill>
                  <a:srgbClr val="FF0000"/>
                </a:solidFill>
              </a:rPr>
              <a:t>Access to main memory requires many clock cycles</a:t>
            </a:r>
          </a:p>
        </p:txBody>
      </p:sp>
    </p:spTree>
    <p:extLst>
      <p:ext uri="{BB962C8B-B14F-4D97-AF65-F5344CB8AC3E}">
        <p14:creationId xmlns:p14="http://schemas.microsoft.com/office/powerpoint/2010/main" val="6502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D5B7-470A-B445-AD1D-69B2DD55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Word and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C0A3-B69A-5B48-A798-579832C3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6019800"/>
          </a:xfrm>
        </p:spPr>
        <p:txBody>
          <a:bodyPr/>
          <a:lstStyle/>
          <a:p>
            <a:r>
              <a:rPr lang="en-US" sz="2800" dirty="0"/>
              <a:t>Each computer is designed to operate on a unit of memory called a ”word”</a:t>
            </a:r>
          </a:p>
          <a:p>
            <a:pPr lvl="1"/>
            <a:r>
              <a:rPr lang="en-US" sz="2400" dirty="0"/>
              <a:t>Typical word sizes today: </a:t>
            </a:r>
            <a:r>
              <a:rPr lang="en-US" sz="2400" dirty="0" smtClean="0"/>
              <a:t>64 </a:t>
            </a:r>
            <a:r>
              <a:rPr lang="en-US" sz="2400" dirty="0"/>
              <a:t>bits (we typically say the machine is a </a:t>
            </a:r>
            <a:r>
              <a:rPr lang="en-US" sz="2400" dirty="0" smtClean="0"/>
              <a:t>“</a:t>
            </a:r>
            <a:r>
              <a:rPr lang="en-US" sz="2400" dirty="0"/>
              <a:t>64 bit architecture” to indicate the word size)</a:t>
            </a:r>
          </a:p>
          <a:p>
            <a:pPr lvl="1"/>
            <a:r>
              <a:rPr lang="en-US" sz="2400" dirty="0"/>
              <a:t>Usually, ALU operates on ”word” sized data</a:t>
            </a:r>
          </a:p>
          <a:p>
            <a:pPr lvl="1"/>
            <a:r>
              <a:rPr lang="en-US" sz="2400" dirty="0"/>
              <a:t>Memory addresses are typically one word</a:t>
            </a:r>
          </a:p>
          <a:p>
            <a:pPr lvl="1"/>
            <a:r>
              <a:rPr lang="en-US" sz="2400" dirty="0"/>
              <a:t>Machine instructions are often one word</a:t>
            </a:r>
          </a:p>
          <a:p>
            <a:r>
              <a:rPr lang="en-US" sz="2800" dirty="0"/>
              <a:t>Computer can operate on other sizes of data, but more “effort” is required</a:t>
            </a:r>
          </a:p>
          <a:p>
            <a:pPr lvl="1"/>
            <a:r>
              <a:rPr lang="en-US" sz="2400" dirty="0"/>
              <a:t>Data less than a word, e.g., byte, often involves extracting a byte from a word, and shifting to align data</a:t>
            </a:r>
          </a:p>
          <a:p>
            <a:pPr lvl="1"/>
            <a:r>
              <a:rPr lang="en-US" sz="2400" dirty="0"/>
              <a:t>Data more than a </a:t>
            </a:r>
            <a:r>
              <a:rPr lang="en-US" sz="2400" dirty="0" smtClean="0"/>
              <a:t>word, e.g., long double, often </a:t>
            </a:r>
            <a:r>
              <a:rPr lang="en-US" sz="2400" dirty="0"/>
              <a:t>involves processing one word at a time</a:t>
            </a:r>
          </a:p>
        </p:txBody>
      </p:sp>
    </p:spTree>
    <p:extLst>
      <p:ext uri="{BB962C8B-B14F-4D97-AF65-F5344CB8AC3E}">
        <p14:creationId xmlns:p14="http://schemas.microsoft.com/office/powerpoint/2010/main" val="27902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2000"/>
          </a:xfrm>
        </p:spPr>
        <p:txBody>
          <a:bodyPr/>
          <a:lstStyle/>
          <a:p>
            <a:r>
              <a:rPr lang="en-US" dirty="0"/>
              <a:t>Mapping C to the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819400"/>
            <a:ext cx="5181600" cy="4038600"/>
          </a:xfrm>
        </p:spPr>
        <p:txBody>
          <a:bodyPr/>
          <a:lstStyle/>
          <a:p>
            <a:r>
              <a:rPr lang="en-US" sz="2400" dirty="0"/>
              <a:t>C: Data Types</a:t>
            </a:r>
          </a:p>
          <a:p>
            <a:pPr lvl="1"/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short, long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float, double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char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/>
              <a:t>(pointers)</a:t>
            </a:r>
          </a:p>
          <a:p>
            <a:pPr lvl="1"/>
            <a:r>
              <a:rPr lang="en-US" sz="2000" dirty="0"/>
              <a:t>arrays, </a:t>
            </a:r>
            <a:r>
              <a:rPr lang="en-US" sz="2000" dirty="0">
                <a:latin typeface="Courier" pitchFamily="2" charset="0"/>
              </a:rPr>
              <a:t>struct</a:t>
            </a:r>
          </a:p>
          <a:p>
            <a:r>
              <a:rPr lang="en-US" sz="2400" dirty="0"/>
              <a:t>C: Program instructions</a:t>
            </a:r>
          </a:p>
          <a:p>
            <a:pPr lvl="1"/>
            <a:r>
              <a:rPr lang="en-US" sz="2000" dirty="0"/>
              <a:t>Arithmetic, logic operations</a:t>
            </a:r>
          </a:p>
          <a:p>
            <a:pPr lvl="1"/>
            <a:r>
              <a:rPr lang="en-US" sz="2000" dirty="0"/>
              <a:t>If-then-else, loops, function call/return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05600" y="2819400"/>
            <a:ext cx="5334000" cy="4038600"/>
          </a:xfrm>
        </p:spPr>
        <p:txBody>
          <a:bodyPr/>
          <a:lstStyle/>
          <a:p>
            <a:r>
              <a:rPr lang="en-US" sz="2400" dirty="0"/>
              <a:t>Machine Data Types</a:t>
            </a:r>
          </a:p>
          <a:p>
            <a:pPr lvl="1"/>
            <a:r>
              <a:rPr lang="en-US" sz="2000" dirty="0"/>
              <a:t>Byte</a:t>
            </a:r>
          </a:p>
          <a:p>
            <a:pPr lvl="1"/>
            <a:r>
              <a:rPr lang="en-US" sz="2000" dirty="0"/>
              <a:t>Word</a:t>
            </a:r>
          </a:p>
          <a:p>
            <a:pPr lvl="1"/>
            <a:r>
              <a:rPr lang="en-US" sz="2000" dirty="0"/>
              <a:t>Half-word</a:t>
            </a:r>
          </a:p>
          <a:p>
            <a:pPr lvl="1"/>
            <a:r>
              <a:rPr lang="en-US" sz="2000" dirty="0"/>
              <a:t>Double-word</a:t>
            </a:r>
          </a:p>
          <a:p>
            <a:pPr lvl="1"/>
            <a:r>
              <a:rPr lang="en-US" sz="2000" dirty="0"/>
              <a:t>Floating point</a:t>
            </a:r>
          </a:p>
          <a:p>
            <a:pPr lvl="1"/>
            <a:r>
              <a:rPr lang="en-US" sz="2000" dirty="0"/>
              <a:t>Address (word)</a:t>
            </a:r>
          </a:p>
          <a:p>
            <a:r>
              <a:rPr lang="en-US" sz="2400" dirty="0"/>
              <a:t>Machine Instructions</a:t>
            </a:r>
          </a:p>
          <a:p>
            <a:pPr lvl="1"/>
            <a:r>
              <a:rPr lang="en-US" sz="2000" dirty="0"/>
              <a:t>Arithmetic, logic</a:t>
            </a:r>
          </a:p>
          <a:p>
            <a:pPr lvl="1"/>
            <a:r>
              <a:rPr lang="en-US" sz="2000" dirty="0"/>
              <a:t>Branches, jumps, subroutine call/return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55550" y="3046693"/>
            <a:ext cx="1350050" cy="3174602"/>
            <a:chOff x="3733800" y="2437093"/>
            <a:chExt cx="1350050" cy="3174602"/>
          </a:xfrm>
        </p:grpSpPr>
        <p:sp>
          <p:nvSpPr>
            <p:cNvPr id="3" name="Right Arrow 2"/>
            <p:cNvSpPr/>
            <p:nvPr/>
          </p:nvSpPr>
          <p:spPr bwMode="auto">
            <a:xfrm rot="1223509">
              <a:off x="3974640" y="2437093"/>
              <a:ext cx="990600" cy="6858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 rot="20073713">
              <a:off x="3985469" y="4925895"/>
              <a:ext cx="990600" cy="6858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3733800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compiler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12A6C7-8E63-004A-B3C2-BF50957CAF22}"/>
              </a:ext>
            </a:extLst>
          </p:cNvPr>
          <p:cNvGrpSpPr/>
          <p:nvPr/>
        </p:nvGrpSpPr>
        <p:grpSpPr>
          <a:xfrm>
            <a:off x="1905001" y="685801"/>
            <a:ext cx="8026223" cy="2005519"/>
            <a:chOff x="76200" y="1227297"/>
            <a:chExt cx="8940623" cy="3008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854B5D-B797-BD40-B30E-C6259BB6EF06}"/>
                </a:ext>
              </a:extLst>
            </p:cNvPr>
            <p:cNvSpPr/>
            <p:nvPr/>
          </p:nvSpPr>
          <p:spPr>
            <a:xfrm>
              <a:off x="1949274" y="1488725"/>
              <a:ext cx="2108376" cy="262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Central Processing Unit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(CPU)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2ABFC7-0637-4B48-9D67-6B1B5E781B43}"/>
                </a:ext>
              </a:extLst>
            </p:cNvPr>
            <p:cNvSpPr/>
            <p:nvPr/>
          </p:nvSpPr>
          <p:spPr>
            <a:xfrm>
              <a:off x="4438650" y="1896684"/>
              <a:ext cx="1524000" cy="179386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Memory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7B99FB-CB3A-0248-B08D-B7CD462C9028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 flipV="1">
              <a:off x="4057650" y="2793618"/>
              <a:ext cx="381000" cy="8145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52B5E6-5A45-3544-AC97-F977A508130B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1482725" y="2800350"/>
              <a:ext cx="466549" cy="141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D40F4D-8E23-984D-9A5E-B80BB3D23CDC}"/>
                </a:ext>
              </a:extLst>
            </p:cNvPr>
            <p:cNvSpPr/>
            <p:nvPr/>
          </p:nvSpPr>
          <p:spPr>
            <a:xfrm>
              <a:off x="6912114" y="1227297"/>
              <a:ext cx="1952309" cy="1646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Data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local variables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global variables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dynamically allocated memory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function parameters, …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B8E25-9473-514B-90E0-B3C42AB83CBB}"/>
                </a:ext>
              </a:extLst>
            </p:cNvPr>
            <p:cNvSpPr/>
            <p:nvPr/>
          </p:nvSpPr>
          <p:spPr>
            <a:xfrm>
              <a:off x="6912114" y="2884206"/>
              <a:ext cx="1952309" cy="131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CD54A1-8D11-3F4E-ABAB-0D132D94415D}"/>
                </a:ext>
              </a:extLst>
            </p:cNvPr>
            <p:cNvSpPr txBox="1"/>
            <p:nvPr/>
          </p:nvSpPr>
          <p:spPr>
            <a:xfrm>
              <a:off x="6883223" y="2827498"/>
              <a:ext cx="2133600" cy="140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Program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/>
                <a:t>Arithmetic, statements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/>
                <a:t>If-then-else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/>
                <a:t>Loops</a:t>
              </a:r>
            </a:p>
            <a:p>
              <a:pPr marL="119063" indent="-119063">
                <a:buFont typeface="Arial" panose="020B0604020202020204" pitchFamily="34" charset="0"/>
                <a:buChar char="•"/>
              </a:pPr>
              <a:r>
                <a:rPr lang="en-US" sz="1100" dirty="0"/>
                <a:t>Functions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F28231-E2D3-5741-8406-A9B31665B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650" y="1227297"/>
              <a:ext cx="920573" cy="67770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A72994-5F60-D447-B538-9009E59D66B2}"/>
                </a:ext>
              </a:extLst>
            </p:cNvPr>
            <p:cNvCxnSpPr>
              <a:cxnSpLocks/>
            </p:cNvCxnSpPr>
            <p:nvPr/>
          </p:nvCxnSpPr>
          <p:spPr>
            <a:xfrm>
              <a:off x="5962650" y="3733800"/>
              <a:ext cx="844373" cy="465297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BD834-54F9-8A43-8D3E-C52E962F3207}"/>
                </a:ext>
              </a:extLst>
            </p:cNvPr>
            <p:cNvSpPr/>
            <p:nvPr/>
          </p:nvSpPr>
          <p:spPr bwMode="auto">
            <a:xfrm>
              <a:off x="76200" y="1968500"/>
              <a:ext cx="1466850" cy="1612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I/O</a:t>
              </a:r>
            </a:p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95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-228600"/>
            <a:ext cx="8763000" cy="1143000"/>
          </a:xfrm>
        </p:spPr>
        <p:txBody>
          <a:bodyPr/>
          <a:lstStyle/>
          <a:p>
            <a:r>
              <a:rPr lang="en-US" sz="4000" dirty="0"/>
              <a:t>Machine Language</a:t>
            </a:r>
          </a:p>
        </p:txBody>
      </p:sp>
      <p:pic>
        <p:nvPicPr>
          <p:cNvPr id="4" name="Picture 3" descr="C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3644900" cy="2667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6200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 human the program looks like this (C code):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676400" y="60960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000" dirty="0"/>
              <a:t>On </a:t>
            </a:r>
            <a:r>
              <a:rPr lang="en-US" sz="2000" dirty="0" err="1"/>
              <a:t>unix</a:t>
            </a:r>
            <a:r>
              <a:rPr lang="en-US" sz="2000" dirty="0"/>
              <a:t> systems, compile with –S flag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>
                <a:latin typeface="Courier" pitchFamily="2" charset="0"/>
              </a:rPr>
              <a:t>% cc –S </a:t>
            </a:r>
            <a:r>
              <a:rPr lang="en-US" sz="2000" dirty="0" err="1">
                <a:latin typeface="Courier" pitchFamily="2" charset="0"/>
              </a:rPr>
              <a:t>test.c</a:t>
            </a:r>
            <a:r>
              <a:rPr lang="en-US" sz="2000" dirty="0"/>
              <a:t>) to see assembler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633D7-DBCB-CD4B-A4D1-D0249A956D84}"/>
              </a:ext>
            </a:extLst>
          </p:cNvPr>
          <p:cNvSpPr txBox="1"/>
          <p:nvPr/>
        </p:nvSpPr>
        <p:spPr>
          <a:xfrm>
            <a:off x="8730393" y="5206426"/>
            <a:ext cx="198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/>
              <a:t>Main Memory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(e.g., 2</a:t>
            </a:r>
            <a:r>
              <a:rPr lang="en-US" sz="2000" baseline="30000" dirty="0"/>
              <a:t>32 </a:t>
            </a:r>
            <a:r>
              <a:rPr lang="en-US" sz="2000" dirty="0"/>
              <a:t>words)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46C4A1-C57F-AB42-970A-9B283A1AC9E4}"/>
              </a:ext>
            </a:extLst>
          </p:cNvPr>
          <p:cNvSpPr/>
          <p:nvPr/>
        </p:nvSpPr>
        <p:spPr bwMode="auto">
          <a:xfrm>
            <a:off x="8915400" y="2310825"/>
            <a:ext cx="1600200" cy="2895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8CB4EF-0176-0749-82AA-337B8D623DB8}"/>
              </a:ext>
            </a:extLst>
          </p:cNvPr>
          <p:cNvCxnSpPr/>
          <p:nvPr/>
        </p:nvCxnSpPr>
        <p:spPr bwMode="auto">
          <a:xfrm>
            <a:off x="8915400" y="3556201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E63A30-814B-DA4A-8A5D-FD431B9773E9}"/>
              </a:ext>
            </a:extLst>
          </p:cNvPr>
          <p:cNvSpPr txBox="1"/>
          <p:nvPr/>
        </p:nvSpPr>
        <p:spPr>
          <a:xfrm rot="5400000">
            <a:off x="9584244" y="222949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5C1CF7-4415-1141-9D1D-9F158E96B112}"/>
              </a:ext>
            </a:extLst>
          </p:cNvPr>
          <p:cNvCxnSpPr/>
          <p:nvPr/>
        </p:nvCxnSpPr>
        <p:spPr bwMode="auto">
          <a:xfrm>
            <a:off x="8915400" y="3327601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4FD224-46DD-0D4E-A76D-A25BA967CDA0}"/>
              </a:ext>
            </a:extLst>
          </p:cNvPr>
          <p:cNvCxnSpPr/>
          <p:nvPr/>
        </p:nvCxnSpPr>
        <p:spPr bwMode="auto">
          <a:xfrm>
            <a:off x="8915400" y="3099001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BEBF1A-713F-9748-9B87-8735358E045C}"/>
              </a:ext>
            </a:extLst>
          </p:cNvPr>
          <p:cNvCxnSpPr/>
          <p:nvPr/>
        </p:nvCxnSpPr>
        <p:spPr bwMode="auto">
          <a:xfrm>
            <a:off x="8915400" y="2870401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D91048-2A14-854E-9CE0-ACD6A5792F0B}"/>
              </a:ext>
            </a:extLst>
          </p:cNvPr>
          <p:cNvSpPr txBox="1"/>
          <p:nvPr/>
        </p:nvSpPr>
        <p:spPr>
          <a:xfrm>
            <a:off x="8870030" y="2844226"/>
            <a:ext cx="11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11100101…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51BE1-8211-D04E-9B79-B02E5375FC40}"/>
              </a:ext>
            </a:extLst>
          </p:cNvPr>
          <p:cNvSpPr txBox="1"/>
          <p:nvPr/>
        </p:nvSpPr>
        <p:spPr>
          <a:xfrm>
            <a:off x="8885147" y="3064683"/>
            <a:ext cx="11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11100000…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CA344-B315-B34B-AC59-8A7AE5EB05A9}"/>
              </a:ext>
            </a:extLst>
          </p:cNvPr>
          <p:cNvSpPr txBox="1"/>
          <p:nvPr/>
        </p:nvSpPr>
        <p:spPr>
          <a:xfrm>
            <a:off x="8890964" y="3293865"/>
            <a:ext cx="11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00011100…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ED46C8-A557-C84A-B944-ECF7AC9F5269}"/>
              </a:ext>
            </a:extLst>
          </p:cNvPr>
          <p:cNvSpPr txBox="1"/>
          <p:nvPr/>
        </p:nvSpPr>
        <p:spPr>
          <a:xfrm rot="5400000">
            <a:off x="9584244" y="459169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C12869-EFDE-4A49-9FAA-D9DA6921618F}"/>
              </a:ext>
            </a:extLst>
          </p:cNvPr>
          <p:cNvCxnSpPr/>
          <p:nvPr/>
        </p:nvCxnSpPr>
        <p:spPr bwMode="auto">
          <a:xfrm>
            <a:off x="8915400" y="4627585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3B9D3E-89AF-D249-AFB3-CF0D8164E723}"/>
              </a:ext>
            </a:extLst>
          </p:cNvPr>
          <p:cNvCxnSpPr/>
          <p:nvPr/>
        </p:nvCxnSpPr>
        <p:spPr bwMode="auto">
          <a:xfrm>
            <a:off x="8915400" y="4398985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DCF819-FE82-814E-BDBB-86CB7CF6C1C9}"/>
              </a:ext>
            </a:extLst>
          </p:cNvPr>
          <p:cNvSpPr txBox="1"/>
          <p:nvPr/>
        </p:nvSpPr>
        <p:spPr>
          <a:xfrm>
            <a:off x="8890965" y="4365249"/>
            <a:ext cx="114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00000011…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9A4349-7863-C346-BF85-44F9872DC622}"/>
              </a:ext>
            </a:extLst>
          </p:cNvPr>
          <p:cNvSpPr txBox="1"/>
          <p:nvPr/>
        </p:nvSpPr>
        <p:spPr>
          <a:xfrm rot="5400000">
            <a:off x="9584244" y="366546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EC6C9E-A904-B84A-9EB5-E816AB3D7E13}"/>
              </a:ext>
            </a:extLst>
          </p:cNvPr>
          <p:cNvSpPr txBox="1"/>
          <p:nvPr/>
        </p:nvSpPr>
        <p:spPr>
          <a:xfrm rot="16200000">
            <a:off x="9967535" y="2836804"/>
            <a:ext cx="175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machine instructions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44EB19-9B24-D343-8A07-9E43CE2F6A68}"/>
              </a:ext>
            </a:extLst>
          </p:cNvPr>
          <p:cNvSpPr txBox="1"/>
          <p:nvPr/>
        </p:nvSpPr>
        <p:spPr>
          <a:xfrm rot="16200000">
            <a:off x="9911933" y="4286092"/>
            <a:ext cx="175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E95C31-85CB-9A4C-AB8A-54885A4E2391}"/>
              </a:ext>
            </a:extLst>
          </p:cNvPr>
          <p:cNvSpPr txBox="1"/>
          <p:nvPr/>
        </p:nvSpPr>
        <p:spPr>
          <a:xfrm>
            <a:off x="8915400" y="609601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the hardware the program looks like this (</a:t>
            </a:r>
            <a:r>
              <a:rPr lang="en-US" sz="2000" dirty="0">
                <a:solidFill>
                  <a:srgbClr val="FF0000"/>
                </a:solidFill>
              </a:rPr>
              <a:t>machine code</a:t>
            </a:r>
            <a:r>
              <a:rPr lang="en-US" sz="2000" dirty="0"/>
              <a:t>):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545991-5D56-774F-9DAF-543868672EA7}"/>
              </a:ext>
            </a:extLst>
          </p:cNvPr>
          <p:cNvGrpSpPr/>
          <p:nvPr/>
        </p:nvGrpSpPr>
        <p:grpSpPr>
          <a:xfrm>
            <a:off x="8915400" y="1905001"/>
            <a:ext cx="1600200" cy="453201"/>
            <a:chOff x="6858000" y="2286000"/>
            <a:chExt cx="1600200" cy="45320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6090C-F7CD-E347-BAD0-E018EEB32415}"/>
                </a:ext>
              </a:extLst>
            </p:cNvPr>
            <p:cNvSpPr txBox="1"/>
            <p:nvPr/>
          </p:nvSpPr>
          <p:spPr>
            <a:xfrm>
              <a:off x="7315200" y="2286000"/>
              <a:ext cx="730008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20"/>
                </a:lnSpc>
              </a:pPr>
              <a:r>
                <a:rPr lang="en-US" sz="1600" dirty="0"/>
                <a:t>one word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43818C-8B69-1449-8E3A-F9D09ECEC078}"/>
                </a:ext>
              </a:extLst>
            </p:cNvPr>
            <p:cNvCxnSpPr>
              <a:stCxn id="43" idx="3"/>
            </p:cNvCxnSpPr>
            <p:nvPr/>
          </p:nvCxnSpPr>
          <p:spPr bwMode="auto">
            <a:xfrm>
              <a:off x="8045208" y="2512601"/>
              <a:ext cx="412992" cy="19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25C44D8-CADF-6440-A98E-995E56880B61}"/>
                </a:ext>
              </a:extLst>
            </p:cNvPr>
            <p:cNvCxnSpPr>
              <a:stCxn id="43" idx="1"/>
            </p:cNvCxnSpPr>
            <p:nvPr/>
          </p:nvCxnSpPr>
          <p:spPr bwMode="auto">
            <a:xfrm flipH="1">
              <a:off x="6858000" y="2512601"/>
              <a:ext cx="457200" cy="19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951996-BDCD-1A42-98BA-814B19E21819}"/>
                </a:ext>
              </a:extLst>
            </p:cNvPr>
            <p:cNvCxnSpPr/>
            <p:nvPr/>
          </p:nvCxnSpPr>
          <p:spPr bwMode="auto">
            <a:xfrm flipV="1">
              <a:off x="6858000" y="24384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A2292C-A697-F14E-9560-084084BAB254}"/>
                </a:ext>
              </a:extLst>
            </p:cNvPr>
            <p:cNvCxnSpPr/>
            <p:nvPr/>
          </p:nvCxnSpPr>
          <p:spPr bwMode="auto">
            <a:xfrm flipV="1">
              <a:off x="8458200" y="24384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0F8CAF5-2049-754E-AED4-58F65E5FFAA8}"/>
              </a:ext>
            </a:extLst>
          </p:cNvPr>
          <p:cNvGrpSpPr/>
          <p:nvPr/>
        </p:nvGrpSpPr>
        <p:grpSpPr>
          <a:xfrm>
            <a:off x="1524000" y="685800"/>
            <a:ext cx="6172200" cy="5200710"/>
            <a:chOff x="0" y="685800"/>
            <a:chExt cx="6172200" cy="5200710"/>
          </a:xfrm>
        </p:grpSpPr>
        <p:pic>
          <p:nvPicPr>
            <p:cNvPr id="5" name="Picture 4" descr="Assembl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1676400"/>
              <a:ext cx="3156402" cy="3810000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3B6E568-5EF1-E646-A461-C6DF7B42862C}"/>
                </a:ext>
              </a:extLst>
            </p:cNvPr>
            <p:cNvGrpSpPr/>
            <p:nvPr/>
          </p:nvGrpSpPr>
          <p:grpSpPr>
            <a:xfrm>
              <a:off x="0" y="4724400"/>
              <a:ext cx="3352800" cy="1162110"/>
              <a:chOff x="0" y="4724400"/>
              <a:chExt cx="3352800" cy="11621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5486400"/>
                <a:ext cx="2549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Storage for variables</a:t>
                </a:r>
              </a:p>
            </p:txBody>
          </p:sp>
          <p:cxnSp>
            <p:nvCxnSpPr>
              <p:cNvPr id="12" name="Straight Arrow Connector 11"/>
              <p:cNvCxnSpPr>
                <a:cxnSpLocks/>
              </p:cNvCxnSpPr>
              <p:nvPr/>
            </p:nvCxnSpPr>
            <p:spPr>
              <a:xfrm flipV="1">
                <a:off x="2743200" y="4724400"/>
                <a:ext cx="609600" cy="9785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FF6027-0A26-534D-996C-4CE2E5D8F483}"/>
                </a:ext>
              </a:extLst>
            </p:cNvPr>
            <p:cNvSpPr txBox="1"/>
            <p:nvPr/>
          </p:nvSpPr>
          <p:spPr>
            <a:xfrm>
              <a:off x="3200400" y="685800"/>
              <a:ext cx="2971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Assembler program: human readable version of machine code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4EA1C11-8FA6-D847-B642-4B04241CFC3F}"/>
                </a:ext>
              </a:extLst>
            </p:cNvPr>
            <p:cNvGrpSpPr/>
            <p:nvPr/>
          </p:nvGrpSpPr>
          <p:grpSpPr>
            <a:xfrm>
              <a:off x="197196" y="3545060"/>
              <a:ext cx="4415835" cy="1561811"/>
              <a:chOff x="197196" y="3545060"/>
              <a:chExt cx="4415835" cy="156181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7196" y="4398985"/>
                <a:ext cx="23936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Machine instruction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(assembler)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  <a:endCxn id="62" idx="12"/>
              </p:cNvCxnSpPr>
              <p:nvPr/>
            </p:nvCxnSpPr>
            <p:spPr>
              <a:xfrm flipV="1">
                <a:off x="2784230" y="3645299"/>
                <a:ext cx="520586" cy="10913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30BECAF5-612B-AC45-B3F3-3750655856BB}"/>
                  </a:ext>
                </a:extLst>
              </p:cNvPr>
              <p:cNvSpPr/>
              <p:nvPr/>
            </p:nvSpPr>
            <p:spPr bwMode="auto">
              <a:xfrm>
                <a:off x="3298873" y="3545060"/>
                <a:ext cx="1314158" cy="169984"/>
              </a:xfrm>
              <a:custGeom>
                <a:avLst/>
                <a:gdLst>
                  <a:gd name="connsiteX0" fmla="*/ 928360 w 1543574"/>
                  <a:gd name="connsiteY0" fmla="*/ 27012 h 306219"/>
                  <a:gd name="connsiteX1" fmla="*/ 823658 w 1543574"/>
                  <a:gd name="connsiteY1" fmla="*/ 13052 h 306219"/>
                  <a:gd name="connsiteX2" fmla="*/ 663115 w 1543574"/>
                  <a:gd name="connsiteY2" fmla="*/ 20032 h 306219"/>
                  <a:gd name="connsiteX3" fmla="*/ 586333 w 1543574"/>
                  <a:gd name="connsiteY3" fmla="*/ 33993 h 306219"/>
                  <a:gd name="connsiteX4" fmla="*/ 488611 w 1543574"/>
                  <a:gd name="connsiteY4" fmla="*/ 20032 h 306219"/>
                  <a:gd name="connsiteX5" fmla="*/ 390889 w 1543574"/>
                  <a:gd name="connsiteY5" fmla="*/ 13052 h 306219"/>
                  <a:gd name="connsiteX6" fmla="*/ 328067 w 1543574"/>
                  <a:gd name="connsiteY6" fmla="*/ 6072 h 306219"/>
                  <a:gd name="connsiteX7" fmla="*/ 146583 w 1543574"/>
                  <a:gd name="connsiteY7" fmla="*/ 13052 h 306219"/>
                  <a:gd name="connsiteX8" fmla="*/ 104702 w 1543574"/>
                  <a:gd name="connsiteY8" fmla="*/ 27012 h 306219"/>
                  <a:gd name="connsiteX9" fmla="*/ 69802 w 1543574"/>
                  <a:gd name="connsiteY9" fmla="*/ 47953 h 306219"/>
                  <a:gd name="connsiteX10" fmla="*/ 13960 w 1543574"/>
                  <a:gd name="connsiteY10" fmla="*/ 89834 h 306219"/>
                  <a:gd name="connsiteX11" fmla="*/ 0 w 1543574"/>
                  <a:gd name="connsiteY11" fmla="*/ 110774 h 306219"/>
                  <a:gd name="connsiteX12" fmla="*/ 6980 w 1543574"/>
                  <a:gd name="connsiteY12" fmla="*/ 180576 h 306219"/>
                  <a:gd name="connsiteX13" fmla="*/ 62822 w 1543574"/>
                  <a:gd name="connsiteY13" fmla="*/ 229437 h 306219"/>
                  <a:gd name="connsiteX14" fmla="*/ 104702 w 1543574"/>
                  <a:gd name="connsiteY14" fmla="*/ 243397 h 306219"/>
                  <a:gd name="connsiteX15" fmla="*/ 125643 w 1543574"/>
                  <a:gd name="connsiteY15" fmla="*/ 250377 h 306219"/>
                  <a:gd name="connsiteX16" fmla="*/ 146583 w 1543574"/>
                  <a:gd name="connsiteY16" fmla="*/ 257358 h 306219"/>
                  <a:gd name="connsiteX17" fmla="*/ 195444 w 1543574"/>
                  <a:gd name="connsiteY17" fmla="*/ 264338 h 306219"/>
                  <a:gd name="connsiteX18" fmla="*/ 251286 w 1543574"/>
                  <a:gd name="connsiteY18" fmla="*/ 278298 h 306219"/>
                  <a:gd name="connsiteX19" fmla="*/ 293167 w 1543574"/>
                  <a:gd name="connsiteY19" fmla="*/ 292258 h 306219"/>
                  <a:gd name="connsiteX20" fmla="*/ 418809 w 1543574"/>
                  <a:gd name="connsiteY20" fmla="*/ 306219 h 306219"/>
                  <a:gd name="connsiteX21" fmla="*/ 502571 w 1543574"/>
                  <a:gd name="connsiteY21" fmla="*/ 299238 h 306219"/>
                  <a:gd name="connsiteX22" fmla="*/ 579353 w 1543574"/>
                  <a:gd name="connsiteY22" fmla="*/ 285278 h 306219"/>
                  <a:gd name="connsiteX23" fmla="*/ 628214 w 1543574"/>
                  <a:gd name="connsiteY23" fmla="*/ 278298 h 306219"/>
                  <a:gd name="connsiteX24" fmla="*/ 767817 w 1543574"/>
                  <a:gd name="connsiteY24" fmla="*/ 292258 h 306219"/>
                  <a:gd name="connsiteX25" fmla="*/ 900440 w 1543574"/>
                  <a:gd name="connsiteY25" fmla="*/ 299238 h 306219"/>
                  <a:gd name="connsiteX26" fmla="*/ 998162 w 1543574"/>
                  <a:gd name="connsiteY26" fmla="*/ 292258 h 306219"/>
                  <a:gd name="connsiteX27" fmla="*/ 1074944 w 1543574"/>
                  <a:gd name="connsiteY27" fmla="*/ 285278 h 306219"/>
                  <a:gd name="connsiteX28" fmla="*/ 1228507 w 1543574"/>
                  <a:gd name="connsiteY28" fmla="*/ 292258 h 306219"/>
                  <a:gd name="connsiteX29" fmla="*/ 1423951 w 1543574"/>
                  <a:gd name="connsiteY29" fmla="*/ 292258 h 306219"/>
                  <a:gd name="connsiteX30" fmla="*/ 1465832 w 1543574"/>
                  <a:gd name="connsiteY30" fmla="*/ 278298 h 306219"/>
                  <a:gd name="connsiteX31" fmla="*/ 1479793 w 1543574"/>
                  <a:gd name="connsiteY31" fmla="*/ 264338 h 306219"/>
                  <a:gd name="connsiteX32" fmla="*/ 1507713 w 1543574"/>
                  <a:gd name="connsiteY32" fmla="*/ 257358 h 306219"/>
                  <a:gd name="connsiteX33" fmla="*/ 1528654 w 1543574"/>
                  <a:gd name="connsiteY33" fmla="*/ 250377 h 306219"/>
                  <a:gd name="connsiteX34" fmla="*/ 1542614 w 1543574"/>
                  <a:gd name="connsiteY34" fmla="*/ 229437 h 306219"/>
                  <a:gd name="connsiteX35" fmla="*/ 1535634 w 1543574"/>
                  <a:gd name="connsiteY35" fmla="*/ 89834 h 306219"/>
                  <a:gd name="connsiteX36" fmla="*/ 1486773 w 1543574"/>
                  <a:gd name="connsiteY36" fmla="*/ 68893 h 306219"/>
                  <a:gd name="connsiteX37" fmla="*/ 1416971 w 1543574"/>
                  <a:gd name="connsiteY37" fmla="*/ 47953 h 306219"/>
                  <a:gd name="connsiteX38" fmla="*/ 1375090 w 1543574"/>
                  <a:gd name="connsiteY38" fmla="*/ 40973 h 306219"/>
                  <a:gd name="connsiteX39" fmla="*/ 1312269 w 1543574"/>
                  <a:gd name="connsiteY39" fmla="*/ 27012 h 306219"/>
                  <a:gd name="connsiteX40" fmla="*/ 1193606 w 1543574"/>
                  <a:gd name="connsiteY40" fmla="*/ 20032 h 306219"/>
                  <a:gd name="connsiteX41" fmla="*/ 1047023 w 1543574"/>
                  <a:gd name="connsiteY41" fmla="*/ 13052 h 306219"/>
                  <a:gd name="connsiteX42" fmla="*/ 879499 w 1543574"/>
                  <a:gd name="connsiteY42" fmla="*/ 40973 h 306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43574" h="306219">
                    <a:moveTo>
                      <a:pt x="928360" y="27012"/>
                    </a:moveTo>
                    <a:cubicBezTo>
                      <a:pt x="916312" y="25291"/>
                      <a:pt x="832679" y="13052"/>
                      <a:pt x="823658" y="13052"/>
                    </a:cubicBezTo>
                    <a:cubicBezTo>
                      <a:pt x="770093" y="13052"/>
                      <a:pt x="716629" y="17705"/>
                      <a:pt x="663115" y="20032"/>
                    </a:cubicBezTo>
                    <a:cubicBezTo>
                      <a:pt x="638681" y="26140"/>
                      <a:pt x="611338" y="33993"/>
                      <a:pt x="586333" y="33993"/>
                    </a:cubicBezTo>
                    <a:cubicBezTo>
                      <a:pt x="550461" y="33993"/>
                      <a:pt x="523334" y="23504"/>
                      <a:pt x="488611" y="20032"/>
                    </a:cubicBezTo>
                    <a:cubicBezTo>
                      <a:pt x="456116" y="16783"/>
                      <a:pt x="423423" y="15881"/>
                      <a:pt x="390889" y="13052"/>
                    </a:cubicBezTo>
                    <a:cubicBezTo>
                      <a:pt x="369899" y="11227"/>
                      <a:pt x="349008" y="8399"/>
                      <a:pt x="328067" y="6072"/>
                    </a:cubicBezTo>
                    <a:cubicBezTo>
                      <a:pt x="267572" y="8399"/>
                      <a:pt x="206858" y="7401"/>
                      <a:pt x="146583" y="13052"/>
                    </a:cubicBezTo>
                    <a:cubicBezTo>
                      <a:pt x="131932" y="14426"/>
                      <a:pt x="104702" y="27012"/>
                      <a:pt x="104702" y="27012"/>
                    </a:cubicBezTo>
                    <a:cubicBezTo>
                      <a:pt x="73384" y="58332"/>
                      <a:pt x="110575" y="25301"/>
                      <a:pt x="69802" y="47953"/>
                    </a:cubicBezTo>
                    <a:cubicBezTo>
                      <a:pt x="53730" y="56882"/>
                      <a:pt x="27514" y="72892"/>
                      <a:pt x="13960" y="89834"/>
                    </a:cubicBezTo>
                    <a:cubicBezTo>
                      <a:pt x="8719" y="96385"/>
                      <a:pt x="4653" y="103794"/>
                      <a:pt x="0" y="110774"/>
                    </a:cubicBezTo>
                    <a:cubicBezTo>
                      <a:pt x="2327" y="134041"/>
                      <a:pt x="-1704" y="158865"/>
                      <a:pt x="6980" y="180576"/>
                    </a:cubicBezTo>
                    <a:cubicBezTo>
                      <a:pt x="10675" y="189813"/>
                      <a:pt x="47129" y="222462"/>
                      <a:pt x="62822" y="229437"/>
                    </a:cubicBezTo>
                    <a:cubicBezTo>
                      <a:pt x="76269" y="235413"/>
                      <a:pt x="90742" y="238744"/>
                      <a:pt x="104702" y="243397"/>
                    </a:cubicBezTo>
                    <a:lnTo>
                      <a:pt x="125643" y="250377"/>
                    </a:lnTo>
                    <a:cubicBezTo>
                      <a:pt x="132623" y="252704"/>
                      <a:pt x="139299" y="256317"/>
                      <a:pt x="146583" y="257358"/>
                    </a:cubicBezTo>
                    <a:cubicBezTo>
                      <a:pt x="162870" y="259685"/>
                      <a:pt x="179311" y="261112"/>
                      <a:pt x="195444" y="264338"/>
                    </a:cubicBezTo>
                    <a:cubicBezTo>
                      <a:pt x="214258" y="268101"/>
                      <a:pt x="233084" y="272231"/>
                      <a:pt x="251286" y="278298"/>
                    </a:cubicBezTo>
                    <a:cubicBezTo>
                      <a:pt x="265246" y="282951"/>
                      <a:pt x="278652" y="289839"/>
                      <a:pt x="293167" y="292258"/>
                    </a:cubicBezTo>
                    <a:cubicBezTo>
                      <a:pt x="362683" y="303844"/>
                      <a:pt x="320943" y="298063"/>
                      <a:pt x="418809" y="306219"/>
                    </a:cubicBezTo>
                    <a:cubicBezTo>
                      <a:pt x="446730" y="303892"/>
                      <a:pt x="474725" y="302332"/>
                      <a:pt x="502571" y="299238"/>
                    </a:cubicBezTo>
                    <a:cubicBezTo>
                      <a:pt x="537489" y="295358"/>
                      <a:pt x="546221" y="290800"/>
                      <a:pt x="579353" y="285278"/>
                    </a:cubicBezTo>
                    <a:cubicBezTo>
                      <a:pt x="595582" y="282573"/>
                      <a:pt x="611927" y="280625"/>
                      <a:pt x="628214" y="278298"/>
                    </a:cubicBezTo>
                    <a:cubicBezTo>
                      <a:pt x="672860" y="283259"/>
                      <a:pt x="723377" y="289295"/>
                      <a:pt x="767817" y="292258"/>
                    </a:cubicBezTo>
                    <a:cubicBezTo>
                      <a:pt x="811988" y="295203"/>
                      <a:pt x="856232" y="296911"/>
                      <a:pt x="900440" y="299238"/>
                    </a:cubicBezTo>
                    <a:lnTo>
                      <a:pt x="998162" y="292258"/>
                    </a:lnTo>
                    <a:cubicBezTo>
                      <a:pt x="1023780" y="290209"/>
                      <a:pt x="1049244" y="285278"/>
                      <a:pt x="1074944" y="285278"/>
                    </a:cubicBezTo>
                    <a:cubicBezTo>
                      <a:pt x="1126185" y="285278"/>
                      <a:pt x="1177319" y="289931"/>
                      <a:pt x="1228507" y="292258"/>
                    </a:cubicBezTo>
                    <a:cubicBezTo>
                      <a:pt x="1314411" y="300848"/>
                      <a:pt x="1320946" y="305133"/>
                      <a:pt x="1423951" y="292258"/>
                    </a:cubicBezTo>
                    <a:cubicBezTo>
                      <a:pt x="1438553" y="290433"/>
                      <a:pt x="1465832" y="278298"/>
                      <a:pt x="1465832" y="278298"/>
                    </a:cubicBezTo>
                    <a:cubicBezTo>
                      <a:pt x="1470486" y="273645"/>
                      <a:pt x="1473907" y="267281"/>
                      <a:pt x="1479793" y="264338"/>
                    </a:cubicBezTo>
                    <a:cubicBezTo>
                      <a:pt x="1488373" y="260048"/>
                      <a:pt x="1498489" y="259994"/>
                      <a:pt x="1507713" y="257358"/>
                    </a:cubicBezTo>
                    <a:cubicBezTo>
                      <a:pt x="1514788" y="255337"/>
                      <a:pt x="1521674" y="252704"/>
                      <a:pt x="1528654" y="250377"/>
                    </a:cubicBezTo>
                    <a:cubicBezTo>
                      <a:pt x="1533307" y="243397"/>
                      <a:pt x="1542250" y="237818"/>
                      <a:pt x="1542614" y="229437"/>
                    </a:cubicBezTo>
                    <a:cubicBezTo>
                      <a:pt x="1544638" y="182889"/>
                      <a:pt x="1543969" y="135675"/>
                      <a:pt x="1535634" y="89834"/>
                    </a:cubicBezTo>
                    <a:cubicBezTo>
                      <a:pt x="1533292" y="76952"/>
                      <a:pt x="1492436" y="70592"/>
                      <a:pt x="1486773" y="68893"/>
                    </a:cubicBezTo>
                    <a:cubicBezTo>
                      <a:pt x="1451165" y="58210"/>
                      <a:pt x="1449145" y="54388"/>
                      <a:pt x="1416971" y="47953"/>
                    </a:cubicBezTo>
                    <a:cubicBezTo>
                      <a:pt x="1403093" y="45177"/>
                      <a:pt x="1388968" y="43749"/>
                      <a:pt x="1375090" y="40973"/>
                    </a:cubicBezTo>
                    <a:cubicBezTo>
                      <a:pt x="1353421" y="36639"/>
                      <a:pt x="1334612" y="29043"/>
                      <a:pt x="1312269" y="27012"/>
                    </a:cubicBezTo>
                    <a:cubicBezTo>
                      <a:pt x="1272809" y="23425"/>
                      <a:pt x="1233174" y="22114"/>
                      <a:pt x="1193606" y="20032"/>
                    </a:cubicBezTo>
                    <a:lnTo>
                      <a:pt x="1047023" y="13052"/>
                    </a:lnTo>
                    <a:cubicBezTo>
                      <a:pt x="872525" y="20323"/>
                      <a:pt x="879499" y="-35858"/>
                      <a:pt x="879499" y="40973"/>
                    </a:cubicBezTo>
                  </a:path>
                </a:pathLst>
              </a:custGeom>
              <a:noFill/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17198C-2ECA-7A4E-964C-9F77A2C930A3}"/>
              </a:ext>
            </a:extLst>
          </p:cNvPr>
          <p:cNvGrpSpPr/>
          <p:nvPr/>
        </p:nvGrpSpPr>
        <p:grpSpPr>
          <a:xfrm>
            <a:off x="6019801" y="1944470"/>
            <a:ext cx="4267199" cy="1654775"/>
            <a:chOff x="4495800" y="2325469"/>
            <a:chExt cx="4267199" cy="165477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AA370C7-A516-274B-A7E4-368FE6BFD1DC}"/>
                </a:ext>
              </a:extLst>
            </p:cNvPr>
            <p:cNvSpPr/>
            <p:nvPr/>
          </p:nvSpPr>
          <p:spPr bwMode="auto">
            <a:xfrm>
              <a:off x="7124408" y="3674025"/>
              <a:ext cx="1638591" cy="306219"/>
            </a:xfrm>
            <a:custGeom>
              <a:avLst/>
              <a:gdLst>
                <a:gd name="connsiteX0" fmla="*/ 928360 w 1543574"/>
                <a:gd name="connsiteY0" fmla="*/ 27012 h 306219"/>
                <a:gd name="connsiteX1" fmla="*/ 823658 w 1543574"/>
                <a:gd name="connsiteY1" fmla="*/ 13052 h 306219"/>
                <a:gd name="connsiteX2" fmla="*/ 663115 w 1543574"/>
                <a:gd name="connsiteY2" fmla="*/ 20032 h 306219"/>
                <a:gd name="connsiteX3" fmla="*/ 586333 w 1543574"/>
                <a:gd name="connsiteY3" fmla="*/ 33993 h 306219"/>
                <a:gd name="connsiteX4" fmla="*/ 488611 w 1543574"/>
                <a:gd name="connsiteY4" fmla="*/ 20032 h 306219"/>
                <a:gd name="connsiteX5" fmla="*/ 390889 w 1543574"/>
                <a:gd name="connsiteY5" fmla="*/ 13052 h 306219"/>
                <a:gd name="connsiteX6" fmla="*/ 328067 w 1543574"/>
                <a:gd name="connsiteY6" fmla="*/ 6072 h 306219"/>
                <a:gd name="connsiteX7" fmla="*/ 146583 w 1543574"/>
                <a:gd name="connsiteY7" fmla="*/ 13052 h 306219"/>
                <a:gd name="connsiteX8" fmla="*/ 104702 w 1543574"/>
                <a:gd name="connsiteY8" fmla="*/ 27012 h 306219"/>
                <a:gd name="connsiteX9" fmla="*/ 69802 w 1543574"/>
                <a:gd name="connsiteY9" fmla="*/ 47953 h 306219"/>
                <a:gd name="connsiteX10" fmla="*/ 13960 w 1543574"/>
                <a:gd name="connsiteY10" fmla="*/ 89834 h 306219"/>
                <a:gd name="connsiteX11" fmla="*/ 0 w 1543574"/>
                <a:gd name="connsiteY11" fmla="*/ 110774 h 306219"/>
                <a:gd name="connsiteX12" fmla="*/ 6980 w 1543574"/>
                <a:gd name="connsiteY12" fmla="*/ 180576 h 306219"/>
                <a:gd name="connsiteX13" fmla="*/ 62822 w 1543574"/>
                <a:gd name="connsiteY13" fmla="*/ 229437 h 306219"/>
                <a:gd name="connsiteX14" fmla="*/ 104702 w 1543574"/>
                <a:gd name="connsiteY14" fmla="*/ 243397 h 306219"/>
                <a:gd name="connsiteX15" fmla="*/ 125643 w 1543574"/>
                <a:gd name="connsiteY15" fmla="*/ 250377 h 306219"/>
                <a:gd name="connsiteX16" fmla="*/ 146583 w 1543574"/>
                <a:gd name="connsiteY16" fmla="*/ 257358 h 306219"/>
                <a:gd name="connsiteX17" fmla="*/ 195444 w 1543574"/>
                <a:gd name="connsiteY17" fmla="*/ 264338 h 306219"/>
                <a:gd name="connsiteX18" fmla="*/ 251286 w 1543574"/>
                <a:gd name="connsiteY18" fmla="*/ 278298 h 306219"/>
                <a:gd name="connsiteX19" fmla="*/ 293167 w 1543574"/>
                <a:gd name="connsiteY19" fmla="*/ 292258 h 306219"/>
                <a:gd name="connsiteX20" fmla="*/ 418809 w 1543574"/>
                <a:gd name="connsiteY20" fmla="*/ 306219 h 306219"/>
                <a:gd name="connsiteX21" fmla="*/ 502571 w 1543574"/>
                <a:gd name="connsiteY21" fmla="*/ 299238 h 306219"/>
                <a:gd name="connsiteX22" fmla="*/ 579353 w 1543574"/>
                <a:gd name="connsiteY22" fmla="*/ 285278 h 306219"/>
                <a:gd name="connsiteX23" fmla="*/ 628214 w 1543574"/>
                <a:gd name="connsiteY23" fmla="*/ 278298 h 306219"/>
                <a:gd name="connsiteX24" fmla="*/ 767817 w 1543574"/>
                <a:gd name="connsiteY24" fmla="*/ 292258 h 306219"/>
                <a:gd name="connsiteX25" fmla="*/ 900440 w 1543574"/>
                <a:gd name="connsiteY25" fmla="*/ 299238 h 306219"/>
                <a:gd name="connsiteX26" fmla="*/ 998162 w 1543574"/>
                <a:gd name="connsiteY26" fmla="*/ 292258 h 306219"/>
                <a:gd name="connsiteX27" fmla="*/ 1074944 w 1543574"/>
                <a:gd name="connsiteY27" fmla="*/ 285278 h 306219"/>
                <a:gd name="connsiteX28" fmla="*/ 1228507 w 1543574"/>
                <a:gd name="connsiteY28" fmla="*/ 292258 h 306219"/>
                <a:gd name="connsiteX29" fmla="*/ 1423951 w 1543574"/>
                <a:gd name="connsiteY29" fmla="*/ 292258 h 306219"/>
                <a:gd name="connsiteX30" fmla="*/ 1465832 w 1543574"/>
                <a:gd name="connsiteY30" fmla="*/ 278298 h 306219"/>
                <a:gd name="connsiteX31" fmla="*/ 1479793 w 1543574"/>
                <a:gd name="connsiteY31" fmla="*/ 264338 h 306219"/>
                <a:gd name="connsiteX32" fmla="*/ 1507713 w 1543574"/>
                <a:gd name="connsiteY32" fmla="*/ 257358 h 306219"/>
                <a:gd name="connsiteX33" fmla="*/ 1528654 w 1543574"/>
                <a:gd name="connsiteY33" fmla="*/ 250377 h 306219"/>
                <a:gd name="connsiteX34" fmla="*/ 1542614 w 1543574"/>
                <a:gd name="connsiteY34" fmla="*/ 229437 h 306219"/>
                <a:gd name="connsiteX35" fmla="*/ 1535634 w 1543574"/>
                <a:gd name="connsiteY35" fmla="*/ 89834 h 306219"/>
                <a:gd name="connsiteX36" fmla="*/ 1486773 w 1543574"/>
                <a:gd name="connsiteY36" fmla="*/ 68893 h 306219"/>
                <a:gd name="connsiteX37" fmla="*/ 1416971 w 1543574"/>
                <a:gd name="connsiteY37" fmla="*/ 47953 h 306219"/>
                <a:gd name="connsiteX38" fmla="*/ 1375090 w 1543574"/>
                <a:gd name="connsiteY38" fmla="*/ 40973 h 306219"/>
                <a:gd name="connsiteX39" fmla="*/ 1312269 w 1543574"/>
                <a:gd name="connsiteY39" fmla="*/ 27012 h 306219"/>
                <a:gd name="connsiteX40" fmla="*/ 1193606 w 1543574"/>
                <a:gd name="connsiteY40" fmla="*/ 20032 h 306219"/>
                <a:gd name="connsiteX41" fmla="*/ 1047023 w 1543574"/>
                <a:gd name="connsiteY41" fmla="*/ 13052 h 306219"/>
                <a:gd name="connsiteX42" fmla="*/ 879499 w 1543574"/>
                <a:gd name="connsiteY42" fmla="*/ 40973 h 30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543574" h="306219">
                  <a:moveTo>
                    <a:pt x="928360" y="27012"/>
                  </a:moveTo>
                  <a:cubicBezTo>
                    <a:pt x="916312" y="25291"/>
                    <a:pt x="832679" y="13052"/>
                    <a:pt x="823658" y="13052"/>
                  </a:cubicBezTo>
                  <a:cubicBezTo>
                    <a:pt x="770093" y="13052"/>
                    <a:pt x="716629" y="17705"/>
                    <a:pt x="663115" y="20032"/>
                  </a:cubicBezTo>
                  <a:cubicBezTo>
                    <a:pt x="638681" y="26140"/>
                    <a:pt x="611338" y="33993"/>
                    <a:pt x="586333" y="33993"/>
                  </a:cubicBezTo>
                  <a:cubicBezTo>
                    <a:pt x="550461" y="33993"/>
                    <a:pt x="523334" y="23504"/>
                    <a:pt x="488611" y="20032"/>
                  </a:cubicBezTo>
                  <a:cubicBezTo>
                    <a:pt x="456116" y="16783"/>
                    <a:pt x="423423" y="15881"/>
                    <a:pt x="390889" y="13052"/>
                  </a:cubicBezTo>
                  <a:cubicBezTo>
                    <a:pt x="369899" y="11227"/>
                    <a:pt x="349008" y="8399"/>
                    <a:pt x="328067" y="6072"/>
                  </a:cubicBezTo>
                  <a:cubicBezTo>
                    <a:pt x="267572" y="8399"/>
                    <a:pt x="206858" y="7401"/>
                    <a:pt x="146583" y="13052"/>
                  </a:cubicBezTo>
                  <a:cubicBezTo>
                    <a:pt x="131932" y="14426"/>
                    <a:pt x="104702" y="27012"/>
                    <a:pt x="104702" y="27012"/>
                  </a:cubicBezTo>
                  <a:cubicBezTo>
                    <a:pt x="73384" y="58332"/>
                    <a:pt x="110575" y="25301"/>
                    <a:pt x="69802" y="47953"/>
                  </a:cubicBezTo>
                  <a:cubicBezTo>
                    <a:pt x="53730" y="56882"/>
                    <a:pt x="27514" y="72892"/>
                    <a:pt x="13960" y="89834"/>
                  </a:cubicBezTo>
                  <a:cubicBezTo>
                    <a:pt x="8719" y="96385"/>
                    <a:pt x="4653" y="103794"/>
                    <a:pt x="0" y="110774"/>
                  </a:cubicBezTo>
                  <a:cubicBezTo>
                    <a:pt x="2327" y="134041"/>
                    <a:pt x="-1704" y="158865"/>
                    <a:pt x="6980" y="180576"/>
                  </a:cubicBezTo>
                  <a:cubicBezTo>
                    <a:pt x="10675" y="189813"/>
                    <a:pt x="47129" y="222462"/>
                    <a:pt x="62822" y="229437"/>
                  </a:cubicBezTo>
                  <a:cubicBezTo>
                    <a:pt x="76269" y="235413"/>
                    <a:pt x="90742" y="238744"/>
                    <a:pt x="104702" y="243397"/>
                  </a:cubicBezTo>
                  <a:lnTo>
                    <a:pt x="125643" y="250377"/>
                  </a:lnTo>
                  <a:cubicBezTo>
                    <a:pt x="132623" y="252704"/>
                    <a:pt x="139299" y="256317"/>
                    <a:pt x="146583" y="257358"/>
                  </a:cubicBezTo>
                  <a:cubicBezTo>
                    <a:pt x="162870" y="259685"/>
                    <a:pt x="179311" y="261112"/>
                    <a:pt x="195444" y="264338"/>
                  </a:cubicBezTo>
                  <a:cubicBezTo>
                    <a:pt x="214258" y="268101"/>
                    <a:pt x="233084" y="272231"/>
                    <a:pt x="251286" y="278298"/>
                  </a:cubicBezTo>
                  <a:cubicBezTo>
                    <a:pt x="265246" y="282951"/>
                    <a:pt x="278652" y="289839"/>
                    <a:pt x="293167" y="292258"/>
                  </a:cubicBezTo>
                  <a:cubicBezTo>
                    <a:pt x="362683" y="303844"/>
                    <a:pt x="320943" y="298063"/>
                    <a:pt x="418809" y="306219"/>
                  </a:cubicBezTo>
                  <a:cubicBezTo>
                    <a:pt x="446730" y="303892"/>
                    <a:pt x="474725" y="302332"/>
                    <a:pt x="502571" y="299238"/>
                  </a:cubicBezTo>
                  <a:cubicBezTo>
                    <a:pt x="537489" y="295358"/>
                    <a:pt x="546221" y="290800"/>
                    <a:pt x="579353" y="285278"/>
                  </a:cubicBezTo>
                  <a:cubicBezTo>
                    <a:pt x="595582" y="282573"/>
                    <a:pt x="611927" y="280625"/>
                    <a:pt x="628214" y="278298"/>
                  </a:cubicBezTo>
                  <a:cubicBezTo>
                    <a:pt x="672860" y="283259"/>
                    <a:pt x="723377" y="289295"/>
                    <a:pt x="767817" y="292258"/>
                  </a:cubicBezTo>
                  <a:cubicBezTo>
                    <a:pt x="811988" y="295203"/>
                    <a:pt x="856232" y="296911"/>
                    <a:pt x="900440" y="299238"/>
                  </a:cubicBezTo>
                  <a:lnTo>
                    <a:pt x="998162" y="292258"/>
                  </a:lnTo>
                  <a:cubicBezTo>
                    <a:pt x="1023780" y="290209"/>
                    <a:pt x="1049244" y="285278"/>
                    <a:pt x="1074944" y="285278"/>
                  </a:cubicBezTo>
                  <a:cubicBezTo>
                    <a:pt x="1126185" y="285278"/>
                    <a:pt x="1177319" y="289931"/>
                    <a:pt x="1228507" y="292258"/>
                  </a:cubicBezTo>
                  <a:cubicBezTo>
                    <a:pt x="1314411" y="300848"/>
                    <a:pt x="1320946" y="305133"/>
                    <a:pt x="1423951" y="292258"/>
                  </a:cubicBezTo>
                  <a:cubicBezTo>
                    <a:pt x="1438553" y="290433"/>
                    <a:pt x="1465832" y="278298"/>
                    <a:pt x="1465832" y="278298"/>
                  </a:cubicBezTo>
                  <a:cubicBezTo>
                    <a:pt x="1470486" y="273645"/>
                    <a:pt x="1473907" y="267281"/>
                    <a:pt x="1479793" y="264338"/>
                  </a:cubicBezTo>
                  <a:cubicBezTo>
                    <a:pt x="1488373" y="260048"/>
                    <a:pt x="1498489" y="259994"/>
                    <a:pt x="1507713" y="257358"/>
                  </a:cubicBezTo>
                  <a:cubicBezTo>
                    <a:pt x="1514788" y="255337"/>
                    <a:pt x="1521674" y="252704"/>
                    <a:pt x="1528654" y="250377"/>
                  </a:cubicBezTo>
                  <a:cubicBezTo>
                    <a:pt x="1533307" y="243397"/>
                    <a:pt x="1542250" y="237818"/>
                    <a:pt x="1542614" y="229437"/>
                  </a:cubicBezTo>
                  <a:cubicBezTo>
                    <a:pt x="1544638" y="182889"/>
                    <a:pt x="1543969" y="135675"/>
                    <a:pt x="1535634" y="89834"/>
                  </a:cubicBezTo>
                  <a:cubicBezTo>
                    <a:pt x="1533292" y="76952"/>
                    <a:pt x="1492436" y="70592"/>
                    <a:pt x="1486773" y="68893"/>
                  </a:cubicBezTo>
                  <a:cubicBezTo>
                    <a:pt x="1451165" y="58210"/>
                    <a:pt x="1449145" y="54388"/>
                    <a:pt x="1416971" y="47953"/>
                  </a:cubicBezTo>
                  <a:cubicBezTo>
                    <a:pt x="1403093" y="45177"/>
                    <a:pt x="1388968" y="43749"/>
                    <a:pt x="1375090" y="40973"/>
                  </a:cubicBezTo>
                  <a:cubicBezTo>
                    <a:pt x="1353421" y="36639"/>
                    <a:pt x="1334612" y="29043"/>
                    <a:pt x="1312269" y="27012"/>
                  </a:cubicBezTo>
                  <a:cubicBezTo>
                    <a:pt x="1272809" y="23425"/>
                    <a:pt x="1233174" y="22114"/>
                    <a:pt x="1193606" y="20032"/>
                  </a:cubicBezTo>
                  <a:lnTo>
                    <a:pt x="1047023" y="13052"/>
                  </a:lnTo>
                  <a:cubicBezTo>
                    <a:pt x="872525" y="20323"/>
                    <a:pt x="879499" y="-35858"/>
                    <a:pt x="879499" y="40973"/>
                  </a:cubicBezTo>
                </a:path>
              </a:pathLst>
            </a:cu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9ED319-6A23-154B-ACF9-BED6278A51B6}"/>
                </a:ext>
              </a:extLst>
            </p:cNvPr>
            <p:cNvSpPr txBox="1"/>
            <p:nvPr/>
          </p:nvSpPr>
          <p:spPr>
            <a:xfrm>
              <a:off x="4495800" y="2325469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Machine instruction (typically 1 per word)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78AA01-3B5A-784A-A091-20C228CD668E}"/>
                </a:ext>
              </a:extLst>
            </p:cNvPr>
            <p:cNvCxnSpPr>
              <a:cxnSpLocks/>
              <a:stCxn id="55" idx="2"/>
              <a:endCxn id="54" idx="10"/>
            </p:cNvCxnSpPr>
            <p:nvPr/>
          </p:nvCxnSpPr>
          <p:spPr bwMode="auto">
            <a:xfrm>
              <a:off x="5676900" y="2971800"/>
              <a:ext cx="1462327" cy="7920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B981-5101-AD43-BDF9-4E4200E1F130}"/>
              </a:ext>
            </a:extLst>
          </p:cNvPr>
          <p:cNvGrpSpPr/>
          <p:nvPr/>
        </p:nvGrpSpPr>
        <p:grpSpPr>
          <a:xfrm>
            <a:off x="3124200" y="3124201"/>
            <a:ext cx="1295400" cy="998649"/>
            <a:chOff x="2856300" y="3105680"/>
            <a:chExt cx="1295400" cy="998649"/>
          </a:xfrm>
        </p:grpSpPr>
        <p:sp>
          <p:nvSpPr>
            <p:cNvPr id="6" name="Right Arrow 5"/>
            <p:cNvSpPr/>
            <p:nvPr/>
          </p:nvSpPr>
          <p:spPr>
            <a:xfrm>
              <a:off x="2856300" y="3105680"/>
              <a:ext cx="1295400" cy="9986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6300" y="3410480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compiler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7A2C37-ABD2-CD42-A36F-9CB51EF49358}"/>
              </a:ext>
            </a:extLst>
          </p:cNvPr>
          <p:cNvGrpSpPr/>
          <p:nvPr/>
        </p:nvGrpSpPr>
        <p:grpSpPr>
          <a:xfrm>
            <a:off x="7239000" y="3124201"/>
            <a:ext cx="1371600" cy="998649"/>
            <a:chOff x="2780100" y="3105680"/>
            <a:chExt cx="1371600" cy="998649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7F6BA8C9-4E69-B643-B803-E774411DE1F7}"/>
                </a:ext>
              </a:extLst>
            </p:cNvPr>
            <p:cNvSpPr/>
            <p:nvPr/>
          </p:nvSpPr>
          <p:spPr>
            <a:xfrm>
              <a:off x="2856300" y="3105680"/>
              <a:ext cx="1295400" cy="9986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4A7E7A-0609-DF4D-ACCF-D004AF4053D8}"/>
                </a:ext>
              </a:extLst>
            </p:cNvPr>
            <p:cNvSpPr txBox="1"/>
            <p:nvPr/>
          </p:nvSpPr>
          <p:spPr>
            <a:xfrm>
              <a:off x="2780100" y="3410480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assembler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65AFCD-A79A-6946-8844-69907B34339D}"/>
              </a:ext>
            </a:extLst>
          </p:cNvPr>
          <p:cNvCxnSpPr>
            <a:cxnSpLocks/>
            <a:endCxn id="54" idx="12"/>
          </p:cNvCxnSpPr>
          <p:nvPr/>
        </p:nvCxnSpPr>
        <p:spPr bwMode="auto">
          <a:xfrm flipV="1">
            <a:off x="6540306" y="3473601"/>
            <a:ext cx="2115512" cy="1417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6CBB2C-EFC5-404E-B5E4-753342C222D9}"/>
              </a:ext>
            </a:extLst>
          </p:cNvPr>
          <p:cNvSpPr txBox="1"/>
          <p:nvPr/>
        </p:nvSpPr>
        <p:spPr>
          <a:xfrm>
            <a:off x="7010400" y="5842338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and instructions cannot be distinguished in memory (it’s all just 0s and 1s)!</a:t>
            </a:r>
          </a:p>
        </p:txBody>
      </p:sp>
    </p:spTree>
    <p:extLst>
      <p:ext uri="{BB962C8B-B14F-4D97-AF65-F5344CB8AC3E}">
        <p14:creationId xmlns:p14="http://schemas.microsoft.com/office/powerpoint/2010/main" val="21643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</TotalTime>
  <Words>2132</Words>
  <Application>Microsoft Office PowerPoint</Application>
  <PresentationFormat>Widescreen</PresentationFormat>
  <Paragraphs>441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MS PGothic</vt:lpstr>
      <vt:lpstr>Arial</vt:lpstr>
      <vt:lpstr>Courier</vt:lpstr>
      <vt:lpstr>Wingdings</vt:lpstr>
      <vt:lpstr>Blank Presentation</vt:lpstr>
      <vt:lpstr>Instruction Set Architecture (Machine Language) Part 1: Von Neumann Machine Model</vt:lpstr>
      <vt:lpstr>Levels of Abstraction in Computers</vt:lpstr>
      <vt:lpstr>Outline</vt:lpstr>
      <vt:lpstr>A Key Idea</vt:lpstr>
      <vt:lpstr>Von Neumann Machine Model: Main Elements</vt:lpstr>
      <vt:lpstr>Memory: Speed vs. Size</vt:lpstr>
      <vt:lpstr>Word and Word Length</vt:lpstr>
      <vt:lpstr>Mapping C to the Machine</vt:lpstr>
      <vt:lpstr>Machine Language</vt:lpstr>
      <vt:lpstr>PowerPoint Presentation</vt:lpstr>
      <vt:lpstr>Instruction Set Architecture (Machine Language) Part 2: Instruction Set Architecture</vt:lpstr>
      <vt:lpstr>Outline</vt:lpstr>
      <vt:lpstr>Instruction Set Architecture</vt:lpstr>
      <vt:lpstr>ISA Elements &amp; the Program Counter</vt:lpstr>
      <vt:lpstr>Machine Instructions</vt:lpstr>
      <vt:lpstr>Zero Address: Stack Machine</vt:lpstr>
      <vt:lpstr>One Address: Accumulator Machine</vt:lpstr>
      <vt:lpstr>Two/Three Address Architecture (Register Oriented)</vt:lpstr>
      <vt:lpstr>Other ISA Categorizations</vt:lpstr>
      <vt:lpstr>Instructions: Operations</vt:lpstr>
      <vt:lpstr>Instructions: Operations</vt:lpstr>
      <vt:lpstr>Accessing Data</vt:lpstr>
      <vt:lpstr>PowerPoint Presentation</vt:lpstr>
      <vt:lpstr>Instruction Set Architecture (Machine Language) Part 3: Instructions</vt:lpstr>
      <vt:lpstr>Instructions</vt:lpstr>
      <vt:lpstr>Instructions</vt:lpstr>
      <vt:lpstr>Instructions</vt:lpstr>
      <vt:lpstr>Instructions</vt:lpstr>
      <vt:lpstr>Instruction cycle</vt:lpstr>
      <vt:lpstr>Summary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972</cp:revision>
  <cp:lastPrinted>2009-01-07T14:36:48Z</cp:lastPrinted>
  <dcterms:created xsi:type="dcterms:W3CDTF">2010-01-13T20:51:38Z</dcterms:created>
  <dcterms:modified xsi:type="dcterms:W3CDTF">2020-09-17T23:05:50Z</dcterms:modified>
</cp:coreProperties>
</file>