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4"/>
  </p:sldMasterIdLst>
  <p:notesMasterIdLst>
    <p:notesMasterId r:id="rId25"/>
  </p:notesMasterIdLst>
  <p:sldIdLst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559"/>
    <p:restoredTop sz="90934"/>
  </p:normalViewPr>
  <p:slideViewPr>
    <p:cSldViewPr>
      <p:cViewPr varScale="1">
        <p:scale>
          <a:sx n="115" d="100"/>
          <a:sy n="115" d="100"/>
        </p:scale>
        <p:origin x="1016" y="192"/>
      </p:cViewPr>
      <p:guideLst>
        <p:guide orient="horz" pos="768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AABFD91-6FD9-1F4D-B66B-4D35251C5E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766FDBA-B7D4-5345-A400-8B89BAF802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DC5CB11-9F88-9145-A654-DF2C5A5476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2689FDBE-4D68-DA4A-9860-B5FD912DE6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03EDC8F0-FC74-B74F-8532-D6D76F35F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237C751-A33E-45AD-A762-A243D9317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67956DBE-A117-FA4C-BAFC-027329BB7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1200"/>
          </a:p>
        </p:txBody>
      </p:sp>
      <p:pic>
        <p:nvPicPr>
          <p:cNvPr id="4" name="Picture 4" descr="C:\Documents and Settings\Greg Byrd\My Documents\ece206\mh-slides\ti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>
            <a:extLst>
              <a:ext uri="{FF2B5EF4-FFF2-40B4-BE49-F238E27FC236}">
                <a16:creationId xmlns:a16="http://schemas.microsoft.com/office/drawing/2014/main" id="{42493CE2-44E5-964C-A3AA-2BBDD8CDCD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81600" cy="2133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00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E3B7-D469-294C-92B0-B592D6CA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A9EB-4F02-9048-A563-5B3DC97A8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CB2C19D8-4505-4BA7-8838-18FF2F50FA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5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54497-404F-6345-AC79-8070DFDA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171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FB1E3-DC1C-A842-932E-AA436FB8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63627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B4E0D046-6525-43B4-B947-DACFB98F57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03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60B0-145A-5842-AC43-ACBF5906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E93E-EEDD-6945-BD34-9EE215B5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B4E6E627-80FD-4A97-86D2-CC42403B19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800D-C7E4-9A4E-9AAC-147D8EF1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6A71-84A7-8047-BBFF-B50624A6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FC8CFB7B-D627-494F-94C5-63114E29F6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02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5A45-3FA2-EA4D-8C7A-5471F1CD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9E0E-5BF0-EF4B-A0AA-EF294315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F50D5-11DE-654D-9F5A-BF3CD015F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BACF308C-D807-458E-8C27-4CEBC46C58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08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0A7B-B1C8-D74C-80E2-D2AC59E4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4089-BD9D-344F-8685-F75004C8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5801A-DA7E-184D-8E8C-BE8539F1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D43BB-9DE0-854B-B4FA-180E16674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97BC2-EEC7-A241-9AA9-63A368619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F6E4A753-8C61-4C7D-92D6-2D2CBAA2EF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E60F-081B-2B41-B945-5A0F83B3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104C8818-7C19-4141-BA3E-0821362AAF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8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A8900C00-BCDF-4557-9FA1-0F1B826311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4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71C6-19F5-6446-AAF8-D7F5CE52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B66A-E8D0-D242-8589-EADC4F92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11170-9D6A-C74A-AA79-55B64F119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26A25ECE-6975-48EB-84BB-80503FDE84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0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DC8D-9EE4-8945-9D89-70527939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7A1AB-8F74-8A48-9557-156F64D87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6A869-086B-EE42-94F7-173516A4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16-</a:t>
            </a:r>
            <a:fld id="{8F803B1E-04ED-41DF-BF6D-0B26237AF5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4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EF6F122-13DB-1644-8407-AE7777D53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r>
              <a:rPr lang="en-US" altLang="en-US"/>
              <a:t>16-</a:t>
            </a:r>
            <a:fld id="{AFCD0B27-E378-47A3-ABD6-1763AE22AC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47946C24-BDCB-1E49-AEE8-C0E82182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792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800"/>
              <a:t>Copyright © The McGraw-Hill Companies, Inc.  Permission required for reproduction or display.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66838" indent="-176213" algn="l" rtl="0" eaLnBrk="0" fontAlgn="base" hangingPunct="0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16088" indent="-176213" algn="l" rtl="0" eaLnBrk="0" fontAlgn="base" hangingPunct="0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638800" cy="2133600"/>
          </a:xfrm>
        </p:spPr>
        <p:txBody>
          <a:bodyPr/>
          <a:lstStyle/>
          <a:p>
            <a:r>
              <a:rPr lang="en-US" altLang="en-US" sz="4800" smtClean="0"/>
              <a:t>Chapter 18</a:t>
            </a:r>
            <a:br>
              <a:rPr lang="en-US" altLang="en-US" sz="4800" smtClean="0"/>
            </a:br>
            <a:r>
              <a:rPr lang="en-US" altLang="en-US" sz="4800" b="0" smtClean="0"/>
              <a:t>I/O in C</a:t>
            </a:r>
            <a:endParaRPr lang="en-US" altLang="en-US" sz="48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FDD926F2-C539-4A02-BF49-DEBF5F6779CF}" type="slidenum">
              <a:rPr lang="en-US" altLang="en-US" sz="2000" smtClean="0"/>
              <a:pPr/>
              <a:t>10</a:t>
            </a:fld>
            <a:endParaRPr lang="en-US" altLang="en-US" sz="200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Special Character Literals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tabLst>
                <a:tab pos="857250" algn="l"/>
                <a:tab pos="2057400" algn="l"/>
              </a:tabLst>
            </a:pPr>
            <a:r>
              <a:rPr lang="en-US" altLang="en-US" smtClean="0"/>
              <a:t>Certain characters cannot be easily represented</a:t>
            </a:r>
            <a:br>
              <a:rPr lang="en-US" altLang="en-US" smtClean="0"/>
            </a:br>
            <a:r>
              <a:rPr lang="en-US" altLang="en-US" smtClean="0"/>
              <a:t>by a single keystroke, because they</a:t>
            </a:r>
          </a:p>
          <a:p>
            <a:pPr lvl="1">
              <a:tabLst>
                <a:tab pos="857250" algn="l"/>
                <a:tab pos="2057400" algn="l"/>
              </a:tabLst>
            </a:pPr>
            <a:r>
              <a:rPr lang="en-US" altLang="en-US" smtClean="0"/>
              <a:t>correspond to whitespace (newline, tab, backspace, ...)</a:t>
            </a:r>
          </a:p>
          <a:p>
            <a:pPr lvl="1">
              <a:tabLst>
                <a:tab pos="857250" algn="l"/>
                <a:tab pos="2057400" algn="l"/>
              </a:tabLst>
            </a:pPr>
            <a:r>
              <a:rPr lang="en-US" altLang="en-US" smtClean="0"/>
              <a:t>are used as delimiters for other literals (quote, double quote, ...)</a:t>
            </a:r>
          </a:p>
          <a:p>
            <a:pPr>
              <a:tabLst>
                <a:tab pos="857250" algn="l"/>
                <a:tab pos="2057400" algn="l"/>
              </a:tabLst>
            </a:pPr>
            <a:r>
              <a:rPr lang="en-US" altLang="en-US" smtClean="0"/>
              <a:t>These are represented by the following sequences:</a:t>
            </a:r>
          </a:p>
          <a:p>
            <a:pPr>
              <a:tabLst>
                <a:tab pos="857250" algn="l"/>
                <a:tab pos="2057400" algn="l"/>
              </a:tabLst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 smtClean="0"/>
              <a:t>	newline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\t</a:t>
            </a:r>
            <a:r>
              <a:rPr lang="en-US" altLang="en-US" smtClean="0"/>
              <a:t>	tab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\b</a:t>
            </a:r>
            <a:r>
              <a:rPr lang="en-US" altLang="en-US" smtClean="0"/>
              <a:t>	backspace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\\</a:t>
            </a:r>
            <a:r>
              <a:rPr lang="en-US" altLang="en-US" smtClean="0"/>
              <a:t>	backslash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\'</a:t>
            </a:r>
            <a:r>
              <a:rPr lang="en-US" altLang="en-US" smtClean="0"/>
              <a:t>	single quote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\"</a:t>
            </a:r>
            <a:r>
              <a:rPr lang="en-US" altLang="en-US" smtClean="0"/>
              <a:t> 	double quote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\0</a:t>
            </a:r>
            <a:r>
              <a:rPr lang="en-US" altLang="en-US" i="1" smtClean="0">
                <a:solidFill>
                  <a:srgbClr val="009900"/>
                </a:solidFill>
                <a:latin typeface="Courier New" panose="02070309020205020404" pitchFamily="49" charset="0"/>
              </a:rPr>
              <a:t>nnn</a:t>
            </a:r>
            <a:r>
              <a:rPr lang="en-US" altLang="en-US" smtClean="0"/>
              <a:t>	ASCII code </a:t>
            </a:r>
            <a:r>
              <a:rPr lang="en-US" altLang="en-US" i="1" smtClean="0"/>
              <a:t>nnn</a:t>
            </a:r>
            <a:r>
              <a:rPr lang="en-US" altLang="en-US" smtClean="0"/>
              <a:t> (in octal)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\x</a:t>
            </a:r>
            <a:r>
              <a:rPr lang="en-US" altLang="en-US" i="1" smtClean="0">
                <a:solidFill>
                  <a:srgbClr val="009900"/>
                </a:solidFill>
                <a:latin typeface="Courier New" panose="02070309020205020404" pitchFamily="49" charset="0"/>
              </a:rPr>
              <a:t>nnn</a:t>
            </a:r>
            <a:r>
              <a:rPr lang="en-US" altLang="en-US" smtClean="0"/>
              <a:t>	ASCII code </a:t>
            </a:r>
            <a:r>
              <a:rPr lang="en-US" altLang="en-US" i="1" smtClean="0"/>
              <a:t>nnn</a:t>
            </a:r>
            <a:r>
              <a:rPr lang="en-US" altLang="en-US" smtClean="0"/>
              <a:t> (in hex)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8B62506A-29E0-48F2-913B-461D4A6859B6}" type="slidenum">
              <a:rPr lang="en-US" altLang="en-US" sz="2000" smtClean="0"/>
              <a:pPr/>
              <a:t>11</a:t>
            </a:fld>
            <a:endParaRPr lang="en-US" altLang="en-US" sz="200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printf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altLang="en-US" smtClean="0"/>
              <a:t>Prints its first argument (format string) to stdout with all formatting characters replaced by the ASCII representation of the corresponding data argument.</a:t>
            </a:r>
          </a:p>
          <a:p>
            <a:r>
              <a:rPr lang="en-US" altLang="en-US" sz="2000" smtClean="0"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int a = 100;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int b = 65;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char c = 'z';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char banner[10] = "Hola!";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double pi = 3.14159;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printf("The variable 'a' decimal: %d\n", a);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printf("The variable 'a' hex: %x\n", a);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printf("The variable 'a' binary: %b\n", a);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printf("'a' plus 'b' as character: %c\n", a+b);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printf("A char %c.\t A string %s\n A float %f\n",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       c, banner, pi);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0EF697F8-5A21-4BDB-A706-26053BC08B34}" type="slidenum">
              <a:rPr lang="en-US" altLang="en-US" sz="2000" smtClean="0"/>
              <a:pPr/>
              <a:t>12</a:t>
            </a:fld>
            <a:endParaRPr lang="en-US" altLang="en-US" sz="200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Missing Data Arguments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What happens when you don't provide a</a:t>
            </a:r>
            <a:br>
              <a:rPr lang="en-US" altLang="en-US" smtClean="0"/>
            </a:br>
            <a:r>
              <a:rPr lang="en-US" altLang="en-US" smtClean="0"/>
              <a:t>data argument for every formatting character?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printf("The value of nothing is %d\n");</a:t>
            </a:r>
            <a:endParaRPr lang="en-US" altLang="en-US" smtClean="0">
              <a:latin typeface="Courier New" panose="02070309020205020404" pitchFamily="49" charset="0"/>
            </a:endParaRPr>
          </a:p>
          <a:p>
            <a:endParaRPr lang="en-US" altLang="en-US" smtClean="0">
              <a:latin typeface="Courier New" panose="02070309020205020404" pitchFamily="49" charset="0"/>
            </a:endParaRPr>
          </a:p>
          <a:p>
            <a:r>
              <a:rPr lang="en-US" altLang="en-US" smtClean="0">
                <a:latin typeface="Courier New" panose="02070309020205020404" pitchFamily="49" charset="0"/>
              </a:rPr>
              <a:t>%d</a:t>
            </a:r>
            <a:r>
              <a:rPr lang="en-US" altLang="en-US" smtClean="0"/>
              <a:t> will convert and print whatever is on the stack</a:t>
            </a:r>
            <a:br>
              <a:rPr lang="en-US" altLang="en-US" smtClean="0"/>
            </a:br>
            <a:r>
              <a:rPr lang="en-US" altLang="en-US" smtClean="0"/>
              <a:t>in the position where it expects the first argument.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In other words, </a:t>
            </a:r>
            <a:r>
              <a:rPr lang="en-US" altLang="en-US" u="sng" smtClean="0"/>
              <a:t>something</a:t>
            </a:r>
            <a:r>
              <a:rPr lang="en-US" altLang="en-US" smtClean="0"/>
              <a:t> will be printed, </a:t>
            </a:r>
            <a:br>
              <a:rPr lang="en-US" altLang="en-US" smtClean="0"/>
            </a:br>
            <a:r>
              <a:rPr lang="en-US" altLang="en-US" smtClean="0"/>
              <a:t>but it will be a garbage value as far as our program</a:t>
            </a:r>
            <a:br>
              <a:rPr lang="en-US" altLang="en-US" smtClean="0"/>
            </a:br>
            <a:r>
              <a:rPr lang="en-US" altLang="en-US" smtClean="0"/>
              <a:t>is concerned.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B32A0250-5945-40B3-8DAD-6E1FD37115EE}" type="slidenum">
              <a:rPr lang="en-US" altLang="en-US" sz="2000" smtClean="0"/>
              <a:pPr/>
              <a:t>13</a:t>
            </a:fld>
            <a:endParaRPr lang="en-US" altLang="en-US" sz="200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scanf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Reads ASCII characters from stdin,</a:t>
            </a:r>
            <a:br>
              <a:rPr lang="en-US" altLang="en-US" smtClean="0"/>
            </a:br>
            <a:r>
              <a:rPr lang="en-US" altLang="en-US" smtClean="0"/>
              <a:t>matching characters to its first argument (format string),</a:t>
            </a:r>
            <a:br>
              <a:rPr lang="en-US" altLang="en-US" smtClean="0"/>
            </a:br>
            <a:r>
              <a:rPr lang="en-US" altLang="en-US" smtClean="0"/>
              <a:t>converting character sequences according to any</a:t>
            </a:r>
            <a:br>
              <a:rPr lang="en-US" altLang="en-US" smtClean="0"/>
            </a:br>
            <a:r>
              <a:rPr lang="en-US" altLang="en-US" smtClean="0"/>
              <a:t>formatting characters, and storing the converted values</a:t>
            </a:r>
            <a:br>
              <a:rPr lang="en-US" altLang="en-US" smtClean="0"/>
            </a:br>
            <a:r>
              <a:rPr lang="en-US" altLang="en-US" smtClean="0"/>
              <a:t>to the addresses specified by its data pointer arguments.</a:t>
            </a:r>
          </a:p>
          <a:p>
            <a:endParaRPr lang="en-US" altLang="en-US" smtClean="0"/>
          </a:p>
          <a:p>
            <a:r>
              <a:rPr lang="en-US" altLang="en-US" sz="2000" smtClean="0">
                <a:latin typeface="Courier New" panose="02070309020205020404" pitchFamily="49" charset="0"/>
              </a:rPr>
              <a:t>    </a:t>
            </a: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char name[100];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 int bMonth, bDay, bYear;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 double gpa;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 scanf("%s %d/%d/%d %lf", 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       name, &amp;bMonth, &amp;bDay, &amp;bYear, &amp;gpa);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61A73C8A-3A1A-446C-9238-736E855C7E5A}" type="slidenum">
              <a:rPr lang="en-US" altLang="en-US" sz="2000" smtClean="0"/>
              <a:pPr/>
              <a:t>14</a:t>
            </a:fld>
            <a:endParaRPr lang="en-US" altLang="en-US" sz="200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scanf Conversion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914400" algn="l"/>
                <a:tab pos="1771650" algn="l"/>
              </a:tabLst>
            </a:pPr>
            <a:r>
              <a:rPr lang="en-US" altLang="en-US" smtClean="0"/>
              <a:t>For each data conversion, scanf will skip whitespace characters and then read ASCII characters until it encounters the first character that should NOT be included in the converted value.</a:t>
            </a:r>
          </a:p>
          <a:p>
            <a:pPr>
              <a:tabLst>
                <a:tab pos="914400" algn="l"/>
                <a:tab pos="1771650" algn="l"/>
              </a:tabLst>
            </a:pPr>
            <a:endParaRPr lang="en-US" altLang="en-US" smtClean="0"/>
          </a:p>
          <a:p>
            <a:pPr>
              <a:tabLst>
                <a:tab pos="914400" algn="l"/>
                <a:tab pos="1771650" algn="l"/>
              </a:tabLst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%d</a:t>
            </a:r>
            <a:r>
              <a:rPr lang="en-US" altLang="en-US" smtClean="0"/>
              <a:t>	Reads until first non-digit.</a:t>
            </a:r>
          </a:p>
          <a:p>
            <a:pPr>
              <a:tabLst>
                <a:tab pos="914400" algn="l"/>
                <a:tab pos="1771650" algn="l"/>
              </a:tabLst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%x</a:t>
            </a:r>
            <a:r>
              <a:rPr lang="en-US" altLang="en-US" smtClean="0"/>
              <a:t>	Reads until first non-digit (in hex).</a:t>
            </a:r>
          </a:p>
          <a:p>
            <a:pPr>
              <a:tabLst>
                <a:tab pos="914400" algn="l"/>
                <a:tab pos="1771650" algn="l"/>
              </a:tabLst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%s</a:t>
            </a:r>
            <a:r>
              <a:rPr lang="en-US" altLang="en-US" smtClean="0"/>
              <a:t>	Reads until first whitespace character.</a:t>
            </a:r>
          </a:p>
          <a:p>
            <a:pPr>
              <a:tabLst>
                <a:tab pos="914400" algn="l"/>
                <a:tab pos="1771650" algn="l"/>
              </a:tabLst>
            </a:pPr>
            <a:endParaRPr lang="en-US" altLang="en-US" smtClean="0"/>
          </a:p>
          <a:p>
            <a:pPr>
              <a:tabLst>
                <a:tab pos="914400" algn="l"/>
                <a:tab pos="1771650" algn="l"/>
              </a:tabLst>
            </a:pPr>
            <a:r>
              <a:rPr lang="en-US" altLang="en-US" smtClean="0"/>
              <a:t>Literals in format string must match literals in the</a:t>
            </a:r>
            <a:br>
              <a:rPr lang="en-US" altLang="en-US" smtClean="0"/>
            </a:br>
            <a:r>
              <a:rPr lang="en-US" altLang="en-US" smtClean="0"/>
              <a:t>input stream.</a:t>
            </a:r>
          </a:p>
          <a:p>
            <a:pPr>
              <a:tabLst>
                <a:tab pos="914400" algn="l"/>
                <a:tab pos="1771650" algn="l"/>
              </a:tabLst>
            </a:pPr>
            <a:r>
              <a:rPr lang="en-US" altLang="en-US" smtClean="0"/>
              <a:t>Data arguments must be pointers, because scanf</a:t>
            </a:r>
            <a:br>
              <a:rPr lang="en-US" altLang="en-US" smtClean="0"/>
            </a:br>
            <a:r>
              <a:rPr lang="en-US" altLang="en-US" smtClean="0"/>
              <a:t>stores the converted value to that memory address.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A2171A88-9CCE-464D-9C27-B2B761288FC6}" type="slidenum">
              <a:rPr lang="en-US" altLang="en-US" sz="2000" smtClean="0"/>
              <a:pPr/>
              <a:t>15</a:t>
            </a:fld>
            <a:endParaRPr lang="en-US" altLang="en-US" sz="200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scanf Return Value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000500" algn="ctr"/>
              </a:tabLst>
            </a:pPr>
            <a:r>
              <a:rPr lang="en-US" altLang="en-US" smtClean="0"/>
              <a:t>The scanf function returns an </a:t>
            </a:r>
            <a:r>
              <a:rPr lang="en-US" altLang="en-US" smtClean="0">
                <a:solidFill>
                  <a:srgbClr val="CE0000"/>
                </a:solidFill>
              </a:rPr>
              <a:t>integer</a:t>
            </a:r>
            <a:r>
              <a:rPr lang="en-US" altLang="en-US" smtClean="0"/>
              <a:t>, which indicates </a:t>
            </a:r>
            <a:br>
              <a:rPr lang="en-US" altLang="en-US" smtClean="0"/>
            </a:br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CE0000"/>
                </a:solidFill>
              </a:rPr>
              <a:t>number of successful conversions</a:t>
            </a:r>
            <a:r>
              <a:rPr lang="en-US" altLang="en-US" smtClean="0"/>
              <a:t> performed.</a:t>
            </a:r>
          </a:p>
          <a:p>
            <a:pPr lvl="1">
              <a:tabLst>
                <a:tab pos="4000500" algn="ctr"/>
              </a:tabLst>
            </a:pPr>
            <a:r>
              <a:rPr lang="en-US" altLang="en-US" smtClean="0"/>
              <a:t>This lets the program check whether the input stream</a:t>
            </a:r>
            <a:br>
              <a:rPr lang="en-US" altLang="en-US" smtClean="0"/>
            </a:br>
            <a:r>
              <a:rPr lang="en-US" altLang="en-US" smtClean="0"/>
              <a:t>was in the proper format.</a:t>
            </a:r>
          </a:p>
          <a:p>
            <a:pPr>
              <a:tabLst>
                <a:tab pos="4000500" algn="ctr"/>
              </a:tabLst>
            </a:pPr>
            <a:endParaRPr lang="en-US" altLang="en-US" smtClean="0"/>
          </a:p>
          <a:p>
            <a:pPr>
              <a:tabLst>
                <a:tab pos="4000500" algn="ctr"/>
              </a:tabLst>
            </a:pPr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scanf("%s %d/%d/%d %lf", 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   name, &amp;bMonth, &amp;bDay, &amp;bYear, &amp;gpa);</a:t>
            </a:r>
          </a:p>
          <a:p>
            <a:pPr>
              <a:tabLst>
                <a:tab pos="4000500" algn="ctr"/>
              </a:tabLst>
            </a:pPr>
            <a:endParaRPr lang="en-US" altLang="en-US" sz="2000" smtClean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4000500" algn="ctr"/>
              </a:tabLst>
            </a:pPr>
            <a:r>
              <a:rPr lang="en-US" altLang="en-US" sz="2000" i="1" smtClean="0"/>
              <a:t>Input Stream	Return Value</a:t>
            </a: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Mudd 02/16/69 3.02	5</a:t>
            </a:r>
          </a:p>
          <a:p>
            <a:pPr>
              <a:tabLst>
                <a:tab pos="4000500" algn="ctr"/>
              </a:tabLst>
            </a:pP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Muss 02 16 69 3.02	2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95400" y="5791200"/>
            <a:ext cx="477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CE0000"/>
                </a:solidFill>
              </a:rPr>
              <a:t>Doesn't match literal '/', so scanf quits</a:t>
            </a:r>
            <a:br>
              <a:rPr lang="en-US" altLang="en-US" sz="2000" b="1">
                <a:solidFill>
                  <a:srgbClr val="CE0000"/>
                </a:solidFill>
              </a:rPr>
            </a:br>
            <a:r>
              <a:rPr lang="en-US" altLang="en-US" sz="2000" b="1">
                <a:solidFill>
                  <a:srgbClr val="CE0000"/>
                </a:solidFill>
              </a:rPr>
              <a:t>after second conversion.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1447800" y="5410200"/>
            <a:ext cx="0" cy="3810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AC1FB3C8-3AAC-4A5E-B989-7B5E648F5007}" type="slidenum">
              <a:rPr lang="en-US" altLang="en-US" sz="2000" smtClean="0"/>
              <a:pPr/>
              <a:t>16</a:t>
            </a:fld>
            <a:endParaRPr lang="en-US" altLang="en-US" sz="200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Bad scanf Arguments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42900" algn="l"/>
                <a:tab pos="1257300" algn="l"/>
              </a:tabLst>
            </a:pPr>
            <a:r>
              <a:rPr lang="en-US" altLang="en-US" smtClean="0"/>
              <a:t>Two problems with scanf data arguments</a:t>
            </a:r>
          </a:p>
          <a:p>
            <a:pPr>
              <a:tabLst>
                <a:tab pos="342900" algn="l"/>
                <a:tab pos="1257300" algn="l"/>
              </a:tabLst>
            </a:pPr>
            <a:r>
              <a:rPr lang="en-US" altLang="en-US" smtClean="0">
                <a:solidFill>
                  <a:srgbClr val="CE0000"/>
                </a:solidFill>
              </a:rPr>
              <a:t>1. Not a pointer</a:t>
            </a:r>
            <a:endParaRPr lang="en-US" altLang="en-US" smtClean="0"/>
          </a:p>
          <a:p>
            <a:pPr>
              <a:tabLst>
                <a:tab pos="342900" algn="l"/>
                <a:tab pos="1257300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</a:t>
            </a: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int n = 0;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		scanf("%d", n);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>
              <a:tabLst>
                <a:tab pos="342900" algn="l"/>
                <a:tab pos="1257300" algn="l"/>
              </a:tabLst>
            </a:pPr>
            <a:r>
              <a:rPr lang="en-US" altLang="en-US" smtClean="0"/>
              <a:t>	Will use the value of the argument as an address.</a:t>
            </a:r>
          </a:p>
          <a:p>
            <a:pPr>
              <a:tabLst>
                <a:tab pos="342900" algn="l"/>
                <a:tab pos="1257300" algn="l"/>
              </a:tabLst>
            </a:pPr>
            <a:r>
              <a:rPr lang="en-US" altLang="en-US" smtClean="0">
                <a:solidFill>
                  <a:srgbClr val="CE0000"/>
                </a:solidFill>
              </a:rPr>
              <a:t>2. Missing data argument</a:t>
            </a:r>
            <a:endParaRPr lang="en-US" altLang="en-US" smtClean="0"/>
          </a:p>
          <a:p>
            <a:pPr>
              <a:tabLst>
                <a:tab pos="342900" algn="l"/>
                <a:tab pos="1257300" algn="l"/>
              </a:tabLst>
            </a:pPr>
            <a:r>
              <a:rPr lang="en-US" altLang="en-US" smtClean="0"/>
              <a:t>		</a:t>
            </a: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scanf("%d");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>
              <a:tabLst>
                <a:tab pos="342900" algn="l"/>
                <a:tab pos="1257300" algn="l"/>
              </a:tabLst>
            </a:pPr>
            <a:r>
              <a:rPr lang="en-US" altLang="en-US" smtClean="0"/>
              <a:t>	Will get address from stack, where it expects to</a:t>
            </a:r>
            <a:br>
              <a:rPr lang="en-US" altLang="en-US" smtClean="0"/>
            </a:br>
            <a:r>
              <a:rPr lang="en-US" altLang="en-US" smtClean="0"/>
              <a:t>	find first data argument.</a:t>
            </a:r>
          </a:p>
          <a:p>
            <a:pPr>
              <a:tabLst>
                <a:tab pos="342900" algn="l"/>
                <a:tab pos="1257300" algn="l"/>
              </a:tabLst>
            </a:pPr>
            <a:endParaRPr lang="en-US" altLang="en-US" sz="2000" smtClean="0"/>
          </a:p>
          <a:p>
            <a:pPr>
              <a:tabLst>
                <a:tab pos="342900" algn="l"/>
                <a:tab pos="1257300" algn="l"/>
              </a:tabLst>
            </a:pPr>
            <a:r>
              <a:rPr lang="en-US" altLang="en-US" sz="2000" smtClean="0"/>
              <a:t>If you're lucky, program will crash because of trying to modify</a:t>
            </a:r>
            <a:br>
              <a:rPr lang="en-US" altLang="en-US" sz="2000" smtClean="0"/>
            </a:br>
            <a:r>
              <a:rPr lang="en-US" altLang="en-US" sz="2000" smtClean="0"/>
              <a:t>a restricted memory location (e.g., location 0).  Otherwise,</a:t>
            </a:r>
            <a:br>
              <a:rPr lang="en-US" altLang="en-US" sz="2000" smtClean="0"/>
            </a:br>
            <a:r>
              <a:rPr lang="en-US" altLang="en-US" sz="2000" smtClean="0"/>
              <a:t>your program will just modify an arbitrary memory location,</a:t>
            </a:r>
            <a:br>
              <a:rPr lang="en-US" altLang="en-US" sz="2000" smtClean="0"/>
            </a:br>
            <a:r>
              <a:rPr lang="en-US" altLang="en-US" sz="2000" smtClean="0"/>
              <a:t>which can cause very unpredictable behavior.</a:t>
            </a:r>
          </a:p>
          <a:p>
            <a:pPr>
              <a:tabLst>
                <a:tab pos="342900" algn="l"/>
                <a:tab pos="1257300" algn="l"/>
              </a:tabLst>
            </a:pPr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E010D7FD-D971-47AC-8B63-F3F7C6C6F4D6}" type="slidenum">
              <a:rPr lang="en-US" altLang="en-US" sz="2000" smtClean="0"/>
              <a:pPr/>
              <a:t>17</a:t>
            </a:fld>
            <a:endParaRPr lang="en-US" altLang="en-US" sz="200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 Argument Lists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number of arguments in a printf or scanf call</a:t>
            </a:r>
            <a:br>
              <a:rPr lang="en-US" altLang="en-US" smtClean="0"/>
            </a:br>
            <a:r>
              <a:rPr lang="en-US" altLang="en-US" smtClean="0"/>
              <a:t>depends on the number of data items being</a:t>
            </a:r>
            <a:br>
              <a:rPr lang="en-US" altLang="en-US" smtClean="0"/>
            </a:br>
            <a:r>
              <a:rPr lang="en-US" altLang="en-US" smtClean="0"/>
              <a:t>read or written.</a:t>
            </a:r>
          </a:p>
          <a:p>
            <a:endParaRPr lang="en-US" altLang="en-US" smtClean="0"/>
          </a:p>
          <a:p>
            <a:r>
              <a:rPr lang="en-US" altLang="en-US" smtClean="0"/>
              <a:t>Requires a special calling mechanism</a:t>
            </a:r>
          </a:p>
          <a:p>
            <a:pPr lvl="1"/>
            <a:r>
              <a:rPr lang="en-US" altLang="en-US" smtClean="0"/>
              <a:t>Mechanism described in Chapter 14 assumes that</a:t>
            </a:r>
            <a:br>
              <a:rPr lang="en-US" altLang="en-US" smtClean="0"/>
            </a:br>
            <a:r>
              <a:rPr lang="en-US" altLang="en-US" smtClean="0"/>
              <a:t>number and types of arguments are fixed.</a:t>
            </a:r>
          </a:p>
          <a:p>
            <a:pPr lvl="1"/>
            <a:r>
              <a:rPr lang="en-US" altLang="en-US" smtClean="0"/>
              <a:t>First, the number of arguments is written to the stack,</a:t>
            </a:r>
            <a:br>
              <a:rPr lang="en-US" altLang="en-US" smtClean="0"/>
            </a:br>
            <a:r>
              <a:rPr lang="en-US" altLang="en-US" smtClean="0"/>
              <a:t>followed by the arguments themselves.  Both caller and callee</a:t>
            </a:r>
            <a:br>
              <a:rPr lang="en-US" altLang="en-US" smtClean="0"/>
            </a:br>
            <a:r>
              <a:rPr lang="en-US" altLang="en-US" smtClean="0"/>
              <a:t>must know that this special mechanism is being used.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AF2140EB-0034-480A-B035-A0775DE2A760}" type="slidenum">
              <a:rPr lang="en-US" altLang="en-US" sz="2000" smtClean="0"/>
              <a:pPr/>
              <a:t>18</a:t>
            </a:fld>
            <a:endParaRPr lang="en-US" altLang="en-US" sz="2000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I/O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For our purposes, a </a:t>
            </a:r>
            <a:r>
              <a:rPr lang="en-US" altLang="en-US" smtClean="0">
                <a:solidFill>
                  <a:srgbClr val="CE0000"/>
                </a:solidFill>
              </a:rPr>
              <a:t>file</a:t>
            </a:r>
            <a:r>
              <a:rPr lang="en-US" altLang="en-US" smtClean="0"/>
              <a:t> is a sequence of ASCII characters</a:t>
            </a:r>
            <a:br>
              <a:rPr lang="en-US" altLang="en-US" smtClean="0"/>
            </a:br>
            <a:r>
              <a:rPr lang="en-US" altLang="en-US" smtClean="0"/>
              <a:t>stored on some device.</a:t>
            </a:r>
          </a:p>
          <a:p>
            <a:pPr lvl="1"/>
            <a:r>
              <a:rPr lang="en-US" altLang="en-US" smtClean="0"/>
              <a:t>Allows us to process large amounts of data</a:t>
            </a:r>
            <a:br>
              <a:rPr lang="en-US" altLang="en-US" smtClean="0"/>
            </a:br>
            <a:r>
              <a:rPr lang="en-US" altLang="en-US" smtClean="0"/>
              <a:t>without having to type it in each time or read it all on the screen</a:t>
            </a:r>
            <a:br>
              <a:rPr lang="en-US" altLang="en-US" smtClean="0"/>
            </a:br>
            <a:r>
              <a:rPr lang="en-US" altLang="en-US" smtClean="0"/>
              <a:t>as it scrolls by.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CE0000"/>
                </a:solidFill>
              </a:rPr>
              <a:t>Each file is associated with a stream.</a:t>
            </a:r>
            <a:endParaRPr lang="en-US" altLang="en-US" smtClean="0"/>
          </a:p>
          <a:p>
            <a:pPr lvl="1"/>
            <a:r>
              <a:rPr lang="en-US" altLang="en-US" smtClean="0"/>
              <a:t>May be input stream or output stream (or both!).</a:t>
            </a:r>
          </a:p>
          <a:p>
            <a:endParaRPr lang="en-US" altLang="en-US" smtClean="0"/>
          </a:p>
          <a:p>
            <a:r>
              <a:rPr lang="en-US" altLang="en-US" smtClean="0"/>
              <a:t>The type of a stream is a "</a:t>
            </a:r>
            <a:r>
              <a:rPr lang="en-US" altLang="en-US" smtClean="0">
                <a:solidFill>
                  <a:srgbClr val="CE0000"/>
                </a:solidFill>
              </a:rPr>
              <a:t>file pointer</a:t>
            </a:r>
            <a:r>
              <a:rPr lang="en-US" altLang="en-US" smtClean="0"/>
              <a:t>", declared as: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FILE *infile;</a:t>
            </a:r>
            <a:endParaRPr lang="en-US" altLang="en-US" smtClean="0">
              <a:latin typeface="Courier New" panose="02070309020205020404" pitchFamily="49" charset="0"/>
            </a:endParaRPr>
          </a:p>
          <a:p>
            <a:endParaRPr lang="en-US" altLang="en-US" sz="2000" smtClean="0"/>
          </a:p>
          <a:p>
            <a:r>
              <a:rPr lang="en-US" altLang="en-US" sz="2000" smtClean="0"/>
              <a:t>The </a:t>
            </a:r>
            <a:r>
              <a:rPr lang="en-US" altLang="en-US" sz="2000" smtClean="0">
                <a:latin typeface="Courier New" panose="02070309020205020404" pitchFamily="49" charset="0"/>
              </a:rPr>
              <a:t>FILE</a:t>
            </a:r>
            <a:r>
              <a:rPr lang="en-US" altLang="en-US" sz="2000" smtClean="0"/>
              <a:t> type is defined in &lt;stdio.h&gt;.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90D0EAAC-D274-4501-867A-A897EB61397C}" type="slidenum">
              <a:rPr lang="en-US" altLang="en-US" sz="2000" smtClean="0"/>
              <a:pPr/>
              <a:t>19</a:t>
            </a:fld>
            <a:endParaRPr lang="en-US" altLang="en-US" sz="200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fopen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altLang="en-US" smtClean="0"/>
              <a:t>The fopen </a:t>
            </a:r>
            <a:r>
              <a:rPr lang="en-US" altLang="en-US" b="0" smtClean="0"/>
              <a:t>(pronounced "eff-open")</a:t>
            </a:r>
            <a:r>
              <a:rPr lang="en-US" altLang="en-US" smtClean="0"/>
              <a:t> function associates a physical file with a stream.</a:t>
            </a:r>
          </a:p>
          <a:p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	FILE *fopen(char* name, char* mode);</a:t>
            </a:r>
          </a:p>
          <a:p>
            <a:endParaRPr lang="en-US" altLang="en-US" smtClean="0">
              <a:solidFill>
                <a:srgbClr val="009900"/>
              </a:solidFill>
            </a:endParaRPr>
          </a:p>
          <a:p>
            <a:r>
              <a:rPr lang="en-US" altLang="en-US" smtClean="0">
                <a:solidFill>
                  <a:srgbClr val="CE0000"/>
                </a:solidFill>
              </a:rPr>
              <a:t>First argument:</a:t>
            </a:r>
            <a:r>
              <a:rPr lang="en-US" altLang="en-US" smtClean="0">
                <a:solidFill>
                  <a:srgbClr val="009900"/>
                </a:solidFill>
              </a:rPr>
              <a:t> </a:t>
            </a:r>
            <a:r>
              <a:rPr lang="en-US" altLang="en-US" sz="2800" smtClean="0">
                <a:solidFill>
                  <a:srgbClr val="009900"/>
                </a:solidFill>
                <a:latin typeface="Courier New" panose="02070309020205020404" pitchFamily="49" charset="0"/>
              </a:rPr>
              <a:t>name</a:t>
            </a:r>
            <a:endParaRPr lang="en-US" altLang="en-US" smtClean="0">
              <a:solidFill>
                <a:srgbClr val="009900"/>
              </a:solidFill>
            </a:endParaRPr>
          </a:p>
          <a:p>
            <a:pPr lvl="1"/>
            <a:r>
              <a:rPr lang="en-US" altLang="en-US" smtClean="0"/>
              <a:t>The name of the physical file, or how to locate it on the</a:t>
            </a:r>
            <a:br>
              <a:rPr lang="en-US" altLang="en-US" smtClean="0"/>
            </a:br>
            <a:r>
              <a:rPr lang="en-US" altLang="en-US" smtClean="0"/>
              <a:t>storage device.  This may be dependent on the underlying operating system.</a:t>
            </a:r>
          </a:p>
          <a:p>
            <a:r>
              <a:rPr lang="en-US" altLang="en-US" smtClean="0">
                <a:solidFill>
                  <a:srgbClr val="CE0000"/>
                </a:solidFill>
              </a:rPr>
              <a:t>Second argument:</a:t>
            </a:r>
            <a:r>
              <a:rPr lang="en-US" altLang="en-US" smtClean="0"/>
              <a:t> </a:t>
            </a:r>
            <a:r>
              <a:rPr lang="en-US" altLang="en-US" sz="2800" smtClean="0">
                <a:solidFill>
                  <a:srgbClr val="009900"/>
                </a:solidFill>
                <a:latin typeface="Courier New" panose="02070309020205020404" pitchFamily="49" charset="0"/>
              </a:rPr>
              <a:t>mode</a:t>
            </a:r>
            <a:endParaRPr lang="en-US" altLang="en-US" smtClean="0"/>
          </a:p>
          <a:p>
            <a:pPr lvl="1"/>
            <a:r>
              <a:rPr lang="en-US" altLang="en-US" smtClean="0"/>
              <a:t>How the file will be used:</a:t>
            </a:r>
            <a:br>
              <a:rPr lang="en-US" altLang="en-US" smtClean="0"/>
            </a:b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"r"</a:t>
            </a:r>
            <a:r>
              <a:rPr lang="en-US" altLang="en-US" smtClean="0"/>
              <a:t> -- read from the file</a:t>
            </a:r>
            <a:br>
              <a:rPr lang="en-US" altLang="en-US" smtClean="0"/>
            </a:b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"w"</a:t>
            </a:r>
            <a:r>
              <a:rPr lang="en-US" altLang="en-US" smtClean="0"/>
              <a:t> -- write, starting at the beginning of the file</a:t>
            </a:r>
            <a:br>
              <a:rPr lang="en-US" altLang="en-US" smtClean="0"/>
            </a:b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"a"</a:t>
            </a:r>
            <a:r>
              <a:rPr lang="en-US" altLang="en-US" smtClean="0"/>
              <a:t> -- write, starting at the end of the file (append)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3417C0F5-B6C4-4BB5-BEDC-1AC490938E53}" type="slidenum">
              <a:rPr lang="en-US" altLang="en-US" sz="2000" smtClean="0"/>
              <a:pPr/>
              <a:t>2</a:t>
            </a:fld>
            <a:endParaRPr lang="en-US" altLang="en-US" sz="200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C Library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I/O commands are not included as part of the C language.</a:t>
            </a:r>
          </a:p>
          <a:p>
            <a:r>
              <a:rPr lang="en-US" altLang="en-US" smtClean="0"/>
              <a:t>Instead, they are part of the </a:t>
            </a:r>
            <a:r>
              <a:rPr lang="en-US" altLang="en-US" smtClean="0">
                <a:solidFill>
                  <a:srgbClr val="CE0000"/>
                </a:solidFill>
              </a:rPr>
              <a:t>Standard C Library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A collection of functions and macros</a:t>
            </a:r>
            <a:br>
              <a:rPr lang="en-US" altLang="en-US" smtClean="0"/>
            </a:br>
            <a:r>
              <a:rPr lang="en-US" altLang="en-US" smtClean="0"/>
              <a:t>that must be implemented by any ANSI standard implementation.</a:t>
            </a:r>
          </a:p>
          <a:p>
            <a:pPr lvl="1"/>
            <a:r>
              <a:rPr lang="en-US" altLang="en-US" smtClean="0"/>
              <a:t>Automatically linked with every executable.</a:t>
            </a:r>
          </a:p>
          <a:p>
            <a:pPr lvl="1"/>
            <a:r>
              <a:rPr lang="en-US" altLang="en-US" smtClean="0"/>
              <a:t>Implementation depends on processor, operating system, etc.,</a:t>
            </a:r>
            <a:br>
              <a:rPr lang="en-US" altLang="en-US" smtClean="0"/>
            </a:br>
            <a:r>
              <a:rPr lang="en-US" altLang="en-US" smtClean="0"/>
              <a:t>but interface is standard.</a:t>
            </a:r>
          </a:p>
          <a:p>
            <a:endParaRPr lang="en-US" altLang="en-US" smtClean="0"/>
          </a:p>
          <a:p>
            <a:r>
              <a:rPr lang="en-US" altLang="en-US" smtClean="0"/>
              <a:t>Since they are not part of the language, </a:t>
            </a:r>
            <a:br>
              <a:rPr lang="en-US" altLang="en-US" smtClean="0"/>
            </a:br>
            <a:r>
              <a:rPr lang="en-US" altLang="en-US" smtClean="0"/>
              <a:t>compiler must be told about function interfaces.</a:t>
            </a:r>
            <a:br>
              <a:rPr lang="en-US" altLang="en-US" smtClean="0"/>
            </a:br>
            <a:r>
              <a:rPr lang="en-US" altLang="en-US" smtClean="0"/>
              <a:t>Standard </a:t>
            </a:r>
            <a:r>
              <a:rPr lang="en-US" altLang="en-US" smtClean="0">
                <a:solidFill>
                  <a:srgbClr val="CE0000"/>
                </a:solidFill>
              </a:rPr>
              <a:t>header files</a:t>
            </a:r>
            <a:r>
              <a:rPr lang="en-US" altLang="en-US" smtClean="0"/>
              <a:t> are provided,</a:t>
            </a:r>
            <a:br>
              <a:rPr lang="en-US" altLang="en-US" smtClean="0"/>
            </a:br>
            <a:r>
              <a:rPr lang="en-US" altLang="en-US" smtClean="0"/>
              <a:t>which contain declarations of functions, variables,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57048A5D-0849-4963-85BE-48F0ED418387}" type="slidenum">
              <a:rPr lang="en-US" altLang="en-US" sz="2000" smtClean="0"/>
              <a:pPr/>
              <a:t>20</a:t>
            </a:fld>
            <a:endParaRPr lang="en-US" altLang="en-US" sz="200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fprintf and fscanf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Once a file is opened, it can be read or written</a:t>
            </a:r>
            <a:br>
              <a:rPr lang="en-US" altLang="en-US" smtClean="0"/>
            </a:br>
            <a:r>
              <a:rPr lang="en-US" altLang="en-US" smtClean="0"/>
              <a:t>using </a:t>
            </a:r>
            <a:r>
              <a:rPr lang="en-US" altLang="en-US" smtClean="0">
                <a:solidFill>
                  <a:srgbClr val="CE0000"/>
                </a:solidFill>
                <a:latin typeface="Courier New" panose="02070309020205020404" pitchFamily="49" charset="0"/>
              </a:rPr>
              <a:t>fscanf()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CE0000"/>
                </a:solidFill>
                <a:latin typeface="Courier New" panose="02070309020205020404" pitchFamily="49" charset="0"/>
              </a:rPr>
              <a:t>fprintf()</a:t>
            </a:r>
            <a:r>
              <a:rPr lang="en-US" altLang="en-US" smtClean="0"/>
              <a:t>, respectively.</a:t>
            </a:r>
          </a:p>
          <a:p>
            <a:endParaRPr lang="en-US" altLang="en-US" smtClean="0"/>
          </a:p>
          <a:p>
            <a:r>
              <a:rPr lang="en-US" altLang="en-US" smtClean="0"/>
              <a:t>These are just like </a:t>
            </a:r>
            <a:r>
              <a:rPr lang="en-US" altLang="en-US" smtClean="0">
                <a:latin typeface="Courier New" panose="02070309020205020404" pitchFamily="49" charset="0"/>
              </a:rPr>
              <a:t>scanf()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printf()</a:t>
            </a:r>
            <a:r>
              <a:rPr lang="en-US" altLang="en-US" smtClean="0"/>
              <a:t>, </a:t>
            </a:r>
            <a:br>
              <a:rPr lang="en-US" altLang="en-US" smtClean="0"/>
            </a:br>
            <a:r>
              <a:rPr lang="en-US" altLang="en-US" smtClean="0"/>
              <a:t>except an additional argument specifies a file pointer.</a:t>
            </a:r>
          </a:p>
          <a:p>
            <a:endParaRPr lang="en-US" altLang="en-US" smtClean="0"/>
          </a:p>
          <a:p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fprintf(outfile, "The answer is %d\n", x);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US" altLang="en-US" sz="2000" smtClean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fscanf(infile, "%s %d/%d/%d %lf", 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    name, &amp;bMonth, &amp;bDay, &amp;bYear, &amp;gpa);</a:t>
            </a:r>
            <a:endParaRPr lang="en-US" altLang="en-US" smtClean="0">
              <a:latin typeface="Courier New" panose="02070309020205020404" pitchFamily="49" charset="0"/>
            </a:endParaRPr>
          </a:p>
          <a:p>
            <a:endParaRPr lang="en-US" altLang="en-US" smtClean="0">
              <a:latin typeface="Courier New" panose="02070309020205020404" pitchFamily="49" charset="0"/>
            </a:endParaRP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2D332684-2B76-4F40-8013-27585098AFB9}" type="slidenum">
              <a:rPr lang="en-US" altLang="en-US" sz="2000" smtClean="0"/>
              <a:pPr/>
              <a:t>3</a:t>
            </a:fld>
            <a:endParaRPr lang="en-US" altLang="en-US" sz="200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Basic I/O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en-US" altLang="en-US" smtClean="0"/>
              <a:t>The standard I/O functions are declared in the</a:t>
            </a:r>
            <a:br>
              <a:rPr lang="en-US" altLang="en-US" smtClean="0"/>
            </a:br>
            <a:r>
              <a:rPr lang="en-US" altLang="en-US" smtClean="0">
                <a:solidFill>
                  <a:srgbClr val="009900"/>
                </a:solidFill>
              </a:rPr>
              <a:t>&lt;stdio.h&gt;</a:t>
            </a:r>
            <a:r>
              <a:rPr lang="en-US" altLang="en-US" smtClean="0"/>
              <a:t> header file.</a:t>
            </a:r>
          </a:p>
          <a:p>
            <a:pPr>
              <a:tabLst>
                <a:tab pos="1828800" algn="l"/>
              </a:tabLst>
            </a:pPr>
            <a:endParaRPr lang="en-US" altLang="en-US" smtClean="0"/>
          </a:p>
          <a:p>
            <a:pPr>
              <a:tabLst>
                <a:tab pos="1828800" algn="l"/>
              </a:tabLst>
            </a:pPr>
            <a:r>
              <a:rPr lang="en-US" altLang="en-US" i="1" smtClean="0">
                <a:solidFill>
                  <a:srgbClr val="CE0000"/>
                </a:solidFill>
              </a:rPr>
              <a:t>Function</a:t>
            </a:r>
            <a:r>
              <a:rPr lang="en-US" altLang="en-US" smtClean="0"/>
              <a:t>	</a:t>
            </a:r>
            <a:r>
              <a:rPr lang="en-US" altLang="en-US" i="1" smtClean="0">
                <a:solidFill>
                  <a:srgbClr val="CE0000"/>
                </a:solidFill>
              </a:rPr>
              <a:t>Description</a:t>
            </a:r>
            <a:endParaRPr lang="en-US" altLang="en-US" smtClean="0"/>
          </a:p>
          <a:p>
            <a:pPr>
              <a:tabLst>
                <a:tab pos="1828800" algn="l"/>
              </a:tabLst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en-US" smtClean="0"/>
              <a:t>	Displays an ASCII character to the screen.</a:t>
            </a:r>
          </a:p>
          <a:p>
            <a:pPr>
              <a:tabLst>
                <a:tab pos="1828800" algn="l"/>
              </a:tabLst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en-US" smtClean="0"/>
              <a:t>	Reads an ASCII character from the keyboard.</a:t>
            </a:r>
          </a:p>
          <a:p>
            <a:pPr>
              <a:tabLst>
                <a:tab pos="1828800" algn="l"/>
              </a:tabLst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mtClean="0"/>
              <a:t>	Displays a formatted string,</a:t>
            </a:r>
          </a:p>
          <a:p>
            <a:pPr>
              <a:tabLst>
                <a:tab pos="1828800" algn="l"/>
              </a:tabLst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mtClean="0"/>
              <a:t>	Reads a formatted string.</a:t>
            </a:r>
          </a:p>
          <a:p>
            <a:pPr>
              <a:tabLst>
                <a:tab pos="1828800" algn="l"/>
              </a:tabLst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fopen</a:t>
            </a:r>
            <a:r>
              <a:rPr lang="en-US" altLang="en-US" smtClean="0"/>
              <a:t>	Open/create a file for I/O.</a:t>
            </a:r>
          </a:p>
          <a:p>
            <a:pPr>
              <a:tabLst>
                <a:tab pos="1828800" algn="l"/>
              </a:tabLst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en-US" smtClean="0"/>
              <a:t>	Writes a formatted string to a file.</a:t>
            </a:r>
          </a:p>
          <a:p>
            <a:pPr>
              <a:tabLst>
                <a:tab pos="1828800" algn="l"/>
              </a:tabLst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fscanf</a:t>
            </a:r>
            <a:r>
              <a:rPr lang="en-US" altLang="en-US" smtClean="0"/>
              <a:t>	Reads a formatted string from a file.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0EB3E340-004B-4633-BD34-25D0B22BC28A}" type="slidenum">
              <a:rPr lang="en-US" altLang="en-US" sz="2000" smtClean="0"/>
              <a:pPr/>
              <a:t>4</a:t>
            </a:fld>
            <a:endParaRPr lang="en-US" altLang="en-US" sz="200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Text Streams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All character-based I/O in C is performed on </a:t>
            </a:r>
            <a:r>
              <a:rPr lang="en-US" altLang="en-US" smtClean="0">
                <a:solidFill>
                  <a:srgbClr val="CE0000"/>
                </a:solidFill>
              </a:rPr>
              <a:t>text streams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A stream is a </a:t>
            </a:r>
            <a:r>
              <a:rPr lang="en-US" altLang="en-US" smtClean="0">
                <a:solidFill>
                  <a:srgbClr val="CE0000"/>
                </a:solidFill>
              </a:rPr>
              <a:t>sequence of ASCII characters</a:t>
            </a:r>
            <a:r>
              <a:rPr lang="en-US" altLang="en-US" smtClean="0"/>
              <a:t>, such as:</a:t>
            </a:r>
          </a:p>
          <a:p>
            <a:pPr lvl="1"/>
            <a:r>
              <a:rPr lang="en-US" altLang="en-US" smtClean="0"/>
              <a:t>the sequence of ASCII characters printed to the monitor</a:t>
            </a:r>
            <a:br>
              <a:rPr lang="en-US" altLang="en-US" smtClean="0"/>
            </a:br>
            <a:r>
              <a:rPr lang="en-US" altLang="en-US" smtClean="0"/>
              <a:t>by a single program</a:t>
            </a:r>
          </a:p>
          <a:p>
            <a:pPr lvl="1"/>
            <a:r>
              <a:rPr lang="en-US" altLang="en-US" smtClean="0"/>
              <a:t>the sequence of ASCII characters entered by the user</a:t>
            </a:r>
            <a:br>
              <a:rPr lang="en-US" altLang="en-US" smtClean="0"/>
            </a:br>
            <a:r>
              <a:rPr lang="en-US" altLang="en-US" smtClean="0"/>
              <a:t>during a single program</a:t>
            </a:r>
          </a:p>
          <a:p>
            <a:pPr lvl="1"/>
            <a:r>
              <a:rPr lang="en-US" altLang="en-US" smtClean="0"/>
              <a:t>the sequence of ASCII characters in a single file</a:t>
            </a:r>
          </a:p>
          <a:p>
            <a:r>
              <a:rPr lang="en-US" altLang="en-US" smtClean="0">
                <a:solidFill>
                  <a:srgbClr val="CE0000"/>
                </a:solidFill>
              </a:rPr>
              <a:t>Characters are processed in the order in which</a:t>
            </a:r>
            <a:br>
              <a:rPr lang="en-US" altLang="en-US" smtClean="0">
                <a:solidFill>
                  <a:srgbClr val="CE0000"/>
                </a:solidFill>
              </a:rPr>
            </a:br>
            <a:r>
              <a:rPr lang="en-US" altLang="en-US" smtClean="0">
                <a:solidFill>
                  <a:srgbClr val="CE0000"/>
                </a:solidFill>
              </a:rPr>
              <a:t>they were added to the stream.</a:t>
            </a:r>
          </a:p>
          <a:p>
            <a:pPr lvl="1"/>
            <a:r>
              <a:rPr lang="en-US" altLang="en-US" smtClean="0"/>
              <a:t>E.g., a program sees input characters in the same order</a:t>
            </a:r>
            <a:br>
              <a:rPr lang="en-US" altLang="en-US" smtClean="0"/>
            </a:br>
            <a:r>
              <a:rPr lang="en-US" altLang="en-US" smtClean="0"/>
              <a:t>as the user typed them.</a:t>
            </a:r>
          </a:p>
          <a:p>
            <a:r>
              <a:rPr lang="en-US" altLang="en-US" smtClean="0"/>
              <a:t>Standard input stream (keyboard) is called </a:t>
            </a:r>
            <a:r>
              <a:rPr lang="en-US" altLang="en-US" smtClean="0">
                <a:solidFill>
                  <a:srgbClr val="009900"/>
                </a:solidFill>
              </a:rPr>
              <a:t>stdin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Standard output stream (monitor) is called </a:t>
            </a:r>
            <a:r>
              <a:rPr lang="en-US" altLang="en-US" smtClean="0">
                <a:solidFill>
                  <a:srgbClr val="009900"/>
                </a:solidFill>
              </a:rPr>
              <a:t>stdout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BE276A6F-664F-44D9-8BE8-DF3C1E6AA215}" type="slidenum">
              <a:rPr lang="en-US" altLang="en-US" sz="2000" smtClean="0"/>
              <a:pPr/>
              <a:t>5</a:t>
            </a:fld>
            <a:endParaRPr lang="en-US" altLang="en-US" sz="200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 I/O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86000" algn="l"/>
              </a:tabLst>
            </a:pPr>
            <a:endParaRPr lang="en-US" altLang="en-US" smtClean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>
              <a:tabLst>
                <a:tab pos="2286000" algn="l"/>
              </a:tabLst>
            </a:pP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putchar(c)</a:t>
            </a:r>
            <a:r>
              <a:rPr lang="en-US" altLang="en-US" smtClean="0"/>
              <a:t>	Adds one ASCII character (c) to stdout.</a:t>
            </a:r>
          </a:p>
          <a:p>
            <a:pPr>
              <a:tabLst>
                <a:tab pos="2286000" algn="l"/>
              </a:tabLst>
            </a:pP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getchar()</a:t>
            </a:r>
            <a:r>
              <a:rPr lang="en-US" altLang="en-US" smtClean="0"/>
              <a:t>	Reads one ASCII character from stdin.</a:t>
            </a:r>
          </a:p>
          <a:p>
            <a:pPr>
              <a:tabLst>
                <a:tab pos="2286000" algn="l"/>
              </a:tabLst>
            </a:pPr>
            <a:endParaRPr lang="en-US" altLang="en-US" smtClean="0"/>
          </a:p>
          <a:p>
            <a:pPr>
              <a:tabLst>
                <a:tab pos="2286000" algn="l"/>
              </a:tabLst>
            </a:pPr>
            <a:r>
              <a:rPr lang="en-US" altLang="en-US" smtClean="0"/>
              <a:t>These functions deal with "raw" ASCII characters;</a:t>
            </a:r>
            <a:br>
              <a:rPr lang="en-US" altLang="en-US" smtClean="0"/>
            </a:br>
            <a:r>
              <a:rPr lang="en-US" altLang="en-US" smtClean="0"/>
              <a:t>no type conversion is performed.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     char c = 'h';</a:t>
            </a:r>
          </a:p>
          <a:p>
            <a:pPr>
              <a:tabLst>
                <a:tab pos="2286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     ...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/>
            </a:r>
            <a:b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putchar(c);</a:t>
            </a:r>
            <a:b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putchar('h');</a:t>
            </a:r>
            <a:b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putchar(104);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0" y="4959350"/>
            <a:ext cx="3521075" cy="83185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rgbClr val="CE0000"/>
                </a:solidFill>
              </a:rPr>
              <a:t>Each of these calls</a:t>
            </a:r>
            <a:br>
              <a:rPr lang="en-US" altLang="en-US" b="1">
                <a:solidFill>
                  <a:srgbClr val="CE0000"/>
                </a:solidFill>
              </a:rPr>
            </a:br>
            <a:r>
              <a:rPr lang="en-US" altLang="en-US" b="1">
                <a:solidFill>
                  <a:srgbClr val="CE0000"/>
                </a:solidFill>
              </a:rPr>
              <a:t>prints 'h' to the screen.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A6466C82-F5AD-4BCE-B19F-E80ACA11D0DE}" type="slidenum">
              <a:rPr lang="en-US" altLang="en-US" sz="2000" smtClean="0"/>
              <a:pPr/>
              <a:t>6</a:t>
            </a:fld>
            <a:endParaRPr lang="en-US" altLang="en-US" sz="200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Buffered I/O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many systems, characters are </a:t>
            </a:r>
            <a:r>
              <a:rPr lang="en-US" altLang="en-US" smtClean="0">
                <a:solidFill>
                  <a:srgbClr val="CE0000"/>
                </a:solidFill>
              </a:rPr>
              <a:t>buffered</a:t>
            </a:r>
            <a:r>
              <a:rPr lang="en-US" altLang="en-US" smtClean="0"/>
              <a:t> in memory</a:t>
            </a:r>
            <a:br>
              <a:rPr lang="en-US" altLang="en-US" smtClean="0"/>
            </a:br>
            <a:r>
              <a:rPr lang="en-US" altLang="en-US" smtClean="0"/>
              <a:t>during an I/O operation.</a:t>
            </a:r>
          </a:p>
          <a:p>
            <a:pPr lvl="1"/>
            <a:r>
              <a:rPr lang="en-US" altLang="en-US" smtClean="0"/>
              <a:t>Conceptually, each I/O stream has its own buffer.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009900"/>
                </a:solidFill>
              </a:rPr>
              <a:t>Keyboard input stream</a:t>
            </a:r>
            <a:endParaRPr lang="en-US" altLang="en-US" smtClean="0"/>
          </a:p>
          <a:p>
            <a:pPr lvl="1"/>
            <a:r>
              <a:rPr lang="en-US" altLang="en-US" smtClean="0"/>
              <a:t>Characters are added to the buffer only when the</a:t>
            </a:r>
            <a:br>
              <a:rPr lang="en-US" altLang="en-US" smtClean="0"/>
            </a:br>
            <a:r>
              <a:rPr lang="en-US" altLang="en-US" smtClean="0"/>
              <a:t>newline character (i.e., the "Enter" key) is pressed.</a:t>
            </a:r>
          </a:p>
          <a:p>
            <a:pPr lvl="1"/>
            <a:r>
              <a:rPr lang="en-US" altLang="en-US" smtClean="0"/>
              <a:t>This allows user to correct input before confirming with Enter.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009900"/>
                </a:solidFill>
              </a:rPr>
              <a:t>Output stream</a:t>
            </a:r>
            <a:endParaRPr lang="en-US" altLang="en-US" smtClean="0"/>
          </a:p>
          <a:p>
            <a:pPr lvl="1"/>
            <a:r>
              <a:rPr lang="en-US" altLang="en-US" smtClean="0"/>
              <a:t>Characters are not flushed to the output device</a:t>
            </a:r>
            <a:br>
              <a:rPr lang="en-US" altLang="en-US" smtClean="0"/>
            </a:br>
            <a:r>
              <a:rPr lang="en-US" altLang="en-US" smtClean="0"/>
              <a:t>until the newline character is added.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A7955B07-4E6F-4929-8CA0-8525974434C8}" type="slidenum">
              <a:rPr lang="en-US" altLang="en-US" sz="2000" smtClean="0"/>
              <a:pPr/>
              <a:t>7</a:t>
            </a:fld>
            <a:endParaRPr lang="en-US" altLang="en-US" sz="200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Buffering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000" smtClean="0">
                <a:latin typeface="Courier New" panose="02070309020205020404" pitchFamily="49" charset="0"/>
              </a:rPr>
              <a:t>  </a:t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  </a:t>
            </a: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printf("Input character 1:\n");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inChar1 = getchar();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printf("Input character 2:\n");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inChar2 = getchar();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US" altLang="en-US" sz="2000" smtClean="0">
              <a:latin typeface="Courier New" panose="02070309020205020404" pitchFamily="49" charset="0"/>
            </a:endParaRPr>
          </a:p>
          <a:p>
            <a:pPr marL="342900" indent="-342900">
              <a:buFontTx/>
              <a:buChar char="•"/>
            </a:pPr>
            <a:r>
              <a:rPr lang="en-US" altLang="en-US" smtClean="0"/>
              <a:t>After seeing the first prompt and typing a single character, nothing happens.</a:t>
            </a:r>
          </a:p>
          <a:p>
            <a:pPr marL="342900" indent="-342900">
              <a:buFontTx/>
              <a:buChar char="•"/>
            </a:pPr>
            <a:r>
              <a:rPr lang="en-US" altLang="en-US" smtClean="0"/>
              <a:t>Expect to see the second prompt, but character not added to stdin until Enter is pressed. </a:t>
            </a:r>
          </a:p>
          <a:p>
            <a:pPr marL="342900" indent="-342900">
              <a:buFontTx/>
              <a:buChar char="•"/>
            </a:pPr>
            <a:r>
              <a:rPr lang="en-US" altLang="en-US" smtClean="0"/>
              <a:t>When Enter is pressed, newline is added to stream</a:t>
            </a:r>
            <a:br>
              <a:rPr lang="en-US" altLang="en-US" smtClean="0"/>
            </a:br>
            <a:r>
              <a:rPr lang="en-US" altLang="en-US" smtClean="0"/>
              <a:t>and is consumed by second getchar(), </a:t>
            </a:r>
            <a:br>
              <a:rPr lang="en-US" altLang="en-US" smtClean="0"/>
            </a:br>
            <a:r>
              <a:rPr lang="en-US" altLang="en-US" smtClean="0"/>
              <a:t>so </a:t>
            </a:r>
            <a:r>
              <a:rPr lang="en-US" altLang="en-US" smtClean="0">
                <a:latin typeface="Courier New" panose="02070309020205020404" pitchFamily="49" charset="0"/>
              </a:rPr>
              <a:t>inChar2</a:t>
            </a:r>
            <a:r>
              <a:rPr lang="en-US" altLang="en-US" smtClean="0"/>
              <a:t> is set to</a:t>
            </a:r>
            <a:r>
              <a:rPr lang="en-US" altLang="en-US" smtClean="0">
                <a:latin typeface="Courier New" panose="02070309020205020404" pitchFamily="49" charset="0"/>
              </a:rPr>
              <a:t>'\n'</a:t>
            </a:r>
            <a:r>
              <a:rPr lang="en-US" altLang="en-US" smtClean="0"/>
              <a:t>.</a:t>
            </a:r>
            <a:r>
              <a:rPr lang="en-US" altLang="en-US" sz="2000" smtClean="0"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292EB1D6-8412-4230-87B4-0399C8EA4AF4}" type="slidenum">
              <a:rPr lang="en-US" altLang="en-US" sz="2000" smtClean="0"/>
              <a:pPr/>
              <a:t>8</a:t>
            </a:fld>
            <a:endParaRPr lang="en-US" altLang="en-US" sz="200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 Buffering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2000" smtClean="0"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latin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</a:rPr>
              <a:t>  </a:t>
            </a: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putchar('a');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/* generate some delay */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for (i=0; i&lt;DELAY; i++) sum += i;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putchar('b');</a:t>
            </a:r>
            <a:b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</a:br>
            <a:r>
              <a:rPr lang="en-US" altLang="en-US" sz="2000" smtClean="0">
                <a:solidFill>
                  <a:srgbClr val="009900"/>
                </a:solidFill>
                <a:latin typeface="Courier New" panose="02070309020205020404" pitchFamily="49" charset="0"/>
              </a:rPr>
              <a:t>  putchar('\n');</a:t>
            </a:r>
          </a:p>
          <a:p>
            <a:pPr marL="457200" indent="-457200"/>
            <a:endParaRPr lang="en-US" altLang="en-US" smtClean="0">
              <a:solidFill>
                <a:srgbClr val="009900"/>
              </a:solidFill>
            </a:endParaRPr>
          </a:p>
          <a:p>
            <a:pPr marL="457200" indent="-457200">
              <a:buFontTx/>
              <a:buChar char="•"/>
            </a:pPr>
            <a:r>
              <a:rPr lang="en-US" altLang="en-US" smtClean="0"/>
              <a:t>User doesn't see any character output until</a:t>
            </a:r>
            <a:br>
              <a:rPr lang="en-US" altLang="en-US" smtClean="0"/>
            </a:br>
            <a:r>
              <a:rPr lang="en-US" altLang="en-US" smtClean="0"/>
              <a:t>after the delay.</a:t>
            </a:r>
          </a:p>
          <a:p>
            <a:pPr marL="457200" indent="-457200">
              <a:buFontTx/>
              <a:buChar char="•"/>
            </a:pPr>
            <a:r>
              <a:rPr lang="en-US" altLang="en-US" smtClean="0">
                <a:latin typeface="Courier New" panose="02070309020205020404" pitchFamily="49" charset="0"/>
              </a:rPr>
              <a:t>'a'</a:t>
            </a:r>
            <a:r>
              <a:rPr lang="en-US" altLang="en-US" smtClean="0"/>
              <a:t> is added to the stream before the delay,</a:t>
            </a:r>
            <a:br>
              <a:rPr lang="en-US" altLang="en-US" smtClean="0"/>
            </a:br>
            <a:r>
              <a:rPr lang="en-US" altLang="en-US" smtClean="0"/>
              <a:t>but the stream is not flushed (displayed) until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'\n'</a:t>
            </a:r>
            <a:r>
              <a:rPr lang="en-US" altLang="en-US" smtClean="0"/>
              <a:t> is added.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smtClean="0"/>
              <a:t>18-</a:t>
            </a:r>
            <a:fld id="{1BB215BE-820E-4AFD-9C4C-1DE4FDD93B76}" type="slidenum">
              <a:rPr lang="en-US" altLang="en-US" sz="2000" smtClean="0"/>
              <a:pPr/>
              <a:t>9</a:t>
            </a:fld>
            <a:endParaRPr lang="en-US" altLang="en-US" sz="200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Formatted I/O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857250" algn="l"/>
                <a:tab pos="1714500" algn="l"/>
              </a:tabLst>
            </a:pPr>
            <a:r>
              <a:rPr lang="en-US" altLang="en-US" smtClean="0">
                <a:solidFill>
                  <a:srgbClr val="CE0000"/>
                </a:solidFill>
              </a:rPr>
              <a:t>Printf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CE0000"/>
                </a:solidFill>
              </a:rPr>
              <a:t>scanf</a:t>
            </a:r>
            <a:r>
              <a:rPr lang="en-US" altLang="en-US" smtClean="0"/>
              <a:t> allow conversion between</a:t>
            </a:r>
            <a:br>
              <a:rPr lang="en-US" altLang="en-US" smtClean="0"/>
            </a:br>
            <a:r>
              <a:rPr lang="en-US" altLang="en-US" smtClean="0"/>
              <a:t>ASCII representations and internal data types.</a:t>
            </a:r>
          </a:p>
          <a:p>
            <a:pPr>
              <a:tabLst>
                <a:tab pos="857250" algn="l"/>
                <a:tab pos="1714500" algn="l"/>
              </a:tabLst>
            </a:pPr>
            <a:endParaRPr lang="en-US" altLang="en-US" smtClean="0"/>
          </a:p>
          <a:p>
            <a:pPr>
              <a:tabLst>
                <a:tab pos="857250" algn="l"/>
                <a:tab pos="1714500" algn="l"/>
              </a:tabLst>
            </a:pPr>
            <a:r>
              <a:rPr lang="en-US" altLang="en-US" smtClean="0">
                <a:solidFill>
                  <a:srgbClr val="CE0000"/>
                </a:solidFill>
              </a:rPr>
              <a:t>Format string</a:t>
            </a:r>
            <a:r>
              <a:rPr lang="en-US" altLang="en-US" smtClean="0"/>
              <a:t> contains text to be read/written,</a:t>
            </a:r>
            <a:br>
              <a:rPr lang="en-US" altLang="en-US" smtClean="0"/>
            </a:br>
            <a:r>
              <a:rPr lang="en-US" altLang="en-US" smtClean="0"/>
              <a:t>and </a:t>
            </a:r>
            <a:r>
              <a:rPr lang="en-US" altLang="en-US" smtClean="0">
                <a:solidFill>
                  <a:srgbClr val="009900"/>
                </a:solidFill>
              </a:rPr>
              <a:t>formatting characters</a:t>
            </a:r>
            <a:r>
              <a:rPr lang="en-US" altLang="en-US" smtClean="0"/>
              <a:t> that describe </a:t>
            </a:r>
            <a:br>
              <a:rPr lang="en-US" altLang="en-US" smtClean="0"/>
            </a:br>
            <a:r>
              <a:rPr lang="en-US" altLang="en-US" smtClean="0"/>
              <a:t>how data is to be read/written.</a:t>
            </a:r>
          </a:p>
          <a:p>
            <a:pPr>
              <a:tabLst>
                <a:tab pos="857250" algn="l"/>
                <a:tab pos="1714500" algn="l"/>
              </a:tabLst>
            </a:pPr>
            <a:endParaRPr lang="en-US" altLang="en-US" smtClean="0"/>
          </a:p>
          <a:p>
            <a:pPr>
              <a:tabLst>
                <a:tab pos="857250" algn="l"/>
                <a:tab pos="1714500" algn="l"/>
              </a:tabLst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%d</a:t>
            </a:r>
            <a:r>
              <a:rPr lang="en-US" altLang="en-US" smtClean="0"/>
              <a:t>	signed decimal integer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%f</a:t>
            </a:r>
            <a:r>
              <a:rPr lang="en-US" altLang="en-US" smtClean="0"/>
              <a:t>	signed decimal floating-point number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%x</a:t>
            </a:r>
            <a:r>
              <a:rPr lang="en-US" altLang="en-US" smtClean="0"/>
              <a:t>	unsigned hexadecimal number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%b</a:t>
            </a:r>
            <a:r>
              <a:rPr lang="en-US" altLang="en-US" smtClean="0"/>
              <a:t>	unsigned binary number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%c</a:t>
            </a:r>
            <a:r>
              <a:rPr lang="en-US" altLang="en-US" smtClean="0"/>
              <a:t>	ASCII character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9900"/>
                </a:solidFill>
                <a:latin typeface="Courier New" panose="02070309020205020404" pitchFamily="49" charset="0"/>
              </a:rPr>
              <a:t>%s</a:t>
            </a:r>
            <a:r>
              <a:rPr lang="en-US" altLang="en-US" smtClean="0"/>
              <a:t>	ASCII string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FC113C8C38844A8C69E2AFB502BC6" ma:contentTypeVersion="12" ma:contentTypeDescription="Create a new document." ma:contentTypeScope="" ma:versionID="e923307a86467de12dc856d80fe5aa79">
  <xsd:schema xmlns:xsd="http://www.w3.org/2001/XMLSchema" xmlns:xs="http://www.w3.org/2001/XMLSchema" xmlns:p="http://schemas.microsoft.com/office/2006/metadata/properties" xmlns:ns3="7a54db9b-7ba8-4f53-b00b-0ff48aa94355" xmlns:ns4="c76e675b-bf9f-4655-8825-a5be603c5563" targetNamespace="http://schemas.microsoft.com/office/2006/metadata/properties" ma:root="true" ma:fieldsID="a1774c9166d374a2acd66b506ca06166" ns3:_="" ns4:_="">
    <xsd:import namespace="7a54db9b-7ba8-4f53-b00b-0ff48aa94355"/>
    <xsd:import namespace="c76e675b-bf9f-4655-8825-a5be603c55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db9b-7ba8-4f53-b00b-0ff48aa94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e675b-bf9f-4655-8825-a5be603c55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BC3B75-1230-45B1-9F9B-6ECB5F7021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4db9b-7ba8-4f53-b00b-0ff48aa94355"/>
    <ds:schemaRef ds:uri="c76e675b-bf9f-4655-8825-a5be603c5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66BFAC-72D8-4934-A572-DDEC7490A8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DBE527-F81D-4E00-9800-63CB7BC20AE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c76e675b-bf9f-4655-8825-a5be603c5563"/>
    <ds:schemaRef ds:uri="7a54db9b-7ba8-4f53-b00b-0ff48aa9435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Documents\ece206\mh-slides\PattPatel.pot</Template>
  <TotalTime>328</TotalTime>
  <Words>1868</Words>
  <Application>Microsoft Office PowerPoint</Application>
  <PresentationFormat>On-screen Show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Times New Roman</vt:lpstr>
      <vt:lpstr>Courier New</vt:lpstr>
      <vt:lpstr>PattPatel</vt:lpstr>
      <vt:lpstr>Chapter 18 I/O in C</vt:lpstr>
      <vt:lpstr>Standard C Library</vt:lpstr>
      <vt:lpstr>Basic I/O Functions</vt:lpstr>
      <vt:lpstr>Text Streams</vt:lpstr>
      <vt:lpstr>Character I/O</vt:lpstr>
      <vt:lpstr>Buffered I/O</vt:lpstr>
      <vt:lpstr>Input Buffering</vt:lpstr>
      <vt:lpstr>Output Buffering</vt:lpstr>
      <vt:lpstr>Formatted I/O</vt:lpstr>
      <vt:lpstr>Special Character Literals</vt:lpstr>
      <vt:lpstr>printf</vt:lpstr>
      <vt:lpstr>Missing Data Arguments</vt:lpstr>
      <vt:lpstr>scanf</vt:lpstr>
      <vt:lpstr>scanf Conversion</vt:lpstr>
      <vt:lpstr>scanf Return Value</vt:lpstr>
      <vt:lpstr>Bad scanf Arguments</vt:lpstr>
      <vt:lpstr>Variable Argument Lists</vt:lpstr>
      <vt:lpstr>File I/O</vt:lpstr>
      <vt:lpstr>fopen</vt:lpstr>
      <vt:lpstr>fprintf and fscanf</vt:lpstr>
    </vt:vector>
  </TitlesOfParts>
  <Company>SECANT Network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Debugging</dc:title>
  <dc:creator>Greg Byrd</dc:creator>
  <cp:lastModifiedBy>Cherry, Elizabeth</cp:lastModifiedBy>
  <cp:revision>10</cp:revision>
  <dcterms:created xsi:type="dcterms:W3CDTF">2002-01-04T16:02:12Z</dcterms:created>
  <dcterms:modified xsi:type="dcterms:W3CDTF">2020-09-10T12:19:14Z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0x010100464FC113C8C38844A8C69E2AFB502BC6</vt:lpwstr>
  </property>
</Properties>
</file>