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473" r:id="rId5"/>
    <p:sldId id="500" r:id="rId6"/>
    <p:sldId id="652" r:id="rId7"/>
    <p:sldId id="653" r:id="rId8"/>
    <p:sldId id="654" r:id="rId9"/>
    <p:sldId id="655" r:id="rId10"/>
    <p:sldId id="656" r:id="rId11"/>
    <p:sldId id="657" r:id="rId12"/>
    <p:sldId id="666" r:id="rId13"/>
    <p:sldId id="658" r:id="rId14"/>
    <p:sldId id="662" r:id="rId15"/>
    <p:sldId id="663" r:id="rId16"/>
    <p:sldId id="651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60" r:id="rId39"/>
    <p:sldId id="634" r:id="rId40"/>
    <p:sldId id="635" r:id="rId41"/>
    <p:sldId id="636" r:id="rId42"/>
    <p:sldId id="637" r:id="rId43"/>
    <p:sldId id="638" r:id="rId44"/>
    <p:sldId id="639" r:id="rId45"/>
    <p:sldId id="664" r:id="rId46"/>
    <p:sldId id="665" r:id="rId47"/>
    <p:sldId id="640" r:id="rId48"/>
    <p:sldId id="641" r:id="rId49"/>
    <p:sldId id="642" r:id="rId50"/>
    <p:sldId id="643" r:id="rId51"/>
    <p:sldId id="644" r:id="rId52"/>
    <p:sldId id="645" r:id="rId53"/>
    <p:sldId id="661" r:id="rId54"/>
    <p:sldId id="646" r:id="rId55"/>
    <p:sldId id="659" r:id="rId56"/>
    <p:sldId id="647" r:id="rId5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9"/>
    <p:restoredTop sz="96058"/>
  </p:normalViewPr>
  <p:slideViewPr>
    <p:cSldViewPr snapToObjects="1">
      <p:cViewPr varScale="1">
        <p:scale>
          <a:sx n="69" d="100"/>
          <a:sy n="69" d="100"/>
        </p:scale>
        <p:origin x="77" y="82"/>
      </p:cViewPr>
      <p:guideLst>
        <p:guide orient="horz" pos="2160"/>
        <p:guide pos="24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D0FE4F-CCE5-2047-8E31-015BE5617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29F3F-1623-F74C-84E9-6DDECC52AA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0BD8F17-BCF8-42E8-8ED3-2A26BCEF2230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2923-982B-3F44-833B-158EC00C7B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D743-1E2A-2248-B488-5DDDEC7E69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3A00000-7061-4E73-9C6D-A8DB1C0D11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470F76-43A2-FC46-8DD1-551231AA14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B1E59-C31F-8748-8AAC-94CC331B4F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3E2255B-14CB-4D9E-BC9C-7FED64BA0999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4466A9-8C93-794B-84B7-3142A00B36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4440F9-1D9F-F947-97A0-A863F9F37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68EB8-FF52-434E-926D-26D854DC51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98FE-BD14-A748-8B7F-73EDB7B42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39254B-138E-42DE-B5A0-2931AC5D1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2D8EC-E8BC-FD45-A05D-EEDB8E2A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790BF78-8074-414F-90FF-9593D7586251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FEAB-33D2-D447-99EC-B353BA68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DFC5-17F0-8943-A783-703E16E6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84D04DA-3BB6-4F87-85DF-5575D36C5A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3D5F-9AE8-E248-BA12-B1208FBF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58BDF03-B8FA-47A6-87EF-CFC7AC7A54FC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4EC2-9D4B-474B-8504-075A05CE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7C8F-52E6-6442-8097-5EB8E272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EF22D4A-1E07-46FD-8035-72C02287E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4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B6C7-F621-014A-BA3E-35AD6BBB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6F47060-5E20-4B6C-9328-4963FA08227E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8992-4C4A-434B-B2B8-F0DB569E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E7A1-B6D9-B14D-A84E-6E0A5BBD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C56878D-EFBF-4D7C-B0BF-48A9EA07C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7A17-C747-5647-A74B-22C9AA0A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7853402-D9F8-4A05-B68C-849E5706B63B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5118-4B16-9F4F-980E-85C1C80B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18201-3EDF-1E41-ACBB-78F81A5E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D08A28C-D015-439B-858A-265DE2029C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9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5D68-B487-B14B-B7AF-895E852E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4753E1-3355-4B0F-BCD2-AA5BEDC8701E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CFC4-26CE-2B4D-A684-7B5E5F38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FCC6-2032-0240-85EF-8869B1EE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1737E294-7EE8-453E-8918-8CEE6BCD8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2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6AA7-35D9-F34A-930A-35D7FBF2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6E728B5-89AF-4CD4-B645-AEA5D3755E71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13E74-CFC0-FB46-84EF-F6CA1A00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E1B51-CFA3-0249-893A-B205B7A8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5CA5E78-94B9-4DC4-B2DF-695A478DB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25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B72DA-1DA8-234C-9919-22C6316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73C75C7-9CC8-4A9B-A06A-29445FCBAE69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1F848-49AA-2C40-9988-0D191AF5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C2781-2D9E-724D-8175-32544AFC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B726AE7-E37A-43DC-A806-567F2E0B9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6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AB9E6-DD25-3441-9CBB-21527C5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79DAA34-4C84-47E9-BA48-AB54F4CEF345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CCAC3-2753-234C-BEF2-E2D21B7C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F5C76-F488-FC41-88E4-EAD45899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7B593BB-E7CF-46A4-A0B7-1569E03D4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5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010B1-49CC-984D-ACAC-ABC5CD5A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FDAC07EF-E70D-4ACB-ACC8-AB7506D58316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84A9B-DBAF-1840-AB9A-CC66299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699D-68B6-9649-9E9A-D3EF6C28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6F1FE12-B527-41CF-889B-DBF4A9205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5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79E45-79A3-CB4C-A25F-D945B458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435D83D8-FC0D-48BA-AC45-7808CBF6E767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9C9C-E6DF-6B4D-AED7-7AB16486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A5D3-ED59-B249-BFF8-B5818C9F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B99079CC-D5CF-48B7-BC77-3AEA271F6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20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E9EA-32D4-3B4D-9B78-70FDDBAB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D9961CFD-1489-4C31-BDA3-5267A3E18F19}" type="datetime1">
              <a:rPr lang="en-US" altLang="en-US"/>
              <a:pPr>
                <a:defRPr/>
              </a:pPr>
              <a:t>10/12/2020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B4FD-0466-2240-AE10-5D1FFE5C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E7ED-CBBF-4D48-9CE3-09B7524B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28C381E3-2442-44A8-AAC5-9BF0452A8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Sorting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 O(n) Time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1: Comparison Sorts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6618-D54A-064A-B0A6-BA6DDFA07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Implications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Heap sort and merge sort are </a:t>
            </a:r>
            <a:r>
              <a:rPr lang="en-US" altLang="en-US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optimal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comparison sort algorithms in terms of asymptotic execution time: their worst-case performance (like their best-case) is bounded by N log N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Looking for comparison-sort algorithms with better big-O execution time is a waste of time!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From a practical standpoint, the constants in the execution time equations matter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Sorting algorithms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based on comparisons to order data may achieve lower big-O execution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73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Sorting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 O(n</a:t>
            </a:r>
            <a:r>
              <a:rPr lang="en-US" altLang="en-US" smtClean="0">
                <a:ea typeface="ＭＳ Ｐゴシック" panose="020B0600070205080204" pitchFamily="34" charset="-128"/>
              </a:rPr>
              <a:t>) Time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/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2: Counting Sort Idea and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6618-D54A-064A-B0A6-BA6DDFA07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11F1F525-BC57-E04B-896A-9F2A0EB5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sz="4400" dirty="0">
                <a:solidFill>
                  <a:schemeClr val="bg1">
                    <a:lumMod val="75000"/>
                  </a:schemeClr>
                </a:solidFill>
              </a:rPr>
              <a:t>Lower bound execution time (comparison sorts)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4400" dirty="0"/>
              <a:t>Counting Sort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Counting Sort: Basic Idea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33400" y="577850"/>
            <a:ext cx="10972800" cy="147955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Input: </a:t>
            </a:r>
            <a:r>
              <a:rPr lang="en-US" altLang="en-US" sz="2800" dirty="0">
                <a:latin typeface="Courier" pitchFamily="49" charset="0"/>
                <a:ea typeface="ＭＳ Ｐゴシック" panose="020B0600070205080204" pitchFamily="34" charset="-128"/>
              </a:rPr>
              <a:t>A[0], … A[N-1]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Restrict </a:t>
            </a:r>
            <a:r>
              <a:rPr lang="en-US" altLang="en-US" sz="2800" dirty="0">
                <a:latin typeface="Courier" pitchFamily="49" charset="0"/>
                <a:ea typeface="ＭＳ Ｐゴシック" panose="020B0600070205080204" pitchFamily="34" charset="-128"/>
              </a:rPr>
              <a:t>A[i]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to be an integer in the range [0,k-1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]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Assume a data value appears at most once in the array</a:t>
            </a: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1524001" y="1981200"/>
            <a:ext cx="6481251" cy="914400"/>
            <a:chOff x="-825123" y="2743200"/>
            <a:chExt cx="7840666" cy="1068217"/>
          </a:xfrm>
        </p:grpSpPr>
        <p:sp>
          <p:nvSpPr>
            <p:cNvPr id="25660" name="TextBox 42"/>
            <p:cNvSpPr txBox="1">
              <a:spLocks noChangeArrowheads="1"/>
            </p:cNvSpPr>
            <p:nvPr/>
          </p:nvSpPr>
          <p:spPr bwMode="auto">
            <a:xfrm>
              <a:off x="-825123" y="2984452"/>
              <a:ext cx="3727634" cy="826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example: single digit data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k=10, i.e., 0 </a:t>
              </a:r>
              <a:r>
                <a:rPr lang="en-US" altLang="en-US" sz="2000" dirty="0"/>
                <a:t>≤ A[i] ≤ 9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C35A41-2356-4A40-9E82-B1DCF6FE3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831" y="3112255"/>
              <a:ext cx="687529" cy="610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25662" name="TextBox 9"/>
            <p:cNvSpPr txBox="1">
              <a:spLocks noChangeArrowheads="1"/>
            </p:cNvSpPr>
            <p:nvPr/>
          </p:nvSpPr>
          <p:spPr bwMode="auto">
            <a:xfrm>
              <a:off x="2921000" y="2743200"/>
              <a:ext cx="665543" cy="39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042E54-7015-A74A-B86F-9205E28C8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359" y="3112255"/>
              <a:ext cx="685608" cy="610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25664" name="TextBox 9"/>
            <p:cNvSpPr txBox="1">
              <a:spLocks noChangeArrowheads="1"/>
            </p:cNvSpPr>
            <p:nvPr/>
          </p:nvSpPr>
          <p:spPr bwMode="auto">
            <a:xfrm>
              <a:off x="3606800" y="2743200"/>
              <a:ext cx="665543" cy="39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EF657D-A5BC-7043-8D89-876985D6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967" y="3112255"/>
              <a:ext cx="685609" cy="610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25666" name="TextBox 9"/>
            <p:cNvSpPr txBox="1">
              <a:spLocks noChangeArrowheads="1"/>
            </p:cNvSpPr>
            <p:nvPr/>
          </p:nvSpPr>
          <p:spPr bwMode="auto">
            <a:xfrm>
              <a:off x="4292600" y="2743200"/>
              <a:ext cx="665543" cy="39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7E11494-87C5-1F49-B439-9B2B32CD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576" y="3112255"/>
              <a:ext cx="685608" cy="610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5668" name="TextBox 11"/>
            <p:cNvSpPr txBox="1">
              <a:spLocks noChangeArrowheads="1"/>
            </p:cNvSpPr>
            <p:nvPr/>
          </p:nvSpPr>
          <p:spPr bwMode="auto">
            <a:xfrm>
              <a:off x="4978400" y="2743200"/>
              <a:ext cx="665543" cy="39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90CE82-C2E1-3243-8DE0-2BFC73018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183" y="3112255"/>
              <a:ext cx="685609" cy="610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25670" name="TextBox 13"/>
            <p:cNvSpPr txBox="1">
              <a:spLocks noChangeArrowheads="1"/>
            </p:cNvSpPr>
            <p:nvPr/>
          </p:nvSpPr>
          <p:spPr bwMode="auto">
            <a:xfrm>
              <a:off x="5664200" y="2743200"/>
              <a:ext cx="665543" cy="39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43EE0-43A8-5644-AC60-5DEDE4FB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792" y="3112255"/>
              <a:ext cx="685608" cy="6101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25672" name="TextBox 15"/>
            <p:cNvSpPr txBox="1">
              <a:spLocks noChangeArrowheads="1"/>
            </p:cNvSpPr>
            <p:nvPr/>
          </p:nvSpPr>
          <p:spPr bwMode="auto">
            <a:xfrm>
              <a:off x="6350000" y="2743200"/>
              <a:ext cx="665543" cy="39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A[5]</a:t>
              </a:r>
            </a:p>
          </p:txBody>
        </p:sp>
      </p:grpSp>
      <p:grpSp>
        <p:nvGrpSpPr>
          <p:cNvPr id="25637" name="Group 13"/>
          <p:cNvGrpSpPr>
            <a:grpSpLocks/>
          </p:cNvGrpSpPr>
          <p:nvPr/>
        </p:nvGrpSpPr>
        <p:grpSpPr bwMode="auto">
          <a:xfrm>
            <a:off x="1600200" y="3886301"/>
            <a:ext cx="7961712" cy="860325"/>
            <a:chOff x="228600" y="3733800"/>
            <a:chExt cx="7961712" cy="860231"/>
          </a:xfrm>
        </p:grpSpPr>
        <p:sp>
          <p:nvSpPr>
            <p:cNvPr id="25639" name="TextBox 42"/>
            <p:cNvSpPr txBox="1">
              <a:spLocks noChangeArrowheads="1"/>
            </p:cNvSpPr>
            <p:nvPr/>
          </p:nvSpPr>
          <p:spPr bwMode="auto">
            <a:xfrm>
              <a:off x="228600" y="3886200"/>
              <a:ext cx="2286000" cy="7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C[j]: number of items in A[ ] </a:t>
              </a:r>
              <a:r>
                <a:rPr lang="en-US" altLang="en-US" sz="2000"/>
                <a:t>≤</a:t>
              </a:r>
              <a:r>
                <a:rPr lang="en-US" altLang="en-US" sz="2000">
                  <a:latin typeface="Arial" panose="020B0604020202020204" pitchFamily="34" charset="0"/>
                </a:rPr>
                <a:t> j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77B3D8-CDD0-6C47-B44B-52A6F88B3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4049578"/>
              <a:ext cx="566738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41" name="TextBox 9"/>
            <p:cNvSpPr txBox="1">
              <a:spLocks noChangeArrowheads="1"/>
            </p:cNvSpPr>
            <p:nvPr/>
          </p:nvSpPr>
          <p:spPr bwMode="auto">
            <a:xfrm>
              <a:off x="2590800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4F0FAE-1EFB-004E-A095-8AAA7835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663" y="4049578"/>
              <a:ext cx="566737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43" name="TextBox 9"/>
            <p:cNvSpPr txBox="1">
              <a:spLocks noChangeArrowheads="1"/>
            </p:cNvSpPr>
            <p:nvPr/>
          </p:nvSpPr>
          <p:spPr bwMode="auto">
            <a:xfrm>
              <a:off x="3166914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328D445-86E0-6F48-824D-24B7C74B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4049578"/>
              <a:ext cx="566738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45" name="TextBox 9"/>
            <p:cNvSpPr txBox="1">
              <a:spLocks noChangeArrowheads="1"/>
            </p:cNvSpPr>
            <p:nvPr/>
          </p:nvSpPr>
          <p:spPr bwMode="auto">
            <a:xfrm>
              <a:off x="3743028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F6390C-9DBE-B045-8726-E7322BE9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4049578"/>
              <a:ext cx="566737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47" name="TextBox 9"/>
            <p:cNvSpPr txBox="1">
              <a:spLocks noChangeArrowheads="1"/>
            </p:cNvSpPr>
            <p:nvPr/>
          </p:nvSpPr>
          <p:spPr bwMode="auto">
            <a:xfrm>
              <a:off x="4319142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E95AF5-D9D0-2B43-9057-3D4D4E602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049578"/>
              <a:ext cx="568325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49" name="TextBox 9"/>
            <p:cNvSpPr txBox="1">
              <a:spLocks noChangeArrowheads="1"/>
            </p:cNvSpPr>
            <p:nvPr/>
          </p:nvSpPr>
          <p:spPr bwMode="auto">
            <a:xfrm>
              <a:off x="4895256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80849B-D4C2-7644-A0A9-64D2CEA17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25" y="4049578"/>
              <a:ext cx="566738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51" name="TextBox 9"/>
            <p:cNvSpPr txBox="1">
              <a:spLocks noChangeArrowheads="1"/>
            </p:cNvSpPr>
            <p:nvPr/>
          </p:nvSpPr>
          <p:spPr bwMode="auto">
            <a:xfrm>
              <a:off x="5471370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24939B-A79A-1748-99E2-BE6D170A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4049578"/>
              <a:ext cx="566737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53" name="TextBox 9"/>
            <p:cNvSpPr txBox="1">
              <a:spLocks noChangeArrowheads="1"/>
            </p:cNvSpPr>
            <p:nvPr/>
          </p:nvSpPr>
          <p:spPr bwMode="auto">
            <a:xfrm>
              <a:off x="6047484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F0A34E-BE37-3D4C-B1F1-6C3F30BEC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650" y="4049578"/>
              <a:ext cx="566738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55" name="TextBox 9"/>
            <p:cNvSpPr txBox="1">
              <a:spLocks noChangeArrowheads="1"/>
            </p:cNvSpPr>
            <p:nvPr/>
          </p:nvSpPr>
          <p:spPr bwMode="auto">
            <a:xfrm>
              <a:off x="6623598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3AE0135-5339-AC47-A794-2BBC46466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3" y="4049578"/>
              <a:ext cx="566737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57" name="TextBox 9"/>
            <p:cNvSpPr txBox="1">
              <a:spLocks noChangeArrowheads="1"/>
            </p:cNvSpPr>
            <p:nvPr/>
          </p:nvSpPr>
          <p:spPr bwMode="auto">
            <a:xfrm>
              <a:off x="7199712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914CD6-F6AD-C548-B4BF-4AE5542C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3175" y="4049578"/>
              <a:ext cx="566738" cy="522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59" name="TextBox 9"/>
            <p:cNvSpPr txBox="1">
              <a:spLocks noChangeArrowheads="1"/>
            </p:cNvSpPr>
            <p:nvPr/>
          </p:nvSpPr>
          <p:spPr bwMode="auto">
            <a:xfrm>
              <a:off x="7775826" y="373380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25638" name="Content Placeholder 2"/>
          <p:cNvSpPr txBox="1">
            <a:spLocks/>
          </p:cNvSpPr>
          <p:nvPr/>
        </p:nvSpPr>
        <p:spPr bwMode="auto">
          <a:xfrm>
            <a:off x="533400" y="2971801"/>
            <a:ext cx="10972800" cy="88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/>
              <a:t>For each possible data value j (0≤j≤k-1) count the number of data items in A[] that are ≤ j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DF3BAB25-95C0-B14E-9257-4DF8424C7F4D}"/>
              </a:ext>
            </a:extLst>
          </p:cNvPr>
          <p:cNvSpPr>
            <a:spLocks/>
          </p:cNvSpPr>
          <p:nvPr/>
        </p:nvSpPr>
        <p:spPr bwMode="auto">
          <a:xfrm>
            <a:off x="6858060" y="3886200"/>
            <a:ext cx="228600" cy="304800"/>
          </a:xfrm>
          <a:custGeom>
            <a:avLst/>
            <a:gdLst>
              <a:gd name="T0" fmla="*/ 13801 w 850900"/>
              <a:gd name="T1" fmla="*/ 1095 h 1435100"/>
              <a:gd name="T2" fmla="*/ 11830 w 850900"/>
              <a:gd name="T3" fmla="*/ 487 h 1435100"/>
              <a:gd name="T4" fmla="*/ 11090 w 850900"/>
              <a:gd name="T5" fmla="*/ 243 h 1435100"/>
              <a:gd name="T6" fmla="*/ 9612 w 850900"/>
              <a:gd name="T7" fmla="*/ 0 h 1435100"/>
              <a:gd name="T8" fmla="*/ 5668 w 850900"/>
              <a:gd name="T9" fmla="*/ 122 h 1435100"/>
              <a:gd name="T10" fmla="*/ 4929 w 850900"/>
              <a:gd name="T11" fmla="*/ 243 h 1435100"/>
              <a:gd name="T12" fmla="*/ 3697 w 850900"/>
              <a:gd name="T13" fmla="*/ 730 h 1435100"/>
              <a:gd name="T14" fmla="*/ 2711 w 850900"/>
              <a:gd name="T15" fmla="*/ 1460 h 1435100"/>
              <a:gd name="T16" fmla="*/ 2218 w 850900"/>
              <a:gd name="T17" fmla="*/ 1825 h 1435100"/>
              <a:gd name="T18" fmla="*/ 1232 w 850900"/>
              <a:gd name="T19" fmla="*/ 3285 h 1435100"/>
              <a:gd name="T20" fmla="*/ 986 w 850900"/>
              <a:gd name="T21" fmla="*/ 3650 h 1435100"/>
              <a:gd name="T22" fmla="*/ 739 w 850900"/>
              <a:gd name="T23" fmla="*/ 4015 h 1435100"/>
              <a:gd name="T24" fmla="*/ 493 w 850900"/>
              <a:gd name="T25" fmla="*/ 4745 h 1435100"/>
              <a:gd name="T26" fmla="*/ 0 w 850900"/>
              <a:gd name="T27" fmla="*/ 5597 h 1435100"/>
              <a:gd name="T28" fmla="*/ 246 w 850900"/>
              <a:gd name="T29" fmla="*/ 8517 h 1435100"/>
              <a:gd name="T30" fmla="*/ 493 w 850900"/>
              <a:gd name="T31" fmla="*/ 8882 h 1435100"/>
              <a:gd name="T32" fmla="*/ 1479 w 850900"/>
              <a:gd name="T33" fmla="*/ 9612 h 1435100"/>
              <a:gd name="T34" fmla="*/ 2218 w 850900"/>
              <a:gd name="T35" fmla="*/ 10829 h 1435100"/>
              <a:gd name="T36" fmla="*/ 2464 w 850900"/>
              <a:gd name="T37" fmla="*/ 11194 h 1435100"/>
              <a:gd name="T38" fmla="*/ 2711 w 850900"/>
              <a:gd name="T39" fmla="*/ 11559 h 1435100"/>
              <a:gd name="T40" fmla="*/ 3697 w 850900"/>
              <a:gd name="T41" fmla="*/ 12289 h 1435100"/>
              <a:gd name="T42" fmla="*/ 4190 w 850900"/>
              <a:gd name="T43" fmla="*/ 12654 h 1435100"/>
              <a:gd name="T44" fmla="*/ 4436 w 850900"/>
              <a:gd name="T45" fmla="*/ 13019 h 1435100"/>
              <a:gd name="T46" fmla="*/ 5915 w 850900"/>
              <a:gd name="T47" fmla="*/ 13506 h 1435100"/>
              <a:gd name="T48" fmla="*/ 7394 w 850900"/>
              <a:gd name="T49" fmla="*/ 13749 h 1435100"/>
              <a:gd name="T50" fmla="*/ 9612 w 850900"/>
              <a:gd name="T51" fmla="*/ 13628 h 1435100"/>
              <a:gd name="T52" fmla="*/ 11830 w 850900"/>
              <a:gd name="T53" fmla="*/ 13019 h 1435100"/>
              <a:gd name="T54" fmla="*/ 12569 w 850900"/>
              <a:gd name="T55" fmla="*/ 12776 h 1435100"/>
              <a:gd name="T56" fmla="*/ 14048 w 850900"/>
              <a:gd name="T57" fmla="*/ 12289 h 1435100"/>
              <a:gd name="T58" fmla="*/ 14787 w 850900"/>
              <a:gd name="T59" fmla="*/ 12046 h 1435100"/>
              <a:gd name="T60" fmla="*/ 15526 w 850900"/>
              <a:gd name="T61" fmla="*/ 11316 h 1435100"/>
              <a:gd name="T62" fmla="*/ 16019 w 850900"/>
              <a:gd name="T63" fmla="*/ 10586 h 1435100"/>
              <a:gd name="T64" fmla="*/ 16512 w 850900"/>
              <a:gd name="T65" fmla="*/ 9734 h 1435100"/>
              <a:gd name="T66" fmla="*/ 16266 w 850900"/>
              <a:gd name="T67" fmla="*/ 4259 h 1435100"/>
              <a:gd name="T68" fmla="*/ 15526 w 850900"/>
              <a:gd name="T69" fmla="*/ 2677 h 1435100"/>
              <a:gd name="T70" fmla="*/ 15280 w 850900"/>
              <a:gd name="T71" fmla="*/ 2312 h 1435100"/>
              <a:gd name="T72" fmla="*/ 14048 w 850900"/>
              <a:gd name="T73" fmla="*/ 1582 h 1435100"/>
              <a:gd name="T74" fmla="*/ 13801 w 850900"/>
              <a:gd name="T75" fmla="*/ 1217 h 1435100"/>
              <a:gd name="T76" fmla="*/ 13801 w 850900"/>
              <a:gd name="T77" fmla="*/ 1095 h 14351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0900" h="1435100">
                <a:moveTo>
                  <a:pt x="711200" y="114300"/>
                </a:moveTo>
                <a:cubicBezTo>
                  <a:pt x="694267" y="101600"/>
                  <a:pt x="708869" y="100434"/>
                  <a:pt x="609600" y="50800"/>
                </a:cubicBezTo>
                <a:cubicBezTo>
                  <a:pt x="595948" y="43974"/>
                  <a:pt x="585448" y="31599"/>
                  <a:pt x="571500" y="25400"/>
                </a:cubicBezTo>
                <a:cubicBezTo>
                  <a:pt x="547034" y="14526"/>
                  <a:pt x="495300" y="0"/>
                  <a:pt x="495300" y="0"/>
                </a:cubicBezTo>
                <a:cubicBezTo>
                  <a:pt x="427567" y="4233"/>
                  <a:pt x="359593" y="5596"/>
                  <a:pt x="292100" y="12700"/>
                </a:cubicBezTo>
                <a:cubicBezTo>
                  <a:pt x="278787" y="14101"/>
                  <a:pt x="264453" y="17037"/>
                  <a:pt x="254000" y="25400"/>
                </a:cubicBezTo>
                <a:cubicBezTo>
                  <a:pt x="171936" y="91052"/>
                  <a:pt x="286265" y="44278"/>
                  <a:pt x="190500" y="76200"/>
                </a:cubicBezTo>
                <a:lnTo>
                  <a:pt x="139700" y="152400"/>
                </a:lnTo>
                <a:cubicBezTo>
                  <a:pt x="131233" y="165100"/>
                  <a:pt x="119127" y="176020"/>
                  <a:pt x="114300" y="190500"/>
                </a:cubicBezTo>
                <a:lnTo>
                  <a:pt x="63500" y="342900"/>
                </a:lnTo>
                <a:lnTo>
                  <a:pt x="50800" y="381000"/>
                </a:lnTo>
                <a:cubicBezTo>
                  <a:pt x="46567" y="393700"/>
                  <a:pt x="40301" y="405895"/>
                  <a:pt x="38100" y="419100"/>
                </a:cubicBezTo>
                <a:cubicBezTo>
                  <a:pt x="33867" y="444500"/>
                  <a:pt x="30450" y="470050"/>
                  <a:pt x="25400" y="495300"/>
                </a:cubicBezTo>
                <a:cubicBezTo>
                  <a:pt x="17427" y="535167"/>
                  <a:pt x="12104" y="547887"/>
                  <a:pt x="0" y="584200"/>
                </a:cubicBezTo>
                <a:cubicBezTo>
                  <a:pt x="4233" y="685800"/>
                  <a:pt x="5188" y="787590"/>
                  <a:pt x="12700" y="889000"/>
                </a:cubicBezTo>
                <a:cubicBezTo>
                  <a:pt x="13689" y="902350"/>
                  <a:pt x="18899" y="915398"/>
                  <a:pt x="25400" y="927100"/>
                </a:cubicBezTo>
                <a:cubicBezTo>
                  <a:pt x="40225" y="953785"/>
                  <a:pt x="76200" y="1003300"/>
                  <a:pt x="76200" y="1003300"/>
                </a:cubicBezTo>
                <a:cubicBezTo>
                  <a:pt x="95394" y="1080075"/>
                  <a:pt x="83380" y="1037541"/>
                  <a:pt x="114300" y="1130300"/>
                </a:cubicBezTo>
                <a:lnTo>
                  <a:pt x="127000" y="1168400"/>
                </a:lnTo>
                <a:cubicBezTo>
                  <a:pt x="131233" y="1181100"/>
                  <a:pt x="132274" y="1195361"/>
                  <a:pt x="139700" y="1206500"/>
                </a:cubicBezTo>
                <a:lnTo>
                  <a:pt x="190500" y="1282700"/>
                </a:lnTo>
                <a:cubicBezTo>
                  <a:pt x="198967" y="1295400"/>
                  <a:pt x="211073" y="1306320"/>
                  <a:pt x="215900" y="1320800"/>
                </a:cubicBezTo>
                <a:cubicBezTo>
                  <a:pt x="220133" y="1333500"/>
                  <a:pt x="219134" y="1349434"/>
                  <a:pt x="228600" y="1358900"/>
                </a:cubicBezTo>
                <a:cubicBezTo>
                  <a:pt x="250186" y="1380486"/>
                  <a:pt x="275840" y="1400047"/>
                  <a:pt x="304800" y="1409700"/>
                </a:cubicBezTo>
                <a:lnTo>
                  <a:pt x="381000" y="1435100"/>
                </a:lnTo>
                <a:cubicBezTo>
                  <a:pt x="419100" y="1430867"/>
                  <a:pt x="457487" y="1428702"/>
                  <a:pt x="495300" y="1422400"/>
                </a:cubicBezTo>
                <a:cubicBezTo>
                  <a:pt x="540007" y="1414949"/>
                  <a:pt x="573235" y="1383143"/>
                  <a:pt x="609600" y="1358900"/>
                </a:cubicBezTo>
                <a:lnTo>
                  <a:pt x="647700" y="1333500"/>
                </a:lnTo>
                <a:lnTo>
                  <a:pt x="723900" y="1282700"/>
                </a:lnTo>
                <a:lnTo>
                  <a:pt x="762000" y="1257300"/>
                </a:lnTo>
                <a:cubicBezTo>
                  <a:pt x="808317" y="1118349"/>
                  <a:pt x="734448" y="1328816"/>
                  <a:pt x="800100" y="1181100"/>
                </a:cubicBezTo>
                <a:cubicBezTo>
                  <a:pt x="810974" y="1156634"/>
                  <a:pt x="817033" y="1130300"/>
                  <a:pt x="825500" y="1104900"/>
                </a:cubicBezTo>
                <a:cubicBezTo>
                  <a:pt x="843720" y="1050241"/>
                  <a:pt x="834953" y="1079787"/>
                  <a:pt x="850900" y="1016000"/>
                </a:cubicBezTo>
                <a:cubicBezTo>
                  <a:pt x="846667" y="825500"/>
                  <a:pt x="845523" y="634906"/>
                  <a:pt x="838200" y="444500"/>
                </a:cubicBezTo>
                <a:cubicBezTo>
                  <a:pt x="835333" y="369953"/>
                  <a:pt x="822785" y="347454"/>
                  <a:pt x="800100" y="279400"/>
                </a:cubicBezTo>
                <a:cubicBezTo>
                  <a:pt x="795867" y="266700"/>
                  <a:pt x="794826" y="252439"/>
                  <a:pt x="787400" y="241300"/>
                </a:cubicBezTo>
                <a:cubicBezTo>
                  <a:pt x="752037" y="188256"/>
                  <a:pt x="772793" y="213993"/>
                  <a:pt x="723900" y="165100"/>
                </a:cubicBezTo>
                <a:cubicBezTo>
                  <a:pt x="719667" y="152400"/>
                  <a:pt x="720666" y="136466"/>
                  <a:pt x="711200" y="127000"/>
                </a:cubicBezTo>
                <a:cubicBezTo>
                  <a:pt x="669084" y="84884"/>
                  <a:pt x="728133" y="127000"/>
                  <a:pt x="711200" y="114300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5617" name="TextBox 17"/>
          <p:cNvSpPr txBox="1">
            <a:spLocks noChangeArrowheads="1"/>
          </p:cNvSpPr>
          <p:nvPr/>
        </p:nvSpPr>
        <p:spPr bwMode="auto">
          <a:xfrm>
            <a:off x="533400" y="5257800"/>
            <a:ext cx="1097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The correct position of j in the sorted array is C[j]-1</a:t>
            </a:r>
          </a:p>
        </p:txBody>
      </p:sp>
      <p:grpSp>
        <p:nvGrpSpPr>
          <p:cNvPr id="25618" name="Group 1"/>
          <p:cNvGrpSpPr>
            <a:grpSpLocks/>
          </p:cNvGrpSpPr>
          <p:nvPr/>
        </p:nvGrpSpPr>
        <p:grpSpPr bwMode="auto">
          <a:xfrm>
            <a:off x="2348035" y="5943600"/>
            <a:ext cx="5351981" cy="838200"/>
            <a:chOff x="540437" y="2743200"/>
            <a:chExt cx="6475116" cy="979488"/>
          </a:xfrm>
        </p:grpSpPr>
        <p:sp>
          <p:nvSpPr>
            <p:cNvPr id="25619" name="TextBox 42"/>
            <p:cNvSpPr txBox="1">
              <a:spLocks noChangeArrowheads="1"/>
            </p:cNvSpPr>
            <p:nvPr/>
          </p:nvSpPr>
          <p:spPr bwMode="auto">
            <a:xfrm>
              <a:off x="540437" y="3166091"/>
              <a:ext cx="2321679" cy="467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sorted data B[ ]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93D2CD-7549-564D-9391-7E4684118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99" y="3112364"/>
              <a:ext cx="685669" cy="610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21" name="TextBox 9"/>
            <p:cNvSpPr txBox="1">
              <a:spLocks noChangeArrowheads="1"/>
            </p:cNvSpPr>
            <p:nvPr/>
          </p:nvSpPr>
          <p:spPr bwMode="auto">
            <a:xfrm>
              <a:off x="2921000" y="2743200"/>
              <a:ext cx="665553" cy="395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1A43662-BFE5-2F4C-959F-5C3B84F69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668" y="3112364"/>
              <a:ext cx="685670" cy="610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Calibri" panose="020F0502020204030204" pitchFamily="34" charset="0"/>
              </a:endParaRPr>
            </a:p>
          </p:txBody>
        </p:sp>
        <p:sp>
          <p:nvSpPr>
            <p:cNvPr id="25623" name="TextBox 9"/>
            <p:cNvSpPr txBox="1">
              <a:spLocks noChangeArrowheads="1"/>
            </p:cNvSpPr>
            <p:nvPr/>
          </p:nvSpPr>
          <p:spPr bwMode="auto">
            <a:xfrm>
              <a:off x="3606800" y="2743200"/>
              <a:ext cx="665553" cy="395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EC4DF2D-51E9-1A43-AF38-3D96E94E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339" y="3112364"/>
              <a:ext cx="685669" cy="610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625" name="TextBox 9"/>
            <p:cNvSpPr txBox="1">
              <a:spLocks noChangeArrowheads="1"/>
            </p:cNvSpPr>
            <p:nvPr/>
          </p:nvSpPr>
          <p:spPr bwMode="auto">
            <a:xfrm>
              <a:off x="4292600" y="2743200"/>
              <a:ext cx="665553" cy="395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E2394B7-E1D2-B141-95C4-CB5A28DCF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008" y="3112364"/>
              <a:ext cx="685670" cy="610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627" name="TextBox 11"/>
            <p:cNvSpPr txBox="1">
              <a:spLocks noChangeArrowheads="1"/>
            </p:cNvSpPr>
            <p:nvPr/>
          </p:nvSpPr>
          <p:spPr bwMode="auto">
            <a:xfrm>
              <a:off x="4978400" y="2743200"/>
              <a:ext cx="665553" cy="395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0AE2F3F-1EEF-5349-9C42-FF2ADFCF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8" y="3112364"/>
              <a:ext cx="685669" cy="610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629" name="TextBox 13"/>
            <p:cNvSpPr txBox="1">
              <a:spLocks noChangeArrowheads="1"/>
            </p:cNvSpPr>
            <p:nvPr/>
          </p:nvSpPr>
          <p:spPr bwMode="auto">
            <a:xfrm>
              <a:off x="5664200" y="2743200"/>
              <a:ext cx="665553" cy="395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9C36D81-5F2D-BB46-AA05-B45AC795C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3347" y="3112364"/>
              <a:ext cx="685670" cy="610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631" name="TextBox 15"/>
            <p:cNvSpPr txBox="1">
              <a:spLocks noChangeArrowheads="1"/>
            </p:cNvSpPr>
            <p:nvPr/>
          </p:nvSpPr>
          <p:spPr bwMode="auto">
            <a:xfrm>
              <a:off x="6350000" y="2743200"/>
              <a:ext cx="665553" cy="395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B[5]</a:t>
              </a: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AA632A8A-9B81-7A45-8086-3AC7EC10EE81}"/>
              </a:ext>
            </a:extLst>
          </p:cNvPr>
          <p:cNvSpPr>
            <a:spLocks/>
          </p:cNvSpPr>
          <p:nvPr/>
        </p:nvSpPr>
        <p:spPr bwMode="auto">
          <a:xfrm>
            <a:off x="5257801" y="2362200"/>
            <a:ext cx="381000" cy="381000"/>
          </a:xfrm>
          <a:custGeom>
            <a:avLst/>
            <a:gdLst>
              <a:gd name="T0" fmla="*/ 63895 w 850900"/>
              <a:gd name="T1" fmla="*/ 2139 h 1435100"/>
              <a:gd name="T2" fmla="*/ 54767 w 850900"/>
              <a:gd name="T3" fmla="*/ 951 h 1435100"/>
              <a:gd name="T4" fmla="*/ 51344 w 850900"/>
              <a:gd name="T5" fmla="*/ 475 h 1435100"/>
              <a:gd name="T6" fmla="*/ 44499 w 850900"/>
              <a:gd name="T7" fmla="*/ 0 h 1435100"/>
              <a:gd name="T8" fmla="*/ 26243 w 850900"/>
              <a:gd name="T9" fmla="*/ 238 h 1435100"/>
              <a:gd name="T10" fmla="*/ 22819 w 850900"/>
              <a:gd name="T11" fmla="*/ 475 h 1435100"/>
              <a:gd name="T12" fmla="*/ 17114 w 850900"/>
              <a:gd name="T13" fmla="*/ 1426 h 1435100"/>
              <a:gd name="T14" fmla="*/ 12551 w 850900"/>
              <a:gd name="T15" fmla="*/ 2852 h 1435100"/>
              <a:gd name="T16" fmla="*/ 10269 w 850900"/>
              <a:gd name="T17" fmla="*/ 3565 h 1435100"/>
              <a:gd name="T18" fmla="*/ 5705 w 850900"/>
              <a:gd name="T19" fmla="*/ 6417 h 1435100"/>
              <a:gd name="T20" fmla="*/ 4564 w 850900"/>
              <a:gd name="T21" fmla="*/ 7129 h 1435100"/>
              <a:gd name="T22" fmla="*/ 3422 w 850900"/>
              <a:gd name="T23" fmla="*/ 7842 h 1435100"/>
              <a:gd name="T24" fmla="*/ 2282 w 850900"/>
              <a:gd name="T25" fmla="*/ 9268 h 1435100"/>
              <a:gd name="T26" fmla="*/ 0 w 850900"/>
              <a:gd name="T27" fmla="*/ 10932 h 1435100"/>
              <a:gd name="T28" fmla="*/ 1141 w 850900"/>
              <a:gd name="T29" fmla="*/ 16635 h 1435100"/>
              <a:gd name="T30" fmla="*/ 2282 w 850900"/>
              <a:gd name="T31" fmla="*/ 17348 h 1435100"/>
              <a:gd name="T32" fmla="*/ 6846 w 850900"/>
              <a:gd name="T33" fmla="*/ 18774 h 1435100"/>
              <a:gd name="T34" fmla="*/ 10269 w 850900"/>
              <a:gd name="T35" fmla="*/ 21151 h 1435100"/>
              <a:gd name="T36" fmla="*/ 11410 w 850900"/>
              <a:gd name="T37" fmla="*/ 21864 h 1435100"/>
              <a:gd name="T38" fmla="*/ 12551 w 850900"/>
              <a:gd name="T39" fmla="*/ 22576 h 1435100"/>
              <a:gd name="T40" fmla="*/ 17114 w 850900"/>
              <a:gd name="T41" fmla="*/ 24002 h 1435100"/>
              <a:gd name="T42" fmla="*/ 19397 w 850900"/>
              <a:gd name="T43" fmla="*/ 24715 h 1435100"/>
              <a:gd name="T44" fmla="*/ 20538 w 850900"/>
              <a:gd name="T45" fmla="*/ 25428 h 1435100"/>
              <a:gd name="T46" fmla="*/ 27384 w 850900"/>
              <a:gd name="T47" fmla="*/ 26379 h 1435100"/>
              <a:gd name="T48" fmla="*/ 34230 w 850900"/>
              <a:gd name="T49" fmla="*/ 26854 h 1435100"/>
              <a:gd name="T50" fmla="*/ 44499 w 850900"/>
              <a:gd name="T51" fmla="*/ 26616 h 1435100"/>
              <a:gd name="T52" fmla="*/ 54767 w 850900"/>
              <a:gd name="T53" fmla="*/ 25428 h 1435100"/>
              <a:gd name="T54" fmla="*/ 58191 w 850900"/>
              <a:gd name="T55" fmla="*/ 24953 h 1435100"/>
              <a:gd name="T56" fmla="*/ 65036 w 850900"/>
              <a:gd name="T57" fmla="*/ 24002 h 1435100"/>
              <a:gd name="T58" fmla="*/ 68459 w 850900"/>
              <a:gd name="T59" fmla="*/ 23527 h 1435100"/>
              <a:gd name="T60" fmla="*/ 71882 w 850900"/>
              <a:gd name="T61" fmla="*/ 22101 h 1435100"/>
              <a:gd name="T62" fmla="*/ 74164 w 850900"/>
              <a:gd name="T63" fmla="*/ 20675 h 1435100"/>
              <a:gd name="T64" fmla="*/ 76446 w 850900"/>
              <a:gd name="T65" fmla="*/ 19012 h 1435100"/>
              <a:gd name="T66" fmla="*/ 75305 w 850900"/>
              <a:gd name="T67" fmla="*/ 8318 h 1435100"/>
              <a:gd name="T68" fmla="*/ 71882 w 850900"/>
              <a:gd name="T69" fmla="*/ 5228 h 1435100"/>
              <a:gd name="T70" fmla="*/ 70741 w 850900"/>
              <a:gd name="T71" fmla="*/ 4515 h 1435100"/>
              <a:gd name="T72" fmla="*/ 65036 w 850900"/>
              <a:gd name="T73" fmla="*/ 3089 h 1435100"/>
              <a:gd name="T74" fmla="*/ 63895 w 850900"/>
              <a:gd name="T75" fmla="*/ 2376 h 1435100"/>
              <a:gd name="T76" fmla="*/ 63895 w 850900"/>
              <a:gd name="T77" fmla="*/ 2139 h 14351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0900" h="1435100">
                <a:moveTo>
                  <a:pt x="711200" y="114300"/>
                </a:moveTo>
                <a:cubicBezTo>
                  <a:pt x="694267" y="101600"/>
                  <a:pt x="708869" y="100434"/>
                  <a:pt x="609600" y="50800"/>
                </a:cubicBezTo>
                <a:cubicBezTo>
                  <a:pt x="595948" y="43974"/>
                  <a:pt x="585448" y="31599"/>
                  <a:pt x="571500" y="25400"/>
                </a:cubicBezTo>
                <a:cubicBezTo>
                  <a:pt x="547034" y="14526"/>
                  <a:pt x="495300" y="0"/>
                  <a:pt x="495300" y="0"/>
                </a:cubicBezTo>
                <a:cubicBezTo>
                  <a:pt x="427567" y="4233"/>
                  <a:pt x="359593" y="5596"/>
                  <a:pt x="292100" y="12700"/>
                </a:cubicBezTo>
                <a:cubicBezTo>
                  <a:pt x="278787" y="14101"/>
                  <a:pt x="264453" y="17037"/>
                  <a:pt x="254000" y="25400"/>
                </a:cubicBezTo>
                <a:cubicBezTo>
                  <a:pt x="171936" y="91052"/>
                  <a:pt x="286265" y="44278"/>
                  <a:pt x="190500" y="76200"/>
                </a:cubicBezTo>
                <a:lnTo>
                  <a:pt x="139700" y="152400"/>
                </a:lnTo>
                <a:cubicBezTo>
                  <a:pt x="131233" y="165100"/>
                  <a:pt x="119127" y="176020"/>
                  <a:pt x="114300" y="190500"/>
                </a:cubicBezTo>
                <a:lnTo>
                  <a:pt x="63500" y="342900"/>
                </a:lnTo>
                <a:lnTo>
                  <a:pt x="50800" y="381000"/>
                </a:lnTo>
                <a:cubicBezTo>
                  <a:pt x="46567" y="393700"/>
                  <a:pt x="40301" y="405895"/>
                  <a:pt x="38100" y="419100"/>
                </a:cubicBezTo>
                <a:cubicBezTo>
                  <a:pt x="33867" y="444500"/>
                  <a:pt x="30450" y="470050"/>
                  <a:pt x="25400" y="495300"/>
                </a:cubicBezTo>
                <a:cubicBezTo>
                  <a:pt x="17427" y="535167"/>
                  <a:pt x="12104" y="547887"/>
                  <a:pt x="0" y="584200"/>
                </a:cubicBezTo>
                <a:cubicBezTo>
                  <a:pt x="4233" y="685800"/>
                  <a:pt x="5188" y="787590"/>
                  <a:pt x="12700" y="889000"/>
                </a:cubicBezTo>
                <a:cubicBezTo>
                  <a:pt x="13689" y="902350"/>
                  <a:pt x="18899" y="915398"/>
                  <a:pt x="25400" y="927100"/>
                </a:cubicBezTo>
                <a:cubicBezTo>
                  <a:pt x="40225" y="953785"/>
                  <a:pt x="76200" y="1003300"/>
                  <a:pt x="76200" y="1003300"/>
                </a:cubicBezTo>
                <a:cubicBezTo>
                  <a:pt x="95394" y="1080075"/>
                  <a:pt x="83380" y="1037541"/>
                  <a:pt x="114300" y="1130300"/>
                </a:cubicBezTo>
                <a:lnTo>
                  <a:pt x="127000" y="1168400"/>
                </a:lnTo>
                <a:cubicBezTo>
                  <a:pt x="131233" y="1181100"/>
                  <a:pt x="132274" y="1195361"/>
                  <a:pt x="139700" y="1206500"/>
                </a:cubicBezTo>
                <a:lnTo>
                  <a:pt x="190500" y="1282700"/>
                </a:lnTo>
                <a:cubicBezTo>
                  <a:pt x="198967" y="1295400"/>
                  <a:pt x="211073" y="1306320"/>
                  <a:pt x="215900" y="1320800"/>
                </a:cubicBezTo>
                <a:cubicBezTo>
                  <a:pt x="220133" y="1333500"/>
                  <a:pt x="219134" y="1349434"/>
                  <a:pt x="228600" y="1358900"/>
                </a:cubicBezTo>
                <a:cubicBezTo>
                  <a:pt x="250186" y="1380486"/>
                  <a:pt x="275840" y="1400047"/>
                  <a:pt x="304800" y="1409700"/>
                </a:cubicBezTo>
                <a:lnTo>
                  <a:pt x="381000" y="1435100"/>
                </a:lnTo>
                <a:cubicBezTo>
                  <a:pt x="419100" y="1430867"/>
                  <a:pt x="457487" y="1428702"/>
                  <a:pt x="495300" y="1422400"/>
                </a:cubicBezTo>
                <a:cubicBezTo>
                  <a:pt x="540007" y="1414949"/>
                  <a:pt x="573235" y="1383143"/>
                  <a:pt x="609600" y="1358900"/>
                </a:cubicBezTo>
                <a:lnTo>
                  <a:pt x="647700" y="1333500"/>
                </a:lnTo>
                <a:lnTo>
                  <a:pt x="723900" y="1282700"/>
                </a:lnTo>
                <a:lnTo>
                  <a:pt x="762000" y="1257300"/>
                </a:lnTo>
                <a:cubicBezTo>
                  <a:pt x="808317" y="1118349"/>
                  <a:pt x="734448" y="1328816"/>
                  <a:pt x="800100" y="1181100"/>
                </a:cubicBezTo>
                <a:cubicBezTo>
                  <a:pt x="810974" y="1156634"/>
                  <a:pt x="817033" y="1130300"/>
                  <a:pt x="825500" y="1104900"/>
                </a:cubicBezTo>
                <a:cubicBezTo>
                  <a:pt x="843720" y="1050241"/>
                  <a:pt x="834953" y="1079787"/>
                  <a:pt x="850900" y="1016000"/>
                </a:cubicBezTo>
                <a:cubicBezTo>
                  <a:pt x="846667" y="825500"/>
                  <a:pt x="845523" y="634906"/>
                  <a:pt x="838200" y="444500"/>
                </a:cubicBezTo>
                <a:cubicBezTo>
                  <a:pt x="835333" y="369953"/>
                  <a:pt x="822785" y="347454"/>
                  <a:pt x="800100" y="279400"/>
                </a:cubicBezTo>
                <a:cubicBezTo>
                  <a:pt x="795867" y="266700"/>
                  <a:pt x="794826" y="252439"/>
                  <a:pt x="787400" y="241300"/>
                </a:cubicBezTo>
                <a:cubicBezTo>
                  <a:pt x="752037" y="188256"/>
                  <a:pt x="772793" y="213993"/>
                  <a:pt x="723900" y="165100"/>
                </a:cubicBezTo>
                <a:cubicBezTo>
                  <a:pt x="719667" y="152400"/>
                  <a:pt x="720666" y="136466"/>
                  <a:pt x="711200" y="127000"/>
                </a:cubicBezTo>
                <a:cubicBezTo>
                  <a:pt x="669084" y="84884"/>
                  <a:pt x="728133" y="127000"/>
                  <a:pt x="711200" y="114300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E00D4-679D-7E40-92AF-FD9E5416BFA1}"/>
              </a:ext>
            </a:extLst>
          </p:cNvPr>
          <p:cNvCxnSpPr>
            <a:cxnSpLocks noChangeShapeType="1"/>
            <a:stCxn id="5" idx="25"/>
          </p:cNvCxnSpPr>
          <p:nvPr/>
        </p:nvCxnSpPr>
        <p:spPr bwMode="auto">
          <a:xfrm>
            <a:off x="5480051" y="2740025"/>
            <a:ext cx="311150" cy="251777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TextBox 32"/>
          <p:cNvSpPr txBox="1">
            <a:spLocks noChangeArrowheads="1"/>
          </p:cNvSpPr>
          <p:nvPr/>
        </p:nvSpPr>
        <p:spPr bwMode="auto">
          <a:xfrm>
            <a:off x="5791334" y="4876333"/>
            <a:ext cx="434842" cy="58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8B997340-7C52-564E-8CE1-8EB95D2EA10A}"/>
              </a:ext>
            </a:extLst>
          </p:cNvPr>
          <p:cNvSpPr>
            <a:spLocks/>
          </p:cNvSpPr>
          <p:nvPr/>
        </p:nvSpPr>
        <p:spPr bwMode="auto">
          <a:xfrm>
            <a:off x="6726045" y="4298950"/>
            <a:ext cx="381000" cy="381000"/>
          </a:xfrm>
          <a:custGeom>
            <a:avLst/>
            <a:gdLst>
              <a:gd name="T0" fmla="*/ 63895 w 850900"/>
              <a:gd name="T1" fmla="*/ 2139 h 1435100"/>
              <a:gd name="T2" fmla="*/ 54767 w 850900"/>
              <a:gd name="T3" fmla="*/ 951 h 1435100"/>
              <a:gd name="T4" fmla="*/ 51344 w 850900"/>
              <a:gd name="T5" fmla="*/ 475 h 1435100"/>
              <a:gd name="T6" fmla="*/ 44499 w 850900"/>
              <a:gd name="T7" fmla="*/ 0 h 1435100"/>
              <a:gd name="T8" fmla="*/ 26243 w 850900"/>
              <a:gd name="T9" fmla="*/ 238 h 1435100"/>
              <a:gd name="T10" fmla="*/ 22819 w 850900"/>
              <a:gd name="T11" fmla="*/ 475 h 1435100"/>
              <a:gd name="T12" fmla="*/ 17114 w 850900"/>
              <a:gd name="T13" fmla="*/ 1426 h 1435100"/>
              <a:gd name="T14" fmla="*/ 12551 w 850900"/>
              <a:gd name="T15" fmla="*/ 2852 h 1435100"/>
              <a:gd name="T16" fmla="*/ 10269 w 850900"/>
              <a:gd name="T17" fmla="*/ 3565 h 1435100"/>
              <a:gd name="T18" fmla="*/ 5705 w 850900"/>
              <a:gd name="T19" fmla="*/ 6417 h 1435100"/>
              <a:gd name="T20" fmla="*/ 4564 w 850900"/>
              <a:gd name="T21" fmla="*/ 7129 h 1435100"/>
              <a:gd name="T22" fmla="*/ 3422 w 850900"/>
              <a:gd name="T23" fmla="*/ 7842 h 1435100"/>
              <a:gd name="T24" fmla="*/ 2282 w 850900"/>
              <a:gd name="T25" fmla="*/ 9268 h 1435100"/>
              <a:gd name="T26" fmla="*/ 0 w 850900"/>
              <a:gd name="T27" fmla="*/ 10932 h 1435100"/>
              <a:gd name="T28" fmla="*/ 1141 w 850900"/>
              <a:gd name="T29" fmla="*/ 16635 h 1435100"/>
              <a:gd name="T30" fmla="*/ 2282 w 850900"/>
              <a:gd name="T31" fmla="*/ 17348 h 1435100"/>
              <a:gd name="T32" fmla="*/ 6846 w 850900"/>
              <a:gd name="T33" fmla="*/ 18774 h 1435100"/>
              <a:gd name="T34" fmla="*/ 10269 w 850900"/>
              <a:gd name="T35" fmla="*/ 21151 h 1435100"/>
              <a:gd name="T36" fmla="*/ 11410 w 850900"/>
              <a:gd name="T37" fmla="*/ 21864 h 1435100"/>
              <a:gd name="T38" fmla="*/ 12551 w 850900"/>
              <a:gd name="T39" fmla="*/ 22576 h 1435100"/>
              <a:gd name="T40" fmla="*/ 17114 w 850900"/>
              <a:gd name="T41" fmla="*/ 24002 h 1435100"/>
              <a:gd name="T42" fmla="*/ 19397 w 850900"/>
              <a:gd name="T43" fmla="*/ 24715 h 1435100"/>
              <a:gd name="T44" fmla="*/ 20538 w 850900"/>
              <a:gd name="T45" fmla="*/ 25428 h 1435100"/>
              <a:gd name="T46" fmla="*/ 27384 w 850900"/>
              <a:gd name="T47" fmla="*/ 26379 h 1435100"/>
              <a:gd name="T48" fmla="*/ 34230 w 850900"/>
              <a:gd name="T49" fmla="*/ 26854 h 1435100"/>
              <a:gd name="T50" fmla="*/ 44499 w 850900"/>
              <a:gd name="T51" fmla="*/ 26616 h 1435100"/>
              <a:gd name="T52" fmla="*/ 54767 w 850900"/>
              <a:gd name="T53" fmla="*/ 25428 h 1435100"/>
              <a:gd name="T54" fmla="*/ 58191 w 850900"/>
              <a:gd name="T55" fmla="*/ 24953 h 1435100"/>
              <a:gd name="T56" fmla="*/ 65036 w 850900"/>
              <a:gd name="T57" fmla="*/ 24002 h 1435100"/>
              <a:gd name="T58" fmla="*/ 68459 w 850900"/>
              <a:gd name="T59" fmla="*/ 23527 h 1435100"/>
              <a:gd name="T60" fmla="*/ 71882 w 850900"/>
              <a:gd name="T61" fmla="*/ 22101 h 1435100"/>
              <a:gd name="T62" fmla="*/ 74164 w 850900"/>
              <a:gd name="T63" fmla="*/ 20675 h 1435100"/>
              <a:gd name="T64" fmla="*/ 76446 w 850900"/>
              <a:gd name="T65" fmla="*/ 19012 h 1435100"/>
              <a:gd name="T66" fmla="*/ 75305 w 850900"/>
              <a:gd name="T67" fmla="*/ 8318 h 1435100"/>
              <a:gd name="T68" fmla="*/ 71882 w 850900"/>
              <a:gd name="T69" fmla="*/ 5228 h 1435100"/>
              <a:gd name="T70" fmla="*/ 70741 w 850900"/>
              <a:gd name="T71" fmla="*/ 4515 h 1435100"/>
              <a:gd name="T72" fmla="*/ 65036 w 850900"/>
              <a:gd name="T73" fmla="*/ 3089 h 1435100"/>
              <a:gd name="T74" fmla="*/ 63895 w 850900"/>
              <a:gd name="T75" fmla="*/ 2376 h 1435100"/>
              <a:gd name="T76" fmla="*/ 63895 w 850900"/>
              <a:gd name="T77" fmla="*/ 2139 h 14351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0900" h="1435100">
                <a:moveTo>
                  <a:pt x="711200" y="114300"/>
                </a:moveTo>
                <a:cubicBezTo>
                  <a:pt x="694267" y="101600"/>
                  <a:pt x="708869" y="100434"/>
                  <a:pt x="609600" y="50800"/>
                </a:cubicBezTo>
                <a:cubicBezTo>
                  <a:pt x="595948" y="43974"/>
                  <a:pt x="585448" y="31599"/>
                  <a:pt x="571500" y="25400"/>
                </a:cubicBezTo>
                <a:cubicBezTo>
                  <a:pt x="547034" y="14526"/>
                  <a:pt x="495300" y="0"/>
                  <a:pt x="495300" y="0"/>
                </a:cubicBezTo>
                <a:cubicBezTo>
                  <a:pt x="427567" y="4233"/>
                  <a:pt x="359593" y="5596"/>
                  <a:pt x="292100" y="12700"/>
                </a:cubicBezTo>
                <a:cubicBezTo>
                  <a:pt x="278787" y="14101"/>
                  <a:pt x="264453" y="17037"/>
                  <a:pt x="254000" y="25400"/>
                </a:cubicBezTo>
                <a:cubicBezTo>
                  <a:pt x="171936" y="91052"/>
                  <a:pt x="286265" y="44278"/>
                  <a:pt x="190500" y="76200"/>
                </a:cubicBezTo>
                <a:lnTo>
                  <a:pt x="139700" y="152400"/>
                </a:lnTo>
                <a:cubicBezTo>
                  <a:pt x="131233" y="165100"/>
                  <a:pt x="119127" y="176020"/>
                  <a:pt x="114300" y="190500"/>
                </a:cubicBezTo>
                <a:lnTo>
                  <a:pt x="63500" y="342900"/>
                </a:lnTo>
                <a:lnTo>
                  <a:pt x="50800" y="381000"/>
                </a:lnTo>
                <a:cubicBezTo>
                  <a:pt x="46567" y="393700"/>
                  <a:pt x="40301" y="405895"/>
                  <a:pt x="38100" y="419100"/>
                </a:cubicBezTo>
                <a:cubicBezTo>
                  <a:pt x="33867" y="444500"/>
                  <a:pt x="30450" y="470050"/>
                  <a:pt x="25400" y="495300"/>
                </a:cubicBezTo>
                <a:cubicBezTo>
                  <a:pt x="17427" y="535167"/>
                  <a:pt x="12104" y="547887"/>
                  <a:pt x="0" y="584200"/>
                </a:cubicBezTo>
                <a:cubicBezTo>
                  <a:pt x="4233" y="685800"/>
                  <a:pt x="5188" y="787590"/>
                  <a:pt x="12700" y="889000"/>
                </a:cubicBezTo>
                <a:cubicBezTo>
                  <a:pt x="13689" y="902350"/>
                  <a:pt x="18899" y="915398"/>
                  <a:pt x="25400" y="927100"/>
                </a:cubicBezTo>
                <a:cubicBezTo>
                  <a:pt x="40225" y="953785"/>
                  <a:pt x="76200" y="1003300"/>
                  <a:pt x="76200" y="1003300"/>
                </a:cubicBezTo>
                <a:cubicBezTo>
                  <a:pt x="95394" y="1080075"/>
                  <a:pt x="83380" y="1037541"/>
                  <a:pt x="114300" y="1130300"/>
                </a:cubicBezTo>
                <a:lnTo>
                  <a:pt x="127000" y="1168400"/>
                </a:lnTo>
                <a:cubicBezTo>
                  <a:pt x="131233" y="1181100"/>
                  <a:pt x="132274" y="1195361"/>
                  <a:pt x="139700" y="1206500"/>
                </a:cubicBezTo>
                <a:lnTo>
                  <a:pt x="190500" y="1282700"/>
                </a:lnTo>
                <a:cubicBezTo>
                  <a:pt x="198967" y="1295400"/>
                  <a:pt x="211073" y="1306320"/>
                  <a:pt x="215900" y="1320800"/>
                </a:cubicBezTo>
                <a:cubicBezTo>
                  <a:pt x="220133" y="1333500"/>
                  <a:pt x="219134" y="1349434"/>
                  <a:pt x="228600" y="1358900"/>
                </a:cubicBezTo>
                <a:cubicBezTo>
                  <a:pt x="250186" y="1380486"/>
                  <a:pt x="275840" y="1400047"/>
                  <a:pt x="304800" y="1409700"/>
                </a:cubicBezTo>
                <a:lnTo>
                  <a:pt x="381000" y="1435100"/>
                </a:lnTo>
                <a:cubicBezTo>
                  <a:pt x="419100" y="1430867"/>
                  <a:pt x="457487" y="1428702"/>
                  <a:pt x="495300" y="1422400"/>
                </a:cubicBezTo>
                <a:cubicBezTo>
                  <a:pt x="540007" y="1414949"/>
                  <a:pt x="573235" y="1383143"/>
                  <a:pt x="609600" y="1358900"/>
                </a:cubicBezTo>
                <a:lnTo>
                  <a:pt x="647700" y="1333500"/>
                </a:lnTo>
                <a:lnTo>
                  <a:pt x="723900" y="1282700"/>
                </a:lnTo>
                <a:lnTo>
                  <a:pt x="762000" y="1257300"/>
                </a:lnTo>
                <a:cubicBezTo>
                  <a:pt x="808317" y="1118349"/>
                  <a:pt x="734448" y="1328816"/>
                  <a:pt x="800100" y="1181100"/>
                </a:cubicBezTo>
                <a:cubicBezTo>
                  <a:pt x="810974" y="1156634"/>
                  <a:pt x="817033" y="1130300"/>
                  <a:pt x="825500" y="1104900"/>
                </a:cubicBezTo>
                <a:cubicBezTo>
                  <a:pt x="843720" y="1050241"/>
                  <a:pt x="834953" y="1079787"/>
                  <a:pt x="850900" y="1016000"/>
                </a:cubicBezTo>
                <a:cubicBezTo>
                  <a:pt x="846667" y="825500"/>
                  <a:pt x="845523" y="634906"/>
                  <a:pt x="838200" y="444500"/>
                </a:cubicBezTo>
                <a:cubicBezTo>
                  <a:pt x="835333" y="369953"/>
                  <a:pt x="822785" y="347454"/>
                  <a:pt x="800100" y="279400"/>
                </a:cubicBezTo>
                <a:cubicBezTo>
                  <a:pt x="795867" y="266700"/>
                  <a:pt x="794826" y="252439"/>
                  <a:pt x="787400" y="241300"/>
                </a:cubicBezTo>
                <a:cubicBezTo>
                  <a:pt x="752037" y="188256"/>
                  <a:pt x="772793" y="213993"/>
                  <a:pt x="723900" y="165100"/>
                </a:cubicBezTo>
                <a:cubicBezTo>
                  <a:pt x="719667" y="152400"/>
                  <a:pt x="720666" y="136466"/>
                  <a:pt x="711200" y="127000"/>
                </a:cubicBezTo>
                <a:cubicBezTo>
                  <a:pt x="669084" y="84884"/>
                  <a:pt x="728133" y="127000"/>
                  <a:pt x="711200" y="114300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481EE5DB-7FB7-9349-8787-224E6F75516E}"/>
              </a:ext>
            </a:extLst>
          </p:cNvPr>
          <p:cNvSpPr>
            <a:spLocks/>
          </p:cNvSpPr>
          <p:nvPr/>
        </p:nvSpPr>
        <p:spPr bwMode="auto">
          <a:xfrm>
            <a:off x="5635625" y="5969000"/>
            <a:ext cx="290512" cy="304800"/>
          </a:xfrm>
          <a:custGeom>
            <a:avLst/>
            <a:gdLst>
              <a:gd name="T0" fmla="*/ 28300 w 850900"/>
              <a:gd name="T1" fmla="*/ 1095 h 1435100"/>
              <a:gd name="T2" fmla="*/ 24257 w 850900"/>
              <a:gd name="T3" fmla="*/ 487 h 1435100"/>
              <a:gd name="T4" fmla="*/ 22741 w 850900"/>
              <a:gd name="T5" fmla="*/ 243 h 1435100"/>
              <a:gd name="T6" fmla="*/ 19709 w 850900"/>
              <a:gd name="T7" fmla="*/ 0 h 1435100"/>
              <a:gd name="T8" fmla="*/ 11623 w 850900"/>
              <a:gd name="T9" fmla="*/ 122 h 1435100"/>
              <a:gd name="T10" fmla="*/ 10107 w 850900"/>
              <a:gd name="T11" fmla="*/ 243 h 1435100"/>
              <a:gd name="T12" fmla="*/ 7580 w 850900"/>
              <a:gd name="T13" fmla="*/ 730 h 1435100"/>
              <a:gd name="T14" fmla="*/ 5559 w 850900"/>
              <a:gd name="T15" fmla="*/ 1460 h 1435100"/>
              <a:gd name="T16" fmla="*/ 4548 w 850900"/>
              <a:gd name="T17" fmla="*/ 1825 h 1435100"/>
              <a:gd name="T18" fmla="*/ 2527 w 850900"/>
              <a:gd name="T19" fmla="*/ 3285 h 1435100"/>
              <a:gd name="T20" fmla="*/ 2021 w 850900"/>
              <a:gd name="T21" fmla="*/ 3650 h 1435100"/>
              <a:gd name="T22" fmla="*/ 1516 w 850900"/>
              <a:gd name="T23" fmla="*/ 4015 h 1435100"/>
              <a:gd name="T24" fmla="*/ 1011 w 850900"/>
              <a:gd name="T25" fmla="*/ 4745 h 1435100"/>
              <a:gd name="T26" fmla="*/ 0 w 850900"/>
              <a:gd name="T27" fmla="*/ 5597 h 1435100"/>
              <a:gd name="T28" fmla="*/ 505 w 850900"/>
              <a:gd name="T29" fmla="*/ 8517 h 1435100"/>
              <a:gd name="T30" fmla="*/ 1011 w 850900"/>
              <a:gd name="T31" fmla="*/ 8882 h 1435100"/>
              <a:gd name="T32" fmla="*/ 3032 w 850900"/>
              <a:gd name="T33" fmla="*/ 9612 h 1435100"/>
              <a:gd name="T34" fmla="*/ 4548 w 850900"/>
              <a:gd name="T35" fmla="*/ 10829 h 1435100"/>
              <a:gd name="T36" fmla="*/ 5053 w 850900"/>
              <a:gd name="T37" fmla="*/ 11194 h 1435100"/>
              <a:gd name="T38" fmla="*/ 5559 w 850900"/>
              <a:gd name="T39" fmla="*/ 11559 h 1435100"/>
              <a:gd name="T40" fmla="*/ 7580 w 850900"/>
              <a:gd name="T41" fmla="*/ 12289 h 1435100"/>
              <a:gd name="T42" fmla="*/ 8591 w 850900"/>
              <a:gd name="T43" fmla="*/ 12654 h 1435100"/>
              <a:gd name="T44" fmla="*/ 9096 w 850900"/>
              <a:gd name="T45" fmla="*/ 13019 h 1435100"/>
              <a:gd name="T46" fmla="*/ 12129 w 850900"/>
              <a:gd name="T47" fmla="*/ 13506 h 1435100"/>
              <a:gd name="T48" fmla="*/ 15161 w 850900"/>
              <a:gd name="T49" fmla="*/ 13749 h 1435100"/>
              <a:gd name="T50" fmla="*/ 19709 w 850900"/>
              <a:gd name="T51" fmla="*/ 13628 h 1435100"/>
              <a:gd name="T52" fmla="*/ 24257 w 850900"/>
              <a:gd name="T53" fmla="*/ 13019 h 1435100"/>
              <a:gd name="T54" fmla="*/ 25773 w 850900"/>
              <a:gd name="T55" fmla="*/ 12776 h 1435100"/>
              <a:gd name="T56" fmla="*/ 28805 w 850900"/>
              <a:gd name="T57" fmla="*/ 12289 h 1435100"/>
              <a:gd name="T58" fmla="*/ 30321 w 850900"/>
              <a:gd name="T59" fmla="*/ 12046 h 1435100"/>
              <a:gd name="T60" fmla="*/ 31837 w 850900"/>
              <a:gd name="T61" fmla="*/ 11316 h 1435100"/>
              <a:gd name="T62" fmla="*/ 32848 w 850900"/>
              <a:gd name="T63" fmla="*/ 10586 h 1435100"/>
              <a:gd name="T64" fmla="*/ 33858 w 850900"/>
              <a:gd name="T65" fmla="*/ 9734 h 1435100"/>
              <a:gd name="T66" fmla="*/ 33353 w 850900"/>
              <a:gd name="T67" fmla="*/ 4259 h 1435100"/>
              <a:gd name="T68" fmla="*/ 31837 w 850900"/>
              <a:gd name="T69" fmla="*/ 2677 h 1435100"/>
              <a:gd name="T70" fmla="*/ 31332 w 850900"/>
              <a:gd name="T71" fmla="*/ 2312 h 1435100"/>
              <a:gd name="T72" fmla="*/ 28805 w 850900"/>
              <a:gd name="T73" fmla="*/ 1582 h 1435100"/>
              <a:gd name="T74" fmla="*/ 28300 w 850900"/>
              <a:gd name="T75" fmla="*/ 1217 h 1435100"/>
              <a:gd name="T76" fmla="*/ 28300 w 850900"/>
              <a:gd name="T77" fmla="*/ 1095 h 14351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50900" h="1435100">
                <a:moveTo>
                  <a:pt x="711200" y="114300"/>
                </a:moveTo>
                <a:cubicBezTo>
                  <a:pt x="694267" y="101600"/>
                  <a:pt x="708869" y="100434"/>
                  <a:pt x="609600" y="50800"/>
                </a:cubicBezTo>
                <a:cubicBezTo>
                  <a:pt x="595948" y="43974"/>
                  <a:pt x="585448" y="31599"/>
                  <a:pt x="571500" y="25400"/>
                </a:cubicBezTo>
                <a:cubicBezTo>
                  <a:pt x="547034" y="14526"/>
                  <a:pt x="495300" y="0"/>
                  <a:pt x="495300" y="0"/>
                </a:cubicBezTo>
                <a:cubicBezTo>
                  <a:pt x="427567" y="4233"/>
                  <a:pt x="359593" y="5596"/>
                  <a:pt x="292100" y="12700"/>
                </a:cubicBezTo>
                <a:cubicBezTo>
                  <a:pt x="278787" y="14101"/>
                  <a:pt x="264453" y="17037"/>
                  <a:pt x="254000" y="25400"/>
                </a:cubicBezTo>
                <a:cubicBezTo>
                  <a:pt x="171936" y="91052"/>
                  <a:pt x="286265" y="44278"/>
                  <a:pt x="190500" y="76200"/>
                </a:cubicBezTo>
                <a:lnTo>
                  <a:pt x="139700" y="152400"/>
                </a:lnTo>
                <a:cubicBezTo>
                  <a:pt x="131233" y="165100"/>
                  <a:pt x="119127" y="176020"/>
                  <a:pt x="114300" y="190500"/>
                </a:cubicBezTo>
                <a:lnTo>
                  <a:pt x="63500" y="342900"/>
                </a:lnTo>
                <a:lnTo>
                  <a:pt x="50800" y="381000"/>
                </a:lnTo>
                <a:cubicBezTo>
                  <a:pt x="46567" y="393700"/>
                  <a:pt x="40301" y="405895"/>
                  <a:pt x="38100" y="419100"/>
                </a:cubicBezTo>
                <a:cubicBezTo>
                  <a:pt x="33867" y="444500"/>
                  <a:pt x="30450" y="470050"/>
                  <a:pt x="25400" y="495300"/>
                </a:cubicBezTo>
                <a:cubicBezTo>
                  <a:pt x="17427" y="535167"/>
                  <a:pt x="12104" y="547887"/>
                  <a:pt x="0" y="584200"/>
                </a:cubicBezTo>
                <a:cubicBezTo>
                  <a:pt x="4233" y="685800"/>
                  <a:pt x="5188" y="787590"/>
                  <a:pt x="12700" y="889000"/>
                </a:cubicBezTo>
                <a:cubicBezTo>
                  <a:pt x="13689" y="902350"/>
                  <a:pt x="18899" y="915398"/>
                  <a:pt x="25400" y="927100"/>
                </a:cubicBezTo>
                <a:cubicBezTo>
                  <a:pt x="40225" y="953785"/>
                  <a:pt x="76200" y="1003300"/>
                  <a:pt x="76200" y="1003300"/>
                </a:cubicBezTo>
                <a:cubicBezTo>
                  <a:pt x="95394" y="1080075"/>
                  <a:pt x="83380" y="1037541"/>
                  <a:pt x="114300" y="1130300"/>
                </a:cubicBezTo>
                <a:lnTo>
                  <a:pt x="127000" y="1168400"/>
                </a:lnTo>
                <a:cubicBezTo>
                  <a:pt x="131233" y="1181100"/>
                  <a:pt x="132274" y="1195361"/>
                  <a:pt x="139700" y="1206500"/>
                </a:cubicBezTo>
                <a:lnTo>
                  <a:pt x="190500" y="1282700"/>
                </a:lnTo>
                <a:cubicBezTo>
                  <a:pt x="198967" y="1295400"/>
                  <a:pt x="211073" y="1306320"/>
                  <a:pt x="215900" y="1320800"/>
                </a:cubicBezTo>
                <a:cubicBezTo>
                  <a:pt x="220133" y="1333500"/>
                  <a:pt x="219134" y="1349434"/>
                  <a:pt x="228600" y="1358900"/>
                </a:cubicBezTo>
                <a:cubicBezTo>
                  <a:pt x="250186" y="1380486"/>
                  <a:pt x="275840" y="1400047"/>
                  <a:pt x="304800" y="1409700"/>
                </a:cubicBezTo>
                <a:lnTo>
                  <a:pt x="381000" y="1435100"/>
                </a:lnTo>
                <a:cubicBezTo>
                  <a:pt x="419100" y="1430867"/>
                  <a:pt x="457487" y="1428702"/>
                  <a:pt x="495300" y="1422400"/>
                </a:cubicBezTo>
                <a:cubicBezTo>
                  <a:pt x="540007" y="1414949"/>
                  <a:pt x="573235" y="1383143"/>
                  <a:pt x="609600" y="1358900"/>
                </a:cubicBezTo>
                <a:lnTo>
                  <a:pt x="647700" y="1333500"/>
                </a:lnTo>
                <a:lnTo>
                  <a:pt x="723900" y="1282700"/>
                </a:lnTo>
                <a:lnTo>
                  <a:pt x="762000" y="1257300"/>
                </a:lnTo>
                <a:cubicBezTo>
                  <a:pt x="808317" y="1118349"/>
                  <a:pt x="734448" y="1328816"/>
                  <a:pt x="800100" y="1181100"/>
                </a:cubicBezTo>
                <a:cubicBezTo>
                  <a:pt x="810974" y="1156634"/>
                  <a:pt x="817033" y="1130300"/>
                  <a:pt x="825500" y="1104900"/>
                </a:cubicBezTo>
                <a:cubicBezTo>
                  <a:pt x="843720" y="1050241"/>
                  <a:pt x="834953" y="1079787"/>
                  <a:pt x="850900" y="1016000"/>
                </a:cubicBezTo>
                <a:cubicBezTo>
                  <a:pt x="846667" y="825500"/>
                  <a:pt x="845523" y="634906"/>
                  <a:pt x="838200" y="444500"/>
                </a:cubicBezTo>
                <a:cubicBezTo>
                  <a:pt x="835333" y="369953"/>
                  <a:pt x="822785" y="347454"/>
                  <a:pt x="800100" y="279400"/>
                </a:cubicBezTo>
                <a:cubicBezTo>
                  <a:pt x="795867" y="266700"/>
                  <a:pt x="794826" y="252439"/>
                  <a:pt x="787400" y="241300"/>
                </a:cubicBezTo>
                <a:cubicBezTo>
                  <a:pt x="752037" y="188256"/>
                  <a:pt x="772793" y="213993"/>
                  <a:pt x="723900" y="165100"/>
                </a:cubicBezTo>
                <a:cubicBezTo>
                  <a:pt x="719667" y="152400"/>
                  <a:pt x="720666" y="136466"/>
                  <a:pt x="711200" y="127000"/>
                </a:cubicBezTo>
                <a:cubicBezTo>
                  <a:pt x="669084" y="84884"/>
                  <a:pt x="728133" y="127000"/>
                  <a:pt x="711200" y="114300"/>
                </a:cubicBez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D9D24D-1CB3-494B-B783-356724AC11F8}"/>
              </a:ext>
            </a:extLst>
          </p:cNvPr>
          <p:cNvCxnSpPr>
            <a:cxnSpLocks noChangeShapeType="1"/>
            <a:stCxn id="102" idx="22"/>
            <a:endCxn id="103" idx="0"/>
          </p:cNvCxnSpPr>
          <p:nvPr/>
        </p:nvCxnSpPr>
        <p:spPr bwMode="auto">
          <a:xfrm flipH="1">
            <a:off x="5645287" y="4305701"/>
            <a:ext cx="1089954" cy="166353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TextBox 32771"/>
          <p:cNvSpPr txBox="1">
            <a:spLocks noChangeArrowheads="1"/>
          </p:cNvSpPr>
          <p:nvPr/>
        </p:nvSpPr>
        <p:spPr bwMode="auto">
          <a:xfrm>
            <a:off x="5546725" y="6294724"/>
            <a:ext cx="356086" cy="46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613" name="TextBox 32771"/>
          <p:cNvSpPr txBox="1">
            <a:spLocks noChangeArrowheads="1"/>
          </p:cNvSpPr>
          <p:nvPr/>
        </p:nvSpPr>
        <p:spPr bwMode="auto">
          <a:xfrm>
            <a:off x="6535757" y="4876800"/>
            <a:ext cx="3751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5 goes into 3</a:t>
            </a:r>
            <a:r>
              <a:rPr lang="en-US" alt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rd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position of array</a:t>
            </a:r>
          </a:p>
        </p:txBody>
      </p:sp>
      <p:sp>
        <p:nvSpPr>
          <p:cNvPr id="25632" name="TextBox 2"/>
          <p:cNvSpPr txBox="1">
            <a:spLocks noChangeArrowheads="1"/>
          </p:cNvSpPr>
          <p:nvPr/>
        </p:nvSpPr>
        <p:spPr bwMode="auto">
          <a:xfrm>
            <a:off x="6781800" y="4267450"/>
            <a:ext cx="356223" cy="4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5" grpId="0" animBg="1"/>
      <p:bldP spid="25616" grpId="0"/>
      <p:bldP spid="102" grpId="0" animBg="1"/>
      <p:bldP spid="103" grpId="0" animBg="1"/>
      <p:bldP spid="25612" grpId="0"/>
      <p:bldP spid="25613" grpId="0"/>
      <p:bldP spid="256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Algorithm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B500F400-0A86-6242-AE95-7B0B9B44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972800" cy="54102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Assume the value of each item is an integer in the range [0, k-1] for some integer k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Assume (for now) each data item in A[] appears at most once (no duplicates)</a:t>
            </a:r>
          </a:p>
          <a:p>
            <a:pPr marL="0" indent="0">
              <a:buNone/>
              <a:defRPr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Define C[0] … C[k-1]  // index: possible values of data</a:t>
            </a:r>
          </a:p>
          <a:p>
            <a:pPr>
              <a:buFont typeface="Arial" charset="0"/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Outline of Algorithm</a:t>
            </a:r>
          </a:p>
          <a:p>
            <a:pPr>
              <a:buFont typeface="Calibri" charset="0"/>
              <a:buAutoNum type="arabicPeriod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Set C[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] = # times 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 occurs as a data item in A[] (0 or 1)</a:t>
            </a:r>
          </a:p>
          <a:p>
            <a:pPr>
              <a:buFont typeface="Calibri" charset="0"/>
              <a:buAutoNum type="arabicPeriod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Update C[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] = # elements in A[] with value </a:t>
            </a:r>
            <a:r>
              <a:rPr lang="en-US" altLang="en-US" sz="2800" dirty="0"/>
              <a:t>≤ </a:t>
            </a:r>
            <a:r>
              <a:rPr lang="en-US" altLang="en-US" sz="2800" dirty="0" err="1"/>
              <a:t>i</a:t>
            </a:r>
            <a:endParaRPr lang="en-US" altLang="en-US" sz="2800" dirty="0"/>
          </a:p>
          <a:p>
            <a:pPr>
              <a:buFont typeface="Calibri" charset="0"/>
              <a:buAutoNum type="arabicPeriod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If there are m items in A[] that are </a:t>
            </a:r>
            <a:r>
              <a:rPr lang="en-US" altLang="en-US" sz="2800" dirty="0"/>
              <a:t>≤ </a:t>
            </a:r>
            <a:r>
              <a:rPr lang="en-US" altLang="en-US" sz="2800" dirty="0">
                <a:solidFill>
                  <a:srgbClr val="000000"/>
                </a:solidFill>
              </a:rPr>
              <a:t>A[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] (i.e., m=C[A[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]])  move A[</a:t>
            </a:r>
            <a:r>
              <a:rPr lang="en-US" altLang="en-US" sz="2800" dirty="0" err="1">
                <a:solidFill>
                  <a:srgbClr val="00000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] to correct position in result array (i.e., B[m-1])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27651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244D823-E3CB-DC48-B0C6-A86EF7ED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27690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E072746-7171-4742-B9F2-DC95F27F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27692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4CCE36-6DED-8645-A7C2-EFFE4C065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94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6D25FC-1982-2740-9FE7-33161023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96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2D8887-0A03-1B40-8DFE-794652D65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98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B9BE4B0-1114-D548-B4E5-7625E4EC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700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27701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27652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6AAEE2-86A8-B541-9480-5FA7B8288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27677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01D2A7-84DF-AE4E-8EFA-B879F338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27679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9E718D-43F6-354F-9FBA-EE94A6B0C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27681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5DDCF2-4B9C-0B4D-BF07-D787F8F6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7683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DD38F5-1600-5047-9488-69D9009E8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27685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C81553-B5A6-F047-B222-44168E93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27687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27688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27653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1A465E-3CEC-3B4A-8173-363649DF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27656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191463B-6EC1-824D-8075-A93CD04F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27658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CAF567-756A-A345-AC80-9CC05105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60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5034D1B-60CD-1045-AC02-E18D805C3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62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75C3CC7-2516-044F-9469-0937B13C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64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F457C9-ECD4-584B-B527-38846D9D0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66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7CB0D17-47E4-0D43-B1AC-8A59EDC25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68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8EC572-0E69-D845-A1BA-1107BEED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70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C2E906-D5D1-404D-973E-80073159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72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1C0243B-072D-214A-BA2F-41621E856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7674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27675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28675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55D9F46-8C05-6B46-8BFB-2A726F44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28714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58C531C-C651-9249-89C5-6E5BCEC51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28716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8FF9F93-CFBF-C242-9116-594C767B9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8718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AA9F926-7638-8F40-B657-C75BB40B8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8720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6F0722C-C6E5-F14C-8023-FAA71B958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8722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C68FB00-CEAC-F74C-B32F-303D51C6A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8724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28725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28676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0902DD-9908-2F46-89A6-229547107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28701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9ACD4-0A3E-0F44-BE5C-153914F1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28703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21FBAD-7ED3-6D4F-8DD3-8FB78635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28705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C323E8-53ED-B449-978B-9B437EC84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8707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D56970-5B18-1C44-92C4-D5153BFA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28709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282280-5847-4543-8425-22C992EFC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28711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28712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28677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1CACB9-0285-F44F-B470-25E73C45A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80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AC19C06-F707-B94C-B975-0E30E6E7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82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6377C7-BE39-324F-8463-8DD4C727F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84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2B9FA2-1872-C545-ABCC-CA0F2DEE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86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732DF3-460C-E743-8242-4C7FF30D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88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0EE881-B364-564A-AFAD-07EA63E3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90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B688CC-5D0F-4C47-992E-A483FE913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92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5520EE-A06F-324B-9F91-C73A5A8AC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94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01C874-77B0-604C-A4E4-F5C65F011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96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8A2E653-49E9-0046-9EAE-506DDDB26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8698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28699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sp>
        <p:nvSpPr>
          <p:cNvPr id="28678" name="TextBox 55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29699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789986-3542-5243-ACF0-798DF1E6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29738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C2C9F6-3F48-BB4E-9262-6CCDC493A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29740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D5BC2AF-7DB2-C742-A3D7-AAA7BDD4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9742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BF5AC4-09DC-AB43-886F-731320E0E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9744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3C22C92-45F9-274A-B07E-12953EE6D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9746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44B5DCF-DE5E-B847-B921-EC112EF35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9748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29749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29700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A06E14-23F7-C04A-B955-80E7280E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29725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B304E2-71C4-A549-853D-709821903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29727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CF907E-ECA6-D24A-A9EA-A6974766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29729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C11052-5717-7641-9579-24EADAF0A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9731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F130BF-1076-8B4C-91B5-4E54373EC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29733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74EFCC-697E-104B-9F8C-08C5F0619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29735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29736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29701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7223718-538D-174C-A7B2-8C52A038B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04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57A67D-6A6D-9F49-A64C-AF8EFC810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06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B459A6C-A735-0A46-B3C9-55F63F3F8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08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80DAC-75C5-2649-92BE-54B30109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10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5ADAE2-F390-8548-91D8-F0AA78F0E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12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11FEA6-EA57-CA40-8128-EF4F5BDE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14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9226445-6591-6F47-BF94-0E7C04099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16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F5CE8FD-6733-6C4D-A573-D1EFC0846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18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679D673-F48D-D048-B5A4-77D7EEEF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20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426BAD-4835-E346-BA94-07099DA6A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29722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29723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sp>
        <p:nvSpPr>
          <p:cNvPr id="29702" name="TextBox 54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0723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2E15DB9-7290-4845-A056-82E81347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0765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666EC7-5DEB-8D4C-B45C-CDF6FC11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0767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0D0AA36-0E86-AA48-995A-2533A2719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0769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DAC28F1-DB4C-AF45-B0EF-69C45ED1A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0771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674D23-6EFB-D549-9A15-0C4957C8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0773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52D3C0-9D3B-3A43-AEC1-9DBD3D11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0775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0776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0724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859A15-F316-D34A-837F-F48369732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0752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1CD6D2-7803-7145-B845-FF6C40DA5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0754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2ECB2C-82DD-A44B-8A73-ED4043EF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0756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E332F1-6CF1-374C-8877-8157B06FB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0758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298A22-7847-684F-993F-D392FA4B8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0760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1674DE-5A30-494E-880B-23C0B63A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0762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0763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0725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2B664B-D103-7841-8C23-B59EACFCB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31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F23C8AA-8F95-6E4D-9DAE-BC203D9E5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33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46EC35-3EE0-2647-96A5-50847126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35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ED6708-B603-8D45-A116-ED2F8AA5C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37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CD38A6-792D-E14D-872C-FADE76DD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39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540B9D-822D-674A-AF0D-9295FA4CF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41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61F6CB5-72AD-9F49-BF51-D6EAA34A1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43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7F82ED3-E5D4-5743-B7F8-8CE71FBB9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0745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310BC74-DD36-AE4B-9EA5-2C0327F7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47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C92D7B2-56DC-A24A-89DE-D97520AB4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0749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0750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0726" name="Group 17"/>
          <p:cNvGrpSpPr>
            <a:grpSpLocks/>
          </p:cNvGrpSpPr>
          <p:nvPr/>
        </p:nvGrpSpPr>
        <p:grpSpPr bwMode="auto">
          <a:xfrm>
            <a:off x="2689226" y="1784350"/>
            <a:ext cx="1044575" cy="1252538"/>
            <a:chOff x="1164446" y="1784410"/>
            <a:chExt cx="1045354" cy="12519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3C96E3D-BD78-2A43-8F40-14E145B7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29" name="TextBox 4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j=0</a:t>
              </a:r>
            </a:p>
          </p:txBody>
        </p:sp>
      </p:grpSp>
      <p:sp>
        <p:nvSpPr>
          <p:cNvPr id="30727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Lower bound execution time (comparison sorts)</a:t>
            </a:r>
          </a:p>
          <a:p>
            <a:r>
              <a:rPr lang="en-US" altLang="en-US" sz="4400">
                <a:ea typeface="ＭＳ Ｐゴシック" panose="020B0600070205080204" pitchFamily="34" charset="-128"/>
              </a:rPr>
              <a:t>Counting Sort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</p:txBody>
      </p:sp>
      <p:grpSp>
        <p:nvGrpSpPr>
          <p:cNvPr id="31747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2E4A87-FDB2-3246-9855-9D0767AA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1789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9D957BF-DDDE-454A-904B-373AE4E9A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1791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5CDEE4A-9310-4A48-92AF-E39990BF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1793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CC75AEF-6B40-024D-9A3F-56833D786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1795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1D641B0-E31E-674D-B343-5B77511BA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1797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7EE187B-CFA3-C94F-8643-2DB7B421C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1799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1800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1748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55E0AC-CEA2-974D-A8D3-2375EB1A4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1776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71387-C465-1848-9B13-CD12DA008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1778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9C82A7-8E1A-4D49-B5C7-875BE9A4A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1780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4C40B9-58B9-A845-BB70-956CC1F24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1782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D4EBCB-B477-A94C-AAD6-FAF69AC7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1784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CE3BDF-5231-C54C-A4EA-092DFC4C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1786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1787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1749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A3307A0-4B6B-8E49-9A8F-F1568946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1755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9FCAB4-9D11-AB40-879D-6AE0C4895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1757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597141-DEE0-B345-80B2-CED507445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1759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2CC8F0-F33F-1642-895D-EC2066BAB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1761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081354-9CAD-E046-8255-7EE4C6546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1763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FD92949-0E37-7245-B0B0-D47EF733D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1765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02F8388-44D4-744E-94EA-8340D8A2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1767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3FFCA51-44A2-8E42-B03A-74A9B02C3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1769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A090534-443E-224A-A6D3-4ACF35FC1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1771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AF5913C-3274-774A-A562-18F78FFCD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1773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1774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1750" name="Group 17"/>
          <p:cNvGrpSpPr>
            <a:grpSpLocks/>
          </p:cNvGrpSpPr>
          <p:nvPr/>
        </p:nvGrpSpPr>
        <p:grpSpPr bwMode="auto">
          <a:xfrm>
            <a:off x="3375026" y="1784350"/>
            <a:ext cx="1044575" cy="1252538"/>
            <a:chOff x="1164446" y="1784410"/>
            <a:chExt cx="1045354" cy="12519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AA0AE9A-3F45-E645-8A00-755D8829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3" name="TextBox 4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j=1</a:t>
              </a:r>
            </a:p>
          </p:txBody>
        </p:sp>
      </p:grpSp>
      <p:sp>
        <p:nvSpPr>
          <p:cNvPr id="31751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2771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329D515-794C-3F4C-A199-019C77FD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2813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B80C97-5030-D645-AB5A-43538C653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2815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1CB5B8-1C4A-9C4B-873D-44A7A6424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2817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6E59CD-7CEF-9A46-A9F2-48964EE28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2819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E78287-E1F1-8D47-B107-47185BB6E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2821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7F83187-ADF7-7847-90C9-36B380CA5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2823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2824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2772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9621E-2264-6049-AC62-02B8DDE6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2800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EFA7F3-FBF7-584C-A72D-9D6C7249C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2802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DA9CDD-0CA5-CD44-A3B2-DE010885B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2804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F8FC5B-A8DF-3444-917C-211EB7F8F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2806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5435B1-71EE-4B4B-9224-777F06489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2808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6C4C6-752D-0940-8802-24BD2BF7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2810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2811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2773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83A224-D93A-4B46-AC39-303B570CB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2779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1D7276-1724-2E4C-8A29-BB3BF4D4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2781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88BA774-0D81-DB44-861A-E59F8208F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2783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4AB8D24-09F3-AE4A-99FE-8707A46AF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2785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9AA0DA-91C3-6A44-A14D-4DC42373B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2787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52E1201-10C6-C446-9F57-14DD6441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2789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0D3BA2-FE47-584E-9EAF-FA40C66F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2791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8C7FD5-7738-9948-A859-BF3041CEC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2793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CB989F3-DFD6-3341-ACD9-AA2B0FF05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2795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99444CA-C0E3-FD47-93B4-4A670B0B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2797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2798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2774" name="Group 17"/>
          <p:cNvGrpSpPr>
            <a:grpSpLocks/>
          </p:cNvGrpSpPr>
          <p:nvPr/>
        </p:nvGrpSpPr>
        <p:grpSpPr bwMode="auto">
          <a:xfrm>
            <a:off x="4060826" y="1784350"/>
            <a:ext cx="1044575" cy="1252538"/>
            <a:chOff x="1164446" y="1784410"/>
            <a:chExt cx="1045354" cy="12519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0169E2F-C7D0-9644-A36D-46CB27695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777" name="TextBox 4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j=2</a:t>
              </a:r>
            </a:p>
          </p:txBody>
        </p:sp>
      </p:grpSp>
      <p:sp>
        <p:nvSpPr>
          <p:cNvPr id="32775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3795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9CFC8B1-4687-8A42-A917-684BBB567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3837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4EFCD1-2FA5-E945-BBD8-7AC20DDEB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3839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C37D41A-03B2-484A-86E0-BE413B051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3841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230181-871B-5642-A608-48998D2F0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3843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0C038EA-6E75-3C4B-BE2A-7A2C4D4F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3845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851186-BA73-5340-AAB2-E54F9B3CC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3847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3848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3796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281F2D-C062-3F48-A0A5-6BDD54357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3824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7D1A17-0C46-3449-90D3-94DDE37FF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3826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62B8B6-6820-0045-AC0E-61C016AD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3828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A78889-8B40-114B-AC63-8807457CC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3830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2BED93-05C8-E84C-857A-922C7243E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3832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DDCCD9-FD48-2340-94A4-1C399D27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3834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3835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3797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BBAE10-AB05-E246-BFEB-855998D3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3803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47BCB7-EF02-3542-BEF3-8B8E22CEF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3805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351DC7-4F44-794B-B308-AFD694439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3807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28C47C-8038-4446-8B7B-D8CE24C9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3809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43BDBCE-0A13-D547-87F2-BFAED65BB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3811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766109-B749-3644-A69F-A1E1A24D6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3813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56C9EEF-276D-5C4B-9526-23B7053E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3815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7C508C6-2599-694C-B62B-1BFE7D931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3817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3ACD73-4106-A94F-BC31-7BC04A59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3819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873DDE-12E8-1549-905E-4EF12624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3821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3822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3798" name="Group 17"/>
          <p:cNvGrpSpPr>
            <a:grpSpLocks/>
          </p:cNvGrpSpPr>
          <p:nvPr/>
        </p:nvGrpSpPr>
        <p:grpSpPr bwMode="auto">
          <a:xfrm>
            <a:off x="4746626" y="1784350"/>
            <a:ext cx="1044575" cy="1252538"/>
            <a:chOff x="1164446" y="1784410"/>
            <a:chExt cx="1045354" cy="12519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C979741-B201-124D-95C3-F799257CF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1" name="TextBox 4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j=3</a:t>
              </a:r>
            </a:p>
          </p:txBody>
        </p:sp>
      </p:grpSp>
      <p:sp>
        <p:nvSpPr>
          <p:cNvPr id="33799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</p:txBody>
      </p:sp>
      <p:grpSp>
        <p:nvGrpSpPr>
          <p:cNvPr id="34819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07C8B0-20DE-D448-AE14-0F255A184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4861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7A3CFE-3512-4F43-A8AB-17EF01325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4863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9299AED-9128-FB4A-A56E-BB3C341AF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4865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D289D55-4790-8540-9E18-7BF48CF1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4867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F9AC5AF-D305-B945-8BF1-0D805AFA2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4869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92EA354-5B4F-684E-8ACD-37FA161BB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4871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4872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4820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C8C043-F7A7-B94B-8345-9747CFADC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4848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DE75FB-25C1-8B46-B110-573972CB4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4850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1F7F4B-A608-7646-BF62-B17BD0ED9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4852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40099A-CEE4-544A-BE2F-D78ABE06F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4854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0C7B3B-A23C-2942-820A-1C4636FBA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4856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A951BD-C3B3-8646-8139-D6BAD9A64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4858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4859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4821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C5A7F9-A0B7-AE43-A304-D1C42AB3C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4827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4B0534-0B23-3040-A37D-D7741FC0E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4829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9B00CB-B4F9-504C-9A3B-60366A59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4831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F4C86C-DA6D-174B-9060-A97D20A50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4833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85BE13-6F39-F641-B6F0-9A3C9859D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4835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9C1F993-A084-284C-BFD7-6373B15A5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4837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46A018-E303-F04C-A677-EB40115C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4839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FDCFC9B-A8EF-D54A-929F-5E43BCA13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4841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E9732E-A63A-7F46-B652-38F7BA56C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4843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F1A46E-3957-3044-8999-86100BBB6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4845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4846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4822" name="Group 17"/>
          <p:cNvGrpSpPr>
            <a:grpSpLocks/>
          </p:cNvGrpSpPr>
          <p:nvPr/>
        </p:nvGrpSpPr>
        <p:grpSpPr bwMode="auto">
          <a:xfrm>
            <a:off x="5432426" y="1784350"/>
            <a:ext cx="1044575" cy="1252538"/>
            <a:chOff x="1164446" y="1784410"/>
            <a:chExt cx="1045354" cy="12519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1607BB7-76B4-4542-8AB7-AAED542C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25" name="TextBox 4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j=4</a:t>
              </a:r>
            </a:p>
          </p:txBody>
        </p:sp>
      </p:grpSp>
      <p:sp>
        <p:nvSpPr>
          <p:cNvPr id="34823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5843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D42A1D2-227D-F64C-8682-6FD196248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5885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F1A279-7279-D440-B994-557D0259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5887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CA0F194-FB1A-5245-9797-92B8B406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5889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04A660-6CEF-B24C-9DF9-A5ADB6C1D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5891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0D9673-034D-8741-A6C7-B478C3FA0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5893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687E26-AF42-954F-ADB3-5D99D1F8C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5895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5896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5844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A0FA6E-5A1E-5743-9224-D3478554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5872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5821EF-07CF-7F4E-8409-6DE6CFFF0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5874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6E6A8-6CCF-814E-A36D-D2E54B8C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5876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0E7BE-20FB-6748-9EAD-E74686231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5878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DCA76F-BFBD-E74D-83DE-C4BBBEB6F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5880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2F7B6B-52C2-594F-8B4B-2092A6050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5882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5883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5845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1D6E0A9-6484-1946-89CD-37938344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5851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5A50B6-AC8F-434F-AAB4-52262E78A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5853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16A3CC-6EF6-164B-AF69-0B1F8B11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5855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EB79D5-9D22-A546-8083-CF24463E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5857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4156BC-BA12-F541-9BED-01A44AE28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5859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E0FD6D-7B85-5249-86F7-54D9860F5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5861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9970A91-776C-424D-A5BC-6AC11F083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5863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E5EE791-E986-E14B-AD35-C8C8BB94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5865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3CC87B-9561-204A-830C-19751A65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5867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D9292-7791-1349-A256-87604964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5869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5870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5846" name="Group 17"/>
          <p:cNvGrpSpPr>
            <a:grpSpLocks/>
          </p:cNvGrpSpPr>
          <p:nvPr/>
        </p:nvGrpSpPr>
        <p:grpSpPr bwMode="auto">
          <a:xfrm>
            <a:off x="6118226" y="1784350"/>
            <a:ext cx="1044575" cy="1252538"/>
            <a:chOff x="1164446" y="1784410"/>
            <a:chExt cx="1045354" cy="1251922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B5EE977-0BFF-CA44-B622-96984F721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49" name="TextBox 4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j=5</a:t>
              </a:r>
            </a:p>
          </p:txBody>
        </p:sp>
      </p:grpSp>
      <p:sp>
        <p:nvSpPr>
          <p:cNvPr id="35847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6867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CD59239-A4E2-CC48-8F3A-2A1C69D8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6909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C0BDA2-0975-0B47-A3EF-B92738430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6911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6E3EF79-5DDA-DE43-900E-A470449CC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6913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F161D4-1050-C74B-A726-227E1E22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6915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6471523-4FC5-F849-86A1-0784618B5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6917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F79A2F-02F9-2D46-A11D-95E91CE33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6919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6920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6868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4C8B1C-83DD-9348-99F8-CEB1EF4A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6896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2AADF9-B75D-4047-A3EF-4D30B300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6898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B34D66-A26F-7C40-A6E0-4F3DB9C9C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6900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709B61-4C8B-9D4E-8E41-E7D1B073A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6902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821DF-CB80-1B4E-80E4-981EB44A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6904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5FA8CF-ACDC-FB4D-A713-685E8DF6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6906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6907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6869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5B5A7B-EFC9-2548-8084-A2FD88BA3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6875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52DE26-8121-9948-A2C8-836FE2066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6877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52DA1A4-E81E-A844-AD7A-8460D1FCC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6879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96FED5-CBAB-1241-B749-D09EBAFD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6881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94AC4F-8951-D74B-81F8-1959BCBB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6883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5F15B1-AC34-4E47-8675-DCC6CEB4F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6885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390A181-5059-994A-81BE-8BD449B8F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6887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0B2BA8A-63F8-A941-8758-3F1337D0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6889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92C983-6C18-7641-9FF6-91F23A4B8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6891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6A026C-FAC8-F64B-AB10-8626D722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6893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6894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6870" name="Group 56"/>
          <p:cNvGrpSpPr>
            <a:grpSpLocks/>
          </p:cNvGrpSpPr>
          <p:nvPr/>
        </p:nvGrpSpPr>
        <p:grpSpPr bwMode="auto">
          <a:xfrm>
            <a:off x="3375026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CCD2FB5-FFB7-FB43-B7C3-716B17C89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3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i=1</a:t>
              </a:r>
            </a:p>
          </p:txBody>
        </p:sp>
      </p:grpSp>
      <p:sp>
        <p:nvSpPr>
          <p:cNvPr id="36871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7891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0E017F-CD22-DA49-B8DD-1CA516151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7933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D7449D-F16A-6747-9BAE-5A86C506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7935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C9186A-850E-374B-B3D4-968657351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7937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A4D5DF7-4E54-844B-B0FF-B753F5124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7939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0E0103A-4E57-9549-921B-7CB799C2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7941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756FE64-B1F7-FA4E-B402-E9513CFD0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7943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7944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7892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232330-FA71-524C-9EF4-EA965881E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7920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068D95-97CB-964B-821F-C5363BEC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7922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7501E9-0C08-0141-B444-8734B883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7924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A938C-996E-AA40-8C5D-76EC4FC9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7926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1D2CA7-8EB8-514F-9E2A-6EA08F99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7928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8C58C1-F254-BD46-95C3-E0944CD9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7930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7931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7893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A481247-5D73-7B4D-A1D4-9578A2E8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7899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40335A-ABFD-DE40-8744-332517A26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7901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C8322D4-DFAE-A446-AD79-1700CDDC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7903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93C679-6FAE-9E44-94C1-55B52E78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7905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6BBEE05-D4AE-384D-80DB-9F6A97E5B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7907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8155170-AFFA-4C49-8C89-8765C433A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7909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A9BC2E-7184-7D46-9FED-62F565CF2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7911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08541E8-55E6-F04E-AF07-D85256DD3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7913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8ECC6ED-3919-F946-BEB3-0751A6287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7915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C74DBB-B610-6547-8D72-8D0ED267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7917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7918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7894" name="Group 56"/>
          <p:cNvGrpSpPr>
            <a:grpSpLocks/>
          </p:cNvGrpSpPr>
          <p:nvPr/>
        </p:nvGrpSpPr>
        <p:grpSpPr bwMode="auto">
          <a:xfrm>
            <a:off x="4060826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2F7B397-AECE-1744-9E12-6EF1A0F59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97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i=2</a:t>
              </a:r>
            </a:p>
          </p:txBody>
        </p:sp>
      </p:grpSp>
      <p:sp>
        <p:nvSpPr>
          <p:cNvPr id="37895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8915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D4F020F-5B75-A440-AAF8-8C00C8611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8957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CAC78C8-7D55-D94B-B694-2DACE6D29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8959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D90A89D-CA92-F04D-9BF2-DD18C96B7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8961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898CBB-3363-4642-84E2-F8B75A024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8963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D40687-AF23-CB48-B6F4-08C8744DC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8965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7C624D-63A3-614D-8811-EB786DB1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8967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8968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8916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1CB239-B4B2-9449-B59C-C3D0F2F2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8944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530C50-2988-A940-A200-846154E82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8946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E6ACF4-F8E6-D945-8994-D748679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8948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D4FE13-FAFF-BA4F-94AB-889147197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8950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F9BE7F-6FBA-834D-B920-95D6AA90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8952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BF0314-8E40-2944-A30E-0EA8D926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8954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8955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8917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D8AAED-A935-1449-8880-F92166CE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8923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844471-70A7-D643-8B23-59C9197B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8925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D0604A-53F2-6142-A280-B8EFFFB82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8927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8998A7-01AE-AC4A-BC76-8AB88796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8929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EF01FAD-942F-1A44-BD59-CF0E9345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8931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8B4204F-4276-BF43-8D70-B97DEC2A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8933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B3EFBD-B50D-DC47-B2FF-C31158A88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8935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4BE694-E525-294B-A127-F58EAC700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8937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CE7B71E-CD41-E34B-BA17-B3DB8247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8939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3B3-CEA9-8548-870D-09C913B64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8941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8942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8918" name="Group 56"/>
          <p:cNvGrpSpPr>
            <a:grpSpLocks/>
          </p:cNvGrpSpPr>
          <p:nvPr/>
        </p:nvGrpSpPr>
        <p:grpSpPr bwMode="auto">
          <a:xfrm>
            <a:off x="4746626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763350B-82C7-F447-9A32-1B90971AD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921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i=3</a:t>
              </a:r>
            </a:p>
          </p:txBody>
        </p:sp>
      </p:grpSp>
      <p:sp>
        <p:nvSpPr>
          <p:cNvPr id="38919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9939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3CE3813-5112-B44C-9634-7FDB8762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9981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B399B7C-2A45-284A-AC60-21868D567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39983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01AB3D-AC70-5D4A-8E20-AFDDF0C1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9985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E1FAEB3-085E-DF49-800B-998A473F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9987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642EE52-97BB-9043-9E33-3AD46E6B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9989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19D14DB-26F4-C44E-BDBE-84F714A6C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9991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39992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39940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23220F-00F4-E94D-A878-C8CE45DDC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39968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0E7321-D021-874C-86D1-3009F5CA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39970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39CFCE-C27F-174C-B317-0F6745E1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39972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BB0273-E18D-E841-9F88-1044796F6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9974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320ED5-CC89-9849-B841-AD04132B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39976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4A8C25-A675-234E-90E4-AA19A2937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39978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9979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39941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2AA7540-04CC-AF41-8E26-558C94AC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9947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583CFB-70EF-BE44-960E-4C228FF6A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9949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16AA7A6-6EF2-1347-BE99-BC36B39F9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9951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741334-E38D-4B4E-85AC-DAE200336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9953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725D0A9-3705-0243-9C10-67CC52DB6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39955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DD7005-4F66-4349-BE0D-975C2A82C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9957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3200A5-491F-A942-A408-21BCEF1DF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39959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677E96-5E69-CA43-80FA-9DB5472AB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9961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6570E0-27CA-FE47-8AAF-2EC579AC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9963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FEAE98C-E00F-344B-97DB-CE1BC2EB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39965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39966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39942" name="Group 56"/>
          <p:cNvGrpSpPr>
            <a:grpSpLocks/>
          </p:cNvGrpSpPr>
          <p:nvPr/>
        </p:nvGrpSpPr>
        <p:grpSpPr bwMode="auto">
          <a:xfrm>
            <a:off x="5432426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1CDF0E36-71D8-9C4A-980D-DD484A218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945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i=4</a:t>
              </a:r>
            </a:p>
          </p:txBody>
        </p:sp>
      </p:grpSp>
      <p:sp>
        <p:nvSpPr>
          <p:cNvPr id="39943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0963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EE78568-C880-634F-8401-8060CC6B4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1005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672D411-5B6F-D34C-A203-6DC5ACCB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1007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E0A4E7-034D-0842-9C55-DD32A0A3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1009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FAC8571-644A-3446-9F41-E0DF7CFB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1011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B8DAB0-B9A0-F24C-9004-14E1CA2AE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1013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C24B296-A893-4140-B4F4-96CC1807F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1015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1016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0964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05C625-72C2-6B43-BD3E-6C6DE6B2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0992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5007A-BA1C-DB4A-8CD0-49F1F6FDA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0994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5E2FB5-BA56-5C4A-A0B5-F950C34B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0996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4E9ABA-4429-6A41-82EF-39137AEC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0998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FA13B8-D280-1744-A296-F43F8DDCD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1000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BBF0D-5F86-0443-B004-6601D2FE7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1002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1003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0965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972648-5ADD-374D-BE2D-54182DB40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0971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EC44B4-4B83-AD40-9B34-4281FAA2A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0973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9EE081A-0B46-DD44-B471-894636BA4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0975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D47F2F-25A4-8F48-9CB3-A785BD4D8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0977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055C5C-1D93-6F4F-8E32-B0A5D0062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0979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ADAD9CC-E288-0045-AA50-1E2B5ECA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0981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CAA84B-3248-4848-AC72-D8DEFD00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0983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CF696EB-C95F-6E49-BED4-53917227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0985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A8A1B6-470E-6945-97C3-2A3B10984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0987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F830706-A965-4044-8F8F-B7BA143D9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0989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0990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0966" name="Group 56"/>
          <p:cNvGrpSpPr>
            <a:grpSpLocks/>
          </p:cNvGrpSpPr>
          <p:nvPr/>
        </p:nvGrpSpPr>
        <p:grpSpPr bwMode="auto">
          <a:xfrm>
            <a:off x="6118226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3E0F43-E908-AC42-8776-78AB89962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69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i=5</a:t>
              </a:r>
            </a:p>
          </p:txBody>
        </p:sp>
      </p:grpSp>
      <p:sp>
        <p:nvSpPr>
          <p:cNvPr id="40967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Sorting: Lower Bound on Execution Time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743200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We can sort N numbers in O(N log N) time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Heap sort</a:t>
            </a:r>
          </a:p>
          <a:p>
            <a:pPr lvl="1"/>
            <a:r>
              <a:rPr lang="en-US" altLang="en-US" sz="3200" dirty="0">
                <a:ea typeface="ＭＳ Ｐゴシック" panose="020B0600070205080204" pitchFamily="34" charset="-128"/>
              </a:rPr>
              <a:t>Merge </a:t>
            </a:r>
            <a:r>
              <a:rPr lang="en-US" altLang="en-US" sz="3200" dirty="0" smtClean="0">
                <a:ea typeface="ＭＳ Ｐゴシック" panose="020B0600070205080204" pitchFamily="34" charset="-128"/>
              </a:rPr>
              <a:t>sort</a:t>
            </a:r>
          </a:p>
          <a:p>
            <a:pPr lvl="1"/>
            <a:r>
              <a:rPr lang="en-US" altLang="en-US" sz="3200" dirty="0" smtClean="0">
                <a:ea typeface="ＭＳ Ｐゴシック" panose="020B0600070205080204" pitchFamily="34" charset="-128"/>
              </a:rPr>
              <a:t>Quicksort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r>
              <a:rPr lang="en-US" altLang="en-US" sz="3600" dirty="0">
                <a:ea typeface="ＭＳ Ｐゴシック" panose="020B0600070205080204" pitchFamily="34" charset="-128"/>
              </a:rPr>
              <a:t>Can we do better?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</p:txBody>
      </p:sp>
      <p:grpSp>
        <p:nvGrpSpPr>
          <p:cNvPr id="41987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370010-FD7E-0E4A-AAD4-BF0F10F0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2029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BFEE87D-0662-5E4C-BD38-8CED346C9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2031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B2E0AF-6FE3-2F4B-BCFB-1A1E9A80C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2033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FEAB49-7B4B-C54F-852E-A339B9292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2035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6D579F-C825-C14F-9A51-9DB1A88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2037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15EBEA-4AD9-1B4E-AF4D-6F97D582C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2039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2040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1988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4D1481-B40E-4541-8E52-1CE66ED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2016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AE7F6E-D8E8-8444-91B7-E373F6C25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2018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60B878-A237-7F47-963C-4073DA9F8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2020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2CCD1E-75F5-4540-9892-5C293A3D4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2022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D215E9-28A9-D04F-95E5-5604DB652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2024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D08C2D-07AC-A14C-9C9D-601F2E877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2026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2027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1989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5EA9CC-A718-3146-A0A0-1B12A14A3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1995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FE6994A-B6C5-F44B-80DC-E9C6384D4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1997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035797-E4B2-0B46-8CD2-CAA83B53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1999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870263-1E5F-E044-9C42-89BB14918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2001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4B8A86B-4B86-994C-8F4E-1008A25D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2003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91C5A97-7A24-FB48-837A-3C86F3231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2005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1D97CF-E695-A34B-B36E-D3D85EC8C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2007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A2BDC7-FE4B-8549-8A0E-53CCAFA3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2009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D4E943-7998-B245-88AA-1DB55A32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2011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FC46EF2-3701-4B42-A8FC-E0803A362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2013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2014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1990" name="Group 56"/>
          <p:cNvGrpSpPr>
            <a:grpSpLocks/>
          </p:cNvGrpSpPr>
          <p:nvPr/>
        </p:nvGrpSpPr>
        <p:grpSpPr bwMode="auto">
          <a:xfrm>
            <a:off x="6804026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EFC5C6B-FAA5-604B-810C-B7851B168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3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i=6</a:t>
              </a:r>
            </a:p>
          </p:txBody>
        </p:sp>
      </p:grpSp>
      <p:sp>
        <p:nvSpPr>
          <p:cNvPr id="41991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3011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F5D889-DAC8-6940-BFDE-5EBF5106B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3053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B85B8DC-BAB4-8549-8D90-C97C33D8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3055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E3993C5-2137-5444-B20E-83AB3AA0E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3057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27DBE20-AAD2-E048-9BBF-B9713596E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3059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FF7DA82-C11C-B644-8CCB-38B48A47E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3061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D27668C-5841-D142-B3E0-6E94DBBBD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3063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3064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3012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8C1D0B-EA0B-5447-9AD9-492ECD5F6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3040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EA525-0A55-1942-8326-F4933C390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3042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59F0E7-E1A1-7846-A28B-786DEB39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3044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597BC4-3A60-A04F-BD9C-586012A7C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3046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352C0C-95F7-3B4D-B930-29081F998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3048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73FCDD-75B8-AC4F-9542-D82BA456F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3050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3051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3013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9780D2-23A6-DA4F-B09B-6F9782CD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3019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493B3F-AD61-F14B-8A91-27C4E1BA0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3021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A87C03-D287-E44F-AD82-ADB81E0F0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3023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6F38FB6-9272-0D4F-8FCD-F93C44D7E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3025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5B7C0CA-806E-1046-90A2-3688B4A41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3027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C70E66-6B5D-044D-825D-BA408366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3029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4A2D29-D08A-7742-8511-1550DC44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3031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0E68E2-EDFD-764D-AF68-DB04A590E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3033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76E2195-A04C-044A-B119-7CF7E56C3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3035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8A7F50-1396-5445-94B1-2C0AA4171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3037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3038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3014" name="Group 56"/>
          <p:cNvGrpSpPr>
            <a:grpSpLocks/>
          </p:cNvGrpSpPr>
          <p:nvPr/>
        </p:nvGrpSpPr>
        <p:grpSpPr bwMode="auto">
          <a:xfrm>
            <a:off x="7489826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0E857A2-70AC-B44E-8A0B-0859B654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7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i=7</a:t>
              </a:r>
            </a:p>
          </p:txBody>
        </p:sp>
      </p:grpSp>
      <p:sp>
        <p:nvSpPr>
          <p:cNvPr id="43015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</p:txBody>
      </p:sp>
      <p:grpSp>
        <p:nvGrpSpPr>
          <p:cNvPr id="44035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8FFD1FE-675D-C949-BB83-E6F5B323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4077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0ED021-7F9D-994D-986A-13F612348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4079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A70CC2-E30E-B343-B61D-C176E2A5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4081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7FFF67-888F-1048-A7BC-C8320DFCE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4083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7AC185-2612-F841-B28B-129B94D3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4085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F37BDDD-CB1F-FB44-9703-3D4BEB3E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4087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4088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4036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F9EFCE-0B48-4741-B60C-BEDD6BEC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4064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92A866-AC60-E747-8AE9-07277EF5C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4066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E9DE43-70EB-904D-85FD-5CFBDA92E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4068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8B9323-C9B9-9543-A698-25BF1F3F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4070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51CA56-0250-5B43-950C-B2FB8819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4072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068B61-5B52-A84C-BE71-8244FE697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4074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4075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4037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CA51DF-EC32-0149-9CF9-0DDA3B0BA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4043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87837D-4028-814B-B4D8-25585521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4045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6445A8-A85D-0D44-9D26-5F5D762CE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4047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AD99614-42E9-3A41-BEFE-FE051CED1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4049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C4F3CF-29D5-434A-93C3-70366A312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4051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CEB5D1-097A-E44A-81C8-F053836D6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4053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9893FA-7053-8340-BD2F-A5F6B0AD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4055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CC8F57F-7631-C740-A1B1-7E4A380B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4057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A8C5998-9D0D-7D4A-A2E9-13235D626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4059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27F847B-C4DB-474F-8CBA-FA29C714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4061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4062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4038" name="Group 56"/>
          <p:cNvGrpSpPr>
            <a:grpSpLocks/>
          </p:cNvGrpSpPr>
          <p:nvPr/>
        </p:nvGrpSpPr>
        <p:grpSpPr bwMode="auto">
          <a:xfrm>
            <a:off x="8229601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C3EA89B-9D7A-784D-BDC1-AADEE2B8B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41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i=8</a:t>
              </a:r>
            </a:p>
          </p:txBody>
        </p:sp>
      </p:grpSp>
      <p:sp>
        <p:nvSpPr>
          <p:cNvPr id="44039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5059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537526-001B-2B46-9EFF-68546532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5101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2CB5503-26C5-3349-AF0A-9A344B9C2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5103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B594610-6653-E64A-9C43-7690DBF0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5105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C73D67D-B19B-FE44-9C26-52B8F4BB3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5107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EC67A48-EE7A-D646-9395-B1AFAACB4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5109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7311015-CE71-284C-AFCE-97DED73C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5111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5112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5060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FCA315-BA97-124B-9331-BD4873EB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5088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A10A90-AFE4-F44E-AC44-CB9FF4A2A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5090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EABEE-41D6-4145-A646-2590E4D1A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5092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E52C24-F3E6-5049-97C4-589FEDEF5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5094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A65C0E-2812-5940-B155-DFEE9293E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5096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592155-2979-144B-AAE7-443CD7E2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5098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5099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5061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232C37-68E4-CE4C-AA42-4ED844A6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5067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90BBCA-E570-5A4A-8822-269E74886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5069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29D851-720F-0940-9BC4-F31CA48A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5071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EEA7F2-81E8-E84F-B7EB-74D26886D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5073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6B4D08E-51BC-4840-A77B-C44C45D0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5075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8E5C41-ABA4-0D49-A1D7-73E88A340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5077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64BD0D-363A-5346-88D1-73C10B4B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5079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49CE7A-4868-AD45-9253-CA90A37A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5081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A3E1C1-81CF-6D41-8910-FC8C7AF9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5083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645000-4517-0F40-885F-37BD0622D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45085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5086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5062" name="Group 56"/>
          <p:cNvGrpSpPr>
            <a:grpSpLocks/>
          </p:cNvGrpSpPr>
          <p:nvPr/>
        </p:nvGrpSpPr>
        <p:grpSpPr bwMode="auto">
          <a:xfrm>
            <a:off x="8915401" y="3014664"/>
            <a:ext cx="1044575" cy="1252537"/>
            <a:chOff x="1164446" y="1784410"/>
            <a:chExt cx="1045354" cy="1251922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3EFAEBE-985C-9343-8009-C7F5CA571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065" name="TextBox 58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4991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i=9</a:t>
              </a:r>
            </a:p>
          </p:txBody>
        </p:sp>
      </p:grpSp>
      <p:sp>
        <p:nvSpPr>
          <p:cNvPr id="45063" name="TextBox 56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6083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F908F48-6D8C-9E4D-A922-AFD3D7BA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6129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0EC677-4B41-894C-84D6-BA7952D4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6131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3CB5149-EB2D-9441-860E-9AA000CD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6133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6A25F87-02D0-A246-979E-DB888024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6135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3329F29-1217-8C48-98EF-171222B06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6137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68F8CE-82F7-E243-9922-200294C58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6139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6140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6084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3316FE-2300-9E4E-A17B-98554EBC9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6116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E09E2-030B-A14D-AF85-AC7643B4D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6118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092843-FACE-7A4A-8B4F-53EA0EDD6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6120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D10F89-A268-3340-871F-3D0E496F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6122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378DE-1315-D84C-BEB6-9A4BFFFF8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6124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CB95FA-E4ED-8747-8975-4C9A095B1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6126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6127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6085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F83AF-7FBC-C44B-9E1F-6CFF92724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6095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93D5E-7087-1F46-90B7-6797DCA82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6097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0A9580-F563-8A4A-83EF-2E29DE58D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6099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BD502C-9740-144F-A483-9F88D9F3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6101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CF8FAD-4ED5-0F43-9A85-E0D64D0A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6103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7085C5-B238-E942-B2BA-6073120E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6105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04A6820-3A47-FA4A-AC0F-343DF6F3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6107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B109322-5321-0E4F-AAEF-E1A286D06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6109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005541-6CD1-264B-B8CA-764E73C8A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6111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08EA3EE-E07C-324D-BCCB-FDC306C8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46113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6114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6086" name="Group 56"/>
          <p:cNvGrpSpPr>
            <a:grpSpLocks/>
          </p:cNvGrpSpPr>
          <p:nvPr/>
        </p:nvGrpSpPr>
        <p:grpSpPr bwMode="auto">
          <a:xfrm>
            <a:off x="5181601" y="3014664"/>
            <a:ext cx="1273175" cy="1252537"/>
            <a:chOff x="935675" y="1784410"/>
            <a:chExt cx="1274125" cy="1251741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D5655B1-AE7F-3B47-BB86-29C6A7C2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093" name="TextBox 58"/>
            <p:cNvSpPr txBox="1">
              <a:spLocks noChangeArrowheads="1"/>
            </p:cNvSpPr>
            <p:nvPr/>
          </p:nvSpPr>
          <p:spPr bwMode="auto">
            <a:xfrm>
              <a:off x="935675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m-1=1</a:t>
              </a:r>
            </a:p>
          </p:txBody>
        </p:sp>
      </p:grpSp>
      <p:grpSp>
        <p:nvGrpSpPr>
          <p:cNvPr id="46087" name="Group 83"/>
          <p:cNvGrpSpPr>
            <a:grpSpLocks/>
          </p:cNvGrpSpPr>
          <p:nvPr/>
        </p:nvGrpSpPr>
        <p:grpSpPr bwMode="auto">
          <a:xfrm>
            <a:off x="6096001" y="1752600"/>
            <a:ext cx="1044575" cy="1252538"/>
            <a:chOff x="1164446" y="1784410"/>
            <a:chExt cx="1045354" cy="1251922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B01961E-14FC-1D44-95F7-689BAD1FC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091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j=5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399D44-34BC-2B4E-ADBF-ACE4559B395C}"/>
              </a:ext>
            </a:extLst>
          </p:cNvPr>
          <p:cNvCxnSpPr>
            <a:cxnSpLocks noChangeShapeType="1"/>
            <a:stCxn id="87" idx="7"/>
          </p:cNvCxnSpPr>
          <p:nvPr/>
        </p:nvCxnSpPr>
        <p:spPr bwMode="auto">
          <a:xfrm flipH="1" flipV="1">
            <a:off x="4267200" y="1371601"/>
            <a:ext cx="2376488" cy="4984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9" name="TextBox 60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Example: Your Turn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6083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F908F48-6D8C-9E4D-A922-AFD3D7BA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6129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0EC677-4B41-894C-84D6-BA7952D4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6131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3CB5149-EB2D-9441-860E-9AA000CD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6133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6A25F87-02D0-A246-979E-DB8880247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6135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3329F29-1217-8C48-98EF-171222B06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6137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68F8CE-82F7-E243-9922-200294C58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6139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6140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6084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3316FE-2300-9E4E-A17B-98554EBC9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6116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E09E2-030B-A14D-AF85-AC7643B4D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6118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092843-FACE-7A4A-8B4F-53EA0EDD6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6120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D10F89-A268-3340-871F-3D0E496F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6122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378DE-1315-D84C-BEB6-9A4BFFFF8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6124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CB95FA-E4ED-8747-8975-4C9A095B1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6126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6127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6085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EF83AF-7FBC-C44B-9E1F-6CFF92724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6095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93D5E-7087-1F46-90B7-6797DCA82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6097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0A9580-F563-8A4A-83EF-2E29DE58D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6099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BD502C-9740-144F-A483-9F88D9F3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6101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CF8FAD-4ED5-0F43-9A85-E0D64D0A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6103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7085C5-B238-E942-B2BA-6073120E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6105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04A6820-3A47-FA4A-AC0F-343DF6F3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6107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B109322-5321-0E4F-AAEF-E1A286D06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6109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005541-6CD1-264B-B8CA-764E73C8A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6111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08EA3EE-E07C-324D-BCCB-FDC306C8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46113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6114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6086" name="Group 56"/>
          <p:cNvGrpSpPr>
            <a:grpSpLocks/>
          </p:cNvGrpSpPr>
          <p:nvPr/>
        </p:nvGrpSpPr>
        <p:grpSpPr bwMode="auto">
          <a:xfrm>
            <a:off x="5181601" y="3014664"/>
            <a:ext cx="1273175" cy="1252537"/>
            <a:chOff x="935675" y="1784410"/>
            <a:chExt cx="1274125" cy="1251741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D5655B1-AE7F-3B47-BB86-29C6A7C2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093" name="TextBox 58"/>
            <p:cNvSpPr txBox="1">
              <a:spLocks noChangeArrowheads="1"/>
            </p:cNvSpPr>
            <p:nvPr/>
          </p:nvSpPr>
          <p:spPr bwMode="auto">
            <a:xfrm>
              <a:off x="935675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m-1=1</a:t>
              </a:r>
            </a:p>
          </p:txBody>
        </p:sp>
      </p:grpSp>
      <p:grpSp>
        <p:nvGrpSpPr>
          <p:cNvPr id="46087" name="Group 83"/>
          <p:cNvGrpSpPr>
            <a:grpSpLocks/>
          </p:cNvGrpSpPr>
          <p:nvPr/>
        </p:nvGrpSpPr>
        <p:grpSpPr bwMode="auto">
          <a:xfrm>
            <a:off x="6096001" y="1752600"/>
            <a:ext cx="1044575" cy="1252538"/>
            <a:chOff x="1164446" y="1784410"/>
            <a:chExt cx="1045354" cy="1251922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B01961E-14FC-1D44-95F7-689BAD1FC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091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j=5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399D44-34BC-2B4E-ADBF-ACE4559B395C}"/>
              </a:ext>
            </a:extLst>
          </p:cNvPr>
          <p:cNvCxnSpPr>
            <a:cxnSpLocks noChangeShapeType="1"/>
            <a:stCxn id="87" idx="7"/>
          </p:cNvCxnSpPr>
          <p:nvPr/>
        </p:nvCxnSpPr>
        <p:spPr bwMode="auto">
          <a:xfrm flipH="1" flipV="1">
            <a:off x="4267200" y="1371601"/>
            <a:ext cx="2376488" cy="4984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9" name="TextBox 60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86800" y="691231"/>
            <a:ext cx="32004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Continue working through the final loop to fill in the remaining values of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20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Example: Your Turn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7107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DAA0661-3766-814C-B478-47C0177F9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47153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9758EA-1F1C-E943-B7C9-4A3C7AB64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7155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31737A-F938-0C4A-8586-9AE3287F3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7157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942A3D4-0CBA-2A40-81CB-D9CA3192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7159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651D9D-AFA2-8649-BBC9-F6335DA1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7161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EA9297C-9451-E34B-9F2D-2297E54DF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7163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7164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7108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24EAA7-2848-3F47-9232-CEBC3077F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7140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FEAB5-263A-634A-B0D5-4803DD568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7142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D126C2-E8C6-9249-A810-FF7F8A007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7144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FF31D1-9892-D94A-BA9A-737952AA0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7146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25D535-03FE-8440-BD72-99856DD9A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7148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523ACA-BA79-A94B-9EE2-06A82C496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7150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7151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7109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530EC3-EED1-D948-9BC3-D28B3E53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7119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1F2170-00C9-3848-A787-714CDBE92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7121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56F275-8CE8-D343-A8A9-EAB6EA69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7123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03AE41-CDE3-0D4E-B0AB-E5760A69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7125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DC9F85-7E1B-BF41-B9A6-E8040FE71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7127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657B20-C9DB-C94B-B7B7-FE5FBF3C3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7129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516DD9-8647-A541-BFD2-3BBD0C4C3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7131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CF277B-3053-D948-AF54-0DA90C0D7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7133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6938FC-1065-E141-9935-53C173F07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7135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4D11BE-FE38-5148-82DE-778DB7350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47137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7138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7110" name="Group 56"/>
          <p:cNvGrpSpPr>
            <a:grpSpLocks/>
          </p:cNvGrpSpPr>
          <p:nvPr/>
        </p:nvGrpSpPr>
        <p:grpSpPr bwMode="auto">
          <a:xfrm>
            <a:off x="8686801" y="3014664"/>
            <a:ext cx="1273175" cy="1252537"/>
            <a:chOff x="935675" y="1784410"/>
            <a:chExt cx="1274125" cy="1251741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0300423-1406-C347-A55A-07EB6EA05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17" name="TextBox 58"/>
            <p:cNvSpPr txBox="1">
              <a:spLocks noChangeArrowheads="1"/>
            </p:cNvSpPr>
            <p:nvPr/>
          </p:nvSpPr>
          <p:spPr bwMode="auto">
            <a:xfrm>
              <a:off x="935675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m-1=5</a:t>
              </a:r>
            </a:p>
          </p:txBody>
        </p:sp>
      </p:grpSp>
      <p:grpSp>
        <p:nvGrpSpPr>
          <p:cNvPr id="47111" name="Group 83"/>
          <p:cNvGrpSpPr>
            <a:grpSpLocks/>
          </p:cNvGrpSpPr>
          <p:nvPr/>
        </p:nvGrpSpPr>
        <p:grpSpPr bwMode="auto">
          <a:xfrm>
            <a:off x="5410201" y="1752600"/>
            <a:ext cx="1044575" cy="1252538"/>
            <a:chOff x="1164446" y="1784410"/>
            <a:chExt cx="1045354" cy="1251922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A6893B32-0DC4-5745-B293-2C0A5947F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115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j=4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820CF2-E837-0945-BAE7-3EAD8890C7E8}"/>
              </a:ext>
            </a:extLst>
          </p:cNvPr>
          <p:cNvCxnSpPr>
            <a:cxnSpLocks noChangeShapeType="1"/>
            <a:stCxn id="87" idx="1"/>
          </p:cNvCxnSpPr>
          <p:nvPr/>
        </p:nvCxnSpPr>
        <p:spPr bwMode="auto">
          <a:xfrm flipV="1">
            <a:off x="6286500" y="1371600"/>
            <a:ext cx="571500" cy="42068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TextBox 60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10800" y="2895600"/>
            <a:ext cx="209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Shortcut: put __ in element __ of 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820CF2-E837-0945-BAE7-3EAD8890C7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0683" y="3200400"/>
            <a:ext cx="771118" cy="3048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820CF2-E837-0945-BAE7-3EAD8890C7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7608" y="3697289"/>
            <a:ext cx="697992" cy="112711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Example: Your Turn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8131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1D7220-2804-5649-8211-EEEEC0872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8177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E1F4DA6-A07F-4E4A-B78B-657067FF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8179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0EBB678-D83B-2444-9ED4-E041040CE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8181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0ABD68C-6B50-A647-A88A-D041D8B25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8183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FF03B5-5F6B-8E41-AB5F-649DBC54C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8185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08247FE-EF46-FD40-B310-3B0F7F4CF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8187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8188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8132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9663C4-C67C-9845-AC9C-75B55900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8164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ACA39-18D9-5F43-B34D-530D4E2AF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8166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9C52D5-9056-3640-8D5E-E3F209D0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8168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EBA1D-36DD-8543-A941-774853C3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8170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4EEFA9-8336-E34A-B936-139991370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8172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3F9B1-1992-454F-831E-E81C07482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8174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8175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8133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AAA33AD-0DC3-834A-BB5A-17F6648F0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8143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5CE5FA-3792-D445-BD67-191470818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8145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6661E7-384F-754E-8652-DA5991DF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8147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6B9775-4A0B-ED44-971E-642F79CA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8149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B9BF72-DF49-C049-B89D-C33F6D9DF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8151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C84FC7-BFFA-8147-B921-7C5E90C3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8153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DFED8E-21EB-2446-9369-DCF3BA2E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8155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E82760B-DEC7-3B45-B9D6-A15891F59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8157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B4443B4-9F57-2143-98E4-305B043CD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8159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E73A3E-C076-0046-9D11-B82D1FDB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48161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8162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8134" name="Group 56"/>
          <p:cNvGrpSpPr>
            <a:grpSpLocks/>
          </p:cNvGrpSpPr>
          <p:nvPr/>
        </p:nvGrpSpPr>
        <p:grpSpPr bwMode="auto">
          <a:xfrm>
            <a:off x="3810000" y="3014664"/>
            <a:ext cx="1295400" cy="1252537"/>
            <a:chOff x="913434" y="1784410"/>
            <a:chExt cx="1296366" cy="1251741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3F568E2-6866-714B-97F2-41AE4E3A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41" name="TextBox 58"/>
            <p:cNvSpPr txBox="1">
              <a:spLocks noChangeArrowheads="1"/>
            </p:cNvSpPr>
            <p:nvPr/>
          </p:nvSpPr>
          <p:spPr bwMode="auto">
            <a:xfrm>
              <a:off x="913434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m-1=0</a:t>
              </a:r>
            </a:p>
          </p:txBody>
        </p:sp>
      </p:grpSp>
      <p:grpSp>
        <p:nvGrpSpPr>
          <p:cNvPr id="48135" name="Group 83"/>
          <p:cNvGrpSpPr>
            <a:grpSpLocks/>
          </p:cNvGrpSpPr>
          <p:nvPr/>
        </p:nvGrpSpPr>
        <p:grpSpPr bwMode="auto">
          <a:xfrm>
            <a:off x="4746626" y="1752600"/>
            <a:ext cx="1044575" cy="1252538"/>
            <a:chOff x="1164446" y="1784410"/>
            <a:chExt cx="1045354" cy="1251922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B095A6E3-6017-EF45-9C14-AC437036E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139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j=3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C72663-134D-774E-B0DA-F1F4D2B7C478}"/>
              </a:ext>
            </a:extLst>
          </p:cNvPr>
          <p:cNvCxnSpPr>
            <a:cxnSpLocks noChangeShapeType="1"/>
            <a:stCxn id="87" idx="7"/>
          </p:cNvCxnSpPr>
          <p:nvPr/>
        </p:nvCxnSpPr>
        <p:spPr bwMode="auto">
          <a:xfrm flipH="1" flipV="1">
            <a:off x="3581401" y="1371601"/>
            <a:ext cx="1712913" cy="49847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7" name="TextBox 60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Counting Sort Example: </a:t>
            </a:r>
            <a:r>
              <a:rPr lang="en-US" altLang="en-US" dirty="0">
                <a:ea typeface="ＭＳ Ｐゴシック" panose="020B0600070205080204" pitchFamily="34" charset="-128"/>
              </a:rPr>
              <a:t>Your Turn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9155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29F7AB-7A7D-8F4F-9D81-9E690E6C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9201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3AE01CE-C802-A648-AF7C-1F907E9D3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9203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A6E977F-D651-2B40-AAE9-DB51E283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49205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E0058C-320C-E147-8791-BB53A55D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9207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78BB6E1-F04A-1D4F-A3CD-656070CBC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9209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77F9C5D-8C2E-7948-9D34-0EEF44701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9211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49212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49156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04A7DB-EC5F-BB42-A198-DCE90F40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49188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95E4FD-82F0-F644-AF67-8F9C6477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9190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825CDF-DD09-3544-932F-1F956F66C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49192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36A7CA-7BB1-5B4D-8824-ABE139B9C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9194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44E0BF-7963-7D45-9903-8C1498548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49196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B3B89C-4A12-3846-BAD0-4A3BE4F03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9198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49199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49157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CC3C22-10BC-9B4D-96FE-87F321BC6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9167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049548-D768-3247-9E61-141CC45C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49169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0DBC60-8D59-0D4A-BB5B-66E47F05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9171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0F440C1-8916-BB44-8B3B-6A61B6C11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9173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EF6646-4DF1-C84C-B3EA-90CC100B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9175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EE8DD8D-5EA8-9B41-9C87-9D260D050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9177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1D4F6F-BCC2-7A43-809F-14903B793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9179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BD49EC6-14E9-2247-BB8B-70686A39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9181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EBB2002-3BAB-5342-95E9-86F2DDAF6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49183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23E018-2283-5245-AB41-325D50DA0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49185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49186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49158" name="Group 56"/>
          <p:cNvGrpSpPr>
            <a:grpSpLocks/>
          </p:cNvGrpSpPr>
          <p:nvPr/>
        </p:nvGrpSpPr>
        <p:grpSpPr bwMode="auto">
          <a:xfrm>
            <a:off x="7924800" y="3014664"/>
            <a:ext cx="1295400" cy="1252537"/>
            <a:chOff x="913434" y="1784410"/>
            <a:chExt cx="1296366" cy="1251741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3889124-B280-BF48-95DF-01685D295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65" name="TextBox 58"/>
            <p:cNvSpPr txBox="1">
              <a:spLocks noChangeArrowheads="1"/>
            </p:cNvSpPr>
            <p:nvPr/>
          </p:nvSpPr>
          <p:spPr bwMode="auto">
            <a:xfrm>
              <a:off x="913434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m-1=4</a:t>
              </a:r>
            </a:p>
          </p:txBody>
        </p:sp>
      </p:grpSp>
      <p:grpSp>
        <p:nvGrpSpPr>
          <p:cNvPr id="49159" name="Group 83"/>
          <p:cNvGrpSpPr>
            <a:grpSpLocks/>
          </p:cNvGrpSpPr>
          <p:nvPr/>
        </p:nvGrpSpPr>
        <p:grpSpPr bwMode="auto">
          <a:xfrm>
            <a:off x="4038601" y="1752600"/>
            <a:ext cx="1044575" cy="1252538"/>
            <a:chOff x="1164446" y="1784410"/>
            <a:chExt cx="1045354" cy="1251922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3879AF5-BAD0-044D-9938-81C52EC3E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163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j=2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7414E1-DFDC-8546-A584-4B297A24E7D6}"/>
              </a:ext>
            </a:extLst>
          </p:cNvPr>
          <p:cNvCxnSpPr>
            <a:cxnSpLocks noChangeShapeType="1"/>
            <a:stCxn id="87" idx="35"/>
          </p:cNvCxnSpPr>
          <p:nvPr/>
        </p:nvCxnSpPr>
        <p:spPr bwMode="auto">
          <a:xfrm flipV="1">
            <a:off x="5040314" y="1371601"/>
            <a:ext cx="1055687" cy="5683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TextBox 60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Counting Sort Example: Your Turn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50179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28F919E-06D2-F54E-9687-555743007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0225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F8ED1E-2607-7647-BF32-6C6DAD5D3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0227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4784F7D-6D9E-C24C-A713-698F9F2A8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0229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024498-AB96-7840-B093-FAAE2C9D0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50231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BFAEF3B-F3DE-854B-8544-7A926A7A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0233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FBA590A-4995-A04C-BF79-EED4A533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0235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50236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50180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BB2336-C342-E844-96F9-57EAC281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0212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59A335-B715-3E41-A45A-3C003A761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0214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304037-20EC-784F-8193-BB96ECFA6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0216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13E8E8-4C51-3843-935C-530032F7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0218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94FF04-8EF0-AD4D-9C8E-FDD616E6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0220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9DD56D-A06A-6649-8B79-32CDD8968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0222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50223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50181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79B7DD-DED0-B648-8167-304A48DB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0191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08AB8A-62C2-B14E-9CAE-D11A6CED9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0193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E2F12A-70E1-464C-BF36-35859857B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0195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2094B8-B2A8-8849-9DA9-5A1EE456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0197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0CE1AB1-DA63-AC47-A4E4-791EAFC23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0199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A3301B-1CB1-5940-B4EF-75B38CC63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0201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189668-F868-FA4C-BA20-F187C8ED8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0203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2F5AC6-CE82-B747-A7BE-EE9FCE750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0205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FEEE39-4183-8C48-AE79-728541B0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0207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6D1C03-22E9-834D-8544-AC426AFA8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50209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50210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50182" name="Group 56"/>
          <p:cNvGrpSpPr>
            <a:grpSpLocks/>
          </p:cNvGrpSpPr>
          <p:nvPr/>
        </p:nvGrpSpPr>
        <p:grpSpPr bwMode="auto">
          <a:xfrm>
            <a:off x="5867401" y="3014664"/>
            <a:ext cx="1273175" cy="1252537"/>
            <a:chOff x="935675" y="1784410"/>
            <a:chExt cx="1274125" cy="1251741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8C83732-B224-EE41-9D90-DFC25A41E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89" name="TextBox 58"/>
            <p:cNvSpPr txBox="1">
              <a:spLocks noChangeArrowheads="1"/>
            </p:cNvSpPr>
            <p:nvPr/>
          </p:nvSpPr>
          <p:spPr bwMode="auto">
            <a:xfrm>
              <a:off x="935675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m-1=2</a:t>
              </a:r>
            </a:p>
          </p:txBody>
        </p:sp>
      </p:grpSp>
      <p:grpSp>
        <p:nvGrpSpPr>
          <p:cNvPr id="50183" name="Group 83"/>
          <p:cNvGrpSpPr>
            <a:grpSpLocks/>
          </p:cNvGrpSpPr>
          <p:nvPr/>
        </p:nvGrpSpPr>
        <p:grpSpPr bwMode="auto">
          <a:xfrm>
            <a:off x="3375026" y="1752600"/>
            <a:ext cx="1044575" cy="1252538"/>
            <a:chOff x="1164446" y="1784410"/>
            <a:chExt cx="1045354" cy="1251922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73054FD-FAF6-0140-B7C4-D47FE03AE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187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j=1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E6AC67-FC7C-4743-9BE5-CDC1042B9A0C}"/>
              </a:ext>
            </a:extLst>
          </p:cNvPr>
          <p:cNvCxnSpPr>
            <a:cxnSpLocks noChangeShapeType="1"/>
            <a:stCxn id="87" idx="35"/>
          </p:cNvCxnSpPr>
          <p:nvPr/>
        </p:nvCxnSpPr>
        <p:spPr bwMode="auto">
          <a:xfrm flipV="1">
            <a:off x="4375150" y="1371601"/>
            <a:ext cx="349250" cy="5683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5" name="TextBox 60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Comparison Sorts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Given input data (a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0</a:t>
            </a:r>
            <a:r>
              <a:rPr lang="en-US" altLang="en-US" sz="3600">
                <a:ea typeface="ＭＳ Ｐゴシック" panose="020B0600070205080204" pitchFamily="34" charset="-128"/>
              </a:rPr>
              <a:t>, a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3600">
                <a:ea typeface="ＭＳ Ｐゴシック" panose="020B0600070205080204" pitchFamily="34" charset="-128"/>
              </a:rPr>
              <a:t>, a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3600">
                <a:ea typeface="ＭＳ Ｐゴシック" panose="020B0600070205080204" pitchFamily="34" charset="-128"/>
              </a:rPr>
              <a:t>, </a:t>
            </a:r>
            <a:r>
              <a:rPr lang="mr-IN" altLang="en-US" sz="3600">
                <a:ea typeface="ＭＳ Ｐゴシック" panose="020B0600070205080204" pitchFamily="34" charset="-128"/>
              </a:rPr>
              <a:t>…</a:t>
            </a:r>
            <a:r>
              <a:rPr lang="en-US" altLang="en-US" sz="3600">
                <a:ea typeface="ＭＳ Ｐゴシック" panose="020B0600070205080204" pitchFamily="34" charset="-128"/>
              </a:rPr>
              <a:t> a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N-1</a:t>
            </a:r>
            <a:r>
              <a:rPr lang="en-US" altLang="en-US" sz="360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3600">
                <a:ea typeface="ＭＳ Ｐゴシック" panose="020B0600070205080204" pitchFamily="34" charset="-128"/>
              </a:rPr>
              <a:t>A </a:t>
            </a:r>
            <a:r>
              <a:rPr lang="en-US" altLang="en-US" sz="3600">
                <a:solidFill>
                  <a:srgbClr val="FF0000"/>
                </a:solidFill>
                <a:ea typeface="ＭＳ Ｐゴシック" panose="020B0600070205080204" pitchFamily="34" charset="-128"/>
              </a:rPr>
              <a:t>comparison sort </a:t>
            </a:r>
            <a:r>
              <a:rPr lang="en-US" altLang="en-US" sz="3600">
                <a:ea typeface="ＭＳ Ｐゴシック" panose="020B0600070205080204" pitchFamily="34" charset="-128"/>
              </a:rPr>
              <a:t>is an algorithm that only uses a comparison operation (a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i</a:t>
            </a:r>
            <a:r>
              <a:rPr lang="en-US" altLang="en-US" sz="3600">
                <a:ea typeface="ＭＳ Ｐゴシック" panose="020B0600070205080204" pitchFamily="34" charset="-128"/>
              </a:rPr>
              <a:t> ≤ a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j</a:t>
            </a:r>
            <a:r>
              <a:rPr lang="en-US" altLang="en-US" sz="3600">
                <a:ea typeface="ＭＳ Ｐゴシック" panose="020B0600070205080204" pitchFamily="34" charset="-128"/>
              </a:rPr>
              <a:t>) between two data items to determine the correct ordering of data</a:t>
            </a:r>
          </a:p>
          <a:p>
            <a:r>
              <a:rPr lang="en-US" altLang="en-US" sz="3600">
                <a:ea typeface="ＭＳ Ｐゴシック" panose="020B0600070205080204" pitchFamily="34" charset="-128"/>
              </a:rPr>
              <a:t>All sorting algorithms discussed so far are comparison sort algorithms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Counting Sort Example: Your Turn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 (rank)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51203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F713B94-4C80-514B-B999-6449B64EE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1249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040DEE8-BBD1-4E4B-840F-0C20DDB2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1251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EAF0149-7B03-5546-842B-DC5BD506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1253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A1A1B2-2950-3548-BB40-615E75E1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1255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9E48C5-5540-C344-8AE1-DF1D5334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1257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EC0FF14-9472-EE49-9123-AFB89B1D8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1259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51260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51204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FFE216-5A6E-F44F-91DF-05027863B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1236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818CF5-43DA-A64F-9E9F-1BE3BF74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1238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894716-E5FD-1048-8654-02877C98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1240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3CE31-6219-1746-B81B-8792B010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1242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E45C61-E379-1D4A-B2D3-52B49C970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1244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05F7F4-30C8-1A42-B7F3-B9A6E9F8D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1246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51247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51205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2213FA-F85D-C44E-877A-53083B553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1215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101BE47-1FB9-8E46-B8DF-4794F5A22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1217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F512D6-D168-6546-A6AD-D7ED8AC91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1219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EAC473-733E-4141-9E8F-C4B066EB3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1221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DA2E09-7A32-BD43-A565-E553F85D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1223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7E6545-2D13-6B44-A967-EE089133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1225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48F845-C4E0-9547-A5CC-C7EE1CF1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1227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8140BE-189D-4C42-9413-77EC1E68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1229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4743BD7-3A93-CE49-A9B6-5C892834D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1231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302582-7B8A-D54C-B8CE-F7527B72E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51233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51234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51206" name="Group 56"/>
          <p:cNvGrpSpPr>
            <a:grpSpLocks/>
          </p:cNvGrpSpPr>
          <p:nvPr/>
        </p:nvGrpSpPr>
        <p:grpSpPr bwMode="auto">
          <a:xfrm>
            <a:off x="7239000" y="3014664"/>
            <a:ext cx="1295400" cy="1252537"/>
            <a:chOff x="913434" y="1784410"/>
            <a:chExt cx="1296366" cy="1251741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88A5F09-702A-8349-8037-A41B92C27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13" name="TextBox 58"/>
            <p:cNvSpPr txBox="1">
              <a:spLocks noChangeArrowheads="1"/>
            </p:cNvSpPr>
            <p:nvPr/>
          </p:nvSpPr>
          <p:spPr bwMode="auto">
            <a:xfrm>
              <a:off x="913434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m-1=3</a:t>
              </a:r>
            </a:p>
          </p:txBody>
        </p:sp>
      </p:grpSp>
      <p:grpSp>
        <p:nvGrpSpPr>
          <p:cNvPr id="51207" name="Group 83"/>
          <p:cNvGrpSpPr>
            <a:grpSpLocks/>
          </p:cNvGrpSpPr>
          <p:nvPr/>
        </p:nvGrpSpPr>
        <p:grpSpPr bwMode="auto">
          <a:xfrm>
            <a:off x="2667001" y="1752600"/>
            <a:ext cx="1044575" cy="1252538"/>
            <a:chOff x="1164446" y="1784410"/>
            <a:chExt cx="1045354" cy="1251922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A00266F7-3052-E04F-90EE-2A8BA7B09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703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8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1 h 1435100"/>
                <a:gd name="T46" fmla="*/ 1452 w 850900"/>
                <a:gd name="T47" fmla="*/ 30190 h 1435100"/>
                <a:gd name="T48" fmla="*/ 1815 w 850900"/>
                <a:gd name="T49" fmla="*/ 30734 h 1435100"/>
                <a:gd name="T50" fmla="*/ 2359 w 850900"/>
                <a:gd name="T51" fmla="*/ 30461 h 1435100"/>
                <a:gd name="T52" fmla="*/ 2904 w 850900"/>
                <a:gd name="T53" fmla="*/ 29101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6 h 1435100"/>
                <a:gd name="T60" fmla="*/ 3810 w 850900"/>
                <a:gd name="T61" fmla="*/ 25294 h 1435100"/>
                <a:gd name="T62" fmla="*/ 3931 w 850900"/>
                <a:gd name="T63" fmla="*/ 23663 h 1435100"/>
                <a:gd name="T64" fmla="*/ 4052 w 850900"/>
                <a:gd name="T65" fmla="*/ 21758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211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19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j=0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220025-8779-0F45-A894-BFCBC8CC87E0}"/>
              </a:ext>
            </a:extLst>
          </p:cNvPr>
          <p:cNvCxnSpPr>
            <a:cxnSpLocks noChangeShapeType="1"/>
            <a:stCxn id="87" idx="35"/>
          </p:cNvCxnSpPr>
          <p:nvPr/>
        </p:nvCxnSpPr>
        <p:spPr bwMode="auto">
          <a:xfrm flipV="1">
            <a:off x="3668714" y="1371601"/>
            <a:ext cx="1741487" cy="5683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9" name="TextBox 60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Counting Sort Example: Your Turn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828800" y="4114800"/>
            <a:ext cx="8839200" cy="2667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A[](0 or 1)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 (rank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{m=C[A[j]]; B[m-1]=A[j]}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52227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2F9F36-7A73-CE48-8AAF-93EBF57F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2267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9856BB5-281A-F540-9E07-EDB76C6B3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2269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320A681-23EA-EF46-B296-07106D6C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2271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58CE7A-04D1-0F49-A898-FA8A7CFA1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2273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E16AC2-9C77-6741-8310-74BFB8348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2275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2D20602-384A-6E46-ACCA-21ECC3102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2277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52278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52228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6EA0A5-9888-0C41-B2FF-608ED4E7A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2254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61B99D-443B-4347-B933-0B165145E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2256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1E9E7E-8874-4445-ACF5-FBA846FB4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2258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A42DFE-7428-334B-84E6-3697276DE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2260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660D23-9706-6D45-ADFF-9B6142534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2262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BDFBC3-859D-FE4E-89E3-AD147DEE8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2264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52265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52229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434F43-EAC4-A44A-A8DF-2894335A8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2233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CC2814-002C-2F4A-AFA2-A4E93F5A8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2235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CF3F10-FF3B-014A-A1E8-448EA272D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2237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A03B24-DD7B-AA43-A3FB-B9500E0E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2239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36F299-AEA8-3743-AEFD-DEC4698D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2241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884E2A-20FD-944D-9EC1-62C2A3034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2243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34B4D5-732E-DA44-AC5A-9558E624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2245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D6A2DC-2ECD-4347-9380-CBABED3B3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2247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3AA0ACE-C718-A848-805B-4D12F2C2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2249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072A677-7836-BD4F-9ECD-CEA7828AB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52251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52252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sp>
        <p:nvSpPr>
          <p:cNvPr id="52230" name="TextBox 3"/>
          <p:cNvSpPr txBox="1">
            <a:spLocks noChangeArrowheads="1"/>
          </p:cNvSpPr>
          <p:nvPr/>
        </p:nvSpPr>
        <p:spPr bwMode="auto">
          <a:xfrm>
            <a:off x="8153401" y="1447800"/>
            <a:ext cx="1484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DONE!</a:t>
            </a:r>
          </a:p>
        </p:txBody>
      </p:sp>
      <p:sp>
        <p:nvSpPr>
          <p:cNvPr id="52231" name="TextBox 54"/>
          <p:cNvSpPr txBox="1">
            <a:spLocks noChangeArrowheads="1"/>
          </p:cNvSpPr>
          <p:nvPr/>
        </p:nvSpPr>
        <p:spPr bwMode="auto">
          <a:xfrm>
            <a:off x="7446964" y="1981201"/>
            <a:ext cx="3144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K=10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Possible values: 0…9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23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Sorting in O(n) Time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Part 3: Handling Duplicates +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06618-D54A-064A-B0A6-BA6DDFA07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/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9906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Duplicate Data Items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838200" y="2713038"/>
            <a:ext cx="10820400" cy="40687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</a:t>
            </a:r>
            <a:r>
              <a:rPr lang="en-US" altLang="en-US" sz="2400" dirty="0" smtClean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[] </a:t>
            </a:r>
            <a:r>
              <a:rPr lang="en-US" altLang="en-US" sz="2400" dirty="0" smtClean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(not just 0/1)</a:t>
            </a:r>
            <a:endParaRPr lang="en-US" altLang="en-US" sz="2400" dirty="0">
              <a:solidFill>
                <a:srgbClr val="FF0000"/>
              </a:solidFill>
              <a:latin typeface="Courier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//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sz="2400" dirty="0" smtClean="0">
                <a:latin typeface="Courier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(may jump by &gt;1)</a:t>
            </a: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m=C[A[j]];  B[m-1]=A[j]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	C[A[j]]--;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609600" y="698500"/>
            <a:ext cx="10972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The algorithm can be easily extended to relax requirement that each data item in A[] be unique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Need only change last step to ensure duplicates are correctly inserted into the B (result) array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Allowing Duplicates in Data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752600" y="4648200"/>
            <a:ext cx="8839200" cy="220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m=C[A[j]];  B[m-1]=A[j]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C[A[j]]--;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54275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FFA9E1-B209-9346-901F-FAA5765B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54317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A3629B4-651D-E943-A103-7D60409B0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54319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8A030E9-2581-B942-B8A4-378CDF38B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4321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3C3433-3B8F-324F-A2B0-CDEB4DF5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54323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96F20A-213F-3B4A-B49F-348B49C33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4325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FA90821-BCED-C643-B8AE-016128847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4327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54328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54276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2789B81-497B-494A-BB7F-FCA74A43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4304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9664A80-1EA6-104C-9752-85DB307CB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4306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191A64-87C2-6644-82E0-F4ED4455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4308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B2AFAAC-1A58-8042-9100-23782CCFD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4310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387B360-3BBC-764C-8C23-827E8BFC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4312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D3A8C4E-55A3-8147-8BC7-394248E61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4314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54315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54277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597307E-077D-AC4A-92E3-C5E59FBA3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4283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8F216EE-9BD0-E64E-A7B6-FCAB2C749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4285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A018DC2-679E-104D-B51F-AF907FE6B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4287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5B5C4D0-28F2-2949-B198-C3F0B2FD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4289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6D3DBD7-E7C8-F242-98A9-9BEF827FC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4291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D0EBF69-BD4B-A648-9BF0-068190CC6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4293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459701-5B49-DA42-A510-1358C8BFC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4295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79402C9-A6CA-9E42-AD15-F0658763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4297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972B2F3-12D3-A94B-BCB8-0552B45E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4299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D83E7D0-BA1F-FF47-8AF9-DB5EF7D9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54301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54302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sp>
        <p:nvSpPr>
          <p:cNvPr id="54278" name="TextBox 2"/>
          <p:cNvSpPr txBox="1">
            <a:spLocks noChangeArrowheads="1"/>
          </p:cNvSpPr>
          <p:nvPr/>
        </p:nvSpPr>
        <p:spPr bwMode="auto">
          <a:xfrm>
            <a:off x="1685926" y="4262438"/>
            <a:ext cx="8982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Modify last step of algorithm to allow duplicates in original data A</a:t>
            </a:r>
          </a:p>
        </p:txBody>
      </p:sp>
      <p:sp>
        <p:nvSpPr>
          <p:cNvPr id="54279" name="TextBox 1"/>
          <p:cNvSpPr txBox="1">
            <a:spLocks noChangeArrowheads="1"/>
          </p:cNvSpPr>
          <p:nvPr/>
        </p:nvSpPr>
        <p:spPr bwMode="auto">
          <a:xfrm>
            <a:off x="8167688" y="1108075"/>
            <a:ext cx="23479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Revised Example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(prior to start of last step)</a:t>
            </a:r>
          </a:p>
        </p:txBody>
      </p:sp>
      <p:sp>
        <p:nvSpPr>
          <p:cNvPr id="54280" name="TextBox 6"/>
          <p:cNvSpPr txBox="1">
            <a:spLocks noChangeArrowheads="1"/>
          </p:cNvSpPr>
          <p:nvPr/>
        </p:nvSpPr>
        <p:spPr bwMode="auto">
          <a:xfrm>
            <a:off x="7361239" y="1371601"/>
            <a:ext cx="809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new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485DFF-51C2-6F45-BB43-7107D829551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10400" y="2017714"/>
            <a:ext cx="381000" cy="34448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Allowing Duplicates in Data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752600" y="4648200"/>
            <a:ext cx="8839200" cy="220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m=C[A[j]];  B[m-1]=A[j]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C[A[j]]--;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55299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22F066A-1146-8144-9F4C-17C88C22B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55346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DC9C3D3-86F6-B941-B7A8-14FC7D34A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55348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E77ACD1-93E5-C547-B133-0A48900F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5350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EBEE6E-EF15-D649-B4BC-C5761AB24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55352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7F474A-E84A-EC4A-812C-8E281FC6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5354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CE1CCC-E204-8148-A4A7-909B92EC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5356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55357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55300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5282984-04FE-9D49-AFC6-010F7B79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5333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51FE9D2-5FE8-B44B-9EE8-50658FBA2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5335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B38457-1504-CC43-A30F-3741F9E46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5337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6A6E82-7B06-CB4A-A9CF-0B9C8F00E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5339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8952A7-9513-1C41-9995-A35800A6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5341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3D5AAB7-799D-8940-8FE1-67167CD0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5343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55344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55301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B12FD3C-C4DC-6E40-A34B-94BD7EC5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5312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C58CFEC-B175-E44C-A74F-3BDC3F682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5314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70B4EF8-DDC7-D243-AA7B-921AC65F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5316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0D5AE7-569C-0948-813B-22F13A2C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5318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B1F14EC-C6B3-944D-B8A1-449688C6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5320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CBAFA0-2443-AC46-B7E8-980A6970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5322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3AB48B-C9EF-8840-839A-AF85B9F1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5324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1F8D534-4712-744B-AC7B-16A512F59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5326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077207-0710-D443-9392-3277FDD4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5328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B2BB59-95BD-1E4F-B345-9F27AE81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6</a:t>
              </a:r>
            </a:p>
          </p:txBody>
        </p:sp>
        <p:sp>
          <p:nvSpPr>
            <p:cNvPr id="55330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55331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55302" name="Group 56"/>
          <p:cNvGrpSpPr>
            <a:grpSpLocks/>
          </p:cNvGrpSpPr>
          <p:nvPr/>
        </p:nvGrpSpPr>
        <p:grpSpPr bwMode="auto">
          <a:xfrm>
            <a:off x="8686801" y="3014664"/>
            <a:ext cx="1273175" cy="1252537"/>
            <a:chOff x="935675" y="1784410"/>
            <a:chExt cx="1274125" cy="1251741"/>
          </a:xfrm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9BF7C887-261F-FA44-BE46-2A5451C39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10" name="TextBox 58"/>
            <p:cNvSpPr txBox="1">
              <a:spLocks noChangeArrowheads="1"/>
            </p:cNvSpPr>
            <p:nvPr/>
          </p:nvSpPr>
          <p:spPr bwMode="auto">
            <a:xfrm>
              <a:off x="935675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m-1=5</a:t>
              </a:r>
            </a:p>
          </p:txBody>
        </p:sp>
      </p:grpSp>
      <p:grpSp>
        <p:nvGrpSpPr>
          <p:cNvPr id="55303" name="Group 83"/>
          <p:cNvGrpSpPr>
            <a:grpSpLocks/>
          </p:cNvGrpSpPr>
          <p:nvPr/>
        </p:nvGrpSpPr>
        <p:grpSpPr bwMode="auto">
          <a:xfrm>
            <a:off x="6172201" y="1752600"/>
            <a:ext cx="1044575" cy="1252538"/>
            <a:chOff x="1164446" y="1784410"/>
            <a:chExt cx="1045354" cy="1251740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81DF3C4-8CBB-2A41-B8D4-C531BDB09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2"/>
            </a:xfrm>
            <a:custGeom>
              <a:avLst/>
              <a:gdLst>
                <a:gd name="T0" fmla="*/ 3387 w 850900"/>
                <a:gd name="T1" fmla="*/ 2443 h 1435100"/>
                <a:gd name="T2" fmla="*/ 2904 w 850900"/>
                <a:gd name="T3" fmla="*/ 1086 h 1435100"/>
                <a:gd name="T4" fmla="*/ 2722 w 850900"/>
                <a:gd name="T5" fmla="*/ 543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3 h 1435100"/>
                <a:gd name="T12" fmla="*/ 907 w 850900"/>
                <a:gd name="T13" fmla="*/ 1628 h 1435100"/>
                <a:gd name="T14" fmla="*/ 665 w 850900"/>
                <a:gd name="T15" fmla="*/ 3257 h 1435100"/>
                <a:gd name="T16" fmla="*/ 544 w 850900"/>
                <a:gd name="T17" fmla="*/ 4071 h 1435100"/>
                <a:gd name="T18" fmla="*/ 302 w 850900"/>
                <a:gd name="T19" fmla="*/ 7328 h 1435100"/>
                <a:gd name="T20" fmla="*/ 242 w 850900"/>
                <a:gd name="T21" fmla="*/ 8142 h 1435100"/>
                <a:gd name="T22" fmla="*/ 181 w 850900"/>
                <a:gd name="T23" fmla="*/ 8956 h 1435100"/>
                <a:gd name="T24" fmla="*/ 120 w 850900"/>
                <a:gd name="T25" fmla="*/ 10585 h 1435100"/>
                <a:gd name="T26" fmla="*/ 0 w 850900"/>
                <a:gd name="T27" fmla="*/ 12484 h 1435100"/>
                <a:gd name="T28" fmla="*/ 60 w 850900"/>
                <a:gd name="T29" fmla="*/ 18997 h 1435100"/>
                <a:gd name="T30" fmla="*/ 120 w 850900"/>
                <a:gd name="T31" fmla="*/ 19812 h 1435100"/>
                <a:gd name="T32" fmla="*/ 363 w 850900"/>
                <a:gd name="T33" fmla="*/ 21440 h 1435100"/>
                <a:gd name="T34" fmla="*/ 544 w 850900"/>
                <a:gd name="T35" fmla="*/ 24153 h 1435100"/>
                <a:gd name="T36" fmla="*/ 605 w 850900"/>
                <a:gd name="T37" fmla="*/ 24968 h 1435100"/>
                <a:gd name="T38" fmla="*/ 665 w 850900"/>
                <a:gd name="T39" fmla="*/ 25782 h 1435100"/>
                <a:gd name="T40" fmla="*/ 907 w 850900"/>
                <a:gd name="T41" fmla="*/ 27410 h 1435100"/>
                <a:gd name="T42" fmla="*/ 1029 w 850900"/>
                <a:gd name="T43" fmla="*/ 28225 h 1435100"/>
                <a:gd name="T44" fmla="*/ 1089 w 850900"/>
                <a:gd name="T45" fmla="*/ 29038 h 1435100"/>
                <a:gd name="T46" fmla="*/ 1452 w 850900"/>
                <a:gd name="T47" fmla="*/ 30124 h 1435100"/>
                <a:gd name="T48" fmla="*/ 1815 w 850900"/>
                <a:gd name="T49" fmla="*/ 30667 h 1435100"/>
                <a:gd name="T50" fmla="*/ 2359 w 850900"/>
                <a:gd name="T51" fmla="*/ 30396 h 1435100"/>
                <a:gd name="T52" fmla="*/ 2904 w 850900"/>
                <a:gd name="T53" fmla="*/ 29038 h 1435100"/>
                <a:gd name="T54" fmla="*/ 3085 w 850900"/>
                <a:gd name="T55" fmla="*/ 28496 h 1435100"/>
                <a:gd name="T56" fmla="*/ 3448 w 850900"/>
                <a:gd name="T57" fmla="*/ 27410 h 1435100"/>
                <a:gd name="T58" fmla="*/ 3629 w 850900"/>
                <a:gd name="T59" fmla="*/ 26868 h 1435100"/>
                <a:gd name="T60" fmla="*/ 3810 w 850900"/>
                <a:gd name="T61" fmla="*/ 25239 h 1435100"/>
                <a:gd name="T62" fmla="*/ 3931 w 850900"/>
                <a:gd name="T63" fmla="*/ 23611 h 1435100"/>
                <a:gd name="T64" fmla="*/ 4052 w 850900"/>
                <a:gd name="T65" fmla="*/ 21711 h 1435100"/>
                <a:gd name="T66" fmla="*/ 3992 w 850900"/>
                <a:gd name="T67" fmla="*/ 9499 h 1435100"/>
                <a:gd name="T68" fmla="*/ 3810 w 850900"/>
                <a:gd name="T69" fmla="*/ 5970 h 1435100"/>
                <a:gd name="T70" fmla="*/ 3751 w 850900"/>
                <a:gd name="T71" fmla="*/ 5157 h 1435100"/>
                <a:gd name="T72" fmla="*/ 3448 w 850900"/>
                <a:gd name="T73" fmla="*/ 3528 h 1435100"/>
                <a:gd name="T74" fmla="*/ 3387 w 850900"/>
                <a:gd name="T75" fmla="*/ 2714 h 1435100"/>
                <a:gd name="T76" fmla="*/ 3387 w 850900"/>
                <a:gd name="T77" fmla="*/ 2443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308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2336" cy="36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j=5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E9F279A-3314-C44D-A531-776CD8C1FAFA}"/>
              </a:ext>
            </a:extLst>
          </p:cNvPr>
          <p:cNvCxnSpPr>
            <a:cxnSpLocks noChangeShapeType="1"/>
            <a:stCxn id="119" idx="3"/>
          </p:cNvCxnSpPr>
          <p:nvPr/>
        </p:nvCxnSpPr>
        <p:spPr bwMode="auto">
          <a:xfrm flipV="1">
            <a:off x="6967538" y="1362076"/>
            <a:ext cx="0" cy="3905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TextBox 2"/>
          <p:cNvSpPr txBox="1">
            <a:spLocks noChangeArrowheads="1"/>
          </p:cNvSpPr>
          <p:nvPr/>
        </p:nvSpPr>
        <p:spPr bwMode="auto">
          <a:xfrm>
            <a:off x="1685926" y="4262438"/>
            <a:ext cx="8982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Modify last step of algorithm to allow duplicates in original data A</a:t>
            </a:r>
          </a:p>
        </p:txBody>
      </p:sp>
      <p:sp>
        <p:nvSpPr>
          <p:cNvPr id="55306" name="TextBox 1"/>
          <p:cNvSpPr txBox="1">
            <a:spLocks noChangeArrowheads="1"/>
          </p:cNvSpPr>
          <p:nvPr/>
        </p:nvSpPr>
        <p:spPr bwMode="auto">
          <a:xfrm>
            <a:off x="8431213" y="1108075"/>
            <a:ext cx="1866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Revised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Allowing Duplicates in Data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752600" y="4648200"/>
            <a:ext cx="8839200" cy="220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m=C[A[j]];  B[m-1]=A[j]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C[A[j]]--;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56323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A1EB23-94E6-0241-B087-A6895F633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56371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32DB19-F39A-474C-A232-05E514B1D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56373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EC82BD-550D-1742-9949-F55EA2E0D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6375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D6D8541-C21E-464D-A27B-48B4073B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56377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0638A34-85D3-6D4E-889A-5F5476956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6379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A284415-670F-5C4A-BED8-304FC2945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6381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56382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56324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0215775-60F5-F94C-A8D7-3C5EA26C0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6358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BC4A9C-9922-144B-B180-E1AA8266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6360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D98D24-4A6A-9E4C-8383-23788F8C2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6362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498146-ED0C-F346-BFF6-841399C6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6364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41B34F-BF86-BA48-8B44-281B9589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6366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251C58-8CB5-E343-9441-A9EEEE0D3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6368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56369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56325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B42786-A0F0-FE45-8C3D-4410B667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6337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5B6D9C3-68C7-8A44-9933-13C3C2B9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6339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4A2445-0AA1-794D-9DC9-EDBD7031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6341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283A707-563E-FF4D-B67A-32DF2838B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6343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413883B-E8F4-4440-8A0F-0E92F2E8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6345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3CA8A00-F683-AA4B-ABBA-413E756F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6347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4E1D8F9-DE74-824F-9588-EC6EB2D40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6349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6167B03-2FDC-9E42-85DA-B1B9C55D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6351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6D1436-571F-9141-A289-7833DB18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6353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38521ED-70EB-AE45-99F6-723977D5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6355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56356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56326" name="Group 56"/>
          <p:cNvGrpSpPr>
            <a:grpSpLocks/>
          </p:cNvGrpSpPr>
          <p:nvPr/>
        </p:nvGrpSpPr>
        <p:grpSpPr bwMode="auto">
          <a:xfrm>
            <a:off x="8686801" y="3014664"/>
            <a:ext cx="1273175" cy="1252537"/>
            <a:chOff x="935675" y="1784410"/>
            <a:chExt cx="1274125" cy="1251741"/>
          </a:xfrm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380F895F-5296-F74F-A938-EBAF48289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4"/>
            </a:xfrm>
            <a:custGeom>
              <a:avLst/>
              <a:gdLst>
                <a:gd name="T0" fmla="*/ 3387 w 850900"/>
                <a:gd name="T1" fmla="*/ 2447 h 1435100"/>
                <a:gd name="T2" fmla="*/ 2904 w 850900"/>
                <a:gd name="T3" fmla="*/ 1088 h 1435100"/>
                <a:gd name="T4" fmla="*/ 2722 w 850900"/>
                <a:gd name="T5" fmla="*/ 544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4 h 1435100"/>
                <a:gd name="T12" fmla="*/ 907 w 850900"/>
                <a:gd name="T13" fmla="*/ 1632 h 1435100"/>
                <a:gd name="T14" fmla="*/ 665 w 850900"/>
                <a:gd name="T15" fmla="*/ 3264 h 1435100"/>
                <a:gd name="T16" fmla="*/ 544 w 850900"/>
                <a:gd name="T17" fmla="*/ 4080 h 1435100"/>
                <a:gd name="T18" fmla="*/ 302 w 850900"/>
                <a:gd name="T19" fmla="*/ 7343 h 1435100"/>
                <a:gd name="T20" fmla="*/ 242 w 850900"/>
                <a:gd name="T21" fmla="*/ 8160 h 1435100"/>
                <a:gd name="T22" fmla="*/ 181 w 850900"/>
                <a:gd name="T23" fmla="*/ 8976 h 1435100"/>
                <a:gd name="T24" fmla="*/ 120 w 850900"/>
                <a:gd name="T25" fmla="*/ 10607 h 1435100"/>
                <a:gd name="T26" fmla="*/ 0 w 850900"/>
                <a:gd name="T27" fmla="*/ 12512 h 1435100"/>
                <a:gd name="T28" fmla="*/ 60 w 850900"/>
                <a:gd name="T29" fmla="*/ 19039 h 1435100"/>
                <a:gd name="T30" fmla="*/ 120 w 850900"/>
                <a:gd name="T31" fmla="*/ 19855 h 1435100"/>
                <a:gd name="T32" fmla="*/ 363 w 850900"/>
                <a:gd name="T33" fmla="*/ 21487 h 1435100"/>
                <a:gd name="T34" fmla="*/ 544 w 850900"/>
                <a:gd name="T35" fmla="*/ 24206 h 1435100"/>
                <a:gd name="T36" fmla="*/ 605 w 850900"/>
                <a:gd name="T37" fmla="*/ 25022 h 1435100"/>
                <a:gd name="T38" fmla="*/ 665 w 850900"/>
                <a:gd name="T39" fmla="*/ 25839 h 1435100"/>
                <a:gd name="T40" fmla="*/ 907 w 850900"/>
                <a:gd name="T41" fmla="*/ 27471 h 1435100"/>
                <a:gd name="T42" fmla="*/ 1029 w 850900"/>
                <a:gd name="T43" fmla="*/ 28287 h 1435100"/>
                <a:gd name="T44" fmla="*/ 1089 w 850900"/>
                <a:gd name="T45" fmla="*/ 29102 h 1435100"/>
                <a:gd name="T46" fmla="*/ 1452 w 850900"/>
                <a:gd name="T47" fmla="*/ 30190 h 1435100"/>
                <a:gd name="T48" fmla="*/ 1815 w 850900"/>
                <a:gd name="T49" fmla="*/ 30735 h 1435100"/>
                <a:gd name="T50" fmla="*/ 2359 w 850900"/>
                <a:gd name="T51" fmla="*/ 30462 h 1435100"/>
                <a:gd name="T52" fmla="*/ 2904 w 850900"/>
                <a:gd name="T53" fmla="*/ 29102 h 1435100"/>
                <a:gd name="T54" fmla="*/ 3085 w 850900"/>
                <a:gd name="T55" fmla="*/ 28558 h 1435100"/>
                <a:gd name="T56" fmla="*/ 3448 w 850900"/>
                <a:gd name="T57" fmla="*/ 27471 h 1435100"/>
                <a:gd name="T58" fmla="*/ 3629 w 850900"/>
                <a:gd name="T59" fmla="*/ 26927 h 1435100"/>
                <a:gd name="T60" fmla="*/ 3810 w 850900"/>
                <a:gd name="T61" fmla="*/ 25295 h 1435100"/>
                <a:gd name="T62" fmla="*/ 3931 w 850900"/>
                <a:gd name="T63" fmla="*/ 23663 h 1435100"/>
                <a:gd name="T64" fmla="*/ 4052 w 850900"/>
                <a:gd name="T65" fmla="*/ 21759 h 1435100"/>
                <a:gd name="T66" fmla="*/ 3992 w 850900"/>
                <a:gd name="T67" fmla="*/ 9520 h 1435100"/>
                <a:gd name="T68" fmla="*/ 3810 w 850900"/>
                <a:gd name="T69" fmla="*/ 5983 h 1435100"/>
                <a:gd name="T70" fmla="*/ 3751 w 850900"/>
                <a:gd name="T71" fmla="*/ 5168 h 1435100"/>
                <a:gd name="T72" fmla="*/ 3448 w 850900"/>
                <a:gd name="T73" fmla="*/ 3536 h 1435100"/>
                <a:gd name="T74" fmla="*/ 3387 w 850900"/>
                <a:gd name="T75" fmla="*/ 2720 h 1435100"/>
                <a:gd name="T76" fmla="*/ 3387 w 850900"/>
                <a:gd name="T77" fmla="*/ 2447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35" name="TextBox 58"/>
            <p:cNvSpPr txBox="1">
              <a:spLocks noChangeArrowheads="1"/>
            </p:cNvSpPr>
            <p:nvPr/>
          </p:nvSpPr>
          <p:spPr bwMode="auto">
            <a:xfrm>
              <a:off x="935675" y="2667000"/>
              <a:ext cx="845733" cy="369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m-1=5</a:t>
              </a:r>
            </a:p>
          </p:txBody>
        </p:sp>
      </p:grpSp>
      <p:grpSp>
        <p:nvGrpSpPr>
          <p:cNvPr id="56327" name="Group 83"/>
          <p:cNvGrpSpPr>
            <a:grpSpLocks/>
          </p:cNvGrpSpPr>
          <p:nvPr/>
        </p:nvGrpSpPr>
        <p:grpSpPr bwMode="auto">
          <a:xfrm>
            <a:off x="6172201" y="1752600"/>
            <a:ext cx="1044575" cy="1252538"/>
            <a:chOff x="1164446" y="1784410"/>
            <a:chExt cx="1045354" cy="1251740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8436758-D9A9-5A4F-9BA9-843801427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2"/>
            </a:xfrm>
            <a:custGeom>
              <a:avLst/>
              <a:gdLst>
                <a:gd name="T0" fmla="*/ 3387 w 850900"/>
                <a:gd name="T1" fmla="*/ 2443 h 1435100"/>
                <a:gd name="T2" fmla="*/ 2904 w 850900"/>
                <a:gd name="T3" fmla="*/ 1086 h 1435100"/>
                <a:gd name="T4" fmla="*/ 2722 w 850900"/>
                <a:gd name="T5" fmla="*/ 543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3 h 1435100"/>
                <a:gd name="T12" fmla="*/ 907 w 850900"/>
                <a:gd name="T13" fmla="*/ 1628 h 1435100"/>
                <a:gd name="T14" fmla="*/ 665 w 850900"/>
                <a:gd name="T15" fmla="*/ 3257 h 1435100"/>
                <a:gd name="T16" fmla="*/ 544 w 850900"/>
                <a:gd name="T17" fmla="*/ 4071 h 1435100"/>
                <a:gd name="T18" fmla="*/ 302 w 850900"/>
                <a:gd name="T19" fmla="*/ 7328 h 1435100"/>
                <a:gd name="T20" fmla="*/ 242 w 850900"/>
                <a:gd name="T21" fmla="*/ 8142 h 1435100"/>
                <a:gd name="T22" fmla="*/ 181 w 850900"/>
                <a:gd name="T23" fmla="*/ 8956 h 1435100"/>
                <a:gd name="T24" fmla="*/ 120 w 850900"/>
                <a:gd name="T25" fmla="*/ 10585 h 1435100"/>
                <a:gd name="T26" fmla="*/ 0 w 850900"/>
                <a:gd name="T27" fmla="*/ 12484 h 1435100"/>
                <a:gd name="T28" fmla="*/ 60 w 850900"/>
                <a:gd name="T29" fmla="*/ 18997 h 1435100"/>
                <a:gd name="T30" fmla="*/ 120 w 850900"/>
                <a:gd name="T31" fmla="*/ 19812 h 1435100"/>
                <a:gd name="T32" fmla="*/ 363 w 850900"/>
                <a:gd name="T33" fmla="*/ 21440 h 1435100"/>
                <a:gd name="T34" fmla="*/ 544 w 850900"/>
                <a:gd name="T35" fmla="*/ 24153 h 1435100"/>
                <a:gd name="T36" fmla="*/ 605 w 850900"/>
                <a:gd name="T37" fmla="*/ 24968 h 1435100"/>
                <a:gd name="T38" fmla="*/ 665 w 850900"/>
                <a:gd name="T39" fmla="*/ 25782 h 1435100"/>
                <a:gd name="T40" fmla="*/ 907 w 850900"/>
                <a:gd name="T41" fmla="*/ 27410 h 1435100"/>
                <a:gd name="T42" fmla="*/ 1029 w 850900"/>
                <a:gd name="T43" fmla="*/ 28225 h 1435100"/>
                <a:gd name="T44" fmla="*/ 1089 w 850900"/>
                <a:gd name="T45" fmla="*/ 29038 h 1435100"/>
                <a:gd name="T46" fmla="*/ 1452 w 850900"/>
                <a:gd name="T47" fmla="*/ 30124 h 1435100"/>
                <a:gd name="T48" fmla="*/ 1815 w 850900"/>
                <a:gd name="T49" fmla="*/ 30667 h 1435100"/>
                <a:gd name="T50" fmla="*/ 2359 w 850900"/>
                <a:gd name="T51" fmla="*/ 30396 h 1435100"/>
                <a:gd name="T52" fmla="*/ 2904 w 850900"/>
                <a:gd name="T53" fmla="*/ 29038 h 1435100"/>
                <a:gd name="T54" fmla="*/ 3085 w 850900"/>
                <a:gd name="T55" fmla="*/ 28496 h 1435100"/>
                <a:gd name="T56" fmla="*/ 3448 w 850900"/>
                <a:gd name="T57" fmla="*/ 27410 h 1435100"/>
                <a:gd name="T58" fmla="*/ 3629 w 850900"/>
                <a:gd name="T59" fmla="*/ 26868 h 1435100"/>
                <a:gd name="T60" fmla="*/ 3810 w 850900"/>
                <a:gd name="T61" fmla="*/ 25239 h 1435100"/>
                <a:gd name="T62" fmla="*/ 3931 w 850900"/>
                <a:gd name="T63" fmla="*/ 23611 h 1435100"/>
                <a:gd name="T64" fmla="*/ 4052 w 850900"/>
                <a:gd name="T65" fmla="*/ 21711 h 1435100"/>
                <a:gd name="T66" fmla="*/ 3992 w 850900"/>
                <a:gd name="T67" fmla="*/ 9499 h 1435100"/>
                <a:gd name="T68" fmla="*/ 3810 w 850900"/>
                <a:gd name="T69" fmla="*/ 5970 h 1435100"/>
                <a:gd name="T70" fmla="*/ 3751 w 850900"/>
                <a:gd name="T71" fmla="*/ 5157 h 1435100"/>
                <a:gd name="T72" fmla="*/ 3448 w 850900"/>
                <a:gd name="T73" fmla="*/ 3528 h 1435100"/>
                <a:gd name="T74" fmla="*/ 3387 w 850900"/>
                <a:gd name="T75" fmla="*/ 2714 h 1435100"/>
                <a:gd name="T76" fmla="*/ 3387 w 850900"/>
                <a:gd name="T77" fmla="*/ 2443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333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2336" cy="36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j=5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14700E-8FE0-A843-BB24-B40A7DFA0C56}"/>
              </a:ext>
            </a:extLst>
          </p:cNvPr>
          <p:cNvCxnSpPr>
            <a:cxnSpLocks noChangeShapeType="1"/>
            <a:stCxn id="119" idx="3"/>
          </p:cNvCxnSpPr>
          <p:nvPr/>
        </p:nvCxnSpPr>
        <p:spPr bwMode="auto">
          <a:xfrm flipV="1">
            <a:off x="6967538" y="1362076"/>
            <a:ext cx="0" cy="3905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9" name="TextBox 2"/>
          <p:cNvSpPr txBox="1">
            <a:spLocks noChangeArrowheads="1"/>
          </p:cNvSpPr>
          <p:nvPr/>
        </p:nvSpPr>
        <p:spPr bwMode="auto">
          <a:xfrm>
            <a:off x="1685926" y="4262438"/>
            <a:ext cx="8982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Modify last step of algorithm to allow duplicates in original data A</a:t>
            </a:r>
          </a:p>
        </p:txBody>
      </p:sp>
      <p:sp>
        <p:nvSpPr>
          <p:cNvPr id="56330" name="TextBox 1"/>
          <p:cNvSpPr txBox="1">
            <a:spLocks noChangeArrowheads="1"/>
          </p:cNvSpPr>
          <p:nvPr/>
        </p:nvSpPr>
        <p:spPr bwMode="auto">
          <a:xfrm>
            <a:off x="8431213" y="1108075"/>
            <a:ext cx="1866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Revised Example</a:t>
            </a:r>
          </a:p>
        </p:txBody>
      </p:sp>
      <p:sp>
        <p:nvSpPr>
          <p:cNvPr id="56331" name="TextBox 2"/>
          <p:cNvSpPr txBox="1">
            <a:spLocks noChangeArrowheads="1"/>
          </p:cNvSpPr>
          <p:nvPr/>
        </p:nvSpPr>
        <p:spPr bwMode="auto">
          <a:xfrm>
            <a:off x="8869364" y="2495550"/>
            <a:ext cx="157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" pitchFamily="49" charset="0"/>
              </a:rPr>
              <a:t>C[A[j]]--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Allowing Duplicates in Data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752600" y="4648200"/>
            <a:ext cx="8839200" cy="220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m=C[A[j]];  B[m-1]=A[j]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C[A[j]]--;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57347" name="Group 85"/>
          <p:cNvGrpSpPr>
            <a:grpSpLocks/>
          </p:cNvGrpSpPr>
          <p:nvPr/>
        </p:nvGrpSpPr>
        <p:grpSpPr bwMode="auto">
          <a:xfrm>
            <a:off x="1912938" y="685800"/>
            <a:ext cx="5326062" cy="838200"/>
            <a:chOff x="388689" y="685800"/>
            <a:chExt cx="5326311" cy="8382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8B67A09-CDF3-C144-999F-680198FD1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57394" name="TextBox 9"/>
            <p:cNvSpPr txBox="1">
              <a:spLocks noChangeArrowheads="1"/>
            </p:cNvSpPr>
            <p:nvPr/>
          </p:nvSpPr>
          <p:spPr bwMode="auto">
            <a:xfrm>
              <a:off x="1625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B[0]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8205C83-0A18-0247-9F5E-2F910EBF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840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/>
            </a:p>
          </p:txBody>
        </p:sp>
        <p:sp>
          <p:nvSpPr>
            <p:cNvPr id="57396" name="TextBox 9"/>
            <p:cNvSpPr txBox="1">
              <a:spLocks noChangeArrowheads="1"/>
            </p:cNvSpPr>
            <p:nvPr/>
          </p:nvSpPr>
          <p:spPr bwMode="auto">
            <a:xfrm>
              <a:off x="23114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B[1]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236FFC-3333-7D48-9CF4-3BF2907A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672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57398" name="TextBox 9"/>
            <p:cNvSpPr txBox="1">
              <a:spLocks noChangeArrowheads="1"/>
            </p:cNvSpPr>
            <p:nvPr/>
          </p:nvSpPr>
          <p:spPr bwMode="auto">
            <a:xfrm>
              <a:off x="29972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2B91FC2-EBC3-3643-8A95-AA438F6B2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504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57400" name="TextBox 11"/>
            <p:cNvSpPr txBox="1">
              <a:spLocks noChangeArrowheads="1"/>
            </p:cNvSpPr>
            <p:nvPr/>
          </p:nvSpPr>
          <p:spPr bwMode="auto">
            <a:xfrm>
              <a:off x="36830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B[3]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050D5B-9C37-4048-9B5C-8B441B395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336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7402" name="TextBox 13"/>
            <p:cNvSpPr txBox="1">
              <a:spLocks noChangeArrowheads="1"/>
            </p:cNvSpPr>
            <p:nvPr/>
          </p:nvSpPr>
          <p:spPr bwMode="auto">
            <a:xfrm>
              <a:off x="43688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B[4]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02772C3-8F36-4640-A67E-8A750A626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68" y="1057275"/>
              <a:ext cx="685832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7404" name="TextBox 15"/>
            <p:cNvSpPr txBox="1">
              <a:spLocks noChangeArrowheads="1"/>
            </p:cNvSpPr>
            <p:nvPr/>
          </p:nvSpPr>
          <p:spPr bwMode="auto">
            <a:xfrm>
              <a:off x="5054600" y="685800"/>
              <a:ext cx="5952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B[5]</a:t>
              </a:r>
            </a:p>
          </p:txBody>
        </p:sp>
        <p:sp>
          <p:nvSpPr>
            <p:cNvPr id="57405" name="TextBox 79"/>
            <p:cNvSpPr txBox="1">
              <a:spLocks noChangeArrowheads="1"/>
            </p:cNvSpPr>
            <p:nvPr/>
          </p:nvSpPr>
          <p:spPr bwMode="auto">
            <a:xfrm>
              <a:off x="388689" y="1066800"/>
              <a:ext cx="9829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Result:</a:t>
              </a:r>
            </a:p>
          </p:txBody>
        </p:sp>
      </p:grpSp>
      <p:grpSp>
        <p:nvGrpSpPr>
          <p:cNvPr id="57348" name="Group 84"/>
          <p:cNvGrpSpPr>
            <a:grpSpLocks/>
          </p:cNvGrpSpPr>
          <p:nvPr/>
        </p:nvGrpSpPr>
        <p:grpSpPr bwMode="auto">
          <a:xfrm>
            <a:off x="2068514" y="1828800"/>
            <a:ext cx="5170487" cy="838200"/>
            <a:chOff x="545232" y="1828800"/>
            <a:chExt cx="5169768" cy="8382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C834AE8-B155-AB45-8AAD-FADBFBDFE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772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7</a:t>
              </a:r>
            </a:p>
          </p:txBody>
        </p:sp>
        <p:sp>
          <p:nvSpPr>
            <p:cNvPr id="57381" name="TextBox 9"/>
            <p:cNvSpPr txBox="1">
              <a:spLocks noChangeArrowheads="1"/>
            </p:cNvSpPr>
            <p:nvPr/>
          </p:nvSpPr>
          <p:spPr bwMode="auto">
            <a:xfrm>
              <a:off x="1625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0CCAB8-6794-C44E-B489-643CAD18C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477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7383" name="TextBox 9"/>
            <p:cNvSpPr txBox="1">
              <a:spLocks noChangeArrowheads="1"/>
            </p:cNvSpPr>
            <p:nvPr/>
          </p:nvSpPr>
          <p:spPr bwMode="auto">
            <a:xfrm>
              <a:off x="23114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D2902B-0101-5F4F-84C2-F6E5ACC0A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18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8</a:t>
              </a:r>
            </a:p>
          </p:txBody>
        </p:sp>
        <p:sp>
          <p:nvSpPr>
            <p:cNvPr id="57385" name="TextBox 9"/>
            <p:cNvSpPr txBox="1">
              <a:spLocks noChangeArrowheads="1"/>
            </p:cNvSpPr>
            <p:nvPr/>
          </p:nvSpPr>
          <p:spPr bwMode="auto">
            <a:xfrm>
              <a:off x="29972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1258C2-1010-7840-A0EA-1C1EEA22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86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7387" name="TextBox 11"/>
            <p:cNvSpPr txBox="1">
              <a:spLocks noChangeArrowheads="1"/>
            </p:cNvSpPr>
            <p:nvPr/>
          </p:nvSpPr>
          <p:spPr bwMode="auto">
            <a:xfrm>
              <a:off x="36830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B33D659-0BA1-FE4C-B86E-FD8EBD71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591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7389" name="TextBox 13"/>
            <p:cNvSpPr txBox="1">
              <a:spLocks noChangeArrowheads="1"/>
            </p:cNvSpPr>
            <p:nvPr/>
          </p:nvSpPr>
          <p:spPr bwMode="auto">
            <a:xfrm>
              <a:off x="43688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31B8876-0C8D-3843-8F87-DA80D9712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95" y="2200275"/>
              <a:ext cx="68570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9</a:t>
              </a:r>
            </a:p>
          </p:txBody>
        </p:sp>
        <p:sp>
          <p:nvSpPr>
            <p:cNvPr id="57391" name="TextBox 15"/>
            <p:cNvSpPr txBox="1">
              <a:spLocks noChangeArrowheads="1"/>
            </p:cNvSpPr>
            <p:nvPr/>
          </p:nvSpPr>
          <p:spPr bwMode="auto">
            <a:xfrm>
              <a:off x="5054600" y="1828800"/>
              <a:ext cx="594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57392" name="TextBox 80"/>
            <p:cNvSpPr txBox="1">
              <a:spLocks noChangeArrowheads="1"/>
            </p:cNvSpPr>
            <p:nvPr/>
          </p:nvSpPr>
          <p:spPr bwMode="auto">
            <a:xfrm>
              <a:off x="545232" y="2209800"/>
              <a:ext cx="8263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Input:</a:t>
              </a:r>
            </a:p>
          </p:txBody>
        </p:sp>
      </p:grpSp>
      <p:grpSp>
        <p:nvGrpSpPr>
          <p:cNvPr id="57349" name="Group 82"/>
          <p:cNvGrpSpPr>
            <a:grpSpLocks/>
          </p:cNvGrpSpPr>
          <p:nvPr/>
        </p:nvGrpSpPr>
        <p:grpSpPr bwMode="auto">
          <a:xfrm>
            <a:off x="1955800" y="3048000"/>
            <a:ext cx="8026400" cy="838200"/>
            <a:chOff x="431268" y="3048000"/>
            <a:chExt cx="8026932" cy="8382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CDD176C-8382-C040-80B5-3FC8F2FD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74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7360" name="TextBox 9"/>
            <p:cNvSpPr txBox="1">
              <a:spLocks noChangeArrowheads="1"/>
            </p:cNvSpPr>
            <p:nvPr/>
          </p:nvSpPr>
          <p:spPr bwMode="auto">
            <a:xfrm>
              <a:off x="1625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C[0]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09211F4-1232-D240-B882-53F649B8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591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57362" name="TextBox 9"/>
            <p:cNvSpPr txBox="1">
              <a:spLocks noChangeArrowheads="1"/>
            </p:cNvSpPr>
            <p:nvPr/>
          </p:nvSpPr>
          <p:spPr bwMode="auto">
            <a:xfrm>
              <a:off x="2311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C[1]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2889BD8-3A8F-A643-9513-CF382413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436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7364" name="TextBox 9"/>
            <p:cNvSpPr txBox="1">
              <a:spLocks noChangeArrowheads="1"/>
            </p:cNvSpPr>
            <p:nvPr/>
          </p:nvSpPr>
          <p:spPr bwMode="auto">
            <a:xfrm>
              <a:off x="2997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C[2]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9A209AF-C979-D243-86A1-3A42E051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282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7366" name="TextBox 11"/>
            <p:cNvSpPr txBox="1">
              <a:spLocks noChangeArrowheads="1"/>
            </p:cNvSpPr>
            <p:nvPr/>
          </p:nvSpPr>
          <p:spPr bwMode="auto">
            <a:xfrm>
              <a:off x="3683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C[3]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64208E5-1C37-0E4A-A58A-E19CBCEDF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127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57368" name="TextBox 13"/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C[4]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36067F-008B-A245-AC6C-10A51C607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973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7370" name="TextBox 15"/>
            <p:cNvSpPr txBox="1">
              <a:spLocks noChangeArrowheads="1"/>
            </p:cNvSpPr>
            <p:nvPr/>
          </p:nvSpPr>
          <p:spPr bwMode="auto">
            <a:xfrm>
              <a:off x="50546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C[5]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6004814-F2E9-C24C-AC51-FCEF213A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818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57372" name="TextBox 9"/>
            <p:cNvSpPr txBox="1">
              <a:spLocks noChangeArrowheads="1"/>
            </p:cNvSpPr>
            <p:nvPr/>
          </p:nvSpPr>
          <p:spPr bwMode="auto">
            <a:xfrm>
              <a:off x="57404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C[6]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D8F3-334E-7746-862E-04479243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664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57374" name="TextBox 11"/>
            <p:cNvSpPr txBox="1">
              <a:spLocks noChangeArrowheads="1"/>
            </p:cNvSpPr>
            <p:nvPr/>
          </p:nvSpPr>
          <p:spPr bwMode="auto">
            <a:xfrm>
              <a:off x="64262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C[7]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11F1E04-D780-614A-846D-DA406885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509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57376" name="TextBox 13"/>
            <p:cNvSpPr txBox="1">
              <a:spLocks noChangeArrowheads="1"/>
            </p:cNvSpPr>
            <p:nvPr/>
          </p:nvSpPr>
          <p:spPr bwMode="auto">
            <a:xfrm>
              <a:off x="71120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C[8]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EA03778-7975-0B41-8109-8CE2E34D1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355" y="3419475"/>
              <a:ext cx="685845" cy="466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5</a:t>
              </a:r>
            </a:p>
          </p:txBody>
        </p:sp>
        <p:sp>
          <p:nvSpPr>
            <p:cNvPr id="57378" name="TextBox 15"/>
            <p:cNvSpPr txBox="1">
              <a:spLocks noChangeArrowheads="1"/>
            </p:cNvSpPr>
            <p:nvPr/>
          </p:nvSpPr>
          <p:spPr bwMode="auto">
            <a:xfrm>
              <a:off x="7797800" y="3048000"/>
              <a:ext cx="608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C[9]</a:t>
              </a:r>
            </a:p>
          </p:txBody>
        </p:sp>
        <p:sp>
          <p:nvSpPr>
            <p:cNvPr id="57379" name="TextBox 81"/>
            <p:cNvSpPr txBox="1">
              <a:spLocks noChangeArrowheads="1"/>
            </p:cNvSpPr>
            <p:nvPr/>
          </p:nvSpPr>
          <p:spPr bwMode="auto">
            <a:xfrm>
              <a:off x="431268" y="3409890"/>
              <a:ext cx="94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Count:</a:t>
              </a:r>
            </a:p>
          </p:txBody>
        </p:sp>
      </p:grpSp>
      <p:grpSp>
        <p:nvGrpSpPr>
          <p:cNvPr id="57350" name="Group 56"/>
          <p:cNvGrpSpPr>
            <a:grpSpLocks/>
          </p:cNvGrpSpPr>
          <p:nvPr/>
        </p:nvGrpSpPr>
        <p:grpSpPr bwMode="auto">
          <a:xfrm>
            <a:off x="8686801" y="3014664"/>
            <a:ext cx="1273175" cy="1252537"/>
            <a:chOff x="935675" y="1784410"/>
            <a:chExt cx="1274125" cy="1251687"/>
          </a:xfrm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F554284-AD42-6E4B-A9FD-BF3433F96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496"/>
            </a:xfrm>
            <a:custGeom>
              <a:avLst/>
              <a:gdLst>
                <a:gd name="T0" fmla="*/ 3387 w 850900"/>
                <a:gd name="T1" fmla="*/ 2443 h 1435100"/>
                <a:gd name="T2" fmla="*/ 2904 w 850900"/>
                <a:gd name="T3" fmla="*/ 1086 h 1435100"/>
                <a:gd name="T4" fmla="*/ 2722 w 850900"/>
                <a:gd name="T5" fmla="*/ 543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3 h 1435100"/>
                <a:gd name="T12" fmla="*/ 907 w 850900"/>
                <a:gd name="T13" fmla="*/ 1628 h 1435100"/>
                <a:gd name="T14" fmla="*/ 665 w 850900"/>
                <a:gd name="T15" fmla="*/ 3257 h 1435100"/>
                <a:gd name="T16" fmla="*/ 544 w 850900"/>
                <a:gd name="T17" fmla="*/ 4071 h 1435100"/>
                <a:gd name="T18" fmla="*/ 302 w 850900"/>
                <a:gd name="T19" fmla="*/ 7328 h 1435100"/>
                <a:gd name="T20" fmla="*/ 242 w 850900"/>
                <a:gd name="T21" fmla="*/ 8142 h 1435100"/>
                <a:gd name="T22" fmla="*/ 181 w 850900"/>
                <a:gd name="T23" fmla="*/ 8956 h 1435100"/>
                <a:gd name="T24" fmla="*/ 120 w 850900"/>
                <a:gd name="T25" fmla="*/ 10585 h 1435100"/>
                <a:gd name="T26" fmla="*/ 0 w 850900"/>
                <a:gd name="T27" fmla="*/ 12484 h 1435100"/>
                <a:gd name="T28" fmla="*/ 60 w 850900"/>
                <a:gd name="T29" fmla="*/ 18998 h 1435100"/>
                <a:gd name="T30" fmla="*/ 120 w 850900"/>
                <a:gd name="T31" fmla="*/ 19812 h 1435100"/>
                <a:gd name="T32" fmla="*/ 363 w 850900"/>
                <a:gd name="T33" fmla="*/ 21440 h 1435100"/>
                <a:gd name="T34" fmla="*/ 544 w 850900"/>
                <a:gd name="T35" fmla="*/ 24156 h 1435100"/>
                <a:gd name="T36" fmla="*/ 605 w 850900"/>
                <a:gd name="T37" fmla="*/ 24968 h 1435100"/>
                <a:gd name="T38" fmla="*/ 665 w 850900"/>
                <a:gd name="T39" fmla="*/ 25783 h 1435100"/>
                <a:gd name="T40" fmla="*/ 907 w 850900"/>
                <a:gd name="T41" fmla="*/ 27411 h 1435100"/>
                <a:gd name="T42" fmla="*/ 1029 w 850900"/>
                <a:gd name="T43" fmla="*/ 28225 h 1435100"/>
                <a:gd name="T44" fmla="*/ 1089 w 850900"/>
                <a:gd name="T45" fmla="*/ 29040 h 1435100"/>
                <a:gd name="T46" fmla="*/ 1452 w 850900"/>
                <a:gd name="T47" fmla="*/ 30125 h 1435100"/>
                <a:gd name="T48" fmla="*/ 1815 w 850900"/>
                <a:gd name="T49" fmla="*/ 30668 h 1435100"/>
                <a:gd name="T50" fmla="*/ 2359 w 850900"/>
                <a:gd name="T51" fmla="*/ 30397 h 1435100"/>
                <a:gd name="T52" fmla="*/ 2904 w 850900"/>
                <a:gd name="T53" fmla="*/ 29040 h 1435100"/>
                <a:gd name="T54" fmla="*/ 3085 w 850900"/>
                <a:gd name="T55" fmla="*/ 28497 h 1435100"/>
                <a:gd name="T56" fmla="*/ 3448 w 850900"/>
                <a:gd name="T57" fmla="*/ 27411 h 1435100"/>
                <a:gd name="T58" fmla="*/ 3629 w 850900"/>
                <a:gd name="T59" fmla="*/ 26868 h 1435100"/>
                <a:gd name="T60" fmla="*/ 3810 w 850900"/>
                <a:gd name="T61" fmla="*/ 25240 h 1435100"/>
                <a:gd name="T62" fmla="*/ 3931 w 850900"/>
                <a:gd name="T63" fmla="*/ 23612 h 1435100"/>
                <a:gd name="T64" fmla="*/ 4052 w 850900"/>
                <a:gd name="T65" fmla="*/ 21712 h 1435100"/>
                <a:gd name="T66" fmla="*/ 3992 w 850900"/>
                <a:gd name="T67" fmla="*/ 9499 h 1435100"/>
                <a:gd name="T68" fmla="*/ 3810 w 850900"/>
                <a:gd name="T69" fmla="*/ 5971 h 1435100"/>
                <a:gd name="T70" fmla="*/ 3751 w 850900"/>
                <a:gd name="T71" fmla="*/ 5157 h 1435100"/>
                <a:gd name="T72" fmla="*/ 3448 w 850900"/>
                <a:gd name="T73" fmla="*/ 3528 h 1435100"/>
                <a:gd name="T74" fmla="*/ 3387 w 850900"/>
                <a:gd name="T75" fmla="*/ 2714 h 1435100"/>
                <a:gd name="T76" fmla="*/ 3387 w 850900"/>
                <a:gd name="T77" fmla="*/ 2443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58" name="TextBox 58"/>
            <p:cNvSpPr txBox="1">
              <a:spLocks noChangeArrowheads="1"/>
            </p:cNvSpPr>
            <p:nvPr/>
          </p:nvSpPr>
          <p:spPr bwMode="auto">
            <a:xfrm>
              <a:off x="935675" y="2667000"/>
              <a:ext cx="845733" cy="369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m-1=4</a:t>
              </a:r>
            </a:p>
          </p:txBody>
        </p:sp>
      </p:grpSp>
      <p:grpSp>
        <p:nvGrpSpPr>
          <p:cNvPr id="57351" name="Group 83"/>
          <p:cNvGrpSpPr>
            <a:grpSpLocks/>
          </p:cNvGrpSpPr>
          <p:nvPr/>
        </p:nvGrpSpPr>
        <p:grpSpPr bwMode="auto">
          <a:xfrm>
            <a:off x="5432426" y="1752600"/>
            <a:ext cx="1044575" cy="1252538"/>
            <a:chOff x="1164446" y="1784410"/>
            <a:chExt cx="1045354" cy="1251740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02B8F415-F314-A54A-8E54-0176E48B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044" y="1784410"/>
              <a:ext cx="595756" cy="1110542"/>
            </a:xfrm>
            <a:custGeom>
              <a:avLst/>
              <a:gdLst>
                <a:gd name="T0" fmla="*/ 3387 w 850900"/>
                <a:gd name="T1" fmla="*/ 2443 h 1435100"/>
                <a:gd name="T2" fmla="*/ 2904 w 850900"/>
                <a:gd name="T3" fmla="*/ 1086 h 1435100"/>
                <a:gd name="T4" fmla="*/ 2722 w 850900"/>
                <a:gd name="T5" fmla="*/ 543 h 1435100"/>
                <a:gd name="T6" fmla="*/ 2359 w 850900"/>
                <a:gd name="T7" fmla="*/ 0 h 1435100"/>
                <a:gd name="T8" fmla="*/ 1391 w 850900"/>
                <a:gd name="T9" fmla="*/ 272 h 1435100"/>
                <a:gd name="T10" fmla="*/ 1210 w 850900"/>
                <a:gd name="T11" fmla="*/ 543 h 1435100"/>
                <a:gd name="T12" fmla="*/ 907 w 850900"/>
                <a:gd name="T13" fmla="*/ 1628 h 1435100"/>
                <a:gd name="T14" fmla="*/ 665 w 850900"/>
                <a:gd name="T15" fmla="*/ 3257 h 1435100"/>
                <a:gd name="T16" fmla="*/ 544 w 850900"/>
                <a:gd name="T17" fmla="*/ 4071 h 1435100"/>
                <a:gd name="T18" fmla="*/ 302 w 850900"/>
                <a:gd name="T19" fmla="*/ 7328 h 1435100"/>
                <a:gd name="T20" fmla="*/ 242 w 850900"/>
                <a:gd name="T21" fmla="*/ 8142 h 1435100"/>
                <a:gd name="T22" fmla="*/ 181 w 850900"/>
                <a:gd name="T23" fmla="*/ 8956 h 1435100"/>
                <a:gd name="T24" fmla="*/ 120 w 850900"/>
                <a:gd name="T25" fmla="*/ 10585 h 1435100"/>
                <a:gd name="T26" fmla="*/ 0 w 850900"/>
                <a:gd name="T27" fmla="*/ 12484 h 1435100"/>
                <a:gd name="T28" fmla="*/ 60 w 850900"/>
                <a:gd name="T29" fmla="*/ 18997 h 1435100"/>
                <a:gd name="T30" fmla="*/ 120 w 850900"/>
                <a:gd name="T31" fmla="*/ 19812 h 1435100"/>
                <a:gd name="T32" fmla="*/ 363 w 850900"/>
                <a:gd name="T33" fmla="*/ 21440 h 1435100"/>
                <a:gd name="T34" fmla="*/ 544 w 850900"/>
                <a:gd name="T35" fmla="*/ 24153 h 1435100"/>
                <a:gd name="T36" fmla="*/ 605 w 850900"/>
                <a:gd name="T37" fmla="*/ 24968 h 1435100"/>
                <a:gd name="T38" fmla="*/ 665 w 850900"/>
                <a:gd name="T39" fmla="*/ 25782 h 1435100"/>
                <a:gd name="T40" fmla="*/ 907 w 850900"/>
                <a:gd name="T41" fmla="*/ 27410 h 1435100"/>
                <a:gd name="T42" fmla="*/ 1029 w 850900"/>
                <a:gd name="T43" fmla="*/ 28225 h 1435100"/>
                <a:gd name="T44" fmla="*/ 1089 w 850900"/>
                <a:gd name="T45" fmla="*/ 29038 h 1435100"/>
                <a:gd name="T46" fmla="*/ 1452 w 850900"/>
                <a:gd name="T47" fmla="*/ 30124 h 1435100"/>
                <a:gd name="T48" fmla="*/ 1815 w 850900"/>
                <a:gd name="T49" fmla="*/ 30667 h 1435100"/>
                <a:gd name="T50" fmla="*/ 2359 w 850900"/>
                <a:gd name="T51" fmla="*/ 30396 h 1435100"/>
                <a:gd name="T52" fmla="*/ 2904 w 850900"/>
                <a:gd name="T53" fmla="*/ 29038 h 1435100"/>
                <a:gd name="T54" fmla="*/ 3085 w 850900"/>
                <a:gd name="T55" fmla="*/ 28496 h 1435100"/>
                <a:gd name="T56" fmla="*/ 3448 w 850900"/>
                <a:gd name="T57" fmla="*/ 27410 h 1435100"/>
                <a:gd name="T58" fmla="*/ 3629 w 850900"/>
                <a:gd name="T59" fmla="*/ 26868 h 1435100"/>
                <a:gd name="T60" fmla="*/ 3810 w 850900"/>
                <a:gd name="T61" fmla="*/ 25239 h 1435100"/>
                <a:gd name="T62" fmla="*/ 3931 w 850900"/>
                <a:gd name="T63" fmla="*/ 23611 h 1435100"/>
                <a:gd name="T64" fmla="*/ 4052 w 850900"/>
                <a:gd name="T65" fmla="*/ 21711 h 1435100"/>
                <a:gd name="T66" fmla="*/ 3992 w 850900"/>
                <a:gd name="T67" fmla="*/ 9499 h 1435100"/>
                <a:gd name="T68" fmla="*/ 3810 w 850900"/>
                <a:gd name="T69" fmla="*/ 5970 h 1435100"/>
                <a:gd name="T70" fmla="*/ 3751 w 850900"/>
                <a:gd name="T71" fmla="*/ 5157 h 1435100"/>
                <a:gd name="T72" fmla="*/ 3448 w 850900"/>
                <a:gd name="T73" fmla="*/ 3528 h 1435100"/>
                <a:gd name="T74" fmla="*/ 3387 w 850900"/>
                <a:gd name="T75" fmla="*/ 2714 h 1435100"/>
                <a:gd name="T76" fmla="*/ 3387 w 850900"/>
                <a:gd name="T77" fmla="*/ 2443 h 14351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50900" h="1435100">
                  <a:moveTo>
                    <a:pt x="711200" y="114300"/>
                  </a:moveTo>
                  <a:cubicBezTo>
                    <a:pt x="694267" y="101600"/>
                    <a:pt x="708869" y="100434"/>
                    <a:pt x="609600" y="50800"/>
                  </a:cubicBezTo>
                  <a:cubicBezTo>
                    <a:pt x="595948" y="43974"/>
                    <a:pt x="585448" y="31599"/>
                    <a:pt x="571500" y="25400"/>
                  </a:cubicBezTo>
                  <a:cubicBezTo>
                    <a:pt x="547034" y="14526"/>
                    <a:pt x="495300" y="0"/>
                    <a:pt x="495300" y="0"/>
                  </a:cubicBezTo>
                  <a:cubicBezTo>
                    <a:pt x="427567" y="4233"/>
                    <a:pt x="359593" y="5596"/>
                    <a:pt x="292100" y="12700"/>
                  </a:cubicBezTo>
                  <a:cubicBezTo>
                    <a:pt x="278787" y="14101"/>
                    <a:pt x="264453" y="17037"/>
                    <a:pt x="254000" y="25400"/>
                  </a:cubicBezTo>
                  <a:cubicBezTo>
                    <a:pt x="171936" y="91052"/>
                    <a:pt x="286265" y="44278"/>
                    <a:pt x="190500" y="76200"/>
                  </a:cubicBezTo>
                  <a:lnTo>
                    <a:pt x="139700" y="152400"/>
                  </a:lnTo>
                  <a:cubicBezTo>
                    <a:pt x="131233" y="165100"/>
                    <a:pt x="119127" y="176020"/>
                    <a:pt x="114300" y="190500"/>
                  </a:cubicBezTo>
                  <a:lnTo>
                    <a:pt x="63500" y="342900"/>
                  </a:lnTo>
                  <a:lnTo>
                    <a:pt x="50800" y="381000"/>
                  </a:lnTo>
                  <a:cubicBezTo>
                    <a:pt x="46567" y="393700"/>
                    <a:pt x="40301" y="405895"/>
                    <a:pt x="38100" y="419100"/>
                  </a:cubicBezTo>
                  <a:cubicBezTo>
                    <a:pt x="33867" y="444500"/>
                    <a:pt x="30450" y="470050"/>
                    <a:pt x="25400" y="495300"/>
                  </a:cubicBezTo>
                  <a:cubicBezTo>
                    <a:pt x="17427" y="535167"/>
                    <a:pt x="12104" y="547887"/>
                    <a:pt x="0" y="584200"/>
                  </a:cubicBezTo>
                  <a:cubicBezTo>
                    <a:pt x="4233" y="685800"/>
                    <a:pt x="5188" y="787590"/>
                    <a:pt x="12700" y="889000"/>
                  </a:cubicBezTo>
                  <a:cubicBezTo>
                    <a:pt x="13689" y="902350"/>
                    <a:pt x="18899" y="915398"/>
                    <a:pt x="25400" y="927100"/>
                  </a:cubicBezTo>
                  <a:cubicBezTo>
                    <a:pt x="40225" y="953785"/>
                    <a:pt x="76200" y="1003300"/>
                    <a:pt x="76200" y="1003300"/>
                  </a:cubicBezTo>
                  <a:cubicBezTo>
                    <a:pt x="95394" y="1080075"/>
                    <a:pt x="83380" y="1037541"/>
                    <a:pt x="114300" y="1130300"/>
                  </a:cubicBezTo>
                  <a:lnTo>
                    <a:pt x="127000" y="1168400"/>
                  </a:lnTo>
                  <a:cubicBezTo>
                    <a:pt x="131233" y="1181100"/>
                    <a:pt x="132274" y="1195361"/>
                    <a:pt x="139700" y="1206500"/>
                  </a:cubicBezTo>
                  <a:lnTo>
                    <a:pt x="190500" y="1282700"/>
                  </a:lnTo>
                  <a:cubicBezTo>
                    <a:pt x="198967" y="1295400"/>
                    <a:pt x="211073" y="1306320"/>
                    <a:pt x="215900" y="1320800"/>
                  </a:cubicBezTo>
                  <a:cubicBezTo>
                    <a:pt x="220133" y="1333500"/>
                    <a:pt x="219134" y="1349434"/>
                    <a:pt x="228600" y="1358900"/>
                  </a:cubicBezTo>
                  <a:cubicBezTo>
                    <a:pt x="250186" y="1380486"/>
                    <a:pt x="275840" y="1400047"/>
                    <a:pt x="304800" y="1409700"/>
                  </a:cubicBezTo>
                  <a:lnTo>
                    <a:pt x="381000" y="1435100"/>
                  </a:lnTo>
                  <a:cubicBezTo>
                    <a:pt x="419100" y="1430867"/>
                    <a:pt x="457487" y="1428702"/>
                    <a:pt x="495300" y="1422400"/>
                  </a:cubicBezTo>
                  <a:cubicBezTo>
                    <a:pt x="540007" y="1414949"/>
                    <a:pt x="573235" y="1383143"/>
                    <a:pt x="609600" y="1358900"/>
                  </a:cubicBezTo>
                  <a:lnTo>
                    <a:pt x="647700" y="1333500"/>
                  </a:lnTo>
                  <a:lnTo>
                    <a:pt x="723900" y="1282700"/>
                  </a:lnTo>
                  <a:lnTo>
                    <a:pt x="762000" y="1257300"/>
                  </a:lnTo>
                  <a:cubicBezTo>
                    <a:pt x="808317" y="1118349"/>
                    <a:pt x="734448" y="1328816"/>
                    <a:pt x="800100" y="1181100"/>
                  </a:cubicBezTo>
                  <a:cubicBezTo>
                    <a:pt x="810974" y="1156634"/>
                    <a:pt x="817033" y="1130300"/>
                    <a:pt x="825500" y="1104900"/>
                  </a:cubicBezTo>
                  <a:cubicBezTo>
                    <a:pt x="843720" y="1050241"/>
                    <a:pt x="834953" y="1079787"/>
                    <a:pt x="850900" y="1016000"/>
                  </a:cubicBezTo>
                  <a:cubicBezTo>
                    <a:pt x="846667" y="825500"/>
                    <a:pt x="845523" y="634906"/>
                    <a:pt x="838200" y="444500"/>
                  </a:cubicBezTo>
                  <a:cubicBezTo>
                    <a:pt x="835333" y="369953"/>
                    <a:pt x="822785" y="347454"/>
                    <a:pt x="800100" y="279400"/>
                  </a:cubicBezTo>
                  <a:cubicBezTo>
                    <a:pt x="795867" y="266700"/>
                    <a:pt x="794826" y="252439"/>
                    <a:pt x="787400" y="241300"/>
                  </a:cubicBezTo>
                  <a:cubicBezTo>
                    <a:pt x="752037" y="188256"/>
                    <a:pt x="772793" y="213993"/>
                    <a:pt x="723900" y="165100"/>
                  </a:cubicBezTo>
                  <a:cubicBezTo>
                    <a:pt x="719667" y="152400"/>
                    <a:pt x="720666" y="136466"/>
                    <a:pt x="711200" y="127000"/>
                  </a:cubicBezTo>
                  <a:cubicBezTo>
                    <a:pt x="669084" y="84884"/>
                    <a:pt x="728133" y="127000"/>
                    <a:pt x="711200" y="1143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56" name="TextBox 87"/>
            <p:cNvSpPr txBox="1">
              <a:spLocks noChangeArrowheads="1"/>
            </p:cNvSpPr>
            <p:nvPr/>
          </p:nvSpPr>
          <p:spPr bwMode="auto">
            <a:xfrm>
              <a:off x="1164446" y="2667000"/>
              <a:ext cx="512336" cy="36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j=5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A7EB027-E9E4-ED4A-B6AB-271FD38E7082}"/>
              </a:ext>
            </a:extLst>
          </p:cNvPr>
          <p:cNvCxnSpPr>
            <a:cxnSpLocks noChangeShapeType="1"/>
            <a:stCxn id="119" idx="3"/>
          </p:cNvCxnSpPr>
          <p:nvPr/>
        </p:nvCxnSpPr>
        <p:spPr bwMode="auto">
          <a:xfrm flipV="1">
            <a:off x="6227763" y="1362076"/>
            <a:ext cx="0" cy="390525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TextBox 2"/>
          <p:cNvSpPr txBox="1">
            <a:spLocks noChangeArrowheads="1"/>
          </p:cNvSpPr>
          <p:nvPr/>
        </p:nvSpPr>
        <p:spPr bwMode="auto">
          <a:xfrm>
            <a:off x="1685926" y="4262438"/>
            <a:ext cx="8982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Modify last step of algorithm to allow duplicates in original data A</a:t>
            </a:r>
          </a:p>
        </p:txBody>
      </p:sp>
      <p:sp>
        <p:nvSpPr>
          <p:cNvPr id="57354" name="TextBox 1"/>
          <p:cNvSpPr txBox="1">
            <a:spLocks noChangeArrowheads="1"/>
          </p:cNvSpPr>
          <p:nvPr/>
        </p:nvSpPr>
        <p:spPr bwMode="auto">
          <a:xfrm>
            <a:off x="8431213" y="1108075"/>
            <a:ext cx="1866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Revised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Counting Sort: Analysis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600200" y="2332037"/>
            <a:ext cx="8534400" cy="4068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m=C[A[j]]-1;  B[m]=A[j]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C[A[j]]--;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98650" y="1027286"/>
            <a:ext cx="8394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Arial" panose="020B0604020202020204" pitchFamily="34" charset="0"/>
              </a:rPr>
              <a:t>What is the runtime of counting sort? Consider the runtime of each of the 4 loops.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162800" y="2209800"/>
            <a:ext cx="3657600" cy="3114675"/>
            <a:chOff x="5715000" y="1381780"/>
            <a:chExt cx="3657600" cy="3114020"/>
          </a:xfrm>
        </p:grpSpPr>
        <p:grpSp>
          <p:nvGrpSpPr>
            <p:cNvPr id="58373" name="Group 8"/>
            <p:cNvGrpSpPr>
              <a:grpSpLocks/>
            </p:cNvGrpSpPr>
            <p:nvPr/>
          </p:nvGrpSpPr>
          <p:grpSpPr bwMode="auto">
            <a:xfrm>
              <a:off x="5715000" y="1381780"/>
              <a:ext cx="1828800" cy="523110"/>
              <a:chOff x="5715000" y="1381780"/>
              <a:chExt cx="1828800" cy="523110"/>
            </a:xfrm>
          </p:grpSpPr>
          <p:sp>
            <p:nvSpPr>
              <p:cNvPr id="58383" name="TextBox 5"/>
              <p:cNvSpPr txBox="1">
                <a:spLocks noChangeArrowheads="1"/>
              </p:cNvSpPr>
              <p:nvPr/>
            </p:nvSpPr>
            <p:spPr bwMode="auto">
              <a:xfrm>
                <a:off x="6477000" y="1381780"/>
                <a:ext cx="1066800" cy="5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O</a:t>
                </a:r>
                <a:r>
                  <a:rPr lang="en-US" alt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(?)</a:t>
                </a:r>
                <a:endParaRPr lang="en-US" altLang="en-US" sz="2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9E2663B-1108-1948-9D49-1E5BECB31989}"/>
                  </a:ext>
                </a:extLst>
              </p:cNvPr>
              <p:cNvCxnSpPr>
                <a:cxnSpLocks noChangeShapeType="1"/>
                <a:stCxn id="58383" idx="1"/>
              </p:cNvCxnSpPr>
              <p:nvPr/>
            </p:nvCxnSpPr>
            <p:spPr bwMode="auto">
              <a:xfrm flipH="1">
                <a:off x="5715000" y="1643335"/>
                <a:ext cx="762000" cy="328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374" name="Group 9"/>
            <p:cNvGrpSpPr>
              <a:grpSpLocks/>
            </p:cNvGrpSpPr>
            <p:nvPr/>
          </p:nvGrpSpPr>
          <p:grpSpPr bwMode="auto">
            <a:xfrm>
              <a:off x="6096000" y="1838980"/>
              <a:ext cx="1828800" cy="523220"/>
              <a:chOff x="5715000" y="1381780"/>
              <a:chExt cx="1828800" cy="523220"/>
            </a:xfrm>
          </p:grpSpPr>
          <p:sp>
            <p:nvSpPr>
              <p:cNvPr id="58381" name="TextBox 10"/>
              <p:cNvSpPr txBox="1">
                <a:spLocks noChangeArrowheads="1"/>
              </p:cNvSpPr>
              <p:nvPr/>
            </p:nvSpPr>
            <p:spPr bwMode="auto">
              <a:xfrm>
                <a:off x="6477000" y="1381780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O</a:t>
                </a:r>
                <a:r>
                  <a:rPr lang="en-US" alt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(?)</a:t>
                </a:r>
                <a:endParaRPr lang="en-US" altLang="en-US" sz="2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4FFA952-4074-B942-9EDE-8870B4465656}"/>
                  </a:ext>
                </a:extLst>
              </p:cNvPr>
              <p:cNvCxnSpPr>
                <a:cxnSpLocks noChangeShapeType="1"/>
                <a:stCxn id="58381" idx="1"/>
              </p:cNvCxnSpPr>
              <p:nvPr/>
            </p:nvCxnSpPr>
            <p:spPr bwMode="auto">
              <a:xfrm flipH="1">
                <a:off x="5715000" y="1643567"/>
                <a:ext cx="762000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375" name="Group 15"/>
            <p:cNvGrpSpPr>
              <a:grpSpLocks/>
            </p:cNvGrpSpPr>
            <p:nvPr/>
          </p:nvGrpSpPr>
          <p:grpSpPr bwMode="auto">
            <a:xfrm>
              <a:off x="7543800" y="2667000"/>
              <a:ext cx="1828800" cy="523220"/>
              <a:chOff x="5715000" y="1381780"/>
              <a:chExt cx="1828800" cy="523220"/>
            </a:xfrm>
          </p:grpSpPr>
          <p:sp>
            <p:nvSpPr>
              <p:cNvPr id="58379" name="TextBox 16"/>
              <p:cNvSpPr txBox="1">
                <a:spLocks noChangeArrowheads="1"/>
              </p:cNvSpPr>
              <p:nvPr/>
            </p:nvSpPr>
            <p:spPr bwMode="auto">
              <a:xfrm>
                <a:off x="6477000" y="1381780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O</a:t>
                </a:r>
                <a:r>
                  <a:rPr lang="en-US" alt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(?)</a:t>
                </a:r>
                <a:endParaRPr lang="en-US" altLang="en-US" sz="2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D7B4E28-0842-074E-BC10-F7D0D6BEA7B2}"/>
                  </a:ext>
                </a:extLst>
              </p:cNvPr>
              <p:cNvCxnSpPr>
                <a:cxnSpLocks noChangeShapeType="1"/>
                <a:stCxn id="58379" idx="1"/>
              </p:cNvCxnSpPr>
              <p:nvPr/>
            </p:nvCxnSpPr>
            <p:spPr bwMode="auto">
              <a:xfrm flipH="1">
                <a:off x="5715000" y="1644048"/>
                <a:ext cx="762000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6324600" y="3972580"/>
              <a:ext cx="1828800" cy="523220"/>
              <a:chOff x="5715000" y="1381780"/>
              <a:chExt cx="1828800" cy="523220"/>
            </a:xfrm>
          </p:grpSpPr>
          <p:sp>
            <p:nvSpPr>
              <p:cNvPr id="58377" name="TextBox 19"/>
              <p:cNvSpPr txBox="1">
                <a:spLocks noChangeArrowheads="1"/>
              </p:cNvSpPr>
              <p:nvPr/>
            </p:nvSpPr>
            <p:spPr bwMode="auto">
              <a:xfrm>
                <a:off x="6477000" y="1381780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O</a:t>
                </a:r>
                <a:r>
                  <a:rPr lang="en-US" alt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(?)</a:t>
                </a:r>
                <a:endParaRPr lang="en-US" altLang="en-US" sz="2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623D023-B7C7-574B-A22F-97BA04A5315B}"/>
                  </a:ext>
                </a:extLst>
              </p:cNvPr>
              <p:cNvCxnSpPr>
                <a:cxnSpLocks noChangeShapeType="1"/>
                <a:stCxn id="58377" idx="1"/>
              </p:cNvCxnSpPr>
              <p:nvPr/>
            </p:nvCxnSpPr>
            <p:spPr bwMode="auto">
              <a:xfrm flipH="1">
                <a:off x="5715000" y="1643118"/>
                <a:ext cx="762000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981200" y="-30163"/>
            <a:ext cx="8229600" cy="1143001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Decision Trees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28956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Execution of comparison sort can be viewed as a sequence of  decisions, each based on the result of a comparison operation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 sorting algorithm can be represented by a binary decision tree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Node (non-leaf): comparison operation; two possible outcomes (yes, no)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Based on the result of a comparison operation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Some operation may be performed (e.g., swap data)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A subsequent comparison may be made (children of the comparison node)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Leaf node: final ordering of data</a:t>
            </a:r>
          </a:p>
        </p:txBody>
      </p:sp>
      <p:grpSp>
        <p:nvGrpSpPr>
          <p:cNvPr id="19459" name="Group 30"/>
          <p:cNvGrpSpPr>
            <a:grpSpLocks/>
          </p:cNvGrpSpPr>
          <p:nvPr/>
        </p:nvGrpSpPr>
        <p:grpSpPr bwMode="auto">
          <a:xfrm>
            <a:off x="5486400" y="3352800"/>
            <a:ext cx="6311900" cy="3327400"/>
            <a:chOff x="2224971" y="3505200"/>
            <a:chExt cx="6313182" cy="3327975"/>
          </a:xfrm>
        </p:grpSpPr>
        <p:sp>
          <p:nvSpPr>
            <p:cNvPr id="19465" name="TextBox 3"/>
            <p:cNvSpPr txBox="1">
              <a:spLocks noChangeArrowheads="1"/>
            </p:cNvSpPr>
            <p:nvPr/>
          </p:nvSpPr>
          <p:spPr bwMode="auto">
            <a:xfrm>
              <a:off x="2224971" y="6248400"/>
              <a:ext cx="168828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6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3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mr-IN" altLang="en-US" sz="1600">
                  <a:latin typeface="Arial" panose="020B0604020202020204" pitchFamily="34" charset="0"/>
                  <a:ea typeface="Mangal"/>
                </a:rPr>
                <a:t>…</a:t>
              </a:r>
              <a:r>
                <a:rPr lang="en-US" altLang="en-US" sz="1600">
                  <a:latin typeface="Arial" panose="020B0604020202020204" pitchFamily="34" charset="0"/>
                </a:rPr>
                <a:t>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sorted data</a:t>
              </a:r>
            </a:p>
          </p:txBody>
        </p:sp>
        <p:sp>
          <p:nvSpPr>
            <p:cNvPr id="19466" name="TextBox 5"/>
            <p:cNvSpPr txBox="1">
              <a:spLocks noChangeArrowheads="1"/>
            </p:cNvSpPr>
            <p:nvPr/>
          </p:nvSpPr>
          <p:spPr bwMode="auto">
            <a:xfrm>
              <a:off x="6705600" y="3505200"/>
              <a:ext cx="18325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mr-IN" altLang="en-US" sz="1600">
                  <a:latin typeface="Arial" panose="020B0604020202020204" pitchFamily="34" charset="0"/>
                  <a:ea typeface="Mangal"/>
                </a:rPr>
                <a:t>…</a:t>
              </a:r>
              <a:r>
                <a:rPr lang="en-US" altLang="en-US" sz="1600">
                  <a:latin typeface="Arial" panose="020B0604020202020204" pitchFamily="34" charset="0"/>
                </a:rPr>
                <a:t>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N-1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original data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14E3DA-FBAB-C442-A345-2543432E6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496" y="4648398"/>
              <a:ext cx="1067017" cy="5334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i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j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EC1EB2-757F-B54C-8B75-2162DDAE8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95" y="5410529"/>
              <a:ext cx="1067017" cy="5334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k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l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7C61F3-AA8F-9B46-8C72-511FB204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98" y="5410529"/>
              <a:ext cx="1067017" cy="5334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m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n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FE885A-3D10-8B4C-A897-E7D4ABF5889E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 flipH="1">
              <a:off x="4952850" y="5104089"/>
              <a:ext cx="384253" cy="3064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FEEC7C7-1F45-1C42-8C2C-F1DA3053EC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96082" y="5105677"/>
              <a:ext cx="384253" cy="30644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2" name="TextBox 13"/>
            <p:cNvSpPr txBox="1">
              <a:spLocks noChangeArrowheads="1"/>
            </p:cNvSpPr>
            <p:nvPr/>
          </p:nvSpPr>
          <p:spPr bwMode="auto">
            <a:xfrm>
              <a:off x="4419600" y="4953000"/>
              <a:ext cx="8264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Yes (≤)</a:t>
              </a:r>
            </a:p>
          </p:txBody>
        </p:sp>
        <p:sp>
          <p:nvSpPr>
            <p:cNvPr id="19473" name="TextBox 14"/>
            <p:cNvSpPr txBox="1">
              <a:spLocks noChangeArrowheads="1"/>
            </p:cNvSpPr>
            <p:nvPr/>
          </p:nvSpPr>
          <p:spPr bwMode="auto">
            <a:xfrm>
              <a:off x="6248400" y="4953000"/>
              <a:ext cx="7617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No (&gt;)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6F5D08-25FC-FC46-9025-E4D2AA83E2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019867" y="4343545"/>
              <a:ext cx="384253" cy="30644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5" name="TextBox 17"/>
            <p:cNvSpPr txBox="1">
              <a:spLocks noChangeArrowheads="1"/>
            </p:cNvSpPr>
            <p:nvPr/>
          </p:nvSpPr>
          <p:spPr bwMode="auto">
            <a:xfrm rot="-2407328">
              <a:off x="6243963" y="3647795"/>
              <a:ext cx="69762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mr-IN" altLang="en-US" sz="4000">
                  <a:latin typeface="Arial" panose="020B0604020202020204" pitchFamily="34" charset="0"/>
                  <a:ea typeface="Mangal"/>
                </a:rPr>
                <a:t>…</a:t>
              </a: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19476" name="TextBox 18"/>
            <p:cNvSpPr txBox="1">
              <a:spLocks noChangeArrowheads="1"/>
            </p:cNvSpPr>
            <p:nvPr/>
          </p:nvSpPr>
          <p:spPr bwMode="auto">
            <a:xfrm rot="-2407328">
              <a:off x="3575002" y="5627891"/>
              <a:ext cx="69762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mr-IN" altLang="en-US" sz="4000">
                  <a:latin typeface="Arial" panose="020B0604020202020204" pitchFamily="34" charset="0"/>
                  <a:ea typeface="Mangal"/>
                </a:rPr>
                <a:t>…</a:t>
              </a:r>
              <a:endParaRPr lang="en-US" altLang="en-US" sz="4000"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1F3AAA9-F223-D042-856F-4864A16EF438}"/>
              </a:ext>
            </a:extLst>
          </p:cNvPr>
          <p:cNvSpPr txBox="1"/>
          <p:nvPr/>
        </p:nvSpPr>
        <p:spPr bwMode="auto">
          <a:xfrm>
            <a:off x="609600" y="4602540"/>
            <a:ext cx="59250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ＭＳ Ｐゴシック" charset="-128"/>
              </a:rPr>
              <a:t>An execution of the algorithm is a (downward) path through the decision tree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  <a:ea typeface="ＭＳ Ｐゴシック" charset="-128"/>
              </a:rPr>
              <a:t>Different algorithms have different decision trees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0230CE-1892-1F44-A299-B0300DA4DFA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128125" y="3886200"/>
            <a:ext cx="838200" cy="762000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C9B932-4A41-1247-B9A1-A6C82EA3F4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80525" y="4876800"/>
            <a:ext cx="685800" cy="533400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A7CB70-0E32-5D47-ADE4-A76D937EB7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280525" y="5715000"/>
            <a:ext cx="609600" cy="533400"/>
          </a:xfrm>
          <a:prstGeom prst="straightConnector1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906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Counting Sort: Analysis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1676400" y="1371601"/>
            <a:ext cx="8534400" cy="4068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(i=0; i&lt;k; i++) C[i] = 0;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(j=0; j&lt;N; </a:t>
            </a:r>
            <a:r>
              <a:rPr lang="en-US" altLang="en-US" sz="2400" dirty="0" err="1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j++</a:t>
            </a: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) C[A[j]]++;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// C[i] now is #times i appears in A[]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for (i=1; i&lt;=k; i++) C[i] = C[i]+C[i-1];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// C[i] now has #items with value </a:t>
            </a:r>
            <a:r>
              <a:rPr lang="en-US" altLang="en-US" sz="2400" dirty="0">
                <a:ea typeface="ＭＳ Ｐゴシック" panose="020B0600070205080204" pitchFamily="34" charset="-128"/>
              </a:rPr>
              <a:t>≤  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for (j=N-1; j&gt;=0; j--) {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	m=C[A[j]]-1;  B[m]=A[j]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urier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latin typeface="Courier" pitchFamily="49" charset="0"/>
                <a:ea typeface="ＭＳ Ｐゴシック" panose="020B0600070205080204" pitchFamily="34" charset="-128"/>
              </a:rPr>
              <a:t>C[A[j]]--;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2400" dirty="0">
              <a:latin typeface="Courier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54200" y="5678489"/>
            <a:ext cx="8394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Runtime is O(k+N)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If k is O(N), runtime is O(N)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239000" y="1381126"/>
            <a:ext cx="3657600" cy="3114675"/>
            <a:chOff x="5715000" y="1381780"/>
            <a:chExt cx="3657600" cy="3114020"/>
          </a:xfrm>
        </p:grpSpPr>
        <p:grpSp>
          <p:nvGrpSpPr>
            <p:cNvPr id="58373" name="Group 8"/>
            <p:cNvGrpSpPr>
              <a:grpSpLocks/>
            </p:cNvGrpSpPr>
            <p:nvPr/>
          </p:nvGrpSpPr>
          <p:grpSpPr bwMode="auto">
            <a:xfrm>
              <a:off x="5715000" y="1381780"/>
              <a:ext cx="1828800" cy="523220"/>
              <a:chOff x="5715000" y="1381780"/>
              <a:chExt cx="1828800" cy="523220"/>
            </a:xfrm>
          </p:grpSpPr>
          <p:sp>
            <p:nvSpPr>
              <p:cNvPr id="58383" name="TextBox 5"/>
              <p:cNvSpPr txBox="1">
                <a:spLocks noChangeArrowheads="1"/>
              </p:cNvSpPr>
              <p:nvPr/>
            </p:nvSpPr>
            <p:spPr bwMode="auto">
              <a:xfrm>
                <a:off x="6477000" y="1381780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O(k)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9E2663B-1108-1948-9D49-1E5BECB31989}"/>
                  </a:ext>
                </a:extLst>
              </p:cNvPr>
              <p:cNvCxnSpPr>
                <a:cxnSpLocks noChangeShapeType="1"/>
                <a:stCxn id="58383" idx="1"/>
              </p:cNvCxnSpPr>
              <p:nvPr/>
            </p:nvCxnSpPr>
            <p:spPr bwMode="auto">
              <a:xfrm flipH="1">
                <a:off x="5715000" y="1643663"/>
                <a:ext cx="762000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374" name="Group 9"/>
            <p:cNvGrpSpPr>
              <a:grpSpLocks/>
            </p:cNvGrpSpPr>
            <p:nvPr/>
          </p:nvGrpSpPr>
          <p:grpSpPr bwMode="auto">
            <a:xfrm>
              <a:off x="6096000" y="1838980"/>
              <a:ext cx="1828800" cy="523220"/>
              <a:chOff x="5715000" y="1381780"/>
              <a:chExt cx="1828800" cy="523220"/>
            </a:xfrm>
          </p:grpSpPr>
          <p:sp>
            <p:nvSpPr>
              <p:cNvPr id="58381" name="TextBox 10"/>
              <p:cNvSpPr txBox="1">
                <a:spLocks noChangeArrowheads="1"/>
              </p:cNvSpPr>
              <p:nvPr/>
            </p:nvSpPr>
            <p:spPr bwMode="auto">
              <a:xfrm>
                <a:off x="6477000" y="1381780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O(N)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4FFA952-4074-B942-9EDE-8870B4465656}"/>
                  </a:ext>
                </a:extLst>
              </p:cNvPr>
              <p:cNvCxnSpPr>
                <a:cxnSpLocks noChangeShapeType="1"/>
                <a:stCxn id="58381" idx="1"/>
              </p:cNvCxnSpPr>
              <p:nvPr/>
            </p:nvCxnSpPr>
            <p:spPr bwMode="auto">
              <a:xfrm flipH="1">
                <a:off x="5715000" y="1643567"/>
                <a:ext cx="762000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375" name="Group 15"/>
            <p:cNvGrpSpPr>
              <a:grpSpLocks/>
            </p:cNvGrpSpPr>
            <p:nvPr/>
          </p:nvGrpSpPr>
          <p:grpSpPr bwMode="auto">
            <a:xfrm>
              <a:off x="7543800" y="2667000"/>
              <a:ext cx="1828800" cy="523220"/>
              <a:chOff x="5715000" y="1381780"/>
              <a:chExt cx="1828800" cy="523220"/>
            </a:xfrm>
          </p:grpSpPr>
          <p:sp>
            <p:nvSpPr>
              <p:cNvPr id="58379" name="TextBox 16"/>
              <p:cNvSpPr txBox="1">
                <a:spLocks noChangeArrowheads="1"/>
              </p:cNvSpPr>
              <p:nvPr/>
            </p:nvSpPr>
            <p:spPr bwMode="auto">
              <a:xfrm>
                <a:off x="6477000" y="1381780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O(k)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D7B4E28-0842-074E-BC10-F7D0D6BEA7B2}"/>
                  </a:ext>
                </a:extLst>
              </p:cNvPr>
              <p:cNvCxnSpPr>
                <a:cxnSpLocks noChangeShapeType="1"/>
                <a:stCxn id="58379" idx="1"/>
              </p:cNvCxnSpPr>
              <p:nvPr/>
            </p:nvCxnSpPr>
            <p:spPr bwMode="auto">
              <a:xfrm flipH="1">
                <a:off x="5715000" y="1644048"/>
                <a:ext cx="762000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8376" name="Group 18"/>
            <p:cNvGrpSpPr>
              <a:grpSpLocks/>
            </p:cNvGrpSpPr>
            <p:nvPr/>
          </p:nvGrpSpPr>
          <p:grpSpPr bwMode="auto">
            <a:xfrm>
              <a:off x="6324600" y="3972580"/>
              <a:ext cx="1828800" cy="523220"/>
              <a:chOff x="5715000" y="1381780"/>
              <a:chExt cx="1828800" cy="523220"/>
            </a:xfrm>
          </p:grpSpPr>
          <p:sp>
            <p:nvSpPr>
              <p:cNvPr id="58377" name="TextBox 19"/>
              <p:cNvSpPr txBox="1">
                <a:spLocks noChangeArrowheads="1"/>
              </p:cNvSpPr>
              <p:nvPr/>
            </p:nvSpPr>
            <p:spPr bwMode="auto">
              <a:xfrm>
                <a:off x="6477000" y="1381780"/>
                <a:ext cx="1066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Arial" panose="020B0604020202020204" pitchFamily="34" charset="0"/>
                  </a:rPr>
                  <a:t>O(N)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623D023-B7C7-574B-A22F-97BA04A5315B}"/>
                  </a:ext>
                </a:extLst>
              </p:cNvPr>
              <p:cNvCxnSpPr>
                <a:cxnSpLocks noChangeShapeType="1"/>
                <a:stCxn id="58377" idx="1"/>
              </p:cNvCxnSpPr>
              <p:nvPr/>
            </p:nvCxnSpPr>
            <p:spPr bwMode="auto">
              <a:xfrm flipH="1">
                <a:off x="5715000" y="1643118"/>
                <a:ext cx="762000" cy="0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06095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 Linear Time Sorting Algorithm?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Previously we said the fastest possible algorithm for a comparison sort is O(N log N)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But if k is O(N), counting sort is O(N)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How can this be?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Counting sort is not a comparison sort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No comparisons done in counting sort at all!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Counting sort requires restrictions: input data must be in [0,k)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Sorting Algorithm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73EA01-7953-944D-A7E4-46622D788F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295401"/>
          <a:ext cx="8610599" cy="420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69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Worst</a:t>
                      </a:r>
                      <a:r>
                        <a:rPr lang="en-US" sz="2400" baseline="0" dirty="0"/>
                        <a:t> Case</a:t>
                      </a:r>
                      <a:endParaRPr lang="en-US" sz="2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Stable*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Notes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99">
                <a:tc>
                  <a:txBody>
                    <a:bodyPr/>
                    <a:lstStyle/>
                    <a:p>
                      <a:r>
                        <a:rPr lang="en-US" sz="2400" dirty="0"/>
                        <a:t>Insertion</a:t>
                      </a:r>
                      <a:r>
                        <a:rPr lang="en-US" sz="2400" baseline="0" dirty="0"/>
                        <a:t> sort</a:t>
                      </a:r>
                      <a:endParaRPr lang="en-US" sz="2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 (N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Small runtime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constants</a:t>
                      </a:r>
                    </a:p>
                    <a:p>
                      <a:r>
                        <a:rPr lang="en-US" sz="2400" dirty="0"/>
                        <a:t>Fast if data mostly sorted</a:t>
                      </a:r>
                    </a:p>
                    <a:p>
                      <a:r>
                        <a:rPr lang="en-US" sz="2400" dirty="0"/>
                        <a:t>Fast for “small” N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r>
                        <a:rPr lang="en-US" sz="2400" dirty="0"/>
                        <a:t>Quick sort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 (N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Small runtime constants</a:t>
                      </a:r>
                    </a:p>
                    <a:p>
                      <a:r>
                        <a:rPr lang="en-US" sz="2400" dirty="0"/>
                        <a:t>Average </a:t>
                      </a:r>
                      <a:r>
                        <a:rPr lang="en-US" sz="2400" baseline="0" dirty="0"/>
                        <a:t>performance N log N </a:t>
                      </a:r>
                      <a:endParaRPr lang="en-US" sz="2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84">
                <a:tc>
                  <a:txBody>
                    <a:bodyPr/>
                    <a:lstStyle/>
                    <a:p>
                      <a:r>
                        <a:rPr lang="en-US" sz="2400" dirty="0"/>
                        <a:t>Heap sort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  <a:r>
                        <a:rPr lang="en-US" sz="2400" baseline="0" dirty="0"/>
                        <a:t> (N log N)</a:t>
                      </a:r>
                      <a:endParaRPr lang="en-US" sz="2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Guaranteed N log N performance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r>
                        <a:rPr lang="en-US" sz="2400" dirty="0"/>
                        <a:t>Merge sort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 (N log N)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Requires additional memory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9">
                <a:tc>
                  <a:txBody>
                    <a:bodyPr/>
                    <a:lstStyle/>
                    <a:p>
                      <a:r>
                        <a:rPr lang="en-US" sz="2400" dirty="0"/>
                        <a:t>Counting sort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  <a:r>
                        <a:rPr lang="en-US" sz="2400" baseline="0" dirty="0"/>
                        <a:t> (N)</a:t>
                      </a:r>
                      <a:endParaRPr lang="en-US" sz="2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Requires</a:t>
                      </a:r>
                      <a:r>
                        <a:rPr lang="en-US" sz="2400" baseline="0" dirty="0"/>
                        <a:t> restriction on data</a:t>
                      </a:r>
                      <a:endParaRPr lang="en-US" sz="2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455" name="TextBox 4"/>
          <p:cNvSpPr txBox="1">
            <a:spLocks noChangeArrowheads="1"/>
          </p:cNvSpPr>
          <p:nvPr/>
        </p:nvSpPr>
        <p:spPr bwMode="auto">
          <a:xfrm>
            <a:off x="609600" y="5867401"/>
            <a:ext cx="1097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* An algorithm is stable if data elements with the same key appear in the sorted array in the same order that they appeared in the original array; an unstable algorithm can be made stable by adding information such as the original position in the </a:t>
            </a:r>
            <a:r>
              <a:rPr lang="en-US" altLang="en-US" sz="1600" dirty="0" smtClean="0">
                <a:latin typeface="Arial" panose="020B0604020202020204" pitchFamily="34" charset="0"/>
              </a:rPr>
              <a:t>array </a:t>
            </a:r>
            <a:r>
              <a:rPr lang="en-US" altLang="en-US" sz="1600" dirty="0">
                <a:latin typeface="Arial" panose="020B0604020202020204" pitchFamily="34" charset="0"/>
              </a:rPr>
              <a:t>to eliminate “ties” in key values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1676400" y="1"/>
            <a:ext cx="8839200" cy="944563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Things You Should Know About Sorting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10972800" cy="54102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For “small” data sets or data that is “mostly sorted” insertion sort is typically fastest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Quicksort is usually fast for most large data sets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a guaranteed O(N log N) performance bound is needed, heap sort a good choice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a stable N log N algorithm is needed, merge sort a good choice, though it requires more memory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O(N log N) is the best one can do for any comparison sorting algorithm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Linear time sorting is possible with certain restrictions on the input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Example: Insertion Sort (N=3)</a:t>
            </a:r>
          </a:p>
        </p:txBody>
      </p:sp>
      <p:grpSp>
        <p:nvGrpSpPr>
          <p:cNvPr id="20482" name="Group 85"/>
          <p:cNvGrpSpPr>
            <a:grpSpLocks/>
          </p:cNvGrpSpPr>
          <p:nvPr/>
        </p:nvGrpSpPr>
        <p:grpSpPr bwMode="auto">
          <a:xfrm>
            <a:off x="4495801" y="1066800"/>
            <a:ext cx="2657475" cy="1752600"/>
            <a:chOff x="2971800" y="1066800"/>
            <a:chExt cx="2656727" cy="1752600"/>
          </a:xfrm>
        </p:grpSpPr>
        <p:sp>
          <p:nvSpPr>
            <p:cNvPr id="20532" name="TextBox 5"/>
            <p:cNvSpPr txBox="1">
              <a:spLocks noChangeArrowheads="1"/>
            </p:cNvSpPr>
            <p:nvPr/>
          </p:nvSpPr>
          <p:spPr bwMode="auto">
            <a:xfrm>
              <a:off x="3276600" y="1066800"/>
              <a:ext cx="2351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original data: 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56D4F8-1B00-424E-A825-F3429DD37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228" y="1600200"/>
              <a:ext cx="1066500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 dirty="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 dirty="0">
                  <a:latin typeface="Calibri" panose="020F0502020204030204" pitchFamily="34" charset="0"/>
                </a:rPr>
                <a:t>0</a:t>
              </a:r>
              <a:r>
                <a:rPr lang="en-US" altLang="en-US" sz="1600" dirty="0">
                  <a:latin typeface="Calibri" panose="020F0502020204030204" pitchFamily="34" charset="0"/>
                </a:rPr>
                <a:t> </a:t>
              </a:r>
              <a:r>
                <a:rPr lang="en-US" altLang="en-US" sz="1600" dirty="0" smtClean="0">
                  <a:latin typeface="Calibri" panose="020F0502020204030204" pitchFamily="34" charset="0"/>
                </a:rPr>
                <a:t>≤ </a:t>
              </a:r>
              <a:r>
                <a:rPr lang="en-US" altLang="en-US" sz="1600" dirty="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 dirty="0">
                  <a:latin typeface="Calibri" panose="020F0502020204030204" pitchFamily="34" charset="0"/>
                </a:rPr>
                <a:t>1</a:t>
              </a:r>
              <a:endParaRPr lang="en-US" altLang="en-US" sz="1600" dirty="0"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C160D6-D460-F54B-958D-E7D8373A9691}"/>
                </a:ext>
              </a:extLst>
            </p:cNvPr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2971800" y="2055813"/>
              <a:ext cx="766547" cy="763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C48D673-4745-034C-B0EC-7CBEC5CF3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95371" y="2057400"/>
              <a:ext cx="761786" cy="7620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36" name="TextBox 11"/>
            <p:cNvSpPr txBox="1">
              <a:spLocks noChangeArrowheads="1"/>
            </p:cNvSpPr>
            <p:nvPr/>
          </p:nvSpPr>
          <p:spPr bwMode="auto">
            <a:xfrm>
              <a:off x="3284524" y="1905000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sp>
          <p:nvSpPr>
            <p:cNvPr id="20537" name="TextBox 12"/>
            <p:cNvSpPr txBox="1">
              <a:spLocks noChangeArrowheads="1"/>
            </p:cNvSpPr>
            <p:nvPr/>
          </p:nvSpPr>
          <p:spPr bwMode="auto">
            <a:xfrm>
              <a:off x="4572000" y="1905000"/>
              <a:ext cx="955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0FD4DF10-AF6A-F840-B2F5-1E0DB3CAE5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47728" y="1371600"/>
              <a:ext cx="152357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0000F9C1-469F-F04B-8256-348D0238C5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52442" y="1371600"/>
              <a:ext cx="152357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4572000" y="2514600"/>
            <a:ext cx="3352800" cy="414338"/>
            <a:chOff x="3048000" y="2514600"/>
            <a:chExt cx="3352800" cy="414754"/>
          </a:xfrm>
        </p:grpSpPr>
        <p:sp>
          <p:nvSpPr>
            <p:cNvPr id="20530" name="TextBox 18"/>
            <p:cNvSpPr txBox="1">
              <a:spLocks noChangeArrowheads="1"/>
            </p:cNvSpPr>
            <p:nvPr/>
          </p:nvSpPr>
          <p:spPr bwMode="auto">
            <a:xfrm>
              <a:off x="5279980" y="2514600"/>
              <a:ext cx="1120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20531" name="TextBox 19"/>
            <p:cNvSpPr txBox="1">
              <a:spLocks noChangeArrowheads="1"/>
            </p:cNvSpPr>
            <p:nvPr/>
          </p:nvSpPr>
          <p:spPr bwMode="auto">
            <a:xfrm>
              <a:off x="3048000" y="2590800"/>
              <a:ext cx="1120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5715001" y="3810000"/>
            <a:ext cx="3254375" cy="871538"/>
            <a:chOff x="4190993" y="3810000"/>
            <a:chExt cx="3254427" cy="871954"/>
          </a:xfrm>
        </p:grpSpPr>
        <p:sp>
          <p:nvSpPr>
            <p:cNvPr id="20528" name="TextBox 40"/>
            <p:cNvSpPr txBox="1">
              <a:spLocks noChangeArrowheads="1"/>
            </p:cNvSpPr>
            <p:nvPr/>
          </p:nvSpPr>
          <p:spPr bwMode="auto">
            <a:xfrm>
              <a:off x="4190993" y="3810000"/>
              <a:ext cx="1120835" cy="58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20529" name="TextBox 41"/>
            <p:cNvSpPr txBox="1">
              <a:spLocks noChangeArrowheads="1"/>
            </p:cNvSpPr>
            <p:nvPr/>
          </p:nvSpPr>
          <p:spPr bwMode="auto">
            <a:xfrm>
              <a:off x="6324600" y="4343400"/>
              <a:ext cx="1120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5029200" y="2895600"/>
            <a:ext cx="457200" cy="304800"/>
            <a:chOff x="3505200" y="2895600"/>
            <a:chExt cx="457200" cy="304800"/>
          </a:xfrm>
        </p:grpSpPr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BF052717-D821-EB43-B92D-E7C7EAB538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05200" y="28956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92288EE3-6B9E-2A42-9E84-7A0E78AC9C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10000" y="28956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3581401" y="2819400"/>
            <a:ext cx="1946275" cy="1836738"/>
            <a:chOff x="2057400" y="2819400"/>
            <a:chExt cx="1946072" cy="18374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E0D87D-41B2-994D-AF99-3DF57FF20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53" y="2819400"/>
              <a:ext cx="1066689" cy="533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1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2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13F116-F675-5C40-87A8-A6E113B73DCC}"/>
                </a:ext>
              </a:extLst>
            </p:cNvPr>
            <p:cNvCxnSpPr>
              <a:cxnSpLocks noChangeShapeType="1"/>
              <a:endCxn id="31" idx="0"/>
            </p:cNvCxnSpPr>
            <p:nvPr/>
          </p:nvCxnSpPr>
          <p:spPr bwMode="auto">
            <a:xfrm>
              <a:off x="2971705" y="3353019"/>
              <a:ext cx="609536" cy="130387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38F1EF-AD32-9C48-92CF-0677DEBE20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3592" y="3276788"/>
              <a:ext cx="285720" cy="609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4" name="TextBox 44"/>
            <p:cNvSpPr txBox="1">
              <a:spLocks noChangeArrowheads="1"/>
            </p:cNvSpPr>
            <p:nvPr/>
          </p:nvSpPr>
          <p:spPr bwMode="auto">
            <a:xfrm>
              <a:off x="2057400" y="3276600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sp>
          <p:nvSpPr>
            <p:cNvPr id="20525" name="TextBox 45"/>
            <p:cNvSpPr txBox="1">
              <a:spLocks noChangeArrowheads="1"/>
            </p:cNvSpPr>
            <p:nvPr/>
          </p:nvSpPr>
          <p:spPr bwMode="auto">
            <a:xfrm>
              <a:off x="3048000" y="3276600"/>
              <a:ext cx="955472" cy="338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</p:grp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3146425" y="3810000"/>
            <a:ext cx="3155950" cy="871538"/>
            <a:chOff x="1622364" y="3810000"/>
            <a:chExt cx="3156056" cy="871954"/>
          </a:xfrm>
        </p:grpSpPr>
        <p:sp>
          <p:nvSpPr>
            <p:cNvPr id="20519" name="TextBox 46"/>
            <p:cNvSpPr txBox="1">
              <a:spLocks noChangeArrowheads="1"/>
            </p:cNvSpPr>
            <p:nvPr/>
          </p:nvSpPr>
          <p:spPr bwMode="auto">
            <a:xfrm>
              <a:off x="1622364" y="3810000"/>
              <a:ext cx="1120852" cy="58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20520" name="TextBox 47"/>
            <p:cNvSpPr txBox="1">
              <a:spLocks noChangeArrowheads="1"/>
            </p:cNvSpPr>
            <p:nvPr/>
          </p:nvSpPr>
          <p:spPr bwMode="auto">
            <a:xfrm>
              <a:off x="3657600" y="4343400"/>
              <a:ext cx="11208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5334000" y="4648200"/>
            <a:ext cx="457200" cy="304800"/>
            <a:chOff x="3810000" y="4648200"/>
            <a:chExt cx="457200" cy="304800"/>
          </a:xfrm>
        </p:grpSpPr>
        <p:sp>
          <p:nvSpPr>
            <p:cNvPr id="49" name="Down Arrow 48">
              <a:extLst>
                <a:ext uri="{FF2B5EF4-FFF2-40B4-BE49-F238E27FC236}">
                  <a16:creationId xmlns:a16="http://schemas.microsoft.com/office/drawing/2014/main" id="{351A815B-F0E9-AA44-BEB2-88D0B62EB7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10000" y="46482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0E1C2969-8E75-794D-B40F-A219A64597B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14800" y="46482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3810001" y="4656139"/>
            <a:ext cx="2708275" cy="1914525"/>
            <a:chOff x="2285993" y="4656892"/>
            <a:chExt cx="2708318" cy="191366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B6D7E1-C6EF-DE47-80A7-79F9FE376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5" y="4656892"/>
              <a:ext cx="1066817" cy="5331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0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2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F98100A-7977-4D4B-877E-23F43F3C6E17}"/>
                </a:ext>
              </a:extLst>
            </p:cNvPr>
            <p:cNvCxnSpPr>
              <a:cxnSpLocks noChangeShapeType="1"/>
              <a:endCxn id="20512" idx="0"/>
            </p:cNvCxnSpPr>
            <p:nvPr/>
          </p:nvCxnSpPr>
          <p:spPr bwMode="auto">
            <a:xfrm flipH="1">
              <a:off x="2846390" y="5147209"/>
              <a:ext cx="430219" cy="8394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2" name="TextBox 50"/>
            <p:cNvSpPr txBox="1">
              <a:spLocks noChangeArrowheads="1"/>
            </p:cNvSpPr>
            <p:nvPr/>
          </p:nvSpPr>
          <p:spPr bwMode="auto">
            <a:xfrm>
              <a:off x="2285993" y="5986046"/>
              <a:ext cx="1120835" cy="58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20513" name="TextBox 51"/>
            <p:cNvSpPr txBox="1">
              <a:spLocks noChangeArrowheads="1"/>
            </p:cNvSpPr>
            <p:nvPr/>
          </p:nvSpPr>
          <p:spPr bwMode="auto">
            <a:xfrm>
              <a:off x="3755973" y="5986046"/>
              <a:ext cx="1120835" cy="58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20514" name="TextBox 54"/>
            <p:cNvSpPr txBox="1">
              <a:spLocks noChangeArrowheads="1"/>
            </p:cNvSpPr>
            <p:nvPr/>
          </p:nvSpPr>
          <p:spPr bwMode="auto">
            <a:xfrm>
              <a:off x="2827324" y="5266492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sp>
          <p:nvSpPr>
            <p:cNvPr id="20515" name="TextBox 55"/>
            <p:cNvSpPr txBox="1">
              <a:spLocks noChangeArrowheads="1"/>
            </p:cNvSpPr>
            <p:nvPr/>
          </p:nvSpPr>
          <p:spPr bwMode="auto">
            <a:xfrm>
              <a:off x="4038600" y="5257800"/>
              <a:ext cx="955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DDE7BD7-40F6-0740-95A2-202B45CC41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86218" y="5147209"/>
              <a:ext cx="430220" cy="8394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7261225" y="2819400"/>
            <a:ext cx="457200" cy="304800"/>
            <a:chOff x="5737180" y="2819400"/>
            <a:chExt cx="457200" cy="304800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3A0F3EF0-A98F-C641-B91A-0AFBC0E134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737180" y="28194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7EBAFC94-0DB9-3641-8165-814270AE334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041980" y="28194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180138" y="2819400"/>
            <a:ext cx="2017712" cy="1828800"/>
            <a:chOff x="4656124" y="2819400"/>
            <a:chExt cx="2018275" cy="1828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6CB7F1-8FE7-6A42-8418-58A648884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48" y="2819400"/>
              <a:ext cx="1067098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0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2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D62896A-4422-B24A-9BC9-5E9B9F22A0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43460" y="3276600"/>
              <a:ext cx="285830" cy="6096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5" name="TextBox 71"/>
            <p:cNvSpPr txBox="1">
              <a:spLocks noChangeArrowheads="1"/>
            </p:cNvSpPr>
            <p:nvPr/>
          </p:nvSpPr>
          <p:spPr bwMode="auto">
            <a:xfrm>
              <a:off x="4656124" y="3276600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363FFC7-3821-2445-AD69-937CEE84ED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42236" y="3344863"/>
              <a:ext cx="609770" cy="13033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7" name="TextBox 80"/>
            <p:cNvSpPr txBox="1">
              <a:spLocks noChangeArrowheads="1"/>
            </p:cNvSpPr>
            <p:nvPr/>
          </p:nvSpPr>
          <p:spPr bwMode="auto">
            <a:xfrm>
              <a:off x="5718688" y="3267908"/>
              <a:ext cx="955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8001000" y="4648200"/>
            <a:ext cx="457200" cy="304800"/>
            <a:chOff x="6477000" y="4648200"/>
            <a:chExt cx="457200" cy="304800"/>
          </a:xfrm>
        </p:grpSpPr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CC472820-B953-AC46-BA91-7A55AB6B43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477000" y="46482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26071C5E-3789-654E-9C30-41FFD4313A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781800" y="46482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6629401" y="4656139"/>
            <a:ext cx="2568575" cy="1914525"/>
            <a:chOff x="5105390" y="4656892"/>
            <a:chExt cx="2568640" cy="191366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7709E9-4E6E-4045-A0D7-7711C169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81" y="4656892"/>
              <a:ext cx="1066827" cy="5331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0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2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20495" name="TextBox 52"/>
            <p:cNvSpPr txBox="1">
              <a:spLocks noChangeArrowheads="1"/>
            </p:cNvSpPr>
            <p:nvPr/>
          </p:nvSpPr>
          <p:spPr bwMode="auto">
            <a:xfrm>
              <a:off x="5105390" y="5986046"/>
              <a:ext cx="1120840" cy="58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20496" name="TextBox 53"/>
            <p:cNvSpPr txBox="1">
              <a:spLocks noChangeArrowheads="1"/>
            </p:cNvSpPr>
            <p:nvPr/>
          </p:nvSpPr>
          <p:spPr bwMode="auto">
            <a:xfrm>
              <a:off x="6553190" y="5986046"/>
              <a:ext cx="1120840" cy="58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>
                  <a:latin typeface="Arial" panose="020B0604020202020204" pitchFamily="34" charset="0"/>
                </a:rPr>
                <a:t>, a</a:t>
              </a:r>
              <a:r>
                <a:rPr lang="en-US" altLang="en-US" sz="16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done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91C7104-751B-A14E-AF92-2DE996C647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13388" y="5182118"/>
              <a:ext cx="430223" cy="8378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8" name="TextBox 82"/>
            <p:cNvSpPr txBox="1">
              <a:spLocks noChangeArrowheads="1"/>
            </p:cNvSpPr>
            <p:nvPr/>
          </p:nvSpPr>
          <p:spPr bwMode="auto">
            <a:xfrm>
              <a:off x="5494324" y="5257800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sp>
          <p:nvSpPr>
            <p:cNvPr id="20499" name="TextBox 83"/>
            <p:cNvSpPr txBox="1">
              <a:spLocks noChangeArrowheads="1"/>
            </p:cNvSpPr>
            <p:nvPr/>
          </p:nvSpPr>
          <p:spPr bwMode="auto">
            <a:xfrm>
              <a:off x="6709288" y="5257800"/>
              <a:ext cx="955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CE73D7-BD03-0F4A-A8D8-191BF450C0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3227" y="5182118"/>
              <a:ext cx="430224" cy="8378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/>
          <p:cNvSpPr/>
          <p:nvPr/>
        </p:nvSpPr>
        <p:spPr>
          <a:xfrm>
            <a:off x="5523197" y="1646433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820229" y="2871258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206411" y="2870770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991429" y="4724400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68579" y="4712229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Sample Execution</a:t>
            </a:r>
          </a:p>
        </p:txBody>
      </p:sp>
      <p:grpSp>
        <p:nvGrpSpPr>
          <p:cNvPr id="21506" name="Group 14"/>
          <p:cNvGrpSpPr>
            <a:grpSpLocks/>
          </p:cNvGrpSpPr>
          <p:nvPr/>
        </p:nvGrpSpPr>
        <p:grpSpPr bwMode="auto">
          <a:xfrm>
            <a:off x="4495801" y="1066800"/>
            <a:ext cx="2581275" cy="1752600"/>
            <a:chOff x="2971800" y="1066800"/>
            <a:chExt cx="2581385" cy="1752600"/>
          </a:xfrm>
        </p:grpSpPr>
        <p:sp>
          <p:nvSpPr>
            <p:cNvPr id="21549" name="TextBox 5"/>
            <p:cNvSpPr txBox="1">
              <a:spLocks noChangeArrowheads="1"/>
            </p:cNvSpPr>
            <p:nvPr/>
          </p:nvSpPr>
          <p:spPr bwMode="auto">
            <a:xfrm>
              <a:off x="3351941" y="1066800"/>
              <a:ext cx="22012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original data: (6, 2, 3)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8F8DB0-9DF1-0646-AB6D-C8C23B22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26" y="1600200"/>
              <a:ext cx="1066845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0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1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89433A-B97D-A440-84E2-C212FA7C4055}"/>
                </a:ext>
              </a:extLst>
            </p:cNvPr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2971800" y="2055813"/>
              <a:ext cx="765208" cy="763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AA67A0-BD74-DE43-B65C-2229B77451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95865" y="2057400"/>
              <a:ext cx="762032" cy="7620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3" name="TextBox 11"/>
            <p:cNvSpPr txBox="1">
              <a:spLocks noChangeArrowheads="1"/>
            </p:cNvSpPr>
            <p:nvPr/>
          </p:nvSpPr>
          <p:spPr bwMode="auto">
            <a:xfrm>
              <a:off x="3360724" y="1905000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sp>
          <p:nvSpPr>
            <p:cNvPr id="21554" name="TextBox 12"/>
            <p:cNvSpPr txBox="1">
              <a:spLocks noChangeArrowheads="1"/>
            </p:cNvSpPr>
            <p:nvPr/>
          </p:nvSpPr>
          <p:spPr bwMode="auto">
            <a:xfrm>
              <a:off x="4572000" y="1905000"/>
              <a:ext cx="955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248400" y="1371600"/>
            <a:ext cx="381000" cy="304800"/>
            <a:chOff x="4724400" y="1371600"/>
            <a:chExt cx="381000" cy="304800"/>
          </a:xfrm>
        </p:grpSpPr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305387F2-49A8-874A-8C1E-5EB3253918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24400" y="13716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E2D4FD93-BD7E-4D44-85B1-66DC4185D2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53000" y="13716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508" name="Group 93"/>
          <p:cNvGrpSpPr>
            <a:grpSpLocks/>
          </p:cNvGrpSpPr>
          <p:nvPr/>
        </p:nvGrpSpPr>
        <p:grpSpPr bwMode="auto">
          <a:xfrm>
            <a:off x="3589339" y="2819400"/>
            <a:ext cx="1938337" cy="1836738"/>
            <a:chOff x="2065324" y="2819400"/>
            <a:chExt cx="1938387" cy="18374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C78A77-5D8D-5548-AAFE-21DECA7D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66" y="2819400"/>
              <a:ext cx="1066828" cy="533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1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2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5BF500-7B8B-2C4B-830A-E99FDF600057}"/>
                </a:ext>
              </a:extLst>
            </p:cNvPr>
            <p:cNvCxnSpPr>
              <a:cxnSpLocks noChangeShapeType="1"/>
              <a:endCxn id="31" idx="0"/>
            </p:cNvCxnSpPr>
            <p:nvPr/>
          </p:nvCxnSpPr>
          <p:spPr bwMode="auto">
            <a:xfrm>
              <a:off x="2971809" y="3353019"/>
              <a:ext cx="609616" cy="130387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11318D-82BC-F84F-B2F2-BEBDF99A0E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3588" y="3276788"/>
              <a:ext cx="285757" cy="609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5" name="TextBox 44"/>
            <p:cNvSpPr txBox="1">
              <a:spLocks noChangeArrowheads="1"/>
            </p:cNvSpPr>
            <p:nvPr/>
          </p:nvSpPr>
          <p:spPr bwMode="auto">
            <a:xfrm>
              <a:off x="2065324" y="3276600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sp>
          <p:nvSpPr>
            <p:cNvPr id="21546" name="TextBox 45"/>
            <p:cNvSpPr txBox="1">
              <a:spLocks noChangeArrowheads="1"/>
            </p:cNvSpPr>
            <p:nvPr/>
          </p:nvSpPr>
          <p:spPr bwMode="auto">
            <a:xfrm>
              <a:off x="3048000" y="3276600"/>
              <a:ext cx="955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</p:grpSp>
      <p:grpSp>
        <p:nvGrpSpPr>
          <p:cNvPr id="21509" name="Group 95"/>
          <p:cNvGrpSpPr>
            <a:grpSpLocks/>
          </p:cNvGrpSpPr>
          <p:nvPr/>
        </p:nvGrpSpPr>
        <p:grpSpPr bwMode="auto">
          <a:xfrm>
            <a:off x="4351339" y="4656139"/>
            <a:ext cx="2274887" cy="1330325"/>
            <a:chOff x="2827324" y="4656892"/>
            <a:chExt cx="2274388" cy="132915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91E218-00AD-944C-AE2E-1F959B1D2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938" y="4656892"/>
              <a:ext cx="1066566" cy="5329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0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2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53F4BAB-2B3E-404D-A5CF-07C2BD1254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846370" y="5148584"/>
              <a:ext cx="430118" cy="8374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9" name="TextBox 54"/>
            <p:cNvSpPr txBox="1">
              <a:spLocks noChangeArrowheads="1"/>
            </p:cNvSpPr>
            <p:nvPr/>
          </p:nvSpPr>
          <p:spPr bwMode="auto">
            <a:xfrm>
              <a:off x="2827324" y="5266492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sp>
          <p:nvSpPr>
            <p:cNvPr id="21540" name="TextBox 55"/>
            <p:cNvSpPr txBox="1">
              <a:spLocks noChangeArrowheads="1"/>
            </p:cNvSpPr>
            <p:nvPr/>
          </p:nvSpPr>
          <p:spPr bwMode="auto">
            <a:xfrm>
              <a:off x="4038600" y="5257800"/>
              <a:ext cx="10631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no [swap]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14038C5-EEA7-4343-B57F-3F013CD695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85954" y="5148584"/>
              <a:ext cx="430119" cy="8374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7427914" y="2819400"/>
            <a:ext cx="358775" cy="304800"/>
            <a:chOff x="5737180" y="2819400"/>
            <a:chExt cx="358820" cy="304800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9A755D06-6EC3-514C-B6C4-7329AA74F3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737180" y="2819400"/>
              <a:ext cx="152419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3745B2ED-508A-1845-846F-4E800AA442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43581" y="2819400"/>
              <a:ext cx="152419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8077200" y="4648200"/>
            <a:ext cx="381000" cy="304800"/>
            <a:chOff x="6553200" y="4648200"/>
            <a:chExt cx="381000" cy="304800"/>
          </a:xfrm>
        </p:grpSpPr>
        <p:sp>
          <p:nvSpPr>
            <p:cNvPr id="43" name="Down Arrow 42">
              <a:extLst>
                <a:ext uri="{FF2B5EF4-FFF2-40B4-BE49-F238E27FC236}">
                  <a16:creationId xmlns:a16="http://schemas.microsoft.com/office/drawing/2014/main" id="{280E480C-E4B5-2D45-86EE-58DEBA1485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53200" y="46482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F61DDF8F-F307-234D-81F5-4AFED5DF1B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781800" y="4648200"/>
              <a:ext cx="152400" cy="304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512" name="Group 28"/>
          <p:cNvGrpSpPr>
            <a:grpSpLocks/>
          </p:cNvGrpSpPr>
          <p:nvPr/>
        </p:nvGrpSpPr>
        <p:grpSpPr bwMode="auto">
          <a:xfrm>
            <a:off x="7018338" y="4656138"/>
            <a:ext cx="2170112" cy="1363662"/>
            <a:chOff x="5494324" y="4656892"/>
            <a:chExt cx="2170675" cy="13629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F2784D-BD56-3247-9B1F-41296FD96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219" y="4656892"/>
              <a:ext cx="1067077" cy="53310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0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2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6A640A7-4404-7F40-9A44-D17DB8488C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13379" y="5182063"/>
              <a:ext cx="430324" cy="837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0" name="TextBox 82"/>
            <p:cNvSpPr txBox="1">
              <a:spLocks noChangeArrowheads="1"/>
            </p:cNvSpPr>
            <p:nvPr/>
          </p:nvSpPr>
          <p:spPr bwMode="auto">
            <a:xfrm>
              <a:off x="5494324" y="5257800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sp>
          <p:nvSpPr>
            <p:cNvPr id="21531" name="TextBox 83"/>
            <p:cNvSpPr txBox="1">
              <a:spLocks noChangeArrowheads="1"/>
            </p:cNvSpPr>
            <p:nvPr/>
          </p:nvSpPr>
          <p:spPr bwMode="auto">
            <a:xfrm>
              <a:off x="6709288" y="5257800"/>
              <a:ext cx="955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668CF6C-BFC8-AA40-997E-C83F2DE4BB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3461" y="5182063"/>
              <a:ext cx="430325" cy="8377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019800" y="2057400"/>
            <a:ext cx="1905000" cy="795338"/>
            <a:chOff x="4495800" y="2057400"/>
            <a:chExt cx="1905000" cy="795754"/>
          </a:xfrm>
        </p:grpSpPr>
        <p:sp>
          <p:nvSpPr>
            <p:cNvPr id="21526" name="TextBox 18"/>
            <p:cNvSpPr txBox="1">
              <a:spLocks noChangeArrowheads="1"/>
            </p:cNvSpPr>
            <p:nvPr/>
          </p:nvSpPr>
          <p:spPr bwMode="auto">
            <a:xfrm>
              <a:off x="5506003" y="2514600"/>
              <a:ext cx="894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r>
                <a:rPr lang="en-US" altLang="en-US" sz="1600">
                  <a:latin typeface="Arial" panose="020B0604020202020204" pitchFamily="34" charset="0"/>
                </a:rPr>
                <a:t>, 3)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1543690-2E15-A042-B4CE-58E7F87B55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95800" y="2057400"/>
              <a:ext cx="762000" cy="762399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4" name="Group 26"/>
          <p:cNvGrpSpPr>
            <a:grpSpLocks/>
          </p:cNvGrpSpPr>
          <p:nvPr/>
        </p:nvGrpSpPr>
        <p:grpSpPr bwMode="auto">
          <a:xfrm>
            <a:off x="6180138" y="2819400"/>
            <a:ext cx="2017712" cy="1828800"/>
            <a:chOff x="4656124" y="2819400"/>
            <a:chExt cx="2018275" cy="18288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D0F77-2468-5A44-AC40-03176EF5E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48" y="2819400"/>
              <a:ext cx="1067098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600">
                  <a:latin typeface="Calibri" panose="020F0502020204030204" pitchFamily="34" charset="0"/>
                </a:rPr>
                <a:t>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0</a:t>
              </a:r>
              <a:r>
                <a:rPr lang="en-US" altLang="en-US" sz="1600">
                  <a:latin typeface="Calibri" panose="020F0502020204030204" pitchFamily="34" charset="0"/>
                </a:rPr>
                <a:t> ≤ a</a:t>
              </a:r>
              <a:r>
                <a:rPr lang="en-US" altLang="en-US" sz="1600" baseline="-25000">
                  <a:latin typeface="Calibri" panose="020F0502020204030204" pitchFamily="34" charset="0"/>
                </a:rPr>
                <a:t>2</a:t>
              </a:r>
              <a:endParaRPr lang="en-US" altLang="en-US" sz="1600">
                <a:latin typeface="Calibri" panose="020F0502020204030204" pitchFamily="34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C4141F1-FBE3-8043-BD43-845A9747E3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43460" y="3276600"/>
              <a:ext cx="285830" cy="6096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3" name="TextBox 71"/>
            <p:cNvSpPr txBox="1">
              <a:spLocks noChangeArrowheads="1"/>
            </p:cNvSpPr>
            <p:nvPr/>
          </p:nvSpPr>
          <p:spPr bwMode="auto">
            <a:xfrm>
              <a:off x="4656124" y="3276600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≤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1411CF7-EAB2-AF43-ABB7-BFE30B5BB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42236" y="3344863"/>
              <a:ext cx="609770" cy="13033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5" name="TextBox 80"/>
            <p:cNvSpPr txBox="1">
              <a:spLocks noChangeArrowheads="1"/>
            </p:cNvSpPr>
            <p:nvPr/>
          </p:nvSpPr>
          <p:spPr bwMode="auto">
            <a:xfrm>
              <a:off x="5718688" y="3267908"/>
              <a:ext cx="955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&gt; [swap]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62801" y="3352800"/>
            <a:ext cx="1693863" cy="1328738"/>
            <a:chOff x="5638800" y="3352800"/>
            <a:chExt cx="1693608" cy="1329154"/>
          </a:xfrm>
        </p:grpSpPr>
        <p:sp>
          <p:nvSpPr>
            <p:cNvPr id="21519" name="TextBox 41"/>
            <p:cNvSpPr txBox="1">
              <a:spLocks noChangeArrowheads="1"/>
            </p:cNvSpPr>
            <p:nvPr/>
          </p:nvSpPr>
          <p:spPr bwMode="auto">
            <a:xfrm>
              <a:off x="6437611" y="4343400"/>
              <a:ext cx="894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(2,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en-US" sz="1600">
                  <a:latin typeface="Arial" panose="020B0604020202020204" pitchFamily="34" charset="0"/>
                </a:rPr>
                <a:t>,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r>
                <a:rPr lang="en-US" altLang="en-US" sz="1600">
                  <a:latin typeface="Arial" panose="020B0604020202020204" pitchFamily="34" charset="0"/>
                </a:rPr>
                <a:t>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9864436-F1DD-7D45-8595-BC77233647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8800" y="3352800"/>
              <a:ext cx="609508" cy="130374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553200" y="5181600"/>
            <a:ext cx="895350" cy="1143000"/>
            <a:chOff x="5029200" y="5181600"/>
            <a:chExt cx="894797" cy="1143000"/>
          </a:xfrm>
        </p:grpSpPr>
        <p:sp>
          <p:nvSpPr>
            <p:cNvPr id="21517" name="TextBox 52"/>
            <p:cNvSpPr txBox="1">
              <a:spLocks noChangeArrowheads="1"/>
            </p:cNvSpPr>
            <p:nvPr/>
          </p:nvSpPr>
          <p:spPr bwMode="auto">
            <a:xfrm>
              <a:off x="5029200" y="5986046"/>
              <a:ext cx="8947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(2, 3, 6)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8A53775-FB0E-6948-90FA-C279EBD7D4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486118" y="5181600"/>
              <a:ext cx="429947" cy="8382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" name="Oval 51"/>
          <p:cNvSpPr/>
          <p:nvPr/>
        </p:nvSpPr>
        <p:spPr>
          <a:xfrm>
            <a:off x="5523197" y="1646433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820229" y="2871258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206411" y="2870770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991429" y="4724400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668579" y="4712229"/>
            <a:ext cx="169623" cy="405342"/>
          </a:xfrm>
          <a:prstGeom prst="ellipse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Lower Bound on Execution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105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Goal: Derive a lower bound on the length of the longest path down the decision tree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How many leaf nodes must the decision tree have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? (How many ways to arrange N items?)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is the lower bound path length for a binary tree with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that number of </a:t>
            </a:r>
            <a:r>
              <a:rPr lang="en-US" altLang="en-US" dirty="0">
                <a:ea typeface="ＭＳ Ｐゴシック" panose="020B0600070205080204" pitchFamily="34" charset="-128"/>
              </a:rPr>
              <a:t>leaf nodes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Lower Bound on Execution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105400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Goal: Derive a lower bound on the length of the longest path down the decision tree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How many leaf nodes must the decision tree have?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Each leaf corresponds to a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solution (arrangement of N items)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There are N! possible solutions, so at least N! leaf nodes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What is the lower bound path length for a binary tree with N! leaf nodes?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 the best case, the decision tree is balanced</a:t>
            </a:r>
          </a:p>
          <a:p>
            <a:pPr lvl="1"/>
            <a:r>
              <a:rPr lang="el-GR" altLang="en-US" sz="2400" dirty="0"/>
              <a:t>Ω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(log </a:t>
            </a:r>
            <a:r>
              <a:rPr lang="en-US" altLang="en-US" sz="2400" dirty="0">
                <a:ea typeface="ＭＳ Ｐゴシック" panose="020B0600070205080204" pitchFamily="34" charset="-128"/>
              </a:rPr>
              <a:t>N!)</a:t>
            </a:r>
          </a:p>
          <a:p>
            <a:r>
              <a:rPr lang="en-US" altLang="en-US" sz="2800" dirty="0" smtClean="0">
                <a:ea typeface="ＭＳ Ｐゴシック" panose="020B0600070205080204" pitchFamily="34" charset="-128"/>
              </a:rPr>
              <a:t>We showed in Week 3 that </a:t>
            </a:r>
            <a:r>
              <a:rPr lang="el-GR" altLang="en-US" sz="2800" dirty="0" smtClean="0"/>
              <a:t>Ω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(log </a:t>
            </a:r>
            <a:r>
              <a:rPr lang="en-US" altLang="en-US" sz="2800" dirty="0">
                <a:ea typeface="ＭＳ Ｐゴシック" panose="020B0600070205080204" pitchFamily="34" charset="-128"/>
              </a:rPr>
              <a:t>N!) is equivalent to </a:t>
            </a:r>
            <a:r>
              <a:rPr lang="el-GR" altLang="en-US" sz="2800" dirty="0"/>
              <a:t>Ω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(N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log N) [Sterling’s approximation]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867400"/>
            <a:ext cx="109728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n-lt"/>
              </a:rPr>
              <a:t>Result: Any comparison sort algorithm requires </a:t>
            </a:r>
            <a:r>
              <a:rPr lang="el-GR" altLang="en-US" sz="2800" b="1" dirty="0" smtClean="0">
                <a:latin typeface="+mn-lt"/>
              </a:rPr>
              <a:t>Ω</a:t>
            </a:r>
            <a:r>
              <a:rPr lang="en-US" altLang="en-US" sz="2800" b="1" dirty="0" smtClean="0">
                <a:latin typeface="+mn-lt"/>
              </a:rPr>
              <a:t>(N </a:t>
            </a:r>
            <a:r>
              <a:rPr lang="en-US" altLang="en-US" sz="2800" b="1" dirty="0">
                <a:latin typeface="+mn-lt"/>
              </a:rPr>
              <a:t>log N) comparisons in the </a:t>
            </a:r>
            <a:r>
              <a:rPr lang="en-US" altLang="en-US" sz="2800" b="1" dirty="0" smtClean="0">
                <a:latin typeface="+mn-lt"/>
              </a:rPr>
              <a:t>best case</a:t>
            </a:r>
            <a:r>
              <a:rPr lang="en-US" altLang="en-US" sz="2800" dirty="0" smtClean="0">
                <a:latin typeface="+mn-lt"/>
              </a:rPr>
              <a:t> (could be longer for worst case, as with quicksort)</a:t>
            </a: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28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FC113C8C38844A8C69E2AFB502BC6" ma:contentTypeVersion="7" ma:contentTypeDescription="Create a new document." ma:contentTypeScope="" ma:versionID="96362c3356ab7e1db51a65b55ce0fb06">
  <xsd:schema xmlns:xsd="http://www.w3.org/2001/XMLSchema" xmlns:xs="http://www.w3.org/2001/XMLSchema" xmlns:p="http://schemas.microsoft.com/office/2006/metadata/properties" xmlns:ns3="7a54db9b-7ba8-4f53-b00b-0ff48aa94355" xmlns:ns4="c76e675b-bf9f-4655-8825-a5be603c5563" targetNamespace="http://schemas.microsoft.com/office/2006/metadata/properties" ma:root="true" ma:fieldsID="c5614dcb3bd59e30c868233b513d669b" ns3:_="" ns4:_="">
    <xsd:import namespace="7a54db9b-7ba8-4f53-b00b-0ff48aa94355"/>
    <xsd:import namespace="c76e675b-bf9f-4655-8825-a5be603c55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db9b-7ba8-4f53-b00b-0ff48aa94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e675b-bf9f-4655-8825-a5be603c55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3DB6D9-BF9D-4E2C-9FB0-EA63105A7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4db9b-7ba8-4f53-b00b-0ff48aa94355"/>
    <ds:schemaRef ds:uri="c76e675b-bf9f-4655-8825-a5be603c5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8EAC1-B835-49DB-AEC5-0A31C8A2216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76e675b-bf9f-4655-8825-a5be603c5563"/>
    <ds:schemaRef ds:uri="7a54db9b-7ba8-4f53-b00b-0ff48aa9435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7DA648-4434-40F8-A5E5-78CA25B2C9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6533</Words>
  <Application>Microsoft Office PowerPoint</Application>
  <PresentationFormat>Widescreen</PresentationFormat>
  <Paragraphs>1825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ＭＳ Ｐゴシック</vt:lpstr>
      <vt:lpstr>Arial</vt:lpstr>
      <vt:lpstr>Calibri</vt:lpstr>
      <vt:lpstr>Courier</vt:lpstr>
      <vt:lpstr>Mangal</vt:lpstr>
      <vt:lpstr>Office Theme</vt:lpstr>
      <vt:lpstr>Sorting in O(n) Time Part 1: Comparison Sorts </vt:lpstr>
      <vt:lpstr>Outline</vt:lpstr>
      <vt:lpstr>Sorting: Lower Bound on Execution Time</vt:lpstr>
      <vt:lpstr>Comparison Sorts</vt:lpstr>
      <vt:lpstr>Decision Trees</vt:lpstr>
      <vt:lpstr>Example: Insertion Sort (N=3)</vt:lpstr>
      <vt:lpstr>Sample Execution</vt:lpstr>
      <vt:lpstr>Lower Bound on Execution Time</vt:lpstr>
      <vt:lpstr>Lower Bound on Execution Time</vt:lpstr>
      <vt:lpstr>Implications</vt:lpstr>
      <vt:lpstr>PowerPoint Presentation</vt:lpstr>
      <vt:lpstr>Sorting in O(n) Time Part 2: Counting Sort Idea and Example</vt:lpstr>
      <vt:lpstr>Outline</vt:lpstr>
      <vt:lpstr>Counting Sort: Basic Idea</vt:lpstr>
      <vt:lpstr>Counting Sort Algorithm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Example: Your Turn</vt:lpstr>
      <vt:lpstr>Counting Sort Example: Your Turn</vt:lpstr>
      <vt:lpstr>Counting Sort Example: Your Turn</vt:lpstr>
      <vt:lpstr>Counting Sort Example: Your Turn</vt:lpstr>
      <vt:lpstr>Counting Sort Example: Your Turn</vt:lpstr>
      <vt:lpstr>Counting Sort Example: Your Turn</vt:lpstr>
      <vt:lpstr>Counting Sort Example: Your Turn</vt:lpstr>
      <vt:lpstr>PowerPoint Presentation</vt:lpstr>
      <vt:lpstr>Sorting in O(n) Time Part 3: Handling Duplicates + Analysis</vt:lpstr>
      <vt:lpstr>Duplicate Data Items</vt:lpstr>
      <vt:lpstr>Allowing Duplicates in Data</vt:lpstr>
      <vt:lpstr>Allowing Duplicates in Data</vt:lpstr>
      <vt:lpstr>Allowing Duplicates in Data</vt:lpstr>
      <vt:lpstr>Allowing Duplicates in Data</vt:lpstr>
      <vt:lpstr>Counting Sort: Analysis</vt:lpstr>
      <vt:lpstr>Counting Sort: Analysis</vt:lpstr>
      <vt:lpstr>A Linear Time Sorting Algorithm?</vt:lpstr>
      <vt:lpstr>Sorting Algorithm Summary</vt:lpstr>
      <vt:lpstr>Things You Should Know About Sorting</vt:lpstr>
    </vt:vector>
  </TitlesOfParts>
  <Company>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Simulation: Exploring Dynamic System Behaviour</dc:title>
  <dc:creator>Richard Fujimoto</dc:creator>
  <cp:lastModifiedBy>Cherry, Elizabeth</cp:lastModifiedBy>
  <cp:revision>622</cp:revision>
  <cp:lastPrinted>2011-11-16T15:44:48Z</cp:lastPrinted>
  <dcterms:created xsi:type="dcterms:W3CDTF">2009-02-11T14:33:31Z</dcterms:created>
  <dcterms:modified xsi:type="dcterms:W3CDTF">2020-10-12T16:01:49Z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0x010100464FC113C8C38844A8C69E2AFB502BC6</vt:lpwstr>
  </property>
</Properties>
</file>