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2"/>
  </p:notesMasterIdLst>
  <p:sldIdLst>
    <p:sldId id="263" r:id="rId2"/>
    <p:sldId id="282" r:id="rId3"/>
    <p:sldId id="319" r:id="rId4"/>
    <p:sldId id="261" r:id="rId5"/>
    <p:sldId id="281" r:id="rId6"/>
    <p:sldId id="324" r:id="rId7"/>
    <p:sldId id="270" r:id="rId8"/>
    <p:sldId id="309" r:id="rId9"/>
    <p:sldId id="266" r:id="rId10"/>
    <p:sldId id="340" r:id="rId11"/>
    <p:sldId id="341" r:id="rId12"/>
    <p:sldId id="342" r:id="rId13"/>
    <p:sldId id="329" r:id="rId14"/>
    <p:sldId id="314" r:id="rId15"/>
    <p:sldId id="325" r:id="rId16"/>
    <p:sldId id="326" r:id="rId17"/>
    <p:sldId id="285" r:id="rId18"/>
    <p:sldId id="279" r:id="rId19"/>
    <p:sldId id="286" r:id="rId20"/>
    <p:sldId id="322" r:id="rId21"/>
    <p:sldId id="323" r:id="rId22"/>
    <p:sldId id="327" r:id="rId23"/>
    <p:sldId id="343" r:id="rId24"/>
    <p:sldId id="330" r:id="rId25"/>
    <p:sldId id="316" r:id="rId26"/>
    <p:sldId id="292" r:id="rId27"/>
    <p:sldId id="298" r:id="rId28"/>
    <p:sldId id="312" r:id="rId29"/>
    <p:sldId id="293" r:id="rId30"/>
    <p:sldId id="318" r:id="rId31"/>
    <p:sldId id="304" r:id="rId32"/>
    <p:sldId id="305" r:id="rId33"/>
    <p:sldId id="306" r:id="rId34"/>
    <p:sldId id="313" r:id="rId35"/>
    <p:sldId id="315" r:id="rId36"/>
    <p:sldId id="344" r:id="rId37"/>
    <p:sldId id="331" r:id="rId38"/>
    <p:sldId id="328" r:id="rId39"/>
    <p:sldId id="332" r:id="rId40"/>
    <p:sldId id="333" r:id="rId41"/>
    <p:sldId id="334" r:id="rId42"/>
    <p:sldId id="335" r:id="rId43"/>
    <p:sldId id="336" r:id="rId44"/>
    <p:sldId id="337" r:id="rId45"/>
    <p:sldId id="338" r:id="rId46"/>
    <p:sldId id="339" r:id="rId47"/>
    <p:sldId id="311" r:id="rId48"/>
    <p:sldId id="320" r:id="rId49"/>
    <p:sldId id="321" r:id="rId50"/>
    <p:sldId id="345"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50"/>
    <p:restoredTop sz="94708"/>
  </p:normalViewPr>
  <p:slideViewPr>
    <p:cSldViewPr snapToGrid="0" snapToObjects="1">
      <p:cViewPr varScale="1">
        <p:scale>
          <a:sx n="68" d="100"/>
          <a:sy n="68" d="100"/>
        </p:scale>
        <p:origin x="475" y="62"/>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CCEAB0-A728-DB41-84A7-371CDE2ACE22}" type="datetimeFigureOut">
              <a:rPr lang="en-US" smtClean="0"/>
              <a:t>10/19/2020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211CCB-3CEE-914B-981F-26E8166BE910}" type="slidenum">
              <a:rPr lang="en-US" smtClean="0"/>
              <a:t>‹#›</a:t>
            </a:fld>
            <a:endParaRPr lang="en-US"/>
          </a:p>
        </p:txBody>
      </p:sp>
    </p:spTree>
    <p:extLst>
      <p:ext uri="{BB962C8B-B14F-4D97-AF65-F5344CB8AC3E}">
        <p14:creationId xmlns:p14="http://schemas.microsoft.com/office/powerpoint/2010/main" val="79148825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FF92589-D3BB-184C-8011-0AAC0D3A71BA}" type="datetimeFigureOut">
              <a:rPr lang="en-US" smtClean="0"/>
              <a:t>10/19/2020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D9251B-0D46-3F46-8931-46C3FD9F03E6}" type="slidenum">
              <a:rPr lang="en-US" smtClean="0"/>
              <a:t>‹#›</a:t>
            </a:fld>
            <a:endParaRPr lang="en-US"/>
          </a:p>
        </p:txBody>
      </p:sp>
    </p:spTree>
    <p:extLst>
      <p:ext uri="{BB962C8B-B14F-4D97-AF65-F5344CB8AC3E}">
        <p14:creationId xmlns:p14="http://schemas.microsoft.com/office/powerpoint/2010/main" val="21994190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F92589-D3BB-184C-8011-0AAC0D3A71BA}" type="datetimeFigureOut">
              <a:rPr lang="en-US" smtClean="0"/>
              <a:t>10/19/2020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D9251B-0D46-3F46-8931-46C3FD9F03E6}" type="slidenum">
              <a:rPr lang="en-US" smtClean="0"/>
              <a:t>‹#›</a:t>
            </a:fld>
            <a:endParaRPr lang="en-US"/>
          </a:p>
        </p:txBody>
      </p:sp>
    </p:spTree>
    <p:extLst>
      <p:ext uri="{BB962C8B-B14F-4D97-AF65-F5344CB8AC3E}">
        <p14:creationId xmlns:p14="http://schemas.microsoft.com/office/powerpoint/2010/main" val="23664170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F92589-D3BB-184C-8011-0AAC0D3A71BA}" type="datetimeFigureOut">
              <a:rPr lang="en-US" smtClean="0"/>
              <a:t>10/19/2020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D9251B-0D46-3F46-8931-46C3FD9F03E6}" type="slidenum">
              <a:rPr lang="en-US" smtClean="0"/>
              <a:t>‹#›</a:t>
            </a:fld>
            <a:endParaRPr lang="en-US"/>
          </a:p>
        </p:txBody>
      </p:sp>
    </p:spTree>
    <p:extLst>
      <p:ext uri="{BB962C8B-B14F-4D97-AF65-F5344CB8AC3E}">
        <p14:creationId xmlns:p14="http://schemas.microsoft.com/office/powerpoint/2010/main" val="23090657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F92589-D3BB-184C-8011-0AAC0D3A71BA}" type="datetimeFigureOut">
              <a:rPr lang="en-US" smtClean="0"/>
              <a:t>10/19/2020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D9251B-0D46-3F46-8931-46C3FD9F03E6}" type="slidenum">
              <a:rPr lang="en-US" smtClean="0"/>
              <a:t>‹#›</a:t>
            </a:fld>
            <a:endParaRPr lang="en-US"/>
          </a:p>
        </p:txBody>
      </p:sp>
    </p:spTree>
    <p:extLst>
      <p:ext uri="{BB962C8B-B14F-4D97-AF65-F5344CB8AC3E}">
        <p14:creationId xmlns:p14="http://schemas.microsoft.com/office/powerpoint/2010/main" val="16864168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F92589-D3BB-184C-8011-0AAC0D3A71BA}" type="datetimeFigureOut">
              <a:rPr lang="en-US" smtClean="0"/>
              <a:t>10/19/2020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D9251B-0D46-3F46-8931-46C3FD9F03E6}" type="slidenum">
              <a:rPr lang="en-US" smtClean="0"/>
              <a:t>‹#›</a:t>
            </a:fld>
            <a:endParaRPr lang="en-US"/>
          </a:p>
        </p:txBody>
      </p:sp>
    </p:spTree>
    <p:extLst>
      <p:ext uri="{BB962C8B-B14F-4D97-AF65-F5344CB8AC3E}">
        <p14:creationId xmlns:p14="http://schemas.microsoft.com/office/powerpoint/2010/main" val="14915207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FF92589-D3BB-184C-8011-0AAC0D3A71BA}" type="datetimeFigureOut">
              <a:rPr lang="en-US" smtClean="0"/>
              <a:t>10/19/2020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D9251B-0D46-3F46-8931-46C3FD9F03E6}" type="slidenum">
              <a:rPr lang="en-US" smtClean="0"/>
              <a:t>‹#›</a:t>
            </a:fld>
            <a:endParaRPr lang="en-US"/>
          </a:p>
        </p:txBody>
      </p:sp>
    </p:spTree>
    <p:extLst>
      <p:ext uri="{BB962C8B-B14F-4D97-AF65-F5344CB8AC3E}">
        <p14:creationId xmlns:p14="http://schemas.microsoft.com/office/powerpoint/2010/main" val="32256322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FF92589-D3BB-184C-8011-0AAC0D3A71BA}" type="datetimeFigureOut">
              <a:rPr lang="en-US" smtClean="0"/>
              <a:t>10/19/2020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D9251B-0D46-3F46-8931-46C3FD9F03E6}" type="slidenum">
              <a:rPr lang="en-US" smtClean="0"/>
              <a:t>‹#›</a:t>
            </a:fld>
            <a:endParaRPr lang="en-US"/>
          </a:p>
        </p:txBody>
      </p:sp>
    </p:spTree>
    <p:extLst>
      <p:ext uri="{BB962C8B-B14F-4D97-AF65-F5344CB8AC3E}">
        <p14:creationId xmlns:p14="http://schemas.microsoft.com/office/powerpoint/2010/main" val="31068632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FF92589-D3BB-184C-8011-0AAC0D3A71BA}" type="datetimeFigureOut">
              <a:rPr lang="en-US" smtClean="0"/>
              <a:t>10/19/2020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D9251B-0D46-3F46-8931-46C3FD9F03E6}" type="slidenum">
              <a:rPr lang="en-US" smtClean="0"/>
              <a:t>‹#›</a:t>
            </a:fld>
            <a:endParaRPr lang="en-US"/>
          </a:p>
        </p:txBody>
      </p:sp>
    </p:spTree>
    <p:extLst>
      <p:ext uri="{BB962C8B-B14F-4D97-AF65-F5344CB8AC3E}">
        <p14:creationId xmlns:p14="http://schemas.microsoft.com/office/powerpoint/2010/main" val="12221153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F92589-D3BB-184C-8011-0AAC0D3A71BA}" type="datetimeFigureOut">
              <a:rPr lang="en-US" smtClean="0"/>
              <a:t>10/19/2020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D9251B-0D46-3F46-8931-46C3FD9F03E6}" type="slidenum">
              <a:rPr lang="en-US" smtClean="0"/>
              <a:t>‹#›</a:t>
            </a:fld>
            <a:endParaRPr lang="en-US"/>
          </a:p>
        </p:txBody>
      </p:sp>
    </p:spTree>
    <p:extLst>
      <p:ext uri="{BB962C8B-B14F-4D97-AF65-F5344CB8AC3E}">
        <p14:creationId xmlns:p14="http://schemas.microsoft.com/office/powerpoint/2010/main" val="27480138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F92589-D3BB-184C-8011-0AAC0D3A71BA}" type="datetimeFigureOut">
              <a:rPr lang="en-US" smtClean="0"/>
              <a:t>10/19/2020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D9251B-0D46-3F46-8931-46C3FD9F03E6}" type="slidenum">
              <a:rPr lang="en-US" smtClean="0"/>
              <a:t>‹#›</a:t>
            </a:fld>
            <a:endParaRPr lang="en-US"/>
          </a:p>
        </p:txBody>
      </p:sp>
    </p:spTree>
    <p:extLst>
      <p:ext uri="{BB962C8B-B14F-4D97-AF65-F5344CB8AC3E}">
        <p14:creationId xmlns:p14="http://schemas.microsoft.com/office/powerpoint/2010/main" val="11345900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F92589-D3BB-184C-8011-0AAC0D3A71BA}" type="datetimeFigureOut">
              <a:rPr lang="en-US" smtClean="0"/>
              <a:t>10/19/2020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D9251B-0D46-3F46-8931-46C3FD9F03E6}" type="slidenum">
              <a:rPr lang="en-US" smtClean="0"/>
              <a:t>‹#›</a:t>
            </a:fld>
            <a:endParaRPr lang="en-US"/>
          </a:p>
        </p:txBody>
      </p:sp>
    </p:spTree>
    <p:extLst>
      <p:ext uri="{BB962C8B-B14F-4D97-AF65-F5344CB8AC3E}">
        <p14:creationId xmlns:p14="http://schemas.microsoft.com/office/powerpoint/2010/main" val="17998197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F92589-D3BB-184C-8011-0AAC0D3A71BA}" type="datetimeFigureOut">
              <a:rPr lang="en-US" smtClean="0"/>
              <a:t>10/19/2020</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D9251B-0D46-3F46-8931-46C3FD9F03E6}" type="slidenum">
              <a:rPr lang="en-US" smtClean="0"/>
              <a:t>‹#›</a:t>
            </a:fld>
            <a:endParaRPr lang="en-US"/>
          </a:p>
        </p:txBody>
      </p:sp>
    </p:spTree>
    <p:extLst>
      <p:ext uri="{BB962C8B-B14F-4D97-AF65-F5344CB8AC3E}">
        <p14:creationId xmlns:p14="http://schemas.microsoft.com/office/powerpoint/2010/main" val="21664416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62757"/>
            <a:ext cx="12192000" cy="2494139"/>
          </a:xfrm>
        </p:spPr>
        <p:txBody>
          <a:bodyPr>
            <a:normAutofit/>
          </a:bodyPr>
          <a:lstStyle/>
          <a:p>
            <a:r>
              <a:rPr lang="en-US" dirty="0"/>
              <a:t>A Brief Introduction </a:t>
            </a:r>
            <a:r>
              <a:rPr lang="en-US" dirty="0" smtClean="0"/>
              <a:t>to </a:t>
            </a:r>
            <a:br>
              <a:rPr lang="en-US" dirty="0" smtClean="0"/>
            </a:br>
            <a:r>
              <a:rPr lang="en-US" dirty="0" smtClean="0"/>
              <a:t>Parallel </a:t>
            </a:r>
            <a:r>
              <a:rPr lang="en-US" dirty="0"/>
              <a:t>Computing and </a:t>
            </a:r>
            <a:r>
              <a:rPr lang="en-US" dirty="0" smtClean="0"/>
              <a:t>Concurrency</a:t>
            </a:r>
            <a:br>
              <a:rPr lang="en-US" dirty="0" smtClean="0"/>
            </a:br>
            <a:r>
              <a:rPr lang="en-US" dirty="0" smtClean="0"/>
              <a:t>Part 1: Motivation and Overview</a:t>
            </a:r>
            <a:endParaRPr lang="en-US" dirty="0"/>
          </a:p>
        </p:txBody>
      </p:sp>
      <p:sp>
        <p:nvSpPr>
          <p:cNvPr id="5" name="Subtitle 2"/>
          <p:cNvSpPr txBox="1">
            <a:spLocks/>
          </p:cNvSpPr>
          <p:nvPr/>
        </p:nvSpPr>
        <p:spPr bwMode="auto">
          <a:xfrm>
            <a:off x="1981200" y="4038600"/>
            <a:ext cx="8534400" cy="17526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ea typeface="+mn-ea"/>
              </a:defRPr>
            </a:lvl2pPr>
            <a:lvl3pPr marL="914400" indent="0" algn="ctr" rtl="0" eaLnBrk="0" fontAlgn="base" hangingPunct="0">
              <a:spcBef>
                <a:spcPct val="20000"/>
              </a:spcBef>
              <a:spcAft>
                <a:spcPct val="0"/>
              </a:spcAft>
              <a:buNone/>
              <a:defRPr sz="2400">
                <a:solidFill>
                  <a:schemeClr val="tx1"/>
                </a:solidFill>
                <a:latin typeface="+mn-lt"/>
                <a:ea typeface="+mn-ea"/>
              </a:defRPr>
            </a:lvl3pPr>
            <a:lvl4pPr marL="1371600" indent="0" algn="ctr" rtl="0" eaLnBrk="0" fontAlgn="base" hangingPunct="0">
              <a:spcBef>
                <a:spcPct val="20000"/>
              </a:spcBef>
              <a:spcAft>
                <a:spcPct val="0"/>
              </a:spcAft>
              <a:buNone/>
              <a:defRPr sz="2000">
                <a:solidFill>
                  <a:schemeClr val="tx1"/>
                </a:solidFill>
                <a:latin typeface="+mn-lt"/>
                <a:ea typeface="+mn-ea"/>
              </a:defRPr>
            </a:lvl4pPr>
            <a:lvl5pPr marL="1828800" indent="0" algn="ctr" rtl="0" eaLnBrk="0" fontAlgn="base" hangingPunct="0">
              <a:spcBef>
                <a:spcPct val="20000"/>
              </a:spcBef>
              <a:spcAft>
                <a:spcPct val="0"/>
              </a:spcAft>
              <a:buNone/>
              <a:defRPr sz="2000">
                <a:solidFill>
                  <a:schemeClr val="tx1"/>
                </a:solidFill>
                <a:latin typeface="+mn-lt"/>
                <a:ea typeface="+mn-ea"/>
              </a:defRPr>
            </a:lvl5pPr>
            <a:lvl6pPr marL="2286000" indent="0" algn="ctr" rtl="0" fontAlgn="base">
              <a:spcBef>
                <a:spcPct val="20000"/>
              </a:spcBef>
              <a:spcAft>
                <a:spcPct val="0"/>
              </a:spcAft>
              <a:buNone/>
              <a:defRPr sz="2000">
                <a:solidFill>
                  <a:schemeClr val="tx1"/>
                </a:solidFill>
                <a:latin typeface="+mn-lt"/>
                <a:ea typeface="+mn-ea"/>
              </a:defRPr>
            </a:lvl6pPr>
            <a:lvl7pPr marL="2743200" indent="0" algn="ctr" rtl="0" fontAlgn="base">
              <a:spcBef>
                <a:spcPct val="20000"/>
              </a:spcBef>
              <a:spcAft>
                <a:spcPct val="0"/>
              </a:spcAft>
              <a:buNone/>
              <a:defRPr sz="2000">
                <a:solidFill>
                  <a:schemeClr val="tx1"/>
                </a:solidFill>
                <a:latin typeface="+mn-lt"/>
                <a:ea typeface="+mn-ea"/>
              </a:defRPr>
            </a:lvl7pPr>
            <a:lvl8pPr marL="3200400" indent="0" algn="ctr" rtl="0" fontAlgn="base">
              <a:spcBef>
                <a:spcPct val="20000"/>
              </a:spcBef>
              <a:spcAft>
                <a:spcPct val="0"/>
              </a:spcAft>
              <a:buNone/>
              <a:defRPr sz="2000">
                <a:solidFill>
                  <a:schemeClr val="tx1"/>
                </a:solidFill>
                <a:latin typeface="+mn-lt"/>
                <a:ea typeface="+mn-ea"/>
              </a:defRPr>
            </a:lvl8pPr>
            <a:lvl9pPr marL="3657600" indent="0" algn="ctr" rtl="0" fontAlgn="base">
              <a:spcBef>
                <a:spcPct val="20000"/>
              </a:spcBef>
              <a:spcAft>
                <a:spcPct val="0"/>
              </a:spcAft>
              <a:buNone/>
              <a:defRPr sz="2000">
                <a:solidFill>
                  <a:schemeClr val="tx1"/>
                </a:solidFill>
                <a:latin typeface="+mn-lt"/>
                <a:ea typeface="+mn-ea"/>
              </a:defRPr>
            </a:lvl9p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3200" b="0" i="0" u="none" strike="noStrike" kern="0" cap="none" spc="0" normalizeH="0" baseline="0" noProof="0" smtClean="0">
                <a:ln>
                  <a:noFill/>
                </a:ln>
                <a:solidFill>
                  <a:srgbClr val="000000"/>
                </a:solidFill>
                <a:effectLst/>
                <a:uLnTx/>
                <a:uFillTx/>
                <a:latin typeface="Arial"/>
                <a:ea typeface="ＭＳ Ｐゴシック"/>
              </a:rPr>
              <a:t>For use in Fall 2020 CSE6010/CX4010 only</a:t>
            </a:r>
          </a:p>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3200" b="0" i="0" u="none" strike="noStrike" kern="0" cap="none" spc="0" normalizeH="0" baseline="0" noProof="0" smtClean="0">
                <a:ln>
                  <a:noFill/>
                </a:ln>
                <a:solidFill>
                  <a:srgbClr val="000000"/>
                </a:solidFill>
                <a:effectLst/>
                <a:uLnTx/>
                <a:uFillTx/>
                <a:latin typeface="Arial"/>
                <a:ea typeface="ＭＳ Ｐゴシック"/>
              </a:rPr>
              <a:t>Not for distribution</a:t>
            </a:r>
          </a:p>
          <a:p>
            <a:pPr marL="0" marR="0" lvl="0" indent="0" algn="ctr" defTabSz="914400" rtl="0" eaLnBrk="0" fontAlgn="base" latinLnBrk="0" hangingPunct="0">
              <a:lnSpc>
                <a:spcPct val="100000"/>
              </a:lnSpc>
              <a:spcBef>
                <a:spcPct val="20000"/>
              </a:spcBef>
              <a:spcAft>
                <a:spcPct val="0"/>
              </a:spcAft>
              <a:buClrTx/>
              <a:buSzTx/>
              <a:buFontTx/>
              <a:buNone/>
              <a:tabLst/>
              <a:defRPr/>
            </a:pPr>
            <a:endParaRPr kumimoji="0" lang="en-US" sz="3200" b="0" i="0" u="none" strike="noStrike" kern="0" cap="none" spc="0" normalizeH="0" baseline="0" noProof="0" dirty="0">
              <a:ln>
                <a:noFill/>
              </a:ln>
              <a:solidFill>
                <a:srgbClr val="000000"/>
              </a:solidFill>
              <a:effectLst/>
              <a:uLnTx/>
              <a:uFillTx/>
              <a:latin typeface="Arial"/>
              <a:ea typeface="ＭＳ Ｐゴシック"/>
            </a:endParaRPr>
          </a:p>
        </p:txBody>
      </p:sp>
    </p:spTree>
    <p:extLst>
      <p:ext uri="{BB962C8B-B14F-4D97-AF65-F5344CB8AC3E}">
        <p14:creationId xmlns:p14="http://schemas.microsoft.com/office/powerpoint/2010/main" val="3330878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 of Performance Degradation</a:t>
            </a:r>
            <a:endParaRPr lang="en-US" dirty="0"/>
          </a:p>
        </p:txBody>
      </p:sp>
      <p:sp>
        <p:nvSpPr>
          <p:cNvPr id="3" name="Content Placeholder 2"/>
          <p:cNvSpPr>
            <a:spLocks noGrp="1"/>
          </p:cNvSpPr>
          <p:nvPr>
            <p:ph idx="1"/>
          </p:nvPr>
        </p:nvSpPr>
        <p:spPr>
          <a:noFill/>
        </p:spPr>
        <p:txBody>
          <a:bodyPr/>
          <a:lstStyle/>
          <a:p>
            <a:r>
              <a:rPr lang="en-US" dirty="0" smtClean="0"/>
              <a:t>Parallel computing is all about solving problems faster (and solving bigger problems). Can you think of some general reasons why parallel computing may run into trouble, causing performance to degrade?</a:t>
            </a:r>
            <a:endParaRPr lang="en-US" dirty="0"/>
          </a:p>
        </p:txBody>
      </p:sp>
    </p:spTree>
    <p:extLst>
      <p:ext uri="{BB962C8B-B14F-4D97-AF65-F5344CB8AC3E}">
        <p14:creationId xmlns:p14="http://schemas.microsoft.com/office/powerpoint/2010/main" val="38813248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 of Performance Degradation</a:t>
            </a:r>
            <a:endParaRPr lang="en-US" dirty="0"/>
          </a:p>
        </p:txBody>
      </p:sp>
      <p:sp>
        <p:nvSpPr>
          <p:cNvPr id="3" name="Content Placeholder 2"/>
          <p:cNvSpPr>
            <a:spLocks noGrp="1"/>
          </p:cNvSpPr>
          <p:nvPr>
            <p:ph idx="1"/>
          </p:nvPr>
        </p:nvSpPr>
        <p:spPr>
          <a:noFill/>
        </p:spPr>
        <p:txBody>
          <a:bodyPr>
            <a:normAutofit lnSpcReduction="10000"/>
          </a:bodyPr>
          <a:lstStyle/>
          <a:p>
            <a:r>
              <a:rPr lang="en-US" dirty="0" smtClean="0"/>
              <a:t>General reasons for performance degradation with parallel computing:</a:t>
            </a:r>
          </a:p>
          <a:p>
            <a:pPr lvl="1"/>
            <a:r>
              <a:rPr lang="en-US" dirty="0" smtClean="0"/>
              <a:t>Starvation: not enough parallelism to keep all resources busy or uneven distribution of work</a:t>
            </a:r>
          </a:p>
          <a:p>
            <a:pPr lvl="1"/>
            <a:r>
              <a:rPr lang="en-US" dirty="0" smtClean="0"/>
              <a:t>Latency: information takes too long to travel from one part of the system to another</a:t>
            </a:r>
          </a:p>
          <a:p>
            <a:pPr lvl="1"/>
            <a:r>
              <a:rPr lang="en-US" dirty="0" smtClean="0"/>
              <a:t>Overhead: additional work beyond what is actually required to perform the computation</a:t>
            </a:r>
          </a:p>
          <a:p>
            <a:pPr lvl="1"/>
            <a:r>
              <a:rPr lang="en-US" dirty="0" smtClean="0"/>
              <a:t>Contention: multiple requests at the same time must be serviced by the same resource (e.g., I/O)</a:t>
            </a:r>
            <a:endParaRPr lang="en-US" dirty="0"/>
          </a:p>
        </p:txBody>
      </p:sp>
    </p:spTree>
    <p:extLst>
      <p:ext uri="{BB962C8B-B14F-4D97-AF65-F5344CB8AC3E}">
        <p14:creationId xmlns:p14="http://schemas.microsoft.com/office/powerpoint/2010/main" val="13031904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24456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62757"/>
            <a:ext cx="12192000" cy="2494139"/>
          </a:xfrm>
        </p:spPr>
        <p:txBody>
          <a:bodyPr>
            <a:normAutofit/>
          </a:bodyPr>
          <a:lstStyle/>
          <a:p>
            <a:r>
              <a:rPr lang="en-US" dirty="0"/>
              <a:t>A Brief Introduction to </a:t>
            </a:r>
            <a:r>
              <a:rPr lang="en-US" dirty="0" smtClean="0"/>
              <a:t/>
            </a:r>
            <a:br>
              <a:rPr lang="en-US" dirty="0" smtClean="0"/>
            </a:br>
            <a:r>
              <a:rPr lang="en-US" dirty="0" smtClean="0"/>
              <a:t>Parallel </a:t>
            </a:r>
            <a:r>
              <a:rPr lang="en-US" dirty="0"/>
              <a:t>Computing and </a:t>
            </a:r>
            <a:r>
              <a:rPr lang="en-US" dirty="0" smtClean="0"/>
              <a:t>Concurrency</a:t>
            </a:r>
            <a:br>
              <a:rPr lang="en-US" dirty="0" smtClean="0"/>
            </a:br>
            <a:r>
              <a:rPr lang="en-US" dirty="0" smtClean="0"/>
              <a:t>Part 2: Multiprocessors</a:t>
            </a:r>
            <a:endParaRPr lang="en-US" dirty="0"/>
          </a:p>
        </p:txBody>
      </p:sp>
      <p:sp>
        <p:nvSpPr>
          <p:cNvPr id="5" name="Subtitle 2"/>
          <p:cNvSpPr txBox="1">
            <a:spLocks/>
          </p:cNvSpPr>
          <p:nvPr/>
        </p:nvSpPr>
        <p:spPr bwMode="auto">
          <a:xfrm>
            <a:off x="1981200" y="4038600"/>
            <a:ext cx="8534400" cy="17526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ea typeface="+mn-ea"/>
              </a:defRPr>
            </a:lvl2pPr>
            <a:lvl3pPr marL="914400" indent="0" algn="ctr" rtl="0" eaLnBrk="0" fontAlgn="base" hangingPunct="0">
              <a:spcBef>
                <a:spcPct val="20000"/>
              </a:spcBef>
              <a:spcAft>
                <a:spcPct val="0"/>
              </a:spcAft>
              <a:buNone/>
              <a:defRPr sz="2400">
                <a:solidFill>
                  <a:schemeClr val="tx1"/>
                </a:solidFill>
                <a:latin typeface="+mn-lt"/>
                <a:ea typeface="+mn-ea"/>
              </a:defRPr>
            </a:lvl3pPr>
            <a:lvl4pPr marL="1371600" indent="0" algn="ctr" rtl="0" eaLnBrk="0" fontAlgn="base" hangingPunct="0">
              <a:spcBef>
                <a:spcPct val="20000"/>
              </a:spcBef>
              <a:spcAft>
                <a:spcPct val="0"/>
              </a:spcAft>
              <a:buNone/>
              <a:defRPr sz="2000">
                <a:solidFill>
                  <a:schemeClr val="tx1"/>
                </a:solidFill>
                <a:latin typeface="+mn-lt"/>
                <a:ea typeface="+mn-ea"/>
              </a:defRPr>
            </a:lvl4pPr>
            <a:lvl5pPr marL="1828800" indent="0" algn="ctr" rtl="0" eaLnBrk="0" fontAlgn="base" hangingPunct="0">
              <a:spcBef>
                <a:spcPct val="20000"/>
              </a:spcBef>
              <a:spcAft>
                <a:spcPct val="0"/>
              </a:spcAft>
              <a:buNone/>
              <a:defRPr sz="2000">
                <a:solidFill>
                  <a:schemeClr val="tx1"/>
                </a:solidFill>
                <a:latin typeface="+mn-lt"/>
                <a:ea typeface="+mn-ea"/>
              </a:defRPr>
            </a:lvl5pPr>
            <a:lvl6pPr marL="2286000" indent="0" algn="ctr" rtl="0" fontAlgn="base">
              <a:spcBef>
                <a:spcPct val="20000"/>
              </a:spcBef>
              <a:spcAft>
                <a:spcPct val="0"/>
              </a:spcAft>
              <a:buNone/>
              <a:defRPr sz="2000">
                <a:solidFill>
                  <a:schemeClr val="tx1"/>
                </a:solidFill>
                <a:latin typeface="+mn-lt"/>
                <a:ea typeface="+mn-ea"/>
              </a:defRPr>
            </a:lvl6pPr>
            <a:lvl7pPr marL="2743200" indent="0" algn="ctr" rtl="0" fontAlgn="base">
              <a:spcBef>
                <a:spcPct val="20000"/>
              </a:spcBef>
              <a:spcAft>
                <a:spcPct val="0"/>
              </a:spcAft>
              <a:buNone/>
              <a:defRPr sz="2000">
                <a:solidFill>
                  <a:schemeClr val="tx1"/>
                </a:solidFill>
                <a:latin typeface="+mn-lt"/>
                <a:ea typeface="+mn-ea"/>
              </a:defRPr>
            </a:lvl7pPr>
            <a:lvl8pPr marL="3200400" indent="0" algn="ctr" rtl="0" fontAlgn="base">
              <a:spcBef>
                <a:spcPct val="20000"/>
              </a:spcBef>
              <a:spcAft>
                <a:spcPct val="0"/>
              </a:spcAft>
              <a:buNone/>
              <a:defRPr sz="2000">
                <a:solidFill>
                  <a:schemeClr val="tx1"/>
                </a:solidFill>
                <a:latin typeface="+mn-lt"/>
                <a:ea typeface="+mn-ea"/>
              </a:defRPr>
            </a:lvl8pPr>
            <a:lvl9pPr marL="3657600" indent="0" algn="ctr" rtl="0" fontAlgn="base">
              <a:spcBef>
                <a:spcPct val="20000"/>
              </a:spcBef>
              <a:spcAft>
                <a:spcPct val="0"/>
              </a:spcAft>
              <a:buNone/>
              <a:defRPr sz="2000">
                <a:solidFill>
                  <a:schemeClr val="tx1"/>
                </a:solidFill>
                <a:latin typeface="+mn-lt"/>
                <a:ea typeface="+mn-ea"/>
              </a:defRPr>
            </a:lvl9p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3200" b="0" i="0" u="none" strike="noStrike" kern="0" cap="none" spc="0" normalizeH="0" baseline="0" noProof="0" smtClean="0">
                <a:ln>
                  <a:noFill/>
                </a:ln>
                <a:solidFill>
                  <a:srgbClr val="000000"/>
                </a:solidFill>
                <a:effectLst/>
                <a:uLnTx/>
                <a:uFillTx/>
                <a:latin typeface="Arial"/>
                <a:ea typeface="ＭＳ Ｐゴシック"/>
              </a:rPr>
              <a:t>For use in Fall 2020 CSE6010/CX4010 only</a:t>
            </a:r>
          </a:p>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3200" b="0" i="0" u="none" strike="noStrike" kern="0" cap="none" spc="0" normalizeH="0" baseline="0" noProof="0" smtClean="0">
                <a:ln>
                  <a:noFill/>
                </a:ln>
                <a:solidFill>
                  <a:srgbClr val="000000"/>
                </a:solidFill>
                <a:effectLst/>
                <a:uLnTx/>
                <a:uFillTx/>
                <a:latin typeface="Arial"/>
                <a:ea typeface="ＭＳ Ｐゴシック"/>
              </a:rPr>
              <a:t>Not for distribution</a:t>
            </a:r>
          </a:p>
          <a:p>
            <a:pPr marL="0" marR="0" lvl="0" indent="0" algn="ctr" defTabSz="914400" rtl="0" eaLnBrk="0" fontAlgn="base" latinLnBrk="0" hangingPunct="0">
              <a:lnSpc>
                <a:spcPct val="100000"/>
              </a:lnSpc>
              <a:spcBef>
                <a:spcPct val="20000"/>
              </a:spcBef>
              <a:spcAft>
                <a:spcPct val="0"/>
              </a:spcAft>
              <a:buClrTx/>
              <a:buSzTx/>
              <a:buFontTx/>
              <a:buNone/>
              <a:tabLst/>
              <a:defRPr/>
            </a:pPr>
            <a:endParaRPr kumimoji="0" lang="en-US" sz="3200" b="0" i="0" u="none" strike="noStrike" kern="0" cap="none" spc="0" normalizeH="0" baseline="0" noProof="0" dirty="0">
              <a:ln>
                <a:noFill/>
              </a:ln>
              <a:solidFill>
                <a:srgbClr val="000000"/>
              </a:solidFill>
              <a:effectLst/>
              <a:uLnTx/>
              <a:uFillTx/>
              <a:latin typeface="Arial"/>
              <a:ea typeface="ＭＳ Ｐゴシック"/>
            </a:endParaRPr>
          </a:p>
        </p:txBody>
      </p:sp>
    </p:spTree>
    <p:extLst>
      <p:ext uri="{BB962C8B-B14F-4D97-AF65-F5344CB8AC3E}">
        <p14:creationId xmlns:p14="http://schemas.microsoft.com/office/powerpoint/2010/main" val="27985638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EBAA1-8470-8148-8317-5032F3744DF1}"/>
              </a:ext>
            </a:extLst>
          </p:cNvPr>
          <p:cNvSpPr>
            <a:spLocks noGrp="1"/>
          </p:cNvSpPr>
          <p:nvPr>
            <p:ph type="title"/>
          </p:nvPr>
        </p:nvSpPr>
        <p:spPr>
          <a:xfrm>
            <a:off x="1981200" y="-14731"/>
            <a:ext cx="8229600" cy="1143000"/>
          </a:xfrm>
        </p:spPr>
        <p:txBody>
          <a:bodyPr>
            <a:normAutofit/>
          </a:bodyPr>
          <a:lstStyle/>
          <a:p>
            <a:r>
              <a:rPr lang="en-US" sz="4800" dirty="0"/>
              <a:t>Outline</a:t>
            </a:r>
          </a:p>
        </p:txBody>
      </p:sp>
      <p:sp>
        <p:nvSpPr>
          <p:cNvPr id="3" name="Content Placeholder 2">
            <a:extLst>
              <a:ext uri="{FF2B5EF4-FFF2-40B4-BE49-F238E27FC236}">
                <a16:creationId xmlns:a16="http://schemas.microsoft.com/office/drawing/2014/main" id="{CB356051-6D6A-2A42-86B8-5107398E4998}"/>
              </a:ext>
            </a:extLst>
          </p:cNvPr>
          <p:cNvSpPr>
            <a:spLocks noGrp="1"/>
          </p:cNvSpPr>
          <p:nvPr>
            <p:ph idx="1"/>
          </p:nvPr>
        </p:nvSpPr>
        <p:spPr>
          <a:xfrm>
            <a:off x="590144" y="1102482"/>
            <a:ext cx="10972800" cy="5576110"/>
          </a:xfrm>
        </p:spPr>
        <p:txBody>
          <a:bodyPr>
            <a:normAutofit/>
          </a:bodyPr>
          <a:lstStyle/>
          <a:p>
            <a:r>
              <a:rPr lang="en-US" sz="3600" dirty="0" smtClean="0">
                <a:solidFill>
                  <a:schemeClr val="bg1">
                    <a:lumMod val="75000"/>
                  </a:schemeClr>
                </a:solidFill>
              </a:rPr>
              <a:t>Motivation and overview</a:t>
            </a:r>
            <a:endParaRPr lang="en-US" sz="3600" dirty="0">
              <a:solidFill>
                <a:schemeClr val="bg1">
                  <a:lumMod val="75000"/>
                </a:schemeClr>
              </a:solidFill>
            </a:endParaRPr>
          </a:p>
          <a:p>
            <a:r>
              <a:rPr lang="en-US" sz="3600" dirty="0" smtClean="0"/>
              <a:t>Multiprocessors</a:t>
            </a:r>
            <a:endParaRPr lang="en-US" sz="3600" dirty="0"/>
          </a:p>
          <a:p>
            <a:r>
              <a:rPr lang="en-US" sz="3600" dirty="0" smtClean="0"/>
              <a:t>Concurrency issues with shared memory</a:t>
            </a:r>
          </a:p>
          <a:p>
            <a:r>
              <a:rPr lang="en-US" sz="3600" dirty="0"/>
              <a:t>Types of parallel algorithms</a:t>
            </a:r>
          </a:p>
          <a:p>
            <a:endParaRPr lang="en-US" sz="3600" dirty="0"/>
          </a:p>
        </p:txBody>
      </p:sp>
    </p:spTree>
    <p:extLst>
      <p:ext uri="{BB962C8B-B14F-4D97-AF65-F5344CB8AC3E}">
        <p14:creationId xmlns:p14="http://schemas.microsoft.com/office/powerpoint/2010/main" val="20656116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Multiprocessors</a:t>
            </a:r>
            <a:endParaRPr lang="en-US" dirty="0"/>
          </a:p>
        </p:txBody>
      </p:sp>
      <p:sp>
        <p:nvSpPr>
          <p:cNvPr id="3" name="Content Placeholder 2"/>
          <p:cNvSpPr>
            <a:spLocks noGrp="1"/>
          </p:cNvSpPr>
          <p:nvPr>
            <p:ph idx="1"/>
          </p:nvPr>
        </p:nvSpPr>
        <p:spPr>
          <a:xfrm>
            <a:off x="609600" y="1600201"/>
            <a:ext cx="10972800" cy="4947355"/>
          </a:xfrm>
        </p:spPr>
        <p:txBody>
          <a:bodyPr>
            <a:normAutofit fontScale="92500" lnSpcReduction="20000"/>
          </a:bodyPr>
          <a:lstStyle/>
          <a:p>
            <a:r>
              <a:rPr lang="en-US" dirty="0" smtClean="0"/>
              <a:t>Multiprocessor class of parallel computer is the dominant form of supercomputer</a:t>
            </a:r>
          </a:p>
          <a:p>
            <a:pPr lvl="1"/>
            <a:r>
              <a:rPr lang="en-US" dirty="0" smtClean="0"/>
              <a:t>Self-controlled computers</a:t>
            </a:r>
          </a:p>
          <a:p>
            <a:pPr lvl="1"/>
            <a:r>
              <a:rPr lang="en-US" dirty="0" smtClean="0"/>
              <a:t>Integrated by a communications network</a:t>
            </a:r>
          </a:p>
          <a:p>
            <a:pPr lvl="1"/>
            <a:r>
              <a:rPr lang="en-US" dirty="0" smtClean="0"/>
              <a:t>Coordinated to perform a single workload</a:t>
            </a:r>
          </a:p>
          <a:p>
            <a:r>
              <a:rPr lang="en-US" dirty="0">
                <a:solidFill>
                  <a:srgbClr val="FF0000"/>
                </a:solidFill>
              </a:rPr>
              <a:t>How would Flynn’s taxonomy categorize a multiprocessor?</a:t>
            </a:r>
          </a:p>
          <a:p>
            <a:pPr lvl="1"/>
            <a:r>
              <a:rPr lang="en-US" dirty="0" smtClean="0"/>
              <a:t>MIMD</a:t>
            </a:r>
            <a:r>
              <a:rPr lang="en-US" dirty="0"/>
              <a:t>: each processor has its own data-processing units controlled by its own local instruction stream </a:t>
            </a:r>
            <a:r>
              <a:rPr lang="en-US" dirty="0" smtClean="0"/>
              <a:t>controller</a:t>
            </a:r>
          </a:p>
          <a:p>
            <a:r>
              <a:rPr lang="en-US" dirty="0" smtClean="0"/>
              <a:t>Three mainstream configurations in use:</a:t>
            </a:r>
          </a:p>
          <a:p>
            <a:pPr lvl="1"/>
            <a:r>
              <a:rPr lang="en-US" dirty="0" smtClean="0"/>
              <a:t>Shared-memory multiprocessors (SMP)</a:t>
            </a:r>
          </a:p>
          <a:p>
            <a:pPr lvl="1"/>
            <a:r>
              <a:rPr lang="en-US" dirty="0" smtClean="0"/>
              <a:t>Massively parallel processors (MMP)</a:t>
            </a:r>
          </a:p>
          <a:p>
            <a:pPr lvl="1"/>
            <a:r>
              <a:rPr lang="en-US" dirty="0" smtClean="0"/>
              <a:t>Commodity clusters</a:t>
            </a:r>
            <a:endParaRPr lang="en-US" dirty="0"/>
          </a:p>
        </p:txBody>
      </p:sp>
    </p:spTree>
    <p:extLst>
      <p:ext uri="{BB962C8B-B14F-4D97-AF65-F5344CB8AC3E}">
        <p14:creationId xmlns:p14="http://schemas.microsoft.com/office/powerpoint/2010/main" val="19340913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Shared-memory </a:t>
            </a:r>
            <a:r>
              <a:rPr lang="en-US" dirty="0" err="1" smtClean="0"/>
              <a:t>mutiprocessors</a:t>
            </a:r>
            <a:endParaRPr lang="en-US" dirty="0"/>
          </a:p>
        </p:txBody>
      </p:sp>
      <p:sp>
        <p:nvSpPr>
          <p:cNvPr id="3" name="Content Placeholder 2"/>
          <p:cNvSpPr>
            <a:spLocks noGrp="1"/>
          </p:cNvSpPr>
          <p:nvPr>
            <p:ph idx="1"/>
          </p:nvPr>
        </p:nvSpPr>
        <p:spPr/>
        <p:txBody>
          <a:bodyPr/>
          <a:lstStyle/>
          <a:p>
            <a:r>
              <a:rPr lang="en-US" dirty="0" smtClean="0"/>
              <a:t>Modest number of processors</a:t>
            </a:r>
          </a:p>
          <a:p>
            <a:r>
              <a:rPr lang="en-US" dirty="0" smtClean="0"/>
              <a:t>All have direct (hardware) access to system main memory</a:t>
            </a:r>
          </a:p>
          <a:p>
            <a:pPr lvl="1"/>
            <a:r>
              <a:rPr lang="en-US" dirty="0" smtClean="0"/>
              <a:t>Interconnection network directly connects all processors to memory</a:t>
            </a:r>
          </a:p>
          <a:p>
            <a:r>
              <a:rPr lang="en-US" dirty="0" smtClean="0"/>
              <a:t>Currently SMPs serve as </a:t>
            </a:r>
          </a:p>
          <a:p>
            <a:pPr lvl="1"/>
            <a:r>
              <a:rPr lang="en-US" dirty="0" smtClean="0"/>
              <a:t>Enterprise servers</a:t>
            </a:r>
          </a:p>
          <a:p>
            <a:pPr lvl="1"/>
            <a:r>
              <a:rPr lang="en-US" dirty="0" err="1" smtClean="0"/>
              <a:t>Deskside</a:t>
            </a:r>
            <a:r>
              <a:rPr lang="en-US" dirty="0" smtClean="0"/>
              <a:t> machines</a:t>
            </a:r>
          </a:p>
          <a:p>
            <a:pPr lvl="1"/>
            <a:r>
              <a:rPr lang="en-US" dirty="0" smtClean="0"/>
              <a:t>Laptops with multicore chips</a:t>
            </a:r>
          </a:p>
          <a:p>
            <a:pPr lvl="1"/>
            <a:r>
              <a:rPr lang="en-US" dirty="0" smtClean="0"/>
              <a:t>Nodes within much larger MPPs</a:t>
            </a:r>
            <a:endParaRPr lang="en-US" dirty="0"/>
          </a:p>
        </p:txBody>
      </p:sp>
    </p:spTree>
    <p:extLst>
      <p:ext uri="{BB962C8B-B14F-4D97-AF65-F5344CB8AC3E}">
        <p14:creationId xmlns:p14="http://schemas.microsoft.com/office/powerpoint/2010/main" val="336270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56884"/>
            <a:ext cx="8229600" cy="962040"/>
          </a:xfrm>
        </p:spPr>
        <p:txBody>
          <a:bodyPr>
            <a:normAutofit fontScale="90000"/>
          </a:bodyPr>
          <a:lstStyle/>
          <a:p>
            <a:r>
              <a:rPr lang="en-US" dirty="0" smtClean="0"/>
              <a:t>Shared-memory Programming </a:t>
            </a:r>
            <a:r>
              <a:rPr lang="en-US" dirty="0"/>
              <a:t>Model</a:t>
            </a:r>
          </a:p>
        </p:txBody>
      </p:sp>
      <p:sp>
        <p:nvSpPr>
          <p:cNvPr id="3" name="Content Placeholder 2"/>
          <p:cNvSpPr>
            <a:spLocks noGrp="1"/>
          </p:cNvSpPr>
          <p:nvPr>
            <p:ph idx="1"/>
          </p:nvPr>
        </p:nvSpPr>
        <p:spPr>
          <a:xfrm>
            <a:off x="1981200" y="4998178"/>
            <a:ext cx="8229600" cy="1859823"/>
          </a:xfrm>
        </p:spPr>
        <p:txBody>
          <a:bodyPr/>
          <a:lstStyle/>
          <a:p>
            <a:r>
              <a:rPr lang="en-US" dirty="0"/>
              <a:t>Thread: sequentially executing program</a:t>
            </a:r>
          </a:p>
          <a:p>
            <a:r>
              <a:rPr lang="en-US" dirty="0"/>
              <a:t>Private variables: only visible within thread</a:t>
            </a:r>
          </a:p>
          <a:p>
            <a:r>
              <a:rPr lang="en-US" dirty="0"/>
              <a:t>Shared variables: visible across all threads</a:t>
            </a:r>
          </a:p>
          <a:p>
            <a:endParaRPr lang="en-US" dirty="0"/>
          </a:p>
        </p:txBody>
      </p:sp>
      <p:grpSp>
        <p:nvGrpSpPr>
          <p:cNvPr id="18" name="Group 17"/>
          <p:cNvGrpSpPr/>
          <p:nvPr/>
        </p:nvGrpSpPr>
        <p:grpSpPr>
          <a:xfrm>
            <a:off x="1981200" y="934353"/>
            <a:ext cx="8491548" cy="4063825"/>
            <a:chOff x="457200" y="934352"/>
            <a:chExt cx="8491548" cy="4063825"/>
          </a:xfrm>
        </p:grpSpPr>
        <p:sp>
          <p:nvSpPr>
            <p:cNvPr id="16" name="Rectangle 15"/>
            <p:cNvSpPr/>
            <p:nvPr/>
          </p:nvSpPr>
          <p:spPr>
            <a:xfrm>
              <a:off x="457200" y="934352"/>
              <a:ext cx="8491548" cy="4063825"/>
            </a:xfrm>
            <a:prstGeom prst="rect">
              <a:avLst/>
            </a:prstGeom>
            <a:solidFill>
              <a:srgbClr val="FFFF66"/>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 name="Group 5"/>
            <p:cNvGrpSpPr/>
            <p:nvPr/>
          </p:nvGrpSpPr>
          <p:grpSpPr>
            <a:xfrm>
              <a:off x="1547415" y="1217507"/>
              <a:ext cx="1240857" cy="1956300"/>
              <a:chOff x="2525503" y="1562120"/>
              <a:chExt cx="1240857" cy="1956300"/>
            </a:xfrm>
          </p:grpSpPr>
          <p:sp>
            <p:nvSpPr>
              <p:cNvPr id="5" name="Rectangle 4"/>
              <p:cNvSpPr/>
              <p:nvPr/>
            </p:nvSpPr>
            <p:spPr>
              <a:xfrm>
                <a:off x="2525503" y="1562120"/>
                <a:ext cx="1240857" cy="1956300"/>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dirty="0">
                    <a:solidFill>
                      <a:srgbClr val="000000"/>
                    </a:solidFill>
                  </a:rPr>
                  <a:t>private</a:t>
                </a:r>
              </a:p>
              <a:p>
                <a:pPr algn="ctr"/>
                <a:r>
                  <a:rPr lang="en-US" dirty="0">
                    <a:solidFill>
                      <a:srgbClr val="000000"/>
                    </a:solidFill>
                  </a:rPr>
                  <a:t>variables</a:t>
                </a:r>
              </a:p>
            </p:txBody>
          </p:sp>
          <p:sp>
            <p:nvSpPr>
              <p:cNvPr id="4" name="Rectangle 3"/>
              <p:cNvSpPr/>
              <p:nvPr/>
            </p:nvSpPr>
            <p:spPr>
              <a:xfrm>
                <a:off x="2656888" y="2335878"/>
                <a:ext cx="963486" cy="1036547"/>
              </a:xfrm>
              <a:prstGeom prst="rect">
                <a:avLst/>
              </a:prstGeom>
              <a:solidFill>
                <a:schemeClr val="accent2">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rPr>
                  <a:t>thread</a:t>
                </a:r>
              </a:p>
            </p:txBody>
          </p:sp>
        </p:grpSp>
        <p:grpSp>
          <p:nvGrpSpPr>
            <p:cNvPr id="7" name="Group 6"/>
            <p:cNvGrpSpPr/>
            <p:nvPr/>
          </p:nvGrpSpPr>
          <p:grpSpPr>
            <a:xfrm>
              <a:off x="4502688" y="1217507"/>
              <a:ext cx="1240857" cy="1956300"/>
              <a:chOff x="2525503" y="1562120"/>
              <a:chExt cx="1240857" cy="1956300"/>
            </a:xfrm>
          </p:grpSpPr>
          <p:sp>
            <p:nvSpPr>
              <p:cNvPr id="8" name="Rectangle 7"/>
              <p:cNvSpPr/>
              <p:nvPr/>
            </p:nvSpPr>
            <p:spPr>
              <a:xfrm>
                <a:off x="2525503" y="1562120"/>
                <a:ext cx="1240857" cy="1956300"/>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dirty="0">
                    <a:solidFill>
                      <a:srgbClr val="000000"/>
                    </a:solidFill>
                  </a:rPr>
                  <a:t>private</a:t>
                </a:r>
              </a:p>
              <a:p>
                <a:pPr algn="ctr"/>
                <a:r>
                  <a:rPr lang="en-US" dirty="0">
                    <a:solidFill>
                      <a:srgbClr val="000000"/>
                    </a:solidFill>
                  </a:rPr>
                  <a:t>variables</a:t>
                </a:r>
              </a:p>
            </p:txBody>
          </p:sp>
          <p:sp>
            <p:nvSpPr>
              <p:cNvPr id="9" name="Rectangle 8"/>
              <p:cNvSpPr/>
              <p:nvPr/>
            </p:nvSpPr>
            <p:spPr>
              <a:xfrm>
                <a:off x="2656888" y="2335878"/>
                <a:ext cx="963486" cy="1036547"/>
              </a:xfrm>
              <a:prstGeom prst="rect">
                <a:avLst/>
              </a:prstGeom>
              <a:solidFill>
                <a:schemeClr val="accent2">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rPr>
                  <a:t>thread</a:t>
                </a:r>
              </a:p>
            </p:txBody>
          </p:sp>
        </p:grpSp>
        <p:grpSp>
          <p:nvGrpSpPr>
            <p:cNvPr id="10" name="Group 9"/>
            <p:cNvGrpSpPr/>
            <p:nvPr/>
          </p:nvGrpSpPr>
          <p:grpSpPr>
            <a:xfrm>
              <a:off x="6187907" y="1991265"/>
              <a:ext cx="1240857" cy="1956300"/>
              <a:chOff x="2525503" y="1562120"/>
              <a:chExt cx="1240857" cy="1956300"/>
            </a:xfrm>
          </p:grpSpPr>
          <p:sp>
            <p:nvSpPr>
              <p:cNvPr id="11" name="Rectangle 10"/>
              <p:cNvSpPr/>
              <p:nvPr/>
            </p:nvSpPr>
            <p:spPr>
              <a:xfrm>
                <a:off x="2525503" y="1562120"/>
                <a:ext cx="1240857" cy="1956300"/>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dirty="0">
                    <a:solidFill>
                      <a:srgbClr val="000000"/>
                    </a:solidFill>
                  </a:rPr>
                  <a:t>private</a:t>
                </a:r>
              </a:p>
              <a:p>
                <a:pPr algn="ctr"/>
                <a:r>
                  <a:rPr lang="en-US" dirty="0">
                    <a:solidFill>
                      <a:srgbClr val="000000"/>
                    </a:solidFill>
                  </a:rPr>
                  <a:t>variables</a:t>
                </a:r>
              </a:p>
            </p:txBody>
          </p:sp>
          <p:sp>
            <p:nvSpPr>
              <p:cNvPr id="12" name="Rectangle 11"/>
              <p:cNvSpPr/>
              <p:nvPr/>
            </p:nvSpPr>
            <p:spPr>
              <a:xfrm>
                <a:off x="2656888" y="2335878"/>
                <a:ext cx="963486" cy="1036547"/>
              </a:xfrm>
              <a:prstGeom prst="rect">
                <a:avLst/>
              </a:prstGeom>
              <a:solidFill>
                <a:schemeClr val="accent2">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rPr>
                  <a:t>thread</a:t>
                </a:r>
              </a:p>
            </p:txBody>
          </p:sp>
        </p:grpSp>
        <p:grpSp>
          <p:nvGrpSpPr>
            <p:cNvPr id="13" name="Group 12"/>
            <p:cNvGrpSpPr/>
            <p:nvPr/>
          </p:nvGrpSpPr>
          <p:grpSpPr>
            <a:xfrm>
              <a:off x="3034616" y="2584067"/>
              <a:ext cx="1240857" cy="1956300"/>
              <a:chOff x="2525503" y="1562120"/>
              <a:chExt cx="1240857" cy="1956300"/>
            </a:xfrm>
          </p:grpSpPr>
          <p:sp>
            <p:nvSpPr>
              <p:cNvPr id="14" name="Rectangle 13"/>
              <p:cNvSpPr/>
              <p:nvPr/>
            </p:nvSpPr>
            <p:spPr>
              <a:xfrm>
                <a:off x="2525503" y="1562120"/>
                <a:ext cx="1240857" cy="1956300"/>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dirty="0">
                    <a:solidFill>
                      <a:srgbClr val="000000"/>
                    </a:solidFill>
                  </a:rPr>
                  <a:t>private</a:t>
                </a:r>
              </a:p>
              <a:p>
                <a:pPr algn="ctr"/>
                <a:r>
                  <a:rPr lang="en-US" dirty="0">
                    <a:solidFill>
                      <a:srgbClr val="000000"/>
                    </a:solidFill>
                  </a:rPr>
                  <a:t>variables</a:t>
                </a:r>
              </a:p>
            </p:txBody>
          </p:sp>
          <p:sp>
            <p:nvSpPr>
              <p:cNvPr id="15" name="Rectangle 14"/>
              <p:cNvSpPr/>
              <p:nvPr/>
            </p:nvSpPr>
            <p:spPr>
              <a:xfrm>
                <a:off x="2656888" y="2335878"/>
                <a:ext cx="963486" cy="1036547"/>
              </a:xfrm>
              <a:prstGeom prst="rect">
                <a:avLst/>
              </a:prstGeom>
              <a:solidFill>
                <a:schemeClr val="accent2">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rPr>
                  <a:t>thread</a:t>
                </a:r>
              </a:p>
            </p:txBody>
          </p:sp>
        </p:grpSp>
        <p:sp>
          <p:nvSpPr>
            <p:cNvPr id="17" name="TextBox 16"/>
            <p:cNvSpPr txBox="1"/>
            <p:nvPr/>
          </p:nvSpPr>
          <p:spPr>
            <a:xfrm>
              <a:off x="5751730" y="4282706"/>
              <a:ext cx="2931211" cy="584776"/>
            </a:xfrm>
            <a:prstGeom prst="rect">
              <a:avLst/>
            </a:prstGeom>
            <a:noFill/>
          </p:spPr>
          <p:txBody>
            <a:bodyPr wrap="none" rtlCol="0">
              <a:spAutoFit/>
            </a:bodyPr>
            <a:lstStyle/>
            <a:p>
              <a:r>
                <a:rPr lang="en-US" sz="3200" dirty="0"/>
                <a:t>Shared variables</a:t>
              </a:r>
            </a:p>
          </p:txBody>
        </p:sp>
      </p:grpSp>
    </p:spTree>
    <p:extLst>
      <p:ext uri="{BB962C8B-B14F-4D97-AF65-F5344CB8AC3E}">
        <p14:creationId xmlns:p14="http://schemas.microsoft.com/office/powerpoint/2010/main" val="11547666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90337"/>
            <a:ext cx="8229600" cy="1143000"/>
          </a:xfrm>
        </p:spPr>
        <p:txBody>
          <a:bodyPr/>
          <a:lstStyle/>
          <a:p>
            <a:r>
              <a:rPr lang="en-US" dirty="0"/>
              <a:t>Processes and Threads</a:t>
            </a:r>
          </a:p>
        </p:txBody>
      </p:sp>
      <p:sp>
        <p:nvSpPr>
          <p:cNvPr id="3" name="Content Placeholder 2"/>
          <p:cNvSpPr>
            <a:spLocks noGrp="1"/>
          </p:cNvSpPr>
          <p:nvPr>
            <p:ph idx="1"/>
          </p:nvPr>
        </p:nvSpPr>
        <p:spPr>
          <a:xfrm>
            <a:off x="563576" y="836231"/>
            <a:ext cx="10972800" cy="5894449"/>
          </a:xfrm>
        </p:spPr>
        <p:txBody>
          <a:bodyPr>
            <a:normAutofit fontScale="77500" lnSpcReduction="20000"/>
          </a:bodyPr>
          <a:lstStyle/>
          <a:p>
            <a:r>
              <a:rPr lang="en-US" dirty="0"/>
              <a:t>A thread is a sequentially executing program</a:t>
            </a:r>
          </a:p>
          <a:p>
            <a:pPr lvl="1"/>
            <a:r>
              <a:rPr lang="en-US" dirty="0"/>
              <a:t>Code</a:t>
            </a:r>
          </a:p>
          <a:p>
            <a:pPr lvl="1"/>
            <a:r>
              <a:rPr lang="en-US" dirty="0"/>
              <a:t>Runtime stack (local variables): private in </a:t>
            </a:r>
            <a:r>
              <a:rPr lang="en-US" dirty="0" err="1"/>
              <a:t>OpenMP</a:t>
            </a:r>
            <a:endParaRPr lang="en-US" dirty="0"/>
          </a:p>
          <a:p>
            <a:pPr lvl="1"/>
            <a:r>
              <a:rPr lang="en-US" dirty="0"/>
              <a:t>Global variables: shared in </a:t>
            </a:r>
            <a:r>
              <a:rPr lang="en-US" dirty="0" err="1"/>
              <a:t>OpenMP</a:t>
            </a:r>
            <a:endParaRPr lang="en-US" dirty="0"/>
          </a:p>
          <a:p>
            <a:r>
              <a:rPr lang="en-US" dirty="0"/>
              <a:t>Operating system (OS) can schedule threads to execute on different cores (processors)</a:t>
            </a:r>
          </a:p>
          <a:p>
            <a:pPr lvl="1"/>
            <a:r>
              <a:rPr lang="en-US" dirty="0"/>
              <a:t>May be more threads than cores</a:t>
            </a:r>
          </a:p>
          <a:p>
            <a:pPr lvl="1"/>
            <a:r>
              <a:rPr lang="en-US" dirty="0"/>
              <a:t>Threads execute </a:t>
            </a:r>
            <a:r>
              <a:rPr lang="en-US" dirty="0">
                <a:solidFill>
                  <a:srgbClr val="FF0000"/>
                </a:solidFill>
              </a:rPr>
              <a:t>asynchronously</a:t>
            </a:r>
            <a:r>
              <a:rPr lang="en-US" dirty="0"/>
              <a:t> (independent) of each other</a:t>
            </a:r>
          </a:p>
          <a:p>
            <a:pPr lvl="1"/>
            <a:r>
              <a:rPr lang="en-US" dirty="0"/>
              <a:t>Asynchronous execution can lead to races (unexpected timing)</a:t>
            </a:r>
          </a:p>
          <a:p>
            <a:r>
              <a:rPr lang="en-US" dirty="0"/>
              <a:t>Not to be confused with an operating system “process” (program executing on computer)</a:t>
            </a:r>
          </a:p>
          <a:p>
            <a:pPr lvl="1"/>
            <a:r>
              <a:rPr lang="en-US" dirty="0"/>
              <a:t>Similar in that both allow concurrent execution</a:t>
            </a:r>
          </a:p>
          <a:p>
            <a:pPr lvl="1"/>
            <a:r>
              <a:rPr lang="en-US" dirty="0"/>
              <a:t>The OS protects processes from interfering with each other; OS does not do this for threads!</a:t>
            </a:r>
          </a:p>
          <a:p>
            <a:pPr lvl="1"/>
            <a:r>
              <a:rPr lang="en-US" dirty="0"/>
              <a:t>A process typically includes multiple threads</a:t>
            </a:r>
          </a:p>
          <a:p>
            <a:pPr lvl="1"/>
            <a:r>
              <a:rPr lang="en-US" dirty="0"/>
              <a:t>Less overhead (time) to switch execution among threads; threads sometimes referred to as “</a:t>
            </a:r>
            <a:r>
              <a:rPr lang="en-US" dirty="0" smtClean="0"/>
              <a:t>lightweight </a:t>
            </a:r>
            <a:r>
              <a:rPr lang="en-US" dirty="0"/>
              <a:t>processes”</a:t>
            </a:r>
          </a:p>
        </p:txBody>
      </p:sp>
    </p:spTree>
    <p:extLst>
      <p:ext uri="{BB962C8B-B14F-4D97-AF65-F5344CB8AC3E}">
        <p14:creationId xmlns:p14="http://schemas.microsoft.com/office/powerpoint/2010/main" val="36997420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60338"/>
            <a:ext cx="8229600" cy="1143000"/>
          </a:xfrm>
        </p:spPr>
        <p:txBody>
          <a:bodyPr>
            <a:normAutofit fontScale="90000"/>
          </a:bodyPr>
          <a:lstStyle/>
          <a:p>
            <a:r>
              <a:rPr lang="en-US" dirty="0"/>
              <a:t>Creating (Forking) Threads</a:t>
            </a:r>
            <a:br>
              <a:rPr lang="en-US" dirty="0"/>
            </a:br>
            <a:r>
              <a:rPr lang="en-US" dirty="0"/>
              <a:t>Removing (Join) Threads</a:t>
            </a:r>
          </a:p>
        </p:txBody>
      </p:sp>
      <p:sp>
        <p:nvSpPr>
          <p:cNvPr id="3" name="Content Placeholder 2"/>
          <p:cNvSpPr>
            <a:spLocks noGrp="1"/>
          </p:cNvSpPr>
          <p:nvPr>
            <p:ph idx="1"/>
          </p:nvPr>
        </p:nvSpPr>
        <p:spPr>
          <a:xfrm>
            <a:off x="652793" y="3735832"/>
            <a:ext cx="10972800" cy="2906268"/>
          </a:xfrm>
        </p:spPr>
        <p:txBody>
          <a:bodyPr>
            <a:normAutofit/>
          </a:bodyPr>
          <a:lstStyle/>
          <a:p>
            <a:r>
              <a:rPr lang="en-US" dirty="0" smtClean="0"/>
              <a:t>“Fork</a:t>
            </a:r>
            <a:r>
              <a:rPr lang="en-US" dirty="0"/>
              <a:t>” primitive used to create threads</a:t>
            </a:r>
          </a:p>
          <a:p>
            <a:r>
              <a:rPr lang="en-US" dirty="0"/>
              <a:t>Each begins executing a block of code</a:t>
            </a:r>
          </a:p>
          <a:p>
            <a:r>
              <a:rPr lang="en-US" dirty="0"/>
              <a:t>The threads </a:t>
            </a:r>
            <a:r>
              <a:rPr lang="en-US" dirty="0">
                <a:solidFill>
                  <a:srgbClr val="FF0000"/>
                </a:solidFill>
              </a:rPr>
              <a:t>may</a:t>
            </a:r>
            <a:r>
              <a:rPr lang="en-US" dirty="0"/>
              <a:t> execute concurrently on different processors (cores)</a:t>
            </a:r>
          </a:p>
          <a:p>
            <a:r>
              <a:rPr lang="en-US" dirty="0"/>
              <a:t>“Join” used to combine/delete threads</a:t>
            </a:r>
          </a:p>
        </p:txBody>
      </p:sp>
      <p:grpSp>
        <p:nvGrpSpPr>
          <p:cNvPr id="44" name="Group 43">
            <a:extLst>
              <a:ext uri="{FF2B5EF4-FFF2-40B4-BE49-F238E27FC236}">
                <a16:creationId xmlns:a16="http://schemas.microsoft.com/office/drawing/2014/main" id="{AE94E975-8802-A94F-A2B7-4B945A401772}"/>
              </a:ext>
            </a:extLst>
          </p:cNvPr>
          <p:cNvGrpSpPr/>
          <p:nvPr/>
        </p:nvGrpSpPr>
        <p:grpSpPr>
          <a:xfrm>
            <a:off x="3362326" y="1778717"/>
            <a:ext cx="5153025" cy="1450825"/>
            <a:chOff x="1317625" y="1431797"/>
            <a:chExt cx="5153025" cy="1450825"/>
          </a:xfrm>
        </p:grpSpPr>
        <p:cxnSp>
          <p:nvCxnSpPr>
            <p:cNvPr id="30" name="Straight Connector 29">
              <a:extLst>
                <a:ext uri="{FF2B5EF4-FFF2-40B4-BE49-F238E27FC236}">
                  <a16:creationId xmlns:a16="http://schemas.microsoft.com/office/drawing/2014/main" id="{6D1F77C4-841A-2846-A46E-30A1EE942909}"/>
                </a:ext>
              </a:extLst>
            </p:cNvPr>
            <p:cNvCxnSpPr>
              <a:cxnSpLocks/>
            </p:cNvCxnSpPr>
            <p:nvPr/>
          </p:nvCxnSpPr>
          <p:spPr>
            <a:xfrm>
              <a:off x="1317625" y="2300265"/>
              <a:ext cx="1506472" cy="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69978958-0734-4249-8718-51C4FF4B9555}"/>
                </a:ext>
              </a:extLst>
            </p:cNvPr>
            <p:cNvCxnSpPr/>
            <p:nvPr/>
          </p:nvCxnSpPr>
          <p:spPr>
            <a:xfrm>
              <a:off x="2950375" y="1453019"/>
              <a:ext cx="2002721" cy="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7BF5133C-9F32-D343-B783-950BC365117E}"/>
                </a:ext>
              </a:extLst>
            </p:cNvPr>
            <p:cNvCxnSpPr/>
            <p:nvPr/>
          </p:nvCxnSpPr>
          <p:spPr>
            <a:xfrm>
              <a:off x="2950375" y="2056248"/>
              <a:ext cx="1760698" cy="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9384BE24-E784-B847-8266-C2CEF9310677}"/>
                </a:ext>
              </a:extLst>
            </p:cNvPr>
            <p:cNvCxnSpPr/>
            <p:nvPr/>
          </p:nvCxnSpPr>
          <p:spPr>
            <a:xfrm>
              <a:off x="2950375" y="2882622"/>
              <a:ext cx="2232441" cy="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D3A75514-EE14-614C-86BD-A282AD463725}"/>
                </a:ext>
              </a:extLst>
            </p:cNvPr>
            <p:cNvCxnSpPr/>
            <p:nvPr/>
          </p:nvCxnSpPr>
          <p:spPr>
            <a:xfrm flipV="1">
              <a:off x="2824098" y="1453019"/>
              <a:ext cx="126277" cy="847246"/>
            </a:xfrm>
            <a:prstGeom prst="line">
              <a:avLst/>
            </a:prstGeom>
            <a:ln>
              <a:solidFill>
                <a:srgbClr val="000000"/>
              </a:solidFill>
              <a:prstDash val="dash"/>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4F041CED-B1F0-3546-B531-7C557BBFA2BC}"/>
                </a:ext>
              </a:extLst>
            </p:cNvPr>
            <p:cNvCxnSpPr/>
            <p:nvPr/>
          </p:nvCxnSpPr>
          <p:spPr>
            <a:xfrm flipV="1">
              <a:off x="2824098" y="2056248"/>
              <a:ext cx="126277" cy="244018"/>
            </a:xfrm>
            <a:prstGeom prst="line">
              <a:avLst/>
            </a:prstGeom>
            <a:ln>
              <a:solidFill>
                <a:srgbClr val="000000"/>
              </a:solidFill>
              <a:prstDash val="dash"/>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F34773C2-B2AE-BB4F-88DE-05E8AC80EFD7}"/>
                </a:ext>
              </a:extLst>
            </p:cNvPr>
            <p:cNvCxnSpPr/>
            <p:nvPr/>
          </p:nvCxnSpPr>
          <p:spPr>
            <a:xfrm>
              <a:off x="2824098" y="2300265"/>
              <a:ext cx="126277" cy="582357"/>
            </a:xfrm>
            <a:prstGeom prst="line">
              <a:avLst/>
            </a:prstGeom>
            <a:ln>
              <a:solidFill>
                <a:srgbClr val="000000"/>
              </a:solidFill>
              <a:prstDash val="dash"/>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583EF77F-EA01-7A48-80F6-2ED2189CBD7D}"/>
                </a:ext>
              </a:extLst>
            </p:cNvPr>
            <p:cNvCxnSpPr>
              <a:cxnSpLocks/>
            </p:cNvCxnSpPr>
            <p:nvPr/>
          </p:nvCxnSpPr>
          <p:spPr>
            <a:xfrm>
              <a:off x="5243249" y="2300265"/>
              <a:ext cx="1227401" cy="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A75C5DA8-030A-ED43-8531-765DF8F8976E}"/>
                </a:ext>
              </a:extLst>
            </p:cNvPr>
            <p:cNvCxnSpPr/>
            <p:nvPr/>
          </p:nvCxnSpPr>
          <p:spPr>
            <a:xfrm flipH="1" flipV="1">
              <a:off x="4946214" y="1431797"/>
              <a:ext cx="297034" cy="855411"/>
            </a:xfrm>
            <a:prstGeom prst="line">
              <a:avLst/>
            </a:prstGeom>
            <a:ln>
              <a:solidFill>
                <a:srgbClr val="000000"/>
              </a:solidFill>
              <a:prstDash val="dash"/>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FB9F510A-06BF-3542-BC14-276510C02F86}"/>
                </a:ext>
              </a:extLst>
            </p:cNvPr>
            <p:cNvCxnSpPr/>
            <p:nvPr/>
          </p:nvCxnSpPr>
          <p:spPr>
            <a:xfrm>
              <a:off x="4711072" y="2056248"/>
              <a:ext cx="532176" cy="244018"/>
            </a:xfrm>
            <a:prstGeom prst="line">
              <a:avLst/>
            </a:prstGeom>
            <a:ln>
              <a:solidFill>
                <a:srgbClr val="000000"/>
              </a:solidFill>
              <a:prstDash val="dash"/>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E2F0E93F-5D3F-364B-8DA7-24644A483F46}"/>
                </a:ext>
              </a:extLst>
            </p:cNvPr>
            <p:cNvCxnSpPr/>
            <p:nvPr/>
          </p:nvCxnSpPr>
          <p:spPr>
            <a:xfrm flipH="1">
              <a:off x="5182816" y="2287208"/>
              <a:ext cx="60432" cy="574192"/>
            </a:xfrm>
            <a:prstGeom prst="line">
              <a:avLst/>
            </a:prstGeom>
            <a:ln>
              <a:solidFill>
                <a:srgbClr val="000000"/>
              </a:solidFill>
              <a:prstDash val="dash"/>
            </a:ln>
          </p:spPr>
          <p:style>
            <a:lnRef idx="2">
              <a:schemeClr val="accent1"/>
            </a:lnRef>
            <a:fillRef idx="0">
              <a:schemeClr val="accent1"/>
            </a:fillRef>
            <a:effectRef idx="1">
              <a:schemeClr val="accent1"/>
            </a:effectRef>
            <a:fontRef idx="minor">
              <a:schemeClr val="tx1"/>
            </a:fontRef>
          </p:style>
        </p:cxnSp>
      </p:grpSp>
      <p:sp>
        <p:nvSpPr>
          <p:cNvPr id="45" name="TextBox 44">
            <a:extLst>
              <a:ext uri="{FF2B5EF4-FFF2-40B4-BE49-F238E27FC236}">
                <a16:creationId xmlns:a16="http://schemas.microsoft.com/office/drawing/2014/main" id="{14C89285-F5D1-1C48-8EF1-3854CA7C60A0}"/>
              </a:ext>
            </a:extLst>
          </p:cNvPr>
          <p:cNvSpPr txBox="1"/>
          <p:nvPr/>
        </p:nvSpPr>
        <p:spPr>
          <a:xfrm>
            <a:off x="3327401" y="1498601"/>
            <a:ext cx="730265" cy="461665"/>
          </a:xfrm>
          <a:prstGeom prst="rect">
            <a:avLst/>
          </a:prstGeom>
          <a:noFill/>
        </p:spPr>
        <p:txBody>
          <a:bodyPr wrap="none" rtlCol="0">
            <a:spAutoFit/>
          </a:bodyPr>
          <a:lstStyle/>
          <a:p>
            <a:r>
              <a:rPr lang="en-US" sz="2400" dirty="0"/>
              <a:t>Fork</a:t>
            </a:r>
          </a:p>
        </p:txBody>
      </p:sp>
      <p:cxnSp>
        <p:nvCxnSpPr>
          <p:cNvPr id="47" name="Straight Arrow Connector 46">
            <a:extLst>
              <a:ext uri="{FF2B5EF4-FFF2-40B4-BE49-F238E27FC236}">
                <a16:creationId xmlns:a16="http://schemas.microsoft.com/office/drawing/2014/main" id="{CCA30A90-3504-194E-AF92-EBA8B3E6F04B}"/>
              </a:ext>
            </a:extLst>
          </p:cNvPr>
          <p:cNvCxnSpPr>
            <a:stCxn id="45" idx="3"/>
          </p:cNvCxnSpPr>
          <p:nvPr/>
        </p:nvCxnSpPr>
        <p:spPr>
          <a:xfrm>
            <a:off x="4057666" y="1729434"/>
            <a:ext cx="692135" cy="60736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8" name="TextBox 47">
            <a:extLst>
              <a:ext uri="{FF2B5EF4-FFF2-40B4-BE49-F238E27FC236}">
                <a16:creationId xmlns:a16="http://schemas.microsoft.com/office/drawing/2014/main" id="{08403EAB-6E8E-984B-9FA3-F5A7AA46AD59}"/>
              </a:ext>
            </a:extLst>
          </p:cNvPr>
          <p:cNvSpPr txBox="1"/>
          <p:nvPr/>
        </p:nvSpPr>
        <p:spPr>
          <a:xfrm>
            <a:off x="7797800" y="1473201"/>
            <a:ext cx="676788" cy="461665"/>
          </a:xfrm>
          <a:prstGeom prst="rect">
            <a:avLst/>
          </a:prstGeom>
          <a:noFill/>
        </p:spPr>
        <p:txBody>
          <a:bodyPr wrap="none" rtlCol="0">
            <a:spAutoFit/>
          </a:bodyPr>
          <a:lstStyle/>
          <a:p>
            <a:r>
              <a:rPr lang="en-US" sz="2400" dirty="0"/>
              <a:t>Join</a:t>
            </a:r>
          </a:p>
        </p:txBody>
      </p:sp>
      <p:cxnSp>
        <p:nvCxnSpPr>
          <p:cNvPr id="49" name="Straight Arrow Connector 48">
            <a:extLst>
              <a:ext uri="{FF2B5EF4-FFF2-40B4-BE49-F238E27FC236}">
                <a16:creationId xmlns:a16="http://schemas.microsoft.com/office/drawing/2014/main" id="{100531C7-F2A6-AB49-BED7-3D7670A0AD05}"/>
              </a:ext>
            </a:extLst>
          </p:cNvPr>
          <p:cNvCxnSpPr>
            <a:cxnSpLocks/>
            <a:stCxn id="48" idx="1"/>
          </p:cNvCxnSpPr>
          <p:nvPr/>
        </p:nvCxnSpPr>
        <p:spPr>
          <a:xfrm flipH="1">
            <a:off x="7315200" y="1704034"/>
            <a:ext cx="482600" cy="64546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626339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EBAA1-8470-8148-8317-5032F3744DF1}"/>
              </a:ext>
            </a:extLst>
          </p:cNvPr>
          <p:cNvSpPr>
            <a:spLocks noGrp="1"/>
          </p:cNvSpPr>
          <p:nvPr>
            <p:ph type="title"/>
          </p:nvPr>
        </p:nvSpPr>
        <p:spPr>
          <a:xfrm>
            <a:off x="1981200" y="-14731"/>
            <a:ext cx="8229600" cy="1143000"/>
          </a:xfrm>
        </p:spPr>
        <p:txBody>
          <a:bodyPr>
            <a:normAutofit/>
          </a:bodyPr>
          <a:lstStyle/>
          <a:p>
            <a:r>
              <a:rPr lang="en-US" sz="4800" dirty="0"/>
              <a:t>Outline</a:t>
            </a:r>
          </a:p>
        </p:txBody>
      </p:sp>
      <p:sp>
        <p:nvSpPr>
          <p:cNvPr id="3" name="Content Placeholder 2">
            <a:extLst>
              <a:ext uri="{FF2B5EF4-FFF2-40B4-BE49-F238E27FC236}">
                <a16:creationId xmlns:a16="http://schemas.microsoft.com/office/drawing/2014/main" id="{CB356051-6D6A-2A42-86B8-5107398E4998}"/>
              </a:ext>
            </a:extLst>
          </p:cNvPr>
          <p:cNvSpPr>
            <a:spLocks noGrp="1"/>
          </p:cNvSpPr>
          <p:nvPr>
            <p:ph idx="1"/>
          </p:nvPr>
        </p:nvSpPr>
        <p:spPr>
          <a:xfrm>
            <a:off x="571016" y="980562"/>
            <a:ext cx="10972800" cy="5877438"/>
          </a:xfrm>
        </p:spPr>
        <p:txBody>
          <a:bodyPr>
            <a:normAutofit/>
          </a:bodyPr>
          <a:lstStyle/>
          <a:p>
            <a:r>
              <a:rPr lang="en-US" sz="3600" dirty="0" smtClean="0"/>
              <a:t>Motivation and overview</a:t>
            </a:r>
            <a:endParaRPr lang="en-US" sz="3600" dirty="0"/>
          </a:p>
          <a:p>
            <a:r>
              <a:rPr lang="en-US" sz="3600" dirty="0" smtClean="0"/>
              <a:t>Multiprocessors</a:t>
            </a:r>
            <a:endParaRPr lang="en-US" sz="3600" dirty="0"/>
          </a:p>
          <a:p>
            <a:r>
              <a:rPr lang="en-US" sz="3600" dirty="0" smtClean="0"/>
              <a:t>Concurrency issues with shared memory</a:t>
            </a:r>
          </a:p>
          <a:p>
            <a:r>
              <a:rPr lang="en-US" sz="3600" dirty="0"/>
              <a:t>Types of parallel algorithms</a:t>
            </a:r>
          </a:p>
          <a:p>
            <a:endParaRPr lang="en-US" sz="3600" dirty="0"/>
          </a:p>
        </p:txBody>
      </p:sp>
    </p:spTree>
    <p:extLst>
      <p:ext uri="{BB962C8B-B14F-4D97-AF65-F5344CB8AC3E}">
        <p14:creationId xmlns:p14="http://schemas.microsoft.com/office/powerpoint/2010/main" val="7062904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Problems with Threads/Concurrency</a:t>
            </a:r>
            <a:endParaRPr lang="en-US" dirty="0"/>
          </a:p>
        </p:txBody>
      </p:sp>
      <p:sp>
        <p:nvSpPr>
          <p:cNvPr id="3" name="Content Placeholder 2"/>
          <p:cNvSpPr>
            <a:spLocks noGrp="1"/>
          </p:cNvSpPr>
          <p:nvPr>
            <p:ph idx="1"/>
          </p:nvPr>
        </p:nvSpPr>
        <p:spPr>
          <a:xfrm>
            <a:off x="609600" y="1180226"/>
            <a:ext cx="10972800" cy="4525963"/>
          </a:xfrm>
        </p:spPr>
        <p:txBody>
          <a:bodyPr/>
          <a:lstStyle/>
          <a:p>
            <a:r>
              <a:rPr lang="en-US" dirty="0" smtClean="0"/>
              <a:t>Can you think of any problems that could arise with the programming model of threads?</a:t>
            </a:r>
          </a:p>
          <a:p>
            <a:r>
              <a:rPr lang="en-US" dirty="0" smtClean="0"/>
              <a:t>Can you think of some ways in which such problems could be mitigated?</a:t>
            </a:r>
            <a:endParaRPr lang="en-US" dirty="0"/>
          </a:p>
        </p:txBody>
      </p:sp>
      <p:grpSp>
        <p:nvGrpSpPr>
          <p:cNvPr id="4" name="Group 3"/>
          <p:cNvGrpSpPr/>
          <p:nvPr/>
        </p:nvGrpSpPr>
        <p:grpSpPr>
          <a:xfrm>
            <a:off x="2113003" y="3361038"/>
            <a:ext cx="7853116" cy="3280742"/>
            <a:chOff x="457200" y="934352"/>
            <a:chExt cx="8491548" cy="4063825"/>
          </a:xfrm>
        </p:grpSpPr>
        <p:sp>
          <p:nvSpPr>
            <p:cNvPr id="5" name="Rectangle 4"/>
            <p:cNvSpPr/>
            <p:nvPr/>
          </p:nvSpPr>
          <p:spPr>
            <a:xfrm>
              <a:off x="457200" y="934352"/>
              <a:ext cx="8491548" cy="4063825"/>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 name="Group 5"/>
            <p:cNvGrpSpPr/>
            <p:nvPr/>
          </p:nvGrpSpPr>
          <p:grpSpPr>
            <a:xfrm>
              <a:off x="1547415" y="1217507"/>
              <a:ext cx="1240857" cy="1956300"/>
              <a:chOff x="2525503" y="1562120"/>
              <a:chExt cx="1240857" cy="1956300"/>
            </a:xfrm>
          </p:grpSpPr>
          <p:sp>
            <p:nvSpPr>
              <p:cNvPr id="17" name="Rectangle 16"/>
              <p:cNvSpPr/>
              <p:nvPr/>
            </p:nvSpPr>
            <p:spPr>
              <a:xfrm>
                <a:off x="2525503" y="1562120"/>
                <a:ext cx="1240857" cy="1956300"/>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dirty="0">
                    <a:solidFill>
                      <a:srgbClr val="000000"/>
                    </a:solidFill>
                  </a:rPr>
                  <a:t>private</a:t>
                </a:r>
              </a:p>
              <a:p>
                <a:pPr algn="ctr"/>
                <a:r>
                  <a:rPr lang="en-US" dirty="0">
                    <a:solidFill>
                      <a:srgbClr val="000000"/>
                    </a:solidFill>
                  </a:rPr>
                  <a:t>variables</a:t>
                </a:r>
              </a:p>
            </p:txBody>
          </p:sp>
          <p:sp>
            <p:nvSpPr>
              <p:cNvPr id="18" name="Rectangle 17"/>
              <p:cNvSpPr/>
              <p:nvPr/>
            </p:nvSpPr>
            <p:spPr>
              <a:xfrm>
                <a:off x="2656888" y="2335878"/>
                <a:ext cx="963486" cy="1036547"/>
              </a:xfrm>
              <a:prstGeom prst="rect">
                <a:avLst/>
              </a:prstGeom>
              <a:solidFill>
                <a:schemeClr val="accent2">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rPr>
                  <a:t>thread</a:t>
                </a:r>
              </a:p>
            </p:txBody>
          </p:sp>
        </p:grpSp>
        <p:grpSp>
          <p:nvGrpSpPr>
            <p:cNvPr id="7" name="Group 6"/>
            <p:cNvGrpSpPr/>
            <p:nvPr/>
          </p:nvGrpSpPr>
          <p:grpSpPr>
            <a:xfrm>
              <a:off x="4502688" y="1217507"/>
              <a:ext cx="1240857" cy="1956300"/>
              <a:chOff x="2525503" y="1562120"/>
              <a:chExt cx="1240857" cy="1956300"/>
            </a:xfrm>
          </p:grpSpPr>
          <p:sp>
            <p:nvSpPr>
              <p:cNvPr id="15" name="Rectangle 14"/>
              <p:cNvSpPr/>
              <p:nvPr/>
            </p:nvSpPr>
            <p:spPr>
              <a:xfrm>
                <a:off x="2525503" y="1562120"/>
                <a:ext cx="1240857" cy="1956300"/>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dirty="0">
                    <a:solidFill>
                      <a:srgbClr val="000000"/>
                    </a:solidFill>
                  </a:rPr>
                  <a:t>private</a:t>
                </a:r>
              </a:p>
              <a:p>
                <a:pPr algn="ctr"/>
                <a:r>
                  <a:rPr lang="en-US" dirty="0">
                    <a:solidFill>
                      <a:srgbClr val="000000"/>
                    </a:solidFill>
                  </a:rPr>
                  <a:t>variables</a:t>
                </a:r>
              </a:p>
            </p:txBody>
          </p:sp>
          <p:sp>
            <p:nvSpPr>
              <p:cNvPr id="16" name="Rectangle 15"/>
              <p:cNvSpPr/>
              <p:nvPr/>
            </p:nvSpPr>
            <p:spPr>
              <a:xfrm>
                <a:off x="2656888" y="2335878"/>
                <a:ext cx="963486" cy="1036547"/>
              </a:xfrm>
              <a:prstGeom prst="rect">
                <a:avLst/>
              </a:prstGeom>
              <a:solidFill>
                <a:schemeClr val="accent2">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rPr>
                  <a:t>thread</a:t>
                </a:r>
              </a:p>
            </p:txBody>
          </p:sp>
        </p:grpSp>
        <p:grpSp>
          <p:nvGrpSpPr>
            <p:cNvPr id="8" name="Group 7"/>
            <p:cNvGrpSpPr/>
            <p:nvPr/>
          </p:nvGrpSpPr>
          <p:grpSpPr>
            <a:xfrm>
              <a:off x="6187907" y="1991265"/>
              <a:ext cx="1240857" cy="1956300"/>
              <a:chOff x="2525503" y="1562120"/>
              <a:chExt cx="1240857" cy="1956300"/>
            </a:xfrm>
          </p:grpSpPr>
          <p:sp>
            <p:nvSpPr>
              <p:cNvPr id="13" name="Rectangle 12"/>
              <p:cNvSpPr/>
              <p:nvPr/>
            </p:nvSpPr>
            <p:spPr>
              <a:xfrm>
                <a:off x="2525503" y="1562120"/>
                <a:ext cx="1240857" cy="1956300"/>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dirty="0">
                    <a:solidFill>
                      <a:srgbClr val="000000"/>
                    </a:solidFill>
                  </a:rPr>
                  <a:t>private</a:t>
                </a:r>
              </a:p>
              <a:p>
                <a:pPr algn="ctr"/>
                <a:r>
                  <a:rPr lang="en-US" dirty="0">
                    <a:solidFill>
                      <a:srgbClr val="000000"/>
                    </a:solidFill>
                  </a:rPr>
                  <a:t>variables</a:t>
                </a:r>
              </a:p>
            </p:txBody>
          </p:sp>
          <p:sp>
            <p:nvSpPr>
              <p:cNvPr id="14" name="Rectangle 13"/>
              <p:cNvSpPr/>
              <p:nvPr/>
            </p:nvSpPr>
            <p:spPr>
              <a:xfrm>
                <a:off x="2656888" y="2335878"/>
                <a:ext cx="963486" cy="1036547"/>
              </a:xfrm>
              <a:prstGeom prst="rect">
                <a:avLst/>
              </a:prstGeom>
              <a:solidFill>
                <a:schemeClr val="accent2">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rPr>
                  <a:t>thread</a:t>
                </a:r>
              </a:p>
            </p:txBody>
          </p:sp>
        </p:grpSp>
        <p:grpSp>
          <p:nvGrpSpPr>
            <p:cNvPr id="9" name="Group 8"/>
            <p:cNvGrpSpPr/>
            <p:nvPr/>
          </p:nvGrpSpPr>
          <p:grpSpPr>
            <a:xfrm>
              <a:off x="3034616" y="2584067"/>
              <a:ext cx="1240857" cy="1956300"/>
              <a:chOff x="2525503" y="1562120"/>
              <a:chExt cx="1240857" cy="1956300"/>
            </a:xfrm>
          </p:grpSpPr>
          <p:sp>
            <p:nvSpPr>
              <p:cNvPr id="11" name="Rectangle 10"/>
              <p:cNvSpPr/>
              <p:nvPr/>
            </p:nvSpPr>
            <p:spPr>
              <a:xfrm>
                <a:off x="2525503" y="1562120"/>
                <a:ext cx="1240857" cy="1956300"/>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dirty="0">
                    <a:solidFill>
                      <a:srgbClr val="000000"/>
                    </a:solidFill>
                  </a:rPr>
                  <a:t>private</a:t>
                </a:r>
              </a:p>
              <a:p>
                <a:pPr algn="ctr"/>
                <a:r>
                  <a:rPr lang="en-US" dirty="0">
                    <a:solidFill>
                      <a:srgbClr val="000000"/>
                    </a:solidFill>
                  </a:rPr>
                  <a:t>variables</a:t>
                </a:r>
              </a:p>
            </p:txBody>
          </p:sp>
          <p:sp>
            <p:nvSpPr>
              <p:cNvPr id="12" name="Rectangle 11"/>
              <p:cNvSpPr/>
              <p:nvPr/>
            </p:nvSpPr>
            <p:spPr>
              <a:xfrm>
                <a:off x="2656888" y="2335878"/>
                <a:ext cx="963486" cy="1036547"/>
              </a:xfrm>
              <a:prstGeom prst="rect">
                <a:avLst/>
              </a:prstGeom>
              <a:solidFill>
                <a:schemeClr val="accent2">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rPr>
                  <a:t>thread</a:t>
                </a:r>
              </a:p>
            </p:txBody>
          </p:sp>
        </p:grpSp>
        <p:sp>
          <p:nvSpPr>
            <p:cNvPr id="10" name="TextBox 9"/>
            <p:cNvSpPr txBox="1"/>
            <p:nvPr/>
          </p:nvSpPr>
          <p:spPr>
            <a:xfrm>
              <a:off x="5751730" y="4282706"/>
              <a:ext cx="2931211" cy="584776"/>
            </a:xfrm>
            <a:prstGeom prst="rect">
              <a:avLst/>
            </a:prstGeom>
            <a:noFill/>
          </p:spPr>
          <p:txBody>
            <a:bodyPr wrap="none" rtlCol="0">
              <a:spAutoFit/>
            </a:bodyPr>
            <a:lstStyle/>
            <a:p>
              <a:r>
                <a:rPr lang="en-US" sz="3200" dirty="0"/>
                <a:t>Shared variables</a:t>
              </a:r>
            </a:p>
          </p:txBody>
        </p:sp>
      </p:grpSp>
    </p:spTree>
    <p:extLst>
      <p:ext uri="{BB962C8B-B14F-4D97-AF65-F5344CB8AC3E}">
        <p14:creationId xmlns:p14="http://schemas.microsoft.com/office/powerpoint/2010/main" val="23396057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Problems with Threads/Concurrency</a:t>
            </a:r>
            <a:endParaRPr lang="en-US" dirty="0"/>
          </a:p>
        </p:txBody>
      </p:sp>
      <p:sp>
        <p:nvSpPr>
          <p:cNvPr id="3" name="Content Placeholder 2"/>
          <p:cNvSpPr>
            <a:spLocks noGrp="1"/>
          </p:cNvSpPr>
          <p:nvPr>
            <p:ph idx="1"/>
          </p:nvPr>
        </p:nvSpPr>
        <p:spPr>
          <a:xfrm>
            <a:off x="609600" y="1415005"/>
            <a:ext cx="10972800" cy="4525963"/>
          </a:xfrm>
        </p:spPr>
        <p:txBody>
          <a:bodyPr>
            <a:normAutofit/>
          </a:bodyPr>
          <a:lstStyle/>
          <a:p>
            <a:r>
              <a:rPr lang="en-US" dirty="0" smtClean="0"/>
              <a:t>Can you think of any problems that could arise with the programming model of threads?</a:t>
            </a:r>
          </a:p>
          <a:p>
            <a:pPr lvl="1"/>
            <a:r>
              <a:rPr lang="en-US" dirty="0" smtClean="0"/>
              <a:t>Multiple threads can access shared variables</a:t>
            </a:r>
          </a:p>
          <a:p>
            <a:pPr lvl="2"/>
            <a:r>
              <a:rPr lang="en-US" dirty="0" smtClean="0"/>
              <a:t>Thread 0 and Thread 1 may update the same variable, which may affect execution in unpredictable ways</a:t>
            </a:r>
          </a:p>
          <a:p>
            <a:pPr lvl="2"/>
            <a:r>
              <a:rPr lang="en-US" dirty="0" smtClean="0"/>
              <a:t>Multiple threads may compete for access to a resource at the same time, which can lead to “deadlock” in which each thread is waiting for an event that can only be caused by another thread that is also waiting.</a:t>
            </a:r>
          </a:p>
          <a:p>
            <a:r>
              <a:rPr lang="en-US" dirty="0" smtClean="0"/>
              <a:t>We will discuss some ways to handle these problems.</a:t>
            </a:r>
            <a:endParaRPr lang="en-US" dirty="0"/>
          </a:p>
          <a:p>
            <a:endParaRPr lang="en-US" dirty="0"/>
          </a:p>
        </p:txBody>
      </p:sp>
    </p:spTree>
    <p:extLst>
      <p:ext uri="{BB962C8B-B14F-4D97-AF65-F5344CB8AC3E}">
        <p14:creationId xmlns:p14="http://schemas.microsoft.com/office/powerpoint/2010/main" val="9732420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Multiprocessor Architectures</a:t>
            </a:r>
            <a:endParaRPr lang="en-US" dirty="0"/>
          </a:p>
        </p:txBody>
      </p:sp>
      <p:sp>
        <p:nvSpPr>
          <p:cNvPr id="3" name="Content Placeholder 2"/>
          <p:cNvSpPr>
            <a:spLocks noGrp="1"/>
          </p:cNvSpPr>
          <p:nvPr>
            <p:ph idx="1"/>
          </p:nvPr>
        </p:nvSpPr>
        <p:spPr>
          <a:xfrm>
            <a:off x="609600" y="1600201"/>
            <a:ext cx="10972800" cy="5082821"/>
          </a:xfrm>
        </p:spPr>
        <p:txBody>
          <a:bodyPr>
            <a:normAutofit lnSpcReduction="10000"/>
          </a:bodyPr>
          <a:lstStyle/>
          <a:p>
            <a:r>
              <a:rPr lang="en-US" dirty="0" smtClean="0"/>
              <a:t>Massively parallel processors (MPPs)</a:t>
            </a:r>
          </a:p>
          <a:p>
            <a:pPr lvl="1"/>
            <a:r>
              <a:rPr lang="en-US" dirty="0" smtClean="0"/>
              <a:t>Most easily scales to extremes of computing system size and performance (e.g., millions of processor cores)</a:t>
            </a:r>
          </a:p>
          <a:p>
            <a:pPr lvl="1"/>
            <a:r>
              <a:rPr lang="en-US" dirty="0" smtClean="0"/>
              <a:t>Memory is distributed:</a:t>
            </a:r>
          </a:p>
          <a:p>
            <a:pPr lvl="2"/>
            <a:r>
              <a:rPr lang="en-US" dirty="0" smtClean="0"/>
              <a:t>Groups of processors (nodes) are directly connected to their own local memory</a:t>
            </a:r>
          </a:p>
          <a:p>
            <a:pPr lvl="2"/>
            <a:r>
              <a:rPr lang="en-US" dirty="0" smtClean="0"/>
              <a:t>No sharing of memory across nodes: message-passing across fast network</a:t>
            </a:r>
          </a:p>
          <a:p>
            <a:r>
              <a:rPr lang="en-US" dirty="0" smtClean="0"/>
              <a:t>Commodity clusters</a:t>
            </a:r>
          </a:p>
          <a:p>
            <a:pPr lvl="1"/>
            <a:r>
              <a:rPr lang="en-US" dirty="0" smtClean="0"/>
              <a:t>Both compute node and network are off-the-shelf commercial products</a:t>
            </a:r>
          </a:p>
          <a:p>
            <a:pPr lvl="1"/>
            <a:r>
              <a:rPr lang="en-US" dirty="0" smtClean="0"/>
              <a:t>Not as large or efficient as MPPs, but much cheaper</a:t>
            </a:r>
            <a:endParaRPr lang="en-US" dirty="0"/>
          </a:p>
        </p:txBody>
      </p:sp>
    </p:spTree>
    <p:extLst>
      <p:ext uri="{BB962C8B-B14F-4D97-AF65-F5344CB8AC3E}">
        <p14:creationId xmlns:p14="http://schemas.microsoft.com/office/powerpoint/2010/main" val="32595076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4353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62757"/>
            <a:ext cx="12192000" cy="2494139"/>
          </a:xfrm>
        </p:spPr>
        <p:txBody>
          <a:bodyPr>
            <a:normAutofit/>
          </a:bodyPr>
          <a:lstStyle/>
          <a:p>
            <a:r>
              <a:rPr lang="en-US" dirty="0"/>
              <a:t>A Brief Introduction to </a:t>
            </a:r>
            <a:r>
              <a:rPr lang="en-US" dirty="0" smtClean="0"/>
              <a:t/>
            </a:r>
            <a:br>
              <a:rPr lang="en-US" dirty="0" smtClean="0"/>
            </a:br>
            <a:r>
              <a:rPr lang="en-US" dirty="0" smtClean="0"/>
              <a:t>Parallel </a:t>
            </a:r>
            <a:r>
              <a:rPr lang="en-US" dirty="0"/>
              <a:t>Computing and </a:t>
            </a:r>
            <a:r>
              <a:rPr lang="en-US" dirty="0" smtClean="0"/>
              <a:t>Concurrency</a:t>
            </a:r>
            <a:br>
              <a:rPr lang="en-US" dirty="0" smtClean="0"/>
            </a:br>
            <a:r>
              <a:rPr lang="en-US" dirty="0" smtClean="0"/>
              <a:t>Part 3: Concurrency Issues with Shared Memory</a:t>
            </a:r>
            <a:endParaRPr lang="en-US" dirty="0"/>
          </a:p>
        </p:txBody>
      </p:sp>
      <p:sp>
        <p:nvSpPr>
          <p:cNvPr id="5" name="Subtitle 2"/>
          <p:cNvSpPr txBox="1">
            <a:spLocks/>
          </p:cNvSpPr>
          <p:nvPr/>
        </p:nvSpPr>
        <p:spPr bwMode="auto">
          <a:xfrm>
            <a:off x="1981200" y="4038600"/>
            <a:ext cx="8534400" cy="17526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ea typeface="+mn-ea"/>
              </a:defRPr>
            </a:lvl2pPr>
            <a:lvl3pPr marL="914400" indent="0" algn="ctr" rtl="0" eaLnBrk="0" fontAlgn="base" hangingPunct="0">
              <a:spcBef>
                <a:spcPct val="20000"/>
              </a:spcBef>
              <a:spcAft>
                <a:spcPct val="0"/>
              </a:spcAft>
              <a:buNone/>
              <a:defRPr sz="2400">
                <a:solidFill>
                  <a:schemeClr val="tx1"/>
                </a:solidFill>
                <a:latin typeface="+mn-lt"/>
                <a:ea typeface="+mn-ea"/>
              </a:defRPr>
            </a:lvl3pPr>
            <a:lvl4pPr marL="1371600" indent="0" algn="ctr" rtl="0" eaLnBrk="0" fontAlgn="base" hangingPunct="0">
              <a:spcBef>
                <a:spcPct val="20000"/>
              </a:spcBef>
              <a:spcAft>
                <a:spcPct val="0"/>
              </a:spcAft>
              <a:buNone/>
              <a:defRPr sz="2000">
                <a:solidFill>
                  <a:schemeClr val="tx1"/>
                </a:solidFill>
                <a:latin typeface="+mn-lt"/>
                <a:ea typeface="+mn-ea"/>
              </a:defRPr>
            </a:lvl4pPr>
            <a:lvl5pPr marL="1828800" indent="0" algn="ctr" rtl="0" eaLnBrk="0" fontAlgn="base" hangingPunct="0">
              <a:spcBef>
                <a:spcPct val="20000"/>
              </a:spcBef>
              <a:spcAft>
                <a:spcPct val="0"/>
              </a:spcAft>
              <a:buNone/>
              <a:defRPr sz="2000">
                <a:solidFill>
                  <a:schemeClr val="tx1"/>
                </a:solidFill>
                <a:latin typeface="+mn-lt"/>
                <a:ea typeface="+mn-ea"/>
              </a:defRPr>
            </a:lvl5pPr>
            <a:lvl6pPr marL="2286000" indent="0" algn="ctr" rtl="0" fontAlgn="base">
              <a:spcBef>
                <a:spcPct val="20000"/>
              </a:spcBef>
              <a:spcAft>
                <a:spcPct val="0"/>
              </a:spcAft>
              <a:buNone/>
              <a:defRPr sz="2000">
                <a:solidFill>
                  <a:schemeClr val="tx1"/>
                </a:solidFill>
                <a:latin typeface="+mn-lt"/>
                <a:ea typeface="+mn-ea"/>
              </a:defRPr>
            </a:lvl6pPr>
            <a:lvl7pPr marL="2743200" indent="0" algn="ctr" rtl="0" fontAlgn="base">
              <a:spcBef>
                <a:spcPct val="20000"/>
              </a:spcBef>
              <a:spcAft>
                <a:spcPct val="0"/>
              </a:spcAft>
              <a:buNone/>
              <a:defRPr sz="2000">
                <a:solidFill>
                  <a:schemeClr val="tx1"/>
                </a:solidFill>
                <a:latin typeface="+mn-lt"/>
                <a:ea typeface="+mn-ea"/>
              </a:defRPr>
            </a:lvl7pPr>
            <a:lvl8pPr marL="3200400" indent="0" algn="ctr" rtl="0" fontAlgn="base">
              <a:spcBef>
                <a:spcPct val="20000"/>
              </a:spcBef>
              <a:spcAft>
                <a:spcPct val="0"/>
              </a:spcAft>
              <a:buNone/>
              <a:defRPr sz="2000">
                <a:solidFill>
                  <a:schemeClr val="tx1"/>
                </a:solidFill>
                <a:latin typeface="+mn-lt"/>
                <a:ea typeface="+mn-ea"/>
              </a:defRPr>
            </a:lvl8pPr>
            <a:lvl9pPr marL="3657600" indent="0" algn="ctr" rtl="0" fontAlgn="base">
              <a:spcBef>
                <a:spcPct val="20000"/>
              </a:spcBef>
              <a:spcAft>
                <a:spcPct val="0"/>
              </a:spcAft>
              <a:buNone/>
              <a:defRPr sz="2000">
                <a:solidFill>
                  <a:schemeClr val="tx1"/>
                </a:solidFill>
                <a:latin typeface="+mn-lt"/>
                <a:ea typeface="+mn-ea"/>
              </a:defRPr>
            </a:lvl9p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3200" b="0" i="0" u="none" strike="noStrike" kern="0" cap="none" spc="0" normalizeH="0" baseline="0" noProof="0" smtClean="0">
                <a:ln>
                  <a:noFill/>
                </a:ln>
                <a:solidFill>
                  <a:srgbClr val="000000"/>
                </a:solidFill>
                <a:effectLst/>
                <a:uLnTx/>
                <a:uFillTx/>
                <a:latin typeface="Arial"/>
                <a:ea typeface="ＭＳ Ｐゴシック"/>
              </a:rPr>
              <a:t>For use in Fall 2020 CSE6010/CX4010 only</a:t>
            </a:r>
          </a:p>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3200" b="0" i="0" u="none" strike="noStrike" kern="0" cap="none" spc="0" normalizeH="0" baseline="0" noProof="0" smtClean="0">
                <a:ln>
                  <a:noFill/>
                </a:ln>
                <a:solidFill>
                  <a:srgbClr val="000000"/>
                </a:solidFill>
                <a:effectLst/>
                <a:uLnTx/>
                <a:uFillTx/>
                <a:latin typeface="Arial"/>
                <a:ea typeface="ＭＳ Ｐゴシック"/>
              </a:rPr>
              <a:t>Not for distribution</a:t>
            </a:r>
          </a:p>
          <a:p>
            <a:pPr marL="0" marR="0" lvl="0" indent="0" algn="ctr" defTabSz="914400" rtl="0" eaLnBrk="0" fontAlgn="base" latinLnBrk="0" hangingPunct="0">
              <a:lnSpc>
                <a:spcPct val="100000"/>
              </a:lnSpc>
              <a:spcBef>
                <a:spcPct val="20000"/>
              </a:spcBef>
              <a:spcAft>
                <a:spcPct val="0"/>
              </a:spcAft>
              <a:buClrTx/>
              <a:buSzTx/>
              <a:buFontTx/>
              <a:buNone/>
              <a:tabLst/>
              <a:defRPr/>
            </a:pPr>
            <a:endParaRPr kumimoji="0" lang="en-US" sz="3200" b="0" i="0" u="none" strike="noStrike" kern="0" cap="none" spc="0" normalizeH="0" baseline="0" noProof="0" dirty="0">
              <a:ln>
                <a:noFill/>
              </a:ln>
              <a:solidFill>
                <a:srgbClr val="000000"/>
              </a:solidFill>
              <a:effectLst/>
              <a:uLnTx/>
              <a:uFillTx/>
              <a:latin typeface="Arial"/>
              <a:ea typeface="ＭＳ Ｐゴシック"/>
            </a:endParaRPr>
          </a:p>
        </p:txBody>
      </p:sp>
    </p:spTree>
    <p:extLst>
      <p:ext uri="{BB962C8B-B14F-4D97-AF65-F5344CB8AC3E}">
        <p14:creationId xmlns:p14="http://schemas.microsoft.com/office/powerpoint/2010/main" val="35436923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EBAA1-8470-8148-8317-5032F3744DF1}"/>
              </a:ext>
            </a:extLst>
          </p:cNvPr>
          <p:cNvSpPr>
            <a:spLocks noGrp="1"/>
          </p:cNvSpPr>
          <p:nvPr>
            <p:ph type="title"/>
          </p:nvPr>
        </p:nvSpPr>
        <p:spPr>
          <a:xfrm>
            <a:off x="1981200" y="-14731"/>
            <a:ext cx="8229600" cy="1143000"/>
          </a:xfrm>
        </p:spPr>
        <p:txBody>
          <a:bodyPr>
            <a:normAutofit/>
          </a:bodyPr>
          <a:lstStyle/>
          <a:p>
            <a:r>
              <a:rPr lang="en-US" sz="4800" dirty="0"/>
              <a:t>Outline</a:t>
            </a:r>
          </a:p>
        </p:txBody>
      </p:sp>
      <p:sp>
        <p:nvSpPr>
          <p:cNvPr id="3" name="Content Placeholder 2">
            <a:extLst>
              <a:ext uri="{FF2B5EF4-FFF2-40B4-BE49-F238E27FC236}">
                <a16:creationId xmlns:a16="http://schemas.microsoft.com/office/drawing/2014/main" id="{CB356051-6D6A-2A42-86B8-5107398E4998}"/>
              </a:ext>
            </a:extLst>
          </p:cNvPr>
          <p:cNvSpPr>
            <a:spLocks noGrp="1"/>
          </p:cNvSpPr>
          <p:nvPr>
            <p:ph idx="1"/>
          </p:nvPr>
        </p:nvSpPr>
        <p:spPr>
          <a:xfrm>
            <a:off x="570691" y="1102482"/>
            <a:ext cx="10972800" cy="5576110"/>
          </a:xfrm>
        </p:spPr>
        <p:txBody>
          <a:bodyPr>
            <a:normAutofit/>
          </a:bodyPr>
          <a:lstStyle/>
          <a:p>
            <a:r>
              <a:rPr lang="en-US" sz="3600" dirty="0" smtClean="0">
                <a:solidFill>
                  <a:schemeClr val="bg1">
                    <a:lumMod val="75000"/>
                  </a:schemeClr>
                </a:solidFill>
              </a:rPr>
              <a:t>Motivation and overview</a:t>
            </a:r>
            <a:endParaRPr lang="en-US" sz="3600" dirty="0">
              <a:solidFill>
                <a:schemeClr val="bg1">
                  <a:lumMod val="75000"/>
                </a:schemeClr>
              </a:solidFill>
            </a:endParaRPr>
          </a:p>
          <a:p>
            <a:r>
              <a:rPr lang="en-US" sz="3600" dirty="0" smtClean="0">
                <a:solidFill>
                  <a:schemeClr val="bg1">
                    <a:lumMod val="75000"/>
                  </a:schemeClr>
                </a:solidFill>
              </a:rPr>
              <a:t>Multiprocessors</a:t>
            </a:r>
            <a:endParaRPr lang="en-US" sz="3600" dirty="0">
              <a:solidFill>
                <a:schemeClr val="bg1">
                  <a:lumMod val="75000"/>
                </a:schemeClr>
              </a:solidFill>
            </a:endParaRPr>
          </a:p>
          <a:p>
            <a:r>
              <a:rPr lang="en-US" sz="3600" dirty="0" smtClean="0"/>
              <a:t>Concurrency issues with shared memory</a:t>
            </a:r>
          </a:p>
          <a:p>
            <a:r>
              <a:rPr lang="en-US" sz="3600" dirty="0" smtClean="0"/>
              <a:t>Types of parallel algorithms</a:t>
            </a:r>
            <a:endParaRPr lang="en-US" sz="3600" dirty="0"/>
          </a:p>
        </p:txBody>
      </p:sp>
    </p:spTree>
    <p:extLst>
      <p:ext uri="{BB962C8B-B14F-4D97-AF65-F5344CB8AC3E}">
        <p14:creationId xmlns:p14="http://schemas.microsoft.com/office/powerpoint/2010/main" val="26225563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Concurrent Accesses to Shared Variables</a:t>
            </a:r>
          </a:p>
        </p:txBody>
      </p:sp>
      <p:sp>
        <p:nvSpPr>
          <p:cNvPr id="3" name="Content Placeholder 2"/>
          <p:cNvSpPr>
            <a:spLocks noGrp="1"/>
          </p:cNvSpPr>
          <p:nvPr>
            <p:ph idx="1"/>
          </p:nvPr>
        </p:nvSpPr>
        <p:spPr>
          <a:xfrm>
            <a:off x="936691" y="1498600"/>
            <a:ext cx="5238750" cy="5080000"/>
          </a:xfrm>
        </p:spPr>
        <p:txBody>
          <a:bodyPr>
            <a:noAutofit/>
          </a:bodyPr>
          <a:lstStyle/>
          <a:p>
            <a:pPr marL="0" indent="0">
              <a:buNone/>
            </a:pPr>
            <a:r>
              <a:rPr lang="en-US" sz="2400" dirty="0">
                <a:cs typeface="Courier"/>
              </a:rPr>
              <a:t>Consider the following code:</a:t>
            </a:r>
          </a:p>
          <a:p>
            <a:pPr marL="0" indent="0">
              <a:buNone/>
            </a:pPr>
            <a:r>
              <a:rPr lang="en-US" sz="2000" dirty="0" err="1">
                <a:latin typeface="Courier"/>
                <a:cs typeface="Courier"/>
              </a:rPr>
              <a:t>int</a:t>
            </a:r>
            <a:r>
              <a:rPr lang="en-US" sz="2000" dirty="0">
                <a:latin typeface="Courier"/>
                <a:cs typeface="Courier"/>
              </a:rPr>
              <a:t> </a:t>
            </a:r>
            <a:r>
              <a:rPr lang="en-US" sz="2000" dirty="0" err="1">
                <a:latin typeface="Courier"/>
                <a:cs typeface="Courier"/>
              </a:rPr>
              <a:t>i</a:t>
            </a:r>
            <a:r>
              <a:rPr lang="en-US" sz="2000" dirty="0">
                <a:latin typeface="Courier"/>
                <a:cs typeface="Courier"/>
              </a:rPr>
              <a:t>;	// shared variable</a:t>
            </a:r>
          </a:p>
          <a:p>
            <a:pPr marL="0" indent="0">
              <a:buNone/>
            </a:pPr>
            <a:r>
              <a:rPr lang="en-US" sz="2000" dirty="0" err="1">
                <a:latin typeface="Courier"/>
                <a:cs typeface="Courier"/>
              </a:rPr>
              <a:t>int</a:t>
            </a:r>
            <a:r>
              <a:rPr lang="en-US" sz="2000" dirty="0">
                <a:latin typeface="Courier"/>
                <a:cs typeface="Courier"/>
              </a:rPr>
              <a:t> main (void)</a:t>
            </a:r>
          </a:p>
          <a:p>
            <a:pPr marL="0" indent="0">
              <a:buNone/>
            </a:pPr>
            <a:r>
              <a:rPr lang="en-US" sz="2000" dirty="0">
                <a:latin typeface="Courier"/>
                <a:cs typeface="Courier"/>
              </a:rPr>
              <a:t>{	</a:t>
            </a:r>
            <a:r>
              <a:rPr lang="en-US" sz="2000" dirty="0" err="1">
                <a:latin typeface="Courier"/>
                <a:cs typeface="Courier"/>
              </a:rPr>
              <a:t>i</a:t>
            </a:r>
            <a:r>
              <a:rPr lang="en-US" sz="2000" dirty="0">
                <a:latin typeface="Courier"/>
                <a:cs typeface="Courier"/>
              </a:rPr>
              <a:t> = 0;</a:t>
            </a:r>
          </a:p>
          <a:p>
            <a:pPr marL="0" indent="0">
              <a:buNone/>
            </a:pPr>
            <a:r>
              <a:rPr lang="en-US" sz="2000" dirty="0">
                <a:latin typeface="Courier"/>
                <a:cs typeface="Courier"/>
              </a:rPr>
              <a:t>	// fork two threads</a:t>
            </a:r>
          </a:p>
          <a:p>
            <a:pPr marL="0" indent="0">
              <a:buNone/>
            </a:pPr>
            <a:r>
              <a:rPr lang="en-US" sz="2000" dirty="0">
                <a:latin typeface="Courier"/>
                <a:cs typeface="Courier"/>
              </a:rPr>
              <a:t>	#pragma </a:t>
            </a:r>
            <a:r>
              <a:rPr lang="en-US" sz="2000" dirty="0" err="1">
                <a:latin typeface="Courier"/>
                <a:cs typeface="Courier"/>
              </a:rPr>
              <a:t>omp</a:t>
            </a:r>
            <a:r>
              <a:rPr lang="en-US" sz="2000" dirty="0">
                <a:latin typeface="Courier"/>
                <a:cs typeface="Courier"/>
              </a:rPr>
              <a:t> parallel</a:t>
            </a:r>
          </a:p>
          <a:p>
            <a:pPr marL="0" indent="0">
              <a:buNone/>
            </a:pPr>
            <a:r>
              <a:rPr lang="en-US" sz="2000" dirty="0">
                <a:latin typeface="Courier"/>
                <a:cs typeface="Courier"/>
              </a:rPr>
              <a:t>	{</a:t>
            </a:r>
          </a:p>
          <a:p>
            <a:pPr marL="0" indent="0">
              <a:buNone/>
            </a:pPr>
            <a:r>
              <a:rPr lang="en-US" sz="2000" dirty="0">
                <a:latin typeface="Courier"/>
                <a:cs typeface="Courier"/>
              </a:rPr>
              <a:t>		</a:t>
            </a:r>
            <a:r>
              <a:rPr lang="en-US" sz="2000" dirty="0" err="1">
                <a:latin typeface="Courier"/>
                <a:cs typeface="Courier"/>
              </a:rPr>
              <a:t>i</a:t>
            </a:r>
            <a:r>
              <a:rPr lang="en-US" sz="2000" dirty="0">
                <a:latin typeface="Courier"/>
                <a:cs typeface="Courier"/>
              </a:rPr>
              <a:t> = </a:t>
            </a:r>
            <a:r>
              <a:rPr lang="en-US" sz="2000" dirty="0" err="1">
                <a:latin typeface="Courier"/>
                <a:cs typeface="Courier"/>
              </a:rPr>
              <a:t>i</a:t>
            </a:r>
            <a:r>
              <a:rPr lang="en-US" sz="2000" dirty="0">
                <a:latin typeface="Courier"/>
                <a:cs typeface="Courier"/>
              </a:rPr>
              <a:t> + 1;</a:t>
            </a:r>
          </a:p>
          <a:p>
            <a:pPr marL="0" indent="0">
              <a:buNone/>
            </a:pPr>
            <a:r>
              <a:rPr lang="en-US" sz="2000" dirty="0">
                <a:latin typeface="Courier"/>
                <a:cs typeface="Courier"/>
              </a:rPr>
              <a:t>	}</a:t>
            </a:r>
          </a:p>
          <a:p>
            <a:pPr marL="0" indent="0">
              <a:buNone/>
            </a:pPr>
            <a:r>
              <a:rPr lang="en-US" sz="2000" dirty="0">
                <a:latin typeface="Courier"/>
                <a:cs typeface="Courier"/>
              </a:rPr>
              <a:t>  	// join threads here</a:t>
            </a:r>
          </a:p>
          <a:p>
            <a:pPr marL="0" indent="0">
              <a:buNone/>
            </a:pPr>
            <a:r>
              <a:rPr lang="en-US" sz="2000" dirty="0">
                <a:latin typeface="Courier"/>
                <a:cs typeface="Courier"/>
              </a:rPr>
              <a:t>	</a:t>
            </a:r>
            <a:r>
              <a:rPr lang="en-US" sz="2000" dirty="0" err="1">
                <a:latin typeface="Courier"/>
                <a:cs typeface="Courier"/>
              </a:rPr>
              <a:t>printf</a:t>
            </a:r>
            <a:r>
              <a:rPr lang="en-US" sz="2000" dirty="0">
                <a:latin typeface="Courier"/>
                <a:cs typeface="Courier"/>
              </a:rPr>
              <a:t> (“</a:t>
            </a:r>
            <a:r>
              <a:rPr lang="en-US" sz="2000" dirty="0" err="1">
                <a:latin typeface="Courier"/>
                <a:cs typeface="Courier"/>
              </a:rPr>
              <a:t>i</a:t>
            </a:r>
            <a:r>
              <a:rPr lang="en-US" sz="2000" dirty="0">
                <a:latin typeface="Courier"/>
                <a:cs typeface="Courier"/>
              </a:rPr>
              <a:t>=%d\n”, </a:t>
            </a:r>
            <a:r>
              <a:rPr lang="en-US" sz="2000" dirty="0" err="1">
                <a:latin typeface="Courier"/>
                <a:cs typeface="Courier"/>
              </a:rPr>
              <a:t>i</a:t>
            </a:r>
            <a:r>
              <a:rPr lang="en-US" sz="2000" dirty="0">
                <a:latin typeface="Courier"/>
                <a:cs typeface="Courier"/>
              </a:rPr>
              <a:t>);</a:t>
            </a:r>
          </a:p>
          <a:p>
            <a:pPr marL="0" indent="0">
              <a:buNone/>
            </a:pPr>
            <a:r>
              <a:rPr lang="en-US" sz="2000" dirty="0">
                <a:latin typeface="Courier"/>
                <a:cs typeface="Courier"/>
              </a:rPr>
              <a:t>}</a:t>
            </a:r>
          </a:p>
          <a:p>
            <a:pPr marL="0" indent="0">
              <a:buNone/>
            </a:pPr>
            <a:r>
              <a:rPr lang="en-US" sz="2400" dirty="0"/>
              <a:t>With 2 threads, what should be printed?</a:t>
            </a:r>
          </a:p>
        </p:txBody>
      </p:sp>
      <p:sp>
        <p:nvSpPr>
          <p:cNvPr id="5" name="Content Placeholder 2"/>
          <p:cNvSpPr txBox="1">
            <a:spLocks/>
          </p:cNvSpPr>
          <p:nvPr/>
        </p:nvSpPr>
        <p:spPr>
          <a:xfrm>
            <a:off x="6658989" y="1498600"/>
            <a:ext cx="4451350" cy="4464049"/>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400" dirty="0">
                <a:cs typeface="Courier"/>
              </a:rPr>
              <a:t>The statement </a:t>
            </a:r>
            <a:r>
              <a:rPr lang="en-US" sz="2400" dirty="0" err="1">
                <a:latin typeface="Courier"/>
                <a:cs typeface="Courier"/>
              </a:rPr>
              <a:t>i</a:t>
            </a:r>
            <a:r>
              <a:rPr lang="en-US" sz="2400" dirty="0">
                <a:latin typeface="Courier"/>
                <a:cs typeface="Courier"/>
              </a:rPr>
              <a:t> = i+1; </a:t>
            </a:r>
            <a:r>
              <a:rPr lang="en-US" sz="2400" dirty="0">
                <a:cs typeface="Courier"/>
              </a:rPr>
              <a:t>will compile to a sequence of machine instructions:</a:t>
            </a:r>
          </a:p>
          <a:p>
            <a:pPr marL="0" indent="0">
              <a:buNone/>
            </a:pPr>
            <a:endParaRPr lang="en-US" sz="2400" dirty="0">
              <a:cs typeface="Courier"/>
            </a:endParaRPr>
          </a:p>
          <a:p>
            <a:pPr marL="457200" indent="-457200">
              <a:buFont typeface="+mj-lt"/>
              <a:buAutoNum type="arabicPeriod"/>
            </a:pPr>
            <a:r>
              <a:rPr lang="en-US" sz="2000" dirty="0">
                <a:latin typeface="Courier"/>
                <a:cs typeface="Courier"/>
              </a:rPr>
              <a:t>Read </a:t>
            </a:r>
            <a:r>
              <a:rPr lang="en-US" sz="2000" dirty="0" err="1">
                <a:latin typeface="Courier"/>
                <a:cs typeface="Courier"/>
              </a:rPr>
              <a:t>i</a:t>
            </a:r>
            <a:r>
              <a:rPr lang="en-US" sz="2000" dirty="0">
                <a:latin typeface="Courier"/>
                <a:cs typeface="Courier"/>
              </a:rPr>
              <a:t> from memory into a CPU register</a:t>
            </a:r>
          </a:p>
          <a:p>
            <a:pPr marL="457200" indent="-457200">
              <a:buFont typeface="+mj-lt"/>
              <a:buAutoNum type="arabicPeriod"/>
            </a:pPr>
            <a:r>
              <a:rPr lang="en-US" sz="2000" dirty="0">
                <a:latin typeface="Courier"/>
                <a:cs typeface="Courier"/>
              </a:rPr>
              <a:t>Increment register by 1</a:t>
            </a:r>
          </a:p>
          <a:p>
            <a:pPr marL="457200" indent="-457200">
              <a:buFont typeface="+mj-lt"/>
              <a:buAutoNum type="arabicPeriod"/>
            </a:pPr>
            <a:r>
              <a:rPr lang="en-US" sz="2000" dirty="0">
                <a:latin typeface="Courier"/>
                <a:cs typeface="Courier"/>
              </a:rPr>
              <a:t>Store register into the memory location where </a:t>
            </a:r>
            <a:r>
              <a:rPr lang="en-US" sz="2000" dirty="0" err="1">
                <a:latin typeface="Courier"/>
                <a:cs typeface="Courier"/>
              </a:rPr>
              <a:t>i</a:t>
            </a:r>
            <a:r>
              <a:rPr lang="en-US" sz="2000" dirty="0">
                <a:latin typeface="Courier"/>
                <a:cs typeface="Courier"/>
              </a:rPr>
              <a:t> is stored</a:t>
            </a:r>
          </a:p>
          <a:p>
            <a:pPr marL="0" indent="0">
              <a:buNone/>
            </a:pPr>
            <a:endParaRPr lang="en-US" sz="2000" dirty="0"/>
          </a:p>
        </p:txBody>
      </p:sp>
    </p:spTree>
    <p:extLst>
      <p:ext uri="{BB962C8B-B14F-4D97-AF65-F5344CB8AC3E}">
        <p14:creationId xmlns:p14="http://schemas.microsoft.com/office/powerpoint/2010/main" val="41365898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500" y="-131762"/>
            <a:ext cx="8763000" cy="1143000"/>
          </a:xfrm>
        </p:spPr>
        <p:txBody>
          <a:bodyPr>
            <a:normAutofit fontScale="90000"/>
          </a:bodyPr>
          <a:lstStyle/>
          <a:p>
            <a:r>
              <a:rPr lang="en-US" dirty="0"/>
              <a:t>Concurrent Accesses to Shared Variables</a:t>
            </a:r>
          </a:p>
        </p:txBody>
      </p:sp>
      <p:sp>
        <p:nvSpPr>
          <p:cNvPr id="5" name="Content Placeholder 2"/>
          <p:cNvSpPr txBox="1">
            <a:spLocks/>
          </p:cNvSpPr>
          <p:nvPr/>
        </p:nvSpPr>
        <p:spPr>
          <a:xfrm>
            <a:off x="1343227" y="1930400"/>
            <a:ext cx="4451350" cy="342265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400" dirty="0">
                <a:cs typeface="Courier"/>
              </a:rPr>
              <a:t>Thread 1</a:t>
            </a:r>
          </a:p>
          <a:p>
            <a:pPr marL="0" indent="0">
              <a:buNone/>
            </a:pPr>
            <a:r>
              <a:rPr lang="en-US" sz="2000" dirty="0">
                <a:latin typeface="Courier"/>
                <a:cs typeface="Courier"/>
              </a:rPr>
              <a:t>Read </a:t>
            </a:r>
            <a:r>
              <a:rPr lang="en-US" sz="2000" dirty="0" err="1">
                <a:latin typeface="Courier"/>
                <a:cs typeface="Courier"/>
              </a:rPr>
              <a:t>i</a:t>
            </a:r>
            <a:r>
              <a:rPr lang="en-US" sz="2000" dirty="0">
                <a:latin typeface="Courier"/>
                <a:cs typeface="Courier"/>
              </a:rPr>
              <a:t> into register (0)</a:t>
            </a:r>
          </a:p>
          <a:p>
            <a:pPr marL="0" indent="0">
              <a:buNone/>
            </a:pPr>
            <a:endParaRPr lang="en-US" sz="2000" dirty="0">
              <a:latin typeface="Courier"/>
              <a:cs typeface="Courier"/>
            </a:endParaRPr>
          </a:p>
          <a:p>
            <a:pPr marL="0" indent="0">
              <a:buNone/>
            </a:pPr>
            <a:endParaRPr lang="en-US" sz="2000" dirty="0">
              <a:latin typeface="Courier"/>
              <a:cs typeface="Courier"/>
            </a:endParaRPr>
          </a:p>
          <a:p>
            <a:pPr marL="0" indent="0">
              <a:buNone/>
            </a:pPr>
            <a:r>
              <a:rPr lang="en-US" sz="2000" dirty="0">
                <a:latin typeface="Courier"/>
                <a:cs typeface="Courier"/>
              </a:rPr>
              <a:t>Increment register by 1</a:t>
            </a:r>
          </a:p>
          <a:p>
            <a:pPr marL="0" indent="0">
              <a:buNone/>
            </a:pPr>
            <a:endParaRPr lang="en-US" sz="2000" dirty="0">
              <a:latin typeface="Courier"/>
              <a:cs typeface="Courier"/>
            </a:endParaRPr>
          </a:p>
          <a:p>
            <a:pPr marL="0" indent="0">
              <a:buNone/>
            </a:pPr>
            <a:endParaRPr lang="en-US" sz="2000" dirty="0">
              <a:latin typeface="Courier"/>
              <a:cs typeface="Courier"/>
            </a:endParaRPr>
          </a:p>
          <a:p>
            <a:pPr marL="0" indent="0">
              <a:buNone/>
            </a:pPr>
            <a:r>
              <a:rPr lang="en-US" sz="2000" dirty="0">
                <a:latin typeface="Courier"/>
                <a:cs typeface="Courier"/>
              </a:rPr>
              <a:t>Store register into memory location for </a:t>
            </a:r>
            <a:r>
              <a:rPr lang="en-US" sz="2000" dirty="0" err="1">
                <a:latin typeface="Courier"/>
                <a:cs typeface="Courier"/>
              </a:rPr>
              <a:t>i</a:t>
            </a:r>
            <a:r>
              <a:rPr lang="en-US" sz="2000" dirty="0">
                <a:latin typeface="Courier"/>
                <a:cs typeface="Courier"/>
              </a:rPr>
              <a:t> (1)</a:t>
            </a:r>
          </a:p>
          <a:p>
            <a:pPr marL="0" indent="0">
              <a:buNone/>
            </a:pPr>
            <a:endParaRPr lang="en-US" sz="2000" dirty="0"/>
          </a:p>
        </p:txBody>
      </p:sp>
      <p:sp>
        <p:nvSpPr>
          <p:cNvPr id="6" name="TextBox 5"/>
          <p:cNvSpPr txBox="1"/>
          <p:nvPr/>
        </p:nvSpPr>
        <p:spPr>
          <a:xfrm>
            <a:off x="575081" y="791996"/>
            <a:ext cx="10972800" cy="1200328"/>
          </a:xfrm>
          <a:prstGeom prst="rect">
            <a:avLst/>
          </a:prstGeom>
          <a:noFill/>
        </p:spPr>
        <p:txBody>
          <a:bodyPr wrap="square" rtlCol="0">
            <a:spAutoFit/>
          </a:bodyPr>
          <a:lstStyle/>
          <a:p>
            <a:r>
              <a:rPr lang="en-US" sz="2400" dirty="0"/>
              <a:t>The interleaving of execution of machine instructions from different threads is arbitrary</a:t>
            </a:r>
          </a:p>
          <a:p>
            <a:r>
              <a:rPr lang="en-US" sz="2400" dirty="0"/>
              <a:t>Assume </a:t>
            </a:r>
            <a:r>
              <a:rPr lang="en-US" sz="2400" dirty="0" err="1"/>
              <a:t>i</a:t>
            </a:r>
            <a:r>
              <a:rPr lang="en-US" sz="2400" dirty="0"/>
              <a:t> initially holds the value 0</a:t>
            </a:r>
          </a:p>
        </p:txBody>
      </p:sp>
      <p:sp>
        <p:nvSpPr>
          <p:cNvPr id="7" name="Content Placeholder 2"/>
          <p:cNvSpPr txBox="1">
            <a:spLocks/>
          </p:cNvSpPr>
          <p:nvPr/>
        </p:nvSpPr>
        <p:spPr>
          <a:xfrm>
            <a:off x="6671689" y="1930400"/>
            <a:ext cx="4451350" cy="342265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400" dirty="0">
                <a:cs typeface="Courier"/>
              </a:rPr>
              <a:t>Thread 2</a:t>
            </a:r>
          </a:p>
          <a:p>
            <a:pPr marL="0" indent="0" algn="ctr">
              <a:buNone/>
            </a:pPr>
            <a:endParaRPr lang="en-US" sz="2400" dirty="0">
              <a:cs typeface="Courier"/>
            </a:endParaRPr>
          </a:p>
          <a:p>
            <a:pPr marL="0" indent="0">
              <a:buNone/>
            </a:pPr>
            <a:r>
              <a:rPr lang="en-US" sz="2000" dirty="0">
                <a:latin typeface="Courier"/>
                <a:cs typeface="Courier"/>
              </a:rPr>
              <a:t>Read </a:t>
            </a:r>
            <a:r>
              <a:rPr lang="en-US" sz="2000" dirty="0" err="1">
                <a:latin typeface="Courier"/>
                <a:cs typeface="Courier"/>
              </a:rPr>
              <a:t>i</a:t>
            </a:r>
            <a:r>
              <a:rPr lang="en-US" sz="2000" dirty="0">
                <a:latin typeface="Courier"/>
                <a:cs typeface="Courier"/>
              </a:rPr>
              <a:t> into register (0)</a:t>
            </a:r>
          </a:p>
          <a:p>
            <a:pPr marL="0" indent="0">
              <a:buNone/>
            </a:pPr>
            <a:endParaRPr lang="en-US" sz="2000" dirty="0">
              <a:latin typeface="Courier"/>
              <a:cs typeface="Courier"/>
            </a:endParaRPr>
          </a:p>
          <a:p>
            <a:pPr marL="0" indent="0">
              <a:buNone/>
            </a:pPr>
            <a:endParaRPr lang="en-US" sz="2000" dirty="0">
              <a:latin typeface="Courier"/>
              <a:cs typeface="Courier"/>
            </a:endParaRPr>
          </a:p>
          <a:p>
            <a:pPr marL="0" indent="0">
              <a:buNone/>
            </a:pPr>
            <a:r>
              <a:rPr lang="en-US" sz="2000" dirty="0">
                <a:latin typeface="Courier"/>
                <a:cs typeface="Courier"/>
              </a:rPr>
              <a:t>Increment register by 1</a:t>
            </a:r>
          </a:p>
          <a:p>
            <a:pPr marL="0" indent="0">
              <a:buNone/>
            </a:pPr>
            <a:endParaRPr lang="en-US" sz="2000" dirty="0">
              <a:latin typeface="Courier"/>
              <a:cs typeface="Courier"/>
            </a:endParaRPr>
          </a:p>
          <a:p>
            <a:pPr marL="0" indent="0">
              <a:buNone/>
            </a:pPr>
            <a:endParaRPr lang="en-US" sz="2000" dirty="0">
              <a:latin typeface="Courier"/>
              <a:cs typeface="Courier"/>
            </a:endParaRPr>
          </a:p>
          <a:p>
            <a:pPr marL="0" indent="0">
              <a:buNone/>
            </a:pPr>
            <a:r>
              <a:rPr lang="en-US" sz="2000" dirty="0">
                <a:latin typeface="Courier"/>
                <a:cs typeface="Courier"/>
              </a:rPr>
              <a:t>Store register into memory location for </a:t>
            </a:r>
            <a:r>
              <a:rPr lang="en-US" sz="2000" dirty="0" err="1">
                <a:latin typeface="Courier"/>
                <a:cs typeface="Courier"/>
              </a:rPr>
              <a:t>i</a:t>
            </a:r>
            <a:r>
              <a:rPr lang="en-US" sz="2000" dirty="0">
                <a:latin typeface="Courier"/>
                <a:cs typeface="Courier"/>
              </a:rPr>
              <a:t> (1)</a:t>
            </a:r>
          </a:p>
          <a:p>
            <a:pPr marL="0" indent="0">
              <a:buNone/>
            </a:pPr>
            <a:endParaRPr lang="en-US" sz="2000" dirty="0"/>
          </a:p>
        </p:txBody>
      </p:sp>
      <p:cxnSp>
        <p:nvCxnSpPr>
          <p:cNvPr id="9" name="Straight Arrow Connector 8"/>
          <p:cNvCxnSpPr/>
          <p:nvPr/>
        </p:nvCxnSpPr>
        <p:spPr>
          <a:xfrm>
            <a:off x="5962650" y="2209800"/>
            <a:ext cx="31750" cy="3619500"/>
          </a:xfrm>
          <a:prstGeom prst="straightConnector1">
            <a:avLst/>
          </a:prstGeom>
          <a:ln w="5715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251451" y="5644634"/>
            <a:ext cx="612517" cy="369332"/>
          </a:xfrm>
          <a:prstGeom prst="rect">
            <a:avLst/>
          </a:prstGeom>
          <a:noFill/>
        </p:spPr>
        <p:txBody>
          <a:bodyPr wrap="none" rtlCol="0">
            <a:spAutoFit/>
          </a:bodyPr>
          <a:lstStyle/>
          <a:p>
            <a:r>
              <a:rPr lang="en-US" dirty="0"/>
              <a:t>time</a:t>
            </a:r>
          </a:p>
        </p:txBody>
      </p:sp>
      <p:sp>
        <p:nvSpPr>
          <p:cNvPr id="11" name="TextBox 10"/>
          <p:cNvSpPr txBox="1"/>
          <p:nvPr/>
        </p:nvSpPr>
        <p:spPr>
          <a:xfrm>
            <a:off x="2022543" y="6229351"/>
            <a:ext cx="2677656" cy="461665"/>
          </a:xfrm>
          <a:prstGeom prst="rect">
            <a:avLst/>
          </a:prstGeom>
          <a:noFill/>
        </p:spPr>
        <p:txBody>
          <a:bodyPr wrap="none" rtlCol="0">
            <a:spAutoFit/>
          </a:bodyPr>
          <a:lstStyle/>
          <a:p>
            <a:r>
              <a:rPr lang="en-US" sz="2400" dirty="0"/>
              <a:t>Final value of </a:t>
            </a:r>
            <a:r>
              <a:rPr lang="en-US" sz="2400" dirty="0" err="1">
                <a:latin typeface="Courier" pitchFamily="2" charset="0"/>
              </a:rPr>
              <a:t>i</a:t>
            </a:r>
            <a:r>
              <a:rPr lang="en-US" sz="2400" dirty="0"/>
              <a:t> is 1!</a:t>
            </a:r>
          </a:p>
        </p:txBody>
      </p:sp>
    </p:spTree>
    <p:extLst>
      <p:ext uri="{BB962C8B-B14F-4D97-AF65-F5344CB8AC3E}">
        <p14:creationId xmlns:p14="http://schemas.microsoft.com/office/powerpoint/2010/main" val="26679834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31498-03F1-4544-A60E-00B450DBAE8B}"/>
              </a:ext>
            </a:extLst>
          </p:cNvPr>
          <p:cNvSpPr>
            <a:spLocks noGrp="1"/>
          </p:cNvSpPr>
          <p:nvPr>
            <p:ph type="title"/>
          </p:nvPr>
        </p:nvSpPr>
        <p:spPr/>
        <p:txBody>
          <a:bodyPr/>
          <a:lstStyle/>
          <a:p>
            <a:r>
              <a:rPr lang="en-US" dirty="0"/>
              <a:t>Race Condition</a:t>
            </a:r>
          </a:p>
        </p:txBody>
      </p:sp>
      <p:sp>
        <p:nvSpPr>
          <p:cNvPr id="3" name="Content Placeholder 2">
            <a:extLst>
              <a:ext uri="{FF2B5EF4-FFF2-40B4-BE49-F238E27FC236}">
                <a16:creationId xmlns:a16="http://schemas.microsoft.com/office/drawing/2014/main" id="{F2F72E48-0336-CD4B-AA27-0C2544A791D5}"/>
              </a:ext>
            </a:extLst>
          </p:cNvPr>
          <p:cNvSpPr>
            <a:spLocks noGrp="1"/>
          </p:cNvSpPr>
          <p:nvPr>
            <p:ph idx="1"/>
          </p:nvPr>
        </p:nvSpPr>
        <p:spPr>
          <a:xfrm>
            <a:off x="512323" y="1148786"/>
            <a:ext cx="10972800" cy="5529806"/>
          </a:xfrm>
        </p:spPr>
        <p:txBody>
          <a:bodyPr>
            <a:normAutofit/>
          </a:bodyPr>
          <a:lstStyle/>
          <a:p>
            <a:r>
              <a:rPr lang="en-US" dirty="0"/>
              <a:t>Bug resulting from an unexpected sequence of operations executed by different threads, leading to erroneous results</a:t>
            </a:r>
          </a:p>
          <a:p>
            <a:r>
              <a:rPr lang="en-US" dirty="0"/>
              <a:t>Race conditions are typically not repeatable because rerunning can result in a different sequence (order) that operations are performed</a:t>
            </a:r>
          </a:p>
          <a:p>
            <a:r>
              <a:rPr lang="en-US" dirty="0"/>
              <a:t>Perhaps the most difficult type of bug that can arise in programming, especially if the error due to the race condition occurs only rarely</a:t>
            </a:r>
          </a:p>
        </p:txBody>
      </p:sp>
    </p:spTree>
    <p:extLst>
      <p:ext uri="{BB962C8B-B14F-4D97-AF65-F5344CB8AC3E}">
        <p14:creationId xmlns:p14="http://schemas.microsoft.com/office/powerpoint/2010/main" val="2406013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Critical Section</a:t>
            </a:r>
          </a:p>
        </p:txBody>
      </p:sp>
      <p:sp>
        <p:nvSpPr>
          <p:cNvPr id="3" name="Content Placeholder 2"/>
          <p:cNvSpPr>
            <a:spLocks noGrp="1"/>
          </p:cNvSpPr>
          <p:nvPr>
            <p:ph idx="1"/>
          </p:nvPr>
        </p:nvSpPr>
        <p:spPr/>
        <p:txBody>
          <a:bodyPr/>
          <a:lstStyle/>
          <a:p>
            <a:r>
              <a:rPr lang="en-US" dirty="0"/>
              <a:t>Critical section: A section of code where it is guaranteed that at most one thread can be executing in a critical section at one time</a:t>
            </a:r>
          </a:p>
          <a:p>
            <a:r>
              <a:rPr lang="en-US" dirty="0">
                <a:solidFill>
                  <a:srgbClr val="FF0000"/>
                </a:solidFill>
              </a:rPr>
              <a:t>Code that accesses and modifies shared variables, must be placed within a critical section</a:t>
            </a:r>
          </a:p>
        </p:txBody>
      </p:sp>
    </p:spTree>
    <p:extLst>
      <p:ext uri="{BB962C8B-B14F-4D97-AF65-F5344CB8AC3E}">
        <p14:creationId xmlns:p14="http://schemas.microsoft.com/office/powerpoint/2010/main" val="8756783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D4D20AA-0270-674C-BB41-E19699554B71}"/>
              </a:ext>
            </a:extLst>
          </p:cNvPr>
          <p:cNvPicPr>
            <a:picLocks noChangeAspect="1"/>
          </p:cNvPicPr>
          <p:nvPr/>
        </p:nvPicPr>
        <p:blipFill>
          <a:blip r:embed="rId2"/>
          <a:stretch>
            <a:fillRect/>
          </a:stretch>
        </p:blipFill>
        <p:spPr>
          <a:xfrm>
            <a:off x="220815" y="661484"/>
            <a:ext cx="8094177" cy="5846512"/>
          </a:xfrm>
          <a:prstGeom prst="rect">
            <a:avLst/>
          </a:prstGeom>
        </p:spPr>
      </p:pic>
      <p:sp>
        <p:nvSpPr>
          <p:cNvPr id="2" name="Title 1">
            <a:extLst>
              <a:ext uri="{FF2B5EF4-FFF2-40B4-BE49-F238E27FC236}">
                <a16:creationId xmlns:a16="http://schemas.microsoft.com/office/drawing/2014/main" id="{64D8B497-6937-D248-B61F-F348489BF0AA}"/>
              </a:ext>
            </a:extLst>
          </p:cNvPr>
          <p:cNvSpPr>
            <a:spLocks noGrp="1"/>
          </p:cNvSpPr>
          <p:nvPr>
            <p:ph type="title"/>
          </p:nvPr>
        </p:nvSpPr>
        <p:spPr>
          <a:xfrm>
            <a:off x="1981200" y="-14922"/>
            <a:ext cx="8229600" cy="929322"/>
          </a:xfrm>
        </p:spPr>
        <p:txBody>
          <a:bodyPr/>
          <a:lstStyle/>
          <a:p>
            <a:r>
              <a:rPr lang="en-US" dirty="0"/>
              <a:t>Moore’s Law</a:t>
            </a:r>
          </a:p>
        </p:txBody>
      </p:sp>
      <p:sp>
        <p:nvSpPr>
          <p:cNvPr id="3" name="Content Placeholder 2">
            <a:extLst>
              <a:ext uri="{FF2B5EF4-FFF2-40B4-BE49-F238E27FC236}">
                <a16:creationId xmlns:a16="http://schemas.microsoft.com/office/drawing/2014/main" id="{8367B789-1A91-664D-84E5-18C283772122}"/>
              </a:ext>
            </a:extLst>
          </p:cNvPr>
          <p:cNvSpPr>
            <a:spLocks noGrp="1"/>
          </p:cNvSpPr>
          <p:nvPr>
            <p:ph idx="1"/>
          </p:nvPr>
        </p:nvSpPr>
        <p:spPr>
          <a:xfrm>
            <a:off x="7848923" y="3164408"/>
            <a:ext cx="4114800" cy="3191159"/>
          </a:xfrm>
        </p:spPr>
        <p:txBody>
          <a:bodyPr>
            <a:normAutofit/>
          </a:bodyPr>
          <a:lstStyle/>
          <a:p>
            <a:pPr marL="0" indent="0">
              <a:buNone/>
            </a:pPr>
            <a:r>
              <a:rPr lang="en-US" dirty="0"/>
              <a:t>Number of circuits that can be implemented in a fixed area of silicon </a:t>
            </a:r>
            <a:r>
              <a:rPr lang="en-US" dirty="0" smtClean="0"/>
              <a:t>has been doubling </a:t>
            </a:r>
            <a:r>
              <a:rPr lang="en-US" dirty="0"/>
              <a:t>every 2 years</a:t>
            </a:r>
          </a:p>
        </p:txBody>
      </p:sp>
      <p:sp>
        <p:nvSpPr>
          <p:cNvPr id="4" name="TextBox 3">
            <a:extLst>
              <a:ext uri="{FF2B5EF4-FFF2-40B4-BE49-F238E27FC236}">
                <a16:creationId xmlns:a16="http://schemas.microsoft.com/office/drawing/2014/main" id="{41591B09-90F3-B342-9623-2E77264482D4}"/>
              </a:ext>
            </a:extLst>
          </p:cNvPr>
          <p:cNvSpPr txBox="1"/>
          <p:nvPr/>
        </p:nvSpPr>
        <p:spPr>
          <a:xfrm>
            <a:off x="205576" y="6579791"/>
            <a:ext cx="5413790" cy="276999"/>
          </a:xfrm>
          <a:prstGeom prst="rect">
            <a:avLst/>
          </a:prstGeom>
          <a:noFill/>
        </p:spPr>
        <p:txBody>
          <a:bodyPr wrap="none" rtlCol="0">
            <a:spAutoFit/>
          </a:bodyPr>
          <a:lstStyle/>
          <a:p>
            <a:r>
              <a:rPr lang="en-US" sz="1200" dirty="0"/>
              <a:t>Source: Max </a:t>
            </a:r>
            <a:r>
              <a:rPr lang="en-US" sz="1200" dirty="0" err="1"/>
              <a:t>Roser</a:t>
            </a:r>
            <a:r>
              <a:rPr lang="en-US" sz="1200" dirty="0"/>
              <a:t> [CC BY-SA 4.0 (https://</a:t>
            </a:r>
            <a:r>
              <a:rPr lang="en-US" sz="1200" dirty="0" err="1"/>
              <a:t>creativecommons.org</a:t>
            </a:r>
            <a:r>
              <a:rPr lang="en-US" sz="1200" dirty="0"/>
              <a:t>/licenses/by-</a:t>
            </a:r>
            <a:r>
              <a:rPr lang="en-US" sz="1200" dirty="0" err="1"/>
              <a:t>sa</a:t>
            </a:r>
            <a:r>
              <a:rPr lang="en-US" sz="1200" dirty="0"/>
              <a:t>/4.0)]</a:t>
            </a:r>
          </a:p>
        </p:txBody>
      </p:sp>
    </p:spTree>
    <p:extLst>
      <p:ext uri="{BB962C8B-B14F-4D97-AF65-F5344CB8AC3E}">
        <p14:creationId xmlns:p14="http://schemas.microsoft.com/office/powerpoint/2010/main" val="3214272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500" y="-131762"/>
            <a:ext cx="8763000" cy="1143000"/>
          </a:xfrm>
        </p:spPr>
        <p:txBody>
          <a:bodyPr>
            <a:normAutofit/>
          </a:bodyPr>
          <a:lstStyle/>
          <a:p>
            <a:r>
              <a:rPr lang="en-US" dirty="0"/>
              <a:t>Solution Using Critical Section</a:t>
            </a:r>
          </a:p>
        </p:txBody>
      </p:sp>
      <p:sp>
        <p:nvSpPr>
          <p:cNvPr id="5" name="Content Placeholder 2"/>
          <p:cNvSpPr txBox="1">
            <a:spLocks/>
          </p:cNvSpPr>
          <p:nvPr/>
        </p:nvSpPr>
        <p:spPr>
          <a:xfrm>
            <a:off x="1226495" y="1467412"/>
            <a:ext cx="4451350" cy="2780497"/>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400" dirty="0">
                <a:cs typeface="Courier"/>
              </a:rPr>
              <a:t>Thread 1</a:t>
            </a:r>
          </a:p>
          <a:p>
            <a:pPr marL="0" indent="0">
              <a:buNone/>
            </a:pPr>
            <a:r>
              <a:rPr lang="en-US" sz="2000" dirty="0">
                <a:latin typeface="Courier"/>
                <a:cs typeface="Courier"/>
              </a:rPr>
              <a:t>&lt;enter critical section&gt;</a:t>
            </a:r>
          </a:p>
          <a:p>
            <a:pPr marL="0" indent="0">
              <a:buNone/>
            </a:pPr>
            <a:r>
              <a:rPr lang="en-US" sz="2000" dirty="0">
                <a:latin typeface="Courier"/>
                <a:cs typeface="Courier"/>
              </a:rPr>
              <a:t>Read </a:t>
            </a:r>
            <a:r>
              <a:rPr lang="en-US" sz="2000" dirty="0" err="1">
                <a:latin typeface="Courier"/>
                <a:cs typeface="Courier"/>
              </a:rPr>
              <a:t>i</a:t>
            </a:r>
            <a:r>
              <a:rPr lang="en-US" sz="2000" dirty="0">
                <a:latin typeface="Courier"/>
                <a:cs typeface="Courier"/>
              </a:rPr>
              <a:t> into register (0)</a:t>
            </a:r>
          </a:p>
          <a:p>
            <a:pPr marL="0" indent="0">
              <a:buNone/>
            </a:pPr>
            <a:r>
              <a:rPr lang="en-US" sz="2000" dirty="0">
                <a:latin typeface="Courier"/>
                <a:cs typeface="Courier"/>
              </a:rPr>
              <a:t>Increment register by 1</a:t>
            </a:r>
          </a:p>
          <a:p>
            <a:pPr marL="0" indent="0">
              <a:buNone/>
            </a:pPr>
            <a:r>
              <a:rPr lang="en-US" sz="2000" dirty="0">
                <a:latin typeface="Courier"/>
                <a:cs typeface="Courier"/>
              </a:rPr>
              <a:t>Store register into memory</a:t>
            </a:r>
          </a:p>
          <a:p>
            <a:pPr marL="0" indent="0">
              <a:buNone/>
            </a:pPr>
            <a:r>
              <a:rPr lang="en-US" sz="2000" dirty="0">
                <a:latin typeface="Courier"/>
                <a:cs typeface="Courier"/>
              </a:rPr>
              <a:t>   location for </a:t>
            </a:r>
            <a:r>
              <a:rPr lang="en-US" sz="2000" dirty="0" err="1">
                <a:latin typeface="Courier"/>
                <a:cs typeface="Courier"/>
              </a:rPr>
              <a:t>i</a:t>
            </a:r>
            <a:r>
              <a:rPr lang="en-US" sz="2000" dirty="0">
                <a:latin typeface="Courier"/>
                <a:cs typeface="Courier"/>
              </a:rPr>
              <a:t> (1)</a:t>
            </a:r>
          </a:p>
          <a:p>
            <a:pPr marL="0" indent="0">
              <a:buNone/>
            </a:pPr>
            <a:r>
              <a:rPr lang="en-US" sz="2000" dirty="0">
                <a:latin typeface="Courier"/>
                <a:cs typeface="Courier"/>
              </a:rPr>
              <a:t>&lt;exit critical section&gt;</a:t>
            </a:r>
          </a:p>
          <a:p>
            <a:pPr marL="0" indent="0">
              <a:buNone/>
            </a:pPr>
            <a:endParaRPr lang="en-US" sz="2000" dirty="0"/>
          </a:p>
        </p:txBody>
      </p:sp>
      <p:sp>
        <p:nvSpPr>
          <p:cNvPr id="7" name="Content Placeholder 2"/>
          <p:cNvSpPr txBox="1">
            <a:spLocks/>
          </p:cNvSpPr>
          <p:nvPr/>
        </p:nvSpPr>
        <p:spPr>
          <a:xfrm>
            <a:off x="6457681" y="1467411"/>
            <a:ext cx="4451350" cy="342265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400" dirty="0">
                <a:cs typeface="Courier"/>
              </a:rPr>
              <a:t>Thread 2</a:t>
            </a:r>
          </a:p>
          <a:p>
            <a:pPr marL="0" indent="0">
              <a:buNone/>
            </a:pPr>
            <a:endParaRPr lang="en-US" sz="2000" dirty="0">
              <a:latin typeface="Courier"/>
              <a:cs typeface="Courier"/>
            </a:endParaRPr>
          </a:p>
          <a:p>
            <a:pPr marL="0" indent="0">
              <a:buNone/>
            </a:pPr>
            <a:endParaRPr lang="en-US" sz="2000" dirty="0">
              <a:latin typeface="Courier"/>
              <a:cs typeface="Courier"/>
            </a:endParaRPr>
          </a:p>
          <a:p>
            <a:pPr marL="0" indent="0">
              <a:buNone/>
            </a:pPr>
            <a:r>
              <a:rPr lang="en-US" sz="2000" dirty="0">
                <a:latin typeface="Courier"/>
                <a:cs typeface="Courier"/>
              </a:rPr>
              <a:t>&lt;attempt to enter critical</a:t>
            </a:r>
          </a:p>
          <a:p>
            <a:pPr marL="0" indent="0">
              <a:buNone/>
            </a:pPr>
            <a:r>
              <a:rPr lang="en-US" sz="2000" dirty="0">
                <a:latin typeface="Courier"/>
                <a:cs typeface="Courier"/>
              </a:rPr>
              <a:t>  section&gt;</a:t>
            </a:r>
          </a:p>
          <a:p>
            <a:pPr marL="0" indent="0">
              <a:buNone/>
            </a:pPr>
            <a:r>
              <a:rPr lang="en-US" sz="2000" dirty="0">
                <a:latin typeface="Courier"/>
                <a:cs typeface="Courier"/>
              </a:rPr>
              <a:t>wait …</a:t>
            </a:r>
          </a:p>
          <a:p>
            <a:pPr marL="0" indent="0">
              <a:buNone/>
            </a:pPr>
            <a:endParaRPr lang="en-US" sz="2000" dirty="0">
              <a:latin typeface="Courier"/>
              <a:cs typeface="Courier"/>
            </a:endParaRPr>
          </a:p>
          <a:p>
            <a:pPr marL="0" indent="0">
              <a:buNone/>
            </a:pPr>
            <a:r>
              <a:rPr lang="en-US" sz="2000" dirty="0">
                <a:latin typeface="Courier"/>
                <a:cs typeface="Courier"/>
              </a:rPr>
              <a:t>&lt;enter critical section&gt;</a:t>
            </a:r>
          </a:p>
          <a:p>
            <a:pPr marL="0" indent="0">
              <a:buNone/>
            </a:pPr>
            <a:r>
              <a:rPr lang="en-US" sz="2000" dirty="0">
                <a:latin typeface="Courier"/>
                <a:cs typeface="Courier"/>
              </a:rPr>
              <a:t>Read </a:t>
            </a:r>
            <a:r>
              <a:rPr lang="en-US" sz="2000" dirty="0" err="1">
                <a:latin typeface="Courier"/>
                <a:cs typeface="Courier"/>
              </a:rPr>
              <a:t>i</a:t>
            </a:r>
            <a:r>
              <a:rPr lang="en-US" sz="2000" dirty="0">
                <a:latin typeface="Courier"/>
                <a:cs typeface="Courier"/>
              </a:rPr>
              <a:t> into register (1)</a:t>
            </a:r>
          </a:p>
          <a:p>
            <a:pPr marL="0" indent="0">
              <a:buNone/>
            </a:pPr>
            <a:r>
              <a:rPr lang="en-US" sz="2000" dirty="0">
                <a:latin typeface="Courier"/>
                <a:cs typeface="Courier"/>
              </a:rPr>
              <a:t>Increment register by 1</a:t>
            </a:r>
          </a:p>
          <a:p>
            <a:pPr marL="0" indent="0">
              <a:buNone/>
            </a:pPr>
            <a:r>
              <a:rPr lang="en-US" sz="2000" dirty="0">
                <a:latin typeface="Courier"/>
                <a:cs typeface="Courier"/>
              </a:rPr>
              <a:t>Store register into memory </a:t>
            </a:r>
          </a:p>
          <a:p>
            <a:pPr marL="0" indent="0">
              <a:buNone/>
            </a:pPr>
            <a:r>
              <a:rPr lang="en-US" sz="2000" dirty="0">
                <a:latin typeface="Courier"/>
                <a:cs typeface="Courier"/>
              </a:rPr>
              <a:t>   location for </a:t>
            </a:r>
            <a:r>
              <a:rPr lang="en-US" sz="2000" dirty="0" err="1">
                <a:latin typeface="Courier"/>
                <a:cs typeface="Courier"/>
              </a:rPr>
              <a:t>i</a:t>
            </a:r>
            <a:r>
              <a:rPr lang="en-US" sz="2000" dirty="0">
                <a:latin typeface="Courier"/>
                <a:cs typeface="Courier"/>
              </a:rPr>
              <a:t> (2)</a:t>
            </a:r>
          </a:p>
          <a:p>
            <a:pPr marL="0" indent="0">
              <a:buNone/>
            </a:pPr>
            <a:r>
              <a:rPr lang="en-US" sz="2000" dirty="0">
                <a:latin typeface="Courier"/>
                <a:cs typeface="Courier"/>
              </a:rPr>
              <a:t>&lt;exit critical section&gt;</a:t>
            </a:r>
          </a:p>
          <a:p>
            <a:pPr marL="0" indent="0">
              <a:buNone/>
            </a:pPr>
            <a:endParaRPr lang="en-US" sz="2000" dirty="0"/>
          </a:p>
        </p:txBody>
      </p:sp>
      <p:cxnSp>
        <p:nvCxnSpPr>
          <p:cNvPr id="9" name="Straight Arrow Connector 8"/>
          <p:cNvCxnSpPr>
            <a:cxnSpLocks/>
          </p:cNvCxnSpPr>
          <p:nvPr/>
        </p:nvCxnSpPr>
        <p:spPr>
          <a:xfrm>
            <a:off x="5962650" y="1746811"/>
            <a:ext cx="0" cy="4804460"/>
          </a:xfrm>
          <a:prstGeom prst="straightConnector1">
            <a:avLst/>
          </a:prstGeom>
          <a:ln w="5715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251451" y="6269665"/>
            <a:ext cx="612517" cy="369332"/>
          </a:xfrm>
          <a:prstGeom prst="rect">
            <a:avLst/>
          </a:prstGeom>
          <a:noFill/>
        </p:spPr>
        <p:txBody>
          <a:bodyPr wrap="none" rtlCol="0">
            <a:spAutoFit/>
          </a:bodyPr>
          <a:lstStyle/>
          <a:p>
            <a:r>
              <a:rPr lang="en-US" dirty="0"/>
              <a:t>time</a:t>
            </a:r>
          </a:p>
        </p:txBody>
      </p:sp>
      <p:sp>
        <p:nvSpPr>
          <p:cNvPr id="3" name="TextBox 2">
            <a:extLst>
              <a:ext uri="{FF2B5EF4-FFF2-40B4-BE49-F238E27FC236}">
                <a16:creationId xmlns:a16="http://schemas.microsoft.com/office/drawing/2014/main" id="{E511C910-F257-C84A-A476-E7C02E543AC1}"/>
              </a:ext>
            </a:extLst>
          </p:cNvPr>
          <p:cNvSpPr txBox="1"/>
          <p:nvPr/>
        </p:nvSpPr>
        <p:spPr>
          <a:xfrm>
            <a:off x="1836518" y="937550"/>
            <a:ext cx="7112973" cy="523220"/>
          </a:xfrm>
          <a:prstGeom prst="rect">
            <a:avLst/>
          </a:prstGeom>
          <a:noFill/>
        </p:spPr>
        <p:txBody>
          <a:bodyPr wrap="none" rtlCol="0">
            <a:spAutoFit/>
          </a:bodyPr>
          <a:lstStyle/>
          <a:p>
            <a:r>
              <a:rPr lang="en-US" sz="2800" dirty="0"/>
              <a:t>Place statement </a:t>
            </a:r>
            <a:r>
              <a:rPr lang="en-US" sz="2800" dirty="0" err="1">
                <a:latin typeface="Courier" pitchFamily="2" charset="0"/>
              </a:rPr>
              <a:t>i</a:t>
            </a:r>
            <a:r>
              <a:rPr lang="en-US" sz="2800" dirty="0">
                <a:latin typeface="Courier" pitchFamily="2" charset="0"/>
              </a:rPr>
              <a:t>=i+1; </a:t>
            </a:r>
            <a:r>
              <a:rPr lang="en-US" sz="2800" dirty="0"/>
              <a:t>into a critical section</a:t>
            </a:r>
          </a:p>
        </p:txBody>
      </p:sp>
      <p:sp>
        <p:nvSpPr>
          <p:cNvPr id="12" name="TextBox 11">
            <a:extLst>
              <a:ext uri="{FF2B5EF4-FFF2-40B4-BE49-F238E27FC236}">
                <a16:creationId xmlns:a16="http://schemas.microsoft.com/office/drawing/2014/main" id="{605ACB3E-0F6C-E848-AD27-20B9BD353BEE}"/>
              </a:ext>
            </a:extLst>
          </p:cNvPr>
          <p:cNvSpPr txBox="1"/>
          <p:nvPr/>
        </p:nvSpPr>
        <p:spPr>
          <a:xfrm>
            <a:off x="1866901" y="6368254"/>
            <a:ext cx="2576667" cy="461665"/>
          </a:xfrm>
          <a:prstGeom prst="rect">
            <a:avLst/>
          </a:prstGeom>
          <a:noFill/>
        </p:spPr>
        <p:txBody>
          <a:bodyPr wrap="none" rtlCol="0">
            <a:spAutoFit/>
          </a:bodyPr>
          <a:lstStyle/>
          <a:p>
            <a:r>
              <a:rPr lang="en-US" sz="2400" dirty="0"/>
              <a:t>Final value of </a:t>
            </a:r>
            <a:r>
              <a:rPr lang="en-US" sz="2400" dirty="0" err="1">
                <a:latin typeface="Courier" pitchFamily="2" charset="0"/>
              </a:rPr>
              <a:t>i</a:t>
            </a:r>
            <a:r>
              <a:rPr lang="en-US" sz="2400" dirty="0"/>
              <a:t> is 2</a:t>
            </a:r>
          </a:p>
        </p:txBody>
      </p:sp>
    </p:spTree>
    <p:extLst>
      <p:ext uri="{BB962C8B-B14F-4D97-AF65-F5344CB8AC3E}">
        <p14:creationId xmlns:p14="http://schemas.microsoft.com/office/powerpoint/2010/main" val="15771368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84138"/>
            <a:ext cx="8229600" cy="1143000"/>
          </a:xfrm>
        </p:spPr>
        <p:txBody>
          <a:bodyPr/>
          <a:lstStyle/>
          <a:p>
            <a:r>
              <a:rPr lang="en-US" dirty="0"/>
              <a:t>Implementation of Critical Sections</a:t>
            </a:r>
          </a:p>
        </p:txBody>
      </p:sp>
      <p:sp>
        <p:nvSpPr>
          <p:cNvPr id="3" name="Content Placeholder 2"/>
          <p:cNvSpPr>
            <a:spLocks noGrp="1"/>
          </p:cNvSpPr>
          <p:nvPr>
            <p:ph idx="1"/>
          </p:nvPr>
        </p:nvSpPr>
        <p:spPr>
          <a:xfrm>
            <a:off x="534210" y="1244600"/>
            <a:ext cx="10972800" cy="4673600"/>
          </a:xfrm>
        </p:spPr>
        <p:txBody>
          <a:bodyPr>
            <a:normAutofit fontScale="85000" lnSpcReduction="20000"/>
          </a:bodyPr>
          <a:lstStyle/>
          <a:p>
            <a:pPr marL="0" indent="0">
              <a:buNone/>
            </a:pPr>
            <a:r>
              <a:rPr lang="en-US" sz="3500" dirty="0"/>
              <a:t>How can we implement a critical section?</a:t>
            </a:r>
          </a:p>
          <a:p>
            <a:pPr marL="0" indent="0">
              <a:buNone/>
            </a:pPr>
            <a:r>
              <a:rPr lang="en-US" sz="3500" dirty="0"/>
              <a:t>Shared “flag” variable (</a:t>
            </a:r>
            <a:r>
              <a:rPr lang="en-US" sz="3500" dirty="0">
                <a:latin typeface="Courier"/>
                <a:cs typeface="Courier"/>
              </a:rPr>
              <a:t>lock</a:t>
            </a:r>
            <a:r>
              <a:rPr lang="en-US" sz="3500" dirty="0"/>
              <a:t>) for each shared data structure; </a:t>
            </a:r>
            <a:r>
              <a:rPr lang="en-US" sz="3500" dirty="0">
                <a:latin typeface="Courier" pitchFamily="2" charset="0"/>
              </a:rPr>
              <a:t>lock==1 </a:t>
            </a:r>
            <a:r>
              <a:rPr lang="en-US" sz="3500" dirty="0"/>
              <a:t>if a thread is executing within the critical section, </a:t>
            </a:r>
            <a:r>
              <a:rPr lang="en-US" sz="3500" dirty="0">
                <a:latin typeface="Courier" pitchFamily="2" charset="0"/>
              </a:rPr>
              <a:t>0</a:t>
            </a:r>
            <a:r>
              <a:rPr lang="en-US" sz="3500" dirty="0"/>
              <a:t> otherwise</a:t>
            </a:r>
          </a:p>
          <a:p>
            <a:endParaRPr lang="en-US" dirty="0"/>
          </a:p>
          <a:p>
            <a:pPr marL="0" indent="0">
              <a:buNone/>
            </a:pPr>
            <a:r>
              <a:rPr lang="en-US" sz="3000" dirty="0" err="1">
                <a:latin typeface="Courier"/>
                <a:cs typeface="Courier"/>
              </a:rPr>
              <a:t>int</a:t>
            </a:r>
            <a:r>
              <a:rPr lang="en-US" sz="3000" dirty="0">
                <a:latin typeface="Courier"/>
                <a:cs typeface="Courier"/>
              </a:rPr>
              <a:t> lock;		// shared; </a:t>
            </a:r>
            <a:r>
              <a:rPr lang="en-US" sz="3000" dirty="0" err="1">
                <a:latin typeface="Courier"/>
                <a:cs typeface="Courier"/>
              </a:rPr>
              <a:t>init</a:t>
            </a:r>
            <a:r>
              <a:rPr lang="en-US" sz="3000" dirty="0">
                <a:latin typeface="Courier"/>
                <a:cs typeface="Courier"/>
              </a:rPr>
              <a:t> to 0 (unlocked)</a:t>
            </a:r>
          </a:p>
          <a:p>
            <a:pPr marL="0" indent="0">
              <a:buNone/>
            </a:pPr>
            <a:r>
              <a:rPr lang="en-US" sz="3000" dirty="0">
                <a:latin typeface="Courier"/>
                <a:cs typeface="Courier"/>
              </a:rPr>
              <a:t>// busy wait loop (or “spin lock”)</a:t>
            </a:r>
          </a:p>
          <a:p>
            <a:pPr marL="0" indent="0">
              <a:buNone/>
            </a:pPr>
            <a:r>
              <a:rPr lang="en-US" sz="3000" dirty="0">
                <a:latin typeface="Courier"/>
                <a:cs typeface="Courier"/>
              </a:rPr>
              <a:t>while (lock == 1) ;</a:t>
            </a:r>
          </a:p>
          <a:p>
            <a:pPr marL="0" indent="0">
              <a:buNone/>
            </a:pPr>
            <a:r>
              <a:rPr lang="en-US" sz="3000" dirty="0">
                <a:latin typeface="Courier"/>
                <a:cs typeface="Courier"/>
              </a:rPr>
              <a:t>lock = 1;		// in critical section</a:t>
            </a:r>
          </a:p>
          <a:p>
            <a:pPr marL="0" indent="0">
              <a:buNone/>
            </a:pPr>
            <a:r>
              <a:rPr lang="en-US" sz="3000" dirty="0">
                <a:latin typeface="Courier"/>
                <a:cs typeface="Courier"/>
              </a:rPr>
              <a:t>&lt;critical section code&gt;</a:t>
            </a:r>
          </a:p>
          <a:p>
            <a:pPr marL="0" indent="0">
              <a:buNone/>
            </a:pPr>
            <a:r>
              <a:rPr lang="en-US" sz="3000" dirty="0">
                <a:latin typeface="Courier"/>
                <a:cs typeface="Courier"/>
              </a:rPr>
              <a:t>lock = 0;</a:t>
            </a:r>
          </a:p>
        </p:txBody>
      </p:sp>
      <p:sp>
        <p:nvSpPr>
          <p:cNvPr id="4" name="TextBox 3"/>
          <p:cNvSpPr txBox="1"/>
          <p:nvPr/>
        </p:nvSpPr>
        <p:spPr>
          <a:xfrm>
            <a:off x="1892301" y="6158469"/>
            <a:ext cx="3173089" cy="646331"/>
          </a:xfrm>
          <a:prstGeom prst="rect">
            <a:avLst/>
          </a:prstGeom>
          <a:noFill/>
        </p:spPr>
        <p:txBody>
          <a:bodyPr wrap="none" rtlCol="0">
            <a:spAutoFit/>
          </a:bodyPr>
          <a:lstStyle/>
          <a:p>
            <a:r>
              <a:rPr lang="en-US" sz="3600" dirty="0"/>
              <a:t>Does this work?</a:t>
            </a:r>
          </a:p>
        </p:txBody>
      </p:sp>
    </p:spTree>
    <p:extLst>
      <p:ext uri="{BB962C8B-B14F-4D97-AF65-F5344CB8AC3E}">
        <p14:creationId xmlns:p14="http://schemas.microsoft.com/office/powerpoint/2010/main" val="8992734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500" y="-131762"/>
            <a:ext cx="8763000" cy="1143000"/>
          </a:xfrm>
        </p:spPr>
        <p:txBody>
          <a:bodyPr>
            <a:normAutofit/>
          </a:bodyPr>
          <a:lstStyle/>
          <a:p>
            <a:r>
              <a:rPr lang="en-US" dirty="0"/>
              <a:t>Race Condition?</a:t>
            </a:r>
          </a:p>
        </p:txBody>
      </p:sp>
      <p:sp>
        <p:nvSpPr>
          <p:cNvPr id="5" name="Content Placeholder 2"/>
          <p:cNvSpPr txBox="1">
            <a:spLocks/>
          </p:cNvSpPr>
          <p:nvPr/>
        </p:nvSpPr>
        <p:spPr>
          <a:xfrm>
            <a:off x="1775837" y="2768600"/>
            <a:ext cx="3886200" cy="342265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400" dirty="0">
                <a:cs typeface="Courier"/>
              </a:rPr>
              <a:t>Thread 1</a:t>
            </a:r>
          </a:p>
          <a:p>
            <a:pPr marL="0" indent="0">
              <a:buNone/>
            </a:pPr>
            <a:r>
              <a:rPr lang="en-US" sz="2000" dirty="0">
                <a:latin typeface="Courier"/>
                <a:cs typeface="Courier"/>
              </a:rPr>
              <a:t>Read lock (read 0)</a:t>
            </a:r>
          </a:p>
          <a:p>
            <a:pPr marL="0" indent="0">
              <a:buNone/>
            </a:pPr>
            <a:endParaRPr lang="en-US" sz="2000" dirty="0">
              <a:latin typeface="Courier"/>
              <a:cs typeface="Courier"/>
            </a:endParaRPr>
          </a:p>
          <a:p>
            <a:pPr marL="0" indent="0">
              <a:buNone/>
            </a:pPr>
            <a:endParaRPr lang="en-US" sz="2000" dirty="0">
              <a:latin typeface="Courier"/>
              <a:cs typeface="Courier"/>
            </a:endParaRPr>
          </a:p>
          <a:p>
            <a:pPr marL="0" indent="0">
              <a:buNone/>
            </a:pPr>
            <a:r>
              <a:rPr lang="en-US" sz="2000" dirty="0">
                <a:latin typeface="Courier"/>
                <a:cs typeface="Courier"/>
              </a:rPr>
              <a:t>Set lock to 1</a:t>
            </a:r>
          </a:p>
          <a:p>
            <a:pPr marL="0" indent="0">
              <a:buNone/>
            </a:pPr>
            <a:endParaRPr lang="en-US" sz="2000" dirty="0">
              <a:latin typeface="Courier"/>
              <a:cs typeface="Courier"/>
            </a:endParaRPr>
          </a:p>
          <a:p>
            <a:pPr marL="0" indent="0">
              <a:buNone/>
            </a:pPr>
            <a:r>
              <a:rPr lang="en-US" sz="2000" dirty="0">
                <a:latin typeface="Courier"/>
                <a:cs typeface="Courier"/>
              </a:rPr>
              <a:t>Enter critical section</a:t>
            </a:r>
          </a:p>
          <a:p>
            <a:pPr marL="0" indent="0">
              <a:buNone/>
            </a:pPr>
            <a:endParaRPr lang="en-US" sz="2000" dirty="0"/>
          </a:p>
        </p:txBody>
      </p:sp>
      <p:sp>
        <p:nvSpPr>
          <p:cNvPr id="6" name="TextBox 5"/>
          <p:cNvSpPr txBox="1"/>
          <p:nvPr/>
        </p:nvSpPr>
        <p:spPr>
          <a:xfrm>
            <a:off x="1866900" y="772125"/>
            <a:ext cx="8604330" cy="1815882"/>
          </a:xfrm>
          <a:prstGeom prst="rect">
            <a:avLst/>
          </a:prstGeom>
          <a:noFill/>
        </p:spPr>
        <p:txBody>
          <a:bodyPr wrap="square" rtlCol="0">
            <a:spAutoFit/>
          </a:bodyPr>
          <a:lstStyle/>
          <a:p>
            <a:r>
              <a:rPr lang="en-US" sz="2800" dirty="0">
                <a:latin typeface="Courier"/>
                <a:cs typeface="Courier"/>
              </a:rPr>
              <a:t>while (lock == 1) ;</a:t>
            </a:r>
          </a:p>
          <a:p>
            <a:r>
              <a:rPr lang="en-US" sz="2800" dirty="0">
                <a:latin typeface="Courier"/>
                <a:cs typeface="Courier"/>
              </a:rPr>
              <a:t>lock = 1;</a:t>
            </a:r>
          </a:p>
          <a:p>
            <a:r>
              <a:rPr lang="en-US" sz="2800" dirty="0">
                <a:latin typeface="Courier"/>
                <a:cs typeface="Courier"/>
              </a:rPr>
              <a:t>&lt;critical section&gt;</a:t>
            </a:r>
          </a:p>
          <a:p>
            <a:r>
              <a:rPr lang="en-US" sz="2800" dirty="0">
                <a:cs typeface="Courier"/>
              </a:rPr>
              <a:t>Two threads attempt to take lock at the same time</a:t>
            </a:r>
          </a:p>
        </p:txBody>
      </p:sp>
      <p:sp>
        <p:nvSpPr>
          <p:cNvPr id="7" name="Content Placeholder 2"/>
          <p:cNvSpPr txBox="1">
            <a:spLocks/>
          </p:cNvSpPr>
          <p:nvPr/>
        </p:nvSpPr>
        <p:spPr>
          <a:xfrm>
            <a:off x="6861109" y="2768600"/>
            <a:ext cx="3930650" cy="342265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400" dirty="0">
                <a:cs typeface="Courier"/>
              </a:rPr>
              <a:t>Thread 2</a:t>
            </a:r>
          </a:p>
          <a:p>
            <a:pPr marL="0" indent="0" algn="ctr">
              <a:buNone/>
            </a:pPr>
            <a:endParaRPr lang="en-US" sz="2400" dirty="0">
              <a:cs typeface="Courier"/>
            </a:endParaRPr>
          </a:p>
          <a:p>
            <a:pPr marL="0" indent="0">
              <a:buNone/>
            </a:pPr>
            <a:r>
              <a:rPr lang="en-US" sz="2000" dirty="0">
                <a:latin typeface="Courier"/>
                <a:cs typeface="Courier"/>
              </a:rPr>
              <a:t>Read lock (read 0)</a:t>
            </a:r>
          </a:p>
          <a:p>
            <a:pPr marL="0" indent="0">
              <a:buNone/>
            </a:pPr>
            <a:endParaRPr lang="en-US" sz="2000" dirty="0">
              <a:latin typeface="Courier"/>
              <a:cs typeface="Courier"/>
            </a:endParaRPr>
          </a:p>
          <a:p>
            <a:pPr marL="0" indent="0">
              <a:buNone/>
            </a:pPr>
            <a:endParaRPr lang="en-US" sz="2000" dirty="0">
              <a:latin typeface="Courier"/>
              <a:cs typeface="Courier"/>
            </a:endParaRPr>
          </a:p>
          <a:p>
            <a:pPr marL="0" indent="0">
              <a:buNone/>
            </a:pPr>
            <a:r>
              <a:rPr lang="en-US" sz="2000" dirty="0">
                <a:latin typeface="Courier"/>
                <a:cs typeface="Courier"/>
              </a:rPr>
              <a:t>Set lock to 1</a:t>
            </a:r>
          </a:p>
          <a:p>
            <a:pPr marL="0" indent="0">
              <a:buNone/>
            </a:pPr>
            <a:endParaRPr lang="en-US" sz="2000" dirty="0">
              <a:latin typeface="Courier"/>
              <a:cs typeface="Courier"/>
            </a:endParaRPr>
          </a:p>
          <a:p>
            <a:pPr marL="0" indent="0">
              <a:buNone/>
            </a:pPr>
            <a:r>
              <a:rPr lang="en-US" sz="2000" dirty="0">
                <a:latin typeface="Courier"/>
                <a:cs typeface="Courier"/>
              </a:rPr>
              <a:t>Enter critical section</a:t>
            </a:r>
          </a:p>
          <a:p>
            <a:pPr marL="0" indent="0">
              <a:buNone/>
            </a:pPr>
            <a:endParaRPr lang="en-US" sz="2000" dirty="0"/>
          </a:p>
        </p:txBody>
      </p:sp>
      <p:cxnSp>
        <p:nvCxnSpPr>
          <p:cNvPr id="9" name="Straight Arrow Connector 8"/>
          <p:cNvCxnSpPr/>
          <p:nvPr/>
        </p:nvCxnSpPr>
        <p:spPr>
          <a:xfrm>
            <a:off x="5994401" y="2768600"/>
            <a:ext cx="0" cy="3556000"/>
          </a:xfrm>
          <a:prstGeom prst="straightConnector1">
            <a:avLst/>
          </a:prstGeom>
          <a:ln w="5715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251451" y="5885934"/>
            <a:ext cx="612517" cy="369332"/>
          </a:xfrm>
          <a:prstGeom prst="rect">
            <a:avLst/>
          </a:prstGeom>
          <a:noFill/>
        </p:spPr>
        <p:txBody>
          <a:bodyPr wrap="none" rtlCol="0">
            <a:spAutoFit/>
          </a:bodyPr>
          <a:lstStyle/>
          <a:p>
            <a:r>
              <a:rPr lang="en-US" dirty="0"/>
              <a:t>time</a:t>
            </a:r>
          </a:p>
        </p:txBody>
      </p:sp>
      <p:sp>
        <p:nvSpPr>
          <p:cNvPr id="8" name="TextBox 7"/>
          <p:cNvSpPr txBox="1"/>
          <p:nvPr/>
        </p:nvSpPr>
        <p:spPr>
          <a:xfrm>
            <a:off x="1930401" y="6273800"/>
            <a:ext cx="8130201" cy="523220"/>
          </a:xfrm>
          <a:prstGeom prst="rect">
            <a:avLst/>
          </a:prstGeom>
          <a:noFill/>
        </p:spPr>
        <p:txBody>
          <a:bodyPr wrap="none" rtlCol="0">
            <a:spAutoFit/>
          </a:bodyPr>
          <a:lstStyle/>
          <a:p>
            <a:r>
              <a:rPr lang="en-US" sz="2800" dirty="0"/>
              <a:t>Both threads are simultaneously in the critical section!</a:t>
            </a:r>
          </a:p>
        </p:txBody>
      </p:sp>
      <p:grpSp>
        <p:nvGrpSpPr>
          <p:cNvPr id="14" name="Group 13"/>
          <p:cNvGrpSpPr/>
          <p:nvPr/>
        </p:nvGrpSpPr>
        <p:grpSpPr>
          <a:xfrm>
            <a:off x="1497280" y="798102"/>
            <a:ext cx="8967521" cy="4091399"/>
            <a:chOff x="-26721" y="798101"/>
            <a:chExt cx="8967521" cy="4091399"/>
          </a:xfrm>
        </p:grpSpPr>
        <p:sp>
          <p:nvSpPr>
            <p:cNvPr id="3" name="Freeform 2"/>
            <p:cNvSpPr/>
            <p:nvPr/>
          </p:nvSpPr>
          <p:spPr>
            <a:xfrm>
              <a:off x="-26721" y="3086100"/>
              <a:ext cx="3773487" cy="1803400"/>
            </a:xfrm>
            <a:custGeom>
              <a:avLst/>
              <a:gdLst>
                <a:gd name="connsiteX0" fmla="*/ 2592387 w 2909887"/>
                <a:gd name="connsiteY0" fmla="*/ 330876 h 1943776"/>
                <a:gd name="connsiteX1" fmla="*/ 2528887 w 2909887"/>
                <a:gd name="connsiteY1" fmla="*/ 280076 h 1943776"/>
                <a:gd name="connsiteX2" fmla="*/ 2478087 w 2909887"/>
                <a:gd name="connsiteY2" fmla="*/ 216576 h 1943776"/>
                <a:gd name="connsiteX3" fmla="*/ 2401887 w 2909887"/>
                <a:gd name="connsiteY3" fmla="*/ 191176 h 1943776"/>
                <a:gd name="connsiteX4" fmla="*/ 2363787 w 2909887"/>
                <a:gd name="connsiteY4" fmla="*/ 178476 h 1943776"/>
                <a:gd name="connsiteX5" fmla="*/ 2287587 w 2909887"/>
                <a:gd name="connsiteY5" fmla="*/ 153076 h 1943776"/>
                <a:gd name="connsiteX6" fmla="*/ 2249487 w 2909887"/>
                <a:gd name="connsiteY6" fmla="*/ 140376 h 1943776"/>
                <a:gd name="connsiteX7" fmla="*/ 2033587 w 2909887"/>
                <a:gd name="connsiteY7" fmla="*/ 102276 h 1943776"/>
                <a:gd name="connsiteX8" fmla="*/ 1957387 w 2909887"/>
                <a:gd name="connsiteY8" fmla="*/ 89576 h 1943776"/>
                <a:gd name="connsiteX9" fmla="*/ 1741487 w 2909887"/>
                <a:gd name="connsiteY9" fmla="*/ 64176 h 1943776"/>
                <a:gd name="connsiteX10" fmla="*/ 1525587 w 2909887"/>
                <a:gd name="connsiteY10" fmla="*/ 38776 h 1943776"/>
                <a:gd name="connsiteX11" fmla="*/ 1335087 w 2909887"/>
                <a:gd name="connsiteY11" fmla="*/ 26076 h 1943776"/>
                <a:gd name="connsiteX12" fmla="*/ 1271587 w 2909887"/>
                <a:gd name="connsiteY12" fmla="*/ 13376 h 1943776"/>
                <a:gd name="connsiteX13" fmla="*/ 674687 w 2909887"/>
                <a:gd name="connsiteY13" fmla="*/ 13376 h 1943776"/>
                <a:gd name="connsiteX14" fmla="*/ 573087 w 2909887"/>
                <a:gd name="connsiteY14" fmla="*/ 38776 h 1943776"/>
                <a:gd name="connsiteX15" fmla="*/ 534987 w 2909887"/>
                <a:gd name="connsiteY15" fmla="*/ 51476 h 1943776"/>
                <a:gd name="connsiteX16" fmla="*/ 496887 w 2909887"/>
                <a:gd name="connsiteY16" fmla="*/ 76876 h 1943776"/>
                <a:gd name="connsiteX17" fmla="*/ 395287 w 2909887"/>
                <a:gd name="connsiteY17" fmla="*/ 127676 h 1943776"/>
                <a:gd name="connsiteX18" fmla="*/ 369887 w 2909887"/>
                <a:gd name="connsiteY18" fmla="*/ 165776 h 1943776"/>
                <a:gd name="connsiteX19" fmla="*/ 319087 w 2909887"/>
                <a:gd name="connsiteY19" fmla="*/ 191176 h 1943776"/>
                <a:gd name="connsiteX20" fmla="*/ 280987 w 2909887"/>
                <a:gd name="connsiteY20" fmla="*/ 216576 h 1943776"/>
                <a:gd name="connsiteX21" fmla="*/ 204787 w 2909887"/>
                <a:gd name="connsiteY21" fmla="*/ 267376 h 1943776"/>
                <a:gd name="connsiteX22" fmla="*/ 166687 w 2909887"/>
                <a:gd name="connsiteY22" fmla="*/ 318176 h 1943776"/>
                <a:gd name="connsiteX23" fmla="*/ 103187 w 2909887"/>
                <a:gd name="connsiteY23" fmla="*/ 394376 h 1943776"/>
                <a:gd name="connsiteX24" fmla="*/ 77787 w 2909887"/>
                <a:gd name="connsiteY24" fmla="*/ 470576 h 1943776"/>
                <a:gd name="connsiteX25" fmla="*/ 39687 w 2909887"/>
                <a:gd name="connsiteY25" fmla="*/ 572176 h 1943776"/>
                <a:gd name="connsiteX26" fmla="*/ 26987 w 2909887"/>
                <a:gd name="connsiteY26" fmla="*/ 635676 h 1943776"/>
                <a:gd name="connsiteX27" fmla="*/ 14287 w 2909887"/>
                <a:gd name="connsiteY27" fmla="*/ 686476 h 1943776"/>
                <a:gd name="connsiteX28" fmla="*/ 14287 w 2909887"/>
                <a:gd name="connsiteY28" fmla="*/ 1156376 h 1943776"/>
                <a:gd name="connsiteX29" fmla="*/ 26987 w 2909887"/>
                <a:gd name="connsiteY29" fmla="*/ 1207176 h 1943776"/>
                <a:gd name="connsiteX30" fmla="*/ 39687 w 2909887"/>
                <a:gd name="connsiteY30" fmla="*/ 1283376 h 1943776"/>
                <a:gd name="connsiteX31" fmla="*/ 52387 w 2909887"/>
                <a:gd name="connsiteY31" fmla="*/ 1334176 h 1943776"/>
                <a:gd name="connsiteX32" fmla="*/ 65087 w 2909887"/>
                <a:gd name="connsiteY32" fmla="*/ 1397676 h 1943776"/>
                <a:gd name="connsiteX33" fmla="*/ 115887 w 2909887"/>
                <a:gd name="connsiteY33" fmla="*/ 1473876 h 1943776"/>
                <a:gd name="connsiteX34" fmla="*/ 141287 w 2909887"/>
                <a:gd name="connsiteY34" fmla="*/ 1511976 h 1943776"/>
                <a:gd name="connsiteX35" fmla="*/ 166687 w 2909887"/>
                <a:gd name="connsiteY35" fmla="*/ 1550076 h 1943776"/>
                <a:gd name="connsiteX36" fmla="*/ 204787 w 2909887"/>
                <a:gd name="connsiteY36" fmla="*/ 1588176 h 1943776"/>
                <a:gd name="connsiteX37" fmla="*/ 217487 w 2909887"/>
                <a:gd name="connsiteY37" fmla="*/ 1638976 h 1943776"/>
                <a:gd name="connsiteX38" fmla="*/ 255587 w 2909887"/>
                <a:gd name="connsiteY38" fmla="*/ 1664376 h 1943776"/>
                <a:gd name="connsiteX39" fmla="*/ 331787 w 2909887"/>
                <a:gd name="connsiteY39" fmla="*/ 1727876 h 1943776"/>
                <a:gd name="connsiteX40" fmla="*/ 369887 w 2909887"/>
                <a:gd name="connsiteY40" fmla="*/ 1740576 h 1943776"/>
                <a:gd name="connsiteX41" fmla="*/ 471487 w 2909887"/>
                <a:gd name="connsiteY41" fmla="*/ 1778676 h 1943776"/>
                <a:gd name="connsiteX42" fmla="*/ 547687 w 2909887"/>
                <a:gd name="connsiteY42" fmla="*/ 1804076 h 1943776"/>
                <a:gd name="connsiteX43" fmla="*/ 611187 w 2909887"/>
                <a:gd name="connsiteY43" fmla="*/ 1816776 h 1943776"/>
                <a:gd name="connsiteX44" fmla="*/ 776287 w 2909887"/>
                <a:gd name="connsiteY44" fmla="*/ 1842176 h 1943776"/>
                <a:gd name="connsiteX45" fmla="*/ 1004887 w 2909887"/>
                <a:gd name="connsiteY45" fmla="*/ 1867576 h 1943776"/>
                <a:gd name="connsiteX46" fmla="*/ 1182687 w 2909887"/>
                <a:gd name="connsiteY46" fmla="*/ 1892976 h 1943776"/>
                <a:gd name="connsiteX47" fmla="*/ 1322387 w 2909887"/>
                <a:gd name="connsiteY47" fmla="*/ 1905676 h 1943776"/>
                <a:gd name="connsiteX48" fmla="*/ 1449387 w 2909887"/>
                <a:gd name="connsiteY48" fmla="*/ 1918376 h 1943776"/>
                <a:gd name="connsiteX49" fmla="*/ 1563687 w 2909887"/>
                <a:gd name="connsiteY49" fmla="*/ 1931076 h 1943776"/>
                <a:gd name="connsiteX50" fmla="*/ 1627187 w 2909887"/>
                <a:gd name="connsiteY50" fmla="*/ 1943776 h 1943776"/>
                <a:gd name="connsiteX51" fmla="*/ 2566987 w 2909887"/>
                <a:gd name="connsiteY51" fmla="*/ 1931076 h 1943776"/>
                <a:gd name="connsiteX52" fmla="*/ 2643187 w 2909887"/>
                <a:gd name="connsiteY52" fmla="*/ 1905676 h 1943776"/>
                <a:gd name="connsiteX53" fmla="*/ 2681287 w 2909887"/>
                <a:gd name="connsiteY53" fmla="*/ 1880276 h 1943776"/>
                <a:gd name="connsiteX54" fmla="*/ 2757487 w 2909887"/>
                <a:gd name="connsiteY54" fmla="*/ 1753276 h 1943776"/>
                <a:gd name="connsiteX55" fmla="*/ 2782887 w 2909887"/>
                <a:gd name="connsiteY55" fmla="*/ 1715176 h 1943776"/>
                <a:gd name="connsiteX56" fmla="*/ 2833687 w 2909887"/>
                <a:gd name="connsiteY56" fmla="*/ 1537376 h 1943776"/>
                <a:gd name="connsiteX57" fmla="*/ 2846387 w 2909887"/>
                <a:gd name="connsiteY57" fmla="*/ 1486576 h 1943776"/>
                <a:gd name="connsiteX58" fmla="*/ 2859087 w 2909887"/>
                <a:gd name="connsiteY58" fmla="*/ 1435776 h 1943776"/>
                <a:gd name="connsiteX59" fmla="*/ 2884487 w 2909887"/>
                <a:gd name="connsiteY59" fmla="*/ 1283376 h 1943776"/>
                <a:gd name="connsiteX60" fmla="*/ 2897187 w 2909887"/>
                <a:gd name="connsiteY60" fmla="*/ 1169076 h 1943776"/>
                <a:gd name="connsiteX61" fmla="*/ 2909887 w 2909887"/>
                <a:gd name="connsiteY61" fmla="*/ 1092876 h 1943776"/>
                <a:gd name="connsiteX62" fmla="*/ 2897187 w 2909887"/>
                <a:gd name="connsiteY62" fmla="*/ 572176 h 1943776"/>
                <a:gd name="connsiteX63" fmla="*/ 2884487 w 2909887"/>
                <a:gd name="connsiteY63" fmla="*/ 534076 h 1943776"/>
                <a:gd name="connsiteX64" fmla="*/ 2820987 w 2909887"/>
                <a:gd name="connsiteY64" fmla="*/ 457876 h 1943776"/>
                <a:gd name="connsiteX65" fmla="*/ 2782887 w 2909887"/>
                <a:gd name="connsiteY65" fmla="*/ 432476 h 1943776"/>
                <a:gd name="connsiteX66" fmla="*/ 2757487 w 2909887"/>
                <a:gd name="connsiteY66" fmla="*/ 394376 h 1943776"/>
                <a:gd name="connsiteX67" fmla="*/ 2681287 w 2909887"/>
                <a:gd name="connsiteY67" fmla="*/ 356276 h 1943776"/>
                <a:gd name="connsiteX68" fmla="*/ 2579687 w 2909887"/>
                <a:gd name="connsiteY68" fmla="*/ 292776 h 1943776"/>
                <a:gd name="connsiteX69" fmla="*/ 2478087 w 2909887"/>
                <a:gd name="connsiteY69" fmla="*/ 229276 h 1943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909887" h="1943776">
                  <a:moveTo>
                    <a:pt x="2592387" y="330876"/>
                  </a:moveTo>
                  <a:cubicBezTo>
                    <a:pt x="2571220" y="313943"/>
                    <a:pt x="2546528" y="300657"/>
                    <a:pt x="2528887" y="280076"/>
                  </a:cubicBezTo>
                  <a:cubicBezTo>
                    <a:pt x="2480157" y="223224"/>
                    <a:pt x="2562903" y="254272"/>
                    <a:pt x="2478087" y="216576"/>
                  </a:cubicBezTo>
                  <a:cubicBezTo>
                    <a:pt x="2453621" y="205702"/>
                    <a:pt x="2427287" y="199643"/>
                    <a:pt x="2401887" y="191176"/>
                  </a:cubicBezTo>
                  <a:lnTo>
                    <a:pt x="2363787" y="178476"/>
                  </a:lnTo>
                  <a:lnTo>
                    <a:pt x="2287587" y="153076"/>
                  </a:lnTo>
                  <a:cubicBezTo>
                    <a:pt x="2274887" y="148843"/>
                    <a:pt x="2262614" y="143001"/>
                    <a:pt x="2249487" y="140376"/>
                  </a:cubicBezTo>
                  <a:cubicBezTo>
                    <a:pt x="2135486" y="117576"/>
                    <a:pt x="2207279" y="131225"/>
                    <a:pt x="2033587" y="102276"/>
                  </a:cubicBezTo>
                  <a:cubicBezTo>
                    <a:pt x="2008187" y="98043"/>
                    <a:pt x="1982939" y="92770"/>
                    <a:pt x="1957387" y="89576"/>
                  </a:cubicBezTo>
                  <a:lnTo>
                    <a:pt x="1741487" y="64176"/>
                  </a:lnTo>
                  <a:cubicBezTo>
                    <a:pt x="1678755" y="56796"/>
                    <a:pt x="1587428" y="43929"/>
                    <a:pt x="1525587" y="38776"/>
                  </a:cubicBezTo>
                  <a:cubicBezTo>
                    <a:pt x="1462166" y="33491"/>
                    <a:pt x="1398587" y="30309"/>
                    <a:pt x="1335087" y="26076"/>
                  </a:cubicBezTo>
                  <a:cubicBezTo>
                    <a:pt x="1313920" y="21843"/>
                    <a:pt x="1293054" y="15636"/>
                    <a:pt x="1271587" y="13376"/>
                  </a:cubicBezTo>
                  <a:cubicBezTo>
                    <a:pt x="1033547" y="-11681"/>
                    <a:pt x="966954" y="4519"/>
                    <a:pt x="674687" y="13376"/>
                  </a:cubicBezTo>
                  <a:cubicBezTo>
                    <a:pt x="640820" y="21843"/>
                    <a:pt x="606205" y="27737"/>
                    <a:pt x="573087" y="38776"/>
                  </a:cubicBezTo>
                  <a:cubicBezTo>
                    <a:pt x="560387" y="43009"/>
                    <a:pt x="546961" y="45489"/>
                    <a:pt x="534987" y="51476"/>
                  </a:cubicBezTo>
                  <a:cubicBezTo>
                    <a:pt x="521335" y="58302"/>
                    <a:pt x="510539" y="70050"/>
                    <a:pt x="496887" y="76876"/>
                  </a:cubicBezTo>
                  <a:cubicBezTo>
                    <a:pt x="372612" y="139013"/>
                    <a:pt x="483558" y="68829"/>
                    <a:pt x="395287" y="127676"/>
                  </a:cubicBezTo>
                  <a:cubicBezTo>
                    <a:pt x="386820" y="140376"/>
                    <a:pt x="381613" y="156005"/>
                    <a:pt x="369887" y="165776"/>
                  </a:cubicBezTo>
                  <a:cubicBezTo>
                    <a:pt x="355343" y="177896"/>
                    <a:pt x="335525" y="181783"/>
                    <a:pt x="319087" y="191176"/>
                  </a:cubicBezTo>
                  <a:cubicBezTo>
                    <a:pt x="305835" y="198749"/>
                    <a:pt x="292713" y="206805"/>
                    <a:pt x="280987" y="216576"/>
                  </a:cubicBezTo>
                  <a:cubicBezTo>
                    <a:pt x="217566" y="269427"/>
                    <a:pt x="271744" y="245057"/>
                    <a:pt x="204787" y="267376"/>
                  </a:cubicBezTo>
                  <a:cubicBezTo>
                    <a:pt x="192087" y="284309"/>
                    <a:pt x="180462" y="302105"/>
                    <a:pt x="166687" y="318176"/>
                  </a:cubicBezTo>
                  <a:cubicBezTo>
                    <a:pt x="139080" y="350384"/>
                    <a:pt x="120460" y="355511"/>
                    <a:pt x="103187" y="394376"/>
                  </a:cubicBezTo>
                  <a:cubicBezTo>
                    <a:pt x="92313" y="418842"/>
                    <a:pt x="87731" y="445717"/>
                    <a:pt x="77787" y="470576"/>
                  </a:cubicBezTo>
                  <a:cubicBezTo>
                    <a:pt x="70018" y="489999"/>
                    <a:pt x="46323" y="545631"/>
                    <a:pt x="39687" y="572176"/>
                  </a:cubicBezTo>
                  <a:cubicBezTo>
                    <a:pt x="34452" y="593117"/>
                    <a:pt x="31670" y="614604"/>
                    <a:pt x="26987" y="635676"/>
                  </a:cubicBezTo>
                  <a:cubicBezTo>
                    <a:pt x="23201" y="652715"/>
                    <a:pt x="18520" y="669543"/>
                    <a:pt x="14287" y="686476"/>
                  </a:cubicBezTo>
                  <a:cubicBezTo>
                    <a:pt x="-3197" y="913768"/>
                    <a:pt x="-6266" y="868640"/>
                    <a:pt x="14287" y="1156376"/>
                  </a:cubicBezTo>
                  <a:cubicBezTo>
                    <a:pt x="15531" y="1173786"/>
                    <a:pt x="23564" y="1190060"/>
                    <a:pt x="26987" y="1207176"/>
                  </a:cubicBezTo>
                  <a:cubicBezTo>
                    <a:pt x="32037" y="1232426"/>
                    <a:pt x="34637" y="1258126"/>
                    <a:pt x="39687" y="1283376"/>
                  </a:cubicBezTo>
                  <a:cubicBezTo>
                    <a:pt x="43110" y="1300492"/>
                    <a:pt x="48601" y="1317137"/>
                    <a:pt x="52387" y="1334176"/>
                  </a:cubicBezTo>
                  <a:cubicBezTo>
                    <a:pt x="57070" y="1355248"/>
                    <a:pt x="56155" y="1378025"/>
                    <a:pt x="65087" y="1397676"/>
                  </a:cubicBezTo>
                  <a:cubicBezTo>
                    <a:pt x="77719" y="1425467"/>
                    <a:pt x="98954" y="1448476"/>
                    <a:pt x="115887" y="1473876"/>
                  </a:cubicBezTo>
                  <a:lnTo>
                    <a:pt x="141287" y="1511976"/>
                  </a:lnTo>
                  <a:cubicBezTo>
                    <a:pt x="149754" y="1524676"/>
                    <a:pt x="155894" y="1539283"/>
                    <a:pt x="166687" y="1550076"/>
                  </a:cubicBezTo>
                  <a:lnTo>
                    <a:pt x="204787" y="1588176"/>
                  </a:lnTo>
                  <a:cubicBezTo>
                    <a:pt x="209020" y="1605109"/>
                    <a:pt x="207805" y="1624453"/>
                    <a:pt x="217487" y="1638976"/>
                  </a:cubicBezTo>
                  <a:cubicBezTo>
                    <a:pt x="225954" y="1651676"/>
                    <a:pt x="243861" y="1654605"/>
                    <a:pt x="255587" y="1664376"/>
                  </a:cubicBezTo>
                  <a:cubicBezTo>
                    <a:pt x="297718" y="1699485"/>
                    <a:pt x="284489" y="1704227"/>
                    <a:pt x="331787" y="1727876"/>
                  </a:cubicBezTo>
                  <a:cubicBezTo>
                    <a:pt x="343761" y="1733863"/>
                    <a:pt x="357582" y="1735303"/>
                    <a:pt x="369887" y="1740576"/>
                  </a:cubicBezTo>
                  <a:cubicBezTo>
                    <a:pt x="502369" y="1797354"/>
                    <a:pt x="341406" y="1739652"/>
                    <a:pt x="471487" y="1778676"/>
                  </a:cubicBezTo>
                  <a:cubicBezTo>
                    <a:pt x="497132" y="1786369"/>
                    <a:pt x="521433" y="1798825"/>
                    <a:pt x="547687" y="1804076"/>
                  </a:cubicBezTo>
                  <a:lnTo>
                    <a:pt x="611187" y="1816776"/>
                  </a:lnTo>
                  <a:cubicBezTo>
                    <a:pt x="654616" y="1824672"/>
                    <a:pt x="734315" y="1837139"/>
                    <a:pt x="776287" y="1842176"/>
                  </a:cubicBezTo>
                  <a:cubicBezTo>
                    <a:pt x="852410" y="1851311"/>
                    <a:pt x="929261" y="1854972"/>
                    <a:pt x="1004887" y="1867576"/>
                  </a:cubicBezTo>
                  <a:cubicBezTo>
                    <a:pt x="1083917" y="1880748"/>
                    <a:pt x="1096406" y="1883894"/>
                    <a:pt x="1182687" y="1892976"/>
                  </a:cubicBezTo>
                  <a:cubicBezTo>
                    <a:pt x="1229189" y="1897871"/>
                    <a:pt x="1275839" y="1901243"/>
                    <a:pt x="1322387" y="1905676"/>
                  </a:cubicBezTo>
                  <a:lnTo>
                    <a:pt x="1449387" y="1918376"/>
                  </a:lnTo>
                  <a:cubicBezTo>
                    <a:pt x="1487511" y="1922389"/>
                    <a:pt x="1525738" y="1925655"/>
                    <a:pt x="1563687" y="1931076"/>
                  </a:cubicBezTo>
                  <a:cubicBezTo>
                    <a:pt x="1585056" y="1934129"/>
                    <a:pt x="1606020" y="1939543"/>
                    <a:pt x="1627187" y="1943776"/>
                  </a:cubicBezTo>
                  <a:cubicBezTo>
                    <a:pt x="1940454" y="1939543"/>
                    <a:pt x="2253912" y="1942816"/>
                    <a:pt x="2566987" y="1931076"/>
                  </a:cubicBezTo>
                  <a:cubicBezTo>
                    <a:pt x="2593742" y="1930073"/>
                    <a:pt x="2620910" y="1920528"/>
                    <a:pt x="2643187" y="1905676"/>
                  </a:cubicBezTo>
                  <a:lnTo>
                    <a:pt x="2681287" y="1880276"/>
                  </a:lnTo>
                  <a:cubicBezTo>
                    <a:pt x="2805558" y="1693869"/>
                    <a:pt x="2679383" y="1889958"/>
                    <a:pt x="2757487" y="1753276"/>
                  </a:cubicBezTo>
                  <a:cubicBezTo>
                    <a:pt x="2765060" y="1740024"/>
                    <a:pt x="2776688" y="1729124"/>
                    <a:pt x="2782887" y="1715176"/>
                  </a:cubicBezTo>
                  <a:cubicBezTo>
                    <a:pt x="2803709" y="1668326"/>
                    <a:pt x="2822155" y="1583503"/>
                    <a:pt x="2833687" y="1537376"/>
                  </a:cubicBezTo>
                  <a:lnTo>
                    <a:pt x="2846387" y="1486576"/>
                  </a:lnTo>
                  <a:cubicBezTo>
                    <a:pt x="2850620" y="1469643"/>
                    <a:pt x="2856922" y="1453096"/>
                    <a:pt x="2859087" y="1435776"/>
                  </a:cubicBezTo>
                  <a:cubicBezTo>
                    <a:pt x="2873952" y="1316856"/>
                    <a:pt x="2863509" y="1367287"/>
                    <a:pt x="2884487" y="1283376"/>
                  </a:cubicBezTo>
                  <a:cubicBezTo>
                    <a:pt x="2888720" y="1245276"/>
                    <a:pt x="2892121" y="1207074"/>
                    <a:pt x="2897187" y="1169076"/>
                  </a:cubicBezTo>
                  <a:cubicBezTo>
                    <a:pt x="2900590" y="1143552"/>
                    <a:pt x="2909887" y="1118626"/>
                    <a:pt x="2909887" y="1092876"/>
                  </a:cubicBezTo>
                  <a:cubicBezTo>
                    <a:pt x="2909887" y="919258"/>
                    <a:pt x="2905071" y="745615"/>
                    <a:pt x="2897187" y="572176"/>
                  </a:cubicBezTo>
                  <a:cubicBezTo>
                    <a:pt x="2896579" y="558803"/>
                    <a:pt x="2890474" y="546050"/>
                    <a:pt x="2884487" y="534076"/>
                  </a:cubicBezTo>
                  <a:cubicBezTo>
                    <a:pt x="2870216" y="505533"/>
                    <a:pt x="2845062" y="477938"/>
                    <a:pt x="2820987" y="457876"/>
                  </a:cubicBezTo>
                  <a:cubicBezTo>
                    <a:pt x="2809261" y="448105"/>
                    <a:pt x="2795587" y="440943"/>
                    <a:pt x="2782887" y="432476"/>
                  </a:cubicBezTo>
                  <a:cubicBezTo>
                    <a:pt x="2774420" y="419776"/>
                    <a:pt x="2768280" y="405169"/>
                    <a:pt x="2757487" y="394376"/>
                  </a:cubicBezTo>
                  <a:cubicBezTo>
                    <a:pt x="2732868" y="369757"/>
                    <a:pt x="2712275" y="366605"/>
                    <a:pt x="2681287" y="356276"/>
                  </a:cubicBezTo>
                  <a:cubicBezTo>
                    <a:pt x="2620357" y="264881"/>
                    <a:pt x="2706639" y="377411"/>
                    <a:pt x="2579687" y="292776"/>
                  </a:cubicBezTo>
                  <a:cubicBezTo>
                    <a:pt x="2495611" y="236725"/>
                    <a:pt x="2530791" y="255628"/>
                    <a:pt x="2478087" y="229276"/>
                  </a:cubicBezTo>
                </a:path>
              </a:pathLst>
            </a:custGeom>
            <a:ln w="76200" cmpd="sng">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1" name="Straight Arrow Connector 10"/>
            <p:cNvCxnSpPr/>
            <p:nvPr/>
          </p:nvCxnSpPr>
          <p:spPr>
            <a:xfrm flipH="1">
              <a:off x="3594100" y="2133600"/>
              <a:ext cx="1346200" cy="1181100"/>
            </a:xfrm>
            <a:prstGeom prst="straightConnector1">
              <a:avLst/>
            </a:prstGeom>
            <a:ln w="762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4927600" y="798101"/>
              <a:ext cx="4013200" cy="1384995"/>
            </a:xfrm>
            <a:prstGeom prst="rect">
              <a:avLst/>
            </a:prstGeom>
            <a:noFill/>
          </p:spPr>
          <p:txBody>
            <a:bodyPr wrap="square" rtlCol="0">
              <a:spAutoFit/>
            </a:bodyPr>
            <a:lstStyle/>
            <a:p>
              <a:r>
                <a:rPr lang="en-US" sz="2800" dirty="0">
                  <a:solidFill>
                    <a:srgbClr val="FF0000"/>
                  </a:solidFill>
                </a:rPr>
                <a:t>Solution: perform the read-then-write as a single, atomic operation</a:t>
              </a:r>
            </a:p>
          </p:txBody>
        </p:sp>
      </p:grpSp>
    </p:spTree>
    <p:extLst>
      <p:ext uri="{BB962C8B-B14F-4D97-AF65-F5344CB8AC3E}">
        <p14:creationId xmlns:p14="http://schemas.microsoft.com/office/powerpoint/2010/main" val="11595647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6038"/>
            <a:ext cx="8229600" cy="804862"/>
          </a:xfrm>
        </p:spPr>
        <p:txBody>
          <a:bodyPr/>
          <a:lstStyle/>
          <a:p>
            <a:r>
              <a:rPr lang="en-US" dirty="0"/>
              <a:t>Hardware to the Rescue!</a:t>
            </a:r>
          </a:p>
        </p:txBody>
      </p:sp>
      <p:sp>
        <p:nvSpPr>
          <p:cNvPr id="3" name="Content Placeholder 2"/>
          <p:cNvSpPr>
            <a:spLocks noGrp="1"/>
          </p:cNvSpPr>
          <p:nvPr>
            <p:ph idx="1"/>
          </p:nvPr>
        </p:nvSpPr>
        <p:spPr>
          <a:xfrm>
            <a:off x="629053" y="762001"/>
            <a:ext cx="10972800" cy="3302000"/>
          </a:xfrm>
        </p:spPr>
        <p:txBody>
          <a:bodyPr>
            <a:normAutofit/>
          </a:bodyPr>
          <a:lstStyle/>
          <a:p>
            <a:r>
              <a:rPr lang="en-US" sz="2800" dirty="0"/>
              <a:t>To address the race condition problem, hardware support is needed to read, modify, and write a memory location as one indivisible (atomic) operation</a:t>
            </a:r>
          </a:p>
          <a:p>
            <a:r>
              <a:rPr lang="en-US" sz="2800" dirty="0"/>
              <a:t>Example: “test-and-set(variable)” machine instruction</a:t>
            </a:r>
          </a:p>
          <a:p>
            <a:pPr lvl="1"/>
            <a:r>
              <a:rPr lang="en-US" sz="2400" dirty="0"/>
              <a:t>Sets the variable to 1, and returns the old value of the variable (prior to setting it), all as one atomic operation</a:t>
            </a:r>
          </a:p>
        </p:txBody>
      </p:sp>
      <p:sp>
        <p:nvSpPr>
          <p:cNvPr id="4" name="Rectangle 3"/>
          <p:cNvSpPr/>
          <p:nvPr/>
        </p:nvSpPr>
        <p:spPr>
          <a:xfrm>
            <a:off x="1968500" y="3872826"/>
            <a:ext cx="8039100" cy="1938992"/>
          </a:xfrm>
          <a:prstGeom prst="rect">
            <a:avLst/>
          </a:prstGeom>
        </p:spPr>
        <p:txBody>
          <a:bodyPr wrap="square">
            <a:spAutoFit/>
          </a:bodyPr>
          <a:lstStyle/>
          <a:p>
            <a:r>
              <a:rPr lang="en-US" sz="2400" dirty="0" err="1">
                <a:latin typeface="Courier"/>
                <a:cs typeface="Courier"/>
              </a:rPr>
              <a:t>int</a:t>
            </a:r>
            <a:r>
              <a:rPr lang="en-US" sz="2400" dirty="0">
                <a:latin typeface="Courier"/>
                <a:cs typeface="Courier"/>
              </a:rPr>
              <a:t> L;		// </a:t>
            </a:r>
            <a:r>
              <a:rPr lang="en-US" sz="2400" dirty="0" err="1">
                <a:latin typeface="Courier"/>
                <a:cs typeface="Courier"/>
              </a:rPr>
              <a:t>init</a:t>
            </a:r>
            <a:r>
              <a:rPr lang="en-US" sz="2400" dirty="0">
                <a:latin typeface="Courier"/>
                <a:cs typeface="Courier"/>
              </a:rPr>
              <a:t> to 0 (unlocked)</a:t>
            </a:r>
          </a:p>
          <a:p>
            <a:endParaRPr lang="en-US" sz="2400" dirty="0">
              <a:latin typeface="Courier"/>
              <a:cs typeface="Courier"/>
            </a:endParaRPr>
          </a:p>
          <a:p>
            <a:r>
              <a:rPr lang="en-US" sz="2400" dirty="0">
                <a:latin typeface="Courier"/>
                <a:cs typeface="Courier"/>
              </a:rPr>
              <a:t>while (</a:t>
            </a:r>
            <a:r>
              <a:rPr lang="en-US" sz="2400" dirty="0" err="1">
                <a:latin typeface="Courier"/>
                <a:cs typeface="Courier"/>
              </a:rPr>
              <a:t>test_and_set</a:t>
            </a:r>
            <a:r>
              <a:rPr lang="en-US" sz="2400" dirty="0">
                <a:latin typeface="Courier"/>
                <a:cs typeface="Courier"/>
              </a:rPr>
              <a:t>(L) == 1) ; // lock (L)</a:t>
            </a:r>
          </a:p>
          <a:p>
            <a:r>
              <a:rPr lang="en-US" sz="2400" dirty="0">
                <a:latin typeface="Courier"/>
                <a:cs typeface="Courier"/>
              </a:rPr>
              <a:t>&lt;critical section code&gt;</a:t>
            </a:r>
          </a:p>
          <a:p>
            <a:r>
              <a:rPr lang="en-US" sz="2400" dirty="0">
                <a:latin typeface="Courier"/>
                <a:cs typeface="Courier"/>
              </a:rPr>
              <a:t>L = 0;  // unlock (L)</a:t>
            </a:r>
          </a:p>
        </p:txBody>
      </p:sp>
      <p:sp>
        <p:nvSpPr>
          <p:cNvPr id="5" name="TextBox 4"/>
          <p:cNvSpPr txBox="1"/>
          <p:nvPr/>
        </p:nvSpPr>
        <p:spPr>
          <a:xfrm>
            <a:off x="629053" y="5868145"/>
            <a:ext cx="10972800" cy="954107"/>
          </a:xfrm>
          <a:prstGeom prst="rect">
            <a:avLst/>
          </a:prstGeom>
          <a:noFill/>
        </p:spPr>
        <p:txBody>
          <a:bodyPr wrap="square" rtlCol="0">
            <a:spAutoFit/>
          </a:bodyPr>
          <a:lstStyle/>
          <a:p>
            <a:r>
              <a:rPr lang="en-US" sz="2800" dirty="0"/>
              <a:t>Different variations (e.g., fetch-and-add …) devised for different machine </a:t>
            </a:r>
            <a:r>
              <a:rPr lang="en-US" sz="2800" dirty="0" smtClean="0"/>
              <a:t>architectures; </a:t>
            </a:r>
            <a:r>
              <a:rPr lang="en-US" sz="2800" dirty="0" err="1" smtClean="0"/>
              <a:t>OpenMP</a:t>
            </a:r>
            <a:r>
              <a:rPr lang="en-US" sz="2800" dirty="0" smtClean="0"/>
              <a:t> has direct support for critical sections</a:t>
            </a:r>
            <a:endParaRPr lang="en-US" sz="2800" dirty="0"/>
          </a:p>
        </p:txBody>
      </p:sp>
    </p:spTree>
    <p:extLst>
      <p:ext uri="{BB962C8B-B14F-4D97-AF65-F5344CB8AC3E}">
        <p14:creationId xmlns:p14="http://schemas.microsoft.com/office/powerpoint/2010/main" val="39537276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D57BC-0812-5E40-AF3E-B0D2B699D2DA}"/>
              </a:ext>
            </a:extLst>
          </p:cNvPr>
          <p:cNvSpPr>
            <a:spLocks noGrp="1"/>
          </p:cNvSpPr>
          <p:nvPr>
            <p:ph type="title"/>
          </p:nvPr>
        </p:nvSpPr>
        <p:spPr>
          <a:xfrm>
            <a:off x="1981200" y="43143"/>
            <a:ext cx="8229600" cy="1143000"/>
          </a:xfrm>
        </p:spPr>
        <p:txBody>
          <a:bodyPr>
            <a:normAutofit fontScale="90000"/>
          </a:bodyPr>
          <a:lstStyle/>
          <a:p>
            <a:r>
              <a:rPr lang="en-US" dirty="0" smtClean="0"/>
              <a:t>Another Potential Problem: Deadlock</a:t>
            </a:r>
            <a:endParaRPr lang="en-US" dirty="0"/>
          </a:p>
        </p:txBody>
      </p:sp>
      <p:sp>
        <p:nvSpPr>
          <p:cNvPr id="4" name="TextBox 3">
            <a:extLst>
              <a:ext uri="{FF2B5EF4-FFF2-40B4-BE49-F238E27FC236}">
                <a16:creationId xmlns:a16="http://schemas.microsoft.com/office/drawing/2014/main" id="{FDDD3878-040B-E244-B41B-A4D9A5023F36}"/>
              </a:ext>
            </a:extLst>
          </p:cNvPr>
          <p:cNvSpPr txBox="1"/>
          <p:nvPr/>
        </p:nvSpPr>
        <p:spPr>
          <a:xfrm>
            <a:off x="4030154" y="1878961"/>
            <a:ext cx="2175575" cy="3108543"/>
          </a:xfrm>
          <a:prstGeom prst="rect">
            <a:avLst/>
          </a:prstGeom>
          <a:noFill/>
        </p:spPr>
        <p:txBody>
          <a:bodyPr wrap="square" rtlCol="0">
            <a:spAutoFit/>
          </a:bodyPr>
          <a:lstStyle/>
          <a:p>
            <a:r>
              <a:rPr lang="en-US" sz="2800" dirty="0">
                <a:latin typeface="Courier" pitchFamily="2" charset="0"/>
              </a:rPr>
              <a:t>Lock (A)</a:t>
            </a:r>
          </a:p>
          <a:p>
            <a:endParaRPr lang="en-US" sz="2800" dirty="0">
              <a:latin typeface="Courier" pitchFamily="2" charset="0"/>
            </a:endParaRPr>
          </a:p>
          <a:p>
            <a:endParaRPr lang="en-US" sz="2800" dirty="0">
              <a:latin typeface="Courier" pitchFamily="2" charset="0"/>
            </a:endParaRPr>
          </a:p>
          <a:p>
            <a:r>
              <a:rPr lang="en-US" sz="2800" dirty="0">
                <a:latin typeface="Courier" pitchFamily="2" charset="0"/>
              </a:rPr>
              <a:t>Lock (B)   </a:t>
            </a:r>
            <a:r>
              <a:rPr lang="en-US" sz="2800" dirty="0"/>
              <a:t>(wait for thread 2)</a:t>
            </a:r>
          </a:p>
          <a:p>
            <a:endParaRPr lang="en-US" sz="2800" dirty="0">
              <a:latin typeface="Courier" pitchFamily="2" charset="0"/>
            </a:endParaRPr>
          </a:p>
        </p:txBody>
      </p:sp>
      <p:sp>
        <p:nvSpPr>
          <p:cNvPr id="5" name="TextBox 4">
            <a:extLst>
              <a:ext uri="{FF2B5EF4-FFF2-40B4-BE49-F238E27FC236}">
                <a16:creationId xmlns:a16="http://schemas.microsoft.com/office/drawing/2014/main" id="{32D0384D-28E2-BD44-A78E-A7B229DD882A}"/>
              </a:ext>
            </a:extLst>
          </p:cNvPr>
          <p:cNvSpPr txBox="1"/>
          <p:nvPr/>
        </p:nvSpPr>
        <p:spPr>
          <a:xfrm>
            <a:off x="6482984" y="2246341"/>
            <a:ext cx="2344025" cy="3970318"/>
          </a:xfrm>
          <a:prstGeom prst="rect">
            <a:avLst/>
          </a:prstGeom>
          <a:noFill/>
        </p:spPr>
        <p:txBody>
          <a:bodyPr wrap="square" rtlCol="0">
            <a:spAutoFit/>
          </a:bodyPr>
          <a:lstStyle/>
          <a:p>
            <a:r>
              <a:rPr lang="en-US" sz="2800" dirty="0">
                <a:latin typeface="Courier" pitchFamily="2" charset="0"/>
              </a:rPr>
              <a:t>Lock (B)</a:t>
            </a:r>
          </a:p>
          <a:p>
            <a:endParaRPr lang="en-US" sz="2800" dirty="0">
              <a:latin typeface="Courier" pitchFamily="2" charset="0"/>
            </a:endParaRPr>
          </a:p>
          <a:p>
            <a:endParaRPr lang="en-US" sz="2800" dirty="0">
              <a:latin typeface="Courier" pitchFamily="2" charset="0"/>
            </a:endParaRPr>
          </a:p>
          <a:p>
            <a:endParaRPr lang="en-US" sz="2800" dirty="0">
              <a:latin typeface="Courier" pitchFamily="2" charset="0"/>
            </a:endParaRPr>
          </a:p>
          <a:p>
            <a:endParaRPr lang="en-US" sz="2800" dirty="0">
              <a:latin typeface="Courier" pitchFamily="2" charset="0"/>
            </a:endParaRPr>
          </a:p>
          <a:p>
            <a:r>
              <a:rPr lang="en-US" sz="2800" dirty="0">
                <a:latin typeface="Courier" pitchFamily="2" charset="0"/>
              </a:rPr>
              <a:t>Lock (A)   </a:t>
            </a:r>
            <a:r>
              <a:rPr lang="en-US" sz="2800" dirty="0"/>
              <a:t>(wait for thread 1)</a:t>
            </a:r>
          </a:p>
          <a:p>
            <a:endParaRPr lang="en-US" sz="2800" dirty="0">
              <a:latin typeface="Courier" pitchFamily="2" charset="0"/>
            </a:endParaRPr>
          </a:p>
        </p:txBody>
      </p:sp>
      <p:sp>
        <p:nvSpPr>
          <p:cNvPr id="8" name="TextBox 7">
            <a:extLst>
              <a:ext uri="{FF2B5EF4-FFF2-40B4-BE49-F238E27FC236}">
                <a16:creationId xmlns:a16="http://schemas.microsoft.com/office/drawing/2014/main" id="{EA6EDAF4-4BFA-A944-943A-2C8B256B9294}"/>
              </a:ext>
            </a:extLst>
          </p:cNvPr>
          <p:cNvSpPr txBox="1"/>
          <p:nvPr/>
        </p:nvSpPr>
        <p:spPr>
          <a:xfrm>
            <a:off x="916409" y="1086246"/>
            <a:ext cx="2028119" cy="3477875"/>
          </a:xfrm>
          <a:prstGeom prst="rect">
            <a:avLst/>
          </a:prstGeom>
          <a:noFill/>
        </p:spPr>
        <p:txBody>
          <a:bodyPr wrap="none" rtlCol="0">
            <a:spAutoFit/>
          </a:bodyPr>
          <a:lstStyle/>
          <a:p>
            <a:r>
              <a:rPr lang="en-US" sz="2800" dirty="0"/>
              <a:t>Thread 1:</a:t>
            </a:r>
          </a:p>
          <a:p>
            <a:endParaRPr lang="en-US" sz="2400" dirty="0"/>
          </a:p>
          <a:p>
            <a:r>
              <a:rPr lang="en-US" sz="2400" dirty="0">
                <a:latin typeface="Courier" pitchFamily="2" charset="0"/>
              </a:rPr>
              <a:t>Lock (A)</a:t>
            </a:r>
          </a:p>
          <a:p>
            <a:r>
              <a:rPr lang="en-US" sz="2400" dirty="0">
                <a:latin typeface="Courier" pitchFamily="2" charset="0"/>
              </a:rPr>
              <a:t>…</a:t>
            </a:r>
          </a:p>
          <a:p>
            <a:r>
              <a:rPr lang="en-US" sz="2400" dirty="0">
                <a:latin typeface="Courier" pitchFamily="2" charset="0"/>
              </a:rPr>
              <a:t>Lock (B)</a:t>
            </a:r>
          </a:p>
          <a:p>
            <a:r>
              <a:rPr lang="en-US" sz="2400" dirty="0">
                <a:latin typeface="Courier" pitchFamily="2" charset="0"/>
              </a:rPr>
              <a:t>…</a:t>
            </a:r>
          </a:p>
          <a:p>
            <a:r>
              <a:rPr lang="en-US" sz="2400" dirty="0">
                <a:latin typeface="Courier" pitchFamily="2" charset="0"/>
              </a:rPr>
              <a:t>Unlock (B)</a:t>
            </a:r>
          </a:p>
          <a:p>
            <a:r>
              <a:rPr lang="en-US" sz="2400" dirty="0">
                <a:latin typeface="Courier" pitchFamily="2" charset="0"/>
              </a:rPr>
              <a:t>…</a:t>
            </a:r>
          </a:p>
          <a:p>
            <a:r>
              <a:rPr lang="en-US" sz="2400" dirty="0">
                <a:latin typeface="Courier" pitchFamily="2" charset="0"/>
              </a:rPr>
              <a:t>Unlock (A)</a:t>
            </a:r>
          </a:p>
        </p:txBody>
      </p:sp>
      <p:sp>
        <p:nvSpPr>
          <p:cNvPr id="9" name="TextBox 8">
            <a:extLst>
              <a:ext uri="{FF2B5EF4-FFF2-40B4-BE49-F238E27FC236}">
                <a16:creationId xmlns:a16="http://schemas.microsoft.com/office/drawing/2014/main" id="{3CAD6343-5F63-F744-B6A5-2E81ECCFAD69}"/>
              </a:ext>
            </a:extLst>
          </p:cNvPr>
          <p:cNvSpPr txBox="1"/>
          <p:nvPr/>
        </p:nvSpPr>
        <p:spPr>
          <a:xfrm>
            <a:off x="9199159" y="1053606"/>
            <a:ext cx="2028119" cy="3477875"/>
          </a:xfrm>
          <a:prstGeom prst="rect">
            <a:avLst/>
          </a:prstGeom>
          <a:noFill/>
        </p:spPr>
        <p:txBody>
          <a:bodyPr wrap="none" rtlCol="0">
            <a:spAutoFit/>
          </a:bodyPr>
          <a:lstStyle/>
          <a:p>
            <a:r>
              <a:rPr lang="en-US" sz="2800" dirty="0"/>
              <a:t>Thread 2:</a:t>
            </a:r>
          </a:p>
          <a:p>
            <a:endParaRPr lang="en-US" sz="2400" dirty="0"/>
          </a:p>
          <a:p>
            <a:r>
              <a:rPr lang="en-US" sz="2400" dirty="0">
                <a:latin typeface="Courier" pitchFamily="2" charset="0"/>
              </a:rPr>
              <a:t>Lock (B)</a:t>
            </a:r>
          </a:p>
          <a:p>
            <a:r>
              <a:rPr lang="en-US" sz="2400" dirty="0">
                <a:latin typeface="Courier" pitchFamily="2" charset="0"/>
              </a:rPr>
              <a:t>…</a:t>
            </a:r>
          </a:p>
          <a:p>
            <a:r>
              <a:rPr lang="en-US" sz="2400" dirty="0">
                <a:latin typeface="Courier" pitchFamily="2" charset="0"/>
              </a:rPr>
              <a:t>Lock (A)</a:t>
            </a:r>
          </a:p>
          <a:p>
            <a:r>
              <a:rPr lang="en-US" sz="2400" dirty="0">
                <a:latin typeface="Courier" pitchFamily="2" charset="0"/>
              </a:rPr>
              <a:t>…</a:t>
            </a:r>
          </a:p>
          <a:p>
            <a:r>
              <a:rPr lang="en-US" sz="2400" dirty="0">
                <a:latin typeface="Courier" pitchFamily="2" charset="0"/>
              </a:rPr>
              <a:t>Unlock (A)</a:t>
            </a:r>
          </a:p>
          <a:p>
            <a:r>
              <a:rPr lang="en-US" sz="2400" dirty="0">
                <a:latin typeface="Courier" pitchFamily="2" charset="0"/>
              </a:rPr>
              <a:t>…</a:t>
            </a:r>
          </a:p>
          <a:p>
            <a:r>
              <a:rPr lang="en-US" sz="2400" dirty="0">
                <a:latin typeface="Courier" pitchFamily="2" charset="0"/>
              </a:rPr>
              <a:t>Unlock (B)</a:t>
            </a:r>
          </a:p>
        </p:txBody>
      </p:sp>
      <p:sp>
        <p:nvSpPr>
          <p:cNvPr id="10" name="TextBox 9">
            <a:extLst>
              <a:ext uri="{FF2B5EF4-FFF2-40B4-BE49-F238E27FC236}">
                <a16:creationId xmlns:a16="http://schemas.microsoft.com/office/drawing/2014/main" id="{101370B4-90A5-A546-8D55-616616A3BB33}"/>
              </a:ext>
            </a:extLst>
          </p:cNvPr>
          <p:cNvSpPr txBox="1"/>
          <p:nvPr/>
        </p:nvSpPr>
        <p:spPr>
          <a:xfrm>
            <a:off x="4098437" y="827359"/>
            <a:ext cx="4246675" cy="1077218"/>
          </a:xfrm>
          <a:prstGeom prst="rect">
            <a:avLst/>
          </a:prstGeom>
          <a:noFill/>
        </p:spPr>
        <p:txBody>
          <a:bodyPr wrap="none" rtlCol="0">
            <a:spAutoFit/>
          </a:bodyPr>
          <a:lstStyle/>
          <a:p>
            <a:pPr algn="ctr"/>
            <a:r>
              <a:rPr lang="en-US" sz="3200" i="1" dirty="0"/>
              <a:t>Execution</a:t>
            </a:r>
          </a:p>
          <a:p>
            <a:pPr algn="ctr"/>
            <a:r>
              <a:rPr lang="en-US" sz="3200" i="1" dirty="0"/>
              <a:t>Thread 1            Thread 2</a:t>
            </a:r>
          </a:p>
        </p:txBody>
      </p:sp>
      <p:sp>
        <p:nvSpPr>
          <p:cNvPr id="11" name="TextBox 10">
            <a:extLst>
              <a:ext uri="{FF2B5EF4-FFF2-40B4-BE49-F238E27FC236}">
                <a16:creationId xmlns:a16="http://schemas.microsoft.com/office/drawing/2014/main" id="{DDCAC4A5-C64C-BA46-BCD2-3E10D6D8D8F9}"/>
              </a:ext>
            </a:extLst>
          </p:cNvPr>
          <p:cNvSpPr txBox="1"/>
          <p:nvPr/>
        </p:nvSpPr>
        <p:spPr>
          <a:xfrm>
            <a:off x="597796" y="5803393"/>
            <a:ext cx="10972800"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a:t>Each thread waiting for other thread, neither can progress</a:t>
            </a:r>
          </a:p>
          <a:p>
            <a:pPr marL="285750" indent="-285750">
              <a:buFont typeface="Arial" panose="020B0604020202020204" pitchFamily="34" charset="0"/>
              <a:buChar char="•"/>
            </a:pPr>
            <a:r>
              <a:rPr lang="en-US" sz="2800" dirty="0"/>
              <a:t>Program is deadlocked</a:t>
            </a:r>
          </a:p>
        </p:txBody>
      </p:sp>
    </p:spTree>
    <p:extLst>
      <p:ext uri="{BB962C8B-B14F-4D97-AF65-F5344CB8AC3E}">
        <p14:creationId xmlns:p14="http://schemas.microsoft.com/office/powerpoint/2010/main" val="42667201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uiExpand="1" build="p"/>
      <p:bldP spid="10" grpId="0"/>
      <p:bldP spid="1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D57BC-0812-5E40-AF3E-B0D2B699D2DA}"/>
              </a:ext>
            </a:extLst>
          </p:cNvPr>
          <p:cNvSpPr>
            <a:spLocks noGrp="1"/>
          </p:cNvSpPr>
          <p:nvPr>
            <p:ph type="title"/>
          </p:nvPr>
        </p:nvSpPr>
        <p:spPr/>
        <p:txBody>
          <a:bodyPr/>
          <a:lstStyle/>
          <a:p>
            <a:r>
              <a:rPr lang="en-US" dirty="0"/>
              <a:t>Deadlock</a:t>
            </a:r>
          </a:p>
        </p:txBody>
      </p:sp>
      <p:sp>
        <p:nvSpPr>
          <p:cNvPr id="3" name="Content Placeholder 2">
            <a:extLst>
              <a:ext uri="{FF2B5EF4-FFF2-40B4-BE49-F238E27FC236}">
                <a16:creationId xmlns:a16="http://schemas.microsoft.com/office/drawing/2014/main" id="{794E6D8A-2A61-C342-8491-6862D0CF1EEE}"/>
              </a:ext>
            </a:extLst>
          </p:cNvPr>
          <p:cNvSpPr>
            <a:spLocks noGrp="1"/>
          </p:cNvSpPr>
          <p:nvPr>
            <p:ph idx="1"/>
          </p:nvPr>
        </p:nvSpPr>
        <p:spPr>
          <a:xfrm>
            <a:off x="534112" y="1400656"/>
            <a:ext cx="10972800" cy="5280560"/>
          </a:xfrm>
        </p:spPr>
        <p:txBody>
          <a:bodyPr>
            <a:normAutofit/>
          </a:bodyPr>
          <a:lstStyle/>
          <a:p>
            <a:r>
              <a:rPr lang="en-US" dirty="0"/>
              <a:t>Cycle develops where each thread is waiting for the next thread in the cycle</a:t>
            </a:r>
          </a:p>
          <a:p>
            <a:pPr lvl="1"/>
            <a:r>
              <a:rPr lang="en-US" dirty="0"/>
              <a:t>Thread </a:t>
            </a:r>
            <a:r>
              <a:rPr lang="en-US" dirty="0" err="1"/>
              <a:t>i</a:t>
            </a:r>
            <a:r>
              <a:rPr lang="en-US" dirty="0"/>
              <a:t> waits for j, j waits for k, k waits for l, … thread x waits for </a:t>
            </a:r>
            <a:r>
              <a:rPr lang="en-US" dirty="0" err="1"/>
              <a:t>i</a:t>
            </a:r>
            <a:endParaRPr lang="en-US" dirty="0"/>
          </a:p>
          <a:p>
            <a:r>
              <a:rPr lang="en-US" dirty="0"/>
              <a:t>Deadlocks easy to detect (the program stops when one occurs)</a:t>
            </a:r>
          </a:p>
          <a:p>
            <a:r>
              <a:rPr lang="en-US" dirty="0"/>
              <a:t>Deadlocks can be prevented by imposing a fixed sequence in which locks must be obtained (e.g., always lock A before attempting to lock B)</a:t>
            </a:r>
          </a:p>
        </p:txBody>
      </p:sp>
    </p:spTree>
    <p:extLst>
      <p:ext uri="{BB962C8B-B14F-4D97-AF65-F5344CB8AC3E}">
        <p14:creationId xmlns:p14="http://schemas.microsoft.com/office/powerpoint/2010/main" val="27378591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85192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1162757"/>
            <a:ext cx="12191999" cy="2494139"/>
          </a:xfrm>
        </p:spPr>
        <p:txBody>
          <a:bodyPr>
            <a:normAutofit/>
          </a:bodyPr>
          <a:lstStyle/>
          <a:p>
            <a:r>
              <a:rPr lang="en-US" dirty="0"/>
              <a:t>A Brief Introduction to </a:t>
            </a:r>
            <a:r>
              <a:rPr lang="en-US" dirty="0" smtClean="0"/>
              <a:t/>
            </a:r>
            <a:br>
              <a:rPr lang="en-US" dirty="0" smtClean="0"/>
            </a:br>
            <a:r>
              <a:rPr lang="en-US" dirty="0" smtClean="0"/>
              <a:t>Parallel </a:t>
            </a:r>
            <a:r>
              <a:rPr lang="en-US" dirty="0"/>
              <a:t>Computing and </a:t>
            </a:r>
            <a:r>
              <a:rPr lang="en-US" dirty="0" smtClean="0"/>
              <a:t>Concurrency</a:t>
            </a:r>
            <a:br>
              <a:rPr lang="en-US" dirty="0" smtClean="0"/>
            </a:br>
            <a:r>
              <a:rPr lang="en-US" dirty="0" smtClean="0"/>
              <a:t>Part 4: Types of Parallel Algorithms</a:t>
            </a:r>
            <a:endParaRPr lang="en-US" dirty="0"/>
          </a:p>
        </p:txBody>
      </p:sp>
      <p:sp>
        <p:nvSpPr>
          <p:cNvPr id="5" name="Subtitle 2"/>
          <p:cNvSpPr txBox="1">
            <a:spLocks/>
          </p:cNvSpPr>
          <p:nvPr/>
        </p:nvSpPr>
        <p:spPr bwMode="auto">
          <a:xfrm>
            <a:off x="1981200" y="4038600"/>
            <a:ext cx="8534400" cy="17526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ea typeface="+mn-ea"/>
              </a:defRPr>
            </a:lvl2pPr>
            <a:lvl3pPr marL="914400" indent="0" algn="ctr" rtl="0" eaLnBrk="0" fontAlgn="base" hangingPunct="0">
              <a:spcBef>
                <a:spcPct val="20000"/>
              </a:spcBef>
              <a:spcAft>
                <a:spcPct val="0"/>
              </a:spcAft>
              <a:buNone/>
              <a:defRPr sz="2400">
                <a:solidFill>
                  <a:schemeClr val="tx1"/>
                </a:solidFill>
                <a:latin typeface="+mn-lt"/>
                <a:ea typeface="+mn-ea"/>
              </a:defRPr>
            </a:lvl3pPr>
            <a:lvl4pPr marL="1371600" indent="0" algn="ctr" rtl="0" eaLnBrk="0" fontAlgn="base" hangingPunct="0">
              <a:spcBef>
                <a:spcPct val="20000"/>
              </a:spcBef>
              <a:spcAft>
                <a:spcPct val="0"/>
              </a:spcAft>
              <a:buNone/>
              <a:defRPr sz="2000">
                <a:solidFill>
                  <a:schemeClr val="tx1"/>
                </a:solidFill>
                <a:latin typeface="+mn-lt"/>
                <a:ea typeface="+mn-ea"/>
              </a:defRPr>
            </a:lvl4pPr>
            <a:lvl5pPr marL="1828800" indent="0" algn="ctr" rtl="0" eaLnBrk="0" fontAlgn="base" hangingPunct="0">
              <a:spcBef>
                <a:spcPct val="20000"/>
              </a:spcBef>
              <a:spcAft>
                <a:spcPct val="0"/>
              </a:spcAft>
              <a:buNone/>
              <a:defRPr sz="2000">
                <a:solidFill>
                  <a:schemeClr val="tx1"/>
                </a:solidFill>
                <a:latin typeface="+mn-lt"/>
                <a:ea typeface="+mn-ea"/>
              </a:defRPr>
            </a:lvl5pPr>
            <a:lvl6pPr marL="2286000" indent="0" algn="ctr" rtl="0" fontAlgn="base">
              <a:spcBef>
                <a:spcPct val="20000"/>
              </a:spcBef>
              <a:spcAft>
                <a:spcPct val="0"/>
              </a:spcAft>
              <a:buNone/>
              <a:defRPr sz="2000">
                <a:solidFill>
                  <a:schemeClr val="tx1"/>
                </a:solidFill>
                <a:latin typeface="+mn-lt"/>
                <a:ea typeface="+mn-ea"/>
              </a:defRPr>
            </a:lvl6pPr>
            <a:lvl7pPr marL="2743200" indent="0" algn="ctr" rtl="0" fontAlgn="base">
              <a:spcBef>
                <a:spcPct val="20000"/>
              </a:spcBef>
              <a:spcAft>
                <a:spcPct val="0"/>
              </a:spcAft>
              <a:buNone/>
              <a:defRPr sz="2000">
                <a:solidFill>
                  <a:schemeClr val="tx1"/>
                </a:solidFill>
                <a:latin typeface="+mn-lt"/>
                <a:ea typeface="+mn-ea"/>
              </a:defRPr>
            </a:lvl7pPr>
            <a:lvl8pPr marL="3200400" indent="0" algn="ctr" rtl="0" fontAlgn="base">
              <a:spcBef>
                <a:spcPct val="20000"/>
              </a:spcBef>
              <a:spcAft>
                <a:spcPct val="0"/>
              </a:spcAft>
              <a:buNone/>
              <a:defRPr sz="2000">
                <a:solidFill>
                  <a:schemeClr val="tx1"/>
                </a:solidFill>
                <a:latin typeface="+mn-lt"/>
                <a:ea typeface="+mn-ea"/>
              </a:defRPr>
            </a:lvl8pPr>
            <a:lvl9pPr marL="3657600" indent="0" algn="ctr" rtl="0" fontAlgn="base">
              <a:spcBef>
                <a:spcPct val="20000"/>
              </a:spcBef>
              <a:spcAft>
                <a:spcPct val="0"/>
              </a:spcAft>
              <a:buNone/>
              <a:defRPr sz="2000">
                <a:solidFill>
                  <a:schemeClr val="tx1"/>
                </a:solidFill>
                <a:latin typeface="+mn-lt"/>
                <a:ea typeface="+mn-ea"/>
              </a:defRPr>
            </a:lvl9p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3200" b="0" i="0" u="none" strike="noStrike" kern="0" cap="none" spc="0" normalizeH="0" baseline="0" noProof="0" smtClean="0">
                <a:ln>
                  <a:noFill/>
                </a:ln>
                <a:solidFill>
                  <a:srgbClr val="000000"/>
                </a:solidFill>
                <a:effectLst/>
                <a:uLnTx/>
                <a:uFillTx/>
                <a:latin typeface="Arial"/>
                <a:ea typeface="ＭＳ Ｐゴシック"/>
              </a:rPr>
              <a:t>For use in Fall 2020 CSE6010/CX4010 only</a:t>
            </a:r>
          </a:p>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3200" b="0" i="0" u="none" strike="noStrike" kern="0" cap="none" spc="0" normalizeH="0" baseline="0" noProof="0" smtClean="0">
                <a:ln>
                  <a:noFill/>
                </a:ln>
                <a:solidFill>
                  <a:srgbClr val="000000"/>
                </a:solidFill>
                <a:effectLst/>
                <a:uLnTx/>
                <a:uFillTx/>
                <a:latin typeface="Arial"/>
                <a:ea typeface="ＭＳ Ｐゴシック"/>
              </a:rPr>
              <a:t>Not for distribution</a:t>
            </a:r>
          </a:p>
          <a:p>
            <a:pPr marL="0" marR="0" lvl="0" indent="0" algn="ctr" defTabSz="914400" rtl="0" eaLnBrk="0" fontAlgn="base" latinLnBrk="0" hangingPunct="0">
              <a:lnSpc>
                <a:spcPct val="100000"/>
              </a:lnSpc>
              <a:spcBef>
                <a:spcPct val="20000"/>
              </a:spcBef>
              <a:spcAft>
                <a:spcPct val="0"/>
              </a:spcAft>
              <a:buClrTx/>
              <a:buSzTx/>
              <a:buFontTx/>
              <a:buNone/>
              <a:tabLst/>
              <a:defRPr/>
            </a:pPr>
            <a:endParaRPr kumimoji="0" lang="en-US" sz="3200" b="0" i="0" u="none" strike="noStrike" kern="0" cap="none" spc="0" normalizeH="0" baseline="0" noProof="0" dirty="0">
              <a:ln>
                <a:noFill/>
              </a:ln>
              <a:solidFill>
                <a:srgbClr val="000000"/>
              </a:solidFill>
              <a:effectLst/>
              <a:uLnTx/>
              <a:uFillTx/>
              <a:latin typeface="Arial"/>
              <a:ea typeface="ＭＳ Ｐゴシック"/>
            </a:endParaRPr>
          </a:p>
        </p:txBody>
      </p:sp>
    </p:spTree>
    <p:extLst>
      <p:ext uri="{BB962C8B-B14F-4D97-AF65-F5344CB8AC3E}">
        <p14:creationId xmlns:p14="http://schemas.microsoft.com/office/powerpoint/2010/main" val="20169500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EBAA1-8470-8148-8317-5032F3744DF1}"/>
              </a:ext>
            </a:extLst>
          </p:cNvPr>
          <p:cNvSpPr>
            <a:spLocks noGrp="1"/>
          </p:cNvSpPr>
          <p:nvPr>
            <p:ph type="title"/>
          </p:nvPr>
        </p:nvSpPr>
        <p:spPr>
          <a:xfrm>
            <a:off x="1981200" y="-14731"/>
            <a:ext cx="8229600" cy="1143000"/>
          </a:xfrm>
        </p:spPr>
        <p:txBody>
          <a:bodyPr>
            <a:normAutofit/>
          </a:bodyPr>
          <a:lstStyle/>
          <a:p>
            <a:r>
              <a:rPr lang="en-US" sz="4800" dirty="0"/>
              <a:t>Outline</a:t>
            </a:r>
          </a:p>
        </p:txBody>
      </p:sp>
      <p:sp>
        <p:nvSpPr>
          <p:cNvPr id="3" name="Content Placeholder 2">
            <a:extLst>
              <a:ext uri="{FF2B5EF4-FFF2-40B4-BE49-F238E27FC236}">
                <a16:creationId xmlns:a16="http://schemas.microsoft.com/office/drawing/2014/main" id="{CB356051-6D6A-2A42-86B8-5107398E4998}"/>
              </a:ext>
            </a:extLst>
          </p:cNvPr>
          <p:cNvSpPr>
            <a:spLocks noGrp="1"/>
          </p:cNvSpPr>
          <p:nvPr>
            <p:ph idx="1"/>
          </p:nvPr>
        </p:nvSpPr>
        <p:spPr>
          <a:xfrm>
            <a:off x="570691" y="1102482"/>
            <a:ext cx="10972800" cy="5576110"/>
          </a:xfrm>
        </p:spPr>
        <p:txBody>
          <a:bodyPr>
            <a:normAutofit/>
          </a:bodyPr>
          <a:lstStyle/>
          <a:p>
            <a:r>
              <a:rPr lang="en-US" sz="3600" dirty="0" smtClean="0">
                <a:solidFill>
                  <a:schemeClr val="bg1">
                    <a:lumMod val="75000"/>
                  </a:schemeClr>
                </a:solidFill>
              </a:rPr>
              <a:t>Motivation and overview</a:t>
            </a:r>
            <a:endParaRPr lang="en-US" sz="3600" dirty="0">
              <a:solidFill>
                <a:schemeClr val="bg1">
                  <a:lumMod val="75000"/>
                </a:schemeClr>
              </a:solidFill>
            </a:endParaRPr>
          </a:p>
          <a:p>
            <a:r>
              <a:rPr lang="en-US" sz="3600" dirty="0" smtClean="0">
                <a:solidFill>
                  <a:schemeClr val="bg1">
                    <a:lumMod val="75000"/>
                  </a:schemeClr>
                </a:solidFill>
              </a:rPr>
              <a:t>Multiprocessors</a:t>
            </a:r>
            <a:endParaRPr lang="en-US" sz="3600" dirty="0">
              <a:solidFill>
                <a:schemeClr val="bg1">
                  <a:lumMod val="75000"/>
                </a:schemeClr>
              </a:solidFill>
            </a:endParaRPr>
          </a:p>
          <a:p>
            <a:r>
              <a:rPr lang="en-US" sz="3600" dirty="0">
                <a:solidFill>
                  <a:schemeClr val="bg1">
                    <a:lumMod val="75000"/>
                  </a:schemeClr>
                </a:solidFill>
              </a:rPr>
              <a:t>Concurrency issues with shared memory</a:t>
            </a:r>
          </a:p>
          <a:p>
            <a:r>
              <a:rPr lang="en-US" sz="3600" dirty="0" smtClean="0"/>
              <a:t>Types of parallel algorithms</a:t>
            </a:r>
            <a:endParaRPr lang="en-US" sz="3600" dirty="0"/>
          </a:p>
        </p:txBody>
      </p:sp>
    </p:spTree>
    <p:extLst>
      <p:ext uri="{BB962C8B-B14F-4D97-AF65-F5344CB8AC3E}">
        <p14:creationId xmlns:p14="http://schemas.microsoft.com/office/powerpoint/2010/main" val="23583106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Parallel Algorithms</a:t>
            </a:r>
            <a:endParaRPr lang="en-US" dirty="0"/>
          </a:p>
        </p:txBody>
      </p:sp>
      <p:sp>
        <p:nvSpPr>
          <p:cNvPr id="3" name="Content Placeholder 2"/>
          <p:cNvSpPr>
            <a:spLocks noGrp="1"/>
          </p:cNvSpPr>
          <p:nvPr>
            <p:ph idx="1"/>
          </p:nvPr>
        </p:nvSpPr>
        <p:spPr/>
        <p:txBody>
          <a:bodyPr>
            <a:normAutofit lnSpcReduction="10000"/>
          </a:bodyPr>
          <a:lstStyle/>
          <a:p>
            <a:r>
              <a:rPr lang="en-US" dirty="0" smtClean="0"/>
              <a:t>Several classes of parallel algorithms share key characteristics and are driven by the same underlying mechanism from which the parallelism is derived</a:t>
            </a:r>
          </a:p>
          <a:p>
            <a:pPr lvl="1"/>
            <a:r>
              <a:rPr lang="en-US" dirty="0" smtClean="0"/>
              <a:t>Fork-join</a:t>
            </a:r>
          </a:p>
          <a:p>
            <a:pPr lvl="1"/>
            <a:r>
              <a:rPr lang="en-US" dirty="0" smtClean="0"/>
              <a:t>Divide and conquer</a:t>
            </a:r>
          </a:p>
          <a:p>
            <a:pPr lvl="1"/>
            <a:r>
              <a:rPr lang="en-US" dirty="0" smtClean="0"/>
              <a:t>Manager-worker</a:t>
            </a:r>
          </a:p>
          <a:p>
            <a:pPr lvl="1"/>
            <a:r>
              <a:rPr lang="en-US" dirty="0" smtClean="0"/>
              <a:t>Embarrassingly parallel</a:t>
            </a:r>
          </a:p>
          <a:p>
            <a:pPr lvl="1"/>
            <a:r>
              <a:rPr lang="en-US" dirty="0" smtClean="0"/>
              <a:t>Halo exchange</a:t>
            </a:r>
          </a:p>
          <a:p>
            <a:r>
              <a:rPr lang="en-US" dirty="0" smtClean="0"/>
              <a:t>Note that it is not always straightforward to differentiate!</a:t>
            </a:r>
            <a:endParaRPr lang="en-US" dirty="0"/>
          </a:p>
        </p:txBody>
      </p:sp>
    </p:spTree>
    <p:extLst>
      <p:ext uri="{BB962C8B-B14F-4D97-AF65-F5344CB8AC3E}">
        <p14:creationId xmlns:p14="http://schemas.microsoft.com/office/powerpoint/2010/main" val="21082246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2921" y="5760440"/>
            <a:ext cx="10972800" cy="1081485"/>
          </a:xfrm>
        </p:spPr>
        <p:txBody>
          <a:bodyPr>
            <a:noAutofit/>
          </a:bodyPr>
          <a:lstStyle/>
          <a:p>
            <a:r>
              <a:rPr lang="en-US" sz="2800" dirty="0"/>
              <a:t>Clock speed doubles every 18 months</a:t>
            </a:r>
          </a:p>
          <a:p>
            <a:r>
              <a:rPr lang="en-US" sz="2800" dirty="0"/>
              <a:t>Broke down around 2005 due to power dissipation</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6849" y="538842"/>
            <a:ext cx="7815933" cy="4953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1981200" y="-238006"/>
            <a:ext cx="8229600" cy="1143000"/>
          </a:xfrm>
        </p:spPr>
        <p:txBody>
          <a:bodyPr/>
          <a:lstStyle/>
          <a:p>
            <a:r>
              <a:rPr lang="en-US" dirty="0"/>
              <a:t>Dennard Scaling</a:t>
            </a:r>
          </a:p>
        </p:txBody>
      </p:sp>
      <p:sp>
        <p:nvSpPr>
          <p:cNvPr id="5" name="TextBox 4"/>
          <p:cNvSpPr txBox="1"/>
          <p:nvPr/>
        </p:nvSpPr>
        <p:spPr>
          <a:xfrm>
            <a:off x="2013424" y="5409838"/>
            <a:ext cx="6950429" cy="307777"/>
          </a:xfrm>
          <a:prstGeom prst="rect">
            <a:avLst/>
          </a:prstGeom>
          <a:noFill/>
        </p:spPr>
        <p:txBody>
          <a:bodyPr wrap="none" rtlCol="0">
            <a:spAutoFit/>
          </a:bodyPr>
          <a:lstStyle/>
          <a:p>
            <a:r>
              <a:rPr lang="en-US" sz="1400" dirty="0"/>
              <a:t>Source: Hennessy &amp; Patterson, Computer: Architecture: A Quantitative Approach, 5</a:t>
            </a:r>
            <a:r>
              <a:rPr lang="en-US" sz="1400" baseline="30000" dirty="0"/>
              <a:t>th</a:t>
            </a:r>
            <a:r>
              <a:rPr lang="en-US" sz="1400" dirty="0"/>
              <a:t> Edition.</a:t>
            </a:r>
          </a:p>
        </p:txBody>
      </p:sp>
    </p:spTree>
    <p:extLst>
      <p:ext uri="{BB962C8B-B14F-4D97-AF65-F5344CB8AC3E}">
        <p14:creationId xmlns:p14="http://schemas.microsoft.com/office/powerpoint/2010/main" val="25300013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Fork-Join</a:t>
            </a:r>
            <a:endParaRPr lang="en-US" dirty="0"/>
          </a:p>
        </p:txBody>
      </p:sp>
      <p:sp>
        <p:nvSpPr>
          <p:cNvPr id="3" name="Content Placeholder 2"/>
          <p:cNvSpPr>
            <a:spLocks noGrp="1"/>
          </p:cNvSpPr>
          <p:nvPr>
            <p:ph idx="1"/>
          </p:nvPr>
        </p:nvSpPr>
        <p:spPr/>
        <p:txBody>
          <a:bodyPr/>
          <a:lstStyle/>
          <a:p>
            <a:r>
              <a:rPr lang="en-US" dirty="0" smtClean="0"/>
              <a:t>Frequently used with shared memory (key for </a:t>
            </a:r>
            <a:r>
              <a:rPr lang="en-US" dirty="0" err="1" smtClean="0"/>
              <a:t>OpenMP</a:t>
            </a:r>
            <a:r>
              <a:rPr lang="en-US" dirty="0" smtClean="0"/>
              <a:t>)</a:t>
            </a:r>
          </a:p>
          <a:p>
            <a:r>
              <a:rPr lang="en-US" dirty="0" smtClean="0"/>
              <a:t>In regions of a sequential algorithm where work can proceed concurrently, threads are created to perform that work</a:t>
            </a:r>
          </a:p>
          <a:p>
            <a:r>
              <a:rPr lang="en-US" dirty="0" smtClean="0"/>
              <a:t>Once completed, the results from the threads are accumulated during the “join” phase</a:t>
            </a:r>
          </a:p>
        </p:txBody>
      </p:sp>
    </p:spTree>
    <p:extLst>
      <p:ext uri="{BB962C8B-B14F-4D97-AF65-F5344CB8AC3E}">
        <p14:creationId xmlns:p14="http://schemas.microsoft.com/office/powerpoint/2010/main" val="14744755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Divide and Conquer</a:t>
            </a:r>
            <a:endParaRPr lang="en-US" dirty="0"/>
          </a:p>
        </p:txBody>
      </p:sp>
      <p:sp>
        <p:nvSpPr>
          <p:cNvPr id="3" name="Content Placeholder 2"/>
          <p:cNvSpPr>
            <a:spLocks noGrp="1"/>
          </p:cNvSpPr>
          <p:nvPr>
            <p:ph idx="1"/>
          </p:nvPr>
        </p:nvSpPr>
        <p:spPr/>
        <p:txBody>
          <a:bodyPr/>
          <a:lstStyle/>
          <a:p>
            <a:r>
              <a:rPr lang="en-US" dirty="0" smtClean="0"/>
              <a:t>Related to divide-and-conquer algorithms</a:t>
            </a:r>
          </a:p>
          <a:p>
            <a:pPr lvl="1"/>
            <a:r>
              <a:rPr lang="en-US" dirty="0" smtClean="0"/>
              <a:t>Recursively break problem into smaller independent </a:t>
            </a:r>
            <a:r>
              <a:rPr lang="en-US" dirty="0" err="1" smtClean="0"/>
              <a:t>subproblems</a:t>
            </a:r>
            <a:endParaRPr lang="en-US" dirty="0" smtClean="0"/>
          </a:p>
          <a:p>
            <a:pPr lvl="1"/>
            <a:r>
              <a:rPr lang="en-US" dirty="0" smtClean="0"/>
              <a:t>Natural concurrency for exploiting parallel computation</a:t>
            </a:r>
          </a:p>
          <a:p>
            <a:r>
              <a:rPr lang="en-US" dirty="0" smtClean="0"/>
              <a:t>Can perform very well on shared-memory architectures</a:t>
            </a:r>
            <a:endParaRPr lang="en-US" dirty="0"/>
          </a:p>
        </p:txBody>
      </p:sp>
    </p:spTree>
    <p:extLst>
      <p:ext uri="{BB962C8B-B14F-4D97-AF65-F5344CB8AC3E}">
        <p14:creationId xmlns:p14="http://schemas.microsoft.com/office/powerpoint/2010/main" val="42576349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Manager-Worker</a:t>
            </a:r>
            <a:endParaRPr lang="en-US" dirty="0"/>
          </a:p>
        </p:txBody>
      </p:sp>
      <p:sp>
        <p:nvSpPr>
          <p:cNvPr id="3" name="Content Placeholder 2"/>
          <p:cNvSpPr>
            <a:spLocks noGrp="1"/>
          </p:cNvSpPr>
          <p:nvPr>
            <p:ph idx="1"/>
          </p:nvPr>
        </p:nvSpPr>
        <p:spPr/>
        <p:txBody>
          <a:bodyPr/>
          <a:lstStyle/>
          <a:p>
            <a:r>
              <a:rPr lang="en-US" dirty="0" smtClean="0"/>
              <a:t>Manager-worker uses two different workflows</a:t>
            </a:r>
          </a:p>
          <a:p>
            <a:pPr lvl="1"/>
            <a:r>
              <a:rPr lang="en-US" dirty="0" smtClean="0"/>
              <a:t>Single manager process is used to coordinate and issue task actions</a:t>
            </a:r>
          </a:p>
          <a:p>
            <a:pPr lvl="1"/>
            <a:r>
              <a:rPr lang="en-US" dirty="0" smtClean="0"/>
              <a:t>Worker processes carry out the main work under the direction of the manager</a:t>
            </a:r>
          </a:p>
          <a:p>
            <a:r>
              <a:rPr lang="en-US" dirty="0" smtClean="0"/>
              <a:t>Useful when the nature or scale of the problem changes dynamically during the program</a:t>
            </a:r>
          </a:p>
        </p:txBody>
      </p:sp>
    </p:spTree>
    <p:extLst>
      <p:ext uri="{BB962C8B-B14F-4D97-AF65-F5344CB8AC3E}">
        <p14:creationId xmlns:p14="http://schemas.microsoft.com/office/powerpoint/2010/main" val="34466422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Embarrassingly Parallel</a:t>
            </a:r>
            <a:endParaRPr lang="en-US" dirty="0"/>
          </a:p>
        </p:txBody>
      </p:sp>
      <p:sp>
        <p:nvSpPr>
          <p:cNvPr id="3" name="Content Placeholder 2"/>
          <p:cNvSpPr>
            <a:spLocks noGrp="1"/>
          </p:cNvSpPr>
          <p:nvPr>
            <p:ph idx="1"/>
          </p:nvPr>
        </p:nvSpPr>
        <p:spPr>
          <a:xfrm>
            <a:off x="609600" y="1600201"/>
            <a:ext cx="10972800" cy="4940299"/>
          </a:xfrm>
        </p:spPr>
        <p:txBody>
          <a:bodyPr>
            <a:normAutofit fontScale="92500" lnSpcReduction="20000"/>
          </a:bodyPr>
          <a:lstStyle/>
          <a:p>
            <a:r>
              <a:rPr lang="en-US" dirty="0" smtClean="0"/>
              <a:t>Lots of available parallelism with very limited communication or coordination</a:t>
            </a:r>
          </a:p>
          <a:p>
            <a:r>
              <a:rPr lang="en-US" dirty="0" smtClean="0"/>
              <a:t>Highly </a:t>
            </a:r>
            <a:r>
              <a:rPr lang="en-US" dirty="0" err="1" smtClean="0"/>
              <a:t>partitionable</a:t>
            </a:r>
            <a:r>
              <a:rPr lang="en-US" dirty="0" smtClean="0"/>
              <a:t> workload</a:t>
            </a:r>
          </a:p>
          <a:p>
            <a:r>
              <a:rPr lang="en-US" dirty="0" smtClean="0"/>
              <a:t>May require gathering of results (“reduction”) into a manager process at the end (sometimes considered a subclass of manager-worker algorithms)</a:t>
            </a:r>
          </a:p>
          <a:p>
            <a:r>
              <a:rPr lang="en-US" dirty="0" smtClean="0"/>
              <a:t>Example: Monte Carlo algorithms, such as computing the value of </a:t>
            </a:r>
            <a:r>
              <a:rPr lang="el-GR" dirty="0" smtClean="0"/>
              <a:t>π</a:t>
            </a:r>
            <a:r>
              <a:rPr lang="en-US" dirty="0" smtClean="0"/>
              <a:t>:</a:t>
            </a:r>
          </a:p>
          <a:p>
            <a:pPr lvl="1"/>
            <a:r>
              <a:rPr lang="en-US" dirty="0" smtClean="0"/>
              <a:t>Define a unit square (side = 1) and inscribe a circle (</a:t>
            </a:r>
            <a:r>
              <a:rPr lang="en-US" dirty="0" err="1" smtClean="0"/>
              <a:t>diam</a:t>
            </a:r>
            <a:r>
              <a:rPr lang="en-US" dirty="0" smtClean="0"/>
              <a:t> = 1)</a:t>
            </a:r>
          </a:p>
          <a:p>
            <a:pPr lvl="1"/>
            <a:r>
              <a:rPr lang="en-US" dirty="0" smtClean="0"/>
              <a:t>Randomly generate points within the square; </a:t>
            </a:r>
            <a:br>
              <a:rPr lang="en-US" dirty="0" smtClean="0"/>
            </a:br>
            <a:r>
              <a:rPr lang="en-US" dirty="0" smtClean="0"/>
              <a:t>count the points also inside the circle</a:t>
            </a:r>
          </a:p>
          <a:p>
            <a:pPr lvl="1"/>
            <a:r>
              <a:rPr lang="el-GR" dirty="0"/>
              <a:t>π </a:t>
            </a:r>
            <a:r>
              <a:rPr lang="en-US" dirty="0" smtClean="0"/>
              <a:t>/4 is the fraction of points that lie in the circle</a:t>
            </a:r>
            <a:endParaRPr lang="en-US" dirty="0"/>
          </a:p>
        </p:txBody>
      </p:sp>
      <p:grpSp>
        <p:nvGrpSpPr>
          <p:cNvPr id="6" name="Group 5"/>
          <p:cNvGrpSpPr/>
          <p:nvPr/>
        </p:nvGrpSpPr>
        <p:grpSpPr>
          <a:xfrm>
            <a:off x="9985022" y="4694766"/>
            <a:ext cx="1851378" cy="1851378"/>
            <a:chOff x="9731022" y="4488744"/>
            <a:chExt cx="1851378" cy="1851378"/>
          </a:xfrm>
        </p:grpSpPr>
        <p:sp>
          <p:nvSpPr>
            <p:cNvPr id="4" name="Rectangle 3"/>
            <p:cNvSpPr/>
            <p:nvPr/>
          </p:nvSpPr>
          <p:spPr>
            <a:xfrm>
              <a:off x="9731022" y="4488744"/>
              <a:ext cx="1851378" cy="1851378"/>
            </a:xfrm>
            <a:prstGeom prst="rect">
              <a:avLst/>
            </a:prstGeom>
            <a:noFill/>
            <a:ln w="508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Oval 4"/>
            <p:cNvSpPr/>
            <p:nvPr/>
          </p:nvSpPr>
          <p:spPr>
            <a:xfrm>
              <a:off x="9731022" y="4488744"/>
              <a:ext cx="1851378" cy="1851378"/>
            </a:xfrm>
            <a:prstGeom prst="ellipse">
              <a:avLst/>
            </a:prstGeom>
            <a:noFill/>
            <a:ln w="317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27180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Halo Exchange</a:t>
            </a:r>
            <a:endParaRPr lang="en-US" dirty="0"/>
          </a:p>
        </p:txBody>
      </p:sp>
      <p:sp>
        <p:nvSpPr>
          <p:cNvPr id="3" name="Content Placeholder 2"/>
          <p:cNvSpPr>
            <a:spLocks noGrp="1"/>
          </p:cNvSpPr>
          <p:nvPr>
            <p:ph idx="1"/>
          </p:nvPr>
        </p:nvSpPr>
        <p:spPr>
          <a:xfrm>
            <a:off x="609600" y="1587501"/>
            <a:ext cx="9401048" cy="5105399"/>
          </a:xfrm>
        </p:spPr>
        <p:txBody>
          <a:bodyPr>
            <a:normAutofit lnSpcReduction="10000"/>
          </a:bodyPr>
          <a:lstStyle/>
          <a:p>
            <a:r>
              <a:rPr lang="en-US" dirty="0" smtClean="0"/>
              <a:t>Used when each parallel task executes the same algorithm on different data without a manager</a:t>
            </a:r>
          </a:p>
          <a:p>
            <a:r>
              <a:rPr lang="en-US" dirty="0" smtClean="0"/>
              <a:t>Each task typically is responsible for a particular area</a:t>
            </a:r>
          </a:p>
          <a:p>
            <a:r>
              <a:rPr lang="en-US" dirty="0" smtClean="0"/>
              <a:t>The “halo” is exterior to the data subset for a particular task and is used to store information computed by other tasks</a:t>
            </a:r>
          </a:p>
          <a:p>
            <a:r>
              <a:rPr lang="en-US" dirty="0" smtClean="0"/>
              <a:t>Halo exchange enables each task to perform computations using only local data</a:t>
            </a:r>
          </a:p>
          <a:p>
            <a:r>
              <a:rPr lang="en-US" dirty="0" smtClean="0"/>
              <a:t>Examples: solving partial differential equations, </a:t>
            </a:r>
            <a:br>
              <a:rPr lang="en-US" dirty="0" smtClean="0"/>
            </a:br>
            <a:r>
              <a:rPr lang="en-US" dirty="0" smtClean="0"/>
              <a:t>linear algebra</a:t>
            </a:r>
            <a:endParaRPr lang="en-US" dirty="0"/>
          </a:p>
        </p:txBody>
      </p:sp>
      <p:grpSp>
        <p:nvGrpSpPr>
          <p:cNvPr id="62" name="Group 61"/>
          <p:cNvGrpSpPr/>
          <p:nvPr/>
        </p:nvGrpSpPr>
        <p:grpSpPr>
          <a:xfrm>
            <a:off x="9867900" y="1676400"/>
            <a:ext cx="2108200" cy="2108200"/>
            <a:chOff x="7708900" y="3784600"/>
            <a:chExt cx="2108200" cy="2108200"/>
          </a:xfrm>
        </p:grpSpPr>
        <p:sp>
          <p:nvSpPr>
            <p:cNvPr id="4" name="Rectangle 3"/>
            <p:cNvSpPr/>
            <p:nvPr/>
          </p:nvSpPr>
          <p:spPr>
            <a:xfrm>
              <a:off x="7708900" y="3784600"/>
              <a:ext cx="1054100" cy="1054100"/>
            </a:xfrm>
            <a:prstGeom prst="rect">
              <a:avLst/>
            </a:prstGeom>
            <a:noFill/>
            <a:ln w="508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7708900" y="4838700"/>
              <a:ext cx="1054100" cy="1054100"/>
            </a:xfrm>
            <a:prstGeom prst="rect">
              <a:avLst/>
            </a:prstGeom>
            <a:noFill/>
            <a:ln w="508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8763000" y="4838700"/>
              <a:ext cx="1054100" cy="1054100"/>
            </a:xfrm>
            <a:prstGeom prst="rect">
              <a:avLst/>
            </a:prstGeom>
            <a:noFill/>
            <a:ln w="508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763000" y="3784600"/>
              <a:ext cx="1054100" cy="1054100"/>
            </a:xfrm>
            <a:prstGeom prst="rect">
              <a:avLst/>
            </a:prstGeom>
            <a:noFill/>
            <a:ln w="508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7810500" y="3937000"/>
              <a:ext cx="177800" cy="177800"/>
            </a:xfrm>
            <a:prstGeom prst="ellipse">
              <a:avLst/>
            </a:prstGeom>
            <a:solidFill>
              <a:schemeClr val="tx1">
                <a:lumMod val="50000"/>
                <a:lumOff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8115300" y="3937000"/>
              <a:ext cx="177800" cy="177800"/>
            </a:xfrm>
            <a:prstGeom prst="ellipse">
              <a:avLst/>
            </a:prstGeom>
            <a:solidFill>
              <a:schemeClr val="tx1">
                <a:lumMod val="50000"/>
                <a:lumOff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8420100" y="3937000"/>
              <a:ext cx="177800" cy="177800"/>
            </a:xfrm>
            <a:prstGeom prst="ellipse">
              <a:avLst/>
            </a:prstGeom>
            <a:solidFill>
              <a:schemeClr val="tx1">
                <a:lumMod val="50000"/>
                <a:lumOff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8864600" y="3937000"/>
              <a:ext cx="177800" cy="177800"/>
            </a:xfrm>
            <a:prstGeom prst="ellipse">
              <a:avLst/>
            </a:prstGeom>
            <a:solidFill>
              <a:schemeClr val="tx1">
                <a:lumMod val="50000"/>
                <a:lumOff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9169400" y="3937000"/>
              <a:ext cx="177800" cy="177800"/>
            </a:xfrm>
            <a:prstGeom prst="ellipse">
              <a:avLst/>
            </a:prstGeom>
            <a:solidFill>
              <a:schemeClr val="tx1">
                <a:lumMod val="50000"/>
                <a:lumOff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9474200" y="3937000"/>
              <a:ext cx="177800" cy="177800"/>
            </a:xfrm>
            <a:prstGeom prst="ellipse">
              <a:avLst/>
            </a:prstGeom>
            <a:solidFill>
              <a:schemeClr val="tx1">
                <a:lumMod val="50000"/>
                <a:lumOff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7823200" y="4229100"/>
              <a:ext cx="177800" cy="177800"/>
            </a:xfrm>
            <a:prstGeom prst="ellipse">
              <a:avLst/>
            </a:prstGeom>
            <a:solidFill>
              <a:schemeClr val="tx1">
                <a:lumMod val="50000"/>
                <a:lumOff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8128000" y="4229100"/>
              <a:ext cx="177800" cy="177800"/>
            </a:xfrm>
            <a:prstGeom prst="ellipse">
              <a:avLst/>
            </a:prstGeom>
            <a:solidFill>
              <a:schemeClr val="tx1">
                <a:lumMod val="50000"/>
                <a:lumOff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8432800" y="4229100"/>
              <a:ext cx="177800" cy="177800"/>
            </a:xfrm>
            <a:prstGeom prst="ellipse">
              <a:avLst/>
            </a:prstGeom>
            <a:solidFill>
              <a:schemeClr val="tx1">
                <a:lumMod val="50000"/>
                <a:lumOff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8877300" y="4229100"/>
              <a:ext cx="177800" cy="177800"/>
            </a:xfrm>
            <a:prstGeom prst="ellipse">
              <a:avLst/>
            </a:prstGeom>
            <a:solidFill>
              <a:schemeClr val="tx1">
                <a:lumMod val="50000"/>
                <a:lumOff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9182100" y="4229100"/>
              <a:ext cx="177800" cy="177800"/>
            </a:xfrm>
            <a:prstGeom prst="ellipse">
              <a:avLst/>
            </a:prstGeom>
            <a:solidFill>
              <a:schemeClr val="tx1">
                <a:lumMod val="50000"/>
                <a:lumOff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9486900" y="4229100"/>
              <a:ext cx="177800" cy="177800"/>
            </a:xfrm>
            <a:prstGeom prst="ellipse">
              <a:avLst/>
            </a:prstGeom>
            <a:solidFill>
              <a:schemeClr val="tx1">
                <a:lumMod val="50000"/>
                <a:lumOff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7823200" y="4521200"/>
              <a:ext cx="177800" cy="177800"/>
            </a:xfrm>
            <a:prstGeom prst="ellipse">
              <a:avLst/>
            </a:prstGeom>
            <a:solidFill>
              <a:schemeClr val="tx1">
                <a:lumMod val="50000"/>
                <a:lumOff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8128000" y="4521200"/>
              <a:ext cx="177800" cy="177800"/>
            </a:xfrm>
            <a:prstGeom prst="ellipse">
              <a:avLst/>
            </a:prstGeom>
            <a:solidFill>
              <a:schemeClr val="tx1">
                <a:lumMod val="50000"/>
                <a:lumOff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8432800" y="4521200"/>
              <a:ext cx="177800" cy="177800"/>
            </a:xfrm>
            <a:prstGeom prst="ellipse">
              <a:avLst/>
            </a:prstGeom>
            <a:solidFill>
              <a:schemeClr val="tx1">
                <a:lumMod val="50000"/>
                <a:lumOff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8877300" y="4521200"/>
              <a:ext cx="177800" cy="177800"/>
            </a:xfrm>
            <a:prstGeom prst="ellipse">
              <a:avLst/>
            </a:prstGeom>
            <a:solidFill>
              <a:schemeClr val="tx1">
                <a:lumMod val="50000"/>
                <a:lumOff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9182100" y="4521200"/>
              <a:ext cx="177800" cy="177800"/>
            </a:xfrm>
            <a:prstGeom prst="ellipse">
              <a:avLst/>
            </a:prstGeom>
            <a:solidFill>
              <a:schemeClr val="tx1">
                <a:lumMod val="50000"/>
                <a:lumOff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9486900" y="4521200"/>
              <a:ext cx="177800" cy="177800"/>
            </a:xfrm>
            <a:prstGeom prst="ellipse">
              <a:avLst/>
            </a:prstGeom>
            <a:solidFill>
              <a:schemeClr val="tx1">
                <a:lumMod val="50000"/>
                <a:lumOff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0" name="Group 29"/>
            <p:cNvGrpSpPr/>
            <p:nvPr/>
          </p:nvGrpSpPr>
          <p:grpSpPr>
            <a:xfrm>
              <a:off x="7835900" y="4953000"/>
              <a:ext cx="1841500" cy="177800"/>
              <a:chOff x="7810500" y="3937000"/>
              <a:chExt cx="1841500" cy="177800"/>
            </a:xfrm>
          </p:grpSpPr>
          <p:sp>
            <p:nvSpPr>
              <p:cNvPr id="31" name="Oval 30"/>
              <p:cNvSpPr/>
              <p:nvPr/>
            </p:nvSpPr>
            <p:spPr>
              <a:xfrm>
                <a:off x="7810500" y="3937000"/>
                <a:ext cx="177800" cy="177800"/>
              </a:xfrm>
              <a:prstGeom prst="ellipse">
                <a:avLst/>
              </a:prstGeom>
              <a:solidFill>
                <a:schemeClr val="tx1">
                  <a:lumMod val="50000"/>
                  <a:lumOff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8115300" y="3937000"/>
                <a:ext cx="177800" cy="177800"/>
              </a:xfrm>
              <a:prstGeom prst="ellipse">
                <a:avLst/>
              </a:prstGeom>
              <a:solidFill>
                <a:schemeClr val="tx1">
                  <a:lumMod val="50000"/>
                  <a:lumOff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8420100" y="3937000"/>
                <a:ext cx="177800" cy="177800"/>
              </a:xfrm>
              <a:prstGeom prst="ellipse">
                <a:avLst/>
              </a:prstGeom>
              <a:solidFill>
                <a:schemeClr val="tx1">
                  <a:lumMod val="50000"/>
                  <a:lumOff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8864600" y="3937000"/>
                <a:ext cx="177800" cy="177800"/>
              </a:xfrm>
              <a:prstGeom prst="ellipse">
                <a:avLst/>
              </a:prstGeom>
              <a:solidFill>
                <a:schemeClr val="tx1">
                  <a:lumMod val="50000"/>
                  <a:lumOff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9169400" y="3937000"/>
                <a:ext cx="177800" cy="177800"/>
              </a:xfrm>
              <a:prstGeom prst="ellipse">
                <a:avLst/>
              </a:prstGeom>
              <a:solidFill>
                <a:schemeClr val="tx1">
                  <a:lumMod val="50000"/>
                  <a:lumOff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9474200" y="3937000"/>
                <a:ext cx="177800" cy="177800"/>
              </a:xfrm>
              <a:prstGeom prst="ellipse">
                <a:avLst/>
              </a:prstGeom>
              <a:solidFill>
                <a:schemeClr val="tx1">
                  <a:lumMod val="50000"/>
                  <a:lumOff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7" name="Group 36"/>
            <p:cNvGrpSpPr/>
            <p:nvPr/>
          </p:nvGrpSpPr>
          <p:grpSpPr>
            <a:xfrm>
              <a:off x="7848600" y="5245100"/>
              <a:ext cx="1841500" cy="177800"/>
              <a:chOff x="7810500" y="3937000"/>
              <a:chExt cx="1841500" cy="177800"/>
            </a:xfrm>
          </p:grpSpPr>
          <p:sp>
            <p:nvSpPr>
              <p:cNvPr id="38" name="Oval 37"/>
              <p:cNvSpPr/>
              <p:nvPr/>
            </p:nvSpPr>
            <p:spPr>
              <a:xfrm>
                <a:off x="7810500" y="3937000"/>
                <a:ext cx="177800" cy="177800"/>
              </a:xfrm>
              <a:prstGeom prst="ellipse">
                <a:avLst/>
              </a:prstGeom>
              <a:solidFill>
                <a:schemeClr val="tx1">
                  <a:lumMod val="50000"/>
                  <a:lumOff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8115300" y="3937000"/>
                <a:ext cx="177800" cy="177800"/>
              </a:xfrm>
              <a:prstGeom prst="ellipse">
                <a:avLst/>
              </a:prstGeom>
              <a:solidFill>
                <a:schemeClr val="tx1">
                  <a:lumMod val="50000"/>
                  <a:lumOff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p:cNvSpPr/>
              <p:nvPr/>
            </p:nvSpPr>
            <p:spPr>
              <a:xfrm>
                <a:off x="8420100" y="3937000"/>
                <a:ext cx="177800" cy="177800"/>
              </a:xfrm>
              <a:prstGeom prst="ellipse">
                <a:avLst/>
              </a:prstGeom>
              <a:solidFill>
                <a:schemeClr val="tx1">
                  <a:lumMod val="50000"/>
                  <a:lumOff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Oval 40"/>
              <p:cNvSpPr/>
              <p:nvPr/>
            </p:nvSpPr>
            <p:spPr>
              <a:xfrm>
                <a:off x="8864600" y="3937000"/>
                <a:ext cx="177800" cy="177800"/>
              </a:xfrm>
              <a:prstGeom prst="ellipse">
                <a:avLst/>
              </a:prstGeom>
              <a:solidFill>
                <a:schemeClr val="tx1">
                  <a:lumMod val="50000"/>
                  <a:lumOff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p:cNvSpPr/>
              <p:nvPr/>
            </p:nvSpPr>
            <p:spPr>
              <a:xfrm>
                <a:off x="9169400" y="3937000"/>
                <a:ext cx="177800" cy="177800"/>
              </a:xfrm>
              <a:prstGeom prst="ellipse">
                <a:avLst/>
              </a:prstGeom>
              <a:solidFill>
                <a:schemeClr val="tx1">
                  <a:lumMod val="50000"/>
                  <a:lumOff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Oval 42"/>
              <p:cNvSpPr/>
              <p:nvPr/>
            </p:nvSpPr>
            <p:spPr>
              <a:xfrm>
                <a:off x="9474200" y="3937000"/>
                <a:ext cx="177800" cy="177800"/>
              </a:xfrm>
              <a:prstGeom prst="ellipse">
                <a:avLst/>
              </a:prstGeom>
              <a:solidFill>
                <a:schemeClr val="tx1">
                  <a:lumMod val="50000"/>
                  <a:lumOff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4" name="Group 43"/>
            <p:cNvGrpSpPr/>
            <p:nvPr/>
          </p:nvGrpSpPr>
          <p:grpSpPr>
            <a:xfrm>
              <a:off x="7848600" y="5537200"/>
              <a:ext cx="1841500" cy="177800"/>
              <a:chOff x="7810500" y="3937000"/>
              <a:chExt cx="1841500" cy="177800"/>
            </a:xfrm>
          </p:grpSpPr>
          <p:sp>
            <p:nvSpPr>
              <p:cNvPr id="45" name="Oval 44"/>
              <p:cNvSpPr/>
              <p:nvPr/>
            </p:nvSpPr>
            <p:spPr>
              <a:xfrm>
                <a:off x="7810500" y="3937000"/>
                <a:ext cx="177800" cy="177800"/>
              </a:xfrm>
              <a:prstGeom prst="ellipse">
                <a:avLst/>
              </a:prstGeom>
              <a:solidFill>
                <a:schemeClr val="tx1">
                  <a:lumMod val="50000"/>
                  <a:lumOff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p:cNvSpPr/>
              <p:nvPr/>
            </p:nvSpPr>
            <p:spPr>
              <a:xfrm>
                <a:off x="8115300" y="3937000"/>
                <a:ext cx="177800" cy="177800"/>
              </a:xfrm>
              <a:prstGeom prst="ellipse">
                <a:avLst/>
              </a:prstGeom>
              <a:solidFill>
                <a:schemeClr val="tx1">
                  <a:lumMod val="50000"/>
                  <a:lumOff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Oval 46"/>
              <p:cNvSpPr/>
              <p:nvPr/>
            </p:nvSpPr>
            <p:spPr>
              <a:xfrm>
                <a:off x="8420100" y="3937000"/>
                <a:ext cx="177800" cy="177800"/>
              </a:xfrm>
              <a:prstGeom prst="ellipse">
                <a:avLst/>
              </a:prstGeom>
              <a:solidFill>
                <a:schemeClr val="tx1">
                  <a:lumMod val="50000"/>
                  <a:lumOff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p:cNvSpPr/>
              <p:nvPr/>
            </p:nvSpPr>
            <p:spPr>
              <a:xfrm>
                <a:off x="8864600" y="3937000"/>
                <a:ext cx="177800" cy="177800"/>
              </a:xfrm>
              <a:prstGeom prst="ellipse">
                <a:avLst/>
              </a:prstGeom>
              <a:solidFill>
                <a:schemeClr val="tx1">
                  <a:lumMod val="50000"/>
                  <a:lumOff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p:cNvSpPr/>
              <p:nvPr/>
            </p:nvSpPr>
            <p:spPr>
              <a:xfrm>
                <a:off x="9169400" y="3937000"/>
                <a:ext cx="177800" cy="177800"/>
              </a:xfrm>
              <a:prstGeom prst="ellipse">
                <a:avLst/>
              </a:prstGeom>
              <a:solidFill>
                <a:schemeClr val="tx1">
                  <a:lumMod val="50000"/>
                  <a:lumOff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p:cNvSpPr/>
              <p:nvPr/>
            </p:nvSpPr>
            <p:spPr>
              <a:xfrm>
                <a:off x="9474200" y="3937000"/>
                <a:ext cx="177800" cy="177800"/>
              </a:xfrm>
              <a:prstGeom prst="ellipse">
                <a:avLst/>
              </a:prstGeom>
              <a:solidFill>
                <a:schemeClr val="tx1">
                  <a:lumMod val="50000"/>
                  <a:lumOff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74" name="Group 73"/>
          <p:cNvGrpSpPr/>
          <p:nvPr/>
        </p:nvGrpSpPr>
        <p:grpSpPr>
          <a:xfrm>
            <a:off x="9880600" y="4432300"/>
            <a:ext cx="1054100" cy="1054100"/>
            <a:chOff x="10312400" y="3937000"/>
            <a:chExt cx="1054100" cy="1054100"/>
          </a:xfrm>
        </p:grpSpPr>
        <p:sp>
          <p:nvSpPr>
            <p:cNvPr id="51" name="Rectangle 50"/>
            <p:cNvSpPr/>
            <p:nvPr/>
          </p:nvSpPr>
          <p:spPr>
            <a:xfrm>
              <a:off x="10312400" y="3937000"/>
              <a:ext cx="1054100" cy="1054100"/>
            </a:xfrm>
            <a:prstGeom prst="rect">
              <a:avLst/>
            </a:prstGeom>
            <a:noFill/>
            <a:ln w="508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Oval 51"/>
            <p:cNvSpPr/>
            <p:nvPr/>
          </p:nvSpPr>
          <p:spPr>
            <a:xfrm>
              <a:off x="10414000" y="4089400"/>
              <a:ext cx="177800" cy="177800"/>
            </a:xfrm>
            <a:prstGeom prst="ellipse">
              <a:avLst/>
            </a:prstGeom>
            <a:solidFill>
              <a:schemeClr val="tx1">
                <a:lumMod val="50000"/>
                <a:lumOff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p:cNvSpPr/>
            <p:nvPr/>
          </p:nvSpPr>
          <p:spPr>
            <a:xfrm>
              <a:off x="10718800" y="4089400"/>
              <a:ext cx="177800" cy="177800"/>
            </a:xfrm>
            <a:prstGeom prst="ellipse">
              <a:avLst/>
            </a:prstGeom>
            <a:solidFill>
              <a:schemeClr val="tx1">
                <a:lumMod val="50000"/>
                <a:lumOff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p:cNvSpPr/>
            <p:nvPr/>
          </p:nvSpPr>
          <p:spPr>
            <a:xfrm>
              <a:off x="11023600" y="4089400"/>
              <a:ext cx="177800" cy="177800"/>
            </a:xfrm>
            <a:prstGeom prst="ellipse">
              <a:avLst/>
            </a:prstGeom>
            <a:solidFill>
              <a:schemeClr val="tx1">
                <a:lumMod val="50000"/>
                <a:lumOff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val 54"/>
            <p:cNvSpPr/>
            <p:nvPr/>
          </p:nvSpPr>
          <p:spPr>
            <a:xfrm>
              <a:off x="10426700" y="4381500"/>
              <a:ext cx="177800" cy="177800"/>
            </a:xfrm>
            <a:prstGeom prst="ellipse">
              <a:avLst/>
            </a:prstGeom>
            <a:solidFill>
              <a:schemeClr val="tx1">
                <a:lumMod val="50000"/>
                <a:lumOff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Oval 55"/>
            <p:cNvSpPr/>
            <p:nvPr/>
          </p:nvSpPr>
          <p:spPr>
            <a:xfrm>
              <a:off x="10731500" y="4381500"/>
              <a:ext cx="177800" cy="177800"/>
            </a:xfrm>
            <a:prstGeom prst="ellipse">
              <a:avLst/>
            </a:prstGeom>
            <a:solidFill>
              <a:schemeClr val="tx1">
                <a:lumMod val="50000"/>
                <a:lumOff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Oval 56"/>
            <p:cNvSpPr/>
            <p:nvPr/>
          </p:nvSpPr>
          <p:spPr>
            <a:xfrm>
              <a:off x="11036300" y="4381500"/>
              <a:ext cx="177800" cy="177800"/>
            </a:xfrm>
            <a:prstGeom prst="ellipse">
              <a:avLst/>
            </a:prstGeom>
            <a:solidFill>
              <a:schemeClr val="tx1">
                <a:lumMod val="50000"/>
                <a:lumOff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Oval 57"/>
            <p:cNvSpPr/>
            <p:nvPr/>
          </p:nvSpPr>
          <p:spPr>
            <a:xfrm>
              <a:off x="10426700" y="4673600"/>
              <a:ext cx="177800" cy="177800"/>
            </a:xfrm>
            <a:prstGeom prst="ellipse">
              <a:avLst/>
            </a:prstGeom>
            <a:solidFill>
              <a:schemeClr val="tx1">
                <a:lumMod val="50000"/>
                <a:lumOff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p:cNvSpPr/>
            <p:nvPr/>
          </p:nvSpPr>
          <p:spPr>
            <a:xfrm>
              <a:off x="10731500" y="4673600"/>
              <a:ext cx="177800" cy="177800"/>
            </a:xfrm>
            <a:prstGeom prst="ellipse">
              <a:avLst/>
            </a:prstGeom>
            <a:solidFill>
              <a:schemeClr val="tx1">
                <a:lumMod val="50000"/>
                <a:lumOff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Oval 59"/>
            <p:cNvSpPr/>
            <p:nvPr/>
          </p:nvSpPr>
          <p:spPr>
            <a:xfrm>
              <a:off x="11036300" y="4673600"/>
              <a:ext cx="177800" cy="177800"/>
            </a:xfrm>
            <a:prstGeom prst="ellipse">
              <a:avLst/>
            </a:prstGeom>
            <a:solidFill>
              <a:schemeClr val="tx1">
                <a:lumMod val="50000"/>
                <a:lumOff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75" name="Group 74"/>
          <p:cNvGrpSpPr/>
          <p:nvPr/>
        </p:nvGrpSpPr>
        <p:grpSpPr>
          <a:xfrm>
            <a:off x="9880600" y="4432300"/>
            <a:ext cx="1355852" cy="1355852"/>
            <a:chOff x="10312400" y="3937000"/>
            <a:chExt cx="1355852" cy="1355852"/>
          </a:xfrm>
        </p:grpSpPr>
        <p:sp>
          <p:nvSpPr>
            <p:cNvPr id="63" name="Rectangle 62"/>
            <p:cNvSpPr/>
            <p:nvPr/>
          </p:nvSpPr>
          <p:spPr>
            <a:xfrm>
              <a:off x="11366500" y="3937000"/>
              <a:ext cx="301752" cy="1054100"/>
            </a:xfrm>
            <a:prstGeom prst="rect">
              <a:avLst/>
            </a:prstGeom>
            <a:solidFill>
              <a:schemeClr val="tx2">
                <a:lumMod val="40000"/>
                <a:lumOff val="60000"/>
              </a:schemeClr>
            </a:solidFill>
            <a:ln w="508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Oval 63"/>
            <p:cNvSpPr/>
            <p:nvPr/>
          </p:nvSpPr>
          <p:spPr>
            <a:xfrm>
              <a:off x="11404600" y="4089400"/>
              <a:ext cx="177800" cy="177800"/>
            </a:xfrm>
            <a:prstGeom prst="ellipse">
              <a:avLst/>
            </a:prstGeom>
            <a:solidFill>
              <a:schemeClr val="tx1">
                <a:lumMod val="50000"/>
                <a:lumOff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Oval 64"/>
            <p:cNvSpPr/>
            <p:nvPr/>
          </p:nvSpPr>
          <p:spPr>
            <a:xfrm>
              <a:off x="11417300" y="4381500"/>
              <a:ext cx="177800" cy="177800"/>
            </a:xfrm>
            <a:prstGeom prst="ellipse">
              <a:avLst/>
            </a:prstGeom>
            <a:solidFill>
              <a:schemeClr val="tx1">
                <a:lumMod val="50000"/>
                <a:lumOff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Oval 65"/>
            <p:cNvSpPr/>
            <p:nvPr/>
          </p:nvSpPr>
          <p:spPr>
            <a:xfrm>
              <a:off x="11417300" y="4673600"/>
              <a:ext cx="177800" cy="177800"/>
            </a:xfrm>
            <a:prstGeom prst="ellipse">
              <a:avLst/>
            </a:prstGeom>
            <a:solidFill>
              <a:schemeClr val="tx1">
                <a:lumMod val="50000"/>
                <a:lumOff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Rectangle 66"/>
            <p:cNvSpPr/>
            <p:nvPr/>
          </p:nvSpPr>
          <p:spPr>
            <a:xfrm>
              <a:off x="10312400" y="4991100"/>
              <a:ext cx="1054100" cy="301752"/>
            </a:xfrm>
            <a:prstGeom prst="rect">
              <a:avLst/>
            </a:prstGeom>
            <a:solidFill>
              <a:schemeClr val="tx2">
                <a:lumMod val="40000"/>
                <a:lumOff val="60000"/>
              </a:schemeClr>
            </a:solidFill>
            <a:ln w="508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67"/>
            <p:cNvSpPr/>
            <p:nvPr/>
          </p:nvSpPr>
          <p:spPr>
            <a:xfrm>
              <a:off x="11366500" y="4991100"/>
              <a:ext cx="301752" cy="301752"/>
            </a:xfrm>
            <a:prstGeom prst="rect">
              <a:avLst/>
            </a:prstGeom>
            <a:solidFill>
              <a:schemeClr val="tx2">
                <a:lumMod val="40000"/>
                <a:lumOff val="60000"/>
              </a:schemeClr>
            </a:solidFill>
            <a:ln w="508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Oval 68"/>
            <p:cNvSpPr/>
            <p:nvPr/>
          </p:nvSpPr>
          <p:spPr>
            <a:xfrm>
              <a:off x="10439400" y="5041900"/>
              <a:ext cx="177800" cy="177800"/>
            </a:xfrm>
            <a:prstGeom prst="ellipse">
              <a:avLst/>
            </a:prstGeom>
            <a:solidFill>
              <a:schemeClr val="tx1">
                <a:lumMod val="50000"/>
                <a:lumOff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p:cNvSpPr/>
            <p:nvPr/>
          </p:nvSpPr>
          <p:spPr>
            <a:xfrm>
              <a:off x="10744200" y="5041900"/>
              <a:ext cx="177800" cy="177800"/>
            </a:xfrm>
            <a:prstGeom prst="ellipse">
              <a:avLst/>
            </a:prstGeom>
            <a:solidFill>
              <a:schemeClr val="tx1">
                <a:lumMod val="50000"/>
                <a:lumOff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Oval 70"/>
            <p:cNvSpPr/>
            <p:nvPr/>
          </p:nvSpPr>
          <p:spPr>
            <a:xfrm>
              <a:off x="11049000" y="5041900"/>
              <a:ext cx="177800" cy="177800"/>
            </a:xfrm>
            <a:prstGeom prst="ellipse">
              <a:avLst/>
            </a:prstGeom>
            <a:solidFill>
              <a:schemeClr val="tx1">
                <a:lumMod val="50000"/>
                <a:lumOff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p:cNvSpPr/>
            <p:nvPr/>
          </p:nvSpPr>
          <p:spPr>
            <a:xfrm>
              <a:off x="11430000" y="5041900"/>
              <a:ext cx="177800" cy="177800"/>
            </a:xfrm>
            <a:prstGeom prst="ellipse">
              <a:avLst/>
            </a:prstGeom>
            <a:solidFill>
              <a:schemeClr val="tx1">
                <a:lumMod val="50000"/>
                <a:lumOff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6" name="Oval 75"/>
          <p:cNvSpPr/>
          <p:nvPr/>
        </p:nvSpPr>
        <p:spPr>
          <a:xfrm>
            <a:off x="10960100" y="1701800"/>
            <a:ext cx="279400" cy="1108806"/>
          </a:xfrm>
          <a:prstGeom prst="ellipse">
            <a:avLst/>
          </a:prstGeom>
          <a:noFill/>
          <a:ln w="3175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Oval 76"/>
          <p:cNvSpPr/>
          <p:nvPr/>
        </p:nvSpPr>
        <p:spPr>
          <a:xfrm rot="16200000">
            <a:off x="10246944" y="2360245"/>
            <a:ext cx="313104" cy="1155214"/>
          </a:xfrm>
          <a:prstGeom prst="ellipse">
            <a:avLst/>
          </a:prstGeom>
          <a:noFill/>
          <a:ln w="3175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Oval 77"/>
          <p:cNvSpPr/>
          <p:nvPr/>
        </p:nvSpPr>
        <p:spPr>
          <a:xfrm>
            <a:off x="10998200" y="2794000"/>
            <a:ext cx="304800" cy="270606"/>
          </a:xfrm>
          <a:prstGeom prst="ellipse">
            <a:avLst/>
          </a:prstGeom>
          <a:noFill/>
          <a:ln w="3175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88374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7" grpId="0" animBg="1"/>
      <p:bldP spid="7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Parallel Algorithms Types</a:t>
            </a:r>
            <a:endParaRPr lang="en-US" dirty="0"/>
          </a:p>
        </p:txBody>
      </p:sp>
      <p:sp>
        <p:nvSpPr>
          <p:cNvPr id="4" name="Text Placeholder 3"/>
          <p:cNvSpPr>
            <a:spLocks noGrp="1"/>
          </p:cNvSpPr>
          <p:nvPr>
            <p:ph type="body" idx="1"/>
          </p:nvPr>
        </p:nvSpPr>
        <p:spPr>
          <a:xfrm>
            <a:off x="609600" y="1535113"/>
            <a:ext cx="10972801" cy="639762"/>
          </a:xfrm>
        </p:spPr>
        <p:txBody>
          <a:bodyPr>
            <a:normAutofit/>
          </a:bodyPr>
          <a:lstStyle/>
          <a:p>
            <a:r>
              <a:rPr lang="en-US" dirty="0" smtClean="0"/>
              <a:t>Match each example with its corresponding parallel algorithm type</a:t>
            </a:r>
            <a:endParaRPr lang="en-US" dirty="0"/>
          </a:p>
        </p:txBody>
      </p:sp>
      <p:sp>
        <p:nvSpPr>
          <p:cNvPr id="5" name="Content Placeholder 4"/>
          <p:cNvSpPr>
            <a:spLocks noGrp="1"/>
          </p:cNvSpPr>
          <p:nvPr>
            <p:ph sz="half" idx="2"/>
          </p:nvPr>
        </p:nvSpPr>
        <p:spPr>
          <a:xfrm>
            <a:off x="609600" y="2174875"/>
            <a:ext cx="6248400" cy="3951288"/>
          </a:xfrm>
        </p:spPr>
        <p:txBody>
          <a:bodyPr>
            <a:noAutofit/>
          </a:bodyPr>
          <a:lstStyle/>
          <a:p>
            <a:pPr marL="457200" indent="-457200">
              <a:buFont typeface="+mj-lt"/>
              <a:buAutoNum type="arabicPeriod"/>
            </a:pPr>
            <a:r>
              <a:rPr lang="en-US" sz="2800" dirty="0"/>
              <a:t>Graph problem with dynamic rewiring</a:t>
            </a:r>
          </a:p>
          <a:p>
            <a:pPr marL="457200" indent="-457200">
              <a:buFont typeface="+mj-lt"/>
              <a:buAutoNum type="arabicPeriod"/>
            </a:pPr>
            <a:r>
              <a:rPr lang="en-US" sz="2800" dirty="0"/>
              <a:t>Isolated parallel for-loop (each task executes a subset of the loop indices)</a:t>
            </a:r>
          </a:p>
          <a:p>
            <a:pPr marL="457200" indent="-457200">
              <a:buFont typeface="+mj-lt"/>
              <a:buAutoNum type="arabicPeriod"/>
            </a:pPr>
            <a:r>
              <a:rPr lang="en-US" sz="2800" dirty="0"/>
              <a:t>Monte Carlo integration algorithm</a:t>
            </a:r>
          </a:p>
          <a:p>
            <a:pPr marL="457200" indent="-457200">
              <a:buFont typeface="+mj-lt"/>
              <a:buAutoNum type="arabicPeriod"/>
            </a:pPr>
            <a:r>
              <a:rPr lang="en-US" sz="2800" dirty="0" smtClean="0"/>
              <a:t>Parallel quicksort</a:t>
            </a:r>
          </a:p>
          <a:p>
            <a:pPr marL="457200" indent="-457200">
              <a:buFont typeface="+mj-lt"/>
              <a:buAutoNum type="arabicPeriod"/>
            </a:pPr>
            <a:r>
              <a:rPr lang="en-US" sz="2800" dirty="0" smtClean="0"/>
              <a:t>Sparse matrix-vector multiplication</a:t>
            </a:r>
          </a:p>
        </p:txBody>
      </p:sp>
      <p:sp>
        <p:nvSpPr>
          <p:cNvPr id="7" name="Content Placeholder 6"/>
          <p:cNvSpPr>
            <a:spLocks noGrp="1"/>
          </p:cNvSpPr>
          <p:nvPr>
            <p:ph sz="quarter" idx="4"/>
          </p:nvPr>
        </p:nvSpPr>
        <p:spPr>
          <a:xfrm>
            <a:off x="7061200" y="2174875"/>
            <a:ext cx="4521201" cy="3951288"/>
          </a:xfrm>
        </p:spPr>
        <p:txBody>
          <a:bodyPr>
            <a:normAutofit/>
          </a:bodyPr>
          <a:lstStyle/>
          <a:p>
            <a:pPr marL="457200" indent="-457200">
              <a:buFont typeface="+mj-lt"/>
              <a:buAutoNum type="alphaLcPeriod"/>
            </a:pPr>
            <a:r>
              <a:rPr lang="en-US" sz="2800" dirty="0" smtClean="0"/>
              <a:t>Divide </a:t>
            </a:r>
            <a:r>
              <a:rPr lang="en-US" sz="2800" dirty="0"/>
              <a:t>and conquer</a:t>
            </a:r>
          </a:p>
          <a:p>
            <a:pPr marL="457200" indent="-457200">
              <a:buFont typeface="+mj-lt"/>
              <a:buAutoNum type="alphaLcPeriod"/>
            </a:pPr>
            <a:r>
              <a:rPr lang="en-US" sz="2800" dirty="0"/>
              <a:t>Embarrassingly parallel</a:t>
            </a:r>
          </a:p>
          <a:p>
            <a:pPr marL="457200" indent="-457200">
              <a:buFont typeface="+mj-lt"/>
              <a:buAutoNum type="alphaLcPeriod"/>
            </a:pPr>
            <a:r>
              <a:rPr lang="en-US" sz="2800" dirty="0"/>
              <a:t>Fork-join</a:t>
            </a:r>
          </a:p>
          <a:p>
            <a:pPr marL="457200" indent="-457200">
              <a:buFont typeface="+mj-lt"/>
              <a:buAutoNum type="alphaLcPeriod"/>
            </a:pPr>
            <a:r>
              <a:rPr lang="en-US" sz="2800" dirty="0" smtClean="0"/>
              <a:t>Halo </a:t>
            </a:r>
            <a:r>
              <a:rPr lang="en-US" sz="2800" dirty="0"/>
              <a:t>exchange</a:t>
            </a:r>
          </a:p>
          <a:p>
            <a:pPr marL="457200" indent="-457200">
              <a:buFont typeface="+mj-lt"/>
              <a:buAutoNum type="alphaLcPeriod"/>
            </a:pPr>
            <a:r>
              <a:rPr lang="en-US" sz="2800" dirty="0" smtClean="0"/>
              <a:t>Manager-worker</a:t>
            </a:r>
            <a:endParaRPr lang="en-US" sz="2800" dirty="0"/>
          </a:p>
        </p:txBody>
      </p:sp>
    </p:spTree>
    <p:extLst>
      <p:ext uri="{BB962C8B-B14F-4D97-AF65-F5344CB8AC3E}">
        <p14:creationId xmlns:p14="http://schemas.microsoft.com/office/powerpoint/2010/main" val="42173950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Parallel Algorithms Types</a:t>
            </a:r>
            <a:endParaRPr lang="en-US" dirty="0"/>
          </a:p>
        </p:txBody>
      </p:sp>
      <p:sp>
        <p:nvSpPr>
          <p:cNvPr id="4" name="Text Placeholder 3"/>
          <p:cNvSpPr>
            <a:spLocks noGrp="1"/>
          </p:cNvSpPr>
          <p:nvPr>
            <p:ph type="body" idx="1"/>
          </p:nvPr>
        </p:nvSpPr>
        <p:spPr>
          <a:xfrm>
            <a:off x="609600" y="1535113"/>
            <a:ext cx="10972801" cy="639762"/>
          </a:xfrm>
        </p:spPr>
        <p:txBody>
          <a:bodyPr>
            <a:normAutofit/>
          </a:bodyPr>
          <a:lstStyle/>
          <a:p>
            <a:r>
              <a:rPr lang="en-US" dirty="0" smtClean="0"/>
              <a:t>Match each example with its corresponding parallel algorithm type</a:t>
            </a:r>
            <a:endParaRPr lang="en-US" dirty="0"/>
          </a:p>
        </p:txBody>
      </p:sp>
      <p:sp>
        <p:nvSpPr>
          <p:cNvPr id="5" name="Content Placeholder 4"/>
          <p:cNvSpPr>
            <a:spLocks noGrp="1"/>
          </p:cNvSpPr>
          <p:nvPr>
            <p:ph sz="half" idx="2"/>
          </p:nvPr>
        </p:nvSpPr>
        <p:spPr>
          <a:xfrm>
            <a:off x="609599" y="2174875"/>
            <a:ext cx="10972801" cy="3951288"/>
          </a:xfrm>
        </p:spPr>
        <p:txBody>
          <a:bodyPr>
            <a:noAutofit/>
          </a:bodyPr>
          <a:lstStyle/>
          <a:p>
            <a:pPr marL="457200" indent="-457200">
              <a:buFont typeface="+mj-lt"/>
              <a:buAutoNum type="arabicPeriod"/>
            </a:pPr>
            <a:r>
              <a:rPr lang="en-US" sz="2800" dirty="0"/>
              <a:t>Graph problem with dynamic </a:t>
            </a:r>
            <a:r>
              <a:rPr lang="en-US" sz="2800" dirty="0" smtClean="0"/>
              <a:t>rewiring 	-&gt; e. </a:t>
            </a:r>
            <a:r>
              <a:rPr lang="en-US" sz="2800" dirty="0" smtClean="0"/>
              <a:t>Manager-worker</a:t>
            </a:r>
            <a:endParaRPr lang="en-US" sz="2800" dirty="0"/>
          </a:p>
          <a:p>
            <a:pPr marL="457200" indent="-457200">
              <a:buFont typeface="+mj-lt"/>
              <a:buAutoNum type="arabicPeriod"/>
            </a:pPr>
            <a:r>
              <a:rPr lang="en-US" sz="2800" dirty="0"/>
              <a:t>Isolated parallel for-loop (each task </a:t>
            </a:r>
            <a:r>
              <a:rPr lang="en-US" sz="2800" dirty="0" smtClean="0"/>
              <a:t/>
            </a:r>
            <a:br>
              <a:rPr lang="en-US" sz="2800" dirty="0" smtClean="0"/>
            </a:br>
            <a:r>
              <a:rPr lang="en-US" sz="2800" dirty="0" smtClean="0"/>
              <a:t>executes </a:t>
            </a:r>
            <a:r>
              <a:rPr lang="en-US" sz="2800" dirty="0"/>
              <a:t>a subset of the loop indices</a:t>
            </a:r>
            <a:r>
              <a:rPr lang="en-US" sz="2800" dirty="0" smtClean="0"/>
              <a:t>) 		-&gt; c. Fork-join</a:t>
            </a:r>
            <a:endParaRPr lang="en-US" sz="2800" dirty="0"/>
          </a:p>
          <a:p>
            <a:pPr marL="457200" indent="-457200">
              <a:buFont typeface="+mj-lt"/>
              <a:buAutoNum type="arabicPeriod"/>
            </a:pPr>
            <a:r>
              <a:rPr lang="en-US" sz="2800" dirty="0"/>
              <a:t>Monte Carlo integration </a:t>
            </a:r>
            <a:r>
              <a:rPr lang="en-US" sz="2800" dirty="0" smtClean="0"/>
              <a:t>algorithm 			-&gt; b. Embarrassingly parallel</a:t>
            </a:r>
            <a:endParaRPr lang="en-US" sz="2800" dirty="0"/>
          </a:p>
          <a:p>
            <a:pPr marL="457200" indent="-457200">
              <a:buFont typeface="+mj-lt"/>
              <a:buAutoNum type="arabicPeriod"/>
            </a:pPr>
            <a:r>
              <a:rPr lang="en-US" sz="2800" dirty="0" smtClean="0"/>
              <a:t>Parallel quicksort 								-&gt; a. Divide and conquer</a:t>
            </a:r>
          </a:p>
          <a:p>
            <a:pPr marL="457200" indent="-457200">
              <a:buFont typeface="+mj-lt"/>
              <a:buAutoNum type="arabicPeriod"/>
            </a:pPr>
            <a:r>
              <a:rPr lang="en-US" sz="2800" dirty="0" smtClean="0"/>
              <a:t>Sparse matrix-vector multiplication 		-&gt; d. Halo exchange</a:t>
            </a:r>
          </a:p>
        </p:txBody>
      </p:sp>
    </p:spTree>
    <p:extLst>
      <p:ext uri="{BB962C8B-B14F-4D97-AF65-F5344CB8AC3E}">
        <p14:creationId xmlns:p14="http://schemas.microsoft.com/office/powerpoint/2010/main" val="13397607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038C6-4DDB-2749-BD4E-301014213301}"/>
              </a:ext>
            </a:extLst>
          </p:cNvPr>
          <p:cNvSpPr>
            <a:spLocks noGrp="1"/>
          </p:cNvSpPr>
          <p:nvPr>
            <p:ph type="title"/>
          </p:nvPr>
        </p:nvSpPr>
        <p:spPr>
          <a:xfrm>
            <a:off x="666044" y="124167"/>
            <a:ext cx="10884464" cy="1143000"/>
          </a:xfrm>
        </p:spPr>
        <p:txBody>
          <a:bodyPr>
            <a:normAutofit/>
          </a:bodyPr>
          <a:lstStyle/>
          <a:p>
            <a:r>
              <a:rPr lang="en-US" smtClean="0"/>
              <a:t>Wrapping Up: Things </a:t>
            </a:r>
            <a:r>
              <a:rPr lang="en-US" dirty="0"/>
              <a:t>You Should Know</a:t>
            </a:r>
          </a:p>
        </p:txBody>
      </p:sp>
      <p:sp>
        <p:nvSpPr>
          <p:cNvPr id="3" name="Content Placeholder 2">
            <a:extLst>
              <a:ext uri="{FF2B5EF4-FFF2-40B4-BE49-F238E27FC236}">
                <a16:creationId xmlns:a16="http://schemas.microsoft.com/office/drawing/2014/main" id="{70199040-6C65-B34C-8A38-A7D99B33418E}"/>
              </a:ext>
            </a:extLst>
          </p:cNvPr>
          <p:cNvSpPr>
            <a:spLocks noGrp="1"/>
          </p:cNvSpPr>
          <p:nvPr>
            <p:ph idx="1"/>
          </p:nvPr>
        </p:nvSpPr>
        <p:spPr>
          <a:xfrm>
            <a:off x="577708" y="1241386"/>
            <a:ext cx="10972800" cy="5240438"/>
          </a:xfrm>
        </p:spPr>
        <p:txBody>
          <a:bodyPr>
            <a:normAutofit/>
          </a:bodyPr>
          <a:lstStyle/>
          <a:p>
            <a:r>
              <a:rPr lang="en-US" dirty="0"/>
              <a:t>Single processor performance is not improving significantly</a:t>
            </a:r>
          </a:p>
          <a:p>
            <a:pPr lvl="1"/>
            <a:r>
              <a:rPr lang="en-US" dirty="0"/>
              <a:t>Parallel computing becoming increasingly more important</a:t>
            </a:r>
          </a:p>
          <a:p>
            <a:r>
              <a:rPr lang="en-US" dirty="0"/>
              <a:t>Interactions among concurrently executing threads can lead to difficult race conditions</a:t>
            </a:r>
          </a:p>
          <a:p>
            <a:pPr lvl="1"/>
            <a:r>
              <a:rPr lang="en-US" dirty="0"/>
              <a:t>Use synchronization primitives (e.g., locks) around access to shared variables</a:t>
            </a:r>
          </a:p>
          <a:p>
            <a:r>
              <a:rPr lang="en-US" dirty="0"/>
              <a:t>Deadlocks can occur</a:t>
            </a:r>
          </a:p>
          <a:p>
            <a:pPr lvl="1"/>
            <a:r>
              <a:rPr lang="en-US" dirty="0"/>
              <a:t>If holding a lock, don’t try to acquire another lock</a:t>
            </a:r>
          </a:p>
          <a:p>
            <a:pPr lvl="1"/>
            <a:r>
              <a:rPr lang="en-US" dirty="0"/>
              <a:t>If this is not possible, ensure ordered acquisition of locks</a:t>
            </a:r>
          </a:p>
        </p:txBody>
      </p:sp>
    </p:spTree>
    <p:extLst>
      <p:ext uri="{BB962C8B-B14F-4D97-AF65-F5344CB8AC3E}">
        <p14:creationId xmlns:p14="http://schemas.microsoft.com/office/powerpoint/2010/main" val="3426685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Points</a:t>
            </a:r>
            <a:endParaRPr lang="en-US" dirty="0"/>
          </a:p>
        </p:txBody>
      </p:sp>
      <p:sp>
        <p:nvSpPr>
          <p:cNvPr id="3" name="Content Placeholder 2"/>
          <p:cNvSpPr>
            <a:spLocks noGrp="1"/>
          </p:cNvSpPr>
          <p:nvPr>
            <p:ph idx="1"/>
          </p:nvPr>
        </p:nvSpPr>
        <p:spPr/>
        <p:txBody>
          <a:bodyPr/>
          <a:lstStyle/>
          <a:p>
            <a:r>
              <a:rPr lang="en-US" dirty="0" smtClean="0"/>
              <a:t>Modern CPUs are not von Neumann:</a:t>
            </a:r>
          </a:p>
          <a:p>
            <a:pPr lvl="1"/>
            <a:r>
              <a:rPr lang="en-US" dirty="0" smtClean="0"/>
              <a:t>Data “near” previously loaded data can be loaded faster (locality)</a:t>
            </a:r>
          </a:p>
          <a:p>
            <a:pPr lvl="1"/>
            <a:r>
              <a:rPr lang="en-US" dirty="0" smtClean="0"/>
              <a:t>Can operate on multiple instructions at the same time</a:t>
            </a:r>
          </a:p>
          <a:p>
            <a:pPr lvl="1"/>
            <a:r>
              <a:rPr lang="en-US" dirty="0" smtClean="0"/>
              <a:t>Instructions can be executed out of sequence</a:t>
            </a:r>
          </a:p>
          <a:p>
            <a:r>
              <a:rPr lang="en-US" dirty="0" smtClean="0"/>
              <a:t>Algorithms can be CPU-bound or memory-bound</a:t>
            </a:r>
          </a:p>
          <a:p>
            <a:pPr lvl="1"/>
            <a:r>
              <a:rPr lang="en-US" dirty="0" smtClean="0"/>
              <a:t>Faster processors cannot help memory-bound algorithms/ applications</a:t>
            </a:r>
            <a:endParaRPr lang="en-US" dirty="0"/>
          </a:p>
        </p:txBody>
      </p:sp>
    </p:spTree>
    <p:extLst>
      <p:ext uri="{BB962C8B-B14F-4D97-AF65-F5344CB8AC3E}">
        <p14:creationId xmlns:p14="http://schemas.microsoft.com/office/powerpoint/2010/main" val="39538002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We Are Going</a:t>
            </a:r>
            <a:endParaRPr lang="en-US" dirty="0"/>
          </a:p>
        </p:txBody>
      </p:sp>
      <p:sp>
        <p:nvSpPr>
          <p:cNvPr id="3" name="Content Placeholder 2"/>
          <p:cNvSpPr>
            <a:spLocks noGrp="1"/>
          </p:cNvSpPr>
          <p:nvPr>
            <p:ph idx="1"/>
          </p:nvPr>
        </p:nvSpPr>
        <p:spPr/>
        <p:txBody>
          <a:bodyPr/>
          <a:lstStyle/>
          <a:p>
            <a:r>
              <a:rPr lang="en-US" dirty="0" smtClean="0"/>
              <a:t>In the remainder of our “systems” classes, we will be covering topics related to these points:</a:t>
            </a:r>
          </a:p>
          <a:p>
            <a:pPr lvl="1"/>
            <a:r>
              <a:rPr lang="en-US" dirty="0" err="1" smtClean="0"/>
              <a:t>OpenMP</a:t>
            </a:r>
            <a:r>
              <a:rPr lang="en-US" dirty="0" smtClean="0"/>
              <a:t>: utilize multiple cores</a:t>
            </a:r>
          </a:p>
          <a:p>
            <a:pPr lvl="1"/>
            <a:r>
              <a:rPr lang="en-US" dirty="0" smtClean="0"/>
              <a:t>Pipelining: make maximum use of hardware to execute multiple instructions simultaneously</a:t>
            </a:r>
          </a:p>
          <a:p>
            <a:pPr lvl="1"/>
            <a:r>
              <a:rPr lang="en-US" dirty="0" smtClean="0"/>
              <a:t>Cache memory: organize memory hierarchically with levels in between registers (fast but small) and main memory (slow but large)</a:t>
            </a:r>
            <a:endParaRPr lang="en-US" dirty="0"/>
          </a:p>
        </p:txBody>
      </p:sp>
    </p:spTree>
    <p:extLst>
      <p:ext uri="{BB962C8B-B14F-4D97-AF65-F5344CB8AC3E}">
        <p14:creationId xmlns:p14="http://schemas.microsoft.com/office/powerpoint/2010/main" val="25069277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4991"/>
            <a:ext cx="8229600" cy="1143000"/>
          </a:xfrm>
        </p:spPr>
        <p:txBody>
          <a:bodyPr/>
          <a:lstStyle/>
          <a:p>
            <a:r>
              <a:rPr lang="en-US" dirty="0"/>
              <a:t>What Next?</a:t>
            </a:r>
          </a:p>
        </p:txBody>
      </p:sp>
      <p:sp>
        <p:nvSpPr>
          <p:cNvPr id="3" name="Content Placeholder 2"/>
          <p:cNvSpPr>
            <a:spLocks noGrp="1"/>
          </p:cNvSpPr>
          <p:nvPr>
            <p:ph idx="1"/>
          </p:nvPr>
        </p:nvSpPr>
        <p:spPr>
          <a:xfrm>
            <a:off x="575734" y="1033750"/>
            <a:ext cx="10972800" cy="5658558"/>
          </a:xfrm>
        </p:spPr>
        <p:txBody>
          <a:bodyPr>
            <a:normAutofit lnSpcReduction="10000"/>
          </a:bodyPr>
          <a:lstStyle/>
          <a:p>
            <a:pPr marL="0" indent="0">
              <a:buNone/>
            </a:pPr>
            <a:r>
              <a:rPr lang="en-US" dirty="0"/>
              <a:t>Single processor performance not increasing significantly</a:t>
            </a:r>
          </a:p>
          <a:p>
            <a:pPr marL="0" indent="0">
              <a:buNone/>
            </a:pPr>
            <a:r>
              <a:rPr lang="en-US" dirty="0"/>
              <a:t>There is no clear consensus where future performance improvements will come from</a:t>
            </a:r>
          </a:p>
          <a:p>
            <a:r>
              <a:rPr lang="en-US" dirty="0"/>
              <a:t>Parallel computing</a:t>
            </a:r>
          </a:p>
          <a:p>
            <a:pPr lvl="1"/>
            <a:r>
              <a:rPr lang="en-US" dirty="0"/>
              <a:t>Multiple Von Neumann style processors</a:t>
            </a:r>
          </a:p>
          <a:p>
            <a:r>
              <a:rPr lang="en-US" dirty="0"/>
              <a:t>Hardware accelerators</a:t>
            </a:r>
          </a:p>
          <a:p>
            <a:pPr lvl="1"/>
            <a:r>
              <a:rPr lang="en-US" dirty="0"/>
              <a:t>Graphical Processing Units (GPUs)</a:t>
            </a:r>
          </a:p>
          <a:p>
            <a:pPr lvl="1"/>
            <a:r>
              <a:rPr lang="en-US" dirty="0"/>
              <a:t>Field Programmable Gate Arrays (FPGA)</a:t>
            </a:r>
          </a:p>
          <a:p>
            <a:r>
              <a:rPr lang="en-US" smtClean="0"/>
              <a:t>Special-purpose </a:t>
            </a:r>
            <a:r>
              <a:rPr lang="en-US" dirty="0"/>
              <a:t>computers</a:t>
            </a:r>
          </a:p>
          <a:p>
            <a:pPr lvl="1"/>
            <a:r>
              <a:rPr lang="en-US" dirty="0"/>
              <a:t>Quantum computing</a:t>
            </a:r>
          </a:p>
          <a:p>
            <a:pPr lvl="1"/>
            <a:r>
              <a:rPr lang="en-US" dirty="0"/>
              <a:t>Neuromorphic computing</a:t>
            </a:r>
          </a:p>
        </p:txBody>
      </p:sp>
    </p:spTree>
    <p:extLst>
      <p:ext uri="{BB962C8B-B14F-4D97-AF65-F5344CB8AC3E}">
        <p14:creationId xmlns:p14="http://schemas.microsoft.com/office/powerpoint/2010/main" val="8329902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10814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Parallel Architecture Families: Flynn’s Taxonomy</a:t>
            </a:r>
            <a:endParaRPr lang="en-US" dirty="0"/>
          </a:p>
        </p:txBody>
      </p:sp>
      <p:sp>
        <p:nvSpPr>
          <p:cNvPr id="3" name="Content Placeholder 2"/>
          <p:cNvSpPr>
            <a:spLocks noGrp="1"/>
          </p:cNvSpPr>
          <p:nvPr>
            <p:ph idx="1"/>
          </p:nvPr>
        </p:nvSpPr>
        <p:spPr>
          <a:xfrm>
            <a:off x="609600" y="1600201"/>
            <a:ext cx="10972800" cy="5139266"/>
          </a:xfrm>
        </p:spPr>
        <p:txBody>
          <a:bodyPr>
            <a:normAutofit fontScale="92500"/>
          </a:bodyPr>
          <a:lstStyle/>
          <a:p>
            <a:r>
              <a:rPr lang="en-US" dirty="0" smtClean="0"/>
              <a:t>Many classes of parallel architectures</a:t>
            </a:r>
          </a:p>
          <a:p>
            <a:r>
              <a:rPr lang="en-US" dirty="0"/>
              <a:t>I</a:t>
            </a:r>
            <a:r>
              <a:rPr lang="en-US" dirty="0" smtClean="0"/>
              <a:t>ndividual architectures may be hybrids with more than one type</a:t>
            </a:r>
          </a:p>
          <a:p>
            <a:r>
              <a:rPr lang="en-US" dirty="0" smtClean="0"/>
              <a:t>Flynn’s taxonomy categorizes based on relationships of data and instruction (control) with respect to parallelism of “streams”</a:t>
            </a:r>
          </a:p>
          <a:p>
            <a:pPr lvl="1"/>
            <a:r>
              <a:rPr lang="en-US" dirty="0" smtClean="0"/>
              <a:t>Data stream “D”: single “S” or multiple “M”</a:t>
            </a:r>
          </a:p>
          <a:p>
            <a:pPr lvl="1"/>
            <a:r>
              <a:rPr lang="en-US" dirty="0" smtClean="0"/>
              <a:t>Instruction stream “I”: </a:t>
            </a:r>
            <a:r>
              <a:rPr lang="en-US" dirty="0"/>
              <a:t>single “S” or multiple “M</a:t>
            </a:r>
            <a:r>
              <a:rPr lang="en-US" dirty="0" smtClean="0"/>
              <a:t>”</a:t>
            </a:r>
          </a:p>
          <a:p>
            <a:pPr lvl="1"/>
            <a:r>
              <a:rPr lang="en-US" dirty="0" smtClean="0"/>
              <a:t>E.g., SISD: single instruction, single data stream; conventional sequential (serial) processor with a single thread of control that guides operations on a single set of data</a:t>
            </a:r>
          </a:p>
          <a:p>
            <a:pPr lvl="2"/>
            <a:r>
              <a:rPr lang="en-US" dirty="0" smtClean="0"/>
              <a:t>Actually more simplistic than current uniprocessors</a:t>
            </a:r>
            <a:endParaRPr lang="en-US" dirty="0"/>
          </a:p>
        </p:txBody>
      </p:sp>
    </p:spTree>
    <p:extLst>
      <p:ext uri="{BB962C8B-B14F-4D97-AF65-F5344CB8AC3E}">
        <p14:creationId xmlns:p14="http://schemas.microsoft.com/office/powerpoint/2010/main" val="36695157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Parallel Computing: MIMD &amp; SIMD</a:t>
            </a:r>
          </a:p>
        </p:txBody>
      </p:sp>
      <p:sp>
        <p:nvSpPr>
          <p:cNvPr id="3" name="Content Placeholder 2"/>
          <p:cNvSpPr>
            <a:spLocks noGrp="1"/>
          </p:cNvSpPr>
          <p:nvPr>
            <p:ph idx="1"/>
          </p:nvPr>
        </p:nvSpPr>
        <p:spPr>
          <a:xfrm>
            <a:off x="560962" y="1417638"/>
            <a:ext cx="10972800" cy="5283420"/>
          </a:xfrm>
        </p:spPr>
        <p:txBody>
          <a:bodyPr>
            <a:normAutofit fontScale="92500" lnSpcReduction="10000"/>
          </a:bodyPr>
          <a:lstStyle/>
          <a:p>
            <a:r>
              <a:rPr lang="en-US" dirty="0"/>
              <a:t>MIMD = multiple instruction stream, multiple data stream parallel computing</a:t>
            </a:r>
          </a:p>
          <a:p>
            <a:pPr lvl="1"/>
            <a:r>
              <a:rPr lang="en-US" dirty="0"/>
              <a:t>Different threads of execution can operate concurrently and execute different instructions (multiple instruction streams)</a:t>
            </a:r>
          </a:p>
          <a:p>
            <a:pPr lvl="1"/>
            <a:r>
              <a:rPr lang="en-US" dirty="0"/>
              <a:t>Different streams of data can be operated upon concurrently (multiple data streams)</a:t>
            </a:r>
          </a:p>
          <a:p>
            <a:r>
              <a:rPr lang="en-US" dirty="0"/>
              <a:t>SIMD = Single instruction stream, multiple data stream computing</a:t>
            </a:r>
          </a:p>
          <a:p>
            <a:pPr lvl="1"/>
            <a:r>
              <a:rPr lang="en-US" dirty="0"/>
              <a:t>Single stream of instructions are executed</a:t>
            </a:r>
          </a:p>
          <a:p>
            <a:pPr lvl="1"/>
            <a:r>
              <a:rPr lang="en-US" dirty="0"/>
              <a:t>Different streams of data can be operated upon concurrently (multiple data streams</a:t>
            </a:r>
            <a:r>
              <a:rPr lang="en-US" dirty="0" smtClean="0"/>
              <a:t>)</a:t>
            </a:r>
          </a:p>
          <a:p>
            <a:pPr lvl="1"/>
            <a:r>
              <a:rPr lang="en-US" dirty="0" smtClean="0"/>
              <a:t>SPMD (single program, multiple data stream) is a practical variation</a:t>
            </a:r>
            <a:endParaRPr lang="en-US" dirty="0"/>
          </a:p>
          <a:p>
            <a:pPr lvl="1"/>
            <a:r>
              <a:rPr lang="en-US" dirty="0"/>
              <a:t>Useful in computations such as matrix operations</a:t>
            </a:r>
          </a:p>
        </p:txBody>
      </p:sp>
    </p:spTree>
    <p:extLst>
      <p:ext uri="{BB962C8B-B14F-4D97-AF65-F5344CB8AC3E}">
        <p14:creationId xmlns:p14="http://schemas.microsoft.com/office/powerpoint/2010/main" val="15128283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86D3C-88DA-B54C-B8F0-F598E4BAD07B}"/>
              </a:ext>
            </a:extLst>
          </p:cNvPr>
          <p:cNvSpPr>
            <a:spLocks noGrp="1"/>
          </p:cNvSpPr>
          <p:nvPr>
            <p:ph type="title"/>
          </p:nvPr>
        </p:nvSpPr>
        <p:spPr>
          <a:xfrm>
            <a:off x="1981200" y="-14922"/>
            <a:ext cx="8229600" cy="1143000"/>
          </a:xfrm>
        </p:spPr>
        <p:txBody>
          <a:bodyPr/>
          <a:lstStyle/>
          <a:p>
            <a:r>
              <a:rPr lang="en-US" dirty="0"/>
              <a:t>SIMD vs. MIMD</a:t>
            </a:r>
          </a:p>
        </p:txBody>
      </p:sp>
      <p:sp>
        <p:nvSpPr>
          <p:cNvPr id="4" name="Content Placeholder 3">
            <a:extLst>
              <a:ext uri="{FF2B5EF4-FFF2-40B4-BE49-F238E27FC236}">
                <a16:creationId xmlns:a16="http://schemas.microsoft.com/office/drawing/2014/main" id="{9616CCA1-3D56-C147-B294-A4E5377DA394}"/>
              </a:ext>
            </a:extLst>
          </p:cNvPr>
          <p:cNvSpPr>
            <a:spLocks noGrp="1"/>
          </p:cNvSpPr>
          <p:nvPr>
            <p:ph sz="half" idx="1"/>
          </p:nvPr>
        </p:nvSpPr>
        <p:spPr>
          <a:xfrm>
            <a:off x="992297" y="4925996"/>
            <a:ext cx="4038600" cy="1932005"/>
          </a:xfrm>
        </p:spPr>
        <p:txBody>
          <a:bodyPr>
            <a:normAutofit fontScale="92500" lnSpcReduction="20000"/>
          </a:bodyPr>
          <a:lstStyle/>
          <a:p>
            <a:pPr marL="0" indent="0">
              <a:buNone/>
            </a:pPr>
            <a:r>
              <a:rPr lang="en-US" dirty="0"/>
              <a:t>Separate programs running concurrently on different </a:t>
            </a:r>
            <a:r>
              <a:rPr lang="en-US" dirty="0" smtClean="0"/>
              <a:t>processors</a:t>
            </a:r>
            <a:endParaRPr lang="en-US" dirty="0"/>
          </a:p>
          <a:p>
            <a:r>
              <a:rPr lang="en-US" dirty="0"/>
              <a:t>Multiple CPUs</a:t>
            </a:r>
          </a:p>
          <a:p>
            <a:r>
              <a:rPr lang="en-US" dirty="0"/>
              <a:t>Multiple control units</a:t>
            </a:r>
          </a:p>
        </p:txBody>
      </p:sp>
      <p:sp>
        <p:nvSpPr>
          <p:cNvPr id="5" name="Content Placeholder 4">
            <a:extLst>
              <a:ext uri="{FF2B5EF4-FFF2-40B4-BE49-F238E27FC236}">
                <a16:creationId xmlns:a16="http://schemas.microsoft.com/office/drawing/2014/main" id="{1D1852A6-E756-B14F-8A83-0C0FDC78ED80}"/>
              </a:ext>
            </a:extLst>
          </p:cNvPr>
          <p:cNvSpPr>
            <a:spLocks noGrp="1"/>
          </p:cNvSpPr>
          <p:nvPr>
            <p:ph sz="half" idx="2"/>
          </p:nvPr>
        </p:nvSpPr>
        <p:spPr>
          <a:xfrm>
            <a:off x="6640343" y="4925996"/>
            <a:ext cx="4079111" cy="1932004"/>
          </a:xfrm>
        </p:spPr>
        <p:txBody>
          <a:bodyPr>
            <a:normAutofit fontScale="92500" lnSpcReduction="20000"/>
          </a:bodyPr>
          <a:lstStyle/>
          <a:p>
            <a:pPr marL="0" indent="0">
              <a:buNone/>
            </a:pPr>
            <a:r>
              <a:rPr lang="en-US" dirty="0"/>
              <a:t>Single stream of instructions, each operates on different data</a:t>
            </a:r>
          </a:p>
          <a:p>
            <a:r>
              <a:rPr lang="en-US" dirty="0"/>
              <a:t>Multiple ALUs in data path</a:t>
            </a:r>
          </a:p>
          <a:p>
            <a:r>
              <a:rPr lang="en-US" dirty="0"/>
              <a:t>Single control unit</a:t>
            </a:r>
          </a:p>
        </p:txBody>
      </p:sp>
      <p:sp>
        <p:nvSpPr>
          <p:cNvPr id="6" name="TextBox 5">
            <a:extLst>
              <a:ext uri="{FF2B5EF4-FFF2-40B4-BE49-F238E27FC236}">
                <a16:creationId xmlns:a16="http://schemas.microsoft.com/office/drawing/2014/main" id="{127337E5-4D4E-ED4B-A7D3-7A5AC498C632}"/>
              </a:ext>
            </a:extLst>
          </p:cNvPr>
          <p:cNvSpPr txBox="1"/>
          <p:nvPr/>
        </p:nvSpPr>
        <p:spPr>
          <a:xfrm>
            <a:off x="2302938" y="899431"/>
            <a:ext cx="1244251" cy="584775"/>
          </a:xfrm>
          <a:prstGeom prst="rect">
            <a:avLst/>
          </a:prstGeom>
          <a:noFill/>
        </p:spPr>
        <p:txBody>
          <a:bodyPr wrap="none" rtlCol="0">
            <a:spAutoFit/>
          </a:bodyPr>
          <a:lstStyle/>
          <a:p>
            <a:r>
              <a:rPr lang="en-US" sz="3200" dirty="0"/>
              <a:t>MIMD</a:t>
            </a:r>
          </a:p>
        </p:txBody>
      </p:sp>
      <p:sp>
        <p:nvSpPr>
          <p:cNvPr id="7" name="TextBox 6">
            <a:extLst>
              <a:ext uri="{FF2B5EF4-FFF2-40B4-BE49-F238E27FC236}">
                <a16:creationId xmlns:a16="http://schemas.microsoft.com/office/drawing/2014/main" id="{BA507B2B-7BF1-D941-B5FA-678E6A35B239}"/>
              </a:ext>
            </a:extLst>
          </p:cNvPr>
          <p:cNvSpPr txBox="1"/>
          <p:nvPr/>
        </p:nvSpPr>
        <p:spPr>
          <a:xfrm>
            <a:off x="8169549" y="926362"/>
            <a:ext cx="1082348" cy="584775"/>
          </a:xfrm>
          <a:prstGeom prst="rect">
            <a:avLst/>
          </a:prstGeom>
          <a:noFill/>
        </p:spPr>
        <p:txBody>
          <a:bodyPr wrap="none" rtlCol="0">
            <a:spAutoFit/>
          </a:bodyPr>
          <a:lstStyle/>
          <a:p>
            <a:r>
              <a:rPr lang="en-US" sz="3200" dirty="0"/>
              <a:t>SIMD</a:t>
            </a:r>
          </a:p>
        </p:txBody>
      </p:sp>
      <p:sp>
        <p:nvSpPr>
          <p:cNvPr id="8" name="TextBox 7">
            <a:extLst>
              <a:ext uri="{FF2B5EF4-FFF2-40B4-BE49-F238E27FC236}">
                <a16:creationId xmlns:a16="http://schemas.microsoft.com/office/drawing/2014/main" id="{7071F1A8-B7BA-3349-B35D-71EA3B5C4041}"/>
              </a:ext>
            </a:extLst>
          </p:cNvPr>
          <p:cNvSpPr txBox="1"/>
          <p:nvPr/>
        </p:nvSpPr>
        <p:spPr>
          <a:xfrm>
            <a:off x="2097679" y="4547308"/>
            <a:ext cx="2064348" cy="369332"/>
          </a:xfrm>
          <a:prstGeom prst="rect">
            <a:avLst/>
          </a:prstGeom>
          <a:noFill/>
        </p:spPr>
        <p:txBody>
          <a:bodyPr wrap="none" rtlCol="0">
            <a:spAutoFit/>
          </a:bodyPr>
          <a:lstStyle/>
          <a:p>
            <a:r>
              <a:rPr lang="en-US" dirty="0"/>
              <a:t>Multicore processor</a:t>
            </a:r>
          </a:p>
        </p:txBody>
      </p:sp>
      <p:sp>
        <p:nvSpPr>
          <p:cNvPr id="9" name="TextBox 8">
            <a:extLst>
              <a:ext uri="{FF2B5EF4-FFF2-40B4-BE49-F238E27FC236}">
                <a16:creationId xmlns:a16="http://schemas.microsoft.com/office/drawing/2014/main" id="{155070EE-1120-9345-9373-FCBC3FB85D5F}"/>
              </a:ext>
            </a:extLst>
          </p:cNvPr>
          <p:cNvSpPr txBox="1"/>
          <p:nvPr/>
        </p:nvSpPr>
        <p:spPr>
          <a:xfrm>
            <a:off x="7301448" y="4190421"/>
            <a:ext cx="3154261" cy="369332"/>
          </a:xfrm>
          <a:prstGeom prst="rect">
            <a:avLst/>
          </a:prstGeom>
          <a:noFill/>
        </p:spPr>
        <p:txBody>
          <a:bodyPr wrap="none" rtlCol="0">
            <a:spAutoFit/>
          </a:bodyPr>
          <a:lstStyle/>
          <a:p>
            <a:r>
              <a:rPr lang="en-US" dirty="0"/>
              <a:t>Graphical processing unit (GPU)</a:t>
            </a:r>
          </a:p>
        </p:txBody>
      </p:sp>
      <p:pic>
        <p:nvPicPr>
          <p:cNvPr id="10" name="Picture 9" descr="NVidia-GPU.jpg">
            <a:extLst>
              <a:ext uri="{FF2B5EF4-FFF2-40B4-BE49-F238E27FC236}">
                <a16:creationId xmlns:a16="http://schemas.microsoft.com/office/drawing/2014/main" id="{5495BBA4-45F2-BF49-BED6-D5E0F7DDE9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1097" y="1699933"/>
            <a:ext cx="4412873" cy="2407534"/>
          </a:xfrm>
          <a:prstGeom prst="rect">
            <a:avLst/>
          </a:prstGeom>
        </p:spPr>
      </p:pic>
      <p:grpSp>
        <p:nvGrpSpPr>
          <p:cNvPr id="36" name="Group 35">
            <a:extLst>
              <a:ext uri="{FF2B5EF4-FFF2-40B4-BE49-F238E27FC236}">
                <a16:creationId xmlns:a16="http://schemas.microsoft.com/office/drawing/2014/main" id="{1BE49F16-61FC-1F42-93CD-3947630A2577}"/>
              </a:ext>
            </a:extLst>
          </p:cNvPr>
          <p:cNvGrpSpPr/>
          <p:nvPr/>
        </p:nvGrpSpPr>
        <p:grpSpPr>
          <a:xfrm>
            <a:off x="951872" y="1630448"/>
            <a:ext cx="3905250" cy="2894636"/>
            <a:chOff x="-1399833" y="1642640"/>
            <a:chExt cx="3905250" cy="2894636"/>
          </a:xfrm>
        </p:grpSpPr>
        <p:sp>
          <p:nvSpPr>
            <p:cNvPr id="18" name="Rectangle 8">
              <a:extLst>
                <a:ext uri="{FF2B5EF4-FFF2-40B4-BE49-F238E27FC236}">
                  <a16:creationId xmlns:a16="http://schemas.microsoft.com/office/drawing/2014/main" id="{D981353B-2E90-874A-A470-DE4830D18A5C}"/>
                </a:ext>
              </a:extLst>
            </p:cNvPr>
            <p:cNvSpPr>
              <a:spLocks noChangeArrowheads="1"/>
            </p:cNvSpPr>
            <p:nvPr/>
          </p:nvSpPr>
          <p:spPr bwMode="auto">
            <a:xfrm>
              <a:off x="-1238491" y="3242840"/>
              <a:ext cx="3611301" cy="368300"/>
            </a:xfrm>
            <a:prstGeom prst="rect">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7" tIns="44450" rIns="90487" bIns="44450" anchor="ctr"/>
            <a:lstStyle/>
            <a:p>
              <a:pPr algn="ctr"/>
              <a:r>
                <a:rPr lang="en-US" sz="2000" dirty="0">
                  <a:solidFill>
                    <a:schemeClr val="bg1"/>
                  </a:solidFill>
                </a:rPr>
                <a:t>interconnection switch</a:t>
              </a:r>
            </a:p>
          </p:txBody>
        </p:sp>
        <p:sp>
          <p:nvSpPr>
            <p:cNvPr id="19" name="Rectangle 9">
              <a:extLst>
                <a:ext uri="{FF2B5EF4-FFF2-40B4-BE49-F238E27FC236}">
                  <a16:creationId xmlns:a16="http://schemas.microsoft.com/office/drawing/2014/main" id="{4A7D0EDE-E515-3648-9E2E-7815E3D4FAE2}"/>
                </a:ext>
              </a:extLst>
            </p:cNvPr>
            <p:cNvSpPr>
              <a:spLocks noChangeArrowheads="1"/>
            </p:cNvSpPr>
            <p:nvPr/>
          </p:nvSpPr>
          <p:spPr bwMode="auto">
            <a:xfrm>
              <a:off x="-1399833" y="3928640"/>
              <a:ext cx="3905250" cy="608636"/>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7" tIns="44450" rIns="90487" bIns="44450" anchor="ctr"/>
            <a:lstStyle/>
            <a:p>
              <a:pPr algn="ctr"/>
              <a:r>
                <a:rPr lang="en-US" sz="2000">
                  <a:solidFill>
                    <a:schemeClr val="bg1"/>
                  </a:solidFill>
                </a:rPr>
                <a:t>memory</a:t>
              </a:r>
            </a:p>
          </p:txBody>
        </p:sp>
        <p:grpSp>
          <p:nvGrpSpPr>
            <p:cNvPr id="32" name="Group 31">
              <a:extLst>
                <a:ext uri="{FF2B5EF4-FFF2-40B4-BE49-F238E27FC236}">
                  <a16:creationId xmlns:a16="http://schemas.microsoft.com/office/drawing/2014/main" id="{44465A53-071A-9C49-B0A1-0F2375DCD68B}"/>
                </a:ext>
              </a:extLst>
            </p:cNvPr>
            <p:cNvGrpSpPr/>
            <p:nvPr/>
          </p:nvGrpSpPr>
          <p:grpSpPr>
            <a:xfrm>
              <a:off x="-1231035" y="1642640"/>
              <a:ext cx="749300" cy="1600200"/>
              <a:chOff x="-1231035" y="1642640"/>
              <a:chExt cx="749300" cy="1600200"/>
            </a:xfrm>
          </p:grpSpPr>
          <p:sp>
            <p:nvSpPr>
              <p:cNvPr id="12" name="Rectangle 2">
                <a:extLst>
                  <a:ext uri="{FF2B5EF4-FFF2-40B4-BE49-F238E27FC236}">
                    <a16:creationId xmlns:a16="http://schemas.microsoft.com/office/drawing/2014/main" id="{F6825B44-B431-FE4F-B863-7961192D9950}"/>
                  </a:ext>
                </a:extLst>
              </p:cNvPr>
              <p:cNvSpPr>
                <a:spLocks noChangeArrowheads="1"/>
              </p:cNvSpPr>
              <p:nvPr/>
            </p:nvSpPr>
            <p:spPr bwMode="auto">
              <a:xfrm>
                <a:off x="-1231035" y="1642640"/>
                <a:ext cx="749300" cy="6731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7" tIns="44450" rIns="90487" bIns="44450" anchor="ctr"/>
              <a:lstStyle/>
              <a:p>
                <a:pPr algn="ctr"/>
                <a:r>
                  <a:rPr lang="en-US" sz="2000" dirty="0">
                    <a:solidFill>
                      <a:schemeClr val="bg1"/>
                    </a:solidFill>
                  </a:rPr>
                  <a:t>CPU</a:t>
                </a:r>
              </a:p>
            </p:txBody>
          </p:sp>
          <p:sp>
            <p:nvSpPr>
              <p:cNvPr id="15" name="Rectangle 5">
                <a:extLst>
                  <a:ext uri="{FF2B5EF4-FFF2-40B4-BE49-F238E27FC236}">
                    <a16:creationId xmlns:a16="http://schemas.microsoft.com/office/drawing/2014/main" id="{A269DF9D-D89A-7F44-99C4-19AA99B21C09}"/>
                  </a:ext>
                </a:extLst>
              </p:cNvPr>
              <p:cNvSpPr>
                <a:spLocks noChangeArrowheads="1"/>
              </p:cNvSpPr>
              <p:nvPr/>
            </p:nvSpPr>
            <p:spPr bwMode="auto">
              <a:xfrm>
                <a:off x="-1231035" y="2328440"/>
                <a:ext cx="749300" cy="520700"/>
              </a:xfrm>
              <a:prstGeom prst="rect">
                <a:avLst/>
              </a:prstGeom>
              <a:solidFill>
                <a:srgbClr val="003300"/>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7" tIns="44450" rIns="90487" bIns="44450" anchor="ctr"/>
              <a:lstStyle/>
              <a:p>
                <a:pPr algn="ctr"/>
                <a:r>
                  <a:rPr lang="en-US" sz="2000">
                    <a:solidFill>
                      <a:schemeClr val="bg1"/>
                    </a:solidFill>
                  </a:rPr>
                  <a:t>cache</a:t>
                </a:r>
              </a:p>
            </p:txBody>
          </p:sp>
          <p:sp>
            <p:nvSpPr>
              <p:cNvPr id="21" name="Line 14">
                <a:extLst>
                  <a:ext uri="{FF2B5EF4-FFF2-40B4-BE49-F238E27FC236}">
                    <a16:creationId xmlns:a16="http://schemas.microsoft.com/office/drawing/2014/main" id="{AE119D6B-9158-8A47-BEF0-C0BFBC2D16AB}"/>
                  </a:ext>
                </a:extLst>
              </p:cNvPr>
              <p:cNvSpPr>
                <a:spLocks noChangeShapeType="1"/>
              </p:cNvSpPr>
              <p:nvPr/>
            </p:nvSpPr>
            <p:spPr bwMode="auto">
              <a:xfrm flipH="1">
                <a:off x="-850035" y="2861840"/>
                <a:ext cx="0" cy="381000"/>
              </a:xfrm>
              <a:prstGeom prst="line">
                <a:avLst/>
              </a:prstGeom>
              <a:noFill/>
              <a:ln w="762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22" name="Line 17">
              <a:extLst>
                <a:ext uri="{FF2B5EF4-FFF2-40B4-BE49-F238E27FC236}">
                  <a16:creationId xmlns:a16="http://schemas.microsoft.com/office/drawing/2014/main" id="{9B4622B1-8CE6-F24F-81B1-D09C9CC6F375}"/>
                </a:ext>
              </a:extLst>
            </p:cNvPr>
            <p:cNvSpPr>
              <a:spLocks noChangeShapeType="1"/>
            </p:cNvSpPr>
            <p:nvPr/>
          </p:nvSpPr>
          <p:spPr bwMode="auto">
            <a:xfrm flipH="1">
              <a:off x="517709" y="3623840"/>
              <a:ext cx="0" cy="304800"/>
            </a:xfrm>
            <a:prstGeom prst="line">
              <a:avLst/>
            </a:prstGeom>
            <a:noFill/>
            <a:ln w="762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33" name="Group 32">
              <a:extLst>
                <a:ext uri="{FF2B5EF4-FFF2-40B4-BE49-F238E27FC236}">
                  <a16:creationId xmlns:a16="http://schemas.microsoft.com/office/drawing/2014/main" id="{5866011E-C9F8-EA4A-901F-D89D956A640D}"/>
                </a:ext>
              </a:extLst>
            </p:cNvPr>
            <p:cNvGrpSpPr/>
            <p:nvPr/>
          </p:nvGrpSpPr>
          <p:grpSpPr>
            <a:xfrm>
              <a:off x="-269376" y="1642640"/>
              <a:ext cx="749300" cy="1600200"/>
              <a:chOff x="-269376" y="1642640"/>
              <a:chExt cx="749300" cy="1600200"/>
            </a:xfrm>
          </p:grpSpPr>
          <p:sp>
            <p:nvSpPr>
              <p:cNvPr id="13" name="Rectangle 3">
                <a:extLst>
                  <a:ext uri="{FF2B5EF4-FFF2-40B4-BE49-F238E27FC236}">
                    <a16:creationId xmlns:a16="http://schemas.microsoft.com/office/drawing/2014/main" id="{1E99FC59-76F5-824C-9E8F-68CB21D5686A}"/>
                  </a:ext>
                </a:extLst>
              </p:cNvPr>
              <p:cNvSpPr>
                <a:spLocks noChangeArrowheads="1"/>
              </p:cNvSpPr>
              <p:nvPr/>
            </p:nvSpPr>
            <p:spPr bwMode="auto">
              <a:xfrm>
                <a:off x="-269376" y="1642640"/>
                <a:ext cx="749300" cy="6731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7" tIns="44450" rIns="90487" bIns="44450" anchor="ctr"/>
              <a:lstStyle/>
              <a:p>
                <a:pPr algn="ctr"/>
                <a:r>
                  <a:rPr lang="en-US" sz="2000" dirty="0">
                    <a:solidFill>
                      <a:schemeClr val="bg1"/>
                    </a:solidFill>
                  </a:rPr>
                  <a:t>CPU</a:t>
                </a:r>
              </a:p>
            </p:txBody>
          </p:sp>
          <p:sp>
            <p:nvSpPr>
              <p:cNvPr id="16" name="Rectangle 6">
                <a:extLst>
                  <a:ext uri="{FF2B5EF4-FFF2-40B4-BE49-F238E27FC236}">
                    <a16:creationId xmlns:a16="http://schemas.microsoft.com/office/drawing/2014/main" id="{73AE7590-A56D-4443-935C-27C6432587A9}"/>
                  </a:ext>
                </a:extLst>
              </p:cNvPr>
              <p:cNvSpPr>
                <a:spLocks noChangeArrowheads="1"/>
              </p:cNvSpPr>
              <p:nvPr/>
            </p:nvSpPr>
            <p:spPr bwMode="auto">
              <a:xfrm>
                <a:off x="-269376" y="2328440"/>
                <a:ext cx="749300" cy="520700"/>
              </a:xfrm>
              <a:prstGeom prst="rect">
                <a:avLst/>
              </a:prstGeom>
              <a:solidFill>
                <a:srgbClr val="003300"/>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7" tIns="44450" rIns="90487" bIns="44450" anchor="ctr"/>
              <a:lstStyle/>
              <a:p>
                <a:pPr algn="ctr"/>
                <a:r>
                  <a:rPr lang="en-US" sz="2000">
                    <a:solidFill>
                      <a:schemeClr val="bg1"/>
                    </a:solidFill>
                  </a:rPr>
                  <a:t>cache</a:t>
                </a:r>
              </a:p>
            </p:txBody>
          </p:sp>
          <p:sp>
            <p:nvSpPr>
              <p:cNvPr id="23" name="Line 24">
                <a:extLst>
                  <a:ext uri="{FF2B5EF4-FFF2-40B4-BE49-F238E27FC236}">
                    <a16:creationId xmlns:a16="http://schemas.microsoft.com/office/drawing/2014/main" id="{FBF1E140-5637-0148-BE59-8A51E78867EF}"/>
                  </a:ext>
                </a:extLst>
              </p:cNvPr>
              <p:cNvSpPr>
                <a:spLocks noChangeShapeType="1"/>
              </p:cNvSpPr>
              <p:nvPr/>
            </p:nvSpPr>
            <p:spPr bwMode="auto">
              <a:xfrm>
                <a:off x="98924" y="2861840"/>
                <a:ext cx="0" cy="381000"/>
              </a:xfrm>
              <a:prstGeom prst="line">
                <a:avLst/>
              </a:prstGeom>
              <a:noFill/>
              <a:ln w="762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34" name="Group 33">
              <a:extLst>
                <a:ext uri="{FF2B5EF4-FFF2-40B4-BE49-F238E27FC236}">
                  <a16:creationId xmlns:a16="http://schemas.microsoft.com/office/drawing/2014/main" id="{57DCD99B-D19D-3641-9985-DDEA6CB8C4C7}"/>
                </a:ext>
              </a:extLst>
            </p:cNvPr>
            <p:cNvGrpSpPr/>
            <p:nvPr/>
          </p:nvGrpSpPr>
          <p:grpSpPr>
            <a:xfrm>
              <a:off x="645996" y="1642640"/>
              <a:ext cx="749300" cy="1600200"/>
              <a:chOff x="645996" y="1656141"/>
              <a:chExt cx="749300" cy="1600200"/>
            </a:xfrm>
          </p:grpSpPr>
          <p:sp>
            <p:nvSpPr>
              <p:cNvPr id="26" name="Rectangle 2">
                <a:extLst>
                  <a:ext uri="{FF2B5EF4-FFF2-40B4-BE49-F238E27FC236}">
                    <a16:creationId xmlns:a16="http://schemas.microsoft.com/office/drawing/2014/main" id="{CE4D276E-FDEA-1F46-94BB-F061764806AF}"/>
                  </a:ext>
                </a:extLst>
              </p:cNvPr>
              <p:cNvSpPr>
                <a:spLocks noChangeArrowheads="1"/>
              </p:cNvSpPr>
              <p:nvPr/>
            </p:nvSpPr>
            <p:spPr bwMode="auto">
              <a:xfrm>
                <a:off x="645996" y="1656141"/>
                <a:ext cx="749300" cy="6731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7" tIns="44450" rIns="90487" bIns="44450" anchor="ctr"/>
              <a:lstStyle/>
              <a:p>
                <a:pPr algn="ctr"/>
                <a:r>
                  <a:rPr lang="en-US" sz="2000" dirty="0">
                    <a:solidFill>
                      <a:schemeClr val="bg1"/>
                    </a:solidFill>
                  </a:rPr>
                  <a:t>CPU</a:t>
                </a:r>
              </a:p>
            </p:txBody>
          </p:sp>
          <p:sp>
            <p:nvSpPr>
              <p:cNvPr id="28" name="Rectangle 5">
                <a:extLst>
                  <a:ext uri="{FF2B5EF4-FFF2-40B4-BE49-F238E27FC236}">
                    <a16:creationId xmlns:a16="http://schemas.microsoft.com/office/drawing/2014/main" id="{9D7CB773-ADBF-F84C-ADD0-19AA614B5F71}"/>
                  </a:ext>
                </a:extLst>
              </p:cNvPr>
              <p:cNvSpPr>
                <a:spLocks noChangeArrowheads="1"/>
              </p:cNvSpPr>
              <p:nvPr/>
            </p:nvSpPr>
            <p:spPr bwMode="auto">
              <a:xfrm>
                <a:off x="645996" y="2341941"/>
                <a:ext cx="749300" cy="520700"/>
              </a:xfrm>
              <a:prstGeom prst="rect">
                <a:avLst/>
              </a:prstGeom>
              <a:solidFill>
                <a:srgbClr val="003300"/>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7" tIns="44450" rIns="90487" bIns="44450" anchor="ctr"/>
              <a:lstStyle/>
              <a:p>
                <a:pPr algn="ctr"/>
                <a:r>
                  <a:rPr lang="en-US" sz="2000">
                    <a:solidFill>
                      <a:schemeClr val="bg1"/>
                    </a:solidFill>
                  </a:rPr>
                  <a:t>cache</a:t>
                </a:r>
              </a:p>
            </p:txBody>
          </p:sp>
          <p:sp>
            <p:nvSpPr>
              <p:cNvPr id="30" name="Line 14">
                <a:extLst>
                  <a:ext uri="{FF2B5EF4-FFF2-40B4-BE49-F238E27FC236}">
                    <a16:creationId xmlns:a16="http://schemas.microsoft.com/office/drawing/2014/main" id="{8341E703-C866-BB4C-8836-9627E066AE5B}"/>
                  </a:ext>
                </a:extLst>
              </p:cNvPr>
              <p:cNvSpPr>
                <a:spLocks noChangeShapeType="1"/>
              </p:cNvSpPr>
              <p:nvPr/>
            </p:nvSpPr>
            <p:spPr bwMode="auto">
              <a:xfrm flipH="1">
                <a:off x="1026996" y="2875341"/>
                <a:ext cx="0" cy="381000"/>
              </a:xfrm>
              <a:prstGeom prst="line">
                <a:avLst/>
              </a:prstGeom>
              <a:noFill/>
              <a:ln w="762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35" name="Group 34">
              <a:extLst>
                <a:ext uri="{FF2B5EF4-FFF2-40B4-BE49-F238E27FC236}">
                  <a16:creationId xmlns:a16="http://schemas.microsoft.com/office/drawing/2014/main" id="{89CEAF8C-6059-0744-B0D8-31014A396771}"/>
                </a:ext>
              </a:extLst>
            </p:cNvPr>
            <p:cNvGrpSpPr/>
            <p:nvPr/>
          </p:nvGrpSpPr>
          <p:grpSpPr>
            <a:xfrm>
              <a:off x="1607655" y="1642640"/>
              <a:ext cx="749300" cy="1600200"/>
              <a:chOff x="1607655" y="1656141"/>
              <a:chExt cx="749300" cy="1600200"/>
            </a:xfrm>
          </p:grpSpPr>
          <p:sp>
            <p:nvSpPr>
              <p:cNvPr id="27" name="Rectangle 3">
                <a:extLst>
                  <a:ext uri="{FF2B5EF4-FFF2-40B4-BE49-F238E27FC236}">
                    <a16:creationId xmlns:a16="http://schemas.microsoft.com/office/drawing/2014/main" id="{DD49ECCD-A4F7-D64E-A80A-B5DC34F81BBC}"/>
                  </a:ext>
                </a:extLst>
              </p:cNvPr>
              <p:cNvSpPr>
                <a:spLocks noChangeArrowheads="1"/>
              </p:cNvSpPr>
              <p:nvPr/>
            </p:nvSpPr>
            <p:spPr bwMode="auto">
              <a:xfrm>
                <a:off x="1607655" y="1656141"/>
                <a:ext cx="749300" cy="6731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7" tIns="44450" rIns="90487" bIns="44450" anchor="ctr"/>
              <a:lstStyle/>
              <a:p>
                <a:pPr algn="ctr"/>
                <a:r>
                  <a:rPr lang="en-US" sz="2000">
                    <a:solidFill>
                      <a:schemeClr val="bg1"/>
                    </a:solidFill>
                  </a:rPr>
                  <a:t>CPU</a:t>
                </a:r>
              </a:p>
            </p:txBody>
          </p:sp>
          <p:sp>
            <p:nvSpPr>
              <p:cNvPr id="29" name="Rectangle 6">
                <a:extLst>
                  <a:ext uri="{FF2B5EF4-FFF2-40B4-BE49-F238E27FC236}">
                    <a16:creationId xmlns:a16="http://schemas.microsoft.com/office/drawing/2014/main" id="{BB361152-BDA7-6A41-878D-131118DAE523}"/>
                  </a:ext>
                </a:extLst>
              </p:cNvPr>
              <p:cNvSpPr>
                <a:spLocks noChangeArrowheads="1"/>
              </p:cNvSpPr>
              <p:nvPr/>
            </p:nvSpPr>
            <p:spPr bwMode="auto">
              <a:xfrm>
                <a:off x="1607655" y="2341941"/>
                <a:ext cx="749300" cy="520700"/>
              </a:xfrm>
              <a:prstGeom prst="rect">
                <a:avLst/>
              </a:prstGeom>
              <a:solidFill>
                <a:srgbClr val="003300"/>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7" tIns="44450" rIns="90487" bIns="44450" anchor="ctr"/>
              <a:lstStyle/>
              <a:p>
                <a:pPr algn="ctr"/>
                <a:r>
                  <a:rPr lang="en-US" sz="2000">
                    <a:solidFill>
                      <a:schemeClr val="bg1"/>
                    </a:solidFill>
                  </a:rPr>
                  <a:t>cache</a:t>
                </a:r>
              </a:p>
            </p:txBody>
          </p:sp>
          <p:sp>
            <p:nvSpPr>
              <p:cNvPr id="31" name="Line 24">
                <a:extLst>
                  <a:ext uri="{FF2B5EF4-FFF2-40B4-BE49-F238E27FC236}">
                    <a16:creationId xmlns:a16="http://schemas.microsoft.com/office/drawing/2014/main" id="{FE294292-217F-0C4E-8884-8C8CF0E79644}"/>
                  </a:ext>
                </a:extLst>
              </p:cNvPr>
              <p:cNvSpPr>
                <a:spLocks noChangeShapeType="1"/>
              </p:cNvSpPr>
              <p:nvPr/>
            </p:nvSpPr>
            <p:spPr bwMode="auto">
              <a:xfrm>
                <a:off x="1975955" y="2875341"/>
                <a:ext cx="0" cy="381000"/>
              </a:xfrm>
              <a:prstGeom prst="line">
                <a:avLst/>
              </a:prstGeom>
              <a:noFill/>
              <a:ln w="762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spTree>
    <p:extLst>
      <p:ext uri="{BB962C8B-B14F-4D97-AF65-F5344CB8AC3E}">
        <p14:creationId xmlns:p14="http://schemas.microsoft.com/office/powerpoint/2010/main" val="2730766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7"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0563"/>
            <a:ext cx="8229600" cy="1143000"/>
          </a:xfrm>
        </p:spPr>
        <p:txBody>
          <a:bodyPr/>
          <a:lstStyle/>
          <a:p>
            <a:r>
              <a:rPr lang="en-US" dirty="0"/>
              <a:t>Programming Models</a:t>
            </a:r>
          </a:p>
        </p:txBody>
      </p:sp>
      <p:sp>
        <p:nvSpPr>
          <p:cNvPr id="3" name="Content Placeholder 2"/>
          <p:cNvSpPr>
            <a:spLocks noGrp="1"/>
          </p:cNvSpPr>
          <p:nvPr>
            <p:ph idx="1"/>
          </p:nvPr>
        </p:nvSpPr>
        <p:spPr>
          <a:xfrm>
            <a:off x="610217" y="929640"/>
            <a:ext cx="10972800" cy="5928360"/>
          </a:xfrm>
        </p:spPr>
        <p:txBody>
          <a:bodyPr>
            <a:normAutofit fontScale="92500" lnSpcReduction="20000"/>
          </a:bodyPr>
          <a:lstStyle/>
          <a:p>
            <a:r>
              <a:rPr lang="en-US" dirty="0"/>
              <a:t>Shared Memory Model (MIMD)</a:t>
            </a:r>
          </a:p>
          <a:p>
            <a:pPr lvl="1"/>
            <a:r>
              <a:rPr lang="en-US" dirty="0"/>
              <a:t>Can define variables shared between different threads of computation</a:t>
            </a:r>
          </a:p>
          <a:p>
            <a:pPr lvl="1"/>
            <a:r>
              <a:rPr lang="en-US" dirty="0"/>
              <a:t>OpenMP an industry standard</a:t>
            </a:r>
          </a:p>
          <a:p>
            <a:pPr lvl="1"/>
            <a:r>
              <a:rPr lang="en-US" dirty="0"/>
              <a:t>Widely used on shared memory architectures</a:t>
            </a:r>
          </a:p>
          <a:p>
            <a:r>
              <a:rPr lang="en-US" dirty="0"/>
              <a:t>Message-Passing Model (MIMD)</a:t>
            </a:r>
          </a:p>
          <a:p>
            <a:pPr lvl="1"/>
            <a:r>
              <a:rPr lang="en-US" dirty="0"/>
              <a:t>No shared variables; all communications via message passing</a:t>
            </a:r>
          </a:p>
          <a:p>
            <a:pPr lvl="1"/>
            <a:r>
              <a:rPr lang="en-US" dirty="0"/>
              <a:t>Message Passing Interface (MPI) industry standard</a:t>
            </a:r>
          </a:p>
          <a:p>
            <a:pPr lvl="1"/>
            <a:r>
              <a:rPr lang="en-US" dirty="0"/>
              <a:t>Widely used on both </a:t>
            </a:r>
            <a:r>
              <a:rPr lang="en-US" dirty="0" smtClean="0"/>
              <a:t>shared-memory </a:t>
            </a:r>
            <a:r>
              <a:rPr lang="en-US" dirty="0"/>
              <a:t>and message-based parallel computers</a:t>
            </a:r>
          </a:p>
          <a:p>
            <a:r>
              <a:rPr lang="en-US" dirty="0"/>
              <a:t>GPGPU Computing (</a:t>
            </a:r>
            <a:r>
              <a:rPr lang="en-US" dirty="0" smtClean="0"/>
              <a:t>SIMD/SPMD)</a:t>
            </a:r>
            <a:endParaRPr lang="en-US" dirty="0"/>
          </a:p>
          <a:p>
            <a:pPr lvl="1"/>
            <a:r>
              <a:rPr lang="en-US"/>
              <a:t>CUDA (NVIDIA), </a:t>
            </a:r>
            <a:r>
              <a:rPr lang="en-US" dirty="0" smtClean="0"/>
              <a:t>OpenGL, </a:t>
            </a:r>
            <a:r>
              <a:rPr lang="en-US" dirty="0" err="1" smtClean="0"/>
              <a:t>OpenACC</a:t>
            </a:r>
            <a:r>
              <a:rPr lang="en-US" dirty="0" smtClean="0"/>
              <a:t> </a:t>
            </a:r>
            <a:r>
              <a:rPr lang="en-US" dirty="0"/>
              <a:t>widely </a:t>
            </a:r>
            <a:r>
              <a:rPr lang="en-US" dirty="0" smtClean="0"/>
              <a:t>used</a:t>
            </a:r>
            <a:endParaRPr lang="en-US" dirty="0"/>
          </a:p>
          <a:p>
            <a:r>
              <a:rPr lang="en-US" dirty="0"/>
              <a:t>Note: Software can be used to</a:t>
            </a:r>
          </a:p>
          <a:p>
            <a:pPr lvl="1"/>
            <a:r>
              <a:rPr lang="en-US" dirty="0"/>
              <a:t>implement message passing on </a:t>
            </a:r>
            <a:r>
              <a:rPr lang="en-US" dirty="0" smtClean="0"/>
              <a:t>shared-memory </a:t>
            </a:r>
            <a:r>
              <a:rPr lang="en-US" dirty="0"/>
              <a:t>computers</a:t>
            </a:r>
          </a:p>
          <a:p>
            <a:pPr lvl="1"/>
            <a:r>
              <a:rPr lang="en-US" dirty="0"/>
              <a:t>implement shared memory on </a:t>
            </a:r>
            <a:r>
              <a:rPr lang="en-US" dirty="0" smtClean="0"/>
              <a:t>message-passing </a:t>
            </a:r>
            <a:r>
              <a:rPr lang="en-US" dirty="0"/>
              <a:t>computers</a:t>
            </a:r>
          </a:p>
        </p:txBody>
      </p:sp>
      <p:sp>
        <p:nvSpPr>
          <p:cNvPr id="4" name="TextBox 3">
            <a:extLst>
              <a:ext uri="{FF2B5EF4-FFF2-40B4-BE49-F238E27FC236}">
                <a16:creationId xmlns:a16="http://schemas.microsoft.com/office/drawing/2014/main" id="{51C27672-42D7-7747-897A-E75DC8A88AFA}"/>
              </a:ext>
            </a:extLst>
          </p:cNvPr>
          <p:cNvSpPr txBox="1"/>
          <p:nvPr/>
        </p:nvSpPr>
        <p:spPr>
          <a:xfrm>
            <a:off x="13117975" y="79865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6788496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2374</TotalTime>
  <Words>2815</Words>
  <Application>Microsoft Office PowerPoint</Application>
  <PresentationFormat>Widescreen</PresentationFormat>
  <Paragraphs>428</Paragraphs>
  <Slides>50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ＭＳ Ｐゴシック</vt:lpstr>
      <vt:lpstr>Arial</vt:lpstr>
      <vt:lpstr>Calibri</vt:lpstr>
      <vt:lpstr>Courier</vt:lpstr>
      <vt:lpstr>Office Theme</vt:lpstr>
      <vt:lpstr>A Brief Introduction to  Parallel Computing and Concurrency Part 1: Motivation and Overview</vt:lpstr>
      <vt:lpstr>Outline</vt:lpstr>
      <vt:lpstr>Moore’s Law</vt:lpstr>
      <vt:lpstr>Dennard Scaling</vt:lpstr>
      <vt:lpstr>What Next?</vt:lpstr>
      <vt:lpstr>Parallel Architecture Families: Flynn’s Taxonomy</vt:lpstr>
      <vt:lpstr>Parallel Computing: MIMD &amp; SIMD</vt:lpstr>
      <vt:lpstr>SIMD vs. MIMD</vt:lpstr>
      <vt:lpstr>Programming Models</vt:lpstr>
      <vt:lpstr>Sources of Performance Degradation</vt:lpstr>
      <vt:lpstr>Sources of Performance Degradation</vt:lpstr>
      <vt:lpstr>PowerPoint Presentation</vt:lpstr>
      <vt:lpstr>A Brief Introduction to  Parallel Computing and Concurrency Part 2: Multiprocessors</vt:lpstr>
      <vt:lpstr>Outline</vt:lpstr>
      <vt:lpstr>Multiprocessors</vt:lpstr>
      <vt:lpstr>Shared-memory mutiprocessors</vt:lpstr>
      <vt:lpstr>Shared-memory Programming Model</vt:lpstr>
      <vt:lpstr>Processes and Threads</vt:lpstr>
      <vt:lpstr>Creating (Forking) Threads Removing (Join) Threads</vt:lpstr>
      <vt:lpstr>Potential Problems with Threads/Concurrency</vt:lpstr>
      <vt:lpstr>Potential Problems with Threads/Concurrency</vt:lpstr>
      <vt:lpstr>Other Multiprocessor Architectures</vt:lpstr>
      <vt:lpstr>PowerPoint Presentation</vt:lpstr>
      <vt:lpstr>A Brief Introduction to  Parallel Computing and Concurrency Part 3: Concurrency Issues with Shared Memory</vt:lpstr>
      <vt:lpstr>Outline</vt:lpstr>
      <vt:lpstr>Concurrent Accesses to Shared Variables</vt:lpstr>
      <vt:lpstr>Concurrent Accesses to Shared Variables</vt:lpstr>
      <vt:lpstr>Race Condition</vt:lpstr>
      <vt:lpstr>Solution: Critical Section</vt:lpstr>
      <vt:lpstr>Solution Using Critical Section</vt:lpstr>
      <vt:lpstr>Implementation of Critical Sections</vt:lpstr>
      <vt:lpstr>Race Condition?</vt:lpstr>
      <vt:lpstr>Hardware to the Rescue!</vt:lpstr>
      <vt:lpstr>Another Potential Problem: Deadlock</vt:lpstr>
      <vt:lpstr>Deadlock</vt:lpstr>
      <vt:lpstr>PowerPoint Presentation</vt:lpstr>
      <vt:lpstr>A Brief Introduction to  Parallel Computing and Concurrency Part 4: Types of Parallel Algorithms</vt:lpstr>
      <vt:lpstr>Outline</vt:lpstr>
      <vt:lpstr>Types of Parallel Algorithms</vt:lpstr>
      <vt:lpstr>Fork-Join</vt:lpstr>
      <vt:lpstr>Divide and Conquer</vt:lpstr>
      <vt:lpstr>Manager-Worker</vt:lpstr>
      <vt:lpstr>Embarrassingly Parallel</vt:lpstr>
      <vt:lpstr>Halo Exchange</vt:lpstr>
      <vt:lpstr>Examples of Parallel Algorithms Types</vt:lpstr>
      <vt:lpstr>Examples of Parallel Algorithms Types</vt:lpstr>
      <vt:lpstr>Wrapping Up: Things You Should Know</vt:lpstr>
      <vt:lpstr>Other Points</vt:lpstr>
      <vt:lpstr>Where We Are Going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Outline</dc:title>
  <dc:creator>Richard Fujimoto</dc:creator>
  <cp:lastModifiedBy>Cherry, Elizabeth</cp:lastModifiedBy>
  <cp:revision>210</cp:revision>
  <dcterms:created xsi:type="dcterms:W3CDTF">2014-10-06T18:42:08Z</dcterms:created>
  <dcterms:modified xsi:type="dcterms:W3CDTF">2020-10-19T15:42:32Z</dcterms:modified>
</cp:coreProperties>
</file>