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473" r:id="rId5"/>
    <p:sldId id="500" r:id="rId6"/>
    <p:sldId id="459" r:id="rId7"/>
    <p:sldId id="657" r:id="rId8"/>
    <p:sldId id="665" r:id="rId9"/>
    <p:sldId id="460" r:id="rId10"/>
    <p:sldId id="463" r:id="rId11"/>
    <p:sldId id="659" r:id="rId12"/>
    <p:sldId id="660" r:id="rId13"/>
    <p:sldId id="661" r:id="rId14"/>
    <p:sldId id="662" r:id="rId15"/>
    <p:sldId id="663" r:id="rId16"/>
    <p:sldId id="658" r:id="rId17"/>
    <p:sldId id="669" r:id="rId18"/>
    <p:sldId id="668" r:id="rId19"/>
    <p:sldId id="465" r:id="rId20"/>
    <p:sldId id="464" r:id="rId21"/>
    <p:sldId id="467" r:id="rId22"/>
    <p:sldId id="461" r:id="rId23"/>
    <p:sldId id="666" r:id="rId24"/>
    <p:sldId id="471" r:id="rId25"/>
    <p:sldId id="468" r:id="rId26"/>
    <p:sldId id="670" r:id="rId27"/>
    <p:sldId id="671" r:id="rId28"/>
    <p:sldId id="656" r:id="rId29"/>
    <p:sldId id="605" r:id="rId30"/>
    <p:sldId id="606" r:id="rId31"/>
    <p:sldId id="607" r:id="rId32"/>
    <p:sldId id="664" r:id="rId33"/>
    <p:sldId id="667" r:id="rId34"/>
    <p:sldId id="649" r:id="rId35"/>
    <p:sldId id="608" r:id="rId36"/>
    <p:sldId id="610" r:id="rId37"/>
    <p:sldId id="655" r:id="rId3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58" autoAdjust="0"/>
    <p:restoredTop sz="96058"/>
  </p:normalViewPr>
  <p:slideViewPr>
    <p:cSldViewPr snapToObjects="1">
      <p:cViewPr varScale="1">
        <p:scale>
          <a:sx n="65" d="100"/>
          <a:sy n="65" d="100"/>
        </p:scale>
        <p:origin x="72" y="154"/>
      </p:cViewPr>
      <p:guideLst>
        <p:guide orient="horz" pos="2160"/>
        <p:guide pos="384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4E35FA-FAAB-604D-9447-D3862AC9D322}"/>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2E95C74F-A005-FD44-801F-9D2365AB435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36F1DBDD-A268-4D24-9F6E-493CFE2A4987}" type="datetime1">
              <a:rPr lang="en-US" altLang="en-US"/>
              <a:pPr>
                <a:defRPr/>
              </a:pPr>
              <a:t>10/6/2020</a:t>
            </a:fld>
            <a:endParaRPr lang="en-US" altLang="en-US"/>
          </a:p>
        </p:txBody>
      </p:sp>
      <p:sp>
        <p:nvSpPr>
          <p:cNvPr id="4" name="Footer Placeholder 3">
            <a:extLst>
              <a:ext uri="{FF2B5EF4-FFF2-40B4-BE49-F238E27FC236}">
                <a16:creationId xmlns:a16="http://schemas.microsoft.com/office/drawing/2014/main" id="{0CF3C5C5-A965-9644-9056-85E68F4BC314}"/>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3993B1A-910E-AE4C-A4B4-EBADBC30287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AE6D9774-E54F-4BCA-9DD7-DC86FDA3315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A8DE36-16D6-D247-A371-032BB3FE32EF}"/>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095040B-3414-7442-B8C4-B9DFAB036E8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3ECA46C0-E914-455C-8038-19545764564C}" type="datetime1">
              <a:rPr lang="en-US" altLang="en-US"/>
              <a:pPr>
                <a:defRPr/>
              </a:pPr>
              <a:t>10/6/2020</a:t>
            </a:fld>
            <a:endParaRPr lang="en-US" altLang="en-US"/>
          </a:p>
        </p:txBody>
      </p:sp>
      <p:sp>
        <p:nvSpPr>
          <p:cNvPr id="4" name="Slide Image Placeholder 3">
            <a:extLst>
              <a:ext uri="{FF2B5EF4-FFF2-40B4-BE49-F238E27FC236}">
                <a16:creationId xmlns:a16="http://schemas.microsoft.com/office/drawing/2014/main" id="{02DB874C-D41E-9048-B4CF-F27D9D22F96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97468F90-4081-DD49-A0F9-69B711AF238F}"/>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D359340-2410-AD45-B642-27A35B04136C}"/>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6FB9B02-6933-1B47-AC48-371F6A9E0C1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83591602-67D6-4D0C-92F4-E19BE48AB6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AAFD6C6-64E9-FE48-B874-4656FB49279E}"/>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4517AD6D-7610-4166-BB5E-47B55480E80D}" type="datetime1">
              <a:rPr lang="en-US" altLang="en-US"/>
              <a:pPr>
                <a:defRPr/>
              </a:pPr>
              <a:t>10/6/2020</a:t>
            </a:fld>
            <a:endParaRPr lang="en-US" altLang="en-US"/>
          </a:p>
        </p:txBody>
      </p:sp>
      <p:sp>
        <p:nvSpPr>
          <p:cNvPr id="5" name="Footer Placeholder 4">
            <a:extLst>
              <a:ext uri="{FF2B5EF4-FFF2-40B4-BE49-F238E27FC236}">
                <a16:creationId xmlns:a16="http://schemas.microsoft.com/office/drawing/2014/main" id="{AF9B7687-1D21-8545-90A9-1598F2412F59}"/>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6CE6B140-C9B9-D94D-8328-D0AA03A6CDB3}"/>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07C7DB35-A955-49AF-B222-3F8D7B48FD9C}" type="slidenum">
              <a:rPr lang="en-US" altLang="en-US"/>
              <a:pPr>
                <a:defRPr/>
              </a:pPr>
              <a:t>‹#›</a:t>
            </a:fld>
            <a:endParaRPr lang="en-US" altLang="en-US"/>
          </a:p>
        </p:txBody>
      </p:sp>
    </p:spTree>
    <p:extLst>
      <p:ext uri="{BB962C8B-B14F-4D97-AF65-F5344CB8AC3E}">
        <p14:creationId xmlns:p14="http://schemas.microsoft.com/office/powerpoint/2010/main" val="3367061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97E8F-5EF5-F94D-B75C-3BB8514A8476}"/>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B2BFF211-B80B-4665-BE3B-199E5F976C1C}" type="datetime1">
              <a:rPr lang="en-US" altLang="en-US"/>
              <a:pPr>
                <a:defRPr/>
              </a:pPr>
              <a:t>10/6/2020</a:t>
            </a:fld>
            <a:endParaRPr lang="en-US" altLang="en-US"/>
          </a:p>
        </p:txBody>
      </p:sp>
      <p:sp>
        <p:nvSpPr>
          <p:cNvPr id="5" name="Footer Placeholder 4">
            <a:extLst>
              <a:ext uri="{FF2B5EF4-FFF2-40B4-BE49-F238E27FC236}">
                <a16:creationId xmlns:a16="http://schemas.microsoft.com/office/drawing/2014/main" id="{06C19250-A5A5-774E-8622-D624CC6275F2}"/>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7C47D101-724F-D04E-85D6-EF8D9613969B}"/>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0683B616-A628-477D-83C6-3CB0EBC49D70}" type="slidenum">
              <a:rPr lang="en-US" altLang="en-US"/>
              <a:pPr>
                <a:defRPr/>
              </a:pPr>
              <a:t>‹#›</a:t>
            </a:fld>
            <a:endParaRPr lang="en-US" altLang="en-US"/>
          </a:p>
        </p:txBody>
      </p:sp>
    </p:spTree>
    <p:extLst>
      <p:ext uri="{BB962C8B-B14F-4D97-AF65-F5344CB8AC3E}">
        <p14:creationId xmlns:p14="http://schemas.microsoft.com/office/powerpoint/2010/main" val="2406934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DF9DB-E3B3-9F4A-90B4-E461D2F8EFBD}"/>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3F35BC80-27D0-422B-97FB-E98D0833AD51}" type="datetime1">
              <a:rPr lang="en-US" altLang="en-US"/>
              <a:pPr>
                <a:defRPr/>
              </a:pPr>
              <a:t>10/6/2020</a:t>
            </a:fld>
            <a:endParaRPr lang="en-US" altLang="en-US"/>
          </a:p>
        </p:txBody>
      </p:sp>
      <p:sp>
        <p:nvSpPr>
          <p:cNvPr id="5" name="Footer Placeholder 4">
            <a:extLst>
              <a:ext uri="{FF2B5EF4-FFF2-40B4-BE49-F238E27FC236}">
                <a16:creationId xmlns:a16="http://schemas.microsoft.com/office/drawing/2014/main" id="{FB1A5A6E-0746-3642-928E-8BCDF84A91F8}"/>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06F7601C-031E-A845-B43F-FB4495B21CB6}"/>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46F41888-3653-463F-AE01-582C6CDCECE3}" type="slidenum">
              <a:rPr lang="en-US" altLang="en-US"/>
              <a:pPr>
                <a:defRPr/>
              </a:pPr>
              <a:t>‹#›</a:t>
            </a:fld>
            <a:endParaRPr lang="en-US" altLang="en-US"/>
          </a:p>
        </p:txBody>
      </p:sp>
    </p:spTree>
    <p:extLst>
      <p:ext uri="{BB962C8B-B14F-4D97-AF65-F5344CB8AC3E}">
        <p14:creationId xmlns:p14="http://schemas.microsoft.com/office/powerpoint/2010/main" val="951552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7D325-DBC6-E74F-9C48-5AC066C1F309}"/>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000E9CF2-9C31-458D-9B10-9A1A4FE54B32}" type="datetime1">
              <a:rPr lang="en-US" altLang="en-US"/>
              <a:pPr>
                <a:defRPr/>
              </a:pPr>
              <a:t>10/6/2020</a:t>
            </a:fld>
            <a:endParaRPr lang="en-US" altLang="en-US"/>
          </a:p>
        </p:txBody>
      </p:sp>
      <p:sp>
        <p:nvSpPr>
          <p:cNvPr id="5" name="Footer Placeholder 4">
            <a:extLst>
              <a:ext uri="{FF2B5EF4-FFF2-40B4-BE49-F238E27FC236}">
                <a16:creationId xmlns:a16="http://schemas.microsoft.com/office/drawing/2014/main" id="{3F6C6195-617A-8942-B1EB-A57DB881DA59}"/>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F247E8FF-8B20-CD46-9CF7-937C2BFB0922}"/>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9B269C28-5DED-4B63-9004-AC443FF1AB89}" type="slidenum">
              <a:rPr lang="en-US" altLang="en-US"/>
              <a:pPr>
                <a:defRPr/>
              </a:pPr>
              <a:t>‹#›</a:t>
            </a:fld>
            <a:endParaRPr lang="en-US" altLang="en-US"/>
          </a:p>
        </p:txBody>
      </p:sp>
    </p:spTree>
    <p:extLst>
      <p:ext uri="{BB962C8B-B14F-4D97-AF65-F5344CB8AC3E}">
        <p14:creationId xmlns:p14="http://schemas.microsoft.com/office/powerpoint/2010/main" val="988909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B6B49-DF0A-9B42-8A4C-B1B41ECD78B8}"/>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73DEB1D3-8E11-46F3-AB08-6C8A1C061A77}" type="datetime1">
              <a:rPr lang="en-US" altLang="en-US"/>
              <a:pPr>
                <a:defRPr/>
              </a:pPr>
              <a:t>10/6/2020</a:t>
            </a:fld>
            <a:endParaRPr lang="en-US" altLang="en-US"/>
          </a:p>
        </p:txBody>
      </p:sp>
      <p:sp>
        <p:nvSpPr>
          <p:cNvPr id="5" name="Footer Placeholder 4">
            <a:extLst>
              <a:ext uri="{FF2B5EF4-FFF2-40B4-BE49-F238E27FC236}">
                <a16:creationId xmlns:a16="http://schemas.microsoft.com/office/drawing/2014/main" id="{B552FD7C-9D6A-8544-BC60-9A6CE11BFF91}"/>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D8E8F6B1-EBD8-4F4C-91D7-4530F9DD364C}"/>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59F4B029-9A24-4922-A11D-8570C35DC117}" type="slidenum">
              <a:rPr lang="en-US" altLang="en-US"/>
              <a:pPr>
                <a:defRPr/>
              </a:pPr>
              <a:t>‹#›</a:t>
            </a:fld>
            <a:endParaRPr lang="en-US" altLang="en-US"/>
          </a:p>
        </p:txBody>
      </p:sp>
    </p:spTree>
    <p:extLst>
      <p:ext uri="{BB962C8B-B14F-4D97-AF65-F5344CB8AC3E}">
        <p14:creationId xmlns:p14="http://schemas.microsoft.com/office/powerpoint/2010/main" val="2324975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6637E-C7E1-1A40-8686-1F0B6B1514DC}"/>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6693CCC8-F78C-496C-9FF5-1BB98A580ACE}" type="datetime1">
              <a:rPr lang="en-US" altLang="en-US"/>
              <a:pPr>
                <a:defRPr/>
              </a:pPr>
              <a:t>10/6/2020</a:t>
            </a:fld>
            <a:endParaRPr lang="en-US" altLang="en-US"/>
          </a:p>
        </p:txBody>
      </p:sp>
      <p:sp>
        <p:nvSpPr>
          <p:cNvPr id="6" name="Footer Placeholder 5">
            <a:extLst>
              <a:ext uri="{FF2B5EF4-FFF2-40B4-BE49-F238E27FC236}">
                <a16:creationId xmlns:a16="http://schemas.microsoft.com/office/drawing/2014/main" id="{66D3D273-0D5F-C048-82A7-807114492CF5}"/>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F6CF184-C6B8-9E40-8FC0-AC1255EA4F8E}"/>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DB48EC6F-3D23-4185-A70D-2A09B5309F3B}" type="slidenum">
              <a:rPr lang="en-US" altLang="en-US"/>
              <a:pPr>
                <a:defRPr/>
              </a:pPr>
              <a:t>‹#›</a:t>
            </a:fld>
            <a:endParaRPr lang="en-US" altLang="en-US"/>
          </a:p>
        </p:txBody>
      </p:sp>
    </p:spTree>
    <p:extLst>
      <p:ext uri="{BB962C8B-B14F-4D97-AF65-F5344CB8AC3E}">
        <p14:creationId xmlns:p14="http://schemas.microsoft.com/office/powerpoint/2010/main" val="995614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D97603-07A2-784F-B689-C6ABEDE48740}"/>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78679C61-720F-4AE7-9A1E-CCE6FF89CCA5}" type="datetime1">
              <a:rPr lang="en-US" altLang="en-US"/>
              <a:pPr>
                <a:defRPr/>
              </a:pPr>
              <a:t>10/6/2020</a:t>
            </a:fld>
            <a:endParaRPr lang="en-US" altLang="en-US"/>
          </a:p>
        </p:txBody>
      </p:sp>
      <p:sp>
        <p:nvSpPr>
          <p:cNvPr id="8" name="Footer Placeholder 7">
            <a:extLst>
              <a:ext uri="{FF2B5EF4-FFF2-40B4-BE49-F238E27FC236}">
                <a16:creationId xmlns:a16="http://schemas.microsoft.com/office/drawing/2014/main" id="{95F4ACDA-E5D2-FC48-9091-E64A120B1353}"/>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9" name="Slide Number Placeholder 8">
            <a:extLst>
              <a:ext uri="{FF2B5EF4-FFF2-40B4-BE49-F238E27FC236}">
                <a16:creationId xmlns:a16="http://schemas.microsoft.com/office/drawing/2014/main" id="{536FF094-C8DC-E74C-ACDE-44C589DCED22}"/>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B82F9B51-8356-4068-BFAE-42779AEFFB50}" type="slidenum">
              <a:rPr lang="en-US" altLang="en-US"/>
              <a:pPr>
                <a:defRPr/>
              </a:pPr>
              <a:t>‹#›</a:t>
            </a:fld>
            <a:endParaRPr lang="en-US" altLang="en-US"/>
          </a:p>
        </p:txBody>
      </p:sp>
    </p:spTree>
    <p:extLst>
      <p:ext uri="{BB962C8B-B14F-4D97-AF65-F5344CB8AC3E}">
        <p14:creationId xmlns:p14="http://schemas.microsoft.com/office/powerpoint/2010/main" val="2199001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F85CB8-DC56-DA4B-B148-1615959BB8A1}"/>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EC8AA3C5-4467-4D76-9850-9E84ECC1076D}" type="datetime1">
              <a:rPr lang="en-US" altLang="en-US"/>
              <a:pPr>
                <a:defRPr/>
              </a:pPr>
              <a:t>10/6/2020</a:t>
            </a:fld>
            <a:endParaRPr lang="en-US" altLang="en-US"/>
          </a:p>
        </p:txBody>
      </p:sp>
      <p:sp>
        <p:nvSpPr>
          <p:cNvPr id="4" name="Footer Placeholder 3">
            <a:extLst>
              <a:ext uri="{FF2B5EF4-FFF2-40B4-BE49-F238E27FC236}">
                <a16:creationId xmlns:a16="http://schemas.microsoft.com/office/drawing/2014/main" id="{35B9EE44-9486-5842-B0D9-915AA7241235}"/>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7C3748E-C239-0D44-AF21-FF304A07AD6D}"/>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44F7086D-5ED5-447C-824A-5A9ADE02DBA2}" type="slidenum">
              <a:rPr lang="en-US" altLang="en-US"/>
              <a:pPr>
                <a:defRPr/>
              </a:pPr>
              <a:t>‹#›</a:t>
            </a:fld>
            <a:endParaRPr lang="en-US" altLang="en-US"/>
          </a:p>
        </p:txBody>
      </p:sp>
    </p:spTree>
    <p:extLst>
      <p:ext uri="{BB962C8B-B14F-4D97-AF65-F5344CB8AC3E}">
        <p14:creationId xmlns:p14="http://schemas.microsoft.com/office/powerpoint/2010/main" val="285403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9E699B-ECD8-654E-905F-C7B2FB3B4532}"/>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47E34D62-91CE-4F93-B152-FC461211863D}" type="datetime1">
              <a:rPr lang="en-US" altLang="en-US"/>
              <a:pPr>
                <a:defRPr/>
              </a:pPr>
              <a:t>10/6/2020</a:t>
            </a:fld>
            <a:endParaRPr lang="en-US" altLang="en-US"/>
          </a:p>
        </p:txBody>
      </p:sp>
      <p:sp>
        <p:nvSpPr>
          <p:cNvPr id="3" name="Footer Placeholder 2">
            <a:extLst>
              <a:ext uri="{FF2B5EF4-FFF2-40B4-BE49-F238E27FC236}">
                <a16:creationId xmlns:a16="http://schemas.microsoft.com/office/drawing/2014/main" id="{0500D857-279B-8349-8A6C-566B1986C96A}"/>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4" name="Slide Number Placeholder 3">
            <a:extLst>
              <a:ext uri="{FF2B5EF4-FFF2-40B4-BE49-F238E27FC236}">
                <a16:creationId xmlns:a16="http://schemas.microsoft.com/office/drawing/2014/main" id="{833B7C14-AF74-4B4A-9D3D-85EA3502A18F}"/>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D06844CC-A2B8-4C38-89D0-70539FCAE1BC}" type="slidenum">
              <a:rPr lang="en-US" altLang="en-US"/>
              <a:pPr>
                <a:defRPr/>
              </a:pPr>
              <a:t>‹#›</a:t>
            </a:fld>
            <a:endParaRPr lang="en-US" altLang="en-US"/>
          </a:p>
        </p:txBody>
      </p:sp>
    </p:spTree>
    <p:extLst>
      <p:ext uri="{BB962C8B-B14F-4D97-AF65-F5344CB8AC3E}">
        <p14:creationId xmlns:p14="http://schemas.microsoft.com/office/powerpoint/2010/main" val="1100284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781CF5A-79D3-FA46-9805-A83556A27A18}"/>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D8E1B603-BEC4-46B5-9E3D-FCB7CDED35D3}" type="datetime1">
              <a:rPr lang="en-US" altLang="en-US"/>
              <a:pPr>
                <a:defRPr/>
              </a:pPr>
              <a:t>10/6/2020</a:t>
            </a:fld>
            <a:endParaRPr lang="en-US" altLang="en-US"/>
          </a:p>
        </p:txBody>
      </p:sp>
      <p:sp>
        <p:nvSpPr>
          <p:cNvPr id="6" name="Footer Placeholder 5">
            <a:extLst>
              <a:ext uri="{FF2B5EF4-FFF2-40B4-BE49-F238E27FC236}">
                <a16:creationId xmlns:a16="http://schemas.microsoft.com/office/drawing/2014/main" id="{84243E21-2B8E-4C42-8489-8C65690F3420}"/>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24C14BE-21C5-A343-8284-DFF8A6BFCFE0}"/>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68FBA11F-D808-44FB-9DE8-DB90C6268229}" type="slidenum">
              <a:rPr lang="en-US" altLang="en-US"/>
              <a:pPr>
                <a:defRPr/>
              </a:pPr>
              <a:t>‹#›</a:t>
            </a:fld>
            <a:endParaRPr lang="en-US" altLang="en-US"/>
          </a:p>
        </p:txBody>
      </p:sp>
    </p:spTree>
    <p:extLst>
      <p:ext uri="{BB962C8B-B14F-4D97-AF65-F5344CB8AC3E}">
        <p14:creationId xmlns:p14="http://schemas.microsoft.com/office/powerpoint/2010/main" val="178943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0EAB9C0-1D93-594F-BC71-D3A3E2BEF604}"/>
              </a:ext>
            </a:extLst>
          </p:cNvPr>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E2F70BBE-7478-499E-91F3-621285803836}" type="datetime1">
              <a:rPr lang="en-US" altLang="en-US"/>
              <a:pPr>
                <a:defRPr/>
              </a:pPr>
              <a:t>10/6/2020</a:t>
            </a:fld>
            <a:endParaRPr lang="en-US" altLang="en-US"/>
          </a:p>
        </p:txBody>
      </p:sp>
      <p:sp>
        <p:nvSpPr>
          <p:cNvPr id="6" name="Footer Placeholder 5">
            <a:extLst>
              <a:ext uri="{FF2B5EF4-FFF2-40B4-BE49-F238E27FC236}">
                <a16:creationId xmlns:a16="http://schemas.microsoft.com/office/drawing/2014/main" id="{3B5BD4C6-E462-0B4A-814E-8660ECDB0250}"/>
              </a:ext>
            </a:extLst>
          </p:cNvPr>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D5D1468-E275-0C46-A3B5-B966CA27EB87}"/>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charset="0"/>
                <a:ea typeface="ＭＳ Ｐゴシック" charset="-128"/>
              </a:defRPr>
            </a:lvl1pPr>
          </a:lstStyle>
          <a:p>
            <a:pPr>
              <a:defRPr/>
            </a:pPr>
            <a:fld id="{9813AF69-272D-4B1D-AFE0-8834088D465C}" type="slidenum">
              <a:rPr lang="en-US" altLang="en-US"/>
              <a:pPr>
                <a:defRPr/>
              </a:pPr>
              <a:t>‹#›</a:t>
            </a:fld>
            <a:endParaRPr lang="en-US" altLang="en-US"/>
          </a:p>
        </p:txBody>
      </p:sp>
    </p:spTree>
    <p:extLst>
      <p:ext uri="{BB962C8B-B14F-4D97-AF65-F5344CB8AC3E}">
        <p14:creationId xmlns:p14="http://schemas.microsoft.com/office/powerpoint/2010/main" val="170346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5230" r:id="rId1"/>
    <p:sldLayoutId id="2147485231" r:id="rId2"/>
    <p:sldLayoutId id="2147485232" r:id="rId3"/>
    <p:sldLayoutId id="2147485233" r:id="rId4"/>
    <p:sldLayoutId id="2147485234" r:id="rId5"/>
    <p:sldLayoutId id="2147485235" r:id="rId6"/>
    <p:sldLayoutId id="2147485236" r:id="rId7"/>
    <p:sldLayoutId id="2147485237" r:id="rId8"/>
    <p:sldLayoutId id="2147485238" r:id="rId9"/>
    <p:sldLayoutId id="2147485239" r:id="rId10"/>
    <p:sldLayoutId id="2147485240"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altLang="en-US" dirty="0" smtClean="0">
                <a:ea typeface="ＭＳ Ｐゴシック" panose="020B0600070205080204" pitchFamily="34" charset="-128"/>
              </a:rPr>
              <a:t>Merge Sort and Quicksort</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Part 1: </a:t>
            </a:r>
            <a:r>
              <a:rPr lang="en-US" altLang="en-US" dirty="0">
                <a:ea typeface="ＭＳ Ｐゴシック" panose="020B0600070205080204" pitchFamily="34" charset="-128"/>
              </a:rPr>
              <a:t>Merge </a:t>
            </a:r>
            <a:r>
              <a:rPr lang="en-US" altLang="en-US" dirty="0" smtClean="0">
                <a:ea typeface="ＭＳ Ｐゴシック" panose="020B0600070205080204" pitchFamily="34" charset="-128"/>
              </a:rPr>
              <a:t>Sort Divide and Conquer</a:t>
            </a:r>
          </a:p>
        </p:txBody>
      </p:sp>
      <p:sp>
        <p:nvSpPr>
          <p:cNvPr id="3" name="Subtitle 2">
            <a:extLst>
              <a:ext uri="{FF2B5EF4-FFF2-40B4-BE49-F238E27FC236}">
                <a16:creationId xmlns:a16="http://schemas.microsoft.com/office/drawing/2014/main" id="{8079A30D-609B-1549-B4D6-4385809C364B}"/>
              </a:ext>
            </a:extLst>
          </p:cNvPr>
          <p:cNvSpPr>
            <a:spLocks noGrp="1"/>
          </p:cNvSpPr>
          <p:nvPr>
            <p:ph type="subTitle" idx="1"/>
          </p:nvPr>
        </p:nvSpPr>
        <p:spPr/>
        <p:txBody>
          <a:bodyPr/>
          <a:lstStyle/>
          <a:p>
            <a:pPr lvl="0" defTabSz="914400"/>
            <a:r>
              <a:rPr lang="en-US" kern="0" dirty="0">
                <a:solidFill>
                  <a:srgbClr val="000000"/>
                </a:solidFill>
                <a:latin typeface="Arial"/>
                <a:ea typeface="ＭＳ Ｐゴシック"/>
              </a:rPr>
              <a:t>For use in Fall 2020 CSE6010/CX4010 only</a:t>
            </a:r>
          </a:p>
          <a:p>
            <a:pPr lvl="0" defTabSz="914400"/>
            <a:r>
              <a:rPr lang="en-US" kern="0" dirty="0">
                <a:solidFill>
                  <a:srgbClr val="000000"/>
                </a:solidFill>
                <a:latin typeface="Arial"/>
                <a:ea typeface="ＭＳ Ｐゴシック"/>
              </a:rPr>
              <a:t>Not for distribution</a:t>
            </a:r>
          </a:p>
          <a:p>
            <a:pPr>
              <a:buFont typeface="Arial" charset="0"/>
              <a:buNone/>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r>
              <a:rPr lang="da-DK" altLang="en-US" dirty="0" smtClean="0">
                <a:ea typeface="ＭＳ Ｐゴシック" panose="020B0600070205080204" pitchFamily="34" charset="-128"/>
              </a:rPr>
              <a:t>Merge Sort</a:t>
            </a:r>
          </a:p>
        </p:txBody>
      </p:sp>
      <p:graphicFrame>
        <p:nvGraphicFramePr>
          <p:cNvPr id="19458" name="Object 3"/>
          <p:cNvGraphicFramePr>
            <a:graphicFrameLocks noGrp="1" noChangeAspect="1"/>
          </p:cNvGraphicFramePr>
          <p:nvPr>
            <p:ph type="body" idx="1"/>
            <p:extLst>
              <p:ext uri="{D42A27DB-BD31-4B8C-83A1-F6EECF244321}">
                <p14:modId xmlns:p14="http://schemas.microsoft.com/office/powerpoint/2010/main" val="472893257"/>
              </p:ext>
            </p:extLst>
          </p:nvPr>
        </p:nvGraphicFramePr>
        <p:xfrm>
          <a:off x="7010400" y="1295400"/>
          <a:ext cx="4173538" cy="4953000"/>
        </p:xfrm>
        <a:graphic>
          <a:graphicData uri="http://schemas.openxmlformats.org/presentationml/2006/ole">
            <mc:AlternateContent xmlns:mc="http://schemas.openxmlformats.org/markup-compatibility/2006">
              <mc:Choice xmlns:v="urn:schemas-microsoft-com:vml" Requires="v">
                <p:oleObj spid="_x0000_s3078" name="Photo Editor Photo" r:id="rId3" imgW="4753639" imgH="5638095" progId="MSPhotoEd.3">
                  <p:embed/>
                </p:oleObj>
              </mc:Choice>
              <mc:Fallback>
                <p:oleObj name="Photo Editor Photo" r:id="rId3" imgW="4753639" imgH="5638095" progId="MSPhotoEd.3">
                  <p:embed/>
                  <p:pic>
                    <p:nvPicPr>
                      <p:cNvPr id="194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E7BE0D87-133D-4A45-A1FF-9FF71A6933A7}"/>
              </a:ext>
            </a:extLst>
          </p:cNvPr>
          <p:cNvSpPr>
            <a:spLocks noGrp="1" noChangeArrowheads="1"/>
          </p:cNvSpPr>
          <p:nvPr>
            <p:ph type="body" idx="1"/>
          </p:nvPr>
        </p:nvSpPr>
        <p:spPr>
          <a:xfrm>
            <a:off x="533400" y="1865314"/>
            <a:ext cx="5943600" cy="3697287"/>
          </a:xfrm>
        </p:spPr>
        <p:txBody>
          <a:bodyPr/>
          <a:lstStyle/>
          <a:p>
            <a:pPr marL="0" indent="0">
              <a:buNone/>
              <a:defRPr/>
            </a:pPr>
            <a:r>
              <a:rPr lang="da-DK" altLang="en-US" dirty="0"/>
              <a:t>Sort </a:t>
            </a:r>
            <a:r>
              <a:rPr lang="da-DK" altLang="en-US" i="1" dirty="0"/>
              <a:t>n </a:t>
            </a:r>
            <a:r>
              <a:rPr lang="da-DK" altLang="en-US" dirty="0" err="1"/>
              <a:t>numbers</a:t>
            </a:r>
            <a:endParaRPr lang="da-DK" altLang="en-US" dirty="0"/>
          </a:p>
          <a:p>
            <a:pPr>
              <a:buFont typeface="Arial" charset="0"/>
              <a:buChar char="•"/>
              <a:defRPr/>
            </a:pPr>
            <a:r>
              <a:rPr lang="da-DK" altLang="en-US" dirty="0"/>
              <a:t>If n == 1, done</a:t>
            </a:r>
          </a:p>
          <a:p>
            <a:pPr>
              <a:buFont typeface="Arial" charset="0"/>
              <a:buChar char="•"/>
              <a:defRPr/>
            </a:pPr>
            <a:r>
              <a:rPr lang="da-DK" altLang="en-US" dirty="0"/>
              <a:t>Else, </a:t>
            </a:r>
            <a:r>
              <a:rPr lang="da-DK" altLang="en-US" dirty="0" err="1"/>
              <a:t>recursively</a:t>
            </a:r>
            <a:r>
              <a:rPr lang="da-DK" altLang="en-US" dirty="0"/>
              <a:t> sort 2 subarrays of </a:t>
            </a:r>
            <a:r>
              <a:rPr lang="da-DK" altLang="en-US" dirty="0" err="1">
                <a:latin typeface="Symbol" charset="2"/>
              </a:rPr>
              <a:t>ë</a:t>
            </a:r>
            <a:r>
              <a:rPr lang="da-DK" altLang="en-US" i="1" dirty="0" err="1"/>
              <a:t>n</a:t>
            </a:r>
            <a:r>
              <a:rPr lang="da-DK" altLang="en-US" dirty="0"/>
              <a:t>/2</a:t>
            </a:r>
            <a:r>
              <a:rPr lang="da-DK" altLang="en-US" dirty="0">
                <a:latin typeface="Symbol" charset="2"/>
              </a:rPr>
              <a:t>û</a:t>
            </a:r>
            <a:r>
              <a:rPr lang="da-DK" altLang="en-US" dirty="0"/>
              <a:t> and </a:t>
            </a:r>
            <a:r>
              <a:rPr lang="da-DK" altLang="en-US" dirty="0">
                <a:latin typeface="Symbol" charset="2"/>
              </a:rPr>
              <a:t>é</a:t>
            </a:r>
            <a:r>
              <a:rPr lang="da-DK" altLang="en-US" i="1" dirty="0"/>
              <a:t>n</a:t>
            </a:r>
            <a:r>
              <a:rPr lang="da-DK" altLang="en-US" dirty="0"/>
              <a:t>/2</a:t>
            </a:r>
            <a:r>
              <a:rPr lang="da-DK" altLang="en-US" dirty="0">
                <a:latin typeface="Symbol" charset="2"/>
              </a:rPr>
              <a:t>ù</a:t>
            </a:r>
            <a:r>
              <a:rPr lang="da-DK" altLang="en-US" dirty="0"/>
              <a:t> elements</a:t>
            </a:r>
          </a:p>
          <a:p>
            <a:pPr>
              <a:buFont typeface="Arial" charset="0"/>
              <a:buChar char="•"/>
              <a:defRPr/>
            </a:pPr>
            <a:r>
              <a:rPr lang="da-DK" altLang="en-US" dirty="0" err="1"/>
              <a:t>Merge</a:t>
            </a:r>
            <a:r>
              <a:rPr lang="da-DK" altLang="en-US" dirty="0"/>
              <a:t> the </a:t>
            </a:r>
            <a:r>
              <a:rPr lang="da-DK" altLang="en-US" dirty="0" err="1"/>
              <a:t>two</a:t>
            </a:r>
            <a:r>
              <a:rPr lang="da-DK" altLang="en-US" dirty="0"/>
              <a:t> </a:t>
            </a:r>
            <a:r>
              <a:rPr lang="da-DK" altLang="en-US" dirty="0" err="1"/>
              <a:t>sorted</a:t>
            </a:r>
            <a:r>
              <a:rPr lang="da-DK" altLang="en-US" dirty="0"/>
              <a:t> subarrays</a:t>
            </a:r>
          </a:p>
        </p:txBody>
      </p:sp>
      <p:sp>
        <p:nvSpPr>
          <p:cNvPr id="2" name="Rectangle 1"/>
          <p:cNvSpPr/>
          <p:nvPr/>
        </p:nvSpPr>
        <p:spPr>
          <a:xfrm>
            <a:off x="6858000" y="3934407"/>
            <a:ext cx="4495800" cy="228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61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r>
              <a:rPr lang="da-DK" altLang="en-US" dirty="0" smtClean="0">
                <a:ea typeface="ＭＳ Ｐゴシック" panose="020B0600070205080204" pitchFamily="34" charset="-128"/>
              </a:rPr>
              <a:t>Merge Sort</a:t>
            </a:r>
          </a:p>
        </p:txBody>
      </p:sp>
      <p:graphicFrame>
        <p:nvGraphicFramePr>
          <p:cNvPr id="19458" name="Object 3"/>
          <p:cNvGraphicFramePr>
            <a:graphicFrameLocks noGrp="1" noChangeAspect="1"/>
          </p:cNvGraphicFramePr>
          <p:nvPr>
            <p:ph type="body" idx="1"/>
            <p:extLst>
              <p:ext uri="{D42A27DB-BD31-4B8C-83A1-F6EECF244321}">
                <p14:modId xmlns:p14="http://schemas.microsoft.com/office/powerpoint/2010/main" val="472893257"/>
              </p:ext>
            </p:extLst>
          </p:nvPr>
        </p:nvGraphicFramePr>
        <p:xfrm>
          <a:off x="7010400" y="1295400"/>
          <a:ext cx="4173538" cy="4953000"/>
        </p:xfrm>
        <a:graphic>
          <a:graphicData uri="http://schemas.openxmlformats.org/presentationml/2006/ole">
            <mc:AlternateContent xmlns:mc="http://schemas.openxmlformats.org/markup-compatibility/2006">
              <mc:Choice xmlns:v="urn:schemas-microsoft-com:vml" Requires="v">
                <p:oleObj spid="_x0000_s8198" name="Photo Editor Photo" r:id="rId3" imgW="4753639" imgH="5638095" progId="MSPhotoEd.3">
                  <p:embed/>
                </p:oleObj>
              </mc:Choice>
              <mc:Fallback>
                <p:oleObj name="Photo Editor Photo" r:id="rId3" imgW="4753639" imgH="5638095" progId="MSPhotoEd.3">
                  <p:embed/>
                  <p:pic>
                    <p:nvPicPr>
                      <p:cNvPr id="194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E7BE0D87-133D-4A45-A1FF-9FF71A6933A7}"/>
              </a:ext>
            </a:extLst>
          </p:cNvPr>
          <p:cNvSpPr>
            <a:spLocks noGrp="1" noChangeArrowheads="1"/>
          </p:cNvSpPr>
          <p:nvPr>
            <p:ph type="body" idx="1"/>
          </p:nvPr>
        </p:nvSpPr>
        <p:spPr>
          <a:xfrm>
            <a:off x="533400" y="1865314"/>
            <a:ext cx="5943600" cy="3697287"/>
          </a:xfrm>
        </p:spPr>
        <p:txBody>
          <a:bodyPr/>
          <a:lstStyle/>
          <a:p>
            <a:pPr marL="0" indent="0">
              <a:buNone/>
              <a:defRPr/>
            </a:pPr>
            <a:r>
              <a:rPr lang="da-DK" altLang="en-US" dirty="0"/>
              <a:t>Sort </a:t>
            </a:r>
            <a:r>
              <a:rPr lang="da-DK" altLang="en-US" i="1" dirty="0"/>
              <a:t>n </a:t>
            </a:r>
            <a:r>
              <a:rPr lang="da-DK" altLang="en-US" dirty="0" err="1"/>
              <a:t>numbers</a:t>
            </a:r>
            <a:endParaRPr lang="da-DK" altLang="en-US" dirty="0"/>
          </a:p>
          <a:p>
            <a:pPr>
              <a:buFont typeface="Arial" charset="0"/>
              <a:buChar char="•"/>
              <a:defRPr/>
            </a:pPr>
            <a:r>
              <a:rPr lang="da-DK" altLang="en-US" dirty="0"/>
              <a:t>If n == 1, done</a:t>
            </a:r>
          </a:p>
          <a:p>
            <a:pPr>
              <a:buFont typeface="Arial" charset="0"/>
              <a:buChar char="•"/>
              <a:defRPr/>
            </a:pPr>
            <a:r>
              <a:rPr lang="da-DK" altLang="en-US" dirty="0"/>
              <a:t>Else, </a:t>
            </a:r>
            <a:r>
              <a:rPr lang="da-DK" altLang="en-US" dirty="0" err="1"/>
              <a:t>recursively</a:t>
            </a:r>
            <a:r>
              <a:rPr lang="da-DK" altLang="en-US" dirty="0"/>
              <a:t> sort 2 subarrays of </a:t>
            </a:r>
            <a:r>
              <a:rPr lang="da-DK" altLang="en-US" dirty="0" err="1">
                <a:latin typeface="Symbol" charset="2"/>
              </a:rPr>
              <a:t>ë</a:t>
            </a:r>
            <a:r>
              <a:rPr lang="da-DK" altLang="en-US" i="1" dirty="0" err="1"/>
              <a:t>n</a:t>
            </a:r>
            <a:r>
              <a:rPr lang="da-DK" altLang="en-US" dirty="0"/>
              <a:t>/2</a:t>
            </a:r>
            <a:r>
              <a:rPr lang="da-DK" altLang="en-US" dirty="0">
                <a:latin typeface="Symbol" charset="2"/>
              </a:rPr>
              <a:t>û</a:t>
            </a:r>
            <a:r>
              <a:rPr lang="da-DK" altLang="en-US" dirty="0"/>
              <a:t> and </a:t>
            </a:r>
            <a:r>
              <a:rPr lang="da-DK" altLang="en-US" dirty="0">
                <a:latin typeface="Symbol" charset="2"/>
              </a:rPr>
              <a:t>é</a:t>
            </a:r>
            <a:r>
              <a:rPr lang="da-DK" altLang="en-US" i="1" dirty="0"/>
              <a:t>n</a:t>
            </a:r>
            <a:r>
              <a:rPr lang="da-DK" altLang="en-US" dirty="0"/>
              <a:t>/2</a:t>
            </a:r>
            <a:r>
              <a:rPr lang="da-DK" altLang="en-US" dirty="0">
                <a:latin typeface="Symbol" charset="2"/>
              </a:rPr>
              <a:t>ù</a:t>
            </a:r>
            <a:r>
              <a:rPr lang="da-DK" altLang="en-US" dirty="0"/>
              <a:t> elements</a:t>
            </a:r>
          </a:p>
          <a:p>
            <a:pPr>
              <a:buFont typeface="Arial" charset="0"/>
              <a:buChar char="•"/>
              <a:defRPr/>
            </a:pPr>
            <a:r>
              <a:rPr lang="da-DK" altLang="en-US" dirty="0" err="1"/>
              <a:t>Merge</a:t>
            </a:r>
            <a:r>
              <a:rPr lang="da-DK" altLang="en-US" dirty="0"/>
              <a:t> the </a:t>
            </a:r>
            <a:r>
              <a:rPr lang="da-DK" altLang="en-US" dirty="0" err="1"/>
              <a:t>two</a:t>
            </a:r>
            <a:r>
              <a:rPr lang="da-DK" altLang="en-US" dirty="0"/>
              <a:t> </a:t>
            </a:r>
            <a:r>
              <a:rPr lang="da-DK" altLang="en-US" dirty="0" err="1"/>
              <a:t>sorted</a:t>
            </a:r>
            <a:r>
              <a:rPr lang="da-DK" altLang="en-US" dirty="0"/>
              <a:t> subarrays</a:t>
            </a:r>
          </a:p>
        </p:txBody>
      </p:sp>
      <p:sp>
        <p:nvSpPr>
          <p:cNvPr id="2" name="Rectangle 1"/>
          <p:cNvSpPr/>
          <p:nvPr/>
        </p:nvSpPr>
        <p:spPr>
          <a:xfrm>
            <a:off x="6858000" y="4629538"/>
            <a:ext cx="4495800" cy="1600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393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r>
              <a:rPr lang="da-DK" altLang="en-US" dirty="0" smtClean="0">
                <a:ea typeface="ＭＳ Ｐゴシック" panose="020B0600070205080204" pitchFamily="34" charset="-128"/>
              </a:rPr>
              <a:t>Merge Sort</a:t>
            </a:r>
          </a:p>
        </p:txBody>
      </p:sp>
      <p:graphicFrame>
        <p:nvGraphicFramePr>
          <p:cNvPr id="19458" name="Object 3"/>
          <p:cNvGraphicFramePr>
            <a:graphicFrameLocks noGrp="1" noChangeAspect="1"/>
          </p:cNvGraphicFramePr>
          <p:nvPr>
            <p:ph type="body" idx="1"/>
            <p:extLst>
              <p:ext uri="{D42A27DB-BD31-4B8C-83A1-F6EECF244321}">
                <p14:modId xmlns:p14="http://schemas.microsoft.com/office/powerpoint/2010/main" val="472893257"/>
              </p:ext>
            </p:extLst>
          </p:nvPr>
        </p:nvGraphicFramePr>
        <p:xfrm>
          <a:off x="7010400" y="1295400"/>
          <a:ext cx="4173538" cy="4953000"/>
        </p:xfrm>
        <a:graphic>
          <a:graphicData uri="http://schemas.openxmlformats.org/presentationml/2006/ole">
            <mc:AlternateContent xmlns:mc="http://schemas.openxmlformats.org/markup-compatibility/2006">
              <mc:Choice xmlns:v="urn:schemas-microsoft-com:vml" Requires="v">
                <p:oleObj spid="_x0000_s5126" name="Photo Editor Photo" r:id="rId3" imgW="4753639" imgH="5638095" progId="MSPhotoEd.3">
                  <p:embed/>
                </p:oleObj>
              </mc:Choice>
              <mc:Fallback>
                <p:oleObj name="Photo Editor Photo" r:id="rId3" imgW="4753639" imgH="5638095" progId="MSPhotoEd.3">
                  <p:embed/>
                  <p:pic>
                    <p:nvPicPr>
                      <p:cNvPr id="194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E7BE0D87-133D-4A45-A1FF-9FF71A6933A7}"/>
              </a:ext>
            </a:extLst>
          </p:cNvPr>
          <p:cNvSpPr>
            <a:spLocks noGrp="1" noChangeArrowheads="1"/>
          </p:cNvSpPr>
          <p:nvPr>
            <p:ph type="body" idx="1"/>
          </p:nvPr>
        </p:nvSpPr>
        <p:spPr>
          <a:xfrm>
            <a:off x="533400" y="1865314"/>
            <a:ext cx="5943600" cy="3697287"/>
          </a:xfrm>
        </p:spPr>
        <p:txBody>
          <a:bodyPr/>
          <a:lstStyle/>
          <a:p>
            <a:pPr marL="0" indent="0">
              <a:buNone/>
              <a:defRPr/>
            </a:pPr>
            <a:r>
              <a:rPr lang="da-DK" altLang="en-US" dirty="0"/>
              <a:t>Sort </a:t>
            </a:r>
            <a:r>
              <a:rPr lang="da-DK" altLang="en-US" i="1" dirty="0"/>
              <a:t>n </a:t>
            </a:r>
            <a:r>
              <a:rPr lang="da-DK" altLang="en-US" dirty="0" err="1"/>
              <a:t>numbers</a:t>
            </a:r>
            <a:endParaRPr lang="da-DK" altLang="en-US" dirty="0"/>
          </a:p>
          <a:p>
            <a:pPr>
              <a:buFont typeface="Arial" charset="0"/>
              <a:buChar char="•"/>
              <a:defRPr/>
            </a:pPr>
            <a:r>
              <a:rPr lang="da-DK" altLang="en-US" dirty="0"/>
              <a:t>If n == 1, done</a:t>
            </a:r>
          </a:p>
          <a:p>
            <a:pPr>
              <a:buFont typeface="Arial" charset="0"/>
              <a:buChar char="•"/>
              <a:defRPr/>
            </a:pPr>
            <a:r>
              <a:rPr lang="da-DK" altLang="en-US" dirty="0"/>
              <a:t>Else, </a:t>
            </a:r>
            <a:r>
              <a:rPr lang="da-DK" altLang="en-US" dirty="0" err="1"/>
              <a:t>recursively</a:t>
            </a:r>
            <a:r>
              <a:rPr lang="da-DK" altLang="en-US" dirty="0"/>
              <a:t> sort 2 subarrays of </a:t>
            </a:r>
            <a:r>
              <a:rPr lang="da-DK" altLang="en-US" dirty="0" err="1">
                <a:latin typeface="Symbol" charset="2"/>
              </a:rPr>
              <a:t>ë</a:t>
            </a:r>
            <a:r>
              <a:rPr lang="da-DK" altLang="en-US" i="1" dirty="0" err="1"/>
              <a:t>n</a:t>
            </a:r>
            <a:r>
              <a:rPr lang="da-DK" altLang="en-US" dirty="0"/>
              <a:t>/2</a:t>
            </a:r>
            <a:r>
              <a:rPr lang="da-DK" altLang="en-US" dirty="0">
                <a:latin typeface="Symbol" charset="2"/>
              </a:rPr>
              <a:t>û</a:t>
            </a:r>
            <a:r>
              <a:rPr lang="da-DK" altLang="en-US" dirty="0"/>
              <a:t> and </a:t>
            </a:r>
            <a:r>
              <a:rPr lang="da-DK" altLang="en-US" dirty="0">
                <a:latin typeface="Symbol" charset="2"/>
              </a:rPr>
              <a:t>é</a:t>
            </a:r>
            <a:r>
              <a:rPr lang="da-DK" altLang="en-US" i="1" dirty="0"/>
              <a:t>n</a:t>
            </a:r>
            <a:r>
              <a:rPr lang="da-DK" altLang="en-US" dirty="0"/>
              <a:t>/2</a:t>
            </a:r>
            <a:r>
              <a:rPr lang="da-DK" altLang="en-US" dirty="0">
                <a:latin typeface="Symbol" charset="2"/>
              </a:rPr>
              <a:t>ù</a:t>
            </a:r>
            <a:r>
              <a:rPr lang="da-DK" altLang="en-US" dirty="0"/>
              <a:t> elements</a:t>
            </a:r>
          </a:p>
          <a:p>
            <a:pPr>
              <a:buFont typeface="Arial" charset="0"/>
              <a:buChar char="•"/>
              <a:defRPr/>
            </a:pPr>
            <a:r>
              <a:rPr lang="da-DK" altLang="en-US" dirty="0" err="1"/>
              <a:t>Merge</a:t>
            </a:r>
            <a:r>
              <a:rPr lang="da-DK" altLang="en-US" dirty="0"/>
              <a:t> the </a:t>
            </a:r>
            <a:r>
              <a:rPr lang="da-DK" altLang="en-US" dirty="0" err="1"/>
              <a:t>two</a:t>
            </a:r>
            <a:r>
              <a:rPr lang="da-DK" altLang="en-US" dirty="0"/>
              <a:t> </a:t>
            </a:r>
            <a:r>
              <a:rPr lang="da-DK" altLang="en-US" dirty="0" err="1"/>
              <a:t>sorted</a:t>
            </a:r>
            <a:r>
              <a:rPr lang="da-DK" altLang="en-US" dirty="0"/>
              <a:t> subarrays</a:t>
            </a:r>
          </a:p>
        </p:txBody>
      </p:sp>
      <p:sp>
        <p:nvSpPr>
          <p:cNvPr id="2" name="Rectangle 1"/>
          <p:cNvSpPr/>
          <p:nvPr/>
        </p:nvSpPr>
        <p:spPr>
          <a:xfrm>
            <a:off x="6858000" y="5278949"/>
            <a:ext cx="44958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384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r>
              <a:rPr lang="da-DK" altLang="en-US" dirty="0" smtClean="0">
                <a:ea typeface="ＭＳ Ｐゴシック" panose="020B0600070205080204" pitchFamily="34" charset="-128"/>
              </a:rPr>
              <a:t>Merge Sort</a:t>
            </a:r>
          </a:p>
        </p:txBody>
      </p:sp>
      <p:graphicFrame>
        <p:nvGraphicFramePr>
          <p:cNvPr id="19458" name="Object 3"/>
          <p:cNvGraphicFramePr>
            <a:graphicFrameLocks noGrp="1" noChangeAspect="1"/>
          </p:cNvGraphicFramePr>
          <p:nvPr>
            <p:ph type="body" idx="1"/>
            <p:extLst>
              <p:ext uri="{D42A27DB-BD31-4B8C-83A1-F6EECF244321}">
                <p14:modId xmlns:p14="http://schemas.microsoft.com/office/powerpoint/2010/main" val="472893257"/>
              </p:ext>
            </p:extLst>
          </p:nvPr>
        </p:nvGraphicFramePr>
        <p:xfrm>
          <a:off x="7010400" y="1295400"/>
          <a:ext cx="4173538" cy="4953000"/>
        </p:xfrm>
        <a:graphic>
          <a:graphicData uri="http://schemas.openxmlformats.org/presentationml/2006/ole">
            <mc:AlternateContent xmlns:mc="http://schemas.openxmlformats.org/markup-compatibility/2006">
              <mc:Choice xmlns:v="urn:schemas-microsoft-com:vml" Requires="v">
                <p:oleObj spid="_x0000_s7174" name="Photo Editor Photo" r:id="rId3" imgW="4753639" imgH="5638095" progId="MSPhotoEd.3">
                  <p:embed/>
                </p:oleObj>
              </mc:Choice>
              <mc:Fallback>
                <p:oleObj name="Photo Editor Photo" r:id="rId3" imgW="4753639" imgH="5638095" progId="MSPhotoEd.3">
                  <p:embed/>
                  <p:pic>
                    <p:nvPicPr>
                      <p:cNvPr id="194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E7BE0D87-133D-4A45-A1FF-9FF71A6933A7}"/>
              </a:ext>
            </a:extLst>
          </p:cNvPr>
          <p:cNvSpPr>
            <a:spLocks noGrp="1" noChangeArrowheads="1"/>
          </p:cNvSpPr>
          <p:nvPr>
            <p:ph type="body" idx="1"/>
          </p:nvPr>
        </p:nvSpPr>
        <p:spPr>
          <a:xfrm>
            <a:off x="533400" y="1865314"/>
            <a:ext cx="5943600" cy="3697287"/>
          </a:xfrm>
        </p:spPr>
        <p:txBody>
          <a:bodyPr/>
          <a:lstStyle/>
          <a:p>
            <a:pPr marL="0" indent="0">
              <a:buNone/>
              <a:defRPr/>
            </a:pPr>
            <a:r>
              <a:rPr lang="da-DK" altLang="en-US" dirty="0"/>
              <a:t>Sort </a:t>
            </a:r>
            <a:r>
              <a:rPr lang="da-DK" altLang="en-US" i="1" dirty="0"/>
              <a:t>n </a:t>
            </a:r>
            <a:r>
              <a:rPr lang="da-DK" altLang="en-US" dirty="0" err="1"/>
              <a:t>numbers</a:t>
            </a:r>
            <a:endParaRPr lang="da-DK" altLang="en-US" dirty="0"/>
          </a:p>
          <a:p>
            <a:pPr>
              <a:buFont typeface="Arial" charset="0"/>
              <a:buChar char="•"/>
              <a:defRPr/>
            </a:pPr>
            <a:r>
              <a:rPr lang="da-DK" altLang="en-US" dirty="0"/>
              <a:t>If n == 1, done</a:t>
            </a:r>
          </a:p>
          <a:p>
            <a:pPr>
              <a:buFont typeface="Arial" charset="0"/>
              <a:buChar char="•"/>
              <a:defRPr/>
            </a:pPr>
            <a:r>
              <a:rPr lang="da-DK" altLang="en-US" dirty="0"/>
              <a:t>Else, </a:t>
            </a:r>
            <a:r>
              <a:rPr lang="da-DK" altLang="en-US" dirty="0" err="1"/>
              <a:t>recursively</a:t>
            </a:r>
            <a:r>
              <a:rPr lang="da-DK" altLang="en-US" dirty="0"/>
              <a:t> sort 2 subarrays of </a:t>
            </a:r>
            <a:r>
              <a:rPr lang="da-DK" altLang="en-US" dirty="0" err="1">
                <a:latin typeface="Symbol" charset="2"/>
              </a:rPr>
              <a:t>ë</a:t>
            </a:r>
            <a:r>
              <a:rPr lang="da-DK" altLang="en-US" i="1" dirty="0" err="1"/>
              <a:t>n</a:t>
            </a:r>
            <a:r>
              <a:rPr lang="da-DK" altLang="en-US" dirty="0"/>
              <a:t>/2</a:t>
            </a:r>
            <a:r>
              <a:rPr lang="da-DK" altLang="en-US" dirty="0">
                <a:latin typeface="Symbol" charset="2"/>
              </a:rPr>
              <a:t>û</a:t>
            </a:r>
            <a:r>
              <a:rPr lang="da-DK" altLang="en-US" dirty="0"/>
              <a:t> and </a:t>
            </a:r>
            <a:r>
              <a:rPr lang="da-DK" altLang="en-US" dirty="0">
                <a:latin typeface="Symbol" charset="2"/>
              </a:rPr>
              <a:t>é</a:t>
            </a:r>
            <a:r>
              <a:rPr lang="da-DK" altLang="en-US" i="1" dirty="0"/>
              <a:t>n</a:t>
            </a:r>
            <a:r>
              <a:rPr lang="da-DK" altLang="en-US" dirty="0"/>
              <a:t>/2</a:t>
            </a:r>
            <a:r>
              <a:rPr lang="da-DK" altLang="en-US" dirty="0">
                <a:latin typeface="Symbol" charset="2"/>
              </a:rPr>
              <a:t>ù</a:t>
            </a:r>
            <a:r>
              <a:rPr lang="da-DK" altLang="en-US" dirty="0"/>
              <a:t> elements</a:t>
            </a:r>
          </a:p>
          <a:p>
            <a:pPr>
              <a:buFont typeface="Arial" charset="0"/>
              <a:buChar char="•"/>
              <a:defRPr/>
            </a:pPr>
            <a:r>
              <a:rPr lang="da-DK" altLang="en-US" dirty="0" err="1"/>
              <a:t>Merge</a:t>
            </a:r>
            <a:r>
              <a:rPr lang="da-DK" altLang="en-US" dirty="0"/>
              <a:t> the </a:t>
            </a:r>
            <a:r>
              <a:rPr lang="da-DK" altLang="en-US" dirty="0" err="1"/>
              <a:t>two</a:t>
            </a:r>
            <a:r>
              <a:rPr lang="da-DK" altLang="en-US" dirty="0"/>
              <a:t> </a:t>
            </a:r>
            <a:r>
              <a:rPr lang="da-DK" altLang="en-US" dirty="0" err="1"/>
              <a:t>sorted</a:t>
            </a:r>
            <a:r>
              <a:rPr lang="da-DK" altLang="en-US" dirty="0"/>
              <a:t> subarrays</a:t>
            </a:r>
          </a:p>
        </p:txBody>
      </p:sp>
    </p:spTree>
    <p:extLst>
      <p:ext uri="{BB962C8B-B14F-4D97-AF65-F5344CB8AC3E}">
        <p14:creationId xmlns:p14="http://schemas.microsoft.com/office/powerpoint/2010/main" val="2359137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923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altLang="en-US" dirty="0" smtClean="0">
                <a:ea typeface="ＭＳ Ｐゴシック" panose="020B0600070205080204" pitchFamily="34" charset="-128"/>
              </a:rPr>
              <a:t>Merge Sort and Quicksort</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Part 2: </a:t>
            </a:r>
            <a:r>
              <a:rPr lang="en-US" altLang="en-US" dirty="0">
                <a:ea typeface="ＭＳ Ｐゴシック" panose="020B0600070205080204" pitchFamily="34" charset="-128"/>
              </a:rPr>
              <a:t>Merge </a:t>
            </a:r>
            <a:r>
              <a:rPr lang="en-US" altLang="en-US" dirty="0" smtClean="0">
                <a:ea typeface="ＭＳ Ｐゴシック" panose="020B0600070205080204" pitchFamily="34" charset="-128"/>
              </a:rPr>
              <a:t>Sort Merge and Performance</a:t>
            </a:r>
          </a:p>
        </p:txBody>
      </p:sp>
      <p:sp>
        <p:nvSpPr>
          <p:cNvPr id="3" name="Subtitle 2">
            <a:extLst>
              <a:ext uri="{FF2B5EF4-FFF2-40B4-BE49-F238E27FC236}">
                <a16:creationId xmlns:a16="http://schemas.microsoft.com/office/drawing/2014/main" id="{8079A30D-609B-1549-B4D6-4385809C364B}"/>
              </a:ext>
            </a:extLst>
          </p:cNvPr>
          <p:cNvSpPr>
            <a:spLocks noGrp="1"/>
          </p:cNvSpPr>
          <p:nvPr>
            <p:ph type="subTitle" idx="1"/>
          </p:nvPr>
        </p:nvSpPr>
        <p:spPr/>
        <p:txBody>
          <a:bodyPr/>
          <a:lstStyle/>
          <a:p>
            <a:pPr lvl="0" defTabSz="914400"/>
            <a:r>
              <a:rPr lang="en-US" kern="0" dirty="0">
                <a:solidFill>
                  <a:srgbClr val="000000"/>
                </a:solidFill>
                <a:latin typeface="Arial"/>
                <a:ea typeface="ＭＳ Ｐゴシック"/>
              </a:rPr>
              <a:t>For use in Fall 2020 CSE6010/CX4010 only</a:t>
            </a:r>
          </a:p>
          <a:p>
            <a:pPr lvl="0" defTabSz="914400"/>
            <a:r>
              <a:rPr lang="en-US" kern="0" dirty="0">
                <a:solidFill>
                  <a:srgbClr val="000000"/>
                </a:solidFill>
                <a:latin typeface="Arial"/>
                <a:ea typeface="ＭＳ Ｐゴシック"/>
              </a:rPr>
              <a:t>Not for distribution</a:t>
            </a:r>
          </a:p>
          <a:p>
            <a:pPr>
              <a:buFont typeface="Arial" charset="0"/>
              <a:buNone/>
              <a:defRPr/>
            </a:pPr>
            <a:endParaRPr lang="en-US" dirty="0"/>
          </a:p>
        </p:txBody>
      </p:sp>
    </p:spTree>
    <p:extLst>
      <p:ext uri="{BB962C8B-B14F-4D97-AF65-F5344CB8AC3E}">
        <p14:creationId xmlns:p14="http://schemas.microsoft.com/office/powerpoint/2010/main" val="18829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76200"/>
            <a:ext cx="8229600" cy="1143000"/>
          </a:xfrm>
        </p:spPr>
        <p:txBody>
          <a:bodyPr/>
          <a:lstStyle/>
          <a:p>
            <a:r>
              <a:rPr lang="en-US" altLang="en-US" dirty="0" smtClean="0">
                <a:ea typeface="ＭＳ Ｐゴシック" panose="020B0600070205080204" pitchFamily="34" charset="-128"/>
              </a:rPr>
              <a:t>Merge Operation</a:t>
            </a:r>
          </a:p>
        </p:txBody>
      </p:sp>
      <p:sp>
        <p:nvSpPr>
          <p:cNvPr id="20482" name="Content Placeholder 2"/>
          <p:cNvSpPr>
            <a:spLocks noGrp="1"/>
          </p:cNvSpPr>
          <p:nvPr>
            <p:ph idx="1"/>
          </p:nvPr>
        </p:nvSpPr>
        <p:spPr>
          <a:xfrm>
            <a:off x="685800" y="1981200"/>
            <a:ext cx="10972800" cy="4724400"/>
          </a:xfrm>
        </p:spPr>
        <p:txBody>
          <a:bodyPr/>
          <a:lstStyle/>
          <a:p>
            <a:r>
              <a:rPr lang="en-US" altLang="en-US" sz="2800" dirty="0">
                <a:ea typeface="ＭＳ Ｐゴシック" panose="020B0600070205080204" pitchFamily="34" charset="-128"/>
              </a:rPr>
              <a:t>Given two </a:t>
            </a:r>
            <a:r>
              <a:rPr lang="en-US" altLang="en-US" sz="2800" i="1" dirty="0">
                <a:ea typeface="ＭＳ Ｐゴシック" panose="020B0600070205080204" pitchFamily="34" charset="-128"/>
              </a:rPr>
              <a:t>sorted</a:t>
            </a:r>
            <a:r>
              <a:rPr lang="en-US" altLang="en-US" sz="2800" dirty="0">
                <a:ea typeface="ＭＳ Ｐゴシック" panose="020B0600070205080204" pitchFamily="34" charset="-128"/>
              </a:rPr>
              <a:t> subarrays: A[p, …, q] and A[q+1, … r]</a:t>
            </a:r>
          </a:p>
          <a:p>
            <a:r>
              <a:rPr lang="en-US" altLang="en-US" sz="2800" dirty="0">
                <a:ea typeface="ＭＳ Ｐゴシック" panose="020B0600070205080204" pitchFamily="34" charset="-128"/>
              </a:rPr>
              <a:t>Produce a single sorted array A[p, …, r]</a:t>
            </a:r>
          </a:p>
          <a:p>
            <a:r>
              <a:rPr lang="en-US" altLang="en-US" sz="2800" dirty="0">
                <a:ea typeface="ＭＳ Ｐゴシック" panose="020B0600070205080204" pitchFamily="34" charset="-128"/>
              </a:rPr>
              <a:t>Approach:</a:t>
            </a:r>
          </a:p>
          <a:p>
            <a:pPr lvl="1"/>
            <a:r>
              <a:rPr lang="en-US" altLang="en-US" sz="2400" dirty="0">
                <a:ea typeface="ＭＳ Ｐゴシック" panose="020B0600070205080204" pitchFamily="34" charset="-128"/>
              </a:rPr>
              <a:t>Consider two sorted stacks of cards</a:t>
            </a:r>
          </a:p>
          <a:p>
            <a:pPr lvl="1"/>
            <a:r>
              <a:rPr lang="en-US" altLang="en-US" sz="2400" dirty="0">
                <a:ea typeface="ＭＳ Ｐゴシック" panose="020B0600070205080204" pitchFamily="34" charset="-128"/>
              </a:rPr>
              <a:t>Pick off smaller item from each stack and place it into the result</a:t>
            </a:r>
          </a:p>
          <a:p>
            <a:pPr lvl="1"/>
            <a:r>
              <a:rPr lang="en-US" altLang="en-US" sz="2400" dirty="0">
                <a:ea typeface="ＭＳ Ｐゴシック" panose="020B0600070205080204" pitchFamily="34" charset="-128"/>
              </a:rPr>
              <a:t>Repeat until both card stacks are empty</a:t>
            </a:r>
          </a:p>
          <a:p>
            <a:pPr lvl="1"/>
            <a:r>
              <a:rPr lang="en-US" altLang="en-US" sz="2400" dirty="0">
                <a:ea typeface="ＭＳ Ｐゴシック" panose="020B0600070205080204" pitchFamily="34" charset="-128"/>
              </a:rPr>
              <a:t>What if one subarray is empty?</a:t>
            </a:r>
          </a:p>
          <a:p>
            <a:pPr lvl="2"/>
            <a:r>
              <a:rPr lang="en-US" altLang="en-US" sz="2000" dirty="0">
                <a:ea typeface="ＭＳ Ｐゴシック" panose="020B0600070205080204" pitchFamily="34" charset="-128"/>
              </a:rPr>
              <a:t>To simplify, put an item with value “infinity” (</a:t>
            </a:r>
            <a:r>
              <a:rPr lang="en-US" altLang="en-US" sz="2000" dirty="0" err="1">
                <a:ea typeface="ＭＳ Ｐゴシック" panose="020B0600070205080204" pitchFamily="34" charset="-128"/>
              </a:rPr>
              <a:t>inf</a:t>
            </a:r>
            <a:r>
              <a:rPr lang="en-US" altLang="en-US" sz="2000" dirty="0">
                <a:ea typeface="ＭＳ Ｐゴシック" panose="020B0600070205080204" pitchFamily="34" charset="-128"/>
              </a:rPr>
              <a:t>) at the end of each subarray (ensures no empty subarray)</a:t>
            </a:r>
          </a:p>
          <a:p>
            <a:pPr lvl="1"/>
            <a:r>
              <a:rPr lang="en-US" altLang="en-US" sz="2400" dirty="0">
                <a:ea typeface="ＭＳ Ｐゴシック" panose="020B0600070205080204" pitchFamily="34" charset="-128"/>
              </a:rPr>
              <a:t>Use additional storage to temporarily hold data to be merged</a:t>
            </a:r>
          </a:p>
        </p:txBody>
      </p:sp>
      <p:grpSp>
        <p:nvGrpSpPr>
          <p:cNvPr id="20483" name="Group 21508"/>
          <p:cNvGrpSpPr>
            <a:grpSpLocks/>
          </p:cNvGrpSpPr>
          <p:nvPr/>
        </p:nvGrpSpPr>
        <p:grpSpPr bwMode="auto">
          <a:xfrm>
            <a:off x="1981200" y="827088"/>
            <a:ext cx="7924800" cy="925512"/>
            <a:chOff x="228600" y="762000"/>
            <a:chExt cx="7924800" cy="926068"/>
          </a:xfrm>
        </p:grpSpPr>
        <p:sp>
          <p:nvSpPr>
            <p:cNvPr id="5" name="Rectangle 4">
              <a:extLst>
                <a:ext uri="{FF2B5EF4-FFF2-40B4-BE49-F238E27FC236}">
                  <a16:creationId xmlns:a16="http://schemas.microsoft.com/office/drawing/2014/main" id="{DB496E3F-39FE-674A-987E-FB831744E0C0}"/>
                </a:ext>
              </a:extLst>
            </p:cNvPr>
            <p:cNvSpPr>
              <a:spLocks noChangeArrowheads="1"/>
            </p:cNvSpPr>
            <p:nvPr/>
          </p:nvSpPr>
          <p:spPr bwMode="auto">
            <a:xfrm>
              <a:off x="4648200" y="1143229"/>
              <a:ext cx="2438400" cy="544839"/>
            </a:xfrm>
            <a:prstGeom prst="rect">
              <a:avLst/>
            </a:prstGeom>
            <a:solidFill>
              <a:srgbClr val="B7DEE8"/>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6" name="Rectangle 21506">
              <a:extLst>
                <a:ext uri="{FF2B5EF4-FFF2-40B4-BE49-F238E27FC236}">
                  <a16:creationId xmlns:a16="http://schemas.microsoft.com/office/drawing/2014/main" id="{33052824-294B-0E4D-BF75-3F2A18A3E0F7}"/>
                </a:ext>
              </a:extLst>
            </p:cNvPr>
            <p:cNvSpPr>
              <a:spLocks noChangeArrowheads="1"/>
            </p:cNvSpPr>
            <p:nvPr/>
          </p:nvSpPr>
          <p:spPr bwMode="auto">
            <a:xfrm>
              <a:off x="2209800" y="1132109"/>
              <a:ext cx="2438400" cy="544840"/>
            </a:xfrm>
            <a:prstGeom prst="rect">
              <a:avLst/>
            </a:prstGeom>
            <a:solidFill>
              <a:srgbClr val="FFFF00"/>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7" name="Rectangle 6">
              <a:extLst>
                <a:ext uri="{FF2B5EF4-FFF2-40B4-BE49-F238E27FC236}">
                  <a16:creationId xmlns:a16="http://schemas.microsoft.com/office/drawing/2014/main" id="{417F70B0-205F-824A-A163-4DA638237C86}"/>
                </a:ext>
              </a:extLst>
            </p:cNvPr>
            <p:cNvSpPr/>
            <p:nvPr/>
          </p:nvSpPr>
          <p:spPr>
            <a:xfrm>
              <a:off x="1295400" y="1143229"/>
              <a:ext cx="6705600" cy="53372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cxnSp>
          <p:nvCxnSpPr>
            <p:cNvPr id="8" name="Straight Connector 7">
              <a:extLst>
                <a:ext uri="{FF2B5EF4-FFF2-40B4-BE49-F238E27FC236}">
                  <a16:creationId xmlns:a16="http://schemas.microsoft.com/office/drawing/2014/main" id="{2F8C2AFB-8B45-5A43-B078-70D91F422209}"/>
                </a:ext>
              </a:extLst>
            </p:cNvPr>
            <p:cNvCxnSpPr>
              <a:cxnSpLocks noChangeShapeType="1"/>
            </p:cNvCxnSpPr>
            <p:nvPr/>
          </p:nvCxnSpPr>
          <p:spPr bwMode="auto">
            <a:xfrm>
              <a:off x="1600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Connector 8">
              <a:extLst>
                <a:ext uri="{FF2B5EF4-FFF2-40B4-BE49-F238E27FC236}">
                  <a16:creationId xmlns:a16="http://schemas.microsoft.com/office/drawing/2014/main" id="{4A01861F-F908-3B44-A82C-B3DC3C6D60E7}"/>
                </a:ext>
              </a:extLst>
            </p:cNvPr>
            <p:cNvCxnSpPr>
              <a:cxnSpLocks noChangeShapeType="1"/>
            </p:cNvCxnSpPr>
            <p:nvPr/>
          </p:nvCxnSpPr>
          <p:spPr bwMode="auto">
            <a:xfrm>
              <a:off x="1905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9">
              <a:extLst>
                <a:ext uri="{FF2B5EF4-FFF2-40B4-BE49-F238E27FC236}">
                  <a16:creationId xmlns:a16="http://schemas.microsoft.com/office/drawing/2014/main" id="{DB7E832A-B1C3-784B-BE81-3638BE61E8A6}"/>
                </a:ext>
              </a:extLst>
            </p:cNvPr>
            <p:cNvCxnSpPr>
              <a:cxnSpLocks noChangeShapeType="1"/>
            </p:cNvCxnSpPr>
            <p:nvPr/>
          </p:nvCxnSpPr>
          <p:spPr bwMode="auto">
            <a:xfrm>
              <a:off x="2209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Straight Connector 10">
              <a:extLst>
                <a:ext uri="{FF2B5EF4-FFF2-40B4-BE49-F238E27FC236}">
                  <a16:creationId xmlns:a16="http://schemas.microsoft.com/office/drawing/2014/main" id="{6A4F871A-A234-6049-A82A-901484E1291D}"/>
                </a:ext>
              </a:extLst>
            </p:cNvPr>
            <p:cNvCxnSpPr>
              <a:cxnSpLocks noChangeShapeType="1"/>
            </p:cNvCxnSpPr>
            <p:nvPr/>
          </p:nvCxnSpPr>
          <p:spPr bwMode="auto">
            <a:xfrm>
              <a:off x="2514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Connector 11">
              <a:extLst>
                <a:ext uri="{FF2B5EF4-FFF2-40B4-BE49-F238E27FC236}">
                  <a16:creationId xmlns:a16="http://schemas.microsoft.com/office/drawing/2014/main" id="{0C782F3F-DD61-8D40-97F4-4C1737C3636E}"/>
                </a:ext>
              </a:extLst>
            </p:cNvPr>
            <p:cNvCxnSpPr>
              <a:cxnSpLocks noChangeShapeType="1"/>
            </p:cNvCxnSpPr>
            <p:nvPr/>
          </p:nvCxnSpPr>
          <p:spPr bwMode="auto">
            <a:xfrm>
              <a:off x="2819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Connector 12">
              <a:extLst>
                <a:ext uri="{FF2B5EF4-FFF2-40B4-BE49-F238E27FC236}">
                  <a16:creationId xmlns:a16="http://schemas.microsoft.com/office/drawing/2014/main" id="{150843EE-95E3-5540-A7F7-F7893981C833}"/>
                </a:ext>
              </a:extLst>
            </p:cNvPr>
            <p:cNvCxnSpPr>
              <a:cxnSpLocks noChangeShapeType="1"/>
            </p:cNvCxnSpPr>
            <p:nvPr/>
          </p:nvCxnSpPr>
          <p:spPr bwMode="auto">
            <a:xfrm>
              <a:off x="3124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CD58EF29-4C35-0F4A-9DB9-649E2341CD88}"/>
                </a:ext>
              </a:extLst>
            </p:cNvPr>
            <p:cNvCxnSpPr>
              <a:cxnSpLocks noChangeShapeType="1"/>
            </p:cNvCxnSpPr>
            <p:nvPr/>
          </p:nvCxnSpPr>
          <p:spPr bwMode="auto">
            <a:xfrm>
              <a:off x="3429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82ED1BB0-7CB0-8348-AA28-40ECE66B2A8C}"/>
                </a:ext>
              </a:extLst>
            </p:cNvPr>
            <p:cNvCxnSpPr>
              <a:cxnSpLocks noChangeShapeType="1"/>
            </p:cNvCxnSpPr>
            <p:nvPr/>
          </p:nvCxnSpPr>
          <p:spPr bwMode="auto">
            <a:xfrm>
              <a:off x="3733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 name="Straight Connector 15">
              <a:extLst>
                <a:ext uri="{FF2B5EF4-FFF2-40B4-BE49-F238E27FC236}">
                  <a16:creationId xmlns:a16="http://schemas.microsoft.com/office/drawing/2014/main" id="{6D0BAD60-01BD-D249-B5F6-2A57461EAE51}"/>
                </a:ext>
              </a:extLst>
            </p:cNvPr>
            <p:cNvCxnSpPr>
              <a:cxnSpLocks noChangeShapeType="1"/>
            </p:cNvCxnSpPr>
            <p:nvPr/>
          </p:nvCxnSpPr>
          <p:spPr bwMode="auto">
            <a:xfrm>
              <a:off x="4038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C2DCEA13-7A5A-C949-AFCC-2CB6B5AC01E2}"/>
                </a:ext>
              </a:extLst>
            </p:cNvPr>
            <p:cNvCxnSpPr>
              <a:cxnSpLocks noChangeShapeType="1"/>
            </p:cNvCxnSpPr>
            <p:nvPr/>
          </p:nvCxnSpPr>
          <p:spPr bwMode="auto">
            <a:xfrm>
              <a:off x="4343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Connector 17">
              <a:extLst>
                <a:ext uri="{FF2B5EF4-FFF2-40B4-BE49-F238E27FC236}">
                  <a16:creationId xmlns:a16="http://schemas.microsoft.com/office/drawing/2014/main" id="{B6BC8CDE-ECA5-E547-979E-617C726901B9}"/>
                </a:ext>
              </a:extLst>
            </p:cNvPr>
            <p:cNvCxnSpPr>
              <a:cxnSpLocks noChangeShapeType="1"/>
            </p:cNvCxnSpPr>
            <p:nvPr/>
          </p:nvCxnSpPr>
          <p:spPr bwMode="auto">
            <a:xfrm>
              <a:off x="4648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a:extLst>
                <a:ext uri="{FF2B5EF4-FFF2-40B4-BE49-F238E27FC236}">
                  <a16:creationId xmlns:a16="http://schemas.microsoft.com/office/drawing/2014/main" id="{CF05292B-8021-E84F-A2C6-5F0C00330E2A}"/>
                </a:ext>
              </a:extLst>
            </p:cNvPr>
            <p:cNvCxnSpPr>
              <a:cxnSpLocks noChangeShapeType="1"/>
            </p:cNvCxnSpPr>
            <p:nvPr/>
          </p:nvCxnSpPr>
          <p:spPr bwMode="auto">
            <a:xfrm>
              <a:off x="4953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Straight Connector 19">
              <a:extLst>
                <a:ext uri="{FF2B5EF4-FFF2-40B4-BE49-F238E27FC236}">
                  <a16:creationId xmlns:a16="http://schemas.microsoft.com/office/drawing/2014/main" id="{7DCECBBA-E431-F143-814F-6EBDCD7F4167}"/>
                </a:ext>
              </a:extLst>
            </p:cNvPr>
            <p:cNvCxnSpPr>
              <a:cxnSpLocks noChangeShapeType="1"/>
            </p:cNvCxnSpPr>
            <p:nvPr/>
          </p:nvCxnSpPr>
          <p:spPr bwMode="auto">
            <a:xfrm>
              <a:off x="5257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Connector 20">
              <a:extLst>
                <a:ext uri="{FF2B5EF4-FFF2-40B4-BE49-F238E27FC236}">
                  <a16:creationId xmlns:a16="http://schemas.microsoft.com/office/drawing/2014/main" id="{998051D8-94A2-464C-B7A5-C898A53B54AA}"/>
                </a:ext>
              </a:extLst>
            </p:cNvPr>
            <p:cNvCxnSpPr>
              <a:cxnSpLocks noChangeShapeType="1"/>
            </p:cNvCxnSpPr>
            <p:nvPr/>
          </p:nvCxnSpPr>
          <p:spPr bwMode="auto">
            <a:xfrm>
              <a:off x="5562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Straight Connector 21">
              <a:extLst>
                <a:ext uri="{FF2B5EF4-FFF2-40B4-BE49-F238E27FC236}">
                  <a16:creationId xmlns:a16="http://schemas.microsoft.com/office/drawing/2014/main" id="{A083350A-6632-7F4A-88F7-C731FB5811FF}"/>
                </a:ext>
              </a:extLst>
            </p:cNvPr>
            <p:cNvCxnSpPr>
              <a:cxnSpLocks noChangeShapeType="1"/>
            </p:cNvCxnSpPr>
            <p:nvPr/>
          </p:nvCxnSpPr>
          <p:spPr bwMode="auto">
            <a:xfrm>
              <a:off x="5867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Connector 22">
              <a:extLst>
                <a:ext uri="{FF2B5EF4-FFF2-40B4-BE49-F238E27FC236}">
                  <a16:creationId xmlns:a16="http://schemas.microsoft.com/office/drawing/2014/main" id="{B547672B-A5EE-3D4B-921C-F13CB56F6BC1}"/>
                </a:ext>
              </a:extLst>
            </p:cNvPr>
            <p:cNvCxnSpPr>
              <a:cxnSpLocks noChangeShapeType="1"/>
            </p:cNvCxnSpPr>
            <p:nvPr/>
          </p:nvCxnSpPr>
          <p:spPr bwMode="auto">
            <a:xfrm>
              <a:off x="6172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Connector 23">
              <a:extLst>
                <a:ext uri="{FF2B5EF4-FFF2-40B4-BE49-F238E27FC236}">
                  <a16:creationId xmlns:a16="http://schemas.microsoft.com/office/drawing/2014/main" id="{4DE96E64-2904-824C-A0F0-B57B34DD97B2}"/>
                </a:ext>
              </a:extLst>
            </p:cNvPr>
            <p:cNvCxnSpPr>
              <a:cxnSpLocks noChangeShapeType="1"/>
            </p:cNvCxnSpPr>
            <p:nvPr/>
          </p:nvCxnSpPr>
          <p:spPr bwMode="auto">
            <a:xfrm>
              <a:off x="6477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a:extLst>
                <a:ext uri="{FF2B5EF4-FFF2-40B4-BE49-F238E27FC236}">
                  <a16:creationId xmlns:a16="http://schemas.microsoft.com/office/drawing/2014/main" id="{702957BE-2797-8C43-8299-DC8401D33FC4}"/>
                </a:ext>
              </a:extLst>
            </p:cNvPr>
            <p:cNvCxnSpPr>
              <a:cxnSpLocks noChangeShapeType="1"/>
            </p:cNvCxnSpPr>
            <p:nvPr/>
          </p:nvCxnSpPr>
          <p:spPr bwMode="auto">
            <a:xfrm>
              <a:off x="6781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Straight Connector 25">
              <a:extLst>
                <a:ext uri="{FF2B5EF4-FFF2-40B4-BE49-F238E27FC236}">
                  <a16:creationId xmlns:a16="http://schemas.microsoft.com/office/drawing/2014/main" id="{6363BE1F-7BD4-C546-9AB5-B26CA6D46AAB}"/>
                </a:ext>
              </a:extLst>
            </p:cNvPr>
            <p:cNvCxnSpPr>
              <a:cxnSpLocks noChangeShapeType="1"/>
            </p:cNvCxnSpPr>
            <p:nvPr/>
          </p:nvCxnSpPr>
          <p:spPr bwMode="auto">
            <a:xfrm>
              <a:off x="7086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F9105AC5-570F-5349-BA99-1960D9F23B7F}"/>
                </a:ext>
              </a:extLst>
            </p:cNvPr>
            <p:cNvCxnSpPr>
              <a:cxnSpLocks noChangeShapeType="1"/>
            </p:cNvCxnSpPr>
            <p:nvPr/>
          </p:nvCxnSpPr>
          <p:spPr bwMode="auto">
            <a:xfrm>
              <a:off x="7391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Connector 27">
              <a:extLst>
                <a:ext uri="{FF2B5EF4-FFF2-40B4-BE49-F238E27FC236}">
                  <a16:creationId xmlns:a16="http://schemas.microsoft.com/office/drawing/2014/main" id="{2DD3B1EF-4B79-0740-8596-329854C3C3C8}"/>
                </a:ext>
              </a:extLst>
            </p:cNvPr>
            <p:cNvCxnSpPr>
              <a:cxnSpLocks noChangeShapeType="1"/>
            </p:cNvCxnSpPr>
            <p:nvPr/>
          </p:nvCxnSpPr>
          <p:spPr bwMode="auto">
            <a:xfrm>
              <a:off x="7696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0508" name="TextBox 4"/>
            <p:cNvSpPr txBox="1">
              <a:spLocks noChangeArrowheads="1"/>
            </p:cNvSpPr>
            <p:nvPr/>
          </p:nvSpPr>
          <p:spPr bwMode="auto">
            <a:xfrm>
              <a:off x="228600" y="1219200"/>
              <a:ext cx="1044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A[0:N-1]</a:t>
              </a:r>
            </a:p>
          </p:txBody>
        </p:sp>
        <p:sp>
          <p:nvSpPr>
            <p:cNvPr id="20509" name="TextBox 5"/>
            <p:cNvSpPr txBox="1">
              <a:spLocks noChangeArrowheads="1"/>
            </p:cNvSpPr>
            <p:nvPr/>
          </p:nvSpPr>
          <p:spPr bwMode="auto">
            <a:xfrm>
              <a:off x="1249056" y="76200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0</a:t>
              </a:r>
            </a:p>
          </p:txBody>
        </p:sp>
        <p:sp>
          <p:nvSpPr>
            <p:cNvPr id="20510" name="TextBox 50"/>
            <p:cNvSpPr txBox="1">
              <a:spLocks noChangeArrowheads="1"/>
            </p:cNvSpPr>
            <p:nvPr/>
          </p:nvSpPr>
          <p:spPr bwMode="auto">
            <a:xfrm>
              <a:off x="7596787" y="762000"/>
              <a:ext cx="5566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N-1</a:t>
              </a:r>
            </a:p>
          </p:txBody>
        </p:sp>
        <p:sp>
          <p:nvSpPr>
            <p:cNvPr id="20511" name="TextBox 21503"/>
            <p:cNvSpPr txBox="1">
              <a:spLocks noChangeArrowheads="1"/>
            </p:cNvSpPr>
            <p:nvPr/>
          </p:nvSpPr>
          <p:spPr bwMode="auto">
            <a:xfrm>
              <a:off x="2209800" y="773668"/>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p</a:t>
              </a:r>
            </a:p>
          </p:txBody>
        </p:sp>
        <p:sp>
          <p:nvSpPr>
            <p:cNvPr id="20512" name="TextBox 52"/>
            <p:cNvSpPr txBox="1">
              <a:spLocks noChangeArrowheads="1"/>
            </p:cNvSpPr>
            <p:nvPr/>
          </p:nvSpPr>
          <p:spPr bwMode="auto">
            <a:xfrm>
              <a:off x="4529176" y="773668"/>
              <a:ext cx="5762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q+1</a:t>
              </a:r>
            </a:p>
          </p:txBody>
        </p:sp>
        <p:sp>
          <p:nvSpPr>
            <p:cNvPr id="20513" name="TextBox 53"/>
            <p:cNvSpPr txBox="1">
              <a:spLocks noChangeArrowheads="1"/>
            </p:cNvSpPr>
            <p:nvPr/>
          </p:nvSpPr>
          <p:spPr bwMode="auto">
            <a:xfrm>
              <a:off x="4335156" y="773668"/>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q</a:t>
              </a:r>
            </a:p>
          </p:txBody>
        </p:sp>
        <p:sp>
          <p:nvSpPr>
            <p:cNvPr id="20514" name="TextBox 54"/>
            <p:cNvSpPr txBox="1">
              <a:spLocks noChangeArrowheads="1"/>
            </p:cNvSpPr>
            <p:nvPr/>
          </p:nvSpPr>
          <p:spPr bwMode="auto">
            <a:xfrm>
              <a:off x="6824990" y="773668"/>
              <a:ext cx="2616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r</a:t>
              </a:r>
            </a:p>
          </p:txBody>
        </p:sp>
        <p:sp>
          <p:nvSpPr>
            <p:cNvPr id="20515" name="TextBox 21507"/>
            <p:cNvSpPr txBox="1">
              <a:spLocks noChangeArrowheads="1"/>
            </p:cNvSpPr>
            <p:nvPr/>
          </p:nvSpPr>
          <p:spPr bwMode="auto">
            <a:xfrm>
              <a:off x="1536700" y="117371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t>
              </a:r>
            </a:p>
          </p:txBody>
        </p:sp>
        <p:sp>
          <p:nvSpPr>
            <p:cNvPr id="20516" name="TextBox 58"/>
            <p:cNvSpPr txBox="1">
              <a:spLocks noChangeArrowheads="1"/>
            </p:cNvSpPr>
            <p:nvPr/>
          </p:nvSpPr>
          <p:spPr bwMode="auto">
            <a:xfrm>
              <a:off x="7334250" y="118641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2">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987550" y="0"/>
            <a:ext cx="8229600" cy="609600"/>
          </a:xfrm>
        </p:spPr>
        <p:txBody>
          <a:bodyPr/>
          <a:lstStyle/>
          <a:p>
            <a:r>
              <a:rPr lang="en-US" altLang="en-US" dirty="0" smtClean="0">
                <a:ea typeface="ＭＳ Ｐゴシック" panose="020B0600070205080204" pitchFamily="34" charset="-128"/>
              </a:rPr>
              <a:t>Merge Algorithm</a:t>
            </a:r>
          </a:p>
        </p:txBody>
      </p:sp>
      <p:sp>
        <p:nvSpPr>
          <p:cNvPr id="21506" name="Content Placeholder 2"/>
          <p:cNvSpPr>
            <a:spLocks noGrp="1"/>
          </p:cNvSpPr>
          <p:nvPr>
            <p:ph idx="1"/>
          </p:nvPr>
        </p:nvSpPr>
        <p:spPr>
          <a:xfrm>
            <a:off x="762000" y="1935164"/>
            <a:ext cx="10972800" cy="4999037"/>
          </a:xfrm>
        </p:spPr>
        <p:txBody>
          <a:bodyPr/>
          <a:lstStyle/>
          <a:p>
            <a:pPr marL="0" indent="0">
              <a:buNone/>
            </a:pPr>
            <a:r>
              <a:rPr lang="en-US" altLang="en-US" sz="2400" dirty="0">
                <a:latin typeface="Courier" pitchFamily="49" charset="0"/>
                <a:ea typeface="ＭＳ Ｐゴシック" panose="020B0600070205080204" pitchFamily="34" charset="-128"/>
              </a:rPr>
              <a:t>// Given two sorted lists A[p…q], A[q+1…r], </a:t>
            </a:r>
          </a:p>
          <a:p>
            <a:pPr marL="0" indent="0">
              <a:buNone/>
            </a:pPr>
            <a:r>
              <a:rPr lang="en-US" altLang="en-US" sz="2400" dirty="0">
                <a:latin typeface="Courier" pitchFamily="49" charset="0"/>
                <a:ea typeface="ＭＳ Ｐゴシック" panose="020B0600070205080204" pitchFamily="34" charset="-128"/>
              </a:rPr>
              <a:t>// merge them into one sorted list</a:t>
            </a:r>
          </a:p>
          <a:p>
            <a:pPr marL="0" indent="0">
              <a:buNone/>
            </a:pPr>
            <a:r>
              <a:rPr lang="en-US" altLang="en-US" sz="2400" dirty="0">
                <a:latin typeface="Courier" pitchFamily="49" charset="0"/>
                <a:ea typeface="ＭＳ Ｐゴシック" panose="020B0600070205080204" pitchFamily="34" charset="-128"/>
              </a:rPr>
              <a:t>merge (A, p, q, r)</a:t>
            </a:r>
          </a:p>
          <a:p>
            <a:pPr marL="0" indent="0">
              <a:buNone/>
            </a:pPr>
            <a:r>
              <a:rPr lang="en-US" altLang="en-US" sz="2400" dirty="0">
                <a:latin typeface="Courier" pitchFamily="49" charset="0"/>
                <a:ea typeface="ＭＳ Ｐゴシック" panose="020B0600070205080204" pitchFamily="34" charset="-128"/>
              </a:rPr>
              <a:t>n</a:t>
            </a:r>
            <a:r>
              <a:rPr lang="en-US" altLang="en-US" sz="2400" baseline="-25000" dirty="0">
                <a:latin typeface="Courier" pitchFamily="49" charset="0"/>
                <a:ea typeface="ＭＳ Ｐゴシック" panose="020B0600070205080204" pitchFamily="34" charset="-128"/>
              </a:rPr>
              <a:t>1</a:t>
            </a:r>
            <a:r>
              <a:rPr lang="en-US" altLang="en-US" sz="2400" dirty="0">
                <a:latin typeface="Courier" pitchFamily="49" charset="0"/>
                <a:ea typeface="ＭＳ Ｐゴシック" panose="020B0600070205080204" pitchFamily="34" charset="-128"/>
              </a:rPr>
              <a:t> = q–p+1; n</a:t>
            </a:r>
            <a:r>
              <a:rPr lang="en-US" altLang="en-US" sz="2400" baseline="-25000" dirty="0">
                <a:latin typeface="Courier" pitchFamily="49" charset="0"/>
                <a:ea typeface="ＭＳ Ｐゴシック" panose="020B0600070205080204" pitchFamily="34" charset="-128"/>
              </a:rPr>
              <a:t>2</a:t>
            </a:r>
            <a:r>
              <a:rPr lang="en-US" altLang="en-US" sz="2400" dirty="0">
                <a:latin typeface="Courier" pitchFamily="49" charset="0"/>
                <a:ea typeface="ＭＳ Ｐゴシック" panose="020B0600070205080204" pitchFamily="34" charset="-128"/>
              </a:rPr>
              <a:t> = r–q;  // length of two arrays</a:t>
            </a:r>
          </a:p>
          <a:p>
            <a:pPr marL="0" indent="0">
              <a:buNone/>
            </a:pPr>
            <a:r>
              <a:rPr lang="en-US" altLang="en-US" sz="2400" dirty="0">
                <a:latin typeface="Courier" pitchFamily="49" charset="0"/>
                <a:ea typeface="ＭＳ Ｐゴシック" panose="020B0600070205080204" pitchFamily="34" charset="-128"/>
              </a:rPr>
              <a:t>// copy left and right parts into temp storage</a:t>
            </a:r>
          </a:p>
          <a:p>
            <a:pPr marL="0" indent="0">
              <a:buNone/>
            </a:pPr>
            <a:r>
              <a:rPr lang="en-US" altLang="en-US" sz="2400" dirty="0">
                <a:latin typeface="Courier" pitchFamily="49" charset="0"/>
                <a:ea typeface="ＭＳ Ｐゴシック" panose="020B0600070205080204" pitchFamily="34" charset="-128"/>
              </a:rPr>
              <a:t>for (i=0; i&lt;n</a:t>
            </a:r>
            <a:r>
              <a:rPr lang="en-US" altLang="en-US" sz="2400" baseline="-25000" dirty="0">
                <a:latin typeface="Courier" pitchFamily="49" charset="0"/>
                <a:ea typeface="ＭＳ Ｐゴシック" panose="020B0600070205080204" pitchFamily="34" charset="-128"/>
              </a:rPr>
              <a:t>1</a:t>
            </a:r>
            <a:r>
              <a:rPr lang="en-US" altLang="en-US" sz="2400" dirty="0">
                <a:latin typeface="Courier" pitchFamily="49" charset="0"/>
                <a:ea typeface="ＭＳ Ｐゴシック" panose="020B0600070205080204" pitchFamily="34" charset="-128"/>
              </a:rPr>
              <a:t>; i++) L[i]=A[</a:t>
            </a:r>
            <a:r>
              <a:rPr lang="en-US" altLang="en-US" sz="2400" dirty="0" err="1">
                <a:latin typeface="Courier" pitchFamily="49" charset="0"/>
                <a:ea typeface="ＭＳ Ｐゴシック" panose="020B0600070205080204" pitchFamily="34" charset="-128"/>
              </a:rPr>
              <a:t>p+i</a:t>
            </a:r>
            <a:r>
              <a:rPr lang="en-US" altLang="en-US" sz="2400" dirty="0">
                <a:latin typeface="Courier" pitchFamily="49" charset="0"/>
                <a:ea typeface="ＭＳ Ｐゴシック" panose="020B0600070205080204" pitchFamily="34" charset="-128"/>
              </a:rPr>
              <a:t>];  L[n</a:t>
            </a:r>
            <a:r>
              <a:rPr lang="en-US" altLang="en-US" sz="2400" baseline="-25000" dirty="0">
                <a:latin typeface="Courier" pitchFamily="49" charset="0"/>
                <a:ea typeface="ＭＳ Ｐゴシック" panose="020B0600070205080204" pitchFamily="34" charset="-128"/>
              </a:rPr>
              <a:t>1</a:t>
            </a:r>
            <a:r>
              <a:rPr lang="en-US" altLang="en-US" sz="2400" dirty="0">
                <a:latin typeface="Courier" pitchFamily="49" charset="0"/>
                <a:ea typeface="ＭＳ Ｐゴシック" panose="020B0600070205080204" pitchFamily="34" charset="-128"/>
              </a:rPr>
              <a:t>]=</a:t>
            </a:r>
            <a:r>
              <a:rPr lang="en-US" altLang="en-US" sz="2400" dirty="0" err="1">
                <a:latin typeface="Courier" pitchFamily="49" charset="0"/>
                <a:ea typeface="ＭＳ Ｐゴシック" panose="020B0600070205080204" pitchFamily="34" charset="-128"/>
              </a:rPr>
              <a:t>inf</a:t>
            </a:r>
            <a:r>
              <a:rPr lang="en-US" altLang="en-US" sz="2400" dirty="0">
                <a:latin typeface="Courier" pitchFamily="49" charset="0"/>
                <a:ea typeface="ＭＳ Ｐゴシック" panose="020B0600070205080204" pitchFamily="34" charset="-128"/>
              </a:rPr>
              <a:t>;</a:t>
            </a:r>
          </a:p>
          <a:p>
            <a:pPr marL="0" indent="0">
              <a:buNone/>
            </a:pPr>
            <a:r>
              <a:rPr lang="en-US" altLang="en-US" sz="2400" dirty="0">
                <a:latin typeface="Courier" pitchFamily="49" charset="0"/>
                <a:ea typeface="ＭＳ Ｐゴシック" panose="020B0600070205080204" pitchFamily="34" charset="-128"/>
              </a:rPr>
              <a:t>for (i=0; i&lt;n</a:t>
            </a:r>
            <a:r>
              <a:rPr lang="en-US" altLang="en-US" sz="2400" baseline="-25000" dirty="0">
                <a:latin typeface="Courier" pitchFamily="49" charset="0"/>
                <a:ea typeface="ＭＳ Ｐゴシック" panose="020B0600070205080204" pitchFamily="34" charset="-128"/>
              </a:rPr>
              <a:t>2</a:t>
            </a:r>
            <a:r>
              <a:rPr lang="en-US" altLang="en-US" sz="2400" dirty="0">
                <a:latin typeface="Courier" pitchFamily="49" charset="0"/>
                <a:ea typeface="ＭＳ Ｐゴシック" panose="020B0600070205080204" pitchFamily="34" charset="-128"/>
              </a:rPr>
              <a:t>; i++) R[i]=A[q+1+i]; R[n</a:t>
            </a:r>
            <a:r>
              <a:rPr lang="en-US" altLang="en-US" sz="2400" baseline="-25000" dirty="0">
                <a:latin typeface="Courier" pitchFamily="49" charset="0"/>
                <a:ea typeface="ＭＳ Ｐゴシック" panose="020B0600070205080204" pitchFamily="34" charset="-128"/>
              </a:rPr>
              <a:t>2</a:t>
            </a:r>
            <a:r>
              <a:rPr lang="en-US" altLang="en-US" sz="2400" dirty="0">
                <a:latin typeface="Courier" pitchFamily="49" charset="0"/>
                <a:ea typeface="ＭＳ Ｐゴシック" panose="020B0600070205080204" pitchFamily="34" charset="-128"/>
              </a:rPr>
              <a:t>]=</a:t>
            </a:r>
            <a:r>
              <a:rPr lang="en-US" altLang="en-US" sz="2400" dirty="0" err="1">
                <a:latin typeface="Courier" pitchFamily="49" charset="0"/>
                <a:ea typeface="ＭＳ Ｐゴシック" panose="020B0600070205080204" pitchFamily="34" charset="-128"/>
              </a:rPr>
              <a:t>inf</a:t>
            </a:r>
            <a:r>
              <a:rPr lang="en-US" altLang="en-US" sz="2400" dirty="0">
                <a:latin typeface="Courier" pitchFamily="49" charset="0"/>
                <a:ea typeface="ＭＳ Ｐゴシック" panose="020B0600070205080204" pitchFamily="34" charset="-128"/>
              </a:rPr>
              <a:t>;</a:t>
            </a:r>
          </a:p>
          <a:p>
            <a:pPr marL="0" indent="0">
              <a:buNone/>
            </a:pPr>
            <a:r>
              <a:rPr lang="en-US" altLang="en-US" sz="2400" dirty="0">
                <a:latin typeface="Courier" pitchFamily="49" charset="0"/>
                <a:ea typeface="ＭＳ Ｐゴシック" panose="020B0600070205080204" pitchFamily="34" charset="-128"/>
              </a:rPr>
              <a:t>i=0; j=0;			//i=index for L, j=index for R</a:t>
            </a:r>
          </a:p>
          <a:p>
            <a:pPr marL="0" indent="0">
              <a:buNone/>
            </a:pPr>
            <a:r>
              <a:rPr lang="en-US" altLang="en-US" sz="2400" dirty="0">
                <a:latin typeface="Courier" pitchFamily="49" charset="0"/>
                <a:ea typeface="ＭＳ Ｐゴシック" panose="020B0600070205080204" pitchFamily="34" charset="-128"/>
              </a:rPr>
              <a:t>for (k=p; k&lt;=r; k++)	//k=index for result (A)</a:t>
            </a:r>
          </a:p>
          <a:p>
            <a:pPr marL="0" indent="0">
              <a:buNone/>
            </a:pPr>
            <a:r>
              <a:rPr lang="en-US" altLang="en-US" sz="2400" dirty="0">
                <a:latin typeface="Courier" pitchFamily="49" charset="0"/>
                <a:ea typeface="ＭＳ Ｐゴシック" panose="020B0600070205080204" pitchFamily="34" charset="-128"/>
              </a:rPr>
              <a:t>	if (L[i] &lt; R[j]) {A[k] = L[i]; i++}</a:t>
            </a:r>
          </a:p>
          <a:p>
            <a:pPr marL="0" indent="0">
              <a:buNone/>
            </a:pPr>
            <a:r>
              <a:rPr lang="en-US" altLang="en-US" sz="2400" dirty="0">
                <a:latin typeface="Courier" pitchFamily="49" charset="0"/>
                <a:ea typeface="ＭＳ Ｐゴシック" panose="020B0600070205080204" pitchFamily="34" charset="-128"/>
              </a:rPr>
              <a:t>					else 	  {A[k] = R[j]; </a:t>
            </a:r>
            <a:r>
              <a:rPr lang="en-US" altLang="en-US" sz="2400" dirty="0" err="1">
                <a:latin typeface="Courier" pitchFamily="49" charset="0"/>
                <a:ea typeface="ＭＳ Ｐゴシック" panose="020B0600070205080204" pitchFamily="34" charset="-128"/>
              </a:rPr>
              <a:t>j++</a:t>
            </a:r>
            <a:r>
              <a:rPr lang="en-US" altLang="en-US" sz="2400" dirty="0">
                <a:latin typeface="Courier" pitchFamily="49" charset="0"/>
                <a:ea typeface="ＭＳ Ｐゴシック" panose="020B0600070205080204" pitchFamily="34" charset="-128"/>
              </a:rPr>
              <a:t>}</a:t>
            </a:r>
          </a:p>
        </p:txBody>
      </p:sp>
      <p:grpSp>
        <p:nvGrpSpPr>
          <p:cNvPr id="21507" name="Group 21508"/>
          <p:cNvGrpSpPr>
            <a:grpSpLocks/>
          </p:cNvGrpSpPr>
          <p:nvPr/>
        </p:nvGrpSpPr>
        <p:grpSpPr bwMode="auto">
          <a:xfrm>
            <a:off x="1981200" y="827088"/>
            <a:ext cx="7924800" cy="925512"/>
            <a:chOff x="228600" y="762000"/>
            <a:chExt cx="7924800" cy="926068"/>
          </a:xfrm>
        </p:grpSpPr>
        <p:sp>
          <p:nvSpPr>
            <p:cNvPr id="57" name="Rectangle 56">
              <a:extLst>
                <a:ext uri="{FF2B5EF4-FFF2-40B4-BE49-F238E27FC236}">
                  <a16:creationId xmlns:a16="http://schemas.microsoft.com/office/drawing/2014/main" id="{3FC1303A-FB5A-1C49-AB7F-3BCBA2534F26}"/>
                </a:ext>
              </a:extLst>
            </p:cNvPr>
            <p:cNvSpPr>
              <a:spLocks noChangeArrowheads="1"/>
            </p:cNvSpPr>
            <p:nvPr/>
          </p:nvSpPr>
          <p:spPr bwMode="auto">
            <a:xfrm>
              <a:off x="4648200" y="1143229"/>
              <a:ext cx="2438400" cy="544839"/>
            </a:xfrm>
            <a:prstGeom prst="rect">
              <a:avLst/>
            </a:prstGeom>
            <a:solidFill>
              <a:srgbClr val="B7DEE8"/>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 name="Rectangle 21506">
              <a:extLst>
                <a:ext uri="{FF2B5EF4-FFF2-40B4-BE49-F238E27FC236}">
                  <a16:creationId xmlns:a16="http://schemas.microsoft.com/office/drawing/2014/main" id="{3D28BDAF-79EA-7345-A05D-79C914B336EA}"/>
                </a:ext>
              </a:extLst>
            </p:cNvPr>
            <p:cNvSpPr>
              <a:spLocks noChangeArrowheads="1"/>
            </p:cNvSpPr>
            <p:nvPr/>
          </p:nvSpPr>
          <p:spPr bwMode="auto">
            <a:xfrm>
              <a:off x="2209800" y="1132109"/>
              <a:ext cx="2438400" cy="544840"/>
            </a:xfrm>
            <a:prstGeom prst="rect">
              <a:avLst/>
            </a:prstGeom>
            <a:solidFill>
              <a:srgbClr val="FFFF00"/>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2" name="Rectangle 1">
              <a:extLst>
                <a:ext uri="{FF2B5EF4-FFF2-40B4-BE49-F238E27FC236}">
                  <a16:creationId xmlns:a16="http://schemas.microsoft.com/office/drawing/2014/main" id="{E14DEDB4-9BFD-B349-8DC4-08B02AC1A442}"/>
                </a:ext>
              </a:extLst>
            </p:cNvPr>
            <p:cNvSpPr/>
            <p:nvPr/>
          </p:nvSpPr>
          <p:spPr>
            <a:xfrm>
              <a:off x="1295400" y="1143229"/>
              <a:ext cx="6705600" cy="53372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cxnSp>
          <p:nvCxnSpPr>
            <p:cNvPr id="7" name="Straight Connector 6">
              <a:extLst>
                <a:ext uri="{FF2B5EF4-FFF2-40B4-BE49-F238E27FC236}">
                  <a16:creationId xmlns:a16="http://schemas.microsoft.com/office/drawing/2014/main" id="{4BD23435-771C-4D4F-A9EF-361D68F88B17}"/>
                </a:ext>
              </a:extLst>
            </p:cNvPr>
            <p:cNvCxnSpPr>
              <a:cxnSpLocks noChangeShapeType="1"/>
            </p:cNvCxnSpPr>
            <p:nvPr/>
          </p:nvCxnSpPr>
          <p:spPr bwMode="auto">
            <a:xfrm>
              <a:off x="1600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Connector 8">
              <a:extLst>
                <a:ext uri="{FF2B5EF4-FFF2-40B4-BE49-F238E27FC236}">
                  <a16:creationId xmlns:a16="http://schemas.microsoft.com/office/drawing/2014/main" id="{1C78B1F5-18EF-AF4E-9D02-D314AED8D3EB}"/>
                </a:ext>
              </a:extLst>
            </p:cNvPr>
            <p:cNvCxnSpPr>
              <a:cxnSpLocks noChangeShapeType="1"/>
            </p:cNvCxnSpPr>
            <p:nvPr/>
          </p:nvCxnSpPr>
          <p:spPr bwMode="auto">
            <a:xfrm>
              <a:off x="1905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Straight Connector 10">
              <a:extLst>
                <a:ext uri="{FF2B5EF4-FFF2-40B4-BE49-F238E27FC236}">
                  <a16:creationId xmlns:a16="http://schemas.microsoft.com/office/drawing/2014/main" id="{2106C1B7-0042-AD43-BDEE-02B0A9307298}"/>
                </a:ext>
              </a:extLst>
            </p:cNvPr>
            <p:cNvCxnSpPr>
              <a:cxnSpLocks noChangeShapeType="1"/>
            </p:cNvCxnSpPr>
            <p:nvPr/>
          </p:nvCxnSpPr>
          <p:spPr bwMode="auto">
            <a:xfrm>
              <a:off x="2209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Connector 12">
              <a:extLst>
                <a:ext uri="{FF2B5EF4-FFF2-40B4-BE49-F238E27FC236}">
                  <a16:creationId xmlns:a16="http://schemas.microsoft.com/office/drawing/2014/main" id="{8BBF0490-E0AD-7041-998A-EB420AE263F0}"/>
                </a:ext>
              </a:extLst>
            </p:cNvPr>
            <p:cNvCxnSpPr>
              <a:cxnSpLocks noChangeShapeType="1"/>
            </p:cNvCxnSpPr>
            <p:nvPr/>
          </p:nvCxnSpPr>
          <p:spPr bwMode="auto">
            <a:xfrm>
              <a:off x="2514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4021A158-6BC6-FB47-B7C9-072FC494B6ED}"/>
                </a:ext>
              </a:extLst>
            </p:cNvPr>
            <p:cNvCxnSpPr>
              <a:cxnSpLocks noChangeShapeType="1"/>
            </p:cNvCxnSpPr>
            <p:nvPr/>
          </p:nvCxnSpPr>
          <p:spPr bwMode="auto">
            <a:xfrm>
              <a:off x="2819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60EC584A-AB7C-314E-9B9F-54A4FF62D6E5}"/>
                </a:ext>
              </a:extLst>
            </p:cNvPr>
            <p:cNvCxnSpPr>
              <a:cxnSpLocks noChangeShapeType="1"/>
            </p:cNvCxnSpPr>
            <p:nvPr/>
          </p:nvCxnSpPr>
          <p:spPr bwMode="auto">
            <a:xfrm>
              <a:off x="3124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a:extLst>
                <a:ext uri="{FF2B5EF4-FFF2-40B4-BE49-F238E27FC236}">
                  <a16:creationId xmlns:a16="http://schemas.microsoft.com/office/drawing/2014/main" id="{2E5C6316-42B6-F148-8609-AD9CE2B1ECD4}"/>
                </a:ext>
              </a:extLst>
            </p:cNvPr>
            <p:cNvCxnSpPr>
              <a:cxnSpLocks noChangeShapeType="1"/>
            </p:cNvCxnSpPr>
            <p:nvPr/>
          </p:nvCxnSpPr>
          <p:spPr bwMode="auto">
            <a:xfrm>
              <a:off x="3429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Connector 20">
              <a:extLst>
                <a:ext uri="{FF2B5EF4-FFF2-40B4-BE49-F238E27FC236}">
                  <a16:creationId xmlns:a16="http://schemas.microsoft.com/office/drawing/2014/main" id="{6F0ED615-F6E8-774F-9790-B41CECE9AEFB}"/>
                </a:ext>
              </a:extLst>
            </p:cNvPr>
            <p:cNvCxnSpPr>
              <a:cxnSpLocks noChangeShapeType="1"/>
            </p:cNvCxnSpPr>
            <p:nvPr/>
          </p:nvCxnSpPr>
          <p:spPr bwMode="auto">
            <a:xfrm>
              <a:off x="3733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3" name="Straight Connector 22">
              <a:extLst>
                <a:ext uri="{FF2B5EF4-FFF2-40B4-BE49-F238E27FC236}">
                  <a16:creationId xmlns:a16="http://schemas.microsoft.com/office/drawing/2014/main" id="{856916F9-254E-1246-8F5B-7520DE2105AB}"/>
                </a:ext>
              </a:extLst>
            </p:cNvPr>
            <p:cNvCxnSpPr>
              <a:cxnSpLocks noChangeShapeType="1"/>
            </p:cNvCxnSpPr>
            <p:nvPr/>
          </p:nvCxnSpPr>
          <p:spPr bwMode="auto">
            <a:xfrm>
              <a:off x="4038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a:extLst>
                <a:ext uri="{FF2B5EF4-FFF2-40B4-BE49-F238E27FC236}">
                  <a16:creationId xmlns:a16="http://schemas.microsoft.com/office/drawing/2014/main" id="{C2F26695-6BD3-3143-801B-72CF02154D90}"/>
                </a:ext>
              </a:extLst>
            </p:cNvPr>
            <p:cNvCxnSpPr>
              <a:cxnSpLocks noChangeShapeType="1"/>
            </p:cNvCxnSpPr>
            <p:nvPr/>
          </p:nvCxnSpPr>
          <p:spPr bwMode="auto">
            <a:xfrm>
              <a:off x="4343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A3EBCDC1-EAFA-C243-B021-E9FDB6EEA6D5}"/>
                </a:ext>
              </a:extLst>
            </p:cNvPr>
            <p:cNvCxnSpPr>
              <a:cxnSpLocks noChangeShapeType="1"/>
            </p:cNvCxnSpPr>
            <p:nvPr/>
          </p:nvCxnSpPr>
          <p:spPr bwMode="auto">
            <a:xfrm>
              <a:off x="4648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Connector 28">
              <a:extLst>
                <a:ext uri="{FF2B5EF4-FFF2-40B4-BE49-F238E27FC236}">
                  <a16:creationId xmlns:a16="http://schemas.microsoft.com/office/drawing/2014/main" id="{C3B8791F-85AE-B246-8752-2E5D78187379}"/>
                </a:ext>
              </a:extLst>
            </p:cNvPr>
            <p:cNvCxnSpPr>
              <a:cxnSpLocks noChangeShapeType="1"/>
            </p:cNvCxnSpPr>
            <p:nvPr/>
          </p:nvCxnSpPr>
          <p:spPr bwMode="auto">
            <a:xfrm>
              <a:off x="4953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Straight Connector 30">
              <a:extLst>
                <a:ext uri="{FF2B5EF4-FFF2-40B4-BE49-F238E27FC236}">
                  <a16:creationId xmlns:a16="http://schemas.microsoft.com/office/drawing/2014/main" id="{10C235D6-8776-374F-8404-F9934E5E48AD}"/>
                </a:ext>
              </a:extLst>
            </p:cNvPr>
            <p:cNvCxnSpPr>
              <a:cxnSpLocks noChangeShapeType="1"/>
            </p:cNvCxnSpPr>
            <p:nvPr/>
          </p:nvCxnSpPr>
          <p:spPr bwMode="auto">
            <a:xfrm>
              <a:off x="5257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 name="Straight Connector 32">
              <a:extLst>
                <a:ext uri="{FF2B5EF4-FFF2-40B4-BE49-F238E27FC236}">
                  <a16:creationId xmlns:a16="http://schemas.microsoft.com/office/drawing/2014/main" id="{BFDC6826-C7AB-3F48-85DE-AC14CF3DA154}"/>
                </a:ext>
              </a:extLst>
            </p:cNvPr>
            <p:cNvCxnSpPr>
              <a:cxnSpLocks noChangeShapeType="1"/>
            </p:cNvCxnSpPr>
            <p:nvPr/>
          </p:nvCxnSpPr>
          <p:spPr bwMode="auto">
            <a:xfrm>
              <a:off x="5562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Straight Connector 34">
              <a:extLst>
                <a:ext uri="{FF2B5EF4-FFF2-40B4-BE49-F238E27FC236}">
                  <a16:creationId xmlns:a16="http://schemas.microsoft.com/office/drawing/2014/main" id="{D89806DE-E52F-574C-A201-05D71F61AFEA}"/>
                </a:ext>
              </a:extLst>
            </p:cNvPr>
            <p:cNvCxnSpPr>
              <a:cxnSpLocks noChangeShapeType="1"/>
            </p:cNvCxnSpPr>
            <p:nvPr/>
          </p:nvCxnSpPr>
          <p:spPr bwMode="auto">
            <a:xfrm>
              <a:off x="5867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Straight Connector 36">
              <a:extLst>
                <a:ext uri="{FF2B5EF4-FFF2-40B4-BE49-F238E27FC236}">
                  <a16:creationId xmlns:a16="http://schemas.microsoft.com/office/drawing/2014/main" id="{1B810C83-49BB-224A-8A3D-5029D97B8C2D}"/>
                </a:ext>
              </a:extLst>
            </p:cNvPr>
            <p:cNvCxnSpPr>
              <a:cxnSpLocks noChangeShapeType="1"/>
            </p:cNvCxnSpPr>
            <p:nvPr/>
          </p:nvCxnSpPr>
          <p:spPr bwMode="auto">
            <a:xfrm>
              <a:off x="6172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Straight Connector 38">
              <a:extLst>
                <a:ext uri="{FF2B5EF4-FFF2-40B4-BE49-F238E27FC236}">
                  <a16:creationId xmlns:a16="http://schemas.microsoft.com/office/drawing/2014/main" id="{0EC6DD10-84C1-DF4F-AE3E-C8B7D8EF9DE3}"/>
                </a:ext>
              </a:extLst>
            </p:cNvPr>
            <p:cNvCxnSpPr>
              <a:cxnSpLocks noChangeShapeType="1"/>
            </p:cNvCxnSpPr>
            <p:nvPr/>
          </p:nvCxnSpPr>
          <p:spPr bwMode="auto">
            <a:xfrm>
              <a:off x="64770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841BBBC0-0272-4D45-B851-190ADFED86C8}"/>
                </a:ext>
              </a:extLst>
            </p:cNvPr>
            <p:cNvCxnSpPr>
              <a:cxnSpLocks noChangeShapeType="1"/>
            </p:cNvCxnSpPr>
            <p:nvPr/>
          </p:nvCxnSpPr>
          <p:spPr bwMode="auto">
            <a:xfrm>
              <a:off x="67818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3" name="Straight Connector 42">
              <a:extLst>
                <a:ext uri="{FF2B5EF4-FFF2-40B4-BE49-F238E27FC236}">
                  <a16:creationId xmlns:a16="http://schemas.microsoft.com/office/drawing/2014/main" id="{700589FA-E053-BA4E-98DC-1546B1A60FB6}"/>
                </a:ext>
              </a:extLst>
            </p:cNvPr>
            <p:cNvCxnSpPr>
              <a:cxnSpLocks noChangeShapeType="1"/>
            </p:cNvCxnSpPr>
            <p:nvPr/>
          </p:nvCxnSpPr>
          <p:spPr bwMode="auto">
            <a:xfrm>
              <a:off x="70866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A2244CDA-C868-DA4B-B9F6-DF5250987F53}"/>
                </a:ext>
              </a:extLst>
            </p:cNvPr>
            <p:cNvCxnSpPr>
              <a:cxnSpLocks noChangeShapeType="1"/>
            </p:cNvCxnSpPr>
            <p:nvPr/>
          </p:nvCxnSpPr>
          <p:spPr bwMode="auto">
            <a:xfrm>
              <a:off x="73914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Straight Connector 46">
              <a:extLst>
                <a:ext uri="{FF2B5EF4-FFF2-40B4-BE49-F238E27FC236}">
                  <a16:creationId xmlns:a16="http://schemas.microsoft.com/office/drawing/2014/main" id="{0E0642BA-8392-274C-B4C6-89B0629FF1A1}"/>
                </a:ext>
              </a:extLst>
            </p:cNvPr>
            <p:cNvCxnSpPr>
              <a:cxnSpLocks noChangeShapeType="1"/>
            </p:cNvCxnSpPr>
            <p:nvPr/>
          </p:nvCxnSpPr>
          <p:spPr bwMode="auto">
            <a:xfrm>
              <a:off x="7696200" y="1143229"/>
              <a:ext cx="0" cy="53372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532" name="TextBox 4"/>
            <p:cNvSpPr txBox="1">
              <a:spLocks noChangeArrowheads="1"/>
            </p:cNvSpPr>
            <p:nvPr/>
          </p:nvSpPr>
          <p:spPr bwMode="auto">
            <a:xfrm>
              <a:off x="228600" y="1219200"/>
              <a:ext cx="1044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A[0:N-1]</a:t>
              </a:r>
            </a:p>
          </p:txBody>
        </p:sp>
        <p:sp>
          <p:nvSpPr>
            <p:cNvPr id="21533" name="TextBox 5"/>
            <p:cNvSpPr txBox="1">
              <a:spLocks noChangeArrowheads="1"/>
            </p:cNvSpPr>
            <p:nvPr/>
          </p:nvSpPr>
          <p:spPr bwMode="auto">
            <a:xfrm>
              <a:off x="1249056" y="76200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0</a:t>
              </a:r>
            </a:p>
          </p:txBody>
        </p:sp>
        <p:sp>
          <p:nvSpPr>
            <p:cNvPr id="21534" name="TextBox 50"/>
            <p:cNvSpPr txBox="1">
              <a:spLocks noChangeArrowheads="1"/>
            </p:cNvSpPr>
            <p:nvPr/>
          </p:nvSpPr>
          <p:spPr bwMode="auto">
            <a:xfrm>
              <a:off x="7596787" y="762000"/>
              <a:ext cx="5566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N-1</a:t>
              </a:r>
            </a:p>
          </p:txBody>
        </p:sp>
        <p:sp>
          <p:nvSpPr>
            <p:cNvPr id="21535" name="TextBox 21503"/>
            <p:cNvSpPr txBox="1">
              <a:spLocks noChangeArrowheads="1"/>
            </p:cNvSpPr>
            <p:nvPr/>
          </p:nvSpPr>
          <p:spPr bwMode="auto">
            <a:xfrm>
              <a:off x="2209800" y="773668"/>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p</a:t>
              </a:r>
            </a:p>
          </p:txBody>
        </p:sp>
        <p:sp>
          <p:nvSpPr>
            <p:cNvPr id="21536" name="TextBox 52"/>
            <p:cNvSpPr txBox="1">
              <a:spLocks noChangeArrowheads="1"/>
            </p:cNvSpPr>
            <p:nvPr/>
          </p:nvSpPr>
          <p:spPr bwMode="auto">
            <a:xfrm>
              <a:off x="4529176" y="773668"/>
              <a:ext cx="5762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q+1</a:t>
              </a:r>
            </a:p>
          </p:txBody>
        </p:sp>
        <p:sp>
          <p:nvSpPr>
            <p:cNvPr id="21537" name="TextBox 53"/>
            <p:cNvSpPr txBox="1">
              <a:spLocks noChangeArrowheads="1"/>
            </p:cNvSpPr>
            <p:nvPr/>
          </p:nvSpPr>
          <p:spPr bwMode="auto">
            <a:xfrm>
              <a:off x="4335156" y="773668"/>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q</a:t>
              </a:r>
            </a:p>
          </p:txBody>
        </p:sp>
        <p:sp>
          <p:nvSpPr>
            <p:cNvPr id="21538" name="TextBox 54"/>
            <p:cNvSpPr txBox="1">
              <a:spLocks noChangeArrowheads="1"/>
            </p:cNvSpPr>
            <p:nvPr/>
          </p:nvSpPr>
          <p:spPr bwMode="auto">
            <a:xfrm>
              <a:off x="6824990" y="773668"/>
              <a:ext cx="2616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r</a:t>
              </a:r>
            </a:p>
          </p:txBody>
        </p:sp>
        <p:sp>
          <p:nvSpPr>
            <p:cNvPr id="21539" name="TextBox 21507"/>
            <p:cNvSpPr txBox="1">
              <a:spLocks noChangeArrowheads="1"/>
            </p:cNvSpPr>
            <p:nvPr/>
          </p:nvSpPr>
          <p:spPr bwMode="auto">
            <a:xfrm>
              <a:off x="1536700" y="117371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t>
              </a:r>
            </a:p>
          </p:txBody>
        </p:sp>
        <p:sp>
          <p:nvSpPr>
            <p:cNvPr id="21540" name="TextBox 58"/>
            <p:cNvSpPr txBox="1">
              <a:spLocks noChangeArrowheads="1"/>
            </p:cNvSpPr>
            <p:nvPr/>
          </p:nvSpPr>
          <p:spPr bwMode="auto">
            <a:xfrm>
              <a:off x="7334250" y="118641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tLang="en-US" smtClean="0">
                <a:ea typeface="ＭＳ Ｐゴシック" panose="020B0600070205080204" pitchFamily="34" charset="-128"/>
              </a:rPr>
              <a:t>Divide and Conquer Algorithm</a:t>
            </a:r>
          </a:p>
        </p:txBody>
      </p:sp>
      <p:sp>
        <p:nvSpPr>
          <p:cNvPr id="22530" name="Content Placeholder 2"/>
          <p:cNvSpPr>
            <a:spLocks noGrp="1"/>
          </p:cNvSpPr>
          <p:nvPr>
            <p:ph idx="1"/>
          </p:nvPr>
        </p:nvSpPr>
        <p:spPr>
          <a:xfrm>
            <a:off x="1981200" y="1600201"/>
            <a:ext cx="8534400" cy="4525963"/>
          </a:xfrm>
        </p:spPr>
        <p:txBody>
          <a:bodyPr/>
          <a:lstStyle/>
          <a:p>
            <a:pPr marL="0" indent="0">
              <a:buNone/>
            </a:pPr>
            <a:r>
              <a:rPr lang="en-US" altLang="en-US" sz="2800" dirty="0" err="1">
                <a:latin typeface="Courier" pitchFamily="49" charset="0"/>
                <a:ea typeface="ＭＳ Ｐゴシック" panose="020B0600070205080204" pitchFamily="34" charset="-128"/>
              </a:rPr>
              <a:t>MergeSort</a:t>
            </a:r>
            <a:r>
              <a:rPr lang="en-US" altLang="en-US" sz="2800" dirty="0">
                <a:latin typeface="Courier" pitchFamily="49" charset="0"/>
                <a:ea typeface="ＭＳ Ｐゴシック" panose="020B0600070205080204" pitchFamily="34" charset="-128"/>
              </a:rPr>
              <a:t> (</a:t>
            </a:r>
            <a:r>
              <a:rPr lang="en-US" altLang="en-US" sz="2800" dirty="0" err="1">
                <a:latin typeface="Courier" pitchFamily="49" charset="0"/>
                <a:ea typeface="ＭＳ Ｐゴシック" panose="020B0600070205080204" pitchFamily="34" charset="-128"/>
              </a:rPr>
              <a:t>A,p,r</a:t>
            </a:r>
            <a:r>
              <a:rPr lang="en-US" altLang="en-US" sz="2800" dirty="0">
                <a:latin typeface="Courier" pitchFamily="49" charset="0"/>
                <a:ea typeface="ＭＳ Ｐゴシック" panose="020B0600070205080204" pitchFamily="34" charset="-128"/>
              </a:rPr>
              <a:t>) // sort A[p, …, r]</a:t>
            </a:r>
          </a:p>
          <a:p>
            <a:pPr marL="0" indent="0">
              <a:buNone/>
            </a:pPr>
            <a:r>
              <a:rPr lang="en-US" altLang="en-US" sz="2800" dirty="0">
                <a:latin typeface="Courier" pitchFamily="49" charset="0"/>
                <a:ea typeface="ＭＳ Ｐゴシック" panose="020B0600070205080204" pitchFamily="34" charset="-128"/>
              </a:rPr>
              <a:t>If (p&lt;r) {				 // if &gt;1 item to sort</a:t>
            </a:r>
          </a:p>
          <a:p>
            <a:pPr marL="0" indent="0">
              <a:buNone/>
            </a:pPr>
            <a:r>
              <a:rPr lang="en-US" altLang="en-US" sz="2800" dirty="0">
                <a:latin typeface="Courier" pitchFamily="49" charset="0"/>
                <a:ea typeface="ＭＳ Ｐゴシック" panose="020B0600070205080204" pitchFamily="34" charset="-128"/>
                <a:sym typeface="Symbol" panose="05050102010706020507" pitchFamily="18" charset="2"/>
              </a:rPr>
              <a:t>	q = (</a:t>
            </a:r>
            <a:r>
              <a:rPr lang="en-US" altLang="en-US" sz="2800" dirty="0" err="1">
                <a:latin typeface="Courier" pitchFamily="49" charset="0"/>
                <a:ea typeface="ＭＳ Ｐゴシック" panose="020B0600070205080204" pitchFamily="34" charset="-128"/>
                <a:sym typeface="Symbol" panose="05050102010706020507" pitchFamily="18" charset="2"/>
              </a:rPr>
              <a:t>p+r</a:t>
            </a:r>
            <a:r>
              <a:rPr lang="en-US" altLang="en-US" sz="2800" dirty="0">
                <a:latin typeface="Courier" pitchFamily="49" charset="0"/>
                <a:ea typeface="ＭＳ Ｐゴシック" panose="020B0600070205080204" pitchFamily="34" charset="-128"/>
                <a:sym typeface="Symbol" panose="05050102010706020507" pitchFamily="18" charset="2"/>
              </a:rPr>
              <a:t>)/2;</a:t>
            </a:r>
          </a:p>
          <a:p>
            <a:pPr marL="0" indent="0">
              <a:buNone/>
            </a:pPr>
            <a:r>
              <a:rPr lang="en-US" altLang="en-US" sz="2800" dirty="0">
                <a:latin typeface="Courier" pitchFamily="49" charset="0"/>
                <a:ea typeface="ＭＳ Ｐゴシック" panose="020B0600070205080204" pitchFamily="34" charset="-128"/>
                <a:sym typeface="Symbol" panose="05050102010706020507" pitchFamily="18" charset="2"/>
              </a:rPr>
              <a:t>	</a:t>
            </a:r>
            <a:r>
              <a:rPr lang="en-US" altLang="en-US" sz="2800" dirty="0" err="1">
                <a:latin typeface="Courier" pitchFamily="49" charset="0"/>
                <a:ea typeface="ＭＳ Ｐゴシック" panose="020B0600070205080204" pitchFamily="34" charset="-128"/>
                <a:sym typeface="Symbol" panose="05050102010706020507" pitchFamily="18" charset="2"/>
              </a:rPr>
              <a:t>MergeSort</a:t>
            </a:r>
            <a:r>
              <a:rPr lang="en-US" altLang="en-US" sz="2800" dirty="0">
                <a:latin typeface="Courier" pitchFamily="49" charset="0"/>
                <a:ea typeface="ＭＳ Ｐゴシック" panose="020B0600070205080204" pitchFamily="34" charset="-128"/>
                <a:sym typeface="Symbol" panose="05050102010706020507" pitchFamily="18" charset="2"/>
              </a:rPr>
              <a:t> (</a:t>
            </a:r>
            <a:r>
              <a:rPr lang="en-US" altLang="en-US" sz="2800" dirty="0" err="1">
                <a:latin typeface="Courier" pitchFamily="49" charset="0"/>
                <a:ea typeface="ＭＳ Ｐゴシック" panose="020B0600070205080204" pitchFamily="34" charset="-128"/>
                <a:sym typeface="Symbol" panose="05050102010706020507" pitchFamily="18" charset="2"/>
              </a:rPr>
              <a:t>A,p,q</a:t>
            </a:r>
            <a:r>
              <a:rPr lang="en-US" altLang="en-US" sz="2800" dirty="0">
                <a:latin typeface="Courier" pitchFamily="49" charset="0"/>
                <a:ea typeface="ＭＳ Ｐゴシック" panose="020B0600070205080204" pitchFamily="34" charset="-128"/>
                <a:sym typeface="Symbol" panose="05050102010706020507" pitchFamily="18" charset="2"/>
              </a:rPr>
              <a:t>);</a:t>
            </a:r>
          </a:p>
          <a:p>
            <a:pPr marL="0" indent="0">
              <a:buNone/>
            </a:pPr>
            <a:r>
              <a:rPr lang="en-US" altLang="en-US" sz="2800" dirty="0">
                <a:latin typeface="Courier" pitchFamily="49" charset="0"/>
                <a:ea typeface="ＭＳ Ｐゴシック" panose="020B0600070205080204" pitchFamily="34" charset="-128"/>
                <a:sym typeface="Symbol" panose="05050102010706020507" pitchFamily="18" charset="2"/>
              </a:rPr>
              <a:t>	</a:t>
            </a:r>
            <a:r>
              <a:rPr lang="en-US" altLang="en-US" sz="2800" dirty="0" err="1">
                <a:latin typeface="Courier" pitchFamily="49" charset="0"/>
                <a:ea typeface="ＭＳ Ｐゴシック" panose="020B0600070205080204" pitchFamily="34" charset="-128"/>
                <a:sym typeface="Symbol" panose="05050102010706020507" pitchFamily="18" charset="2"/>
              </a:rPr>
              <a:t>MergeSort</a:t>
            </a:r>
            <a:r>
              <a:rPr lang="en-US" altLang="en-US" sz="2800" dirty="0">
                <a:latin typeface="Courier" pitchFamily="49" charset="0"/>
                <a:ea typeface="ＭＳ Ｐゴシック" panose="020B0600070205080204" pitchFamily="34" charset="-128"/>
                <a:sym typeface="Symbol" panose="05050102010706020507" pitchFamily="18" charset="2"/>
              </a:rPr>
              <a:t> (A,q+1,r);</a:t>
            </a:r>
          </a:p>
          <a:p>
            <a:pPr marL="0" indent="0">
              <a:buNone/>
            </a:pPr>
            <a:r>
              <a:rPr lang="en-US" altLang="en-US" sz="2800" dirty="0">
                <a:latin typeface="Courier" pitchFamily="49" charset="0"/>
                <a:ea typeface="ＭＳ Ｐゴシック" panose="020B0600070205080204" pitchFamily="34" charset="-128"/>
                <a:sym typeface="Symbol" panose="05050102010706020507" pitchFamily="18" charset="2"/>
              </a:rPr>
              <a:t>	Merge(</a:t>
            </a:r>
            <a:r>
              <a:rPr lang="en-US" altLang="en-US" sz="2800" dirty="0" err="1">
                <a:latin typeface="Courier" pitchFamily="49" charset="0"/>
                <a:ea typeface="ＭＳ Ｐゴシック" panose="020B0600070205080204" pitchFamily="34" charset="-128"/>
                <a:sym typeface="Symbol" panose="05050102010706020507" pitchFamily="18" charset="2"/>
              </a:rPr>
              <a:t>A,p,q,r</a:t>
            </a:r>
            <a:r>
              <a:rPr lang="en-US" altLang="en-US" sz="2800" dirty="0">
                <a:latin typeface="Courier" pitchFamily="49" charset="0"/>
                <a:ea typeface="ＭＳ Ｐゴシック" panose="020B0600070205080204" pitchFamily="34" charset="-128"/>
                <a:sym typeface="Symbol" panose="05050102010706020507" pitchFamily="18" charset="2"/>
              </a:rPr>
              <a:t>);</a:t>
            </a:r>
          </a:p>
          <a:p>
            <a:pPr marL="0" indent="0">
              <a:buNone/>
            </a:pPr>
            <a:r>
              <a:rPr lang="en-US" altLang="en-US" sz="2800" dirty="0">
                <a:latin typeface="Courier" pitchFamily="49" charset="0"/>
                <a:ea typeface="ＭＳ Ｐゴシック" panose="020B0600070205080204" pitchFamily="34" charset="-128"/>
                <a:sym typeface="Symbol" panose="05050102010706020507" pitchFamily="18" charset="2"/>
              </a:rPr>
              <a:t>	}</a:t>
            </a:r>
          </a:p>
          <a:p>
            <a:pPr marL="0" indent="0">
              <a:buNone/>
            </a:pPr>
            <a:r>
              <a:rPr lang="en-US" altLang="en-US" sz="2800" dirty="0">
                <a:latin typeface="Courier" pitchFamily="49" charset="0"/>
                <a:ea typeface="ＭＳ Ｐゴシック" panose="020B0600070205080204" pitchFamily="34" charset="-128"/>
                <a:sym typeface="Symbol" panose="05050102010706020507" pitchFamily="18" charset="2"/>
              </a:rPr>
              <a:t>else {}		// trivial case, only 1 item</a:t>
            </a:r>
            <a:endParaRPr lang="en-US" altLang="en-US" sz="2800" dirty="0">
              <a:latin typeface="Courier" pitchFamily="49" charset="0"/>
              <a:ea typeface="ＭＳ Ｐゴシック" panose="020B0600070205080204" pitchFamily="34" charset="-128"/>
            </a:endParaRPr>
          </a:p>
          <a:p>
            <a:pPr marL="0" indent="0">
              <a:buNone/>
            </a:pPr>
            <a:endParaRPr lang="en-US" altLang="en-US" dirty="0" smtClean="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1981200" y="0"/>
            <a:ext cx="8229600" cy="685800"/>
          </a:xfrm>
          <a:noFill/>
        </p:spPr>
        <p:txBody>
          <a:bodyPr vert="horz" wrap="square" lIns="92075" tIns="46038" rIns="92075" bIns="46038" numCol="1" anchor="ctr" anchorCtr="0" compatLnSpc="1">
            <a:prstTxWarp prst="textNoShape">
              <a:avLst/>
            </a:prstTxWarp>
          </a:bodyPr>
          <a:lstStyle/>
          <a:p>
            <a:r>
              <a:rPr lang="en-US" altLang="en-US" sz="4000" dirty="0">
                <a:ea typeface="ＭＳ Ｐゴシック" panose="020B0600070205080204" pitchFamily="34" charset="-128"/>
              </a:rPr>
              <a:t>Merge Sort</a:t>
            </a:r>
            <a:endParaRPr lang="en-US" altLang="en-US" sz="2400" dirty="0">
              <a:ea typeface="ＭＳ Ｐゴシック" panose="020B0600070205080204" pitchFamily="34" charset="-128"/>
            </a:endParaRPr>
          </a:p>
        </p:txBody>
      </p:sp>
      <p:sp>
        <p:nvSpPr>
          <p:cNvPr id="23554" name="Rectangle 3"/>
          <p:cNvSpPr>
            <a:spLocks noChangeArrowheads="1"/>
          </p:cNvSpPr>
          <p:nvPr/>
        </p:nvSpPr>
        <p:spPr bwMode="auto">
          <a:xfrm>
            <a:off x="3124200" y="2773363"/>
            <a:ext cx="640080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[8, 3, 13, 6, 2, 14, 5, 9, 10, 1, 7, 12, 4]</a:t>
            </a:r>
          </a:p>
        </p:txBody>
      </p:sp>
      <p:grpSp>
        <p:nvGrpSpPr>
          <p:cNvPr id="2" name="Group 1"/>
          <p:cNvGrpSpPr>
            <a:grpSpLocks/>
          </p:cNvGrpSpPr>
          <p:nvPr/>
        </p:nvGrpSpPr>
        <p:grpSpPr bwMode="auto">
          <a:xfrm>
            <a:off x="2057400" y="3230563"/>
            <a:ext cx="4038600" cy="1042618"/>
            <a:chOff x="304800" y="2590800"/>
            <a:chExt cx="4038600" cy="1042619"/>
          </a:xfrm>
        </p:grpSpPr>
        <p:sp>
          <p:nvSpPr>
            <p:cNvPr id="23640" name="Rectangle 4"/>
            <p:cNvSpPr>
              <a:spLocks noChangeArrowheads="1"/>
            </p:cNvSpPr>
            <p:nvPr/>
          </p:nvSpPr>
          <p:spPr bwMode="auto">
            <a:xfrm>
              <a:off x="304800" y="3048000"/>
              <a:ext cx="36576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[8, 3, 13, 6, 2, 14, 5]</a:t>
              </a:r>
            </a:p>
          </p:txBody>
        </p:sp>
        <p:sp>
          <p:nvSpPr>
            <p:cNvPr id="23641" name="Line 5"/>
            <p:cNvSpPr>
              <a:spLocks noChangeShapeType="1"/>
            </p:cNvSpPr>
            <p:nvPr/>
          </p:nvSpPr>
          <p:spPr bwMode="auto">
            <a:xfrm flipH="1">
              <a:off x="1752600" y="2590800"/>
              <a:ext cx="2590800" cy="533401"/>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5" name="Group 14"/>
          <p:cNvGrpSpPr>
            <a:grpSpLocks/>
          </p:cNvGrpSpPr>
          <p:nvPr/>
        </p:nvGrpSpPr>
        <p:grpSpPr bwMode="auto">
          <a:xfrm>
            <a:off x="6781800" y="3230563"/>
            <a:ext cx="3810000" cy="1042618"/>
            <a:chOff x="4648200" y="2590800"/>
            <a:chExt cx="3810000" cy="1042619"/>
          </a:xfrm>
        </p:grpSpPr>
        <p:sp>
          <p:nvSpPr>
            <p:cNvPr id="23638" name="Rectangle 6"/>
            <p:cNvSpPr>
              <a:spLocks noChangeArrowheads="1"/>
            </p:cNvSpPr>
            <p:nvPr/>
          </p:nvSpPr>
          <p:spPr bwMode="auto">
            <a:xfrm>
              <a:off x="5103813" y="3048000"/>
              <a:ext cx="3354387"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[9, 10, 1, 7, 12, 4]</a:t>
              </a:r>
            </a:p>
          </p:txBody>
        </p:sp>
        <p:sp>
          <p:nvSpPr>
            <p:cNvPr id="23639" name="Line 7"/>
            <p:cNvSpPr>
              <a:spLocks noChangeShapeType="1"/>
            </p:cNvSpPr>
            <p:nvPr/>
          </p:nvSpPr>
          <p:spPr bwMode="auto">
            <a:xfrm>
              <a:off x="4648200" y="2590800"/>
              <a:ext cx="2590800" cy="533401"/>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3" name="Group 2"/>
          <p:cNvGrpSpPr>
            <a:grpSpLocks/>
          </p:cNvGrpSpPr>
          <p:nvPr/>
        </p:nvGrpSpPr>
        <p:grpSpPr bwMode="auto">
          <a:xfrm>
            <a:off x="2057400" y="4144963"/>
            <a:ext cx="2133600" cy="1042618"/>
            <a:chOff x="304800" y="3505200"/>
            <a:chExt cx="2133600" cy="1042619"/>
          </a:xfrm>
        </p:grpSpPr>
        <p:sp>
          <p:nvSpPr>
            <p:cNvPr id="23636" name="Rectangle 8"/>
            <p:cNvSpPr>
              <a:spLocks noChangeArrowheads="1"/>
            </p:cNvSpPr>
            <p:nvPr/>
          </p:nvSpPr>
          <p:spPr bwMode="auto">
            <a:xfrm>
              <a:off x="304800" y="3962400"/>
              <a:ext cx="21336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[8, 3, 13, 6]</a:t>
              </a:r>
            </a:p>
          </p:txBody>
        </p:sp>
        <p:sp>
          <p:nvSpPr>
            <p:cNvPr id="23637" name="Line 9"/>
            <p:cNvSpPr>
              <a:spLocks noChangeShapeType="1"/>
            </p:cNvSpPr>
            <p:nvPr/>
          </p:nvSpPr>
          <p:spPr bwMode="auto">
            <a:xfrm flipH="1">
              <a:off x="1295400" y="3505200"/>
              <a:ext cx="685800" cy="533401"/>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0" name="Group 9"/>
          <p:cNvGrpSpPr>
            <a:grpSpLocks/>
          </p:cNvGrpSpPr>
          <p:nvPr/>
        </p:nvGrpSpPr>
        <p:grpSpPr bwMode="auto">
          <a:xfrm>
            <a:off x="4038600" y="4144963"/>
            <a:ext cx="2057400" cy="1042618"/>
            <a:chOff x="2286000" y="3505200"/>
            <a:chExt cx="2057400" cy="1042619"/>
          </a:xfrm>
        </p:grpSpPr>
        <p:sp>
          <p:nvSpPr>
            <p:cNvPr id="23634" name="Rectangle 10"/>
            <p:cNvSpPr>
              <a:spLocks noChangeArrowheads="1"/>
            </p:cNvSpPr>
            <p:nvPr/>
          </p:nvSpPr>
          <p:spPr bwMode="auto">
            <a:xfrm>
              <a:off x="2514600" y="3962400"/>
              <a:ext cx="18288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[2, 14, 5]</a:t>
              </a:r>
            </a:p>
          </p:txBody>
        </p:sp>
        <p:sp>
          <p:nvSpPr>
            <p:cNvPr id="23635" name="Line 11"/>
            <p:cNvSpPr>
              <a:spLocks noChangeShapeType="1"/>
            </p:cNvSpPr>
            <p:nvPr/>
          </p:nvSpPr>
          <p:spPr bwMode="auto">
            <a:xfrm>
              <a:off x="2286000" y="3505200"/>
              <a:ext cx="914400" cy="533401"/>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4" name="Group 3"/>
          <p:cNvGrpSpPr>
            <a:grpSpLocks/>
          </p:cNvGrpSpPr>
          <p:nvPr/>
        </p:nvGrpSpPr>
        <p:grpSpPr bwMode="auto">
          <a:xfrm>
            <a:off x="1905000" y="5059363"/>
            <a:ext cx="1066800" cy="966418"/>
            <a:chOff x="152400" y="4419600"/>
            <a:chExt cx="1066800" cy="966419"/>
          </a:xfrm>
        </p:grpSpPr>
        <p:sp>
          <p:nvSpPr>
            <p:cNvPr id="23632" name="Rectangle 12"/>
            <p:cNvSpPr>
              <a:spLocks noChangeArrowheads="1"/>
            </p:cNvSpPr>
            <p:nvPr/>
          </p:nvSpPr>
          <p:spPr bwMode="auto">
            <a:xfrm>
              <a:off x="152400" y="4800600"/>
              <a:ext cx="10668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[8, 3]</a:t>
              </a:r>
            </a:p>
          </p:txBody>
        </p:sp>
        <p:sp>
          <p:nvSpPr>
            <p:cNvPr id="23633" name="Line 13"/>
            <p:cNvSpPr>
              <a:spLocks noChangeShapeType="1"/>
            </p:cNvSpPr>
            <p:nvPr/>
          </p:nvSpPr>
          <p:spPr bwMode="auto">
            <a:xfrm flipH="1">
              <a:off x="762000" y="4419600"/>
              <a:ext cx="457200" cy="457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7" name="Group 6"/>
          <p:cNvGrpSpPr>
            <a:grpSpLocks/>
          </p:cNvGrpSpPr>
          <p:nvPr/>
        </p:nvGrpSpPr>
        <p:grpSpPr bwMode="auto">
          <a:xfrm>
            <a:off x="2895600" y="5059363"/>
            <a:ext cx="1371600" cy="966418"/>
            <a:chOff x="1143000" y="4419600"/>
            <a:chExt cx="1371600" cy="966419"/>
          </a:xfrm>
        </p:grpSpPr>
        <p:sp>
          <p:nvSpPr>
            <p:cNvPr id="23630" name="Rectangle 14"/>
            <p:cNvSpPr>
              <a:spLocks noChangeArrowheads="1"/>
            </p:cNvSpPr>
            <p:nvPr/>
          </p:nvSpPr>
          <p:spPr bwMode="auto">
            <a:xfrm>
              <a:off x="1143000" y="4800600"/>
              <a:ext cx="13716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[13, 6]</a:t>
              </a:r>
            </a:p>
          </p:txBody>
        </p:sp>
        <p:sp>
          <p:nvSpPr>
            <p:cNvPr id="23631" name="Line 15"/>
            <p:cNvSpPr>
              <a:spLocks noChangeShapeType="1"/>
            </p:cNvSpPr>
            <p:nvPr/>
          </p:nvSpPr>
          <p:spPr bwMode="auto">
            <a:xfrm>
              <a:off x="1524000" y="4419600"/>
              <a:ext cx="304800" cy="457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5" name="Group 4"/>
          <p:cNvGrpSpPr>
            <a:grpSpLocks/>
          </p:cNvGrpSpPr>
          <p:nvPr/>
        </p:nvGrpSpPr>
        <p:grpSpPr bwMode="auto">
          <a:xfrm>
            <a:off x="1752600" y="5897563"/>
            <a:ext cx="685800" cy="890218"/>
            <a:chOff x="0" y="5257800"/>
            <a:chExt cx="685800" cy="890219"/>
          </a:xfrm>
        </p:grpSpPr>
        <p:sp>
          <p:nvSpPr>
            <p:cNvPr id="23628" name="Rectangle 16"/>
            <p:cNvSpPr>
              <a:spLocks noChangeArrowheads="1"/>
            </p:cNvSpPr>
            <p:nvPr/>
          </p:nvSpPr>
          <p:spPr bwMode="auto">
            <a:xfrm>
              <a:off x="0" y="5562600"/>
              <a:ext cx="6858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[8]</a:t>
              </a:r>
            </a:p>
          </p:txBody>
        </p:sp>
        <p:sp>
          <p:nvSpPr>
            <p:cNvPr id="23629" name="Line 17"/>
            <p:cNvSpPr>
              <a:spLocks noChangeShapeType="1"/>
            </p:cNvSpPr>
            <p:nvPr/>
          </p:nvSpPr>
          <p:spPr bwMode="auto">
            <a:xfrm flipH="1">
              <a:off x="381000" y="5257800"/>
              <a:ext cx="304800" cy="381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 name="Group 5"/>
          <p:cNvGrpSpPr>
            <a:grpSpLocks/>
          </p:cNvGrpSpPr>
          <p:nvPr/>
        </p:nvGrpSpPr>
        <p:grpSpPr bwMode="auto">
          <a:xfrm>
            <a:off x="2362200" y="5973763"/>
            <a:ext cx="762000" cy="814018"/>
            <a:chOff x="609600" y="5334000"/>
            <a:chExt cx="762000" cy="814019"/>
          </a:xfrm>
        </p:grpSpPr>
        <p:sp>
          <p:nvSpPr>
            <p:cNvPr id="23626" name="Rectangle 18"/>
            <p:cNvSpPr>
              <a:spLocks noChangeArrowheads="1"/>
            </p:cNvSpPr>
            <p:nvPr/>
          </p:nvSpPr>
          <p:spPr bwMode="auto">
            <a:xfrm>
              <a:off x="609600" y="5562600"/>
              <a:ext cx="7620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[3]</a:t>
              </a:r>
            </a:p>
          </p:txBody>
        </p:sp>
        <p:sp>
          <p:nvSpPr>
            <p:cNvPr id="23627" name="Line 19"/>
            <p:cNvSpPr>
              <a:spLocks noChangeShapeType="1"/>
            </p:cNvSpPr>
            <p:nvPr/>
          </p:nvSpPr>
          <p:spPr bwMode="auto">
            <a:xfrm>
              <a:off x="762000" y="5334000"/>
              <a:ext cx="228600" cy="3048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8" name="Group 7"/>
          <p:cNvGrpSpPr>
            <a:grpSpLocks/>
          </p:cNvGrpSpPr>
          <p:nvPr/>
        </p:nvGrpSpPr>
        <p:grpSpPr bwMode="auto">
          <a:xfrm>
            <a:off x="2895600" y="5897563"/>
            <a:ext cx="914400" cy="890218"/>
            <a:chOff x="1143000" y="5257800"/>
            <a:chExt cx="914400" cy="890219"/>
          </a:xfrm>
        </p:grpSpPr>
        <p:sp>
          <p:nvSpPr>
            <p:cNvPr id="23624" name="Rectangle 20"/>
            <p:cNvSpPr>
              <a:spLocks noChangeArrowheads="1"/>
            </p:cNvSpPr>
            <p:nvPr/>
          </p:nvSpPr>
          <p:spPr bwMode="auto">
            <a:xfrm>
              <a:off x="1143000" y="5562600"/>
              <a:ext cx="9144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[13]</a:t>
              </a:r>
            </a:p>
          </p:txBody>
        </p:sp>
        <p:sp>
          <p:nvSpPr>
            <p:cNvPr id="23625" name="Line 21"/>
            <p:cNvSpPr>
              <a:spLocks noChangeShapeType="1"/>
            </p:cNvSpPr>
            <p:nvPr/>
          </p:nvSpPr>
          <p:spPr bwMode="auto">
            <a:xfrm flipH="1">
              <a:off x="1524000" y="5257800"/>
              <a:ext cx="381000" cy="381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9" name="Group 8"/>
          <p:cNvGrpSpPr>
            <a:grpSpLocks/>
          </p:cNvGrpSpPr>
          <p:nvPr/>
        </p:nvGrpSpPr>
        <p:grpSpPr bwMode="auto">
          <a:xfrm>
            <a:off x="3657600" y="5973763"/>
            <a:ext cx="762000" cy="814018"/>
            <a:chOff x="1905000" y="5334000"/>
            <a:chExt cx="762000" cy="814019"/>
          </a:xfrm>
        </p:grpSpPr>
        <p:sp>
          <p:nvSpPr>
            <p:cNvPr id="23622" name="Rectangle 22"/>
            <p:cNvSpPr>
              <a:spLocks noChangeArrowheads="1"/>
            </p:cNvSpPr>
            <p:nvPr/>
          </p:nvSpPr>
          <p:spPr bwMode="auto">
            <a:xfrm>
              <a:off x="1905000" y="5562600"/>
              <a:ext cx="7620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[6]</a:t>
              </a:r>
            </a:p>
          </p:txBody>
        </p:sp>
        <p:sp>
          <p:nvSpPr>
            <p:cNvPr id="23623" name="Line 23"/>
            <p:cNvSpPr>
              <a:spLocks noChangeShapeType="1"/>
            </p:cNvSpPr>
            <p:nvPr/>
          </p:nvSpPr>
          <p:spPr bwMode="auto">
            <a:xfrm>
              <a:off x="1981200" y="5334000"/>
              <a:ext cx="304800" cy="3048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1" name="Group 10"/>
          <p:cNvGrpSpPr>
            <a:grpSpLocks/>
          </p:cNvGrpSpPr>
          <p:nvPr/>
        </p:nvGrpSpPr>
        <p:grpSpPr bwMode="auto">
          <a:xfrm>
            <a:off x="4191000" y="5059363"/>
            <a:ext cx="1295400" cy="966418"/>
            <a:chOff x="2438400" y="4419600"/>
            <a:chExt cx="1295400" cy="966419"/>
          </a:xfrm>
        </p:grpSpPr>
        <p:sp>
          <p:nvSpPr>
            <p:cNvPr id="23620" name="Rectangle 24"/>
            <p:cNvSpPr>
              <a:spLocks noChangeArrowheads="1"/>
            </p:cNvSpPr>
            <p:nvPr/>
          </p:nvSpPr>
          <p:spPr bwMode="auto">
            <a:xfrm>
              <a:off x="2438400" y="4800600"/>
              <a:ext cx="12954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[2, 14]</a:t>
              </a:r>
            </a:p>
          </p:txBody>
        </p:sp>
        <p:sp>
          <p:nvSpPr>
            <p:cNvPr id="23621" name="Line 25"/>
            <p:cNvSpPr>
              <a:spLocks noChangeShapeType="1"/>
            </p:cNvSpPr>
            <p:nvPr/>
          </p:nvSpPr>
          <p:spPr bwMode="auto">
            <a:xfrm flipH="1">
              <a:off x="2971800" y="4419600"/>
              <a:ext cx="381000" cy="533401"/>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4" name="Group 13"/>
          <p:cNvGrpSpPr>
            <a:grpSpLocks/>
          </p:cNvGrpSpPr>
          <p:nvPr/>
        </p:nvGrpSpPr>
        <p:grpSpPr bwMode="auto">
          <a:xfrm>
            <a:off x="5334000" y="5059363"/>
            <a:ext cx="762000" cy="966418"/>
            <a:chOff x="3581400" y="4419600"/>
            <a:chExt cx="762000" cy="966419"/>
          </a:xfrm>
        </p:grpSpPr>
        <p:sp>
          <p:nvSpPr>
            <p:cNvPr id="23618" name="Rectangle 26"/>
            <p:cNvSpPr>
              <a:spLocks noChangeArrowheads="1"/>
            </p:cNvSpPr>
            <p:nvPr/>
          </p:nvSpPr>
          <p:spPr bwMode="auto">
            <a:xfrm>
              <a:off x="3657600" y="4800600"/>
              <a:ext cx="6858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[5]</a:t>
              </a:r>
            </a:p>
          </p:txBody>
        </p:sp>
        <p:sp>
          <p:nvSpPr>
            <p:cNvPr id="23619" name="Line 27"/>
            <p:cNvSpPr>
              <a:spLocks noChangeShapeType="1"/>
            </p:cNvSpPr>
            <p:nvPr/>
          </p:nvSpPr>
          <p:spPr bwMode="auto">
            <a:xfrm>
              <a:off x="3581400" y="4419600"/>
              <a:ext cx="381000" cy="457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2" name="Group 11"/>
          <p:cNvGrpSpPr>
            <a:grpSpLocks/>
          </p:cNvGrpSpPr>
          <p:nvPr/>
        </p:nvGrpSpPr>
        <p:grpSpPr bwMode="auto">
          <a:xfrm>
            <a:off x="4267200" y="5897563"/>
            <a:ext cx="762000" cy="890218"/>
            <a:chOff x="2514600" y="5257800"/>
            <a:chExt cx="762000" cy="890219"/>
          </a:xfrm>
        </p:grpSpPr>
        <p:sp>
          <p:nvSpPr>
            <p:cNvPr id="23616" name="Rectangle 28"/>
            <p:cNvSpPr>
              <a:spLocks noChangeArrowheads="1"/>
            </p:cNvSpPr>
            <p:nvPr/>
          </p:nvSpPr>
          <p:spPr bwMode="auto">
            <a:xfrm>
              <a:off x="2514600" y="5562600"/>
              <a:ext cx="7620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[2]</a:t>
              </a:r>
            </a:p>
          </p:txBody>
        </p:sp>
        <p:sp>
          <p:nvSpPr>
            <p:cNvPr id="23617" name="Line 29"/>
            <p:cNvSpPr>
              <a:spLocks noChangeShapeType="1"/>
            </p:cNvSpPr>
            <p:nvPr/>
          </p:nvSpPr>
          <p:spPr bwMode="auto">
            <a:xfrm flipH="1">
              <a:off x="2819400" y="5257800"/>
              <a:ext cx="304800" cy="381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3" name="Group 12"/>
          <p:cNvGrpSpPr>
            <a:grpSpLocks/>
          </p:cNvGrpSpPr>
          <p:nvPr/>
        </p:nvGrpSpPr>
        <p:grpSpPr bwMode="auto">
          <a:xfrm>
            <a:off x="4876800" y="5973763"/>
            <a:ext cx="990600" cy="814018"/>
            <a:chOff x="3124200" y="5334000"/>
            <a:chExt cx="990600" cy="814019"/>
          </a:xfrm>
        </p:grpSpPr>
        <p:sp>
          <p:nvSpPr>
            <p:cNvPr id="23614" name="Rectangle 30"/>
            <p:cNvSpPr>
              <a:spLocks noChangeArrowheads="1"/>
            </p:cNvSpPr>
            <p:nvPr/>
          </p:nvSpPr>
          <p:spPr bwMode="auto">
            <a:xfrm>
              <a:off x="3124200" y="5562600"/>
              <a:ext cx="990600"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[14]</a:t>
              </a:r>
            </a:p>
          </p:txBody>
        </p:sp>
        <p:sp>
          <p:nvSpPr>
            <p:cNvPr id="23615" name="Line 31"/>
            <p:cNvSpPr>
              <a:spLocks noChangeShapeType="1"/>
            </p:cNvSpPr>
            <p:nvPr/>
          </p:nvSpPr>
          <p:spPr bwMode="auto">
            <a:xfrm>
              <a:off x="3276600" y="5334000"/>
              <a:ext cx="304800" cy="3048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6" name="Group 15"/>
          <p:cNvGrpSpPr>
            <a:grpSpLocks/>
          </p:cNvGrpSpPr>
          <p:nvPr/>
        </p:nvGrpSpPr>
        <p:grpSpPr bwMode="auto">
          <a:xfrm>
            <a:off x="6704014" y="4144963"/>
            <a:ext cx="1982787" cy="1042618"/>
            <a:chOff x="4570413" y="3505200"/>
            <a:chExt cx="1982787" cy="1042619"/>
          </a:xfrm>
        </p:grpSpPr>
        <p:sp>
          <p:nvSpPr>
            <p:cNvPr id="23612" name="Rectangle 32"/>
            <p:cNvSpPr>
              <a:spLocks noChangeArrowheads="1"/>
            </p:cNvSpPr>
            <p:nvPr/>
          </p:nvSpPr>
          <p:spPr bwMode="auto">
            <a:xfrm>
              <a:off x="4570413" y="3962400"/>
              <a:ext cx="1677987"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[9, 10, 1]</a:t>
              </a:r>
            </a:p>
          </p:txBody>
        </p:sp>
        <p:sp>
          <p:nvSpPr>
            <p:cNvPr id="23613" name="Line 33"/>
            <p:cNvSpPr>
              <a:spLocks noChangeShapeType="1"/>
            </p:cNvSpPr>
            <p:nvPr/>
          </p:nvSpPr>
          <p:spPr bwMode="auto">
            <a:xfrm flipH="1">
              <a:off x="5562600" y="3505200"/>
              <a:ext cx="990600" cy="533401"/>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1" name="Group 20"/>
          <p:cNvGrpSpPr>
            <a:grpSpLocks/>
          </p:cNvGrpSpPr>
          <p:nvPr/>
        </p:nvGrpSpPr>
        <p:grpSpPr bwMode="auto">
          <a:xfrm>
            <a:off x="8915400" y="4144963"/>
            <a:ext cx="1981200" cy="1042618"/>
            <a:chOff x="6781800" y="3505200"/>
            <a:chExt cx="1981200" cy="1042619"/>
          </a:xfrm>
        </p:grpSpPr>
        <p:sp>
          <p:nvSpPr>
            <p:cNvPr id="23610" name="Rectangle 34"/>
            <p:cNvSpPr>
              <a:spLocks noChangeArrowheads="1"/>
            </p:cNvSpPr>
            <p:nvPr/>
          </p:nvSpPr>
          <p:spPr bwMode="auto">
            <a:xfrm>
              <a:off x="7007225" y="3962400"/>
              <a:ext cx="1755775"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[7, 12, 4]</a:t>
              </a:r>
            </a:p>
          </p:txBody>
        </p:sp>
        <p:sp>
          <p:nvSpPr>
            <p:cNvPr id="23611" name="Line 35"/>
            <p:cNvSpPr>
              <a:spLocks noChangeShapeType="1"/>
            </p:cNvSpPr>
            <p:nvPr/>
          </p:nvSpPr>
          <p:spPr bwMode="auto">
            <a:xfrm>
              <a:off x="6781800" y="3505200"/>
              <a:ext cx="990600" cy="533401"/>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7" name="Group 16"/>
          <p:cNvGrpSpPr>
            <a:grpSpLocks/>
          </p:cNvGrpSpPr>
          <p:nvPr/>
        </p:nvGrpSpPr>
        <p:grpSpPr bwMode="auto">
          <a:xfrm>
            <a:off x="6551614" y="5059363"/>
            <a:ext cx="1296987" cy="966418"/>
            <a:chOff x="4418013" y="4419600"/>
            <a:chExt cx="1296987" cy="966419"/>
          </a:xfrm>
        </p:grpSpPr>
        <p:sp>
          <p:nvSpPr>
            <p:cNvPr id="23608" name="Rectangle 36"/>
            <p:cNvSpPr>
              <a:spLocks noChangeArrowheads="1"/>
            </p:cNvSpPr>
            <p:nvPr/>
          </p:nvSpPr>
          <p:spPr bwMode="auto">
            <a:xfrm>
              <a:off x="4418013" y="4800600"/>
              <a:ext cx="1296987"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[9, 10]</a:t>
              </a:r>
            </a:p>
          </p:txBody>
        </p:sp>
        <p:sp>
          <p:nvSpPr>
            <p:cNvPr id="23609" name="Line 37"/>
            <p:cNvSpPr>
              <a:spLocks noChangeShapeType="1"/>
            </p:cNvSpPr>
            <p:nvPr/>
          </p:nvSpPr>
          <p:spPr bwMode="auto">
            <a:xfrm flipH="1">
              <a:off x="4953000" y="4419600"/>
              <a:ext cx="457200" cy="457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0" name="Group 19"/>
          <p:cNvGrpSpPr>
            <a:grpSpLocks/>
          </p:cNvGrpSpPr>
          <p:nvPr/>
        </p:nvGrpSpPr>
        <p:grpSpPr bwMode="auto">
          <a:xfrm>
            <a:off x="7772400" y="5135563"/>
            <a:ext cx="838200" cy="890218"/>
            <a:chOff x="5638800" y="4495800"/>
            <a:chExt cx="838200" cy="890219"/>
          </a:xfrm>
        </p:grpSpPr>
        <p:sp>
          <p:nvSpPr>
            <p:cNvPr id="23606" name="Rectangle 38"/>
            <p:cNvSpPr>
              <a:spLocks noChangeArrowheads="1"/>
            </p:cNvSpPr>
            <p:nvPr/>
          </p:nvSpPr>
          <p:spPr bwMode="auto">
            <a:xfrm>
              <a:off x="5713413" y="4800600"/>
              <a:ext cx="763587"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a:t>
              </a:r>
            </a:p>
          </p:txBody>
        </p:sp>
        <p:sp>
          <p:nvSpPr>
            <p:cNvPr id="23607" name="Line 39"/>
            <p:cNvSpPr>
              <a:spLocks noChangeShapeType="1"/>
            </p:cNvSpPr>
            <p:nvPr/>
          </p:nvSpPr>
          <p:spPr bwMode="auto">
            <a:xfrm>
              <a:off x="5638800" y="4495800"/>
              <a:ext cx="304800" cy="381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8" name="Group 17"/>
          <p:cNvGrpSpPr>
            <a:grpSpLocks/>
          </p:cNvGrpSpPr>
          <p:nvPr/>
        </p:nvGrpSpPr>
        <p:grpSpPr bwMode="auto">
          <a:xfrm>
            <a:off x="6323014" y="5897563"/>
            <a:ext cx="839787" cy="890218"/>
            <a:chOff x="4189413" y="5257800"/>
            <a:chExt cx="839787" cy="890219"/>
          </a:xfrm>
        </p:grpSpPr>
        <p:sp>
          <p:nvSpPr>
            <p:cNvPr id="23604" name="Rectangle 40"/>
            <p:cNvSpPr>
              <a:spLocks noChangeArrowheads="1"/>
            </p:cNvSpPr>
            <p:nvPr/>
          </p:nvSpPr>
          <p:spPr bwMode="auto">
            <a:xfrm>
              <a:off x="4189413" y="5562600"/>
              <a:ext cx="763587"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[9]</a:t>
              </a:r>
            </a:p>
          </p:txBody>
        </p:sp>
        <p:sp>
          <p:nvSpPr>
            <p:cNvPr id="23605" name="Line 41"/>
            <p:cNvSpPr>
              <a:spLocks noChangeShapeType="1"/>
            </p:cNvSpPr>
            <p:nvPr/>
          </p:nvSpPr>
          <p:spPr bwMode="auto">
            <a:xfrm flipH="1">
              <a:off x="4572000" y="5257800"/>
              <a:ext cx="457200" cy="381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9" name="Group 18"/>
          <p:cNvGrpSpPr>
            <a:grpSpLocks/>
          </p:cNvGrpSpPr>
          <p:nvPr/>
        </p:nvGrpSpPr>
        <p:grpSpPr bwMode="auto">
          <a:xfrm>
            <a:off x="7008814" y="5973763"/>
            <a:ext cx="915987" cy="814018"/>
            <a:chOff x="4875213" y="5334000"/>
            <a:chExt cx="915987" cy="814019"/>
          </a:xfrm>
        </p:grpSpPr>
        <p:sp>
          <p:nvSpPr>
            <p:cNvPr id="23602" name="Rectangle 42"/>
            <p:cNvSpPr>
              <a:spLocks noChangeArrowheads="1"/>
            </p:cNvSpPr>
            <p:nvPr/>
          </p:nvSpPr>
          <p:spPr bwMode="auto">
            <a:xfrm>
              <a:off x="4875213" y="5562600"/>
              <a:ext cx="915987"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[10]</a:t>
              </a:r>
            </a:p>
          </p:txBody>
        </p:sp>
        <p:sp>
          <p:nvSpPr>
            <p:cNvPr id="23603" name="Line 43"/>
            <p:cNvSpPr>
              <a:spLocks noChangeShapeType="1"/>
            </p:cNvSpPr>
            <p:nvPr/>
          </p:nvSpPr>
          <p:spPr bwMode="auto">
            <a:xfrm>
              <a:off x="5181600" y="5334000"/>
              <a:ext cx="304800" cy="3048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2" name="Group 21"/>
          <p:cNvGrpSpPr>
            <a:grpSpLocks/>
          </p:cNvGrpSpPr>
          <p:nvPr/>
        </p:nvGrpSpPr>
        <p:grpSpPr bwMode="auto">
          <a:xfrm>
            <a:off x="8759826" y="5059363"/>
            <a:ext cx="1450975" cy="966418"/>
            <a:chOff x="6626225" y="4419600"/>
            <a:chExt cx="1450975" cy="966419"/>
          </a:xfrm>
        </p:grpSpPr>
        <p:sp>
          <p:nvSpPr>
            <p:cNvPr id="23600" name="Rectangle 44"/>
            <p:cNvSpPr>
              <a:spLocks noChangeArrowheads="1"/>
            </p:cNvSpPr>
            <p:nvPr/>
          </p:nvSpPr>
          <p:spPr bwMode="auto">
            <a:xfrm>
              <a:off x="6626225" y="4800600"/>
              <a:ext cx="1450975"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[7, 12]</a:t>
              </a:r>
            </a:p>
          </p:txBody>
        </p:sp>
        <p:sp>
          <p:nvSpPr>
            <p:cNvPr id="23601" name="Line 45"/>
            <p:cNvSpPr>
              <a:spLocks noChangeShapeType="1"/>
            </p:cNvSpPr>
            <p:nvPr/>
          </p:nvSpPr>
          <p:spPr bwMode="auto">
            <a:xfrm flipH="1">
              <a:off x="7315200" y="4419600"/>
              <a:ext cx="533400" cy="457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5" name="Group 24"/>
          <p:cNvGrpSpPr>
            <a:grpSpLocks/>
          </p:cNvGrpSpPr>
          <p:nvPr/>
        </p:nvGrpSpPr>
        <p:grpSpPr bwMode="auto">
          <a:xfrm>
            <a:off x="10134600" y="5135563"/>
            <a:ext cx="914400" cy="890218"/>
            <a:chOff x="8001000" y="4495800"/>
            <a:chExt cx="914400" cy="890219"/>
          </a:xfrm>
        </p:grpSpPr>
        <p:sp>
          <p:nvSpPr>
            <p:cNvPr id="23598" name="Rectangle 46"/>
            <p:cNvSpPr>
              <a:spLocks noChangeArrowheads="1"/>
            </p:cNvSpPr>
            <p:nvPr/>
          </p:nvSpPr>
          <p:spPr bwMode="auto">
            <a:xfrm>
              <a:off x="8074025" y="4800600"/>
              <a:ext cx="841375"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[4]</a:t>
              </a:r>
            </a:p>
          </p:txBody>
        </p:sp>
        <p:sp>
          <p:nvSpPr>
            <p:cNvPr id="23599" name="Line 47"/>
            <p:cNvSpPr>
              <a:spLocks noChangeShapeType="1"/>
            </p:cNvSpPr>
            <p:nvPr/>
          </p:nvSpPr>
          <p:spPr bwMode="auto">
            <a:xfrm>
              <a:off x="8001000" y="4495800"/>
              <a:ext cx="457200" cy="381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3" name="Group 22"/>
          <p:cNvGrpSpPr>
            <a:grpSpLocks/>
          </p:cNvGrpSpPr>
          <p:nvPr/>
        </p:nvGrpSpPr>
        <p:grpSpPr bwMode="auto">
          <a:xfrm>
            <a:off x="8531226" y="5897563"/>
            <a:ext cx="765175" cy="890218"/>
            <a:chOff x="6397625" y="5257800"/>
            <a:chExt cx="765175" cy="890219"/>
          </a:xfrm>
        </p:grpSpPr>
        <p:sp>
          <p:nvSpPr>
            <p:cNvPr id="23596" name="Rectangle 48"/>
            <p:cNvSpPr>
              <a:spLocks noChangeArrowheads="1"/>
            </p:cNvSpPr>
            <p:nvPr/>
          </p:nvSpPr>
          <p:spPr bwMode="auto">
            <a:xfrm>
              <a:off x="6397625" y="5562600"/>
              <a:ext cx="688975"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[7]</a:t>
              </a:r>
            </a:p>
          </p:txBody>
        </p:sp>
        <p:sp>
          <p:nvSpPr>
            <p:cNvPr id="23597" name="Line 49"/>
            <p:cNvSpPr>
              <a:spLocks noChangeShapeType="1"/>
            </p:cNvSpPr>
            <p:nvPr/>
          </p:nvSpPr>
          <p:spPr bwMode="auto">
            <a:xfrm flipH="1">
              <a:off x="6781800" y="5257800"/>
              <a:ext cx="381000" cy="3810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4" name="Group 23"/>
          <p:cNvGrpSpPr>
            <a:grpSpLocks/>
          </p:cNvGrpSpPr>
          <p:nvPr/>
        </p:nvGrpSpPr>
        <p:grpSpPr bwMode="auto">
          <a:xfrm>
            <a:off x="9369426" y="5973763"/>
            <a:ext cx="917575" cy="814018"/>
            <a:chOff x="7235825" y="5334000"/>
            <a:chExt cx="917575" cy="814019"/>
          </a:xfrm>
        </p:grpSpPr>
        <p:sp>
          <p:nvSpPr>
            <p:cNvPr id="23594" name="Rectangle 50"/>
            <p:cNvSpPr>
              <a:spLocks noChangeArrowheads="1"/>
            </p:cNvSpPr>
            <p:nvPr/>
          </p:nvSpPr>
          <p:spPr bwMode="auto">
            <a:xfrm>
              <a:off x="7235825" y="5562600"/>
              <a:ext cx="917575" cy="58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[12]</a:t>
              </a:r>
            </a:p>
          </p:txBody>
        </p:sp>
        <p:sp>
          <p:nvSpPr>
            <p:cNvPr id="23595" name="Line 51"/>
            <p:cNvSpPr>
              <a:spLocks noChangeShapeType="1"/>
            </p:cNvSpPr>
            <p:nvPr/>
          </p:nvSpPr>
          <p:spPr bwMode="auto">
            <a:xfrm>
              <a:off x="7239000" y="5334000"/>
              <a:ext cx="381000" cy="3048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7" name="Rectangle 7"/>
          <p:cNvSpPr>
            <a:spLocks noChangeArrowheads="1"/>
          </p:cNvSpPr>
          <p:nvPr/>
        </p:nvSpPr>
        <p:spPr bwMode="auto">
          <a:xfrm>
            <a:off x="1905000" y="5440363"/>
            <a:ext cx="1066800"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[3, 8]</a:t>
            </a:r>
          </a:p>
        </p:txBody>
      </p:sp>
      <p:sp>
        <p:nvSpPr>
          <p:cNvPr id="78" name="Rectangle 9"/>
          <p:cNvSpPr>
            <a:spLocks noChangeArrowheads="1"/>
          </p:cNvSpPr>
          <p:nvPr/>
        </p:nvSpPr>
        <p:spPr bwMode="auto">
          <a:xfrm>
            <a:off x="2895600" y="5440363"/>
            <a:ext cx="1371600"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[6, 13]</a:t>
            </a:r>
          </a:p>
        </p:txBody>
      </p:sp>
      <p:sp>
        <p:nvSpPr>
          <p:cNvPr id="79" name="Rectangle 20"/>
          <p:cNvSpPr>
            <a:spLocks noChangeArrowheads="1"/>
          </p:cNvSpPr>
          <p:nvPr/>
        </p:nvSpPr>
        <p:spPr bwMode="auto">
          <a:xfrm>
            <a:off x="4191000" y="5440363"/>
            <a:ext cx="1295400"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[2, 14]</a:t>
            </a:r>
          </a:p>
        </p:txBody>
      </p:sp>
      <p:sp>
        <p:nvSpPr>
          <p:cNvPr id="80" name="Rectangle 10"/>
          <p:cNvSpPr>
            <a:spLocks noChangeArrowheads="1"/>
          </p:cNvSpPr>
          <p:nvPr/>
        </p:nvSpPr>
        <p:spPr bwMode="auto">
          <a:xfrm>
            <a:off x="2057400" y="4602163"/>
            <a:ext cx="2133600"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[3, 6, 8, 13]</a:t>
            </a:r>
          </a:p>
        </p:txBody>
      </p:sp>
      <p:sp>
        <p:nvSpPr>
          <p:cNvPr id="81" name="Rectangle 21"/>
          <p:cNvSpPr>
            <a:spLocks noChangeArrowheads="1"/>
          </p:cNvSpPr>
          <p:nvPr/>
        </p:nvSpPr>
        <p:spPr bwMode="auto">
          <a:xfrm>
            <a:off x="4267200" y="4602163"/>
            <a:ext cx="1828800"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[2, 5, 14]</a:t>
            </a:r>
          </a:p>
        </p:txBody>
      </p:sp>
      <p:sp>
        <p:nvSpPr>
          <p:cNvPr id="82" name="Rectangle 32"/>
          <p:cNvSpPr>
            <a:spLocks noChangeArrowheads="1"/>
          </p:cNvSpPr>
          <p:nvPr/>
        </p:nvSpPr>
        <p:spPr bwMode="auto">
          <a:xfrm>
            <a:off x="6553200" y="5440363"/>
            <a:ext cx="1296988"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[9, 10]</a:t>
            </a:r>
          </a:p>
        </p:txBody>
      </p:sp>
      <p:sp>
        <p:nvSpPr>
          <p:cNvPr id="83" name="Rectangle 33"/>
          <p:cNvSpPr>
            <a:spLocks noChangeArrowheads="1"/>
          </p:cNvSpPr>
          <p:nvPr/>
        </p:nvSpPr>
        <p:spPr bwMode="auto">
          <a:xfrm>
            <a:off x="6705600" y="4602163"/>
            <a:ext cx="1677988"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 9, 10]</a:t>
            </a:r>
          </a:p>
        </p:txBody>
      </p:sp>
      <p:sp>
        <p:nvSpPr>
          <p:cNvPr id="84" name="Rectangle 22"/>
          <p:cNvSpPr>
            <a:spLocks noChangeArrowheads="1"/>
          </p:cNvSpPr>
          <p:nvPr/>
        </p:nvSpPr>
        <p:spPr bwMode="auto">
          <a:xfrm>
            <a:off x="2057400" y="3687763"/>
            <a:ext cx="3657600"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[2, 3, 5, 6, 8, 13, 14]</a:t>
            </a:r>
          </a:p>
        </p:txBody>
      </p:sp>
      <p:sp>
        <p:nvSpPr>
          <p:cNvPr id="85" name="Rectangle 41"/>
          <p:cNvSpPr>
            <a:spLocks noChangeArrowheads="1"/>
          </p:cNvSpPr>
          <p:nvPr/>
        </p:nvSpPr>
        <p:spPr bwMode="auto">
          <a:xfrm>
            <a:off x="8763000" y="5440364"/>
            <a:ext cx="1371600" cy="58578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[7, 12]</a:t>
            </a:r>
          </a:p>
        </p:txBody>
      </p:sp>
      <p:sp>
        <p:nvSpPr>
          <p:cNvPr id="86" name="Rectangle 42"/>
          <p:cNvSpPr>
            <a:spLocks noChangeArrowheads="1"/>
          </p:cNvSpPr>
          <p:nvPr/>
        </p:nvSpPr>
        <p:spPr bwMode="auto">
          <a:xfrm>
            <a:off x="9144001" y="4602163"/>
            <a:ext cx="1755775"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[4, 7, 12]</a:t>
            </a:r>
          </a:p>
        </p:txBody>
      </p:sp>
      <p:sp>
        <p:nvSpPr>
          <p:cNvPr id="87" name="Rectangle 43"/>
          <p:cNvSpPr>
            <a:spLocks noChangeArrowheads="1"/>
          </p:cNvSpPr>
          <p:nvPr/>
        </p:nvSpPr>
        <p:spPr bwMode="auto">
          <a:xfrm>
            <a:off x="7162800" y="3687763"/>
            <a:ext cx="3354388"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 4, 7, 9, 10,12]</a:t>
            </a:r>
          </a:p>
        </p:txBody>
      </p:sp>
      <p:sp>
        <p:nvSpPr>
          <p:cNvPr id="88" name="Rectangle 44"/>
          <p:cNvSpPr>
            <a:spLocks noChangeArrowheads="1"/>
          </p:cNvSpPr>
          <p:nvPr/>
        </p:nvSpPr>
        <p:spPr bwMode="auto">
          <a:xfrm>
            <a:off x="3048000" y="2773363"/>
            <a:ext cx="6400800" cy="58541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a:solidFill>
                  <a:schemeClr val="accent1"/>
                </a:solidFill>
                <a:latin typeface="Times New Roman" panose="02020603050405020304" pitchFamily="18" charset="0"/>
              </a:rPr>
              <a:t>[1, 2, 3, 4, 5, 6, 7, 8, 9, 10, 12, 13,14]</a:t>
            </a:r>
          </a:p>
        </p:txBody>
      </p:sp>
      <p:sp>
        <p:nvSpPr>
          <p:cNvPr id="23591" name="Rectangle 25"/>
          <p:cNvSpPr>
            <a:spLocks noChangeArrowheads="1"/>
          </p:cNvSpPr>
          <p:nvPr/>
        </p:nvSpPr>
        <p:spPr bwMode="auto">
          <a:xfrm>
            <a:off x="1828800" y="609601"/>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None/>
            </a:pPr>
            <a:r>
              <a:rPr lang="en-US" altLang="en-US" sz="2000" dirty="0" err="1">
                <a:latin typeface="Courier" pitchFamily="49" charset="0"/>
              </a:rPr>
              <a:t>MergeSort</a:t>
            </a:r>
            <a:r>
              <a:rPr lang="en-US" altLang="en-US" sz="2000" dirty="0">
                <a:latin typeface="Courier" pitchFamily="49" charset="0"/>
              </a:rPr>
              <a:t> (</a:t>
            </a:r>
            <a:r>
              <a:rPr lang="en-US" altLang="en-US" sz="2000" dirty="0" err="1">
                <a:latin typeface="Courier" pitchFamily="49" charset="0"/>
              </a:rPr>
              <a:t>A,p,r</a:t>
            </a:r>
            <a:r>
              <a:rPr lang="en-US" altLang="en-US" sz="2000" dirty="0">
                <a:latin typeface="Courier" pitchFamily="49" charset="0"/>
              </a:rPr>
              <a:t>)		// sort A[p, …, r]</a:t>
            </a:r>
          </a:p>
          <a:p>
            <a:pPr eaLnBrk="1" hangingPunct="1">
              <a:spcBef>
                <a:spcPct val="0"/>
              </a:spcBef>
              <a:buFont typeface="Arial" panose="020B0604020202020204" pitchFamily="34" charset="0"/>
              <a:buNone/>
            </a:pPr>
            <a:r>
              <a:rPr lang="en-US" altLang="en-US" sz="2000" dirty="0">
                <a:latin typeface="Courier" pitchFamily="49" charset="0"/>
              </a:rPr>
              <a:t>If (p&lt;r) {				// if &gt;1 item to sort</a:t>
            </a:r>
          </a:p>
          <a:p>
            <a:pPr eaLnBrk="1" hangingPunct="1">
              <a:spcBef>
                <a:spcPct val="0"/>
              </a:spcBef>
              <a:buFont typeface="Arial" panose="020B0604020202020204" pitchFamily="34" charset="0"/>
              <a:buNone/>
            </a:pPr>
            <a:r>
              <a:rPr lang="en-US" altLang="en-US" sz="2000" dirty="0">
                <a:latin typeface="Courier" pitchFamily="49" charset="0"/>
                <a:sym typeface="Symbol" panose="05050102010706020507" pitchFamily="18" charset="2"/>
              </a:rPr>
              <a:t>	q = (</a:t>
            </a:r>
            <a:r>
              <a:rPr lang="en-US" altLang="en-US" sz="2000" dirty="0" err="1">
                <a:latin typeface="Courier" pitchFamily="49" charset="0"/>
                <a:sym typeface="Symbol" panose="05050102010706020507" pitchFamily="18" charset="2"/>
              </a:rPr>
              <a:t>p+r</a:t>
            </a:r>
            <a:r>
              <a:rPr lang="en-US" altLang="en-US" sz="2000" dirty="0">
                <a:latin typeface="Courier" pitchFamily="49" charset="0"/>
                <a:sym typeface="Symbol" panose="05050102010706020507" pitchFamily="18" charset="2"/>
              </a:rPr>
              <a:t>)/2;</a:t>
            </a:r>
          </a:p>
          <a:p>
            <a:pPr eaLnBrk="1" hangingPunct="1">
              <a:spcBef>
                <a:spcPct val="0"/>
              </a:spcBef>
              <a:buFont typeface="Arial" panose="020B0604020202020204" pitchFamily="34" charset="0"/>
              <a:buNone/>
            </a:pPr>
            <a:r>
              <a:rPr lang="en-US" altLang="en-US" sz="2000" dirty="0">
                <a:latin typeface="Courier" pitchFamily="49" charset="0"/>
                <a:sym typeface="Symbol" panose="05050102010706020507" pitchFamily="18" charset="2"/>
              </a:rPr>
              <a:t>	</a:t>
            </a:r>
            <a:r>
              <a:rPr lang="en-US" altLang="en-US" sz="2000" dirty="0" err="1">
                <a:latin typeface="Courier" pitchFamily="49" charset="0"/>
                <a:sym typeface="Symbol" panose="05050102010706020507" pitchFamily="18" charset="2"/>
              </a:rPr>
              <a:t>MergeSort</a:t>
            </a:r>
            <a:r>
              <a:rPr lang="en-US" altLang="en-US" sz="2000" dirty="0">
                <a:latin typeface="Courier" pitchFamily="49" charset="0"/>
                <a:sym typeface="Symbol" panose="05050102010706020507" pitchFamily="18" charset="2"/>
              </a:rPr>
              <a:t> (</a:t>
            </a:r>
            <a:r>
              <a:rPr lang="en-US" altLang="en-US" sz="2000" dirty="0" err="1">
                <a:latin typeface="Courier" pitchFamily="49" charset="0"/>
                <a:sym typeface="Symbol" panose="05050102010706020507" pitchFamily="18" charset="2"/>
              </a:rPr>
              <a:t>A,p,q</a:t>
            </a:r>
            <a:r>
              <a:rPr lang="en-US" altLang="en-US" sz="2000" dirty="0">
                <a:latin typeface="Courier" pitchFamily="49" charset="0"/>
                <a:sym typeface="Symbol" panose="05050102010706020507" pitchFamily="18" charset="2"/>
              </a:rPr>
              <a:t>);	// sort left half</a:t>
            </a:r>
          </a:p>
          <a:p>
            <a:pPr eaLnBrk="1" hangingPunct="1">
              <a:spcBef>
                <a:spcPct val="0"/>
              </a:spcBef>
              <a:buFont typeface="Arial" panose="020B0604020202020204" pitchFamily="34" charset="0"/>
              <a:buNone/>
            </a:pPr>
            <a:r>
              <a:rPr lang="en-US" altLang="en-US" sz="2000" dirty="0">
                <a:latin typeface="Courier" pitchFamily="49" charset="0"/>
                <a:sym typeface="Symbol" panose="05050102010706020507" pitchFamily="18" charset="2"/>
              </a:rPr>
              <a:t>	</a:t>
            </a:r>
            <a:r>
              <a:rPr lang="en-US" altLang="en-US" sz="2000" dirty="0" err="1">
                <a:latin typeface="Courier" pitchFamily="49" charset="0"/>
                <a:sym typeface="Symbol" panose="05050102010706020507" pitchFamily="18" charset="2"/>
              </a:rPr>
              <a:t>MergeSort</a:t>
            </a:r>
            <a:r>
              <a:rPr lang="en-US" altLang="en-US" sz="2000" dirty="0">
                <a:latin typeface="Courier" pitchFamily="49" charset="0"/>
                <a:sym typeface="Symbol" panose="05050102010706020507" pitchFamily="18" charset="2"/>
              </a:rPr>
              <a:t> (A,q+1,r);	// sort right half</a:t>
            </a:r>
          </a:p>
          <a:p>
            <a:pPr eaLnBrk="1" hangingPunct="1">
              <a:spcBef>
                <a:spcPct val="0"/>
              </a:spcBef>
              <a:buFont typeface="Arial" panose="020B0604020202020204" pitchFamily="34" charset="0"/>
              <a:buNone/>
            </a:pPr>
            <a:r>
              <a:rPr lang="en-US" altLang="en-US" sz="2000" dirty="0">
                <a:latin typeface="Courier" pitchFamily="49" charset="0"/>
                <a:sym typeface="Symbol" panose="05050102010706020507" pitchFamily="18" charset="2"/>
              </a:rPr>
              <a:t>	Merge(</a:t>
            </a:r>
            <a:r>
              <a:rPr lang="en-US" altLang="en-US" sz="2000" dirty="0" err="1">
                <a:latin typeface="Courier" pitchFamily="49" charset="0"/>
                <a:sym typeface="Symbol" panose="05050102010706020507" pitchFamily="18" charset="2"/>
              </a:rPr>
              <a:t>A,p,q,r</a:t>
            </a:r>
            <a:r>
              <a:rPr lang="en-US" altLang="en-US" sz="2000" dirty="0">
                <a:latin typeface="Courier" pitchFamily="49" charset="0"/>
                <a:sym typeface="Symbol" panose="05050102010706020507" pitchFamily="18" charset="2"/>
              </a:rPr>
              <a:t>);</a:t>
            </a:r>
          </a:p>
          <a:p>
            <a:pPr eaLnBrk="1" hangingPunct="1">
              <a:spcBef>
                <a:spcPct val="0"/>
              </a:spcBef>
              <a:buFont typeface="Arial" panose="020B0604020202020204" pitchFamily="34" charset="0"/>
              <a:buNone/>
            </a:pPr>
            <a:r>
              <a:rPr lang="en-US" altLang="en-US" sz="2000" dirty="0">
                <a:latin typeface="Courier" pitchFamily="49" charset="0"/>
                <a:sym typeface="Symbol" panose="05050102010706020507" pitchFamily="18" charset="2"/>
              </a:rPr>
              <a:t>	}</a:t>
            </a:r>
          </a:p>
        </p:txBody>
      </p:sp>
      <p:sp>
        <p:nvSpPr>
          <p:cNvPr id="26" name="TextBox 25"/>
          <p:cNvSpPr txBox="1">
            <a:spLocks noChangeArrowheads="1"/>
          </p:cNvSpPr>
          <p:nvPr/>
        </p:nvSpPr>
        <p:spPr bwMode="auto">
          <a:xfrm>
            <a:off x="2714626" y="3276600"/>
            <a:ext cx="1552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600" dirty="0">
                <a:latin typeface="Arial" panose="020B0604020202020204" pitchFamily="34" charset="0"/>
              </a:rPr>
              <a:t>Call </a:t>
            </a:r>
            <a:r>
              <a:rPr lang="en-US" altLang="en-US" sz="1600" dirty="0" err="1">
                <a:latin typeface="Arial" panose="020B0604020202020204" pitchFamily="34" charset="0"/>
              </a:rPr>
              <a:t>MergeSort</a:t>
            </a:r>
            <a:endParaRPr lang="en-US" altLang="en-US" sz="1600" dirty="0">
              <a:latin typeface="Arial" panose="020B0604020202020204" pitchFamily="34" charset="0"/>
            </a:endParaRPr>
          </a:p>
        </p:txBody>
      </p:sp>
      <p:sp>
        <p:nvSpPr>
          <p:cNvPr id="91" name="TextBox 90"/>
          <p:cNvSpPr txBox="1">
            <a:spLocks noChangeArrowheads="1"/>
          </p:cNvSpPr>
          <p:nvPr/>
        </p:nvSpPr>
        <p:spPr bwMode="auto">
          <a:xfrm>
            <a:off x="1800226" y="4202114"/>
            <a:ext cx="155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600" dirty="0">
                <a:latin typeface="Arial" panose="020B0604020202020204" pitchFamily="34" charset="0"/>
              </a:rPr>
              <a:t>Call </a:t>
            </a:r>
            <a:r>
              <a:rPr lang="en-US" altLang="en-US" sz="1600" dirty="0" err="1">
                <a:latin typeface="Arial" panose="020B0604020202020204" pitchFamily="34" charset="0"/>
              </a:rPr>
              <a:t>MergeSort</a:t>
            </a:r>
            <a:endParaRPr lang="en-US" altLang="en-US" sz="1600"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bg/>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1">
                                            <p:bg/>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bg/>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8"/>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2">
                                            <p:bg/>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3">
                                            <p:bg/>
                                          </p:spTgt>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3"/>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5">
                                            <p:bg/>
                                          </p:spTgt>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nodeType="clickEffect">
                                  <p:stCondLst>
                                    <p:cond delay="0"/>
                                  </p:stCondLst>
                                  <p:childTnLst>
                                    <p:set>
                                      <p:cBhvr>
                                        <p:cTn id="156" dur="1" fill="hold">
                                          <p:stCondLst>
                                            <p:cond delay="0"/>
                                          </p:stCondLst>
                                        </p:cTn>
                                        <p:tgtEl>
                                          <p:spTgt spid="25"/>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86">
                                            <p:bg/>
                                          </p:spTgt>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7">
                                            <p:bg/>
                                          </p:spTgt>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8">
                                            <p:bg/>
                                          </p:spTgt>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allAtOnce" animBg="1"/>
      <p:bldP spid="78" grpId="0" build="allAtOnce" animBg="1"/>
      <p:bldP spid="79" grpId="0" build="allAtOnce" animBg="1"/>
      <p:bldP spid="80" grpId="0" build="allAtOnce" animBg="1"/>
      <p:bldP spid="81" grpId="0" build="allAtOnce" animBg="1"/>
      <p:bldP spid="82" grpId="0" build="allAtOnce" animBg="1"/>
      <p:bldP spid="83" grpId="0" build="allAtOnce" animBg="1"/>
      <p:bldP spid="84" grpId="0" build="allAtOnce" animBg="1"/>
      <p:bldP spid="85" grpId="0" build="allAtOnce" animBg="1"/>
      <p:bldP spid="86" grpId="0" build="allAtOnce" animBg="1"/>
      <p:bldP spid="87" grpId="0" build="allAtOnce" animBg="1"/>
      <p:bldP spid="88" grpId="0" build="allAtOnce" animBg="1"/>
      <p:bldP spid="26" grpId="0"/>
      <p:bldP spid="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smtClean="0">
                <a:ea typeface="ＭＳ Ｐゴシック" panose="020B0600070205080204" pitchFamily="34" charset="-128"/>
              </a:rPr>
              <a:t>Outline</a:t>
            </a:r>
          </a:p>
        </p:txBody>
      </p:sp>
      <p:sp>
        <p:nvSpPr>
          <p:cNvPr id="16386" name="Content Placeholder 2"/>
          <p:cNvSpPr>
            <a:spLocks noGrp="1"/>
          </p:cNvSpPr>
          <p:nvPr>
            <p:ph idx="1"/>
          </p:nvPr>
        </p:nvSpPr>
        <p:spPr/>
        <p:txBody>
          <a:bodyPr/>
          <a:lstStyle/>
          <a:p>
            <a:r>
              <a:rPr lang="en-US" altLang="en-US" sz="4000" dirty="0">
                <a:ea typeface="ＭＳ Ｐゴシック" panose="020B0600070205080204" pitchFamily="34" charset="-128"/>
              </a:rPr>
              <a:t>Divide and Conquer algorithms</a:t>
            </a:r>
          </a:p>
          <a:p>
            <a:r>
              <a:rPr lang="en-US" altLang="en-US" sz="4000" dirty="0">
                <a:ea typeface="ＭＳ Ｐゴシック" panose="020B0600070205080204" pitchFamily="34" charset="-128"/>
              </a:rPr>
              <a:t>Merge Sort</a:t>
            </a:r>
          </a:p>
          <a:p>
            <a:r>
              <a:rPr lang="en-US" altLang="en-US" sz="4000" dirty="0">
                <a:ea typeface="ＭＳ Ｐゴシック" panose="020B0600070205080204" pitchFamily="34" charset="-128"/>
              </a:rPr>
              <a:t>Quicksort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4577" name="Rectangle 2"/>
          <p:cNvSpPr>
            <a:spLocks noGrp="1"/>
          </p:cNvSpPr>
          <p:nvPr>
            <p:ph type="title"/>
          </p:nvPr>
        </p:nvSpPr>
        <p:spPr>
          <a:xfrm>
            <a:off x="2057400" y="0"/>
            <a:ext cx="8229600" cy="1143000"/>
          </a:xfrm>
        </p:spPr>
        <p:txBody>
          <a:bodyPr/>
          <a:lstStyle/>
          <a:p>
            <a:r>
              <a:rPr lang="da-DK" altLang="en-US" dirty="0" smtClean="0">
                <a:ea typeface="ＭＳ Ｐゴシック" panose="020B0600070205080204" pitchFamily="34" charset="-128"/>
              </a:rPr>
              <a:t>Merge Sort Performance</a:t>
            </a:r>
          </a:p>
        </p:txBody>
      </p:sp>
      <p:graphicFrame>
        <p:nvGraphicFramePr>
          <p:cNvPr id="24578" name="Object 3"/>
          <p:cNvGraphicFramePr>
            <a:graphicFrameLocks noGrp="1" noChangeAspect="1"/>
          </p:cNvGraphicFramePr>
          <p:nvPr>
            <p:ph type="body" idx="1"/>
            <p:extLst>
              <p:ext uri="{D42A27DB-BD31-4B8C-83A1-F6EECF244321}">
                <p14:modId xmlns:p14="http://schemas.microsoft.com/office/powerpoint/2010/main" val="2023513138"/>
              </p:ext>
            </p:extLst>
          </p:nvPr>
        </p:nvGraphicFramePr>
        <p:xfrm>
          <a:off x="7561262" y="1295400"/>
          <a:ext cx="4173538" cy="4953000"/>
        </p:xfrm>
        <a:graphic>
          <a:graphicData uri="http://schemas.openxmlformats.org/presentationml/2006/ole">
            <mc:AlternateContent xmlns:mc="http://schemas.openxmlformats.org/markup-compatibility/2006">
              <mc:Choice xmlns:v="urn:schemas-microsoft-com:vml" Requires="v">
                <p:oleObj spid="_x0000_s2054" name="Photo Editor Photo" r:id="rId3" imgW="4753639" imgH="5638095" progId="MSPhotoEd.3">
                  <p:embed/>
                </p:oleObj>
              </mc:Choice>
              <mc:Fallback>
                <p:oleObj name="Photo Editor Photo" r:id="rId3" imgW="4753639" imgH="5638095" progId="MSPhotoEd.3">
                  <p:embed/>
                  <p:pic>
                    <p:nvPicPr>
                      <p:cNvPr id="2457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262"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B053B56E-99A5-E44F-840F-46977C51BCDD}"/>
              </a:ext>
            </a:extLst>
          </p:cNvPr>
          <p:cNvSpPr>
            <a:spLocks noGrp="1" noChangeArrowheads="1"/>
          </p:cNvSpPr>
          <p:nvPr>
            <p:ph type="body" idx="1"/>
          </p:nvPr>
        </p:nvSpPr>
        <p:spPr>
          <a:xfrm>
            <a:off x="627062" y="990600"/>
            <a:ext cx="6172200" cy="5486400"/>
          </a:xfrm>
        </p:spPr>
        <p:txBody>
          <a:bodyPr>
            <a:normAutofit fontScale="92500" lnSpcReduction="10000"/>
          </a:bodyPr>
          <a:lstStyle/>
          <a:p>
            <a:pPr marL="0" indent="0">
              <a:buNone/>
              <a:defRPr/>
            </a:pPr>
            <a:r>
              <a:rPr lang="en-US" sz="2800" dirty="0" smtClean="0">
                <a:ea typeface="ＭＳ Ｐゴシック" charset="0"/>
                <a:cs typeface="ＭＳ Ｐゴシック" charset="0"/>
              </a:rPr>
              <a:t>Think about merge sort performance. Consider the case for n=8; you may find it helpful to write out the cases for the different levels.</a:t>
            </a:r>
            <a:endParaRPr lang="en-US" sz="2800" dirty="0">
              <a:ea typeface="ＭＳ Ｐゴシック" charset="0"/>
              <a:cs typeface="ＭＳ Ｐゴシック" charset="0"/>
            </a:endParaRPr>
          </a:p>
          <a:p>
            <a:pPr>
              <a:buFont typeface="Arial" charset="0"/>
              <a:buChar char="•"/>
              <a:defRPr/>
            </a:pPr>
            <a:r>
              <a:rPr lang="en-US" sz="2800" dirty="0" smtClean="0">
                <a:ea typeface="ＭＳ Ｐゴシック" charset="0"/>
                <a:cs typeface="ＭＳ Ｐゴシック" charset="0"/>
              </a:rPr>
              <a:t>Divide: what is the time complexity of each divide step?</a:t>
            </a:r>
          </a:p>
          <a:p>
            <a:pPr>
              <a:buFont typeface="Arial" charset="0"/>
              <a:buChar char="•"/>
              <a:defRPr/>
            </a:pPr>
            <a:r>
              <a:rPr lang="en-US" sz="2800" dirty="0" smtClean="0">
                <a:ea typeface="ＭＳ Ｐゴシック" charset="0"/>
                <a:cs typeface="ＭＳ Ｐゴシック" charset="0"/>
              </a:rPr>
              <a:t>Conquer</a:t>
            </a:r>
            <a:endParaRPr lang="en-US" sz="2800" dirty="0">
              <a:ea typeface="ＭＳ Ｐゴシック" charset="0"/>
              <a:cs typeface="ＭＳ Ｐゴシック" charset="0"/>
            </a:endParaRPr>
          </a:p>
          <a:p>
            <a:pPr lvl="1">
              <a:buFont typeface="Arial" charset="0"/>
              <a:buChar char="–"/>
              <a:defRPr/>
            </a:pPr>
            <a:r>
              <a:rPr lang="en-US" sz="2400" dirty="0" smtClean="0">
                <a:ea typeface="ＭＳ Ｐゴシック" charset="0"/>
                <a:cs typeface="ＭＳ Ｐゴシック" charset="0"/>
              </a:rPr>
              <a:t>How </a:t>
            </a:r>
            <a:r>
              <a:rPr lang="en-US" sz="2400" dirty="0">
                <a:ea typeface="ＭＳ Ｐゴシック" charset="0"/>
                <a:cs typeface="ＭＳ Ｐゴシック" charset="0"/>
              </a:rPr>
              <a:t>many divides happen</a:t>
            </a:r>
            <a:r>
              <a:rPr lang="en-US" sz="2400" dirty="0" smtClean="0">
                <a:ea typeface="ＭＳ Ｐゴシック" charset="0"/>
                <a:cs typeface="ＭＳ Ｐゴシック" charset="0"/>
              </a:rPr>
              <a:t>?</a:t>
            </a:r>
          </a:p>
          <a:p>
            <a:pPr lvl="1">
              <a:buFont typeface="Arial" charset="0"/>
              <a:buChar char="–"/>
              <a:defRPr/>
            </a:pPr>
            <a:r>
              <a:rPr lang="en-US" sz="2400" dirty="0" smtClean="0">
                <a:ea typeface="ＭＳ Ｐゴシック" charset="0"/>
                <a:cs typeface="ＭＳ Ｐゴシック" charset="0"/>
              </a:rPr>
              <a:t>What is the time complexity of sorting the smallest </a:t>
            </a:r>
            <a:r>
              <a:rPr lang="en-US" sz="2400" dirty="0" err="1" smtClean="0">
                <a:ea typeface="ＭＳ Ｐゴシック" charset="0"/>
                <a:cs typeface="ＭＳ Ｐゴシック" charset="0"/>
              </a:rPr>
              <a:t>subproblem</a:t>
            </a:r>
            <a:r>
              <a:rPr lang="en-US" sz="2400" dirty="0" smtClean="0">
                <a:ea typeface="ＭＳ Ｐゴシック" charset="0"/>
                <a:cs typeface="ＭＳ Ｐゴシック" charset="0"/>
              </a:rPr>
              <a:t>?</a:t>
            </a:r>
            <a:endParaRPr lang="en-US" sz="2400" dirty="0">
              <a:ea typeface="ＭＳ Ｐゴシック" charset="0"/>
              <a:cs typeface="ＭＳ Ｐゴシック" charset="0"/>
            </a:endParaRPr>
          </a:p>
          <a:p>
            <a:pPr>
              <a:buFont typeface="Arial" charset="0"/>
              <a:buChar char="•"/>
              <a:defRPr/>
            </a:pPr>
            <a:r>
              <a:rPr lang="en-US" sz="2800" dirty="0" smtClean="0">
                <a:ea typeface="ＭＳ Ｐゴシック" charset="0"/>
                <a:cs typeface="ＭＳ Ｐゴシック" charset="0"/>
              </a:rPr>
              <a:t>Merge:</a:t>
            </a:r>
            <a:endParaRPr lang="en-US" sz="2800" dirty="0">
              <a:ea typeface="ＭＳ Ｐゴシック" charset="0"/>
              <a:cs typeface="ＭＳ Ｐゴシック" charset="0"/>
            </a:endParaRPr>
          </a:p>
          <a:p>
            <a:pPr lvl="1">
              <a:buFont typeface="Arial" charset="0"/>
              <a:buChar char="–"/>
              <a:defRPr/>
            </a:pPr>
            <a:r>
              <a:rPr lang="en-US" sz="2400" dirty="0" smtClean="0">
                <a:ea typeface="ＭＳ Ｐゴシック" charset="0"/>
                <a:cs typeface="ＭＳ Ｐゴシック" charset="0"/>
              </a:rPr>
              <a:t>What is the time complexity of each merge step?</a:t>
            </a:r>
            <a:endParaRPr lang="en-US" sz="2400" dirty="0">
              <a:ea typeface="ＭＳ Ｐゴシック" charset="0"/>
              <a:cs typeface="ＭＳ Ｐゴシック" charset="0"/>
            </a:endParaRPr>
          </a:p>
          <a:p>
            <a:pPr lvl="1">
              <a:buFont typeface="Arial" charset="0"/>
              <a:buChar char="–"/>
              <a:defRPr/>
            </a:pPr>
            <a:r>
              <a:rPr lang="en-US" sz="2400" dirty="0" smtClean="0">
                <a:ea typeface="ＭＳ Ｐゴシック" charset="0"/>
                <a:cs typeface="ＭＳ Ｐゴシック" charset="0"/>
              </a:rPr>
              <a:t>How many merges happen?</a:t>
            </a:r>
            <a:endParaRPr lang="en-US" sz="2800" dirty="0">
              <a:ea typeface="ＭＳ Ｐゴシック" charset="0"/>
              <a:cs typeface="ＭＳ Ｐゴシック" charset="0"/>
            </a:endParaRPr>
          </a:p>
        </p:txBody>
      </p:sp>
      <p:sp>
        <p:nvSpPr>
          <p:cNvPr id="2" name="TextBox 1"/>
          <p:cNvSpPr txBox="1"/>
          <p:nvPr/>
        </p:nvSpPr>
        <p:spPr>
          <a:xfrm>
            <a:off x="6683029" y="1916668"/>
            <a:ext cx="960119" cy="369332"/>
          </a:xfrm>
          <a:prstGeom prst="rect">
            <a:avLst/>
          </a:prstGeom>
          <a:noFill/>
        </p:spPr>
        <p:txBody>
          <a:bodyPr wrap="square" rtlCol="0">
            <a:spAutoFit/>
          </a:bodyPr>
          <a:lstStyle/>
          <a:p>
            <a:r>
              <a:rPr lang="en-US" dirty="0" smtClean="0"/>
              <a:t>Level 1</a:t>
            </a:r>
            <a:endParaRPr lang="en-US" dirty="0"/>
          </a:p>
        </p:txBody>
      </p:sp>
      <p:sp>
        <p:nvSpPr>
          <p:cNvPr id="6" name="TextBox 5"/>
          <p:cNvSpPr txBox="1"/>
          <p:nvPr/>
        </p:nvSpPr>
        <p:spPr>
          <a:xfrm>
            <a:off x="6683029" y="3212068"/>
            <a:ext cx="960119" cy="369332"/>
          </a:xfrm>
          <a:prstGeom prst="rect">
            <a:avLst/>
          </a:prstGeom>
          <a:noFill/>
        </p:spPr>
        <p:txBody>
          <a:bodyPr wrap="square" rtlCol="0">
            <a:spAutoFit/>
          </a:bodyPr>
          <a:lstStyle/>
          <a:p>
            <a:r>
              <a:rPr lang="en-US" dirty="0" smtClean="0"/>
              <a:t>Level 3</a:t>
            </a:r>
            <a:endParaRPr lang="en-US" dirty="0"/>
          </a:p>
        </p:txBody>
      </p:sp>
      <p:sp>
        <p:nvSpPr>
          <p:cNvPr id="7" name="TextBox 6"/>
          <p:cNvSpPr txBox="1"/>
          <p:nvPr/>
        </p:nvSpPr>
        <p:spPr>
          <a:xfrm>
            <a:off x="6683029" y="2559627"/>
            <a:ext cx="960119" cy="369332"/>
          </a:xfrm>
          <a:prstGeom prst="rect">
            <a:avLst/>
          </a:prstGeom>
          <a:noFill/>
        </p:spPr>
        <p:txBody>
          <a:bodyPr wrap="square" rtlCol="0">
            <a:spAutoFit/>
          </a:bodyPr>
          <a:lstStyle/>
          <a:p>
            <a:r>
              <a:rPr lang="en-US" dirty="0" smtClean="0"/>
              <a:t>Level 2</a:t>
            </a:r>
            <a:endParaRPr lang="en-US" dirty="0"/>
          </a:p>
        </p:txBody>
      </p:sp>
      <p:sp>
        <p:nvSpPr>
          <p:cNvPr id="8" name="TextBox 7"/>
          <p:cNvSpPr txBox="1"/>
          <p:nvPr/>
        </p:nvSpPr>
        <p:spPr>
          <a:xfrm>
            <a:off x="6705600" y="3897868"/>
            <a:ext cx="960119" cy="369332"/>
          </a:xfrm>
          <a:prstGeom prst="rect">
            <a:avLst/>
          </a:prstGeom>
          <a:noFill/>
        </p:spPr>
        <p:txBody>
          <a:bodyPr wrap="square" rtlCol="0">
            <a:spAutoFit/>
          </a:bodyPr>
          <a:lstStyle/>
          <a:p>
            <a:r>
              <a:rPr lang="en-US" dirty="0" smtClean="0"/>
              <a:t>Level 3</a:t>
            </a:r>
            <a:endParaRPr lang="en-US" dirty="0"/>
          </a:p>
        </p:txBody>
      </p:sp>
      <p:sp>
        <p:nvSpPr>
          <p:cNvPr id="9" name="TextBox 8"/>
          <p:cNvSpPr txBox="1"/>
          <p:nvPr/>
        </p:nvSpPr>
        <p:spPr>
          <a:xfrm>
            <a:off x="6705600" y="5193268"/>
            <a:ext cx="960119" cy="369332"/>
          </a:xfrm>
          <a:prstGeom prst="rect">
            <a:avLst/>
          </a:prstGeom>
          <a:noFill/>
        </p:spPr>
        <p:txBody>
          <a:bodyPr wrap="square" rtlCol="0">
            <a:spAutoFit/>
          </a:bodyPr>
          <a:lstStyle/>
          <a:p>
            <a:r>
              <a:rPr lang="en-US" dirty="0" smtClean="0"/>
              <a:t>Level 1</a:t>
            </a:r>
            <a:endParaRPr lang="en-US" dirty="0"/>
          </a:p>
        </p:txBody>
      </p:sp>
      <p:sp>
        <p:nvSpPr>
          <p:cNvPr id="10" name="TextBox 9"/>
          <p:cNvSpPr txBox="1"/>
          <p:nvPr/>
        </p:nvSpPr>
        <p:spPr>
          <a:xfrm>
            <a:off x="6705600" y="4540827"/>
            <a:ext cx="960119" cy="369332"/>
          </a:xfrm>
          <a:prstGeom prst="rect">
            <a:avLst/>
          </a:prstGeom>
          <a:noFill/>
        </p:spPr>
        <p:txBody>
          <a:bodyPr wrap="square" rtlCol="0">
            <a:spAutoFit/>
          </a:bodyPr>
          <a:lstStyle/>
          <a:p>
            <a:r>
              <a:rPr lang="en-US" dirty="0" smtClean="0"/>
              <a:t>Level 2</a:t>
            </a:r>
            <a:endParaRPr lang="en-US" dirty="0"/>
          </a:p>
        </p:txBody>
      </p:sp>
    </p:spTree>
    <p:extLst>
      <p:ext uri="{BB962C8B-B14F-4D97-AF65-F5344CB8AC3E}">
        <p14:creationId xmlns:p14="http://schemas.microsoft.com/office/powerpoint/2010/main" val="15687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459">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4577" name="Rectangle 2"/>
          <p:cNvSpPr>
            <a:spLocks noGrp="1"/>
          </p:cNvSpPr>
          <p:nvPr>
            <p:ph type="title"/>
          </p:nvPr>
        </p:nvSpPr>
        <p:spPr>
          <a:xfrm>
            <a:off x="2057400" y="0"/>
            <a:ext cx="8229600" cy="1143000"/>
          </a:xfrm>
        </p:spPr>
        <p:txBody>
          <a:bodyPr/>
          <a:lstStyle/>
          <a:p>
            <a:r>
              <a:rPr lang="da-DK" altLang="en-US" dirty="0" smtClean="0">
                <a:ea typeface="ＭＳ Ｐゴシック" panose="020B0600070205080204" pitchFamily="34" charset="-128"/>
              </a:rPr>
              <a:t>Merge Sort Performance</a:t>
            </a:r>
          </a:p>
        </p:txBody>
      </p:sp>
      <p:graphicFrame>
        <p:nvGraphicFramePr>
          <p:cNvPr id="24578" name="Object 3"/>
          <p:cNvGraphicFramePr>
            <a:graphicFrameLocks noGrp="1" noChangeAspect="1"/>
          </p:cNvGraphicFramePr>
          <p:nvPr>
            <p:ph type="body" idx="1"/>
            <p:extLst>
              <p:ext uri="{D42A27DB-BD31-4B8C-83A1-F6EECF244321}">
                <p14:modId xmlns:p14="http://schemas.microsoft.com/office/powerpoint/2010/main" val="2023513138"/>
              </p:ext>
            </p:extLst>
          </p:nvPr>
        </p:nvGraphicFramePr>
        <p:xfrm>
          <a:off x="7561262" y="1295400"/>
          <a:ext cx="4173538" cy="4953000"/>
        </p:xfrm>
        <a:graphic>
          <a:graphicData uri="http://schemas.openxmlformats.org/presentationml/2006/ole">
            <mc:AlternateContent xmlns:mc="http://schemas.openxmlformats.org/markup-compatibility/2006">
              <mc:Choice xmlns:v="urn:schemas-microsoft-com:vml" Requires="v">
                <p:oleObj spid="_x0000_s24606" name="Photo Editor Photo" r:id="rId3" imgW="4753639" imgH="5638095" progId="MSPhotoEd.3">
                  <p:embed/>
                </p:oleObj>
              </mc:Choice>
              <mc:Fallback>
                <p:oleObj name="Photo Editor Photo" r:id="rId3" imgW="4753639" imgH="5638095"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262"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B053B56E-99A5-E44F-840F-46977C51BCDD}"/>
              </a:ext>
            </a:extLst>
          </p:cNvPr>
          <p:cNvSpPr>
            <a:spLocks noGrp="1" noChangeArrowheads="1"/>
          </p:cNvSpPr>
          <p:nvPr>
            <p:ph type="body" idx="1"/>
          </p:nvPr>
        </p:nvSpPr>
        <p:spPr>
          <a:xfrm>
            <a:off x="627062" y="990600"/>
            <a:ext cx="6172200" cy="5486400"/>
          </a:xfrm>
        </p:spPr>
        <p:txBody>
          <a:bodyPr/>
          <a:lstStyle/>
          <a:p>
            <a:pPr marL="0" indent="0">
              <a:buNone/>
              <a:defRPr/>
            </a:pPr>
            <a:r>
              <a:rPr lang="en-US" sz="2800" dirty="0">
                <a:ea typeface="ＭＳ Ｐゴシック" charset="0"/>
                <a:cs typeface="ＭＳ Ｐゴシック" charset="0"/>
              </a:rPr>
              <a:t>Consider case </a:t>
            </a:r>
            <a:r>
              <a:rPr lang="en-US" sz="2800" dirty="0" smtClean="0">
                <a:ea typeface="ＭＳ Ｐゴシック" charset="0"/>
                <a:cs typeface="ＭＳ Ｐゴシック" charset="0"/>
              </a:rPr>
              <a:t>n=8.</a:t>
            </a:r>
            <a:endParaRPr lang="en-US" sz="2800" dirty="0">
              <a:ea typeface="ＭＳ Ｐゴシック" charset="0"/>
              <a:cs typeface="ＭＳ Ｐゴシック" charset="0"/>
            </a:endParaRPr>
          </a:p>
          <a:p>
            <a:pPr>
              <a:buFont typeface="Arial" charset="0"/>
              <a:buChar char="•"/>
              <a:defRPr/>
            </a:pPr>
            <a:r>
              <a:rPr lang="en-US" sz="2800" dirty="0" smtClean="0">
                <a:ea typeface="ＭＳ Ｐゴシック" charset="0"/>
                <a:cs typeface="ＭＳ Ｐゴシック" charset="0"/>
              </a:rPr>
              <a:t>Divide/conquer</a:t>
            </a:r>
            <a:endParaRPr lang="en-US" sz="2800" dirty="0">
              <a:ea typeface="ＭＳ Ｐゴシック" charset="0"/>
              <a:cs typeface="ＭＳ Ｐゴシック" charset="0"/>
            </a:endParaRPr>
          </a:p>
          <a:p>
            <a:pPr lvl="1">
              <a:buFont typeface="Arial" charset="0"/>
              <a:buChar char="–"/>
              <a:defRPr/>
            </a:pPr>
            <a:r>
              <a:rPr lang="en-US" sz="2400" dirty="0">
                <a:ea typeface="ＭＳ Ｐゴシック" charset="0"/>
                <a:cs typeface="ＭＳ Ｐゴシック" charset="0"/>
              </a:rPr>
              <a:t>Level 1: constant time c</a:t>
            </a:r>
            <a:r>
              <a:rPr lang="en-US" sz="2400" baseline="-25000" dirty="0">
                <a:ea typeface="ＭＳ Ｐゴシック" charset="0"/>
                <a:cs typeface="ＭＳ Ｐゴシック" charset="0"/>
              </a:rPr>
              <a:t>1</a:t>
            </a:r>
            <a:endParaRPr lang="en-US" sz="2400" dirty="0">
              <a:ea typeface="ＭＳ Ｐゴシック" charset="0"/>
              <a:cs typeface="ＭＳ Ｐゴシック" charset="0"/>
            </a:endParaRPr>
          </a:p>
          <a:p>
            <a:pPr lvl="1">
              <a:buFont typeface="Arial" charset="0"/>
              <a:buChar char="–"/>
              <a:defRPr/>
            </a:pPr>
            <a:r>
              <a:rPr lang="en-US" sz="2400" dirty="0">
                <a:ea typeface="ＭＳ Ｐゴシック" charset="0"/>
                <a:cs typeface="ＭＳ Ｐゴシック" charset="0"/>
              </a:rPr>
              <a:t>Level 2: 2c</a:t>
            </a:r>
            <a:r>
              <a:rPr lang="en-US" sz="2400" baseline="-25000" dirty="0">
                <a:ea typeface="ＭＳ Ｐゴシック" charset="0"/>
                <a:cs typeface="ＭＳ Ｐゴシック" charset="0"/>
              </a:rPr>
              <a:t>1</a:t>
            </a:r>
            <a:endParaRPr lang="en-US" sz="2400" dirty="0">
              <a:ea typeface="ＭＳ Ｐゴシック" charset="0"/>
              <a:cs typeface="ＭＳ Ｐゴシック" charset="0"/>
            </a:endParaRPr>
          </a:p>
          <a:p>
            <a:pPr lvl="1">
              <a:buFont typeface="Arial" charset="0"/>
              <a:buChar char="–"/>
              <a:defRPr/>
            </a:pPr>
            <a:r>
              <a:rPr lang="en-US" sz="2400" dirty="0">
                <a:ea typeface="ＭＳ Ｐゴシック" charset="0"/>
                <a:cs typeface="ＭＳ Ｐゴシック" charset="0"/>
              </a:rPr>
              <a:t>Level 3: </a:t>
            </a:r>
            <a:r>
              <a:rPr lang="en-US" sz="2400" dirty="0" smtClean="0">
                <a:ea typeface="ＭＳ Ｐゴシック" charset="0"/>
                <a:cs typeface="ＭＳ Ｐゴシック" charset="0"/>
              </a:rPr>
              <a:t>4c</a:t>
            </a:r>
            <a:r>
              <a:rPr lang="en-US" sz="2400" baseline="-25000" dirty="0" smtClean="0">
                <a:ea typeface="ＭＳ Ｐゴシック" charset="0"/>
                <a:cs typeface="ＭＳ Ｐゴシック" charset="0"/>
              </a:rPr>
              <a:t>1</a:t>
            </a:r>
          </a:p>
          <a:p>
            <a:pPr lvl="1">
              <a:buFont typeface="Arial" charset="0"/>
              <a:buChar char="–"/>
              <a:defRPr/>
            </a:pPr>
            <a:r>
              <a:rPr lang="en-US" sz="2400" dirty="0" smtClean="0">
                <a:ea typeface="ＭＳ Ｐゴシック" charset="0"/>
                <a:cs typeface="ＭＳ Ｐゴシック" charset="0"/>
              </a:rPr>
              <a:t>Sorting at the lowest level takes no time</a:t>
            </a:r>
            <a:endParaRPr lang="en-US" sz="2400" dirty="0">
              <a:ea typeface="ＭＳ Ｐゴシック" charset="0"/>
              <a:cs typeface="ＭＳ Ｐゴシック" charset="0"/>
            </a:endParaRPr>
          </a:p>
          <a:p>
            <a:pPr>
              <a:buFont typeface="Arial" charset="0"/>
              <a:buChar char="•"/>
              <a:defRPr/>
            </a:pPr>
            <a:r>
              <a:rPr lang="en-US" sz="2800" dirty="0">
                <a:ea typeface="ＭＳ Ｐゴシック" charset="0"/>
                <a:cs typeface="ＭＳ Ｐゴシック" charset="0"/>
              </a:rPr>
              <a:t>Merge</a:t>
            </a:r>
          </a:p>
          <a:p>
            <a:pPr lvl="1">
              <a:buFont typeface="Arial" charset="0"/>
              <a:buChar char="–"/>
              <a:defRPr/>
            </a:pPr>
            <a:r>
              <a:rPr lang="en-US" sz="2400" dirty="0">
                <a:ea typeface="ＭＳ Ｐゴシック" charset="0"/>
                <a:cs typeface="ＭＳ Ｐゴシック" charset="0"/>
              </a:rPr>
              <a:t>Level </a:t>
            </a:r>
            <a:r>
              <a:rPr lang="en-US" sz="2400" dirty="0" smtClean="0">
                <a:ea typeface="ＭＳ Ｐゴシック" charset="0"/>
                <a:cs typeface="ＭＳ Ｐゴシック" charset="0"/>
              </a:rPr>
              <a:t>1: </a:t>
            </a:r>
            <a:r>
              <a:rPr lang="en-US" sz="2400" dirty="0">
                <a:ea typeface="ＭＳ Ｐゴシック" charset="0"/>
                <a:cs typeface="ＭＳ Ｐゴシック" charset="0"/>
              </a:rPr>
              <a:t>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a:t>
            </a:r>
          </a:p>
          <a:p>
            <a:pPr lvl="1">
              <a:buFont typeface="Arial" charset="0"/>
              <a:buChar char="–"/>
              <a:defRPr/>
            </a:pPr>
            <a:r>
              <a:rPr lang="en-US" sz="2400" dirty="0">
                <a:ea typeface="ＭＳ Ｐゴシック" charset="0"/>
                <a:cs typeface="ＭＳ Ｐゴシック" charset="0"/>
              </a:rPr>
              <a:t>Level 2: 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n/2 + 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n/2 = 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a:t>
            </a:r>
          </a:p>
          <a:p>
            <a:pPr lvl="1">
              <a:buFont typeface="Arial" charset="0"/>
              <a:buChar char="–"/>
              <a:defRPr/>
            </a:pPr>
            <a:r>
              <a:rPr lang="en-US" sz="2400" dirty="0" smtClean="0">
                <a:ea typeface="ＭＳ Ｐゴシック" charset="0"/>
                <a:cs typeface="ＭＳ Ｐゴシック" charset="0"/>
              </a:rPr>
              <a:t>Level </a:t>
            </a:r>
            <a:r>
              <a:rPr lang="en-US" sz="2400" dirty="0">
                <a:ea typeface="ＭＳ Ｐゴシック" charset="0"/>
                <a:cs typeface="ＭＳ Ｐゴシック" charset="0"/>
              </a:rPr>
              <a:t>3</a:t>
            </a:r>
            <a:r>
              <a:rPr lang="en-US" sz="2400" dirty="0" smtClean="0">
                <a:ea typeface="ＭＳ Ｐゴシック" charset="0"/>
                <a:cs typeface="ＭＳ Ｐゴシック" charset="0"/>
              </a:rPr>
              <a:t>: </a:t>
            </a:r>
            <a:r>
              <a:rPr lang="en-US" sz="2400" dirty="0">
                <a:ea typeface="ＭＳ Ｐゴシック" charset="0"/>
                <a:cs typeface="ＭＳ Ｐゴシック" charset="0"/>
              </a:rPr>
              <a:t>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n/4 + 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n/4 + 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n/4 + 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n/4 = c</a:t>
            </a:r>
            <a:r>
              <a:rPr lang="en-US" sz="2400" baseline="-25000" dirty="0">
                <a:ea typeface="ＭＳ Ｐゴシック" charset="0"/>
                <a:cs typeface="ＭＳ Ｐゴシック" charset="0"/>
              </a:rPr>
              <a:t>2</a:t>
            </a:r>
            <a:r>
              <a:rPr lang="en-US" sz="2400" dirty="0">
                <a:ea typeface="ＭＳ Ｐゴシック" charset="0"/>
                <a:cs typeface="ＭＳ Ｐゴシック" charset="0"/>
              </a:rPr>
              <a:t>n</a:t>
            </a:r>
          </a:p>
          <a:p>
            <a:pPr>
              <a:buFont typeface="Arial" charset="0"/>
              <a:buChar char="•"/>
              <a:defRPr/>
            </a:pPr>
            <a:r>
              <a:rPr lang="en-US" sz="2800" dirty="0" smtClean="0">
                <a:ea typeface="ＭＳ Ｐゴシック" charset="0"/>
                <a:cs typeface="ＭＳ Ｐゴシック" charset="0"/>
              </a:rPr>
              <a:t>In </a:t>
            </a:r>
            <a:r>
              <a:rPr lang="en-US" sz="2800" dirty="0">
                <a:ea typeface="ＭＳ Ｐゴシック" charset="0"/>
                <a:cs typeface="ＭＳ Ｐゴシック" charset="0"/>
              </a:rPr>
              <a:t>general, log</a:t>
            </a:r>
            <a:r>
              <a:rPr lang="en-US" sz="2800" baseline="-25000" dirty="0">
                <a:ea typeface="ＭＳ Ｐゴシック" charset="0"/>
                <a:cs typeface="ＭＳ Ｐゴシック" charset="0"/>
              </a:rPr>
              <a:t>2</a:t>
            </a:r>
            <a:r>
              <a:rPr lang="en-US" sz="2800" dirty="0">
                <a:ea typeface="ＭＳ Ｐゴシック" charset="0"/>
                <a:cs typeface="ＭＳ Ｐゴシック" charset="0"/>
              </a:rPr>
              <a:t>n divide, log</a:t>
            </a:r>
            <a:r>
              <a:rPr lang="en-US" sz="2800" baseline="-25000" dirty="0">
                <a:ea typeface="ＭＳ Ｐゴシック" charset="0"/>
                <a:cs typeface="ＭＳ Ｐゴシック" charset="0"/>
              </a:rPr>
              <a:t>2</a:t>
            </a:r>
            <a:r>
              <a:rPr lang="en-US" sz="2800" dirty="0">
                <a:ea typeface="ＭＳ Ｐゴシック" charset="0"/>
                <a:cs typeface="ＭＳ Ｐゴシック" charset="0"/>
              </a:rPr>
              <a:t>n merge steps</a:t>
            </a:r>
          </a:p>
        </p:txBody>
      </p:sp>
      <p:sp>
        <p:nvSpPr>
          <p:cNvPr id="2" name="TextBox 1"/>
          <p:cNvSpPr txBox="1"/>
          <p:nvPr/>
        </p:nvSpPr>
        <p:spPr>
          <a:xfrm>
            <a:off x="6683029" y="1916668"/>
            <a:ext cx="960119" cy="369332"/>
          </a:xfrm>
          <a:prstGeom prst="rect">
            <a:avLst/>
          </a:prstGeom>
          <a:noFill/>
        </p:spPr>
        <p:txBody>
          <a:bodyPr wrap="square" rtlCol="0">
            <a:spAutoFit/>
          </a:bodyPr>
          <a:lstStyle/>
          <a:p>
            <a:r>
              <a:rPr lang="en-US" dirty="0" smtClean="0"/>
              <a:t>Level 1</a:t>
            </a:r>
            <a:endParaRPr lang="en-US" dirty="0"/>
          </a:p>
        </p:txBody>
      </p:sp>
      <p:sp>
        <p:nvSpPr>
          <p:cNvPr id="6" name="TextBox 5"/>
          <p:cNvSpPr txBox="1"/>
          <p:nvPr/>
        </p:nvSpPr>
        <p:spPr>
          <a:xfrm>
            <a:off x="6683029" y="3212068"/>
            <a:ext cx="960119" cy="369332"/>
          </a:xfrm>
          <a:prstGeom prst="rect">
            <a:avLst/>
          </a:prstGeom>
          <a:noFill/>
        </p:spPr>
        <p:txBody>
          <a:bodyPr wrap="square" rtlCol="0">
            <a:spAutoFit/>
          </a:bodyPr>
          <a:lstStyle/>
          <a:p>
            <a:r>
              <a:rPr lang="en-US" dirty="0" smtClean="0"/>
              <a:t>Level 3</a:t>
            </a:r>
            <a:endParaRPr lang="en-US" dirty="0"/>
          </a:p>
        </p:txBody>
      </p:sp>
      <p:sp>
        <p:nvSpPr>
          <p:cNvPr id="7" name="TextBox 6"/>
          <p:cNvSpPr txBox="1"/>
          <p:nvPr/>
        </p:nvSpPr>
        <p:spPr>
          <a:xfrm>
            <a:off x="6683029" y="2559627"/>
            <a:ext cx="960119" cy="369332"/>
          </a:xfrm>
          <a:prstGeom prst="rect">
            <a:avLst/>
          </a:prstGeom>
          <a:noFill/>
        </p:spPr>
        <p:txBody>
          <a:bodyPr wrap="square" rtlCol="0">
            <a:spAutoFit/>
          </a:bodyPr>
          <a:lstStyle/>
          <a:p>
            <a:r>
              <a:rPr lang="en-US" dirty="0" smtClean="0"/>
              <a:t>Level 2</a:t>
            </a:r>
            <a:endParaRPr lang="en-US" dirty="0"/>
          </a:p>
        </p:txBody>
      </p:sp>
      <p:sp>
        <p:nvSpPr>
          <p:cNvPr id="8" name="TextBox 7"/>
          <p:cNvSpPr txBox="1"/>
          <p:nvPr/>
        </p:nvSpPr>
        <p:spPr>
          <a:xfrm>
            <a:off x="6705600" y="3897868"/>
            <a:ext cx="960119" cy="369332"/>
          </a:xfrm>
          <a:prstGeom prst="rect">
            <a:avLst/>
          </a:prstGeom>
          <a:noFill/>
        </p:spPr>
        <p:txBody>
          <a:bodyPr wrap="square" rtlCol="0">
            <a:spAutoFit/>
          </a:bodyPr>
          <a:lstStyle/>
          <a:p>
            <a:r>
              <a:rPr lang="en-US" dirty="0" smtClean="0"/>
              <a:t>Level 3</a:t>
            </a:r>
            <a:endParaRPr lang="en-US" dirty="0"/>
          </a:p>
        </p:txBody>
      </p:sp>
      <p:sp>
        <p:nvSpPr>
          <p:cNvPr id="9" name="TextBox 8"/>
          <p:cNvSpPr txBox="1"/>
          <p:nvPr/>
        </p:nvSpPr>
        <p:spPr>
          <a:xfrm>
            <a:off x="6705600" y="5193268"/>
            <a:ext cx="960119" cy="369332"/>
          </a:xfrm>
          <a:prstGeom prst="rect">
            <a:avLst/>
          </a:prstGeom>
          <a:noFill/>
        </p:spPr>
        <p:txBody>
          <a:bodyPr wrap="square" rtlCol="0">
            <a:spAutoFit/>
          </a:bodyPr>
          <a:lstStyle/>
          <a:p>
            <a:r>
              <a:rPr lang="en-US" dirty="0" smtClean="0"/>
              <a:t>Level 1</a:t>
            </a:r>
            <a:endParaRPr lang="en-US" dirty="0"/>
          </a:p>
        </p:txBody>
      </p:sp>
      <p:sp>
        <p:nvSpPr>
          <p:cNvPr id="10" name="TextBox 9"/>
          <p:cNvSpPr txBox="1"/>
          <p:nvPr/>
        </p:nvSpPr>
        <p:spPr>
          <a:xfrm>
            <a:off x="6705600" y="4540827"/>
            <a:ext cx="960119" cy="369332"/>
          </a:xfrm>
          <a:prstGeom prst="rect">
            <a:avLst/>
          </a:prstGeom>
          <a:noFill/>
        </p:spPr>
        <p:txBody>
          <a:bodyPr wrap="square" rtlCol="0">
            <a:spAutoFit/>
          </a:bodyPr>
          <a:lstStyle/>
          <a:p>
            <a:r>
              <a:rPr lang="en-US" dirty="0" smtClean="0"/>
              <a:t>Level 2</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459">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981200" y="0"/>
            <a:ext cx="8229600" cy="685800"/>
          </a:xfrm>
        </p:spPr>
        <p:txBody>
          <a:bodyPr/>
          <a:lstStyle/>
          <a:p>
            <a:r>
              <a:rPr lang="en-US" altLang="en-US" smtClean="0">
                <a:ea typeface="ＭＳ Ｐゴシック" panose="020B0600070205080204" pitchFamily="34" charset="-128"/>
              </a:rPr>
              <a:t>Algorithm Performance</a:t>
            </a:r>
          </a:p>
        </p:txBody>
      </p:sp>
      <p:sp>
        <p:nvSpPr>
          <p:cNvPr id="28674" name="Content Placeholder 2"/>
          <p:cNvSpPr>
            <a:spLocks noGrp="1"/>
          </p:cNvSpPr>
          <p:nvPr>
            <p:ph idx="1"/>
          </p:nvPr>
        </p:nvSpPr>
        <p:spPr>
          <a:xfrm>
            <a:off x="685800" y="2789238"/>
            <a:ext cx="10972800" cy="4068762"/>
          </a:xfrm>
        </p:spPr>
        <p:txBody>
          <a:bodyPr/>
          <a:lstStyle/>
          <a:p>
            <a:r>
              <a:rPr lang="en-US" altLang="en-US" sz="2800" dirty="0">
                <a:ea typeface="ＭＳ Ｐゴシック" panose="020B0600070205080204" pitchFamily="34" charset="-128"/>
              </a:rPr>
              <a:t>T(n): time to sort array of n elements</a:t>
            </a:r>
          </a:p>
          <a:p>
            <a:r>
              <a:rPr lang="en-US" altLang="en-US" sz="2800" dirty="0">
                <a:ea typeface="ＭＳ Ｐゴシック" panose="020B0600070205080204" pitchFamily="34" charset="-128"/>
              </a:rPr>
              <a:t>Divide – compute middle element of array: O(1)</a:t>
            </a:r>
          </a:p>
          <a:p>
            <a:r>
              <a:rPr lang="en-US" altLang="en-US" sz="2800" dirty="0">
                <a:ea typeface="ＭＳ Ｐゴシック" panose="020B0600070205080204" pitchFamily="34" charset="-128"/>
              </a:rPr>
              <a:t>Conquer – recursive step: solve two </a:t>
            </a:r>
            <a:r>
              <a:rPr lang="en-US" altLang="en-US" sz="2800" dirty="0" err="1">
                <a:ea typeface="ＭＳ Ｐゴシック" panose="020B0600070205080204" pitchFamily="34" charset="-128"/>
              </a:rPr>
              <a:t>subproblems</a:t>
            </a:r>
            <a:r>
              <a:rPr lang="en-US" altLang="en-US" sz="2800" dirty="0">
                <a:ea typeface="ＭＳ Ｐゴシック" panose="020B0600070205080204" pitchFamily="34" charset="-128"/>
              </a:rPr>
              <a:t>: 2T(n/2)</a:t>
            </a:r>
          </a:p>
          <a:p>
            <a:r>
              <a:rPr lang="en-US" altLang="en-US" sz="2800" dirty="0">
                <a:ea typeface="ＭＳ Ｐゴシック" panose="020B0600070205080204" pitchFamily="34" charset="-128"/>
              </a:rPr>
              <a:t>Combine – merge two n/2 length arrays: O(n)</a:t>
            </a:r>
          </a:p>
          <a:p>
            <a:r>
              <a:rPr lang="en-US" altLang="en-US" sz="2800" dirty="0">
                <a:ea typeface="ＭＳ Ｐゴシック" panose="020B0600070205080204" pitchFamily="34" charset="-128"/>
              </a:rPr>
              <a:t>T(n) = O(1) + 2T(n/2) + O(n)</a:t>
            </a:r>
          </a:p>
          <a:p>
            <a:r>
              <a:rPr lang="en-US" altLang="en-US" sz="2800" dirty="0">
                <a:ea typeface="ＭＳ Ｐゴシック" panose="020B0600070205080204" pitchFamily="34" charset="-128"/>
              </a:rPr>
              <a:t>Runtime O(n log</a:t>
            </a:r>
            <a:r>
              <a:rPr lang="en-US" altLang="en-US" sz="2800" baseline="-25000" dirty="0">
                <a:ea typeface="ＭＳ Ｐゴシック" panose="020B0600070205080204" pitchFamily="34" charset="-128"/>
              </a:rPr>
              <a:t>2</a:t>
            </a:r>
            <a:r>
              <a:rPr lang="en-US" altLang="en-US" sz="2800" dirty="0">
                <a:ea typeface="ＭＳ Ｐゴシック" panose="020B0600070205080204" pitchFamily="34" charset="-128"/>
              </a:rPr>
              <a:t> n)</a:t>
            </a:r>
          </a:p>
          <a:p>
            <a:pPr lvl="1"/>
            <a:r>
              <a:rPr lang="en-US" altLang="en-US" sz="2400" dirty="0">
                <a:ea typeface="ＭＳ Ｐゴシック" panose="020B0600070205080204" pitchFamily="34" charset="-128"/>
              </a:rPr>
              <a:t>O(log</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 </a:t>
            </a:r>
            <a:r>
              <a:rPr lang="en-US" altLang="en-US" sz="2400" dirty="0" smtClean="0">
                <a:ea typeface="ＭＳ Ｐゴシック" panose="020B0600070205080204" pitchFamily="34" charset="-128"/>
              </a:rPr>
              <a:t>n) </a:t>
            </a:r>
            <a:r>
              <a:rPr lang="en-US" altLang="en-US" sz="2400" dirty="0">
                <a:ea typeface="ＭＳ Ｐゴシック" panose="020B0600070205080204" pitchFamily="34" charset="-128"/>
              </a:rPr>
              <a:t>steps</a:t>
            </a:r>
          </a:p>
          <a:p>
            <a:pPr lvl="1"/>
            <a:r>
              <a:rPr lang="en-US" altLang="en-US" sz="2400" dirty="0">
                <a:ea typeface="ＭＳ Ｐゴシック" panose="020B0600070205080204" pitchFamily="34" charset="-128"/>
              </a:rPr>
              <a:t>Each step </a:t>
            </a:r>
            <a:r>
              <a:rPr lang="en-US" altLang="en-US" sz="2400" dirty="0" smtClean="0">
                <a:ea typeface="ＭＳ Ｐゴシック" panose="020B0600070205080204" pitchFamily="34" charset="-128"/>
              </a:rPr>
              <a:t>O(n)</a:t>
            </a:r>
            <a:endParaRPr lang="en-US" altLang="en-US" sz="2400" dirty="0">
              <a:ea typeface="ＭＳ Ｐゴシック" panose="020B0600070205080204" pitchFamily="34" charset="-128"/>
            </a:endParaRPr>
          </a:p>
        </p:txBody>
      </p:sp>
      <p:sp>
        <p:nvSpPr>
          <p:cNvPr id="25603" name="Rectangle 25"/>
          <p:cNvSpPr>
            <a:spLocks noChangeArrowheads="1"/>
          </p:cNvSpPr>
          <p:nvPr/>
        </p:nvSpPr>
        <p:spPr bwMode="auto">
          <a:xfrm>
            <a:off x="3048000" y="820738"/>
            <a:ext cx="63246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None/>
            </a:pPr>
            <a:r>
              <a:rPr lang="en-US" altLang="en-US" sz="1600" dirty="0" err="1">
                <a:latin typeface="Courier" pitchFamily="49" charset="0"/>
              </a:rPr>
              <a:t>MergeSort</a:t>
            </a:r>
            <a:r>
              <a:rPr lang="en-US" altLang="en-US" sz="1600" dirty="0">
                <a:latin typeface="Courier" pitchFamily="49" charset="0"/>
              </a:rPr>
              <a:t> (</a:t>
            </a:r>
            <a:r>
              <a:rPr lang="en-US" altLang="en-US" sz="1600" dirty="0" err="1">
                <a:latin typeface="Courier" pitchFamily="49" charset="0"/>
              </a:rPr>
              <a:t>A,p,r</a:t>
            </a:r>
            <a:r>
              <a:rPr lang="en-US" altLang="en-US" sz="1600" dirty="0">
                <a:latin typeface="Courier" pitchFamily="49" charset="0"/>
              </a:rPr>
              <a:t>)			// sort A[p, …, r]</a:t>
            </a:r>
          </a:p>
          <a:p>
            <a:pPr eaLnBrk="1" hangingPunct="1">
              <a:spcBef>
                <a:spcPct val="0"/>
              </a:spcBef>
              <a:buFont typeface="Arial" panose="020B0604020202020204" pitchFamily="34" charset="0"/>
              <a:buNone/>
            </a:pPr>
            <a:r>
              <a:rPr lang="en-US" altLang="en-US" sz="1600" dirty="0">
                <a:latin typeface="Courier" pitchFamily="49" charset="0"/>
              </a:rPr>
              <a:t>If (p&lt;r) {					// if &gt;1 item to sort</a:t>
            </a:r>
          </a:p>
          <a:p>
            <a:pPr eaLnBrk="1" hangingPunct="1">
              <a:spcBef>
                <a:spcPct val="0"/>
              </a:spcBef>
              <a:buFont typeface="Arial" panose="020B0604020202020204" pitchFamily="34" charset="0"/>
              <a:buNone/>
            </a:pPr>
            <a:r>
              <a:rPr lang="en-US" altLang="en-US" sz="1600" dirty="0">
                <a:latin typeface="Courier" pitchFamily="49" charset="0"/>
                <a:sym typeface="Symbol" panose="05050102010706020507" pitchFamily="18" charset="2"/>
              </a:rPr>
              <a:t>	q = (</a:t>
            </a:r>
            <a:r>
              <a:rPr lang="en-US" altLang="en-US" sz="1600" dirty="0" err="1">
                <a:latin typeface="Courier" pitchFamily="49" charset="0"/>
                <a:sym typeface="Symbol" panose="05050102010706020507" pitchFamily="18" charset="2"/>
              </a:rPr>
              <a:t>p+r</a:t>
            </a:r>
            <a:r>
              <a:rPr lang="en-US" altLang="en-US" sz="1600" dirty="0">
                <a:latin typeface="Courier" pitchFamily="49" charset="0"/>
                <a:sym typeface="Symbol" panose="05050102010706020507" pitchFamily="18" charset="2"/>
              </a:rPr>
              <a:t>)/2;</a:t>
            </a:r>
          </a:p>
          <a:p>
            <a:pPr eaLnBrk="1" hangingPunct="1">
              <a:spcBef>
                <a:spcPct val="0"/>
              </a:spcBef>
              <a:buFont typeface="Arial" panose="020B0604020202020204" pitchFamily="34" charset="0"/>
              <a:buNone/>
            </a:pPr>
            <a:r>
              <a:rPr lang="en-US" altLang="en-US" sz="1600" dirty="0">
                <a:latin typeface="Courier" pitchFamily="49" charset="0"/>
                <a:sym typeface="Symbol" panose="05050102010706020507" pitchFamily="18" charset="2"/>
              </a:rPr>
              <a:t>	</a:t>
            </a:r>
            <a:r>
              <a:rPr lang="en-US" altLang="en-US" sz="1600" dirty="0" err="1">
                <a:latin typeface="Courier" pitchFamily="49" charset="0"/>
                <a:sym typeface="Symbol" panose="05050102010706020507" pitchFamily="18" charset="2"/>
              </a:rPr>
              <a:t>MergeSort</a:t>
            </a:r>
            <a:r>
              <a:rPr lang="en-US" altLang="en-US" sz="1600" dirty="0">
                <a:latin typeface="Courier" pitchFamily="49" charset="0"/>
                <a:sym typeface="Symbol" panose="05050102010706020507" pitchFamily="18" charset="2"/>
              </a:rPr>
              <a:t> (</a:t>
            </a:r>
            <a:r>
              <a:rPr lang="en-US" altLang="en-US" sz="1600" dirty="0" err="1">
                <a:latin typeface="Courier" pitchFamily="49" charset="0"/>
                <a:sym typeface="Symbol" panose="05050102010706020507" pitchFamily="18" charset="2"/>
              </a:rPr>
              <a:t>A,p,q</a:t>
            </a:r>
            <a:r>
              <a:rPr lang="en-US" altLang="en-US" sz="1600" dirty="0">
                <a:latin typeface="Courier" pitchFamily="49" charset="0"/>
                <a:sym typeface="Symbol" panose="05050102010706020507" pitchFamily="18" charset="2"/>
              </a:rPr>
              <a:t>);		// sort left half</a:t>
            </a:r>
          </a:p>
          <a:p>
            <a:pPr eaLnBrk="1" hangingPunct="1">
              <a:spcBef>
                <a:spcPct val="0"/>
              </a:spcBef>
              <a:buFont typeface="Arial" panose="020B0604020202020204" pitchFamily="34" charset="0"/>
              <a:buNone/>
            </a:pPr>
            <a:r>
              <a:rPr lang="en-US" altLang="en-US" sz="1600" dirty="0">
                <a:latin typeface="Courier" pitchFamily="49" charset="0"/>
                <a:sym typeface="Symbol" panose="05050102010706020507" pitchFamily="18" charset="2"/>
              </a:rPr>
              <a:t>	</a:t>
            </a:r>
            <a:r>
              <a:rPr lang="en-US" altLang="en-US" sz="1600" dirty="0" err="1">
                <a:latin typeface="Courier" pitchFamily="49" charset="0"/>
                <a:sym typeface="Symbol" panose="05050102010706020507" pitchFamily="18" charset="2"/>
              </a:rPr>
              <a:t>MergeSort</a:t>
            </a:r>
            <a:r>
              <a:rPr lang="en-US" altLang="en-US" sz="1600" dirty="0">
                <a:latin typeface="Courier" pitchFamily="49" charset="0"/>
                <a:sym typeface="Symbol" panose="05050102010706020507" pitchFamily="18" charset="2"/>
              </a:rPr>
              <a:t> (A,q+1,r);	// sort right half</a:t>
            </a:r>
          </a:p>
          <a:p>
            <a:pPr eaLnBrk="1" hangingPunct="1">
              <a:spcBef>
                <a:spcPct val="0"/>
              </a:spcBef>
              <a:buFont typeface="Arial" panose="020B0604020202020204" pitchFamily="34" charset="0"/>
              <a:buNone/>
            </a:pPr>
            <a:r>
              <a:rPr lang="en-US" altLang="en-US" sz="1600" dirty="0">
                <a:latin typeface="Courier" pitchFamily="49" charset="0"/>
                <a:sym typeface="Symbol" panose="05050102010706020507" pitchFamily="18" charset="2"/>
              </a:rPr>
              <a:t>	Merge(</a:t>
            </a:r>
            <a:r>
              <a:rPr lang="en-US" altLang="en-US" sz="1600" dirty="0" err="1">
                <a:latin typeface="Courier" pitchFamily="49" charset="0"/>
                <a:sym typeface="Symbol" panose="05050102010706020507" pitchFamily="18" charset="2"/>
              </a:rPr>
              <a:t>A,p,q,r</a:t>
            </a:r>
            <a:r>
              <a:rPr lang="en-US" altLang="en-US" sz="1600" dirty="0">
                <a:latin typeface="Courier" pitchFamily="49" charset="0"/>
                <a:sym typeface="Symbol" panose="05050102010706020507" pitchFamily="18" charset="2"/>
              </a:rPr>
              <a:t>);</a:t>
            </a:r>
          </a:p>
          <a:p>
            <a:pPr eaLnBrk="1" hangingPunct="1">
              <a:spcBef>
                <a:spcPct val="0"/>
              </a:spcBef>
              <a:buFont typeface="Arial" panose="020B0604020202020204" pitchFamily="34" charset="0"/>
              <a:buNone/>
            </a:pPr>
            <a:r>
              <a:rPr lang="en-US" altLang="en-US" sz="1600" dirty="0">
                <a:latin typeface="Courier" pitchFamily="49" charset="0"/>
                <a:sym typeface="Symbol" panose="05050102010706020507" pitchFamily="18" charset="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093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altLang="en-US" dirty="0" smtClean="0">
                <a:ea typeface="ＭＳ Ｐゴシック" panose="020B0600070205080204" pitchFamily="34" charset="-128"/>
              </a:rPr>
              <a:t>Merge Sort and Quicksort</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Part 3: Quicksort</a:t>
            </a:r>
          </a:p>
        </p:txBody>
      </p:sp>
      <p:sp>
        <p:nvSpPr>
          <p:cNvPr id="3" name="Subtitle 2">
            <a:extLst>
              <a:ext uri="{FF2B5EF4-FFF2-40B4-BE49-F238E27FC236}">
                <a16:creationId xmlns:a16="http://schemas.microsoft.com/office/drawing/2014/main" id="{8079A30D-609B-1549-B4D6-4385809C364B}"/>
              </a:ext>
            </a:extLst>
          </p:cNvPr>
          <p:cNvSpPr>
            <a:spLocks noGrp="1"/>
          </p:cNvSpPr>
          <p:nvPr>
            <p:ph type="subTitle" idx="1"/>
          </p:nvPr>
        </p:nvSpPr>
        <p:spPr/>
        <p:txBody>
          <a:bodyPr/>
          <a:lstStyle/>
          <a:p>
            <a:pPr lvl="0" defTabSz="914400"/>
            <a:r>
              <a:rPr lang="en-US" kern="0" dirty="0">
                <a:solidFill>
                  <a:srgbClr val="000000"/>
                </a:solidFill>
                <a:latin typeface="Arial"/>
                <a:ea typeface="ＭＳ Ｐゴシック"/>
              </a:rPr>
              <a:t>For use in Fall 2020 CSE6010/CX4010 only</a:t>
            </a:r>
          </a:p>
          <a:p>
            <a:pPr lvl="0" defTabSz="914400"/>
            <a:r>
              <a:rPr lang="en-US" kern="0" dirty="0">
                <a:solidFill>
                  <a:srgbClr val="000000"/>
                </a:solidFill>
                <a:latin typeface="Arial"/>
                <a:ea typeface="ＭＳ Ｐゴシック"/>
              </a:rPr>
              <a:t>Not for distribution</a:t>
            </a:r>
          </a:p>
          <a:p>
            <a:pPr>
              <a:buFont typeface="Arial" charset="0"/>
              <a:buNone/>
              <a:defRPr/>
            </a:pPr>
            <a:endParaRPr lang="en-US" dirty="0"/>
          </a:p>
        </p:txBody>
      </p:sp>
    </p:spTree>
    <p:extLst>
      <p:ext uri="{BB962C8B-B14F-4D97-AF65-F5344CB8AC3E}">
        <p14:creationId xmlns:p14="http://schemas.microsoft.com/office/powerpoint/2010/main" val="1151187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en-US" smtClean="0">
                <a:ea typeface="ＭＳ Ｐゴシック" panose="020B0600070205080204" pitchFamily="34" charset="-128"/>
              </a:rPr>
              <a:t>Outline</a:t>
            </a:r>
          </a:p>
        </p:txBody>
      </p:sp>
      <p:sp>
        <p:nvSpPr>
          <p:cNvPr id="16386" name="Content Placeholder 2">
            <a:extLst>
              <a:ext uri="{FF2B5EF4-FFF2-40B4-BE49-F238E27FC236}">
                <a16:creationId xmlns:a16="http://schemas.microsoft.com/office/drawing/2014/main" id="{7CA75CD8-752D-014A-870D-7DF9E8FFD31F}"/>
              </a:ext>
            </a:extLst>
          </p:cNvPr>
          <p:cNvSpPr>
            <a:spLocks noGrp="1"/>
          </p:cNvSpPr>
          <p:nvPr>
            <p:ph idx="1"/>
          </p:nvPr>
        </p:nvSpPr>
        <p:spPr/>
        <p:txBody>
          <a:bodyPr/>
          <a:lstStyle/>
          <a:p>
            <a:pPr>
              <a:defRPr/>
            </a:pPr>
            <a:r>
              <a:rPr lang="en-US" altLang="en-US" sz="4000" dirty="0">
                <a:solidFill>
                  <a:schemeClr val="bg1">
                    <a:lumMod val="75000"/>
                  </a:schemeClr>
                </a:solidFill>
                <a:ea typeface="ＭＳ Ｐゴシック" panose="020B0600070205080204" pitchFamily="34" charset="-128"/>
              </a:rPr>
              <a:t>Divide and Conquer algorithms</a:t>
            </a:r>
          </a:p>
          <a:p>
            <a:pPr>
              <a:defRPr/>
            </a:pPr>
            <a:r>
              <a:rPr lang="en-US" altLang="en-US" sz="4000" dirty="0">
                <a:solidFill>
                  <a:schemeClr val="bg1">
                    <a:lumMod val="75000"/>
                  </a:schemeClr>
                </a:solidFill>
                <a:ea typeface="ＭＳ Ｐゴシック" panose="020B0600070205080204" pitchFamily="34" charset="-128"/>
              </a:rPr>
              <a:t>Merge Sort</a:t>
            </a:r>
          </a:p>
          <a:p>
            <a:pPr>
              <a:defRPr/>
            </a:pPr>
            <a:r>
              <a:rPr lang="en-US" altLang="en-US" sz="4000" dirty="0">
                <a:ea typeface="ＭＳ Ｐゴシック" panose="020B0600070205080204" pitchFamily="34" charset="-128"/>
              </a:rPr>
              <a:t>Quicksort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981200" y="-304800"/>
            <a:ext cx="8229600" cy="1143000"/>
          </a:xfrm>
        </p:spPr>
        <p:txBody>
          <a:bodyPr/>
          <a:lstStyle/>
          <a:p>
            <a:r>
              <a:rPr lang="en-US" altLang="en-US" smtClean="0">
                <a:ea typeface="ＭＳ Ｐゴシック" panose="020B0600070205080204" pitchFamily="34" charset="-128"/>
              </a:rPr>
              <a:t>Quick Sort</a:t>
            </a:r>
          </a:p>
        </p:txBody>
      </p:sp>
      <p:sp>
        <p:nvSpPr>
          <p:cNvPr id="3" name="Content Placeholder 2"/>
          <p:cNvSpPr>
            <a:spLocks noGrp="1"/>
          </p:cNvSpPr>
          <p:nvPr>
            <p:ph idx="1"/>
          </p:nvPr>
        </p:nvSpPr>
        <p:spPr>
          <a:xfrm>
            <a:off x="685800" y="457200"/>
            <a:ext cx="10972800" cy="6477000"/>
          </a:xfrm>
        </p:spPr>
        <p:txBody>
          <a:bodyPr/>
          <a:lstStyle/>
          <a:p>
            <a:pPr>
              <a:spcBef>
                <a:spcPts val="500"/>
              </a:spcBef>
            </a:pPr>
            <a:r>
              <a:rPr lang="en-US" altLang="en-US" sz="2800" dirty="0">
                <a:ea typeface="ＭＳ Ｐゴシック" panose="020B0600070205080204" pitchFamily="34" charset="-128"/>
              </a:rPr>
              <a:t>Divide and Conquer algorithm</a:t>
            </a:r>
          </a:p>
          <a:p>
            <a:pPr>
              <a:spcBef>
                <a:spcPts val="500"/>
              </a:spcBef>
            </a:pPr>
            <a:r>
              <a:rPr lang="en-US" altLang="en-US" sz="2800" dirty="0">
                <a:ea typeface="ＭＳ Ｐゴシック" panose="020B0600070205080204" pitchFamily="34" charset="-128"/>
              </a:rPr>
              <a:t>Partition: divide array into three parts</a:t>
            </a:r>
          </a:p>
          <a:p>
            <a:pPr lvl="1">
              <a:spcBef>
                <a:spcPts val="500"/>
              </a:spcBef>
            </a:pPr>
            <a:r>
              <a:rPr lang="en-US" altLang="en-US" sz="2400" dirty="0">
                <a:ea typeface="ＭＳ Ｐゴシック" panose="020B0600070205080204" pitchFamily="34" charset="-128"/>
              </a:rPr>
              <a:t>“Pivot” element x (here, always use last element)</a:t>
            </a:r>
          </a:p>
          <a:p>
            <a:pPr lvl="1">
              <a:spcBef>
                <a:spcPts val="500"/>
              </a:spcBef>
            </a:pPr>
            <a:r>
              <a:rPr lang="en-US" altLang="en-US" sz="2400" dirty="0">
                <a:ea typeface="ＭＳ Ｐゴシック" panose="020B0600070205080204" pitchFamily="34" charset="-128"/>
              </a:rPr>
              <a:t>Left array </a:t>
            </a:r>
            <a:r>
              <a:rPr lang="en-US" altLang="en-US" sz="2400" dirty="0">
                <a:latin typeface="Courier" pitchFamily="49" charset="0"/>
                <a:ea typeface="ＭＳ Ｐゴシック" panose="020B0600070205080204" pitchFamily="34" charset="-128"/>
              </a:rPr>
              <a:t>L</a:t>
            </a:r>
            <a:r>
              <a:rPr lang="en-US" altLang="en-US" sz="2400" dirty="0">
                <a:ea typeface="ＭＳ Ｐゴシック" panose="020B0600070205080204" pitchFamily="34" charset="-128"/>
              </a:rPr>
              <a:t> where each element </a:t>
            </a:r>
            <a:r>
              <a:rPr lang="en-US" altLang="en-US" sz="2400" dirty="0">
                <a:latin typeface="Courier" pitchFamily="49" charset="0"/>
                <a:ea typeface="ＭＳ Ｐゴシック" panose="020B0600070205080204" pitchFamily="34" charset="-128"/>
              </a:rPr>
              <a:t>L[i] ≤ x</a:t>
            </a:r>
          </a:p>
          <a:p>
            <a:pPr lvl="1">
              <a:spcBef>
                <a:spcPts val="500"/>
              </a:spcBef>
            </a:pPr>
            <a:r>
              <a:rPr lang="en-US" altLang="en-US" sz="2400" dirty="0">
                <a:ea typeface="ＭＳ Ｐゴシック" panose="020B0600070205080204" pitchFamily="34" charset="-128"/>
              </a:rPr>
              <a:t>Right array </a:t>
            </a:r>
            <a:r>
              <a:rPr lang="en-US" altLang="en-US" sz="2400" dirty="0">
                <a:latin typeface="Courier" pitchFamily="49" charset="0"/>
                <a:ea typeface="ＭＳ Ｐゴシック" panose="020B0600070205080204" pitchFamily="34" charset="-128"/>
              </a:rPr>
              <a:t>R</a:t>
            </a:r>
            <a:r>
              <a:rPr lang="en-US" altLang="en-US" sz="2400" dirty="0">
                <a:ea typeface="ＭＳ Ｐゴシック" panose="020B0600070205080204" pitchFamily="34" charset="-128"/>
              </a:rPr>
              <a:t> where each element </a:t>
            </a:r>
            <a:r>
              <a:rPr lang="en-US" altLang="en-US" sz="2400" dirty="0">
                <a:latin typeface="Courier" pitchFamily="49" charset="0"/>
                <a:ea typeface="ＭＳ Ｐゴシック" panose="020B0600070205080204" pitchFamily="34" charset="-128"/>
              </a:rPr>
              <a:t>R[i] &gt; x</a:t>
            </a:r>
          </a:p>
          <a:p>
            <a:pPr lvl="1">
              <a:spcBef>
                <a:spcPts val="500"/>
              </a:spcBef>
            </a:pPr>
            <a:r>
              <a:rPr lang="en-US" altLang="en-US" sz="2400" dirty="0">
                <a:latin typeface="Courier" pitchFamily="49" charset="0"/>
                <a:ea typeface="ＭＳ Ｐゴシック" panose="020B0600070205080204" pitchFamily="34" charset="-128"/>
              </a:rPr>
              <a:t>L</a:t>
            </a:r>
            <a:r>
              <a:rPr lang="en-US" altLang="en-US" sz="2400" dirty="0">
                <a:ea typeface="ＭＳ Ｐゴシック" panose="020B0600070205080204" pitchFamily="34" charset="-128"/>
              </a:rPr>
              <a:t> and/or </a:t>
            </a:r>
            <a:r>
              <a:rPr lang="en-US" altLang="en-US" sz="2400" dirty="0">
                <a:latin typeface="Courier" pitchFamily="49" charset="0"/>
                <a:ea typeface="ＭＳ Ｐゴシック" panose="020B0600070205080204" pitchFamily="34" charset="-128"/>
              </a:rPr>
              <a:t>R</a:t>
            </a:r>
            <a:r>
              <a:rPr lang="en-US" altLang="en-US" sz="2400" dirty="0">
                <a:ea typeface="ＭＳ Ｐゴシック" panose="020B0600070205080204" pitchFamily="34" charset="-128"/>
              </a:rPr>
              <a:t> may be empty</a:t>
            </a:r>
          </a:p>
          <a:p>
            <a:pPr>
              <a:spcBef>
                <a:spcPts val="500"/>
              </a:spcBef>
              <a:buNone/>
            </a:pPr>
            <a:r>
              <a:rPr lang="en-US" altLang="en-US" sz="2400" dirty="0">
                <a:ea typeface="ＭＳ Ｐゴシック" panose="020B0600070205080204" pitchFamily="34" charset="-128"/>
              </a:rPr>
              <a:t>Example: compare each element with pivot, place in </a:t>
            </a:r>
            <a:r>
              <a:rPr lang="en-US" altLang="en-US" sz="2400" dirty="0">
                <a:latin typeface="Courier" pitchFamily="49" charset="0"/>
                <a:ea typeface="ＭＳ Ｐゴシック" panose="020B0600070205080204" pitchFamily="34" charset="-128"/>
              </a:rPr>
              <a:t>L</a:t>
            </a:r>
            <a:r>
              <a:rPr lang="en-US" altLang="en-US" sz="2400" dirty="0">
                <a:ea typeface="ＭＳ Ｐゴシック" panose="020B0600070205080204" pitchFamily="34" charset="-128"/>
              </a:rPr>
              <a:t> or </a:t>
            </a:r>
            <a:r>
              <a:rPr lang="en-US" altLang="en-US" sz="2400" dirty="0">
                <a:latin typeface="Courier" pitchFamily="49" charset="0"/>
                <a:ea typeface="ＭＳ Ｐゴシック" panose="020B0600070205080204" pitchFamily="34" charset="-128"/>
              </a:rPr>
              <a:t>R</a:t>
            </a:r>
            <a:r>
              <a:rPr lang="en-US" altLang="en-US" sz="2400" dirty="0">
                <a:ea typeface="ＭＳ Ｐゴシック" panose="020B0600070205080204" pitchFamily="34" charset="-128"/>
              </a:rPr>
              <a:t> part</a:t>
            </a:r>
          </a:p>
          <a:p>
            <a:pPr>
              <a:spcBef>
                <a:spcPts val="500"/>
              </a:spcBef>
              <a:buNone/>
            </a:pPr>
            <a:r>
              <a:rPr lang="en-US" altLang="en-US" sz="2400" dirty="0">
                <a:ea typeface="ＭＳ Ｐゴシック" panose="020B0600070205080204" pitchFamily="34" charset="-128"/>
              </a:rPr>
              <a:t>9    5    11    6    21    8    2    3    13    </a:t>
            </a:r>
            <a:r>
              <a:rPr lang="en-US" altLang="en-US" sz="2400" dirty="0">
                <a:solidFill>
                  <a:srgbClr val="FF0000"/>
                </a:solidFill>
                <a:ea typeface="ＭＳ Ｐゴシック" panose="020B0600070205080204" pitchFamily="34" charset="-128"/>
              </a:rPr>
              <a:t>7</a:t>
            </a:r>
          </a:p>
          <a:p>
            <a:pPr>
              <a:spcBef>
                <a:spcPts val="500"/>
              </a:spcBef>
              <a:buNone/>
            </a:pPr>
            <a:r>
              <a:rPr lang="en-US" altLang="en-US" sz="2400" dirty="0">
                <a:ea typeface="ＭＳ Ｐゴシック" panose="020B0600070205080204" pitchFamily="34" charset="-128"/>
              </a:rPr>
              <a:t>becomes (pivot=7):</a:t>
            </a:r>
          </a:p>
          <a:p>
            <a:pPr>
              <a:spcBef>
                <a:spcPts val="500"/>
              </a:spcBef>
              <a:buNone/>
            </a:pPr>
            <a:endParaRPr lang="en-US" altLang="en-US" sz="2800" dirty="0">
              <a:ea typeface="ＭＳ Ｐゴシック" panose="020B0600070205080204" pitchFamily="34" charset="-128"/>
            </a:endParaRPr>
          </a:p>
          <a:p>
            <a:pPr>
              <a:spcBef>
                <a:spcPts val="500"/>
              </a:spcBef>
            </a:pPr>
            <a:r>
              <a:rPr lang="en-US" altLang="en-US" sz="2800" dirty="0">
                <a:ea typeface="ＭＳ Ｐゴシック" panose="020B0600070205080204" pitchFamily="34" charset="-128"/>
              </a:rPr>
              <a:t>Note: </a:t>
            </a:r>
            <a:r>
              <a:rPr lang="en-US" altLang="en-US" sz="2800" dirty="0">
                <a:latin typeface="Courier" pitchFamily="49" charset="0"/>
                <a:ea typeface="ＭＳ Ｐゴシック" panose="020B0600070205080204" pitchFamily="34" charset="-128"/>
              </a:rPr>
              <a:t>L</a:t>
            </a:r>
            <a:r>
              <a:rPr lang="en-US" altLang="en-US" sz="2800" dirty="0">
                <a:ea typeface="ＭＳ Ｐゴシック" panose="020B0600070205080204" pitchFamily="34" charset="-128"/>
              </a:rPr>
              <a:t> and </a:t>
            </a:r>
            <a:r>
              <a:rPr lang="en-US" altLang="en-US" sz="2800" dirty="0">
                <a:latin typeface="Courier" pitchFamily="49" charset="0"/>
                <a:ea typeface="ＭＳ Ｐゴシック" panose="020B0600070205080204" pitchFamily="34" charset="-128"/>
              </a:rPr>
              <a:t>R</a:t>
            </a:r>
            <a:r>
              <a:rPr lang="en-US" altLang="en-US" sz="2800" dirty="0">
                <a:ea typeface="ＭＳ Ｐゴシック" panose="020B0600070205080204" pitchFamily="34" charset="-128"/>
              </a:rPr>
              <a:t> are not sorted (yet); recursively apply quicksort to sort </a:t>
            </a:r>
            <a:r>
              <a:rPr lang="en-US" altLang="en-US" sz="2800" dirty="0">
                <a:latin typeface="Courier" pitchFamily="49" charset="0"/>
                <a:ea typeface="ＭＳ Ｐゴシック" panose="020B0600070205080204" pitchFamily="34" charset="-128"/>
              </a:rPr>
              <a:t>L</a:t>
            </a:r>
            <a:r>
              <a:rPr lang="en-US" altLang="en-US" sz="2800" dirty="0">
                <a:ea typeface="ＭＳ Ｐゴシック" panose="020B0600070205080204" pitchFamily="34" charset="-128"/>
              </a:rPr>
              <a:t> and </a:t>
            </a:r>
            <a:r>
              <a:rPr lang="en-US" altLang="en-US" sz="2800" dirty="0">
                <a:latin typeface="Courier" pitchFamily="49" charset="0"/>
                <a:ea typeface="ＭＳ Ｐゴシック" panose="020B0600070205080204" pitchFamily="34" charset="-128"/>
              </a:rPr>
              <a:t>R</a:t>
            </a:r>
          </a:p>
          <a:p>
            <a:pPr>
              <a:spcBef>
                <a:spcPts val="500"/>
              </a:spcBef>
            </a:pPr>
            <a:r>
              <a:rPr lang="en-US" altLang="en-US" sz="2800" dirty="0">
                <a:ea typeface="ＭＳ Ｐゴシック" panose="020B0600070205080204" pitchFamily="34" charset="-128"/>
              </a:rPr>
              <a:t>Note: pivot (7 above) is in the correct (sorted) position after partition operation</a:t>
            </a:r>
          </a:p>
        </p:txBody>
      </p:sp>
      <p:sp>
        <p:nvSpPr>
          <p:cNvPr id="2" name="TextBox 1">
            <a:extLst>
              <a:ext uri="{FF2B5EF4-FFF2-40B4-BE49-F238E27FC236}">
                <a16:creationId xmlns:a16="http://schemas.microsoft.com/office/drawing/2014/main" id="{5ACF88A1-DA47-3A41-81E1-A8EE58F27CE4}"/>
              </a:ext>
            </a:extLst>
          </p:cNvPr>
          <p:cNvSpPr txBox="1"/>
          <p:nvPr/>
        </p:nvSpPr>
        <p:spPr>
          <a:xfrm>
            <a:off x="2057401" y="4491038"/>
            <a:ext cx="339725" cy="461962"/>
          </a:xfrm>
          <a:prstGeom prst="rect">
            <a:avLst/>
          </a:prstGeom>
          <a:noFill/>
        </p:spPr>
        <p:txBody>
          <a:bodyPr wrap="none">
            <a:spAutoFit/>
          </a:bodyPr>
          <a:lstStyle/>
          <a:p>
            <a:pPr>
              <a:defRPr/>
            </a:pPr>
            <a:r>
              <a:rPr lang="en-US" altLang="en-US" sz="2400">
                <a:solidFill>
                  <a:srgbClr val="000000"/>
                </a:solidFill>
                <a:latin typeface="+mn-lt"/>
                <a:ea typeface="ＭＳ Ｐゴシック" charset="-128"/>
              </a:rPr>
              <a:t>5</a:t>
            </a:r>
            <a:endParaRPr lang="en-US" sz="2400">
              <a:latin typeface="+mn-lt"/>
              <a:ea typeface="ＭＳ Ｐゴシック" charset="-128"/>
            </a:endParaRPr>
          </a:p>
        </p:txBody>
      </p:sp>
      <p:sp>
        <p:nvSpPr>
          <p:cNvPr id="5" name="TextBox 4">
            <a:extLst>
              <a:ext uri="{FF2B5EF4-FFF2-40B4-BE49-F238E27FC236}">
                <a16:creationId xmlns:a16="http://schemas.microsoft.com/office/drawing/2014/main" id="{B51D3314-1463-F242-B9B1-8E8A90E2E863}"/>
              </a:ext>
            </a:extLst>
          </p:cNvPr>
          <p:cNvSpPr txBox="1"/>
          <p:nvPr/>
        </p:nvSpPr>
        <p:spPr>
          <a:xfrm>
            <a:off x="2506664" y="4491038"/>
            <a:ext cx="339725"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6</a:t>
            </a:r>
            <a:endParaRPr lang="en-US" sz="2400" dirty="0">
              <a:latin typeface="+mn-lt"/>
              <a:ea typeface="ＭＳ Ｐゴシック" charset="-128"/>
            </a:endParaRPr>
          </a:p>
        </p:txBody>
      </p:sp>
      <p:sp>
        <p:nvSpPr>
          <p:cNvPr id="6" name="TextBox 5">
            <a:extLst>
              <a:ext uri="{FF2B5EF4-FFF2-40B4-BE49-F238E27FC236}">
                <a16:creationId xmlns:a16="http://schemas.microsoft.com/office/drawing/2014/main" id="{25DBEAD4-D160-A146-9EAC-9EE3CB561334}"/>
              </a:ext>
            </a:extLst>
          </p:cNvPr>
          <p:cNvSpPr txBox="1"/>
          <p:nvPr/>
        </p:nvSpPr>
        <p:spPr>
          <a:xfrm>
            <a:off x="2955926" y="4491038"/>
            <a:ext cx="339725"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2</a:t>
            </a:r>
            <a:endParaRPr lang="en-US" sz="2400" dirty="0">
              <a:latin typeface="+mn-lt"/>
              <a:ea typeface="ＭＳ Ｐゴシック" charset="-128"/>
            </a:endParaRPr>
          </a:p>
        </p:txBody>
      </p:sp>
      <p:sp>
        <p:nvSpPr>
          <p:cNvPr id="7" name="TextBox 6">
            <a:extLst>
              <a:ext uri="{FF2B5EF4-FFF2-40B4-BE49-F238E27FC236}">
                <a16:creationId xmlns:a16="http://schemas.microsoft.com/office/drawing/2014/main" id="{BA44C739-2D15-F243-B358-058CC2CA9621}"/>
              </a:ext>
            </a:extLst>
          </p:cNvPr>
          <p:cNvSpPr txBox="1"/>
          <p:nvPr/>
        </p:nvSpPr>
        <p:spPr>
          <a:xfrm>
            <a:off x="3405189" y="4491038"/>
            <a:ext cx="339725"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3</a:t>
            </a:r>
            <a:endParaRPr lang="en-US" sz="2400" dirty="0">
              <a:latin typeface="+mn-lt"/>
              <a:ea typeface="ＭＳ Ｐゴシック" charset="-128"/>
            </a:endParaRPr>
          </a:p>
        </p:txBody>
      </p:sp>
      <p:sp>
        <p:nvSpPr>
          <p:cNvPr id="8" name="TextBox 7">
            <a:extLst>
              <a:ext uri="{FF2B5EF4-FFF2-40B4-BE49-F238E27FC236}">
                <a16:creationId xmlns:a16="http://schemas.microsoft.com/office/drawing/2014/main" id="{EB93A85F-6848-E64B-89E3-8BE6726C6FF3}"/>
              </a:ext>
            </a:extLst>
          </p:cNvPr>
          <p:cNvSpPr txBox="1"/>
          <p:nvPr/>
        </p:nvSpPr>
        <p:spPr>
          <a:xfrm>
            <a:off x="3854451" y="4491038"/>
            <a:ext cx="339725" cy="461962"/>
          </a:xfrm>
          <a:prstGeom prst="rect">
            <a:avLst/>
          </a:prstGeom>
          <a:noFill/>
        </p:spPr>
        <p:txBody>
          <a:bodyPr wrap="none">
            <a:spAutoFit/>
          </a:bodyPr>
          <a:lstStyle/>
          <a:p>
            <a:pPr>
              <a:defRPr/>
            </a:pPr>
            <a:r>
              <a:rPr lang="en-US" sz="2400" dirty="0">
                <a:solidFill>
                  <a:srgbClr val="FF0000"/>
                </a:solidFill>
                <a:latin typeface="+mn-lt"/>
                <a:ea typeface="ＭＳ Ｐゴシック" charset="-128"/>
              </a:rPr>
              <a:t>7</a:t>
            </a:r>
          </a:p>
        </p:txBody>
      </p:sp>
      <p:sp>
        <p:nvSpPr>
          <p:cNvPr id="9" name="TextBox 8">
            <a:extLst>
              <a:ext uri="{FF2B5EF4-FFF2-40B4-BE49-F238E27FC236}">
                <a16:creationId xmlns:a16="http://schemas.microsoft.com/office/drawing/2014/main" id="{31BBBAF9-B6AC-994F-A1A0-8A570D58418D}"/>
              </a:ext>
            </a:extLst>
          </p:cNvPr>
          <p:cNvSpPr txBox="1"/>
          <p:nvPr/>
        </p:nvSpPr>
        <p:spPr>
          <a:xfrm>
            <a:off x="4302126" y="4491038"/>
            <a:ext cx="341313"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9</a:t>
            </a:r>
            <a:endParaRPr lang="en-US" sz="2400" dirty="0">
              <a:latin typeface="+mn-lt"/>
              <a:ea typeface="ＭＳ Ｐゴシック" charset="-128"/>
            </a:endParaRPr>
          </a:p>
        </p:txBody>
      </p:sp>
      <p:sp>
        <p:nvSpPr>
          <p:cNvPr id="10" name="TextBox 9">
            <a:extLst>
              <a:ext uri="{FF2B5EF4-FFF2-40B4-BE49-F238E27FC236}">
                <a16:creationId xmlns:a16="http://schemas.microsoft.com/office/drawing/2014/main" id="{EAFDC823-4550-3940-B6FD-AC81A72BBA56}"/>
              </a:ext>
            </a:extLst>
          </p:cNvPr>
          <p:cNvSpPr txBox="1"/>
          <p:nvPr/>
        </p:nvSpPr>
        <p:spPr>
          <a:xfrm>
            <a:off x="4751389" y="4491038"/>
            <a:ext cx="496887"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11</a:t>
            </a:r>
            <a:endParaRPr lang="en-US" sz="2400" dirty="0">
              <a:latin typeface="+mn-lt"/>
              <a:ea typeface="ＭＳ Ｐゴシック" charset="-128"/>
            </a:endParaRPr>
          </a:p>
        </p:txBody>
      </p:sp>
      <p:sp>
        <p:nvSpPr>
          <p:cNvPr id="11" name="TextBox 10">
            <a:extLst>
              <a:ext uri="{FF2B5EF4-FFF2-40B4-BE49-F238E27FC236}">
                <a16:creationId xmlns:a16="http://schemas.microsoft.com/office/drawing/2014/main" id="{6F3B63B6-5EF0-D541-B793-A38B1C3C6F1C}"/>
              </a:ext>
            </a:extLst>
          </p:cNvPr>
          <p:cNvSpPr txBox="1"/>
          <p:nvPr/>
        </p:nvSpPr>
        <p:spPr>
          <a:xfrm>
            <a:off x="5200650" y="4491038"/>
            <a:ext cx="495300"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21</a:t>
            </a:r>
            <a:endParaRPr lang="en-US" sz="2400" dirty="0">
              <a:latin typeface="+mn-lt"/>
              <a:ea typeface="ＭＳ Ｐゴシック" charset="-128"/>
            </a:endParaRPr>
          </a:p>
        </p:txBody>
      </p:sp>
      <p:sp>
        <p:nvSpPr>
          <p:cNvPr id="12" name="TextBox 11">
            <a:extLst>
              <a:ext uri="{FF2B5EF4-FFF2-40B4-BE49-F238E27FC236}">
                <a16:creationId xmlns:a16="http://schemas.microsoft.com/office/drawing/2014/main" id="{E9F7937D-CF55-4443-B6CA-183DDE1670F7}"/>
              </a:ext>
            </a:extLst>
          </p:cNvPr>
          <p:cNvSpPr txBox="1"/>
          <p:nvPr/>
        </p:nvSpPr>
        <p:spPr>
          <a:xfrm>
            <a:off x="5756276" y="4491038"/>
            <a:ext cx="339725"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8</a:t>
            </a:r>
            <a:endParaRPr lang="en-US" sz="2400" dirty="0">
              <a:latin typeface="+mn-lt"/>
              <a:ea typeface="ＭＳ Ｐゴシック" charset="-128"/>
            </a:endParaRPr>
          </a:p>
        </p:txBody>
      </p:sp>
      <p:sp>
        <p:nvSpPr>
          <p:cNvPr id="13" name="TextBox 12">
            <a:extLst>
              <a:ext uri="{FF2B5EF4-FFF2-40B4-BE49-F238E27FC236}">
                <a16:creationId xmlns:a16="http://schemas.microsoft.com/office/drawing/2014/main" id="{9168F401-71E7-BB45-BCEF-3928485F2A9B}"/>
              </a:ext>
            </a:extLst>
          </p:cNvPr>
          <p:cNvSpPr txBox="1"/>
          <p:nvPr/>
        </p:nvSpPr>
        <p:spPr>
          <a:xfrm>
            <a:off x="6099175" y="4491038"/>
            <a:ext cx="495300" cy="461962"/>
          </a:xfrm>
          <a:prstGeom prst="rect">
            <a:avLst/>
          </a:prstGeom>
          <a:noFill/>
        </p:spPr>
        <p:txBody>
          <a:bodyPr wrap="none">
            <a:spAutoFit/>
          </a:bodyPr>
          <a:lstStyle/>
          <a:p>
            <a:pPr>
              <a:defRPr/>
            </a:pPr>
            <a:r>
              <a:rPr lang="en-US" sz="2400" dirty="0">
                <a:solidFill>
                  <a:srgbClr val="000000"/>
                </a:solidFill>
                <a:latin typeface="+mn-lt"/>
                <a:ea typeface="ＭＳ Ｐゴシック" charset="-128"/>
              </a:rPr>
              <a:t>13</a:t>
            </a:r>
            <a:endParaRPr lang="en-US" sz="2400" dirty="0">
              <a:latin typeface="+mn-lt"/>
              <a:ea typeface="ＭＳ Ｐゴシック" charset="-128"/>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P spid="6" grpId="0"/>
      <p:bldP spid="7" grpId="0"/>
      <p:bldP spid="8" grpId="0"/>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981200" y="76200"/>
            <a:ext cx="8229600" cy="1143000"/>
          </a:xfrm>
        </p:spPr>
        <p:txBody>
          <a:bodyPr/>
          <a:lstStyle/>
          <a:p>
            <a:r>
              <a:rPr lang="en-US" altLang="en-US" smtClean="0">
                <a:ea typeface="ＭＳ Ｐゴシック" panose="020B0600070205080204" pitchFamily="34" charset="-128"/>
              </a:rPr>
              <a:t>Quicksort Algorithm</a:t>
            </a:r>
          </a:p>
        </p:txBody>
      </p:sp>
      <p:sp>
        <p:nvSpPr>
          <p:cNvPr id="28674" name="Content Placeholder 2"/>
          <p:cNvSpPr>
            <a:spLocks noGrp="1"/>
          </p:cNvSpPr>
          <p:nvPr>
            <p:ph idx="1"/>
          </p:nvPr>
        </p:nvSpPr>
        <p:spPr>
          <a:xfrm>
            <a:off x="609600" y="1066800"/>
            <a:ext cx="10972800" cy="5410200"/>
          </a:xfrm>
        </p:spPr>
        <p:txBody>
          <a:bodyPr/>
          <a:lstStyle/>
          <a:p>
            <a:pPr marL="0" indent="0">
              <a:buNone/>
            </a:pPr>
            <a:r>
              <a:rPr lang="en-US" altLang="en-US" sz="2800" dirty="0">
                <a:ea typeface="ＭＳ Ｐゴシック" panose="020B0600070205080204" pitchFamily="34" charset="-128"/>
              </a:rPr>
              <a:t>Rather than create separate arrays </a:t>
            </a:r>
            <a:r>
              <a:rPr lang="en-US" altLang="en-US" sz="2800" dirty="0">
                <a:latin typeface="Courier" pitchFamily="49" charset="0"/>
                <a:ea typeface="ＭＳ Ｐゴシック" panose="020B0600070205080204" pitchFamily="34" charset="-128"/>
              </a:rPr>
              <a:t>L</a:t>
            </a:r>
            <a:r>
              <a:rPr lang="en-US" altLang="en-US" sz="2800" dirty="0">
                <a:ea typeface="ＭＳ Ｐゴシック" panose="020B0600070205080204" pitchFamily="34" charset="-128"/>
              </a:rPr>
              <a:t> and </a:t>
            </a:r>
            <a:r>
              <a:rPr lang="en-US" altLang="en-US" sz="2800" dirty="0">
                <a:latin typeface="Courier" pitchFamily="49" charset="0"/>
                <a:ea typeface="ＭＳ Ｐゴシック" panose="020B0600070205080204" pitchFamily="34" charset="-128"/>
              </a:rPr>
              <a:t>R</a:t>
            </a:r>
            <a:r>
              <a:rPr lang="en-US" altLang="en-US" sz="2800" dirty="0">
                <a:ea typeface="ＭＳ Ｐゴシック" panose="020B0600070205080204" pitchFamily="34" charset="-128"/>
              </a:rPr>
              <a:t>, sort in place</a:t>
            </a:r>
          </a:p>
          <a:p>
            <a:pPr marL="0" indent="0">
              <a:buNone/>
            </a:pPr>
            <a:endParaRPr lang="en-US" altLang="en-US" sz="2400" dirty="0">
              <a:ea typeface="ＭＳ Ｐゴシック" panose="020B0600070205080204" pitchFamily="34" charset="-128"/>
            </a:endParaRPr>
          </a:p>
          <a:p>
            <a:pPr marL="0" indent="0">
              <a:buNone/>
            </a:pPr>
            <a:r>
              <a:rPr lang="en-US" altLang="en-US" sz="2400" dirty="0">
                <a:latin typeface="Courier" pitchFamily="49" charset="0"/>
                <a:ea typeface="ＭＳ Ｐゴシック" panose="020B0600070205080204" pitchFamily="34" charset="-128"/>
              </a:rPr>
              <a:t>// sort array A[p], A[p+1], … A[r]</a:t>
            </a:r>
          </a:p>
          <a:p>
            <a:pPr marL="0" indent="0">
              <a:buNone/>
            </a:pPr>
            <a:r>
              <a:rPr lang="en-US" altLang="en-US" sz="2400" dirty="0">
                <a:latin typeface="Courier" pitchFamily="49" charset="0"/>
                <a:ea typeface="ＭＳ Ｐゴシック" panose="020B0600070205080204" pitchFamily="34" charset="-128"/>
              </a:rPr>
              <a:t>Quicksort (A, p, r)</a:t>
            </a:r>
          </a:p>
          <a:p>
            <a:pPr marL="0" indent="0">
              <a:buNone/>
            </a:pPr>
            <a:r>
              <a:rPr lang="en-US" altLang="en-US" sz="2400" dirty="0">
                <a:latin typeface="Courier" pitchFamily="49" charset="0"/>
                <a:ea typeface="ＭＳ Ｐゴシック" panose="020B0600070205080204" pitchFamily="34" charset="-128"/>
              </a:rPr>
              <a:t>if (p&lt;r) {</a:t>
            </a:r>
          </a:p>
          <a:p>
            <a:pPr marL="0" indent="0">
              <a:buNone/>
            </a:pPr>
            <a:r>
              <a:rPr lang="en-US" altLang="en-US" sz="2400" dirty="0">
                <a:latin typeface="Courier" pitchFamily="49" charset="0"/>
                <a:ea typeface="ＭＳ Ｐゴシック" panose="020B0600070205080204" pitchFamily="34" charset="-128"/>
              </a:rPr>
              <a:t>	// Partition: divide array as described </a:t>
            </a:r>
          </a:p>
          <a:p>
            <a:pPr marL="0" indent="0">
              <a:buNone/>
            </a:pPr>
            <a:r>
              <a:rPr lang="en-US" altLang="en-US" sz="2400" dirty="0">
                <a:latin typeface="Courier" pitchFamily="49" charset="0"/>
                <a:ea typeface="ＭＳ Ｐゴシック" panose="020B0600070205080204" pitchFamily="34" charset="-128"/>
              </a:rPr>
              <a:t>	// above, return index of dividing point </a:t>
            </a:r>
          </a:p>
          <a:p>
            <a:pPr marL="0" indent="0">
              <a:buNone/>
            </a:pPr>
            <a:r>
              <a:rPr lang="en-US" altLang="en-US" sz="2400" dirty="0">
                <a:latin typeface="Courier" pitchFamily="49" charset="0"/>
                <a:ea typeface="ＭＳ Ｐゴシック" panose="020B0600070205080204" pitchFamily="34" charset="-128"/>
              </a:rPr>
              <a:t>	// in array (index of pivot when done)</a:t>
            </a:r>
          </a:p>
          <a:p>
            <a:pPr marL="0" indent="0">
              <a:buNone/>
            </a:pPr>
            <a:r>
              <a:rPr lang="en-US" altLang="en-US" sz="2400" dirty="0">
                <a:latin typeface="Courier" pitchFamily="49" charset="0"/>
                <a:ea typeface="ＭＳ Ｐゴシック" panose="020B0600070205080204" pitchFamily="34" charset="-128"/>
              </a:rPr>
              <a:t>	q = Partition (A, p, r);</a:t>
            </a:r>
          </a:p>
          <a:p>
            <a:pPr marL="0" indent="0">
              <a:buNone/>
            </a:pPr>
            <a:r>
              <a:rPr lang="en-US" altLang="en-US" sz="2400" dirty="0">
                <a:latin typeface="Courier" pitchFamily="49" charset="0"/>
                <a:ea typeface="ＭＳ Ｐゴシック" panose="020B0600070205080204" pitchFamily="34" charset="-128"/>
              </a:rPr>
              <a:t>	Quicksort (A, p, q-1);</a:t>
            </a:r>
          </a:p>
          <a:p>
            <a:pPr marL="0" indent="0">
              <a:buNone/>
            </a:pPr>
            <a:r>
              <a:rPr lang="en-US" altLang="en-US" sz="2400" dirty="0">
                <a:latin typeface="Courier" pitchFamily="49" charset="0"/>
                <a:ea typeface="ＭＳ Ｐゴシック" panose="020B0600070205080204" pitchFamily="34" charset="-128"/>
              </a:rPr>
              <a:t>	Quicksort (A, q+1, r);</a:t>
            </a:r>
          </a:p>
          <a:p>
            <a:pPr marL="0" indent="0">
              <a:buNone/>
            </a:pPr>
            <a:r>
              <a:rPr lang="en-US" altLang="en-US" sz="2400" dirty="0">
                <a:latin typeface="Courier" pitchFamily="49" charset="0"/>
                <a:ea typeface="ＭＳ Ｐゴシック" panose="020B0600070205080204" pitchFamily="34" charset="-128"/>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981200" y="-228600"/>
            <a:ext cx="8229600" cy="1143000"/>
          </a:xfrm>
        </p:spPr>
        <p:txBody>
          <a:bodyPr/>
          <a:lstStyle/>
          <a:p>
            <a:r>
              <a:rPr lang="en-US" altLang="en-US" smtClean="0">
                <a:ea typeface="ＭＳ Ｐゴシック" panose="020B0600070205080204" pitchFamily="34" charset="-128"/>
              </a:rPr>
              <a:t>Partition</a:t>
            </a:r>
          </a:p>
        </p:txBody>
      </p:sp>
      <p:sp>
        <p:nvSpPr>
          <p:cNvPr id="32770" name="Content Placeholder 2"/>
          <p:cNvSpPr>
            <a:spLocks noGrp="1"/>
          </p:cNvSpPr>
          <p:nvPr>
            <p:ph idx="1"/>
          </p:nvPr>
        </p:nvSpPr>
        <p:spPr>
          <a:xfrm>
            <a:off x="838200" y="609600"/>
            <a:ext cx="8458200" cy="6096000"/>
          </a:xfrm>
        </p:spPr>
        <p:txBody>
          <a:bodyPr/>
          <a:lstStyle/>
          <a:p>
            <a:pPr marL="0" indent="0">
              <a:buNone/>
            </a:pPr>
            <a:r>
              <a:rPr lang="en-US" altLang="en-US" sz="2400" dirty="0">
                <a:latin typeface="Courier" pitchFamily="49" charset="0"/>
                <a:ea typeface="ＭＳ Ｐゴシック" panose="020B0600070205080204" pitchFamily="34" charset="-128"/>
              </a:rPr>
              <a:t>// Partition A[p], A[p+1], … A[r]</a:t>
            </a:r>
          </a:p>
          <a:p>
            <a:pPr marL="0" indent="0">
              <a:buNone/>
            </a:pPr>
            <a:r>
              <a:rPr lang="en-US" altLang="en-US" sz="2400" dirty="0" err="1">
                <a:latin typeface="Courier" pitchFamily="49" charset="0"/>
                <a:ea typeface="ＭＳ Ｐゴシック" panose="020B0600070205080204" pitchFamily="34" charset="-128"/>
              </a:rPr>
              <a:t>int</a:t>
            </a:r>
            <a:r>
              <a:rPr lang="en-US" altLang="en-US" sz="2400" dirty="0">
                <a:latin typeface="Courier" pitchFamily="49" charset="0"/>
                <a:ea typeface="ＭＳ Ｐゴシック" panose="020B0600070205080204" pitchFamily="34" charset="-128"/>
              </a:rPr>
              <a:t> Partition (A, p, r)</a:t>
            </a:r>
          </a:p>
          <a:p>
            <a:pPr marL="0" indent="0">
              <a:buNone/>
            </a:pPr>
            <a:r>
              <a:rPr lang="en-US" altLang="en-US" sz="2400" dirty="0">
                <a:latin typeface="Courier" pitchFamily="49" charset="0"/>
                <a:ea typeface="ＭＳ Ｐゴシック" panose="020B0600070205080204" pitchFamily="34" charset="-128"/>
              </a:rPr>
              <a:t>x = A[r];	// pivot element</a:t>
            </a:r>
          </a:p>
          <a:p>
            <a:pPr marL="0" indent="0">
              <a:buNone/>
            </a:pPr>
            <a:r>
              <a:rPr lang="en-US" altLang="en-US" sz="2400" dirty="0">
                <a:latin typeface="Courier" pitchFamily="49" charset="0"/>
                <a:ea typeface="ＭＳ Ｐゴシック" panose="020B0600070205080204" pitchFamily="34" charset="-128"/>
              </a:rPr>
              <a:t>i = p-1;	// dividing point</a:t>
            </a:r>
          </a:p>
          <a:p>
            <a:pPr marL="0" indent="0">
              <a:buNone/>
            </a:pPr>
            <a:r>
              <a:rPr lang="en-US" altLang="en-US" sz="2400" dirty="0">
                <a:latin typeface="Courier" pitchFamily="49" charset="0"/>
                <a:ea typeface="ＭＳ Ｐゴシック" panose="020B0600070205080204" pitchFamily="34" charset="-128"/>
              </a:rPr>
              <a:t>for (j=p; j&lt;r; </a:t>
            </a:r>
            <a:r>
              <a:rPr lang="en-US" altLang="en-US" sz="2400" dirty="0" err="1">
                <a:latin typeface="Courier" pitchFamily="49" charset="0"/>
                <a:ea typeface="ＭＳ Ｐゴシック" panose="020B0600070205080204" pitchFamily="34" charset="-128"/>
              </a:rPr>
              <a:t>j++</a:t>
            </a:r>
            <a:r>
              <a:rPr lang="en-US" altLang="en-US" sz="2400" dirty="0">
                <a:latin typeface="Courier" pitchFamily="49" charset="0"/>
                <a:ea typeface="ＭＳ Ｐゴシック" panose="020B0600070205080204" pitchFamily="34" charset="-128"/>
              </a:rPr>
              <a:t>) {</a:t>
            </a:r>
          </a:p>
          <a:p>
            <a:pPr marL="0" indent="0">
              <a:buNone/>
            </a:pPr>
            <a:r>
              <a:rPr lang="en-US" altLang="en-US" sz="2400" dirty="0">
                <a:latin typeface="Courier" pitchFamily="49" charset="0"/>
                <a:ea typeface="ＭＳ Ｐゴシック" panose="020B0600070205080204" pitchFamily="34" charset="-128"/>
              </a:rPr>
              <a:t>	// if (A[j]&gt;x) do nothing</a:t>
            </a:r>
          </a:p>
          <a:p>
            <a:pPr marL="0" indent="0">
              <a:buNone/>
            </a:pPr>
            <a:r>
              <a:rPr lang="en-US" altLang="en-US" sz="2400" dirty="0">
                <a:latin typeface="Courier" pitchFamily="49" charset="0"/>
                <a:ea typeface="ＭＳ Ｐゴシック" panose="020B0600070205080204" pitchFamily="34" charset="-128"/>
              </a:rPr>
              <a:t>	if (A[j]</a:t>
            </a:r>
            <a:r>
              <a:rPr lang="en-US" altLang="en-US" sz="2400" dirty="0">
                <a:ea typeface="ＭＳ Ｐゴシック" panose="020B0600070205080204" pitchFamily="34" charset="-128"/>
              </a:rPr>
              <a:t> ≤ </a:t>
            </a:r>
            <a:r>
              <a:rPr lang="en-US" altLang="en-US" sz="2400" dirty="0">
                <a:latin typeface="Courier" pitchFamily="49" charset="0"/>
                <a:ea typeface="ＭＳ Ｐゴシック" panose="020B0600070205080204" pitchFamily="34" charset="-128"/>
              </a:rPr>
              <a:t>x) {</a:t>
            </a:r>
          </a:p>
          <a:p>
            <a:pPr marL="0" indent="0">
              <a:buNone/>
            </a:pPr>
            <a:r>
              <a:rPr lang="en-US" altLang="en-US" sz="2400" dirty="0">
                <a:latin typeface="Courier" pitchFamily="49" charset="0"/>
                <a:ea typeface="ＭＳ Ｐゴシック" panose="020B0600070205080204" pitchFamily="34" charset="-128"/>
              </a:rPr>
              <a:t>		i=i+1;</a:t>
            </a:r>
          </a:p>
          <a:p>
            <a:pPr marL="0" indent="0">
              <a:buNone/>
            </a:pPr>
            <a:r>
              <a:rPr lang="en-US" altLang="en-US" sz="2400" dirty="0">
                <a:latin typeface="Courier" pitchFamily="49" charset="0"/>
                <a:ea typeface="ＭＳ Ｐゴシック" panose="020B0600070205080204" pitchFamily="34" charset="-128"/>
              </a:rPr>
              <a:t>		swap A[i] and A[j]</a:t>
            </a:r>
          </a:p>
          <a:p>
            <a:pPr marL="0" indent="0">
              <a:buNone/>
            </a:pPr>
            <a:r>
              <a:rPr lang="en-US" altLang="en-US" sz="2400" dirty="0">
                <a:latin typeface="Courier" pitchFamily="49" charset="0"/>
                <a:ea typeface="ＭＳ Ｐゴシック" panose="020B0600070205080204" pitchFamily="34" charset="-128"/>
              </a:rPr>
              <a:t>		}</a:t>
            </a:r>
          </a:p>
          <a:p>
            <a:pPr marL="0" indent="0">
              <a:buNone/>
            </a:pPr>
            <a:r>
              <a:rPr lang="en-US" altLang="en-US" sz="2400" dirty="0">
                <a:latin typeface="Courier" pitchFamily="49" charset="0"/>
                <a:ea typeface="ＭＳ Ｐゴシック" panose="020B0600070205080204" pitchFamily="34" charset="-128"/>
              </a:rPr>
              <a:t>	}</a:t>
            </a:r>
          </a:p>
          <a:p>
            <a:pPr marL="0" indent="0">
              <a:buNone/>
            </a:pPr>
            <a:r>
              <a:rPr lang="en-US" altLang="en-US" sz="2400" dirty="0">
                <a:latin typeface="Courier" pitchFamily="49" charset="0"/>
                <a:ea typeface="ＭＳ Ｐゴシック" panose="020B0600070205080204" pitchFamily="34" charset="-128"/>
              </a:rPr>
              <a:t>// insert pivot</a:t>
            </a:r>
          </a:p>
          <a:p>
            <a:pPr marL="0" indent="0">
              <a:buNone/>
            </a:pPr>
            <a:r>
              <a:rPr lang="en-US" altLang="en-US" sz="2400" dirty="0">
                <a:latin typeface="Courier" pitchFamily="49" charset="0"/>
                <a:ea typeface="ＭＳ Ｐゴシック" panose="020B0600070205080204" pitchFamily="34" charset="-128"/>
              </a:rPr>
              <a:t>Swap A[i+1] and A[r];</a:t>
            </a:r>
          </a:p>
          <a:p>
            <a:pPr marL="0" indent="0">
              <a:buNone/>
            </a:pPr>
            <a:r>
              <a:rPr lang="en-US" altLang="en-US" sz="2400" dirty="0">
                <a:latin typeface="Courier" pitchFamily="49" charset="0"/>
                <a:ea typeface="ＭＳ Ｐゴシック" panose="020B0600070205080204" pitchFamily="34" charset="-128"/>
              </a:rPr>
              <a:t>return (i+1);</a:t>
            </a:r>
          </a:p>
        </p:txBody>
      </p:sp>
      <p:grpSp>
        <p:nvGrpSpPr>
          <p:cNvPr id="14" name="Group 13"/>
          <p:cNvGrpSpPr>
            <a:grpSpLocks/>
          </p:cNvGrpSpPr>
          <p:nvPr/>
        </p:nvGrpSpPr>
        <p:grpSpPr bwMode="auto">
          <a:xfrm>
            <a:off x="8382000" y="3895724"/>
            <a:ext cx="1816100" cy="2209800"/>
            <a:chOff x="6096000" y="4428530"/>
            <a:chExt cx="1816100" cy="2209800"/>
          </a:xfrm>
        </p:grpSpPr>
        <p:grpSp>
          <p:nvGrpSpPr>
            <p:cNvPr id="29739" name="Group 24"/>
            <p:cNvGrpSpPr>
              <a:grpSpLocks/>
            </p:cNvGrpSpPr>
            <p:nvPr/>
          </p:nvGrpSpPr>
          <p:grpSpPr bwMode="auto">
            <a:xfrm>
              <a:off x="6108700" y="5812830"/>
              <a:ext cx="1803400" cy="825500"/>
              <a:chOff x="6337300" y="4127500"/>
              <a:chExt cx="1803400" cy="825500"/>
            </a:xfrm>
          </p:grpSpPr>
          <p:sp>
            <p:nvSpPr>
              <p:cNvPr id="15" name="Rectangle 14">
                <a:extLst>
                  <a:ext uri="{FF2B5EF4-FFF2-40B4-BE49-F238E27FC236}">
                    <a16:creationId xmlns:a16="http://schemas.microsoft.com/office/drawing/2014/main" id="{771053EF-EE3D-BA4F-A113-F53E6DF39463}"/>
                  </a:ext>
                </a:extLst>
              </p:cNvPr>
              <p:cNvSpPr>
                <a:spLocks noChangeArrowheads="1"/>
              </p:cNvSpPr>
              <p:nvPr/>
            </p:nvSpPr>
            <p:spPr bwMode="auto">
              <a:xfrm>
                <a:off x="7010400" y="4495800"/>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19" name="Freeform 18">
                <a:extLst>
                  <a:ext uri="{FF2B5EF4-FFF2-40B4-BE49-F238E27FC236}">
                    <a16:creationId xmlns:a16="http://schemas.microsoft.com/office/drawing/2014/main" id="{91DF17AE-A364-5941-AA78-67C1C3F9E430}"/>
                  </a:ext>
                </a:extLst>
              </p:cNvPr>
              <p:cNvSpPr>
                <a:spLocks/>
              </p:cNvSpPr>
              <p:nvPr/>
            </p:nvSpPr>
            <p:spPr bwMode="auto">
              <a:xfrm>
                <a:off x="7543800" y="4127500"/>
                <a:ext cx="596900" cy="571500"/>
              </a:xfrm>
              <a:custGeom>
                <a:avLst/>
                <a:gdLst>
                  <a:gd name="T0" fmla="*/ 596900 w 596900"/>
                  <a:gd name="T1" fmla="*/ 0 h 571500"/>
                  <a:gd name="T2" fmla="*/ 368300 w 596900"/>
                  <a:gd name="T3" fmla="*/ 368300 h 571500"/>
                  <a:gd name="T4" fmla="*/ 0 w 596900"/>
                  <a:gd name="T5" fmla="*/ 571500 h 571500"/>
                  <a:gd name="T6" fmla="*/ 0 60000 65536"/>
                  <a:gd name="T7" fmla="*/ 0 60000 65536"/>
                  <a:gd name="T8" fmla="*/ 0 60000 65536"/>
                </a:gdLst>
                <a:ahLst/>
                <a:cxnLst>
                  <a:cxn ang="T6">
                    <a:pos x="T0" y="T1"/>
                  </a:cxn>
                  <a:cxn ang="T7">
                    <a:pos x="T2" y="T3"/>
                  </a:cxn>
                  <a:cxn ang="T8">
                    <a:pos x="T4" y="T5"/>
                  </a:cxn>
                </a:cxnLst>
                <a:rect l="0" t="0" r="r" b="b"/>
                <a:pathLst>
                  <a:path w="596900" h="571500">
                    <a:moveTo>
                      <a:pt x="596900" y="0"/>
                    </a:moveTo>
                    <a:cubicBezTo>
                      <a:pt x="532341" y="136525"/>
                      <a:pt x="467783" y="273050"/>
                      <a:pt x="368300" y="368300"/>
                    </a:cubicBezTo>
                    <a:cubicBezTo>
                      <a:pt x="268817" y="463550"/>
                      <a:pt x="0" y="571500"/>
                      <a:pt x="0" y="571500"/>
                    </a:cubicBezTo>
                  </a:path>
                </a:pathLst>
              </a:custGeom>
              <a:noFill/>
              <a:ln w="38100" cap="flat" cmpd="sng">
                <a:solidFill>
                  <a:srgbClr val="000000"/>
                </a:solidFill>
                <a:prstDash val="solid"/>
                <a:round/>
                <a:headEnd type="none"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en-US"/>
              </a:p>
            </p:txBody>
          </p:sp>
          <p:sp>
            <p:nvSpPr>
              <p:cNvPr id="20" name="Freeform 19">
                <a:extLst>
                  <a:ext uri="{FF2B5EF4-FFF2-40B4-BE49-F238E27FC236}">
                    <a16:creationId xmlns:a16="http://schemas.microsoft.com/office/drawing/2014/main" id="{0FCD9AE6-5085-4D4D-8829-08C7DE6474E4}"/>
                  </a:ext>
                </a:extLst>
              </p:cNvPr>
              <p:cNvSpPr>
                <a:spLocks/>
              </p:cNvSpPr>
              <p:nvPr/>
            </p:nvSpPr>
            <p:spPr bwMode="auto">
              <a:xfrm rot="5400000">
                <a:off x="6324600" y="4140200"/>
                <a:ext cx="596900" cy="571500"/>
              </a:xfrm>
              <a:custGeom>
                <a:avLst/>
                <a:gdLst>
                  <a:gd name="T0" fmla="*/ 596900 w 596900"/>
                  <a:gd name="T1" fmla="*/ 0 h 571500"/>
                  <a:gd name="T2" fmla="*/ 368300 w 596900"/>
                  <a:gd name="T3" fmla="*/ 368300 h 571500"/>
                  <a:gd name="T4" fmla="*/ 0 w 596900"/>
                  <a:gd name="T5" fmla="*/ 571500 h 571500"/>
                  <a:gd name="T6" fmla="*/ 0 60000 65536"/>
                  <a:gd name="T7" fmla="*/ 0 60000 65536"/>
                  <a:gd name="T8" fmla="*/ 0 60000 65536"/>
                </a:gdLst>
                <a:ahLst/>
                <a:cxnLst>
                  <a:cxn ang="T6">
                    <a:pos x="T0" y="T1"/>
                  </a:cxn>
                  <a:cxn ang="T7">
                    <a:pos x="T2" y="T3"/>
                  </a:cxn>
                  <a:cxn ang="T8">
                    <a:pos x="T4" y="T5"/>
                  </a:cxn>
                </a:cxnLst>
                <a:rect l="0" t="0" r="r" b="b"/>
                <a:pathLst>
                  <a:path w="596900" h="571500">
                    <a:moveTo>
                      <a:pt x="596900" y="0"/>
                    </a:moveTo>
                    <a:cubicBezTo>
                      <a:pt x="532341" y="136525"/>
                      <a:pt x="467783" y="273050"/>
                      <a:pt x="368300" y="368300"/>
                    </a:cubicBezTo>
                    <a:cubicBezTo>
                      <a:pt x="268817" y="463550"/>
                      <a:pt x="0" y="571500"/>
                      <a:pt x="0" y="571500"/>
                    </a:cubicBezTo>
                  </a:path>
                </a:pathLst>
              </a:custGeom>
              <a:noFill/>
              <a:ln w="38100" cap="flat" cmpd="sng">
                <a:solidFill>
                  <a:srgbClr val="000000"/>
                </a:solidFill>
                <a:prstDash val="solid"/>
                <a:round/>
                <a:headEnd type="none"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en-US"/>
              </a:p>
            </p:txBody>
          </p:sp>
        </p:grpSp>
        <p:grpSp>
          <p:nvGrpSpPr>
            <p:cNvPr id="29740" name="Group 23"/>
            <p:cNvGrpSpPr>
              <a:grpSpLocks/>
            </p:cNvGrpSpPr>
            <p:nvPr/>
          </p:nvGrpSpPr>
          <p:grpSpPr bwMode="auto">
            <a:xfrm rot="10800000">
              <a:off x="6096000" y="4428530"/>
              <a:ext cx="1803400" cy="825500"/>
              <a:chOff x="6489700" y="2819400"/>
              <a:chExt cx="1803400" cy="825500"/>
            </a:xfrm>
          </p:grpSpPr>
          <p:sp>
            <p:nvSpPr>
              <p:cNvPr id="21" name="Rectangle 20">
                <a:extLst>
                  <a:ext uri="{FF2B5EF4-FFF2-40B4-BE49-F238E27FC236}">
                    <a16:creationId xmlns:a16="http://schemas.microsoft.com/office/drawing/2014/main" id="{45BFDE12-0CE7-284E-8444-85B269F491E1}"/>
                  </a:ext>
                </a:extLst>
              </p:cNvPr>
              <p:cNvSpPr>
                <a:spLocks noChangeArrowheads="1"/>
              </p:cNvSpPr>
              <p:nvPr/>
            </p:nvSpPr>
            <p:spPr bwMode="auto">
              <a:xfrm rot="10800000">
                <a:off x="7172325" y="3197225"/>
                <a:ext cx="457200" cy="457200"/>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12</a:t>
                </a:r>
              </a:p>
            </p:txBody>
          </p:sp>
          <p:sp>
            <p:nvSpPr>
              <p:cNvPr id="22" name="Freeform 21">
                <a:extLst>
                  <a:ext uri="{FF2B5EF4-FFF2-40B4-BE49-F238E27FC236}">
                    <a16:creationId xmlns:a16="http://schemas.microsoft.com/office/drawing/2014/main" id="{229F7705-8625-F045-9959-09D28FA3AC25}"/>
                  </a:ext>
                </a:extLst>
              </p:cNvPr>
              <p:cNvSpPr>
                <a:spLocks/>
              </p:cNvSpPr>
              <p:nvPr/>
            </p:nvSpPr>
            <p:spPr bwMode="auto">
              <a:xfrm>
                <a:off x="7705725" y="2828925"/>
                <a:ext cx="596900" cy="571500"/>
              </a:xfrm>
              <a:custGeom>
                <a:avLst/>
                <a:gdLst>
                  <a:gd name="T0" fmla="*/ 596900 w 596900"/>
                  <a:gd name="T1" fmla="*/ 0 h 571500"/>
                  <a:gd name="T2" fmla="*/ 368300 w 596900"/>
                  <a:gd name="T3" fmla="*/ 368300 h 571500"/>
                  <a:gd name="T4" fmla="*/ 0 w 596900"/>
                  <a:gd name="T5" fmla="*/ 571500 h 571500"/>
                  <a:gd name="T6" fmla="*/ 0 60000 65536"/>
                  <a:gd name="T7" fmla="*/ 0 60000 65536"/>
                  <a:gd name="T8" fmla="*/ 0 60000 65536"/>
                </a:gdLst>
                <a:ahLst/>
                <a:cxnLst>
                  <a:cxn ang="T6">
                    <a:pos x="T0" y="T1"/>
                  </a:cxn>
                  <a:cxn ang="T7">
                    <a:pos x="T2" y="T3"/>
                  </a:cxn>
                  <a:cxn ang="T8">
                    <a:pos x="T4" y="T5"/>
                  </a:cxn>
                </a:cxnLst>
                <a:rect l="0" t="0" r="r" b="b"/>
                <a:pathLst>
                  <a:path w="596900" h="571500">
                    <a:moveTo>
                      <a:pt x="596900" y="0"/>
                    </a:moveTo>
                    <a:cubicBezTo>
                      <a:pt x="532341" y="136525"/>
                      <a:pt x="467783" y="273050"/>
                      <a:pt x="368300" y="368300"/>
                    </a:cubicBezTo>
                    <a:cubicBezTo>
                      <a:pt x="268817" y="463550"/>
                      <a:pt x="0" y="571500"/>
                      <a:pt x="0" y="571500"/>
                    </a:cubicBezTo>
                  </a:path>
                </a:pathLst>
              </a:custGeom>
              <a:noFill/>
              <a:ln w="38100" cap="flat" cmpd="sng">
                <a:solidFill>
                  <a:srgbClr val="000000"/>
                </a:solidFill>
                <a:prstDash val="solid"/>
                <a:round/>
                <a:headEnd type="none"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en-US"/>
              </a:p>
            </p:txBody>
          </p:sp>
          <p:sp>
            <p:nvSpPr>
              <p:cNvPr id="23" name="Freeform 22">
                <a:extLst>
                  <a:ext uri="{FF2B5EF4-FFF2-40B4-BE49-F238E27FC236}">
                    <a16:creationId xmlns:a16="http://schemas.microsoft.com/office/drawing/2014/main" id="{848E41FB-2354-144F-BE06-B31BD87D3273}"/>
                  </a:ext>
                </a:extLst>
              </p:cNvPr>
              <p:cNvSpPr>
                <a:spLocks/>
              </p:cNvSpPr>
              <p:nvPr/>
            </p:nvSpPr>
            <p:spPr bwMode="auto">
              <a:xfrm rot="5400000">
                <a:off x="6486525" y="2841625"/>
                <a:ext cx="596900" cy="571500"/>
              </a:xfrm>
              <a:custGeom>
                <a:avLst/>
                <a:gdLst>
                  <a:gd name="T0" fmla="*/ 596900 w 596900"/>
                  <a:gd name="T1" fmla="*/ 0 h 571500"/>
                  <a:gd name="T2" fmla="*/ 368300 w 596900"/>
                  <a:gd name="T3" fmla="*/ 368300 h 571500"/>
                  <a:gd name="T4" fmla="*/ 0 w 596900"/>
                  <a:gd name="T5" fmla="*/ 571500 h 571500"/>
                  <a:gd name="T6" fmla="*/ 0 60000 65536"/>
                  <a:gd name="T7" fmla="*/ 0 60000 65536"/>
                  <a:gd name="T8" fmla="*/ 0 60000 65536"/>
                </a:gdLst>
                <a:ahLst/>
                <a:cxnLst>
                  <a:cxn ang="T6">
                    <a:pos x="T0" y="T1"/>
                  </a:cxn>
                  <a:cxn ang="T7">
                    <a:pos x="T2" y="T3"/>
                  </a:cxn>
                  <a:cxn ang="T8">
                    <a:pos x="T4" y="T5"/>
                  </a:cxn>
                </a:cxnLst>
                <a:rect l="0" t="0" r="r" b="b"/>
                <a:pathLst>
                  <a:path w="596900" h="571500">
                    <a:moveTo>
                      <a:pt x="596900" y="0"/>
                    </a:moveTo>
                    <a:cubicBezTo>
                      <a:pt x="532341" y="136525"/>
                      <a:pt x="467783" y="273050"/>
                      <a:pt x="368300" y="368300"/>
                    </a:cubicBezTo>
                    <a:cubicBezTo>
                      <a:pt x="268817" y="463550"/>
                      <a:pt x="0" y="571500"/>
                      <a:pt x="0" y="571500"/>
                    </a:cubicBezTo>
                  </a:path>
                </a:pathLst>
              </a:custGeom>
              <a:noFill/>
              <a:ln w="38100" cap="flat" cmpd="sng">
                <a:solidFill>
                  <a:srgbClr val="000000"/>
                </a:solidFill>
                <a:prstDash val="solid"/>
                <a:round/>
                <a:headEnd type="none" w="med" len="me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en-US"/>
              </a:p>
            </p:txBody>
          </p:sp>
        </p:grpSp>
      </p:grpSp>
      <p:grpSp>
        <p:nvGrpSpPr>
          <p:cNvPr id="13" name="Group 12"/>
          <p:cNvGrpSpPr>
            <a:grpSpLocks/>
          </p:cNvGrpSpPr>
          <p:nvPr/>
        </p:nvGrpSpPr>
        <p:grpSpPr bwMode="auto">
          <a:xfrm>
            <a:off x="7239000" y="4810126"/>
            <a:ext cx="4114800" cy="1456053"/>
            <a:chOff x="4953000" y="5342930"/>
            <a:chExt cx="4114800" cy="1457045"/>
          </a:xfrm>
        </p:grpSpPr>
        <p:sp>
          <p:nvSpPr>
            <p:cNvPr id="29725" name="TextBox 12"/>
            <p:cNvSpPr txBox="1">
              <a:spLocks noChangeArrowheads="1"/>
            </p:cNvSpPr>
            <p:nvPr/>
          </p:nvSpPr>
          <p:spPr bwMode="auto">
            <a:xfrm>
              <a:off x="5486400" y="6337995"/>
              <a:ext cx="253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i</a:t>
              </a:r>
            </a:p>
          </p:txBody>
        </p:sp>
        <p:sp>
          <p:nvSpPr>
            <p:cNvPr id="29726" name="TextBox 13"/>
            <p:cNvSpPr txBox="1">
              <a:spLocks noChangeArrowheads="1"/>
            </p:cNvSpPr>
            <p:nvPr/>
          </p:nvSpPr>
          <p:spPr bwMode="auto">
            <a:xfrm>
              <a:off x="7811332" y="6337995"/>
              <a:ext cx="253596" cy="46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j</a:t>
              </a:r>
            </a:p>
          </p:txBody>
        </p:sp>
        <p:cxnSp>
          <p:nvCxnSpPr>
            <p:cNvPr id="17" name="Straight Arrow Connector 16">
              <a:extLst>
                <a:ext uri="{FF2B5EF4-FFF2-40B4-BE49-F238E27FC236}">
                  <a16:creationId xmlns:a16="http://schemas.microsoft.com/office/drawing/2014/main" id="{05BD85F8-BFF2-8248-9043-D4667041F2BC}"/>
                </a:ext>
              </a:extLst>
            </p:cNvPr>
            <p:cNvCxnSpPr>
              <a:cxnSpLocks noChangeShapeType="1"/>
            </p:cNvCxnSpPr>
            <p:nvPr/>
          </p:nvCxnSpPr>
          <p:spPr bwMode="auto">
            <a:xfrm flipV="1">
              <a:off x="5586413" y="5952945"/>
              <a:ext cx="0" cy="457512"/>
            </a:xfrm>
            <a:prstGeom prst="straightConnector1">
              <a:avLst/>
            </a:prstGeom>
            <a:noFill/>
            <a:ln w="381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C2F405AE-A1B9-3843-B675-79785492BBEA}"/>
                </a:ext>
              </a:extLst>
            </p:cNvPr>
            <p:cNvCxnSpPr>
              <a:cxnSpLocks noChangeShapeType="1"/>
            </p:cNvCxnSpPr>
            <p:nvPr/>
          </p:nvCxnSpPr>
          <p:spPr bwMode="auto">
            <a:xfrm flipV="1">
              <a:off x="7924800" y="5952945"/>
              <a:ext cx="0" cy="457512"/>
            </a:xfrm>
            <a:prstGeom prst="straightConnector1">
              <a:avLst/>
            </a:prstGeom>
            <a:noFill/>
            <a:ln w="381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29729" name="Group 3"/>
            <p:cNvGrpSpPr>
              <a:grpSpLocks/>
            </p:cNvGrpSpPr>
            <p:nvPr/>
          </p:nvGrpSpPr>
          <p:grpSpPr bwMode="auto">
            <a:xfrm>
              <a:off x="4953000" y="5342930"/>
              <a:ext cx="4114800" cy="457200"/>
              <a:chOff x="4953000" y="5342930"/>
              <a:chExt cx="4114800" cy="457200"/>
            </a:xfrm>
          </p:grpSpPr>
          <p:sp>
            <p:nvSpPr>
              <p:cNvPr id="5" name="Rectangle 4">
                <a:extLst>
                  <a:ext uri="{FF2B5EF4-FFF2-40B4-BE49-F238E27FC236}">
                    <a16:creationId xmlns:a16="http://schemas.microsoft.com/office/drawing/2014/main" id="{3D4867C6-0CF1-2246-8F5C-967EEFF89FA0}"/>
                  </a:ext>
                </a:extLst>
              </p:cNvPr>
              <p:cNvSpPr>
                <a:spLocks noChangeArrowheads="1"/>
              </p:cNvSpPr>
              <p:nvPr/>
            </p:nvSpPr>
            <p:spPr bwMode="auto">
              <a:xfrm>
                <a:off x="4953000" y="5342930"/>
                <a:ext cx="457200" cy="457511"/>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4</a:t>
                </a:r>
              </a:p>
            </p:txBody>
          </p:sp>
          <p:sp>
            <p:nvSpPr>
              <p:cNvPr id="6" name="Rectangle 5">
                <a:extLst>
                  <a:ext uri="{FF2B5EF4-FFF2-40B4-BE49-F238E27FC236}">
                    <a16:creationId xmlns:a16="http://schemas.microsoft.com/office/drawing/2014/main" id="{395CF1B7-03C2-A848-B2E2-3A747559C6B1}"/>
                  </a:ext>
                </a:extLst>
              </p:cNvPr>
              <p:cNvSpPr>
                <a:spLocks noChangeArrowheads="1"/>
              </p:cNvSpPr>
              <p:nvPr/>
            </p:nvSpPr>
            <p:spPr bwMode="auto">
              <a:xfrm>
                <a:off x="5410200" y="5342930"/>
                <a:ext cx="457200" cy="457511"/>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7" name="Rectangle 6">
                <a:extLst>
                  <a:ext uri="{FF2B5EF4-FFF2-40B4-BE49-F238E27FC236}">
                    <a16:creationId xmlns:a16="http://schemas.microsoft.com/office/drawing/2014/main" id="{B9B94258-DF7F-2B42-884C-47E703316A5E}"/>
                  </a:ext>
                </a:extLst>
              </p:cNvPr>
              <p:cNvSpPr>
                <a:spLocks noChangeArrowheads="1"/>
              </p:cNvSpPr>
              <p:nvPr/>
            </p:nvSpPr>
            <p:spPr bwMode="auto">
              <a:xfrm>
                <a:off x="5867400" y="5342930"/>
                <a:ext cx="457200" cy="4575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12</a:t>
                </a:r>
              </a:p>
            </p:txBody>
          </p:sp>
          <p:sp>
            <p:nvSpPr>
              <p:cNvPr id="8" name="Rectangle 7">
                <a:extLst>
                  <a:ext uri="{FF2B5EF4-FFF2-40B4-BE49-F238E27FC236}">
                    <a16:creationId xmlns:a16="http://schemas.microsoft.com/office/drawing/2014/main" id="{1309E95B-FB5D-644D-B4B6-4D10D5E98F51}"/>
                  </a:ext>
                </a:extLst>
              </p:cNvPr>
              <p:cNvSpPr>
                <a:spLocks noChangeArrowheads="1"/>
              </p:cNvSpPr>
              <p:nvPr/>
            </p:nvSpPr>
            <p:spPr bwMode="auto">
              <a:xfrm>
                <a:off x="6324600" y="5342930"/>
                <a:ext cx="457200" cy="4575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11</a:t>
                </a:r>
              </a:p>
            </p:txBody>
          </p:sp>
          <p:sp>
            <p:nvSpPr>
              <p:cNvPr id="9" name="Rectangle 8">
                <a:extLst>
                  <a:ext uri="{FF2B5EF4-FFF2-40B4-BE49-F238E27FC236}">
                    <a16:creationId xmlns:a16="http://schemas.microsoft.com/office/drawing/2014/main" id="{52478960-E33D-2246-BAEA-96BF91FBFCB5}"/>
                  </a:ext>
                </a:extLst>
              </p:cNvPr>
              <p:cNvSpPr>
                <a:spLocks noChangeArrowheads="1"/>
              </p:cNvSpPr>
              <p:nvPr/>
            </p:nvSpPr>
            <p:spPr bwMode="auto">
              <a:xfrm>
                <a:off x="6781800" y="5342930"/>
                <a:ext cx="457200" cy="4575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15</a:t>
                </a:r>
              </a:p>
            </p:txBody>
          </p:sp>
          <p:sp>
            <p:nvSpPr>
              <p:cNvPr id="10" name="Rectangle 9">
                <a:extLst>
                  <a:ext uri="{FF2B5EF4-FFF2-40B4-BE49-F238E27FC236}">
                    <a16:creationId xmlns:a16="http://schemas.microsoft.com/office/drawing/2014/main" id="{75CA722E-5A75-184B-9C55-32D926B12C41}"/>
                  </a:ext>
                </a:extLst>
              </p:cNvPr>
              <p:cNvSpPr>
                <a:spLocks noChangeArrowheads="1"/>
              </p:cNvSpPr>
              <p:nvPr/>
            </p:nvSpPr>
            <p:spPr bwMode="auto">
              <a:xfrm>
                <a:off x="7239000" y="5342930"/>
                <a:ext cx="457200" cy="4575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13</a:t>
                </a:r>
              </a:p>
            </p:txBody>
          </p:sp>
          <p:sp>
            <p:nvSpPr>
              <p:cNvPr id="11" name="Rectangle 10">
                <a:extLst>
                  <a:ext uri="{FF2B5EF4-FFF2-40B4-BE49-F238E27FC236}">
                    <a16:creationId xmlns:a16="http://schemas.microsoft.com/office/drawing/2014/main" id="{BAF58205-0D10-E643-B869-C7CF7A00D2EF}"/>
                  </a:ext>
                </a:extLst>
              </p:cNvPr>
              <p:cNvSpPr>
                <a:spLocks noChangeArrowheads="1"/>
              </p:cNvSpPr>
              <p:nvPr/>
            </p:nvSpPr>
            <p:spPr bwMode="auto">
              <a:xfrm>
                <a:off x="7696200" y="5342930"/>
                <a:ext cx="457200" cy="457511"/>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12" name="Rectangle 11">
                <a:extLst>
                  <a:ext uri="{FF2B5EF4-FFF2-40B4-BE49-F238E27FC236}">
                    <a16:creationId xmlns:a16="http://schemas.microsoft.com/office/drawing/2014/main" id="{AF2E1B41-9A20-554C-AD7A-9EFD31BC22F0}"/>
                  </a:ext>
                </a:extLst>
              </p:cNvPr>
              <p:cNvSpPr>
                <a:spLocks noChangeArrowheads="1"/>
              </p:cNvSpPr>
              <p:nvPr/>
            </p:nvSpPr>
            <p:spPr bwMode="auto">
              <a:xfrm>
                <a:off x="8153400" y="5342930"/>
                <a:ext cx="457200" cy="457511"/>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a:solidFill>
                      <a:srgbClr val="000000"/>
                    </a:solidFill>
                  </a:rPr>
                  <a:t>18</a:t>
                </a:r>
                <a:endParaRPr lang="en-US" altLang="en-US" sz="1800">
                  <a:solidFill>
                    <a:srgbClr val="FFFFFF"/>
                  </a:solidFill>
                </a:endParaRPr>
              </a:p>
            </p:txBody>
          </p:sp>
          <p:sp>
            <p:nvSpPr>
              <p:cNvPr id="30" name="Rectangle 29">
                <a:extLst>
                  <a:ext uri="{FF2B5EF4-FFF2-40B4-BE49-F238E27FC236}">
                    <a16:creationId xmlns:a16="http://schemas.microsoft.com/office/drawing/2014/main" id="{0F4C0CAA-33F7-3A43-A5CE-78D9579679B7}"/>
                  </a:ext>
                </a:extLst>
              </p:cNvPr>
              <p:cNvSpPr>
                <a:spLocks noChangeArrowheads="1"/>
              </p:cNvSpPr>
              <p:nvPr/>
            </p:nvSpPr>
            <p:spPr bwMode="auto">
              <a:xfrm>
                <a:off x="8610600" y="5342930"/>
                <a:ext cx="457200" cy="457511"/>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9</a:t>
                </a:r>
              </a:p>
            </p:txBody>
          </p:sp>
        </p:grpSp>
      </p:grpSp>
      <p:grpSp>
        <p:nvGrpSpPr>
          <p:cNvPr id="3" name="Group 2"/>
          <p:cNvGrpSpPr>
            <a:grpSpLocks/>
          </p:cNvGrpSpPr>
          <p:nvPr/>
        </p:nvGrpSpPr>
        <p:grpSpPr bwMode="auto">
          <a:xfrm>
            <a:off x="7239000" y="1143000"/>
            <a:ext cx="4191000" cy="3057526"/>
            <a:chOff x="4953000" y="1676400"/>
            <a:chExt cx="4191000" cy="3056930"/>
          </a:xfrm>
        </p:grpSpPr>
        <p:grpSp>
          <p:nvGrpSpPr>
            <p:cNvPr id="29702" name="Group 1"/>
            <p:cNvGrpSpPr>
              <a:grpSpLocks/>
            </p:cNvGrpSpPr>
            <p:nvPr/>
          </p:nvGrpSpPr>
          <p:grpSpPr bwMode="auto">
            <a:xfrm>
              <a:off x="5901172" y="1676400"/>
              <a:ext cx="3242828" cy="1292999"/>
              <a:chOff x="5901172" y="1447800"/>
              <a:chExt cx="3242828" cy="1292999"/>
            </a:xfrm>
          </p:grpSpPr>
          <p:sp>
            <p:nvSpPr>
              <p:cNvPr id="31" name="Rectangle 30">
                <a:extLst>
                  <a:ext uri="{FF2B5EF4-FFF2-40B4-BE49-F238E27FC236}">
                    <a16:creationId xmlns:a16="http://schemas.microsoft.com/office/drawing/2014/main" id="{2D813D61-6D6A-0F46-B060-340DA2BEB4EF}"/>
                  </a:ext>
                </a:extLst>
              </p:cNvPr>
              <p:cNvSpPr>
                <a:spLocks noChangeArrowheads="1"/>
              </p:cNvSpPr>
              <p:nvPr/>
            </p:nvSpPr>
            <p:spPr bwMode="auto">
              <a:xfrm>
                <a:off x="5900738" y="1523985"/>
                <a:ext cx="457200" cy="457111"/>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000000"/>
                  </a:solidFill>
                </a:endParaRPr>
              </a:p>
            </p:txBody>
          </p:sp>
          <p:sp>
            <p:nvSpPr>
              <p:cNvPr id="32" name="Rectangle 31">
                <a:extLst>
                  <a:ext uri="{FF2B5EF4-FFF2-40B4-BE49-F238E27FC236}">
                    <a16:creationId xmlns:a16="http://schemas.microsoft.com/office/drawing/2014/main" id="{2B105B45-177C-8046-A544-0229A294E4EA}"/>
                  </a:ext>
                </a:extLst>
              </p:cNvPr>
              <p:cNvSpPr>
                <a:spLocks noChangeArrowheads="1"/>
              </p:cNvSpPr>
              <p:nvPr/>
            </p:nvSpPr>
            <p:spPr bwMode="auto">
              <a:xfrm>
                <a:off x="5900738" y="2209652"/>
                <a:ext cx="457200" cy="4571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000000"/>
                  </a:solidFill>
                </a:endParaRPr>
              </a:p>
            </p:txBody>
          </p:sp>
          <p:sp>
            <p:nvSpPr>
              <p:cNvPr id="33" name="Rectangle 32">
                <a:extLst>
                  <a:ext uri="{FF2B5EF4-FFF2-40B4-BE49-F238E27FC236}">
                    <a16:creationId xmlns:a16="http://schemas.microsoft.com/office/drawing/2014/main" id="{7DAE7977-BB60-2F45-8719-C4D3C20D433D}"/>
                  </a:ext>
                </a:extLst>
              </p:cNvPr>
              <p:cNvSpPr>
                <a:spLocks noChangeArrowheads="1"/>
              </p:cNvSpPr>
              <p:nvPr/>
            </p:nvSpPr>
            <p:spPr bwMode="auto">
              <a:xfrm>
                <a:off x="7539038" y="1523985"/>
                <a:ext cx="457200" cy="457111"/>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4" name="Rectangle 33">
                <a:extLst>
                  <a:ext uri="{FF2B5EF4-FFF2-40B4-BE49-F238E27FC236}">
                    <a16:creationId xmlns:a16="http://schemas.microsoft.com/office/drawing/2014/main" id="{CE876F95-AC7A-1044-94AD-DDF366813205}"/>
                  </a:ext>
                </a:extLst>
              </p:cNvPr>
              <p:cNvSpPr>
                <a:spLocks noChangeArrowheads="1"/>
              </p:cNvSpPr>
              <p:nvPr/>
            </p:nvSpPr>
            <p:spPr bwMode="auto">
              <a:xfrm>
                <a:off x="7539038" y="2209652"/>
                <a:ext cx="457200" cy="457111"/>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29721" name="TextBox 34"/>
              <p:cNvSpPr txBox="1">
                <a:spLocks noChangeArrowheads="1"/>
              </p:cNvSpPr>
              <p:nvPr/>
            </p:nvSpPr>
            <p:spPr bwMode="auto">
              <a:xfrm>
                <a:off x="6358372" y="1447800"/>
                <a:ext cx="11961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Left part</a:t>
                </a:r>
              </a:p>
              <a:p>
                <a:pPr eaLnBrk="1" hangingPunct="1">
                  <a:spcBef>
                    <a:spcPct val="0"/>
                  </a:spcBef>
                  <a:buFontTx/>
                  <a:buNone/>
                </a:pPr>
                <a:r>
                  <a:rPr lang="en-US" altLang="en-US" sz="1800">
                    <a:latin typeface="Arial" panose="020B0604020202020204" pitchFamily="34" charset="0"/>
                  </a:rPr>
                  <a:t>(</a:t>
                </a:r>
                <a:r>
                  <a:rPr lang="en-US" altLang="en-US" sz="1800"/>
                  <a:t>≤ </a:t>
                </a:r>
                <a:r>
                  <a:rPr lang="en-US" altLang="en-US" sz="1800">
                    <a:latin typeface="Courier" pitchFamily="49" charset="0"/>
                  </a:rPr>
                  <a:t>pivot</a:t>
                </a:r>
                <a:r>
                  <a:rPr lang="en-US" altLang="en-US" sz="1800">
                    <a:latin typeface="Arial" panose="020B0604020202020204" pitchFamily="34" charset="0"/>
                  </a:rPr>
                  <a:t>)</a:t>
                </a:r>
              </a:p>
            </p:txBody>
          </p:sp>
          <p:sp>
            <p:nvSpPr>
              <p:cNvPr id="29722" name="TextBox 35"/>
              <p:cNvSpPr txBox="1">
                <a:spLocks noChangeArrowheads="1"/>
              </p:cNvSpPr>
              <p:nvPr/>
            </p:nvSpPr>
            <p:spPr bwMode="auto">
              <a:xfrm>
                <a:off x="6358372" y="2094468"/>
                <a:ext cx="11849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Right part</a:t>
                </a:r>
              </a:p>
              <a:p>
                <a:pPr eaLnBrk="1" hangingPunct="1">
                  <a:spcBef>
                    <a:spcPct val="0"/>
                  </a:spcBef>
                  <a:buFontTx/>
                  <a:buNone/>
                </a:pPr>
                <a:r>
                  <a:rPr lang="en-US" altLang="en-US" sz="1800">
                    <a:latin typeface="Arial" panose="020B0604020202020204" pitchFamily="34" charset="0"/>
                  </a:rPr>
                  <a:t>(</a:t>
                </a:r>
                <a:r>
                  <a:rPr lang="en-US" altLang="en-US" sz="1800"/>
                  <a:t>&gt; </a:t>
                </a:r>
                <a:r>
                  <a:rPr lang="en-US" altLang="en-US" sz="1800">
                    <a:latin typeface="Courier" pitchFamily="49" charset="0"/>
                  </a:rPr>
                  <a:t>pivot</a:t>
                </a:r>
                <a:r>
                  <a:rPr lang="en-US" altLang="en-US" sz="1800">
                    <a:latin typeface="Arial" panose="020B0604020202020204" pitchFamily="34" charset="0"/>
                  </a:rPr>
                  <a:t>)</a:t>
                </a:r>
              </a:p>
            </p:txBody>
          </p:sp>
          <p:sp>
            <p:nvSpPr>
              <p:cNvPr id="29723" name="TextBox 36"/>
              <p:cNvSpPr txBox="1">
                <a:spLocks noChangeArrowheads="1"/>
              </p:cNvSpPr>
              <p:nvPr/>
            </p:nvSpPr>
            <p:spPr bwMode="auto">
              <a:xfrm>
                <a:off x="7997006" y="1574800"/>
                <a:ext cx="1146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Unknown</a:t>
                </a:r>
              </a:p>
            </p:txBody>
          </p:sp>
          <p:sp>
            <p:nvSpPr>
              <p:cNvPr id="29724" name="TextBox 37"/>
              <p:cNvSpPr txBox="1">
                <a:spLocks noChangeArrowheads="1"/>
              </p:cNvSpPr>
              <p:nvPr/>
            </p:nvSpPr>
            <p:spPr bwMode="auto">
              <a:xfrm>
                <a:off x="7997006" y="2221468"/>
                <a:ext cx="6978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Pivot</a:t>
                </a:r>
              </a:p>
            </p:txBody>
          </p:sp>
        </p:grpSp>
        <p:grpSp>
          <p:nvGrpSpPr>
            <p:cNvPr id="29703" name="Group 34"/>
            <p:cNvGrpSpPr>
              <a:grpSpLocks/>
            </p:cNvGrpSpPr>
            <p:nvPr/>
          </p:nvGrpSpPr>
          <p:grpSpPr bwMode="auto">
            <a:xfrm>
              <a:off x="4953000" y="3276289"/>
              <a:ext cx="4114800" cy="1457041"/>
              <a:chOff x="4953000" y="3962089"/>
              <a:chExt cx="4114800" cy="1457041"/>
            </a:xfrm>
          </p:grpSpPr>
          <p:sp>
            <p:nvSpPr>
              <p:cNvPr id="36" name="Rectangle 35">
                <a:extLst>
                  <a:ext uri="{FF2B5EF4-FFF2-40B4-BE49-F238E27FC236}">
                    <a16:creationId xmlns:a16="http://schemas.microsoft.com/office/drawing/2014/main" id="{9083B121-8E09-6043-9380-C9BEEEF39B1B}"/>
                  </a:ext>
                </a:extLst>
              </p:cNvPr>
              <p:cNvSpPr>
                <a:spLocks noChangeArrowheads="1"/>
              </p:cNvSpPr>
              <p:nvPr/>
            </p:nvSpPr>
            <p:spPr bwMode="auto">
              <a:xfrm>
                <a:off x="4953000" y="3962089"/>
                <a:ext cx="457200" cy="457111"/>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4</a:t>
                </a:r>
              </a:p>
            </p:txBody>
          </p:sp>
          <p:sp>
            <p:nvSpPr>
              <p:cNvPr id="37" name="Rectangle 36">
                <a:extLst>
                  <a:ext uri="{FF2B5EF4-FFF2-40B4-BE49-F238E27FC236}">
                    <a16:creationId xmlns:a16="http://schemas.microsoft.com/office/drawing/2014/main" id="{8B89FDE7-AB24-3947-A73F-2F7C729B40E7}"/>
                  </a:ext>
                </a:extLst>
              </p:cNvPr>
              <p:cNvSpPr>
                <a:spLocks noChangeArrowheads="1"/>
              </p:cNvSpPr>
              <p:nvPr/>
            </p:nvSpPr>
            <p:spPr bwMode="auto">
              <a:xfrm>
                <a:off x="5410200" y="3962089"/>
                <a:ext cx="457200" cy="457111"/>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38" name="Rectangle 37">
                <a:extLst>
                  <a:ext uri="{FF2B5EF4-FFF2-40B4-BE49-F238E27FC236}">
                    <a16:creationId xmlns:a16="http://schemas.microsoft.com/office/drawing/2014/main" id="{BE32641E-58AF-B343-B734-BA9A907E37DE}"/>
                  </a:ext>
                </a:extLst>
              </p:cNvPr>
              <p:cNvSpPr>
                <a:spLocks noChangeArrowheads="1"/>
              </p:cNvSpPr>
              <p:nvPr/>
            </p:nvSpPr>
            <p:spPr bwMode="auto">
              <a:xfrm>
                <a:off x="5867400" y="3962089"/>
                <a:ext cx="457200" cy="4571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12</a:t>
                </a:r>
              </a:p>
            </p:txBody>
          </p:sp>
          <p:sp>
            <p:nvSpPr>
              <p:cNvPr id="40" name="Rectangle 39">
                <a:extLst>
                  <a:ext uri="{FF2B5EF4-FFF2-40B4-BE49-F238E27FC236}">
                    <a16:creationId xmlns:a16="http://schemas.microsoft.com/office/drawing/2014/main" id="{6D6AEE2E-E334-ED40-89DE-064C020A4D2A}"/>
                  </a:ext>
                </a:extLst>
              </p:cNvPr>
              <p:cNvSpPr>
                <a:spLocks noChangeArrowheads="1"/>
              </p:cNvSpPr>
              <p:nvPr/>
            </p:nvSpPr>
            <p:spPr bwMode="auto">
              <a:xfrm>
                <a:off x="6324600" y="3962089"/>
                <a:ext cx="457200" cy="4571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11</a:t>
                </a:r>
              </a:p>
            </p:txBody>
          </p:sp>
          <p:sp>
            <p:nvSpPr>
              <p:cNvPr id="41" name="Rectangle 40">
                <a:extLst>
                  <a:ext uri="{FF2B5EF4-FFF2-40B4-BE49-F238E27FC236}">
                    <a16:creationId xmlns:a16="http://schemas.microsoft.com/office/drawing/2014/main" id="{9FE64424-377B-F548-B72F-0E82B5E71E45}"/>
                  </a:ext>
                </a:extLst>
              </p:cNvPr>
              <p:cNvSpPr>
                <a:spLocks noChangeArrowheads="1"/>
              </p:cNvSpPr>
              <p:nvPr/>
            </p:nvSpPr>
            <p:spPr bwMode="auto">
              <a:xfrm>
                <a:off x="6781800" y="3962089"/>
                <a:ext cx="457200" cy="457111"/>
              </a:xfrm>
              <a:prstGeom prst="rect">
                <a:avLst/>
              </a:prstGeom>
              <a:solidFill>
                <a:srgbClr val="558ED5"/>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15</a:t>
                </a:r>
              </a:p>
            </p:txBody>
          </p:sp>
          <p:sp>
            <p:nvSpPr>
              <p:cNvPr id="42" name="Rectangle 41">
                <a:extLst>
                  <a:ext uri="{FF2B5EF4-FFF2-40B4-BE49-F238E27FC236}">
                    <a16:creationId xmlns:a16="http://schemas.microsoft.com/office/drawing/2014/main" id="{77B06AAD-647B-234E-B9DD-47CF8B5A1D1B}"/>
                  </a:ext>
                </a:extLst>
              </p:cNvPr>
              <p:cNvSpPr>
                <a:spLocks noChangeArrowheads="1"/>
              </p:cNvSpPr>
              <p:nvPr/>
            </p:nvSpPr>
            <p:spPr bwMode="auto">
              <a:xfrm>
                <a:off x="7239000" y="3962089"/>
                <a:ext cx="457200" cy="457111"/>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13</a:t>
                </a:r>
              </a:p>
            </p:txBody>
          </p:sp>
          <p:sp>
            <p:nvSpPr>
              <p:cNvPr id="43" name="Rectangle 42">
                <a:extLst>
                  <a:ext uri="{FF2B5EF4-FFF2-40B4-BE49-F238E27FC236}">
                    <a16:creationId xmlns:a16="http://schemas.microsoft.com/office/drawing/2014/main" id="{AE3B45E3-C913-1547-A197-1CDFBCB14811}"/>
                  </a:ext>
                </a:extLst>
              </p:cNvPr>
              <p:cNvSpPr>
                <a:spLocks noChangeArrowheads="1"/>
              </p:cNvSpPr>
              <p:nvPr/>
            </p:nvSpPr>
            <p:spPr bwMode="auto">
              <a:xfrm>
                <a:off x="7696200" y="3962089"/>
                <a:ext cx="457200" cy="457111"/>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44" name="Rectangle 43">
                <a:extLst>
                  <a:ext uri="{FF2B5EF4-FFF2-40B4-BE49-F238E27FC236}">
                    <a16:creationId xmlns:a16="http://schemas.microsoft.com/office/drawing/2014/main" id="{0F55A79B-E730-E84B-92F6-1B059E5D7584}"/>
                  </a:ext>
                </a:extLst>
              </p:cNvPr>
              <p:cNvSpPr>
                <a:spLocks noChangeArrowheads="1"/>
              </p:cNvSpPr>
              <p:nvPr/>
            </p:nvSpPr>
            <p:spPr bwMode="auto">
              <a:xfrm>
                <a:off x="8153400" y="3962089"/>
                <a:ext cx="457200" cy="457111"/>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a:solidFill>
                      <a:srgbClr val="000000"/>
                    </a:solidFill>
                  </a:rPr>
                  <a:t>18</a:t>
                </a:r>
                <a:endParaRPr lang="en-US" altLang="en-US" sz="1800">
                  <a:solidFill>
                    <a:srgbClr val="FFFFFF"/>
                  </a:solidFill>
                </a:endParaRPr>
              </a:p>
            </p:txBody>
          </p:sp>
          <p:sp>
            <p:nvSpPr>
              <p:cNvPr id="29712" name="TextBox 12"/>
              <p:cNvSpPr txBox="1">
                <a:spLocks noChangeArrowheads="1"/>
              </p:cNvSpPr>
              <p:nvPr/>
            </p:nvSpPr>
            <p:spPr bwMode="auto">
              <a:xfrm>
                <a:off x="5486400" y="4957465"/>
                <a:ext cx="2530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i</a:t>
                </a:r>
              </a:p>
            </p:txBody>
          </p:sp>
          <p:sp>
            <p:nvSpPr>
              <p:cNvPr id="29713" name="TextBox 13"/>
              <p:cNvSpPr txBox="1">
                <a:spLocks noChangeArrowheads="1"/>
              </p:cNvSpPr>
              <p:nvPr/>
            </p:nvSpPr>
            <p:spPr bwMode="auto">
              <a:xfrm>
                <a:off x="7391400" y="4957465"/>
                <a:ext cx="253596" cy="4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j</a:t>
                </a:r>
              </a:p>
            </p:txBody>
          </p:sp>
          <p:cxnSp>
            <p:nvCxnSpPr>
              <p:cNvPr id="47" name="Straight Arrow Connector 46">
                <a:extLst>
                  <a:ext uri="{FF2B5EF4-FFF2-40B4-BE49-F238E27FC236}">
                    <a16:creationId xmlns:a16="http://schemas.microsoft.com/office/drawing/2014/main" id="{8FC7173C-39B4-844B-AF0F-7B07454DC4B9}"/>
                  </a:ext>
                </a:extLst>
              </p:cNvPr>
              <p:cNvCxnSpPr>
                <a:cxnSpLocks noChangeShapeType="1"/>
              </p:cNvCxnSpPr>
              <p:nvPr/>
            </p:nvCxnSpPr>
            <p:spPr bwMode="auto">
              <a:xfrm flipV="1">
                <a:off x="5586413" y="4571570"/>
                <a:ext cx="0" cy="457111"/>
              </a:xfrm>
              <a:prstGeom prst="straightConnector1">
                <a:avLst/>
              </a:prstGeom>
              <a:noFill/>
              <a:ln w="381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Straight Arrow Connector 49">
                <a:extLst>
                  <a:ext uri="{FF2B5EF4-FFF2-40B4-BE49-F238E27FC236}">
                    <a16:creationId xmlns:a16="http://schemas.microsoft.com/office/drawing/2014/main" id="{487DAA4B-069A-794F-8EB5-CCA04B7A9C6E}"/>
                  </a:ext>
                </a:extLst>
              </p:cNvPr>
              <p:cNvCxnSpPr>
                <a:cxnSpLocks noChangeShapeType="1"/>
              </p:cNvCxnSpPr>
              <p:nvPr/>
            </p:nvCxnSpPr>
            <p:spPr bwMode="auto">
              <a:xfrm flipV="1">
                <a:off x="7504113" y="4571570"/>
                <a:ext cx="0" cy="457111"/>
              </a:xfrm>
              <a:prstGeom prst="straightConnector1">
                <a:avLst/>
              </a:prstGeom>
              <a:noFill/>
              <a:ln w="381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1" name="Rectangle 50">
                <a:extLst>
                  <a:ext uri="{FF2B5EF4-FFF2-40B4-BE49-F238E27FC236}">
                    <a16:creationId xmlns:a16="http://schemas.microsoft.com/office/drawing/2014/main" id="{30922E06-FC41-134B-8152-E3D6C172C229}"/>
                  </a:ext>
                </a:extLst>
              </p:cNvPr>
              <p:cNvSpPr>
                <a:spLocks noChangeArrowheads="1"/>
              </p:cNvSpPr>
              <p:nvPr/>
            </p:nvSpPr>
            <p:spPr bwMode="auto">
              <a:xfrm>
                <a:off x="8610600" y="3962089"/>
                <a:ext cx="457200" cy="457111"/>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9</a:t>
                </a: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770">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770">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77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8673" name="Title 1"/>
          <p:cNvSpPr>
            <a:spLocks noGrp="1"/>
          </p:cNvSpPr>
          <p:nvPr>
            <p:ph type="title"/>
          </p:nvPr>
        </p:nvSpPr>
        <p:spPr>
          <a:xfrm>
            <a:off x="1981200" y="76200"/>
            <a:ext cx="8229600" cy="1143000"/>
          </a:xfrm>
        </p:spPr>
        <p:txBody>
          <a:bodyPr/>
          <a:lstStyle/>
          <a:p>
            <a:r>
              <a:rPr lang="en-US" altLang="en-US" dirty="0" smtClean="0">
                <a:ea typeface="ＭＳ Ｐゴシック" panose="020B0600070205080204" pitchFamily="34" charset="-128"/>
              </a:rPr>
              <a:t>Working with Quicksort</a:t>
            </a:r>
          </a:p>
        </p:txBody>
      </p:sp>
      <p:sp>
        <p:nvSpPr>
          <p:cNvPr id="28674" name="Content Placeholder 2"/>
          <p:cNvSpPr>
            <a:spLocks noGrp="1"/>
          </p:cNvSpPr>
          <p:nvPr>
            <p:ph idx="1"/>
          </p:nvPr>
        </p:nvSpPr>
        <p:spPr>
          <a:xfrm>
            <a:off x="609600" y="1066800"/>
            <a:ext cx="10972800" cy="5410200"/>
          </a:xfrm>
        </p:spPr>
        <p:txBody>
          <a:bodyPr/>
          <a:lstStyle/>
          <a:p>
            <a:r>
              <a:rPr lang="en-US" altLang="en-US" dirty="0" smtClean="0">
                <a:ea typeface="ＭＳ Ｐゴシック" panose="020B0600070205080204" pitchFamily="34" charset="-128"/>
              </a:rPr>
              <a:t>Run through the evolution of Partition on the following array. Show the locations/values of i (last index of “below pivot” section) and j (current index) and indicate which parts of the array have been partitioned as below and above the value of the pivot. Don’t forget the last step to insert the pivot element!</a:t>
            </a:r>
          </a:p>
          <a:p>
            <a:endParaRPr lang="en-US" altLang="en-US" dirty="0">
              <a:ea typeface="ＭＳ Ｐゴシック" panose="020B0600070205080204" pitchFamily="34" charset="-128"/>
            </a:endParaRPr>
          </a:p>
          <a:p>
            <a:r>
              <a:rPr lang="en-US" altLang="en-US" dirty="0" smtClean="0">
                <a:ea typeface="ＭＳ Ｐゴシック" panose="020B0600070205080204" pitchFamily="34" charset="-128"/>
              </a:rPr>
              <a:t>What do you expect the time complexity of quicksort to be?</a:t>
            </a:r>
          </a:p>
          <a:p>
            <a:pPr lvl="1"/>
            <a:r>
              <a:rPr lang="en-US" altLang="en-US" dirty="0" smtClean="0">
                <a:ea typeface="ＭＳ Ｐゴシック" panose="020B0600070205080204" pitchFamily="34" charset="-128"/>
              </a:rPr>
              <a:t>Consider the best case. What does this case look like?</a:t>
            </a:r>
          </a:p>
          <a:p>
            <a:pPr lvl="1"/>
            <a:r>
              <a:rPr lang="en-US" altLang="en-US" dirty="0" smtClean="0">
                <a:ea typeface="ＭＳ Ｐゴシック" panose="020B0600070205080204" pitchFamily="34" charset="-128"/>
              </a:rPr>
              <a:t>Consider the worst case. What does this case look like?</a:t>
            </a:r>
          </a:p>
          <a:p>
            <a:pPr marL="0" indent="0">
              <a:buNone/>
            </a:pPr>
            <a:endParaRPr lang="en-US" altLang="en-US" dirty="0">
              <a:ea typeface="ＭＳ Ｐゴシック" panose="020B0600070205080204" pitchFamily="34" charset="-128"/>
            </a:endParaRPr>
          </a:p>
          <a:p>
            <a:pPr marL="0" indent="0">
              <a:buNone/>
            </a:pPr>
            <a:endParaRPr lang="en-US" altLang="en-US" sz="2800" dirty="0">
              <a:ea typeface="ＭＳ Ｐゴシック" panose="020B0600070205080204" pitchFamily="34" charset="-128"/>
            </a:endParaRPr>
          </a:p>
        </p:txBody>
      </p:sp>
      <p:grpSp>
        <p:nvGrpSpPr>
          <p:cNvPr id="2" name="Group 1"/>
          <p:cNvGrpSpPr/>
          <p:nvPr/>
        </p:nvGrpSpPr>
        <p:grpSpPr>
          <a:xfrm>
            <a:off x="4572000" y="3657600"/>
            <a:ext cx="3657600" cy="457200"/>
            <a:chOff x="4572000" y="3190875"/>
            <a:chExt cx="3657600" cy="457200"/>
          </a:xfrm>
        </p:grpSpPr>
        <p:sp>
          <p:nvSpPr>
            <p:cNvPr id="29" name="Rectangle 28">
              <a:extLst>
                <a:ext uri="{FF2B5EF4-FFF2-40B4-BE49-F238E27FC236}">
                  <a16:creationId xmlns:a16="http://schemas.microsoft.com/office/drawing/2014/main" id="{8B89FDE7-AB24-3947-A73F-2F7C729B40E7}"/>
                </a:ext>
              </a:extLst>
            </p:cNvPr>
            <p:cNvSpPr>
              <a:spLocks noChangeArrowheads="1"/>
            </p:cNvSpPr>
            <p:nvPr/>
          </p:nvSpPr>
          <p:spPr bwMode="auto">
            <a:xfrm>
              <a:off x="45720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30" name="Rectangle 29">
              <a:extLst>
                <a:ext uri="{FF2B5EF4-FFF2-40B4-BE49-F238E27FC236}">
                  <a16:creationId xmlns:a16="http://schemas.microsoft.com/office/drawing/2014/main" id="{BE32641E-58AF-B343-B734-BA9A907E37DE}"/>
                </a:ext>
              </a:extLst>
            </p:cNvPr>
            <p:cNvSpPr>
              <a:spLocks noChangeArrowheads="1"/>
            </p:cNvSpPr>
            <p:nvPr/>
          </p:nvSpPr>
          <p:spPr bwMode="auto">
            <a:xfrm>
              <a:off x="50292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31" name="Rectangle 30">
              <a:extLst>
                <a:ext uri="{FF2B5EF4-FFF2-40B4-BE49-F238E27FC236}">
                  <a16:creationId xmlns:a16="http://schemas.microsoft.com/office/drawing/2014/main" id="{6D6AEE2E-E334-ED40-89DE-064C020A4D2A}"/>
                </a:ext>
              </a:extLst>
            </p:cNvPr>
            <p:cNvSpPr>
              <a:spLocks noChangeArrowheads="1"/>
            </p:cNvSpPr>
            <p:nvPr/>
          </p:nvSpPr>
          <p:spPr bwMode="auto">
            <a:xfrm>
              <a:off x="54864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32" name="Rectangle 31">
              <a:extLst>
                <a:ext uri="{FF2B5EF4-FFF2-40B4-BE49-F238E27FC236}">
                  <a16:creationId xmlns:a16="http://schemas.microsoft.com/office/drawing/2014/main" id="{9FE64424-377B-F548-B72F-0E82B5E71E45}"/>
                </a:ext>
              </a:extLst>
            </p:cNvPr>
            <p:cNvSpPr>
              <a:spLocks noChangeArrowheads="1"/>
            </p:cNvSpPr>
            <p:nvPr/>
          </p:nvSpPr>
          <p:spPr bwMode="auto">
            <a:xfrm>
              <a:off x="59436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4</a:t>
              </a:r>
            </a:p>
          </p:txBody>
        </p:sp>
        <p:sp>
          <p:nvSpPr>
            <p:cNvPr id="33" name="Rectangle 32">
              <a:extLst>
                <a:ext uri="{FF2B5EF4-FFF2-40B4-BE49-F238E27FC236}">
                  <a16:creationId xmlns:a16="http://schemas.microsoft.com/office/drawing/2014/main" id="{77B06AAD-647B-234E-B9DD-47CF8B5A1D1B}"/>
                </a:ext>
              </a:extLst>
            </p:cNvPr>
            <p:cNvSpPr>
              <a:spLocks noChangeArrowheads="1"/>
            </p:cNvSpPr>
            <p:nvPr/>
          </p:nvSpPr>
          <p:spPr bwMode="auto">
            <a:xfrm>
              <a:off x="64008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34" name="Rectangle 33">
              <a:extLst>
                <a:ext uri="{FF2B5EF4-FFF2-40B4-BE49-F238E27FC236}">
                  <a16:creationId xmlns:a16="http://schemas.microsoft.com/office/drawing/2014/main" id="{AE3B45E3-C913-1547-A197-1CDFBCB14811}"/>
                </a:ext>
              </a:extLst>
            </p:cNvPr>
            <p:cNvSpPr>
              <a:spLocks noChangeArrowheads="1"/>
            </p:cNvSpPr>
            <p:nvPr/>
          </p:nvSpPr>
          <p:spPr bwMode="auto">
            <a:xfrm>
              <a:off x="68580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35" name="Rectangle 34">
              <a:extLst>
                <a:ext uri="{FF2B5EF4-FFF2-40B4-BE49-F238E27FC236}">
                  <a16:creationId xmlns:a16="http://schemas.microsoft.com/office/drawing/2014/main" id="{0F55A79B-E730-E84B-92F6-1B059E5D7584}"/>
                </a:ext>
              </a:extLst>
            </p:cNvPr>
            <p:cNvSpPr>
              <a:spLocks noChangeArrowheads="1"/>
            </p:cNvSpPr>
            <p:nvPr/>
          </p:nvSpPr>
          <p:spPr bwMode="auto">
            <a:xfrm>
              <a:off x="73152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40" name="Rectangle 39">
              <a:extLst>
                <a:ext uri="{FF2B5EF4-FFF2-40B4-BE49-F238E27FC236}">
                  <a16:creationId xmlns:a16="http://schemas.microsoft.com/office/drawing/2014/main" id="{30922E06-FC41-134B-8152-E3D6C172C229}"/>
                </a:ext>
              </a:extLst>
            </p:cNvPr>
            <p:cNvSpPr>
              <a:spLocks noChangeArrowheads="1"/>
            </p:cNvSpPr>
            <p:nvPr/>
          </p:nvSpPr>
          <p:spPr bwMode="auto">
            <a:xfrm>
              <a:off x="7772400" y="31908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t>5</a:t>
              </a:r>
            </a:p>
          </p:txBody>
        </p:sp>
      </p:grpSp>
    </p:spTree>
    <p:extLst>
      <p:ext uri="{BB962C8B-B14F-4D97-AF65-F5344CB8AC3E}">
        <p14:creationId xmlns:p14="http://schemas.microsoft.com/office/powerpoint/2010/main" val="3636007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smtClean="0">
                <a:ea typeface="ＭＳ Ｐゴシック" panose="020B0600070205080204" pitchFamily="34" charset="-128"/>
              </a:rPr>
              <a:t>Divide And Conquer</a:t>
            </a:r>
          </a:p>
        </p:txBody>
      </p:sp>
      <p:sp>
        <p:nvSpPr>
          <p:cNvPr id="17410" name="Content Placeholder 2"/>
          <p:cNvSpPr>
            <a:spLocks noGrp="1"/>
          </p:cNvSpPr>
          <p:nvPr>
            <p:ph idx="1"/>
          </p:nvPr>
        </p:nvSpPr>
        <p:spPr/>
        <p:txBody>
          <a:bodyPr/>
          <a:lstStyle/>
          <a:p>
            <a:r>
              <a:rPr lang="en-US" altLang="en-US" dirty="0" smtClean="0">
                <a:ea typeface="ＭＳ Ｐゴシック" panose="020B0600070205080204" pitchFamily="34" charset="-128"/>
              </a:rPr>
              <a:t>A style of algorithms</a:t>
            </a:r>
          </a:p>
          <a:p>
            <a:r>
              <a:rPr lang="en-US" altLang="en-US" dirty="0" smtClean="0">
                <a:ea typeface="ＭＳ Ｐゴシック" panose="020B0600070205080204" pitchFamily="34" charset="-128"/>
              </a:rPr>
              <a:t>Recursive Structure</a:t>
            </a:r>
          </a:p>
          <a:p>
            <a:pPr lvl="1"/>
            <a:r>
              <a:rPr lang="en-US" altLang="en-US" dirty="0" smtClean="0">
                <a:solidFill>
                  <a:srgbClr val="FF0000"/>
                </a:solidFill>
                <a:ea typeface="ＭＳ Ｐゴシック" panose="020B0600070205080204" pitchFamily="34" charset="-128"/>
              </a:rPr>
              <a:t>Divide</a:t>
            </a:r>
            <a:r>
              <a:rPr lang="en-US" altLang="en-US" dirty="0" smtClean="0">
                <a:ea typeface="ＭＳ Ｐゴシック" panose="020B0600070205080204" pitchFamily="34" charset="-128"/>
              </a:rPr>
              <a:t> the problem into </a:t>
            </a:r>
            <a:r>
              <a:rPr lang="en-US" altLang="en-US" dirty="0" err="1" smtClean="0">
                <a:ea typeface="ＭＳ Ｐゴシック" panose="020B0600070205080204" pitchFamily="34" charset="-128"/>
              </a:rPr>
              <a:t>subproblems</a:t>
            </a:r>
            <a:r>
              <a:rPr lang="en-US" altLang="en-US" dirty="0" smtClean="0">
                <a:ea typeface="ＭＳ Ｐゴシック" panose="020B0600070205080204" pitchFamily="34" charset="-128"/>
              </a:rPr>
              <a:t>, essentially the same as the original, but smaller in size (often half)</a:t>
            </a:r>
          </a:p>
          <a:p>
            <a:pPr lvl="1"/>
            <a:r>
              <a:rPr lang="en-US" altLang="en-US" dirty="0" smtClean="0">
                <a:solidFill>
                  <a:srgbClr val="FF0000"/>
                </a:solidFill>
                <a:ea typeface="ＭＳ Ｐゴシック" panose="020B0600070205080204" pitchFamily="34" charset="-128"/>
              </a:rPr>
              <a:t>Conquer</a:t>
            </a:r>
            <a:r>
              <a:rPr lang="en-US" altLang="en-US" dirty="0" smtClean="0">
                <a:ea typeface="ＭＳ Ｐゴシック" panose="020B0600070205080204" pitchFamily="34" charset="-128"/>
              </a:rPr>
              <a:t> the </a:t>
            </a:r>
            <a:r>
              <a:rPr lang="en-US" altLang="en-US" dirty="0" err="1" smtClean="0">
                <a:ea typeface="ＭＳ Ｐゴシック" panose="020B0600070205080204" pitchFamily="34" charset="-128"/>
              </a:rPr>
              <a:t>subproblems</a:t>
            </a:r>
            <a:r>
              <a:rPr lang="en-US" altLang="en-US" dirty="0" smtClean="0">
                <a:ea typeface="ＭＳ Ｐゴシック" panose="020B0600070205080204" pitchFamily="34" charset="-128"/>
              </a:rPr>
              <a:t> by solving them, either recursively, or if small enough, directly by providing the solution</a:t>
            </a:r>
          </a:p>
          <a:p>
            <a:pPr lvl="1"/>
            <a:r>
              <a:rPr lang="en-US" altLang="en-US" dirty="0" smtClean="0">
                <a:solidFill>
                  <a:srgbClr val="FF0000"/>
                </a:solidFill>
                <a:ea typeface="ＭＳ Ｐゴシック" panose="020B0600070205080204" pitchFamily="34" charset="-128"/>
              </a:rPr>
              <a:t>Combine</a:t>
            </a:r>
            <a:r>
              <a:rPr lang="en-US" altLang="en-US" dirty="0" smtClean="0">
                <a:ea typeface="ＭＳ Ｐゴシック" panose="020B0600070205080204" pitchFamily="34" charset="-128"/>
              </a:rPr>
              <a:t> the results of the </a:t>
            </a:r>
            <a:r>
              <a:rPr lang="en-US" altLang="en-US" dirty="0" err="1" smtClean="0">
                <a:ea typeface="ＭＳ Ｐゴシック" panose="020B0600070205080204" pitchFamily="34" charset="-128"/>
              </a:rPr>
              <a:t>subproblems</a:t>
            </a:r>
            <a:r>
              <a:rPr lang="en-US" altLang="en-US" dirty="0" smtClean="0">
                <a:ea typeface="ＭＳ Ｐゴシック" panose="020B0600070205080204" pitchFamily="34" charset="-128"/>
              </a:rPr>
              <a:t> to create a solution to the original problem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8673" name="Title 1"/>
          <p:cNvSpPr>
            <a:spLocks noGrp="1"/>
          </p:cNvSpPr>
          <p:nvPr>
            <p:ph type="title"/>
          </p:nvPr>
        </p:nvSpPr>
        <p:spPr>
          <a:xfrm>
            <a:off x="1981200" y="76200"/>
            <a:ext cx="8229600" cy="1143000"/>
          </a:xfrm>
        </p:spPr>
        <p:txBody>
          <a:bodyPr/>
          <a:lstStyle/>
          <a:p>
            <a:r>
              <a:rPr lang="en-US" altLang="en-US" dirty="0" smtClean="0">
                <a:ea typeface="ＭＳ Ｐゴシック" panose="020B0600070205080204" pitchFamily="34" charset="-128"/>
              </a:rPr>
              <a:t>Working with Quicksort</a:t>
            </a:r>
          </a:p>
        </p:txBody>
      </p:sp>
      <p:grpSp>
        <p:nvGrpSpPr>
          <p:cNvPr id="5" name="Group 1"/>
          <p:cNvGrpSpPr>
            <a:grpSpLocks/>
          </p:cNvGrpSpPr>
          <p:nvPr/>
        </p:nvGrpSpPr>
        <p:grpSpPr bwMode="auto">
          <a:xfrm>
            <a:off x="8872972" y="154549"/>
            <a:ext cx="3242828" cy="1293251"/>
            <a:chOff x="5901172" y="1447800"/>
            <a:chExt cx="3242828" cy="1292999"/>
          </a:xfrm>
        </p:grpSpPr>
        <p:sp>
          <p:nvSpPr>
            <p:cNvPr id="20" name="Rectangle 19">
              <a:extLst>
                <a:ext uri="{FF2B5EF4-FFF2-40B4-BE49-F238E27FC236}">
                  <a16:creationId xmlns:a16="http://schemas.microsoft.com/office/drawing/2014/main" id="{2D813D61-6D6A-0F46-B060-340DA2BEB4EF}"/>
                </a:ext>
              </a:extLst>
            </p:cNvPr>
            <p:cNvSpPr>
              <a:spLocks noChangeArrowheads="1"/>
            </p:cNvSpPr>
            <p:nvPr/>
          </p:nvSpPr>
          <p:spPr bwMode="auto">
            <a:xfrm>
              <a:off x="5900738" y="1523985"/>
              <a:ext cx="457200" cy="457111"/>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000000"/>
                </a:solidFill>
              </a:endParaRPr>
            </a:p>
          </p:txBody>
        </p:sp>
        <p:sp>
          <p:nvSpPr>
            <p:cNvPr id="21" name="Rectangle 20">
              <a:extLst>
                <a:ext uri="{FF2B5EF4-FFF2-40B4-BE49-F238E27FC236}">
                  <a16:creationId xmlns:a16="http://schemas.microsoft.com/office/drawing/2014/main" id="{2B105B45-177C-8046-A544-0229A294E4EA}"/>
                </a:ext>
              </a:extLst>
            </p:cNvPr>
            <p:cNvSpPr>
              <a:spLocks noChangeArrowheads="1"/>
            </p:cNvSpPr>
            <p:nvPr/>
          </p:nvSpPr>
          <p:spPr bwMode="auto">
            <a:xfrm>
              <a:off x="5900738" y="2209652"/>
              <a:ext cx="457200" cy="457111"/>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000000"/>
                </a:solidFill>
              </a:endParaRPr>
            </a:p>
          </p:txBody>
        </p:sp>
        <p:sp>
          <p:nvSpPr>
            <p:cNvPr id="22" name="Rectangle 21">
              <a:extLst>
                <a:ext uri="{FF2B5EF4-FFF2-40B4-BE49-F238E27FC236}">
                  <a16:creationId xmlns:a16="http://schemas.microsoft.com/office/drawing/2014/main" id="{7DAE7977-BB60-2F45-8719-C4D3C20D433D}"/>
                </a:ext>
              </a:extLst>
            </p:cNvPr>
            <p:cNvSpPr>
              <a:spLocks noChangeArrowheads="1"/>
            </p:cNvSpPr>
            <p:nvPr/>
          </p:nvSpPr>
          <p:spPr bwMode="auto">
            <a:xfrm>
              <a:off x="7539038" y="1523985"/>
              <a:ext cx="457200" cy="457111"/>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23" name="Rectangle 22">
              <a:extLst>
                <a:ext uri="{FF2B5EF4-FFF2-40B4-BE49-F238E27FC236}">
                  <a16:creationId xmlns:a16="http://schemas.microsoft.com/office/drawing/2014/main" id="{CE876F95-AC7A-1044-94AD-DDF366813205}"/>
                </a:ext>
              </a:extLst>
            </p:cNvPr>
            <p:cNvSpPr>
              <a:spLocks noChangeArrowheads="1"/>
            </p:cNvSpPr>
            <p:nvPr/>
          </p:nvSpPr>
          <p:spPr bwMode="auto">
            <a:xfrm>
              <a:off x="7539038" y="2209652"/>
              <a:ext cx="457200" cy="457111"/>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24" name="TextBox 34"/>
            <p:cNvSpPr txBox="1">
              <a:spLocks noChangeArrowheads="1"/>
            </p:cNvSpPr>
            <p:nvPr/>
          </p:nvSpPr>
          <p:spPr bwMode="auto">
            <a:xfrm>
              <a:off x="6358372" y="1447800"/>
              <a:ext cx="11961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Left part</a:t>
              </a:r>
            </a:p>
            <a:p>
              <a:pPr eaLnBrk="1" hangingPunct="1">
                <a:spcBef>
                  <a:spcPct val="0"/>
                </a:spcBef>
                <a:buFontTx/>
                <a:buNone/>
              </a:pPr>
              <a:r>
                <a:rPr lang="en-US" altLang="en-US" sz="1800" dirty="0">
                  <a:latin typeface="Arial" panose="020B0604020202020204" pitchFamily="34" charset="0"/>
                </a:rPr>
                <a:t>(</a:t>
              </a:r>
              <a:r>
                <a:rPr lang="en-US" altLang="en-US" sz="1800" dirty="0"/>
                <a:t>≤ </a:t>
              </a:r>
              <a:r>
                <a:rPr lang="en-US" altLang="en-US" sz="1800" dirty="0">
                  <a:latin typeface="Courier" pitchFamily="49" charset="0"/>
                </a:rPr>
                <a:t>pivot</a:t>
              </a:r>
              <a:r>
                <a:rPr lang="en-US" altLang="en-US" sz="1800" dirty="0">
                  <a:latin typeface="Arial" panose="020B0604020202020204" pitchFamily="34" charset="0"/>
                </a:rPr>
                <a:t>)</a:t>
              </a:r>
            </a:p>
          </p:txBody>
        </p:sp>
        <p:sp>
          <p:nvSpPr>
            <p:cNvPr id="25" name="TextBox 35"/>
            <p:cNvSpPr txBox="1">
              <a:spLocks noChangeArrowheads="1"/>
            </p:cNvSpPr>
            <p:nvPr/>
          </p:nvSpPr>
          <p:spPr bwMode="auto">
            <a:xfrm>
              <a:off x="6358372" y="2094468"/>
              <a:ext cx="11849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Right part</a:t>
              </a:r>
            </a:p>
            <a:p>
              <a:pPr eaLnBrk="1" hangingPunct="1">
                <a:spcBef>
                  <a:spcPct val="0"/>
                </a:spcBef>
                <a:buFontTx/>
                <a:buNone/>
              </a:pPr>
              <a:r>
                <a:rPr lang="en-US" altLang="en-US" sz="1800">
                  <a:latin typeface="Arial" panose="020B0604020202020204" pitchFamily="34" charset="0"/>
                </a:rPr>
                <a:t>(</a:t>
              </a:r>
              <a:r>
                <a:rPr lang="en-US" altLang="en-US" sz="1800"/>
                <a:t>&gt; </a:t>
              </a:r>
              <a:r>
                <a:rPr lang="en-US" altLang="en-US" sz="1800">
                  <a:latin typeface="Courier" pitchFamily="49" charset="0"/>
                </a:rPr>
                <a:t>pivot</a:t>
              </a:r>
              <a:r>
                <a:rPr lang="en-US" altLang="en-US" sz="1800">
                  <a:latin typeface="Arial" panose="020B0604020202020204" pitchFamily="34" charset="0"/>
                </a:rPr>
                <a:t>)</a:t>
              </a:r>
            </a:p>
          </p:txBody>
        </p:sp>
        <p:sp>
          <p:nvSpPr>
            <p:cNvPr id="26" name="TextBox 36"/>
            <p:cNvSpPr txBox="1">
              <a:spLocks noChangeArrowheads="1"/>
            </p:cNvSpPr>
            <p:nvPr/>
          </p:nvSpPr>
          <p:spPr bwMode="auto">
            <a:xfrm>
              <a:off x="7997006" y="1574800"/>
              <a:ext cx="1146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Unknown</a:t>
              </a:r>
            </a:p>
          </p:txBody>
        </p:sp>
        <p:sp>
          <p:nvSpPr>
            <p:cNvPr id="27" name="TextBox 37"/>
            <p:cNvSpPr txBox="1">
              <a:spLocks noChangeArrowheads="1"/>
            </p:cNvSpPr>
            <p:nvPr/>
          </p:nvSpPr>
          <p:spPr bwMode="auto">
            <a:xfrm>
              <a:off x="7997006" y="2221468"/>
              <a:ext cx="6978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Pivot</a:t>
              </a:r>
            </a:p>
          </p:txBody>
        </p:sp>
      </p:grpSp>
      <p:grpSp>
        <p:nvGrpSpPr>
          <p:cNvPr id="28672" name="Group 28671"/>
          <p:cNvGrpSpPr/>
          <p:nvPr/>
        </p:nvGrpSpPr>
        <p:grpSpPr>
          <a:xfrm>
            <a:off x="76200" y="1133475"/>
            <a:ext cx="4038600" cy="923925"/>
            <a:chOff x="76200" y="1133475"/>
            <a:chExt cx="4038600" cy="923925"/>
          </a:xfrm>
        </p:grpSpPr>
        <p:sp>
          <p:nvSpPr>
            <p:cNvPr id="15" name="TextBox 12"/>
            <p:cNvSpPr txBox="1">
              <a:spLocks noChangeArrowheads="1"/>
            </p:cNvSpPr>
            <p:nvPr/>
          </p:nvSpPr>
          <p:spPr bwMode="auto">
            <a:xfrm>
              <a:off x="76200" y="1595645"/>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16" name="TextBox 13"/>
            <p:cNvSpPr txBox="1">
              <a:spLocks noChangeArrowheads="1"/>
            </p:cNvSpPr>
            <p:nvPr/>
          </p:nvSpPr>
          <p:spPr bwMode="auto">
            <a:xfrm>
              <a:off x="532848" y="1595645"/>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j</a:t>
              </a:r>
            </a:p>
          </p:txBody>
        </p:sp>
        <p:grpSp>
          <p:nvGrpSpPr>
            <p:cNvPr id="3" name="Group 2"/>
            <p:cNvGrpSpPr/>
            <p:nvPr/>
          </p:nvGrpSpPr>
          <p:grpSpPr>
            <a:xfrm>
              <a:off x="457200" y="1133475"/>
              <a:ext cx="3657600" cy="457200"/>
              <a:chOff x="457200" y="1133475"/>
              <a:chExt cx="3657600" cy="457200"/>
            </a:xfrm>
          </p:grpSpPr>
          <p:sp>
            <p:nvSpPr>
              <p:cNvPr id="8" name="Rectangle 7">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9" name="Rectangle 8">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10" name="Rectangle 9">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11" name="Rectangle 10">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4</a:t>
                </a:r>
              </a:p>
            </p:txBody>
          </p:sp>
          <p:sp>
            <p:nvSpPr>
              <p:cNvPr id="12" name="Rectangle 11">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13" name="Rectangle 12">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14" name="Rectangle 13">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19" name="Rectangle 18">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grpSp>
      <p:grpSp>
        <p:nvGrpSpPr>
          <p:cNvPr id="29" name="Group 28"/>
          <p:cNvGrpSpPr/>
          <p:nvPr/>
        </p:nvGrpSpPr>
        <p:grpSpPr>
          <a:xfrm>
            <a:off x="457200" y="2276475"/>
            <a:ext cx="3657600" cy="923925"/>
            <a:chOff x="457200" y="2276475"/>
            <a:chExt cx="3657600" cy="923925"/>
          </a:xfrm>
        </p:grpSpPr>
        <p:grpSp>
          <p:nvGrpSpPr>
            <p:cNvPr id="48" name="Group 47"/>
            <p:cNvGrpSpPr/>
            <p:nvPr/>
          </p:nvGrpSpPr>
          <p:grpSpPr>
            <a:xfrm>
              <a:off x="457200" y="2276475"/>
              <a:ext cx="3657600" cy="457200"/>
              <a:chOff x="457200" y="1133475"/>
              <a:chExt cx="3657600" cy="457200"/>
            </a:xfrm>
          </p:grpSpPr>
          <p:sp>
            <p:nvSpPr>
              <p:cNvPr id="49" name="Rectangle 48">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50" name="Rectangle 49">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51" name="Rectangle 50">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52" name="Rectangle 51">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4</a:t>
                </a:r>
              </a:p>
            </p:txBody>
          </p:sp>
          <p:sp>
            <p:nvSpPr>
              <p:cNvPr id="53" name="Rectangle 52">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54" name="Rectangle 53">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55" name="Rectangle 54">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56" name="Rectangle 55">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sp>
          <p:nvSpPr>
            <p:cNvPr id="57" name="TextBox 12"/>
            <p:cNvSpPr txBox="1">
              <a:spLocks noChangeArrowheads="1"/>
            </p:cNvSpPr>
            <p:nvPr/>
          </p:nvSpPr>
          <p:spPr bwMode="auto">
            <a:xfrm>
              <a:off x="564374" y="2738645"/>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58" name="TextBox 13"/>
            <p:cNvSpPr txBox="1">
              <a:spLocks noChangeArrowheads="1"/>
            </p:cNvSpPr>
            <p:nvPr/>
          </p:nvSpPr>
          <p:spPr bwMode="auto">
            <a:xfrm>
              <a:off x="1021022" y="2738645"/>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j</a:t>
              </a:r>
            </a:p>
          </p:txBody>
        </p:sp>
      </p:grpSp>
      <p:grpSp>
        <p:nvGrpSpPr>
          <p:cNvPr id="30" name="Group 29"/>
          <p:cNvGrpSpPr/>
          <p:nvPr/>
        </p:nvGrpSpPr>
        <p:grpSpPr>
          <a:xfrm>
            <a:off x="457200" y="3419475"/>
            <a:ext cx="3657600" cy="923925"/>
            <a:chOff x="457200" y="3419475"/>
            <a:chExt cx="3657600" cy="923925"/>
          </a:xfrm>
        </p:grpSpPr>
        <p:grpSp>
          <p:nvGrpSpPr>
            <p:cNvPr id="59" name="Group 58"/>
            <p:cNvGrpSpPr/>
            <p:nvPr/>
          </p:nvGrpSpPr>
          <p:grpSpPr>
            <a:xfrm>
              <a:off x="457200" y="3419475"/>
              <a:ext cx="3657600" cy="457200"/>
              <a:chOff x="457200" y="1133475"/>
              <a:chExt cx="3657600" cy="457200"/>
            </a:xfrm>
          </p:grpSpPr>
          <p:sp>
            <p:nvSpPr>
              <p:cNvPr id="60" name="Rectangle 59">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61" name="Rectangle 60">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62" name="Rectangle 61">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63" name="Rectangle 62">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4</a:t>
                </a:r>
              </a:p>
            </p:txBody>
          </p:sp>
          <p:sp>
            <p:nvSpPr>
              <p:cNvPr id="64" name="Rectangle 63">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65" name="Rectangle 64">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66" name="Rectangle 65">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67" name="Rectangle 66">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sp>
          <p:nvSpPr>
            <p:cNvPr id="68" name="TextBox 12"/>
            <p:cNvSpPr txBox="1">
              <a:spLocks noChangeArrowheads="1"/>
            </p:cNvSpPr>
            <p:nvPr/>
          </p:nvSpPr>
          <p:spPr bwMode="auto">
            <a:xfrm>
              <a:off x="564374" y="3881645"/>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69" name="TextBox 13"/>
            <p:cNvSpPr txBox="1">
              <a:spLocks noChangeArrowheads="1"/>
            </p:cNvSpPr>
            <p:nvPr/>
          </p:nvSpPr>
          <p:spPr bwMode="auto">
            <a:xfrm>
              <a:off x="1499004" y="3881645"/>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j</a:t>
              </a:r>
            </a:p>
          </p:txBody>
        </p:sp>
      </p:grpSp>
      <p:grpSp>
        <p:nvGrpSpPr>
          <p:cNvPr id="28680" name="Group 28679"/>
          <p:cNvGrpSpPr/>
          <p:nvPr/>
        </p:nvGrpSpPr>
        <p:grpSpPr>
          <a:xfrm>
            <a:off x="457200" y="4562475"/>
            <a:ext cx="3657600" cy="923925"/>
            <a:chOff x="457200" y="4562475"/>
            <a:chExt cx="3657600" cy="923925"/>
          </a:xfrm>
        </p:grpSpPr>
        <p:grpSp>
          <p:nvGrpSpPr>
            <p:cNvPr id="70" name="Group 69"/>
            <p:cNvGrpSpPr/>
            <p:nvPr/>
          </p:nvGrpSpPr>
          <p:grpSpPr>
            <a:xfrm>
              <a:off x="457200" y="4562475"/>
              <a:ext cx="3657600" cy="457200"/>
              <a:chOff x="457200" y="1133475"/>
              <a:chExt cx="3657600" cy="457200"/>
            </a:xfrm>
          </p:grpSpPr>
          <p:sp>
            <p:nvSpPr>
              <p:cNvPr id="71" name="Rectangle 70">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72" name="Rectangle 71">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73" name="Rectangle 72">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74" name="Rectangle 73">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4</a:t>
                </a:r>
              </a:p>
            </p:txBody>
          </p:sp>
          <p:sp>
            <p:nvSpPr>
              <p:cNvPr id="75" name="Rectangle 74">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76" name="Rectangle 75">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77" name="Rectangle 76">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78" name="Rectangle 77">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sp>
          <p:nvSpPr>
            <p:cNvPr id="79" name="TextBox 12"/>
            <p:cNvSpPr txBox="1">
              <a:spLocks noChangeArrowheads="1"/>
            </p:cNvSpPr>
            <p:nvPr/>
          </p:nvSpPr>
          <p:spPr bwMode="auto">
            <a:xfrm>
              <a:off x="564374" y="5024645"/>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80" name="TextBox 13"/>
            <p:cNvSpPr txBox="1">
              <a:spLocks noChangeArrowheads="1"/>
            </p:cNvSpPr>
            <p:nvPr/>
          </p:nvSpPr>
          <p:spPr bwMode="auto">
            <a:xfrm>
              <a:off x="1925782" y="5024645"/>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j</a:t>
              </a:r>
            </a:p>
          </p:txBody>
        </p:sp>
      </p:grpSp>
      <p:grpSp>
        <p:nvGrpSpPr>
          <p:cNvPr id="28679" name="Group 28678"/>
          <p:cNvGrpSpPr/>
          <p:nvPr/>
        </p:nvGrpSpPr>
        <p:grpSpPr>
          <a:xfrm>
            <a:off x="457200" y="5705475"/>
            <a:ext cx="3657600" cy="923925"/>
            <a:chOff x="457200" y="5705475"/>
            <a:chExt cx="3657600" cy="923925"/>
          </a:xfrm>
        </p:grpSpPr>
        <p:grpSp>
          <p:nvGrpSpPr>
            <p:cNvPr id="81" name="Group 80"/>
            <p:cNvGrpSpPr/>
            <p:nvPr/>
          </p:nvGrpSpPr>
          <p:grpSpPr>
            <a:xfrm>
              <a:off x="457200" y="5705475"/>
              <a:ext cx="3657600" cy="457200"/>
              <a:chOff x="457200" y="1133475"/>
              <a:chExt cx="3657600" cy="457200"/>
            </a:xfrm>
          </p:grpSpPr>
          <p:sp>
            <p:nvSpPr>
              <p:cNvPr id="82" name="Rectangle 81">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83" name="Rectangle 82">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4</a:t>
                </a:r>
                <a:endParaRPr lang="en-US" dirty="0">
                  <a:solidFill>
                    <a:srgbClr val="000000"/>
                  </a:solidFill>
                  <a:latin typeface="+mn-lt"/>
                  <a:ea typeface="+mn-ea"/>
                </a:endParaRPr>
              </a:p>
            </p:txBody>
          </p:sp>
          <p:sp>
            <p:nvSpPr>
              <p:cNvPr id="84" name="Rectangle 83">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85" name="Rectangle 84">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7</a:t>
                </a:r>
                <a:endParaRPr lang="en-US" dirty="0">
                  <a:solidFill>
                    <a:srgbClr val="000000"/>
                  </a:solidFill>
                  <a:latin typeface="+mn-lt"/>
                  <a:ea typeface="+mn-ea"/>
                </a:endParaRPr>
              </a:p>
            </p:txBody>
          </p:sp>
          <p:sp>
            <p:nvSpPr>
              <p:cNvPr id="86" name="Rectangle 85">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87" name="Rectangle 86">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88" name="Rectangle 87">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89" name="Rectangle 88">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sp>
          <p:nvSpPr>
            <p:cNvPr id="90" name="TextBox 12"/>
            <p:cNvSpPr txBox="1">
              <a:spLocks noChangeArrowheads="1"/>
            </p:cNvSpPr>
            <p:nvPr/>
          </p:nvSpPr>
          <p:spPr bwMode="auto">
            <a:xfrm>
              <a:off x="1031214" y="6167645"/>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91" name="TextBox 13"/>
            <p:cNvSpPr txBox="1">
              <a:spLocks noChangeArrowheads="1"/>
            </p:cNvSpPr>
            <p:nvPr/>
          </p:nvSpPr>
          <p:spPr bwMode="auto">
            <a:xfrm>
              <a:off x="2392622" y="6167645"/>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j</a:t>
              </a:r>
            </a:p>
          </p:txBody>
        </p:sp>
      </p:grpSp>
      <p:grpSp>
        <p:nvGrpSpPr>
          <p:cNvPr id="28675" name="Group 28674"/>
          <p:cNvGrpSpPr/>
          <p:nvPr/>
        </p:nvGrpSpPr>
        <p:grpSpPr>
          <a:xfrm>
            <a:off x="5257800" y="2286000"/>
            <a:ext cx="3657600" cy="923925"/>
            <a:chOff x="5257800" y="2286000"/>
            <a:chExt cx="3657600" cy="923925"/>
          </a:xfrm>
        </p:grpSpPr>
        <p:grpSp>
          <p:nvGrpSpPr>
            <p:cNvPr id="92" name="Group 91"/>
            <p:cNvGrpSpPr/>
            <p:nvPr/>
          </p:nvGrpSpPr>
          <p:grpSpPr>
            <a:xfrm>
              <a:off x="5257800" y="2286000"/>
              <a:ext cx="3657600" cy="457200"/>
              <a:chOff x="457200" y="1133475"/>
              <a:chExt cx="3657600" cy="457200"/>
            </a:xfrm>
          </p:grpSpPr>
          <p:sp>
            <p:nvSpPr>
              <p:cNvPr id="93" name="Rectangle 92">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94" name="Rectangle 93">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4</a:t>
                </a:r>
                <a:endParaRPr lang="en-US" dirty="0">
                  <a:solidFill>
                    <a:srgbClr val="000000"/>
                  </a:solidFill>
                  <a:latin typeface="+mn-lt"/>
                  <a:ea typeface="+mn-ea"/>
                </a:endParaRPr>
              </a:p>
            </p:txBody>
          </p:sp>
          <p:sp>
            <p:nvSpPr>
              <p:cNvPr id="95" name="Rectangle 94">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96" name="Rectangle 95">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97" name="Rectangle 96">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98" name="Rectangle 97">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99" name="Rectangle 98">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100" name="Rectangle 99">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sp>
          <p:nvSpPr>
            <p:cNvPr id="101" name="TextBox 12"/>
            <p:cNvSpPr txBox="1">
              <a:spLocks noChangeArrowheads="1"/>
            </p:cNvSpPr>
            <p:nvPr/>
          </p:nvSpPr>
          <p:spPr bwMode="auto">
            <a:xfrm>
              <a:off x="6309796" y="2748170"/>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102" name="TextBox 13"/>
            <p:cNvSpPr txBox="1">
              <a:spLocks noChangeArrowheads="1"/>
            </p:cNvSpPr>
            <p:nvPr/>
          </p:nvSpPr>
          <p:spPr bwMode="auto">
            <a:xfrm>
              <a:off x="7671204" y="2748170"/>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j</a:t>
              </a:r>
            </a:p>
          </p:txBody>
        </p:sp>
      </p:grpSp>
      <p:grpSp>
        <p:nvGrpSpPr>
          <p:cNvPr id="28676" name="Group 28675"/>
          <p:cNvGrpSpPr/>
          <p:nvPr/>
        </p:nvGrpSpPr>
        <p:grpSpPr>
          <a:xfrm>
            <a:off x="5257800" y="3429000"/>
            <a:ext cx="3657600" cy="923925"/>
            <a:chOff x="5257800" y="3429000"/>
            <a:chExt cx="3657600" cy="923925"/>
          </a:xfrm>
        </p:grpSpPr>
        <p:grpSp>
          <p:nvGrpSpPr>
            <p:cNvPr id="103" name="Group 102"/>
            <p:cNvGrpSpPr/>
            <p:nvPr/>
          </p:nvGrpSpPr>
          <p:grpSpPr>
            <a:xfrm>
              <a:off x="5257800" y="3429000"/>
              <a:ext cx="3657600" cy="457200"/>
              <a:chOff x="457200" y="1133475"/>
              <a:chExt cx="3657600" cy="457200"/>
            </a:xfrm>
          </p:grpSpPr>
          <p:sp>
            <p:nvSpPr>
              <p:cNvPr id="104" name="Rectangle 103">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105" name="Rectangle 104">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4</a:t>
                </a:r>
                <a:endParaRPr lang="en-US" dirty="0">
                  <a:solidFill>
                    <a:srgbClr val="000000"/>
                  </a:solidFill>
                  <a:latin typeface="+mn-lt"/>
                  <a:ea typeface="+mn-ea"/>
                </a:endParaRPr>
              </a:p>
            </p:txBody>
          </p:sp>
          <p:sp>
            <p:nvSpPr>
              <p:cNvPr id="106" name="Rectangle 105">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107" name="Rectangle 106">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108" name="Rectangle 107">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109" name="Rectangle 108">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110" name="Rectangle 109">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111" name="Rectangle 110">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sp>
          <p:nvSpPr>
            <p:cNvPr id="112" name="TextBox 12"/>
            <p:cNvSpPr txBox="1">
              <a:spLocks noChangeArrowheads="1"/>
            </p:cNvSpPr>
            <p:nvPr/>
          </p:nvSpPr>
          <p:spPr bwMode="auto">
            <a:xfrm>
              <a:off x="6309796" y="3891170"/>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113" name="TextBox 13"/>
            <p:cNvSpPr txBox="1">
              <a:spLocks noChangeArrowheads="1"/>
            </p:cNvSpPr>
            <p:nvPr/>
          </p:nvSpPr>
          <p:spPr bwMode="auto">
            <a:xfrm>
              <a:off x="8107622" y="3891170"/>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j</a:t>
              </a:r>
            </a:p>
          </p:txBody>
        </p:sp>
      </p:grpSp>
      <p:grpSp>
        <p:nvGrpSpPr>
          <p:cNvPr id="28678" name="Group 28677"/>
          <p:cNvGrpSpPr/>
          <p:nvPr/>
        </p:nvGrpSpPr>
        <p:grpSpPr>
          <a:xfrm>
            <a:off x="5257800" y="4572000"/>
            <a:ext cx="3657600" cy="923925"/>
            <a:chOff x="5257800" y="4572000"/>
            <a:chExt cx="3657600" cy="923925"/>
          </a:xfrm>
        </p:grpSpPr>
        <p:grpSp>
          <p:nvGrpSpPr>
            <p:cNvPr id="114" name="Group 113"/>
            <p:cNvGrpSpPr/>
            <p:nvPr/>
          </p:nvGrpSpPr>
          <p:grpSpPr>
            <a:xfrm>
              <a:off x="5257800" y="4572000"/>
              <a:ext cx="3657600" cy="457200"/>
              <a:chOff x="457200" y="1133475"/>
              <a:chExt cx="3657600" cy="457200"/>
            </a:xfrm>
          </p:grpSpPr>
          <p:sp>
            <p:nvSpPr>
              <p:cNvPr id="115" name="Rectangle 114">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116" name="Rectangle 115">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4</a:t>
                </a:r>
                <a:endParaRPr lang="en-US" dirty="0">
                  <a:solidFill>
                    <a:srgbClr val="000000"/>
                  </a:solidFill>
                  <a:latin typeface="+mn-lt"/>
                  <a:ea typeface="+mn-ea"/>
                </a:endParaRPr>
              </a:p>
            </p:txBody>
          </p:sp>
          <p:sp>
            <p:nvSpPr>
              <p:cNvPr id="117" name="Rectangle 116">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118" name="Rectangle 117">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7</a:t>
                </a:r>
              </a:p>
            </p:txBody>
          </p:sp>
          <p:sp>
            <p:nvSpPr>
              <p:cNvPr id="119" name="Rectangle 118">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120" name="Rectangle 119">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121" name="Rectangle 120">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122" name="Rectangle 121">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chemeClr val="bg1"/>
                    </a:solidFill>
                  </a:rPr>
                  <a:t>5</a:t>
                </a:r>
              </a:p>
            </p:txBody>
          </p:sp>
        </p:grpSp>
        <p:sp>
          <p:nvSpPr>
            <p:cNvPr id="123" name="TextBox 12"/>
            <p:cNvSpPr txBox="1">
              <a:spLocks noChangeArrowheads="1"/>
            </p:cNvSpPr>
            <p:nvPr/>
          </p:nvSpPr>
          <p:spPr bwMode="auto">
            <a:xfrm>
              <a:off x="6309796" y="5034170"/>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sp>
          <p:nvSpPr>
            <p:cNvPr id="124" name="TextBox 13"/>
            <p:cNvSpPr txBox="1">
              <a:spLocks noChangeArrowheads="1"/>
            </p:cNvSpPr>
            <p:nvPr/>
          </p:nvSpPr>
          <p:spPr bwMode="auto">
            <a:xfrm>
              <a:off x="8534400" y="5034170"/>
              <a:ext cx="253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smtClean="0">
                  <a:latin typeface="Arial" panose="020B0604020202020204" pitchFamily="34" charset="0"/>
                </a:rPr>
                <a:t>j</a:t>
              </a:r>
              <a:endParaRPr lang="en-US" altLang="en-US" sz="2400" dirty="0">
                <a:latin typeface="Arial" panose="020B0604020202020204" pitchFamily="34" charset="0"/>
              </a:endParaRPr>
            </a:p>
          </p:txBody>
        </p:sp>
      </p:grpSp>
      <p:grpSp>
        <p:nvGrpSpPr>
          <p:cNvPr id="28677" name="Group 28676"/>
          <p:cNvGrpSpPr/>
          <p:nvPr/>
        </p:nvGrpSpPr>
        <p:grpSpPr>
          <a:xfrm>
            <a:off x="5257800" y="5705475"/>
            <a:ext cx="3657600" cy="923925"/>
            <a:chOff x="5257800" y="5705475"/>
            <a:chExt cx="3657600" cy="923925"/>
          </a:xfrm>
        </p:grpSpPr>
        <p:grpSp>
          <p:nvGrpSpPr>
            <p:cNvPr id="125" name="Group 124"/>
            <p:cNvGrpSpPr/>
            <p:nvPr/>
          </p:nvGrpSpPr>
          <p:grpSpPr>
            <a:xfrm>
              <a:off x="5257800" y="5705475"/>
              <a:ext cx="3657600" cy="457200"/>
              <a:chOff x="457200" y="1133475"/>
              <a:chExt cx="3657600" cy="457200"/>
            </a:xfrm>
          </p:grpSpPr>
          <p:sp>
            <p:nvSpPr>
              <p:cNvPr id="126" name="Rectangle 125">
                <a:extLst>
                  <a:ext uri="{FF2B5EF4-FFF2-40B4-BE49-F238E27FC236}">
                    <a16:creationId xmlns:a16="http://schemas.microsoft.com/office/drawing/2014/main" id="{8B89FDE7-AB24-3947-A73F-2F7C729B40E7}"/>
                  </a:ext>
                </a:extLst>
              </p:cNvPr>
              <p:cNvSpPr>
                <a:spLocks noChangeArrowheads="1"/>
              </p:cNvSpPr>
              <p:nvPr/>
            </p:nvSpPr>
            <p:spPr bwMode="auto">
              <a:xfrm>
                <a:off x="4572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rgbClr val="000000"/>
                    </a:solidFill>
                    <a:latin typeface="+mn-lt"/>
                    <a:ea typeface="+mn-ea"/>
                  </a:rPr>
                  <a:t>3</a:t>
                </a:r>
              </a:p>
            </p:txBody>
          </p:sp>
          <p:sp>
            <p:nvSpPr>
              <p:cNvPr id="127" name="Rectangle 126">
                <a:extLst>
                  <a:ext uri="{FF2B5EF4-FFF2-40B4-BE49-F238E27FC236}">
                    <a16:creationId xmlns:a16="http://schemas.microsoft.com/office/drawing/2014/main" id="{BE32641E-58AF-B343-B734-BA9A907E37DE}"/>
                  </a:ext>
                </a:extLst>
              </p:cNvPr>
              <p:cNvSpPr>
                <a:spLocks noChangeArrowheads="1"/>
              </p:cNvSpPr>
              <p:nvPr/>
            </p:nvSpPr>
            <p:spPr bwMode="auto">
              <a:xfrm>
                <a:off x="9144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4</a:t>
                </a:r>
                <a:endParaRPr lang="en-US" dirty="0">
                  <a:solidFill>
                    <a:srgbClr val="000000"/>
                  </a:solidFill>
                  <a:latin typeface="+mn-lt"/>
                  <a:ea typeface="+mn-ea"/>
                </a:endParaRPr>
              </a:p>
            </p:txBody>
          </p:sp>
          <p:sp>
            <p:nvSpPr>
              <p:cNvPr id="128" name="Rectangle 127">
                <a:extLst>
                  <a:ext uri="{FF2B5EF4-FFF2-40B4-BE49-F238E27FC236}">
                    <a16:creationId xmlns:a16="http://schemas.microsoft.com/office/drawing/2014/main" id="{6D6AEE2E-E334-ED40-89DE-064C020A4D2A}"/>
                  </a:ext>
                </a:extLst>
              </p:cNvPr>
              <p:cNvSpPr>
                <a:spLocks noChangeArrowheads="1"/>
              </p:cNvSpPr>
              <p:nvPr/>
            </p:nvSpPr>
            <p:spPr bwMode="auto">
              <a:xfrm>
                <a:off x="1371600" y="1133475"/>
                <a:ext cx="457200" cy="457200"/>
              </a:xfrm>
              <a:prstGeom prst="rect">
                <a:avLst/>
              </a:prstGeom>
              <a:solidFill>
                <a:schemeClr val="accent6">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1</a:t>
                </a:r>
                <a:endParaRPr lang="en-US" dirty="0">
                  <a:solidFill>
                    <a:srgbClr val="000000"/>
                  </a:solidFill>
                  <a:latin typeface="+mn-lt"/>
                  <a:ea typeface="+mn-ea"/>
                </a:endParaRPr>
              </a:p>
            </p:txBody>
          </p:sp>
          <p:sp>
            <p:nvSpPr>
              <p:cNvPr id="129" name="Rectangle 128">
                <a:extLst>
                  <a:ext uri="{FF2B5EF4-FFF2-40B4-BE49-F238E27FC236}">
                    <a16:creationId xmlns:a16="http://schemas.microsoft.com/office/drawing/2014/main" id="{9FE64424-377B-F548-B72F-0E82B5E71E45}"/>
                  </a:ext>
                </a:extLst>
              </p:cNvPr>
              <p:cNvSpPr>
                <a:spLocks noChangeArrowheads="1"/>
              </p:cNvSpPr>
              <p:nvPr/>
            </p:nvSpPr>
            <p:spPr bwMode="auto">
              <a:xfrm>
                <a:off x="1828800" y="1133475"/>
                <a:ext cx="457200" cy="457200"/>
              </a:xfrm>
              <a:prstGeom prst="rect">
                <a:avLst/>
              </a:prstGeom>
              <a:solidFill>
                <a:srgbClr val="FF0000"/>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chemeClr val="bg1"/>
                    </a:solidFill>
                    <a:latin typeface="+mn-lt"/>
                    <a:ea typeface="+mn-ea"/>
                  </a:rPr>
                  <a:t>5</a:t>
                </a:r>
                <a:endParaRPr lang="en-US" dirty="0">
                  <a:solidFill>
                    <a:schemeClr val="bg1"/>
                  </a:solidFill>
                  <a:latin typeface="+mn-lt"/>
                  <a:ea typeface="+mn-ea"/>
                </a:endParaRPr>
              </a:p>
            </p:txBody>
          </p:sp>
          <p:sp>
            <p:nvSpPr>
              <p:cNvPr id="130" name="Rectangle 129">
                <a:extLst>
                  <a:ext uri="{FF2B5EF4-FFF2-40B4-BE49-F238E27FC236}">
                    <a16:creationId xmlns:a16="http://schemas.microsoft.com/office/drawing/2014/main" id="{77B06AAD-647B-234E-B9DD-47CF8B5A1D1B}"/>
                  </a:ext>
                </a:extLst>
              </p:cNvPr>
              <p:cNvSpPr>
                <a:spLocks noChangeArrowheads="1"/>
              </p:cNvSpPr>
              <p:nvPr/>
            </p:nvSpPr>
            <p:spPr bwMode="auto">
              <a:xfrm>
                <a:off x="22860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9</a:t>
                </a:r>
                <a:endParaRPr lang="en-US" dirty="0">
                  <a:solidFill>
                    <a:srgbClr val="000000"/>
                  </a:solidFill>
                  <a:latin typeface="+mn-lt"/>
                  <a:ea typeface="+mn-ea"/>
                </a:endParaRPr>
              </a:p>
            </p:txBody>
          </p:sp>
          <p:sp>
            <p:nvSpPr>
              <p:cNvPr id="131" name="Rectangle 130">
                <a:extLst>
                  <a:ext uri="{FF2B5EF4-FFF2-40B4-BE49-F238E27FC236}">
                    <a16:creationId xmlns:a16="http://schemas.microsoft.com/office/drawing/2014/main" id="{AE3B45E3-C913-1547-A197-1CDFBCB14811}"/>
                  </a:ext>
                </a:extLst>
              </p:cNvPr>
              <p:cNvSpPr>
                <a:spLocks noChangeArrowheads="1"/>
              </p:cNvSpPr>
              <p:nvPr/>
            </p:nvSpPr>
            <p:spPr bwMode="auto">
              <a:xfrm>
                <a:off x="27432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dirty="0" smtClean="0">
                    <a:solidFill>
                      <a:srgbClr val="000000"/>
                    </a:solidFill>
                    <a:latin typeface="+mn-lt"/>
                    <a:ea typeface="+mn-ea"/>
                  </a:rPr>
                  <a:t>8</a:t>
                </a:r>
                <a:endParaRPr lang="en-US" dirty="0">
                  <a:solidFill>
                    <a:srgbClr val="000000"/>
                  </a:solidFill>
                  <a:latin typeface="+mn-lt"/>
                  <a:ea typeface="+mn-ea"/>
                </a:endParaRPr>
              </a:p>
            </p:txBody>
          </p:sp>
          <p:sp>
            <p:nvSpPr>
              <p:cNvPr id="132" name="Rectangle 131">
                <a:extLst>
                  <a:ext uri="{FF2B5EF4-FFF2-40B4-BE49-F238E27FC236}">
                    <a16:creationId xmlns:a16="http://schemas.microsoft.com/office/drawing/2014/main" id="{0F55A79B-E730-E84B-92F6-1B059E5D7584}"/>
                  </a:ext>
                </a:extLst>
              </p:cNvPr>
              <p:cNvSpPr>
                <a:spLocks noChangeArrowheads="1"/>
              </p:cNvSpPr>
              <p:nvPr/>
            </p:nvSpPr>
            <p:spPr bwMode="auto">
              <a:xfrm>
                <a:off x="32004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solidFill>
                      <a:srgbClr val="000000"/>
                    </a:solidFill>
                  </a:rPr>
                  <a:t>6</a:t>
                </a:r>
                <a:endParaRPr lang="en-US" altLang="en-US" sz="1800" dirty="0">
                  <a:solidFill>
                    <a:srgbClr val="FFFFFF"/>
                  </a:solidFill>
                </a:endParaRPr>
              </a:p>
            </p:txBody>
          </p:sp>
          <p:sp>
            <p:nvSpPr>
              <p:cNvPr id="133" name="Rectangle 132">
                <a:extLst>
                  <a:ext uri="{FF2B5EF4-FFF2-40B4-BE49-F238E27FC236}">
                    <a16:creationId xmlns:a16="http://schemas.microsoft.com/office/drawing/2014/main" id="{30922E06-FC41-134B-8152-E3D6C172C229}"/>
                  </a:ext>
                </a:extLst>
              </p:cNvPr>
              <p:cNvSpPr>
                <a:spLocks noChangeArrowheads="1"/>
              </p:cNvSpPr>
              <p:nvPr/>
            </p:nvSpPr>
            <p:spPr bwMode="auto">
              <a:xfrm>
                <a:off x="3657600" y="1133475"/>
                <a:ext cx="457200" cy="457200"/>
              </a:xfrm>
              <a:prstGeom prst="rect">
                <a:avLst/>
              </a:prstGeom>
              <a:solidFill>
                <a:schemeClr val="tx2">
                  <a:lumMod val="60000"/>
                  <a:lumOff val="40000"/>
                </a:schemeClr>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r>
                  <a:rPr lang="en-US" altLang="en-US" sz="1800" dirty="0"/>
                  <a:t>7</a:t>
                </a:r>
              </a:p>
            </p:txBody>
          </p:sp>
        </p:grpSp>
        <p:sp>
          <p:nvSpPr>
            <p:cNvPr id="134" name="TextBox 12"/>
            <p:cNvSpPr txBox="1">
              <a:spLocks noChangeArrowheads="1"/>
            </p:cNvSpPr>
            <p:nvPr/>
          </p:nvSpPr>
          <p:spPr bwMode="auto">
            <a:xfrm>
              <a:off x="6309796" y="6167645"/>
              <a:ext cx="253044" cy="46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i</a:t>
              </a:r>
            </a:p>
          </p:txBody>
        </p:sp>
      </p:grpSp>
    </p:spTree>
    <p:extLst>
      <p:ext uri="{BB962C8B-B14F-4D97-AF65-F5344CB8AC3E}">
        <p14:creationId xmlns:p14="http://schemas.microsoft.com/office/powerpoint/2010/main" val="353187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0"/>
            <a:ext cx="8229600" cy="838200"/>
          </a:xfrm>
        </p:spPr>
        <p:txBody>
          <a:bodyPr/>
          <a:lstStyle/>
          <a:p>
            <a:r>
              <a:rPr lang="en-US" altLang="en-US" smtClean="0">
                <a:ea typeface="ＭＳ Ｐゴシック" panose="020B0600070205080204" pitchFamily="34" charset="-128"/>
              </a:rPr>
              <a:t>Quicksort Analysis</a:t>
            </a:r>
          </a:p>
        </p:txBody>
      </p:sp>
      <p:sp>
        <p:nvSpPr>
          <p:cNvPr id="82946" name="Content Placeholder 2"/>
          <p:cNvSpPr>
            <a:spLocks noGrp="1"/>
          </p:cNvSpPr>
          <p:nvPr>
            <p:ph idx="1"/>
          </p:nvPr>
        </p:nvSpPr>
        <p:spPr>
          <a:xfrm>
            <a:off x="609600" y="609600"/>
            <a:ext cx="10972800" cy="6096000"/>
          </a:xfrm>
        </p:spPr>
        <p:txBody>
          <a:bodyPr/>
          <a:lstStyle/>
          <a:p>
            <a:r>
              <a:rPr lang="en-US" altLang="en-US" dirty="0">
                <a:ea typeface="ＭＳ Ｐゴシック" panose="020B0600070205080204" pitchFamily="34" charset="-128"/>
              </a:rPr>
              <a:t>Performance depends on value of pivot element</a:t>
            </a:r>
          </a:p>
          <a:p>
            <a:r>
              <a:rPr lang="en-US" altLang="en-US" dirty="0" smtClean="0">
                <a:ea typeface="ＭＳ Ｐゴシック" panose="020B0600070205080204" pitchFamily="34" charset="-128"/>
              </a:rPr>
              <a:t>Best case?</a:t>
            </a:r>
          </a:p>
          <a:p>
            <a:pPr lvl="1"/>
            <a:r>
              <a:rPr lang="en-US" altLang="en-US" dirty="0" smtClean="0">
                <a:ea typeface="ＭＳ Ｐゴシック" panose="020B0600070205080204" pitchFamily="34" charset="-128"/>
              </a:rPr>
              <a:t>Partition evenly divides array</a:t>
            </a:r>
          </a:p>
          <a:p>
            <a:pPr lvl="1"/>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Divide-and-conquer forms a binary tree</a:t>
            </a:r>
          </a:p>
          <a:p>
            <a:pPr lvl="1"/>
            <a:r>
              <a:rPr lang="en-US" altLang="en-US" dirty="0" smtClean="0">
                <a:ea typeface="ＭＳ Ｐゴシック" panose="020B0600070205080204" pitchFamily="34" charset="-128"/>
              </a:rPr>
              <a:t>Log N steps (levels)</a:t>
            </a:r>
          </a:p>
          <a:p>
            <a:pPr lvl="1"/>
            <a:r>
              <a:rPr lang="en-US" altLang="en-US" dirty="0" smtClean="0">
                <a:ea typeface="ＭＳ Ｐゴシック" panose="020B0600070205080204" pitchFamily="34" charset="-128"/>
              </a:rPr>
              <a:t>Each step: compare pivot with each element of subarray </a:t>
            </a:r>
            <a:r>
              <a:rPr lang="mr-IN" altLang="en-US" dirty="0" smtClean="0">
                <a:ea typeface="Mangal"/>
              </a:rPr>
              <a:t>–</a:t>
            </a:r>
            <a:r>
              <a:rPr lang="en-US" altLang="en-US" dirty="0" smtClean="0">
                <a:ea typeface="ＭＳ Ｐゴシック" panose="020B0600070205080204" pitchFamily="34" charset="-128"/>
              </a:rPr>
              <a:t> time proportional to N</a:t>
            </a:r>
          </a:p>
          <a:p>
            <a:pPr lvl="1"/>
            <a:r>
              <a:rPr lang="en-US" altLang="en-US" dirty="0" smtClean="0">
                <a:ea typeface="ＭＳ Ｐゴシック" panose="020B0600070205080204" pitchFamily="34" charset="-128"/>
              </a:rPr>
              <a:t>Total time is proportional to N log N</a:t>
            </a:r>
          </a:p>
        </p:txBody>
      </p:sp>
      <p:grpSp>
        <p:nvGrpSpPr>
          <p:cNvPr id="2" name="Group 1"/>
          <p:cNvGrpSpPr>
            <a:grpSpLocks/>
          </p:cNvGrpSpPr>
          <p:nvPr/>
        </p:nvGrpSpPr>
        <p:grpSpPr bwMode="auto">
          <a:xfrm>
            <a:off x="3429000" y="2209800"/>
            <a:ext cx="4876800" cy="1981200"/>
            <a:chOff x="1905000" y="2057400"/>
            <a:chExt cx="4876800" cy="1981200"/>
          </a:xfrm>
        </p:grpSpPr>
        <p:sp>
          <p:nvSpPr>
            <p:cNvPr id="17" name="Rectangle 16">
              <a:extLst>
                <a:ext uri="{FF2B5EF4-FFF2-40B4-BE49-F238E27FC236}">
                  <a16:creationId xmlns:a16="http://schemas.microsoft.com/office/drawing/2014/main" id="{6CCBFECE-D6E4-944C-9F83-5EA013E228B8}"/>
                </a:ext>
              </a:extLst>
            </p:cNvPr>
            <p:cNvSpPr>
              <a:spLocks noChangeArrowheads="1"/>
            </p:cNvSpPr>
            <p:nvPr/>
          </p:nvSpPr>
          <p:spPr bwMode="auto">
            <a:xfrm>
              <a:off x="2514600" y="2057400"/>
              <a:ext cx="36576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r>
                <a:rPr lang="en-US" altLang="en-US" sz="1800">
                  <a:solidFill>
                    <a:srgbClr val="FFFFFF"/>
                  </a:solidFill>
                  <a:latin typeface="Calibri" charset="0"/>
                </a:rPr>
                <a:t>0</a:t>
              </a:r>
              <a:endParaRPr lang="en-US" altLang="en-US" sz="1800" dirty="0">
                <a:solidFill>
                  <a:srgbClr val="FFFFFF"/>
                </a:solidFill>
                <a:latin typeface="Calibri" charset="0"/>
              </a:endParaRPr>
            </a:p>
          </p:txBody>
        </p:sp>
        <p:sp>
          <p:nvSpPr>
            <p:cNvPr id="19" name="Rectangle 18">
              <a:extLst>
                <a:ext uri="{FF2B5EF4-FFF2-40B4-BE49-F238E27FC236}">
                  <a16:creationId xmlns:a16="http://schemas.microsoft.com/office/drawing/2014/main" id="{DBB21F19-455E-4C44-B6DB-F6450678F861}"/>
                </a:ext>
              </a:extLst>
            </p:cNvPr>
            <p:cNvSpPr>
              <a:spLocks noChangeArrowheads="1"/>
            </p:cNvSpPr>
            <p:nvPr/>
          </p:nvSpPr>
          <p:spPr bwMode="auto">
            <a:xfrm>
              <a:off x="2209800" y="2819400"/>
              <a:ext cx="18288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sp>
          <p:nvSpPr>
            <p:cNvPr id="26" name="Rectangle 25">
              <a:extLst>
                <a:ext uri="{FF2B5EF4-FFF2-40B4-BE49-F238E27FC236}">
                  <a16:creationId xmlns:a16="http://schemas.microsoft.com/office/drawing/2014/main" id="{6B242E60-6348-D645-AD01-7E7D226C32E5}"/>
                </a:ext>
              </a:extLst>
            </p:cNvPr>
            <p:cNvSpPr>
              <a:spLocks noChangeArrowheads="1"/>
            </p:cNvSpPr>
            <p:nvPr/>
          </p:nvSpPr>
          <p:spPr bwMode="auto">
            <a:xfrm>
              <a:off x="4648200" y="2819400"/>
              <a:ext cx="18288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sp>
          <p:nvSpPr>
            <p:cNvPr id="27" name="Rectangle 26">
              <a:extLst>
                <a:ext uri="{FF2B5EF4-FFF2-40B4-BE49-F238E27FC236}">
                  <a16:creationId xmlns:a16="http://schemas.microsoft.com/office/drawing/2014/main" id="{B45C85CE-36DF-2D46-ADDE-8CB1E707982A}"/>
                </a:ext>
              </a:extLst>
            </p:cNvPr>
            <p:cNvSpPr>
              <a:spLocks noChangeArrowheads="1"/>
            </p:cNvSpPr>
            <p:nvPr/>
          </p:nvSpPr>
          <p:spPr bwMode="auto">
            <a:xfrm>
              <a:off x="1905000" y="3581400"/>
              <a:ext cx="9144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sp>
          <p:nvSpPr>
            <p:cNvPr id="29" name="Rectangle 28">
              <a:extLst>
                <a:ext uri="{FF2B5EF4-FFF2-40B4-BE49-F238E27FC236}">
                  <a16:creationId xmlns:a16="http://schemas.microsoft.com/office/drawing/2014/main" id="{4BDD9E9D-6096-CC46-A251-5E589933636A}"/>
                </a:ext>
              </a:extLst>
            </p:cNvPr>
            <p:cNvSpPr>
              <a:spLocks noChangeArrowheads="1"/>
            </p:cNvSpPr>
            <p:nvPr/>
          </p:nvSpPr>
          <p:spPr bwMode="auto">
            <a:xfrm>
              <a:off x="3124200" y="3581400"/>
              <a:ext cx="9144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sp>
          <p:nvSpPr>
            <p:cNvPr id="31" name="Rectangle 30">
              <a:extLst>
                <a:ext uri="{FF2B5EF4-FFF2-40B4-BE49-F238E27FC236}">
                  <a16:creationId xmlns:a16="http://schemas.microsoft.com/office/drawing/2014/main" id="{33697F21-7DBC-2740-BFA6-AE3156B28E6D}"/>
                </a:ext>
              </a:extLst>
            </p:cNvPr>
            <p:cNvSpPr>
              <a:spLocks noChangeArrowheads="1"/>
            </p:cNvSpPr>
            <p:nvPr/>
          </p:nvSpPr>
          <p:spPr bwMode="auto">
            <a:xfrm>
              <a:off x="4648200" y="3581400"/>
              <a:ext cx="9144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sp>
          <p:nvSpPr>
            <p:cNvPr id="33" name="Rectangle 32">
              <a:extLst>
                <a:ext uri="{FF2B5EF4-FFF2-40B4-BE49-F238E27FC236}">
                  <a16:creationId xmlns:a16="http://schemas.microsoft.com/office/drawing/2014/main" id="{F7A429A2-FD2E-3140-9658-E4DA64B49155}"/>
                </a:ext>
              </a:extLst>
            </p:cNvPr>
            <p:cNvSpPr>
              <a:spLocks noChangeArrowheads="1"/>
            </p:cNvSpPr>
            <p:nvPr/>
          </p:nvSpPr>
          <p:spPr bwMode="auto">
            <a:xfrm>
              <a:off x="5867400" y="3581400"/>
              <a:ext cx="914400" cy="457200"/>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294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94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94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9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1745" name="Title 1"/>
          <p:cNvSpPr>
            <a:spLocks noGrp="1"/>
          </p:cNvSpPr>
          <p:nvPr>
            <p:ph type="title"/>
          </p:nvPr>
        </p:nvSpPr>
        <p:spPr>
          <a:xfrm>
            <a:off x="1981200" y="0"/>
            <a:ext cx="8229600" cy="838200"/>
          </a:xfrm>
        </p:spPr>
        <p:txBody>
          <a:bodyPr/>
          <a:lstStyle/>
          <a:p>
            <a:r>
              <a:rPr lang="en-US" altLang="en-US" smtClean="0">
                <a:ea typeface="ＭＳ Ｐゴシック" panose="020B0600070205080204" pitchFamily="34" charset="-128"/>
              </a:rPr>
              <a:t>Quicksort Analysis</a:t>
            </a:r>
          </a:p>
        </p:txBody>
      </p:sp>
      <p:sp>
        <p:nvSpPr>
          <p:cNvPr id="81922" name="Content Placeholder 2"/>
          <p:cNvSpPr>
            <a:spLocks noGrp="1"/>
          </p:cNvSpPr>
          <p:nvPr>
            <p:ph idx="1"/>
          </p:nvPr>
        </p:nvSpPr>
        <p:spPr>
          <a:xfrm>
            <a:off x="685800" y="762000"/>
            <a:ext cx="10972800" cy="5715000"/>
          </a:xfrm>
        </p:spPr>
        <p:txBody>
          <a:bodyPr/>
          <a:lstStyle/>
          <a:p>
            <a:r>
              <a:rPr lang="en-US" altLang="en-US" dirty="0" smtClean="0">
                <a:ea typeface="ＭＳ Ｐゴシック" panose="020B0600070205080204" pitchFamily="34" charset="-128"/>
              </a:rPr>
              <a:t>Worst case?</a:t>
            </a:r>
          </a:p>
          <a:p>
            <a:pPr lvl="1"/>
            <a:r>
              <a:rPr lang="en-US" altLang="en-US" dirty="0" smtClean="0">
                <a:ea typeface="ＭＳ Ｐゴシック" panose="020B0600070205080204" pitchFamily="34" charset="-128"/>
              </a:rPr>
              <a:t>All items are less than (or greater than) the pivot; right half (or left) of divided array is </a:t>
            </a:r>
            <a:r>
              <a:rPr lang="en-US" altLang="en-US" dirty="0" smtClean="0">
                <a:ea typeface="ＭＳ Ｐゴシック" panose="020B0600070205080204" pitchFamily="34" charset="-128"/>
              </a:rPr>
              <a:t>empty (pivot is largest or </a:t>
            </a:r>
            <a:r>
              <a:rPr lang="en-US" altLang="en-US" smtClean="0">
                <a:ea typeface="ＭＳ Ｐゴシック" panose="020B0600070205080204" pitchFamily="34" charset="-128"/>
              </a:rPr>
              <a:t>smallest element)</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Example: initial array completely sorted</a:t>
            </a:r>
          </a:p>
          <a:p>
            <a:pPr lvl="1"/>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O(N) steps (each step sorts one item [pivot])</a:t>
            </a:r>
          </a:p>
          <a:p>
            <a:pPr lvl="1"/>
            <a:r>
              <a:rPr lang="en-US" altLang="en-US" dirty="0" smtClean="0">
                <a:ea typeface="ＭＳ Ｐゴシック" panose="020B0600070205080204" pitchFamily="34" charset="-128"/>
              </a:rPr>
              <a:t>Each step (level in tree) requires O(N) time</a:t>
            </a:r>
          </a:p>
          <a:p>
            <a:pPr lvl="1"/>
            <a:r>
              <a:rPr lang="en-US" altLang="en-US" dirty="0" smtClean="0">
                <a:ea typeface="ＭＳ Ｐゴシック" panose="020B0600070205080204" pitchFamily="34" charset="-128"/>
              </a:rPr>
              <a:t>O(N</a:t>
            </a:r>
            <a:r>
              <a:rPr lang="en-US" altLang="en-US" baseline="30000" dirty="0" smtClean="0">
                <a:ea typeface="ＭＳ Ｐゴシック" panose="020B0600070205080204" pitchFamily="34" charset="-128"/>
              </a:rPr>
              <a:t>2</a:t>
            </a:r>
            <a:r>
              <a:rPr lang="en-US" altLang="en-US" dirty="0" smtClean="0">
                <a:ea typeface="ＭＳ Ｐゴシック" panose="020B0600070205080204" pitchFamily="34" charset="-128"/>
              </a:rPr>
              <a:t>) time</a:t>
            </a:r>
          </a:p>
        </p:txBody>
      </p:sp>
      <p:grpSp>
        <p:nvGrpSpPr>
          <p:cNvPr id="3" name="Group 2"/>
          <p:cNvGrpSpPr>
            <a:grpSpLocks/>
          </p:cNvGrpSpPr>
          <p:nvPr/>
        </p:nvGrpSpPr>
        <p:grpSpPr bwMode="auto">
          <a:xfrm>
            <a:off x="4038600" y="2855914"/>
            <a:ext cx="3657600" cy="2630487"/>
            <a:chOff x="2514600" y="2362200"/>
            <a:chExt cx="3657600" cy="2630018"/>
          </a:xfrm>
        </p:grpSpPr>
        <p:grpSp>
          <p:nvGrpSpPr>
            <p:cNvPr id="31748" name="Group 3"/>
            <p:cNvGrpSpPr>
              <a:grpSpLocks/>
            </p:cNvGrpSpPr>
            <p:nvPr/>
          </p:nvGrpSpPr>
          <p:grpSpPr bwMode="auto">
            <a:xfrm>
              <a:off x="2514600" y="2362200"/>
              <a:ext cx="3657600" cy="1981200"/>
              <a:chOff x="2514600" y="2057400"/>
              <a:chExt cx="3657600" cy="2711114"/>
            </a:xfrm>
          </p:grpSpPr>
          <p:sp>
            <p:nvSpPr>
              <p:cNvPr id="5" name="Rectangle 4">
                <a:extLst>
                  <a:ext uri="{FF2B5EF4-FFF2-40B4-BE49-F238E27FC236}">
                    <a16:creationId xmlns:a16="http://schemas.microsoft.com/office/drawing/2014/main" id="{CEF0F4A7-5BBF-CE43-A11D-70D427068598}"/>
                  </a:ext>
                </a:extLst>
              </p:cNvPr>
              <p:cNvSpPr>
                <a:spLocks noChangeArrowheads="1"/>
              </p:cNvSpPr>
              <p:nvPr/>
            </p:nvSpPr>
            <p:spPr bwMode="auto">
              <a:xfrm>
                <a:off x="2514600" y="2057400"/>
                <a:ext cx="3657600" cy="456116"/>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r>
                  <a:rPr lang="en-US" altLang="en-US" sz="1800">
                    <a:solidFill>
                      <a:srgbClr val="FFFFFF"/>
                    </a:solidFill>
                    <a:latin typeface="Calibri" charset="0"/>
                  </a:rPr>
                  <a:t>0</a:t>
                </a:r>
                <a:endParaRPr lang="en-US" altLang="en-US" sz="1800" dirty="0">
                  <a:solidFill>
                    <a:srgbClr val="FFFFFF"/>
                  </a:solidFill>
                  <a:latin typeface="Calibri" charset="0"/>
                </a:endParaRPr>
              </a:p>
            </p:txBody>
          </p:sp>
          <p:sp>
            <p:nvSpPr>
              <p:cNvPr id="6" name="Rectangle 5">
                <a:extLst>
                  <a:ext uri="{FF2B5EF4-FFF2-40B4-BE49-F238E27FC236}">
                    <a16:creationId xmlns:a16="http://schemas.microsoft.com/office/drawing/2014/main" id="{48676A5C-B8CA-7247-9274-26CD6C4A2D26}"/>
                  </a:ext>
                </a:extLst>
              </p:cNvPr>
              <p:cNvSpPr>
                <a:spLocks noChangeArrowheads="1"/>
              </p:cNvSpPr>
              <p:nvPr/>
            </p:nvSpPr>
            <p:spPr bwMode="auto">
              <a:xfrm>
                <a:off x="2514600" y="2819764"/>
                <a:ext cx="3276600" cy="456116"/>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sp>
            <p:nvSpPr>
              <p:cNvPr id="8" name="Rectangle 7">
                <a:extLst>
                  <a:ext uri="{FF2B5EF4-FFF2-40B4-BE49-F238E27FC236}">
                    <a16:creationId xmlns:a16="http://schemas.microsoft.com/office/drawing/2014/main" id="{3D7C87B1-F84F-2542-BBBF-A2A06DEA9BC0}"/>
                  </a:ext>
                </a:extLst>
              </p:cNvPr>
              <p:cNvSpPr>
                <a:spLocks noChangeArrowheads="1"/>
              </p:cNvSpPr>
              <p:nvPr/>
            </p:nvSpPr>
            <p:spPr bwMode="auto">
              <a:xfrm>
                <a:off x="2514600" y="3582130"/>
                <a:ext cx="2819400" cy="456116"/>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sp>
            <p:nvSpPr>
              <p:cNvPr id="12" name="Rectangle 11">
                <a:extLst>
                  <a:ext uri="{FF2B5EF4-FFF2-40B4-BE49-F238E27FC236}">
                    <a16:creationId xmlns:a16="http://schemas.microsoft.com/office/drawing/2014/main" id="{EE2AAE92-2A01-104D-B0C0-2F7FCF1ABB01}"/>
                  </a:ext>
                </a:extLst>
              </p:cNvPr>
              <p:cNvSpPr>
                <a:spLocks noChangeArrowheads="1"/>
              </p:cNvSpPr>
              <p:nvPr/>
            </p:nvSpPr>
            <p:spPr bwMode="auto">
              <a:xfrm>
                <a:off x="2514600" y="4311915"/>
                <a:ext cx="2286000" cy="456116"/>
              </a:xfrm>
              <a:prstGeom prst="rect">
                <a:avLst/>
              </a:prstGeom>
              <a:solidFill>
                <a:schemeClr val="bg1"/>
              </a:solidFill>
              <a:ln w="19050">
                <a:solidFill>
                  <a:schemeClr val="tx1"/>
                </a:solidFill>
                <a:miter lim="800000"/>
                <a:headEnd/>
                <a:tailEnd/>
              </a:ln>
              <a:effectLst>
                <a:outerShdw blurRad="40000" dist="23000" dir="5400000" rotWithShape="0">
                  <a:srgbClr val="808080">
                    <a:alpha val="34998"/>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lang="en-US" altLang="en-US">
                  <a:solidFill>
                    <a:srgbClr val="000000"/>
                  </a:solidFill>
                  <a:latin typeface="Calibri" panose="020F0502020204030204" pitchFamily="34" charset="0"/>
                </a:endParaRPr>
              </a:p>
            </p:txBody>
          </p:sp>
        </p:grpSp>
        <p:sp>
          <p:nvSpPr>
            <p:cNvPr id="31749" name="TextBox 1"/>
            <p:cNvSpPr txBox="1">
              <a:spLocks noChangeArrowheads="1"/>
            </p:cNvSpPr>
            <p:nvPr/>
          </p:nvSpPr>
          <p:spPr bwMode="auto">
            <a:xfrm rot="5400000">
              <a:off x="3530769" y="4345887"/>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mr-IN" altLang="en-US" sz="3600">
                  <a:latin typeface="Arial" panose="020B0604020202020204" pitchFamily="34" charset="0"/>
                  <a:ea typeface="Mangal"/>
                </a:rPr>
                <a:t>…</a:t>
              </a:r>
              <a:endParaRPr lang="en-US" altLang="en-US" sz="3600">
                <a:latin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200" y="0"/>
            <a:ext cx="8229600" cy="838200"/>
          </a:xfrm>
        </p:spPr>
        <p:txBody>
          <a:bodyPr/>
          <a:lstStyle/>
          <a:p>
            <a:r>
              <a:rPr lang="en-US" altLang="en-US" smtClean="0">
                <a:ea typeface="ＭＳ Ｐゴシック" panose="020B0600070205080204" pitchFamily="34" charset="-128"/>
              </a:rPr>
              <a:t>Quicksort Analysis</a:t>
            </a:r>
          </a:p>
        </p:txBody>
      </p:sp>
      <p:sp>
        <p:nvSpPr>
          <p:cNvPr id="32770" name="Content Placeholder 2"/>
          <p:cNvSpPr>
            <a:spLocks noGrp="1"/>
          </p:cNvSpPr>
          <p:nvPr>
            <p:ph idx="1"/>
          </p:nvPr>
        </p:nvSpPr>
        <p:spPr>
          <a:xfrm>
            <a:off x="685800" y="1066800"/>
            <a:ext cx="10972800" cy="5715000"/>
          </a:xfrm>
        </p:spPr>
        <p:txBody>
          <a:bodyPr/>
          <a:lstStyle/>
          <a:p>
            <a:r>
              <a:rPr lang="en-US" altLang="en-US" sz="3600" dirty="0">
                <a:ea typeface="ＭＳ Ｐゴシック" panose="020B0600070205080204" pitchFamily="34" charset="-128"/>
              </a:rPr>
              <a:t>Average </a:t>
            </a:r>
            <a:r>
              <a:rPr lang="en-US" altLang="en-US" sz="3600" dirty="0" smtClean="0">
                <a:ea typeface="ＭＳ Ｐゴシック" panose="020B0600070205080204" pitchFamily="34" charset="-128"/>
              </a:rPr>
              <a:t>case?</a:t>
            </a:r>
          </a:p>
          <a:p>
            <a:pPr lvl="1"/>
            <a:r>
              <a:rPr lang="en-US" altLang="en-US" dirty="0" smtClean="0">
                <a:ea typeface="ＭＳ Ｐゴシック" panose="020B0600070205080204" pitchFamily="34" charset="-128"/>
              </a:rPr>
              <a:t>It </a:t>
            </a:r>
            <a:r>
              <a:rPr lang="en-US" altLang="en-US" dirty="0">
                <a:ea typeface="ＭＳ Ｐゴシック" panose="020B0600070205080204" pitchFamily="34" charset="-128"/>
              </a:rPr>
              <a:t>can be shown </a:t>
            </a:r>
            <a:r>
              <a:rPr lang="en-US" altLang="en-US" dirty="0" smtClean="0">
                <a:ea typeface="ＭＳ Ｐゴシック" panose="020B0600070205080204" pitchFamily="34" charset="-128"/>
              </a:rPr>
              <a:t>that the </a:t>
            </a:r>
            <a:r>
              <a:rPr lang="en-US" altLang="en-US" dirty="0">
                <a:ea typeface="ＭＳ Ｐゴシック" panose="020B0600070205080204" pitchFamily="34" charset="-128"/>
              </a:rPr>
              <a:t>average runtime is closer to the best case O(N log N), even with unbalanced splits</a:t>
            </a:r>
          </a:p>
          <a:p>
            <a:r>
              <a:rPr lang="en-US" altLang="en-US" sz="3600" dirty="0">
                <a:ea typeface="ＭＳ Ｐゴシック" panose="020B0600070205080204" pitchFamily="34" charset="-128"/>
              </a:rPr>
              <a:t>Summary</a:t>
            </a:r>
          </a:p>
          <a:p>
            <a:pPr lvl="1"/>
            <a:r>
              <a:rPr lang="en-US" altLang="en-US" dirty="0" smtClean="0">
                <a:ea typeface="ＭＳ Ｐゴシック" panose="020B0600070205080204" pitchFamily="34" charset="-128"/>
              </a:rPr>
              <a:t>Worst case performance is O(N</a:t>
            </a:r>
            <a:r>
              <a:rPr lang="en-US" altLang="en-US" baseline="30000" dirty="0" smtClean="0">
                <a:ea typeface="ＭＳ Ｐゴシック" panose="020B0600070205080204" pitchFamily="34" charset="-128"/>
              </a:rPr>
              <a:t>2</a:t>
            </a:r>
            <a:r>
              <a:rPr lang="en-US" altLang="en-US" dirty="0" smtClean="0">
                <a:ea typeface="ＭＳ Ｐゴシック" panose="020B0600070205080204" pitchFamily="34" charset="-128"/>
              </a:rPr>
              <a:t>)</a:t>
            </a:r>
          </a:p>
          <a:p>
            <a:pPr lvl="1"/>
            <a:r>
              <a:rPr lang="en-US" altLang="en-US" dirty="0" smtClean="0">
                <a:ea typeface="ＭＳ Ｐゴシック" panose="020B0600070205080204" pitchFamily="34" charset="-128"/>
              </a:rPr>
              <a:t>In practice, O(N log N) is often observed</a:t>
            </a:r>
          </a:p>
          <a:p>
            <a:pPr lvl="1"/>
            <a:r>
              <a:rPr lang="en-US" altLang="en-US" dirty="0" smtClean="0">
                <a:ea typeface="ＭＳ Ｐゴシック" panose="020B0600070205080204" pitchFamily="34" charset="-128"/>
              </a:rPr>
              <a:t>Efficient algorithm (small constants) – it often outperforms other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O(N log N) algorithms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2057400" y="228600"/>
            <a:ext cx="8229600" cy="1143000"/>
          </a:xfrm>
        </p:spPr>
        <p:txBody>
          <a:bodyPr/>
          <a:lstStyle/>
          <a:p>
            <a:r>
              <a:rPr lang="en-US" altLang="en-US" smtClean="0">
                <a:ea typeface="ＭＳ Ｐゴシック" panose="020B0600070205080204" pitchFamily="34" charset="-128"/>
              </a:rPr>
              <a:t>Summary</a:t>
            </a:r>
          </a:p>
        </p:txBody>
      </p:sp>
      <p:sp>
        <p:nvSpPr>
          <p:cNvPr id="33794" name="Content Placeholder 2"/>
          <p:cNvSpPr>
            <a:spLocks noGrp="1"/>
          </p:cNvSpPr>
          <p:nvPr>
            <p:ph idx="1"/>
          </p:nvPr>
        </p:nvSpPr>
        <p:spPr>
          <a:xfrm>
            <a:off x="609600" y="1600200"/>
            <a:ext cx="10972800" cy="4343400"/>
          </a:xfrm>
        </p:spPr>
        <p:txBody>
          <a:bodyPr/>
          <a:lstStyle/>
          <a:p>
            <a:r>
              <a:rPr lang="en-US" altLang="en-US" dirty="0" smtClean="0">
                <a:ea typeface="ＭＳ Ｐゴシック" panose="020B0600070205080204" pitchFamily="34" charset="-128"/>
              </a:rPr>
              <a:t>Divide-and-conquer is a common algorithmic approach</a:t>
            </a:r>
          </a:p>
          <a:p>
            <a:r>
              <a:rPr lang="en-US" altLang="en-US" dirty="0" smtClean="0">
                <a:ea typeface="ＭＳ Ｐゴシック" panose="020B0600070205080204" pitchFamily="34" charset="-128"/>
              </a:rPr>
              <a:t>Merge sort is a fast O(N log N) sorting algorithm but requires O(N) memory beyond the array holding the data to be sorted</a:t>
            </a:r>
          </a:p>
          <a:p>
            <a:r>
              <a:rPr lang="en-US" altLang="en-US" dirty="0" smtClean="0">
                <a:ea typeface="ＭＳ Ｐゴシック" panose="020B0600070205080204" pitchFamily="34" charset="-128"/>
              </a:rPr>
              <a:t>Quicksort is a fast algorithm in practice, but worst case performance is O(N</a:t>
            </a:r>
            <a:r>
              <a:rPr lang="en-US" altLang="en-US" baseline="30000" dirty="0" smtClean="0">
                <a:ea typeface="ＭＳ Ｐゴシック" panose="020B0600070205080204" pitchFamily="34" charset="-128"/>
              </a:rPr>
              <a:t>2</a:t>
            </a:r>
            <a:r>
              <a:rPr lang="en-US" altLang="en-US" dirty="0" smtClean="0">
                <a:ea typeface="ＭＳ Ｐゴシック" panose="020B0600070205080204" pitchFamily="34" charset="-128"/>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dirty="0" smtClean="0">
                <a:ea typeface="ＭＳ Ｐゴシック" panose="020B0600070205080204" pitchFamily="34" charset="-128"/>
              </a:rPr>
              <a:t>Example: Maximum/minimum</a:t>
            </a:r>
          </a:p>
        </p:txBody>
      </p:sp>
      <p:sp>
        <p:nvSpPr>
          <p:cNvPr id="17410" name="Content Placeholder 2"/>
          <p:cNvSpPr>
            <a:spLocks noGrp="1"/>
          </p:cNvSpPr>
          <p:nvPr>
            <p:ph idx="1"/>
          </p:nvPr>
        </p:nvSpPr>
        <p:spPr/>
        <p:txBody>
          <a:bodyPr>
            <a:normAutofit/>
          </a:bodyPr>
          <a:lstStyle/>
          <a:p>
            <a:r>
              <a:rPr lang="en-US" dirty="0" smtClean="0"/>
              <a:t>Consider finding </a:t>
            </a:r>
            <a:r>
              <a:rPr lang="en-US" dirty="0"/>
              <a:t>the maximum and minimum of an unsorted list. For a list of n elements (assume n is a power of 2), </a:t>
            </a:r>
            <a:r>
              <a:rPr lang="en-US" dirty="0" smtClean="0"/>
              <a:t>how can the maximum </a:t>
            </a:r>
            <a:r>
              <a:rPr lang="en-US" dirty="0"/>
              <a:t>and minimum </a:t>
            </a:r>
            <a:r>
              <a:rPr lang="en-US" dirty="0" smtClean="0"/>
              <a:t>be found using a divide-and-conquer algorithm</a:t>
            </a:r>
            <a:r>
              <a:rPr lang="en-US" dirty="0"/>
              <a:t>?</a:t>
            </a:r>
            <a:r>
              <a:rPr lang="en-US" dirty="0" smtClean="0"/>
              <a:t> </a:t>
            </a:r>
            <a:endParaRPr lang="en-US" dirty="0"/>
          </a:p>
          <a:p>
            <a:pPr lvl="1"/>
            <a:r>
              <a:rPr lang="en-US" dirty="0" smtClean="0"/>
              <a:t>Divide: How will you divide the problem into </a:t>
            </a:r>
            <a:r>
              <a:rPr lang="en-US" dirty="0" err="1" smtClean="0"/>
              <a:t>subproblems</a:t>
            </a:r>
            <a:r>
              <a:rPr lang="en-US" dirty="0" smtClean="0"/>
              <a:t>?</a:t>
            </a:r>
            <a:endParaRPr lang="en-US" dirty="0"/>
          </a:p>
          <a:p>
            <a:pPr lvl="1"/>
            <a:r>
              <a:rPr lang="en-US" dirty="0" smtClean="0"/>
              <a:t>Conquer: </a:t>
            </a:r>
          </a:p>
          <a:p>
            <a:pPr lvl="2"/>
            <a:r>
              <a:rPr lang="en-US" dirty="0" smtClean="0"/>
              <a:t>How do you find the solution of each </a:t>
            </a:r>
            <a:r>
              <a:rPr lang="en-US" dirty="0" err="1" smtClean="0"/>
              <a:t>subproblem</a:t>
            </a:r>
            <a:r>
              <a:rPr lang="en-US" dirty="0" smtClean="0"/>
              <a:t>?</a:t>
            </a:r>
          </a:p>
          <a:p>
            <a:pPr lvl="2"/>
            <a:r>
              <a:rPr lang="en-US" dirty="0" smtClean="0"/>
              <a:t>What is the smallest </a:t>
            </a:r>
            <a:r>
              <a:rPr lang="en-US" dirty="0" err="1" smtClean="0"/>
              <a:t>subproblem</a:t>
            </a:r>
            <a:r>
              <a:rPr lang="en-US" dirty="0" smtClean="0"/>
              <a:t> and what is its solution?</a:t>
            </a:r>
            <a:endParaRPr lang="en-US" dirty="0"/>
          </a:p>
          <a:p>
            <a:pPr lvl="1"/>
            <a:r>
              <a:rPr lang="en-US" dirty="0" smtClean="0"/>
              <a:t>Combine: How do you combine the solutions of the </a:t>
            </a:r>
            <a:r>
              <a:rPr lang="en-US" dirty="0" err="1" smtClean="0"/>
              <a:t>subproblems</a:t>
            </a:r>
            <a:r>
              <a:rPr lang="en-US" dirty="0" smtClean="0"/>
              <a:t>?</a:t>
            </a:r>
            <a:endParaRPr lang="en-US" dirty="0"/>
          </a:p>
          <a:p>
            <a:endParaRPr lang="en-US" dirty="0"/>
          </a:p>
        </p:txBody>
      </p:sp>
    </p:spTree>
    <p:extLst>
      <p:ext uri="{BB962C8B-B14F-4D97-AF65-F5344CB8AC3E}">
        <p14:creationId xmlns:p14="http://schemas.microsoft.com/office/powerpoint/2010/main" val="1861818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dirty="0" smtClean="0">
                <a:ea typeface="ＭＳ Ｐゴシック" panose="020B0600070205080204" pitchFamily="34" charset="-128"/>
              </a:rPr>
              <a:t>Example: Maximum/minimum</a:t>
            </a:r>
          </a:p>
        </p:txBody>
      </p:sp>
      <p:sp>
        <p:nvSpPr>
          <p:cNvPr id="17410" name="Content Placeholder 2"/>
          <p:cNvSpPr>
            <a:spLocks noGrp="1"/>
          </p:cNvSpPr>
          <p:nvPr>
            <p:ph idx="1"/>
          </p:nvPr>
        </p:nvSpPr>
        <p:spPr/>
        <p:txBody>
          <a:bodyPr>
            <a:normAutofit/>
          </a:bodyPr>
          <a:lstStyle/>
          <a:p>
            <a:r>
              <a:rPr lang="en-US" dirty="0"/>
              <a:t>Finding the maximum and minimum of an unsorted </a:t>
            </a:r>
            <a:r>
              <a:rPr lang="en-US" dirty="0" smtClean="0"/>
              <a:t>list: </a:t>
            </a:r>
            <a:r>
              <a:rPr lang="en-US" dirty="0"/>
              <a:t>For a list of n elements (assume n is a power of 2), find the maximum and minimum as follows: </a:t>
            </a:r>
          </a:p>
          <a:p>
            <a:pPr lvl="1"/>
            <a:r>
              <a:rPr lang="en-US" dirty="0" smtClean="0"/>
              <a:t>Divide: Break </a:t>
            </a:r>
            <a:r>
              <a:rPr lang="en-US" dirty="0"/>
              <a:t>the list into two </a:t>
            </a:r>
            <a:r>
              <a:rPr lang="en-US" dirty="0" smtClean="0"/>
              <a:t>halves (recursively). </a:t>
            </a:r>
            <a:endParaRPr lang="en-US" dirty="0"/>
          </a:p>
          <a:p>
            <a:pPr lvl="1"/>
            <a:r>
              <a:rPr lang="en-US" dirty="0" smtClean="0"/>
              <a:t>Conquer: </a:t>
            </a:r>
          </a:p>
          <a:p>
            <a:pPr lvl="2"/>
            <a:r>
              <a:rPr lang="en-US" dirty="0" smtClean="0"/>
              <a:t>Find </a:t>
            </a:r>
            <a:r>
              <a:rPr lang="en-US" dirty="0"/>
              <a:t>the maximum and minimum of each half</a:t>
            </a:r>
            <a:r>
              <a:rPr lang="en-US" dirty="0" smtClean="0"/>
              <a:t>.</a:t>
            </a:r>
          </a:p>
          <a:p>
            <a:pPr lvl="2"/>
            <a:r>
              <a:rPr lang="en-US" dirty="0"/>
              <a:t>When n = 1, that element is both the maximum and the minimum.</a:t>
            </a:r>
          </a:p>
          <a:p>
            <a:pPr lvl="1"/>
            <a:r>
              <a:rPr lang="en-US" dirty="0" smtClean="0"/>
              <a:t>Combine: Compare </a:t>
            </a:r>
            <a:r>
              <a:rPr lang="en-US" dirty="0"/>
              <a:t>the maxima and minima of each half</a:t>
            </a:r>
            <a:r>
              <a:rPr lang="en-US" dirty="0" smtClean="0"/>
              <a:t>.</a:t>
            </a:r>
          </a:p>
        </p:txBody>
      </p:sp>
    </p:spTree>
    <p:extLst>
      <p:ext uri="{BB962C8B-B14F-4D97-AF65-F5344CB8AC3E}">
        <p14:creationId xmlns:p14="http://schemas.microsoft.com/office/powerpoint/2010/main" val="3761707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0" y="0"/>
            <a:ext cx="12192000" cy="1143000"/>
          </a:xfrm>
        </p:spPr>
        <p:txBody>
          <a:bodyPr/>
          <a:lstStyle/>
          <a:p>
            <a:r>
              <a:rPr lang="en-US" altLang="en-US" dirty="0" smtClean="0">
                <a:ea typeface="ＭＳ Ｐゴシック" panose="020B0600070205080204" pitchFamily="34" charset="-128"/>
              </a:rPr>
              <a:t>Divide-and-conquer Example</a:t>
            </a:r>
            <a:r>
              <a:rPr lang="en-US" altLang="en-US" dirty="0" smtClean="0">
                <a:ea typeface="ＭＳ Ｐゴシック" panose="020B0600070205080204" pitchFamily="34" charset="-128"/>
              </a:rPr>
              <a:t>: Merge Sort</a:t>
            </a:r>
          </a:p>
        </p:txBody>
      </p:sp>
      <p:sp>
        <p:nvSpPr>
          <p:cNvPr id="22530" name="Content Placeholder 2">
            <a:extLst>
              <a:ext uri="{FF2B5EF4-FFF2-40B4-BE49-F238E27FC236}">
                <a16:creationId xmlns:a16="http://schemas.microsoft.com/office/drawing/2014/main" id="{20D638D4-F30C-F84E-A2E1-14AC1FBA0933}"/>
              </a:ext>
            </a:extLst>
          </p:cNvPr>
          <p:cNvSpPr>
            <a:spLocks noGrp="1"/>
          </p:cNvSpPr>
          <p:nvPr>
            <p:ph idx="1"/>
          </p:nvPr>
        </p:nvSpPr>
        <p:spPr>
          <a:xfrm>
            <a:off x="609600" y="1020764"/>
            <a:ext cx="10972800" cy="5532437"/>
          </a:xfrm>
        </p:spPr>
        <p:txBody>
          <a:bodyPr/>
          <a:lstStyle/>
          <a:p>
            <a:pPr marL="0" indent="0">
              <a:buNone/>
              <a:defRPr/>
            </a:pPr>
            <a:r>
              <a:rPr lang="en-US" altLang="en-US" sz="2800" dirty="0"/>
              <a:t>Problem: Given an array A containing N numbers, rearrange them into ascending order (A[</a:t>
            </a:r>
            <a:r>
              <a:rPr lang="en-US" altLang="en-US" sz="2800" dirty="0" err="1"/>
              <a:t>i</a:t>
            </a:r>
            <a:r>
              <a:rPr lang="en-US" altLang="en-US" sz="2800" dirty="0"/>
              <a:t>] ≤ A[i+1] for </a:t>
            </a:r>
            <a:r>
              <a:rPr lang="en-US" altLang="en-US" sz="2800" dirty="0" err="1"/>
              <a:t>i</a:t>
            </a:r>
            <a:r>
              <a:rPr lang="en-US" altLang="en-US" sz="2800" dirty="0"/>
              <a:t>=0, 1, 2 … N-1)</a:t>
            </a:r>
          </a:p>
          <a:p>
            <a:pPr marL="0" indent="0">
              <a:buNone/>
              <a:defRPr/>
            </a:pPr>
            <a:endParaRPr lang="en-US" altLang="en-US" sz="2800" dirty="0"/>
          </a:p>
          <a:p>
            <a:pPr marL="457200" indent="-457200">
              <a:buFont typeface="Arial" charset="0"/>
              <a:buChar char="•"/>
              <a:defRPr/>
            </a:pPr>
            <a:r>
              <a:rPr lang="en-US" altLang="en-US" sz="2800" dirty="0"/>
              <a:t>Divide: Split the array into two subarrays, each half as long as the original</a:t>
            </a:r>
          </a:p>
          <a:p>
            <a:pPr marL="457200" indent="-457200">
              <a:buFont typeface="Arial" charset="0"/>
              <a:buChar char="•"/>
              <a:defRPr/>
            </a:pPr>
            <a:r>
              <a:rPr lang="en-US" altLang="en-US" sz="2800" dirty="0"/>
              <a:t>Conquer: (1) Apply </a:t>
            </a:r>
            <a:r>
              <a:rPr lang="en-US" altLang="en-US" sz="2800" dirty="0" smtClean="0"/>
              <a:t>merge sort </a:t>
            </a:r>
            <a:r>
              <a:rPr lang="en-US" altLang="en-US" sz="2800" dirty="0"/>
              <a:t>(recursively) to sort each subarray; (2) a subarray of one element has a trivial solution!</a:t>
            </a:r>
          </a:p>
          <a:p>
            <a:pPr marL="457200" indent="-457200">
              <a:buFont typeface="Arial" charset="0"/>
              <a:buChar char="•"/>
              <a:defRPr/>
            </a:pPr>
            <a:r>
              <a:rPr lang="en-US" altLang="en-US" sz="2800" dirty="0"/>
              <a:t>Combine: Merge the two sorted subarrays together to yield the sorted array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r>
              <a:rPr lang="da-DK" altLang="en-US" dirty="0" smtClean="0">
                <a:ea typeface="ＭＳ Ｐゴシック" panose="020B0600070205080204" pitchFamily="34" charset="-128"/>
              </a:rPr>
              <a:t>Merge Sort</a:t>
            </a:r>
          </a:p>
        </p:txBody>
      </p:sp>
      <p:graphicFrame>
        <p:nvGraphicFramePr>
          <p:cNvPr id="19458" name="Object 3"/>
          <p:cNvGraphicFramePr>
            <a:graphicFrameLocks noGrp="1" noChangeAspect="1"/>
          </p:cNvGraphicFramePr>
          <p:nvPr>
            <p:ph type="body" idx="1"/>
            <p:extLst>
              <p:ext uri="{D42A27DB-BD31-4B8C-83A1-F6EECF244321}">
                <p14:modId xmlns:p14="http://schemas.microsoft.com/office/powerpoint/2010/main" val="472893257"/>
              </p:ext>
            </p:extLst>
          </p:nvPr>
        </p:nvGraphicFramePr>
        <p:xfrm>
          <a:off x="7010400" y="1295400"/>
          <a:ext cx="4173538" cy="4953000"/>
        </p:xfrm>
        <a:graphic>
          <a:graphicData uri="http://schemas.openxmlformats.org/presentationml/2006/ole">
            <mc:AlternateContent xmlns:mc="http://schemas.openxmlformats.org/markup-compatibility/2006">
              <mc:Choice xmlns:v="urn:schemas-microsoft-com:vml" Requires="v">
                <p:oleObj spid="_x0000_s1030" name="Photo Editor Photo" r:id="rId3" imgW="4753639" imgH="5638095" progId="MSPhotoEd.3">
                  <p:embed/>
                </p:oleObj>
              </mc:Choice>
              <mc:Fallback>
                <p:oleObj name="Photo Editor Photo" r:id="rId3" imgW="4753639" imgH="5638095"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E7BE0D87-133D-4A45-A1FF-9FF71A6933A7}"/>
              </a:ext>
            </a:extLst>
          </p:cNvPr>
          <p:cNvSpPr>
            <a:spLocks noGrp="1" noChangeArrowheads="1"/>
          </p:cNvSpPr>
          <p:nvPr>
            <p:ph type="body" idx="1"/>
          </p:nvPr>
        </p:nvSpPr>
        <p:spPr>
          <a:xfrm>
            <a:off x="533400" y="1865314"/>
            <a:ext cx="5943600" cy="3697287"/>
          </a:xfrm>
        </p:spPr>
        <p:txBody>
          <a:bodyPr/>
          <a:lstStyle/>
          <a:p>
            <a:pPr marL="0" indent="0">
              <a:buNone/>
              <a:defRPr/>
            </a:pPr>
            <a:r>
              <a:rPr lang="da-DK" altLang="en-US" dirty="0"/>
              <a:t>Sort </a:t>
            </a:r>
            <a:r>
              <a:rPr lang="da-DK" altLang="en-US" i="1" dirty="0"/>
              <a:t>n </a:t>
            </a:r>
            <a:r>
              <a:rPr lang="da-DK" altLang="en-US" dirty="0" err="1"/>
              <a:t>numbers</a:t>
            </a:r>
            <a:endParaRPr lang="da-DK" altLang="en-US" dirty="0"/>
          </a:p>
          <a:p>
            <a:pPr>
              <a:buFont typeface="Arial" charset="0"/>
              <a:buChar char="•"/>
              <a:defRPr/>
            </a:pPr>
            <a:r>
              <a:rPr lang="da-DK" altLang="en-US" dirty="0"/>
              <a:t>If </a:t>
            </a:r>
            <a:r>
              <a:rPr lang="da-DK" altLang="en-US" i="1" dirty="0"/>
              <a:t>n</a:t>
            </a:r>
            <a:r>
              <a:rPr lang="da-DK" altLang="en-US" dirty="0"/>
              <a:t> == 1, done</a:t>
            </a:r>
          </a:p>
          <a:p>
            <a:pPr>
              <a:buFont typeface="Arial" charset="0"/>
              <a:buChar char="•"/>
              <a:defRPr/>
            </a:pPr>
            <a:r>
              <a:rPr lang="da-DK" altLang="en-US" dirty="0"/>
              <a:t>Else, </a:t>
            </a:r>
            <a:r>
              <a:rPr lang="da-DK" altLang="en-US" dirty="0" err="1"/>
              <a:t>recursively</a:t>
            </a:r>
            <a:r>
              <a:rPr lang="da-DK" altLang="en-US" dirty="0"/>
              <a:t> sort 2 subarrays of </a:t>
            </a:r>
            <a:r>
              <a:rPr lang="da-DK" altLang="en-US" dirty="0" err="1">
                <a:latin typeface="Symbol" charset="2"/>
              </a:rPr>
              <a:t>ë</a:t>
            </a:r>
            <a:r>
              <a:rPr lang="da-DK" altLang="en-US" i="1" dirty="0" err="1"/>
              <a:t>n</a:t>
            </a:r>
            <a:r>
              <a:rPr lang="da-DK" altLang="en-US" dirty="0"/>
              <a:t>/2</a:t>
            </a:r>
            <a:r>
              <a:rPr lang="da-DK" altLang="en-US" dirty="0">
                <a:latin typeface="Symbol" charset="2"/>
              </a:rPr>
              <a:t>û</a:t>
            </a:r>
            <a:r>
              <a:rPr lang="da-DK" altLang="en-US" dirty="0"/>
              <a:t> and </a:t>
            </a:r>
            <a:r>
              <a:rPr lang="da-DK" altLang="en-US" dirty="0">
                <a:latin typeface="Symbol" charset="2"/>
              </a:rPr>
              <a:t>é</a:t>
            </a:r>
            <a:r>
              <a:rPr lang="da-DK" altLang="en-US" i="1" dirty="0"/>
              <a:t>n</a:t>
            </a:r>
            <a:r>
              <a:rPr lang="da-DK" altLang="en-US" dirty="0"/>
              <a:t>/2</a:t>
            </a:r>
            <a:r>
              <a:rPr lang="da-DK" altLang="en-US" dirty="0">
                <a:latin typeface="Symbol" charset="2"/>
              </a:rPr>
              <a:t>ù</a:t>
            </a:r>
            <a:r>
              <a:rPr lang="da-DK" altLang="en-US" dirty="0"/>
              <a:t> elements</a:t>
            </a:r>
          </a:p>
          <a:p>
            <a:pPr>
              <a:buFont typeface="Arial" charset="0"/>
              <a:buChar char="•"/>
              <a:defRPr/>
            </a:pPr>
            <a:r>
              <a:rPr lang="da-DK" altLang="en-US" dirty="0" err="1"/>
              <a:t>Merge</a:t>
            </a:r>
            <a:r>
              <a:rPr lang="da-DK" altLang="en-US" dirty="0"/>
              <a:t> the </a:t>
            </a:r>
            <a:r>
              <a:rPr lang="da-DK" altLang="en-US" dirty="0" err="1"/>
              <a:t>two</a:t>
            </a:r>
            <a:r>
              <a:rPr lang="da-DK" altLang="en-US" dirty="0"/>
              <a:t> </a:t>
            </a:r>
            <a:r>
              <a:rPr lang="da-DK" altLang="en-US" dirty="0" err="1"/>
              <a:t>sorted</a:t>
            </a:r>
            <a:r>
              <a:rPr lang="da-DK" altLang="en-US" dirty="0"/>
              <a:t> subarrays</a:t>
            </a:r>
          </a:p>
        </p:txBody>
      </p:sp>
      <p:sp>
        <p:nvSpPr>
          <p:cNvPr id="2" name="Rectangle 1"/>
          <p:cNvSpPr/>
          <p:nvPr/>
        </p:nvSpPr>
        <p:spPr>
          <a:xfrm>
            <a:off x="6858000" y="1971869"/>
            <a:ext cx="4495800" cy="426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r>
              <a:rPr lang="da-DK" altLang="en-US" dirty="0" smtClean="0">
                <a:ea typeface="ＭＳ Ｐゴシック" panose="020B0600070205080204" pitchFamily="34" charset="-128"/>
              </a:rPr>
              <a:t>Merge Sort</a:t>
            </a:r>
          </a:p>
        </p:txBody>
      </p:sp>
      <p:graphicFrame>
        <p:nvGraphicFramePr>
          <p:cNvPr id="19458" name="Object 3"/>
          <p:cNvGraphicFramePr>
            <a:graphicFrameLocks noGrp="1" noChangeAspect="1"/>
          </p:cNvGraphicFramePr>
          <p:nvPr>
            <p:ph type="body" idx="1"/>
            <p:extLst>
              <p:ext uri="{D42A27DB-BD31-4B8C-83A1-F6EECF244321}">
                <p14:modId xmlns:p14="http://schemas.microsoft.com/office/powerpoint/2010/main" val="472893257"/>
              </p:ext>
            </p:extLst>
          </p:nvPr>
        </p:nvGraphicFramePr>
        <p:xfrm>
          <a:off x="7010400" y="1295400"/>
          <a:ext cx="4173538" cy="4953000"/>
        </p:xfrm>
        <a:graphic>
          <a:graphicData uri="http://schemas.openxmlformats.org/presentationml/2006/ole">
            <mc:AlternateContent xmlns:mc="http://schemas.openxmlformats.org/markup-compatibility/2006">
              <mc:Choice xmlns:v="urn:schemas-microsoft-com:vml" Requires="v">
                <p:oleObj spid="_x0000_s6150" name="Photo Editor Photo" r:id="rId3" imgW="4753639" imgH="5638095" progId="MSPhotoEd.3">
                  <p:embed/>
                </p:oleObj>
              </mc:Choice>
              <mc:Fallback>
                <p:oleObj name="Photo Editor Photo" r:id="rId3" imgW="4753639" imgH="5638095" progId="MSPhotoEd.3">
                  <p:embed/>
                  <p:pic>
                    <p:nvPicPr>
                      <p:cNvPr id="194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E7BE0D87-133D-4A45-A1FF-9FF71A6933A7}"/>
              </a:ext>
            </a:extLst>
          </p:cNvPr>
          <p:cNvSpPr>
            <a:spLocks noGrp="1" noChangeArrowheads="1"/>
          </p:cNvSpPr>
          <p:nvPr>
            <p:ph type="body" idx="1"/>
          </p:nvPr>
        </p:nvSpPr>
        <p:spPr>
          <a:xfrm>
            <a:off x="533400" y="1865314"/>
            <a:ext cx="5943600" cy="3697287"/>
          </a:xfrm>
        </p:spPr>
        <p:txBody>
          <a:bodyPr/>
          <a:lstStyle/>
          <a:p>
            <a:pPr marL="0" indent="0">
              <a:buNone/>
              <a:defRPr/>
            </a:pPr>
            <a:r>
              <a:rPr lang="da-DK" altLang="en-US" dirty="0"/>
              <a:t>Sort </a:t>
            </a:r>
            <a:r>
              <a:rPr lang="da-DK" altLang="en-US" i="1" dirty="0"/>
              <a:t>n </a:t>
            </a:r>
            <a:r>
              <a:rPr lang="da-DK" altLang="en-US" dirty="0" err="1"/>
              <a:t>numbers</a:t>
            </a:r>
            <a:endParaRPr lang="da-DK" altLang="en-US" dirty="0"/>
          </a:p>
          <a:p>
            <a:pPr>
              <a:buFont typeface="Arial" charset="0"/>
              <a:buChar char="•"/>
              <a:defRPr/>
            </a:pPr>
            <a:r>
              <a:rPr lang="da-DK" altLang="en-US" dirty="0"/>
              <a:t>If n == 1, done</a:t>
            </a:r>
          </a:p>
          <a:p>
            <a:pPr>
              <a:buFont typeface="Arial" charset="0"/>
              <a:buChar char="•"/>
              <a:defRPr/>
            </a:pPr>
            <a:r>
              <a:rPr lang="da-DK" altLang="en-US" dirty="0"/>
              <a:t>Else, </a:t>
            </a:r>
            <a:r>
              <a:rPr lang="da-DK" altLang="en-US" dirty="0" err="1"/>
              <a:t>recursively</a:t>
            </a:r>
            <a:r>
              <a:rPr lang="da-DK" altLang="en-US" dirty="0"/>
              <a:t> sort 2 subarrays of </a:t>
            </a:r>
            <a:r>
              <a:rPr lang="da-DK" altLang="en-US" dirty="0" err="1">
                <a:latin typeface="Symbol" charset="2"/>
              </a:rPr>
              <a:t>ë</a:t>
            </a:r>
            <a:r>
              <a:rPr lang="da-DK" altLang="en-US" i="1" dirty="0" err="1"/>
              <a:t>n</a:t>
            </a:r>
            <a:r>
              <a:rPr lang="da-DK" altLang="en-US" dirty="0"/>
              <a:t>/2</a:t>
            </a:r>
            <a:r>
              <a:rPr lang="da-DK" altLang="en-US" dirty="0">
                <a:latin typeface="Symbol" charset="2"/>
              </a:rPr>
              <a:t>û</a:t>
            </a:r>
            <a:r>
              <a:rPr lang="da-DK" altLang="en-US" dirty="0"/>
              <a:t> and </a:t>
            </a:r>
            <a:r>
              <a:rPr lang="da-DK" altLang="en-US" dirty="0">
                <a:latin typeface="Symbol" charset="2"/>
              </a:rPr>
              <a:t>é</a:t>
            </a:r>
            <a:r>
              <a:rPr lang="da-DK" altLang="en-US" i="1" dirty="0"/>
              <a:t>n</a:t>
            </a:r>
            <a:r>
              <a:rPr lang="da-DK" altLang="en-US" dirty="0"/>
              <a:t>/2</a:t>
            </a:r>
            <a:r>
              <a:rPr lang="da-DK" altLang="en-US" dirty="0">
                <a:latin typeface="Symbol" charset="2"/>
              </a:rPr>
              <a:t>ù</a:t>
            </a:r>
            <a:r>
              <a:rPr lang="da-DK" altLang="en-US" dirty="0"/>
              <a:t> elements</a:t>
            </a:r>
          </a:p>
          <a:p>
            <a:pPr>
              <a:buFont typeface="Arial" charset="0"/>
              <a:buChar char="•"/>
              <a:defRPr/>
            </a:pPr>
            <a:r>
              <a:rPr lang="da-DK" altLang="en-US" dirty="0" err="1"/>
              <a:t>Merge</a:t>
            </a:r>
            <a:r>
              <a:rPr lang="da-DK" altLang="en-US" dirty="0"/>
              <a:t> the </a:t>
            </a:r>
            <a:r>
              <a:rPr lang="da-DK" altLang="en-US" dirty="0" err="1"/>
              <a:t>two</a:t>
            </a:r>
            <a:r>
              <a:rPr lang="da-DK" altLang="en-US" dirty="0"/>
              <a:t> </a:t>
            </a:r>
            <a:r>
              <a:rPr lang="da-DK" altLang="en-US" dirty="0" err="1"/>
              <a:t>sorted</a:t>
            </a:r>
            <a:r>
              <a:rPr lang="da-DK" altLang="en-US" dirty="0"/>
              <a:t> subarrays</a:t>
            </a:r>
          </a:p>
        </p:txBody>
      </p:sp>
      <p:sp>
        <p:nvSpPr>
          <p:cNvPr id="2" name="Rectangle 1"/>
          <p:cNvSpPr/>
          <p:nvPr/>
        </p:nvSpPr>
        <p:spPr>
          <a:xfrm>
            <a:off x="6858000" y="2590800"/>
            <a:ext cx="4495800" cy="3657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370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r>
              <a:rPr lang="da-DK" altLang="en-US" dirty="0" smtClean="0">
                <a:ea typeface="ＭＳ Ｐゴシック" panose="020B0600070205080204" pitchFamily="34" charset="-128"/>
              </a:rPr>
              <a:t>Merge Sort</a:t>
            </a:r>
          </a:p>
        </p:txBody>
      </p:sp>
      <p:graphicFrame>
        <p:nvGraphicFramePr>
          <p:cNvPr id="19458" name="Object 3"/>
          <p:cNvGraphicFramePr>
            <a:graphicFrameLocks noGrp="1" noChangeAspect="1"/>
          </p:cNvGraphicFramePr>
          <p:nvPr>
            <p:ph type="body" idx="1"/>
            <p:extLst>
              <p:ext uri="{D42A27DB-BD31-4B8C-83A1-F6EECF244321}">
                <p14:modId xmlns:p14="http://schemas.microsoft.com/office/powerpoint/2010/main" val="472893257"/>
              </p:ext>
            </p:extLst>
          </p:nvPr>
        </p:nvGraphicFramePr>
        <p:xfrm>
          <a:off x="7010400" y="1295400"/>
          <a:ext cx="4173538" cy="4953000"/>
        </p:xfrm>
        <a:graphic>
          <a:graphicData uri="http://schemas.openxmlformats.org/presentationml/2006/ole">
            <mc:AlternateContent xmlns:mc="http://schemas.openxmlformats.org/markup-compatibility/2006">
              <mc:Choice xmlns:v="urn:schemas-microsoft-com:vml" Requires="v">
                <p:oleObj spid="_x0000_s4102" name="Photo Editor Photo" r:id="rId3" imgW="4753639" imgH="5638095" progId="MSPhotoEd.3">
                  <p:embed/>
                </p:oleObj>
              </mc:Choice>
              <mc:Fallback>
                <p:oleObj name="Photo Editor Photo" r:id="rId3" imgW="4753639" imgH="5638095" progId="MSPhotoEd.3">
                  <p:embed/>
                  <p:pic>
                    <p:nvPicPr>
                      <p:cNvPr id="194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295400"/>
                        <a:ext cx="41735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4">
            <a:extLst>
              <a:ext uri="{FF2B5EF4-FFF2-40B4-BE49-F238E27FC236}">
                <a16:creationId xmlns:a16="http://schemas.microsoft.com/office/drawing/2014/main" id="{E7BE0D87-133D-4A45-A1FF-9FF71A6933A7}"/>
              </a:ext>
            </a:extLst>
          </p:cNvPr>
          <p:cNvSpPr>
            <a:spLocks noGrp="1" noChangeArrowheads="1"/>
          </p:cNvSpPr>
          <p:nvPr>
            <p:ph type="body" idx="1"/>
          </p:nvPr>
        </p:nvSpPr>
        <p:spPr>
          <a:xfrm>
            <a:off x="533400" y="1865314"/>
            <a:ext cx="5943600" cy="3697287"/>
          </a:xfrm>
        </p:spPr>
        <p:txBody>
          <a:bodyPr/>
          <a:lstStyle/>
          <a:p>
            <a:pPr marL="0" indent="0">
              <a:buNone/>
              <a:defRPr/>
            </a:pPr>
            <a:r>
              <a:rPr lang="da-DK" altLang="en-US" dirty="0"/>
              <a:t>Sort </a:t>
            </a:r>
            <a:r>
              <a:rPr lang="da-DK" altLang="en-US" i="1" dirty="0"/>
              <a:t>n </a:t>
            </a:r>
            <a:r>
              <a:rPr lang="da-DK" altLang="en-US" dirty="0" err="1"/>
              <a:t>numbers</a:t>
            </a:r>
            <a:endParaRPr lang="da-DK" altLang="en-US" dirty="0"/>
          </a:p>
          <a:p>
            <a:pPr>
              <a:buFont typeface="Arial" charset="0"/>
              <a:buChar char="•"/>
              <a:defRPr/>
            </a:pPr>
            <a:r>
              <a:rPr lang="da-DK" altLang="en-US" dirty="0"/>
              <a:t>If n == 1, done</a:t>
            </a:r>
          </a:p>
          <a:p>
            <a:pPr>
              <a:buFont typeface="Arial" charset="0"/>
              <a:buChar char="•"/>
              <a:defRPr/>
            </a:pPr>
            <a:r>
              <a:rPr lang="da-DK" altLang="en-US" dirty="0"/>
              <a:t>Else, </a:t>
            </a:r>
            <a:r>
              <a:rPr lang="da-DK" altLang="en-US" dirty="0" err="1"/>
              <a:t>recursively</a:t>
            </a:r>
            <a:r>
              <a:rPr lang="da-DK" altLang="en-US" dirty="0"/>
              <a:t> sort 2 subarrays of </a:t>
            </a:r>
            <a:r>
              <a:rPr lang="da-DK" altLang="en-US" dirty="0" err="1">
                <a:latin typeface="Symbol" charset="2"/>
              </a:rPr>
              <a:t>ë</a:t>
            </a:r>
            <a:r>
              <a:rPr lang="da-DK" altLang="en-US" i="1" dirty="0" err="1"/>
              <a:t>n</a:t>
            </a:r>
            <a:r>
              <a:rPr lang="da-DK" altLang="en-US" dirty="0"/>
              <a:t>/2</a:t>
            </a:r>
            <a:r>
              <a:rPr lang="da-DK" altLang="en-US" dirty="0">
                <a:latin typeface="Symbol" charset="2"/>
              </a:rPr>
              <a:t>û</a:t>
            </a:r>
            <a:r>
              <a:rPr lang="da-DK" altLang="en-US" dirty="0"/>
              <a:t> and </a:t>
            </a:r>
            <a:r>
              <a:rPr lang="da-DK" altLang="en-US" dirty="0">
                <a:latin typeface="Symbol" charset="2"/>
              </a:rPr>
              <a:t>é</a:t>
            </a:r>
            <a:r>
              <a:rPr lang="da-DK" altLang="en-US" i="1" dirty="0"/>
              <a:t>n</a:t>
            </a:r>
            <a:r>
              <a:rPr lang="da-DK" altLang="en-US" dirty="0"/>
              <a:t>/2</a:t>
            </a:r>
            <a:r>
              <a:rPr lang="da-DK" altLang="en-US" dirty="0">
                <a:latin typeface="Symbol" charset="2"/>
              </a:rPr>
              <a:t>ù</a:t>
            </a:r>
            <a:r>
              <a:rPr lang="da-DK" altLang="en-US" dirty="0"/>
              <a:t> elements</a:t>
            </a:r>
          </a:p>
          <a:p>
            <a:pPr>
              <a:buFont typeface="Arial" charset="0"/>
              <a:buChar char="•"/>
              <a:defRPr/>
            </a:pPr>
            <a:r>
              <a:rPr lang="da-DK" altLang="en-US" dirty="0" err="1"/>
              <a:t>Merge</a:t>
            </a:r>
            <a:r>
              <a:rPr lang="da-DK" altLang="en-US" dirty="0"/>
              <a:t> the </a:t>
            </a:r>
            <a:r>
              <a:rPr lang="da-DK" altLang="en-US" dirty="0" err="1"/>
              <a:t>two</a:t>
            </a:r>
            <a:r>
              <a:rPr lang="da-DK" altLang="en-US" dirty="0"/>
              <a:t> </a:t>
            </a:r>
            <a:r>
              <a:rPr lang="da-DK" altLang="en-US" dirty="0" err="1"/>
              <a:t>sorted</a:t>
            </a:r>
            <a:r>
              <a:rPr lang="da-DK" altLang="en-US" dirty="0"/>
              <a:t> subarrays</a:t>
            </a:r>
          </a:p>
        </p:txBody>
      </p:sp>
      <p:sp>
        <p:nvSpPr>
          <p:cNvPr id="2" name="Rectangle 1"/>
          <p:cNvSpPr/>
          <p:nvPr/>
        </p:nvSpPr>
        <p:spPr>
          <a:xfrm>
            <a:off x="6858000" y="3276600"/>
            <a:ext cx="4495800" cy="297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35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4FC113C8C38844A8C69E2AFB502BC6" ma:contentTypeVersion="7" ma:contentTypeDescription="Create a new document." ma:contentTypeScope="" ma:versionID="96362c3356ab7e1db51a65b55ce0fb06">
  <xsd:schema xmlns:xsd="http://www.w3.org/2001/XMLSchema" xmlns:xs="http://www.w3.org/2001/XMLSchema" xmlns:p="http://schemas.microsoft.com/office/2006/metadata/properties" xmlns:ns3="7a54db9b-7ba8-4f53-b00b-0ff48aa94355" xmlns:ns4="c76e675b-bf9f-4655-8825-a5be603c5563" targetNamespace="http://schemas.microsoft.com/office/2006/metadata/properties" ma:root="true" ma:fieldsID="c5614dcb3bd59e30c868233b513d669b" ns3:_="" ns4:_="">
    <xsd:import namespace="7a54db9b-7ba8-4f53-b00b-0ff48aa94355"/>
    <xsd:import namespace="c76e675b-bf9f-4655-8825-a5be603c556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4db9b-7ba8-4f53-b00b-0ff48aa94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6e675b-bf9f-4655-8825-a5be603c556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FBAC43-F7EC-491F-B8FE-CAD2C78E50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4db9b-7ba8-4f53-b00b-0ff48aa94355"/>
    <ds:schemaRef ds:uri="c76e675b-bf9f-4655-8825-a5be603c55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479D6B-1921-4A15-B6F5-AC49CBFA72E6}">
  <ds:schemaRefs>
    <ds:schemaRef ds:uri="http://schemas.microsoft.com/sharepoint/v3/contenttype/forms"/>
  </ds:schemaRefs>
</ds:datastoreItem>
</file>

<file path=customXml/itemProps3.xml><?xml version="1.0" encoding="utf-8"?>
<ds:datastoreItem xmlns:ds="http://schemas.openxmlformats.org/officeDocument/2006/customXml" ds:itemID="{9CDB9851-8142-463E-B239-62E5184EE96B}">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76e675b-bf9f-4655-8825-a5be603c5563"/>
    <ds:schemaRef ds:uri="7a54db9b-7ba8-4f53-b00b-0ff48aa943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7826</TotalTime>
  <Words>2353</Words>
  <Application>Microsoft Office PowerPoint</Application>
  <PresentationFormat>Widescreen</PresentationFormat>
  <Paragraphs>452</Paragraphs>
  <Slides>34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ＭＳ Ｐゴシック</vt:lpstr>
      <vt:lpstr>Arial</vt:lpstr>
      <vt:lpstr>Calibri</vt:lpstr>
      <vt:lpstr>Courier</vt:lpstr>
      <vt:lpstr>Mangal</vt:lpstr>
      <vt:lpstr>Symbol</vt:lpstr>
      <vt:lpstr>Times New Roman</vt:lpstr>
      <vt:lpstr>Office Theme</vt:lpstr>
      <vt:lpstr>Photo Editor Photo</vt:lpstr>
      <vt:lpstr>Merge Sort and Quicksort Part 1: Merge Sort Divide and Conquer</vt:lpstr>
      <vt:lpstr>Outline</vt:lpstr>
      <vt:lpstr>Divide And Conquer</vt:lpstr>
      <vt:lpstr>Example: Maximum/minimum</vt:lpstr>
      <vt:lpstr>Example: Maximum/minimum</vt:lpstr>
      <vt:lpstr>Divide-and-conquer Example: Merge Sort</vt:lpstr>
      <vt:lpstr>Merge Sort</vt:lpstr>
      <vt:lpstr>Merge Sort</vt:lpstr>
      <vt:lpstr>Merge Sort</vt:lpstr>
      <vt:lpstr>Merge Sort</vt:lpstr>
      <vt:lpstr>Merge Sort</vt:lpstr>
      <vt:lpstr>Merge Sort</vt:lpstr>
      <vt:lpstr>Merge Sort</vt:lpstr>
      <vt:lpstr>PowerPoint Presentation</vt:lpstr>
      <vt:lpstr>Merge Sort and Quicksort Part 2: Merge Sort Merge and Performance</vt:lpstr>
      <vt:lpstr>Merge Operation</vt:lpstr>
      <vt:lpstr>Merge Algorithm</vt:lpstr>
      <vt:lpstr>Divide and Conquer Algorithm</vt:lpstr>
      <vt:lpstr>Merge Sort</vt:lpstr>
      <vt:lpstr>Merge Sort Performance</vt:lpstr>
      <vt:lpstr>Merge Sort Performance</vt:lpstr>
      <vt:lpstr>Algorithm Performance</vt:lpstr>
      <vt:lpstr>PowerPoint Presentation</vt:lpstr>
      <vt:lpstr>Merge Sort and Quicksort Part 3: Quicksort</vt:lpstr>
      <vt:lpstr>Outline</vt:lpstr>
      <vt:lpstr>Quick Sort</vt:lpstr>
      <vt:lpstr>Quicksort Algorithm</vt:lpstr>
      <vt:lpstr>Partition</vt:lpstr>
      <vt:lpstr>Working with Quicksort</vt:lpstr>
      <vt:lpstr>Working with Quicksort</vt:lpstr>
      <vt:lpstr>Quicksort Analysis</vt:lpstr>
      <vt:lpstr>Quicksort Analysis</vt:lpstr>
      <vt:lpstr>Quicksort Analysis</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Exploring Dynamic System Behaviour</dc:title>
  <dc:creator>Richard Fujimoto</dc:creator>
  <cp:lastModifiedBy>Cherry, Elizabeth</cp:lastModifiedBy>
  <cp:revision>557</cp:revision>
  <cp:lastPrinted>2011-11-16T15:44:48Z</cp:lastPrinted>
  <dcterms:created xsi:type="dcterms:W3CDTF">2009-02-11T14:33:31Z</dcterms:created>
  <dcterms:modified xsi:type="dcterms:W3CDTF">2020-10-06T19:18:06Z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0x010100464FC113C8C38844A8C69E2AFB502BC6</vt:lpwstr>
  </property>
</Properties>
</file>