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handoutMasterIdLst>
    <p:handoutMasterId r:id="rId42"/>
  </p:handoutMasterIdLst>
  <p:sldIdLst>
    <p:sldId id="653" r:id="rId2"/>
    <p:sldId id="654" r:id="rId3"/>
    <p:sldId id="655" r:id="rId4"/>
    <p:sldId id="656" r:id="rId5"/>
    <p:sldId id="657" r:id="rId6"/>
    <p:sldId id="658" r:id="rId7"/>
    <p:sldId id="672" r:id="rId8"/>
    <p:sldId id="673" r:id="rId9"/>
    <p:sldId id="659" r:id="rId10"/>
    <p:sldId id="660" r:id="rId11"/>
    <p:sldId id="661" r:id="rId12"/>
    <p:sldId id="675" r:id="rId13"/>
    <p:sldId id="674" r:id="rId14"/>
    <p:sldId id="662" r:id="rId15"/>
    <p:sldId id="663" r:id="rId16"/>
    <p:sldId id="664" r:id="rId17"/>
    <p:sldId id="665" r:id="rId18"/>
    <p:sldId id="666" r:id="rId19"/>
    <p:sldId id="667" r:id="rId20"/>
    <p:sldId id="668" r:id="rId21"/>
    <p:sldId id="669" r:id="rId22"/>
    <p:sldId id="670" r:id="rId23"/>
    <p:sldId id="671" r:id="rId24"/>
    <p:sldId id="676" r:id="rId25"/>
    <p:sldId id="677" r:id="rId26"/>
    <p:sldId id="597" r:id="rId27"/>
    <p:sldId id="678" r:id="rId28"/>
    <p:sldId id="291" r:id="rId29"/>
    <p:sldId id="642" r:id="rId30"/>
    <p:sldId id="644" r:id="rId31"/>
    <p:sldId id="643" r:id="rId32"/>
    <p:sldId id="645" r:id="rId33"/>
    <p:sldId id="646" r:id="rId34"/>
    <p:sldId id="651" r:id="rId35"/>
    <p:sldId id="650" r:id="rId36"/>
    <p:sldId id="648" r:id="rId37"/>
    <p:sldId id="638" r:id="rId38"/>
    <p:sldId id="652" r:id="rId39"/>
    <p:sldId id="290"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rry, Elizabeth" initials="CE" lastIdx="1" clrIdx="0">
    <p:extLst>
      <p:ext uri="{19B8F6BF-5375-455C-9EA6-DF929625EA0E}">
        <p15:presenceInfo xmlns:p15="http://schemas.microsoft.com/office/powerpoint/2012/main" userId="Cherry, Elizabet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94" autoAdjust="0"/>
    <p:restoredTop sz="98986" autoAdjust="0"/>
  </p:normalViewPr>
  <p:slideViewPr>
    <p:cSldViewPr snapToGrid="0" snapToObjects="1">
      <p:cViewPr varScale="1">
        <p:scale>
          <a:sx n="67" d="100"/>
          <a:sy n="67" d="100"/>
        </p:scale>
        <p:origin x="58" y="120"/>
      </p:cViewPr>
      <p:guideLst>
        <p:guide orient="horz" pos="2160"/>
        <p:guide pos="3840"/>
      </p:guideLst>
    </p:cSldViewPr>
  </p:slideViewPr>
  <p:notesTextViewPr>
    <p:cViewPr>
      <p:scale>
        <a:sx n="3" d="2"/>
        <a:sy n="3" d="2"/>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904E12-9258-1848-8CBF-F27C843B11D8}" type="datetimeFigureOut">
              <a:rPr lang="en-US" smtClean="0"/>
              <a:t>10/9/2020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D62B78-C611-3243-9AC6-DA049C0E7228}" type="slidenum">
              <a:rPr lang="en-US" smtClean="0"/>
              <a:t>‹#›</a:t>
            </a:fld>
            <a:endParaRPr lang="en-US"/>
          </a:p>
        </p:txBody>
      </p:sp>
    </p:spTree>
    <p:extLst>
      <p:ext uri="{BB962C8B-B14F-4D97-AF65-F5344CB8AC3E}">
        <p14:creationId xmlns:p14="http://schemas.microsoft.com/office/powerpoint/2010/main" val="15292481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FE8C69-C8A3-004B-A0C4-D70D1D5E9CD0}" type="datetimeFigureOut">
              <a:rPr lang="en-US" smtClean="0"/>
              <a:t>10/9/2020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D93CCB-8BEA-894B-B7B1-FA7C6780E8F5}" type="slidenum">
              <a:rPr lang="en-US" smtClean="0"/>
              <a:t>‹#›</a:t>
            </a:fld>
            <a:endParaRPr lang="en-US"/>
          </a:p>
        </p:txBody>
      </p:sp>
    </p:spTree>
    <p:extLst>
      <p:ext uri="{BB962C8B-B14F-4D97-AF65-F5344CB8AC3E}">
        <p14:creationId xmlns:p14="http://schemas.microsoft.com/office/powerpoint/2010/main" val="2734449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8654D1D-6CEC-BD42-832F-681BD77FADD0}"/>
              </a:ext>
            </a:extLst>
          </p:cNvPr>
          <p:cNvSpPr>
            <a:spLocks noGrp="1" noChangeArrowheads="1"/>
          </p:cNvSpPr>
          <p:nvPr>
            <p:ph type="sldNum" sz="quarter" idx="5"/>
          </p:nvPr>
        </p:nvSpPr>
        <p:spPr>
          <a:ln/>
        </p:spPr>
        <p:txBody>
          <a:bodyPr/>
          <a:lstStyle/>
          <a:p>
            <a:fld id="{6D19A447-2258-8B47-88CF-334985DD1413}" type="slidenum">
              <a:rPr lang="en-US" altLang="en-US"/>
              <a:pPr/>
              <a:t>37</a:t>
            </a:fld>
            <a:endParaRPr lang="en-US" altLang="en-US"/>
          </a:p>
        </p:txBody>
      </p:sp>
      <p:sp>
        <p:nvSpPr>
          <p:cNvPr id="175106" name="Rectangle 2">
            <a:extLst>
              <a:ext uri="{FF2B5EF4-FFF2-40B4-BE49-F238E27FC236}">
                <a16:creationId xmlns:a16="http://schemas.microsoft.com/office/drawing/2014/main" id="{71FA4C82-D236-814F-A807-6A4EB4B680BF}"/>
              </a:ext>
            </a:extLst>
          </p:cNvPr>
          <p:cNvSpPr>
            <a:spLocks noGrp="1" noRot="1" noChangeAspect="1" noChangeArrowheads="1" noTextEdit="1"/>
          </p:cNvSpPr>
          <p:nvPr>
            <p:ph type="sldImg"/>
          </p:nvPr>
        </p:nvSpPr>
        <p:spPr>
          <a:xfrm>
            <a:off x="685800" y="1143000"/>
            <a:ext cx="5486400" cy="3086100"/>
          </a:xfrm>
          <a:ln/>
        </p:spPr>
      </p:sp>
      <p:sp>
        <p:nvSpPr>
          <p:cNvPr id="175107" name="Rectangle 3">
            <a:extLst>
              <a:ext uri="{FF2B5EF4-FFF2-40B4-BE49-F238E27FC236}">
                <a16:creationId xmlns:a16="http://schemas.microsoft.com/office/drawing/2014/main" id="{F022EAE0-D069-4C40-8B3C-7921932F8B6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86912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9E3521E-1E88-E947-9988-F9DBA545B034}" type="datetimeFigureOut">
              <a:rPr lang="en-US" smtClean="0"/>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B78FC-2EAD-8440-A6FC-0EC2EFE6AFAA}" type="slidenum">
              <a:rPr lang="en-US" smtClean="0"/>
              <a:t>‹#›</a:t>
            </a:fld>
            <a:endParaRPr lang="en-US"/>
          </a:p>
        </p:txBody>
      </p:sp>
    </p:spTree>
    <p:extLst>
      <p:ext uri="{BB962C8B-B14F-4D97-AF65-F5344CB8AC3E}">
        <p14:creationId xmlns:p14="http://schemas.microsoft.com/office/powerpoint/2010/main" val="20982296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E3521E-1E88-E947-9988-F9DBA545B034}" type="datetimeFigureOut">
              <a:rPr lang="en-US" smtClean="0"/>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B78FC-2EAD-8440-A6FC-0EC2EFE6AFAA}" type="slidenum">
              <a:rPr lang="en-US" smtClean="0"/>
              <a:t>‹#›</a:t>
            </a:fld>
            <a:endParaRPr lang="en-US"/>
          </a:p>
        </p:txBody>
      </p:sp>
    </p:spTree>
    <p:extLst>
      <p:ext uri="{BB962C8B-B14F-4D97-AF65-F5344CB8AC3E}">
        <p14:creationId xmlns:p14="http://schemas.microsoft.com/office/powerpoint/2010/main" val="3701726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E3521E-1E88-E947-9988-F9DBA545B034}" type="datetimeFigureOut">
              <a:rPr lang="en-US" smtClean="0"/>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B78FC-2EAD-8440-A6FC-0EC2EFE6AFAA}" type="slidenum">
              <a:rPr lang="en-US" smtClean="0"/>
              <a:t>‹#›</a:t>
            </a:fld>
            <a:endParaRPr lang="en-US"/>
          </a:p>
        </p:txBody>
      </p:sp>
    </p:spTree>
    <p:extLst>
      <p:ext uri="{BB962C8B-B14F-4D97-AF65-F5344CB8AC3E}">
        <p14:creationId xmlns:p14="http://schemas.microsoft.com/office/powerpoint/2010/main" val="40197497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E3521E-1E88-E947-9988-F9DBA545B034}" type="datetimeFigureOut">
              <a:rPr lang="en-US" smtClean="0"/>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B78FC-2EAD-8440-A6FC-0EC2EFE6AFAA}" type="slidenum">
              <a:rPr lang="en-US" smtClean="0"/>
              <a:t>‹#›</a:t>
            </a:fld>
            <a:endParaRPr lang="en-US"/>
          </a:p>
        </p:txBody>
      </p:sp>
    </p:spTree>
    <p:extLst>
      <p:ext uri="{BB962C8B-B14F-4D97-AF65-F5344CB8AC3E}">
        <p14:creationId xmlns:p14="http://schemas.microsoft.com/office/powerpoint/2010/main" val="10171346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E3521E-1E88-E947-9988-F9DBA545B034}" type="datetimeFigureOut">
              <a:rPr lang="en-US" smtClean="0"/>
              <a:t>10/9/2020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B78FC-2EAD-8440-A6FC-0EC2EFE6AFAA}" type="slidenum">
              <a:rPr lang="en-US" smtClean="0"/>
              <a:t>‹#›</a:t>
            </a:fld>
            <a:endParaRPr lang="en-US"/>
          </a:p>
        </p:txBody>
      </p:sp>
    </p:spTree>
    <p:extLst>
      <p:ext uri="{BB962C8B-B14F-4D97-AF65-F5344CB8AC3E}">
        <p14:creationId xmlns:p14="http://schemas.microsoft.com/office/powerpoint/2010/main" val="4153947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E3521E-1E88-E947-9988-F9DBA545B034}" type="datetimeFigureOut">
              <a:rPr lang="en-US" smtClean="0"/>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AB78FC-2EAD-8440-A6FC-0EC2EFE6AFAA}" type="slidenum">
              <a:rPr lang="en-US" smtClean="0"/>
              <a:t>‹#›</a:t>
            </a:fld>
            <a:endParaRPr lang="en-US"/>
          </a:p>
        </p:txBody>
      </p:sp>
    </p:spTree>
    <p:extLst>
      <p:ext uri="{BB962C8B-B14F-4D97-AF65-F5344CB8AC3E}">
        <p14:creationId xmlns:p14="http://schemas.microsoft.com/office/powerpoint/2010/main" val="32502395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E3521E-1E88-E947-9988-F9DBA545B034}" type="datetimeFigureOut">
              <a:rPr lang="en-US" smtClean="0"/>
              <a:t>10/9/2020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AB78FC-2EAD-8440-A6FC-0EC2EFE6AFAA}" type="slidenum">
              <a:rPr lang="en-US" smtClean="0"/>
              <a:t>‹#›</a:t>
            </a:fld>
            <a:endParaRPr lang="en-US"/>
          </a:p>
        </p:txBody>
      </p:sp>
    </p:spTree>
    <p:extLst>
      <p:ext uri="{BB962C8B-B14F-4D97-AF65-F5344CB8AC3E}">
        <p14:creationId xmlns:p14="http://schemas.microsoft.com/office/powerpoint/2010/main" val="35810626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E3521E-1E88-E947-9988-F9DBA545B034}" type="datetimeFigureOut">
              <a:rPr lang="en-US" smtClean="0"/>
              <a:t>10/9/2020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AB78FC-2EAD-8440-A6FC-0EC2EFE6AFAA}" type="slidenum">
              <a:rPr lang="en-US" smtClean="0"/>
              <a:t>‹#›</a:t>
            </a:fld>
            <a:endParaRPr lang="en-US"/>
          </a:p>
        </p:txBody>
      </p:sp>
    </p:spTree>
    <p:extLst>
      <p:ext uri="{BB962C8B-B14F-4D97-AF65-F5344CB8AC3E}">
        <p14:creationId xmlns:p14="http://schemas.microsoft.com/office/powerpoint/2010/main" val="17894433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E3521E-1E88-E947-9988-F9DBA545B034}" type="datetimeFigureOut">
              <a:rPr lang="en-US" smtClean="0"/>
              <a:t>10/9/2020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AB78FC-2EAD-8440-A6FC-0EC2EFE6AFAA}" type="slidenum">
              <a:rPr lang="en-US" smtClean="0"/>
              <a:t>‹#›</a:t>
            </a:fld>
            <a:endParaRPr lang="en-US"/>
          </a:p>
        </p:txBody>
      </p:sp>
    </p:spTree>
    <p:extLst>
      <p:ext uri="{BB962C8B-B14F-4D97-AF65-F5344CB8AC3E}">
        <p14:creationId xmlns:p14="http://schemas.microsoft.com/office/powerpoint/2010/main" val="2914708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E3521E-1E88-E947-9988-F9DBA545B034}" type="datetimeFigureOut">
              <a:rPr lang="en-US" smtClean="0"/>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AB78FC-2EAD-8440-A6FC-0EC2EFE6AFAA}" type="slidenum">
              <a:rPr lang="en-US" smtClean="0"/>
              <a:t>‹#›</a:t>
            </a:fld>
            <a:endParaRPr lang="en-US"/>
          </a:p>
        </p:txBody>
      </p:sp>
    </p:spTree>
    <p:extLst>
      <p:ext uri="{BB962C8B-B14F-4D97-AF65-F5344CB8AC3E}">
        <p14:creationId xmlns:p14="http://schemas.microsoft.com/office/powerpoint/2010/main" val="3198391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E3521E-1E88-E947-9988-F9DBA545B034}" type="datetimeFigureOut">
              <a:rPr lang="en-US" smtClean="0"/>
              <a:t>10/9/2020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AB78FC-2EAD-8440-A6FC-0EC2EFE6AFAA}" type="slidenum">
              <a:rPr lang="en-US" smtClean="0"/>
              <a:t>‹#›</a:t>
            </a:fld>
            <a:endParaRPr lang="en-US"/>
          </a:p>
        </p:txBody>
      </p:sp>
    </p:spTree>
    <p:extLst>
      <p:ext uri="{BB962C8B-B14F-4D97-AF65-F5344CB8AC3E}">
        <p14:creationId xmlns:p14="http://schemas.microsoft.com/office/powerpoint/2010/main" val="1403369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E3521E-1E88-E947-9988-F9DBA545B034}" type="datetimeFigureOut">
              <a:rPr lang="en-US" smtClean="0"/>
              <a:t>10/9/2020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AB78FC-2EAD-8440-A6FC-0EC2EFE6AFAA}" type="slidenum">
              <a:rPr lang="en-US" smtClean="0"/>
              <a:t>‹#›</a:t>
            </a:fld>
            <a:endParaRPr lang="en-US"/>
          </a:p>
        </p:txBody>
      </p:sp>
    </p:spTree>
    <p:extLst>
      <p:ext uri="{BB962C8B-B14F-4D97-AF65-F5344CB8AC3E}">
        <p14:creationId xmlns:p14="http://schemas.microsoft.com/office/powerpoint/2010/main" val="1121694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913028"/>
            <a:ext cx="7772400" cy="2080201"/>
          </a:xfrm>
        </p:spPr>
        <p:txBody>
          <a:bodyPr>
            <a:normAutofit/>
          </a:bodyPr>
          <a:lstStyle/>
          <a:p>
            <a:r>
              <a:rPr lang="en-US" dirty="0" smtClean="0"/>
              <a:t>Functions and I/O</a:t>
            </a:r>
            <a:br>
              <a:rPr lang="en-US" dirty="0" smtClean="0"/>
            </a:br>
            <a:r>
              <a:rPr lang="en-US" dirty="0" smtClean="0"/>
              <a:t>Part 1: Functions </a:t>
            </a:r>
            <a:endParaRPr lang="en-US" dirty="0"/>
          </a:p>
        </p:txBody>
      </p:sp>
      <p:sp>
        <p:nvSpPr>
          <p:cNvPr id="5" name="Subtitle 2"/>
          <p:cNvSpPr txBox="1">
            <a:spLocks/>
          </p:cNvSpPr>
          <p:nvPr/>
        </p:nvSpPr>
        <p:spPr bwMode="auto">
          <a:xfrm>
            <a:off x="1828800" y="3886200"/>
            <a:ext cx="8534400" cy="17526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fontAlgn="base">
              <a:spcBef>
                <a:spcPct val="20000"/>
              </a:spcBef>
              <a:spcAft>
                <a:spcPct val="0"/>
              </a:spcAft>
              <a:buNone/>
              <a:defRPr sz="2000">
                <a:solidFill>
                  <a:schemeClr val="tx1"/>
                </a:solidFill>
                <a:latin typeface="+mn-lt"/>
                <a:ea typeface="+mn-ea"/>
              </a:defRPr>
            </a:lvl6pPr>
            <a:lvl7pPr marL="2743200" indent="0" algn="ctr" rtl="0" fontAlgn="base">
              <a:spcBef>
                <a:spcPct val="20000"/>
              </a:spcBef>
              <a:spcAft>
                <a:spcPct val="0"/>
              </a:spcAft>
              <a:buNone/>
              <a:defRPr sz="2000">
                <a:solidFill>
                  <a:schemeClr val="tx1"/>
                </a:solidFill>
                <a:latin typeface="+mn-lt"/>
                <a:ea typeface="+mn-ea"/>
              </a:defRPr>
            </a:lvl7pPr>
            <a:lvl8pPr marL="3200400" indent="0" algn="ctr" rtl="0" fontAlgn="base">
              <a:spcBef>
                <a:spcPct val="20000"/>
              </a:spcBef>
              <a:spcAft>
                <a:spcPct val="0"/>
              </a:spcAft>
              <a:buNone/>
              <a:defRPr sz="2000">
                <a:solidFill>
                  <a:schemeClr val="tx1"/>
                </a:solidFill>
                <a:latin typeface="+mn-lt"/>
                <a:ea typeface="+mn-ea"/>
              </a:defRPr>
            </a:lvl8pPr>
            <a:lvl9pPr marL="3657600" indent="0" algn="ctr" rtl="0" fontAlgn="base">
              <a:spcBef>
                <a:spcPct val="20000"/>
              </a:spcBef>
              <a:spcAft>
                <a:spcPct val="0"/>
              </a:spcAft>
              <a:buNone/>
              <a:defRPr sz="2000">
                <a:solidFill>
                  <a:schemeClr val="tx1"/>
                </a:solidFill>
                <a:latin typeface="+mn-lt"/>
                <a:ea typeface="+mn-ea"/>
              </a:defRPr>
            </a:lvl9p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3200" b="0" i="0" u="none" strike="noStrike" kern="0" cap="none" spc="0" normalizeH="0" baseline="0" noProof="0" dirty="0" smtClean="0">
                <a:ln>
                  <a:noFill/>
                </a:ln>
                <a:solidFill>
                  <a:srgbClr val="000000"/>
                </a:solidFill>
                <a:effectLst/>
                <a:uLnTx/>
                <a:uFillTx/>
                <a:latin typeface="Arial"/>
                <a:ea typeface="ＭＳ Ｐゴシック"/>
              </a:rPr>
              <a:t>For use in Fall 2020 CSE6010/CX4010 only</a:t>
            </a: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3200" b="0" i="0" u="none" strike="noStrike" kern="0" cap="none" spc="0" normalizeH="0" baseline="0" noProof="0" dirty="0" smtClean="0">
                <a:ln>
                  <a:noFill/>
                </a:ln>
                <a:solidFill>
                  <a:srgbClr val="000000"/>
                </a:solidFill>
                <a:effectLst/>
                <a:uLnTx/>
                <a:uFillTx/>
                <a:latin typeface="Arial"/>
                <a:ea typeface="ＭＳ Ｐゴシック"/>
              </a:rPr>
              <a:t>Not for distribution</a:t>
            </a:r>
          </a:p>
          <a:p>
            <a:pPr marL="0" marR="0" lvl="0" indent="0" algn="ctr"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Arial"/>
              <a:ea typeface="ＭＳ Ｐゴシック"/>
            </a:endParaRPr>
          </a:p>
        </p:txBody>
      </p:sp>
    </p:spTree>
    <p:extLst>
      <p:ext uri="{BB962C8B-B14F-4D97-AF65-F5344CB8AC3E}">
        <p14:creationId xmlns:p14="http://schemas.microsoft.com/office/powerpoint/2010/main" val="9603176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A88F5-43AB-F74E-AED9-A030780A7CC1}"/>
              </a:ext>
            </a:extLst>
          </p:cNvPr>
          <p:cNvSpPr>
            <a:spLocks noGrp="1"/>
          </p:cNvSpPr>
          <p:nvPr>
            <p:ph type="title"/>
          </p:nvPr>
        </p:nvSpPr>
        <p:spPr>
          <a:xfrm>
            <a:off x="1981200" y="46039"/>
            <a:ext cx="8229600" cy="835705"/>
          </a:xfrm>
        </p:spPr>
        <p:txBody>
          <a:bodyPr/>
          <a:lstStyle/>
          <a:p>
            <a:r>
              <a:rPr lang="en-US" dirty="0"/>
              <a:t>LC-3 Machine Instructions</a:t>
            </a:r>
          </a:p>
        </p:txBody>
      </p:sp>
      <p:sp>
        <p:nvSpPr>
          <p:cNvPr id="3" name="Content Placeholder 2">
            <a:extLst>
              <a:ext uri="{FF2B5EF4-FFF2-40B4-BE49-F238E27FC236}">
                <a16:creationId xmlns:a16="http://schemas.microsoft.com/office/drawing/2014/main" id="{A6A473D6-A914-CF4F-A27A-FC9193086F45}"/>
              </a:ext>
            </a:extLst>
          </p:cNvPr>
          <p:cNvSpPr>
            <a:spLocks noGrp="1"/>
          </p:cNvSpPr>
          <p:nvPr>
            <p:ph idx="1"/>
          </p:nvPr>
        </p:nvSpPr>
        <p:spPr>
          <a:xfrm>
            <a:off x="1778727" y="796835"/>
            <a:ext cx="8817429" cy="627017"/>
          </a:xfrm>
        </p:spPr>
        <p:txBody>
          <a:bodyPr>
            <a:normAutofit/>
          </a:bodyPr>
          <a:lstStyle/>
          <a:p>
            <a:pPr marL="0" indent="0">
              <a:buNone/>
            </a:pPr>
            <a:r>
              <a:rPr lang="en-US" dirty="0"/>
              <a:t>LC-3: save the return address in register R7</a:t>
            </a:r>
          </a:p>
        </p:txBody>
      </p:sp>
      <p:sp>
        <p:nvSpPr>
          <p:cNvPr id="76" name="TextBox 75">
            <a:extLst>
              <a:ext uri="{FF2B5EF4-FFF2-40B4-BE49-F238E27FC236}">
                <a16:creationId xmlns:a16="http://schemas.microsoft.com/office/drawing/2014/main" id="{B8843185-DBA4-3A43-B27A-439DD8BFB539}"/>
              </a:ext>
            </a:extLst>
          </p:cNvPr>
          <p:cNvSpPr txBox="1"/>
          <p:nvPr/>
        </p:nvSpPr>
        <p:spPr>
          <a:xfrm>
            <a:off x="1787438" y="1452163"/>
            <a:ext cx="8723808" cy="1200329"/>
          </a:xfrm>
          <a:prstGeom prst="rect">
            <a:avLst/>
          </a:prstGeom>
          <a:noFill/>
        </p:spPr>
        <p:txBody>
          <a:bodyPr wrap="square" rtlCol="0">
            <a:spAutoFit/>
          </a:bodyPr>
          <a:lstStyle/>
          <a:p>
            <a:pPr defTabSz="914400" fontAlgn="base">
              <a:spcBef>
                <a:spcPct val="0"/>
              </a:spcBef>
              <a:spcAft>
                <a:spcPct val="0"/>
              </a:spcAft>
            </a:pPr>
            <a:r>
              <a:rPr lang="en-US" sz="2400" dirty="0">
                <a:latin typeface="Arial" charset="0"/>
                <a:ea typeface="ＭＳ Ｐゴシック" charset="0"/>
              </a:rPr>
              <a:t>JSR		offset	 // Jump </a:t>
            </a:r>
            <a:r>
              <a:rPr lang="en-US" sz="2400" dirty="0" smtClean="0">
                <a:latin typeface="Arial" charset="0"/>
                <a:ea typeface="ＭＳ Ｐゴシック" charset="0"/>
              </a:rPr>
              <a:t>Subroutine (=function) instruction </a:t>
            </a:r>
            <a:endParaRPr lang="en-US" sz="2400" dirty="0">
              <a:latin typeface="Arial" charset="0"/>
              <a:ea typeface="ＭＳ Ｐゴシック" charset="0"/>
            </a:endParaRPr>
          </a:p>
          <a:p>
            <a:pPr defTabSz="914400" fontAlgn="base">
              <a:spcBef>
                <a:spcPct val="0"/>
              </a:spcBef>
              <a:spcAft>
                <a:spcPct val="0"/>
              </a:spcAft>
            </a:pPr>
            <a:r>
              <a:rPr lang="en-US" sz="2400" dirty="0">
                <a:latin typeface="Arial" charset="0"/>
                <a:ea typeface="ＭＳ Ｐゴシック" charset="0"/>
              </a:rPr>
              <a:t>                                  // R7 &lt;- PC+1 (return address)</a:t>
            </a:r>
          </a:p>
          <a:p>
            <a:pPr defTabSz="914400" fontAlgn="base">
              <a:spcBef>
                <a:spcPct val="0"/>
              </a:spcBef>
              <a:spcAft>
                <a:spcPct val="0"/>
              </a:spcAft>
            </a:pPr>
            <a:r>
              <a:rPr lang="en-US" sz="2400" dirty="0">
                <a:latin typeface="Arial" charset="0"/>
                <a:ea typeface="ＭＳ Ｐゴシック" charset="0"/>
              </a:rPr>
              <a:t>                                  // PC &lt;- PC+1 + offset (sign extended)</a:t>
            </a:r>
          </a:p>
        </p:txBody>
      </p:sp>
      <p:grpSp>
        <p:nvGrpSpPr>
          <p:cNvPr id="122" name="Group 121">
            <a:extLst>
              <a:ext uri="{FF2B5EF4-FFF2-40B4-BE49-F238E27FC236}">
                <a16:creationId xmlns:a16="http://schemas.microsoft.com/office/drawing/2014/main" id="{F640E106-D918-9B42-9CF3-062B5943AE01}"/>
              </a:ext>
            </a:extLst>
          </p:cNvPr>
          <p:cNvGrpSpPr/>
          <p:nvPr/>
        </p:nvGrpSpPr>
        <p:grpSpPr>
          <a:xfrm>
            <a:off x="1828800" y="2364376"/>
            <a:ext cx="8534400" cy="1460864"/>
            <a:chOff x="304800" y="2364376"/>
            <a:chExt cx="8534400" cy="1460864"/>
          </a:xfrm>
        </p:grpSpPr>
        <p:sp>
          <p:nvSpPr>
            <p:cNvPr id="78" name="Rectangle 77">
              <a:extLst>
                <a:ext uri="{FF2B5EF4-FFF2-40B4-BE49-F238E27FC236}">
                  <a16:creationId xmlns:a16="http://schemas.microsoft.com/office/drawing/2014/main" id="{E49C8943-5627-1546-AEFD-FCB741F6C51D}"/>
                </a:ext>
              </a:extLst>
            </p:cNvPr>
            <p:cNvSpPr/>
            <p:nvPr/>
          </p:nvSpPr>
          <p:spPr bwMode="auto">
            <a:xfrm>
              <a:off x="304800" y="2834640"/>
              <a:ext cx="8534400" cy="609600"/>
            </a:xfrm>
            <a:prstGeom prst="rect">
              <a:avLst/>
            </a:prstGeom>
            <a:solidFill>
              <a:srgbClr val="BBE0E3"/>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defRPr/>
              </a:pPr>
              <a:endParaRPr lang="en-US" sz="2400" kern="0">
                <a:solidFill>
                  <a:srgbClr val="000000"/>
                </a:solidFill>
                <a:latin typeface="Arial" charset="0"/>
                <a:ea typeface="ＭＳ Ｐゴシック" charset="-128"/>
                <a:cs typeface="ＭＳ Ｐゴシック" charset="-128"/>
              </a:endParaRPr>
            </a:p>
          </p:txBody>
        </p:sp>
        <p:cxnSp>
          <p:nvCxnSpPr>
            <p:cNvPr id="79" name="Straight Connector 78">
              <a:extLst>
                <a:ext uri="{FF2B5EF4-FFF2-40B4-BE49-F238E27FC236}">
                  <a16:creationId xmlns:a16="http://schemas.microsoft.com/office/drawing/2014/main" id="{EC75E2E7-5E08-7C48-BD7F-6B48DFF830A6}"/>
                </a:ext>
              </a:extLst>
            </p:cNvPr>
            <p:cNvCxnSpPr/>
            <p:nvPr/>
          </p:nvCxnSpPr>
          <p:spPr bwMode="auto">
            <a:xfrm>
              <a:off x="838200" y="3291840"/>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80" name="Straight Connector 79">
              <a:extLst>
                <a:ext uri="{FF2B5EF4-FFF2-40B4-BE49-F238E27FC236}">
                  <a16:creationId xmlns:a16="http://schemas.microsoft.com/office/drawing/2014/main" id="{2F206A04-F197-8848-B768-A377B7F72875}"/>
                </a:ext>
              </a:extLst>
            </p:cNvPr>
            <p:cNvCxnSpPr/>
            <p:nvPr/>
          </p:nvCxnSpPr>
          <p:spPr bwMode="auto">
            <a:xfrm>
              <a:off x="838200" y="2834640"/>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81" name="Straight Connector 80">
              <a:extLst>
                <a:ext uri="{FF2B5EF4-FFF2-40B4-BE49-F238E27FC236}">
                  <a16:creationId xmlns:a16="http://schemas.microsoft.com/office/drawing/2014/main" id="{4193DCC8-9C61-034E-9657-6122C10115F3}"/>
                </a:ext>
              </a:extLst>
            </p:cNvPr>
            <p:cNvCxnSpPr/>
            <p:nvPr/>
          </p:nvCxnSpPr>
          <p:spPr bwMode="auto">
            <a:xfrm>
              <a:off x="1371600" y="3291840"/>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82" name="Straight Connector 81">
              <a:extLst>
                <a:ext uri="{FF2B5EF4-FFF2-40B4-BE49-F238E27FC236}">
                  <a16:creationId xmlns:a16="http://schemas.microsoft.com/office/drawing/2014/main" id="{5D13CDCE-3916-3F42-8C81-AA28676DC3B5}"/>
                </a:ext>
              </a:extLst>
            </p:cNvPr>
            <p:cNvCxnSpPr/>
            <p:nvPr/>
          </p:nvCxnSpPr>
          <p:spPr bwMode="auto">
            <a:xfrm>
              <a:off x="1371600" y="2834640"/>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83" name="Straight Connector 82">
              <a:extLst>
                <a:ext uri="{FF2B5EF4-FFF2-40B4-BE49-F238E27FC236}">
                  <a16:creationId xmlns:a16="http://schemas.microsoft.com/office/drawing/2014/main" id="{6D82FF69-9359-0B4F-A2ED-2083A8AFC5ED}"/>
                </a:ext>
              </a:extLst>
            </p:cNvPr>
            <p:cNvCxnSpPr/>
            <p:nvPr/>
          </p:nvCxnSpPr>
          <p:spPr bwMode="auto">
            <a:xfrm>
              <a:off x="1905000" y="3291840"/>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84" name="Straight Connector 83">
              <a:extLst>
                <a:ext uri="{FF2B5EF4-FFF2-40B4-BE49-F238E27FC236}">
                  <a16:creationId xmlns:a16="http://schemas.microsoft.com/office/drawing/2014/main" id="{9BC3B5D6-51C0-4F4D-964D-C03ED19CDBCA}"/>
                </a:ext>
              </a:extLst>
            </p:cNvPr>
            <p:cNvCxnSpPr/>
            <p:nvPr/>
          </p:nvCxnSpPr>
          <p:spPr bwMode="auto">
            <a:xfrm>
              <a:off x="1905000" y="2834640"/>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85" name="Straight Connector 84">
              <a:extLst>
                <a:ext uri="{FF2B5EF4-FFF2-40B4-BE49-F238E27FC236}">
                  <a16:creationId xmlns:a16="http://schemas.microsoft.com/office/drawing/2014/main" id="{FD7ABCDE-87E7-BA4D-B4FC-DF0494E202E2}"/>
                </a:ext>
              </a:extLst>
            </p:cNvPr>
            <p:cNvCxnSpPr/>
            <p:nvPr/>
          </p:nvCxnSpPr>
          <p:spPr bwMode="auto">
            <a:xfrm>
              <a:off x="2438400" y="2834640"/>
              <a:ext cx="0" cy="6096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88" name="Straight Connector 87">
              <a:extLst>
                <a:ext uri="{FF2B5EF4-FFF2-40B4-BE49-F238E27FC236}">
                  <a16:creationId xmlns:a16="http://schemas.microsoft.com/office/drawing/2014/main" id="{4F160505-4B75-A747-BEFE-C415C2FF9D27}"/>
                </a:ext>
              </a:extLst>
            </p:cNvPr>
            <p:cNvCxnSpPr/>
            <p:nvPr/>
          </p:nvCxnSpPr>
          <p:spPr bwMode="auto">
            <a:xfrm>
              <a:off x="3505200" y="3291840"/>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89" name="Straight Connector 88">
              <a:extLst>
                <a:ext uri="{FF2B5EF4-FFF2-40B4-BE49-F238E27FC236}">
                  <a16:creationId xmlns:a16="http://schemas.microsoft.com/office/drawing/2014/main" id="{A90836FC-82E3-5241-BC1E-A9393E28871C}"/>
                </a:ext>
              </a:extLst>
            </p:cNvPr>
            <p:cNvCxnSpPr/>
            <p:nvPr/>
          </p:nvCxnSpPr>
          <p:spPr bwMode="auto">
            <a:xfrm>
              <a:off x="3505200" y="2834640"/>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91" name="Straight Connector 90">
              <a:extLst>
                <a:ext uri="{FF2B5EF4-FFF2-40B4-BE49-F238E27FC236}">
                  <a16:creationId xmlns:a16="http://schemas.microsoft.com/office/drawing/2014/main" id="{B323FB04-1C68-B14A-A037-989D789A5DAA}"/>
                </a:ext>
              </a:extLst>
            </p:cNvPr>
            <p:cNvCxnSpPr/>
            <p:nvPr/>
          </p:nvCxnSpPr>
          <p:spPr bwMode="auto">
            <a:xfrm>
              <a:off x="4572000" y="3291840"/>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92" name="Straight Connector 91">
              <a:extLst>
                <a:ext uri="{FF2B5EF4-FFF2-40B4-BE49-F238E27FC236}">
                  <a16:creationId xmlns:a16="http://schemas.microsoft.com/office/drawing/2014/main" id="{744EC27B-8750-504C-BE6B-8CCF9A7DDC2D}"/>
                </a:ext>
              </a:extLst>
            </p:cNvPr>
            <p:cNvCxnSpPr/>
            <p:nvPr/>
          </p:nvCxnSpPr>
          <p:spPr bwMode="auto">
            <a:xfrm>
              <a:off x="4572000" y="2834640"/>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93" name="Straight Connector 92">
              <a:extLst>
                <a:ext uri="{FF2B5EF4-FFF2-40B4-BE49-F238E27FC236}">
                  <a16:creationId xmlns:a16="http://schemas.microsoft.com/office/drawing/2014/main" id="{5F88B752-47B3-FD46-B099-0DA1F2DD4B7E}"/>
                </a:ext>
              </a:extLst>
            </p:cNvPr>
            <p:cNvCxnSpPr/>
            <p:nvPr/>
          </p:nvCxnSpPr>
          <p:spPr bwMode="auto">
            <a:xfrm>
              <a:off x="5105400" y="3291840"/>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94" name="Straight Connector 93">
              <a:extLst>
                <a:ext uri="{FF2B5EF4-FFF2-40B4-BE49-F238E27FC236}">
                  <a16:creationId xmlns:a16="http://schemas.microsoft.com/office/drawing/2014/main" id="{6FE5C990-580F-024E-8AD5-B212F4D3E878}"/>
                </a:ext>
              </a:extLst>
            </p:cNvPr>
            <p:cNvCxnSpPr/>
            <p:nvPr/>
          </p:nvCxnSpPr>
          <p:spPr bwMode="auto">
            <a:xfrm>
              <a:off x="5105400" y="2834640"/>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96" name="Straight Connector 95">
              <a:extLst>
                <a:ext uri="{FF2B5EF4-FFF2-40B4-BE49-F238E27FC236}">
                  <a16:creationId xmlns:a16="http://schemas.microsoft.com/office/drawing/2014/main" id="{F960E874-EA6D-C346-8A14-5DF447FE7201}"/>
                </a:ext>
              </a:extLst>
            </p:cNvPr>
            <p:cNvCxnSpPr/>
            <p:nvPr/>
          </p:nvCxnSpPr>
          <p:spPr bwMode="auto">
            <a:xfrm>
              <a:off x="6172200" y="3291840"/>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97" name="Straight Connector 96">
              <a:extLst>
                <a:ext uri="{FF2B5EF4-FFF2-40B4-BE49-F238E27FC236}">
                  <a16:creationId xmlns:a16="http://schemas.microsoft.com/office/drawing/2014/main" id="{83BAEF50-8DDA-C648-80FB-349D01CA186C}"/>
                </a:ext>
              </a:extLst>
            </p:cNvPr>
            <p:cNvCxnSpPr/>
            <p:nvPr/>
          </p:nvCxnSpPr>
          <p:spPr bwMode="auto">
            <a:xfrm>
              <a:off x="6172200" y="2834640"/>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98" name="Straight Connector 97">
              <a:extLst>
                <a:ext uri="{FF2B5EF4-FFF2-40B4-BE49-F238E27FC236}">
                  <a16:creationId xmlns:a16="http://schemas.microsoft.com/office/drawing/2014/main" id="{CD53D2E2-05EE-AA4D-BB70-E41F8B1B5A0A}"/>
                </a:ext>
              </a:extLst>
            </p:cNvPr>
            <p:cNvCxnSpPr/>
            <p:nvPr/>
          </p:nvCxnSpPr>
          <p:spPr bwMode="auto">
            <a:xfrm>
              <a:off x="6705600" y="3291840"/>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99" name="Straight Connector 98">
              <a:extLst>
                <a:ext uri="{FF2B5EF4-FFF2-40B4-BE49-F238E27FC236}">
                  <a16:creationId xmlns:a16="http://schemas.microsoft.com/office/drawing/2014/main" id="{1E5D19BC-AF5B-8B49-ADA2-6E6D260D56FE}"/>
                </a:ext>
              </a:extLst>
            </p:cNvPr>
            <p:cNvCxnSpPr/>
            <p:nvPr/>
          </p:nvCxnSpPr>
          <p:spPr bwMode="auto">
            <a:xfrm>
              <a:off x="6705600" y="2834640"/>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101" name="Straight Connector 100">
              <a:extLst>
                <a:ext uri="{FF2B5EF4-FFF2-40B4-BE49-F238E27FC236}">
                  <a16:creationId xmlns:a16="http://schemas.microsoft.com/office/drawing/2014/main" id="{12EC88B3-E956-C642-ACA0-B6CC49B187C6}"/>
                </a:ext>
              </a:extLst>
            </p:cNvPr>
            <p:cNvCxnSpPr/>
            <p:nvPr/>
          </p:nvCxnSpPr>
          <p:spPr bwMode="auto">
            <a:xfrm>
              <a:off x="7772400" y="3291840"/>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102" name="Straight Connector 101">
              <a:extLst>
                <a:ext uri="{FF2B5EF4-FFF2-40B4-BE49-F238E27FC236}">
                  <a16:creationId xmlns:a16="http://schemas.microsoft.com/office/drawing/2014/main" id="{62F8B117-C33F-6249-943B-204F332489EF}"/>
                </a:ext>
              </a:extLst>
            </p:cNvPr>
            <p:cNvCxnSpPr/>
            <p:nvPr/>
          </p:nvCxnSpPr>
          <p:spPr bwMode="auto">
            <a:xfrm>
              <a:off x="7772400" y="2834640"/>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103" name="Straight Connector 102">
              <a:extLst>
                <a:ext uri="{FF2B5EF4-FFF2-40B4-BE49-F238E27FC236}">
                  <a16:creationId xmlns:a16="http://schemas.microsoft.com/office/drawing/2014/main" id="{24C34144-8FBE-1649-8498-B335EFE3B6C3}"/>
                </a:ext>
              </a:extLst>
            </p:cNvPr>
            <p:cNvCxnSpPr/>
            <p:nvPr/>
          </p:nvCxnSpPr>
          <p:spPr bwMode="auto">
            <a:xfrm>
              <a:off x="8305800" y="3291840"/>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104" name="Straight Connector 103">
              <a:extLst>
                <a:ext uri="{FF2B5EF4-FFF2-40B4-BE49-F238E27FC236}">
                  <a16:creationId xmlns:a16="http://schemas.microsoft.com/office/drawing/2014/main" id="{EDC39E7D-C6C8-824D-970A-CDCA6B8B11E7}"/>
                </a:ext>
              </a:extLst>
            </p:cNvPr>
            <p:cNvCxnSpPr/>
            <p:nvPr/>
          </p:nvCxnSpPr>
          <p:spPr bwMode="auto">
            <a:xfrm>
              <a:off x="8305800" y="2834640"/>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sp>
          <p:nvSpPr>
            <p:cNvPr id="105" name="TextBox 104">
              <a:extLst>
                <a:ext uri="{FF2B5EF4-FFF2-40B4-BE49-F238E27FC236}">
                  <a16:creationId xmlns:a16="http://schemas.microsoft.com/office/drawing/2014/main" id="{89EF3E66-D060-FF48-B212-64FE5DEA32BB}"/>
                </a:ext>
              </a:extLst>
            </p:cNvPr>
            <p:cNvSpPr txBox="1"/>
            <p:nvPr/>
          </p:nvSpPr>
          <p:spPr>
            <a:xfrm>
              <a:off x="374469" y="2930435"/>
              <a:ext cx="2571538" cy="461665"/>
            </a:xfrm>
            <a:prstGeom prst="rect">
              <a:avLst/>
            </a:prstGeom>
            <a:noFill/>
          </p:spPr>
          <p:txBody>
            <a:bodyPr wrap="none" rtlCol="0">
              <a:spAutoFit/>
            </a:bodyPr>
            <a:lstStyle/>
            <a:p>
              <a:pPr defTabSz="914400" fontAlgn="base">
                <a:spcBef>
                  <a:spcPct val="0"/>
                </a:spcBef>
                <a:spcAft>
                  <a:spcPct val="0"/>
                </a:spcAft>
                <a:defRPr/>
              </a:pPr>
              <a:r>
                <a:rPr lang="en-US" sz="2400" kern="0" dirty="0">
                  <a:solidFill>
                    <a:srgbClr val="000000"/>
                  </a:solidFill>
                  <a:latin typeface="Arial" charset="0"/>
                  <a:ea typeface="ＭＳ Ｐゴシック" charset="0"/>
                </a:rPr>
                <a:t>0     1    0    0     1</a:t>
              </a:r>
            </a:p>
          </p:txBody>
        </p:sp>
        <p:sp>
          <p:nvSpPr>
            <p:cNvPr id="106" name="TextBox 105">
              <a:extLst>
                <a:ext uri="{FF2B5EF4-FFF2-40B4-BE49-F238E27FC236}">
                  <a16:creationId xmlns:a16="http://schemas.microsoft.com/office/drawing/2014/main" id="{C5844A75-8F88-524C-8EB3-3A0F0D00BAF8}"/>
                </a:ext>
              </a:extLst>
            </p:cNvPr>
            <p:cNvSpPr txBox="1"/>
            <p:nvPr/>
          </p:nvSpPr>
          <p:spPr>
            <a:xfrm>
              <a:off x="4460590" y="2891245"/>
              <a:ext cx="2133918" cy="461665"/>
            </a:xfrm>
            <a:prstGeom prst="rect">
              <a:avLst/>
            </a:prstGeom>
            <a:noFill/>
          </p:spPr>
          <p:txBody>
            <a:bodyPr wrap="none" rtlCol="0">
              <a:spAutoFit/>
            </a:bodyPr>
            <a:lstStyle/>
            <a:p>
              <a:pPr defTabSz="914400" fontAlgn="base">
                <a:spcBef>
                  <a:spcPct val="0"/>
                </a:spcBef>
                <a:spcAft>
                  <a:spcPct val="0"/>
                </a:spcAft>
                <a:defRPr/>
              </a:pPr>
              <a:r>
                <a:rPr lang="en-US" sz="2400" kern="0" dirty="0">
                  <a:solidFill>
                    <a:srgbClr val="000000"/>
                  </a:solidFill>
                  <a:latin typeface="Arial" charset="0"/>
                  <a:ea typeface="ＭＳ Ｐゴシック" charset="0"/>
                </a:rPr>
                <a:t>o</a:t>
              </a:r>
              <a:r>
                <a:rPr lang="en-US" sz="2400" kern="0" dirty="0" err="1">
                  <a:solidFill>
                    <a:srgbClr val="000000"/>
                  </a:solidFill>
                  <a:latin typeface="Arial" charset="0"/>
                  <a:ea typeface="ＭＳ Ｐゴシック" charset="0"/>
                </a:rPr>
                <a:t>ffset</a:t>
              </a:r>
              <a:r>
                <a:rPr lang="en-US" sz="2400" kern="0" dirty="0">
                  <a:solidFill>
                    <a:srgbClr val="000000"/>
                  </a:solidFill>
                  <a:latin typeface="Arial" charset="0"/>
                  <a:ea typeface="ＭＳ Ｐゴシック" charset="0"/>
                </a:rPr>
                <a:t> (11 bits)</a:t>
              </a:r>
            </a:p>
          </p:txBody>
        </p:sp>
        <p:sp>
          <p:nvSpPr>
            <p:cNvPr id="109" name="TextBox 108">
              <a:extLst>
                <a:ext uri="{FF2B5EF4-FFF2-40B4-BE49-F238E27FC236}">
                  <a16:creationId xmlns:a16="http://schemas.microsoft.com/office/drawing/2014/main" id="{203C0B27-03D4-284C-88FA-FF61A9AF5351}"/>
                </a:ext>
              </a:extLst>
            </p:cNvPr>
            <p:cNvSpPr txBox="1"/>
            <p:nvPr/>
          </p:nvSpPr>
          <p:spPr>
            <a:xfrm>
              <a:off x="660691" y="2364376"/>
              <a:ext cx="1196161" cy="461665"/>
            </a:xfrm>
            <a:prstGeom prst="rect">
              <a:avLst/>
            </a:prstGeom>
            <a:noFill/>
          </p:spPr>
          <p:txBody>
            <a:bodyPr wrap="none" rtlCol="0">
              <a:spAutoFit/>
            </a:bodyPr>
            <a:lstStyle/>
            <a:p>
              <a:pPr defTabSz="914400" fontAlgn="base">
                <a:spcBef>
                  <a:spcPct val="0"/>
                </a:spcBef>
                <a:spcAft>
                  <a:spcPct val="0"/>
                </a:spcAft>
                <a:defRPr/>
              </a:pPr>
              <a:r>
                <a:rPr lang="en-US" sz="2400" kern="0" dirty="0">
                  <a:solidFill>
                    <a:srgbClr val="000000"/>
                  </a:solidFill>
                  <a:latin typeface="Arial" charset="0"/>
                  <a:ea typeface="ＭＳ Ｐゴシック" charset="0"/>
                </a:rPr>
                <a:t>opcode</a:t>
              </a:r>
            </a:p>
          </p:txBody>
        </p:sp>
        <p:cxnSp>
          <p:nvCxnSpPr>
            <p:cNvPr id="112" name="Straight Connector 111">
              <a:extLst>
                <a:ext uri="{FF2B5EF4-FFF2-40B4-BE49-F238E27FC236}">
                  <a16:creationId xmlns:a16="http://schemas.microsoft.com/office/drawing/2014/main" id="{39408290-84B6-AB4B-94B1-22A6E5E31AFA}"/>
                </a:ext>
              </a:extLst>
            </p:cNvPr>
            <p:cNvCxnSpPr/>
            <p:nvPr/>
          </p:nvCxnSpPr>
          <p:spPr bwMode="auto">
            <a:xfrm>
              <a:off x="2969623" y="2836817"/>
              <a:ext cx="0" cy="609600"/>
            </a:xfrm>
            <a:prstGeom prst="line">
              <a:avLst/>
            </a:prstGeom>
            <a:solidFill>
              <a:srgbClr val="BBE0E3"/>
            </a:solidFill>
            <a:ln w="9525" cap="flat" cmpd="sng" algn="ctr">
              <a:solidFill>
                <a:srgbClr val="000000"/>
              </a:solidFill>
              <a:prstDash val="solid"/>
              <a:round/>
              <a:headEnd type="none" w="med" len="med"/>
              <a:tailEnd type="none" w="med" len="med"/>
            </a:ln>
            <a:effectLst/>
          </p:spPr>
        </p:cxnSp>
        <p:sp>
          <p:nvSpPr>
            <p:cNvPr id="110" name="TextBox 109">
              <a:extLst>
                <a:ext uri="{FF2B5EF4-FFF2-40B4-BE49-F238E27FC236}">
                  <a16:creationId xmlns:a16="http://schemas.microsoft.com/office/drawing/2014/main" id="{735D6DFB-BF7B-0C45-8FA5-166160A89851}"/>
                </a:ext>
              </a:extLst>
            </p:cNvPr>
            <p:cNvSpPr txBox="1"/>
            <p:nvPr/>
          </p:nvSpPr>
          <p:spPr>
            <a:xfrm>
              <a:off x="8458200" y="3455908"/>
              <a:ext cx="313044" cy="369332"/>
            </a:xfrm>
            <a:prstGeom prst="rect">
              <a:avLst/>
            </a:prstGeom>
            <a:noFill/>
          </p:spPr>
          <p:txBody>
            <a:bodyPr wrap="none" rtlCol="0">
              <a:spAutoFit/>
            </a:bodyPr>
            <a:lstStyle/>
            <a:p>
              <a:pPr defTabSz="914400" fontAlgn="base">
                <a:spcBef>
                  <a:spcPct val="0"/>
                </a:spcBef>
                <a:spcAft>
                  <a:spcPct val="0"/>
                </a:spcAft>
              </a:pPr>
              <a:r>
                <a:rPr lang="en-US" dirty="0">
                  <a:solidFill>
                    <a:srgbClr val="000000"/>
                  </a:solidFill>
                  <a:latin typeface="Arial" charset="0"/>
                  <a:ea typeface="ＭＳ Ｐゴシック" charset="0"/>
                </a:rPr>
                <a:t>0</a:t>
              </a:r>
            </a:p>
          </p:txBody>
        </p:sp>
        <p:sp>
          <p:nvSpPr>
            <p:cNvPr id="111" name="TextBox 110">
              <a:extLst>
                <a:ext uri="{FF2B5EF4-FFF2-40B4-BE49-F238E27FC236}">
                  <a16:creationId xmlns:a16="http://schemas.microsoft.com/office/drawing/2014/main" id="{DAD4B6D6-52F9-584D-BA0C-A46BE8ED9853}"/>
                </a:ext>
              </a:extLst>
            </p:cNvPr>
            <p:cNvSpPr txBox="1"/>
            <p:nvPr/>
          </p:nvSpPr>
          <p:spPr>
            <a:xfrm>
              <a:off x="381000" y="3444240"/>
              <a:ext cx="441422" cy="369332"/>
            </a:xfrm>
            <a:prstGeom prst="rect">
              <a:avLst/>
            </a:prstGeom>
            <a:noFill/>
          </p:spPr>
          <p:txBody>
            <a:bodyPr wrap="none" rtlCol="0">
              <a:spAutoFit/>
            </a:bodyPr>
            <a:lstStyle/>
            <a:p>
              <a:pPr defTabSz="914400" fontAlgn="base">
                <a:spcBef>
                  <a:spcPct val="0"/>
                </a:spcBef>
                <a:spcAft>
                  <a:spcPct val="0"/>
                </a:spcAft>
              </a:pPr>
              <a:r>
                <a:rPr lang="en-US" dirty="0">
                  <a:solidFill>
                    <a:srgbClr val="000000"/>
                  </a:solidFill>
                  <a:latin typeface="Arial" charset="0"/>
                  <a:ea typeface="ＭＳ Ｐゴシック" charset="0"/>
                </a:rPr>
                <a:t>15</a:t>
              </a:r>
            </a:p>
          </p:txBody>
        </p:sp>
        <p:cxnSp>
          <p:nvCxnSpPr>
            <p:cNvPr id="113" name="Straight Connector 112">
              <a:extLst>
                <a:ext uri="{FF2B5EF4-FFF2-40B4-BE49-F238E27FC236}">
                  <a16:creationId xmlns:a16="http://schemas.microsoft.com/office/drawing/2014/main" id="{3454ADC5-D49F-E848-82F6-E968139A458D}"/>
                </a:ext>
              </a:extLst>
            </p:cNvPr>
            <p:cNvCxnSpPr/>
            <p:nvPr/>
          </p:nvCxnSpPr>
          <p:spPr bwMode="auto">
            <a:xfrm>
              <a:off x="7239000" y="3307081"/>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114" name="Straight Connector 113">
              <a:extLst>
                <a:ext uri="{FF2B5EF4-FFF2-40B4-BE49-F238E27FC236}">
                  <a16:creationId xmlns:a16="http://schemas.microsoft.com/office/drawing/2014/main" id="{CF8B4895-672D-A345-89F3-C7795F6DCC78}"/>
                </a:ext>
              </a:extLst>
            </p:cNvPr>
            <p:cNvCxnSpPr/>
            <p:nvPr/>
          </p:nvCxnSpPr>
          <p:spPr bwMode="auto">
            <a:xfrm>
              <a:off x="7239000" y="2849881"/>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117" name="Straight Connector 116">
              <a:extLst>
                <a:ext uri="{FF2B5EF4-FFF2-40B4-BE49-F238E27FC236}">
                  <a16:creationId xmlns:a16="http://schemas.microsoft.com/office/drawing/2014/main" id="{6B67FF3A-6C3F-8A4E-B891-803BD6A8C9D0}"/>
                </a:ext>
              </a:extLst>
            </p:cNvPr>
            <p:cNvCxnSpPr/>
            <p:nvPr/>
          </p:nvCxnSpPr>
          <p:spPr bwMode="auto">
            <a:xfrm>
              <a:off x="5638800" y="3294018"/>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118" name="Straight Connector 117">
              <a:extLst>
                <a:ext uri="{FF2B5EF4-FFF2-40B4-BE49-F238E27FC236}">
                  <a16:creationId xmlns:a16="http://schemas.microsoft.com/office/drawing/2014/main" id="{9DE3FDDD-D0CF-854D-A0A1-16451947A6B4}"/>
                </a:ext>
              </a:extLst>
            </p:cNvPr>
            <p:cNvCxnSpPr/>
            <p:nvPr/>
          </p:nvCxnSpPr>
          <p:spPr bwMode="auto">
            <a:xfrm>
              <a:off x="5638800" y="2836818"/>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119" name="Straight Connector 118">
              <a:extLst>
                <a:ext uri="{FF2B5EF4-FFF2-40B4-BE49-F238E27FC236}">
                  <a16:creationId xmlns:a16="http://schemas.microsoft.com/office/drawing/2014/main" id="{4E5AC8D9-3A3B-0147-BC40-89EA4CAB9221}"/>
                </a:ext>
              </a:extLst>
            </p:cNvPr>
            <p:cNvCxnSpPr/>
            <p:nvPr/>
          </p:nvCxnSpPr>
          <p:spPr bwMode="auto">
            <a:xfrm>
              <a:off x="4034245" y="3296195"/>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120" name="Straight Connector 119">
              <a:extLst>
                <a:ext uri="{FF2B5EF4-FFF2-40B4-BE49-F238E27FC236}">
                  <a16:creationId xmlns:a16="http://schemas.microsoft.com/office/drawing/2014/main" id="{F54AA8C4-7813-AE4C-8696-C547C97075E2}"/>
                </a:ext>
              </a:extLst>
            </p:cNvPr>
            <p:cNvCxnSpPr/>
            <p:nvPr/>
          </p:nvCxnSpPr>
          <p:spPr bwMode="auto">
            <a:xfrm>
              <a:off x="4034245" y="2838995"/>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grpSp>
      <p:sp>
        <p:nvSpPr>
          <p:cNvPr id="123" name="TextBox 122">
            <a:extLst>
              <a:ext uri="{FF2B5EF4-FFF2-40B4-BE49-F238E27FC236}">
                <a16:creationId xmlns:a16="http://schemas.microsoft.com/office/drawing/2014/main" id="{BDCB1510-17AD-A84F-81EE-0F1ED11D3750}"/>
              </a:ext>
            </a:extLst>
          </p:cNvPr>
          <p:cNvSpPr txBox="1"/>
          <p:nvPr/>
        </p:nvSpPr>
        <p:spPr>
          <a:xfrm>
            <a:off x="1789617" y="4439190"/>
            <a:ext cx="8723808" cy="830997"/>
          </a:xfrm>
          <a:prstGeom prst="rect">
            <a:avLst/>
          </a:prstGeom>
          <a:noFill/>
        </p:spPr>
        <p:txBody>
          <a:bodyPr wrap="square" rtlCol="0">
            <a:spAutoFit/>
          </a:bodyPr>
          <a:lstStyle/>
          <a:p>
            <a:pPr defTabSz="914400" fontAlgn="base">
              <a:spcBef>
                <a:spcPct val="0"/>
              </a:spcBef>
              <a:spcAft>
                <a:spcPct val="0"/>
              </a:spcAft>
            </a:pPr>
            <a:r>
              <a:rPr lang="en-US" sz="2400" dirty="0">
                <a:latin typeface="Arial" charset="0"/>
                <a:ea typeface="ＭＳ Ｐゴシック" charset="0"/>
              </a:rPr>
              <a:t>RET			 // PC &lt;- R7</a:t>
            </a:r>
          </a:p>
          <a:p>
            <a:pPr defTabSz="914400" fontAlgn="base">
              <a:spcBef>
                <a:spcPct val="0"/>
              </a:spcBef>
              <a:spcAft>
                <a:spcPct val="0"/>
              </a:spcAft>
            </a:pPr>
            <a:r>
              <a:rPr lang="en-US" sz="2400" dirty="0">
                <a:latin typeface="Arial" charset="0"/>
                <a:ea typeface="ＭＳ Ｐゴシック" charset="0"/>
              </a:rPr>
              <a:t>                                 // special case of the JMP instruction</a:t>
            </a:r>
          </a:p>
        </p:txBody>
      </p:sp>
      <p:grpSp>
        <p:nvGrpSpPr>
          <p:cNvPr id="163" name="Group 162">
            <a:extLst>
              <a:ext uri="{FF2B5EF4-FFF2-40B4-BE49-F238E27FC236}">
                <a16:creationId xmlns:a16="http://schemas.microsoft.com/office/drawing/2014/main" id="{CEE08BC1-B42B-A846-83E3-716227FE5A46}"/>
              </a:ext>
            </a:extLst>
          </p:cNvPr>
          <p:cNvGrpSpPr/>
          <p:nvPr/>
        </p:nvGrpSpPr>
        <p:grpSpPr>
          <a:xfrm>
            <a:off x="1830979" y="5109744"/>
            <a:ext cx="8534400" cy="1460864"/>
            <a:chOff x="306979" y="5109744"/>
            <a:chExt cx="8534400" cy="1460864"/>
          </a:xfrm>
        </p:grpSpPr>
        <p:sp>
          <p:nvSpPr>
            <p:cNvPr id="125" name="Rectangle 124">
              <a:extLst>
                <a:ext uri="{FF2B5EF4-FFF2-40B4-BE49-F238E27FC236}">
                  <a16:creationId xmlns:a16="http://schemas.microsoft.com/office/drawing/2014/main" id="{91B0BF09-1DAF-6845-816F-C88A16E9CFB3}"/>
                </a:ext>
              </a:extLst>
            </p:cNvPr>
            <p:cNvSpPr/>
            <p:nvPr/>
          </p:nvSpPr>
          <p:spPr bwMode="auto">
            <a:xfrm>
              <a:off x="306979" y="5580008"/>
              <a:ext cx="8534400" cy="609600"/>
            </a:xfrm>
            <a:prstGeom prst="rect">
              <a:avLst/>
            </a:prstGeom>
            <a:solidFill>
              <a:srgbClr val="BBE0E3"/>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defRPr/>
              </a:pPr>
              <a:endParaRPr lang="en-US" sz="2400" kern="0">
                <a:solidFill>
                  <a:srgbClr val="000000"/>
                </a:solidFill>
                <a:latin typeface="Arial" charset="0"/>
                <a:ea typeface="ＭＳ Ｐゴシック" charset="-128"/>
                <a:cs typeface="ＭＳ Ｐゴシック" charset="-128"/>
              </a:endParaRPr>
            </a:p>
          </p:txBody>
        </p:sp>
        <p:cxnSp>
          <p:nvCxnSpPr>
            <p:cNvPr id="126" name="Straight Connector 125">
              <a:extLst>
                <a:ext uri="{FF2B5EF4-FFF2-40B4-BE49-F238E27FC236}">
                  <a16:creationId xmlns:a16="http://schemas.microsoft.com/office/drawing/2014/main" id="{B86CD9C1-DB7C-694B-AE73-01449654BFC1}"/>
                </a:ext>
              </a:extLst>
            </p:cNvPr>
            <p:cNvCxnSpPr/>
            <p:nvPr/>
          </p:nvCxnSpPr>
          <p:spPr bwMode="auto">
            <a:xfrm>
              <a:off x="840379" y="6037208"/>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127" name="Straight Connector 126">
              <a:extLst>
                <a:ext uri="{FF2B5EF4-FFF2-40B4-BE49-F238E27FC236}">
                  <a16:creationId xmlns:a16="http://schemas.microsoft.com/office/drawing/2014/main" id="{A97E6667-04BA-424D-8067-127FCA9E8B07}"/>
                </a:ext>
              </a:extLst>
            </p:cNvPr>
            <p:cNvCxnSpPr/>
            <p:nvPr/>
          </p:nvCxnSpPr>
          <p:spPr bwMode="auto">
            <a:xfrm>
              <a:off x="840379" y="5580008"/>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128" name="Straight Connector 127">
              <a:extLst>
                <a:ext uri="{FF2B5EF4-FFF2-40B4-BE49-F238E27FC236}">
                  <a16:creationId xmlns:a16="http://schemas.microsoft.com/office/drawing/2014/main" id="{7D487CE5-E7E2-564D-AD56-25A3A8261431}"/>
                </a:ext>
              </a:extLst>
            </p:cNvPr>
            <p:cNvCxnSpPr/>
            <p:nvPr/>
          </p:nvCxnSpPr>
          <p:spPr bwMode="auto">
            <a:xfrm>
              <a:off x="1373779" y="6037208"/>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129" name="Straight Connector 128">
              <a:extLst>
                <a:ext uri="{FF2B5EF4-FFF2-40B4-BE49-F238E27FC236}">
                  <a16:creationId xmlns:a16="http://schemas.microsoft.com/office/drawing/2014/main" id="{00D53F47-DCB7-DD47-AD71-9A39900D326F}"/>
                </a:ext>
              </a:extLst>
            </p:cNvPr>
            <p:cNvCxnSpPr/>
            <p:nvPr/>
          </p:nvCxnSpPr>
          <p:spPr bwMode="auto">
            <a:xfrm>
              <a:off x="1373779" y="5580008"/>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130" name="Straight Connector 129">
              <a:extLst>
                <a:ext uri="{FF2B5EF4-FFF2-40B4-BE49-F238E27FC236}">
                  <a16:creationId xmlns:a16="http://schemas.microsoft.com/office/drawing/2014/main" id="{C4FD3985-C187-BF46-8B1A-5C5DDB3E78DE}"/>
                </a:ext>
              </a:extLst>
            </p:cNvPr>
            <p:cNvCxnSpPr/>
            <p:nvPr/>
          </p:nvCxnSpPr>
          <p:spPr bwMode="auto">
            <a:xfrm>
              <a:off x="1907179" y="6037208"/>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131" name="Straight Connector 130">
              <a:extLst>
                <a:ext uri="{FF2B5EF4-FFF2-40B4-BE49-F238E27FC236}">
                  <a16:creationId xmlns:a16="http://schemas.microsoft.com/office/drawing/2014/main" id="{F6BDCD40-3176-3C4A-8A36-046DD09E2372}"/>
                </a:ext>
              </a:extLst>
            </p:cNvPr>
            <p:cNvCxnSpPr/>
            <p:nvPr/>
          </p:nvCxnSpPr>
          <p:spPr bwMode="auto">
            <a:xfrm>
              <a:off x="1907179" y="5580008"/>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132" name="Straight Connector 131">
              <a:extLst>
                <a:ext uri="{FF2B5EF4-FFF2-40B4-BE49-F238E27FC236}">
                  <a16:creationId xmlns:a16="http://schemas.microsoft.com/office/drawing/2014/main" id="{4C3BD9FE-A348-1F47-A90E-F79C25AA22E0}"/>
                </a:ext>
              </a:extLst>
            </p:cNvPr>
            <p:cNvCxnSpPr/>
            <p:nvPr/>
          </p:nvCxnSpPr>
          <p:spPr bwMode="auto">
            <a:xfrm>
              <a:off x="2440579" y="5580008"/>
              <a:ext cx="0" cy="6096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133" name="Straight Connector 132">
              <a:extLst>
                <a:ext uri="{FF2B5EF4-FFF2-40B4-BE49-F238E27FC236}">
                  <a16:creationId xmlns:a16="http://schemas.microsoft.com/office/drawing/2014/main" id="{C42D94B7-9EF9-9F46-93CE-C3ED7B42C517}"/>
                </a:ext>
              </a:extLst>
            </p:cNvPr>
            <p:cNvCxnSpPr/>
            <p:nvPr/>
          </p:nvCxnSpPr>
          <p:spPr bwMode="auto">
            <a:xfrm>
              <a:off x="3507379" y="6037208"/>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134" name="Straight Connector 133">
              <a:extLst>
                <a:ext uri="{FF2B5EF4-FFF2-40B4-BE49-F238E27FC236}">
                  <a16:creationId xmlns:a16="http://schemas.microsoft.com/office/drawing/2014/main" id="{D2FCAE88-2D0C-0D4B-9D13-A1AE55B1A773}"/>
                </a:ext>
              </a:extLst>
            </p:cNvPr>
            <p:cNvCxnSpPr/>
            <p:nvPr/>
          </p:nvCxnSpPr>
          <p:spPr bwMode="auto">
            <a:xfrm>
              <a:off x="3507379" y="5580008"/>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135" name="Straight Connector 134">
              <a:extLst>
                <a:ext uri="{FF2B5EF4-FFF2-40B4-BE49-F238E27FC236}">
                  <a16:creationId xmlns:a16="http://schemas.microsoft.com/office/drawing/2014/main" id="{CBB8900A-E259-4B45-87ED-9BC962315126}"/>
                </a:ext>
              </a:extLst>
            </p:cNvPr>
            <p:cNvCxnSpPr/>
            <p:nvPr/>
          </p:nvCxnSpPr>
          <p:spPr bwMode="auto">
            <a:xfrm>
              <a:off x="4574179" y="6037208"/>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136" name="Straight Connector 135">
              <a:extLst>
                <a:ext uri="{FF2B5EF4-FFF2-40B4-BE49-F238E27FC236}">
                  <a16:creationId xmlns:a16="http://schemas.microsoft.com/office/drawing/2014/main" id="{0D6429D4-F802-8043-A093-4306CF238F1A}"/>
                </a:ext>
              </a:extLst>
            </p:cNvPr>
            <p:cNvCxnSpPr/>
            <p:nvPr/>
          </p:nvCxnSpPr>
          <p:spPr bwMode="auto">
            <a:xfrm>
              <a:off x="4574179" y="5580008"/>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137" name="Straight Connector 136">
              <a:extLst>
                <a:ext uri="{FF2B5EF4-FFF2-40B4-BE49-F238E27FC236}">
                  <a16:creationId xmlns:a16="http://schemas.microsoft.com/office/drawing/2014/main" id="{0974E4EB-AAA3-0945-A7E3-5C345900F5BD}"/>
                </a:ext>
              </a:extLst>
            </p:cNvPr>
            <p:cNvCxnSpPr/>
            <p:nvPr/>
          </p:nvCxnSpPr>
          <p:spPr bwMode="auto">
            <a:xfrm>
              <a:off x="5107579" y="6037208"/>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138" name="Straight Connector 137">
              <a:extLst>
                <a:ext uri="{FF2B5EF4-FFF2-40B4-BE49-F238E27FC236}">
                  <a16:creationId xmlns:a16="http://schemas.microsoft.com/office/drawing/2014/main" id="{3B8B1E07-B35D-2645-8CD4-EF145906BA3B}"/>
                </a:ext>
              </a:extLst>
            </p:cNvPr>
            <p:cNvCxnSpPr/>
            <p:nvPr/>
          </p:nvCxnSpPr>
          <p:spPr bwMode="auto">
            <a:xfrm>
              <a:off x="5107579" y="5580008"/>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139" name="Straight Connector 138">
              <a:extLst>
                <a:ext uri="{FF2B5EF4-FFF2-40B4-BE49-F238E27FC236}">
                  <a16:creationId xmlns:a16="http://schemas.microsoft.com/office/drawing/2014/main" id="{C22BCB40-4EEF-6648-9677-0DE84194153C}"/>
                </a:ext>
              </a:extLst>
            </p:cNvPr>
            <p:cNvCxnSpPr/>
            <p:nvPr/>
          </p:nvCxnSpPr>
          <p:spPr bwMode="auto">
            <a:xfrm>
              <a:off x="6174379" y="6037208"/>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140" name="Straight Connector 139">
              <a:extLst>
                <a:ext uri="{FF2B5EF4-FFF2-40B4-BE49-F238E27FC236}">
                  <a16:creationId xmlns:a16="http://schemas.microsoft.com/office/drawing/2014/main" id="{DBD5F13A-088B-9547-9A53-F988C1BE55EB}"/>
                </a:ext>
              </a:extLst>
            </p:cNvPr>
            <p:cNvCxnSpPr/>
            <p:nvPr/>
          </p:nvCxnSpPr>
          <p:spPr bwMode="auto">
            <a:xfrm>
              <a:off x="6174379" y="5580008"/>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141" name="Straight Connector 140">
              <a:extLst>
                <a:ext uri="{FF2B5EF4-FFF2-40B4-BE49-F238E27FC236}">
                  <a16:creationId xmlns:a16="http://schemas.microsoft.com/office/drawing/2014/main" id="{2F549D2E-250F-D64E-A023-D43B2C6829A4}"/>
                </a:ext>
              </a:extLst>
            </p:cNvPr>
            <p:cNvCxnSpPr/>
            <p:nvPr/>
          </p:nvCxnSpPr>
          <p:spPr bwMode="auto">
            <a:xfrm>
              <a:off x="6707779" y="6037208"/>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142" name="Straight Connector 141">
              <a:extLst>
                <a:ext uri="{FF2B5EF4-FFF2-40B4-BE49-F238E27FC236}">
                  <a16:creationId xmlns:a16="http://schemas.microsoft.com/office/drawing/2014/main" id="{D874785A-5F8B-AB44-A4C2-A0AAF7014A9F}"/>
                </a:ext>
              </a:extLst>
            </p:cNvPr>
            <p:cNvCxnSpPr/>
            <p:nvPr/>
          </p:nvCxnSpPr>
          <p:spPr bwMode="auto">
            <a:xfrm>
              <a:off x="6707779" y="5580008"/>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143" name="Straight Connector 142">
              <a:extLst>
                <a:ext uri="{FF2B5EF4-FFF2-40B4-BE49-F238E27FC236}">
                  <a16:creationId xmlns:a16="http://schemas.microsoft.com/office/drawing/2014/main" id="{5B8FBD08-9B6B-EE41-9C20-E1E85C3ABB3F}"/>
                </a:ext>
              </a:extLst>
            </p:cNvPr>
            <p:cNvCxnSpPr/>
            <p:nvPr/>
          </p:nvCxnSpPr>
          <p:spPr bwMode="auto">
            <a:xfrm>
              <a:off x="7774579" y="6037208"/>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144" name="Straight Connector 143">
              <a:extLst>
                <a:ext uri="{FF2B5EF4-FFF2-40B4-BE49-F238E27FC236}">
                  <a16:creationId xmlns:a16="http://schemas.microsoft.com/office/drawing/2014/main" id="{662B9362-70EE-6447-9BD5-3019CE004C84}"/>
                </a:ext>
              </a:extLst>
            </p:cNvPr>
            <p:cNvCxnSpPr/>
            <p:nvPr/>
          </p:nvCxnSpPr>
          <p:spPr bwMode="auto">
            <a:xfrm>
              <a:off x="7774579" y="5580008"/>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145" name="Straight Connector 144">
              <a:extLst>
                <a:ext uri="{FF2B5EF4-FFF2-40B4-BE49-F238E27FC236}">
                  <a16:creationId xmlns:a16="http://schemas.microsoft.com/office/drawing/2014/main" id="{157B6BC6-EF82-CF42-9716-92A73DA3C7CC}"/>
                </a:ext>
              </a:extLst>
            </p:cNvPr>
            <p:cNvCxnSpPr/>
            <p:nvPr/>
          </p:nvCxnSpPr>
          <p:spPr bwMode="auto">
            <a:xfrm>
              <a:off x="8307979" y="6037208"/>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146" name="Straight Connector 145">
              <a:extLst>
                <a:ext uri="{FF2B5EF4-FFF2-40B4-BE49-F238E27FC236}">
                  <a16:creationId xmlns:a16="http://schemas.microsoft.com/office/drawing/2014/main" id="{7721D591-57E7-A04D-B493-23796877139D}"/>
                </a:ext>
              </a:extLst>
            </p:cNvPr>
            <p:cNvCxnSpPr/>
            <p:nvPr/>
          </p:nvCxnSpPr>
          <p:spPr bwMode="auto">
            <a:xfrm>
              <a:off x="8307979" y="5580008"/>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sp>
          <p:nvSpPr>
            <p:cNvPr id="147" name="TextBox 146">
              <a:extLst>
                <a:ext uri="{FF2B5EF4-FFF2-40B4-BE49-F238E27FC236}">
                  <a16:creationId xmlns:a16="http://schemas.microsoft.com/office/drawing/2014/main" id="{CE80311B-B260-8A46-88B2-4F34949E518A}"/>
                </a:ext>
              </a:extLst>
            </p:cNvPr>
            <p:cNvSpPr txBox="1"/>
            <p:nvPr/>
          </p:nvSpPr>
          <p:spPr>
            <a:xfrm>
              <a:off x="376648" y="5675803"/>
              <a:ext cx="8451353" cy="461665"/>
            </a:xfrm>
            <a:prstGeom prst="rect">
              <a:avLst/>
            </a:prstGeom>
            <a:noFill/>
          </p:spPr>
          <p:txBody>
            <a:bodyPr wrap="none" rtlCol="0">
              <a:spAutoFit/>
            </a:bodyPr>
            <a:lstStyle/>
            <a:p>
              <a:pPr defTabSz="914400" fontAlgn="base">
                <a:spcBef>
                  <a:spcPct val="0"/>
                </a:spcBef>
                <a:spcAft>
                  <a:spcPct val="0"/>
                </a:spcAft>
                <a:defRPr/>
              </a:pPr>
              <a:r>
                <a:rPr lang="en-US" sz="2400" kern="0" dirty="0">
                  <a:solidFill>
                    <a:srgbClr val="000000"/>
                  </a:solidFill>
                  <a:latin typeface="Arial" charset="0"/>
                  <a:ea typeface="ＭＳ Ｐゴシック" charset="0"/>
                </a:rPr>
                <a:t>1     1    0    0     0    0    0     1    1    1     0    0    0     0    0    0</a:t>
              </a:r>
            </a:p>
          </p:txBody>
        </p:sp>
        <p:sp>
          <p:nvSpPr>
            <p:cNvPr id="149" name="TextBox 148">
              <a:extLst>
                <a:ext uri="{FF2B5EF4-FFF2-40B4-BE49-F238E27FC236}">
                  <a16:creationId xmlns:a16="http://schemas.microsoft.com/office/drawing/2014/main" id="{5FB1C2C9-5D2B-CA43-8FF3-96D2A4ECF9B4}"/>
                </a:ext>
              </a:extLst>
            </p:cNvPr>
            <p:cNvSpPr txBox="1"/>
            <p:nvPr/>
          </p:nvSpPr>
          <p:spPr>
            <a:xfrm>
              <a:off x="662870" y="5109744"/>
              <a:ext cx="1196161" cy="461665"/>
            </a:xfrm>
            <a:prstGeom prst="rect">
              <a:avLst/>
            </a:prstGeom>
            <a:noFill/>
          </p:spPr>
          <p:txBody>
            <a:bodyPr wrap="none" rtlCol="0">
              <a:spAutoFit/>
            </a:bodyPr>
            <a:lstStyle/>
            <a:p>
              <a:pPr defTabSz="914400" fontAlgn="base">
                <a:spcBef>
                  <a:spcPct val="0"/>
                </a:spcBef>
                <a:spcAft>
                  <a:spcPct val="0"/>
                </a:spcAft>
                <a:defRPr/>
              </a:pPr>
              <a:r>
                <a:rPr lang="en-US" sz="2400" kern="0" dirty="0">
                  <a:solidFill>
                    <a:srgbClr val="000000"/>
                  </a:solidFill>
                  <a:latin typeface="Arial" charset="0"/>
                  <a:ea typeface="ＭＳ Ｐゴシック" charset="0"/>
                </a:rPr>
                <a:t>opcode</a:t>
              </a:r>
            </a:p>
          </p:txBody>
        </p:sp>
        <p:sp>
          <p:nvSpPr>
            <p:cNvPr id="151" name="TextBox 150">
              <a:extLst>
                <a:ext uri="{FF2B5EF4-FFF2-40B4-BE49-F238E27FC236}">
                  <a16:creationId xmlns:a16="http://schemas.microsoft.com/office/drawing/2014/main" id="{25D50439-868F-584E-BB63-0F67EE5F8CA1}"/>
                </a:ext>
              </a:extLst>
            </p:cNvPr>
            <p:cNvSpPr txBox="1"/>
            <p:nvPr/>
          </p:nvSpPr>
          <p:spPr>
            <a:xfrm>
              <a:off x="8460379" y="6201276"/>
              <a:ext cx="313044" cy="369332"/>
            </a:xfrm>
            <a:prstGeom prst="rect">
              <a:avLst/>
            </a:prstGeom>
            <a:noFill/>
          </p:spPr>
          <p:txBody>
            <a:bodyPr wrap="none" rtlCol="0">
              <a:spAutoFit/>
            </a:bodyPr>
            <a:lstStyle/>
            <a:p>
              <a:pPr defTabSz="914400" fontAlgn="base">
                <a:spcBef>
                  <a:spcPct val="0"/>
                </a:spcBef>
                <a:spcAft>
                  <a:spcPct val="0"/>
                </a:spcAft>
              </a:pPr>
              <a:r>
                <a:rPr lang="en-US" dirty="0">
                  <a:solidFill>
                    <a:srgbClr val="000000"/>
                  </a:solidFill>
                  <a:latin typeface="Arial" charset="0"/>
                  <a:ea typeface="ＭＳ Ｐゴシック" charset="0"/>
                </a:rPr>
                <a:t>0</a:t>
              </a:r>
            </a:p>
          </p:txBody>
        </p:sp>
        <p:sp>
          <p:nvSpPr>
            <p:cNvPr id="152" name="TextBox 151">
              <a:extLst>
                <a:ext uri="{FF2B5EF4-FFF2-40B4-BE49-F238E27FC236}">
                  <a16:creationId xmlns:a16="http://schemas.microsoft.com/office/drawing/2014/main" id="{954BD604-AE3F-7C4D-85FF-F48917A68087}"/>
                </a:ext>
              </a:extLst>
            </p:cNvPr>
            <p:cNvSpPr txBox="1"/>
            <p:nvPr/>
          </p:nvSpPr>
          <p:spPr>
            <a:xfrm>
              <a:off x="383179" y="6189608"/>
              <a:ext cx="441422" cy="369332"/>
            </a:xfrm>
            <a:prstGeom prst="rect">
              <a:avLst/>
            </a:prstGeom>
            <a:noFill/>
          </p:spPr>
          <p:txBody>
            <a:bodyPr wrap="none" rtlCol="0">
              <a:spAutoFit/>
            </a:bodyPr>
            <a:lstStyle/>
            <a:p>
              <a:pPr defTabSz="914400" fontAlgn="base">
                <a:spcBef>
                  <a:spcPct val="0"/>
                </a:spcBef>
                <a:spcAft>
                  <a:spcPct val="0"/>
                </a:spcAft>
              </a:pPr>
              <a:r>
                <a:rPr lang="en-US" dirty="0">
                  <a:solidFill>
                    <a:srgbClr val="000000"/>
                  </a:solidFill>
                  <a:latin typeface="Arial" charset="0"/>
                  <a:ea typeface="ＭＳ Ｐゴシック" charset="0"/>
                </a:rPr>
                <a:t>15</a:t>
              </a:r>
            </a:p>
          </p:txBody>
        </p:sp>
        <p:cxnSp>
          <p:nvCxnSpPr>
            <p:cNvPr id="153" name="Straight Connector 152">
              <a:extLst>
                <a:ext uri="{FF2B5EF4-FFF2-40B4-BE49-F238E27FC236}">
                  <a16:creationId xmlns:a16="http://schemas.microsoft.com/office/drawing/2014/main" id="{8A28949B-58E8-114E-9F0A-12B62C930C09}"/>
                </a:ext>
              </a:extLst>
            </p:cNvPr>
            <p:cNvCxnSpPr/>
            <p:nvPr/>
          </p:nvCxnSpPr>
          <p:spPr bwMode="auto">
            <a:xfrm>
              <a:off x="7241179" y="6052449"/>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154" name="Straight Connector 153">
              <a:extLst>
                <a:ext uri="{FF2B5EF4-FFF2-40B4-BE49-F238E27FC236}">
                  <a16:creationId xmlns:a16="http://schemas.microsoft.com/office/drawing/2014/main" id="{D4B01D8E-BF17-F240-BCF6-536DA4750600}"/>
                </a:ext>
              </a:extLst>
            </p:cNvPr>
            <p:cNvCxnSpPr/>
            <p:nvPr/>
          </p:nvCxnSpPr>
          <p:spPr bwMode="auto">
            <a:xfrm>
              <a:off x="7241179" y="5595249"/>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159" name="Straight Connector 158">
              <a:extLst>
                <a:ext uri="{FF2B5EF4-FFF2-40B4-BE49-F238E27FC236}">
                  <a16:creationId xmlns:a16="http://schemas.microsoft.com/office/drawing/2014/main" id="{7DABA01C-E621-C74C-A669-F683CAC16FEC}"/>
                </a:ext>
              </a:extLst>
            </p:cNvPr>
            <p:cNvCxnSpPr/>
            <p:nvPr/>
          </p:nvCxnSpPr>
          <p:spPr bwMode="auto">
            <a:xfrm>
              <a:off x="2973979" y="6045917"/>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160" name="Straight Connector 159">
              <a:extLst>
                <a:ext uri="{FF2B5EF4-FFF2-40B4-BE49-F238E27FC236}">
                  <a16:creationId xmlns:a16="http://schemas.microsoft.com/office/drawing/2014/main" id="{F96BE011-E4F2-DE4A-BB75-FE32F440D32B}"/>
                </a:ext>
              </a:extLst>
            </p:cNvPr>
            <p:cNvCxnSpPr/>
            <p:nvPr/>
          </p:nvCxnSpPr>
          <p:spPr bwMode="auto">
            <a:xfrm>
              <a:off x="2973979" y="5588717"/>
              <a:ext cx="0" cy="1524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161" name="Straight Connector 160">
              <a:extLst>
                <a:ext uri="{FF2B5EF4-FFF2-40B4-BE49-F238E27FC236}">
                  <a16:creationId xmlns:a16="http://schemas.microsoft.com/office/drawing/2014/main" id="{2E1166A4-22FF-9F43-B841-FF50E9B33291}"/>
                </a:ext>
              </a:extLst>
            </p:cNvPr>
            <p:cNvCxnSpPr/>
            <p:nvPr/>
          </p:nvCxnSpPr>
          <p:spPr bwMode="auto">
            <a:xfrm>
              <a:off x="4036424" y="5582185"/>
              <a:ext cx="0" cy="609600"/>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162" name="Straight Connector 161">
              <a:extLst>
                <a:ext uri="{FF2B5EF4-FFF2-40B4-BE49-F238E27FC236}">
                  <a16:creationId xmlns:a16="http://schemas.microsoft.com/office/drawing/2014/main" id="{2B7B21B7-3F9E-3944-BE47-CD5D3BF34F81}"/>
                </a:ext>
              </a:extLst>
            </p:cNvPr>
            <p:cNvCxnSpPr/>
            <p:nvPr/>
          </p:nvCxnSpPr>
          <p:spPr bwMode="auto">
            <a:xfrm>
              <a:off x="5645333" y="5577831"/>
              <a:ext cx="0" cy="609600"/>
            </a:xfrm>
            <a:prstGeom prst="line">
              <a:avLst/>
            </a:prstGeom>
            <a:solidFill>
              <a:srgbClr val="BBE0E3"/>
            </a:solidFill>
            <a:ln w="9525" cap="flat" cmpd="sng" algn="ctr">
              <a:solidFill>
                <a:srgbClr val="000000"/>
              </a:solidFill>
              <a:prstDash val="solid"/>
              <a:round/>
              <a:headEnd type="none" w="med" len="med"/>
              <a:tailEnd type="none" w="med" len="med"/>
            </a:ln>
            <a:effectLst/>
          </p:spPr>
        </p:cxnSp>
      </p:grpSp>
    </p:spTree>
    <p:extLst>
      <p:ext uri="{BB962C8B-B14F-4D97-AF65-F5344CB8AC3E}">
        <p14:creationId xmlns:p14="http://schemas.microsoft.com/office/powerpoint/2010/main" val="2727805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8594"/>
            <a:ext cx="8229600" cy="764368"/>
          </a:xfrm>
        </p:spPr>
        <p:txBody>
          <a:bodyPr>
            <a:normAutofit/>
          </a:bodyPr>
          <a:lstStyle/>
          <a:p>
            <a:r>
              <a:rPr lang="en-US" dirty="0"/>
              <a:t>Function Call and Return</a:t>
            </a:r>
          </a:p>
        </p:txBody>
      </p:sp>
      <p:sp>
        <p:nvSpPr>
          <p:cNvPr id="4" name="Content Placeholder 2"/>
          <p:cNvSpPr txBox="1">
            <a:spLocks/>
          </p:cNvSpPr>
          <p:nvPr/>
        </p:nvSpPr>
        <p:spPr>
          <a:xfrm>
            <a:off x="1845515" y="836112"/>
            <a:ext cx="8559856" cy="5618092"/>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a:latin typeface="Courier New"/>
                <a:cs typeface="Courier New"/>
              </a:rPr>
              <a:t>main ()</a:t>
            </a:r>
          </a:p>
          <a:p>
            <a:pPr marL="0" indent="0">
              <a:buNone/>
            </a:pPr>
            <a:r>
              <a:rPr lang="en-US" sz="2400" dirty="0">
                <a:latin typeface="Courier New"/>
                <a:cs typeface="Courier New"/>
              </a:rPr>
              <a:t>{</a:t>
            </a:r>
          </a:p>
          <a:p>
            <a:pPr marL="0" indent="0">
              <a:buNone/>
            </a:pPr>
            <a:r>
              <a:rPr lang="en-US" sz="2400" dirty="0">
                <a:latin typeface="Courier New"/>
                <a:cs typeface="Courier New"/>
              </a:rPr>
              <a:t>. . . foo(</a:t>
            </a:r>
            <a:r>
              <a:rPr lang="en-US" sz="2400" dirty="0" err="1">
                <a:latin typeface="Courier New"/>
                <a:cs typeface="Courier New"/>
              </a:rPr>
              <a:t>i</a:t>
            </a:r>
            <a:r>
              <a:rPr lang="en-US" sz="2400" dirty="0">
                <a:latin typeface="Courier New"/>
                <a:cs typeface="Courier New"/>
              </a:rPr>
              <a:t>,&amp;j) . . .</a:t>
            </a:r>
          </a:p>
          <a:p>
            <a:pPr marL="0" indent="0">
              <a:buNone/>
            </a:pPr>
            <a:r>
              <a:rPr lang="en-US" sz="2400" dirty="0">
                <a:latin typeface="Courier New"/>
                <a:cs typeface="Courier New"/>
              </a:rPr>
              <a:t>}</a:t>
            </a:r>
          </a:p>
          <a:p>
            <a:pPr marL="0" indent="0">
              <a:buNone/>
            </a:pPr>
            <a:endParaRPr lang="en-US" sz="2400" dirty="0">
              <a:latin typeface="Courier New"/>
              <a:cs typeface="Courier New"/>
            </a:endParaRPr>
          </a:p>
          <a:p>
            <a:pPr marL="0" indent="0">
              <a:buNone/>
            </a:pPr>
            <a:r>
              <a:rPr lang="en-US" sz="2400" dirty="0" err="1">
                <a:latin typeface="Courier New"/>
                <a:cs typeface="Courier New"/>
              </a:rPr>
              <a:t>int</a:t>
            </a:r>
            <a:r>
              <a:rPr lang="en-US" sz="2400" dirty="0">
                <a:latin typeface="Courier New"/>
                <a:cs typeface="Courier New"/>
              </a:rPr>
              <a:t> foo (</a:t>
            </a:r>
            <a:r>
              <a:rPr lang="en-US" sz="2400" dirty="0" err="1">
                <a:latin typeface="Courier New"/>
                <a:cs typeface="Courier New"/>
              </a:rPr>
              <a:t>int</a:t>
            </a:r>
            <a:r>
              <a:rPr lang="en-US" sz="2400" dirty="0">
                <a:latin typeface="Courier New"/>
                <a:cs typeface="Courier New"/>
              </a:rPr>
              <a:t> x, </a:t>
            </a:r>
            <a:r>
              <a:rPr lang="en-US" sz="2400" dirty="0" err="1">
                <a:latin typeface="Courier New"/>
                <a:cs typeface="Courier New"/>
              </a:rPr>
              <a:t>int</a:t>
            </a:r>
            <a:r>
              <a:rPr lang="en-US" sz="2400" dirty="0">
                <a:latin typeface="Courier New"/>
                <a:cs typeface="Courier New"/>
              </a:rPr>
              <a:t> *y)</a:t>
            </a:r>
          </a:p>
          <a:p>
            <a:pPr marL="0" indent="0">
              <a:buNone/>
            </a:pPr>
            <a:r>
              <a:rPr lang="en-US" sz="2400" dirty="0">
                <a:latin typeface="Courier New"/>
                <a:cs typeface="Courier New"/>
              </a:rPr>
              <a:t>{</a:t>
            </a:r>
          </a:p>
          <a:p>
            <a:pPr marL="0" indent="0">
              <a:buNone/>
            </a:pPr>
            <a:endParaRPr lang="en-US" sz="2400" dirty="0">
              <a:latin typeface="Courier New"/>
              <a:cs typeface="Courier New"/>
            </a:endParaRPr>
          </a:p>
          <a:p>
            <a:pPr marL="0" indent="0">
              <a:buNone/>
            </a:pPr>
            <a:r>
              <a:rPr lang="en-US" sz="2400" dirty="0">
                <a:latin typeface="Courier New"/>
                <a:cs typeface="Courier New"/>
              </a:rPr>
              <a:t>}</a:t>
            </a:r>
          </a:p>
          <a:p>
            <a:pPr marL="0" indent="0">
              <a:buNone/>
            </a:pPr>
            <a:endParaRPr lang="en-US" sz="2400" dirty="0">
              <a:latin typeface="Courier New"/>
              <a:cs typeface="Courier New"/>
            </a:endParaRPr>
          </a:p>
          <a:p>
            <a:pPr marL="0" indent="0">
              <a:buNone/>
            </a:pPr>
            <a:r>
              <a:rPr lang="en-US" sz="2400" dirty="0">
                <a:latin typeface="Courier New"/>
                <a:cs typeface="Courier New"/>
              </a:rPr>
              <a:t>void bar (</a:t>
            </a:r>
            <a:r>
              <a:rPr lang="en-US" sz="2400" dirty="0" err="1">
                <a:latin typeface="Courier New"/>
                <a:cs typeface="Courier New"/>
              </a:rPr>
              <a:t>int</a:t>
            </a:r>
            <a:r>
              <a:rPr lang="en-US" sz="2400" dirty="0">
                <a:latin typeface="Courier New"/>
                <a:cs typeface="Courier New"/>
              </a:rPr>
              <a:t> w)</a:t>
            </a:r>
          </a:p>
          <a:p>
            <a:pPr marL="0" indent="0">
              <a:buNone/>
            </a:pPr>
            <a:r>
              <a:rPr lang="en-US" sz="2400" dirty="0">
                <a:latin typeface="Courier New"/>
                <a:cs typeface="Courier New"/>
              </a:rPr>
              <a:t>{</a:t>
            </a:r>
          </a:p>
          <a:p>
            <a:pPr marL="0" indent="0">
              <a:buNone/>
            </a:pPr>
            <a:r>
              <a:rPr lang="en-US" sz="2400" dirty="0">
                <a:latin typeface="Courier New"/>
                <a:cs typeface="Courier New"/>
              </a:rPr>
              <a:t>. . .</a:t>
            </a:r>
          </a:p>
          <a:p>
            <a:pPr marL="0" indent="0">
              <a:buNone/>
            </a:pPr>
            <a:r>
              <a:rPr lang="en-US" sz="2400" dirty="0">
                <a:latin typeface="Courier New"/>
                <a:cs typeface="Courier New"/>
              </a:rPr>
              <a:t>}</a:t>
            </a:r>
          </a:p>
        </p:txBody>
      </p:sp>
      <p:grpSp>
        <p:nvGrpSpPr>
          <p:cNvPr id="13" name="Group 12"/>
          <p:cNvGrpSpPr/>
          <p:nvPr/>
        </p:nvGrpSpPr>
        <p:grpSpPr>
          <a:xfrm>
            <a:off x="2069910" y="711783"/>
            <a:ext cx="8598090" cy="3916823"/>
            <a:chOff x="-146422" y="1743748"/>
            <a:chExt cx="8598090" cy="3916823"/>
          </a:xfrm>
        </p:grpSpPr>
        <p:sp>
          <p:nvSpPr>
            <p:cNvPr id="3" name="Freeform 2"/>
            <p:cNvSpPr/>
            <p:nvPr/>
          </p:nvSpPr>
          <p:spPr>
            <a:xfrm>
              <a:off x="561703" y="2573384"/>
              <a:ext cx="1945936" cy="450702"/>
            </a:xfrm>
            <a:custGeom>
              <a:avLst/>
              <a:gdLst>
                <a:gd name="connsiteX0" fmla="*/ 817942 w 839467"/>
                <a:gd name="connsiteY0" fmla="*/ 139904 h 473522"/>
                <a:gd name="connsiteX1" fmla="*/ 774893 w 839467"/>
                <a:gd name="connsiteY1" fmla="*/ 86095 h 473522"/>
                <a:gd name="connsiteX2" fmla="*/ 710318 w 839467"/>
                <a:gd name="connsiteY2" fmla="*/ 43047 h 473522"/>
                <a:gd name="connsiteX3" fmla="*/ 645744 w 839467"/>
                <a:gd name="connsiteY3" fmla="*/ 21523 h 473522"/>
                <a:gd name="connsiteX4" fmla="*/ 495070 w 839467"/>
                <a:gd name="connsiteY4" fmla="*/ 0 h 473522"/>
                <a:gd name="connsiteX5" fmla="*/ 236773 w 839467"/>
                <a:gd name="connsiteY5" fmla="*/ 10762 h 473522"/>
                <a:gd name="connsiteX6" fmla="*/ 129149 w 839467"/>
                <a:gd name="connsiteY6" fmla="*/ 53809 h 473522"/>
                <a:gd name="connsiteX7" fmla="*/ 64575 w 839467"/>
                <a:gd name="connsiteY7" fmla="*/ 86095 h 473522"/>
                <a:gd name="connsiteX8" fmla="*/ 53812 w 839467"/>
                <a:gd name="connsiteY8" fmla="*/ 118380 h 473522"/>
                <a:gd name="connsiteX9" fmla="*/ 10763 w 839467"/>
                <a:gd name="connsiteY9" fmla="*/ 182951 h 473522"/>
                <a:gd name="connsiteX10" fmla="*/ 0 w 839467"/>
                <a:gd name="connsiteY10" fmla="*/ 215237 h 473522"/>
                <a:gd name="connsiteX11" fmla="*/ 53812 w 839467"/>
                <a:gd name="connsiteY11" fmla="*/ 387427 h 473522"/>
                <a:gd name="connsiteX12" fmla="*/ 86099 w 839467"/>
                <a:gd name="connsiteY12" fmla="*/ 398189 h 473522"/>
                <a:gd name="connsiteX13" fmla="*/ 107624 w 839467"/>
                <a:gd name="connsiteY13" fmla="*/ 430474 h 473522"/>
                <a:gd name="connsiteX14" fmla="*/ 172199 w 839467"/>
                <a:gd name="connsiteY14" fmla="*/ 451998 h 473522"/>
                <a:gd name="connsiteX15" fmla="*/ 247535 w 839467"/>
                <a:gd name="connsiteY15" fmla="*/ 473522 h 473522"/>
                <a:gd name="connsiteX16" fmla="*/ 473546 w 839467"/>
                <a:gd name="connsiteY16" fmla="*/ 462760 h 473522"/>
                <a:gd name="connsiteX17" fmla="*/ 624219 w 839467"/>
                <a:gd name="connsiteY17" fmla="*/ 419712 h 473522"/>
                <a:gd name="connsiteX18" fmla="*/ 656506 w 839467"/>
                <a:gd name="connsiteY18" fmla="*/ 398189 h 473522"/>
                <a:gd name="connsiteX19" fmla="*/ 699556 w 839467"/>
                <a:gd name="connsiteY19" fmla="*/ 387427 h 473522"/>
                <a:gd name="connsiteX20" fmla="*/ 731843 w 839467"/>
                <a:gd name="connsiteY20" fmla="*/ 376665 h 473522"/>
                <a:gd name="connsiteX21" fmla="*/ 807180 w 839467"/>
                <a:gd name="connsiteY21" fmla="*/ 355141 h 473522"/>
                <a:gd name="connsiteX22" fmla="*/ 839467 w 839467"/>
                <a:gd name="connsiteY22" fmla="*/ 247523 h 473522"/>
                <a:gd name="connsiteX23" fmla="*/ 828705 w 839467"/>
                <a:gd name="connsiteY23" fmla="*/ 172190 h 473522"/>
                <a:gd name="connsiteX24" fmla="*/ 817942 w 839467"/>
                <a:gd name="connsiteY24" fmla="*/ 139904 h 47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39467" h="473522">
                  <a:moveTo>
                    <a:pt x="817942" y="139904"/>
                  </a:moveTo>
                  <a:cubicBezTo>
                    <a:pt x="808973" y="125555"/>
                    <a:pt x="791967" y="101461"/>
                    <a:pt x="774893" y="86095"/>
                  </a:cubicBezTo>
                  <a:cubicBezTo>
                    <a:pt x="755664" y="68790"/>
                    <a:pt x="734860" y="51227"/>
                    <a:pt x="710318" y="43047"/>
                  </a:cubicBezTo>
                  <a:cubicBezTo>
                    <a:pt x="688793" y="35872"/>
                    <a:pt x="668124" y="25253"/>
                    <a:pt x="645744" y="21523"/>
                  </a:cubicBezTo>
                  <a:cubicBezTo>
                    <a:pt x="552640" y="6008"/>
                    <a:pt x="602823" y="13469"/>
                    <a:pt x="495070" y="0"/>
                  </a:cubicBezTo>
                  <a:cubicBezTo>
                    <a:pt x="408971" y="3587"/>
                    <a:pt x="322519" y="2188"/>
                    <a:pt x="236773" y="10762"/>
                  </a:cubicBezTo>
                  <a:cubicBezTo>
                    <a:pt x="194168" y="15022"/>
                    <a:pt x="166195" y="37933"/>
                    <a:pt x="129149" y="53809"/>
                  </a:cubicBezTo>
                  <a:cubicBezTo>
                    <a:pt x="66769" y="80542"/>
                    <a:pt x="126622" y="44732"/>
                    <a:pt x="64575" y="86095"/>
                  </a:cubicBezTo>
                  <a:cubicBezTo>
                    <a:pt x="60987" y="96857"/>
                    <a:pt x="59321" y="108464"/>
                    <a:pt x="53812" y="118380"/>
                  </a:cubicBezTo>
                  <a:cubicBezTo>
                    <a:pt x="41249" y="140993"/>
                    <a:pt x="18944" y="158410"/>
                    <a:pt x="10763" y="182951"/>
                  </a:cubicBezTo>
                  <a:lnTo>
                    <a:pt x="0" y="215237"/>
                  </a:lnTo>
                  <a:cubicBezTo>
                    <a:pt x="2732" y="242554"/>
                    <a:pt x="-1626" y="368948"/>
                    <a:pt x="53812" y="387427"/>
                  </a:cubicBezTo>
                  <a:lnTo>
                    <a:pt x="86099" y="398189"/>
                  </a:lnTo>
                  <a:cubicBezTo>
                    <a:pt x="93274" y="408951"/>
                    <a:pt x="96656" y="423619"/>
                    <a:pt x="107624" y="430474"/>
                  </a:cubicBezTo>
                  <a:cubicBezTo>
                    <a:pt x="126865" y="442499"/>
                    <a:pt x="150674" y="444823"/>
                    <a:pt x="172199" y="451998"/>
                  </a:cubicBezTo>
                  <a:cubicBezTo>
                    <a:pt x="218520" y="467438"/>
                    <a:pt x="193478" y="460008"/>
                    <a:pt x="247535" y="473522"/>
                  </a:cubicBezTo>
                  <a:cubicBezTo>
                    <a:pt x="322872" y="469935"/>
                    <a:pt x="398524" y="470521"/>
                    <a:pt x="473546" y="462760"/>
                  </a:cubicBezTo>
                  <a:cubicBezTo>
                    <a:pt x="482041" y="461881"/>
                    <a:pt x="607981" y="430536"/>
                    <a:pt x="624219" y="419712"/>
                  </a:cubicBezTo>
                  <a:cubicBezTo>
                    <a:pt x="634981" y="412538"/>
                    <a:pt x="644617" y="403284"/>
                    <a:pt x="656506" y="398189"/>
                  </a:cubicBezTo>
                  <a:cubicBezTo>
                    <a:pt x="670102" y="392363"/>
                    <a:pt x="685333" y="391490"/>
                    <a:pt x="699556" y="387427"/>
                  </a:cubicBezTo>
                  <a:cubicBezTo>
                    <a:pt x="710464" y="384311"/>
                    <a:pt x="720935" y="379781"/>
                    <a:pt x="731843" y="376665"/>
                  </a:cubicBezTo>
                  <a:cubicBezTo>
                    <a:pt x="826440" y="349638"/>
                    <a:pt x="729767" y="380944"/>
                    <a:pt x="807180" y="355141"/>
                  </a:cubicBezTo>
                  <a:cubicBezTo>
                    <a:pt x="833382" y="276538"/>
                    <a:pt x="823202" y="312581"/>
                    <a:pt x="839467" y="247523"/>
                  </a:cubicBezTo>
                  <a:cubicBezTo>
                    <a:pt x="835880" y="222412"/>
                    <a:pt x="839008" y="195369"/>
                    <a:pt x="828705" y="172190"/>
                  </a:cubicBezTo>
                  <a:cubicBezTo>
                    <a:pt x="790447" y="86115"/>
                    <a:pt x="826911" y="154253"/>
                    <a:pt x="817942" y="139904"/>
                  </a:cubicBezTo>
                  <a:close/>
                </a:path>
              </a:pathLst>
            </a:cu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2232080" y="1743748"/>
              <a:ext cx="6198876" cy="461665"/>
            </a:xfrm>
            <a:prstGeom prst="rect">
              <a:avLst/>
            </a:prstGeom>
            <a:noFill/>
          </p:spPr>
          <p:txBody>
            <a:bodyPr wrap="none" rtlCol="0">
              <a:spAutoFit/>
            </a:bodyPr>
            <a:lstStyle/>
            <a:p>
              <a:r>
                <a:rPr lang="en-US" sz="2400" dirty="0">
                  <a:solidFill>
                    <a:srgbClr val="FF0000"/>
                  </a:solidFill>
                  <a:latin typeface="Courier" pitchFamily="2" charset="0"/>
                </a:rPr>
                <a:t>JSR foo  </a:t>
              </a:r>
              <a:r>
                <a:rPr lang="en-US" sz="2400" dirty="0">
                  <a:solidFill>
                    <a:srgbClr val="FF0000"/>
                  </a:solidFill>
                </a:rPr>
                <a:t>// Save return address (PC+1) in R7</a:t>
              </a:r>
            </a:p>
          </p:txBody>
        </p:sp>
        <p:cxnSp>
          <p:nvCxnSpPr>
            <p:cNvPr id="9" name="Straight Arrow Connector 8"/>
            <p:cNvCxnSpPr>
              <a:cxnSpLocks/>
              <a:stCxn id="6" idx="1"/>
            </p:cNvCxnSpPr>
            <p:nvPr/>
          </p:nvCxnSpPr>
          <p:spPr>
            <a:xfrm flipH="1">
              <a:off x="1527440" y="1974581"/>
              <a:ext cx="704640" cy="605921"/>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FBEB9885-7419-AF4E-BF99-85E9B07CC9B8}"/>
                </a:ext>
              </a:extLst>
            </p:cNvPr>
            <p:cNvSpPr txBox="1"/>
            <p:nvPr/>
          </p:nvSpPr>
          <p:spPr>
            <a:xfrm>
              <a:off x="1017325" y="5198906"/>
              <a:ext cx="7434343" cy="461665"/>
            </a:xfrm>
            <a:prstGeom prst="rect">
              <a:avLst/>
            </a:prstGeom>
            <a:noFill/>
          </p:spPr>
          <p:txBody>
            <a:bodyPr wrap="none" rtlCol="0">
              <a:spAutoFit/>
            </a:bodyPr>
            <a:lstStyle/>
            <a:p>
              <a:r>
                <a:rPr lang="en-US" sz="2400" dirty="0">
                  <a:solidFill>
                    <a:srgbClr val="FF0000"/>
                  </a:solidFill>
                  <a:latin typeface="Courier" pitchFamily="2" charset="0"/>
                </a:rPr>
                <a:t>RET</a:t>
              </a:r>
              <a:r>
                <a:rPr lang="en-US" sz="2400" dirty="0">
                  <a:solidFill>
                    <a:srgbClr val="FF0000"/>
                  </a:solidFill>
                </a:rPr>
                <a:t> // Resume execution of caller (jump to address in R7)</a:t>
              </a:r>
            </a:p>
          </p:txBody>
        </p:sp>
        <p:cxnSp>
          <p:nvCxnSpPr>
            <p:cNvPr id="16" name="Straight Arrow Connector 15">
              <a:extLst>
                <a:ext uri="{FF2B5EF4-FFF2-40B4-BE49-F238E27FC236}">
                  <a16:creationId xmlns:a16="http://schemas.microsoft.com/office/drawing/2014/main" id="{A7222122-664E-1A47-B5A9-9F597B619CC8}"/>
                </a:ext>
              </a:extLst>
            </p:cNvPr>
            <p:cNvCxnSpPr>
              <a:cxnSpLocks/>
              <a:stCxn id="15" idx="1"/>
            </p:cNvCxnSpPr>
            <p:nvPr/>
          </p:nvCxnSpPr>
          <p:spPr>
            <a:xfrm flipH="1" flipV="1">
              <a:off x="-146422" y="5003465"/>
              <a:ext cx="1163747" cy="426274"/>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17" name="Group 16">
            <a:extLst>
              <a:ext uri="{FF2B5EF4-FFF2-40B4-BE49-F238E27FC236}">
                <a16:creationId xmlns:a16="http://schemas.microsoft.com/office/drawing/2014/main" id="{F872A6BD-F61B-3245-B99F-D459044B96FD}"/>
              </a:ext>
            </a:extLst>
          </p:cNvPr>
          <p:cNvGrpSpPr/>
          <p:nvPr/>
        </p:nvGrpSpPr>
        <p:grpSpPr>
          <a:xfrm>
            <a:off x="2124503" y="2887427"/>
            <a:ext cx="7526935" cy="928998"/>
            <a:chOff x="1296538" y="5221194"/>
            <a:chExt cx="7526935" cy="928998"/>
          </a:xfrm>
        </p:grpSpPr>
        <p:grpSp>
          <p:nvGrpSpPr>
            <p:cNvPr id="14" name="Group 13"/>
            <p:cNvGrpSpPr/>
            <p:nvPr/>
          </p:nvGrpSpPr>
          <p:grpSpPr>
            <a:xfrm>
              <a:off x="1984978" y="5221194"/>
              <a:ext cx="6838495" cy="928998"/>
              <a:chOff x="1374257" y="2936246"/>
              <a:chExt cx="6838495" cy="928998"/>
            </a:xfrm>
          </p:grpSpPr>
          <p:sp>
            <p:nvSpPr>
              <p:cNvPr id="5" name="Freeform 4"/>
              <p:cNvSpPr/>
              <p:nvPr/>
            </p:nvSpPr>
            <p:spPr>
              <a:xfrm>
                <a:off x="1374257" y="3391722"/>
                <a:ext cx="1456598" cy="473522"/>
              </a:xfrm>
              <a:custGeom>
                <a:avLst/>
                <a:gdLst>
                  <a:gd name="connsiteX0" fmla="*/ 817942 w 839467"/>
                  <a:gd name="connsiteY0" fmla="*/ 139904 h 473522"/>
                  <a:gd name="connsiteX1" fmla="*/ 774893 w 839467"/>
                  <a:gd name="connsiteY1" fmla="*/ 86095 h 473522"/>
                  <a:gd name="connsiteX2" fmla="*/ 710318 w 839467"/>
                  <a:gd name="connsiteY2" fmla="*/ 43047 h 473522"/>
                  <a:gd name="connsiteX3" fmla="*/ 645744 w 839467"/>
                  <a:gd name="connsiteY3" fmla="*/ 21523 h 473522"/>
                  <a:gd name="connsiteX4" fmla="*/ 495070 w 839467"/>
                  <a:gd name="connsiteY4" fmla="*/ 0 h 473522"/>
                  <a:gd name="connsiteX5" fmla="*/ 236773 w 839467"/>
                  <a:gd name="connsiteY5" fmla="*/ 10762 h 473522"/>
                  <a:gd name="connsiteX6" fmla="*/ 129149 w 839467"/>
                  <a:gd name="connsiteY6" fmla="*/ 53809 h 473522"/>
                  <a:gd name="connsiteX7" fmla="*/ 64575 w 839467"/>
                  <a:gd name="connsiteY7" fmla="*/ 86095 h 473522"/>
                  <a:gd name="connsiteX8" fmla="*/ 53812 w 839467"/>
                  <a:gd name="connsiteY8" fmla="*/ 118380 h 473522"/>
                  <a:gd name="connsiteX9" fmla="*/ 10763 w 839467"/>
                  <a:gd name="connsiteY9" fmla="*/ 182951 h 473522"/>
                  <a:gd name="connsiteX10" fmla="*/ 0 w 839467"/>
                  <a:gd name="connsiteY10" fmla="*/ 215237 h 473522"/>
                  <a:gd name="connsiteX11" fmla="*/ 53812 w 839467"/>
                  <a:gd name="connsiteY11" fmla="*/ 387427 h 473522"/>
                  <a:gd name="connsiteX12" fmla="*/ 86099 w 839467"/>
                  <a:gd name="connsiteY12" fmla="*/ 398189 h 473522"/>
                  <a:gd name="connsiteX13" fmla="*/ 107624 w 839467"/>
                  <a:gd name="connsiteY13" fmla="*/ 430474 h 473522"/>
                  <a:gd name="connsiteX14" fmla="*/ 172199 w 839467"/>
                  <a:gd name="connsiteY14" fmla="*/ 451998 h 473522"/>
                  <a:gd name="connsiteX15" fmla="*/ 247535 w 839467"/>
                  <a:gd name="connsiteY15" fmla="*/ 473522 h 473522"/>
                  <a:gd name="connsiteX16" fmla="*/ 473546 w 839467"/>
                  <a:gd name="connsiteY16" fmla="*/ 462760 h 473522"/>
                  <a:gd name="connsiteX17" fmla="*/ 624219 w 839467"/>
                  <a:gd name="connsiteY17" fmla="*/ 419712 h 473522"/>
                  <a:gd name="connsiteX18" fmla="*/ 656506 w 839467"/>
                  <a:gd name="connsiteY18" fmla="*/ 398189 h 473522"/>
                  <a:gd name="connsiteX19" fmla="*/ 699556 w 839467"/>
                  <a:gd name="connsiteY19" fmla="*/ 387427 h 473522"/>
                  <a:gd name="connsiteX20" fmla="*/ 731843 w 839467"/>
                  <a:gd name="connsiteY20" fmla="*/ 376665 h 473522"/>
                  <a:gd name="connsiteX21" fmla="*/ 807180 w 839467"/>
                  <a:gd name="connsiteY21" fmla="*/ 355141 h 473522"/>
                  <a:gd name="connsiteX22" fmla="*/ 839467 w 839467"/>
                  <a:gd name="connsiteY22" fmla="*/ 247523 h 473522"/>
                  <a:gd name="connsiteX23" fmla="*/ 828705 w 839467"/>
                  <a:gd name="connsiteY23" fmla="*/ 172190 h 473522"/>
                  <a:gd name="connsiteX24" fmla="*/ 817942 w 839467"/>
                  <a:gd name="connsiteY24" fmla="*/ 139904 h 47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39467" h="473522">
                    <a:moveTo>
                      <a:pt x="817942" y="139904"/>
                    </a:moveTo>
                    <a:cubicBezTo>
                      <a:pt x="808973" y="125555"/>
                      <a:pt x="791967" y="101461"/>
                      <a:pt x="774893" y="86095"/>
                    </a:cubicBezTo>
                    <a:cubicBezTo>
                      <a:pt x="755664" y="68790"/>
                      <a:pt x="734860" y="51227"/>
                      <a:pt x="710318" y="43047"/>
                    </a:cubicBezTo>
                    <a:cubicBezTo>
                      <a:pt x="688793" y="35872"/>
                      <a:pt x="668124" y="25253"/>
                      <a:pt x="645744" y="21523"/>
                    </a:cubicBezTo>
                    <a:cubicBezTo>
                      <a:pt x="552640" y="6008"/>
                      <a:pt x="602823" y="13469"/>
                      <a:pt x="495070" y="0"/>
                    </a:cubicBezTo>
                    <a:cubicBezTo>
                      <a:pt x="408971" y="3587"/>
                      <a:pt x="322519" y="2188"/>
                      <a:pt x="236773" y="10762"/>
                    </a:cubicBezTo>
                    <a:cubicBezTo>
                      <a:pt x="194168" y="15022"/>
                      <a:pt x="166195" y="37933"/>
                      <a:pt x="129149" y="53809"/>
                    </a:cubicBezTo>
                    <a:cubicBezTo>
                      <a:pt x="66769" y="80542"/>
                      <a:pt x="126622" y="44732"/>
                      <a:pt x="64575" y="86095"/>
                    </a:cubicBezTo>
                    <a:cubicBezTo>
                      <a:pt x="60987" y="96857"/>
                      <a:pt x="59321" y="108464"/>
                      <a:pt x="53812" y="118380"/>
                    </a:cubicBezTo>
                    <a:cubicBezTo>
                      <a:pt x="41249" y="140993"/>
                      <a:pt x="18944" y="158410"/>
                      <a:pt x="10763" y="182951"/>
                    </a:cubicBezTo>
                    <a:lnTo>
                      <a:pt x="0" y="215237"/>
                    </a:lnTo>
                    <a:cubicBezTo>
                      <a:pt x="2732" y="242554"/>
                      <a:pt x="-1626" y="368948"/>
                      <a:pt x="53812" y="387427"/>
                    </a:cubicBezTo>
                    <a:lnTo>
                      <a:pt x="86099" y="398189"/>
                    </a:lnTo>
                    <a:cubicBezTo>
                      <a:pt x="93274" y="408951"/>
                      <a:pt x="96656" y="423619"/>
                      <a:pt x="107624" y="430474"/>
                    </a:cubicBezTo>
                    <a:cubicBezTo>
                      <a:pt x="126865" y="442499"/>
                      <a:pt x="150674" y="444823"/>
                      <a:pt x="172199" y="451998"/>
                    </a:cubicBezTo>
                    <a:cubicBezTo>
                      <a:pt x="218520" y="467438"/>
                      <a:pt x="193478" y="460008"/>
                      <a:pt x="247535" y="473522"/>
                    </a:cubicBezTo>
                    <a:cubicBezTo>
                      <a:pt x="322872" y="469935"/>
                      <a:pt x="398524" y="470521"/>
                      <a:pt x="473546" y="462760"/>
                    </a:cubicBezTo>
                    <a:cubicBezTo>
                      <a:pt x="482041" y="461881"/>
                      <a:pt x="607981" y="430536"/>
                      <a:pt x="624219" y="419712"/>
                    </a:cubicBezTo>
                    <a:cubicBezTo>
                      <a:pt x="634981" y="412538"/>
                      <a:pt x="644617" y="403284"/>
                      <a:pt x="656506" y="398189"/>
                    </a:cubicBezTo>
                    <a:cubicBezTo>
                      <a:pt x="670102" y="392363"/>
                      <a:pt x="685333" y="391490"/>
                      <a:pt x="699556" y="387427"/>
                    </a:cubicBezTo>
                    <a:cubicBezTo>
                      <a:pt x="710464" y="384311"/>
                      <a:pt x="720935" y="379781"/>
                      <a:pt x="731843" y="376665"/>
                    </a:cubicBezTo>
                    <a:cubicBezTo>
                      <a:pt x="826440" y="349638"/>
                      <a:pt x="729767" y="380944"/>
                      <a:pt x="807180" y="355141"/>
                    </a:cubicBezTo>
                    <a:cubicBezTo>
                      <a:pt x="833382" y="276538"/>
                      <a:pt x="823202" y="312581"/>
                      <a:pt x="839467" y="247523"/>
                    </a:cubicBezTo>
                    <a:cubicBezTo>
                      <a:pt x="835880" y="222412"/>
                      <a:pt x="839008" y="195369"/>
                      <a:pt x="828705" y="172190"/>
                    </a:cubicBezTo>
                    <a:cubicBezTo>
                      <a:pt x="790447" y="86115"/>
                      <a:pt x="826911" y="154253"/>
                      <a:pt x="817942" y="139904"/>
                    </a:cubicBezTo>
                    <a:close/>
                  </a:path>
                </a:pathLst>
              </a:cu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181108" y="2936246"/>
                <a:ext cx="4031644" cy="830997"/>
              </a:xfrm>
              <a:prstGeom prst="rect">
                <a:avLst/>
              </a:prstGeom>
              <a:noFill/>
            </p:spPr>
            <p:txBody>
              <a:bodyPr wrap="square" rtlCol="0">
                <a:spAutoFit/>
              </a:bodyPr>
              <a:lstStyle/>
              <a:p>
                <a:r>
                  <a:rPr lang="en-US" sz="2400" dirty="0">
                    <a:solidFill>
                      <a:srgbClr val="FF0000"/>
                    </a:solidFill>
                  </a:rPr>
                  <a:t>Where do we save the return address for bar?</a:t>
                </a:r>
              </a:p>
            </p:txBody>
          </p:sp>
          <p:cxnSp>
            <p:nvCxnSpPr>
              <p:cNvPr id="10" name="Straight Arrow Connector 9"/>
              <p:cNvCxnSpPr>
                <a:cxnSpLocks/>
                <a:stCxn id="7" idx="1"/>
              </p:cNvCxnSpPr>
              <p:nvPr/>
            </p:nvCxnSpPr>
            <p:spPr>
              <a:xfrm flipH="1">
                <a:off x="2856980" y="3351745"/>
                <a:ext cx="1324128" cy="209813"/>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
          <p:nvSpPr>
            <p:cNvPr id="8" name="TextBox 7">
              <a:extLst>
                <a:ext uri="{FF2B5EF4-FFF2-40B4-BE49-F238E27FC236}">
                  <a16:creationId xmlns:a16="http://schemas.microsoft.com/office/drawing/2014/main" id="{4C93B010-B836-0B47-A1AD-8BAF7D790DDA}"/>
                </a:ext>
              </a:extLst>
            </p:cNvPr>
            <p:cNvSpPr txBox="1"/>
            <p:nvPr/>
          </p:nvSpPr>
          <p:spPr>
            <a:xfrm>
              <a:off x="1296538" y="5732059"/>
              <a:ext cx="2941831" cy="369332"/>
            </a:xfrm>
            <a:prstGeom prst="rect">
              <a:avLst/>
            </a:prstGeom>
            <a:noFill/>
          </p:spPr>
          <p:txBody>
            <a:bodyPr wrap="none" rtlCol="0">
              <a:spAutoFit/>
            </a:bodyPr>
            <a:lstStyle/>
            <a:p>
              <a:r>
                <a:rPr lang="en-US" dirty="0">
                  <a:latin typeface="Courier New"/>
                  <a:cs typeface="Courier New"/>
                </a:rPr>
                <a:t>. . . bar(a); . . . </a:t>
              </a:r>
            </a:p>
          </p:txBody>
        </p:sp>
      </p:grpSp>
    </p:spTree>
    <p:extLst>
      <p:ext uri="{BB962C8B-B14F-4D97-AF65-F5344CB8AC3E}">
        <p14:creationId xmlns:p14="http://schemas.microsoft.com/office/powerpoint/2010/main" val="1094059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9144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913028"/>
            <a:ext cx="7772400" cy="2080201"/>
          </a:xfrm>
        </p:spPr>
        <p:txBody>
          <a:bodyPr>
            <a:normAutofit/>
          </a:bodyPr>
          <a:lstStyle/>
          <a:p>
            <a:r>
              <a:rPr lang="en-US" dirty="0" smtClean="0"/>
              <a:t>Functions and I/O</a:t>
            </a:r>
            <a:br>
              <a:rPr lang="en-US" dirty="0" smtClean="0"/>
            </a:br>
            <a:r>
              <a:rPr lang="en-US" dirty="0" smtClean="0"/>
              <a:t>Part 2: The Runtime Stack</a:t>
            </a:r>
            <a:endParaRPr lang="en-US" dirty="0"/>
          </a:p>
        </p:txBody>
      </p:sp>
      <p:sp>
        <p:nvSpPr>
          <p:cNvPr id="5" name="Subtitle 2"/>
          <p:cNvSpPr txBox="1">
            <a:spLocks/>
          </p:cNvSpPr>
          <p:nvPr/>
        </p:nvSpPr>
        <p:spPr bwMode="auto">
          <a:xfrm>
            <a:off x="1828800" y="3886200"/>
            <a:ext cx="8534400" cy="17526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fontAlgn="base">
              <a:spcBef>
                <a:spcPct val="20000"/>
              </a:spcBef>
              <a:spcAft>
                <a:spcPct val="0"/>
              </a:spcAft>
              <a:buNone/>
              <a:defRPr sz="2000">
                <a:solidFill>
                  <a:schemeClr val="tx1"/>
                </a:solidFill>
                <a:latin typeface="+mn-lt"/>
                <a:ea typeface="+mn-ea"/>
              </a:defRPr>
            </a:lvl6pPr>
            <a:lvl7pPr marL="2743200" indent="0" algn="ctr" rtl="0" fontAlgn="base">
              <a:spcBef>
                <a:spcPct val="20000"/>
              </a:spcBef>
              <a:spcAft>
                <a:spcPct val="0"/>
              </a:spcAft>
              <a:buNone/>
              <a:defRPr sz="2000">
                <a:solidFill>
                  <a:schemeClr val="tx1"/>
                </a:solidFill>
                <a:latin typeface="+mn-lt"/>
                <a:ea typeface="+mn-ea"/>
              </a:defRPr>
            </a:lvl7pPr>
            <a:lvl8pPr marL="3200400" indent="0" algn="ctr" rtl="0" fontAlgn="base">
              <a:spcBef>
                <a:spcPct val="20000"/>
              </a:spcBef>
              <a:spcAft>
                <a:spcPct val="0"/>
              </a:spcAft>
              <a:buNone/>
              <a:defRPr sz="2000">
                <a:solidFill>
                  <a:schemeClr val="tx1"/>
                </a:solidFill>
                <a:latin typeface="+mn-lt"/>
                <a:ea typeface="+mn-ea"/>
              </a:defRPr>
            </a:lvl8pPr>
            <a:lvl9pPr marL="3657600" indent="0" algn="ctr" rtl="0" fontAlgn="base">
              <a:spcBef>
                <a:spcPct val="20000"/>
              </a:spcBef>
              <a:spcAft>
                <a:spcPct val="0"/>
              </a:spcAft>
              <a:buNone/>
              <a:defRPr sz="2000">
                <a:solidFill>
                  <a:schemeClr val="tx1"/>
                </a:solidFill>
                <a:latin typeface="+mn-lt"/>
                <a:ea typeface="+mn-ea"/>
              </a:defRPr>
            </a:lvl9p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3200" b="0" i="0" u="none" strike="noStrike" kern="0" cap="none" spc="0" normalizeH="0" baseline="0" noProof="0" dirty="0" smtClean="0">
                <a:ln>
                  <a:noFill/>
                </a:ln>
                <a:solidFill>
                  <a:srgbClr val="000000"/>
                </a:solidFill>
                <a:effectLst/>
                <a:uLnTx/>
                <a:uFillTx/>
                <a:latin typeface="Arial"/>
                <a:ea typeface="ＭＳ Ｐゴシック"/>
              </a:rPr>
              <a:t>For use in Fall 2020 CSE6010/CX4010 only</a:t>
            </a: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3200" b="0" i="0" u="none" strike="noStrike" kern="0" cap="none" spc="0" normalizeH="0" baseline="0" noProof="0" dirty="0" smtClean="0">
                <a:ln>
                  <a:noFill/>
                </a:ln>
                <a:solidFill>
                  <a:srgbClr val="000000"/>
                </a:solidFill>
                <a:effectLst/>
                <a:uLnTx/>
                <a:uFillTx/>
                <a:latin typeface="Arial"/>
                <a:ea typeface="ＭＳ Ｐゴシック"/>
              </a:rPr>
              <a:t>Not for distribution</a:t>
            </a:r>
          </a:p>
          <a:p>
            <a:pPr marL="0" marR="0" lvl="0" indent="0" algn="ctr"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Arial"/>
              <a:ea typeface="ＭＳ Ｐゴシック"/>
            </a:endParaRPr>
          </a:p>
        </p:txBody>
      </p:sp>
    </p:spTree>
    <p:extLst>
      <p:ext uri="{BB962C8B-B14F-4D97-AF65-F5344CB8AC3E}">
        <p14:creationId xmlns:p14="http://schemas.microsoft.com/office/powerpoint/2010/main" val="2621255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8636"/>
            <a:ext cx="8229600" cy="1143000"/>
          </a:xfrm>
        </p:spPr>
        <p:txBody>
          <a:bodyPr/>
          <a:lstStyle/>
          <a:p>
            <a:r>
              <a:rPr lang="en-US" dirty="0"/>
              <a:t>The Runtime Stack</a:t>
            </a:r>
          </a:p>
        </p:txBody>
      </p:sp>
      <p:sp>
        <p:nvSpPr>
          <p:cNvPr id="3" name="Content Placeholder 2"/>
          <p:cNvSpPr>
            <a:spLocks noGrp="1"/>
          </p:cNvSpPr>
          <p:nvPr>
            <p:ph idx="1"/>
          </p:nvPr>
        </p:nvSpPr>
        <p:spPr>
          <a:xfrm>
            <a:off x="552857" y="1158964"/>
            <a:ext cx="10972800" cy="4294780"/>
          </a:xfrm>
        </p:spPr>
        <p:txBody>
          <a:bodyPr>
            <a:normAutofit/>
          </a:bodyPr>
          <a:lstStyle/>
          <a:p>
            <a:r>
              <a:rPr lang="en-US" dirty="0"/>
              <a:t>We can </a:t>
            </a:r>
            <a:r>
              <a:rPr lang="en-US" dirty="0" smtClean="0"/>
              <a:t>consider </a:t>
            </a:r>
            <a:r>
              <a:rPr lang="en-US" dirty="0"/>
              <a:t>memory allocation for the return address for function calls like </a:t>
            </a:r>
            <a:r>
              <a:rPr lang="en-US" dirty="0" smtClean="0"/>
              <a:t>list data structure inserts </a:t>
            </a:r>
            <a:r>
              <a:rPr lang="en-US" dirty="0"/>
              <a:t>and deletes</a:t>
            </a:r>
          </a:p>
          <a:p>
            <a:pPr lvl="1"/>
            <a:r>
              <a:rPr lang="en-US" dirty="0"/>
              <a:t>Function call: insert return address into a </a:t>
            </a:r>
            <a:r>
              <a:rPr lang="en-US" dirty="0" smtClean="0"/>
              <a:t>list</a:t>
            </a:r>
            <a:endParaRPr lang="en-US" dirty="0"/>
          </a:p>
          <a:p>
            <a:pPr lvl="1"/>
            <a:r>
              <a:rPr lang="en-US" dirty="0"/>
              <a:t>Function return: delete return address from </a:t>
            </a:r>
            <a:r>
              <a:rPr lang="en-US" dirty="0" smtClean="0"/>
              <a:t>list</a:t>
            </a:r>
            <a:endParaRPr lang="en-US" dirty="0"/>
          </a:p>
          <a:p>
            <a:r>
              <a:rPr lang="en-US" dirty="0"/>
              <a:t>When a function returns, </a:t>
            </a:r>
            <a:r>
              <a:rPr lang="en-US" dirty="0">
                <a:solidFill>
                  <a:srgbClr val="FF0000"/>
                </a:solidFill>
              </a:rPr>
              <a:t>the most recently </a:t>
            </a:r>
            <a:r>
              <a:rPr lang="en-US" dirty="0" smtClean="0">
                <a:solidFill>
                  <a:srgbClr val="FF0000"/>
                </a:solidFill>
              </a:rPr>
              <a:t>saved </a:t>
            </a:r>
            <a:r>
              <a:rPr lang="en-US" dirty="0">
                <a:solidFill>
                  <a:srgbClr val="FF0000"/>
                </a:solidFill>
              </a:rPr>
              <a:t>return address </a:t>
            </a:r>
            <a:r>
              <a:rPr lang="en-US" dirty="0"/>
              <a:t>should be used </a:t>
            </a:r>
          </a:p>
          <a:p>
            <a:r>
              <a:rPr lang="en-US" dirty="0"/>
              <a:t>This suggest a </a:t>
            </a:r>
            <a:r>
              <a:rPr lang="en-US" dirty="0" smtClean="0"/>
              <a:t>last-in-first-out approach, i.e., a </a:t>
            </a:r>
            <a:r>
              <a:rPr lang="en-US" dirty="0" smtClean="0">
                <a:solidFill>
                  <a:srgbClr val="FF0000"/>
                </a:solidFill>
              </a:rPr>
              <a:t>stack</a:t>
            </a:r>
            <a:endParaRPr lang="en-US" dirty="0"/>
          </a:p>
        </p:txBody>
      </p:sp>
      <p:sp>
        <p:nvSpPr>
          <p:cNvPr id="5" name="Rectangle 4"/>
          <p:cNvSpPr/>
          <p:nvPr/>
        </p:nvSpPr>
        <p:spPr>
          <a:xfrm>
            <a:off x="552857" y="5668564"/>
            <a:ext cx="10972800" cy="1077218"/>
          </a:xfrm>
          <a:prstGeom prst="rect">
            <a:avLst/>
          </a:prstGeom>
        </p:spPr>
        <p:txBody>
          <a:bodyPr wrap="square">
            <a:spAutoFit/>
          </a:bodyPr>
          <a:lstStyle/>
          <a:p>
            <a:r>
              <a:rPr lang="en-US" sz="3200" dirty="0"/>
              <a:t>Storage for </a:t>
            </a:r>
            <a:r>
              <a:rPr lang="en-US" sz="3200" dirty="0" smtClean="0"/>
              <a:t>function </a:t>
            </a:r>
            <a:r>
              <a:rPr lang="en-US" sz="3200" dirty="0"/>
              <a:t>calls is managed in an area of memory called the </a:t>
            </a:r>
            <a:r>
              <a:rPr lang="en-US" sz="3200" dirty="0">
                <a:solidFill>
                  <a:srgbClr val="FF0000"/>
                </a:solidFill>
              </a:rPr>
              <a:t>runtime stack.</a:t>
            </a:r>
          </a:p>
        </p:txBody>
      </p:sp>
    </p:spTree>
    <p:extLst>
      <p:ext uri="{BB962C8B-B14F-4D97-AF65-F5344CB8AC3E}">
        <p14:creationId xmlns:p14="http://schemas.microsoft.com/office/powerpoint/2010/main" val="3861639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8594"/>
            <a:ext cx="8229600" cy="764368"/>
          </a:xfrm>
        </p:spPr>
        <p:txBody>
          <a:bodyPr>
            <a:normAutofit/>
          </a:bodyPr>
          <a:lstStyle/>
          <a:p>
            <a:r>
              <a:rPr lang="en-US" dirty="0"/>
              <a:t>LC-3 Function Call / Return</a:t>
            </a:r>
          </a:p>
        </p:txBody>
      </p:sp>
      <p:sp>
        <p:nvSpPr>
          <p:cNvPr id="4" name="Content Placeholder 2"/>
          <p:cNvSpPr txBox="1">
            <a:spLocks/>
          </p:cNvSpPr>
          <p:nvPr/>
        </p:nvSpPr>
        <p:spPr>
          <a:xfrm>
            <a:off x="809727" y="836112"/>
            <a:ext cx="5713521" cy="5618092"/>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a:latin typeface="Courier New"/>
                <a:cs typeface="Courier New"/>
              </a:rPr>
              <a:t>main ()</a:t>
            </a:r>
          </a:p>
          <a:p>
            <a:pPr marL="0" indent="0">
              <a:buNone/>
            </a:pPr>
            <a:r>
              <a:rPr lang="en-US" sz="2400" dirty="0">
                <a:latin typeface="Courier New"/>
                <a:cs typeface="Courier New"/>
              </a:rPr>
              <a:t>{</a:t>
            </a:r>
          </a:p>
          <a:p>
            <a:pPr marL="0" indent="0">
              <a:buNone/>
            </a:pPr>
            <a:r>
              <a:rPr lang="en-US" sz="2400" dirty="0">
                <a:latin typeface="Courier New"/>
                <a:cs typeface="Courier New"/>
              </a:rPr>
              <a:t>. . . foo(</a:t>
            </a:r>
            <a:r>
              <a:rPr lang="en-US" sz="2400" dirty="0" err="1">
                <a:latin typeface="Courier New"/>
                <a:cs typeface="Courier New"/>
              </a:rPr>
              <a:t>i</a:t>
            </a:r>
            <a:r>
              <a:rPr lang="en-US" sz="2400" dirty="0">
                <a:latin typeface="Courier New"/>
                <a:cs typeface="Courier New"/>
              </a:rPr>
              <a:t>,&amp;j) . . .</a:t>
            </a:r>
          </a:p>
          <a:p>
            <a:pPr marL="0" indent="0">
              <a:buNone/>
            </a:pPr>
            <a:r>
              <a:rPr lang="en-US" sz="2400" dirty="0">
                <a:latin typeface="Courier New"/>
                <a:cs typeface="Courier New"/>
              </a:rPr>
              <a:t>}</a:t>
            </a:r>
          </a:p>
          <a:p>
            <a:pPr marL="0" indent="0">
              <a:buNone/>
            </a:pPr>
            <a:endParaRPr lang="en-US" sz="2400" dirty="0">
              <a:latin typeface="Courier New"/>
              <a:cs typeface="Courier New"/>
            </a:endParaRPr>
          </a:p>
          <a:p>
            <a:pPr marL="0" indent="0">
              <a:buNone/>
            </a:pPr>
            <a:r>
              <a:rPr lang="en-US" sz="2400" dirty="0" err="1">
                <a:latin typeface="Courier New"/>
                <a:cs typeface="Courier New"/>
              </a:rPr>
              <a:t>int</a:t>
            </a:r>
            <a:r>
              <a:rPr lang="en-US" sz="2400" dirty="0">
                <a:latin typeface="Courier New"/>
                <a:cs typeface="Courier New"/>
              </a:rPr>
              <a:t> foo (</a:t>
            </a:r>
            <a:r>
              <a:rPr lang="en-US" sz="2400" dirty="0" err="1">
                <a:latin typeface="Courier New"/>
                <a:cs typeface="Courier New"/>
              </a:rPr>
              <a:t>int</a:t>
            </a:r>
            <a:r>
              <a:rPr lang="en-US" sz="2400" dirty="0">
                <a:latin typeface="Courier New"/>
                <a:cs typeface="Courier New"/>
              </a:rPr>
              <a:t> x, </a:t>
            </a:r>
            <a:r>
              <a:rPr lang="en-US" sz="2400" dirty="0" err="1">
                <a:latin typeface="Courier New"/>
                <a:cs typeface="Courier New"/>
              </a:rPr>
              <a:t>int</a:t>
            </a:r>
            <a:r>
              <a:rPr lang="en-US" sz="2400" dirty="0">
                <a:latin typeface="Courier New"/>
                <a:cs typeface="Courier New"/>
              </a:rPr>
              <a:t> *y)</a:t>
            </a:r>
          </a:p>
          <a:p>
            <a:pPr marL="0" indent="0">
              <a:buNone/>
            </a:pPr>
            <a:r>
              <a:rPr lang="en-US" sz="2400" dirty="0">
                <a:latin typeface="Courier New"/>
                <a:cs typeface="Courier New"/>
              </a:rPr>
              <a:t>{</a:t>
            </a:r>
          </a:p>
          <a:p>
            <a:pPr marL="0" indent="0">
              <a:buNone/>
            </a:pPr>
            <a:r>
              <a:rPr lang="en-US" sz="2400" dirty="0">
                <a:latin typeface="Courier New"/>
                <a:cs typeface="Courier New"/>
              </a:rPr>
              <a:t>. . .</a:t>
            </a:r>
          </a:p>
          <a:p>
            <a:pPr marL="0" indent="0">
              <a:buNone/>
            </a:pPr>
            <a:r>
              <a:rPr lang="en-US" sz="2400" dirty="0">
                <a:latin typeface="Courier New"/>
                <a:cs typeface="Courier New"/>
              </a:rPr>
              <a:t>bar(a);</a:t>
            </a:r>
          </a:p>
          <a:p>
            <a:pPr marL="0" indent="0">
              <a:buNone/>
            </a:pPr>
            <a:r>
              <a:rPr lang="en-US" sz="2400" dirty="0">
                <a:latin typeface="Courier New"/>
                <a:cs typeface="Courier New"/>
              </a:rPr>
              <a:t>. . . </a:t>
            </a:r>
          </a:p>
          <a:p>
            <a:pPr marL="0" indent="0">
              <a:buNone/>
            </a:pPr>
            <a:r>
              <a:rPr lang="en-US" sz="2400" dirty="0">
                <a:latin typeface="Courier New"/>
                <a:cs typeface="Courier New"/>
              </a:rPr>
              <a:t>}</a:t>
            </a:r>
          </a:p>
          <a:p>
            <a:pPr marL="0" indent="0">
              <a:buNone/>
            </a:pPr>
            <a:endParaRPr lang="en-US" sz="2400" dirty="0">
              <a:latin typeface="Courier New"/>
              <a:cs typeface="Courier New"/>
            </a:endParaRPr>
          </a:p>
          <a:p>
            <a:pPr marL="0" indent="0">
              <a:buNone/>
            </a:pPr>
            <a:r>
              <a:rPr lang="en-US" sz="2400" dirty="0">
                <a:latin typeface="Courier New"/>
                <a:cs typeface="Courier New"/>
              </a:rPr>
              <a:t>void bar (</a:t>
            </a:r>
            <a:r>
              <a:rPr lang="en-US" sz="2400" dirty="0" err="1">
                <a:latin typeface="Courier New"/>
                <a:cs typeface="Courier New"/>
              </a:rPr>
              <a:t>int</a:t>
            </a:r>
            <a:r>
              <a:rPr lang="en-US" sz="2400" dirty="0">
                <a:latin typeface="Courier New"/>
                <a:cs typeface="Courier New"/>
              </a:rPr>
              <a:t> w)</a:t>
            </a:r>
          </a:p>
          <a:p>
            <a:pPr marL="0" indent="0">
              <a:buNone/>
            </a:pPr>
            <a:r>
              <a:rPr lang="en-US" sz="2400" dirty="0">
                <a:latin typeface="Courier New"/>
                <a:cs typeface="Courier New"/>
              </a:rPr>
              <a:t>{</a:t>
            </a:r>
          </a:p>
          <a:p>
            <a:pPr marL="0" indent="0">
              <a:buNone/>
            </a:pPr>
            <a:r>
              <a:rPr lang="en-US" sz="2400" dirty="0">
                <a:latin typeface="Courier New"/>
                <a:cs typeface="Courier New"/>
              </a:rPr>
              <a:t>. . .</a:t>
            </a:r>
          </a:p>
          <a:p>
            <a:pPr marL="0" indent="0">
              <a:buNone/>
            </a:pPr>
            <a:r>
              <a:rPr lang="en-US" sz="2400" dirty="0">
                <a:latin typeface="Courier New"/>
                <a:cs typeface="Courier New"/>
              </a:rPr>
              <a:t>}</a:t>
            </a:r>
          </a:p>
        </p:txBody>
      </p:sp>
      <p:grpSp>
        <p:nvGrpSpPr>
          <p:cNvPr id="13" name="Group 12"/>
          <p:cNvGrpSpPr/>
          <p:nvPr/>
        </p:nvGrpSpPr>
        <p:grpSpPr>
          <a:xfrm>
            <a:off x="1709590" y="849431"/>
            <a:ext cx="7124677" cy="1012061"/>
            <a:chOff x="555172" y="1907522"/>
            <a:chExt cx="7124677" cy="1012061"/>
          </a:xfrm>
        </p:grpSpPr>
        <p:sp>
          <p:nvSpPr>
            <p:cNvPr id="3" name="Freeform 2"/>
            <p:cNvSpPr/>
            <p:nvPr/>
          </p:nvSpPr>
          <p:spPr>
            <a:xfrm>
              <a:off x="555172" y="2468881"/>
              <a:ext cx="1945936" cy="450702"/>
            </a:xfrm>
            <a:custGeom>
              <a:avLst/>
              <a:gdLst>
                <a:gd name="connsiteX0" fmla="*/ 817942 w 839467"/>
                <a:gd name="connsiteY0" fmla="*/ 139904 h 473522"/>
                <a:gd name="connsiteX1" fmla="*/ 774893 w 839467"/>
                <a:gd name="connsiteY1" fmla="*/ 86095 h 473522"/>
                <a:gd name="connsiteX2" fmla="*/ 710318 w 839467"/>
                <a:gd name="connsiteY2" fmla="*/ 43047 h 473522"/>
                <a:gd name="connsiteX3" fmla="*/ 645744 w 839467"/>
                <a:gd name="connsiteY3" fmla="*/ 21523 h 473522"/>
                <a:gd name="connsiteX4" fmla="*/ 495070 w 839467"/>
                <a:gd name="connsiteY4" fmla="*/ 0 h 473522"/>
                <a:gd name="connsiteX5" fmla="*/ 236773 w 839467"/>
                <a:gd name="connsiteY5" fmla="*/ 10762 h 473522"/>
                <a:gd name="connsiteX6" fmla="*/ 129149 w 839467"/>
                <a:gd name="connsiteY6" fmla="*/ 53809 h 473522"/>
                <a:gd name="connsiteX7" fmla="*/ 64575 w 839467"/>
                <a:gd name="connsiteY7" fmla="*/ 86095 h 473522"/>
                <a:gd name="connsiteX8" fmla="*/ 53812 w 839467"/>
                <a:gd name="connsiteY8" fmla="*/ 118380 h 473522"/>
                <a:gd name="connsiteX9" fmla="*/ 10763 w 839467"/>
                <a:gd name="connsiteY9" fmla="*/ 182951 h 473522"/>
                <a:gd name="connsiteX10" fmla="*/ 0 w 839467"/>
                <a:gd name="connsiteY10" fmla="*/ 215237 h 473522"/>
                <a:gd name="connsiteX11" fmla="*/ 53812 w 839467"/>
                <a:gd name="connsiteY11" fmla="*/ 387427 h 473522"/>
                <a:gd name="connsiteX12" fmla="*/ 86099 w 839467"/>
                <a:gd name="connsiteY12" fmla="*/ 398189 h 473522"/>
                <a:gd name="connsiteX13" fmla="*/ 107624 w 839467"/>
                <a:gd name="connsiteY13" fmla="*/ 430474 h 473522"/>
                <a:gd name="connsiteX14" fmla="*/ 172199 w 839467"/>
                <a:gd name="connsiteY14" fmla="*/ 451998 h 473522"/>
                <a:gd name="connsiteX15" fmla="*/ 247535 w 839467"/>
                <a:gd name="connsiteY15" fmla="*/ 473522 h 473522"/>
                <a:gd name="connsiteX16" fmla="*/ 473546 w 839467"/>
                <a:gd name="connsiteY16" fmla="*/ 462760 h 473522"/>
                <a:gd name="connsiteX17" fmla="*/ 624219 w 839467"/>
                <a:gd name="connsiteY17" fmla="*/ 419712 h 473522"/>
                <a:gd name="connsiteX18" fmla="*/ 656506 w 839467"/>
                <a:gd name="connsiteY18" fmla="*/ 398189 h 473522"/>
                <a:gd name="connsiteX19" fmla="*/ 699556 w 839467"/>
                <a:gd name="connsiteY19" fmla="*/ 387427 h 473522"/>
                <a:gd name="connsiteX20" fmla="*/ 731843 w 839467"/>
                <a:gd name="connsiteY20" fmla="*/ 376665 h 473522"/>
                <a:gd name="connsiteX21" fmla="*/ 807180 w 839467"/>
                <a:gd name="connsiteY21" fmla="*/ 355141 h 473522"/>
                <a:gd name="connsiteX22" fmla="*/ 839467 w 839467"/>
                <a:gd name="connsiteY22" fmla="*/ 247523 h 473522"/>
                <a:gd name="connsiteX23" fmla="*/ 828705 w 839467"/>
                <a:gd name="connsiteY23" fmla="*/ 172190 h 473522"/>
                <a:gd name="connsiteX24" fmla="*/ 817942 w 839467"/>
                <a:gd name="connsiteY24" fmla="*/ 139904 h 47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39467" h="473522">
                  <a:moveTo>
                    <a:pt x="817942" y="139904"/>
                  </a:moveTo>
                  <a:cubicBezTo>
                    <a:pt x="808973" y="125555"/>
                    <a:pt x="791967" y="101461"/>
                    <a:pt x="774893" y="86095"/>
                  </a:cubicBezTo>
                  <a:cubicBezTo>
                    <a:pt x="755664" y="68790"/>
                    <a:pt x="734860" y="51227"/>
                    <a:pt x="710318" y="43047"/>
                  </a:cubicBezTo>
                  <a:cubicBezTo>
                    <a:pt x="688793" y="35872"/>
                    <a:pt x="668124" y="25253"/>
                    <a:pt x="645744" y="21523"/>
                  </a:cubicBezTo>
                  <a:cubicBezTo>
                    <a:pt x="552640" y="6008"/>
                    <a:pt x="602823" y="13469"/>
                    <a:pt x="495070" y="0"/>
                  </a:cubicBezTo>
                  <a:cubicBezTo>
                    <a:pt x="408971" y="3587"/>
                    <a:pt x="322519" y="2188"/>
                    <a:pt x="236773" y="10762"/>
                  </a:cubicBezTo>
                  <a:cubicBezTo>
                    <a:pt x="194168" y="15022"/>
                    <a:pt x="166195" y="37933"/>
                    <a:pt x="129149" y="53809"/>
                  </a:cubicBezTo>
                  <a:cubicBezTo>
                    <a:pt x="66769" y="80542"/>
                    <a:pt x="126622" y="44732"/>
                    <a:pt x="64575" y="86095"/>
                  </a:cubicBezTo>
                  <a:cubicBezTo>
                    <a:pt x="60987" y="96857"/>
                    <a:pt x="59321" y="108464"/>
                    <a:pt x="53812" y="118380"/>
                  </a:cubicBezTo>
                  <a:cubicBezTo>
                    <a:pt x="41249" y="140993"/>
                    <a:pt x="18944" y="158410"/>
                    <a:pt x="10763" y="182951"/>
                  </a:cubicBezTo>
                  <a:lnTo>
                    <a:pt x="0" y="215237"/>
                  </a:lnTo>
                  <a:cubicBezTo>
                    <a:pt x="2732" y="242554"/>
                    <a:pt x="-1626" y="368948"/>
                    <a:pt x="53812" y="387427"/>
                  </a:cubicBezTo>
                  <a:lnTo>
                    <a:pt x="86099" y="398189"/>
                  </a:lnTo>
                  <a:cubicBezTo>
                    <a:pt x="93274" y="408951"/>
                    <a:pt x="96656" y="423619"/>
                    <a:pt x="107624" y="430474"/>
                  </a:cubicBezTo>
                  <a:cubicBezTo>
                    <a:pt x="126865" y="442499"/>
                    <a:pt x="150674" y="444823"/>
                    <a:pt x="172199" y="451998"/>
                  </a:cubicBezTo>
                  <a:cubicBezTo>
                    <a:pt x="218520" y="467438"/>
                    <a:pt x="193478" y="460008"/>
                    <a:pt x="247535" y="473522"/>
                  </a:cubicBezTo>
                  <a:cubicBezTo>
                    <a:pt x="322872" y="469935"/>
                    <a:pt x="398524" y="470521"/>
                    <a:pt x="473546" y="462760"/>
                  </a:cubicBezTo>
                  <a:cubicBezTo>
                    <a:pt x="482041" y="461881"/>
                    <a:pt x="607981" y="430536"/>
                    <a:pt x="624219" y="419712"/>
                  </a:cubicBezTo>
                  <a:cubicBezTo>
                    <a:pt x="634981" y="412538"/>
                    <a:pt x="644617" y="403284"/>
                    <a:pt x="656506" y="398189"/>
                  </a:cubicBezTo>
                  <a:cubicBezTo>
                    <a:pt x="670102" y="392363"/>
                    <a:pt x="685333" y="391490"/>
                    <a:pt x="699556" y="387427"/>
                  </a:cubicBezTo>
                  <a:cubicBezTo>
                    <a:pt x="710464" y="384311"/>
                    <a:pt x="720935" y="379781"/>
                    <a:pt x="731843" y="376665"/>
                  </a:cubicBezTo>
                  <a:cubicBezTo>
                    <a:pt x="826440" y="349638"/>
                    <a:pt x="729767" y="380944"/>
                    <a:pt x="807180" y="355141"/>
                  </a:cubicBezTo>
                  <a:cubicBezTo>
                    <a:pt x="833382" y="276538"/>
                    <a:pt x="823202" y="312581"/>
                    <a:pt x="839467" y="247523"/>
                  </a:cubicBezTo>
                  <a:cubicBezTo>
                    <a:pt x="835880" y="222412"/>
                    <a:pt x="839008" y="195369"/>
                    <a:pt x="828705" y="172190"/>
                  </a:cubicBezTo>
                  <a:cubicBezTo>
                    <a:pt x="790447" y="86115"/>
                    <a:pt x="826911" y="154253"/>
                    <a:pt x="817942" y="139904"/>
                  </a:cubicBezTo>
                  <a:close/>
                </a:path>
              </a:pathLst>
            </a:cu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212279" y="1907522"/>
              <a:ext cx="4467570" cy="461665"/>
            </a:xfrm>
            <a:prstGeom prst="rect">
              <a:avLst/>
            </a:prstGeom>
            <a:noFill/>
          </p:spPr>
          <p:txBody>
            <a:bodyPr wrap="none" rtlCol="0">
              <a:spAutoFit/>
            </a:bodyPr>
            <a:lstStyle/>
            <a:p>
              <a:r>
                <a:rPr lang="en-US" sz="2400" dirty="0">
                  <a:solidFill>
                    <a:srgbClr val="FF0000"/>
                  </a:solidFill>
                </a:rPr>
                <a:t>JSR foo (save return address in R7)</a:t>
              </a:r>
            </a:p>
          </p:txBody>
        </p:sp>
        <p:cxnSp>
          <p:nvCxnSpPr>
            <p:cNvPr id="9" name="Straight Arrow Connector 8"/>
            <p:cNvCxnSpPr>
              <a:cxnSpLocks/>
              <a:stCxn id="6" idx="1"/>
            </p:cNvCxnSpPr>
            <p:nvPr/>
          </p:nvCxnSpPr>
          <p:spPr>
            <a:xfrm flipH="1">
              <a:off x="2501537" y="2138355"/>
              <a:ext cx="710742" cy="461154"/>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14" name="Group 13"/>
          <p:cNvGrpSpPr/>
          <p:nvPr/>
        </p:nvGrpSpPr>
        <p:grpSpPr>
          <a:xfrm>
            <a:off x="1017257" y="2078700"/>
            <a:ext cx="7909560" cy="801660"/>
            <a:chOff x="1341688" y="2590081"/>
            <a:chExt cx="7909560" cy="801660"/>
          </a:xfrm>
        </p:grpSpPr>
        <p:sp>
          <p:nvSpPr>
            <p:cNvPr id="7" name="TextBox 6"/>
            <p:cNvSpPr txBox="1"/>
            <p:nvPr/>
          </p:nvSpPr>
          <p:spPr>
            <a:xfrm>
              <a:off x="4651370" y="2590081"/>
              <a:ext cx="4599878" cy="461665"/>
            </a:xfrm>
            <a:prstGeom prst="rect">
              <a:avLst/>
            </a:prstGeom>
            <a:noFill/>
          </p:spPr>
          <p:txBody>
            <a:bodyPr wrap="square" rtlCol="0">
              <a:spAutoFit/>
            </a:bodyPr>
            <a:lstStyle/>
            <a:p>
              <a:r>
                <a:rPr lang="en-US" sz="2400" dirty="0">
                  <a:solidFill>
                    <a:srgbClr val="FF0000"/>
                  </a:solidFill>
                </a:rPr>
                <a:t>PUSH R7</a:t>
              </a:r>
            </a:p>
          </p:txBody>
        </p:sp>
        <p:cxnSp>
          <p:nvCxnSpPr>
            <p:cNvPr id="10" name="Straight Arrow Connector 9"/>
            <p:cNvCxnSpPr>
              <a:cxnSpLocks/>
              <a:stCxn id="7" idx="1"/>
            </p:cNvCxnSpPr>
            <p:nvPr/>
          </p:nvCxnSpPr>
          <p:spPr>
            <a:xfrm flipH="1">
              <a:off x="1341688" y="2820914"/>
              <a:ext cx="3309682" cy="570827"/>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15" name="Group 14">
            <a:extLst>
              <a:ext uri="{FF2B5EF4-FFF2-40B4-BE49-F238E27FC236}">
                <a16:creationId xmlns:a16="http://schemas.microsoft.com/office/drawing/2014/main" id="{B361647E-04F1-804F-BCA9-34B2B6F127E0}"/>
              </a:ext>
            </a:extLst>
          </p:cNvPr>
          <p:cNvGrpSpPr/>
          <p:nvPr/>
        </p:nvGrpSpPr>
        <p:grpSpPr>
          <a:xfrm>
            <a:off x="745026" y="3223876"/>
            <a:ext cx="6662145" cy="693867"/>
            <a:chOff x="1374257" y="3171377"/>
            <a:chExt cx="6662145" cy="693867"/>
          </a:xfrm>
        </p:grpSpPr>
        <p:sp>
          <p:nvSpPr>
            <p:cNvPr id="16" name="Freeform 15">
              <a:extLst>
                <a:ext uri="{FF2B5EF4-FFF2-40B4-BE49-F238E27FC236}">
                  <a16:creationId xmlns:a16="http://schemas.microsoft.com/office/drawing/2014/main" id="{21893382-304B-C545-B290-F6249ADEB389}"/>
                </a:ext>
              </a:extLst>
            </p:cNvPr>
            <p:cNvSpPr/>
            <p:nvPr/>
          </p:nvSpPr>
          <p:spPr>
            <a:xfrm>
              <a:off x="1374257" y="3391722"/>
              <a:ext cx="1456598" cy="473522"/>
            </a:xfrm>
            <a:custGeom>
              <a:avLst/>
              <a:gdLst>
                <a:gd name="connsiteX0" fmla="*/ 817942 w 839467"/>
                <a:gd name="connsiteY0" fmla="*/ 139904 h 473522"/>
                <a:gd name="connsiteX1" fmla="*/ 774893 w 839467"/>
                <a:gd name="connsiteY1" fmla="*/ 86095 h 473522"/>
                <a:gd name="connsiteX2" fmla="*/ 710318 w 839467"/>
                <a:gd name="connsiteY2" fmla="*/ 43047 h 473522"/>
                <a:gd name="connsiteX3" fmla="*/ 645744 w 839467"/>
                <a:gd name="connsiteY3" fmla="*/ 21523 h 473522"/>
                <a:gd name="connsiteX4" fmla="*/ 495070 w 839467"/>
                <a:gd name="connsiteY4" fmla="*/ 0 h 473522"/>
                <a:gd name="connsiteX5" fmla="*/ 236773 w 839467"/>
                <a:gd name="connsiteY5" fmla="*/ 10762 h 473522"/>
                <a:gd name="connsiteX6" fmla="*/ 129149 w 839467"/>
                <a:gd name="connsiteY6" fmla="*/ 53809 h 473522"/>
                <a:gd name="connsiteX7" fmla="*/ 64575 w 839467"/>
                <a:gd name="connsiteY7" fmla="*/ 86095 h 473522"/>
                <a:gd name="connsiteX8" fmla="*/ 53812 w 839467"/>
                <a:gd name="connsiteY8" fmla="*/ 118380 h 473522"/>
                <a:gd name="connsiteX9" fmla="*/ 10763 w 839467"/>
                <a:gd name="connsiteY9" fmla="*/ 182951 h 473522"/>
                <a:gd name="connsiteX10" fmla="*/ 0 w 839467"/>
                <a:gd name="connsiteY10" fmla="*/ 215237 h 473522"/>
                <a:gd name="connsiteX11" fmla="*/ 53812 w 839467"/>
                <a:gd name="connsiteY11" fmla="*/ 387427 h 473522"/>
                <a:gd name="connsiteX12" fmla="*/ 86099 w 839467"/>
                <a:gd name="connsiteY12" fmla="*/ 398189 h 473522"/>
                <a:gd name="connsiteX13" fmla="*/ 107624 w 839467"/>
                <a:gd name="connsiteY13" fmla="*/ 430474 h 473522"/>
                <a:gd name="connsiteX14" fmla="*/ 172199 w 839467"/>
                <a:gd name="connsiteY14" fmla="*/ 451998 h 473522"/>
                <a:gd name="connsiteX15" fmla="*/ 247535 w 839467"/>
                <a:gd name="connsiteY15" fmla="*/ 473522 h 473522"/>
                <a:gd name="connsiteX16" fmla="*/ 473546 w 839467"/>
                <a:gd name="connsiteY16" fmla="*/ 462760 h 473522"/>
                <a:gd name="connsiteX17" fmla="*/ 624219 w 839467"/>
                <a:gd name="connsiteY17" fmla="*/ 419712 h 473522"/>
                <a:gd name="connsiteX18" fmla="*/ 656506 w 839467"/>
                <a:gd name="connsiteY18" fmla="*/ 398189 h 473522"/>
                <a:gd name="connsiteX19" fmla="*/ 699556 w 839467"/>
                <a:gd name="connsiteY19" fmla="*/ 387427 h 473522"/>
                <a:gd name="connsiteX20" fmla="*/ 731843 w 839467"/>
                <a:gd name="connsiteY20" fmla="*/ 376665 h 473522"/>
                <a:gd name="connsiteX21" fmla="*/ 807180 w 839467"/>
                <a:gd name="connsiteY21" fmla="*/ 355141 h 473522"/>
                <a:gd name="connsiteX22" fmla="*/ 839467 w 839467"/>
                <a:gd name="connsiteY22" fmla="*/ 247523 h 473522"/>
                <a:gd name="connsiteX23" fmla="*/ 828705 w 839467"/>
                <a:gd name="connsiteY23" fmla="*/ 172190 h 473522"/>
                <a:gd name="connsiteX24" fmla="*/ 817942 w 839467"/>
                <a:gd name="connsiteY24" fmla="*/ 139904 h 47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39467" h="473522">
                  <a:moveTo>
                    <a:pt x="817942" y="139904"/>
                  </a:moveTo>
                  <a:cubicBezTo>
                    <a:pt x="808973" y="125555"/>
                    <a:pt x="791967" y="101461"/>
                    <a:pt x="774893" y="86095"/>
                  </a:cubicBezTo>
                  <a:cubicBezTo>
                    <a:pt x="755664" y="68790"/>
                    <a:pt x="734860" y="51227"/>
                    <a:pt x="710318" y="43047"/>
                  </a:cubicBezTo>
                  <a:cubicBezTo>
                    <a:pt x="688793" y="35872"/>
                    <a:pt x="668124" y="25253"/>
                    <a:pt x="645744" y="21523"/>
                  </a:cubicBezTo>
                  <a:cubicBezTo>
                    <a:pt x="552640" y="6008"/>
                    <a:pt x="602823" y="13469"/>
                    <a:pt x="495070" y="0"/>
                  </a:cubicBezTo>
                  <a:cubicBezTo>
                    <a:pt x="408971" y="3587"/>
                    <a:pt x="322519" y="2188"/>
                    <a:pt x="236773" y="10762"/>
                  </a:cubicBezTo>
                  <a:cubicBezTo>
                    <a:pt x="194168" y="15022"/>
                    <a:pt x="166195" y="37933"/>
                    <a:pt x="129149" y="53809"/>
                  </a:cubicBezTo>
                  <a:cubicBezTo>
                    <a:pt x="66769" y="80542"/>
                    <a:pt x="126622" y="44732"/>
                    <a:pt x="64575" y="86095"/>
                  </a:cubicBezTo>
                  <a:cubicBezTo>
                    <a:pt x="60987" y="96857"/>
                    <a:pt x="59321" y="108464"/>
                    <a:pt x="53812" y="118380"/>
                  </a:cubicBezTo>
                  <a:cubicBezTo>
                    <a:pt x="41249" y="140993"/>
                    <a:pt x="18944" y="158410"/>
                    <a:pt x="10763" y="182951"/>
                  </a:cubicBezTo>
                  <a:lnTo>
                    <a:pt x="0" y="215237"/>
                  </a:lnTo>
                  <a:cubicBezTo>
                    <a:pt x="2732" y="242554"/>
                    <a:pt x="-1626" y="368948"/>
                    <a:pt x="53812" y="387427"/>
                  </a:cubicBezTo>
                  <a:lnTo>
                    <a:pt x="86099" y="398189"/>
                  </a:lnTo>
                  <a:cubicBezTo>
                    <a:pt x="93274" y="408951"/>
                    <a:pt x="96656" y="423619"/>
                    <a:pt x="107624" y="430474"/>
                  </a:cubicBezTo>
                  <a:cubicBezTo>
                    <a:pt x="126865" y="442499"/>
                    <a:pt x="150674" y="444823"/>
                    <a:pt x="172199" y="451998"/>
                  </a:cubicBezTo>
                  <a:cubicBezTo>
                    <a:pt x="218520" y="467438"/>
                    <a:pt x="193478" y="460008"/>
                    <a:pt x="247535" y="473522"/>
                  </a:cubicBezTo>
                  <a:cubicBezTo>
                    <a:pt x="322872" y="469935"/>
                    <a:pt x="398524" y="470521"/>
                    <a:pt x="473546" y="462760"/>
                  </a:cubicBezTo>
                  <a:cubicBezTo>
                    <a:pt x="482041" y="461881"/>
                    <a:pt x="607981" y="430536"/>
                    <a:pt x="624219" y="419712"/>
                  </a:cubicBezTo>
                  <a:cubicBezTo>
                    <a:pt x="634981" y="412538"/>
                    <a:pt x="644617" y="403284"/>
                    <a:pt x="656506" y="398189"/>
                  </a:cubicBezTo>
                  <a:cubicBezTo>
                    <a:pt x="670102" y="392363"/>
                    <a:pt x="685333" y="391490"/>
                    <a:pt x="699556" y="387427"/>
                  </a:cubicBezTo>
                  <a:cubicBezTo>
                    <a:pt x="710464" y="384311"/>
                    <a:pt x="720935" y="379781"/>
                    <a:pt x="731843" y="376665"/>
                  </a:cubicBezTo>
                  <a:cubicBezTo>
                    <a:pt x="826440" y="349638"/>
                    <a:pt x="729767" y="380944"/>
                    <a:pt x="807180" y="355141"/>
                  </a:cubicBezTo>
                  <a:cubicBezTo>
                    <a:pt x="833382" y="276538"/>
                    <a:pt x="823202" y="312581"/>
                    <a:pt x="839467" y="247523"/>
                  </a:cubicBezTo>
                  <a:cubicBezTo>
                    <a:pt x="835880" y="222412"/>
                    <a:pt x="839008" y="195369"/>
                    <a:pt x="828705" y="172190"/>
                  </a:cubicBezTo>
                  <a:cubicBezTo>
                    <a:pt x="790447" y="86115"/>
                    <a:pt x="826911" y="154253"/>
                    <a:pt x="817942" y="139904"/>
                  </a:cubicBezTo>
                  <a:close/>
                </a:path>
              </a:pathLst>
            </a:cu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007B209-509B-C34C-B7E5-3B338F55CF12}"/>
                </a:ext>
              </a:extLst>
            </p:cNvPr>
            <p:cNvSpPr txBox="1"/>
            <p:nvPr/>
          </p:nvSpPr>
          <p:spPr>
            <a:xfrm>
              <a:off x="3436524" y="3171377"/>
              <a:ext cx="4599878" cy="461665"/>
            </a:xfrm>
            <a:prstGeom prst="rect">
              <a:avLst/>
            </a:prstGeom>
            <a:noFill/>
          </p:spPr>
          <p:txBody>
            <a:bodyPr wrap="square" rtlCol="0">
              <a:spAutoFit/>
            </a:bodyPr>
            <a:lstStyle/>
            <a:p>
              <a:r>
                <a:rPr lang="en-US" sz="2400" dirty="0">
                  <a:solidFill>
                    <a:srgbClr val="FF0000"/>
                  </a:solidFill>
                </a:rPr>
                <a:t>JSR bar (save return address in R7)</a:t>
              </a:r>
            </a:p>
          </p:txBody>
        </p:sp>
        <p:cxnSp>
          <p:nvCxnSpPr>
            <p:cNvPr id="18" name="Straight Arrow Connector 17">
              <a:extLst>
                <a:ext uri="{FF2B5EF4-FFF2-40B4-BE49-F238E27FC236}">
                  <a16:creationId xmlns:a16="http://schemas.microsoft.com/office/drawing/2014/main" id="{EAFAF682-4044-244B-B3EC-1B08F590EF8E}"/>
                </a:ext>
              </a:extLst>
            </p:cNvPr>
            <p:cNvCxnSpPr>
              <a:cxnSpLocks/>
              <a:stCxn id="17" idx="1"/>
              <a:endCxn id="16" idx="23"/>
            </p:cNvCxnSpPr>
            <p:nvPr/>
          </p:nvCxnSpPr>
          <p:spPr>
            <a:xfrm flipH="1">
              <a:off x="2812181" y="3402210"/>
              <a:ext cx="624343" cy="161702"/>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20" name="Group 19">
            <a:extLst>
              <a:ext uri="{FF2B5EF4-FFF2-40B4-BE49-F238E27FC236}">
                <a16:creationId xmlns:a16="http://schemas.microsoft.com/office/drawing/2014/main" id="{A5A474E5-552A-1949-BDDA-647B37A60EEC}"/>
              </a:ext>
            </a:extLst>
          </p:cNvPr>
          <p:cNvGrpSpPr/>
          <p:nvPr/>
        </p:nvGrpSpPr>
        <p:grpSpPr>
          <a:xfrm>
            <a:off x="1010726" y="4745700"/>
            <a:ext cx="7820297" cy="461665"/>
            <a:chOff x="1306854" y="2897058"/>
            <a:chExt cx="7820297" cy="461665"/>
          </a:xfrm>
        </p:grpSpPr>
        <p:sp>
          <p:nvSpPr>
            <p:cNvPr id="21" name="TextBox 20">
              <a:extLst>
                <a:ext uri="{FF2B5EF4-FFF2-40B4-BE49-F238E27FC236}">
                  <a16:creationId xmlns:a16="http://schemas.microsoft.com/office/drawing/2014/main" id="{53A20D9B-CC49-1D4E-B330-4D78FDDF0B6B}"/>
                </a:ext>
              </a:extLst>
            </p:cNvPr>
            <p:cNvSpPr txBox="1"/>
            <p:nvPr/>
          </p:nvSpPr>
          <p:spPr>
            <a:xfrm>
              <a:off x="4527273" y="2897058"/>
              <a:ext cx="4599878" cy="461665"/>
            </a:xfrm>
            <a:prstGeom prst="rect">
              <a:avLst/>
            </a:prstGeom>
            <a:noFill/>
          </p:spPr>
          <p:txBody>
            <a:bodyPr wrap="square" rtlCol="0">
              <a:spAutoFit/>
            </a:bodyPr>
            <a:lstStyle/>
            <a:p>
              <a:r>
                <a:rPr lang="en-US" sz="2400" dirty="0">
                  <a:solidFill>
                    <a:srgbClr val="FF0000"/>
                  </a:solidFill>
                </a:rPr>
                <a:t>PUSH R7</a:t>
              </a:r>
            </a:p>
          </p:txBody>
        </p:sp>
        <p:cxnSp>
          <p:nvCxnSpPr>
            <p:cNvPr id="22" name="Straight Arrow Connector 21">
              <a:extLst>
                <a:ext uri="{FF2B5EF4-FFF2-40B4-BE49-F238E27FC236}">
                  <a16:creationId xmlns:a16="http://schemas.microsoft.com/office/drawing/2014/main" id="{09CDD130-C59F-6147-A1C2-A48E95BB51D7}"/>
                </a:ext>
              </a:extLst>
            </p:cNvPr>
            <p:cNvCxnSpPr>
              <a:cxnSpLocks/>
              <a:stCxn id="21" idx="1"/>
            </p:cNvCxnSpPr>
            <p:nvPr/>
          </p:nvCxnSpPr>
          <p:spPr>
            <a:xfrm flipH="1">
              <a:off x="1306854" y="3127891"/>
              <a:ext cx="3220419" cy="215954"/>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24" name="Group 23">
            <a:extLst>
              <a:ext uri="{FF2B5EF4-FFF2-40B4-BE49-F238E27FC236}">
                <a16:creationId xmlns:a16="http://schemas.microsoft.com/office/drawing/2014/main" id="{94766073-D949-4E4B-9692-47E48E5F1C32}"/>
              </a:ext>
            </a:extLst>
          </p:cNvPr>
          <p:cNvGrpSpPr/>
          <p:nvPr/>
        </p:nvGrpSpPr>
        <p:grpSpPr>
          <a:xfrm>
            <a:off x="1004195" y="5740654"/>
            <a:ext cx="7744096" cy="830997"/>
            <a:chOff x="1422244" y="3236692"/>
            <a:chExt cx="7744096" cy="830997"/>
          </a:xfrm>
        </p:grpSpPr>
        <p:sp>
          <p:nvSpPr>
            <p:cNvPr id="25" name="TextBox 24">
              <a:extLst>
                <a:ext uri="{FF2B5EF4-FFF2-40B4-BE49-F238E27FC236}">
                  <a16:creationId xmlns:a16="http://schemas.microsoft.com/office/drawing/2014/main" id="{46DD8F24-8316-FF4B-8B49-264A90D0516A}"/>
                </a:ext>
              </a:extLst>
            </p:cNvPr>
            <p:cNvSpPr txBox="1"/>
            <p:nvPr/>
          </p:nvSpPr>
          <p:spPr>
            <a:xfrm>
              <a:off x="4566462" y="3236692"/>
              <a:ext cx="4599878" cy="830997"/>
            </a:xfrm>
            <a:prstGeom prst="rect">
              <a:avLst/>
            </a:prstGeom>
            <a:noFill/>
          </p:spPr>
          <p:txBody>
            <a:bodyPr wrap="square" rtlCol="0">
              <a:spAutoFit/>
            </a:bodyPr>
            <a:lstStyle/>
            <a:p>
              <a:r>
                <a:rPr lang="en-US" sz="2400" dirty="0">
                  <a:solidFill>
                    <a:srgbClr val="FF0000"/>
                  </a:solidFill>
                </a:rPr>
                <a:t>R7&lt;-POP</a:t>
              </a:r>
            </a:p>
            <a:p>
              <a:r>
                <a:rPr lang="en-US" sz="2400" dirty="0">
                  <a:solidFill>
                    <a:srgbClr val="FF0000"/>
                  </a:solidFill>
                </a:rPr>
                <a:t>RET (PC&lt;-R7)</a:t>
              </a:r>
            </a:p>
          </p:txBody>
        </p:sp>
        <p:cxnSp>
          <p:nvCxnSpPr>
            <p:cNvPr id="26" name="Straight Arrow Connector 25">
              <a:extLst>
                <a:ext uri="{FF2B5EF4-FFF2-40B4-BE49-F238E27FC236}">
                  <a16:creationId xmlns:a16="http://schemas.microsoft.com/office/drawing/2014/main" id="{6C94257C-1DD0-A946-BE35-4C47EE77E9D7}"/>
                </a:ext>
              </a:extLst>
            </p:cNvPr>
            <p:cNvCxnSpPr>
              <a:cxnSpLocks/>
              <a:stCxn id="25" idx="1"/>
            </p:cNvCxnSpPr>
            <p:nvPr/>
          </p:nvCxnSpPr>
          <p:spPr>
            <a:xfrm flipH="1" flipV="1">
              <a:off x="1422244" y="3380857"/>
              <a:ext cx="3144218" cy="271334"/>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28" name="Group 27">
            <a:extLst>
              <a:ext uri="{FF2B5EF4-FFF2-40B4-BE49-F238E27FC236}">
                <a16:creationId xmlns:a16="http://schemas.microsoft.com/office/drawing/2014/main" id="{8E75DEB2-563A-144C-A7DE-6D871B5740BC}"/>
              </a:ext>
            </a:extLst>
          </p:cNvPr>
          <p:cNvGrpSpPr/>
          <p:nvPr/>
        </p:nvGrpSpPr>
        <p:grpSpPr>
          <a:xfrm>
            <a:off x="945412" y="4199709"/>
            <a:ext cx="6818811" cy="891484"/>
            <a:chOff x="969397" y="3718314"/>
            <a:chExt cx="6818811" cy="891484"/>
          </a:xfrm>
        </p:grpSpPr>
        <p:sp>
          <p:nvSpPr>
            <p:cNvPr id="29" name="TextBox 28">
              <a:extLst>
                <a:ext uri="{FF2B5EF4-FFF2-40B4-BE49-F238E27FC236}">
                  <a16:creationId xmlns:a16="http://schemas.microsoft.com/office/drawing/2014/main" id="{9FDB013A-7070-E84D-A283-A7910E7DBCD6}"/>
                </a:ext>
              </a:extLst>
            </p:cNvPr>
            <p:cNvSpPr txBox="1"/>
            <p:nvPr/>
          </p:nvSpPr>
          <p:spPr>
            <a:xfrm>
              <a:off x="5833559" y="3778801"/>
              <a:ext cx="1954649" cy="830997"/>
            </a:xfrm>
            <a:prstGeom prst="rect">
              <a:avLst/>
            </a:prstGeom>
            <a:noFill/>
          </p:spPr>
          <p:txBody>
            <a:bodyPr wrap="square" rtlCol="0">
              <a:spAutoFit/>
            </a:bodyPr>
            <a:lstStyle/>
            <a:p>
              <a:r>
                <a:rPr lang="en-US" sz="2400" dirty="0">
                  <a:solidFill>
                    <a:srgbClr val="FF0000"/>
                  </a:solidFill>
                </a:rPr>
                <a:t>R7&lt;-POP</a:t>
              </a:r>
            </a:p>
            <a:p>
              <a:r>
                <a:rPr lang="en-US" sz="2400" dirty="0">
                  <a:solidFill>
                    <a:srgbClr val="FF0000"/>
                  </a:solidFill>
                </a:rPr>
                <a:t>RET (PC&lt;-R7)</a:t>
              </a:r>
            </a:p>
          </p:txBody>
        </p:sp>
        <p:cxnSp>
          <p:nvCxnSpPr>
            <p:cNvPr id="30" name="Straight Arrow Connector 29">
              <a:extLst>
                <a:ext uri="{FF2B5EF4-FFF2-40B4-BE49-F238E27FC236}">
                  <a16:creationId xmlns:a16="http://schemas.microsoft.com/office/drawing/2014/main" id="{E167645E-C8B0-5440-B08F-5581A0B4E626}"/>
                </a:ext>
              </a:extLst>
            </p:cNvPr>
            <p:cNvCxnSpPr>
              <a:cxnSpLocks/>
              <a:stCxn id="29" idx="1"/>
            </p:cNvCxnSpPr>
            <p:nvPr/>
          </p:nvCxnSpPr>
          <p:spPr>
            <a:xfrm flipH="1" flipV="1">
              <a:off x="969397" y="3718314"/>
              <a:ext cx="4864162" cy="475986"/>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33" name="Group 32">
            <a:extLst>
              <a:ext uri="{FF2B5EF4-FFF2-40B4-BE49-F238E27FC236}">
                <a16:creationId xmlns:a16="http://schemas.microsoft.com/office/drawing/2014/main" id="{A0E47BF5-62B1-E14D-8B40-0889315C91B4}"/>
              </a:ext>
            </a:extLst>
          </p:cNvPr>
          <p:cNvGrpSpPr/>
          <p:nvPr/>
        </p:nvGrpSpPr>
        <p:grpSpPr>
          <a:xfrm>
            <a:off x="3589919" y="1743420"/>
            <a:ext cx="5478407" cy="461665"/>
            <a:chOff x="1989761" y="3177910"/>
            <a:chExt cx="5478407" cy="461665"/>
          </a:xfrm>
        </p:grpSpPr>
        <p:sp>
          <p:nvSpPr>
            <p:cNvPr id="34" name="TextBox 33">
              <a:extLst>
                <a:ext uri="{FF2B5EF4-FFF2-40B4-BE49-F238E27FC236}">
                  <a16:creationId xmlns:a16="http://schemas.microsoft.com/office/drawing/2014/main" id="{F0D19BC2-ACEF-E442-A424-F1DD3CAB3A7F}"/>
                </a:ext>
              </a:extLst>
            </p:cNvPr>
            <p:cNvSpPr txBox="1"/>
            <p:nvPr/>
          </p:nvSpPr>
          <p:spPr>
            <a:xfrm>
              <a:off x="2868290" y="3177910"/>
              <a:ext cx="4599878" cy="461665"/>
            </a:xfrm>
            <a:prstGeom prst="rect">
              <a:avLst/>
            </a:prstGeom>
            <a:noFill/>
          </p:spPr>
          <p:txBody>
            <a:bodyPr wrap="square" rtlCol="0">
              <a:spAutoFit/>
            </a:bodyPr>
            <a:lstStyle/>
            <a:p>
              <a:r>
                <a:rPr lang="en-US" sz="2400" dirty="0">
                  <a:solidFill>
                    <a:srgbClr val="FF0000"/>
                  </a:solidFill>
                </a:rPr>
                <a:t>Resume execution here</a:t>
              </a:r>
            </a:p>
          </p:txBody>
        </p:sp>
        <p:cxnSp>
          <p:nvCxnSpPr>
            <p:cNvPr id="35" name="Straight Arrow Connector 34">
              <a:extLst>
                <a:ext uri="{FF2B5EF4-FFF2-40B4-BE49-F238E27FC236}">
                  <a16:creationId xmlns:a16="http://schemas.microsoft.com/office/drawing/2014/main" id="{CC6AF369-BA53-234E-A533-F0C0EA35415F}"/>
                </a:ext>
              </a:extLst>
            </p:cNvPr>
            <p:cNvCxnSpPr>
              <a:cxnSpLocks/>
              <a:stCxn id="34" idx="1"/>
              <a:endCxn id="3" idx="21"/>
            </p:cNvCxnSpPr>
            <p:nvPr/>
          </p:nvCxnSpPr>
          <p:spPr>
            <a:xfrm flipH="1" flipV="1">
              <a:off x="1989761" y="3183306"/>
              <a:ext cx="878529" cy="225437"/>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40" name="Group 39">
            <a:extLst>
              <a:ext uri="{FF2B5EF4-FFF2-40B4-BE49-F238E27FC236}">
                <a16:creationId xmlns:a16="http://schemas.microsoft.com/office/drawing/2014/main" id="{AE88E31D-0277-2048-BBCC-5F32B95BE026}"/>
              </a:ext>
            </a:extLst>
          </p:cNvPr>
          <p:cNvGrpSpPr/>
          <p:nvPr/>
        </p:nvGrpSpPr>
        <p:grpSpPr>
          <a:xfrm>
            <a:off x="2219041" y="3698494"/>
            <a:ext cx="5185953" cy="461665"/>
            <a:chOff x="2040552" y="2857870"/>
            <a:chExt cx="5185953" cy="461665"/>
          </a:xfrm>
        </p:grpSpPr>
        <p:sp>
          <p:nvSpPr>
            <p:cNvPr id="41" name="TextBox 40">
              <a:extLst>
                <a:ext uri="{FF2B5EF4-FFF2-40B4-BE49-F238E27FC236}">
                  <a16:creationId xmlns:a16="http://schemas.microsoft.com/office/drawing/2014/main" id="{2ECFC0EB-2C62-4A49-BE91-0539F238687E}"/>
                </a:ext>
              </a:extLst>
            </p:cNvPr>
            <p:cNvSpPr txBox="1"/>
            <p:nvPr/>
          </p:nvSpPr>
          <p:spPr>
            <a:xfrm>
              <a:off x="2626627" y="2857870"/>
              <a:ext cx="4599878" cy="461665"/>
            </a:xfrm>
            <a:prstGeom prst="rect">
              <a:avLst/>
            </a:prstGeom>
            <a:noFill/>
          </p:spPr>
          <p:txBody>
            <a:bodyPr wrap="square" rtlCol="0">
              <a:spAutoFit/>
            </a:bodyPr>
            <a:lstStyle/>
            <a:p>
              <a:r>
                <a:rPr lang="en-US" sz="2400" dirty="0">
                  <a:solidFill>
                    <a:srgbClr val="FF0000"/>
                  </a:solidFill>
                </a:rPr>
                <a:t>Resume execution here</a:t>
              </a:r>
            </a:p>
          </p:txBody>
        </p:sp>
        <p:cxnSp>
          <p:nvCxnSpPr>
            <p:cNvPr id="42" name="Straight Arrow Connector 41">
              <a:extLst>
                <a:ext uri="{FF2B5EF4-FFF2-40B4-BE49-F238E27FC236}">
                  <a16:creationId xmlns:a16="http://schemas.microsoft.com/office/drawing/2014/main" id="{94C525C8-326A-5E48-B90A-D353B6ECE40B}"/>
                </a:ext>
              </a:extLst>
            </p:cNvPr>
            <p:cNvCxnSpPr>
              <a:cxnSpLocks/>
              <a:stCxn id="41" idx="1"/>
            </p:cNvCxnSpPr>
            <p:nvPr/>
          </p:nvCxnSpPr>
          <p:spPr>
            <a:xfrm flipH="1" flipV="1">
              <a:off x="2040552" y="2934543"/>
              <a:ext cx="586075" cy="154160"/>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9362769" y="1534886"/>
            <a:ext cx="1874520" cy="3111358"/>
            <a:chOff x="8734697" y="1534886"/>
            <a:chExt cx="1874520" cy="3111358"/>
          </a:xfrm>
        </p:grpSpPr>
        <p:sp>
          <p:nvSpPr>
            <p:cNvPr id="53" name="TextBox 52">
              <a:extLst>
                <a:ext uri="{FF2B5EF4-FFF2-40B4-BE49-F238E27FC236}">
                  <a16:creationId xmlns:a16="http://schemas.microsoft.com/office/drawing/2014/main" id="{F603DD8E-9792-2449-879D-F9D1367905D2}"/>
                </a:ext>
              </a:extLst>
            </p:cNvPr>
            <p:cNvSpPr txBox="1"/>
            <p:nvPr/>
          </p:nvSpPr>
          <p:spPr>
            <a:xfrm>
              <a:off x="8734697" y="3722914"/>
              <a:ext cx="1874520" cy="923330"/>
            </a:xfrm>
            <a:prstGeom prst="rect">
              <a:avLst/>
            </a:prstGeom>
            <a:noFill/>
          </p:spPr>
          <p:txBody>
            <a:bodyPr wrap="square" rtlCol="0">
              <a:spAutoFit/>
            </a:bodyPr>
            <a:lstStyle/>
            <a:p>
              <a:r>
                <a:rPr lang="en-US" dirty="0">
                  <a:solidFill>
                    <a:schemeClr val="tx2"/>
                  </a:solidFill>
                </a:rPr>
                <a:t>LC-3: Register R6 used as pointer to top of stack</a:t>
              </a:r>
            </a:p>
          </p:txBody>
        </p:sp>
        <p:sp>
          <p:nvSpPr>
            <p:cNvPr id="54" name="Rectangle 53">
              <a:extLst>
                <a:ext uri="{FF2B5EF4-FFF2-40B4-BE49-F238E27FC236}">
                  <a16:creationId xmlns:a16="http://schemas.microsoft.com/office/drawing/2014/main" id="{E13B4059-DD08-A04F-9F2E-7DF5F87F7733}"/>
                </a:ext>
              </a:extLst>
            </p:cNvPr>
            <p:cNvSpPr/>
            <p:nvPr/>
          </p:nvSpPr>
          <p:spPr>
            <a:xfrm>
              <a:off x="8832669" y="2220686"/>
              <a:ext cx="1436911" cy="359229"/>
            </a:xfrm>
            <a:prstGeom prst="rect">
              <a:avLst/>
            </a:prstGeom>
            <a:solidFill>
              <a:schemeClr val="accent2">
                <a:lumMod val="20000"/>
                <a:lumOff val="80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rgbClr val="FF0000"/>
                  </a:solidFill>
                </a:rPr>
                <a:t>Address after “JSR foo”</a:t>
              </a:r>
            </a:p>
          </p:txBody>
        </p:sp>
        <p:sp>
          <p:nvSpPr>
            <p:cNvPr id="60" name="TextBox 59">
              <a:extLst>
                <a:ext uri="{FF2B5EF4-FFF2-40B4-BE49-F238E27FC236}">
                  <a16:creationId xmlns:a16="http://schemas.microsoft.com/office/drawing/2014/main" id="{0C8A8BF9-E239-F84B-A875-73467155C5E5}"/>
                </a:ext>
              </a:extLst>
            </p:cNvPr>
            <p:cNvSpPr txBox="1"/>
            <p:nvPr/>
          </p:nvSpPr>
          <p:spPr>
            <a:xfrm>
              <a:off x="8793479" y="1534886"/>
              <a:ext cx="1526252" cy="369332"/>
            </a:xfrm>
            <a:prstGeom prst="rect">
              <a:avLst/>
            </a:prstGeom>
            <a:noFill/>
          </p:spPr>
          <p:txBody>
            <a:bodyPr wrap="none" rtlCol="0">
              <a:spAutoFit/>
            </a:bodyPr>
            <a:lstStyle/>
            <a:p>
              <a:r>
                <a:rPr lang="en-US" dirty="0"/>
                <a:t>Runtime Stack</a:t>
              </a:r>
            </a:p>
          </p:txBody>
        </p:sp>
        <p:sp>
          <p:nvSpPr>
            <p:cNvPr id="61" name="Rectangle 60">
              <a:extLst>
                <a:ext uri="{FF2B5EF4-FFF2-40B4-BE49-F238E27FC236}">
                  <a16:creationId xmlns:a16="http://schemas.microsoft.com/office/drawing/2014/main" id="{50159365-4545-D547-B8E7-E240DF9235C2}"/>
                </a:ext>
              </a:extLst>
            </p:cNvPr>
            <p:cNvSpPr/>
            <p:nvPr/>
          </p:nvSpPr>
          <p:spPr>
            <a:xfrm>
              <a:off x="8834846" y="2588623"/>
              <a:ext cx="1436911" cy="359229"/>
            </a:xfrm>
            <a:prstGeom prst="rect">
              <a:avLst/>
            </a:prstGeom>
            <a:solidFill>
              <a:schemeClr val="accent2">
                <a:lumMod val="20000"/>
                <a:lumOff val="80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solidFill>
                    <a:srgbClr val="FF0000"/>
                  </a:solidFill>
                </a:rPr>
                <a:t>Address after “JSR bar”</a:t>
              </a:r>
            </a:p>
          </p:txBody>
        </p:sp>
        <p:cxnSp>
          <p:nvCxnSpPr>
            <p:cNvPr id="63" name="Straight Connector 62">
              <a:extLst>
                <a:ext uri="{FF2B5EF4-FFF2-40B4-BE49-F238E27FC236}">
                  <a16:creationId xmlns:a16="http://schemas.microsoft.com/office/drawing/2014/main" id="{DE0E39D1-23D1-3B4F-B995-32BE52442F1C}"/>
                </a:ext>
              </a:extLst>
            </p:cNvPr>
            <p:cNvCxnSpPr/>
            <p:nvPr/>
          </p:nvCxnSpPr>
          <p:spPr>
            <a:xfrm>
              <a:off x="8826137" y="1900647"/>
              <a:ext cx="0" cy="15675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A58B7B59-18A9-6242-8AEE-F919701463C4}"/>
                </a:ext>
              </a:extLst>
            </p:cNvPr>
            <p:cNvCxnSpPr/>
            <p:nvPr/>
          </p:nvCxnSpPr>
          <p:spPr>
            <a:xfrm>
              <a:off x="10265228" y="1900647"/>
              <a:ext cx="0" cy="15675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4E476518-7545-7A43-ACEE-E2C080A31615}"/>
                </a:ext>
              </a:extLst>
            </p:cNvPr>
            <p:cNvCxnSpPr/>
            <p:nvPr/>
          </p:nvCxnSpPr>
          <p:spPr>
            <a:xfrm>
              <a:off x="10445932" y="2031274"/>
              <a:ext cx="0" cy="118218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3949D436-B435-C14D-A69A-AF1D16AA5F51}"/>
                </a:ext>
              </a:extLst>
            </p:cNvPr>
            <p:cNvCxnSpPr>
              <a:cxnSpLocks/>
            </p:cNvCxnSpPr>
            <p:nvPr/>
          </p:nvCxnSpPr>
          <p:spPr>
            <a:xfrm>
              <a:off x="8839201" y="2233749"/>
              <a:ext cx="1404257"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0" name="Rectangle 69">
              <a:extLst>
                <a:ext uri="{FF2B5EF4-FFF2-40B4-BE49-F238E27FC236}">
                  <a16:creationId xmlns:a16="http://schemas.microsoft.com/office/drawing/2014/main" id="{BBE14A6C-E63F-C64B-8C63-DE8B54DAEDBC}"/>
                </a:ext>
              </a:extLst>
            </p:cNvPr>
            <p:cNvSpPr/>
            <p:nvPr/>
          </p:nvSpPr>
          <p:spPr>
            <a:xfrm>
              <a:off x="8837023" y="2590801"/>
              <a:ext cx="1399904" cy="359229"/>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rgbClr val="FF0000"/>
                </a:solidFill>
              </a:endParaRPr>
            </a:p>
          </p:txBody>
        </p:sp>
        <p:sp>
          <p:nvSpPr>
            <p:cNvPr id="72" name="Rectangle 71">
              <a:extLst>
                <a:ext uri="{FF2B5EF4-FFF2-40B4-BE49-F238E27FC236}">
                  <a16:creationId xmlns:a16="http://schemas.microsoft.com/office/drawing/2014/main" id="{A77C6DCC-27F2-574A-B25A-DBFA13A37562}"/>
                </a:ext>
              </a:extLst>
            </p:cNvPr>
            <p:cNvSpPr/>
            <p:nvPr/>
          </p:nvSpPr>
          <p:spPr>
            <a:xfrm>
              <a:off x="8839200" y="2240281"/>
              <a:ext cx="1399904" cy="359229"/>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rgbClr val="FF0000"/>
                </a:solidFill>
              </a:endParaRPr>
            </a:p>
          </p:txBody>
        </p:sp>
      </p:grpSp>
    </p:spTree>
    <p:extLst>
      <p:ext uri="{BB962C8B-B14F-4D97-AF65-F5344CB8AC3E}">
        <p14:creationId xmlns:p14="http://schemas.microsoft.com/office/powerpoint/2010/main" val="2725238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A6DA4-971C-774A-9E73-E3417A24F3ED}"/>
              </a:ext>
            </a:extLst>
          </p:cNvPr>
          <p:cNvSpPr>
            <a:spLocks noGrp="1"/>
          </p:cNvSpPr>
          <p:nvPr>
            <p:ph type="title"/>
          </p:nvPr>
        </p:nvSpPr>
        <p:spPr>
          <a:xfrm>
            <a:off x="1524000" y="117883"/>
            <a:ext cx="9144000" cy="1143000"/>
          </a:xfrm>
        </p:spPr>
        <p:txBody>
          <a:bodyPr>
            <a:normAutofit fontScale="90000"/>
          </a:bodyPr>
          <a:lstStyle/>
          <a:p>
            <a:r>
              <a:rPr lang="en-US" dirty="0"/>
              <a:t>We’re only just getting started!</a:t>
            </a:r>
            <a:br>
              <a:rPr lang="en-US" dirty="0"/>
            </a:br>
            <a:r>
              <a:rPr lang="en-US" dirty="0"/>
              <a:t>Functions need additional storage.</a:t>
            </a:r>
          </a:p>
        </p:txBody>
      </p:sp>
      <p:sp>
        <p:nvSpPr>
          <p:cNvPr id="3" name="Content Placeholder 2">
            <a:extLst>
              <a:ext uri="{FF2B5EF4-FFF2-40B4-BE49-F238E27FC236}">
                <a16:creationId xmlns:a16="http://schemas.microsoft.com/office/drawing/2014/main" id="{8251DA8D-7C8C-0747-9620-301E31EAB2C4}"/>
              </a:ext>
            </a:extLst>
          </p:cNvPr>
          <p:cNvSpPr>
            <a:spLocks noGrp="1"/>
          </p:cNvSpPr>
          <p:nvPr>
            <p:ph idx="1"/>
          </p:nvPr>
        </p:nvSpPr>
        <p:spPr>
          <a:xfrm>
            <a:off x="551214" y="1400162"/>
            <a:ext cx="10972800" cy="5303520"/>
          </a:xfrm>
        </p:spPr>
        <p:txBody>
          <a:bodyPr>
            <a:normAutofit fontScale="85000" lnSpcReduction="20000"/>
          </a:bodyPr>
          <a:lstStyle/>
          <a:p>
            <a:pPr marL="0" indent="0">
              <a:buNone/>
            </a:pPr>
            <a:r>
              <a:rPr lang="en-US" dirty="0"/>
              <a:t>Other storage must be allocated with each function call, and deallocated when the function returns</a:t>
            </a:r>
          </a:p>
          <a:p>
            <a:r>
              <a:rPr lang="en-US" dirty="0" smtClean="0"/>
              <a:t>Parameters/arguments </a:t>
            </a:r>
            <a:r>
              <a:rPr lang="en-US" dirty="0"/>
              <a:t>passed to the function</a:t>
            </a:r>
          </a:p>
          <a:p>
            <a:pPr lvl="1"/>
            <a:r>
              <a:rPr lang="en-US" dirty="0"/>
              <a:t>Caller copies argument values into this storage</a:t>
            </a:r>
          </a:p>
          <a:p>
            <a:pPr lvl="1"/>
            <a:r>
              <a:rPr lang="en-US" dirty="0"/>
              <a:t>The </a:t>
            </a:r>
            <a:r>
              <a:rPr lang="en-US" dirty="0" err="1"/>
              <a:t>callee</a:t>
            </a:r>
            <a:r>
              <a:rPr lang="en-US" dirty="0"/>
              <a:t> (function being called) needs to access parameters</a:t>
            </a:r>
          </a:p>
          <a:p>
            <a:r>
              <a:rPr lang="en-US" dirty="0"/>
              <a:t>Local </a:t>
            </a:r>
            <a:r>
              <a:rPr lang="en-US" dirty="0" smtClean="0"/>
              <a:t>variables </a:t>
            </a:r>
            <a:r>
              <a:rPr lang="en-US" dirty="0"/>
              <a:t>declared within the called function</a:t>
            </a:r>
          </a:p>
          <a:p>
            <a:pPr lvl="1"/>
            <a:r>
              <a:rPr lang="en-US" dirty="0"/>
              <a:t>Allocated with each function call, released upon return</a:t>
            </a:r>
          </a:p>
          <a:p>
            <a:pPr lvl="1"/>
            <a:r>
              <a:rPr lang="en-US" dirty="0"/>
              <a:t>A function can call itself (recursion)</a:t>
            </a:r>
          </a:p>
          <a:p>
            <a:r>
              <a:rPr lang="en-US" dirty="0"/>
              <a:t> Value returned by the function</a:t>
            </a:r>
          </a:p>
          <a:p>
            <a:pPr lvl="1"/>
            <a:r>
              <a:rPr lang="en-US" dirty="0" err="1"/>
              <a:t>Callee</a:t>
            </a:r>
            <a:r>
              <a:rPr lang="en-US" dirty="0"/>
              <a:t> writes return value into this storage</a:t>
            </a:r>
          </a:p>
          <a:p>
            <a:pPr lvl="1"/>
            <a:r>
              <a:rPr lang="en-US" dirty="0"/>
              <a:t>Caller must be able to access the return value</a:t>
            </a:r>
          </a:p>
          <a:p>
            <a:pPr marL="0" indent="0">
              <a:buNone/>
            </a:pPr>
            <a:endParaRPr lang="en-US" dirty="0"/>
          </a:p>
          <a:p>
            <a:pPr marL="0" indent="0">
              <a:buNone/>
            </a:pPr>
            <a:r>
              <a:rPr lang="en-US" dirty="0"/>
              <a:t>All of these items are also stored on the runtime stack</a:t>
            </a:r>
          </a:p>
        </p:txBody>
      </p:sp>
    </p:spTree>
    <p:extLst>
      <p:ext uri="{BB962C8B-B14F-4D97-AF65-F5344CB8AC3E}">
        <p14:creationId xmlns:p14="http://schemas.microsoft.com/office/powerpoint/2010/main" val="3737738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13390-0F1E-CA49-9404-9B5343F0FA93}"/>
              </a:ext>
            </a:extLst>
          </p:cNvPr>
          <p:cNvSpPr>
            <a:spLocks noGrp="1"/>
          </p:cNvSpPr>
          <p:nvPr>
            <p:ph type="title"/>
          </p:nvPr>
        </p:nvSpPr>
        <p:spPr>
          <a:xfrm>
            <a:off x="1974669" y="0"/>
            <a:ext cx="8229600" cy="1143000"/>
          </a:xfrm>
        </p:spPr>
        <p:txBody>
          <a:bodyPr/>
          <a:lstStyle/>
          <a:p>
            <a:r>
              <a:rPr lang="en-US" dirty="0"/>
              <a:t>Stack Frame (Activation Record)</a:t>
            </a:r>
          </a:p>
        </p:txBody>
      </p:sp>
      <p:sp>
        <p:nvSpPr>
          <p:cNvPr id="3" name="Content Placeholder 2">
            <a:extLst>
              <a:ext uri="{FF2B5EF4-FFF2-40B4-BE49-F238E27FC236}">
                <a16:creationId xmlns:a16="http://schemas.microsoft.com/office/drawing/2014/main" id="{02ECEC68-4344-0D4E-8EB9-9D77EEC5ECB6}"/>
              </a:ext>
            </a:extLst>
          </p:cNvPr>
          <p:cNvSpPr>
            <a:spLocks noGrp="1"/>
          </p:cNvSpPr>
          <p:nvPr>
            <p:ph idx="1"/>
          </p:nvPr>
        </p:nvSpPr>
        <p:spPr>
          <a:xfrm>
            <a:off x="538809" y="5230450"/>
            <a:ext cx="11329917" cy="1658983"/>
          </a:xfrm>
        </p:spPr>
        <p:txBody>
          <a:bodyPr>
            <a:normAutofit fontScale="77500" lnSpcReduction="20000"/>
          </a:bodyPr>
          <a:lstStyle/>
          <a:p>
            <a:r>
              <a:rPr lang="en-US" sz="2400" dirty="0"/>
              <a:t>Holds parameters/arguments, local variables, return value, return address for an invocation (call) of a function</a:t>
            </a:r>
          </a:p>
          <a:p>
            <a:r>
              <a:rPr lang="en-US" sz="2400" dirty="0"/>
              <a:t>One frame associated with each execution (invocation) of a function</a:t>
            </a:r>
          </a:p>
          <a:p>
            <a:pPr lvl="1"/>
            <a:r>
              <a:rPr lang="en-US" sz="2000" dirty="0"/>
              <a:t>At any instant, there is a single “current” frame being used</a:t>
            </a:r>
          </a:p>
          <a:p>
            <a:pPr lvl="1"/>
            <a:r>
              <a:rPr lang="en-US" sz="2000" dirty="0"/>
              <a:t>New frame pushed onto runtime stack with each function call</a:t>
            </a:r>
          </a:p>
          <a:p>
            <a:pPr lvl="1"/>
            <a:r>
              <a:rPr lang="en-US" sz="2000" dirty="0"/>
              <a:t>Pop frame from stack with each function return</a:t>
            </a:r>
          </a:p>
        </p:txBody>
      </p:sp>
      <p:cxnSp>
        <p:nvCxnSpPr>
          <p:cNvPr id="5" name="Straight Connector 4">
            <a:extLst>
              <a:ext uri="{FF2B5EF4-FFF2-40B4-BE49-F238E27FC236}">
                <a16:creationId xmlns:a16="http://schemas.microsoft.com/office/drawing/2014/main" id="{AFA3993E-F24D-7445-8B75-F5DDADE12504}"/>
              </a:ext>
            </a:extLst>
          </p:cNvPr>
          <p:cNvCxnSpPr/>
          <p:nvPr/>
        </p:nvCxnSpPr>
        <p:spPr>
          <a:xfrm>
            <a:off x="5175068" y="1404258"/>
            <a:ext cx="0" cy="3311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2C6BEB37-F20F-EE44-8A45-C4C5CE8D6FC5}"/>
              </a:ext>
            </a:extLst>
          </p:cNvPr>
          <p:cNvCxnSpPr/>
          <p:nvPr/>
        </p:nvCxnSpPr>
        <p:spPr>
          <a:xfrm>
            <a:off x="6960325" y="1391195"/>
            <a:ext cx="0" cy="3311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D5342965-3813-9248-A21F-9923BB5AF771}"/>
              </a:ext>
            </a:extLst>
          </p:cNvPr>
          <p:cNvCxnSpPr>
            <a:cxnSpLocks/>
          </p:cNvCxnSpPr>
          <p:nvPr/>
        </p:nvCxnSpPr>
        <p:spPr>
          <a:xfrm>
            <a:off x="5880461" y="4336869"/>
            <a:ext cx="0" cy="796835"/>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E1AEFF62-8784-6041-83E9-3ACE16A01A8A}"/>
              </a:ext>
            </a:extLst>
          </p:cNvPr>
          <p:cNvSpPr txBox="1"/>
          <p:nvPr/>
        </p:nvSpPr>
        <p:spPr>
          <a:xfrm>
            <a:off x="5870367" y="4291150"/>
            <a:ext cx="1159741" cy="954107"/>
          </a:xfrm>
          <a:prstGeom prst="rect">
            <a:avLst/>
          </a:prstGeom>
          <a:noFill/>
        </p:spPr>
        <p:txBody>
          <a:bodyPr wrap="none" rtlCol="0">
            <a:spAutoFit/>
          </a:bodyPr>
          <a:lstStyle/>
          <a:p>
            <a:pPr algn="ctr"/>
            <a:r>
              <a:rPr lang="en-US" sz="1400" dirty="0"/>
              <a:t>stack grows</a:t>
            </a:r>
          </a:p>
          <a:p>
            <a:pPr algn="ctr"/>
            <a:r>
              <a:rPr lang="en-US" sz="1400" dirty="0"/>
              <a:t>toward lower</a:t>
            </a:r>
          </a:p>
          <a:p>
            <a:pPr algn="ctr"/>
            <a:r>
              <a:rPr lang="en-US" sz="1400" dirty="0"/>
              <a:t>memory</a:t>
            </a:r>
          </a:p>
          <a:p>
            <a:pPr algn="ctr"/>
            <a:r>
              <a:rPr lang="en-US" sz="1400" dirty="0"/>
              <a:t>addresses</a:t>
            </a:r>
          </a:p>
        </p:txBody>
      </p:sp>
      <p:sp>
        <p:nvSpPr>
          <p:cNvPr id="10" name="Rectangle 9">
            <a:extLst>
              <a:ext uri="{FF2B5EF4-FFF2-40B4-BE49-F238E27FC236}">
                <a16:creationId xmlns:a16="http://schemas.microsoft.com/office/drawing/2014/main" id="{DD40D91F-46D3-A048-8406-0A59F9566A3F}"/>
              </a:ext>
            </a:extLst>
          </p:cNvPr>
          <p:cNvSpPr/>
          <p:nvPr/>
        </p:nvSpPr>
        <p:spPr>
          <a:xfrm>
            <a:off x="5181600" y="1502229"/>
            <a:ext cx="1759132" cy="953588"/>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arguments / parameters passed to foo</a:t>
            </a:r>
          </a:p>
        </p:txBody>
      </p:sp>
      <p:sp>
        <p:nvSpPr>
          <p:cNvPr id="11" name="Rectangle 10">
            <a:extLst>
              <a:ext uri="{FF2B5EF4-FFF2-40B4-BE49-F238E27FC236}">
                <a16:creationId xmlns:a16="http://schemas.microsoft.com/office/drawing/2014/main" id="{4F4B020C-E72B-5549-89F0-298B0EA3FC50}"/>
              </a:ext>
            </a:extLst>
          </p:cNvPr>
          <p:cNvSpPr/>
          <p:nvPr/>
        </p:nvSpPr>
        <p:spPr>
          <a:xfrm>
            <a:off x="5190309" y="3333204"/>
            <a:ext cx="1759132" cy="953588"/>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local variables (foo)</a:t>
            </a:r>
          </a:p>
        </p:txBody>
      </p:sp>
      <p:sp>
        <p:nvSpPr>
          <p:cNvPr id="12" name="Rectangle 11">
            <a:extLst>
              <a:ext uri="{FF2B5EF4-FFF2-40B4-BE49-F238E27FC236}">
                <a16:creationId xmlns:a16="http://schemas.microsoft.com/office/drawing/2014/main" id="{D4F89347-2C20-B243-A7EE-687CBFFC01C0}"/>
              </a:ext>
            </a:extLst>
          </p:cNvPr>
          <p:cNvSpPr/>
          <p:nvPr/>
        </p:nvSpPr>
        <p:spPr>
          <a:xfrm>
            <a:off x="5185954" y="2460173"/>
            <a:ext cx="1759132" cy="289559"/>
          </a:xfrm>
          <a:prstGeom prst="rect">
            <a:avLst/>
          </a:prstGeom>
          <a:solidFill>
            <a:srgbClr val="92D05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value returned by foo</a:t>
            </a:r>
          </a:p>
        </p:txBody>
      </p:sp>
      <p:sp>
        <p:nvSpPr>
          <p:cNvPr id="13" name="Content Placeholder 2">
            <a:extLst>
              <a:ext uri="{FF2B5EF4-FFF2-40B4-BE49-F238E27FC236}">
                <a16:creationId xmlns:a16="http://schemas.microsoft.com/office/drawing/2014/main" id="{B66395AC-031B-0649-A6F6-0E58F256B2AF}"/>
              </a:ext>
            </a:extLst>
          </p:cNvPr>
          <p:cNvSpPr txBox="1">
            <a:spLocks/>
          </p:cNvSpPr>
          <p:nvPr/>
        </p:nvSpPr>
        <p:spPr>
          <a:xfrm>
            <a:off x="1636514" y="1130028"/>
            <a:ext cx="3127075" cy="137804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dirty="0">
                <a:latin typeface="Courier New"/>
                <a:cs typeface="Courier New"/>
              </a:rPr>
              <a:t>main ()</a:t>
            </a:r>
          </a:p>
          <a:p>
            <a:pPr marL="0" indent="0">
              <a:buNone/>
            </a:pPr>
            <a:r>
              <a:rPr lang="en-US" sz="1600" dirty="0">
                <a:latin typeface="Courier New"/>
                <a:cs typeface="Courier New"/>
              </a:rPr>
              <a:t>{</a:t>
            </a:r>
          </a:p>
          <a:p>
            <a:pPr marL="0" indent="0">
              <a:buNone/>
            </a:pPr>
            <a:r>
              <a:rPr lang="en-US" sz="1600" dirty="0">
                <a:latin typeface="Courier New"/>
                <a:cs typeface="Courier New"/>
              </a:rPr>
              <a:t>. . . foo(</a:t>
            </a:r>
            <a:r>
              <a:rPr lang="en-US" sz="1600" dirty="0" err="1">
                <a:latin typeface="Courier New"/>
                <a:cs typeface="Courier New"/>
              </a:rPr>
              <a:t>i</a:t>
            </a:r>
            <a:r>
              <a:rPr lang="en-US" sz="1600" dirty="0">
                <a:latin typeface="Courier New"/>
                <a:cs typeface="Courier New"/>
              </a:rPr>
              <a:t>,&amp;j) . . .</a:t>
            </a:r>
          </a:p>
          <a:p>
            <a:pPr marL="0" indent="0">
              <a:buNone/>
            </a:pPr>
            <a:r>
              <a:rPr lang="en-US" sz="1600" dirty="0">
                <a:latin typeface="Courier New"/>
                <a:cs typeface="Courier New"/>
              </a:rPr>
              <a:t>}</a:t>
            </a:r>
          </a:p>
        </p:txBody>
      </p:sp>
      <p:sp>
        <p:nvSpPr>
          <p:cNvPr id="15" name="TextBox 14">
            <a:extLst>
              <a:ext uri="{FF2B5EF4-FFF2-40B4-BE49-F238E27FC236}">
                <a16:creationId xmlns:a16="http://schemas.microsoft.com/office/drawing/2014/main" id="{1477A744-C1D1-144E-AACD-142352389778}"/>
              </a:ext>
            </a:extLst>
          </p:cNvPr>
          <p:cNvSpPr txBox="1"/>
          <p:nvPr/>
        </p:nvSpPr>
        <p:spPr>
          <a:xfrm>
            <a:off x="2558374" y="870858"/>
            <a:ext cx="1614545" cy="369332"/>
          </a:xfrm>
          <a:prstGeom prst="rect">
            <a:avLst/>
          </a:prstGeom>
          <a:noFill/>
        </p:spPr>
        <p:txBody>
          <a:bodyPr wrap="none" rtlCol="0">
            <a:spAutoFit/>
          </a:bodyPr>
          <a:lstStyle/>
          <a:p>
            <a:pPr algn="ctr"/>
            <a:r>
              <a:rPr lang="en-US" b="1" dirty="0"/>
              <a:t>Caller Function</a:t>
            </a:r>
          </a:p>
        </p:txBody>
      </p:sp>
      <p:sp>
        <p:nvSpPr>
          <p:cNvPr id="16" name="TextBox 15">
            <a:extLst>
              <a:ext uri="{FF2B5EF4-FFF2-40B4-BE49-F238E27FC236}">
                <a16:creationId xmlns:a16="http://schemas.microsoft.com/office/drawing/2014/main" id="{10436954-5339-064D-A998-9706A4BC5315}"/>
              </a:ext>
            </a:extLst>
          </p:cNvPr>
          <p:cNvSpPr txBox="1"/>
          <p:nvPr/>
        </p:nvSpPr>
        <p:spPr>
          <a:xfrm>
            <a:off x="8121560" y="870858"/>
            <a:ext cx="1648208" cy="369332"/>
          </a:xfrm>
          <a:prstGeom prst="rect">
            <a:avLst/>
          </a:prstGeom>
          <a:noFill/>
        </p:spPr>
        <p:txBody>
          <a:bodyPr wrap="none" rtlCol="0">
            <a:spAutoFit/>
          </a:bodyPr>
          <a:lstStyle/>
          <a:p>
            <a:pPr algn="ctr"/>
            <a:r>
              <a:rPr lang="en-US" b="1" dirty="0" err="1"/>
              <a:t>Callee</a:t>
            </a:r>
            <a:r>
              <a:rPr lang="en-US" b="1" dirty="0"/>
              <a:t> Function</a:t>
            </a:r>
          </a:p>
        </p:txBody>
      </p:sp>
      <p:sp>
        <p:nvSpPr>
          <p:cNvPr id="17" name="Rectangle 16">
            <a:extLst>
              <a:ext uri="{FF2B5EF4-FFF2-40B4-BE49-F238E27FC236}">
                <a16:creationId xmlns:a16="http://schemas.microsoft.com/office/drawing/2014/main" id="{B6FEB7B7-E478-9246-AD8D-958FC86A5024}"/>
              </a:ext>
            </a:extLst>
          </p:cNvPr>
          <p:cNvSpPr/>
          <p:nvPr/>
        </p:nvSpPr>
        <p:spPr>
          <a:xfrm>
            <a:off x="5188131" y="2749733"/>
            <a:ext cx="1759132" cy="289559"/>
          </a:xfrm>
          <a:prstGeom prst="rect">
            <a:avLst/>
          </a:prstGeom>
          <a:solidFill>
            <a:schemeClr val="accent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chemeClr val="tx1"/>
                </a:solidFill>
              </a:rPr>
              <a:t>rtn</a:t>
            </a:r>
            <a:r>
              <a:rPr lang="en-US" sz="1400" dirty="0">
                <a:solidFill>
                  <a:schemeClr val="tx1"/>
                </a:solidFill>
              </a:rPr>
              <a:t> </a:t>
            </a:r>
            <a:r>
              <a:rPr lang="en-US" sz="1400" dirty="0" err="1">
                <a:solidFill>
                  <a:schemeClr val="tx1"/>
                </a:solidFill>
              </a:rPr>
              <a:t>addr</a:t>
            </a:r>
            <a:r>
              <a:rPr lang="en-US" sz="1400" dirty="0">
                <a:solidFill>
                  <a:schemeClr val="tx1"/>
                </a:solidFill>
              </a:rPr>
              <a:t> (in main)</a:t>
            </a:r>
          </a:p>
        </p:txBody>
      </p:sp>
      <p:grpSp>
        <p:nvGrpSpPr>
          <p:cNvPr id="27" name="Group 26">
            <a:extLst>
              <a:ext uri="{FF2B5EF4-FFF2-40B4-BE49-F238E27FC236}">
                <a16:creationId xmlns:a16="http://schemas.microsoft.com/office/drawing/2014/main" id="{5F8A320E-3CA0-4C4B-B5BD-699AADCCDF17}"/>
              </a:ext>
            </a:extLst>
          </p:cNvPr>
          <p:cNvGrpSpPr/>
          <p:nvPr/>
        </p:nvGrpSpPr>
        <p:grpSpPr>
          <a:xfrm>
            <a:off x="1857105" y="2161903"/>
            <a:ext cx="3494313" cy="914120"/>
            <a:chOff x="333104" y="2161903"/>
            <a:chExt cx="3494313" cy="914120"/>
          </a:xfrm>
        </p:grpSpPr>
        <p:sp>
          <p:nvSpPr>
            <p:cNvPr id="23" name="TextBox 22">
              <a:extLst>
                <a:ext uri="{FF2B5EF4-FFF2-40B4-BE49-F238E27FC236}">
                  <a16:creationId xmlns:a16="http://schemas.microsoft.com/office/drawing/2014/main" id="{3E615CFE-B926-CC40-AC8D-F1F0EA718BF4}"/>
                </a:ext>
              </a:extLst>
            </p:cNvPr>
            <p:cNvSpPr txBox="1"/>
            <p:nvPr/>
          </p:nvSpPr>
          <p:spPr>
            <a:xfrm>
              <a:off x="333104" y="2429692"/>
              <a:ext cx="2815045" cy="646331"/>
            </a:xfrm>
            <a:prstGeom prst="rect">
              <a:avLst/>
            </a:prstGeom>
            <a:noFill/>
          </p:spPr>
          <p:txBody>
            <a:bodyPr wrap="square" rtlCol="0">
              <a:spAutoFit/>
            </a:bodyPr>
            <a:lstStyle/>
            <a:p>
              <a:r>
                <a:rPr lang="en-US" dirty="0"/>
                <a:t>1. Caller pushes arguments onto stack</a:t>
              </a:r>
            </a:p>
          </p:txBody>
        </p:sp>
        <p:cxnSp>
          <p:nvCxnSpPr>
            <p:cNvPr id="24" name="Straight Arrow Connector 23">
              <a:extLst>
                <a:ext uri="{FF2B5EF4-FFF2-40B4-BE49-F238E27FC236}">
                  <a16:creationId xmlns:a16="http://schemas.microsoft.com/office/drawing/2014/main" id="{A0FC23C1-A5B6-C14D-A673-201DEDC6BBF9}"/>
                </a:ext>
              </a:extLst>
            </p:cNvPr>
            <p:cNvCxnSpPr>
              <a:cxnSpLocks/>
            </p:cNvCxnSpPr>
            <p:nvPr/>
          </p:nvCxnSpPr>
          <p:spPr>
            <a:xfrm flipV="1">
              <a:off x="2945674" y="2161903"/>
              <a:ext cx="881743" cy="59436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28" name="Group 27">
            <a:extLst>
              <a:ext uri="{FF2B5EF4-FFF2-40B4-BE49-F238E27FC236}">
                <a16:creationId xmlns:a16="http://schemas.microsoft.com/office/drawing/2014/main" id="{059F088E-4684-5A46-932F-94CDABD73325}"/>
              </a:ext>
            </a:extLst>
          </p:cNvPr>
          <p:cNvGrpSpPr/>
          <p:nvPr/>
        </p:nvGrpSpPr>
        <p:grpSpPr>
          <a:xfrm>
            <a:off x="6820989" y="2242459"/>
            <a:ext cx="3768634" cy="646331"/>
            <a:chOff x="5301343" y="1645921"/>
            <a:chExt cx="3768634" cy="646331"/>
          </a:xfrm>
        </p:grpSpPr>
        <p:sp>
          <p:nvSpPr>
            <p:cNvPr id="29" name="TextBox 28">
              <a:extLst>
                <a:ext uri="{FF2B5EF4-FFF2-40B4-BE49-F238E27FC236}">
                  <a16:creationId xmlns:a16="http://schemas.microsoft.com/office/drawing/2014/main" id="{D9CE0A98-AC31-0047-A0F6-65E09B0C38E5}"/>
                </a:ext>
              </a:extLst>
            </p:cNvPr>
            <p:cNvSpPr txBox="1"/>
            <p:nvPr/>
          </p:nvSpPr>
          <p:spPr>
            <a:xfrm>
              <a:off x="6074230" y="1645921"/>
              <a:ext cx="2995747" cy="646331"/>
            </a:xfrm>
            <a:prstGeom prst="rect">
              <a:avLst/>
            </a:prstGeom>
            <a:noFill/>
          </p:spPr>
          <p:txBody>
            <a:bodyPr wrap="square" rtlCol="0">
              <a:spAutoFit/>
            </a:bodyPr>
            <a:lstStyle/>
            <a:p>
              <a:r>
                <a:rPr lang="en-US" dirty="0"/>
                <a:t>3. </a:t>
              </a:r>
              <a:r>
                <a:rPr lang="en-US" dirty="0" err="1"/>
                <a:t>Callee</a:t>
              </a:r>
              <a:r>
                <a:rPr lang="en-US" dirty="0"/>
                <a:t> (foo) allocates space for value returned by foo</a:t>
              </a:r>
            </a:p>
          </p:txBody>
        </p:sp>
        <p:cxnSp>
          <p:nvCxnSpPr>
            <p:cNvPr id="30" name="Straight Arrow Connector 29">
              <a:extLst>
                <a:ext uri="{FF2B5EF4-FFF2-40B4-BE49-F238E27FC236}">
                  <a16:creationId xmlns:a16="http://schemas.microsoft.com/office/drawing/2014/main" id="{79016344-6B6C-8E49-9D2A-019FD855CACA}"/>
                </a:ext>
              </a:extLst>
            </p:cNvPr>
            <p:cNvCxnSpPr>
              <a:cxnSpLocks/>
            </p:cNvCxnSpPr>
            <p:nvPr/>
          </p:nvCxnSpPr>
          <p:spPr>
            <a:xfrm flipH="1">
              <a:off x="5301343" y="1826623"/>
              <a:ext cx="790303" cy="22206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33" name="TextBox 32">
            <a:extLst>
              <a:ext uri="{FF2B5EF4-FFF2-40B4-BE49-F238E27FC236}">
                <a16:creationId xmlns:a16="http://schemas.microsoft.com/office/drawing/2014/main" id="{1D19A8B1-EFA1-2647-BF18-D91F1A939E08}"/>
              </a:ext>
            </a:extLst>
          </p:cNvPr>
          <p:cNvSpPr txBox="1"/>
          <p:nvPr/>
        </p:nvSpPr>
        <p:spPr>
          <a:xfrm>
            <a:off x="1874523" y="3074127"/>
            <a:ext cx="2815045" cy="369332"/>
          </a:xfrm>
          <a:prstGeom prst="rect">
            <a:avLst/>
          </a:prstGeom>
          <a:noFill/>
        </p:spPr>
        <p:txBody>
          <a:bodyPr wrap="square" rtlCol="0">
            <a:spAutoFit/>
          </a:bodyPr>
          <a:lstStyle/>
          <a:p>
            <a:r>
              <a:rPr lang="en-US" dirty="0"/>
              <a:t>2. Caller executes “JSR foo”</a:t>
            </a:r>
          </a:p>
        </p:txBody>
      </p:sp>
      <p:grpSp>
        <p:nvGrpSpPr>
          <p:cNvPr id="37" name="Group 36">
            <a:extLst>
              <a:ext uri="{FF2B5EF4-FFF2-40B4-BE49-F238E27FC236}">
                <a16:creationId xmlns:a16="http://schemas.microsoft.com/office/drawing/2014/main" id="{2DAF3A20-A465-9A43-98E8-AC63AA93346B}"/>
              </a:ext>
            </a:extLst>
          </p:cNvPr>
          <p:cNvGrpSpPr/>
          <p:nvPr/>
        </p:nvGrpSpPr>
        <p:grpSpPr>
          <a:xfrm>
            <a:off x="6814457" y="2786746"/>
            <a:ext cx="3596640" cy="646331"/>
            <a:chOff x="-448491" y="2429692"/>
            <a:chExt cx="3596640" cy="646331"/>
          </a:xfrm>
        </p:grpSpPr>
        <p:sp>
          <p:nvSpPr>
            <p:cNvPr id="38" name="TextBox 37">
              <a:extLst>
                <a:ext uri="{FF2B5EF4-FFF2-40B4-BE49-F238E27FC236}">
                  <a16:creationId xmlns:a16="http://schemas.microsoft.com/office/drawing/2014/main" id="{E486FCE1-A339-8C48-BAF1-74976820DCC3}"/>
                </a:ext>
              </a:extLst>
            </p:cNvPr>
            <p:cNvSpPr txBox="1"/>
            <p:nvPr/>
          </p:nvSpPr>
          <p:spPr>
            <a:xfrm>
              <a:off x="333104" y="2429692"/>
              <a:ext cx="2815045" cy="646331"/>
            </a:xfrm>
            <a:prstGeom prst="rect">
              <a:avLst/>
            </a:prstGeom>
            <a:noFill/>
          </p:spPr>
          <p:txBody>
            <a:bodyPr wrap="square" rtlCol="0">
              <a:spAutoFit/>
            </a:bodyPr>
            <a:lstStyle/>
            <a:p>
              <a:r>
                <a:rPr lang="en-US" dirty="0"/>
                <a:t>4. </a:t>
              </a:r>
              <a:r>
                <a:rPr lang="en-US" dirty="0" err="1"/>
                <a:t>Callee</a:t>
              </a:r>
              <a:r>
                <a:rPr lang="en-US" dirty="0"/>
                <a:t> (foo) pushes return address (in R7)</a:t>
              </a:r>
            </a:p>
          </p:txBody>
        </p:sp>
        <p:cxnSp>
          <p:nvCxnSpPr>
            <p:cNvPr id="39" name="Straight Arrow Connector 38">
              <a:extLst>
                <a:ext uri="{FF2B5EF4-FFF2-40B4-BE49-F238E27FC236}">
                  <a16:creationId xmlns:a16="http://schemas.microsoft.com/office/drawing/2014/main" id="{A8EC4049-DD39-0D40-8330-09AA5F146785}"/>
                </a:ext>
              </a:extLst>
            </p:cNvPr>
            <p:cNvCxnSpPr>
              <a:cxnSpLocks/>
              <a:stCxn id="38" idx="1"/>
            </p:cNvCxnSpPr>
            <p:nvPr/>
          </p:nvCxnSpPr>
          <p:spPr>
            <a:xfrm flipH="1" flipV="1">
              <a:off x="-448491" y="2549433"/>
              <a:ext cx="781595" cy="203425"/>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43" name="Group 42">
            <a:extLst>
              <a:ext uri="{FF2B5EF4-FFF2-40B4-BE49-F238E27FC236}">
                <a16:creationId xmlns:a16="http://schemas.microsoft.com/office/drawing/2014/main" id="{902A5C83-1052-2C4D-8045-D83FD5D77C78}"/>
              </a:ext>
            </a:extLst>
          </p:cNvPr>
          <p:cNvGrpSpPr/>
          <p:nvPr/>
        </p:nvGrpSpPr>
        <p:grpSpPr>
          <a:xfrm>
            <a:off x="6801395" y="3429001"/>
            <a:ext cx="3605349" cy="874925"/>
            <a:chOff x="-457200" y="2201098"/>
            <a:chExt cx="3605349" cy="874925"/>
          </a:xfrm>
        </p:grpSpPr>
        <p:sp>
          <p:nvSpPr>
            <p:cNvPr id="44" name="TextBox 43">
              <a:extLst>
                <a:ext uri="{FF2B5EF4-FFF2-40B4-BE49-F238E27FC236}">
                  <a16:creationId xmlns:a16="http://schemas.microsoft.com/office/drawing/2014/main" id="{77CBCA05-6F7B-634B-BBD4-51F25F51D5DA}"/>
                </a:ext>
              </a:extLst>
            </p:cNvPr>
            <p:cNvSpPr txBox="1"/>
            <p:nvPr/>
          </p:nvSpPr>
          <p:spPr>
            <a:xfrm>
              <a:off x="333104" y="2429692"/>
              <a:ext cx="2815045" cy="646331"/>
            </a:xfrm>
            <a:prstGeom prst="rect">
              <a:avLst/>
            </a:prstGeom>
            <a:noFill/>
          </p:spPr>
          <p:txBody>
            <a:bodyPr wrap="square" rtlCol="0">
              <a:spAutoFit/>
            </a:bodyPr>
            <a:lstStyle/>
            <a:p>
              <a:r>
                <a:rPr lang="en-US" dirty="0"/>
                <a:t>5. </a:t>
              </a:r>
              <a:r>
                <a:rPr lang="en-US" dirty="0" err="1"/>
                <a:t>Callee</a:t>
              </a:r>
              <a:r>
                <a:rPr lang="en-US" dirty="0"/>
                <a:t> (foo) allocates space for local variables</a:t>
              </a:r>
            </a:p>
          </p:txBody>
        </p:sp>
        <p:cxnSp>
          <p:nvCxnSpPr>
            <p:cNvPr id="45" name="Straight Arrow Connector 44">
              <a:extLst>
                <a:ext uri="{FF2B5EF4-FFF2-40B4-BE49-F238E27FC236}">
                  <a16:creationId xmlns:a16="http://schemas.microsoft.com/office/drawing/2014/main" id="{7767A141-4472-8345-835B-7593FE03CCAE}"/>
                </a:ext>
              </a:extLst>
            </p:cNvPr>
            <p:cNvCxnSpPr>
              <a:cxnSpLocks/>
              <a:stCxn id="44" idx="1"/>
            </p:cNvCxnSpPr>
            <p:nvPr/>
          </p:nvCxnSpPr>
          <p:spPr>
            <a:xfrm flipH="1" flipV="1">
              <a:off x="-457200" y="2201098"/>
              <a:ext cx="790304" cy="55176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57" name="TextBox 56">
            <a:extLst>
              <a:ext uri="{FF2B5EF4-FFF2-40B4-BE49-F238E27FC236}">
                <a16:creationId xmlns:a16="http://schemas.microsoft.com/office/drawing/2014/main" id="{F98321DF-2276-854C-966C-A4167AA402A8}"/>
              </a:ext>
            </a:extLst>
          </p:cNvPr>
          <p:cNvSpPr txBox="1"/>
          <p:nvPr/>
        </p:nvSpPr>
        <p:spPr>
          <a:xfrm>
            <a:off x="5769428" y="3043648"/>
            <a:ext cx="481222" cy="307777"/>
          </a:xfrm>
          <a:prstGeom prst="rect">
            <a:avLst/>
          </a:prstGeom>
          <a:noFill/>
        </p:spPr>
        <p:txBody>
          <a:bodyPr wrap="none" rtlCol="0">
            <a:spAutoFit/>
          </a:bodyPr>
          <a:lstStyle/>
          <a:p>
            <a:r>
              <a:rPr lang="en-US" sz="1400" dirty="0"/>
              <a:t>TBD</a:t>
            </a:r>
          </a:p>
        </p:txBody>
      </p:sp>
      <p:sp>
        <p:nvSpPr>
          <p:cNvPr id="58" name="Content Placeholder 2">
            <a:extLst>
              <a:ext uri="{FF2B5EF4-FFF2-40B4-BE49-F238E27FC236}">
                <a16:creationId xmlns:a16="http://schemas.microsoft.com/office/drawing/2014/main" id="{C49E129C-6F97-C841-9571-9744C848C4C1}"/>
              </a:ext>
            </a:extLst>
          </p:cNvPr>
          <p:cNvSpPr txBox="1">
            <a:spLocks/>
          </p:cNvSpPr>
          <p:nvPr/>
        </p:nvSpPr>
        <p:spPr>
          <a:xfrm>
            <a:off x="7484321" y="1149623"/>
            <a:ext cx="2889764" cy="1264831"/>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dirty="0" err="1">
                <a:latin typeface="Courier New"/>
                <a:cs typeface="Courier New"/>
              </a:rPr>
              <a:t>int</a:t>
            </a:r>
            <a:r>
              <a:rPr lang="en-US" sz="1600" dirty="0">
                <a:latin typeface="Courier New"/>
                <a:cs typeface="Courier New"/>
              </a:rPr>
              <a:t> foo (</a:t>
            </a:r>
            <a:r>
              <a:rPr lang="en-US" sz="1600" dirty="0" err="1">
                <a:latin typeface="Courier New"/>
                <a:cs typeface="Courier New"/>
              </a:rPr>
              <a:t>int</a:t>
            </a:r>
            <a:r>
              <a:rPr lang="en-US" sz="1600" dirty="0">
                <a:latin typeface="Courier New"/>
                <a:cs typeface="Courier New"/>
              </a:rPr>
              <a:t> x, </a:t>
            </a:r>
            <a:r>
              <a:rPr lang="en-US" sz="1600" dirty="0" err="1">
                <a:latin typeface="Courier New"/>
                <a:cs typeface="Courier New"/>
              </a:rPr>
              <a:t>int</a:t>
            </a:r>
            <a:r>
              <a:rPr lang="en-US" sz="1600" dirty="0">
                <a:latin typeface="Courier New"/>
                <a:cs typeface="Courier New"/>
              </a:rPr>
              <a:t> *y)</a:t>
            </a:r>
          </a:p>
          <a:p>
            <a:pPr marL="0" indent="0">
              <a:buNone/>
            </a:pPr>
            <a:r>
              <a:rPr lang="en-US" sz="1600" dirty="0">
                <a:latin typeface="Courier New"/>
                <a:cs typeface="Courier New"/>
              </a:rPr>
              <a:t>{</a:t>
            </a:r>
            <a:r>
              <a:rPr lang="en-US" sz="1600" dirty="0" err="1">
                <a:latin typeface="Courier New"/>
                <a:cs typeface="Courier New"/>
              </a:rPr>
              <a:t>int</a:t>
            </a:r>
            <a:r>
              <a:rPr lang="en-US" sz="1600" dirty="0">
                <a:latin typeface="Courier New"/>
                <a:cs typeface="Courier New"/>
              </a:rPr>
              <a:t> a;</a:t>
            </a:r>
          </a:p>
          <a:p>
            <a:pPr marL="0" indent="0">
              <a:buNone/>
            </a:pPr>
            <a:r>
              <a:rPr lang="en-US" sz="1600" dirty="0">
                <a:latin typeface="Courier New"/>
                <a:cs typeface="Courier New"/>
              </a:rPr>
              <a:t>. . .</a:t>
            </a:r>
          </a:p>
          <a:p>
            <a:pPr marL="0" indent="0">
              <a:buNone/>
            </a:pPr>
            <a:r>
              <a:rPr lang="en-US" sz="1600" dirty="0">
                <a:latin typeface="Courier New"/>
                <a:cs typeface="Courier New"/>
              </a:rPr>
              <a:t>}</a:t>
            </a:r>
          </a:p>
        </p:txBody>
      </p:sp>
      <p:sp>
        <p:nvSpPr>
          <p:cNvPr id="59" name="TextBox 58">
            <a:extLst>
              <a:ext uri="{FF2B5EF4-FFF2-40B4-BE49-F238E27FC236}">
                <a16:creationId xmlns:a16="http://schemas.microsoft.com/office/drawing/2014/main" id="{7F6B479E-B4B1-B945-8D9F-17603E7C16A8}"/>
              </a:ext>
            </a:extLst>
          </p:cNvPr>
          <p:cNvSpPr txBox="1"/>
          <p:nvPr/>
        </p:nvSpPr>
        <p:spPr>
          <a:xfrm>
            <a:off x="4621428" y="4798680"/>
            <a:ext cx="550151" cy="307777"/>
          </a:xfrm>
          <a:prstGeom prst="rect">
            <a:avLst/>
          </a:prstGeom>
          <a:noFill/>
        </p:spPr>
        <p:txBody>
          <a:bodyPr wrap="none" rtlCol="0">
            <a:spAutoFit/>
          </a:bodyPr>
          <a:lstStyle/>
          <a:p>
            <a:r>
              <a:rPr lang="en-US" sz="1400" dirty="0"/>
              <a:t>0000</a:t>
            </a:r>
          </a:p>
        </p:txBody>
      </p:sp>
      <p:sp>
        <p:nvSpPr>
          <p:cNvPr id="60" name="TextBox 59">
            <a:extLst>
              <a:ext uri="{FF2B5EF4-FFF2-40B4-BE49-F238E27FC236}">
                <a16:creationId xmlns:a16="http://schemas.microsoft.com/office/drawing/2014/main" id="{B82D38B0-BD37-9A45-89BD-33F04526D307}"/>
              </a:ext>
            </a:extLst>
          </p:cNvPr>
          <p:cNvSpPr txBox="1"/>
          <p:nvPr/>
        </p:nvSpPr>
        <p:spPr>
          <a:xfrm>
            <a:off x="4655498" y="1014165"/>
            <a:ext cx="511679" cy="307777"/>
          </a:xfrm>
          <a:prstGeom prst="rect">
            <a:avLst/>
          </a:prstGeom>
          <a:noFill/>
        </p:spPr>
        <p:txBody>
          <a:bodyPr wrap="none" rtlCol="0">
            <a:spAutoFit/>
          </a:bodyPr>
          <a:lstStyle/>
          <a:p>
            <a:r>
              <a:rPr lang="en-US" sz="1400" dirty="0"/>
              <a:t>FFFF</a:t>
            </a:r>
          </a:p>
        </p:txBody>
      </p:sp>
    </p:spTree>
    <p:extLst>
      <p:ext uri="{BB962C8B-B14F-4D97-AF65-F5344CB8AC3E}">
        <p14:creationId xmlns:p14="http://schemas.microsoft.com/office/powerpoint/2010/main" val="2844358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B6C38-74FD-784F-9A8F-38AC296AEE66}"/>
              </a:ext>
            </a:extLst>
          </p:cNvPr>
          <p:cNvSpPr>
            <a:spLocks noGrp="1"/>
          </p:cNvSpPr>
          <p:nvPr>
            <p:ph type="title"/>
          </p:nvPr>
        </p:nvSpPr>
        <p:spPr>
          <a:xfrm>
            <a:off x="1942012" y="-185741"/>
            <a:ext cx="8229600" cy="1143000"/>
          </a:xfrm>
        </p:spPr>
        <p:txBody>
          <a:bodyPr/>
          <a:lstStyle/>
          <a:p>
            <a:r>
              <a:rPr lang="en-US" dirty="0"/>
              <a:t>Frame Pointer Register</a:t>
            </a:r>
          </a:p>
        </p:txBody>
      </p:sp>
      <p:sp>
        <p:nvSpPr>
          <p:cNvPr id="3" name="Content Placeholder 2">
            <a:extLst>
              <a:ext uri="{FF2B5EF4-FFF2-40B4-BE49-F238E27FC236}">
                <a16:creationId xmlns:a16="http://schemas.microsoft.com/office/drawing/2014/main" id="{3AC3FEA3-7988-1542-822C-9A7B569E838D}"/>
              </a:ext>
            </a:extLst>
          </p:cNvPr>
          <p:cNvSpPr>
            <a:spLocks noGrp="1"/>
          </p:cNvSpPr>
          <p:nvPr>
            <p:ph idx="1"/>
          </p:nvPr>
        </p:nvSpPr>
        <p:spPr>
          <a:xfrm>
            <a:off x="619031" y="4606696"/>
            <a:ext cx="10972800" cy="2137004"/>
          </a:xfrm>
        </p:spPr>
        <p:txBody>
          <a:bodyPr>
            <a:normAutofit fontScale="85000" lnSpcReduction="20000"/>
          </a:bodyPr>
          <a:lstStyle/>
          <a:p>
            <a:r>
              <a:rPr lang="en-US" sz="2800" dirty="0"/>
              <a:t>Each function invocation needs a way to access its parameters, local variables, return value (i.e. its stack frame)</a:t>
            </a:r>
          </a:p>
          <a:p>
            <a:r>
              <a:rPr lang="en-US" sz="2800" dirty="0"/>
              <a:t>A CPU register (</a:t>
            </a:r>
            <a:r>
              <a:rPr lang="en-US" sz="2800" dirty="0">
                <a:solidFill>
                  <a:srgbClr val="FF0000"/>
                </a:solidFill>
              </a:rPr>
              <a:t>frame pointer register</a:t>
            </a:r>
            <a:r>
              <a:rPr lang="en-US" sz="2800" dirty="0"/>
              <a:t>) holds a pointer to the current stack frame</a:t>
            </a:r>
          </a:p>
          <a:p>
            <a:pPr lvl="1"/>
            <a:r>
              <a:rPr lang="en-US" sz="2400" dirty="0">
                <a:solidFill>
                  <a:schemeClr val="tx2"/>
                </a:solidFill>
              </a:rPr>
              <a:t>LC-3: use register R5 </a:t>
            </a:r>
          </a:p>
          <a:p>
            <a:pPr lvl="1"/>
            <a:r>
              <a:rPr lang="en-US" sz="2400" dirty="0"/>
              <a:t>R5 points to first local variable in stack frame</a:t>
            </a:r>
          </a:p>
          <a:p>
            <a:pPr lvl="1"/>
            <a:r>
              <a:rPr lang="en-US" sz="2400" dirty="0"/>
              <a:t>Use indexed addressing mode to access locals, parameters, return value</a:t>
            </a:r>
          </a:p>
        </p:txBody>
      </p:sp>
      <p:cxnSp>
        <p:nvCxnSpPr>
          <p:cNvPr id="4" name="Straight Connector 3">
            <a:extLst>
              <a:ext uri="{FF2B5EF4-FFF2-40B4-BE49-F238E27FC236}">
                <a16:creationId xmlns:a16="http://schemas.microsoft.com/office/drawing/2014/main" id="{688D2B12-9901-424F-B4A3-F40E862E2E01}"/>
              </a:ext>
            </a:extLst>
          </p:cNvPr>
          <p:cNvCxnSpPr/>
          <p:nvPr/>
        </p:nvCxnSpPr>
        <p:spPr>
          <a:xfrm>
            <a:off x="5175068" y="975628"/>
            <a:ext cx="0" cy="3311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3B1B2F16-18C5-4844-8ED0-D00D7AD7CC71}"/>
              </a:ext>
            </a:extLst>
          </p:cNvPr>
          <p:cNvCxnSpPr/>
          <p:nvPr/>
        </p:nvCxnSpPr>
        <p:spPr>
          <a:xfrm>
            <a:off x="6960325" y="962565"/>
            <a:ext cx="0" cy="3311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EDB502FB-F1EB-D444-92D7-534CD952C90D}"/>
              </a:ext>
            </a:extLst>
          </p:cNvPr>
          <p:cNvCxnSpPr>
            <a:cxnSpLocks/>
          </p:cNvCxnSpPr>
          <p:nvPr/>
        </p:nvCxnSpPr>
        <p:spPr>
          <a:xfrm>
            <a:off x="6089468" y="3947428"/>
            <a:ext cx="0" cy="359229"/>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30A689FC-49E7-D24A-9C5A-180B2C2052A0}"/>
              </a:ext>
            </a:extLst>
          </p:cNvPr>
          <p:cNvSpPr/>
          <p:nvPr/>
        </p:nvSpPr>
        <p:spPr>
          <a:xfrm>
            <a:off x="5181600" y="1073599"/>
            <a:ext cx="1759132" cy="953588"/>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arguments / parameters passed to foo</a:t>
            </a:r>
          </a:p>
        </p:txBody>
      </p:sp>
      <p:sp>
        <p:nvSpPr>
          <p:cNvPr id="8" name="Rectangle 7">
            <a:extLst>
              <a:ext uri="{FF2B5EF4-FFF2-40B4-BE49-F238E27FC236}">
                <a16:creationId xmlns:a16="http://schemas.microsoft.com/office/drawing/2014/main" id="{D528244E-5E16-E645-A076-E1168CCF9D57}"/>
              </a:ext>
            </a:extLst>
          </p:cNvPr>
          <p:cNvSpPr/>
          <p:nvPr/>
        </p:nvSpPr>
        <p:spPr>
          <a:xfrm>
            <a:off x="5190309" y="2904574"/>
            <a:ext cx="1759132" cy="953588"/>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local variables (foo)</a:t>
            </a:r>
          </a:p>
        </p:txBody>
      </p:sp>
      <p:sp>
        <p:nvSpPr>
          <p:cNvPr id="9" name="Rectangle 8">
            <a:extLst>
              <a:ext uri="{FF2B5EF4-FFF2-40B4-BE49-F238E27FC236}">
                <a16:creationId xmlns:a16="http://schemas.microsoft.com/office/drawing/2014/main" id="{22E00122-DC4D-F349-B266-5F2544D068AC}"/>
              </a:ext>
            </a:extLst>
          </p:cNvPr>
          <p:cNvSpPr/>
          <p:nvPr/>
        </p:nvSpPr>
        <p:spPr>
          <a:xfrm>
            <a:off x="5185954" y="2031543"/>
            <a:ext cx="1759132" cy="289559"/>
          </a:xfrm>
          <a:prstGeom prst="rect">
            <a:avLst/>
          </a:prstGeom>
          <a:solidFill>
            <a:srgbClr val="92D05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value returned by foo</a:t>
            </a:r>
          </a:p>
        </p:txBody>
      </p:sp>
      <p:sp>
        <p:nvSpPr>
          <p:cNvPr id="10" name="Rectangle 9">
            <a:extLst>
              <a:ext uri="{FF2B5EF4-FFF2-40B4-BE49-F238E27FC236}">
                <a16:creationId xmlns:a16="http://schemas.microsoft.com/office/drawing/2014/main" id="{3D4B520F-ED61-8540-B5F2-19AF1F768EEE}"/>
              </a:ext>
            </a:extLst>
          </p:cNvPr>
          <p:cNvSpPr/>
          <p:nvPr/>
        </p:nvSpPr>
        <p:spPr>
          <a:xfrm>
            <a:off x="5188131" y="2321103"/>
            <a:ext cx="1759132" cy="289559"/>
          </a:xfrm>
          <a:prstGeom prst="rect">
            <a:avLst/>
          </a:prstGeom>
          <a:solidFill>
            <a:schemeClr val="accent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return address</a:t>
            </a:r>
          </a:p>
        </p:txBody>
      </p:sp>
      <p:sp>
        <p:nvSpPr>
          <p:cNvPr id="11" name="Rectangle 10">
            <a:extLst>
              <a:ext uri="{FF2B5EF4-FFF2-40B4-BE49-F238E27FC236}">
                <a16:creationId xmlns:a16="http://schemas.microsoft.com/office/drawing/2014/main" id="{DE401750-79EC-2945-8097-1E8723F2D912}"/>
              </a:ext>
            </a:extLst>
          </p:cNvPr>
          <p:cNvSpPr/>
          <p:nvPr/>
        </p:nvSpPr>
        <p:spPr>
          <a:xfrm>
            <a:off x="2352581" y="2352695"/>
            <a:ext cx="1759132" cy="28955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R5 (frame pointer)</a:t>
            </a:r>
          </a:p>
        </p:txBody>
      </p:sp>
      <p:sp>
        <p:nvSpPr>
          <p:cNvPr id="13" name="Rectangle 12">
            <a:extLst>
              <a:ext uri="{FF2B5EF4-FFF2-40B4-BE49-F238E27FC236}">
                <a16:creationId xmlns:a16="http://schemas.microsoft.com/office/drawing/2014/main" id="{86672C12-5869-A44F-B305-B29717FE76D1}"/>
              </a:ext>
            </a:extLst>
          </p:cNvPr>
          <p:cNvSpPr/>
          <p:nvPr/>
        </p:nvSpPr>
        <p:spPr>
          <a:xfrm>
            <a:off x="2370908" y="3775434"/>
            <a:ext cx="1759132" cy="28955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R6 (stack pointer)</a:t>
            </a:r>
          </a:p>
        </p:txBody>
      </p:sp>
      <p:cxnSp>
        <p:nvCxnSpPr>
          <p:cNvPr id="14" name="Straight Arrow Connector 13">
            <a:extLst>
              <a:ext uri="{FF2B5EF4-FFF2-40B4-BE49-F238E27FC236}">
                <a16:creationId xmlns:a16="http://schemas.microsoft.com/office/drawing/2014/main" id="{BA7B2839-ADA5-BB48-883B-CE4C97C14918}"/>
              </a:ext>
            </a:extLst>
          </p:cNvPr>
          <p:cNvCxnSpPr>
            <a:cxnSpLocks/>
          </p:cNvCxnSpPr>
          <p:nvPr/>
        </p:nvCxnSpPr>
        <p:spPr>
          <a:xfrm flipV="1">
            <a:off x="4140926" y="3797205"/>
            <a:ext cx="975361" cy="13607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D1089B2-E59C-7F4F-BDBB-90376ED9D4AB}"/>
              </a:ext>
            </a:extLst>
          </p:cNvPr>
          <p:cNvCxnSpPr>
            <a:cxnSpLocks/>
            <a:stCxn id="11" idx="3"/>
          </p:cNvCxnSpPr>
          <p:nvPr/>
        </p:nvCxnSpPr>
        <p:spPr>
          <a:xfrm>
            <a:off x="4111713" y="2497474"/>
            <a:ext cx="1080520" cy="46901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9FD81398-B74D-364E-93EA-48FB4C521A7F}"/>
              </a:ext>
            </a:extLst>
          </p:cNvPr>
          <p:cNvSpPr txBox="1"/>
          <p:nvPr/>
        </p:nvSpPr>
        <p:spPr>
          <a:xfrm>
            <a:off x="5769428" y="2615018"/>
            <a:ext cx="481222" cy="307777"/>
          </a:xfrm>
          <a:prstGeom prst="rect">
            <a:avLst/>
          </a:prstGeom>
          <a:noFill/>
        </p:spPr>
        <p:txBody>
          <a:bodyPr wrap="none" rtlCol="0">
            <a:spAutoFit/>
          </a:bodyPr>
          <a:lstStyle/>
          <a:p>
            <a:r>
              <a:rPr lang="en-US" sz="1400" dirty="0"/>
              <a:t>TBD</a:t>
            </a:r>
          </a:p>
        </p:txBody>
      </p:sp>
      <p:sp>
        <p:nvSpPr>
          <p:cNvPr id="20" name="Content Placeholder 2">
            <a:extLst>
              <a:ext uri="{FF2B5EF4-FFF2-40B4-BE49-F238E27FC236}">
                <a16:creationId xmlns:a16="http://schemas.microsoft.com/office/drawing/2014/main" id="{CF1CF53A-275B-4148-A0BD-AFDF3B1CE93D}"/>
              </a:ext>
            </a:extLst>
          </p:cNvPr>
          <p:cNvSpPr txBox="1">
            <a:spLocks/>
          </p:cNvSpPr>
          <p:nvPr/>
        </p:nvSpPr>
        <p:spPr>
          <a:xfrm>
            <a:off x="1636514" y="701398"/>
            <a:ext cx="3127075" cy="137804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dirty="0">
                <a:latin typeface="Courier New"/>
                <a:cs typeface="Courier New"/>
              </a:rPr>
              <a:t>main ()</a:t>
            </a:r>
          </a:p>
          <a:p>
            <a:pPr marL="0" indent="0">
              <a:buNone/>
            </a:pPr>
            <a:r>
              <a:rPr lang="en-US" sz="1600" dirty="0">
                <a:latin typeface="Courier New"/>
                <a:cs typeface="Courier New"/>
              </a:rPr>
              <a:t>{</a:t>
            </a:r>
          </a:p>
          <a:p>
            <a:pPr marL="0" indent="0">
              <a:buNone/>
            </a:pPr>
            <a:r>
              <a:rPr lang="en-US" sz="1600" dirty="0">
                <a:latin typeface="Courier New"/>
                <a:cs typeface="Courier New"/>
              </a:rPr>
              <a:t>. . . foo(</a:t>
            </a:r>
            <a:r>
              <a:rPr lang="en-US" sz="1600" dirty="0" err="1">
                <a:latin typeface="Courier New"/>
                <a:cs typeface="Courier New"/>
              </a:rPr>
              <a:t>i</a:t>
            </a:r>
            <a:r>
              <a:rPr lang="en-US" sz="1600" dirty="0">
                <a:latin typeface="Courier New"/>
                <a:cs typeface="Courier New"/>
              </a:rPr>
              <a:t>,&amp;j) . . .</a:t>
            </a:r>
          </a:p>
          <a:p>
            <a:pPr marL="0" indent="0">
              <a:buNone/>
            </a:pPr>
            <a:r>
              <a:rPr lang="en-US" sz="1600" dirty="0">
                <a:latin typeface="Courier New"/>
                <a:cs typeface="Courier New"/>
              </a:rPr>
              <a:t>}</a:t>
            </a:r>
          </a:p>
        </p:txBody>
      </p:sp>
      <p:sp>
        <p:nvSpPr>
          <p:cNvPr id="22" name="Content Placeholder 2">
            <a:extLst>
              <a:ext uri="{FF2B5EF4-FFF2-40B4-BE49-F238E27FC236}">
                <a16:creationId xmlns:a16="http://schemas.microsoft.com/office/drawing/2014/main" id="{0C114A18-88C3-D649-BF41-AA25844F7630}"/>
              </a:ext>
            </a:extLst>
          </p:cNvPr>
          <p:cNvSpPr txBox="1">
            <a:spLocks/>
          </p:cNvSpPr>
          <p:nvPr/>
        </p:nvSpPr>
        <p:spPr>
          <a:xfrm>
            <a:off x="7366756" y="740587"/>
            <a:ext cx="2889764" cy="1264831"/>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dirty="0" err="1">
                <a:latin typeface="Courier New"/>
                <a:cs typeface="Courier New"/>
              </a:rPr>
              <a:t>int</a:t>
            </a:r>
            <a:r>
              <a:rPr lang="en-US" sz="1600" dirty="0">
                <a:latin typeface="Courier New"/>
                <a:cs typeface="Courier New"/>
              </a:rPr>
              <a:t> foo (</a:t>
            </a:r>
            <a:r>
              <a:rPr lang="en-US" sz="1600" dirty="0" err="1">
                <a:latin typeface="Courier New"/>
                <a:cs typeface="Courier New"/>
              </a:rPr>
              <a:t>int</a:t>
            </a:r>
            <a:r>
              <a:rPr lang="en-US" sz="1600" dirty="0">
                <a:latin typeface="Courier New"/>
                <a:cs typeface="Courier New"/>
              </a:rPr>
              <a:t> x, </a:t>
            </a:r>
            <a:r>
              <a:rPr lang="en-US" sz="1600" dirty="0" err="1">
                <a:latin typeface="Courier New"/>
                <a:cs typeface="Courier New"/>
              </a:rPr>
              <a:t>int</a:t>
            </a:r>
            <a:r>
              <a:rPr lang="en-US" sz="1600" dirty="0">
                <a:latin typeface="Courier New"/>
                <a:cs typeface="Courier New"/>
              </a:rPr>
              <a:t> *y)</a:t>
            </a:r>
          </a:p>
          <a:p>
            <a:pPr marL="0" indent="0">
              <a:buNone/>
            </a:pPr>
            <a:r>
              <a:rPr lang="en-US" sz="1600" dirty="0">
                <a:latin typeface="Courier New"/>
                <a:cs typeface="Courier New"/>
              </a:rPr>
              <a:t>{</a:t>
            </a:r>
            <a:r>
              <a:rPr lang="en-US" sz="1600" dirty="0" err="1">
                <a:latin typeface="Courier New"/>
                <a:cs typeface="Courier New"/>
              </a:rPr>
              <a:t>int</a:t>
            </a:r>
            <a:r>
              <a:rPr lang="en-US" sz="1600" dirty="0">
                <a:latin typeface="Courier New"/>
                <a:cs typeface="Courier New"/>
              </a:rPr>
              <a:t> </a:t>
            </a:r>
            <a:r>
              <a:rPr lang="en-US" sz="1600" dirty="0" err="1">
                <a:latin typeface="Courier New"/>
                <a:cs typeface="Courier New"/>
              </a:rPr>
              <a:t>a,b</a:t>
            </a:r>
            <a:r>
              <a:rPr lang="en-US" sz="1600" dirty="0">
                <a:latin typeface="Courier New"/>
                <a:cs typeface="Courier New"/>
              </a:rPr>
              <a:t>;</a:t>
            </a:r>
          </a:p>
          <a:p>
            <a:pPr marL="0" indent="0">
              <a:buNone/>
            </a:pPr>
            <a:r>
              <a:rPr lang="en-US" sz="1600" dirty="0">
                <a:latin typeface="Courier New"/>
                <a:cs typeface="Courier New"/>
              </a:rPr>
              <a:t>. . .</a:t>
            </a:r>
          </a:p>
          <a:p>
            <a:pPr marL="0" indent="0">
              <a:buNone/>
            </a:pPr>
            <a:r>
              <a:rPr lang="en-US" sz="1600" dirty="0">
                <a:latin typeface="Courier New"/>
                <a:cs typeface="Courier New"/>
              </a:rPr>
              <a:t>}</a:t>
            </a:r>
          </a:p>
        </p:txBody>
      </p:sp>
      <p:sp>
        <p:nvSpPr>
          <p:cNvPr id="23" name="TextBox 22">
            <a:extLst>
              <a:ext uri="{FF2B5EF4-FFF2-40B4-BE49-F238E27FC236}">
                <a16:creationId xmlns:a16="http://schemas.microsoft.com/office/drawing/2014/main" id="{0E20BA7B-A32E-0C43-AD35-FC69DF9FCD5B}"/>
              </a:ext>
            </a:extLst>
          </p:cNvPr>
          <p:cNvSpPr txBox="1"/>
          <p:nvPr/>
        </p:nvSpPr>
        <p:spPr>
          <a:xfrm>
            <a:off x="4561109" y="1765925"/>
            <a:ext cx="678391" cy="338554"/>
          </a:xfrm>
          <a:prstGeom prst="rect">
            <a:avLst/>
          </a:prstGeom>
          <a:noFill/>
        </p:spPr>
        <p:txBody>
          <a:bodyPr wrap="none" rtlCol="0">
            <a:spAutoFit/>
          </a:bodyPr>
          <a:lstStyle/>
          <a:p>
            <a:r>
              <a:rPr lang="en-US" sz="1600" dirty="0" err="1">
                <a:latin typeface="Courier" pitchFamily="2" charset="0"/>
              </a:rPr>
              <a:t>i</a:t>
            </a:r>
            <a:r>
              <a:rPr lang="en-US" sz="1600" dirty="0">
                <a:latin typeface="Courier" pitchFamily="2" charset="0"/>
              </a:rPr>
              <a:t>/x:</a:t>
            </a:r>
          </a:p>
        </p:txBody>
      </p:sp>
      <p:sp>
        <p:nvSpPr>
          <p:cNvPr id="24" name="TextBox 23">
            <a:extLst>
              <a:ext uri="{FF2B5EF4-FFF2-40B4-BE49-F238E27FC236}">
                <a16:creationId xmlns:a16="http://schemas.microsoft.com/office/drawing/2014/main" id="{E2401FFD-E07F-574E-9AF7-22007F976B61}"/>
              </a:ext>
            </a:extLst>
          </p:cNvPr>
          <p:cNvSpPr txBox="1"/>
          <p:nvPr/>
        </p:nvSpPr>
        <p:spPr>
          <a:xfrm>
            <a:off x="4452252" y="1500314"/>
            <a:ext cx="801823" cy="338554"/>
          </a:xfrm>
          <a:prstGeom prst="rect">
            <a:avLst/>
          </a:prstGeom>
          <a:noFill/>
        </p:spPr>
        <p:txBody>
          <a:bodyPr wrap="none" rtlCol="0">
            <a:spAutoFit/>
          </a:bodyPr>
          <a:lstStyle/>
          <a:p>
            <a:r>
              <a:rPr lang="en-US" sz="1600" dirty="0">
                <a:latin typeface="Courier" pitchFamily="2" charset="0"/>
              </a:rPr>
              <a:t>&amp;j/y:</a:t>
            </a:r>
          </a:p>
        </p:txBody>
      </p:sp>
      <p:sp>
        <p:nvSpPr>
          <p:cNvPr id="25" name="TextBox 24">
            <a:extLst>
              <a:ext uri="{FF2B5EF4-FFF2-40B4-BE49-F238E27FC236}">
                <a16:creationId xmlns:a16="http://schemas.microsoft.com/office/drawing/2014/main" id="{A7EAF4FF-D0F0-4A4F-AAA9-57976705A13E}"/>
              </a:ext>
            </a:extLst>
          </p:cNvPr>
          <p:cNvSpPr txBox="1"/>
          <p:nvPr/>
        </p:nvSpPr>
        <p:spPr>
          <a:xfrm>
            <a:off x="4746166" y="2852319"/>
            <a:ext cx="431528" cy="338554"/>
          </a:xfrm>
          <a:prstGeom prst="rect">
            <a:avLst/>
          </a:prstGeom>
          <a:noFill/>
        </p:spPr>
        <p:txBody>
          <a:bodyPr wrap="none" rtlCol="0">
            <a:spAutoFit/>
          </a:bodyPr>
          <a:lstStyle/>
          <a:p>
            <a:r>
              <a:rPr lang="en-US" sz="1600" dirty="0">
                <a:latin typeface="Courier" pitchFamily="2" charset="0"/>
              </a:rPr>
              <a:t>a:</a:t>
            </a:r>
          </a:p>
        </p:txBody>
      </p:sp>
      <p:sp>
        <p:nvSpPr>
          <p:cNvPr id="26" name="TextBox 25">
            <a:extLst>
              <a:ext uri="{FF2B5EF4-FFF2-40B4-BE49-F238E27FC236}">
                <a16:creationId xmlns:a16="http://schemas.microsoft.com/office/drawing/2014/main" id="{4D548E34-FB36-C040-8AB3-F8337097AC6D}"/>
              </a:ext>
            </a:extLst>
          </p:cNvPr>
          <p:cNvSpPr txBox="1"/>
          <p:nvPr/>
        </p:nvSpPr>
        <p:spPr>
          <a:xfrm>
            <a:off x="4748344" y="3037376"/>
            <a:ext cx="431528" cy="338554"/>
          </a:xfrm>
          <a:prstGeom prst="rect">
            <a:avLst/>
          </a:prstGeom>
          <a:noFill/>
        </p:spPr>
        <p:txBody>
          <a:bodyPr wrap="none" rtlCol="0">
            <a:spAutoFit/>
          </a:bodyPr>
          <a:lstStyle/>
          <a:p>
            <a:r>
              <a:rPr lang="en-US" sz="1600" dirty="0">
                <a:latin typeface="Courier" pitchFamily="2" charset="0"/>
              </a:rPr>
              <a:t>b:</a:t>
            </a:r>
          </a:p>
        </p:txBody>
      </p:sp>
      <p:sp>
        <p:nvSpPr>
          <p:cNvPr id="32" name="Content Placeholder 2">
            <a:extLst>
              <a:ext uri="{FF2B5EF4-FFF2-40B4-BE49-F238E27FC236}">
                <a16:creationId xmlns:a16="http://schemas.microsoft.com/office/drawing/2014/main" id="{26E4ECF1-CC02-4745-9C57-2C3C7B90F0F1}"/>
              </a:ext>
            </a:extLst>
          </p:cNvPr>
          <p:cNvSpPr txBox="1">
            <a:spLocks/>
          </p:cNvSpPr>
          <p:nvPr/>
        </p:nvSpPr>
        <p:spPr>
          <a:xfrm>
            <a:off x="7168737" y="2525698"/>
            <a:ext cx="3338257" cy="1264831"/>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dirty="0">
                <a:latin typeface="Courier New"/>
                <a:cs typeface="Courier New"/>
              </a:rPr>
              <a:t>// code within foo()</a:t>
            </a:r>
          </a:p>
          <a:p>
            <a:pPr marL="0" indent="0">
              <a:buNone/>
            </a:pPr>
            <a:r>
              <a:rPr lang="en-US" sz="1600" dirty="0">
                <a:latin typeface="Courier New"/>
                <a:cs typeface="Courier New"/>
              </a:rPr>
              <a:t>LDR R1,R5,#4  // load R1&lt;-x</a:t>
            </a:r>
          </a:p>
          <a:p>
            <a:pPr marL="0" indent="0">
              <a:buNone/>
            </a:pPr>
            <a:r>
              <a:rPr lang="en-US" sz="1600" dirty="0">
                <a:latin typeface="Courier New"/>
                <a:cs typeface="Courier New"/>
              </a:rPr>
              <a:t>LDR R1,R5,#5  // load R1&lt;-y</a:t>
            </a:r>
          </a:p>
          <a:p>
            <a:pPr marL="0" indent="0">
              <a:buNone/>
            </a:pPr>
            <a:r>
              <a:rPr lang="en-US" sz="1600" dirty="0">
                <a:latin typeface="Courier New"/>
                <a:cs typeface="Courier New"/>
              </a:rPr>
              <a:t>LDR R1,R5,#0  // Load R1&lt;-a</a:t>
            </a:r>
          </a:p>
          <a:p>
            <a:pPr marL="0" indent="0">
              <a:buNone/>
            </a:pPr>
            <a:r>
              <a:rPr lang="en-US" sz="1600" dirty="0">
                <a:latin typeface="Courier New"/>
                <a:cs typeface="Courier New"/>
              </a:rPr>
              <a:t>LDR R1,R5,#-1 // Load R1&lt;-b</a:t>
            </a:r>
          </a:p>
          <a:p>
            <a:pPr marL="0" indent="0">
              <a:buNone/>
            </a:pPr>
            <a:endParaRPr lang="en-US" sz="1600" dirty="0">
              <a:latin typeface="Courier New"/>
              <a:cs typeface="Courier New"/>
            </a:endParaRPr>
          </a:p>
        </p:txBody>
      </p:sp>
      <p:sp>
        <p:nvSpPr>
          <p:cNvPr id="34" name="TextBox 33">
            <a:extLst>
              <a:ext uri="{FF2B5EF4-FFF2-40B4-BE49-F238E27FC236}">
                <a16:creationId xmlns:a16="http://schemas.microsoft.com/office/drawing/2014/main" id="{939207F4-5EC9-6045-A7B4-13FBAA27B9D7}"/>
              </a:ext>
            </a:extLst>
          </p:cNvPr>
          <p:cNvSpPr txBox="1"/>
          <p:nvPr/>
        </p:nvSpPr>
        <p:spPr>
          <a:xfrm>
            <a:off x="4621428" y="4127158"/>
            <a:ext cx="550151" cy="307777"/>
          </a:xfrm>
          <a:prstGeom prst="rect">
            <a:avLst/>
          </a:prstGeom>
          <a:noFill/>
        </p:spPr>
        <p:txBody>
          <a:bodyPr wrap="none" rtlCol="0">
            <a:spAutoFit/>
          </a:bodyPr>
          <a:lstStyle/>
          <a:p>
            <a:r>
              <a:rPr lang="en-US" sz="1400" dirty="0"/>
              <a:t>0000</a:t>
            </a:r>
          </a:p>
        </p:txBody>
      </p:sp>
      <p:sp>
        <p:nvSpPr>
          <p:cNvPr id="35" name="TextBox 34">
            <a:extLst>
              <a:ext uri="{FF2B5EF4-FFF2-40B4-BE49-F238E27FC236}">
                <a16:creationId xmlns:a16="http://schemas.microsoft.com/office/drawing/2014/main" id="{D64C7801-1D91-284C-A9B0-59ECAAAD641C}"/>
              </a:ext>
            </a:extLst>
          </p:cNvPr>
          <p:cNvSpPr txBox="1"/>
          <p:nvPr/>
        </p:nvSpPr>
        <p:spPr>
          <a:xfrm>
            <a:off x="4655498" y="742703"/>
            <a:ext cx="511679" cy="307777"/>
          </a:xfrm>
          <a:prstGeom prst="rect">
            <a:avLst/>
          </a:prstGeom>
          <a:noFill/>
        </p:spPr>
        <p:txBody>
          <a:bodyPr wrap="none" rtlCol="0">
            <a:spAutoFit/>
          </a:bodyPr>
          <a:lstStyle/>
          <a:p>
            <a:r>
              <a:rPr lang="en-US" sz="1400" dirty="0"/>
              <a:t>FFFF</a:t>
            </a:r>
          </a:p>
        </p:txBody>
      </p:sp>
      <p:cxnSp>
        <p:nvCxnSpPr>
          <p:cNvPr id="27" name="Straight Arrow Connector 26">
            <a:extLst>
              <a:ext uri="{FF2B5EF4-FFF2-40B4-BE49-F238E27FC236}">
                <a16:creationId xmlns:a16="http://schemas.microsoft.com/office/drawing/2014/main" id="{601BE183-7F02-494B-883C-921818122ED3}"/>
              </a:ext>
            </a:extLst>
          </p:cNvPr>
          <p:cNvCxnSpPr>
            <a:cxnSpLocks/>
          </p:cNvCxnSpPr>
          <p:nvPr/>
        </p:nvCxnSpPr>
        <p:spPr>
          <a:xfrm flipH="1" flipV="1">
            <a:off x="3629248" y="1562986"/>
            <a:ext cx="1701209" cy="91440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3563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13390-0F1E-CA49-9404-9B5343F0FA93}"/>
              </a:ext>
            </a:extLst>
          </p:cNvPr>
          <p:cNvSpPr>
            <a:spLocks noGrp="1"/>
          </p:cNvSpPr>
          <p:nvPr>
            <p:ph type="title"/>
          </p:nvPr>
        </p:nvSpPr>
        <p:spPr>
          <a:xfrm>
            <a:off x="1974669" y="0"/>
            <a:ext cx="8229600" cy="1143000"/>
          </a:xfrm>
        </p:spPr>
        <p:txBody>
          <a:bodyPr/>
          <a:lstStyle/>
          <a:p>
            <a:r>
              <a:rPr lang="en-US" dirty="0"/>
              <a:t>Stack Frame (Revised)</a:t>
            </a:r>
          </a:p>
        </p:txBody>
      </p:sp>
      <p:sp>
        <p:nvSpPr>
          <p:cNvPr id="3" name="Content Placeholder 2">
            <a:extLst>
              <a:ext uri="{FF2B5EF4-FFF2-40B4-BE49-F238E27FC236}">
                <a16:creationId xmlns:a16="http://schemas.microsoft.com/office/drawing/2014/main" id="{02ECEC68-4344-0D4E-8EB9-9D77EEC5ECB6}"/>
              </a:ext>
            </a:extLst>
          </p:cNvPr>
          <p:cNvSpPr>
            <a:spLocks noGrp="1"/>
          </p:cNvSpPr>
          <p:nvPr>
            <p:ph idx="1"/>
          </p:nvPr>
        </p:nvSpPr>
        <p:spPr>
          <a:xfrm>
            <a:off x="603467" y="5244738"/>
            <a:ext cx="10972800" cy="1658983"/>
          </a:xfrm>
        </p:spPr>
        <p:txBody>
          <a:bodyPr>
            <a:normAutofit/>
          </a:bodyPr>
          <a:lstStyle/>
          <a:p>
            <a:r>
              <a:rPr lang="en-US" sz="2400" dirty="0"/>
              <a:t>The frame pointer points to the stack frame for the function </a:t>
            </a:r>
            <a:r>
              <a:rPr lang="en-US" sz="2400" dirty="0">
                <a:solidFill>
                  <a:srgbClr val="FF0000"/>
                </a:solidFill>
              </a:rPr>
              <a:t>now</a:t>
            </a:r>
            <a:r>
              <a:rPr lang="en-US" sz="2400" dirty="0"/>
              <a:t> being executed</a:t>
            </a:r>
          </a:p>
          <a:p>
            <a:r>
              <a:rPr lang="en-US" sz="2400" dirty="0"/>
              <a:t>Function call: need to save the frame pointer for the caller on the stack (in addition to the return address)</a:t>
            </a:r>
          </a:p>
        </p:txBody>
      </p:sp>
      <p:cxnSp>
        <p:nvCxnSpPr>
          <p:cNvPr id="5" name="Straight Connector 4">
            <a:extLst>
              <a:ext uri="{FF2B5EF4-FFF2-40B4-BE49-F238E27FC236}">
                <a16:creationId xmlns:a16="http://schemas.microsoft.com/office/drawing/2014/main" id="{AFA3993E-F24D-7445-8B75-F5DDADE12504}"/>
              </a:ext>
            </a:extLst>
          </p:cNvPr>
          <p:cNvCxnSpPr/>
          <p:nvPr/>
        </p:nvCxnSpPr>
        <p:spPr>
          <a:xfrm>
            <a:off x="5175068" y="1404258"/>
            <a:ext cx="0" cy="3311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2C6BEB37-F20F-EE44-8A45-C4C5CE8D6FC5}"/>
              </a:ext>
            </a:extLst>
          </p:cNvPr>
          <p:cNvCxnSpPr/>
          <p:nvPr/>
        </p:nvCxnSpPr>
        <p:spPr>
          <a:xfrm>
            <a:off x="6960325" y="1391195"/>
            <a:ext cx="0" cy="331143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DD40D91F-46D3-A048-8406-0A59F9566A3F}"/>
              </a:ext>
            </a:extLst>
          </p:cNvPr>
          <p:cNvSpPr/>
          <p:nvPr/>
        </p:nvSpPr>
        <p:spPr>
          <a:xfrm>
            <a:off x="5181600" y="1502229"/>
            <a:ext cx="1759132" cy="953588"/>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arguments / parameters passed to foo</a:t>
            </a:r>
          </a:p>
        </p:txBody>
      </p:sp>
      <p:sp>
        <p:nvSpPr>
          <p:cNvPr id="11" name="Rectangle 10">
            <a:extLst>
              <a:ext uri="{FF2B5EF4-FFF2-40B4-BE49-F238E27FC236}">
                <a16:creationId xmlns:a16="http://schemas.microsoft.com/office/drawing/2014/main" id="{4F4B020C-E72B-5549-89F0-298B0EA3FC50}"/>
              </a:ext>
            </a:extLst>
          </p:cNvPr>
          <p:cNvSpPr/>
          <p:nvPr/>
        </p:nvSpPr>
        <p:spPr>
          <a:xfrm>
            <a:off x="5190309" y="3333204"/>
            <a:ext cx="1759132" cy="953588"/>
          </a:xfrm>
          <a:prstGeom prst="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local variables (foo)</a:t>
            </a:r>
          </a:p>
        </p:txBody>
      </p:sp>
      <p:sp>
        <p:nvSpPr>
          <p:cNvPr id="12" name="Rectangle 11">
            <a:extLst>
              <a:ext uri="{FF2B5EF4-FFF2-40B4-BE49-F238E27FC236}">
                <a16:creationId xmlns:a16="http://schemas.microsoft.com/office/drawing/2014/main" id="{D4F89347-2C20-B243-A7EE-687CBFFC01C0}"/>
              </a:ext>
            </a:extLst>
          </p:cNvPr>
          <p:cNvSpPr/>
          <p:nvPr/>
        </p:nvSpPr>
        <p:spPr>
          <a:xfrm>
            <a:off x="5185954" y="2460173"/>
            <a:ext cx="1759132" cy="289559"/>
          </a:xfrm>
          <a:prstGeom prst="rect">
            <a:avLst/>
          </a:prstGeom>
          <a:solidFill>
            <a:srgbClr val="92D05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value returned by foo</a:t>
            </a:r>
          </a:p>
        </p:txBody>
      </p:sp>
      <p:sp>
        <p:nvSpPr>
          <p:cNvPr id="13" name="Content Placeholder 2">
            <a:extLst>
              <a:ext uri="{FF2B5EF4-FFF2-40B4-BE49-F238E27FC236}">
                <a16:creationId xmlns:a16="http://schemas.microsoft.com/office/drawing/2014/main" id="{B66395AC-031B-0649-A6F6-0E58F256B2AF}"/>
              </a:ext>
            </a:extLst>
          </p:cNvPr>
          <p:cNvSpPr txBox="1">
            <a:spLocks/>
          </p:cNvSpPr>
          <p:nvPr/>
        </p:nvSpPr>
        <p:spPr>
          <a:xfrm>
            <a:off x="1636514" y="1130028"/>
            <a:ext cx="3127075" cy="137804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dirty="0">
                <a:latin typeface="Courier New"/>
                <a:cs typeface="Courier New"/>
              </a:rPr>
              <a:t>main ()</a:t>
            </a:r>
          </a:p>
          <a:p>
            <a:pPr marL="0" indent="0">
              <a:buNone/>
            </a:pPr>
            <a:r>
              <a:rPr lang="en-US" sz="1600" dirty="0">
                <a:latin typeface="Courier New"/>
                <a:cs typeface="Courier New"/>
              </a:rPr>
              <a:t>{</a:t>
            </a:r>
          </a:p>
          <a:p>
            <a:pPr marL="0" indent="0">
              <a:buNone/>
            </a:pPr>
            <a:r>
              <a:rPr lang="en-US" sz="1600" dirty="0">
                <a:latin typeface="Courier New"/>
                <a:cs typeface="Courier New"/>
              </a:rPr>
              <a:t>. . . foo(</a:t>
            </a:r>
            <a:r>
              <a:rPr lang="en-US" sz="1600" dirty="0" err="1">
                <a:latin typeface="Courier New"/>
                <a:cs typeface="Courier New"/>
              </a:rPr>
              <a:t>i</a:t>
            </a:r>
            <a:r>
              <a:rPr lang="en-US" sz="1600" dirty="0">
                <a:latin typeface="Courier New"/>
                <a:cs typeface="Courier New"/>
              </a:rPr>
              <a:t>,&amp;j) . . .</a:t>
            </a:r>
          </a:p>
          <a:p>
            <a:pPr marL="0" indent="0">
              <a:buNone/>
            </a:pPr>
            <a:r>
              <a:rPr lang="en-US" sz="1600" dirty="0">
                <a:latin typeface="Courier New"/>
                <a:cs typeface="Courier New"/>
              </a:rPr>
              <a:t>}</a:t>
            </a:r>
          </a:p>
        </p:txBody>
      </p:sp>
      <p:sp>
        <p:nvSpPr>
          <p:cNvPr id="14" name="Content Placeholder 2">
            <a:extLst>
              <a:ext uri="{FF2B5EF4-FFF2-40B4-BE49-F238E27FC236}">
                <a16:creationId xmlns:a16="http://schemas.microsoft.com/office/drawing/2014/main" id="{FFB5667E-41EF-D24D-98D7-78C0F4250F5A}"/>
              </a:ext>
            </a:extLst>
          </p:cNvPr>
          <p:cNvSpPr txBox="1">
            <a:spLocks/>
          </p:cNvSpPr>
          <p:nvPr/>
        </p:nvSpPr>
        <p:spPr>
          <a:xfrm>
            <a:off x="7321036" y="1130029"/>
            <a:ext cx="2889764" cy="1264831"/>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dirty="0" err="1">
                <a:latin typeface="Courier New"/>
                <a:cs typeface="Courier New"/>
              </a:rPr>
              <a:t>int</a:t>
            </a:r>
            <a:r>
              <a:rPr lang="en-US" sz="1600" dirty="0">
                <a:latin typeface="Courier New"/>
                <a:cs typeface="Courier New"/>
              </a:rPr>
              <a:t> foo (</a:t>
            </a:r>
            <a:r>
              <a:rPr lang="en-US" sz="1600" dirty="0" err="1">
                <a:latin typeface="Courier New"/>
                <a:cs typeface="Courier New"/>
              </a:rPr>
              <a:t>int</a:t>
            </a:r>
            <a:r>
              <a:rPr lang="en-US" sz="1600" dirty="0">
                <a:latin typeface="Courier New"/>
                <a:cs typeface="Courier New"/>
              </a:rPr>
              <a:t> x, </a:t>
            </a:r>
            <a:r>
              <a:rPr lang="en-US" sz="1600" dirty="0" err="1">
                <a:latin typeface="Courier New"/>
                <a:cs typeface="Courier New"/>
              </a:rPr>
              <a:t>int</a:t>
            </a:r>
            <a:r>
              <a:rPr lang="en-US" sz="1600" dirty="0">
                <a:latin typeface="Courier New"/>
                <a:cs typeface="Courier New"/>
              </a:rPr>
              <a:t> *y)</a:t>
            </a:r>
          </a:p>
          <a:p>
            <a:pPr marL="0" indent="0">
              <a:buNone/>
            </a:pPr>
            <a:r>
              <a:rPr lang="en-US" sz="1600" dirty="0">
                <a:latin typeface="Courier New"/>
                <a:cs typeface="Courier New"/>
              </a:rPr>
              <a:t>{</a:t>
            </a:r>
            <a:r>
              <a:rPr lang="en-US" sz="1600" dirty="0" err="1">
                <a:latin typeface="Courier New"/>
                <a:cs typeface="Courier New"/>
              </a:rPr>
              <a:t>int</a:t>
            </a:r>
            <a:r>
              <a:rPr lang="en-US" sz="1600" dirty="0">
                <a:latin typeface="Courier New"/>
                <a:cs typeface="Courier New"/>
              </a:rPr>
              <a:t> </a:t>
            </a:r>
            <a:r>
              <a:rPr lang="en-US" sz="1600" dirty="0" err="1">
                <a:latin typeface="Courier New"/>
                <a:cs typeface="Courier New"/>
              </a:rPr>
              <a:t>a,b</a:t>
            </a:r>
            <a:r>
              <a:rPr lang="en-US" sz="1600" dirty="0">
                <a:latin typeface="Courier New"/>
                <a:cs typeface="Courier New"/>
              </a:rPr>
              <a:t>;</a:t>
            </a:r>
          </a:p>
          <a:p>
            <a:pPr marL="0" indent="0">
              <a:buNone/>
            </a:pPr>
            <a:r>
              <a:rPr lang="en-US" sz="1600" dirty="0">
                <a:latin typeface="Courier New"/>
                <a:cs typeface="Courier New"/>
              </a:rPr>
              <a:t>. . .</a:t>
            </a:r>
          </a:p>
          <a:p>
            <a:pPr marL="0" indent="0">
              <a:buNone/>
            </a:pPr>
            <a:r>
              <a:rPr lang="en-US" sz="1600" dirty="0">
                <a:latin typeface="Courier New"/>
                <a:cs typeface="Courier New"/>
              </a:rPr>
              <a:t>}</a:t>
            </a:r>
          </a:p>
        </p:txBody>
      </p:sp>
      <p:sp>
        <p:nvSpPr>
          <p:cNvPr id="15" name="TextBox 14">
            <a:extLst>
              <a:ext uri="{FF2B5EF4-FFF2-40B4-BE49-F238E27FC236}">
                <a16:creationId xmlns:a16="http://schemas.microsoft.com/office/drawing/2014/main" id="{1477A744-C1D1-144E-AACD-142352389778}"/>
              </a:ext>
            </a:extLst>
          </p:cNvPr>
          <p:cNvSpPr txBox="1"/>
          <p:nvPr/>
        </p:nvSpPr>
        <p:spPr>
          <a:xfrm>
            <a:off x="2558374" y="870858"/>
            <a:ext cx="1614545" cy="369332"/>
          </a:xfrm>
          <a:prstGeom prst="rect">
            <a:avLst/>
          </a:prstGeom>
          <a:noFill/>
        </p:spPr>
        <p:txBody>
          <a:bodyPr wrap="none" rtlCol="0">
            <a:spAutoFit/>
          </a:bodyPr>
          <a:lstStyle/>
          <a:p>
            <a:pPr algn="ctr"/>
            <a:r>
              <a:rPr lang="en-US" b="1" dirty="0"/>
              <a:t>Caller Function</a:t>
            </a:r>
          </a:p>
        </p:txBody>
      </p:sp>
      <p:sp>
        <p:nvSpPr>
          <p:cNvPr id="16" name="TextBox 15">
            <a:extLst>
              <a:ext uri="{FF2B5EF4-FFF2-40B4-BE49-F238E27FC236}">
                <a16:creationId xmlns:a16="http://schemas.microsoft.com/office/drawing/2014/main" id="{10436954-5339-064D-A998-9706A4BC5315}"/>
              </a:ext>
            </a:extLst>
          </p:cNvPr>
          <p:cNvSpPr txBox="1"/>
          <p:nvPr/>
        </p:nvSpPr>
        <p:spPr>
          <a:xfrm>
            <a:off x="8121560" y="870858"/>
            <a:ext cx="1648208" cy="369332"/>
          </a:xfrm>
          <a:prstGeom prst="rect">
            <a:avLst/>
          </a:prstGeom>
          <a:noFill/>
        </p:spPr>
        <p:txBody>
          <a:bodyPr wrap="none" rtlCol="0">
            <a:spAutoFit/>
          </a:bodyPr>
          <a:lstStyle/>
          <a:p>
            <a:pPr algn="ctr"/>
            <a:r>
              <a:rPr lang="en-US" b="1" dirty="0" err="1"/>
              <a:t>Callee</a:t>
            </a:r>
            <a:r>
              <a:rPr lang="en-US" b="1" dirty="0"/>
              <a:t> Function</a:t>
            </a:r>
          </a:p>
        </p:txBody>
      </p:sp>
      <p:sp>
        <p:nvSpPr>
          <p:cNvPr id="17" name="Rectangle 16">
            <a:extLst>
              <a:ext uri="{FF2B5EF4-FFF2-40B4-BE49-F238E27FC236}">
                <a16:creationId xmlns:a16="http://schemas.microsoft.com/office/drawing/2014/main" id="{B6FEB7B7-E478-9246-AD8D-958FC86A5024}"/>
              </a:ext>
            </a:extLst>
          </p:cNvPr>
          <p:cNvSpPr/>
          <p:nvPr/>
        </p:nvSpPr>
        <p:spPr>
          <a:xfrm>
            <a:off x="5188131" y="2749733"/>
            <a:ext cx="1759132" cy="289559"/>
          </a:xfrm>
          <a:prstGeom prst="rect">
            <a:avLst/>
          </a:prstGeom>
          <a:solidFill>
            <a:schemeClr val="accent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chemeClr val="tx1"/>
                </a:solidFill>
              </a:rPr>
              <a:t>rtn</a:t>
            </a:r>
            <a:r>
              <a:rPr lang="en-US" sz="1400" dirty="0">
                <a:solidFill>
                  <a:schemeClr val="tx1"/>
                </a:solidFill>
              </a:rPr>
              <a:t> </a:t>
            </a:r>
            <a:r>
              <a:rPr lang="en-US" sz="1400" dirty="0" err="1">
                <a:solidFill>
                  <a:schemeClr val="tx1"/>
                </a:solidFill>
              </a:rPr>
              <a:t>addr</a:t>
            </a:r>
            <a:r>
              <a:rPr lang="en-US" sz="1400" dirty="0">
                <a:solidFill>
                  <a:schemeClr val="tx1"/>
                </a:solidFill>
              </a:rPr>
              <a:t> (in main)</a:t>
            </a:r>
          </a:p>
        </p:txBody>
      </p:sp>
      <p:sp>
        <p:nvSpPr>
          <p:cNvPr id="18" name="Rectangle 17">
            <a:extLst>
              <a:ext uri="{FF2B5EF4-FFF2-40B4-BE49-F238E27FC236}">
                <a16:creationId xmlns:a16="http://schemas.microsoft.com/office/drawing/2014/main" id="{88470247-49A9-9040-A573-AD9E1AD11567}"/>
              </a:ext>
            </a:extLst>
          </p:cNvPr>
          <p:cNvSpPr/>
          <p:nvPr/>
        </p:nvSpPr>
        <p:spPr>
          <a:xfrm>
            <a:off x="5190308" y="3045825"/>
            <a:ext cx="1759132" cy="289559"/>
          </a:xfrm>
          <a:prstGeom prst="rect">
            <a:avLst/>
          </a:prstGeom>
          <a:solidFill>
            <a:schemeClr val="accent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frame </a:t>
            </a:r>
            <a:r>
              <a:rPr lang="en-US" sz="1400" dirty="0" err="1">
                <a:solidFill>
                  <a:schemeClr val="tx1"/>
                </a:solidFill>
              </a:rPr>
              <a:t>ptr</a:t>
            </a:r>
            <a:r>
              <a:rPr lang="en-US" sz="1400" dirty="0">
                <a:solidFill>
                  <a:schemeClr val="tx1"/>
                </a:solidFill>
              </a:rPr>
              <a:t> (main)</a:t>
            </a:r>
          </a:p>
        </p:txBody>
      </p:sp>
      <p:grpSp>
        <p:nvGrpSpPr>
          <p:cNvPr id="27" name="Group 26">
            <a:extLst>
              <a:ext uri="{FF2B5EF4-FFF2-40B4-BE49-F238E27FC236}">
                <a16:creationId xmlns:a16="http://schemas.microsoft.com/office/drawing/2014/main" id="{5F8A320E-3CA0-4C4B-B5BD-699AADCCDF17}"/>
              </a:ext>
            </a:extLst>
          </p:cNvPr>
          <p:cNvGrpSpPr/>
          <p:nvPr/>
        </p:nvGrpSpPr>
        <p:grpSpPr>
          <a:xfrm>
            <a:off x="1857105" y="2161903"/>
            <a:ext cx="3494313" cy="914120"/>
            <a:chOff x="333104" y="2161903"/>
            <a:chExt cx="3494313" cy="914120"/>
          </a:xfrm>
        </p:grpSpPr>
        <p:sp>
          <p:nvSpPr>
            <p:cNvPr id="23" name="TextBox 22">
              <a:extLst>
                <a:ext uri="{FF2B5EF4-FFF2-40B4-BE49-F238E27FC236}">
                  <a16:creationId xmlns:a16="http://schemas.microsoft.com/office/drawing/2014/main" id="{3E615CFE-B926-CC40-AC8D-F1F0EA718BF4}"/>
                </a:ext>
              </a:extLst>
            </p:cNvPr>
            <p:cNvSpPr txBox="1"/>
            <p:nvPr/>
          </p:nvSpPr>
          <p:spPr>
            <a:xfrm>
              <a:off x="333104" y="2429692"/>
              <a:ext cx="2815045" cy="646331"/>
            </a:xfrm>
            <a:prstGeom prst="rect">
              <a:avLst/>
            </a:prstGeom>
            <a:noFill/>
          </p:spPr>
          <p:txBody>
            <a:bodyPr wrap="square" rtlCol="0">
              <a:spAutoFit/>
            </a:bodyPr>
            <a:lstStyle/>
            <a:p>
              <a:r>
                <a:rPr lang="en-US" dirty="0"/>
                <a:t>1. Caller pushes arguments onto stack</a:t>
              </a:r>
            </a:p>
          </p:txBody>
        </p:sp>
        <p:cxnSp>
          <p:nvCxnSpPr>
            <p:cNvPr id="24" name="Straight Arrow Connector 23">
              <a:extLst>
                <a:ext uri="{FF2B5EF4-FFF2-40B4-BE49-F238E27FC236}">
                  <a16:creationId xmlns:a16="http://schemas.microsoft.com/office/drawing/2014/main" id="{A0FC23C1-A5B6-C14D-A673-201DEDC6BBF9}"/>
                </a:ext>
              </a:extLst>
            </p:cNvPr>
            <p:cNvCxnSpPr>
              <a:cxnSpLocks/>
            </p:cNvCxnSpPr>
            <p:nvPr/>
          </p:nvCxnSpPr>
          <p:spPr>
            <a:xfrm flipV="1">
              <a:off x="2945674" y="2161903"/>
              <a:ext cx="881743" cy="59436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28" name="Group 27">
            <a:extLst>
              <a:ext uri="{FF2B5EF4-FFF2-40B4-BE49-F238E27FC236}">
                <a16:creationId xmlns:a16="http://schemas.microsoft.com/office/drawing/2014/main" id="{059F088E-4684-5A46-932F-94CDABD73325}"/>
              </a:ext>
            </a:extLst>
          </p:cNvPr>
          <p:cNvGrpSpPr/>
          <p:nvPr/>
        </p:nvGrpSpPr>
        <p:grpSpPr>
          <a:xfrm>
            <a:off x="6820989" y="2242459"/>
            <a:ext cx="3768634" cy="646331"/>
            <a:chOff x="5301343" y="1645921"/>
            <a:chExt cx="3768634" cy="646331"/>
          </a:xfrm>
        </p:grpSpPr>
        <p:sp>
          <p:nvSpPr>
            <p:cNvPr id="29" name="TextBox 28">
              <a:extLst>
                <a:ext uri="{FF2B5EF4-FFF2-40B4-BE49-F238E27FC236}">
                  <a16:creationId xmlns:a16="http://schemas.microsoft.com/office/drawing/2014/main" id="{D9CE0A98-AC31-0047-A0F6-65E09B0C38E5}"/>
                </a:ext>
              </a:extLst>
            </p:cNvPr>
            <p:cNvSpPr txBox="1"/>
            <p:nvPr/>
          </p:nvSpPr>
          <p:spPr>
            <a:xfrm>
              <a:off x="6074230" y="1645921"/>
              <a:ext cx="2995747" cy="646331"/>
            </a:xfrm>
            <a:prstGeom prst="rect">
              <a:avLst/>
            </a:prstGeom>
            <a:noFill/>
          </p:spPr>
          <p:txBody>
            <a:bodyPr wrap="square" rtlCol="0">
              <a:spAutoFit/>
            </a:bodyPr>
            <a:lstStyle/>
            <a:p>
              <a:r>
                <a:rPr lang="en-US" dirty="0"/>
                <a:t>3. </a:t>
              </a:r>
              <a:r>
                <a:rPr lang="en-US" dirty="0" err="1"/>
                <a:t>Callee</a:t>
              </a:r>
              <a:r>
                <a:rPr lang="en-US" dirty="0"/>
                <a:t> (foo) allocates space for value returned by foo</a:t>
              </a:r>
            </a:p>
          </p:txBody>
        </p:sp>
        <p:cxnSp>
          <p:nvCxnSpPr>
            <p:cNvPr id="30" name="Straight Arrow Connector 29">
              <a:extLst>
                <a:ext uri="{FF2B5EF4-FFF2-40B4-BE49-F238E27FC236}">
                  <a16:creationId xmlns:a16="http://schemas.microsoft.com/office/drawing/2014/main" id="{79016344-6B6C-8E49-9D2A-019FD855CACA}"/>
                </a:ext>
              </a:extLst>
            </p:cNvPr>
            <p:cNvCxnSpPr>
              <a:cxnSpLocks/>
            </p:cNvCxnSpPr>
            <p:nvPr/>
          </p:nvCxnSpPr>
          <p:spPr>
            <a:xfrm flipH="1">
              <a:off x="5301343" y="1826623"/>
              <a:ext cx="790303" cy="22206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33" name="TextBox 32">
            <a:extLst>
              <a:ext uri="{FF2B5EF4-FFF2-40B4-BE49-F238E27FC236}">
                <a16:creationId xmlns:a16="http://schemas.microsoft.com/office/drawing/2014/main" id="{1D19A8B1-EFA1-2647-BF18-D91F1A939E08}"/>
              </a:ext>
            </a:extLst>
          </p:cNvPr>
          <p:cNvSpPr txBox="1"/>
          <p:nvPr/>
        </p:nvSpPr>
        <p:spPr>
          <a:xfrm>
            <a:off x="1874523" y="3074127"/>
            <a:ext cx="2815045" cy="369332"/>
          </a:xfrm>
          <a:prstGeom prst="rect">
            <a:avLst/>
          </a:prstGeom>
          <a:noFill/>
        </p:spPr>
        <p:txBody>
          <a:bodyPr wrap="square" rtlCol="0">
            <a:spAutoFit/>
          </a:bodyPr>
          <a:lstStyle/>
          <a:p>
            <a:r>
              <a:rPr lang="en-US" dirty="0"/>
              <a:t>2. Caller executes “JSR foo”</a:t>
            </a:r>
          </a:p>
        </p:txBody>
      </p:sp>
      <p:grpSp>
        <p:nvGrpSpPr>
          <p:cNvPr id="37" name="Group 36">
            <a:extLst>
              <a:ext uri="{FF2B5EF4-FFF2-40B4-BE49-F238E27FC236}">
                <a16:creationId xmlns:a16="http://schemas.microsoft.com/office/drawing/2014/main" id="{2DAF3A20-A465-9A43-98E8-AC63AA93346B}"/>
              </a:ext>
            </a:extLst>
          </p:cNvPr>
          <p:cNvGrpSpPr/>
          <p:nvPr/>
        </p:nvGrpSpPr>
        <p:grpSpPr>
          <a:xfrm>
            <a:off x="6814457" y="2786746"/>
            <a:ext cx="3596640" cy="646331"/>
            <a:chOff x="-448491" y="2429692"/>
            <a:chExt cx="3596640" cy="646331"/>
          </a:xfrm>
        </p:grpSpPr>
        <p:sp>
          <p:nvSpPr>
            <p:cNvPr id="38" name="TextBox 37">
              <a:extLst>
                <a:ext uri="{FF2B5EF4-FFF2-40B4-BE49-F238E27FC236}">
                  <a16:creationId xmlns:a16="http://schemas.microsoft.com/office/drawing/2014/main" id="{E486FCE1-A339-8C48-BAF1-74976820DCC3}"/>
                </a:ext>
              </a:extLst>
            </p:cNvPr>
            <p:cNvSpPr txBox="1"/>
            <p:nvPr/>
          </p:nvSpPr>
          <p:spPr>
            <a:xfrm>
              <a:off x="333104" y="2429692"/>
              <a:ext cx="2815045" cy="646331"/>
            </a:xfrm>
            <a:prstGeom prst="rect">
              <a:avLst/>
            </a:prstGeom>
            <a:noFill/>
          </p:spPr>
          <p:txBody>
            <a:bodyPr wrap="square" rtlCol="0">
              <a:spAutoFit/>
            </a:bodyPr>
            <a:lstStyle/>
            <a:p>
              <a:r>
                <a:rPr lang="en-US" dirty="0"/>
                <a:t>4. </a:t>
              </a:r>
              <a:r>
                <a:rPr lang="en-US" dirty="0" err="1"/>
                <a:t>Callee</a:t>
              </a:r>
              <a:r>
                <a:rPr lang="en-US" dirty="0"/>
                <a:t> (foo) pushes return address (in R7)</a:t>
              </a:r>
            </a:p>
          </p:txBody>
        </p:sp>
        <p:cxnSp>
          <p:nvCxnSpPr>
            <p:cNvPr id="39" name="Straight Arrow Connector 38">
              <a:extLst>
                <a:ext uri="{FF2B5EF4-FFF2-40B4-BE49-F238E27FC236}">
                  <a16:creationId xmlns:a16="http://schemas.microsoft.com/office/drawing/2014/main" id="{A8EC4049-DD39-0D40-8330-09AA5F146785}"/>
                </a:ext>
              </a:extLst>
            </p:cNvPr>
            <p:cNvCxnSpPr>
              <a:cxnSpLocks/>
              <a:stCxn id="38" idx="1"/>
            </p:cNvCxnSpPr>
            <p:nvPr/>
          </p:nvCxnSpPr>
          <p:spPr>
            <a:xfrm flipH="1" flipV="1">
              <a:off x="-448491" y="2549433"/>
              <a:ext cx="781595" cy="203425"/>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43" name="Group 42">
            <a:extLst>
              <a:ext uri="{FF2B5EF4-FFF2-40B4-BE49-F238E27FC236}">
                <a16:creationId xmlns:a16="http://schemas.microsoft.com/office/drawing/2014/main" id="{902A5C83-1052-2C4D-8045-D83FD5D77C78}"/>
              </a:ext>
            </a:extLst>
          </p:cNvPr>
          <p:cNvGrpSpPr/>
          <p:nvPr/>
        </p:nvGrpSpPr>
        <p:grpSpPr>
          <a:xfrm>
            <a:off x="6814457" y="3435533"/>
            <a:ext cx="3611880" cy="1528069"/>
            <a:chOff x="-444137" y="2207630"/>
            <a:chExt cx="3611880" cy="1528069"/>
          </a:xfrm>
        </p:grpSpPr>
        <p:sp>
          <p:nvSpPr>
            <p:cNvPr id="44" name="TextBox 43">
              <a:extLst>
                <a:ext uri="{FF2B5EF4-FFF2-40B4-BE49-F238E27FC236}">
                  <a16:creationId xmlns:a16="http://schemas.microsoft.com/office/drawing/2014/main" id="{77CBCA05-6F7B-634B-BBD4-51F25F51D5DA}"/>
                </a:ext>
              </a:extLst>
            </p:cNvPr>
            <p:cNvSpPr txBox="1"/>
            <p:nvPr/>
          </p:nvSpPr>
          <p:spPr>
            <a:xfrm>
              <a:off x="352698" y="3089368"/>
              <a:ext cx="2815045" cy="646331"/>
            </a:xfrm>
            <a:prstGeom prst="rect">
              <a:avLst/>
            </a:prstGeom>
            <a:noFill/>
          </p:spPr>
          <p:txBody>
            <a:bodyPr wrap="square" rtlCol="0">
              <a:spAutoFit/>
            </a:bodyPr>
            <a:lstStyle/>
            <a:p>
              <a:r>
                <a:rPr lang="en-US" dirty="0"/>
                <a:t>5. </a:t>
              </a:r>
              <a:r>
                <a:rPr lang="en-US" dirty="0" err="1"/>
                <a:t>Callee</a:t>
              </a:r>
              <a:r>
                <a:rPr lang="en-US" dirty="0"/>
                <a:t> (foo) allocates space for local variables</a:t>
              </a:r>
            </a:p>
          </p:txBody>
        </p:sp>
        <p:cxnSp>
          <p:nvCxnSpPr>
            <p:cNvPr id="45" name="Straight Arrow Connector 44">
              <a:extLst>
                <a:ext uri="{FF2B5EF4-FFF2-40B4-BE49-F238E27FC236}">
                  <a16:creationId xmlns:a16="http://schemas.microsoft.com/office/drawing/2014/main" id="{7767A141-4472-8345-835B-7593FE03CCAE}"/>
                </a:ext>
              </a:extLst>
            </p:cNvPr>
            <p:cNvCxnSpPr>
              <a:cxnSpLocks/>
            </p:cNvCxnSpPr>
            <p:nvPr/>
          </p:nvCxnSpPr>
          <p:spPr>
            <a:xfrm flipH="1" flipV="1">
              <a:off x="-444137" y="2207630"/>
              <a:ext cx="816429" cy="101237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31" name="Group 30">
            <a:extLst>
              <a:ext uri="{FF2B5EF4-FFF2-40B4-BE49-F238E27FC236}">
                <a16:creationId xmlns:a16="http://schemas.microsoft.com/office/drawing/2014/main" id="{69F965F6-92CE-CA4D-A6F4-2C71A1CEE119}"/>
              </a:ext>
            </a:extLst>
          </p:cNvPr>
          <p:cNvGrpSpPr/>
          <p:nvPr/>
        </p:nvGrpSpPr>
        <p:grpSpPr>
          <a:xfrm>
            <a:off x="6855823" y="3182984"/>
            <a:ext cx="3812177" cy="1286413"/>
            <a:chOff x="-402770" y="2379616"/>
            <a:chExt cx="3546564" cy="1286413"/>
          </a:xfrm>
        </p:grpSpPr>
        <p:sp>
          <p:nvSpPr>
            <p:cNvPr id="32" name="TextBox 31">
              <a:extLst>
                <a:ext uri="{FF2B5EF4-FFF2-40B4-BE49-F238E27FC236}">
                  <a16:creationId xmlns:a16="http://schemas.microsoft.com/office/drawing/2014/main" id="{0CDE1162-DB4E-044C-AB66-F64373E11D1B}"/>
                </a:ext>
              </a:extLst>
            </p:cNvPr>
            <p:cNvSpPr txBox="1"/>
            <p:nvPr/>
          </p:nvSpPr>
          <p:spPr>
            <a:xfrm>
              <a:off x="326572" y="2508069"/>
              <a:ext cx="2815045" cy="646331"/>
            </a:xfrm>
            <a:prstGeom prst="rect">
              <a:avLst/>
            </a:prstGeom>
            <a:noFill/>
          </p:spPr>
          <p:txBody>
            <a:bodyPr wrap="square" rtlCol="0">
              <a:spAutoFit/>
            </a:bodyPr>
            <a:lstStyle/>
            <a:p>
              <a:r>
                <a:rPr lang="en-US" dirty="0">
                  <a:solidFill>
                    <a:srgbClr val="FF0000"/>
                  </a:solidFill>
                </a:rPr>
                <a:t>4a. </a:t>
              </a:r>
              <a:r>
                <a:rPr lang="en-US" dirty="0" err="1">
                  <a:solidFill>
                    <a:srgbClr val="FF0000"/>
                  </a:solidFill>
                </a:rPr>
                <a:t>Callee</a:t>
              </a:r>
              <a:r>
                <a:rPr lang="en-US" dirty="0">
                  <a:solidFill>
                    <a:srgbClr val="FF0000"/>
                  </a:solidFill>
                </a:rPr>
                <a:t> (foo) pushes R5, the frame pointer for caller (main)</a:t>
              </a:r>
            </a:p>
          </p:txBody>
        </p:sp>
        <p:cxnSp>
          <p:nvCxnSpPr>
            <p:cNvPr id="34" name="Straight Arrow Connector 33">
              <a:extLst>
                <a:ext uri="{FF2B5EF4-FFF2-40B4-BE49-F238E27FC236}">
                  <a16:creationId xmlns:a16="http://schemas.microsoft.com/office/drawing/2014/main" id="{E95D5404-2211-C04F-A84F-8997C8306C17}"/>
                </a:ext>
              </a:extLst>
            </p:cNvPr>
            <p:cNvCxnSpPr>
              <a:cxnSpLocks/>
            </p:cNvCxnSpPr>
            <p:nvPr/>
          </p:nvCxnSpPr>
          <p:spPr>
            <a:xfrm flipH="1" flipV="1">
              <a:off x="-402770" y="2379616"/>
              <a:ext cx="775063" cy="311331"/>
            </a:xfrm>
            <a:prstGeom prst="straightConnector1">
              <a:avLst/>
            </a:prstGeom>
            <a:ln>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7677B5A2-9852-F84E-9A32-B48A7474AC67}"/>
                </a:ext>
              </a:extLst>
            </p:cNvPr>
            <p:cNvSpPr txBox="1"/>
            <p:nvPr/>
          </p:nvSpPr>
          <p:spPr>
            <a:xfrm>
              <a:off x="328749" y="3019698"/>
              <a:ext cx="2815045" cy="646331"/>
            </a:xfrm>
            <a:prstGeom prst="rect">
              <a:avLst/>
            </a:prstGeom>
            <a:noFill/>
          </p:spPr>
          <p:txBody>
            <a:bodyPr wrap="square" rtlCol="0">
              <a:spAutoFit/>
            </a:bodyPr>
            <a:lstStyle/>
            <a:p>
              <a:r>
                <a:rPr lang="en-US" dirty="0">
                  <a:solidFill>
                    <a:srgbClr val="FF0000"/>
                  </a:solidFill>
                </a:rPr>
                <a:t>4b. </a:t>
              </a:r>
              <a:r>
                <a:rPr lang="en-US" dirty="0" err="1">
                  <a:solidFill>
                    <a:srgbClr val="FF0000"/>
                  </a:solidFill>
                </a:rPr>
                <a:t>Callee</a:t>
              </a:r>
              <a:r>
                <a:rPr lang="en-US" dirty="0">
                  <a:solidFill>
                    <a:srgbClr val="FF0000"/>
                  </a:solidFill>
                </a:rPr>
                <a:t> (foo) resets R5 to point to the new (foo’s) frame</a:t>
              </a:r>
            </a:p>
          </p:txBody>
        </p:sp>
        <p:cxnSp>
          <p:nvCxnSpPr>
            <p:cNvPr id="42" name="Straight Arrow Connector 41">
              <a:extLst>
                <a:ext uri="{FF2B5EF4-FFF2-40B4-BE49-F238E27FC236}">
                  <a16:creationId xmlns:a16="http://schemas.microsoft.com/office/drawing/2014/main" id="{C3CDB408-F74D-DD44-9ECE-9F3791A4144D}"/>
                </a:ext>
              </a:extLst>
            </p:cNvPr>
            <p:cNvCxnSpPr>
              <a:cxnSpLocks/>
            </p:cNvCxnSpPr>
            <p:nvPr/>
          </p:nvCxnSpPr>
          <p:spPr>
            <a:xfrm flipH="1" flipV="1">
              <a:off x="-400591" y="2603863"/>
              <a:ext cx="772884" cy="616130"/>
            </a:xfrm>
            <a:prstGeom prst="straightConnector1">
              <a:avLst/>
            </a:prstGeom>
            <a:ln>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35" name="TextBox 34">
            <a:extLst>
              <a:ext uri="{FF2B5EF4-FFF2-40B4-BE49-F238E27FC236}">
                <a16:creationId xmlns:a16="http://schemas.microsoft.com/office/drawing/2014/main" id="{853A06D4-55F7-DD40-AEC4-BAAFC0FCA604}"/>
              </a:ext>
            </a:extLst>
          </p:cNvPr>
          <p:cNvSpPr txBox="1"/>
          <p:nvPr/>
        </p:nvSpPr>
        <p:spPr>
          <a:xfrm>
            <a:off x="4621428" y="4798680"/>
            <a:ext cx="550151" cy="307777"/>
          </a:xfrm>
          <a:prstGeom prst="rect">
            <a:avLst/>
          </a:prstGeom>
          <a:noFill/>
        </p:spPr>
        <p:txBody>
          <a:bodyPr wrap="none" rtlCol="0">
            <a:spAutoFit/>
          </a:bodyPr>
          <a:lstStyle/>
          <a:p>
            <a:r>
              <a:rPr lang="en-US" sz="1400" dirty="0"/>
              <a:t>0000</a:t>
            </a:r>
          </a:p>
        </p:txBody>
      </p:sp>
      <p:sp>
        <p:nvSpPr>
          <p:cNvPr id="36" name="TextBox 35">
            <a:extLst>
              <a:ext uri="{FF2B5EF4-FFF2-40B4-BE49-F238E27FC236}">
                <a16:creationId xmlns:a16="http://schemas.microsoft.com/office/drawing/2014/main" id="{DA3C580C-C4B3-5A46-BBBC-259285FCB283}"/>
              </a:ext>
            </a:extLst>
          </p:cNvPr>
          <p:cNvSpPr txBox="1"/>
          <p:nvPr/>
        </p:nvSpPr>
        <p:spPr>
          <a:xfrm>
            <a:off x="4655498" y="1014165"/>
            <a:ext cx="511679" cy="307777"/>
          </a:xfrm>
          <a:prstGeom prst="rect">
            <a:avLst/>
          </a:prstGeom>
          <a:noFill/>
        </p:spPr>
        <p:txBody>
          <a:bodyPr wrap="none" rtlCol="0">
            <a:spAutoFit/>
          </a:bodyPr>
          <a:lstStyle/>
          <a:p>
            <a:r>
              <a:rPr lang="en-US" sz="1400" dirty="0"/>
              <a:t>FFFF</a:t>
            </a:r>
          </a:p>
        </p:txBody>
      </p:sp>
      <p:cxnSp>
        <p:nvCxnSpPr>
          <p:cNvPr id="40" name="Straight Arrow Connector 39">
            <a:extLst>
              <a:ext uri="{FF2B5EF4-FFF2-40B4-BE49-F238E27FC236}">
                <a16:creationId xmlns:a16="http://schemas.microsoft.com/office/drawing/2014/main" id="{79C4ABFF-DEDA-8845-AC44-F3C7F8C363E4}"/>
              </a:ext>
            </a:extLst>
          </p:cNvPr>
          <p:cNvCxnSpPr>
            <a:cxnSpLocks/>
          </p:cNvCxnSpPr>
          <p:nvPr/>
        </p:nvCxnSpPr>
        <p:spPr>
          <a:xfrm>
            <a:off x="6089468" y="4376058"/>
            <a:ext cx="0" cy="359229"/>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 name="Freeform 3">
            <a:extLst>
              <a:ext uri="{FF2B5EF4-FFF2-40B4-BE49-F238E27FC236}">
                <a16:creationId xmlns:a16="http://schemas.microsoft.com/office/drawing/2014/main" id="{CE49A064-45B6-C04B-8F60-DDC244C5144A}"/>
              </a:ext>
            </a:extLst>
          </p:cNvPr>
          <p:cNvSpPr/>
          <p:nvPr/>
        </p:nvSpPr>
        <p:spPr>
          <a:xfrm>
            <a:off x="5215467" y="3048000"/>
            <a:ext cx="1591734" cy="287868"/>
          </a:xfrm>
          <a:custGeom>
            <a:avLst/>
            <a:gdLst>
              <a:gd name="connsiteX0" fmla="*/ 2030221 w 2058796"/>
              <a:gd name="connsiteY0" fmla="*/ 300037 h 557212"/>
              <a:gd name="connsiteX1" fmla="*/ 1944496 w 2058796"/>
              <a:gd name="connsiteY1" fmla="*/ 185737 h 557212"/>
              <a:gd name="connsiteX2" fmla="*/ 1815909 w 2058796"/>
              <a:gd name="connsiteY2" fmla="*/ 128587 h 557212"/>
              <a:gd name="connsiteX3" fmla="*/ 1773046 w 2058796"/>
              <a:gd name="connsiteY3" fmla="*/ 114300 h 557212"/>
              <a:gd name="connsiteX4" fmla="*/ 1730184 w 2058796"/>
              <a:gd name="connsiteY4" fmla="*/ 100012 h 557212"/>
              <a:gd name="connsiteX5" fmla="*/ 1544446 w 2058796"/>
              <a:gd name="connsiteY5" fmla="*/ 85725 h 557212"/>
              <a:gd name="connsiteX6" fmla="*/ 1144396 w 2058796"/>
              <a:gd name="connsiteY6" fmla="*/ 42862 h 557212"/>
              <a:gd name="connsiteX7" fmla="*/ 1058671 w 2058796"/>
              <a:gd name="connsiteY7" fmla="*/ 28575 h 557212"/>
              <a:gd name="connsiteX8" fmla="*/ 1001521 w 2058796"/>
              <a:gd name="connsiteY8" fmla="*/ 14287 h 557212"/>
              <a:gd name="connsiteX9" fmla="*/ 915796 w 2058796"/>
              <a:gd name="connsiteY9" fmla="*/ 0 h 557212"/>
              <a:gd name="connsiteX10" fmla="*/ 458596 w 2058796"/>
              <a:gd name="connsiteY10" fmla="*/ 14287 h 557212"/>
              <a:gd name="connsiteX11" fmla="*/ 315721 w 2058796"/>
              <a:gd name="connsiteY11" fmla="*/ 57150 h 557212"/>
              <a:gd name="connsiteX12" fmla="*/ 229996 w 2058796"/>
              <a:gd name="connsiteY12" fmla="*/ 100012 h 557212"/>
              <a:gd name="connsiteX13" fmla="*/ 144271 w 2058796"/>
              <a:gd name="connsiteY13" fmla="*/ 157162 h 557212"/>
              <a:gd name="connsiteX14" fmla="*/ 58546 w 2058796"/>
              <a:gd name="connsiteY14" fmla="*/ 228600 h 557212"/>
              <a:gd name="connsiteX15" fmla="*/ 29971 w 2058796"/>
              <a:gd name="connsiteY15" fmla="*/ 271462 h 557212"/>
              <a:gd name="connsiteX16" fmla="*/ 15684 w 2058796"/>
              <a:gd name="connsiteY16" fmla="*/ 471487 h 557212"/>
              <a:gd name="connsiteX17" fmla="*/ 29971 w 2058796"/>
              <a:gd name="connsiteY17" fmla="*/ 514350 h 557212"/>
              <a:gd name="connsiteX18" fmla="*/ 115696 w 2058796"/>
              <a:gd name="connsiteY18" fmla="*/ 557212 h 557212"/>
              <a:gd name="connsiteX19" fmla="*/ 387159 w 2058796"/>
              <a:gd name="connsiteY19" fmla="*/ 542925 h 557212"/>
              <a:gd name="connsiteX20" fmla="*/ 487171 w 2058796"/>
              <a:gd name="connsiteY20" fmla="*/ 528637 h 557212"/>
              <a:gd name="connsiteX21" fmla="*/ 672909 w 2058796"/>
              <a:gd name="connsiteY21" fmla="*/ 500062 h 557212"/>
              <a:gd name="connsiteX22" fmla="*/ 844359 w 2058796"/>
              <a:gd name="connsiteY22" fmla="*/ 471487 h 557212"/>
              <a:gd name="connsiteX23" fmla="*/ 1158684 w 2058796"/>
              <a:gd name="connsiteY23" fmla="*/ 485775 h 557212"/>
              <a:gd name="connsiteX24" fmla="*/ 1358709 w 2058796"/>
              <a:gd name="connsiteY24" fmla="*/ 514350 h 557212"/>
              <a:gd name="connsiteX25" fmla="*/ 1758759 w 2058796"/>
              <a:gd name="connsiteY25" fmla="*/ 528637 h 557212"/>
              <a:gd name="connsiteX26" fmla="*/ 1901634 w 2058796"/>
              <a:gd name="connsiteY26" fmla="*/ 514350 h 557212"/>
              <a:gd name="connsiteX27" fmla="*/ 1987359 w 2058796"/>
              <a:gd name="connsiteY27" fmla="*/ 485775 h 557212"/>
              <a:gd name="connsiteX28" fmla="*/ 2030221 w 2058796"/>
              <a:gd name="connsiteY28" fmla="*/ 457200 h 557212"/>
              <a:gd name="connsiteX29" fmla="*/ 2058796 w 2058796"/>
              <a:gd name="connsiteY29" fmla="*/ 371475 h 557212"/>
              <a:gd name="connsiteX30" fmla="*/ 2030221 w 2058796"/>
              <a:gd name="connsiteY30" fmla="*/ 300037 h 55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058796" h="557212">
                <a:moveTo>
                  <a:pt x="2030221" y="300037"/>
                </a:moveTo>
                <a:cubicBezTo>
                  <a:pt x="2011171" y="269081"/>
                  <a:pt x="1994496" y="227404"/>
                  <a:pt x="1944496" y="185737"/>
                </a:cubicBezTo>
                <a:cubicBezTo>
                  <a:pt x="1899213" y="148001"/>
                  <a:pt x="1878209" y="149353"/>
                  <a:pt x="1815909" y="128587"/>
                </a:cubicBezTo>
                <a:lnTo>
                  <a:pt x="1773046" y="114300"/>
                </a:lnTo>
                <a:cubicBezTo>
                  <a:pt x="1758759" y="109538"/>
                  <a:pt x="1745200" y="101167"/>
                  <a:pt x="1730184" y="100012"/>
                </a:cubicBezTo>
                <a:cubicBezTo>
                  <a:pt x="1668271" y="95250"/>
                  <a:pt x="1606162" y="92582"/>
                  <a:pt x="1544446" y="85725"/>
                </a:cubicBezTo>
                <a:lnTo>
                  <a:pt x="1144396" y="42862"/>
                </a:lnTo>
                <a:cubicBezTo>
                  <a:pt x="1115821" y="38100"/>
                  <a:pt x="1087078" y="34256"/>
                  <a:pt x="1058671" y="28575"/>
                </a:cubicBezTo>
                <a:cubicBezTo>
                  <a:pt x="1039416" y="24724"/>
                  <a:pt x="1020776" y="18138"/>
                  <a:pt x="1001521" y="14287"/>
                </a:cubicBezTo>
                <a:cubicBezTo>
                  <a:pt x="973114" y="8606"/>
                  <a:pt x="944371" y="4762"/>
                  <a:pt x="915796" y="0"/>
                </a:cubicBezTo>
                <a:cubicBezTo>
                  <a:pt x="763396" y="4762"/>
                  <a:pt x="610836" y="5829"/>
                  <a:pt x="458596" y="14287"/>
                </a:cubicBezTo>
                <a:cubicBezTo>
                  <a:pt x="436815" y="15497"/>
                  <a:pt x="320997" y="53632"/>
                  <a:pt x="315721" y="57150"/>
                </a:cubicBezTo>
                <a:cubicBezTo>
                  <a:pt x="260328" y="94079"/>
                  <a:pt x="289149" y="80295"/>
                  <a:pt x="229996" y="100012"/>
                </a:cubicBezTo>
                <a:lnTo>
                  <a:pt x="144271" y="157162"/>
                </a:lnTo>
                <a:cubicBezTo>
                  <a:pt x="102126" y="185259"/>
                  <a:pt x="92924" y="187347"/>
                  <a:pt x="58546" y="228600"/>
                </a:cubicBezTo>
                <a:cubicBezTo>
                  <a:pt x="47553" y="241791"/>
                  <a:pt x="39496" y="257175"/>
                  <a:pt x="29971" y="271462"/>
                </a:cubicBezTo>
                <a:cubicBezTo>
                  <a:pt x="-6588" y="381139"/>
                  <a:pt x="-7641" y="343201"/>
                  <a:pt x="15684" y="471487"/>
                </a:cubicBezTo>
                <a:cubicBezTo>
                  <a:pt x="18378" y="486305"/>
                  <a:pt x="20563" y="502590"/>
                  <a:pt x="29971" y="514350"/>
                </a:cubicBezTo>
                <a:cubicBezTo>
                  <a:pt x="50114" y="539529"/>
                  <a:pt x="87460" y="547800"/>
                  <a:pt x="115696" y="557212"/>
                </a:cubicBezTo>
                <a:cubicBezTo>
                  <a:pt x="206184" y="552450"/>
                  <a:pt x="296813" y="549875"/>
                  <a:pt x="387159" y="542925"/>
                </a:cubicBezTo>
                <a:cubicBezTo>
                  <a:pt x="420736" y="540342"/>
                  <a:pt x="453791" y="533088"/>
                  <a:pt x="487171" y="528637"/>
                </a:cubicBezTo>
                <a:cubicBezTo>
                  <a:pt x="832700" y="482566"/>
                  <a:pt x="432817" y="540077"/>
                  <a:pt x="672909" y="500062"/>
                </a:cubicBezTo>
                <a:cubicBezTo>
                  <a:pt x="885571" y="464618"/>
                  <a:pt x="676001" y="505160"/>
                  <a:pt x="844359" y="471487"/>
                </a:cubicBezTo>
                <a:cubicBezTo>
                  <a:pt x="949134" y="476250"/>
                  <a:pt x="1054163" y="477065"/>
                  <a:pt x="1158684" y="485775"/>
                </a:cubicBezTo>
                <a:cubicBezTo>
                  <a:pt x="1225803" y="491368"/>
                  <a:pt x="1291400" y="511946"/>
                  <a:pt x="1358709" y="514350"/>
                </a:cubicBezTo>
                <a:lnTo>
                  <a:pt x="1758759" y="528637"/>
                </a:lnTo>
                <a:cubicBezTo>
                  <a:pt x="1806384" y="523875"/>
                  <a:pt x="1854591" y="523170"/>
                  <a:pt x="1901634" y="514350"/>
                </a:cubicBezTo>
                <a:cubicBezTo>
                  <a:pt x="1931239" y="508799"/>
                  <a:pt x="1987359" y="485775"/>
                  <a:pt x="1987359" y="485775"/>
                </a:cubicBezTo>
                <a:cubicBezTo>
                  <a:pt x="2001646" y="476250"/>
                  <a:pt x="2021120" y="471761"/>
                  <a:pt x="2030221" y="457200"/>
                </a:cubicBezTo>
                <a:cubicBezTo>
                  <a:pt x="2046185" y="431658"/>
                  <a:pt x="2058796" y="371475"/>
                  <a:pt x="2058796" y="371475"/>
                </a:cubicBezTo>
                <a:cubicBezTo>
                  <a:pt x="2042641" y="290697"/>
                  <a:pt x="2049271" y="330993"/>
                  <a:pt x="2030221" y="300037"/>
                </a:cubicBezTo>
                <a:close/>
              </a:path>
            </a:pathLst>
          </a:cu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692409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1524000" y="0"/>
            <a:ext cx="9144000" cy="914400"/>
          </a:xfrm>
        </p:spPr>
        <p:txBody>
          <a:bodyPr/>
          <a:lstStyle/>
          <a:p>
            <a:r>
              <a:rPr lang="en-US" sz="4000" dirty="0">
                <a:latin typeface="Arial" charset="0"/>
                <a:ea typeface="ＭＳ Ｐゴシック" charset="0"/>
                <a:cs typeface="ＭＳ Ｐゴシック" charset="0"/>
              </a:rPr>
              <a:t>Levels of Abstraction in Computers</a:t>
            </a:r>
          </a:p>
        </p:txBody>
      </p:sp>
      <p:sp>
        <p:nvSpPr>
          <p:cNvPr id="15" name="Right Arrow 14"/>
          <p:cNvSpPr/>
          <p:nvPr/>
        </p:nvSpPr>
        <p:spPr bwMode="auto">
          <a:xfrm flipV="1">
            <a:off x="6825447" y="2329217"/>
            <a:ext cx="990600" cy="609600"/>
          </a:xfrm>
          <a:prstGeom prst="rightArrow">
            <a:avLst/>
          </a:prstGeom>
          <a:solidFill>
            <a:srgbClr val="3333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latin typeface="Arial" charset="0"/>
              <a:ea typeface="ＭＳ Ｐゴシック" charset="-128"/>
              <a:cs typeface="ＭＳ Ｐゴシック" charset="-128"/>
            </a:endParaRPr>
          </a:p>
        </p:txBody>
      </p:sp>
      <p:sp>
        <p:nvSpPr>
          <p:cNvPr id="19" name="TextBox 18"/>
          <p:cNvSpPr txBox="1"/>
          <p:nvPr/>
        </p:nvSpPr>
        <p:spPr>
          <a:xfrm>
            <a:off x="7848600" y="2119953"/>
            <a:ext cx="2819400" cy="1200329"/>
          </a:xfrm>
          <a:prstGeom prst="rect">
            <a:avLst/>
          </a:prstGeom>
          <a:noFill/>
        </p:spPr>
        <p:txBody>
          <a:bodyPr wrap="square" rtlCol="0">
            <a:spAutoFit/>
          </a:bodyPr>
          <a:lstStyle/>
          <a:p>
            <a:r>
              <a:rPr lang="en-US" sz="2400" dirty="0"/>
              <a:t>Programming language implementation</a:t>
            </a:r>
          </a:p>
        </p:txBody>
      </p:sp>
      <p:grpSp>
        <p:nvGrpSpPr>
          <p:cNvPr id="2" name="Group 1">
            <a:extLst>
              <a:ext uri="{FF2B5EF4-FFF2-40B4-BE49-F238E27FC236}">
                <a16:creationId xmlns:a16="http://schemas.microsoft.com/office/drawing/2014/main" id="{D040B885-D020-B940-9E5B-AE28E6273EE4}"/>
              </a:ext>
            </a:extLst>
          </p:cNvPr>
          <p:cNvGrpSpPr/>
          <p:nvPr/>
        </p:nvGrpSpPr>
        <p:grpSpPr>
          <a:xfrm>
            <a:off x="1676400" y="914400"/>
            <a:ext cx="5283200" cy="5486400"/>
            <a:chOff x="152400" y="914400"/>
            <a:chExt cx="5283200" cy="5486400"/>
          </a:xfrm>
        </p:grpSpPr>
        <p:grpSp>
          <p:nvGrpSpPr>
            <p:cNvPr id="40" name="Group 39">
              <a:extLst>
                <a:ext uri="{FF2B5EF4-FFF2-40B4-BE49-F238E27FC236}">
                  <a16:creationId xmlns:a16="http://schemas.microsoft.com/office/drawing/2014/main" id="{9FE86A05-4863-8B42-8475-9B272A76C66F}"/>
                </a:ext>
              </a:extLst>
            </p:cNvPr>
            <p:cNvGrpSpPr/>
            <p:nvPr/>
          </p:nvGrpSpPr>
          <p:grpSpPr>
            <a:xfrm>
              <a:off x="152400" y="914400"/>
              <a:ext cx="5257800" cy="5440416"/>
              <a:chOff x="685800" y="801469"/>
              <a:chExt cx="7816850" cy="5707229"/>
            </a:xfrm>
          </p:grpSpPr>
          <p:sp>
            <p:nvSpPr>
              <p:cNvPr id="47" name="TextBox 46">
                <a:extLst>
                  <a:ext uri="{FF2B5EF4-FFF2-40B4-BE49-F238E27FC236}">
                    <a16:creationId xmlns:a16="http://schemas.microsoft.com/office/drawing/2014/main" id="{1F976673-79DF-7F4F-94F1-7BBB54337E5F}"/>
                  </a:ext>
                </a:extLst>
              </p:cNvPr>
              <p:cNvSpPr txBox="1">
                <a:spLocks/>
              </p:cNvSpPr>
              <p:nvPr/>
            </p:nvSpPr>
            <p:spPr bwMode="auto">
              <a:xfrm>
                <a:off x="685800" y="801469"/>
                <a:ext cx="7816850" cy="678029"/>
              </a:xfrm>
              <a:prstGeom prst="rect">
                <a:avLst/>
              </a:prstGeom>
              <a:solidFill>
                <a:srgbClr val="CCFFCC"/>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2000"/>
                  <a:t>Application</a:t>
                </a:r>
              </a:p>
              <a:p>
                <a:pPr algn="ctr" eaLnBrk="1" hangingPunct="1"/>
                <a:r>
                  <a:rPr lang="en-US" sz="1600"/>
                  <a:t>(word processor, simulator, web browser, …)</a:t>
                </a:r>
              </a:p>
            </p:txBody>
          </p:sp>
          <p:sp>
            <p:nvSpPr>
              <p:cNvPr id="48" name="TextBox 47">
                <a:extLst>
                  <a:ext uri="{FF2B5EF4-FFF2-40B4-BE49-F238E27FC236}">
                    <a16:creationId xmlns:a16="http://schemas.microsoft.com/office/drawing/2014/main" id="{4C50322C-3876-3A4D-830E-52521BE25A73}"/>
                  </a:ext>
                </a:extLst>
              </p:cNvPr>
              <p:cNvSpPr txBox="1">
                <a:spLocks noChangeAspect="1"/>
              </p:cNvSpPr>
              <p:nvPr/>
            </p:nvSpPr>
            <p:spPr bwMode="auto">
              <a:xfrm>
                <a:off x="685800" y="1411069"/>
                <a:ext cx="7816850" cy="678029"/>
              </a:xfrm>
              <a:prstGeom prst="rect">
                <a:avLst/>
              </a:prstGeom>
              <a:solidFill>
                <a:srgbClr val="FFFF00"/>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2000"/>
                  <a:t>Algorithms</a:t>
                </a:r>
              </a:p>
              <a:p>
                <a:pPr algn="ctr" eaLnBrk="1" hangingPunct="1"/>
                <a:r>
                  <a:rPr lang="en-US" sz="1600"/>
                  <a:t>(sorting, optimization, equation solver, …)</a:t>
                </a:r>
              </a:p>
            </p:txBody>
          </p:sp>
          <p:sp>
            <p:nvSpPr>
              <p:cNvPr id="49" name="TextBox 48">
                <a:extLst>
                  <a:ext uri="{FF2B5EF4-FFF2-40B4-BE49-F238E27FC236}">
                    <a16:creationId xmlns:a16="http://schemas.microsoft.com/office/drawing/2014/main" id="{5E46A67E-004D-B041-942A-90A7F92396E7}"/>
                  </a:ext>
                </a:extLst>
              </p:cNvPr>
              <p:cNvSpPr txBox="1">
                <a:spLocks noChangeAspect="1"/>
              </p:cNvSpPr>
              <p:nvPr/>
            </p:nvSpPr>
            <p:spPr bwMode="auto">
              <a:xfrm>
                <a:off x="685800" y="2020669"/>
                <a:ext cx="7816850" cy="678029"/>
              </a:xfrm>
              <a:prstGeom prst="rect">
                <a:avLst/>
              </a:prstGeom>
              <a:solidFill>
                <a:srgbClr val="66FFFF"/>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2000"/>
                  <a:t>Programming Language</a:t>
                </a:r>
              </a:p>
              <a:p>
                <a:pPr algn="ctr" eaLnBrk="1" hangingPunct="1"/>
                <a:r>
                  <a:rPr lang="en-US" sz="1600"/>
                  <a:t>(C, FORTRAN, Matlab, Java, …)</a:t>
                </a:r>
              </a:p>
            </p:txBody>
          </p:sp>
          <p:sp>
            <p:nvSpPr>
              <p:cNvPr id="50" name="TextBox 49">
                <a:extLst>
                  <a:ext uri="{FF2B5EF4-FFF2-40B4-BE49-F238E27FC236}">
                    <a16:creationId xmlns:a16="http://schemas.microsoft.com/office/drawing/2014/main" id="{CB07C392-CDC1-AB4A-98BF-87FFADEF42D2}"/>
                  </a:ext>
                </a:extLst>
              </p:cNvPr>
              <p:cNvSpPr txBox="1">
                <a:spLocks noChangeAspect="1"/>
              </p:cNvSpPr>
              <p:nvPr/>
            </p:nvSpPr>
            <p:spPr bwMode="auto">
              <a:xfrm>
                <a:off x="685800" y="3279338"/>
                <a:ext cx="7816850" cy="678029"/>
              </a:xfrm>
              <a:prstGeom prst="rect">
                <a:avLst/>
              </a:prstGeom>
              <a:solidFill>
                <a:srgbClr val="FFCC66"/>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2000"/>
                  <a:t>Machine Instruction Set Architecture</a:t>
                </a:r>
              </a:p>
              <a:p>
                <a:pPr algn="ctr" eaLnBrk="1" hangingPunct="1"/>
                <a:r>
                  <a:rPr lang="en-US" sz="1600"/>
                  <a:t>(Intel i86, ARM, …)</a:t>
                </a:r>
              </a:p>
            </p:txBody>
          </p:sp>
          <p:sp>
            <p:nvSpPr>
              <p:cNvPr id="51" name="TextBox 50">
                <a:extLst>
                  <a:ext uri="{FF2B5EF4-FFF2-40B4-BE49-F238E27FC236}">
                    <a16:creationId xmlns:a16="http://schemas.microsoft.com/office/drawing/2014/main" id="{A4233C8B-2BDF-FA4F-AA9A-2094E69C3DE3}"/>
                  </a:ext>
                </a:extLst>
              </p:cNvPr>
              <p:cNvSpPr txBox="1">
                <a:spLocks noChangeAspect="1"/>
              </p:cNvSpPr>
              <p:nvPr/>
            </p:nvSpPr>
            <p:spPr bwMode="auto">
              <a:xfrm>
                <a:off x="685800" y="3925669"/>
                <a:ext cx="7816850" cy="678029"/>
              </a:xfrm>
              <a:prstGeom prst="rect">
                <a:avLst/>
              </a:prstGeom>
              <a:solidFill>
                <a:srgbClr val="E6E6E6"/>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2000" dirty="0"/>
                  <a:t>Machine Organization</a:t>
                </a:r>
              </a:p>
              <a:p>
                <a:pPr algn="ctr" eaLnBrk="1" hangingPunct="1"/>
                <a:r>
                  <a:rPr lang="en-US" sz="1600" dirty="0"/>
                  <a:t>(Main memory, registers, adders, …)</a:t>
                </a:r>
              </a:p>
            </p:txBody>
          </p:sp>
          <p:sp>
            <p:nvSpPr>
              <p:cNvPr id="52" name="TextBox 51">
                <a:extLst>
                  <a:ext uri="{FF2B5EF4-FFF2-40B4-BE49-F238E27FC236}">
                    <a16:creationId xmlns:a16="http://schemas.microsoft.com/office/drawing/2014/main" id="{ABA809A6-2D61-4643-A587-1011D2486D97}"/>
                  </a:ext>
                </a:extLst>
              </p:cNvPr>
              <p:cNvSpPr txBox="1">
                <a:spLocks noChangeAspect="1"/>
              </p:cNvSpPr>
              <p:nvPr/>
            </p:nvSpPr>
            <p:spPr bwMode="auto">
              <a:xfrm>
                <a:off x="685800" y="4574738"/>
                <a:ext cx="7816850" cy="678029"/>
              </a:xfrm>
              <a:prstGeom prst="rect">
                <a:avLst/>
              </a:prstGeom>
              <a:solidFill>
                <a:srgbClr val="FF6666"/>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2000"/>
                  <a:t>Logic Gates</a:t>
                </a:r>
              </a:p>
              <a:p>
                <a:pPr algn="ctr" eaLnBrk="1" hangingPunct="1"/>
                <a:r>
                  <a:rPr lang="en-US" sz="1600"/>
                  <a:t>(NAND, NOR, inverter, …)</a:t>
                </a:r>
              </a:p>
            </p:txBody>
          </p:sp>
          <p:sp>
            <p:nvSpPr>
              <p:cNvPr id="53" name="TextBox 52">
                <a:extLst>
                  <a:ext uri="{FF2B5EF4-FFF2-40B4-BE49-F238E27FC236}">
                    <a16:creationId xmlns:a16="http://schemas.microsoft.com/office/drawing/2014/main" id="{170C7400-40CF-3B4E-B103-EF1FF17F0899}"/>
                  </a:ext>
                </a:extLst>
              </p:cNvPr>
              <p:cNvSpPr txBox="1">
                <a:spLocks noChangeAspect="1"/>
              </p:cNvSpPr>
              <p:nvPr/>
            </p:nvSpPr>
            <p:spPr bwMode="auto">
              <a:xfrm>
                <a:off x="685800" y="5184338"/>
                <a:ext cx="7816850" cy="678029"/>
              </a:xfrm>
              <a:prstGeom prst="rect">
                <a:avLst/>
              </a:prstGeom>
              <a:solidFill>
                <a:srgbClr val="CCFF66"/>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2000"/>
                  <a:t>Transistors</a:t>
                </a:r>
              </a:p>
              <a:p>
                <a:pPr algn="ctr" eaLnBrk="1" hangingPunct="1"/>
                <a:r>
                  <a:rPr lang="en-US" sz="1600"/>
                  <a:t>(CMOS, NMOS, …)</a:t>
                </a:r>
              </a:p>
            </p:txBody>
          </p:sp>
          <p:sp>
            <p:nvSpPr>
              <p:cNvPr id="54" name="TextBox 53">
                <a:extLst>
                  <a:ext uri="{FF2B5EF4-FFF2-40B4-BE49-F238E27FC236}">
                    <a16:creationId xmlns:a16="http://schemas.microsoft.com/office/drawing/2014/main" id="{928775DD-5B1C-9644-AC17-E6CEF746404E}"/>
                  </a:ext>
                </a:extLst>
              </p:cNvPr>
              <p:cNvSpPr txBox="1">
                <a:spLocks noChangeAspect="1"/>
              </p:cNvSpPr>
              <p:nvPr/>
            </p:nvSpPr>
            <p:spPr bwMode="auto">
              <a:xfrm>
                <a:off x="685800" y="5830669"/>
                <a:ext cx="7816850" cy="678029"/>
              </a:xfrm>
              <a:prstGeom prst="rect">
                <a:avLst/>
              </a:prstGeom>
              <a:solidFill>
                <a:srgbClr val="FF6FCF"/>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2000"/>
                  <a:t>Physics (Semiconductors)</a:t>
                </a:r>
              </a:p>
              <a:p>
                <a:pPr algn="ctr" eaLnBrk="1" hangingPunct="1"/>
                <a:r>
                  <a:rPr lang="en-US" sz="1600"/>
                  <a:t>(electrons, holes, …)</a:t>
                </a:r>
              </a:p>
            </p:txBody>
          </p:sp>
          <p:sp>
            <p:nvSpPr>
              <p:cNvPr id="55" name="TextBox 54">
                <a:extLst>
                  <a:ext uri="{FF2B5EF4-FFF2-40B4-BE49-F238E27FC236}">
                    <a16:creationId xmlns:a16="http://schemas.microsoft.com/office/drawing/2014/main" id="{0D97A1C6-4846-9D40-A395-B95A1B240AD2}"/>
                  </a:ext>
                </a:extLst>
              </p:cNvPr>
              <p:cNvSpPr txBox="1">
                <a:spLocks noChangeAspect="1"/>
              </p:cNvSpPr>
              <p:nvPr/>
            </p:nvSpPr>
            <p:spPr bwMode="auto">
              <a:xfrm>
                <a:off x="685800" y="2630269"/>
                <a:ext cx="7816850" cy="678029"/>
              </a:xfrm>
              <a:prstGeom prst="rect">
                <a:avLst/>
              </a:prstGeom>
              <a:solidFill>
                <a:srgbClr val="FF6666"/>
              </a:solidFill>
              <a:ln w="9525">
                <a:solidFill>
                  <a:schemeClr val="tx1"/>
                </a:solidFill>
                <a:miter lim="800000"/>
                <a:headEnd/>
                <a:tailEnd/>
              </a:ln>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2000" dirty="0"/>
                  <a:t>Operating System</a:t>
                </a:r>
              </a:p>
              <a:p>
                <a:pPr algn="ctr" eaLnBrk="1" hangingPunct="1"/>
                <a:r>
                  <a:rPr lang="en-US" sz="1600" dirty="0"/>
                  <a:t>(UNIX, Windows, iOS, …)</a:t>
                </a:r>
              </a:p>
            </p:txBody>
          </p:sp>
        </p:grpSp>
        <p:sp>
          <p:nvSpPr>
            <p:cNvPr id="41" name="TextBox 40">
              <a:extLst>
                <a:ext uri="{FF2B5EF4-FFF2-40B4-BE49-F238E27FC236}">
                  <a16:creationId xmlns:a16="http://schemas.microsoft.com/office/drawing/2014/main" id="{76C7EC07-2775-5C40-BEDE-41D79E569A3F}"/>
                </a:ext>
              </a:extLst>
            </p:cNvPr>
            <p:cNvSpPr txBox="1"/>
            <p:nvPr/>
          </p:nvSpPr>
          <p:spPr>
            <a:xfrm>
              <a:off x="4864100" y="5816024"/>
              <a:ext cx="546100" cy="584776"/>
            </a:xfrm>
            <a:prstGeom prst="rect">
              <a:avLst/>
            </a:prstGeom>
            <a:noFill/>
          </p:spPr>
          <p:txBody>
            <a:bodyPr wrap="square" rtlCol="0">
              <a:spAutoFit/>
            </a:bodyPr>
            <a:lstStyle/>
            <a:p>
              <a:r>
                <a:rPr lang="en-US" sz="3200" dirty="0">
                  <a:latin typeface="Wingdings"/>
                  <a:ea typeface="Wingdings"/>
                  <a:cs typeface="Wingdings"/>
                  <a:sym typeface="Wingdings"/>
                </a:rPr>
                <a:t></a:t>
              </a:r>
              <a:endParaRPr lang="en-US" sz="3200" dirty="0"/>
            </a:p>
          </p:txBody>
        </p:sp>
        <p:sp>
          <p:nvSpPr>
            <p:cNvPr id="42" name="TextBox 41">
              <a:extLst>
                <a:ext uri="{FF2B5EF4-FFF2-40B4-BE49-F238E27FC236}">
                  <a16:creationId xmlns:a16="http://schemas.microsoft.com/office/drawing/2014/main" id="{47CE0626-5712-1442-9258-04647A15EE46}"/>
                </a:ext>
              </a:extLst>
            </p:cNvPr>
            <p:cNvSpPr txBox="1"/>
            <p:nvPr/>
          </p:nvSpPr>
          <p:spPr>
            <a:xfrm>
              <a:off x="4876800" y="5206424"/>
              <a:ext cx="546100" cy="584776"/>
            </a:xfrm>
            <a:prstGeom prst="rect">
              <a:avLst/>
            </a:prstGeom>
            <a:noFill/>
          </p:spPr>
          <p:txBody>
            <a:bodyPr wrap="square" rtlCol="0">
              <a:spAutoFit/>
            </a:bodyPr>
            <a:lstStyle/>
            <a:p>
              <a:r>
                <a:rPr lang="en-US" sz="3200" dirty="0">
                  <a:latin typeface="Wingdings"/>
                  <a:ea typeface="Wingdings"/>
                  <a:cs typeface="Wingdings"/>
                  <a:sym typeface="Wingdings"/>
                </a:rPr>
                <a:t></a:t>
              </a:r>
              <a:endParaRPr lang="en-US" sz="3200" dirty="0"/>
            </a:p>
          </p:txBody>
        </p:sp>
        <p:sp>
          <p:nvSpPr>
            <p:cNvPr id="43" name="TextBox 42">
              <a:extLst>
                <a:ext uri="{FF2B5EF4-FFF2-40B4-BE49-F238E27FC236}">
                  <a16:creationId xmlns:a16="http://schemas.microsoft.com/office/drawing/2014/main" id="{04EC605B-4990-1841-B37F-19E2374B3F28}"/>
                </a:ext>
              </a:extLst>
            </p:cNvPr>
            <p:cNvSpPr txBox="1"/>
            <p:nvPr/>
          </p:nvSpPr>
          <p:spPr>
            <a:xfrm>
              <a:off x="4889500" y="4596824"/>
              <a:ext cx="546100" cy="584776"/>
            </a:xfrm>
            <a:prstGeom prst="rect">
              <a:avLst/>
            </a:prstGeom>
            <a:noFill/>
          </p:spPr>
          <p:txBody>
            <a:bodyPr wrap="square" rtlCol="0">
              <a:spAutoFit/>
            </a:bodyPr>
            <a:lstStyle/>
            <a:p>
              <a:r>
                <a:rPr lang="en-US" sz="3200" dirty="0">
                  <a:latin typeface="Wingdings"/>
                  <a:ea typeface="Wingdings"/>
                  <a:cs typeface="Wingdings"/>
                  <a:sym typeface="Wingdings"/>
                </a:rPr>
                <a:t></a:t>
              </a:r>
              <a:endParaRPr lang="en-US" sz="3200" dirty="0"/>
            </a:p>
          </p:txBody>
        </p:sp>
        <p:sp>
          <p:nvSpPr>
            <p:cNvPr id="44" name="TextBox 43">
              <a:extLst>
                <a:ext uri="{FF2B5EF4-FFF2-40B4-BE49-F238E27FC236}">
                  <a16:creationId xmlns:a16="http://schemas.microsoft.com/office/drawing/2014/main" id="{E0783F69-A93C-9742-88B2-ACE2AB621F19}"/>
                </a:ext>
              </a:extLst>
            </p:cNvPr>
            <p:cNvSpPr txBox="1"/>
            <p:nvPr/>
          </p:nvSpPr>
          <p:spPr>
            <a:xfrm>
              <a:off x="4876800" y="2083952"/>
              <a:ext cx="546100" cy="584776"/>
            </a:xfrm>
            <a:prstGeom prst="rect">
              <a:avLst/>
            </a:prstGeom>
            <a:noFill/>
          </p:spPr>
          <p:txBody>
            <a:bodyPr wrap="square" rtlCol="0">
              <a:spAutoFit/>
            </a:bodyPr>
            <a:lstStyle/>
            <a:p>
              <a:r>
                <a:rPr lang="en-US" sz="3200" dirty="0">
                  <a:latin typeface="Wingdings"/>
                  <a:ea typeface="Wingdings"/>
                  <a:cs typeface="Wingdings"/>
                  <a:sym typeface="Wingdings"/>
                </a:rPr>
                <a:t></a:t>
              </a:r>
              <a:endParaRPr lang="en-US" sz="3200" dirty="0"/>
            </a:p>
          </p:txBody>
        </p:sp>
        <p:sp>
          <p:nvSpPr>
            <p:cNvPr id="45" name="TextBox 44">
              <a:extLst>
                <a:ext uri="{FF2B5EF4-FFF2-40B4-BE49-F238E27FC236}">
                  <a16:creationId xmlns:a16="http://schemas.microsoft.com/office/drawing/2014/main" id="{0ED3E7F8-4A29-CC42-A63F-3B698B209002}"/>
                </a:ext>
              </a:extLst>
            </p:cNvPr>
            <p:cNvSpPr txBox="1"/>
            <p:nvPr/>
          </p:nvSpPr>
          <p:spPr>
            <a:xfrm>
              <a:off x="4864100" y="1499176"/>
              <a:ext cx="546100" cy="584776"/>
            </a:xfrm>
            <a:prstGeom prst="rect">
              <a:avLst/>
            </a:prstGeom>
            <a:noFill/>
          </p:spPr>
          <p:txBody>
            <a:bodyPr wrap="square" rtlCol="0">
              <a:spAutoFit/>
            </a:bodyPr>
            <a:lstStyle/>
            <a:p>
              <a:r>
                <a:rPr lang="en-US" sz="3200" dirty="0">
                  <a:latin typeface="Wingdings"/>
                  <a:ea typeface="Wingdings"/>
                  <a:cs typeface="Wingdings"/>
                  <a:sym typeface="Wingdings"/>
                </a:rPr>
                <a:t></a:t>
              </a:r>
              <a:endParaRPr lang="en-US" sz="3200" dirty="0"/>
            </a:p>
          </p:txBody>
        </p:sp>
        <p:sp>
          <p:nvSpPr>
            <p:cNvPr id="46" name="TextBox 45">
              <a:extLst>
                <a:ext uri="{FF2B5EF4-FFF2-40B4-BE49-F238E27FC236}">
                  <a16:creationId xmlns:a16="http://schemas.microsoft.com/office/drawing/2014/main" id="{F304AF94-25E2-AA48-A808-AACEF7FC8416}"/>
                </a:ext>
              </a:extLst>
            </p:cNvPr>
            <p:cNvSpPr txBox="1"/>
            <p:nvPr/>
          </p:nvSpPr>
          <p:spPr>
            <a:xfrm>
              <a:off x="4851400" y="914400"/>
              <a:ext cx="546100" cy="584776"/>
            </a:xfrm>
            <a:prstGeom prst="rect">
              <a:avLst/>
            </a:prstGeom>
            <a:noFill/>
          </p:spPr>
          <p:txBody>
            <a:bodyPr wrap="square" rtlCol="0">
              <a:spAutoFit/>
            </a:bodyPr>
            <a:lstStyle/>
            <a:p>
              <a:r>
                <a:rPr lang="en-US" sz="3200" dirty="0">
                  <a:latin typeface="Wingdings"/>
                  <a:ea typeface="Wingdings"/>
                  <a:cs typeface="Wingdings"/>
                  <a:sym typeface="Wingdings"/>
                </a:rPr>
                <a:t></a:t>
              </a:r>
              <a:endParaRPr lang="en-US" sz="3200" dirty="0"/>
            </a:p>
          </p:txBody>
        </p:sp>
        <p:sp>
          <p:nvSpPr>
            <p:cNvPr id="57" name="TextBox 56">
              <a:extLst>
                <a:ext uri="{FF2B5EF4-FFF2-40B4-BE49-F238E27FC236}">
                  <a16:creationId xmlns:a16="http://schemas.microsoft.com/office/drawing/2014/main" id="{0BA2038A-CCE2-5541-85F6-454EAAF9E3C9}"/>
                </a:ext>
              </a:extLst>
            </p:cNvPr>
            <p:cNvSpPr txBox="1"/>
            <p:nvPr/>
          </p:nvSpPr>
          <p:spPr>
            <a:xfrm>
              <a:off x="4878931" y="3312910"/>
              <a:ext cx="546100" cy="584776"/>
            </a:xfrm>
            <a:prstGeom prst="rect">
              <a:avLst/>
            </a:prstGeom>
            <a:noFill/>
          </p:spPr>
          <p:txBody>
            <a:bodyPr wrap="square" rtlCol="0">
              <a:spAutoFit/>
            </a:bodyPr>
            <a:lstStyle/>
            <a:p>
              <a:r>
                <a:rPr lang="en-US" sz="3200" dirty="0">
                  <a:latin typeface="Wingdings"/>
                  <a:ea typeface="Wingdings"/>
                  <a:cs typeface="Wingdings"/>
                  <a:sym typeface="Wingdings"/>
                </a:rPr>
                <a:t></a:t>
              </a:r>
              <a:endParaRPr lang="en-US" sz="3200" dirty="0"/>
            </a:p>
          </p:txBody>
        </p:sp>
        <p:sp>
          <p:nvSpPr>
            <p:cNvPr id="25" name="TextBox 24">
              <a:extLst>
                <a:ext uri="{FF2B5EF4-FFF2-40B4-BE49-F238E27FC236}">
                  <a16:creationId xmlns:a16="http://schemas.microsoft.com/office/drawing/2014/main" id="{092D557F-048C-CE4E-9FB2-298F197ADA8B}"/>
                </a:ext>
              </a:extLst>
            </p:cNvPr>
            <p:cNvSpPr txBox="1"/>
            <p:nvPr/>
          </p:nvSpPr>
          <p:spPr>
            <a:xfrm>
              <a:off x="4867558" y="3942982"/>
              <a:ext cx="546100" cy="584776"/>
            </a:xfrm>
            <a:prstGeom prst="rect">
              <a:avLst/>
            </a:prstGeom>
            <a:noFill/>
          </p:spPr>
          <p:txBody>
            <a:bodyPr wrap="square" rtlCol="0">
              <a:spAutoFit/>
            </a:bodyPr>
            <a:lstStyle/>
            <a:p>
              <a:r>
                <a:rPr lang="en-US" sz="3200" dirty="0">
                  <a:latin typeface="Wingdings"/>
                  <a:ea typeface="Wingdings"/>
                  <a:cs typeface="Wingdings"/>
                  <a:sym typeface="Wingdings"/>
                </a:rPr>
                <a:t></a:t>
              </a:r>
              <a:endParaRPr lang="en-US" sz="3200" dirty="0"/>
            </a:p>
          </p:txBody>
        </p:sp>
      </p:grpSp>
    </p:spTree>
    <p:extLst>
      <p:ext uri="{BB962C8B-B14F-4D97-AF65-F5344CB8AC3E}">
        <p14:creationId xmlns:p14="http://schemas.microsoft.com/office/powerpoint/2010/main" val="2918422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7177"/>
            <a:ext cx="8229600" cy="666645"/>
          </a:xfrm>
        </p:spPr>
        <p:txBody>
          <a:bodyPr>
            <a:normAutofit fontScale="90000"/>
          </a:bodyPr>
          <a:lstStyle/>
          <a:p>
            <a:r>
              <a:rPr lang="en-US" dirty="0"/>
              <a:t>Function Call Example</a:t>
            </a:r>
          </a:p>
        </p:txBody>
      </p:sp>
      <p:sp>
        <p:nvSpPr>
          <p:cNvPr id="4" name="TextBox 3"/>
          <p:cNvSpPr txBox="1"/>
          <p:nvPr/>
        </p:nvSpPr>
        <p:spPr>
          <a:xfrm>
            <a:off x="1722844" y="124558"/>
            <a:ext cx="2031213" cy="6740308"/>
          </a:xfrm>
          <a:prstGeom prst="rect">
            <a:avLst/>
          </a:prstGeom>
          <a:noFill/>
        </p:spPr>
        <p:txBody>
          <a:bodyPr wrap="none" rtlCol="0">
            <a:spAutoFit/>
          </a:bodyPr>
          <a:lstStyle/>
          <a:p>
            <a:endParaRPr lang="en-US" dirty="0"/>
          </a:p>
          <a:p>
            <a:r>
              <a:rPr lang="en-US" dirty="0"/>
              <a:t>main()</a:t>
            </a:r>
          </a:p>
          <a:p>
            <a:r>
              <a:rPr lang="en-US" dirty="0"/>
              <a:t>{	</a:t>
            </a:r>
            <a:r>
              <a:rPr lang="en-US" dirty="0" err="1"/>
              <a:t>int</a:t>
            </a:r>
            <a:r>
              <a:rPr lang="en-US" dirty="0"/>
              <a:t> </a:t>
            </a:r>
            <a:r>
              <a:rPr lang="en-US" dirty="0" err="1"/>
              <a:t>i</a:t>
            </a:r>
            <a:r>
              <a:rPr lang="en-US" dirty="0"/>
              <a:t>, j, k;</a:t>
            </a:r>
          </a:p>
          <a:p>
            <a:r>
              <a:rPr lang="en-US" dirty="0"/>
              <a:t>…</a:t>
            </a:r>
          </a:p>
          <a:p>
            <a:r>
              <a:rPr lang="en-US" dirty="0"/>
              <a:t>	</a:t>
            </a:r>
            <a:r>
              <a:rPr lang="en-US" dirty="0" err="1"/>
              <a:t>i</a:t>
            </a:r>
            <a:r>
              <a:rPr lang="en-US" dirty="0"/>
              <a:t>=1; j=2; k=3;</a:t>
            </a:r>
          </a:p>
          <a:p>
            <a:r>
              <a:rPr lang="en-US" dirty="0"/>
              <a:t>	</a:t>
            </a:r>
            <a:r>
              <a:rPr lang="en-US" dirty="0">
                <a:solidFill>
                  <a:srgbClr val="FF0000"/>
                </a:solidFill>
              </a:rPr>
              <a:t>k = foo (</a:t>
            </a:r>
            <a:r>
              <a:rPr lang="en-US" dirty="0" err="1">
                <a:solidFill>
                  <a:srgbClr val="FF0000"/>
                </a:solidFill>
              </a:rPr>
              <a:t>i</a:t>
            </a:r>
            <a:r>
              <a:rPr lang="en-US" dirty="0">
                <a:solidFill>
                  <a:srgbClr val="FF0000"/>
                </a:solidFill>
              </a:rPr>
              <a:t>, &amp;j);</a:t>
            </a:r>
          </a:p>
          <a:p>
            <a:r>
              <a:rPr lang="en-US" dirty="0"/>
              <a:t>…</a:t>
            </a:r>
          </a:p>
          <a:p>
            <a:r>
              <a:rPr lang="en-US" dirty="0"/>
              <a:t>}</a:t>
            </a:r>
          </a:p>
          <a:p>
            <a:endParaRPr lang="en-US" dirty="0"/>
          </a:p>
          <a:p>
            <a:r>
              <a:rPr lang="en-US" dirty="0" err="1"/>
              <a:t>int</a:t>
            </a:r>
            <a:r>
              <a:rPr lang="en-US" dirty="0"/>
              <a:t> foo (</a:t>
            </a:r>
            <a:r>
              <a:rPr lang="en-US" dirty="0" err="1"/>
              <a:t>int</a:t>
            </a:r>
            <a:r>
              <a:rPr lang="en-US" dirty="0"/>
              <a:t> x, </a:t>
            </a:r>
            <a:r>
              <a:rPr lang="en-US" dirty="0" err="1"/>
              <a:t>int</a:t>
            </a:r>
            <a:r>
              <a:rPr lang="en-US" dirty="0"/>
              <a:t> *y)</a:t>
            </a:r>
          </a:p>
          <a:p>
            <a:r>
              <a:rPr lang="en-US" dirty="0"/>
              <a:t>{</a:t>
            </a:r>
          </a:p>
          <a:p>
            <a:r>
              <a:rPr lang="en-US" dirty="0"/>
              <a:t>	</a:t>
            </a:r>
            <a:r>
              <a:rPr lang="en-US" dirty="0" err="1"/>
              <a:t>int</a:t>
            </a:r>
            <a:r>
              <a:rPr lang="en-US" dirty="0"/>
              <a:t> a;</a:t>
            </a:r>
          </a:p>
          <a:p>
            <a:r>
              <a:rPr lang="en-US" dirty="0"/>
              <a:t>…</a:t>
            </a:r>
          </a:p>
          <a:p>
            <a:r>
              <a:rPr lang="en-US" dirty="0"/>
              <a:t>	x=3; *y=4;</a:t>
            </a:r>
          </a:p>
          <a:p>
            <a:r>
              <a:rPr lang="en-US" dirty="0"/>
              <a:t>	a=4;</a:t>
            </a:r>
          </a:p>
          <a:p>
            <a:r>
              <a:rPr lang="en-US" dirty="0"/>
              <a:t>	bar (a);</a:t>
            </a:r>
          </a:p>
          <a:p>
            <a:r>
              <a:rPr lang="en-US" dirty="0"/>
              <a:t>…</a:t>
            </a:r>
          </a:p>
          <a:p>
            <a:r>
              <a:rPr lang="en-US" dirty="0"/>
              <a:t>	return (a);</a:t>
            </a:r>
          </a:p>
          <a:p>
            <a:r>
              <a:rPr lang="en-US" dirty="0"/>
              <a:t>}</a:t>
            </a:r>
          </a:p>
          <a:p>
            <a:endParaRPr lang="en-US" dirty="0"/>
          </a:p>
          <a:p>
            <a:r>
              <a:rPr lang="en-US" dirty="0"/>
              <a:t>void bar (</a:t>
            </a:r>
            <a:r>
              <a:rPr lang="en-US" dirty="0" err="1"/>
              <a:t>int</a:t>
            </a:r>
            <a:r>
              <a:rPr lang="en-US" dirty="0"/>
              <a:t> w)</a:t>
            </a:r>
          </a:p>
          <a:p>
            <a:r>
              <a:rPr lang="en-US" dirty="0"/>
              <a:t>{</a:t>
            </a:r>
          </a:p>
          <a:p>
            <a:r>
              <a:rPr lang="en-US" dirty="0"/>
              <a:t>…</a:t>
            </a:r>
          </a:p>
          <a:p>
            <a:r>
              <a:rPr lang="en-US" dirty="0"/>
              <a:t>}</a:t>
            </a:r>
          </a:p>
        </p:txBody>
      </p:sp>
      <p:grpSp>
        <p:nvGrpSpPr>
          <p:cNvPr id="72" name="Group 71"/>
          <p:cNvGrpSpPr/>
          <p:nvPr/>
        </p:nvGrpSpPr>
        <p:grpSpPr>
          <a:xfrm>
            <a:off x="3531117" y="605703"/>
            <a:ext cx="6589807" cy="1200329"/>
            <a:chOff x="2007116" y="605702"/>
            <a:chExt cx="6589807" cy="1200329"/>
          </a:xfrm>
        </p:grpSpPr>
        <p:cxnSp>
          <p:nvCxnSpPr>
            <p:cNvPr id="13" name="Straight Arrow Connector 12"/>
            <p:cNvCxnSpPr/>
            <p:nvPr/>
          </p:nvCxnSpPr>
          <p:spPr>
            <a:xfrm flipV="1">
              <a:off x="2007116" y="849924"/>
              <a:ext cx="2369501" cy="72292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376617" y="605702"/>
              <a:ext cx="4220306" cy="1200329"/>
            </a:xfrm>
            <a:prstGeom prst="rect">
              <a:avLst/>
            </a:prstGeom>
            <a:noFill/>
          </p:spPr>
          <p:txBody>
            <a:bodyPr wrap="square" rtlCol="0">
              <a:spAutoFit/>
            </a:bodyPr>
            <a:lstStyle/>
            <a:p>
              <a:r>
                <a:rPr lang="en-US" i="1" dirty="0">
                  <a:solidFill>
                    <a:srgbClr val="00B050"/>
                  </a:solidFill>
                </a:rPr>
                <a:t>Call (invoke) function foo():</a:t>
              </a:r>
            </a:p>
            <a:p>
              <a:pPr marL="285750" indent="-285750">
                <a:buFont typeface="Arial"/>
                <a:buChar char="•"/>
              </a:pPr>
              <a:r>
                <a:rPr lang="en-US" dirty="0"/>
                <a:t>Push &amp;j onto stack</a:t>
              </a:r>
            </a:p>
            <a:p>
              <a:pPr marL="285750" indent="-285750">
                <a:buFont typeface="Arial"/>
                <a:buChar char="•"/>
              </a:pPr>
              <a:r>
                <a:rPr lang="en-US" dirty="0"/>
                <a:t>Push </a:t>
              </a:r>
              <a:r>
                <a:rPr lang="en-US" dirty="0" err="1"/>
                <a:t>i</a:t>
              </a:r>
              <a:r>
                <a:rPr lang="en-US" dirty="0"/>
                <a:t> onto stack</a:t>
              </a:r>
            </a:p>
            <a:p>
              <a:pPr marL="285750" indent="-285750">
                <a:buFont typeface="Arial"/>
                <a:buChar char="•"/>
              </a:pPr>
              <a:r>
                <a:rPr lang="en-US" dirty="0">
                  <a:latin typeface="Courier" pitchFamily="2" charset="0"/>
                </a:rPr>
                <a:t>JSR foo </a:t>
              </a:r>
              <a:r>
                <a:rPr lang="en-US" dirty="0"/>
                <a:t>(save PC+1 in R7)</a:t>
              </a:r>
            </a:p>
          </p:txBody>
        </p:sp>
      </p:grpSp>
      <p:grpSp>
        <p:nvGrpSpPr>
          <p:cNvPr id="73" name="Group 72"/>
          <p:cNvGrpSpPr/>
          <p:nvPr/>
        </p:nvGrpSpPr>
        <p:grpSpPr>
          <a:xfrm>
            <a:off x="3748872" y="1666023"/>
            <a:ext cx="6347939" cy="2585323"/>
            <a:chOff x="2224871" y="1666022"/>
            <a:chExt cx="6347939" cy="2585323"/>
          </a:xfrm>
        </p:grpSpPr>
        <p:cxnSp>
          <p:nvCxnSpPr>
            <p:cNvPr id="56" name="Straight Arrow Connector 55"/>
            <p:cNvCxnSpPr>
              <a:cxnSpLocks/>
            </p:cNvCxnSpPr>
            <p:nvPr/>
          </p:nvCxnSpPr>
          <p:spPr>
            <a:xfrm flipV="1">
              <a:off x="2224871" y="1920240"/>
              <a:ext cx="2183843" cy="87376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352504" y="1666022"/>
              <a:ext cx="4220306" cy="2585323"/>
            </a:xfrm>
            <a:prstGeom prst="rect">
              <a:avLst/>
            </a:prstGeom>
            <a:noFill/>
          </p:spPr>
          <p:txBody>
            <a:bodyPr wrap="square" rtlCol="0">
              <a:spAutoFit/>
            </a:bodyPr>
            <a:lstStyle/>
            <a:p>
              <a:r>
                <a:rPr lang="en-US" i="1" dirty="0">
                  <a:solidFill>
                    <a:srgbClr val="00B050"/>
                  </a:solidFill>
                </a:rPr>
                <a:t>Execute function </a:t>
              </a:r>
              <a:r>
                <a:rPr lang="en-US" dirty="0">
                  <a:solidFill>
                    <a:srgbClr val="00B050"/>
                  </a:solidFill>
                  <a:latin typeface="Courier" pitchFamily="2" charset="0"/>
                </a:rPr>
                <a:t>foo</a:t>
              </a:r>
              <a:r>
                <a:rPr lang="en-US" dirty="0">
                  <a:solidFill>
                    <a:srgbClr val="00B050"/>
                  </a:solidFill>
                </a:rPr>
                <a:t>()</a:t>
              </a:r>
              <a:r>
                <a:rPr lang="en-US" i="1" dirty="0">
                  <a:solidFill>
                    <a:srgbClr val="00B050"/>
                  </a:solidFill>
                </a:rPr>
                <a:t>:</a:t>
              </a:r>
            </a:p>
            <a:p>
              <a:pPr marL="285750" indent="-285750">
                <a:buFont typeface="Arial"/>
                <a:buChar char="•"/>
              </a:pPr>
              <a:r>
                <a:rPr lang="en-US" dirty="0">
                  <a:solidFill>
                    <a:srgbClr val="FF0000"/>
                  </a:solidFill>
                </a:rPr>
                <a:t>Allocate storage </a:t>
              </a:r>
              <a:r>
                <a:rPr lang="en-US" dirty="0"/>
                <a:t>on stack to hold the value returned by the function</a:t>
              </a:r>
            </a:p>
            <a:p>
              <a:pPr marL="285750" indent="-285750">
                <a:buFont typeface="Arial"/>
                <a:buChar char="•"/>
              </a:pPr>
              <a:r>
                <a:rPr lang="en-US" dirty="0"/>
                <a:t>Push R7 (return address)</a:t>
              </a:r>
            </a:p>
            <a:p>
              <a:pPr marL="285750" indent="-285750">
                <a:buFont typeface="Arial"/>
                <a:buChar char="•"/>
              </a:pPr>
              <a:r>
                <a:rPr lang="en-US" dirty="0"/>
                <a:t>Push R5 (frame pointer for </a:t>
              </a:r>
              <a:r>
                <a:rPr lang="en-US" dirty="0">
                  <a:latin typeface="Courier" pitchFamily="2" charset="0"/>
                </a:rPr>
                <a:t>main</a:t>
              </a:r>
              <a:r>
                <a:rPr lang="en-US" dirty="0"/>
                <a:t>)</a:t>
              </a:r>
            </a:p>
            <a:p>
              <a:pPr marL="285750" indent="-285750">
                <a:buFont typeface="Arial"/>
                <a:buChar char="•"/>
              </a:pPr>
              <a:r>
                <a:rPr lang="en-US" dirty="0"/>
                <a:t>Set R5 to point to new stack frame</a:t>
              </a:r>
              <a:endParaRPr lang="en-US" dirty="0">
                <a:solidFill>
                  <a:srgbClr val="FF0000"/>
                </a:solidFill>
              </a:endParaRPr>
            </a:p>
            <a:p>
              <a:pPr marL="285750" indent="-285750">
                <a:buFont typeface="Arial"/>
                <a:buChar char="•"/>
              </a:pPr>
              <a:r>
                <a:rPr lang="en-US" dirty="0">
                  <a:solidFill>
                    <a:srgbClr val="FF0000"/>
                  </a:solidFill>
                </a:rPr>
                <a:t>Allocate storage </a:t>
              </a:r>
              <a:r>
                <a:rPr lang="en-US" dirty="0"/>
                <a:t>for local variables (a)</a:t>
              </a:r>
            </a:p>
            <a:p>
              <a:pPr marL="285750" indent="-285750">
                <a:buFont typeface="Arial"/>
                <a:buChar char="•"/>
              </a:pPr>
              <a:r>
                <a:rPr lang="en-US" dirty="0"/>
                <a:t>Execute body of function (access local variables, parameters, etc.)</a:t>
              </a:r>
            </a:p>
          </p:txBody>
        </p:sp>
      </p:grpSp>
      <p:cxnSp>
        <p:nvCxnSpPr>
          <p:cNvPr id="62" name="Straight Arrow Connector 61"/>
          <p:cNvCxnSpPr>
            <a:cxnSpLocks/>
          </p:cNvCxnSpPr>
          <p:nvPr/>
        </p:nvCxnSpPr>
        <p:spPr>
          <a:xfrm flipV="1">
            <a:off x="3360615" y="4291149"/>
            <a:ext cx="2545974" cy="67587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5879131" y="4092754"/>
            <a:ext cx="4632561" cy="1754326"/>
          </a:xfrm>
          <a:prstGeom prst="rect">
            <a:avLst/>
          </a:prstGeom>
          <a:noFill/>
        </p:spPr>
        <p:txBody>
          <a:bodyPr wrap="square" rtlCol="0">
            <a:spAutoFit/>
          </a:bodyPr>
          <a:lstStyle/>
          <a:p>
            <a:r>
              <a:rPr lang="en-US" i="1" dirty="0">
                <a:solidFill>
                  <a:srgbClr val="00B050"/>
                </a:solidFill>
              </a:rPr>
              <a:t>Return</a:t>
            </a:r>
            <a:r>
              <a:rPr lang="en-US" dirty="0">
                <a:solidFill>
                  <a:srgbClr val="00B050"/>
                </a:solidFill>
              </a:rPr>
              <a:t>:</a:t>
            </a:r>
          </a:p>
          <a:p>
            <a:pPr marL="285750" indent="-285750">
              <a:buFont typeface="Arial"/>
              <a:buChar char="•"/>
            </a:pPr>
            <a:r>
              <a:rPr lang="en-US" dirty="0"/>
              <a:t>Copy return value into return value storage</a:t>
            </a:r>
          </a:p>
          <a:p>
            <a:pPr marL="285750" indent="-285750">
              <a:buFont typeface="Arial"/>
              <a:buChar char="•"/>
            </a:pPr>
            <a:r>
              <a:rPr lang="en-US" dirty="0"/>
              <a:t>Pop</a:t>
            </a:r>
            <a:r>
              <a:rPr lang="en-US" dirty="0">
                <a:solidFill>
                  <a:srgbClr val="FF0000"/>
                </a:solidFill>
              </a:rPr>
              <a:t> (release storage) </a:t>
            </a:r>
            <a:r>
              <a:rPr lang="en-US" dirty="0"/>
              <a:t>for local variables</a:t>
            </a:r>
          </a:p>
          <a:p>
            <a:pPr marL="285750" indent="-285750">
              <a:buFont typeface="Arial"/>
              <a:buChar char="•"/>
            </a:pPr>
            <a:r>
              <a:rPr lang="en-US" dirty="0"/>
              <a:t>Pop (restore) frame pointer into R5</a:t>
            </a:r>
          </a:p>
          <a:p>
            <a:pPr marL="285750" indent="-285750">
              <a:buFont typeface="Arial"/>
              <a:buChar char="•"/>
            </a:pPr>
            <a:r>
              <a:rPr lang="en-US" dirty="0"/>
              <a:t>Pop return address into R7</a:t>
            </a:r>
          </a:p>
          <a:p>
            <a:pPr marL="285750" indent="-285750">
              <a:buFont typeface="Arial"/>
              <a:buChar char="•"/>
            </a:pPr>
            <a:r>
              <a:rPr lang="en-US" dirty="0">
                <a:latin typeface="Courier" pitchFamily="2" charset="0"/>
              </a:rPr>
              <a:t>RET</a:t>
            </a:r>
            <a:r>
              <a:rPr lang="en-US" dirty="0"/>
              <a:t> (jump to address in R7)</a:t>
            </a:r>
          </a:p>
        </p:txBody>
      </p:sp>
      <p:cxnSp>
        <p:nvCxnSpPr>
          <p:cNvPr id="69" name="Straight Arrow Connector 68"/>
          <p:cNvCxnSpPr/>
          <p:nvPr/>
        </p:nvCxnSpPr>
        <p:spPr>
          <a:xfrm>
            <a:off x="3374290" y="1845659"/>
            <a:ext cx="2504841" cy="408426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5892804" y="5788923"/>
            <a:ext cx="4644567" cy="923330"/>
          </a:xfrm>
          <a:prstGeom prst="rect">
            <a:avLst/>
          </a:prstGeom>
          <a:noFill/>
        </p:spPr>
        <p:txBody>
          <a:bodyPr wrap="square" rtlCol="0">
            <a:spAutoFit/>
          </a:bodyPr>
          <a:lstStyle/>
          <a:p>
            <a:r>
              <a:rPr lang="en-US" i="1" dirty="0">
                <a:solidFill>
                  <a:srgbClr val="00B050"/>
                </a:solidFill>
              </a:rPr>
              <a:t>Resume execution after call</a:t>
            </a:r>
            <a:r>
              <a:rPr lang="en-US" dirty="0">
                <a:solidFill>
                  <a:srgbClr val="00B050"/>
                </a:solidFill>
              </a:rPr>
              <a:t>:</a:t>
            </a:r>
          </a:p>
          <a:p>
            <a:pPr marL="285750" indent="-285750">
              <a:buFont typeface="Arial"/>
              <a:buChar char="•"/>
            </a:pPr>
            <a:r>
              <a:rPr lang="en-US" dirty="0"/>
              <a:t>Pop </a:t>
            </a:r>
            <a:r>
              <a:rPr lang="en-US" dirty="0">
                <a:solidFill>
                  <a:srgbClr val="FF0000"/>
                </a:solidFill>
              </a:rPr>
              <a:t>(release storage) </a:t>
            </a:r>
            <a:r>
              <a:rPr lang="en-US" dirty="0"/>
              <a:t>return value</a:t>
            </a:r>
          </a:p>
          <a:p>
            <a:pPr marL="285750" indent="-285750">
              <a:buFont typeface="Arial"/>
              <a:buChar char="•"/>
            </a:pPr>
            <a:r>
              <a:rPr lang="en-US" dirty="0"/>
              <a:t>Pop</a:t>
            </a:r>
            <a:r>
              <a:rPr lang="en-US" dirty="0">
                <a:solidFill>
                  <a:srgbClr val="FF0000"/>
                </a:solidFill>
              </a:rPr>
              <a:t> (release storage) </a:t>
            </a:r>
            <a:r>
              <a:rPr lang="en-US" dirty="0"/>
              <a:t>for parameters</a:t>
            </a:r>
          </a:p>
        </p:txBody>
      </p:sp>
    </p:spTree>
    <p:extLst>
      <p:ext uri="{BB962C8B-B14F-4D97-AF65-F5344CB8AC3E}">
        <p14:creationId xmlns:p14="http://schemas.microsoft.com/office/powerpoint/2010/main" val="3965022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7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7177"/>
            <a:ext cx="8229600" cy="666645"/>
          </a:xfrm>
        </p:spPr>
        <p:txBody>
          <a:bodyPr>
            <a:normAutofit fontScale="90000"/>
          </a:bodyPr>
          <a:lstStyle/>
          <a:p>
            <a:r>
              <a:rPr lang="en-US" dirty="0"/>
              <a:t>Runtime Stack Example</a:t>
            </a:r>
          </a:p>
        </p:txBody>
      </p:sp>
      <p:sp>
        <p:nvSpPr>
          <p:cNvPr id="3" name="Content Placeholder 2"/>
          <p:cNvSpPr>
            <a:spLocks noGrp="1"/>
          </p:cNvSpPr>
          <p:nvPr>
            <p:ph idx="1"/>
          </p:nvPr>
        </p:nvSpPr>
        <p:spPr>
          <a:xfrm>
            <a:off x="1088335" y="6098329"/>
            <a:ext cx="8446997" cy="701798"/>
          </a:xfrm>
        </p:spPr>
        <p:txBody>
          <a:bodyPr>
            <a:noAutofit/>
          </a:bodyPr>
          <a:lstStyle/>
          <a:p>
            <a:pPr>
              <a:lnSpc>
                <a:spcPct val="80000"/>
              </a:lnSpc>
            </a:pPr>
            <a:r>
              <a:rPr lang="en-US" sz="2000" dirty="0"/>
              <a:t>Function call: push new frame onto stack; this becomes the current frame</a:t>
            </a:r>
          </a:p>
          <a:p>
            <a:pPr>
              <a:lnSpc>
                <a:spcPct val="80000"/>
              </a:lnSpc>
            </a:pPr>
            <a:r>
              <a:rPr lang="en-US" sz="2000" dirty="0"/>
              <a:t>Return: Pop current frame from stack</a:t>
            </a:r>
          </a:p>
        </p:txBody>
      </p:sp>
      <p:sp>
        <p:nvSpPr>
          <p:cNvPr id="4" name="TextBox 3"/>
          <p:cNvSpPr txBox="1"/>
          <p:nvPr/>
        </p:nvSpPr>
        <p:spPr>
          <a:xfrm>
            <a:off x="758009" y="410485"/>
            <a:ext cx="3023585" cy="5509200"/>
          </a:xfrm>
          <a:prstGeom prst="rect">
            <a:avLst/>
          </a:prstGeom>
          <a:noFill/>
        </p:spPr>
        <p:txBody>
          <a:bodyPr wrap="none" rtlCol="0">
            <a:spAutoFit/>
          </a:bodyPr>
          <a:lstStyle/>
          <a:p>
            <a:r>
              <a:rPr lang="en-US" sz="1600" dirty="0">
                <a:latin typeface="Courier" pitchFamily="2" charset="0"/>
              </a:rPr>
              <a:t>main()</a:t>
            </a:r>
          </a:p>
          <a:p>
            <a:r>
              <a:rPr lang="en-US" sz="1600" dirty="0">
                <a:latin typeface="Courier" pitchFamily="2" charset="0"/>
              </a:rPr>
              <a:t>{	</a:t>
            </a:r>
            <a:r>
              <a:rPr lang="en-US" sz="1600" dirty="0" err="1">
                <a:latin typeface="Courier" pitchFamily="2" charset="0"/>
              </a:rPr>
              <a:t>int</a:t>
            </a:r>
            <a:r>
              <a:rPr lang="en-US" sz="1600" dirty="0">
                <a:latin typeface="Courier" pitchFamily="2" charset="0"/>
              </a:rPr>
              <a:t> </a:t>
            </a:r>
            <a:r>
              <a:rPr lang="en-US" sz="1600" dirty="0" err="1">
                <a:latin typeface="Courier" pitchFamily="2" charset="0"/>
              </a:rPr>
              <a:t>i</a:t>
            </a:r>
            <a:r>
              <a:rPr lang="en-US" sz="1600" dirty="0">
                <a:latin typeface="Courier" pitchFamily="2" charset="0"/>
              </a:rPr>
              <a:t>, j, k; </a:t>
            </a:r>
          </a:p>
          <a:p>
            <a:r>
              <a:rPr lang="en-US" sz="1600" dirty="0">
                <a:latin typeface="Courier" pitchFamily="2" charset="0"/>
              </a:rPr>
              <a:t>…</a:t>
            </a:r>
          </a:p>
          <a:p>
            <a:r>
              <a:rPr lang="en-US" sz="1600" dirty="0">
                <a:latin typeface="Courier" pitchFamily="2" charset="0"/>
              </a:rPr>
              <a:t>	</a:t>
            </a:r>
            <a:r>
              <a:rPr lang="en-US" sz="1600" dirty="0" err="1">
                <a:latin typeface="Courier" pitchFamily="2" charset="0"/>
              </a:rPr>
              <a:t>i</a:t>
            </a:r>
            <a:r>
              <a:rPr lang="en-US" sz="1600" dirty="0">
                <a:latin typeface="Courier" pitchFamily="2" charset="0"/>
              </a:rPr>
              <a:t>=1; j=2; k=3;</a:t>
            </a:r>
          </a:p>
          <a:p>
            <a:r>
              <a:rPr lang="en-US" sz="1600" dirty="0">
                <a:latin typeface="Courier" pitchFamily="2" charset="0"/>
              </a:rPr>
              <a:t>	k = foo (</a:t>
            </a:r>
            <a:r>
              <a:rPr lang="en-US" sz="1600" dirty="0" err="1">
                <a:latin typeface="Courier" pitchFamily="2" charset="0"/>
              </a:rPr>
              <a:t>i</a:t>
            </a:r>
            <a:r>
              <a:rPr lang="en-US" sz="1600" dirty="0">
                <a:latin typeface="Courier" pitchFamily="2" charset="0"/>
              </a:rPr>
              <a:t>, &amp;j);</a:t>
            </a:r>
          </a:p>
          <a:p>
            <a:r>
              <a:rPr lang="en-US" sz="1600" dirty="0">
                <a:latin typeface="Courier" pitchFamily="2" charset="0"/>
              </a:rPr>
              <a:t>…</a:t>
            </a:r>
          </a:p>
          <a:p>
            <a:r>
              <a:rPr lang="en-US" sz="1600" dirty="0">
                <a:latin typeface="Courier" pitchFamily="2" charset="0"/>
              </a:rPr>
              <a:t>}</a:t>
            </a:r>
          </a:p>
          <a:p>
            <a:endParaRPr lang="en-US" sz="1600" dirty="0">
              <a:latin typeface="Courier" pitchFamily="2" charset="0"/>
            </a:endParaRPr>
          </a:p>
          <a:p>
            <a:r>
              <a:rPr lang="en-US" sz="1600" dirty="0" err="1">
                <a:latin typeface="Courier" pitchFamily="2" charset="0"/>
              </a:rPr>
              <a:t>int</a:t>
            </a:r>
            <a:r>
              <a:rPr lang="en-US" sz="1600" dirty="0">
                <a:latin typeface="Courier" pitchFamily="2" charset="0"/>
              </a:rPr>
              <a:t> foo (</a:t>
            </a:r>
            <a:r>
              <a:rPr lang="en-US" sz="1600" dirty="0" err="1">
                <a:latin typeface="Courier" pitchFamily="2" charset="0"/>
              </a:rPr>
              <a:t>int</a:t>
            </a:r>
            <a:r>
              <a:rPr lang="en-US" sz="1600" dirty="0">
                <a:latin typeface="Courier" pitchFamily="2" charset="0"/>
              </a:rPr>
              <a:t> x, </a:t>
            </a:r>
            <a:r>
              <a:rPr lang="en-US" sz="1600" dirty="0" err="1">
                <a:latin typeface="Courier" pitchFamily="2" charset="0"/>
              </a:rPr>
              <a:t>int</a:t>
            </a:r>
            <a:r>
              <a:rPr lang="en-US" sz="1600" dirty="0">
                <a:latin typeface="Courier" pitchFamily="2" charset="0"/>
              </a:rPr>
              <a:t> *y)</a:t>
            </a:r>
          </a:p>
          <a:p>
            <a:r>
              <a:rPr lang="en-US" sz="1600" dirty="0">
                <a:latin typeface="Courier" pitchFamily="2" charset="0"/>
              </a:rPr>
              <a:t>{</a:t>
            </a:r>
          </a:p>
          <a:p>
            <a:r>
              <a:rPr lang="en-US" sz="1600" dirty="0">
                <a:latin typeface="Courier" pitchFamily="2" charset="0"/>
              </a:rPr>
              <a:t>	</a:t>
            </a:r>
            <a:r>
              <a:rPr lang="en-US" sz="1600" dirty="0" err="1">
                <a:latin typeface="Courier" pitchFamily="2" charset="0"/>
              </a:rPr>
              <a:t>int</a:t>
            </a:r>
            <a:r>
              <a:rPr lang="en-US" sz="1600" dirty="0">
                <a:latin typeface="Courier" pitchFamily="2" charset="0"/>
              </a:rPr>
              <a:t> a; …</a:t>
            </a:r>
          </a:p>
          <a:p>
            <a:r>
              <a:rPr lang="en-US" sz="1600" dirty="0">
                <a:latin typeface="Courier" pitchFamily="2" charset="0"/>
              </a:rPr>
              <a:t>	a=4;</a:t>
            </a:r>
          </a:p>
          <a:p>
            <a:r>
              <a:rPr lang="en-US" sz="1600" dirty="0">
                <a:latin typeface="Courier" pitchFamily="2" charset="0"/>
              </a:rPr>
              <a:t>	x=3;</a:t>
            </a:r>
          </a:p>
          <a:p>
            <a:r>
              <a:rPr lang="en-US" sz="1600" dirty="0">
                <a:latin typeface="Courier" pitchFamily="2" charset="0"/>
              </a:rPr>
              <a:t>	*y=4;</a:t>
            </a:r>
          </a:p>
          <a:p>
            <a:r>
              <a:rPr lang="en-US" sz="1600" dirty="0">
                <a:latin typeface="Courier" pitchFamily="2" charset="0"/>
              </a:rPr>
              <a:t>	bar (a);</a:t>
            </a:r>
          </a:p>
          <a:p>
            <a:r>
              <a:rPr lang="en-US" sz="1600" dirty="0">
                <a:latin typeface="Courier" pitchFamily="2" charset="0"/>
              </a:rPr>
              <a:t>…</a:t>
            </a:r>
          </a:p>
          <a:p>
            <a:r>
              <a:rPr lang="en-US" sz="1600" dirty="0">
                <a:latin typeface="Courier" pitchFamily="2" charset="0"/>
              </a:rPr>
              <a:t>}</a:t>
            </a:r>
          </a:p>
          <a:p>
            <a:endParaRPr lang="en-US" sz="1600" dirty="0">
              <a:latin typeface="Courier" pitchFamily="2" charset="0"/>
            </a:endParaRPr>
          </a:p>
          <a:p>
            <a:r>
              <a:rPr lang="en-US" sz="1600" dirty="0">
                <a:latin typeface="Courier" pitchFamily="2" charset="0"/>
              </a:rPr>
              <a:t>void bar (</a:t>
            </a:r>
            <a:r>
              <a:rPr lang="en-US" sz="1600" dirty="0" err="1">
                <a:latin typeface="Courier" pitchFamily="2" charset="0"/>
              </a:rPr>
              <a:t>int</a:t>
            </a:r>
            <a:r>
              <a:rPr lang="en-US" sz="1600" dirty="0">
                <a:latin typeface="Courier" pitchFamily="2" charset="0"/>
              </a:rPr>
              <a:t> w)</a:t>
            </a:r>
          </a:p>
          <a:p>
            <a:r>
              <a:rPr lang="en-US" sz="1600" dirty="0">
                <a:latin typeface="Courier" pitchFamily="2" charset="0"/>
              </a:rPr>
              <a:t>{</a:t>
            </a:r>
          </a:p>
          <a:p>
            <a:r>
              <a:rPr lang="en-US" sz="1600" dirty="0">
                <a:latin typeface="Courier" pitchFamily="2" charset="0"/>
              </a:rPr>
              <a:t>…</a:t>
            </a:r>
          </a:p>
          <a:p>
            <a:r>
              <a:rPr lang="en-US" sz="1600" dirty="0">
                <a:latin typeface="Courier" pitchFamily="2" charset="0"/>
              </a:rPr>
              <a:t>}</a:t>
            </a:r>
          </a:p>
        </p:txBody>
      </p:sp>
      <p:sp>
        <p:nvSpPr>
          <p:cNvPr id="5" name="Rectangle 4"/>
          <p:cNvSpPr/>
          <p:nvPr/>
        </p:nvSpPr>
        <p:spPr>
          <a:xfrm>
            <a:off x="6161977" y="1452622"/>
            <a:ext cx="1548737" cy="1128532"/>
          </a:xfrm>
          <a:prstGeom prst="rect">
            <a:avLst/>
          </a:prstGeom>
          <a:solidFill>
            <a:schemeClr val="tx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a:off x="9434138" y="905585"/>
            <a:ext cx="0" cy="4508913"/>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161977" y="2204450"/>
            <a:ext cx="154873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6159502" y="2387822"/>
            <a:ext cx="154873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157027" y="2571194"/>
            <a:ext cx="1548737" cy="0"/>
          </a:xfrm>
          <a:prstGeom prst="line">
            <a:avLst/>
          </a:prstGeom>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5554238" y="1982824"/>
            <a:ext cx="694421" cy="276999"/>
          </a:xfrm>
          <a:prstGeom prst="rect">
            <a:avLst/>
          </a:prstGeom>
          <a:noFill/>
        </p:spPr>
        <p:txBody>
          <a:bodyPr wrap="none" rtlCol="0">
            <a:spAutoFit/>
          </a:bodyPr>
          <a:lstStyle/>
          <a:p>
            <a:r>
              <a:rPr lang="en-US" sz="1200" dirty="0"/>
              <a:t>FDEF  (</a:t>
            </a:r>
            <a:r>
              <a:rPr lang="en-US" sz="1200" dirty="0" err="1"/>
              <a:t>i</a:t>
            </a:r>
            <a:r>
              <a:rPr lang="en-US" sz="1200" dirty="0"/>
              <a:t>)</a:t>
            </a:r>
          </a:p>
        </p:txBody>
      </p:sp>
      <p:sp>
        <p:nvSpPr>
          <p:cNvPr id="28" name="TextBox 27"/>
          <p:cNvSpPr txBox="1"/>
          <p:nvPr/>
        </p:nvSpPr>
        <p:spPr>
          <a:xfrm>
            <a:off x="5554237" y="2176520"/>
            <a:ext cx="705578" cy="276999"/>
          </a:xfrm>
          <a:prstGeom prst="rect">
            <a:avLst/>
          </a:prstGeom>
          <a:noFill/>
        </p:spPr>
        <p:txBody>
          <a:bodyPr wrap="none" rtlCol="0">
            <a:spAutoFit/>
          </a:bodyPr>
          <a:lstStyle/>
          <a:p>
            <a:r>
              <a:rPr lang="en-US" sz="1200" dirty="0"/>
              <a:t>FDEE  (j)</a:t>
            </a:r>
          </a:p>
        </p:txBody>
      </p:sp>
      <p:sp>
        <p:nvSpPr>
          <p:cNvPr id="29" name="TextBox 28"/>
          <p:cNvSpPr txBox="1"/>
          <p:nvPr/>
        </p:nvSpPr>
        <p:spPr>
          <a:xfrm>
            <a:off x="5554237" y="2370216"/>
            <a:ext cx="718466" cy="276999"/>
          </a:xfrm>
          <a:prstGeom prst="rect">
            <a:avLst/>
          </a:prstGeom>
          <a:noFill/>
        </p:spPr>
        <p:txBody>
          <a:bodyPr wrap="none" rtlCol="0">
            <a:spAutoFit/>
          </a:bodyPr>
          <a:lstStyle/>
          <a:p>
            <a:r>
              <a:rPr lang="en-US" sz="1200" dirty="0"/>
              <a:t>FDED (k)</a:t>
            </a:r>
          </a:p>
        </p:txBody>
      </p:sp>
      <p:sp>
        <p:nvSpPr>
          <p:cNvPr id="45" name="TextBox 44"/>
          <p:cNvSpPr txBox="1"/>
          <p:nvPr/>
        </p:nvSpPr>
        <p:spPr>
          <a:xfrm>
            <a:off x="4017341" y="4481598"/>
            <a:ext cx="1757508" cy="923330"/>
          </a:xfrm>
          <a:prstGeom prst="rect">
            <a:avLst/>
          </a:prstGeom>
          <a:noFill/>
        </p:spPr>
        <p:txBody>
          <a:bodyPr wrap="square" rtlCol="0">
            <a:spAutoFit/>
          </a:bodyPr>
          <a:lstStyle/>
          <a:p>
            <a:pPr algn="ctr"/>
            <a:r>
              <a:rPr lang="en-US" dirty="0"/>
              <a:t>Pop stack frame when bar returns</a:t>
            </a:r>
          </a:p>
        </p:txBody>
      </p:sp>
      <p:sp>
        <p:nvSpPr>
          <p:cNvPr id="48" name="TextBox 47"/>
          <p:cNvSpPr txBox="1"/>
          <p:nvPr/>
        </p:nvSpPr>
        <p:spPr>
          <a:xfrm>
            <a:off x="7664415" y="1681227"/>
            <a:ext cx="1668360" cy="584775"/>
          </a:xfrm>
          <a:prstGeom prst="rect">
            <a:avLst/>
          </a:prstGeom>
          <a:noFill/>
        </p:spPr>
        <p:txBody>
          <a:bodyPr wrap="square" rtlCol="0">
            <a:spAutoFit/>
          </a:bodyPr>
          <a:lstStyle/>
          <a:p>
            <a:pPr algn="ctr"/>
            <a:r>
              <a:rPr lang="en-US" sz="1600" dirty="0"/>
              <a:t>Stack Frame for main()</a:t>
            </a:r>
          </a:p>
        </p:txBody>
      </p:sp>
      <p:sp>
        <p:nvSpPr>
          <p:cNvPr id="41" name="TextBox 40"/>
          <p:cNvSpPr txBox="1"/>
          <p:nvPr/>
        </p:nvSpPr>
        <p:spPr>
          <a:xfrm>
            <a:off x="6106928" y="1486031"/>
            <a:ext cx="1588031" cy="461665"/>
          </a:xfrm>
          <a:prstGeom prst="rect">
            <a:avLst/>
          </a:prstGeom>
          <a:noFill/>
        </p:spPr>
        <p:txBody>
          <a:bodyPr wrap="square" rtlCol="0">
            <a:spAutoFit/>
          </a:bodyPr>
          <a:lstStyle/>
          <a:p>
            <a:pPr algn="ctr"/>
            <a:r>
              <a:rPr lang="en-US" sz="1200" dirty="0"/>
              <a:t>rest of main’s stack frame; system space</a:t>
            </a:r>
          </a:p>
        </p:txBody>
      </p:sp>
      <p:sp>
        <p:nvSpPr>
          <p:cNvPr id="42" name="TextBox 41"/>
          <p:cNvSpPr txBox="1"/>
          <p:nvPr/>
        </p:nvSpPr>
        <p:spPr>
          <a:xfrm>
            <a:off x="6870855" y="2145280"/>
            <a:ext cx="262662" cy="276999"/>
          </a:xfrm>
          <a:prstGeom prst="rect">
            <a:avLst/>
          </a:prstGeom>
          <a:noFill/>
        </p:spPr>
        <p:txBody>
          <a:bodyPr wrap="none" rtlCol="0">
            <a:spAutoFit/>
          </a:bodyPr>
          <a:lstStyle/>
          <a:p>
            <a:r>
              <a:rPr lang="en-US" sz="1200" dirty="0"/>
              <a:t>2</a:t>
            </a:r>
          </a:p>
        </p:txBody>
      </p:sp>
      <p:sp>
        <p:nvSpPr>
          <p:cNvPr id="46" name="TextBox 45"/>
          <p:cNvSpPr txBox="1"/>
          <p:nvPr/>
        </p:nvSpPr>
        <p:spPr>
          <a:xfrm>
            <a:off x="6870855" y="2329966"/>
            <a:ext cx="263214" cy="276999"/>
          </a:xfrm>
          <a:prstGeom prst="rect">
            <a:avLst/>
          </a:prstGeom>
          <a:noFill/>
        </p:spPr>
        <p:txBody>
          <a:bodyPr wrap="none" rtlCol="0">
            <a:spAutoFit/>
          </a:bodyPr>
          <a:lstStyle/>
          <a:p>
            <a:r>
              <a:rPr lang="en-US" sz="1200" dirty="0"/>
              <a:t>3</a:t>
            </a:r>
          </a:p>
        </p:txBody>
      </p:sp>
      <p:grpSp>
        <p:nvGrpSpPr>
          <p:cNvPr id="10" name="Group 9"/>
          <p:cNvGrpSpPr/>
          <p:nvPr/>
        </p:nvGrpSpPr>
        <p:grpSpPr>
          <a:xfrm>
            <a:off x="2310832" y="3650910"/>
            <a:ext cx="6911257" cy="1308193"/>
            <a:chOff x="1641707" y="3899765"/>
            <a:chExt cx="6911257" cy="1308193"/>
          </a:xfrm>
        </p:grpSpPr>
        <p:sp>
          <p:nvSpPr>
            <p:cNvPr id="7" name="Rectangle 6"/>
            <p:cNvSpPr/>
            <p:nvPr/>
          </p:nvSpPr>
          <p:spPr>
            <a:xfrm>
              <a:off x="5492852" y="3985228"/>
              <a:ext cx="1548737" cy="714094"/>
            </a:xfrm>
            <a:prstGeom prst="rect">
              <a:avLst/>
            </a:prstGeom>
            <a:solidFill>
              <a:schemeClr val="accent2">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1" name="Straight Arrow Connector 10"/>
            <p:cNvCxnSpPr>
              <a:cxnSpLocks/>
            </p:cNvCxnSpPr>
            <p:nvPr/>
          </p:nvCxnSpPr>
          <p:spPr>
            <a:xfrm flipV="1">
              <a:off x="1641707" y="4077906"/>
              <a:ext cx="3271837" cy="2071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5490377" y="4134910"/>
              <a:ext cx="154873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5498227" y="4318282"/>
              <a:ext cx="1548737" cy="0"/>
            </a:xfrm>
            <a:prstGeom prst="line">
              <a:avLst/>
            </a:prstGeom>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5459929" y="4273053"/>
              <a:ext cx="1600631" cy="276999"/>
            </a:xfrm>
            <a:prstGeom prst="rect">
              <a:avLst/>
            </a:prstGeom>
            <a:noFill/>
          </p:spPr>
          <p:txBody>
            <a:bodyPr wrap="none" rtlCol="0">
              <a:spAutoFit/>
            </a:bodyPr>
            <a:lstStyle/>
            <a:p>
              <a:r>
                <a:rPr lang="en-US" sz="1200" dirty="0" err="1"/>
                <a:t>addr</a:t>
              </a:r>
              <a:r>
                <a:rPr lang="en-US" sz="1200" dirty="0"/>
                <a:t> </a:t>
              </a:r>
              <a:r>
                <a:rPr lang="en-US" sz="1200" dirty="0" err="1"/>
                <a:t>instr</a:t>
              </a:r>
              <a:r>
                <a:rPr lang="en-US" sz="1200" dirty="0"/>
                <a:t> after JSR bar</a:t>
              </a:r>
            </a:p>
          </p:txBody>
        </p:sp>
        <p:sp>
          <p:nvSpPr>
            <p:cNvPr id="40" name="TextBox 39"/>
            <p:cNvSpPr txBox="1"/>
            <p:nvPr/>
          </p:nvSpPr>
          <p:spPr>
            <a:xfrm>
              <a:off x="4871175" y="3924225"/>
              <a:ext cx="742511" cy="276999"/>
            </a:xfrm>
            <a:prstGeom prst="rect">
              <a:avLst/>
            </a:prstGeom>
            <a:noFill/>
          </p:spPr>
          <p:txBody>
            <a:bodyPr wrap="none" rtlCol="0">
              <a:spAutoFit/>
            </a:bodyPr>
            <a:lstStyle/>
            <a:p>
              <a:r>
                <a:rPr lang="en-US" sz="1200" dirty="0"/>
                <a:t>FDE6 (w)</a:t>
              </a:r>
            </a:p>
          </p:txBody>
        </p:sp>
        <p:sp>
          <p:nvSpPr>
            <p:cNvPr id="44" name="TextBox 43"/>
            <p:cNvSpPr txBox="1"/>
            <p:nvPr/>
          </p:nvSpPr>
          <p:spPr>
            <a:xfrm>
              <a:off x="1744679" y="4284628"/>
              <a:ext cx="1757508" cy="923330"/>
            </a:xfrm>
            <a:prstGeom prst="rect">
              <a:avLst/>
            </a:prstGeom>
            <a:noFill/>
          </p:spPr>
          <p:txBody>
            <a:bodyPr wrap="square" rtlCol="0">
              <a:spAutoFit/>
            </a:bodyPr>
            <a:lstStyle/>
            <a:p>
              <a:pPr algn="ctr"/>
              <a:r>
                <a:rPr lang="en-US" dirty="0"/>
                <a:t>Push new stack frame when bar is called</a:t>
              </a:r>
            </a:p>
          </p:txBody>
        </p:sp>
        <p:sp>
          <p:nvSpPr>
            <p:cNvPr id="50" name="TextBox 49"/>
            <p:cNvSpPr txBox="1"/>
            <p:nvPr/>
          </p:nvSpPr>
          <p:spPr>
            <a:xfrm>
              <a:off x="7173151" y="4012952"/>
              <a:ext cx="1379813" cy="646331"/>
            </a:xfrm>
            <a:prstGeom prst="rect">
              <a:avLst/>
            </a:prstGeom>
            <a:noFill/>
          </p:spPr>
          <p:txBody>
            <a:bodyPr wrap="square" rtlCol="0">
              <a:spAutoFit/>
            </a:bodyPr>
            <a:lstStyle/>
            <a:p>
              <a:pPr algn="ctr"/>
              <a:r>
                <a:rPr lang="en-US" dirty="0"/>
                <a:t>Stack Frame for bar()</a:t>
              </a:r>
            </a:p>
          </p:txBody>
        </p:sp>
        <p:sp>
          <p:nvSpPr>
            <p:cNvPr id="54" name="TextBox 53"/>
            <p:cNvSpPr txBox="1"/>
            <p:nvPr/>
          </p:nvSpPr>
          <p:spPr>
            <a:xfrm>
              <a:off x="6201731" y="3899765"/>
              <a:ext cx="262662" cy="276999"/>
            </a:xfrm>
            <a:prstGeom prst="rect">
              <a:avLst/>
            </a:prstGeom>
            <a:noFill/>
          </p:spPr>
          <p:txBody>
            <a:bodyPr wrap="none" rtlCol="0">
              <a:spAutoFit/>
            </a:bodyPr>
            <a:lstStyle/>
            <a:p>
              <a:r>
                <a:rPr lang="en-US" sz="1200" dirty="0"/>
                <a:t>4</a:t>
              </a:r>
            </a:p>
          </p:txBody>
        </p:sp>
        <p:sp>
          <p:nvSpPr>
            <p:cNvPr id="73" name="TextBox 72">
              <a:extLst>
                <a:ext uri="{FF2B5EF4-FFF2-40B4-BE49-F238E27FC236}">
                  <a16:creationId xmlns:a16="http://schemas.microsoft.com/office/drawing/2014/main" id="{C0FDF90B-C8C8-5842-BD5E-77657047FAAE}"/>
                </a:ext>
              </a:extLst>
            </p:cNvPr>
            <p:cNvSpPr txBox="1"/>
            <p:nvPr/>
          </p:nvSpPr>
          <p:spPr>
            <a:xfrm>
              <a:off x="4884679" y="4117136"/>
              <a:ext cx="503664" cy="276999"/>
            </a:xfrm>
            <a:prstGeom prst="rect">
              <a:avLst/>
            </a:prstGeom>
            <a:noFill/>
          </p:spPr>
          <p:txBody>
            <a:bodyPr wrap="none" rtlCol="0">
              <a:spAutoFit/>
            </a:bodyPr>
            <a:lstStyle/>
            <a:p>
              <a:r>
                <a:rPr lang="en-US" sz="1200" dirty="0"/>
                <a:t>FDE5</a:t>
              </a:r>
            </a:p>
          </p:txBody>
        </p:sp>
        <p:cxnSp>
          <p:nvCxnSpPr>
            <p:cNvPr id="74" name="Straight Connector 73">
              <a:extLst>
                <a:ext uri="{FF2B5EF4-FFF2-40B4-BE49-F238E27FC236}">
                  <a16:creationId xmlns:a16="http://schemas.microsoft.com/office/drawing/2014/main" id="{7AB96ADF-4CA4-6243-A217-131E14AA068B}"/>
                </a:ext>
              </a:extLst>
            </p:cNvPr>
            <p:cNvCxnSpPr/>
            <p:nvPr/>
          </p:nvCxnSpPr>
          <p:spPr>
            <a:xfrm>
              <a:off x="5488581" y="4516980"/>
              <a:ext cx="1548737" cy="0"/>
            </a:xfrm>
            <a:prstGeom prst="line">
              <a:avLst/>
            </a:prstGeom>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45CAD11A-687F-FC48-94C0-AD91A3681479}"/>
                </a:ext>
              </a:extLst>
            </p:cNvPr>
            <p:cNvSpPr txBox="1"/>
            <p:nvPr/>
          </p:nvSpPr>
          <p:spPr>
            <a:xfrm>
              <a:off x="5629692" y="4072425"/>
              <a:ext cx="1279196" cy="276999"/>
            </a:xfrm>
            <a:prstGeom prst="rect">
              <a:avLst/>
            </a:prstGeom>
            <a:noFill/>
          </p:spPr>
          <p:txBody>
            <a:bodyPr wrap="none" rtlCol="0">
              <a:spAutoFit/>
            </a:bodyPr>
            <a:lstStyle/>
            <a:p>
              <a:r>
                <a:rPr lang="en-US" sz="1200" dirty="0"/>
                <a:t>return value (bar)</a:t>
              </a:r>
            </a:p>
          </p:txBody>
        </p:sp>
        <p:sp>
          <p:nvSpPr>
            <p:cNvPr id="76" name="TextBox 75">
              <a:extLst>
                <a:ext uri="{FF2B5EF4-FFF2-40B4-BE49-F238E27FC236}">
                  <a16:creationId xmlns:a16="http://schemas.microsoft.com/office/drawing/2014/main" id="{C7EE2219-3A76-8244-A103-7EE59E0EA2DE}"/>
                </a:ext>
              </a:extLst>
            </p:cNvPr>
            <p:cNvSpPr txBox="1"/>
            <p:nvPr/>
          </p:nvSpPr>
          <p:spPr>
            <a:xfrm>
              <a:off x="5473433" y="4454390"/>
              <a:ext cx="1488484" cy="276999"/>
            </a:xfrm>
            <a:prstGeom prst="rect">
              <a:avLst/>
            </a:prstGeom>
            <a:noFill/>
          </p:spPr>
          <p:txBody>
            <a:bodyPr wrap="none" rtlCol="0">
              <a:spAutoFit/>
            </a:bodyPr>
            <a:lstStyle/>
            <a:p>
              <a:r>
                <a:rPr lang="en-US" sz="1200" dirty="0"/>
                <a:t>FDE7 (frame </a:t>
              </a:r>
              <a:r>
                <a:rPr lang="en-US" sz="1200" dirty="0" err="1"/>
                <a:t>ptr</a:t>
              </a:r>
              <a:r>
                <a:rPr lang="en-US" sz="1200" dirty="0"/>
                <a:t>, foo)</a:t>
              </a:r>
            </a:p>
          </p:txBody>
        </p:sp>
        <p:sp>
          <p:nvSpPr>
            <p:cNvPr id="77" name="TextBox 76">
              <a:extLst>
                <a:ext uri="{FF2B5EF4-FFF2-40B4-BE49-F238E27FC236}">
                  <a16:creationId xmlns:a16="http://schemas.microsoft.com/office/drawing/2014/main" id="{8B87A6BA-D766-014A-8AEC-1BFAC35B8B67}"/>
                </a:ext>
              </a:extLst>
            </p:cNvPr>
            <p:cNvSpPr txBox="1"/>
            <p:nvPr/>
          </p:nvSpPr>
          <p:spPr>
            <a:xfrm>
              <a:off x="4886610" y="4286897"/>
              <a:ext cx="503664" cy="276999"/>
            </a:xfrm>
            <a:prstGeom prst="rect">
              <a:avLst/>
            </a:prstGeom>
            <a:noFill/>
          </p:spPr>
          <p:txBody>
            <a:bodyPr wrap="none" rtlCol="0">
              <a:spAutoFit/>
            </a:bodyPr>
            <a:lstStyle/>
            <a:p>
              <a:r>
                <a:rPr lang="en-US" sz="1200" dirty="0"/>
                <a:t>FDE4</a:t>
              </a:r>
            </a:p>
          </p:txBody>
        </p:sp>
        <p:sp>
          <p:nvSpPr>
            <p:cNvPr id="78" name="TextBox 77">
              <a:extLst>
                <a:ext uri="{FF2B5EF4-FFF2-40B4-BE49-F238E27FC236}">
                  <a16:creationId xmlns:a16="http://schemas.microsoft.com/office/drawing/2014/main" id="{8D1B95FF-42D4-7C4E-8A41-E85CB4495994}"/>
                </a:ext>
              </a:extLst>
            </p:cNvPr>
            <p:cNvSpPr txBox="1"/>
            <p:nvPr/>
          </p:nvSpPr>
          <p:spPr>
            <a:xfrm>
              <a:off x="4888541" y="4479806"/>
              <a:ext cx="503664" cy="276999"/>
            </a:xfrm>
            <a:prstGeom prst="rect">
              <a:avLst/>
            </a:prstGeom>
            <a:noFill/>
          </p:spPr>
          <p:txBody>
            <a:bodyPr wrap="none" rtlCol="0">
              <a:spAutoFit/>
            </a:bodyPr>
            <a:lstStyle/>
            <a:p>
              <a:r>
                <a:rPr lang="en-US" sz="1200" dirty="0"/>
                <a:t>FDE3</a:t>
              </a:r>
            </a:p>
          </p:txBody>
        </p:sp>
      </p:grpSp>
      <p:sp>
        <p:nvSpPr>
          <p:cNvPr id="55" name="TextBox 54"/>
          <p:cNvSpPr txBox="1"/>
          <p:nvPr/>
        </p:nvSpPr>
        <p:spPr>
          <a:xfrm>
            <a:off x="4001990" y="2990512"/>
            <a:ext cx="1757508" cy="923330"/>
          </a:xfrm>
          <a:prstGeom prst="rect">
            <a:avLst/>
          </a:prstGeom>
          <a:noFill/>
        </p:spPr>
        <p:txBody>
          <a:bodyPr wrap="square" rtlCol="0">
            <a:spAutoFit/>
          </a:bodyPr>
          <a:lstStyle/>
          <a:p>
            <a:pPr algn="ctr"/>
            <a:r>
              <a:rPr lang="en-US" dirty="0"/>
              <a:t>Pop stack frame when foo returns</a:t>
            </a:r>
          </a:p>
        </p:txBody>
      </p:sp>
      <p:grpSp>
        <p:nvGrpSpPr>
          <p:cNvPr id="8" name="Group 7"/>
          <p:cNvGrpSpPr/>
          <p:nvPr/>
        </p:nvGrpSpPr>
        <p:grpSpPr>
          <a:xfrm>
            <a:off x="2764620" y="1143544"/>
            <a:ext cx="6359810" cy="2599290"/>
            <a:chOff x="2089708" y="1143544"/>
            <a:chExt cx="6359810" cy="2599290"/>
          </a:xfrm>
        </p:grpSpPr>
        <p:sp>
          <p:nvSpPr>
            <p:cNvPr id="6" name="Rectangle 5"/>
            <p:cNvSpPr/>
            <p:nvPr/>
          </p:nvSpPr>
          <p:spPr>
            <a:xfrm>
              <a:off x="5487065" y="2577690"/>
              <a:ext cx="1548737" cy="1149358"/>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9" name="Straight Arrow Connector 8"/>
            <p:cNvCxnSpPr>
              <a:cxnSpLocks/>
              <a:endCxn id="31" idx="1"/>
            </p:cNvCxnSpPr>
            <p:nvPr/>
          </p:nvCxnSpPr>
          <p:spPr>
            <a:xfrm>
              <a:off x="2089708" y="1657328"/>
              <a:ext cx="2780637" cy="9764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5493277" y="2749676"/>
              <a:ext cx="154873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5501127" y="2933048"/>
              <a:ext cx="154873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5508977" y="3116420"/>
              <a:ext cx="154873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5516827" y="3299792"/>
              <a:ext cx="1548737" cy="0"/>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4870345" y="2495277"/>
              <a:ext cx="702244" cy="276999"/>
            </a:xfrm>
            <a:prstGeom prst="rect">
              <a:avLst/>
            </a:prstGeom>
            <a:noFill/>
          </p:spPr>
          <p:txBody>
            <a:bodyPr wrap="none" rtlCol="0">
              <a:spAutoFit/>
            </a:bodyPr>
            <a:lstStyle/>
            <a:p>
              <a:r>
                <a:rPr lang="en-US" sz="1200" dirty="0"/>
                <a:t>FDEC (y)</a:t>
              </a:r>
            </a:p>
          </p:txBody>
        </p:sp>
        <p:sp>
          <p:nvSpPr>
            <p:cNvPr id="32" name="TextBox 31"/>
            <p:cNvSpPr txBox="1"/>
            <p:nvPr/>
          </p:nvSpPr>
          <p:spPr>
            <a:xfrm>
              <a:off x="4863292" y="2706335"/>
              <a:ext cx="704039" cy="276999"/>
            </a:xfrm>
            <a:prstGeom prst="rect">
              <a:avLst/>
            </a:prstGeom>
            <a:noFill/>
          </p:spPr>
          <p:txBody>
            <a:bodyPr wrap="none" rtlCol="0">
              <a:spAutoFit/>
            </a:bodyPr>
            <a:lstStyle/>
            <a:p>
              <a:r>
                <a:rPr lang="en-US" sz="1200" dirty="0"/>
                <a:t>FDEB (x)</a:t>
              </a:r>
            </a:p>
          </p:txBody>
        </p:sp>
        <p:sp>
          <p:nvSpPr>
            <p:cNvPr id="34" name="TextBox 33"/>
            <p:cNvSpPr txBox="1"/>
            <p:nvPr/>
          </p:nvSpPr>
          <p:spPr>
            <a:xfrm>
              <a:off x="5466529" y="3064204"/>
              <a:ext cx="1600631" cy="276999"/>
            </a:xfrm>
            <a:prstGeom prst="rect">
              <a:avLst/>
            </a:prstGeom>
            <a:noFill/>
          </p:spPr>
          <p:txBody>
            <a:bodyPr wrap="none" rtlCol="0">
              <a:spAutoFit/>
            </a:bodyPr>
            <a:lstStyle/>
            <a:p>
              <a:r>
                <a:rPr lang="en-US" sz="1200" dirty="0" err="1"/>
                <a:t>addr</a:t>
              </a:r>
              <a:r>
                <a:rPr lang="en-US" sz="1200" dirty="0"/>
                <a:t> </a:t>
              </a:r>
              <a:r>
                <a:rPr lang="en-US" sz="1200" dirty="0" err="1"/>
                <a:t>instr</a:t>
              </a:r>
              <a:r>
                <a:rPr lang="en-US" sz="1200" dirty="0"/>
                <a:t> after JSR foo</a:t>
              </a:r>
            </a:p>
          </p:txBody>
        </p:sp>
        <p:sp>
          <p:nvSpPr>
            <p:cNvPr id="35" name="TextBox 34"/>
            <p:cNvSpPr txBox="1"/>
            <p:nvPr/>
          </p:nvSpPr>
          <p:spPr>
            <a:xfrm>
              <a:off x="4887706" y="3465835"/>
              <a:ext cx="705642" cy="276999"/>
            </a:xfrm>
            <a:prstGeom prst="rect">
              <a:avLst/>
            </a:prstGeom>
            <a:noFill/>
          </p:spPr>
          <p:txBody>
            <a:bodyPr wrap="none" rtlCol="0">
              <a:spAutoFit/>
            </a:bodyPr>
            <a:lstStyle/>
            <a:p>
              <a:r>
                <a:rPr lang="en-US" sz="1200" dirty="0"/>
                <a:t>FDE7 (a)</a:t>
              </a:r>
            </a:p>
          </p:txBody>
        </p:sp>
        <p:sp>
          <p:nvSpPr>
            <p:cNvPr id="43" name="TextBox 42"/>
            <p:cNvSpPr txBox="1"/>
            <p:nvPr/>
          </p:nvSpPr>
          <p:spPr>
            <a:xfrm>
              <a:off x="2994408" y="1143544"/>
              <a:ext cx="1757508" cy="923330"/>
            </a:xfrm>
            <a:prstGeom prst="rect">
              <a:avLst/>
            </a:prstGeom>
            <a:noFill/>
          </p:spPr>
          <p:txBody>
            <a:bodyPr wrap="square" rtlCol="0">
              <a:spAutoFit/>
            </a:bodyPr>
            <a:lstStyle/>
            <a:p>
              <a:pPr algn="ctr"/>
              <a:r>
                <a:rPr lang="en-US" dirty="0"/>
                <a:t>Push new stack frame when foo is called</a:t>
              </a:r>
            </a:p>
          </p:txBody>
        </p:sp>
        <p:sp>
          <p:nvSpPr>
            <p:cNvPr id="49" name="TextBox 48"/>
            <p:cNvSpPr txBox="1"/>
            <p:nvPr/>
          </p:nvSpPr>
          <p:spPr>
            <a:xfrm>
              <a:off x="7104691" y="2815476"/>
              <a:ext cx="1344827" cy="646331"/>
            </a:xfrm>
            <a:prstGeom prst="rect">
              <a:avLst/>
            </a:prstGeom>
            <a:noFill/>
          </p:spPr>
          <p:txBody>
            <a:bodyPr wrap="square" rtlCol="0">
              <a:spAutoFit/>
            </a:bodyPr>
            <a:lstStyle/>
            <a:p>
              <a:pPr algn="ctr"/>
              <a:r>
                <a:rPr lang="en-US" dirty="0"/>
                <a:t>Stack Frame for foo()</a:t>
              </a:r>
            </a:p>
          </p:txBody>
        </p:sp>
        <p:sp>
          <p:nvSpPr>
            <p:cNvPr id="47" name="TextBox 46"/>
            <p:cNvSpPr txBox="1"/>
            <p:nvPr/>
          </p:nvSpPr>
          <p:spPr>
            <a:xfrm>
              <a:off x="5630976" y="2889558"/>
              <a:ext cx="1314462" cy="276999"/>
            </a:xfrm>
            <a:prstGeom prst="rect">
              <a:avLst/>
            </a:prstGeom>
            <a:noFill/>
          </p:spPr>
          <p:txBody>
            <a:bodyPr wrap="none" rtlCol="0">
              <a:spAutoFit/>
            </a:bodyPr>
            <a:lstStyle/>
            <a:p>
              <a:r>
                <a:rPr lang="en-US" sz="1200" dirty="0"/>
                <a:t>return value  (foo)</a:t>
              </a:r>
            </a:p>
          </p:txBody>
        </p:sp>
        <p:sp>
          <p:nvSpPr>
            <p:cNvPr id="51" name="TextBox 50"/>
            <p:cNvSpPr txBox="1"/>
            <p:nvPr/>
          </p:nvSpPr>
          <p:spPr>
            <a:xfrm>
              <a:off x="5758972" y="2512871"/>
              <a:ext cx="1151277" cy="276999"/>
            </a:xfrm>
            <a:prstGeom prst="rect">
              <a:avLst/>
            </a:prstGeom>
            <a:noFill/>
          </p:spPr>
          <p:txBody>
            <a:bodyPr wrap="none" rtlCol="0">
              <a:spAutoFit/>
            </a:bodyPr>
            <a:lstStyle/>
            <a:p>
              <a:pPr algn="ctr"/>
              <a:r>
                <a:rPr lang="en-US" sz="1200" dirty="0"/>
                <a:t>FDEE (</a:t>
              </a:r>
              <a:r>
                <a:rPr lang="en-US" sz="1200" dirty="0" err="1"/>
                <a:t>addr</a:t>
              </a:r>
              <a:r>
                <a:rPr lang="en-US" sz="1200" dirty="0"/>
                <a:t> of j)</a:t>
              </a:r>
            </a:p>
          </p:txBody>
        </p:sp>
        <p:sp>
          <p:nvSpPr>
            <p:cNvPr id="52" name="TextBox 51"/>
            <p:cNvSpPr txBox="1"/>
            <p:nvPr/>
          </p:nvSpPr>
          <p:spPr>
            <a:xfrm>
              <a:off x="6201731" y="2680195"/>
              <a:ext cx="262662" cy="276999"/>
            </a:xfrm>
            <a:prstGeom prst="rect">
              <a:avLst/>
            </a:prstGeom>
            <a:noFill/>
          </p:spPr>
          <p:txBody>
            <a:bodyPr wrap="none" rtlCol="0">
              <a:spAutoFit/>
            </a:bodyPr>
            <a:lstStyle/>
            <a:p>
              <a:r>
                <a:rPr lang="en-US" sz="1200" dirty="0"/>
                <a:t>1</a:t>
              </a:r>
            </a:p>
          </p:txBody>
        </p:sp>
        <p:sp>
          <p:nvSpPr>
            <p:cNvPr id="53" name="TextBox 52"/>
            <p:cNvSpPr txBox="1"/>
            <p:nvPr/>
          </p:nvSpPr>
          <p:spPr>
            <a:xfrm>
              <a:off x="6190156" y="3458736"/>
              <a:ext cx="262662" cy="276999"/>
            </a:xfrm>
            <a:prstGeom prst="rect">
              <a:avLst/>
            </a:prstGeom>
            <a:noFill/>
          </p:spPr>
          <p:txBody>
            <a:bodyPr wrap="none" rtlCol="0">
              <a:spAutoFit/>
            </a:bodyPr>
            <a:lstStyle/>
            <a:p>
              <a:r>
                <a:rPr lang="en-US" sz="1200" dirty="0"/>
                <a:t>4</a:t>
              </a:r>
            </a:p>
          </p:txBody>
        </p:sp>
        <p:cxnSp>
          <p:nvCxnSpPr>
            <p:cNvPr id="56" name="Straight Connector 55"/>
            <p:cNvCxnSpPr/>
            <p:nvPr/>
          </p:nvCxnSpPr>
          <p:spPr>
            <a:xfrm>
              <a:off x="5498734" y="3503665"/>
              <a:ext cx="1548737" cy="0"/>
            </a:xfrm>
            <a:prstGeom prst="line">
              <a:avLst/>
            </a:prstGeom>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070F6085-49B3-4440-943C-07432C109651}"/>
                </a:ext>
              </a:extLst>
            </p:cNvPr>
            <p:cNvSpPr txBox="1"/>
            <p:nvPr/>
          </p:nvSpPr>
          <p:spPr>
            <a:xfrm>
              <a:off x="5509179" y="3252320"/>
              <a:ext cx="1610313" cy="276999"/>
            </a:xfrm>
            <a:prstGeom prst="rect">
              <a:avLst/>
            </a:prstGeom>
            <a:noFill/>
          </p:spPr>
          <p:txBody>
            <a:bodyPr wrap="none" rtlCol="0">
              <a:spAutoFit/>
            </a:bodyPr>
            <a:lstStyle/>
            <a:p>
              <a:r>
                <a:rPr lang="en-US" sz="1200" dirty="0" smtClean="0"/>
                <a:t>FDED </a:t>
              </a:r>
              <a:r>
                <a:rPr lang="en-US" sz="1200" dirty="0"/>
                <a:t>(frame </a:t>
              </a:r>
              <a:r>
                <a:rPr lang="en-US" sz="1200" dirty="0" err="1"/>
                <a:t>ptr</a:t>
              </a:r>
              <a:r>
                <a:rPr lang="en-US" sz="1200" dirty="0"/>
                <a:t>, main)</a:t>
              </a:r>
            </a:p>
          </p:txBody>
        </p:sp>
        <p:sp>
          <p:nvSpPr>
            <p:cNvPr id="62" name="TextBox 61">
              <a:extLst>
                <a:ext uri="{FF2B5EF4-FFF2-40B4-BE49-F238E27FC236}">
                  <a16:creationId xmlns:a16="http://schemas.microsoft.com/office/drawing/2014/main" id="{15EBFFC5-9414-2B49-96D0-084F924F17B4}"/>
                </a:ext>
              </a:extLst>
            </p:cNvPr>
            <p:cNvSpPr txBox="1"/>
            <p:nvPr/>
          </p:nvSpPr>
          <p:spPr>
            <a:xfrm>
              <a:off x="4876795" y="2922396"/>
              <a:ext cx="513217" cy="276999"/>
            </a:xfrm>
            <a:prstGeom prst="rect">
              <a:avLst/>
            </a:prstGeom>
            <a:noFill/>
          </p:spPr>
          <p:txBody>
            <a:bodyPr wrap="none" rtlCol="0">
              <a:spAutoFit/>
            </a:bodyPr>
            <a:lstStyle/>
            <a:p>
              <a:r>
                <a:rPr lang="en-US" sz="1200" dirty="0"/>
                <a:t>FDEA</a:t>
              </a:r>
            </a:p>
          </p:txBody>
        </p:sp>
        <p:sp>
          <p:nvSpPr>
            <p:cNvPr id="65" name="TextBox 64">
              <a:extLst>
                <a:ext uri="{FF2B5EF4-FFF2-40B4-BE49-F238E27FC236}">
                  <a16:creationId xmlns:a16="http://schemas.microsoft.com/office/drawing/2014/main" id="{B80A20C2-3CB5-A54B-8F55-83339BD2E949}"/>
                </a:ext>
              </a:extLst>
            </p:cNvPr>
            <p:cNvSpPr txBox="1"/>
            <p:nvPr/>
          </p:nvSpPr>
          <p:spPr>
            <a:xfrm>
              <a:off x="4884511" y="3086371"/>
              <a:ext cx="503664" cy="276999"/>
            </a:xfrm>
            <a:prstGeom prst="rect">
              <a:avLst/>
            </a:prstGeom>
            <a:noFill/>
          </p:spPr>
          <p:txBody>
            <a:bodyPr wrap="none" rtlCol="0">
              <a:spAutoFit/>
            </a:bodyPr>
            <a:lstStyle/>
            <a:p>
              <a:r>
                <a:rPr lang="en-US" sz="1200" dirty="0"/>
                <a:t>FDE9</a:t>
              </a:r>
            </a:p>
          </p:txBody>
        </p:sp>
        <p:sp>
          <p:nvSpPr>
            <p:cNvPr id="68" name="TextBox 67">
              <a:extLst>
                <a:ext uri="{FF2B5EF4-FFF2-40B4-BE49-F238E27FC236}">
                  <a16:creationId xmlns:a16="http://schemas.microsoft.com/office/drawing/2014/main" id="{15B61E53-85B0-6D45-B0E7-C4868679738A}"/>
                </a:ext>
              </a:extLst>
            </p:cNvPr>
            <p:cNvSpPr txBox="1"/>
            <p:nvPr/>
          </p:nvSpPr>
          <p:spPr>
            <a:xfrm>
              <a:off x="4892227" y="3250346"/>
              <a:ext cx="503664" cy="276999"/>
            </a:xfrm>
            <a:prstGeom prst="rect">
              <a:avLst/>
            </a:prstGeom>
            <a:noFill/>
          </p:spPr>
          <p:txBody>
            <a:bodyPr wrap="none" rtlCol="0">
              <a:spAutoFit/>
            </a:bodyPr>
            <a:lstStyle/>
            <a:p>
              <a:r>
                <a:rPr lang="en-US" sz="1200" dirty="0"/>
                <a:t>FDE8</a:t>
              </a:r>
            </a:p>
          </p:txBody>
        </p:sp>
      </p:grpSp>
      <p:grpSp>
        <p:nvGrpSpPr>
          <p:cNvPr id="69" name="Group 68"/>
          <p:cNvGrpSpPr/>
          <p:nvPr/>
        </p:nvGrpSpPr>
        <p:grpSpPr>
          <a:xfrm>
            <a:off x="1099039" y="2136071"/>
            <a:ext cx="6224460" cy="1614127"/>
            <a:chOff x="424127" y="2136070"/>
            <a:chExt cx="6224460" cy="1614127"/>
          </a:xfrm>
        </p:grpSpPr>
        <p:cxnSp>
          <p:nvCxnSpPr>
            <p:cNvPr id="64" name="Straight Arrow Connector 63"/>
            <p:cNvCxnSpPr>
              <a:cxnSpLocks/>
              <a:endCxn id="42" idx="1"/>
            </p:cNvCxnSpPr>
            <p:nvPr/>
          </p:nvCxnSpPr>
          <p:spPr>
            <a:xfrm flipV="1">
              <a:off x="424127" y="2283779"/>
              <a:ext cx="4922728" cy="14664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flipH="1">
              <a:off x="6277692" y="2212888"/>
              <a:ext cx="122665" cy="15153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6385925" y="2136070"/>
              <a:ext cx="262662" cy="276999"/>
            </a:xfrm>
            <a:prstGeom prst="rect">
              <a:avLst/>
            </a:prstGeom>
            <a:noFill/>
          </p:spPr>
          <p:txBody>
            <a:bodyPr wrap="none" rtlCol="0">
              <a:spAutoFit/>
            </a:bodyPr>
            <a:lstStyle/>
            <a:p>
              <a:r>
                <a:rPr lang="en-US" sz="1200" dirty="0"/>
                <a:t>4</a:t>
              </a:r>
            </a:p>
          </p:txBody>
        </p:sp>
      </p:grpSp>
      <p:grpSp>
        <p:nvGrpSpPr>
          <p:cNvPr id="70" name="Group 69"/>
          <p:cNvGrpSpPr/>
          <p:nvPr/>
        </p:nvGrpSpPr>
        <p:grpSpPr>
          <a:xfrm>
            <a:off x="1820806" y="2688974"/>
            <a:ext cx="5525396" cy="812369"/>
            <a:chOff x="1145894" y="2688973"/>
            <a:chExt cx="5525396" cy="812369"/>
          </a:xfrm>
        </p:grpSpPr>
        <p:cxnSp>
          <p:nvCxnSpPr>
            <p:cNvPr id="22" name="Straight Arrow Connector 21"/>
            <p:cNvCxnSpPr>
              <a:cxnSpLocks/>
            </p:cNvCxnSpPr>
            <p:nvPr/>
          </p:nvCxnSpPr>
          <p:spPr>
            <a:xfrm flipV="1">
              <a:off x="1145894" y="2873222"/>
              <a:ext cx="5004899" cy="6281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6292798" y="2749676"/>
              <a:ext cx="122665" cy="15153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6414759" y="2688973"/>
              <a:ext cx="256531" cy="276999"/>
            </a:xfrm>
            <a:prstGeom prst="rect">
              <a:avLst/>
            </a:prstGeom>
            <a:noFill/>
          </p:spPr>
          <p:txBody>
            <a:bodyPr wrap="square" rtlCol="0">
              <a:spAutoFit/>
            </a:bodyPr>
            <a:lstStyle/>
            <a:p>
              <a:r>
                <a:rPr lang="en-US" sz="1200" dirty="0"/>
                <a:t>3</a:t>
              </a:r>
            </a:p>
          </p:txBody>
        </p:sp>
      </p:grpSp>
      <p:cxnSp>
        <p:nvCxnSpPr>
          <p:cNvPr id="72" name="Straight Connector 71">
            <a:extLst>
              <a:ext uri="{FF2B5EF4-FFF2-40B4-BE49-F238E27FC236}">
                <a16:creationId xmlns:a16="http://schemas.microsoft.com/office/drawing/2014/main" id="{145D53B0-DA69-4840-B34D-6DAA65141004}"/>
              </a:ext>
            </a:extLst>
          </p:cNvPr>
          <p:cNvCxnSpPr/>
          <p:nvPr/>
        </p:nvCxnSpPr>
        <p:spPr>
          <a:xfrm>
            <a:off x="6169693" y="1986460"/>
            <a:ext cx="1548737" cy="0"/>
          </a:xfrm>
          <a:prstGeom prst="line">
            <a:avLst/>
          </a:prstGeom>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755976DE-DCFE-2F40-BDCB-176DCDAECE1C}"/>
              </a:ext>
            </a:extLst>
          </p:cNvPr>
          <p:cNvSpPr txBox="1"/>
          <p:nvPr/>
        </p:nvSpPr>
        <p:spPr>
          <a:xfrm>
            <a:off x="6866997" y="1961505"/>
            <a:ext cx="263214" cy="276999"/>
          </a:xfrm>
          <a:prstGeom prst="rect">
            <a:avLst/>
          </a:prstGeom>
          <a:noFill/>
        </p:spPr>
        <p:txBody>
          <a:bodyPr wrap="none" rtlCol="0">
            <a:spAutoFit/>
          </a:bodyPr>
          <a:lstStyle/>
          <a:p>
            <a:r>
              <a:rPr lang="en-US" sz="1200" dirty="0"/>
              <a:t>1</a:t>
            </a:r>
          </a:p>
        </p:txBody>
      </p:sp>
      <p:sp>
        <p:nvSpPr>
          <p:cNvPr id="87" name="TextBox 86">
            <a:extLst>
              <a:ext uri="{FF2B5EF4-FFF2-40B4-BE49-F238E27FC236}">
                <a16:creationId xmlns:a16="http://schemas.microsoft.com/office/drawing/2014/main" id="{DF4F5CBB-3569-1848-A0F2-891ADAA45EDA}"/>
              </a:ext>
            </a:extLst>
          </p:cNvPr>
          <p:cNvSpPr txBox="1"/>
          <p:nvPr/>
        </p:nvSpPr>
        <p:spPr>
          <a:xfrm>
            <a:off x="1170014" y="1672837"/>
            <a:ext cx="2429511" cy="646331"/>
          </a:xfrm>
          <a:prstGeom prst="rect">
            <a:avLst/>
          </a:prstGeom>
          <a:noFill/>
        </p:spPr>
        <p:txBody>
          <a:bodyPr wrap="none" rtlCol="0">
            <a:spAutoFit/>
          </a:bodyPr>
          <a:lstStyle/>
          <a:p>
            <a:r>
              <a:rPr lang="en-US" dirty="0">
                <a:solidFill>
                  <a:srgbClr val="FF0000"/>
                </a:solidFill>
              </a:rPr>
              <a:t>After foo call, </a:t>
            </a:r>
            <a:r>
              <a:rPr lang="en-US" dirty="0" err="1">
                <a:solidFill>
                  <a:srgbClr val="FF0000"/>
                </a:solidFill>
              </a:rPr>
              <a:t>i</a:t>
            </a:r>
            <a:r>
              <a:rPr lang="en-US" dirty="0">
                <a:solidFill>
                  <a:srgbClr val="FF0000"/>
                </a:solidFill>
              </a:rPr>
              <a:t> is still 1;</a:t>
            </a:r>
          </a:p>
          <a:p>
            <a:r>
              <a:rPr lang="en-US" dirty="0">
                <a:solidFill>
                  <a:srgbClr val="FF0000"/>
                </a:solidFill>
              </a:rPr>
              <a:t>j has been changed to 4</a:t>
            </a:r>
          </a:p>
        </p:txBody>
      </p:sp>
      <p:sp>
        <p:nvSpPr>
          <p:cNvPr id="12" name="TextBox 11"/>
          <p:cNvSpPr txBox="1"/>
          <p:nvPr/>
        </p:nvSpPr>
        <p:spPr>
          <a:xfrm>
            <a:off x="9519184" y="2258916"/>
            <a:ext cx="2509529" cy="1477328"/>
          </a:xfrm>
          <a:prstGeom prst="rect">
            <a:avLst/>
          </a:prstGeom>
          <a:noFill/>
        </p:spPr>
        <p:txBody>
          <a:bodyPr wrap="square" rtlCol="0">
            <a:spAutoFit/>
          </a:bodyPr>
          <a:lstStyle/>
          <a:p>
            <a:pPr algn="ctr"/>
            <a:r>
              <a:rPr lang="en-US" dirty="0" smtClean="0"/>
              <a:t>Note that </a:t>
            </a:r>
            <a:br>
              <a:rPr lang="en-US" dirty="0" smtClean="0"/>
            </a:br>
            <a:r>
              <a:rPr lang="en-US" dirty="0" smtClean="0"/>
              <a:t>addresses </a:t>
            </a:r>
            <a:r>
              <a:rPr lang="en-US" i="1" dirty="0" smtClean="0"/>
              <a:t>within an activation record </a:t>
            </a:r>
            <a:r>
              <a:rPr lang="en-US" dirty="0" smtClean="0"/>
              <a:t>and </a:t>
            </a:r>
            <a:br>
              <a:rPr lang="en-US" dirty="0" smtClean="0"/>
            </a:br>
            <a:r>
              <a:rPr lang="en-US" i="1" dirty="0" smtClean="0"/>
              <a:t>on the runtime stack </a:t>
            </a:r>
            <a:r>
              <a:rPr lang="en-US" dirty="0" smtClean="0"/>
              <a:t>usually </a:t>
            </a:r>
            <a:r>
              <a:rPr lang="en-US" dirty="0" smtClean="0">
                <a:solidFill>
                  <a:srgbClr val="FF0000"/>
                </a:solidFill>
              </a:rPr>
              <a:t>decrease</a:t>
            </a:r>
            <a:endParaRPr lang="en-US" dirty="0">
              <a:solidFill>
                <a:srgbClr val="FF0000"/>
              </a:solidFill>
            </a:endParaRPr>
          </a:p>
        </p:txBody>
      </p:sp>
    </p:spTree>
    <p:extLst>
      <p:ext uri="{BB962C8B-B14F-4D97-AF65-F5344CB8AC3E}">
        <p14:creationId xmlns:p14="http://schemas.microsoft.com/office/powerpoint/2010/main" val="1714162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5"/>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5" grpId="0"/>
      <p:bldP spid="8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530" y="0"/>
            <a:ext cx="4320413" cy="7017306"/>
          </a:xfrm>
          <a:prstGeom prst="rect">
            <a:avLst/>
          </a:prstGeom>
          <a:noFill/>
        </p:spPr>
        <p:txBody>
          <a:bodyPr wrap="none" rtlCol="0">
            <a:spAutoFit/>
          </a:bodyPr>
          <a:lstStyle/>
          <a:p>
            <a:r>
              <a:rPr lang="en-US" dirty="0">
                <a:latin typeface="Courier" pitchFamily="2" charset="0"/>
              </a:rPr>
              <a:t>main()</a:t>
            </a:r>
          </a:p>
          <a:p>
            <a:r>
              <a:rPr lang="en-US" dirty="0">
                <a:latin typeface="Courier" pitchFamily="2" charset="0"/>
              </a:rPr>
              <a:t>{ </a:t>
            </a:r>
            <a:r>
              <a:rPr lang="en-US" dirty="0" err="1">
                <a:latin typeface="Courier" pitchFamily="2" charset="0"/>
              </a:rPr>
              <a:t>int</a:t>
            </a:r>
            <a:r>
              <a:rPr lang="en-US" dirty="0">
                <a:latin typeface="Courier" pitchFamily="2" charset="0"/>
              </a:rPr>
              <a:t> </a:t>
            </a:r>
            <a:r>
              <a:rPr lang="en-US" dirty="0" err="1">
                <a:latin typeface="Courier" pitchFamily="2" charset="0"/>
              </a:rPr>
              <a:t>i</a:t>
            </a:r>
            <a:r>
              <a:rPr lang="en-US" dirty="0">
                <a:latin typeface="Courier" pitchFamily="2" charset="0"/>
              </a:rPr>
              <a:t>; // one local variable</a:t>
            </a:r>
          </a:p>
          <a:p>
            <a:endParaRPr lang="en-US" dirty="0">
              <a:latin typeface="Courier" pitchFamily="2" charset="0"/>
            </a:endParaRPr>
          </a:p>
          <a:p>
            <a:endParaRPr lang="en-US" dirty="0">
              <a:latin typeface="Courier" pitchFamily="2" charset="0"/>
            </a:endParaRPr>
          </a:p>
          <a:p>
            <a:endParaRPr lang="en-US" dirty="0">
              <a:latin typeface="Courier" pitchFamily="2" charset="0"/>
            </a:endParaRPr>
          </a:p>
          <a:p>
            <a:r>
              <a:rPr lang="en-US" dirty="0">
                <a:latin typeface="Courier" pitchFamily="2" charset="0"/>
              </a:rPr>
              <a:t>  foo (</a:t>
            </a:r>
            <a:r>
              <a:rPr lang="en-US" dirty="0" err="1">
                <a:latin typeface="Courier" pitchFamily="2" charset="0"/>
              </a:rPr>
              <a:t>i</a:t>
            </a:r>
            <a:r>
              <a:rPr lang="en-US" dirty="0">
                <a:latin typeface="Courier" pitchFamily="2" charset="0"/>
              </a:rPr>
              <a:t>);</a:t>
            </a:r>
          </a:p>
          <a:p>
            <a:endParaRPr lang="en-US" dirty="0">
              <a:latin typeface="Courier" pitchFamily="2" charset="0"/>
            </a:endParaRPr>
          </a:p>
          <a:p>
            <a:endParaRPr lang="en-US" dirty="0">
              <a:latin typeface="Courier" pitchFamily="2" charset="0"/>
            </a:endParaRPr>
          </a:p>
          <a:p>
            <a:endParaRPr lang="en-US" dirty="0">
              <a:latin typeface="Courier" pitchFamily="2" charset="0"/>
            </a:endParaRPr>
          </a:p>
          <a:p>
            <a:r>
              <a:rPr lang="en-US" dirty="0">
                <a:latin typeface="Courier" pitchFamily="2" charset="0"/>
              </a:rPr>
              <a:t>}</a:t>
            </a:r>
          </a:p>
          <a:p>
            <a:r>
              <a:rPr lang="en-US" dirty="0" err="1">
                <a:latin typeface="Courier" pitchFamily="2" charset="0"/>
              </a:rPr>
              <a:t>int</a:t>
            </a:r>
            <a:r>
              <a:rPr lang="en-US" dirty="0">
                <a:latin typeface="Courier" pitchFamily="2" charset="0"/>
              </a:rPr>
              <a:t> foo (</a:t>
            </a:r>
            <a:r>
              <a:rPr lang="en-US" dirty="0" err="1">
                <a:latin typeface="Courier" pitchFamily="2" charset="0"/>
              </a:rPr>
              <a:t>int</a:t>
            </a:r>
            <a:r>
              <a:rPr lang="en-US" dirty="0">
                <a:latin typeface="Courier" pitchFamily="2" charset="0"/>
              </a:rPr>
              <a:t> </a:t>
            </a:r>
            <a:r>
              <a:rPr lang="en-US" dirty="0" err="1">
                <a:latin typeface="Courier" pitchFamily="2" charset="0"/>
              </a:rPr>
              <a:t>i</a:t>
            </a:r>
            <a:r>
              <a:rPr lang="en-US" dirty="0">
                <a:latin typeface="Courier" pitchFamily="2" charset="0"/>
              </a:rPr>
              <a:t>)</a:t>
            </a:r>
          </a:p>
          <a:p>
            <a:r>
              <a:rPr lang="en-US" dirty="0">
                <a:latin typeface="Courier" pitchFamily="2" charset="0"/>
              </a:rPr>
              <a:t>{ </a:t>
            </a:r>
            <a:r>
              <a:rPr lang="en-US" dirty="0" err="1">
                <a:latin typeface="Courier" pitchFamily="2" charset="0"/>
              </a:rPr>
              <a:t>int</a:t>
            </a:r>
            <a:r>
              <a:rPr lang="en-US" dirty="0">
                <a:latin typeface="Courier" pitchFamily="2" charset="0"/>
              </a:rPr>
              <a:t> a;</a:t>
            </a:r>
          </a:p>
          <a:p>
            <a:endParaRPr lang="en-US" dirty="0">
              <a:latin typeface="Courier" pitchFamily="2" charset="0"/>
            </a:endParaRPr>
          </a:p>
          <a:p>
            <a:endParaRPr lang="en-US" dirty="0">
              <a:latin typeface="Courier" pitchFamily="2" charset="0"/>
            </a:endParaRPr>
          </a:p>
          <a:p>
            <a:endParaRPr lang="en-US" dirty="0">
              <a:latin typeface="Courier" pitchFamily="2" charset="0"/>
            </a:endParaRPr>
          </a:p>
          <a:p>
            <a:endParaRPr lang="en-US" dirty="0">
              <a:latin typeface="Courier" pitchFamily="2" charset="0"/>
            </a:endParaRPr>
          </a:p>
          <a:p>
            <a:endParaRPr lang="en-US" dirty="0">
              <a:latin typeface="Courier" pitchFamily="2" charset="0"/>
            </a:endParaRPr>
          </a:p>
          <a:p>
            <a:endParaRPr lang="en-US" dirty="0">
              <a:latin typeface="Courier" pitchFamily="2" charset="0"/>
            </a:endParaRPr>
          </a:p>
          <a:p>
            <a:endParaRPr lang="en-US" dirty="0">
              <a:latin typeface="Courier" pitchFamily="2" charset="0"/>
            </a:endParaRPr>
          </a:p>
          <a:p>
            <a:endParaRPr lang="en-US" dirty="0">
              <a:latin typeface="Courier" pitchFamily="2" charset="0"/>
            </a:endParaRPr>
          </a:p>
          <a:p>
            <a:endParaRPr lang="en-US" dirty="0">
              <a:latin typeface="Courier" pitchFamily="2" charset="0"/>
            </a:endParaRPr>
          </a:p>
          <a:p>
            <a:endParaRPr lang="en-US" dirty="0">
              <a:latin typeface="Courier" pitchFamily="2" charset="0"/>
            </a:endParaRPr>
          </a:p>
          <a:p>
            <a:endParaRPr lang="en-US" dirty="0">
              <a:latin typeface="Courier" pitchFamily="2" charset="0"/>
            </a:endParaRPr>
          </a:p>
          <a:p>
            <a:endParaRPr lang="en-US" dirty="0">
              <a:latin typeface="Courier" pitchFamily="2" charset="0"/>
            </a:endParaRPr>
          </a:p>
          <a:p>
            <a:r>
              <a:rPr lang="en-US" dirty="0">
                <a:latin typeface="Courier" pitchFamily="2" charset="0"/>
              </a:rPr>
              <a:t>}</a:t>
            </a:r>
          </a:p>
        </p:txBody>
      </p:sp>
      <p:sp>
        <p:nvSpPr>
          <p:cNvPr id="14" name="TextBox 13"/>
          <p:cNvSpPr txBox="1"/>
          <p:nvPr/>
        </p:nvSpPr>
        <p:spPr>
          <a:xfrm>
            <a:off x="232211" y="496956"/>
            <a:ext cx="3205283" cy="923330"/>
          </a:xfrm>
          <a:prstGeom prst="rect">
            <a:avLst/>
          </a:prstGeom>
          <a:noFill/>
        </p:spPr>
        <p:txBody>
          <a:bodyPr wrap="square" rtlCol="0">
            <a:spAutoFit/>
          </a:bodyPr>
          <a:lstStyle/>
          <a:p>
            <a:r>
              <a:rPr lang="en-US" i="1" dirty="0">
                <a:solidFill>
                  <a:srgbClr val="00B050"/>
                </a:solidFill>
              </a:rPr>
              <a:t>1. Pre-function call</a:t>
            </a:r>
          </a:p>
          <a:p>
            <a:pPr marL="285750" indent="-285750">
              <a:buFont typeface="Arial"/>
              <a:buChar char="•"/>
            </a:pPr>
            <a:r>
              <a:rPr lang="en-US" dirty="0"/>
              <a:t>Push arguments onto stack</a:t>
            </a:r>
          </a:p>
          <a:p>
            <a:pPr marL="285750" indent="-285750">
              <a:buFont typeface="Arial"/>
              <a:buChar char="•"/>
            </a:pPr>
            <a:r>
              <a:rPr lang="en-US" dirty="0">
                <a:latin typeface="Courier" pitchFamily="2" charset="0"/>
              </a:rPr>
              <a:t>JSR foo </a:t>
            </a:r>
            <a:r>
              <a:rPr lang="en-US" dirty="0"/>
              <a:t>(save PC+1 in R7)</a:t>
            </a:r>
          </a:p>
        </p:txBody>
      </p:sp>
      <p:sp>
        <p:nvSpPr>
          <p:cNvPr id="57" name="TextBox 56"/>
          <p:cNvSpPr txBox="1"/>
          <p:nvPr/>
        </p:nvSpPr>
        <p:spPr>
          <a:xfrm>
            <a:off x="203467" y="3240015"/>
            <a:ext cx="4220306" cy="2031325"/>
          </a:xfrm>
          <a:prstGeom prst="rect">
            <a:avLst/>
          </a:prstGeom>
          <a:noFill/>
        </p:spPr>
        <p:txBody>
          <a:bodyPr wrap="square" rtlCol="0">
            <a:spAutoFit/>
          </a:bodyPr>
          <a:lstStyle/>
          <a:p>
            <a:r>
              <a:rPr lang="en-US" i="1" dirty="0">
                <a:solidFill>
                  <a:srgbClr val="0070C0"/>
                </a:solidFill>
              </a:rPr>
              <a:t>2. Post-call, Pre-function execution</a:t>
            </a:r>
          </a:p>
          <a:p>
            <a:pPr marL="285750" indent="-285750">
              <a:buFont typeface="Arial"/>
              <a:buChar char="•"/>
            </a:pPr>
            <a:r>
              <a:rPr lang="en-US" dirty="0">
                <a:solidFill>
                  <a:srgbClr val="FF0000"/>
                </a:solidFill>
              </a:rPr>
              <a:t>Allocate storage for return value</a:t>
            </a:r>
            <a:endParaRPr lang="en-US" dirty="0"/>
          </a:p>
          <a:p>
            <a:pPr marL="285750" indent="-285750">
              <a:buFont typeface="Arial"/>
              <a:buChar char="•"/>
            </a:pPr>
            <a:r>
              <a:rPr lang="en-US" dirty="0"/>
              <a:t>Push R7 (return address)</a:t>
            </a:r>
          </a:p>
          <a:p>
            <a:pPr marL="285750" indent="-285750">
              <a:buFont typeface="Arial"/>
              <a:buChar char="•"/>
            </a:pPr>
            <a:r>
              <a:rPr lang="en-US" dirty="0"/>
              <a:t>Push R5 (frame pointer for </a:t>
            </a:r>
            <a:r>
              <a:rPr lang="en-US" dirty="0">
                <a:latin typeface="Courier" pitchFamily="2" charset="0"/>
              </a:rPr>
              <a:t>main</a:t>
            </a:r>
            <a:r>
              <a:rPr lang="en-US" dirty="0"/>
              <a:t>)</a:t>
            </a:r>
          </a:p>
          <a:p>
            <a:pPr marL="285750" indent="-285750">
              <a:buFont typeface="Arial"/>
              <a:buChar char="•"/>
            </a:pPr>
            <a:r>
              <a:rPr lang="en-US" dirty="0"/>
              <a:t>Set R5 to point to new stack frame</a:t>
            </a:r>
            <a:endParaRPr lang="en-US" dirty="0">
              <a:solidFill>
                <a:srgbClr val="FF0000"/>
              </a:solidFill>
            </a:endParaRPr>
          </a:p>
          <a:p>
            <a:pPr marL="285750" indent="-285750">
              <a:buFont typeface="Arial"/>
              <a:buChar char="•"/>
            </a:pPr>
            <a:r>
              <a:rPr lang="en-US" dirty="0">
                <a:solidFill>
                  <a:srgbClr val="FF0000"/>
                </a:solidFill>
              </a:rPr>
              <a:t>Allocate storage </a:t>
            </a:r>
            <a:r>
              <a:rPr lang="en-US" dirty="0"/>
              <a:t>for local variables</a:t>
            </a:r>
          </a:p>
          <a:p>
            <a:pPr marL="285750" indent="-285750">
              <a:buFont typeface="Arial"/>
              <a:buChar char="•"/>
            </a:pPr>
            <a:r>
              <a:rPr lang="en-US" dirty="0"/>
              <a:t>Execute body of function</a:t>
            </a:r>
          </a:p>
        </p:txBody>
      </p:sp>
      <p:sp>
        <p:nvSpPr>
          <p:cNvPr id="63" name="TextBox 62"/>
          <p:cNvSpPr txBox="1"/>
          <p:nvPr/>
        </p:nvSpPr>
        <p:spPr>
          <a:xfrm>
            <a:off x="178392" y="5103674"/>
            <a:ext cx="4632561" cy="1754326"/>
          </a:xfrm>
          <a:prstGeom prst="rect">
            <a:avLst/>
          </a:prstGeom>
          <a:noFill/>
        </p:spPr>
        <p:txBody>
          <a:bodyPr wrap="square" rtlCol="0">
            <a:spAutoFit/>
          </a:bodyPr>
          <a:lstStyle/>
          <a:p>
            <a:r>
              <a:rPr lang="en-US" i="1" dirty="0">
                <a:solidFill>
                  <a:schemeClr val="accent6">
                    <a:lumMod val="75000"/>
                  </a:schemeClr>
                </a:solidFill>
              </a:rPr>
              <a:t>3. Post-execution, Pre-function return</a:t>
            </a:r>
            <a:endParaRPr lang="en-US" dirty="0">
              <a:solidFill>
                <a:schemeClr val="accent6">
                  <a:lumMod val="75000"/>
                </a:schemeClr>
              </a:solidFill>
            </a:endParaRPr>
          </a:p>
          <a:p>
            <a:pPr marL="285750" indent="-285750">
              <a:buFont typeface="Arial"/>
              <a:buChar char="•"/>
            </a:pPr>
            <a:r>
              <a:rPr lang="en-US" dirty="0"/>
              <a:t>Copy return value into return value storage</a:t>
            </a:r>
          </a:p>
          <a:p>
            <a:pPr marL="285750" indent="-285750">
              <a:buFont typeface="Arial"/>
              <a:buChar char="•"/>
            </a:pPr>
            <a:r>
              <a:rPr lang="en-US" dirty="0"/>
              <a:t>Pop</a:t>
            </a:r>
            <a:r>
              <a:rPr lang="en-US" dirty="0">
                <a:solidFill>
                  <a:srgbClr val="FF0000"/>
                </a:solidFill>
              </a:rPr>
              <a:t> (release storage) </a:t>
            </a:r>
            <a:r>
              <a:rPr lang="en-US" dirty="0"/>
              <a:t>for local variables</a:t>
            </a:r>
          </a:p>
          <a:p>
            <a:pPr marL="285750" indent="-285750">
              <a:buFont typeface="Arial"/>
              <a:buChar char="•"/>
            </a:pPr>
            <a:r>
              <a:rPr lang="en-US" dirty="0"/>
              <a:t>Pop (restore) frame pointer into R5</a:t>
            </a:r>
          </a:p>
          <a:p>
            <a:pPr marL="285750" indent="-285750">
              <a:buFont typeface="Arial"/>
              <a:buChar char="•"/>
            </a:pPr>
            <a:r>
              <a:rPr lang="en-US" dirty="0"/>
              <a:t>Pop return address into R7</a:t>
            </a:r>
          </a:p>
          <a:p>
            <a:pPr marL="285750" indent="-285750">
              <a:buFont typeface="Arial"/>
              <a:buChar char="•"/>
            </a:pPr>
            <a:r>
              <a:rPr lang="en-US" dirty="0">
                <a:latin typeface="Courier" pitchFamily="2" charset="0"/>
              </a:rPr>
              <a:t>RET</a:t>
            </a:r>
            <a:r>
              <a:rPr lang="en-US" dirty="0"/>
              <a:t> (jump to address in R7)</a:t>
            </a:r>
          </a:p>
        </p:txBody>
      </p:sp>
      <p:sp>
        <p:nvSpPr>
          <p:cNvPr id="70" name="TextBox 69"/>
          <p:cNvSpPr txBox="1"/>
          <p:nvPr/>
        </p:nvSpPr>
        <p:spPr>
          <a:xfrm>
            <a:off x="167353" y="1667001"/>
            <a:ext cx="4644567" cy="923330"/>
          </a:xfrm>
          <a:prstGeom prst="rect">
            <a:avLst/>
          </a:prstGeom>
          <a:noFill/>
        </p:spPr>
        <p:txBody>
          <a:bodyPr wrap="square" rtlCol="0">
            <a:spAutoFit/>
          </a:bodyPr>
          <a:lstStyle/>
          <a:p>
            <a:r>
              <a:rPr lang="en-US" i="1" dirty="0">
                <a:solidFill>
                  <a:schemeClr val="accent2">
                    <a:lumMod val="75000"/>
                  </a:schemeClr>
                </a:solidFill>
              </a:rPr>
              <a:t>4. Post-function return</a:t>
            </a:r>
            <a:endParaRPr lang="en-US" dirty="0">
              <a:solidFill>
                <a:schemeClr val="accent2">
                  <a:lumMod val="75000"/>
                </a:schemeClr>
              </a:solidFill>
            </a:endParaRPr>
          </a:p>
          <a:p>
            <a:pPr marL="285750" indent="-285750">
              <a:buFont typeface="Arial"/>
              <a:buChar char="•"/>
            </a:pPr>
            <a:r>
              <a:rPr lang="en-US" dirty="0"/>
              <a:t>Pop </a:t>
            </a:r>
            <a:r>
              <a:rPr lang="en-US" dirty="0">
                <a:solidFill>
                  <a:srgbClr val="FF0000"/>
                </a:solidFill>
              </a:rPr>
              <a:t>(release storage) </a:t>
            </a:r>
            <a:r>
              <a:rPr lang="en-US" dirty="0"/>
              <a:t>return value</a:t>
            </a:r>
          </a:p>
          <a:p>
            <a:pPr marL="285750" indent="-285750">
              <a:buFont typeface="Arial"/>
              <a:buChar char="•"/>
            </a:pPr>
            <a:r>
              <a:rPr lang="en-US" dirty="0"/>
              <a:t>Pop</a:t>
            </a:r>
            <a:r>
              <a:rPr lang="en-US" dirty="0">
                <a:solidFill>
                  <a:srgbClr val="FF0000"/>
                </a:solidFill>
              </a:rPr>
              <a:t> (release storage) </a:t>
            </a:r>
            <a:r>
              <a:rPr lang="en-US" dirty="0"/>
              <a:t>for arguments</a:t>
            </a:r>
          </a:p>
        </p:txBody>
      </p:sp>
      <p:grpSp>
        <p:nvGrpSpPr>
          <p:cNvPr id="8" name="Group 7">
            <a:extLst>
              <a:ext uri="{FF2B5EF4-FFF2-40B4-BE49-F238E27FC236}">
                <a16:creationId xmlns:a16="http://schemas.microsoft.com/office/drawing/2014/main" id="{057849EA-90FA-834B-978A-D78D7E1039E7}"/>
              </a:ext>
            </a:extLst>
          </p:cNvPr>
          <p:cNvGrpSpPr/>
          <p:nvPr/>
        </p:nvGrpSpPr>
        <p:grpSpPr>
          <a:xfrm>
            <a:off x="3839194" y="0"/>
            <a:ext cx="5580405" cy="1754326"/>
            <a:chOff x="3426863" y="0"/>
            <a:chExt cx="5580405" cy="1754326"/>
          </a:xfrm>
        </p:grpSpPr>
        <p:sp>
          <p:nvSpPr>
            <p:cNvPr id="3" name="TextBox 2">
              <a:extLst>
                <a:ext uri="{FF2B5EF4-FFF2-40B4-BE49-F238E27FC236}">
                  <a16:creationId xmlns:a16="http://schemas.microsoft.com/office/drawing/2014/main" id="{9D964BDD-2DD1-C64B-A5EC-438A8BE0BF62}"/>
                </a:ext>
              </a:extLst>
            </p:cNvPr>
            <p:cNvSpPr txBox="1"/>
            <p:nvPr/>
          </p:nvSpPr>
          <p:spPr>
            <a:xfrm>
              <a:off x="4546361" y="0"/>
              <a:ext cx="4460907" cy="1754326"/>
            </a:xfrm>
            <a:prstGeom prst="rect">
              <a:avLst/>
            </a:prstGeom>
            <a:noFill/>
          </p:spPr>
          <p:txBody>
            <a:bodyPr wrap="square" rtlCol="0">
              <a:spAutoFit/>
            </a:bodyPr>
            <a:lstStyle/>
            <a:p>
              <a:r>
                <a:rPr lang="en-US" dirty="0">
                  <a:solidFill>
                    <a:srgbClr val="00B050"/>
                  </a:solidFill>
                  <a:latin typeface="Courier" pitchFamily="2" charset="0"/>
                </a:rPr>
                <a:t>// R6: stack pointer (SP)</a:t>
              </a:r>
            </a:p>
            <a:p>
              <a:r>
                <a:rPr lang="en-US" dirty="0">
                  <a:solidFill>
                    <a:srgbClr val="00B050"/>
                  </a:solidFill>
                  <a:latin typeface="Courier" pitchFamily="2" charset="0"/>
                </a:rPr>
                <a:t>// R5: frame pointer (FP)</a:t>
              </a:r>
            </a:p>
            <a:p>
              <a:r>
                <a:rPr lang="en-US" dirty="0">
                  <a:solidFill>
                    <a:srgbClr val="00B050"/>
                  </a:solidFill>
                  <a:latin typeface="Courier" pitchFamily="2" charset="0"/>
                </a:rPr>
                <a:t>LDR R0,R5,#0   // R0&lt;-</a:t>
              </a:r>
              <a:r>
                <a:rPr lang="en-US" dirty="0" err="1">
                  <a:solidFill>
                    <a:srgbClr val="00B050"/>
                  </a:solidFill>
                  <a:latin typeface="Courier" pitchFamily="2" charset="0"/>
                </a:rPr>
                <a:t>i</a:t>
              </a:r>
              <a:endParaRPr lang="en-US" dirty="0">
                <a:solidFill>
                  <a:srgbClr val="00B050"/>
                </a:solidFill>
                <a:latin typeface="Courier" pitchFamily="2" charset="0"/>
              </a:endParaRPr>
            </a:p>
            <a:p>
              <a:r>
                <a:rPr lang="en-US" dirty="0">
                  <a:solidFill>
                    <a:srgbClr val="00B050"/>
                  </a:solidFill>
                  <a:latin typeface="Courier" pitchFamily="2" charset="0"/>
                </a:rPr>
                <a:t>ADD R6,R6,#-1  // Push </a:t>
              </a:r>
              <a:r>
                <a:rPr lang="en-US" dirty="0" err="1">
                  <a:solidFill>
                    <a:srgbClr val="00B050"/>
                  </a:solidFill>
                  <a:latin typeface="Courier" pitchFamily="2" charset="0"/>
                </a:rPr>
                <a:t>i</a:t>
              </a:r>
              <a:endParaRPr lang="en-US" dirty="0">
                <a:solidFill>
                  <a:srgbClr val="00B050"/>
                </a:solidFill>
                <a:latin typeface="Courier" pitchFamily="2" charset="0"/>
              </a:endParaRPr>
            </a:p>
            <a:p>
              <a:r>
                <a:rPr lang="en-US" dirty="0">
                  <a:solidFill>
                    <a:srgbClr val="00B050"/>
                  </a:solidFill>
                  <a:latin typeface="Courier" pitchFamily="2" charset="0"/>
                </a:rPr>
                <a:t>STR R0,R6,#0   // M[R6]&lt;-R0</a:t>
              </a:r>
            </a:p>
            <a:p>
              <a:r>
                <a:rPr lang="en-US" dirty="0">
                  <a:solidFill>
                    <a:srgbClr val="00B050"/>
                  </a:solidFill>
                  <a:latin typeface="Courier" pitchFamily="2" charset="0"/>
                </a:rPr>
                <a:t>JSR foo</a:t>
              </a:r>
            </a:p>
          </p:txBody>
        </p:sp>
        <p:sp>
          <p:nvSpPr>
            <p:cNvPr id="7" name="Right Arrow 6">
              <a:extLst>
                <a:ext uri="{FF2B5EF4-FFF2-40B4-BE49-F238E27FC236}">
                  <a16:creationId xmlns:a16="http://schemas.microsoft.com/office/drawing/2014/main" id="{B514243C-EA2F-FB43-A804-F67D9EA2570A}"/>
                </a:ext>
              </a:extLst>
            </p:cNvPr>
            <p:cNvSpPr/>
            <p:nvPr/>
          </p:nvSpPr>
          <p:spPr>
            <a:xfrm>
              <a:off x="3426863" y="683664"/>
              <a:ext cx="1059679" cy="401653"/>
            </a:xfrm>
            <a:prstGeom prst="rightArrow">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BC85BB6D-6104-584E-8AE1-9DC4482D28E3}"/>
              </a:ext>
            </a:extLst>
          </p:cNvPr>
          <p:cNvGrpSpPr/>
          <p:nvPr/>
        </p:nvGrpSpPr>
        <p:grpSpPr>
          <a:xfrm>
            <a:off x="4249392" y="1647915"/>
            <a:ext cx="5170207" cy="923330"/>
            <a:chOff x="3837061" y="1647915"/>
            <a:chExt cx="5170207" cy="923330"/>
          </a:xfrm>
        </p:grpSpPr>
        <p:sp>
          <p:nvSpPr>
            <p:cNvPr id="17" name="TextBox 16">
              <a:extLst>
                <a:ext uri="{FF2B5EF4-FFF2-40B4-BE49-F238E27FC236}">
                  <a16:creationId xmlns:a16="http://schemas.microsoft.com/office/drawing/2014/main" id="{A6AFED0E-F99A-D14F-9160-59120F5C811C}"/>
                </a:ext>
              </a:extLst>
            </p:cNvPr>
            <p:cNvSpPr txBox="1"/>
            <p:nvPr/>
          </p:nvSpPr>
          <p:spPr>
            <a:xfrm>
              <a:off x="4546361" y="1647915"/>
              <a:ext cx="4460907" cy="923330"/>
            </a:xfrm>
            <a:prstGeom prst="rect">
              <a:avLst/>
            </a:prstGeom>
            <a:noFill/>
          </p:spPr>
          <p:txBody>
            <a:bodyPr wrap="square" rtlCol="0">
              <a:spAutoFit/>
            </a:bodyPr>
            <a:lstStyle/>
            <a:p>
              <a:r>
                <a:rPr lang="en-US" dirty="0">
                  <a:solidFill>
                    <a:schemeClr val="accent2">
                      <a:lumMod val="75000"/>
                    </a:schemeClr>
                  </a:solidFill>
                  <a:latin typeface="Courier" pitchFamily="2" charset="0"/>
                </a:rPr>
                <a:t>LDR R0,R6,#0   // R0&lt;- </a:t>
              </a:r>
              <a:r>
                <a:rPr lang="en-US" dirty="0" err="1">
                  <a:solidFill>
                    <a:schemeClr val="accent2">
                      <a:lumMod val="75000"/>
                    </a:schemeClr>
                  </a:solidFill>
                  <a:latin typeface="Courier" pitchFamily="2" charset="0"/>
                </a:rPr>
                <a:t>rtn</a:t>
              </a:r>
              <a:r>
                <a:rPr lang="en-US" dirty="0">
                  <a:solidFill>
                    <a:schemeClr val="accent2">
                      <a:lumMod val="75000"/>
                    </a:schemeClr>
                  </a:solidFill>
                  <a:latin typeface="Courier" pitchFamily="2" charset="0"/>
                </a:rPr>
                <a:t> </a:t>
              </a:r>
              <a:r>
                <a:rPr lang="en-US" dirty="0" err="1">
                  <a:solidFill>
                    <a:schemeClr val="accent2">
                      <a:lumMod val="75000"/>
                    </a:schemeClr>
                  </a:solidFill>
                  <a:latin typeface="Courier" pitchFamily="2" charset="0"/>
                </a:rPr>
                <a:t>val</a:t>
              </a:r>
              <a:endParaRPr lang="en-US" dirty="0">
                <a:solidFill>
                  <a:schemeClr val="accent2">
                    <a:lumMod val="75000"/>
                  </a:schemeClr>
                </a:solidFill>
                <a:latin typeface="Courier" pitchFamily="2" charset="0"/>
              </a:endParaRPr>
            </a:p>
            <a:p>
              <a:r>
                <a:rPr lang="en-US" dirty="0">
                  <a:solidFill>
                    <a:schemeClr val="accent2">
                      <a:lumMod val="75000"/>
                    </a:schemeClr>
                  </a:solidFill>
                  <a:latin typeface="Courier" pitchFamily="2" charset="0"/>
                </a:rPr>
                <a:t>ADD R6,R6,#1   // </a:t>
              </a:r>
            </a:p>
            <a:p>
              <a:r>
                <a:rPr lang="en-US" dirty="0">
                  <a:solidFill>
                    <a:schemeClr val="accent2">
                      <a:lumMod val="75000"/>
                    </a:schemeClr>
                  </a:solidFill>
                  <a:latin typeface="Courier" pitchFamily="2" charset="0"/>
                </a:rPr>
                <a:t>ADD R6,R6,#1   // pop arguments</a:t>
              </a:r>
            </a:p>
          </p:txBody>
        </p:sp>
        <p:sp>
          <p:nvSpPr>
            <p:cNvPr id="21" name="Right Arrow 20">
              <a:extLst>
                <a:ext uri="{FF2B5EF4-FFF2-40B4-BE49-F238E27FC236}">
                  <a16:creationId xmlns:a16="http://schemas.microsoft.com/office/drawing/2014/main" id="{D80EFBD6-0153-8340-BABF-A7D64340DE3D}"/>
                </a:ext>
              </a:extLst>
            </p:cNvPr>
            <p:cNvSpPr/>
            <p:nvPr/>
          </p:nvSpPr>
          <p:spPr>
            <a:xfrm>
              <a:off x="3837061" y="1904288"/>
              <a:ext cx="682239" cy="401653"/>
            </a:xfrm>
            <a:prstGeom prst="rightArrow">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AA8FAB02-0E36-9443-B0A5-58B4B83BECCE}"/>
              </a:ext>
            </a:extLst>
          </p:cNvPr>
          <p:cNvGrpSpPr/>
          <p:nvPr/>
        </p:nvGrpSpPr>
        <p:grpSpPr>
          <a:xfrm>
            <a:off x="4196692" y="2673412"/>
            <a:ext cx="5171632" cy="2031325"/>
            <a:chOff x="3784362" y="2673411"/>
            <a:chExt cx="5171632" cy="2031325"/>
          </a:xfrm>
        </p:grpSpPr>
        <p:sp>
          <p:nvSpPr>
            <p:cNvPr id="15" name="TextBox 14">
              <a:extLst>
                <a:ext uri="{FF2B5EF4-FFF2-40B4-BE49-F238E27FC236}">
                  <a16:creationId xmlns:a16="http://schemas.microsoft.com/office/drawing/2014/main" id="{25A9F9AB-EFB5-984F-B33E-9CC2226BC122}"/>
                </a:ext>
              </a:extLst>
            </p:cNvPr>
            <p:cNvSpPr txBox="1"/>
            <p:nvPr/>
          </p:nvSpPr>
          <p:spPr>
            <a:xfrm>
              <a:off x="3854154" y="2673411"/>
              <a:ext cx="5101840" cy="2031325"/>
            </a:xfrm>
            <a:prstGeom prst="rect">
              <a:avLst/>
            </a:prstGeom>
            <a:noFill/>
          </p:spPr>
          <p:txBody>
            <a:bodyPr wrap="square" rtlCol="0">
              <a:spAutoFit/>
            </a:bodyPr>
            <a:lstStyle/>
            <a:p>
              <a:r>
                <a:rPr lang="en-US" dirty="0">
                  <a:solidFill>
                    <a:srgbClr val="0070C0"/>
                  </a:solidFill>
                  <a:latin typeface="Courier" pitchFamily="2" charset="0"/>
                </a:rPr>
                <a:t>foo: ADD R6,R6,#-1  // return value</a:t>
              </a:r>
            </a:p>
            <a:p>
              <a:r>
                <a:rPr lang="en-US" dirty="0">
                  <a:solidFill>
                    <a:srgbClr val="0070C0"/>
                  </a:solidFill>
                  <a:latin typeface="Courier" pitchFamily="2" charset="0"/>
                </a:rPr>
                <a:t>     ADD R6,R6,#-1  // Push R7</a:t>
              </a:r>
            </a:p>
            <a:p>
              <a:r>
                <a:rPr lang="en-US" dirty="0">
                  <a:solidFill>
                    <a:srgbClr val="0070C0"/>
                  </a:solidFill>
                  <a:latin typeface="Courier" pitchFamily="2" charset="0"/>
                </a:rPr>
                <a:t>     STR R7,R6,#0</a:t>
              </a:r>
            </a:p>
            <a:p>
              <a:r>
                <a:rPr lang="en-US" dirty="0">
                  <a:solidFill>
                    <a:srgbClr val="0070C0"/>
                  </a:solidFill>
                  <a:latin typeface="Courier" pitchFamily="2" charset="0"/>
                </a:rPr>
                <a:t>     ADD R6,R6,#-1  // Push R5 (FP)</a:t>
              </a:r>
            </a:p>
            <a:p>
              <a:r>
                <a:rPr lang="en-US" dirty="0">
                  <a:solidFill>
                    <a:srgbClr val="0070C0"/>
                  </a:solidFill>
                  <a:latin typeface="Courier" pitchFamily="2" charset="0"/>
                </a:rPr>
                <a:t>     STR R5,R6,#0</a:t>
              </a:r>
            </a:p>
            <a:p>
              <a:r>
                <a:rPr lang="en-US" dirty="0">
                  <a:solidFill>
                    <a:srgbClr val="0070C0"/>
                  </a:solidFill>
                  <a:latin typeface="Courier" pitchFamily="2" charset="0"/>
                </a:rPr>
                <a:t>     ADD R5,R6,#-1  // Set FP</a:t>
              </a:r>
            </a:p>
            <a:p>
              <a:r>
                <a:rPr lang="en-US" dirty="0">
                  <a:solidFill>
                    <a:srgbClr val="0070C0"/>
                  </a:solidFill>
                  <a:latin typeface="Courier" pitchFamily="2" charset="0"/>
                </a:rPr>
                <a:t>     ADD R6,R6,#-1  // One local </a:t>
              </a:r>
              <a:r>
                <a:rPr lang="en-US" dirty="0" err="1">
                  <a:solidFill>
                    <a:srgbClr val="0070C0"/>
                  </a:solidFill>
                  <a:latin typeface="Courier" pitchFamily="2" charset="0"/>
                </a:rPr>
                <a:t>var</a:t>
              </a:r>
              <a:endParaRPr lang="en-US" dirty="0">
                <a:solidFill>
                  <a:srgbClr val="0070C0"/>
                </a:solidFill>
                <a:latin typeface="Courier" pitchFamily="2" charset="0"/>
              </a:endParaRPr>
            </a:p>
          </p:txBody>
        </p:sp>
        <p:sp>
          <p:nvSpPr>
            <p:cNvPr id="22" name="Right Arrow 21">
              <a:extLst>
                <a:ext uri="{FF2B5EF4-FFF2-40B4-BE49-F238E27FC236}">
                  <a16:creationId xmlns:a16="http://schemas.microsoft.com/office/drawing/2014/main" id="{7707E426-F8E0-584C-806C-066F2A8699A9}"/>
                </a:ext>
              </a:extLst>
            </p:cNvPr>
            <p:cNvSpPr/>
            <p:nvPr/>
          </p:nvSpPr>
          <p:spPr>
            <a:xfrm>
              <a:off x="3784362" y="3569293"/>
              <a:ext cx="682239" cy="401653"/>
            </a:xfrm>
            <a:prstGeom prst="rightArrow">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D450A414-CF9A-D248-A789-BA34D699FA30}"/>
              </a:ext>
            </a:extLst>
          </p:cNvPr>
          <p:cNvGrpSpPr/>
          <p:nvPr/>
        </p:nvGrpSpPr>
        <p:grpSpPr>
          <a:xfrm>
            <a:off x="4323455" y="4671703"/>
            <a:ext cx="5192996" cy="2308324"/>
            <a:chOff x="3911125" y="4671703"/>
            <a:chExt cx="5192996" cy="2308324"/>
          </a:xfrm>
        </p:grpSpPr>
        <p:sp>
          <p:nvSpPr>
            <p:cNvPr id="16" name="TextBox 15">
              <a:extLst>
                <a:ext uri="{FF2B5EF4-FFF2-40B4-BE49-F238E27FC236}">
                  <a16:creationId xmlns:a16="http://schemas.microsoft.com/office/drawing/2014/main" id="{5D5C30EF-0275-5342-B74F-DCD197BED936}"/>
                </a:ext>
              </a:extLst>
            </p:cNvPr>
            <p:cNvSpPr txBox="1"/>
            <p:nvPr/>
          </p:nvSpPr>
          <p:spPr>
            <a:xfrm>
              <a:off x="4546361" y="4671703"/>
              <a:ext cx="4557760" cy="2308324"/>
            </a:xfrm>
            <a:prstGeom prst="rect">
              <a:avLst/>
            </a:prstGeom>
            <a:noFill/>
          </p:spPr>
          <p:txBody>
            <a:bodyPr wrap="square" rtlCol="0">
              <a:spAutoFit/>
            </a:bodyPr>
            <a:lstStyle/>
            <a:p>
              <a:r>
                <a:rPr lang="en-US" dirty="0">
                  <a:solidFill>
                    <a:schemeClr val="accent6">
                      <a:lumMod val="75000"/>
                    </a:schemeClr>
                  </a:solidFill>
                  <a:latin typeface="Courier" pitchFamily="2" charset="0"/>
                </a:rPr>
                <a:t>// assume return value in R0</a:t>
              </a:r>
            </a:p>
            <a:p>
              <a:r>
                <a:rPr lang="en-US" dirty="0">
                  <a:solidFill>
                    <a:schemeClr val="accent6">
                      <a:lumMod val="75000"/>
                    </a:schemeClr>
                  </a:solidFill>
                  <a:latin typeface="Courier" pitchFamily="2" charset="0"/>
                </a:rPr>
                <a:t>STR R0,R5,#3   // return value</a:t>
              </a:r>
            </a:p>
            <a:p>
              <a:r>
                <a:rPr lang="en-US" dirty="0">
                  <a:solidFill>
                    <a:schemeClr val="accent6">
                      <a:lumMod val="75000"/>
                    </a:schemeClr>
                  </a:solidFill>
                  <a:latin typeface="Courier" pitchFamily="2" charset="0"/>
                </a:rPr>
                <a:t>ADD </a:t>
              </a:r>
              <a:r>
                <a:rPr lang="en-US" dirty="0" smtClean="0">
                  <a:solidFill>
                    <a:schemeClr val="accent6">
                      <a:lumMod val="75000"/>
                    </a:schemeClr>
                  </a:solidFill>
                  <a:latin typeface="Courier" pitchFamily="2" charset="0"/>
                </a:rPr>
                <a:t>R6,R5,#</a:t>
              </a:r>
              <a:r>
                <a:rPr lang="en-US" dirty="0">
                  <a:solidFill>
                    <a:schemeClr val="accent6">
                      <a:lumMod val="75000"/>
                    </a:schemeClr>
                  </a:solidFill>
                  <a:latin typeface="Courier" pitchFamily="2" charset="0"/>
                </a:rPr>
                <a:t>1   // pop local </a:t>
              </a:r>
              <a:r>
                <a:rPr lang="en-US" dirty="0" err="1">
                  <a:solidFill>
                    <a:schemeClr val="accent6">
                      <a:lumMod val="75000"/>
                    </a:schemeClr>
                  </a:solidFill>
                  <a:latin typeface="Courier" pitchFamily="2" charset="0"/>
                </a:rPr>
                <a:t>var</a:t>
              </a:r>
              <a:endParaRPr lang="en-US" dirty="0">
                <a:solidFill>
                  <a:schemeClr val="accent6">
                    <a:lumMod val="75000"/>
                  </a:schemeClr>
                </a:solidFill>
                <a:latin typeface="Courier" pitchFamily="2" charset="0"/>
              </a:endParaRPr>
            </a:p>
            <a:p>
              <a:r>
                <a:rPr lang="en-US" dirty="0">
                  <a:solidFill>
                    <a:schemeClr val="accent6">
                      <a:lumMod val="75000"/>
                    </a:schemeClr>
                  </a:solidFill>
                  <a:latin typeface="Courier" pitchFamily="2" charset="0"/>
                </a:rPr>
                <a:t>LDR R5,R6,#0   // pop FP</a:t>
              </a:r>
            </a:p>
            <a:p>
              <a:r>
                <a:rPr lang="en-US" dirty="0">
                  <a:solidFill>
                    <a:schemeClr val="accent6">
                      <a:lumMod val="75000"/>
                    </a:schemeClr>
                  </a:solidFill>
                  <a:latin typeface="Courier" pitchFamily="2" charset="0"/>
                </a:rPr>
                <a:t>ADD R6,R6,#1</a:t>
              </a:r>
            </a:p>
            <a:p>
              <a:r>
                <a:rPr lang="en-US" dirty="0">
                  <a:solidFill>
                    <a:schemeClr val="accent6">
                      <a:lumMod val="75000"/>
                    </a:schemeClr>
                  </a:solidFill>
                  <a:latin typeface="Courier" pitchFamily="2" charset="0"/>
                </a:rPr>
                <a:t>LDR R7,R6,#0   // pop ret </a:t>
              </a:r>
              <a:r>
                <a:rPr lang="en-US" dirty="0" err="1">
                  <a:solidFill>
                    <a:schemeClr val="accent6">
                      <a:lumMod val="75000"/>
                    </a:schemeClr>
                  </a:solidFill>
                  <a:latin typeface="Courier" pitchFamily="2" charset="0"/>
                </a:rPr>
                <a:t>addr</a:t>
              </a:r>
              <a:endParaRPr lang="en-US" dirty="0">
                <a:solidFill>
                  <a:schemeClr val="accent6">
                    <a:lumMod val="75000"/>
                  </a:schemeClr>
                </a:solidFill>
                <a:latin typeface="Courier" pitchFamily="2" charset="0"/>
              </a:endParaRPr>
            </a:p>
            <a:p>
              <a:r>
                <a:rPr lang="en-US" dirty="0">
                  <a:solidFill>
                    <a:schemeClr val="accent6">
                      <a:lumMod val="75000"/>
                    </a:schemeClr>
                  </a:solidFill>
                  <a:latin typeface="Courier" pitchFamily="2" charset="0"/>
                </a:rPr>
                <a:t>ADD R6,R6,#1</a:t>
              </a:r>
            </a:p>
            <a:p>
              <a:r>
                <a:rPr lang="en-US" dirty="0">
                  <a:solidFill>
                    <a:schemeClr val="accent6">
                      <a:lumMod val="75000"/>
                    </a:schemeClr>
                  </a:solidFill>
                  <a:latin typeface="Courier" pitchFamily="2" charset="0"/>
                </a:rPr>
                <a:t>RET            // return</a:t>
              </a:r>
            </a:p>
          </p:txBody>
        </p:sp>
        <p:sp>
          <p:nvSpPr>
            <p:cNvPr id="23" name="Right Arrow 22">
              <a:extLst>
                <a:ext uri="{FF2B5EF4-FFF2-40B4-BE49-F238E27FC236}">
                  <a16:creationId xmlns:a16="http://schemas.microsoft.com/office/drawing/2014/main" id="{75740282-8664-AD43-B76A-884232ADFA44}"/>
                </a:ext>
              </a:extLst>
            </p:cNvPr>
            <p:cNvSpPr/>
            <p:nvPr/>
          </p:nvSpPr>
          <p:spPr>
            <a:xfrm>
              <a:off x="3911125" y="5875233"/>
              <a:ext cx="682239" cy="401653"/>
            </a:xfrm>
            <a:prstGeom prst="right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 name="TextBox 1"/>
          <p:cNvSpPr txBox="1"/>
          <p:nvPr/>
        </p:nvSpPr>
        <p:spPr>
          <a:xfrm>
            <a:off x="8927209" y="653144"/>
            <a:ext cx="3297441" cy="923330"/>
          </a:xfrm>
          <a:prstGeom prst="rect">
            <a:avLst/>
          </a:prstGeom>
          <a:noFill/>
        </p:spPr>
        <p:txBody>
          <a:bodyPr wrap="square" rtlCol="0">
            <a:spAutoFit/>
          </a:bodyPr>
          <a:lstStyle/>
          <a:p>
            <a:r>
              <a:rPr lang="en-US" i="1" dirty="0" smtClean="0"/>
              <a:t>Decreasing SP by 1 adds space for 1 local variable; pushes the function </a:t>
            </a:r>
            <a:r>
              <a:rPr lang="en-US" i="1" smtClean="0"/>
              <a:t>argument i onto </a:t>
            </a:r>
            <a:r>
              <a:rPr lang="en-US" i="1" dirty="0" smtClean="0"/>
              <a:t>stack</a:t>
            </a:r>
            <a:endParaRPr lang="en-US" i="1" dirty="0"/>
          </a:p>
        </p:txBody>
      </p:sp>
      <p:sp>
        <p:nvSpPr>
          <p:cNvPr id="20" name="TextBox 19"/>
          <p:cNvSpPr txBox="1"/>
          <p:nvPr/>
        </p:nvSpPr>
        <p:spPr>
          <a:xfrm>
            <a:off x="9226808" y="250373"/>
            <a:ext cx="2997841" cy="369332"/>
          </a:xfrm>
          <a:prstGeom prst="rect">
            <a:avLst/>
          </a:prstGeom>
          <a:noFill/>
        </p:spPr>
        <p:txBody>
          <a:bodyPr wrap="square" rtlCol="0">
            <a:spAutoFit/>
          </a:bodyPr>
          <a:lstStyle/>
          <a:p>
            <a:r>
              <a:rPr lang="en-US" i="1" dirty="0" smtClean="0"/>
              <a:t>Loads local </a:t>
            </a:r>
            <a:r>
              <a:rPr lang="en-US" i="1" dirty="0" smtClean="0"/>
              <a:t>variable</a:t>
            </a:r>
            <a:endParaRPr lang="en-US" i="1" dirty="0"/>
          </a:p>
        </p:txBody>
      </p:sp>
      <p:sp>
        <p:nvSpPr>
          <p:cNvPr id="24" name="TextBox 23"/>
          <p:cNvSpPr txBox="1"/>
          <p:nvPr/>
        </p:nvSpPr>
        <p:spPr>
          <a:xfrm>
            <a:off x="9504638" y="5475517"/>
            <a:ext cx="2720011" cy="646331"/>
          </a:xfrm>
          <a:prstGeom prst="rect">
            <a:avLst/>
          </a:prstGeom>
          <a:noFill/>
        </p:spPr>
        <p:txBody>
          <a:bodyPr wrap="square" rtlCol="0">
            <a:spAutoFit/>
          </a:bodyPr>
          <a:lstStyle/>
          <a:p>
            <a:r>
              <a:rPr lang="en-US" i="1" dirty="0" smtClean="0"/>
              <a:t>Pop items on stack: local </a:t>
            </a:r>
            <a:r>
              <a:rPr lang="en-US" i="1" dirty="0" err="1" smtClean="0"/>
              <a:t>var</a:t>
            </a:r>
            <a:r>
              <a:rPr lang="en-US" i="1" dirty="0" smtClean="0"/>
              <a:t>, FP, ret </a:t>
            </a:r>
            <a:r>
              <a:rPr lang="en-US" i="1" dirty="0" err="1" smtClean="0"/>
              <a:t>addr</a:t>
            </a:r>
            <a:r>
              <a:rPr lang="en-US" i="1" dirty="0" smtClean="0"/>
              <a:t> </a:t>
            </a:r>
            <a:endParaRPr lang="en-US" i="1" dirty="0"/>
          </a:p>
        </p:txBody>
      </p:sp>
      <p:sp>
        <p:nvSpPr>
          <p:cNvPr id="25" name="TextBox 24"/>
          <p:cNvSpPr txBox="1"/>
          <p:nvPr/>
        </p:nvSpPr>
        <p:spPr>
          <a:xfrm>
            <a:off x="9504639" y="2501922"/>
            <a:ext cx="2720010" cy="646331"/>
          </a:xfrm>
          <a:prstGeom prst="rect">
            <a:avLst/>
          </a:prstGeom>
          <a:noFill/>
        </p:spPr>
        <p:txBody>
          <a:bodyPr wrap="square" rtlCol="0">
            <a:spAutoFit/>
          </a:bodyPr>
          <a:lstStyle/>
          <a:p>
            <a:r>
              <a:rPr lang="en-US" i="1" dirty="0" smtClean="0"/>
              <a:t>Decrementing SP to make space for return </a:t>
            </a:r>
            <a:r>
              <a:rPr lang="en-US" i="1" dirty="0" err="1" smtClean="0"/>
              <a:t>val</a:t>
            </a:r>
            <a:endParaRPr lang="en-US" i="1" dirty="0"/>
          </a:p>
        </p:txBody>
      </p:sp>
      <p:sp>
        <p:nvSpPr>
          <p:cNvPr id="26" name="TextBox 25"/>
          <p:cNvSpPr txBox="1"/>
          <p:nvPr/>
        </p:nvSpPr>
        <p:spPr>
          <a:xfrm>
            <a:off x="9063524" y="3067982"/>
            <a:ext cx="3161126" cy="369332"/>
          </a:xfrm>
          <a:prstGeom prst="rect">
            <a:avLst/>
          </a:prstGeom>
          <a:noFill/>
        </p:spPr>
        <p:txBody>
          <a:bodyPr wrap="square" rtlCol="0">
            <a:spAutoFit/>
          </a:bodyPr>
          <a:lstStyle/>
          <a:p>
            <a:r>
              <a:rPr lang="en-US" i="1" dirty="0" smtClean="0"/>
              <a:t>Store return address with SP</a:t>
            </a:r>
            <a:endParaRPr lang="en-US" i="1" dirty="0"/>
          </a:p>
        </p:txBody>
      </p:sp>
      <p:sp>
        <p:nvSpPr>
          <p:cNvPr id="27" name="TextBox 26"/>
          <p:cNvSpPr txBox="1"/>
          <p:nvPr/>
        </p:nvSpPr>
        <p:spPr>
          <a:xfrm>
            <a:off x="9368324" y="3568728"/>
            <a:ext cx="2856326" cy="369332"/>
          </a:xfrm>
          <a:prstGeom prst="rect">
            <a:avLst/>
          </a:prstGeom>
          <a:noFill/>
        </p:spPr>
        <p:txBody>
          <a:bodyPr wrap="square" rtlCol="0">
            <a:spAutoFit/>
          </a:bodyPr>
          <a:lstStyle/>
          <a:p>
            <a:r>
              <a:rPr lang="en-US" i="1" dirty="0" smtClean="0"/>
              <a:t>Push caller’s FP</a:t>
            </a:r>
            <a:endParaRPr lang="en-US" i="1" dirty="0"/>
          </a:p>
        </p:txBody>
      </p:sp>
      <p:sp>
        <p:nvSpPr>
          <p:cNvPr id="5" name="Right Brace 4"/>
          <p:cNvSpPr/>
          <p:nvPr/>
        </p:nvSpPr>
        <p:spPr>
          <a:xfrm>
            <a:off x="8927209" y="3004457"/>
            <a:ext cx="136315" cy="454629"/>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8" name="Right Brace 27"/>
          <p:cNvSpPr/>
          <p:nvPr/>
        </p:nvSpPr>
        <p:spPr>
          <a:xfrm>
            <a:off x="9090494" y="3483429"/>
            <a:ext cx="136315" cy="454629"/>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9" name="TextBox 28"/>
          <p:cNvSpPr txBox="1"/>
          <p:nvPr/>
        </p:nvSpPr>
        <p:spPr>
          <a:xfrm>
            <a:off x="9215922" y="3976175"/>
            <a:ext cx="2856326" cy="369332"/>
          </a:xfrm>
          <a:prstGeom prst="rect">
            <a:avLst/>
          </a:prstGeom>
          <a:noFill/>
        </p:spPr>
        <p:txBody>
          <a:bodyPr wrap="square" rtlCol="0">
            <a:spAutoFit/>
          </a:bodyPr>
          <a:lstStyle/>
          <a:p>
            <a:r>
              <a:rPr lang="en-US" i="1" dirty="0" smtClean="0"/>
              <a:t>New FP</a:t>
            </a:r>
            <a:endParaRPr lang="en-US" i="1" dirty="0"/>
          </a:p>
        </p:txBody>
      </p:sp>
      <p:sp>
        <p:nvSpPr>
          <p:cNvPr id="30" name="TextBox 29"/>
          <p:cNvSpPr txBox="1"/>
          <p:nvPr/>
        </p:nvSpPr>
        <p:spPr>
          <a:xfrm>
            <a:off x="9368324" y="4276582"/>
            <a:ext cx="2856326" cy="369332"/>
          </a:xfrm>
          <a:prstGeom prst="rect">
            <a:avLst/>
          </a:prstGeom>
          <a:noFill/>
        </p:spPr>
        <p:txBody>
          <a:bodyPr wrap="square" rtlCol="0">
            <a:spAutoFit/>
          </a:bodyPr>
          <a:lstStyle/>
          <a:p>
            <a:r>
              <a:rPr lang="en-US" i="1" dirty="0" smtClean="0"/>
              <a:t>Memory for foo’s local </a:t>
            </a:r>
            <a:r>
              <a:rPr lang="en-US" i="1" dirty="0" err="1" smtClean="0"/>
              <a:t>var</a:t>
            </a:r>
            <a:endParaRPr lang="en-US" i="1" dirty="0"/>
          </a:p>
        </p:txBody>
      </p:sp>
      <p:sp>
        <p:nvSpPr>
          <p:cNvPr id="31" name="Right Brace 30"/>
          <p:cNvSpPr/>
          <p:nvPr/>
        </p:nvSpPr>
        <p:spPr>
          <a:xfrm>
            <a:off x="8742150" y="903513"/>
            <a:ext cx="136315" cy="454629"/>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2" name="TextBox 31"/>
          <p:cNvSpPr txBox="1"/>
          <p:nvPr/>
        </p:nvSpPr>
        <p:spPr>
          <a:xfrm>
            <a:off x="10010348" y="2166261"/>
            <a:ext cx="2214302" cy="369332"/>
          </a:xfrm>
          <a:prstGeom prst="rect">
            <a:avLst/>
          </a:prstGeom>
          <a:noFill/>
        </p:spPr>
        <p:txBody>
          <a:bodyPr wrap="square" rtlCol="0">
            <a:spAutoFit/>
          </a:bodyPr>
          <a:lstStyle/>
          <a:p>
            <a:r>
              <a:rPr lang="en-US" i="1" dirty="0" smtClean="0"/>
              <a:t>Pop arguments</a:t>
            </a:r>
            <a:endParaRPr lang="en-US" i="1" dirty="0"/>
          </a:p>
        </p:txBody>
      </p:sp>
      <p:sp>
        <p:nvSpPr>
          <p:cNvPr id="33" name="TextBox 32"/>
          <p:cNvSpPr txBox="1"/>
          <p:nvPr/>
        </p:nvSpPr>
        <p:spPr>
          <a:xfrm>
            <a:off x="9368324" y="1587811"/>
            <a:ext cx="2856326" cy="369332"/>
          </a:xfrm>
          <a:prstGeom prst="rect">
            <a:avLst/>
          </a:prstGeom>
          <a:noFill/>
        </p:spPr>
        <p:txBody>
          <a:bodyPr wrap="square" rtlCol="0">
            <a:spAutoFit/>
          </a:bodyPr>
          <a:lstStyle/>
          <a:p>
            <a:r>
              <a:rPr lang="en-US" i="1" dirty="0" smtClean="0"/>
              <a:t>Load return </a:t>
            </a:r>
            <a:r>
              <a:rPr lang="en-US" i="1" dirty="0" err="1" smtClean="0"/>
              <a:t>val</a:t>
            </a:r>
            <a:r>
              <a:rPr lang="en-US" i="1" dirty="0" smtClean="0"/>
              <a:t> (top of stack)</a:t>
            </a:r>
            <a:endParaRPr lang="en-US" i="1" dirty="0"/>
          </a:p>
        </p:txBody>
      </p:sp>
      <p:sp>
        <p:nvSpPr>
          <p:cNvPr id="34" name="TextBox 33"/>
          <p:cNvSpPr txBox="1"/>
          <p:nvPr/>
        </p:nvSpPr>
        <p:spPr>
          <a:xfrm>
            <a:off x="9699170" y="1870843"/>
            <a:ext cx="2525479" cy="369332"/>
          </a:xfrm>
          <a:prstGeom prst="rect">
            <a:avLst/>
          </a:prstGeom>
          <a:noFill/>
        </p:spPr>
        <p:txBody>
          <a:bodyPr wrap="square" rtlCol="0">
            <a:spAutoFit/>
          </a:bodyPr>
          <a:lstStyle/>
          <a:p>
            <a:r>
              <a:rPr lang="en-US" i="1" dirty="0" smtClean="0"/>
              <a:t>Pop return value</a:t>
            </a:r>
            <a:endParaRPr lang="en-US" i="1" dirty="0"/>
          </a:p>
        </p:txBody>
      </p:sp>
      <p:sp>
        <p:nvSpPr>
          <p:cNvPr id="35" name="TextBox 34"/>
          <p:cNvSpPr txBox="1"/>
          <p:nvPr/>
        </p:nvSpPr>
        <p:spPr>
          <a:xfrm>
            <a:off x="9368323" y="4875296"/>
            <a:ext cx="2856326" cy="369332"/>
          </a:xfrm>
          <a:prstGeom prst="rect">
            <a:avLst/>
          </a:prstGeom>
          <a:noFill/>
        </p:spPr>
        <p:txBody>
          <a:bodyPr wrap="square" rtlCol="0">
            <a:spAutoFit/>
          </a:bodyPr>
          <a:lstStyle/>
          <a:p>
            <a:r>
              <a:rPr lang="en-US" i="1" dirty="0" smtClean="0"/>
              <a:t>Store return </a:t>
            </a:r>
            <a:r>
              <a:rPr lang="en-US" i="1" dirty="0" err="1" smtClean="0"/>
              <a:t>val</a:t>
            </a:r>
            <a:endParaRPr lang="en-US" i="1" dirty="0"/>
          </a:p>
        </p:txBody>
      </p:sp>
      <p:sp>
        <p:nvSpPr>
          <p:cNvPr id="36" name="Right Brace 35"/>
          <p:cNvSpPr/>
          <p:nvPr/>
        </p:nvSpPr>
        <p:spPr>
          <a:xfrm>
            <a:off x="9351752" y="5203372"/>
            <a:ext cx="67848" cy="1253873"/>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513192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57" grpId="0"/>
      <p:bldP spid="63" grpId="0"/>
      <p:bldP spid="70" grpId="0"/>
      <p:bldP spid="2" grpId="0"/>
      <p:bldP spid="20" grpId="0"/>
      <p:bldP spid="24" grpId="0"/>
      <p:bldP spid="25" grpId="0"/>
      <p:bldP spid="26" grpId="0"/>
      <p:bldP spid="27" grpId="0"/>
      <p:bldP spid="5" grpId="0" animBg="1"/>
      <p:bldP spid="28" grpId="0" animBg="1"/>
      <p:bldP spid="29" grpId="0"/>
      <p:bldP spid="30" grpId="0"/>
      <p:bldP spid="31" grpId="0" animBg="1"/>
      <p:bldP spid="32" grpId="0"/>
      <p:bldP spid="33" grpId="0"/>
      <p:bldP spid="34" grpId="0"/>
      <p:bldP spid="35" grpId="0"/>
      <p:bldP spid="3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8291" y="26601"/>
            <a:ext cx="8229600" cy="787719"/>
          </a:xfrm>
        </p:spPr>
        <p:txBody>
          <a:bodyPr/>
          <a:lstStyle/>
          <a:p>
            <a:r>
              <a:rPr lang="en-US" dirty="0" smtClean="0"/>
              <a:t>Summary: Functions</a:t>
            </a:r>
            <a:endParaRPr lang="en-US" dirty="0"/>
          </a:p>
        </p:txBody>
      </p:sp>
      <p:sp>
        <p:nvSpPr>
          <p:cNvPr id="3" name="Content Placeholder 2"/>
          <p:cNvSpPr>
            <a:spLocks noGrp="1"/>
          </p:cNvSpPr>
          <p:nvPr>
            <p:ph idx="1"/>
          </p:nvPr>
        </p:nvSpPr>
        <p:spPr>
          <a:xfrm>
            <a:off x="618466" y="676517"/>
            <a:ext cx="10972800" cy="6278395"/>
          </a:xfrm>
        </p:spPr>
        <p:txBody>
          <a:bodyPr>
            <a:noAutofit/>
          </a:bodyPr>
          <a:lstStyle/>
          <a:p>
            <a:r>
              <a:rPr lang="en-US" sz="2800" dirty="0"/>
              <a:t>C uses call by value; be careful whether to pass a variable or a pointer</a:t>
            </a:r>
          </a:p>
          <a:p>
            <a:pPr lvl="1"/>
            <a:r>
              <a:rPr lang="en-US" sz="2400" dirty="0"/>
              <a:t>If argument is to be modified by function, pass a pointer</a:t>
            </a:r>
          </a:p>
          <a:p>
            <a:pPr lvl="1"/>
            <a:r>
              <a:rPr lang="en-US" sz="2400" dirty="0"/>
              <a:t>If the argument is large (e.g., a large structure), pass a pointer</a:t>
            </a:r>
          </a:p>
          <a:p>
            <a:pPr lvl="1"/>
            <a:r>
              <a:rPr lang="en-US" sz="2400" dirty="0"/>
              <a:t>Otherwise, use the variable itself as the argument</a:t>
            </a:r>
            <a:endParaRPr lang="en-US" dirty="0"/>
          </a:p>
          <a:p>
            <a:r>
              <a:rPr lang="en-US" sz="2800" dirty="0"/>
              <a:t>C (and many other language) implementations use a runtime stack to hold parameters, local variables, and other information</a:t>
            </a:r>
          </a:p>
          <a:p>
            <a:pPr lvl="1"/>
            <a:r>
              <a:rPr lang="en-US" sz="2400" dirty="0"/>
              <a:t>Stack needed to implement recursion</a:t>
            </a:r>
          </a:p>
          <a:p>
            <a:r>
              <a:rPr lang="en-US" sz="2800" dirty="0"/>
              <a:t>Function call mechanism will impact performance</a:t>
            </a:r>
          </a:p>
          <a:p>
            <a:pPr lvl="1"/>
            <a:r>
              <a:rPr lang="en-US" sz="2400" dirty="0"/>
              <a:t>A little time needed for function call/return</a:t>
            </a:r>
          </a:p>
          <a:p>
            <a:pPr lvl="1"/>
            <a:r>
              <a:rPr lang="en-US" sz="2400" dirty="0"/>
              <a:t>Memory also required for stack; implications on recursion</a:t>
            </a:r>
          </a:p>
          <a:p>
            <a:pPr lvl="1"/>
            <a:r>
              <a:rPr lang="en-US" sz="2400" dirty="0"/>
              <a:t>In a multi-threaded program, each thread has its own runtime stack, introducing some complexity</a:t>
            </a:r>
          </a:p>
        </p:txBody>
      </p:sp>
    </p:spTree>
    <p:extLst>
      <p:ext uri="{BB962C8B-B14F-4D97-AF65-F5344CB8AC3E}">
        <p14:creationId xmlns:p14="http://schemas.microsoft.com/office/powerpoint/2010/main" val="2146766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13013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913028"/>
            <a:ext cx="7772400" cy="2080201"/>
          </a:xfrm>
        </p:spPr>
        <p:txBody>
          <a:bodyPr>
            <a:normAutofit/>
          </a:bodyPr>
          <a:lstStyle/>
          <a:p>
            <a:r>
              <a:rPr lang="en-US" dirty="0" smtClean="0"/>
              <a:t>Functions and I/O</a:t>
            </a:r>
            <a:br>
              <a:rPr lang="en-US" dirty="0" smtClean="0"/>
            </a:br>
            <a:r>
              <a:rPr lang="en-US" dirty="0" smtClean="0"/>
              <a:t>Part </a:t>
            </a:r>
            <a:r>
              <a:rPr lang="en-US" dirty="0"/>
              <a:t>3</a:t>
            </a:r>
            <a:r>
              <a:rPr lang="en-US" dirty="0" smtClean="0"/>
              <a:t>: I/O and Interrupts</a:t>
            </a:r>
            <a:endParaRPr lang="en-US" dirty="0"/>
          </a:p>
        </p:txBody>
      </p:sp>
      <p:sp>
        <p:nvSpPr>
          <p:cNvPr id="5" name="Subtitle 2"/>
          <p:cNvSpPr txBox="1">
            <a:spLocks/>
          </p:cNvSpPr>
          <p:nvPr/>
        </p:nvSpPr>
        <p:spPr bwMode="auto">
          <a:xfrm>
            <a:off x="1828800" y="3886200"/>
            <a:ext cx="8534400" cy="17526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ea typeface="+mn-ea"/>
              </a:defRPr>
            </a:lvl2pPr>
            <a:lvl3pPr marL="914400" indent="0" algn="ctr" rtl="0" eaLnBrk="0" fontAlgn="base" hangingPunct="0">
              <a:spcBef>
                <a:spcPct val="20000"/>
              </a:spcBef>
              <a:spcAft>
                <a:spcPct val="0"/>
              </a:spcAft>
              <a:buNone/>
              <a:defRPr sz="2400">
                <a:solidFill>
                  <a:schemeClr val="tx1"/>
                </a:solidFill>
                <a:latin typeface="+mn-lt"/>
                <a:ea typeface="+mn-ea"/>
              </a:defRPr>
            </a:lvl3pPr>
            <a:lvl4pPr marL="1371600" indent="0" algn="ctr" rtl="0" eaLnBrk="0" fontAlgn="base" hangingPunct="0">
              <a:spcBef>
                <a:spcPct val="20000"/>
              </a:spcBef>
              <a:spcAft>
                <a:spcPct val="0"/>
              </a:spcAft>
              <a:buNone/>
              <a:defRPr sz="2000">
                <a:solidFill>
                  <a:schemeClr val="tx1"/>
                </a:solidFill>
                <a:latin typeface="+mn-lt"/>
                <a:ea typeface="+mn-ea"/>
              </a:defRPr>
            </a:lvl4pPr>
            <a:lvl5pPr marL="1828800" indent="0" algn="ctr" rtl="0" eaLnBrk="0" fontAlgn="base" hangingPunct="0">
              <a:spcBef>
                <a:spcPct val="20000"/>
              </a:spcBef>
              <a:spcAft>
                <a:spcPct val="0"/>
              </a:spcAft>
              <a:buNone/>
              <a:defRPr sz="2000">
                <a:solidFill>
                  <a:schemeClr val="tx1"/>
                </a:solidFill>
                <a:latin typeface="+mn-lt"/>
                <a:ea typeface="+mn-ea"/>
              </a:defRPr>
            </a:lvl5pPr>
            <a:lvl6pPr marL="2286000" indent="0" algn="ctr" rtl="0" fontAlgn="base">
              <a:spcBef>
                <a:spcPct val="20000"/>
              </a:spcBef>
              <a:spcAft>
                <a:spcPct val="0"/>
              </a:spcAft>
              <a:buNone/>
              <a:defRPr sz="2000">
                <a:solidFill>
                  <a:schemeClr val="tx1"/>
                </a:solidFill>
                <a:latin typeface="+mn-lt"/>
                <a:ea typeface="+mn-ea"/>
              </a:defRPr>
            </a:lvl6pPr>
            <a:lvl7pPr marL="2743200" indent="0" algn="ctr" rtl="0" fontAlgn="base">
              <a:spcBef>
                <a:spcPct val="20000"/>
              </a:spcBef>
              <a:spcAft>
                <a:spcPct val="0"/>
              </a:spcAft>
              <a:buNone/>
              <a:defRPr sz="2000">
                <a:solidFill>
                  <a:schemeClr val="tx1"/>
                </a:solidFill>
                <a:latin typeface="+mn-lt"/>
                <a:ea typeface="+mn-ea"/>
              </a:defRPr>
            </a:lvl7pPr>
            <a:lvl8pPr marL="3200400" indent="0" algn="ctr" rtl="0" fontAlgn="base">
              <a:spcBef>
                <a:spcPct val="20000"/>
              </a:spcBef>
              <a:spcAft>
                <a:spcPct val="0"/>
              </a:spcAft>
              <a:buNone/>
              <a:defRPr sz="2000">
                <a:solidFill>
                  <a:schemeClr val="tx1"/>
                </a:solidFill>
                <a:latin typeface="+mn-lt"/>
                <a:ea typeface="+mn-ea"/>
              </a:defRPr>
            </a:lvl8pPr>
            <a:lvl9pPr marL="3657600" indent="0" algn="ctr" rtl="0" fontAlgn="base">
              <a:spcBef>
                <a:spcPct val="20000"/>
              </a:spcBef>
              <a:spcAft>
                <a:spcPct val="0"/>
              </a:spcAft>
              <a:buNone/>
              <a:defRPr sz="2000">
                <a:solidFill>
                  <a:schemeClr val="tx1"/>
                </a:solidFill>
                <a:latin typeface="+mn-lt"/>
                <a:ea typeface="+mn-ea"/>
              </a:defRPr>
            </a:lvl9p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3200" b="0" i="0" u="none" strike="noStrike" kern="0" cap="none" spc="0" normalizeH="0" baseline="0" noProof="0" dirty="0" smtClean="0">
                <a:ln>
                  <a:noFill/>
                </a:ln>
                <a:solidFill>
                  <a:srgbClr val="000000"/>
                </a:solidFill>
                <a:effectLst/>
                <a:uLnTx/>
                <a:uFillTx/>
                <a:latin typeface="Arial"/>
                <a:ea typeface="ＭＳ Ｐゴシック"/>
              </a:rPr>
              <a:t>For use in Fall 2020 CSE6010/CX4010 only</a:t>
            </a: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3200" b="0" i="0" u="none" strike="noStrike" kern="0" cap="none" spc="0" normalizeH="0" baseline="0" noProof="0" dirty="0" smtClean="0">
                <a:ln>
                  <a:noFill/>
                </a:ln>
                <a:solidFill>
                  <a:srgbClr val="000000"/>
                </a:solidFill>
                <a:effectLst/>
                <a:uLnTx/>
                <a:uFillTx/>
                <a:latin typeface="Arial"/>
                <a:ea typeface="ＭＳ Ｐゴシック"/>
              </a:rPr>
              <a:t>Not for distribution</a:t>
            </a:r>
          </a:p>
          <a:p>
            <a:pPr marL="0" marR="0" lvl="0" indent="0" algn="ctr"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0" cap="none" spc="0" normalizeH="0" baseline="0" noProof="0" dirty="0">
              <a:ln>
                <a:noFill/>
              </a:ln>
              <a:solidFill>
                <a:srgbClr val="000000"/>
              </a:solidFill>
              <a:effectLst/>
              <a:uLnTx/>
              <a:uFillTx/>
              <a:latin typeface="Arial"/>
              <a:ea typeface="ＭＳ Ｐゴシック"/>
            </a:endParaRPr>
          </a:p>
        </p:txBody>
      </p:sp>
    </p:spTree>
    <p:extLst>
      <p:ext uri="{BB962C8B-B14F-4D97-AF65-F5344CB8AC3E}">
        <p14:creationId xmlns:p14="http://schemas.microsoft.com/office/powerpoint/2010/main" val="2613402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76200"/>
            <a:ext cx="7772400" cy="1143000"/>
          </a:xfrm>
        </p:spPr>
        <p:txBody>
          <a:bodyPr/>
          <a:lstStyle/>
          <a:p>
            <a:r>
              <a:rPr lang="en-US" dirty="0"/>
              <a:t>Von Neumann Machine Model</a:t>
            </a:r>
          </a:p>
        </p:txBody>
      </p:sp>
      <p:grpSp>
        <p:nvGrpSpPr>
          <p:cNvPr id="33" name="Group 32"/>
          <p:cNvGrpSpPr/>
          <p:nvPr/>
        </p:nvGrpSpPr>
        <p:grpSpPr>
          <a:xfrm>
            <a:off x="3084679" y="810906"/>
            <a:ext cx="6191250" cy="2737513"/>
            <a:chOff x="1200150" y="1639155"/>
            <a:chExt cx="6877050" cy="3313845"/>
          </a:xfrm>
        </p:grpSpPr>
        <p:cxnSp>
          <p:nvCxnSpPr>
            <p:cNvPr id="12" name="Straight Connector 11"/>
            <p:cNvCxnSpPr/>
            <p:nvPr/>
          </p:nvCxnSpPr>
          <p:spPr>
            <a:xfrm>
              <a:off x="3006725" y="3200400"/>
              <a:ext cx="727075" cy="1"/>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826125" y="3200400"/>
              <a:ext cx="727075" cy="1"/>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3759024" y="1639155"/>
              <a:ext cx="2108376" cy="3313845"/>
            </a:xfrm>
            <a:prstGeom prst="rect">
              <a:avLst/>
            </a:prstGeom>
            <a:solidFill>
              <a:schemeClr val="accent1">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dirty="0">
                  <a:solidFill>
                    <a:schemeClr val="tx1"/>
                  </a:solidFill>
                </a:rPr>
                <a:t>Central Processing Unit (CPU)</a:t>
              </a:r>
            </a:p>
          </p:txBody>
        </p:sp>
        <p:sp>
          <p:nvSpPr>
            <p:cNvPr id="9" name="Rectangle 8"/>
            <p:cNvSpPr/>
            <p:nvPr/>
          </p:nvSpPr>
          <p:spPr>
            <a:xfrm>
              <a:off x="6553200" y="2314929"/>
              <a:ext cx="1524000" cy="1793868"/>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Main</a:t>
              </a:r>
            </a:p>
            <a:p>
              <a:pPr algn="ctr"/>
              <a:r>
                <a:rPr lang="en-US" sz="2400" dirty="0">
                  <a:solidFill>
                    <a:srgbClr val="000000"/>
                  </a:solidFill>
                </a:rPr>
                <a:t>Memory</a:t>
              </a:r>
            </a:p>
          </p:txBody>
        </p:sp>
        <p:sp>
          <p:nvSpPr>
            <p:cNvPr id="25" name="Rectangle 24"/>
            <p:cNvSpPr/>
            <p:nvPr/>
          </p:nvSpPr>
          <p:spPr bwMode="auto">
            <a:xfrm>
              <a:off x="1200150" y="2234344"/>
              <a:ext cx="1847850" cy="188045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2000" dirty="0">
                  <a:solidFill>
                    <a:schemeClr val="bg1"/>
                  </a:solidFill>
                  <a:latin typeface="Arial" charset="0"/>
                  <a:ea typeface="ＭＳ Ｐゴシック" charset="-128"/>
                  <a:cs typeface="ＭＳ Ｐゴシック" charset="-128"/>
                </a:rPr>
                <a:t>I/O</a:t>
              </a:r>
            </a:p>
            <a:p>
              <a:pPr algn="ctr" defTabSz="914400" eaLnBrk="0" fontAlgn="base" hangingPunct="0">
                <a:spcBef>
                  <a:spcPct val="0"/>
                </a:spcBef>
                <a:spcAft>
                  <a:spcPct val="0"/>
                </a:spcAft>
              </a:pPr>
              <a:r>
                <a:rPr lang="en-US" sz="1600" dirty="0">
                  <a:solidFill>
                    <a:schemeClr val="bg1"/>
                  </a:solidFill>
                  <a:ea typeface="ＭＳ Ｐゴシック" charset="-128"/>
                  <a:cs typeface="ＭＳ Ｐゴシック" charset="-128"/>
                </a:rPr>
                <a:t>Devices</a:t>
              </a:r>
            </a:p>
            <a:p>
              <a:pPr algn="ctr" defTabSz="914400" eaLnBrk="0" fontAlgn="base" hangingPunct="0">
                <a:spcBef>
                  <a:spcPct val="0"/>
                </a:spcBef>
                <a:spcAft>
                  <a:spcPct val="0"/>
                </a:spcAft>
              </a:pPr>
              <a:r>
                <a:rPr lang="en-US" dirty="0">
                  <a:solidFill>
                    <a:schemeClr val="bg1"/>
                  </a:solidFill>
                  <a:latin typeface="Arial" charset="0"/>
                  <a:ea typeface="ＭＳ Ｐゴシック" charset="-128"/>
                  <a:cs typeface="ＭＳ Ｐゴシック" charset="-128"/>
                </a:rPr>
                <a:t>(keyboard, display, disk)</a:t>
              </a:r>
            </a:p>
          </p:txBody>
        </p:sp>
        <p:grpSp>
          <p:nvGrpSpPr>
            <p:cNvPr id="7" name="Group 6"/>
            <p:cNvGrpSpPr/>
            <p:nvPr/>
          </p:nvGrpSpPr>
          <p:grpSpPr>
            <a:xfrm>
              <a:off x="3886200" y="2895600"/>
              <a:ext cx="1905000" cy="1905000"/>
              <a:chOff x="3886200" y="4724400"/>
              <a:chExt cx="1905000" cy="1905000"/>
            </a:xfrm>
          </p:grpSpPr>
          <p:sp>
            <p:nvSpPr>
              <p:cNvPr id="3" name="Rectangle 2"/>
              <p:cNvSpPr/>
              <p:nvPr/>
            </p:nvSpPr>
            <p:spPr bwMode="auto">
              <a:xfrm>
                <a:off x="3886200" y="4724400"/>
                <a:ext cx="1905000" cy="762000"/>
              </a:xfrm>
              <a:prstGeom prst="rect">
                <a:avLst/>
              </a:prstGeom>
              <a:solidFill>
                <a:srgbClr val="00009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2000" dirty="0">
                    <a:solidFill>
                      <a:schemeClr val="bg1"/>
                    </a:solidFill>
                    <a:latin typeface="Arial" charset="0"/>
                    <a:ea typeface="ＭＳ Ｐゴシック" charset="-128"/>
                    <a:cs typeface="ＭＳ Ｐゴシック" charset="-128"/>
                  </a:rPr>
                  <a:t>Data Path</a:t>
                </a:r>
              </a:p>
            </p:txBody>
          </p:sp>
          <p:sp>
            <p:nvSpPr>
              <p:cNvPr id="26" name="Rectangle 25"/>
              <p:cNvSpPr/>
              <p:nvPr/>
            </p:nvSpPr>
            <p:spPr bwMode="auto">
              <a:xfrm>
                <a:off x="3886200" y="5867400"/>
                <a:ext cx="1905000" cy="762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2000" dirty="0">
                    <a:solidFill>
                      <a:srgbClr val="FFFFFF"/>
                    </a:solidFill>
                    <a:latin typeface="Arial" charset="0"/>
                    <a:ea typeface="ＭＳ Ｐゴシック" charset="-128"/>
                    <a:cs typeface="ＭＳ Ｐゴシック" charset="-128"/>
                  </a:rPr>
                  <a:t>Control Unit</a:t>
                </a:r>
              </a:p>
            </p:txBody>
          </p:sp>
          <p:cxnSp>
            <p:nvCxnSpPr>
              <p:cNvPr id="5" name="Straight Arrow Connector 4"/>
              <p:cNvCxnSpPr/>
              <p:nvPr/>
            </p:nvCxnSpPr>
            <p:spPr bwMode="auto">
              <a:xfrm>
                <a:off x="4419600" y="5486400"/>
                <a:ext cx="0" cy="381000"/>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cxnSp>
            <p:nvCxnSpPr>
              <p:cNvPr id="27" name="Straight Arrow Connector 26"/>
              <p:cNvCxnSpPr/>
              <p:nvPr/>
            </p:nvCxnSpPr>
            <p:spPr bwMode="auto">
              <a:xfrm flipV="1">
                <a:off x="5257800" y="5486400"/>
                <a:ext cx="0" cy="381000"/>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grpSp>
      </p:grpSp>
      <p:sp>
        <p:nvSpPr>
          <p:cNvPr id="10" name="Content Placeholder 9">
            <a:extLst>
              <a:ext uri="{FF2B5EF4-FFF2-40B4-BE49-F238E27FC236}">
                <a16:creationId xmlns:a16="http://schemas.microsoft.com/office/drawing/2014/main" id="{836193E1-9B69-8D49-8C83-562898258E81}"/>
              </a:ext>
            </a:extLst>
          </p:cNvPr>
          <p:cNvSpPr>
            <a:spLocks noGrp="1"/>
          </p:cNvSpPr>
          <p:nvPr>
            <p:ph idx="1"/>
          </p:nvPr>
        </p:nvSpPr>
        <p:spPr>
          <a:xfrm>
            <a:off x="622051" y="3863155"/>
            <a:ext cx="10972800" cy="2743200"/>
          </a:xfrm>
        </p:spPr>
        <p:txBody>
          <a:bodyPr>
            <a:normAutofit fontScale="92500"/>
          </a:bodyPr>
          <a:lstStyle/>
          <a:p>
            <a:pPr marL="457200" indent="-457200">
              <a:buFont typeface="Arial" panose="020B0604020202020204" pitchFamily="34" charset="0"/>
              <a:buChar char="•"/>
            </a:pPr>
            <a:r>
              <a:rPr lang="en-US" sz="2800" dirty="0"/>
              <a:t>Most </a:t>
            </a:r>
            <a:r>
              <a:rPr lang="en-US" sz="2800" dirty="0" err="1" smtClean="0"/>
              <a:t>Input/Output</a:t>
            </a:r>
            <a:r>
              <a:rPr lang="en-US" sz="2800" dirty="0" smtClean="0"/>
              <a:t> (I/O) </a:t>
            </a:r>
            <a:r>
              <a:rPr lang="en-US" sz="2800" dirty="0"/>
              <a:t>devices are EXTREMELY slow compared to CPU</a:t>
            </a:r>
          </a:p>
          <a:p>
            <a:pPr lvl="1"/>
            <a:r>
              <a:rPr lang="en-US" sz="2400" dirty="0"/>
              <a:t>Disk: read/write ~1,000,000 times slower than CPU register</a:t>
            </a:r>
          </a:p>
          <a:p>
            <a:pPr lvl="1"/>
            <a:r>
              <a:rPr lang="en-US" sz="2400" dirty="0"/>
              <a:t>Keyboard/display: much slower than disk!</a:t>
            </a:r>
          </a:p>
          <a:p>
            <a:pPr lvl="1"/>
            <a:r>
              <a:rPr lang="en-US" sz="2400" dirty="0"/>
              <a:t>Doesn’t make sense for CPU to remain idle waiting for I/O operations to complete</a:t>
            </a:r>
          </a:p>
          <a:p>
            <a:r>
              <a:rPr lang="en-US" sz="2800" dirty="0"/>
              <a:t>I/O devices operate concurrent with CPU</a:t>
            </a:r>
          </a:p>
          <a:p>
            <a:pPr lvl="1"/>
            <a:r>
              <a:rPr lang="en-US" sz="2400" dirty="0"/>
              <a:t>How does the CPU know when an I/O operation has completed?</a:t>
            </a:r>
          </a:p>
        </p:txBody>
      </p:sp>
    </p:spTree>
    <p:extLst>
      <p:ext uri="{BB962C8B-B14F-4D97-AF65-F5344CB8AC3E}">
        <p14:creationId xmlns:p14="http://schemas.microsoft.com/office/powerpoint/2010/main" val="3838970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Interfacing with I/O</a:t>
            </a:r>
            <a:endParaRPr lang="en-US" dirty="0"/>
          </a:p>
        </p:txBody>
      </p:sp>
      <p:sp>
        <p:nvSpPr>
          <p:cNvPr id="3" name="Content Placeholder 2"/>
          <p:cNvSpPr>
            <a:spLocks noGrp="1"/>
          </p:cNvSpPr>
          <p:nvPr>
            <p:ph idx="1"/>
          </p:nvPr>
        </p:nvSpPr>
        <p:spPr/>
        <p:txBody>
          <a:bodyPr/>
          <a:lstStyle/>
          <a:p>
            <a:r>
              <a:rPr lang="en-US" dirty="0" smtClean="0"/>
              <a:t>Given how slow I/O devices operate relative to processor speeds, what are some ways to accomplish I/O?</a:t>
            </a:r>
          </a:p>
          <a:p>
            <a:r>
              <a:rPr lang="en-US" dirty="0" smtClean="0"/>
              <a:t>What are some other considerations to keep in mind when handling I/O?</a:t>
            </a:r>
          </a:p>
          <a:p>
            <a:pPr marL="0" indent="0">
              <a:buNone/>
            </a:pPr>
            <a:endParaRPr lang="en-US" dirty="0" smtClean="0"/>
          </a:p>
          <a:p>
            <a:r>
              <a:rPr lang="en-US" dirty="0" smtClean="0"/>
              <a:t>Note that we will spend the rest of today providing some answers to these questions, at a high level.</a:t>
            </a:r>
            <a:endParaRPr lang="en-US" dirty="0"/>
          </a:p>
        </p:txBody>
      </p:sp>
    </p:spTree>
    <p:extLst>
      <p:ext uri="{BB962C8B-B14F-4D97-AF65-F5344CB8AC3E}">
        <p14:creationId xmlns:p14="http://schemas.microsoft.com/office/powerpoint/2010/main" val="3133121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47F15-BDE9-CC43-9F06-5B26385158DA}"/>
              </a:ext>
            </a:extLst>
          </p:cNvPr>
          <p:cNvSpPr>
            <a:spLocks noGrp="1"/>
          </p:cNvSpPr>
          <p:nvPr>
            <p:ph type="title"/>
          </p:nvPr>
        </p:nvSpPr>
        <p:spPr>
          <a:xfrm>
            <a:off x="1825083" y="1"/>
            <a:ext cx="8229600" cy="836341"/>
          </a:xfrm>
        </p:spPr>
        <p:txBody>
          <a:bodyPr/>
          <a:lstStyle/>
          <a:p>
            <a:r>
              <a:rPr lang="en-US" dirty="0"/>
              <a:t>Device Registers</a:t>
            </a:r>
          </a:p>
        </p:txBody>
      </p:sp>
      <p:grpSp>
        <p:nvGrpSpPr>
          <p:cNvPr id="15" name="Group 14">
            <a:extLst>
              <a:ext uri="{FF2B5EF4-FFF2-40B4-BE49-F238E27FC236}">
                <a16:creationId xmlns:a16="http://schemas.microsoft.com/office/drawing/2014/main" id="{F58F6550-3D6E-004B-BA46-60DD07241983}"/>
              </a:ext>
            </a:extLst>
          </p:cNvPr>
          <p:cNvGrpSpPr/>
          <p:nvPr/>
        </p:nvGrpSpPr>
        <p:grpSpPr>
          <a:xfrm>
            <a:off x="1758177" y="814039"/>
            <a:ext cx="2899317" cy="3713356"/>
            <a:chOff x="3239906" y="1022778"/>
            <a:chExt cx="1898122" cy="2737513"/>
          </a:xfrm>
        </p:grpSpPr>
        <p:sp>
          <p:nvSpPr>
            <p:cNvPr id="7" name="Rectangle 6">
              <a:extLst>
                <a:ext uri="{FF2B5EF4-FFF2-40B4-BE49-F238E27FC236}">
                  <a16:creationId xmlns:a16="http://schemas.microsoft.com/office/drawing/2014/main" id="{0385336E-8647-3847-98E3-79A1AB7E8225}"/>
                </a:ext>
              </a:extLst>
            </p:cNvPr>
            <p:cNvSpPr/>
            <p:nvPr/>
          </p:nvSpPr>
          <p:spPr>
            <a:xfrm>
              <a:off x="3239906" y="1022778"/>
              <a:ext cx="1898122" cy="2737513"/>
            </a:xfrm>
            <a:prstGeom prst="rect">
              <a:avLst/>
            </a:prstGeom>
            <a:solidFill>
              <a:schemeClr val="accent1">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2000" dirty="0">
                  <a:solidFill>
                    <a:schemeClr val="tx1"/>
                  </a:solidFill>
                </a:rPr>
                <a:t>Central Processing Unit (CPU)</a:t>
              </a:r>
            </a:p>
          </p:txBody>
        </p:sp>
        <p:grpSp>
          <p:nvGrpSpPr>
            <p:cNvPr id="10" name="Group 9">
              <a:extLst>
                <a:ext uri="{FF2B5EF4-FFF2-40B4-BE49-F238E27FC236}">
                  <a16:creationId xmlns:a16="http://schemas.microsoft.com/office/drawing/2014/main" id="{2170F85B-5BDB-5442-9432-BD07DE121107}"/>
                </a:ext>
              </a:extLst>
            </p:cNvPr>
            <p:cNvGrpSpPr/>
            <p:nvPr/>
          </p:nvGrpSpPr>
          <p:grpSpPr>
            <a:xfrm>
              <a:off x="3354400" y="2060707"/>
              <a:ext cx="1715028" cy="1573689"/>
              <a:chOff x="3886200" y="4724400"/>
              <a:chExt cx="1905000" cy="1905000"/>
            </a:xfrm>
          </p:grpSpPr>
          <p:sp>
            <p:nvSpPr>
              <p:cNvPr id="11" name="Rectangle 10">
                <a:extLst>
                  <a:ext uri="{FF2B5EF4-FFF2-40B4-BE49-F238E27FC236}">
                    <a16:creationId xmlns:a16="http://schemas.microsoft.com/office/drawing/2014/main" id="{D50ADDCA-83D2-F948-AEA1-B77915A7A129}"/>
                  </a:ext>
                </a:extLst>
              </p:cNvPr>
              <p:cNvSpPr/>
              <p:nvPr/>
            </p:nvSpPr>
            <p:spPr bwMode="auto">
              <a:xfrm>
                <a:off x="3886200" y="4724400"/>
                <a:ext cx="1905000" cy="762000"/>
              </a:xfrm>
              <a:prstGeom prst="rect">
                <a:avLst/>
              </a:prstGeom>
              <a:solidFill>
                <a:srgbClr val="00009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2000" dirty="0">
                    <a:solidFill>
                      <a:schemeClr val="bg1"/>
                    </a:solidFill>
                    <a:latin typeface="Arial" charset="0"/>
                    <a:ea typeface="ＭＳ Ｐゴシック" charset="-128"/>
                    <a:cs typeface="ＭＳ Ｐゴシック" charset="-128"/>
                  </a:rPr>
                  <a:t>Data Path</a:t>
                </a:r>
              </a:p>
            </p:txBody>
          </p:sp>
          <p:sp>
            <p:nvSpPr>
              <p:cNvPr id="12" name="Rectangle 11">
                <a:extLst>
                  <a:ext uri="{FF2B5EF4-FFF2-40B4-BE49-F238E27FC236}">
                    <a16:creationId xmlns:a16="http://schemas.microsoft.com/office/drawing/2014/main" id="{5269C05D-1794-E547-B285-959B1E279885}"/>
                  </a:ext>
                </a:extLst>
              </p:cNvPr>
              <p:cNvSpPr/>
              <p:nvPr/>
            </p:nvSpPr>
            <p:spPr bwMode="auto">
              <a:xfrm>
                <a:off x="3886200" y="5867400"/>
                <a:ext cx="1905000" cy="762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2000" dirty="0">
                    <a:solidFill>
                      <a:srgbClr val="FFFFFF"/>
                    </a:solidFill>
                    <a:latin typeface="Arial" charset="0"/>
                    <a:ea typeface="ＭＳ Ｐゴシック" charset="-128"/>
                    <a:cs typeface="ＭＳ Ｐゴシック" charset="-128"/>
                  </a:rPr>
                  <a:t>Control Unit</a:t>
                </a:r>
              </a:p>
            </p:txBody>
          </p:sp>
          <p:cxnSp>
            <p:nvCxnSpPr>
              <p:cNvPr id="13" name="Straight Arrow Connector 12">
                <a:extLst>
                  <a:ext uri="{FF2B5EF4-FFF2-40B4-BE49-F238E27FC236}">
                    <a16:creationId xmlns:a16="http://schemas.microsoft.com/office/drawing/2014/main" id="{69A7BF2A-3CAC-CE4B-B519-4305765AD837}"/>
                  </a:ext>
                </a:extLst>
              </p:cNvPr>
              <p:cNvCxnSpPr/>
              <p:nvPr/>
            </p:nvCxnSpPr>
            <p:spPr bwMode="auto">
              <a:xfrm>
                <a:off x="4419600" y="5486400"/>
                <a:ext cx="0" cy="381000"/>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cxnSp>
            <p:nvCxnSpPr>
              <p:cNvPr id="14" name="Straight Arrow Connector 13">
                <a:extLst>
                  <a:ext uri="{FF2B5EF4-FFF2-40B4-BE49-F238E27FC236}">
                    <a16:creationId xmlns:a16="http://schemas.microsoft.com/office/drawing/2014/main" id="{A4206DB1-97CC-A248-828F-6AC8D9B51AD6}"/>
                  </a:ext>
                </a:extLst>
              </p:cNvPr>
              <p:cNvCxnSpPr/>
              <p:nvPr/>
            </p:nvCxnSpPr>
            <p:spPr bwMode="auto">
              <a:xfrm flipV="1">
                <a:off x="5257800" y="5486400"/>
                <a:ext cx="0" cy="381000"/>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grpSp>
      </p:grpSp>
      <p:pic>
        <p:nvPicPr>
          <p:cNvPr id="22" name="Picture 21">
            <a:extLst>
              <a:ext uri="{FF2B5EF4-FFF2-40B4-BE49-F238E27FC236}">
                <a16:creationId xmlns:a16="http://schemas.microsoft.com/office/drawing/2014/main" id="{836C1F99-9198-9E46-85DD-99A6FDFD18A4}"/>
              </a:ext>
            </a:extLst>
          </p:cNvPr>
          <p:cNvPicPr>
            <a:picLocks noChangeAspect="1"/>
          </p:cNvPicPr>
          <p:nvPr/>
        </p:nvPicPr>
        <p:blipFill>
          <a:blip r:embed="rId2"/>
          <a:stretch>
            <a:fillRect/>
          </a:stretch>
        </p:blipFill>
        <p:spPr>
          <a:xfrm>
            <a:off x="6986239" y="2988527"/>
            <a:ext cx="3505200" cy="1841500"/>
          </a:xfrm>
          <a:prstGeom prst="rect">
            <a:avLst/>
          </a:prstGeom>
        </p:spPr>
      </p:pic>
      <p:sp>
        <p:nvSpPr>
          <p:cNvPr id="3" name="Content Placeholder 2">
            <a:extLst>
              <a:ext uri="{FF2B5EF4-FFF2-40B4-BE49-F238E27FC236}">
                <a16:creationId xmlns:a16="http://schemas.microsoft.com/office/drawing/2014/main" id="{50E59610-B652-0244-A978-EF2C7CCA979D}"/>
              </a:ext>
            </a:extLst>
          </p:cNvPr>
          <p:cNvSpPr>
            <a:spLocks noGrp="1"/>
          </p:cNvSpPr>
          <p:nvPr>
            <p:ph idx="1"/>
          </p:nvPr>
        </p:nvSpPr>
        <p:spPr>
          <a:xfrm>
            <a:off x="601039" y="4588727"/>
            <a:ext cx="10972800" cy="2291575"/>
          </a:xfrm>
        </p:spPr>
        <p:txBody>
          <a:bodyPr>
            <a:normAutofit lnSpcReduction="10000"/>
          </a:bodyPr>
          <a:lstStyle/>
          <a:p>
            <a:pPr marL="0" indent="0">
              <a:buNone/>
            </a:pPr>
            <a:r>
              <a:rPr lang="en-US" sz="2400" dirty="0"/>
              <a:t>CPU communicates with I/O devices through device registers</a:t>
            </a:r>
          </a:p>
          <a:p>
            <a:r>
              <a:rPr lang="en-US" sz="2400" dirty="0"/>
              <a:t>Data (transferred to/from device)</a:t>
            </a:r>
          </a:p>
          <a:p>
            <a:r>
              <a:rPr lang="en-US" sz="2400" dirty="0"/>
              <a:t>Control: CPU writes into this register to (for example) initiate an I/O operation and specify parameters (e.g., what disk locations)</a:t>
            </a:r>
          </a:p>
          <a:p>
            <a:r>
              <a:rPr lang="en-US" sz="2400" dirty="0"/>
              <a:t>Status: CPU reads this register to find out the status of I/O operations (has data been received? I/O errors?)</a:t>
            </a:r>
          </a:p>
        </p:txBody>
      </p:sp>
      <p:sp>
        <p:nvSpPr>
          <p:cNvPr id="33" name="Freeform 32">
            <a:extLst>
              <a:ext uri="{FF2B5EF4-FFF2-40B4-BE49-F238E27FC236}">
                <a16:creationId xmlns:a16="http://schemas.microsoft.com/office/drawing/2014/main" id="{3D3A2B83-B75A-5E46-A4B8-9C41417BBF33}"/>
              </a:ext>
            </a:extLst>
          </p:cNvPr>
          <p:cNvSpPr/>
          <p:nvPr/>
        </p:nvSpPr>
        <p:spPr>
          <a:xfrm>
            <a:off x="6240967" y="2948178"/>
            <a:ext cx="2219093" cy="620213"/>
          </a:xfrm>
          <a:custGeom>
            <a:avLst/>
            <a:gdLst>
              <a:gd name="connsiteX0" fmla="*/ 2219093 w 2219093"/>
              <a:gd name="connsiteY0" fmla="*/ 620213 h 620213"/>
              <a:gd name="connsiteX1" fmla="*/ 2196790 w 2219093"/>
              <a:gd name="connsiteY1" fmla="*/ 564457 h 620213"/>
              <a:gd name="connsiteX2" fmla="*/ 2185639 w 2219093"/>
              <a:gd name="connsiteY2" fmla="*/ 531003 h 620213"/>
              <a:gd name="connsiteX3" fmla="*/ 2152185 w 2219093"/>
              <a:gd name="connsiteY3" fmla="*/ 508701 h 620213"/>
              <a:gd name="connsiteX4" fmla="*/ 2096429 w 2219093"/>
              <a:gd name="connsiteY4" fmla="*/ 452945 h 620213"/>
              <a:gd name="connsiteX5" fmla="*/ 2062975 w 2219093"/>
              <a:gd name="connsiteY5" fmla="*/ 430643 h 620213"/>
              <a:gd name="connsiteX6" fmla="*/ 2007219 w 2219093"/>
              <a:gd name="connsiteY6" fmla="*/ 374886 h 620213"/>
              <a:gd name="connsiteX7" fmla="*/ 1973766 w 2219093"/>
              <a:gd name="connsiteY7" fmla="*/ 341433 h 620213"/>
              <a:gd name="connsiteX8" fmla="*/ 1951463 w 2219093"/>
              <a:gd name="connsiteY8" fmla="*/ 319130 h 620213"/>
              <a:gd name="connsiteX9" fmla="*/ 1918010 w 2219093"/>
              <a:gd name="connsiteY9" fmla="*/ 296828 h 620213"/>
              <a:gd name="connsiteX10" fmla="*/ 1895707 w 2219093"/>
              <a:gd name="connsiteY10" fmla="*/ 274525 h 620213"/>
              <a:gd name="connsiteX11" fmla="*/ 1862254 w 2219093"/>
              <a:gd name="connsiteY11" fmla="*/ 252223 h 620213"/>
              <a:gd name="connsiteX12" fmla="*/ 1784195 w 2219093"/>
              <a:gd name="connsiteY12" fmla="*/ 196467 h 620213"/>
              <a:gd name="connsiteX13" fmla="*/ 1728439 w 2219093"/>
              <a:gd name="connsiteY13" fmla="*/ 151862 h 620213"/>
              <a:gd name="connsiteX14" fmla="*/ 1672683 w 2219093"/>
              <a:gd name="connsiteY14" fmla="*/ 118408 h 620213"/>
              <a:gd name="connsiteX15" fmla="*/ 1650380 w 2219093"/>
              <a:gd name="connsiteY15" fmla="*/ 96106 h 620213"/>
              <a:gd name="connsiteX16" fmla="*/ 1605775 w 2219093"/>
              <a:gd name="connsiteY16" fmla="*/ 84955 h 620213"/>
              <a:gd name="connsiteX17" fmla="*/ 1538868 w 2219093"/>
              <a:gd name="connsiteY17" fmla="*/ 62652 h 620213"/>
              <a:gd name="connsiteX18" fmla="*/ 1494263 w 2219093"/>
              <a:gd name="connsiteY18" fmla="*/ 40350 h 620213"/>
              <a:gd name="connsiteX19" fmla="*/ 1382751 w 2219093"/>
              <a:gd name="connsiteY19" fmla="*/ 6896 h 620213"/>
              <a:gd name="connsiteX20" fmla="*/ 825190 w 2219093"/>
              <a:gd name="connsiteY20" fmla="*/ 29199 h 620213"/>
              <a:gd name="connsiteX21" fmla="*/ 791736 w 2219093"/>
              <a:gd name="connsiteY21" fmla="*/ 40350 h 620213"/>
              <a:gd name="connsiteX22" fmla="*/ 724829 w 2219093"/>
              <a:gd name="connsiteY22" fmla="*/ 84955 h 620213"/>
              <a:gd name="connsiteX23" fmla="*/ 646771 w 2219093"/>
              <a:gd name="connsiteY23" fmla="*/ 118408 h 620213"/>
              <a:gd name="connsiteX24" fmla="*/ 546410 w 2219093"/>
              <a:gd name="connsiteY24" fmla="*/ 174164 h 620213"/>
              <a:gd name="connsiteX25" fmla="*/ 479502 w 2219093"/>
              <a:gd name="connsiteY25" fmla="*/ 218769 h 620213"/>
              <a:gd name="connsiteX26" fmla="*/ 446049 w 2219093"/>
              <a:gd name="connsiteY26" fmla="*/ 241072 h 620213"/>
              <a:gd name="connsiteX27" fmla="*/ 401444 w 2219093"/>
              <a:gd name="connsiteY27" fmla="*/ 285677 h 620213"/>
              <a:gd name="connsiteX28" fmla="*/ 356839 w 2219093"/>
              <a:gd name="connsiteY28" fmla="*/ 330282 h 620213"/>
              <a:gd name="connsiteX29" fmla="*/ 312234 w 2219093"/>
              <a:gd name="connsiteY29" fmla="*/ 397189 h 620213"/>
              <a:gd name="connsiteX30" fmla="*/ 289932 w 2219093"/>
              <a:gd name="connsiteY30" fmla="*/ 430643 h 620213"/>
              <a:gd name="connsiteX31" fmla="*/ 267629 w 2219093"/>
              <a:gd name="connsiteY31" fmla="*/ 452945 h 620213"/>
              <a:gd name="connsiteX32" fmla="*/ 234175 w 2219093"/>
              <a:gd name="connsiteY32" fmla="*/ 508701 h 620213"/>
              <a:gd name="connsiteX33" fmla="*/ 167268 w 2219093"/>
              <a:gd name="connsiteY33" fmla="*/ 531003 h 620213"/>
              <a:gd name="connsiteX34" fmla="*/ 133814 w 2219093"/>
              <a:gd name="connsiteY34" fmla="*/ 553306 h 620213"/>
              <a:gd name="connsiteX35" fmla="*/ 100361 w 2219093"/>
              <a:gd name="connsiteY35" fmla="*/ 564457 h 620213"/>
              <a:gd name="connsiteX36" fmla="*/ 0 w 2219093"/>
              <a:gd name="connsiteY36" fmla="*/ 575608 h 620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219093" h="620213">
                <a:moveTo>
                  <a:pt x="2219093" y="620213"/>
                </a:moveTo>
                <a:cubicBezTo>
                  <a:pt x="2211659" y="601628"/>
                  <a:pt x="2203819" y="583200"/>
                  <a:pt x="2196790" y="564457"/>
                </a:cubicBezTo>
                <a:cubicBezTo>
                  <a:pt x="2192663" y="553451"/>
                  <a:pt x="2192982" y="540182"/>
                  <a:pt x="2185639" y="531003"/>
                </a:cubicBezTo>
                <a:cubicBezTo>
                  <a:pt x="2177267" y="520538"/>
                  <a:pt x="2162271" y="517526"/>
                  <a:pt x="2152185" y="508701"/>
                </a:cubicBezTo>
                <a:cubicBezTo>
                  <a:pt x="2132404" y="491393"/>
                  <a:pt x="2118299" y="467524"/>
                  <a:pt x="2096429" y="452945"/>
                </a:cubicBezTo>
                <a:cubicBezTo>
                  <a:pt x="2085278" y="445511"/>
                  <a:pt x="2073061" y="439468"/>
                  <a:pt x="2062975" y="430643"/>
                </a:cubicBezTo>
                <a:cubicBezTo>
                  <a:pt x="2043194" y="413335"/>
                  <a:pt x="2025804" y="393472"/>
                  <a:pt x="2007219" y="374886"/>
                </a:cubicBezTo>
                <a:lnTo>
                  <a:pt x="1973766" y="341433"/>
                </a:lnTo>
                <a:cubicBezTo>
                  <a:pt x="1966332" y="333999"/>
                  <a:pt x="1960211" y="324962"/>
                  <a:pt x="1951463" y="319130"/>
                </a:cubicBezTo>
                <a:cubicBezTo>
                  <a:pt x="1940312" y="311696"/>
                  <a:pt x="1928475" y="305200"/>
                  <a:pt x="1918010" y="296828"/>
                </a:cubicBezTo>
                <a:cubicBezTo>
                  <a:pt x="1909800" y="290260"/>
                  <a:pt x="1903917" y="281093"/>
                  <a:pt x="1895707" y="274525"/>
                </a:cubicBezTo>
                <a:cubicBezTo>
                  <a:pt x="1885242" y="266153"/>
                  <a:pt x="1872429" y="260945"/>
                  <a:pt x="1862254" y="252223"/>
                </a:cubicBezTo>
                <a:cubicBezTo>
                  <a:pt x="1794906" y="194496"/>
                  <a:pt x="1845664" y="216956"/>
                  <a:pt x="1784195" y="196467"/>
                </a:cubicBezTo>
                <a:cubicBezTo>
                  <a:pt x="1739778" y="129839"/>
                  <a:pt x="1788285" y="187769"/>
                  <a:pt x="1728439" y="151862"/>
                </a:cubicBezTo>
                <a:cubicBezTo>
                  <a:pt x="1651896" y="105938"/>
                  <a:pt x="1767459" y="150003"/>
                  <a:pt x="1672683" y="118408"/>
                </a:cubicBezTo>
                <a:cubicBezTo>
                  <a:pt x="1665249" y="110974"/>
                  <a:pt x="1659784" y="100808"/>
                  <a:pt x="1650380" y="96106"/>
                </a:cubicBezTo>
                <a:cubicBezTo>
                  <a:pt x="1636672" y="89252"/>
                  <a:pt x="1620455" y="89359"/>
                  <a:pt x="1605775" y="84955"/>
                </a:cubicBezTo>
                <a:cubicBezTo>
                  <a:pt x="1583258" y="78200"/>
                  <a:pt x="1560695" y="71383"/>
                  <a:pt x="1538868" y="62652"/>
                </a:cubicBezTo>
                <a:cubicBezTo>
                  <a:pt x="1523434" y="56478"/>
                  <a:pt x="1509697" y="46524"/>
                  <a:pt x="1494263" y="40350"/>
                </a:cubicBezTo>
                <a:cubicBezTo>
                  <a:pt x="1449009" y="22248"/>
                  <a:pt x="1426568" y="17850"/>
                  <a:pt x="1382751" y="6896"/>
                </a:cubicBezTo>
                <a:cubicBezTo>
                  <a:pt x="1172208" y="11473"/>
                  <a:pt x="1007241" y="-22816"/>
                  <a:pt x="825190" y="29199"/>
                </a:cubicBezTo>
                <a:cubicBezTo>
                  <a:pt x="813888" y="32428"/>
                  <a:pt x="802887" y="36633"/>
                  <a:pt x="791736" y="40350"/>
                </a:cubicBezTo>
                <a:cubicBezTo>
                  <a:pt x="769434" y="55218"/>
                  <a:pt x="750258" y="76479"/>
                  <a:pt x="724829" y="84955"/>
                </a:cubicBezTo>
                <a:cubicBezTo>
                  <a:pt x="690220" y="96491"/>
                  <a:pt x="681220" y="97738"/>
                  <a:pt x="646771" y="118408"/>
                </a:cubicBezTo>
                <a:cubicBezTo>
                  <a:pt x="550912" y="175923"/>
                  <a:pt x="613699" y="151734"/>
                  <a:pt x="546410" y="174164"/>
                </a:cubicBezTo>
                <a:lnTo>
                  <a:pt x="479502" y="218769"/>
                </a:lnTo>
                <a:cubicBezTo>
                  <a:pt x="468351" y="226203"/>
                  <a:pt x="455526" y="231595"/>
                  <a:pt x="446049" y="241072"/>
                </a:cubicBezTo>
                <a:lnTo>
                  <a:pt x="401444" y="285677"/>
                </a:lnTo>
                <a:lnTo>
                  <a:pt x="356839" y="330282"/>
                </a:lnTo>
                <a:lnTo>
                  <a:pt x="312234" y="397189"/>
                </a:lnTo>
                <a:cubicBezTo>
                  <a:pt x="304800" y="408340"/>
                  <a:pt x="299409" y="421166"/>
                  <a:pt x="289932" y="430643"/>
                </a:cubicBezTo>
                <a:lnTo>
                  <a:pt x="267629" y="452945"/>
                </a:lnTo>
                <a:cubicBezTo>
                  <a:pt x="259998" y="475837"/>
                  <a:pt x="258668" y="496455"/>
                  <a:pt x="234175" y="508701"/>
                </a:cubicBezTo>
                <a:cubicBezTo>
                  <a:pt x="213148" y="519214"/>
                  <a:pt x="167268" y="531003"/>
                  <a:pt x="167268" y="531003"/>
                </a:cubicBezTo>
                <a:cubicBezTo>
                  <a:pt x="156117" y="538437"/>
                  <a:pt x="145801" y="547312"/>
                  <a:pt x="133814" y="553306"/>
                </a:cubicBezTo>
                <a:cubicBezTo>
                  <a:pt x="123301" y="558563"/>
                  <a:pt x="111764" y="561606"/>
                  <a:pt x="100361" y="564457"/>
                </a:cubicBezTo>
                <a:cubicBezTo>
                  <a:pt x="44093" y="578524"/>
                  <a:pt x="52523" y="575608"/>
                  <a:pt x="0" y="575608"/>
                </a:cubicBezTo>
              </a:path>
            </a:pathLst>
          </a:cu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Freeform 33">
            <a:extLst>
              <a:ext uri="{FF2B5EF4-FFF2-40B4-BE49-F238E27FC236}">
                <a16:creationId xmlns:a16="http://schemas.microsoft.com/office/drawing/2014/main" id="{C48494DF-067D-134F-8904-EF3713260862}"/>
              </a:ext>
            </a:extLst>
          </p:cNvPr>
          <p:cNvSpPr/>
          <p:nvPr/>
        </p:nvSpPr>
        <p:spPr>
          <a:xfrm>
            <a:off x="6196361" y="1683834"/>
            <a:ext cx="1605776" cy="490654"/>
          </a:xfrm>
          <a:custGeom>
            <a:avLst/>
            <a:gdLst>
              <a:gd name="connsiteX0" fmla="*/ 1605776 w 1605776"/>
              <a:gd name="connsiteY0" fmla="*/ 490654 h 490654"/>
              <a:gd name="connsiteX1" fmla="*/ 1483112 w 1605776"/>
              <a:gd name="connsiteY1" fmla="*/ 468351 h 490654"/>
              <a:gd name="connsiteX2" fmla="*/ 1416205 w 1605776"/>
              <a:gd name="connsiteY2" fmla="*/ 457200 h 490654"/>
              <a:gd name="connsiteX3" fmla="*/ 1360449 w 1605776"/>
              <a:gd name="connsiteY3" fmla="*/ 446049 h 490654"/>
              <a:gd name="connsiteX4" fmla="*/ 1293541 w 1605776"/>
              <a:gd name="connsiteY4" fmla="*/ 423746 h 490654"/>
              <a:gd name="connsiteX5" fmla="*/ 1237785 w 1605776"/>
              <a:gd name="connsiteY5" fmla="*/ 367990 h 490654"/>
              <a:gd name="connsiteX6" fmla="*/ 1215483 w 1605776"/>
              <a:gd name="connsiteY6" fmla="*/ 334537 h 490654"/>
              <a:gd name="connsiteX7" fmla="*/ 1159727 w 1605776"/>
              <a:gd name="connsiteY7" fmla="*/ 289932 h 490654"/>
              <a:gd name="connsiteX8" fmla="*/ 1115122 w 1605776"/>
              <a:gd name="connsiteY8" fmla="*/ 234176 h 490654"/>
              <a:gd name="connsiteX9" fmla="*/ 1092819 w 1605776"/>
              <a:gd name="connsiteY9" fmla="*/ 211873 h 490654"/>
              <a:gd name="connsiteX10" fmla="*/ 1059366 w 1605776"/>
              <a:gd name="connsiteY10" fmla="*/ 189571 h 490654"/>
              <a:gd name="connsiteX11" fmla="*/ 1037063 w 1605776"/>
              <a:gd name="connsiteY11" fmla="*/ 167268 h 490654"/>
              <a:gd name="connsiteX12" fmla="*/ 1003610 w 1605776"/>
              <a:gd name="connsiteY12" fmla="*/ 144966 h 490654"/>
              <a:gd name="connsiteX13" fmla="*/ 959005 w 1605776"/>
              <a:gd name="connsiteY13" fmla="*/ 100361 h 490654"/>
              <a:gd name="connsiteX14" fmla="*/ 791737 w 1605776"/>
              <a:gd name="connsiteY14" fmla="*/ 44605 h 490654"/>
              <a:gd name="connsiteX15" fmla="*/ 724829 w 1605776"/>
              <a:gd name="connsiteY15" fmla="*/ 22303 h 490654"/>
              <a:gd name="connsiteX16" fmla="*/ 691376 w 1605776"/>
              <a:gd name="connsiteY16" fmla="*/ 11151 h 490654"/>
              <a:gd name="connsiteX17" fmla="*/ 602166 w 1605776"/>
              <a:gd name="connsiteY17" fmla="*/ 0 h 490654"/>
              <a:gd name="connsiteX18" fmla="*/ 334537 w 1605776"/>
              <a:gd name="connsiteY18" fmla="*/ 11151 h 490654"/>
              <a:gd name="connsiteX19" fmla="*/ 245327 w 1605776"/>
              <a:gd name="connsiteY19" fmla="*/ 33454 h 490654"/>
              <a:gd name="connsiteX20" fmla="*/ 178419 w 1605776"/>
              <a:gd name="connsiteY20" fmla="*/ 55756 h 490654"/>
              <a:gd name="connsiteX21" fmla="*/ 133815 w 1605776"/>
              <a:gd name="connsiteY21" fmla="*/ 111512 h 490654"/>
              <a:gd name="connsiteX22" fmla="*/ 111512 w 1605776"/>
              <a:gd name="connsiteY22" fmla="*/ 133815 h 490654"/>
              <a:gd name="connsiteX23" fmla="*/ 89210 w 1605776"/>
              <a:gd name="connsiteY23" fmla="*/ 167268 h 490654"/>
              <a:gd name="connsiteX24" fmla="*/ 55756 w 1605776"/>
              <a:gd name="connsiteY24" fmla="*/ 178420 h 490654"/>
              <a:gd name="connsiteX25" fmla="*/ 33454 w 1605776"/>
              <a:gd name="connsiteY25" fmla="*/ 211873 h 490654"/>
              <a:gd name="connsiteX26" fmla="*/ 0 w 1605776"/>
              <a:gd name="connsiteY26" fmla="*/ 256478 h 490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05776" h="490654">
                <a:moveTo>
                  <a:pt x="1605776" y="490654"/>
                </a:moveTo>
                <a:cubicBezTo>
                  <a:pt x="1408636" y="457798"/>
                  <a:pt x="1654536" y="499520"/>
                  <a:pt x="1483112" y="468351"/>
                </a:cubicBezTo>
                <a:cubicBezTo>
                  <a:pt x="1460867" y="464306"/>
                  <a:pt x="1438450" y="461245"/>
                  <a:pt x="1416205" y="457200"/>
                </a:cubicBezTo>
                <a:cubicBezTo>
                  <a:pt x="1397557" y="453810"/>
                  <a:pt x="1378735" y="451036"/>
                  <a:pt x="1360449" y="446049"/>
                </a:cubicBezTo>
                <a:cubicBezTo>
                  <a:pt x="1337768" y="439863"/>
                  <a:pt x="1293541" y="423746"/>
                  <a:pt x="1293541" y="423746"/>
                </a:cubicBezTo>
                <a:cubicBezTo>
                  <a:pt x="1234070" y="334540"/>
                  <a:pt x="1312126" y="442331"/>
                  <a:pt x="1237785" y="367990"/>
                </a:cubicBezTo>
                <a:cubicBezTo>
                  <a:pt x="1228308" y="358513"/>
                  <a:pt x="1223855" y="345002"/>
                  <a:pt x="1215483" y="334537"/>
                </a:cubicBezTo>
                <a:cubicBezTo>
                  <a:pt x="1191549" y="304619"/>
                  <a:pt x="1191927" y="315692"/>
                  <a:pt x="1159727" y="289932"/>
                </a:cubicBezTo>
                <a:cubicBezTo>
                  <a:pt x="1129809" y="265998"/>
                  <a:pt x="1140882" y="266376"/>
                  <a:pt x="1115122" y="234176"/>
                </a:cubicBezTo>
                <a:cubicBezTo>
                  <a:pt x="1108554" y="225966"/>
                  <a:pt x="1101029" y="218441"/>
                  <a:pt x="1092819" y="211873"/>
                </a:cubicBezTo>
                <a:cubicBezTo>
                  <a:pt x="1082354" y="203501"/>
                  <a:pt x="1069831" y="197943"/>
                  <a:pt x="1059366" y="189571"/>
                </a:cubicBezTo>
                <a:cubicBezTo>
                  <a:pt x="1051156" y="183003"/>
                  <a:pt x="1045273" y="173836"/>
                  <a:pt x="1037063" y="167268"/>
                </a:cubicBezTo>
                <a:cubicBezTo>
                  <a:pt x="1026598" y="158896"/>
                  <a:pt x="1013785" y="153688"/>
                  <a:pt x="1003610" y="144966"/>
                </a:cubicBezTo>
                <a:cubicBezTo>
                  <a:pt x="987645" y="131282"/>
                  <a:pt x="978953" y="107010"/>
                  <a:pt x="959005" y="100361"/>
                </a:cubicBezTo>
                <a:lnTo>
                  <a:pt x="791737" y="44605"/>
                </a:lnTo>
                <a:lnTo>
                  <a:pt x="724829" y="22303"/>
                </a:lnTo>
                <a:cubicBezTo>
                  <a:pt x="713678" y="18586"/>
                  <a:pt x="703040" y="12609"/>
                  <a:pt x="691376" y="11151"/>
                </a:cubicBezTo>
                <a:lnTo>
                  <a:pt x="602166" y="0"/>
                </a:lnTo>
                <a:cubicBezTo>
                  <a:pt x="512956" y="3717"/>
                  <a:pt x="423434" y="2817"/>
                  <a:pt x="334537" y="11151"/>
                </a:cubicBezTo>
                <a:cubicBezTo>
                  <a:pt x="304019" y="14012"/>
                  <a:pt x="274406" y="23761"/>
                  <a:pt x="245327" y="33454"/>
                </a:cubicBezTo>
                <a:lnTo>
                  <a:pt x="178419" y="55756"/>
                </a:lnTo>
                <a:cubicBezTo>
                  <a:pt x="124565" y="109612"/>
                  <a:pt x="190089" y="41170"/>
                  <a:pt x="133815" y="111512"/>
                </a:cubicBezTo>
                <a:cubicBezTo>
                  <a:pt x="127247" y="119722"/>
                  <a:pt x="118080" y="125605"/>
                  <a:pt x="111512" y="133815"/>
                </a:cubicBezTo>
                <a:cubicBezTo>
                  <a:pt x="103140" y="144280"/>
                  <a:pt x="99675" y="158896"/>
                  <a:pt x="89210" y="167268"/>
                </a:cubicBezTo>
                <a:cubicBezTo>
                  <a:pt x="80031" y="174611"/>
                  <a:pt x="66907" y="174703"/>
                  <a:pt x="55756" y="178420"/>
                </a:cubicBezTo>
                <a:cubicBezTo>
                  <a:pt x="48322" y="189571"/>
                  <a:pt x="41826" y="201408"/>
                  <a:pt x="33454" y="211873"/>
                </a:cubicBezTo>
                <a:cubicBezTo>
                  <a:pt x="-4119" y="258839"/>
                  <a:pt x="23278" y="209921"/>
                  <a:pt x="0" y="256478"/>
                </a:cubicBezTo>
              </a:path>
            </a:pathLst>
          </a:custGeom>
          <a:no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DA843D68-AD80-C944-990D-65DF2EB49DF4}"/>
              </a:ext>
            </a:extLst>
          </p:cNvPr>
          <p:cNvGrpSpPr/>
          <p:nvPr/>
        </p:nvGrpSpPr>
        <p:grpSpPr>
          <a:xfrm>
            <a:off x="5003181" y="780585"/>
            <a:ext cx="1233749" cy="1806498"/>
            <a:chOff x="3479180" y="780585"/>
            <a:chExt cx="1233749" cy="1806498"/>
          </a:xfrm>
        </p:grpSpPr>
        <p:sp>
          <p:nvSpPr>
            <p:cNvPr id="26" name="Rectangle 25">
              <a:extLst>
                <a:ext uri="{FF2B5EF4-FFF2-40B4-BE49-F238E27FC236}">
                  <a16:creationId xmlns:a16="http://schemas.microsoft.com/office/drawing/2014/main" id="{9FB45775-276E-4740-9E69-7BDDCF5DB6FE}"/>
                </a:ext>
              </a:extLst>
            </p:cNvPr>
            <p:cNvSpPr/>
            <p:nvPr/>
          </p:nvSpPr>
          <p:spPr>
            <a:xfrm>
              <a:off x="3479180" y="780585"/>
              <a:ext cx="1230352" cy="1806498"/>
            </a:xfrm>
            <a:prstGeom prst="rect">
              <a:avLst/>
            </a:prstGeom>
            <a:solidFill>
              <a:schemeClr val="bg2">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E79F00C-03F7-C941-BEC6-9452928081BF}"/>
                </a:ext>
              </a:extLst>
            </p:cNvPr>
            <p:cNvGrpSpPr/>
            <p:nvPr/>
          </p:nvGrpSpPr>
          <p:grpSpPr>
            <a:xfrm>
              <a:off x="3553523" y="836340"/>
              <a:ext cx="338253" cy="1672685"/>
              <a:chOff x="3486615" y="1505414"/>
              <a:chExt cx="338253" cy="1672685"/>
            </a:xfrm>
          </p:grpSpPr>
          <p:sp>
            <p:nvSpPr>
              <p:cNvPr id="16" name="Rectangle 15">
                <a:extLst>
                  <a:ext uri="{FF2B5EF4-FFF2-40B4-BE49-F238E27FC236}">
                    <a16:creationId xmlns:a16="http://schemas.microsoft.com/office/drawing/2014/main" id="{D1CA5408-32E7-814E-A0A7-49268A1291A6}"/>
                  </a:ext>
                </a:extLst>
              </p:cNvPr>
              <p:cNvSpPr/>
              <p:nvPr/>
            </p:nvSpPr>
            <p:spPr>
              <a:xfrm>
                <a:off x="3490332" y="1505414"/>
                <a:ext cx="334536" cy="959005"/>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err="1">
                    <a:solidFill>
                      <a:schemeClr val="tx1"/>
                    </a:solidFill>
                  </a:rPr>
                  <a:t>cntr</a:t>
                </a:r>
                <a:r>
                  <a:rPr lang="en-US" dirty="0">
                    <a:solidFill>
                      <a:schemeClr val="tx1"/>
                    </a:solidFill>
                  </a:rPr>
                  <a:t>/stat</a:t>
                </a:r>
              </a:p>
            </p:txBody>
          </p:sp>
          <p:sp>
            <p:nvSpPr>
              <p:cNvPr id="17" name="Rectangle 16">
                <a:extLst>
                  <a:ext uri="{FF2B5EF4-FFF2-40B4-BE49-F238E27FC236}">
                    <a16:creationId xmlns:a16="http://schemas.microsoft.com/office/drawing/2014/main" id="{B9150D91-B538-6E4F-A0DC-844AD754474F}"/>
                  </a:ext>
                </a:extLst>
              </p:cNvPr>
              <p:cNvSpPr/>
              <p:nvPr/>
            </p:nvSpPr>
            <p:spPr>
              <a:xfrm>
                <a:off x="3486615" y="2471855"/>
                <a:ext cx="334536" cy="706244"/>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a:t>data</a:t>
                </a:r>
              </a:p>
            </p:txBody>
          </p:sp>
        </p:grpSp>
        <p:sp>
          <p:nvSpPr>
            <p:cNvPr id="28" name="TextBox 27">
              <a:extLst>
                <a:ext uri="{FF2B5EF4-FFF2-40B4-BE49-F238E27FC236}">
                  <a16:creationId xmlns:a16="http://schemas.microsoft.com/office/drawing/2014/main" id="{EFF15D53-C0BE-FF42-9EA1-97870FC9FF55}"/>
                </a:ext>
              </a:extLst>
            </p:cNvPr>
            <p:cNvSpPr txBox="1"/>
            <p:nvPr/>
          </p:nvSpPr>
          <p:spPr>
            <a:xfrm rot="16200000">
              <a:off x="3704864" y="1366915"/>
              <a:ext cx="1369799" cy="646331"/>
            </a:xfrm>
            <a:prstGeom prst="rect">
              <a:avLst/>
            </a:prstGeom>
            <a:noFill/>
          </p:spPr>
          <p:txBody>
            <a:bodyPr wrap="none" rtlCol="0">
              <a:spAutoFit/>
            </a:bodyPr>
            <a:lstStyle/>
            <a:p>
              <a:r>
                <a:rPr lang="en-US" dirty="0"/>
                <a:t>I/O interface</a:t>
              </a:r>
            </a:p>
            <a:p>
              <a:pPr algn="ctr"/>
              <a:r>
                <a:rPr lang="en-US" dirty="0"/>
                <a:t>circuit</a:t>
              </a:r>
            </a:p>
          </p:txBody>
        </p:sp>
      </p:grpSp>
      <p:grpSp>
        <p:nvGrpSpPr>
          <p:cNvPr id="30" name="Group 29">
            <a:extLst>
              <a:ext uri="{FF2B5EF4-FFF2-40B4-BE49-F238E27FC236}">
                <a16:creationId xmlns:a16="http://schemas.microsoft.com/office/drawing/2014/main" id="{C14BB5EB-F6E3-C147-96E7-AD809CE4EB11}"/>
              </a:ext>
            </a:extLst>
          </p:cNvPr>
          <p:cNvGrpSpPr/>
          <p:nvPr/>
        </p:nvGrpSpPr>
        <p:grpSpPr>
          <a:xfrm>
            <a:off x="4999464" y="2728332"/>
            <a:ext cx="1233749" cy="1806498"/>
            <a:chOff x="3475463" y="2728332"/>
            <a:chExt cx="1233749" cy="1806498"/>
          </a:xfrm>
        </p:grpSpPr>
        <p:sp>
          <p:nvSpPr>
            <p:cNvPr id="27" name="Rectangle 26">
              <a:extLst>
                <a:ext uri="{FF2B5EF4-FFF2-40B4-BE49-F238E27FC236}">
                  <a16:creationId xmlns:a16="http://schemas.microsoft.com/office/drawing/2014/main" id="{987DA71F-29CC-AE40-8071-5FAB1BD71A72}"/>
                </a:ext>
              </a:extLst>
            </p:cNvPr>
            <p:cNvSpPr/>
            <p:nvPr/>
          </p:nvSpPr>
          <p:spPr>
            <a:xfrm>
              <a:off x="3475463" y="2728332"/>
              <a:ext cx="1230352" cy="1806498"/>
            </a:xfrm>
            <a:prstGeom prst="rect">
              <a:avLst/>
            </a:prstGeom>
            <a:solidFill>
              <a:schemeClr val="accent4">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F0416F48-F08F-BA42-8EC4-A2B429DC227C}"/>
                </a:ext>
              </a:extLst>
            </p:cNvPr>
            <p:cNvGrpSpPr/>
            <p:nvPr/>
          </p:nvGrpSpPr>
          <p:grpSpPr>
            <a:xfrm>
              <a:off x="3549806" y="2772935"/>
              <a:ext cx="338253" cy="1672685"/>
              <a:chOff x="3486615" y="1505414"/>
              <a:chExt cx="338253" cy="1672685"/>
            </a:xfrm>
          </p:grpSpPr>
          <p:sp>
            <p:nvSpPr>
              <p:cNvPr id="24" name="Rectangle 23">
                <a:extLst>
                  <a:ext uri="{FF2B5EF4-FFF2-40B4-BE49-F238E27FC236}">
                    <a16:creationId xmlns:a16="http://schemas.microsoft.com/office/drawing/2014/main" id="{83E27070-31DB-7A41-BE97-B52C8116A1AE}"/>
                  </a:ext>
                </a:extLst>
              </p:cNvPr>
              <p:cNvSpPr/>
              <p:nvPr/>
            </p:nvSpPr>
            <p:spPr>
              <a:xfrm>
                <a:off x="3490332" y="1505414"/>
                <a:ext cx="334536" cy="959005"/>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err="1">
                    <a:solidFill>
                      <a:schemeClr val="tx1"/>
                    </a:solidFill>
                  </a:rPr>
                  <a:t>cntr</a:t>
                </a:r>
                <a:r>
                  <a:rPr lang="en-US" dirty="0">
                    <a:solidFill>
                      <a:schemeClr val="tx1"/>
                    </a:solidFill>
                  </a:rPr>
                  <a:t>/stat</a:t>
                </a:r>
              </a:p>
            </p:txBody>
          </p:sp>
          <p:sp>
            <p:nvSpPr>
              <p:cNvPr id="25" name="Rectangle 24">
                <a:extLst>
                  <a:ext uri="{FF2B5EF4-FFF2-40B4-BE49-F238E27FC236}">
                    <a16:creationId xmlns:a16="http://schemas.microsoft.com/office/drawing/2014/main" id="{CC6943CB-2C4C-5346-BBC2-01714092028F}"/>
                  </a:ext>
                </a:extLst>
              </p:cNvPr>
              <p:cNvSpPr/>
              <p:nvPr/>
            </p:nvSpPr>
            <p:spPr>
              <a:xfrm>
                <a:off x="3486615" y="2471855"/>
                <a:ext cx="334536" cy="706244"/>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a:t>data</a:t>
                </a:r>
              </a:p>
            </p:txBody>
          </p:sp>
        </p:grpSp>
        <p:sp>
          <p:nvSpPr>
            <p:cNvPr id="29" name="TextBox 28">
              <a:extLst>
                <a:ext uri="{FF2B5EF4-FFF2-40B4-BE49-F238E27FC236}">
                  <a16:creationId xmlns:a16="http://schemas.microsoft.com/office/drawing/2014/main" id="{BACE5545-92D6-BB4D-ABED-0E2E431A691D}"/>
                </a:ext>
              </a:extLst>
            </p:cNvPr>
            <p:cNvSpPr txBox="1"/>
            <p:nvPr/>
          </p:nvSpPr>
          <p:spPr>
            <a:xfrm rot="16200000">
              <a:off x="3701147" y="3336963"/>
              <a:ext cx="1369799" cy="646331"/>
            </a:xfrm>
            <a:prstGeom prst="rect">
              <a:avLst/>
            </a:prstGeom>
            <a:noFill/>
          </p:spPr>
          <p:txBody>
            <a:bodyPr wrap="none" rtlCol="0">
              <a:spAutoFit/>
            </a:bodyPr>
            <a:lstStyle/>
            <a:p>
              <a:r>
                <a:rPr lang="en-US" dirty="0"/>
                <a:t>I/O interface</a:t>
              </a:r>
            </a:p>
            <a:p>
              <a:pPr algn="ctr"/>
              <a:r>
                <a:rPr lang="en-US" dirty="0"/>
                <a:t>circuit</a:t>
              </a:r>
            </a:p>
          </p:txBody>
        </p:sp>
      </p:grpSp>
      <p:sp>
        <p:nvSpPr>
          <p:cNvPr id="38" name="TextBox 37">
            <a:extLst>
              <a:ext uri="{FF2B5EF4-FFF2-40B4-BE49-F238E27FC236}">
                <a16:creationId xmlns:a16="http://schemas.microsoft.com/office/drawing/2014/main" id="{6D53C52B-DB94-134D-B282-8976CD681848}"/>
              </a:ext>
            </a:extLst>
          </p:cNvPr>
          <p:cNvSpPr txBox="1"/>
          <p:nvPr/>
        </p:nvSpPr>
        <p:spPr>
          <a:xfrm>
            <a:off x="9396249" y="4135821"/>
            <a:ext cx="1052660" cy="369332"/>
          </a:xfrm>
          <a:prstGeom prst="rect">
            <a:avLst/>
          </a:prstGeom>
          <a:noFill/>
        </p:spPr>
        <p:txBody>
          <a:bodyPr wrap="none" rtlCol="0">
            <a:spAutoFit/>
          </a:bodyPr>
          <a:lstStyle/>
          <a:p>
            <a:r>
              <a:rPr lang="en-US" dirty="0"/>
              <a:t>keyboard</a:t>
            </a:r>
          </a:p>
        </p:txBody>
      </p:sp>
      <p:sp>
        <p:nvSpPr>
          <p:cNvPr id="39" name="TextBox 38">
            <a:extLst>
              <a:ext uri="{FF2B5EF4-FFF2-40B4-BE49-F238E27FC236}">
                <a16:creationId xmlns:a16="http://schemas.microsoft.com/office/drawing/2014/main" id="{311542BC-8BBF-484D-A244-9827AA13A2E7}"/>
              </a:ext>
            </a:extLst>
          </p:cNvPr>
          <p:cNvSpPr txBox="1"/>
          <p:nvPr/>
        </p:nvSpPr>
        <p:spPr>
          <a:xfrm>
            <a:off x="7999354" y="2664371"/>
            <a:ext cx="2605585" cy="369332"/>
          </a:xfrm>
          <a:prstGeom prst="rect">
            <a:avLst/>
          </a:prstGeom>
          <a:noFill/>
        </p:spPr>
        <p:txBody>
          <a:bodyPr wrap="none" rtlCol="0">
            <a:spAutoFit/>
          </a:bodyPr>
          <a:lstStyle/>
          <a:p>
            <a:r>
              <a:rPr lang="en-US" dirty="0"/>
              <a:t>“dumb” terminal (display)</a:t>
            </a:r>
          </a:p>
        </p:txBody>
      </p:sp>
      <p:pic>
        <p:nvPicPr>
          <p:cNvPr id="40" name="Picture 39">
            <a:extLst>
              <a:ext uri="{FF2B5EF4-FFF2-40B4-BE49-F238E27FC236}">
                <a16:creationId xmlns:a16="http://schemas.microsoft.com/office/drawing/2014/main" id="{B84B108C-9E12-7D49-A41A-67033DF5808A}"/>
              </a:ext>
            </a:extLst>
          </p:cNvPr>
          <p:cNvPicPr>
            <a:picLocks noChangeAspect="1"/>
          </p:cNvPicPr>
          <p:nvPr/>
        </p:nvPicPr>
        <p:blipFill>
          <a:blip r:embed="rId3"/>
          <a:stretch>
            <a:fillRect/>
          </a:stretch>
        </p:blipFill>
        <p:spPr>
          <a:xfrm>
            <a:off x="7801303" y="631530"/>
            <a:ext cx="2441028" cy="1994304"/>
          </a:xfrm>
          <a:prstGeom prst="rect">
            <a:avLst/>
          </a:prstGeom>
        </p:spPr>
      </p:pic>
    </p:spTree>
    <p:extLst>
      <p:ext uri="{BB962C8B-B14F-4D97-AF65-F5344CB8AC3E}">
        <p14:creationId xmlns:p14="http://schemas.microsoft.com/office/powerpoint/2010/main" val="1912925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B248A-7D38-F04F-A17C-C5DA4BE9D45C}"/>
              </a:ext>
            </a:extLst>
          </p:cNvPr>
          <p:cNvSpPr>
            <a:spLocks noGrp="1"/>
          </p:cNvSpPr>
          <p:nvPr>
            <p:ph type="title"/>
          </p:nvPr>
        </p:nvSpPr>
        <p:spPr>
          <a:xfrm>
            <a:off x="1524000" y="0"/>
            <a:ext cx="9144000" cy="1143000"/>
          </a:xfrm>
        </p:spPr>
        <p:txBody>
          <a:bodyPr>
            <a:noAutofit/>
          </a:bodyPr>
          <a:lstStyle/>
          <a:p>
            <a:r>
              <a:rPr lang="en-US" sz="3600" dirty="0"/>
              <a:t>Machine Instructions to Access Device Register</a:t>
            </a:r>
          </a:p>
        </p:txBody>
      </p:sp>
      <p:sp>
        <p:nvSpPr>
          <p:cNvPr id="3" name="Content Placeholder 2">
            <a:extLst>
              <a:ext uri="{FF2B5EF4-FFF2-40B4-BE49-F238E27FC236}">
                <a16:creationId xmlns:a16="http://schemas.microsoft.com/office/drawing/2014/main" id="{BE448E7D-CC3B-F543-94AB-D834A397A380}"/>
              </a:ext>
            </a:extLst>
          </p:cNvPr>
          <p:cNvSpPr>
            <a:spLocks noGrp="1"/>
          </p:cNvSpPr>
          <p:nvPr>
            <p:ph idx="1"/>
          </p:nvPr>
        </p:nvSpPr>
        <p:spPr>
          <a:xfrm>
            <a:off x="563419" y="992778"/>
            <a:ext cx="5090548" cy="5865223"/>
          </a:xfrm>
        </p:spPr>
        <p:txBody>
          <a:bodyPr>
            <a:normAutofit lnSpcReduction="10000"/>
          </a:bodyPr>
          <a:lstStyle/>
          <a:p>
            <a:r>
              <a:rPr lang="en-US" sz="2800" dirty="0"/>
              <a:t>I/O instructions</a:t>
            </a:r>
          </a:p>
          <a:p>
            <a:pPr lvl="1"/>
            <a:r>
              <a:rPr lang="en-US" sz="2400" dirty="0"/>
              <a:t>Machine instructions defined specifically to read/write device registers</a:t>
            </a:r>
          </a:p>
          <a:p>
            <a:pPr lvl="1"/>
            <a:r>
              <a:rPr lang="en-US" sz="2400" dirty="0"/>
              <a:t>Separate “address space” for I/O devices</a:t>
            </a:r>
          </a:p>
          <a:p>
            <a:endParaRPr lang="en-US" sz="2800" dirty="0"/>
          </a:p>
          <a:p>
            <a:r>
              <a:rPr lang="en-US" sz="2800" dirty="0"/>
              <a:t>Memory-Mapped I/O (more common)</a:t>
            </a:r>
          </a:p>
          <a:p>
            <a:pPr lvl="1"/>
            <a:r>
              <a:rPr lang="en-US" sz="2400" dirty="0"/>
              <a:t>Each device register assigned to a specific memory address</a:t>
            </a:r>
          </a:p>
          <a:p>
            <a:pPr lvl="1"/>
            <a:r>
              <a:rPr lang="en-US" sz="2400" dirty="0"/>
              <a:t>Existing instructions (e.g., LDR, STR) used to read/write device registers</a:t>
            </a:r>
          </a:p>
        </p:txBody>
      </p:sp>
      <p:sp>
        <p:nvSpPr>
          <p:cNvPr id="49" name="TextBox 48">
            <a:extLst>
              <a:ext uri="{FF2B5EF4-FFF2-40B4-BE49-F238E27FC236}">
                <a16:creationId xmlns:a16="http://schemas.microsoft.com/office/drawing/2014/main" id="{51394C56-AC43-BC48-8118-6E5C79488CF3}"/>
              </a:ext>
            </a:extLst>
          </p:cNvPr>
          <p:cNvSpPr txBox="1"/>
          <p:nvPr/>
        </p:nvSpPr>
        <p:spPr>
          <a:xfrm>
            <a:off x="6122277" y="1066800"/>
            <a:ext cx="2837315" cy="369332"/>
          </a:xfrm>
          <a:prstGeom prst="rect">
            <a:avLst/>
          </a:prstGeom>
          <a:noFill/>
        </p:spPr>
        <p:txBody>
          <a:bodyPr wrap="none" rtlCol="0">
            <a:spAutoFit/>
          </a:bodyPr>
          <a:lstStyle/>
          <a:p>
            <a:r>
              <a:rPr lang="en-US" dirty="0"/>
              <a:t>Example CPU I/O instruction</a:t>
            </a:r>
          </a:p>
        </p:txBody>
      </p:sp>
      <p:grpSp>
        <p:nvGrpSpPr>
          <p:cNvPr id="54" name="Group 53">
            <a:extLst>
              <a:ext uri="{FF2B5EF4-FFF2-40B4-BE49-F238E27FC236}">
                <a16:creationId xmlns:a16="http://schemas.microsoft.com/office/drawing/2014/main" id="{D774F7E4-7A4F-4543-8004-315C62B87566}"/>
              </a:ext>
            </a:extLst>
          </p:cNvPr>
          <p:cNvGrpSpPr/>
          <p:nvPr/>
        </p:nvGrpSpPr>
        <p:grpSpPr>
          <a:xfrm>
            <a:off x="6187284" y="1489554"/>
            <a:ext cx="4848952" cy="677606"/>
            <a:chOff x="4053685" y="1489554"/>
            <a:chExt cx="4848952" cy="677606"/>
          </a:xfrm>
        </p:grpSpPr>
        <p:sp>
          <p:nvSpPr>
            <p:cNvPr id="7" name="Rectangle 6">
              <a:extLst>
                <a:ext uri="{FF2B5EF4-FFF2-40B4-BE49-F238E27FC236}">
                  <a16:creationId xmlns:a16="http://schemas.microsoft.com/office/drawing/2014/main" id="{48312D96-F993-3341-AEA0-7E81BDA538BD}"/>
                </a:ext>
              </a:extLst>
            </p:cNvPr>
            <p:cNvSpPr/>
            <p:nvPr/>
          </p:nvSpPr>
          <p:spPr bwMode="auto">
            <a:xfrm>
              <a:off x="4102037" y="1494809"/>
              <a:ext cx="4800600" cy="387927"/>
            </a:xfrm>
            <a:prstGeom prst="rect">
              <a:avLst/>
            </a:prstGeom>
            <a:solidFill>
              <a:srgbClr val="BBE0E3"/>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defRPr/>
              </a:pPr>
              <a:endParaRPr lang="en-US" sz="1200" kern="0">
                <a:solidFill>
                  <a:srgbClr val="000000"/>
                </a:solidFill>
                <a:latin typeface="Arial" charset="0"/>
                <a:ea typeface="ＭＳ Ｐゴシック" charset="-128"/>
                <a:cs typeface="ＭＳ Ｐゴシック" charset="-128"/>
              </a:endParaRPr>
            </a:p>
          </p:txBody>
        </p:sp>
        <p:cxnSp>
          <p:nvCxnSpPr>
            <p:cNvPr id="8" name="Straight Connector 7">
              <a:extLst>
                <a:ext uri="{FF2B5EF4-FFF2-40B4-BE49-F238E27FC236}">
                  <a16:creationId xmlns:a16="http://schemas.microsoft.com/office/drawing/2014/main" id="{E6CE8C08-DD2E-D046-BA4B-2415941566A6}"/>
                </a:ext>
              </a:extLst>
            </p:cNvPr>
            <p:cNvCxnSpPr/>
            <p:nvPr/>
          </p:nvCxnSpPr>
          <p:spPr bwMode="auto">
            <a:xfrm>
              <a:off x="4365290" y="1785755"/>
              <a:ext cx="0" cy="96982"/>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9" name="Straight Connector 8">
              <a:extLst>
                <a:ext uri="{FF2B5EF4-FFF2-40B4-BE49-F238E27FC236}">
                  <a16:creationId xmlns:a16="http://schemas.microsoft.com/office/drawing/2014/main" id="{597CE745-85D3-F847-A7C3-F75017A735FE}"/>
                </a:ext>
              </a:extLst>
            </p:cNvPr>
            <p:cNvCxnSpPr/>
            <p:nvPr/>
          </p:nvCxnSpPr>
          <p:spPr bwMode="auto">
            <a:xfrm>
              <a:off x="4365290" y="1494809"/>
              <a:ext cx="0" cy="96982"/>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10" name="Straight Connector 9">
              <a:extLst>
                <a:ext uri="{FF2B5EF4-FFF2-40B4-BE49-F238E27FC236}">
                  <a16:creationId xmlns:a16="http://schemas.microsoft.com/office/drawing/2014/main" id="{594E6EC4-4733-8241-AED9-D53D6A6E3EAB}"/>
                </a:ext>
              </a:extLst>
            </p:cNvPr>
            <p:cNvCxnSpPr/>
            <p:nvPr/>
          </p:nvCxnSpPr>
          <p:spPr bwMode="auto">
            <a:xfrm>
              <a:off x="4665327" y="1785755"/>
              <a:ext cx="0" cy="96982"/>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11" name="Straight Connector 10">
              <a:extLst>
                <a:ext uri="{FF2B5EF4-FFF2-40B4-BE49-F238E27FC236}">
                  <a16:creationId xmlns:a16="http://schemas.microsoft.com/office/drawing/2014/main" id="{95386091-F46A-3B4C-8E60-1CD70E527963}"/>
                </a:ext>
              </a:extLst>
            </p:cNvPr>
            <p:cNvCxnSpPr/>
            <p:nvPr/>
          </p:nvCxnSpPr>
          <p:spPr bwMode="auto">
            <a:xfrm>
              <a:off x="4665327" y="1494809"/>
              <a:ext cx="0" cy="96982"/>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12" name="Straight Connector 11">
              <a:extLst>
                <a:ext uri="{FF2B5EF4-FFF2-40B4-BE49-F238E27FC236}">
                  <a16:creationId xmlns:a16="http://schemas.microsoft.com/office/drawing/2014/main" id="{9F454B33-1AFD-3B46-AB0D-79AF6F699ABE}"/>
                </a:ext>
              </a:extLst>
            </p:cNvPr>
            <p:cNvCxnSpPr/>
            <p:nvPr/>
          </p:nvCxnSpPr>
          <p:spPr bwMode="auto">
            <a:xfrm>
              <a:off x="4965365" y="1785755"/>
              <a:ext cx="0" cy="96982"/>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9F25042E-16B3-804C-A8FE-354B11779A75}"/>
                </a:ext>
              </a:extLst>
            </p:cNvPr>
            <p:cNvCxnSpPr/>
            <p:nvPr/>
          </p:nvCxnSpPr>
          <p:spPr bwMode="auto">
            <a:xfrm>
              <a:off x="4965365" y="1494809"/>
              <a:ext cx="0" cy="96982"/>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D3494343-D700-2546-869E-669F6EC66B17}"/>
                </a:ext>
              </a:extLst>
            </p:cNvPr>
            <p:cNvCxnSpPr/>
            <p:nvPr/>
          </p:nvCxnSpPr>
          <p:spPr bwMode="auto">
            <a:xfrm>
              <a:off x="5265402" y="1494809"/>
              <a:ext cx="0" cy="387927"/>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15" name="Straight Connector 14">
              <a:extLst>
                <a:ext uri="{FF2B5EF4-FFF2-40B4-BE49-F238E27FC236}">
                  <a16:creationId xmlns:a16="http://schemas.microsoft.com/office/drawing/2014/main" id="{91CD4DC1-2841-B347-AED2-354FDDFC1FB7}"/>
                </a:ext>
              </a:extLst>
            </p:cNvPr>
            <p:cNvCxnSpPr/>
            <p:nvPr/>
          </p:nvCxnSpPr>
          <p:spPr bwMode="auto">
            <a:xfrm>
              <a:off x="5865477" y="1785755"/>
              <a:ext cx="0" cy="96982"/>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16" name="Straight Connector 15">
              <a:extLst>
                <a:ext uri="{FF2B5EF4-FFF2-40B4-BE49-F238E27FC236}">
                  <a16:creationId xmlns:a16="http://schemas.microsoft.com/office/drawing/2014/main" id="{CC5399CF-04DE-6A42-9D06-BB07ABB94FBB}"/>
                </a:ext>
              </a:extLst>
            </p:cNvPr>
            <p:cNvCxnSpPr/>
            <p:nvPr/>
          </p:nvCxnSpPr>
          <p:spPr bwMode="auto">
            <a:xfrm>
              <a:off x="5865477" y="1494809"/>
              <a:ext cx="0" cy="96982"/>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21763EA9-3319-CF4C-9E35-DB1ADA988C6B}"/>
                </a:ext>
              </a:extLst>
            </p:cNvPr>
            <p:cNvCxnSpPr/>
            <p:nvPr/>
          </p:nvCxnSpPr>
          <p:spPr bwMode="auto">
            <a:xfrm>
              <a:off x="6465552" y="1494809"/>
              <a:ext cx="0" cy="96982"/>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5343F8F3-6522-4D49-B023-0E1968BC0797}"/>
                </a:ext>
              </a:extLst>
            </p:cNvPr>
            <p:cNvCxnSpPr/>
            <p:nvPr/>
          </p:nvCxnSpPr>
          <p:spPr bwMode="auto">
            <a:xfrm>
              <a:off x="6765590" y="1785755"/>
              <a:ext cx="0" cy="96982"/>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A9B16DD1-0D95-DD4E-9F9A-FFF9D5D7537D}"/>
                </a:ext>
              </a:extLst>
            </p:cNvPr>
            <p:cNvCxnSpPr/>
            <p:nvPr/>
          </p:nvCxnSpPr>
          <p:spPr bwMode="auto">
            <a:xfrm>
              <a:off x="6765590" y="1494809"/>
              <a:ext cx="0" cy="96982"/>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id="{5771DA09-F127-A543-9D30-FF21664711B5}"/>
                </a:ext>
              </a:extLst>
            </p:cNvPr>
            <p:cNvCxnSpPr/>
            <p:nvPr/>
          </p:nvCxnSpPr>
          <p:spPr bwMode="auto">
            <a:xfrm>
              <a:off x="7365665" y="1785755"/>
              <a:ext cx="0" cy="96982"/>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22" name="Straight Connector 21">
              <a:extLst>
                <a:ext uri="{FF2B5EF4-FFF2-40B4-BE49-F238E27FC236}">
                  <a16:creationId xmlns:a16="http://schemas.microsoft.com/office/drawing/2014/main" id="{62018056-C540-6B4F-B2E3-83F3A877271B}"/>
                </a:ext>
              </a:extLst>
            </p:cNvPr>
            <p:cNvCxnSpPr/>
            <p:nvPr/>
          </p:nvCxnSpPr>
          <p:spPr bwMode="auto">
            <a:xfrm>
              <a:off x="7365665" y="1494809"/>
              <a:ext cx="0" cy="96982"/>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B8DAEFFC-5981-2B43-A572-7644D054AEF1}"/>
                </a:ext>
              </a:extLst>
            </p:cNvPr>
            <p:cNvCxnSpPr/>
            <p:nvPr/>
          </p:nvCxnSpPr>
          <p:spPr bwMode="auto">
            <a:xfrm>
              <a:off x="7665702" y="1785755"/>
              <a:ext cx="0" cy="96982"/>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17A8ACA0-B4A6-8044-A29E-CD10D46889A3}"/>
                </a:ext>
              </a:extLst>
            </p:cNvPr>
            <p:cNvCxnSpPr/>
            <p:nvPr/>
          </p:nvCxnSpPr>
          <p:spPr bwMode="auto">
            <a:xfrm>
              <a:off x="7665702" y="1494809"/>
              <a:ext cx="0" cy="96982"/>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91CE6E04-C0A9-1C4F-9B48-47B384AD8F7B}"/>
                </a:ext>
              </a:extLst>
            </p:cNvPr>
            <p:cNvCxnSpPr/>
            <p:nvPr/>
          </p:nvCxnSpPr>
          <p:spPr bwMode="auto">
            <a:xfrm>
              <a:off x="8265777" y="1785755"/>
              <a:ext cx="0" cy="96982"/>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E29CC55E-F2D3-9141-A091-956151DA6E19}"/>
                </a:ext>
              </a:extLst>
            </p:cNvPr>
            <p:cNvCxnSpPr/>
            <p:nvPr/>
          </p:nvCxnSpPr>
          <p:spPr bwMode="auto">
            <a:xfrm>
              <a:off x="8265777" y="1494809"/>
              <a:ext cx="0" cy="96982"/>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10448911-BC21-7845-888C-1E8243C9EF5B}"/>
                </a:ext>
              </a:extLst>
            </p:cNvPr>
            <p:cNvCxnSpPr/>
            <p:nvPr/>
          </p:nvCxnSpPr>
          <p:spPr bwMode="auto">
            <a:xfrm>
              <a:off x="8565815" y="1785755"/>
              <a:ext cx="0" cy="96982"/>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9A660C62-1FA3-B342-8A65-E8BBBE31188C}"/>
                </a:ext>
              </a:extLst>
            </p:cNvPr>
            <p:cNvCxnSpPr/>
            <p:nvPr/>
          </p:nvCxnSpPr>
          <p:spPr bwMode="auto">
            <a:xfrm>
              <a:off x="8565815" y="1494809"/>
              <a:ext cx="0" cy="96982"/>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9FD6C309-27A6-A149-A6DB-E001E89F021D}"/>
                </a:ext>
              </a:extLst>
            </p:cNvPr>
            <p:cNvCxnSpPr/>
            <p:nvPr/>
          </p:nvCxnSpPr>
          <p:spPr bwMode="auto">
            <a:xfrm>
              <a:off x="6462850" y="1490940"/>
              <a:ext cx="0" cy="387927"/>
            </a:xfrm>
            <a:prstGeom prst="line">
              <a:avLst/>
            </a:prstGeom>
            <a:solidFill>
              <a:srgbClr val="BBE0E3"/>
            </a:solidFill>
            <a:ln w="9525" cap="flat" cmpd="sng" algn="ctr">
              <a:solidFill>
                <a:srgbClr val="000000"/>
              </a:solidFill>
              <a:prstDash val="solid"/>
              <a:round/>
              <a:headEnd type="none" w="med" len="med"/>
              <a:tailEnd type="none" w="med" len="med"/>
            </a:ln>
            <a:effectLst/>
          </p:spPr>
        </p:cxnSp>
        <p:sp>
          <p:nvSpPr>
            <p:cNvPr id="33" name="TextBox 32">
              <a:extLst>
                <a:ext uri="{FF2B5EF4-FFF2-40B4-BE49-F238E27FC236}">
                  <a16:creationId xmlns:a16="http://schemas.microsoft.com/office/drawing/2014/main" id="{FEC195E0-F291-FC4A-8330-0B85362439DB}"/>
                </a:ext>
              </a:extLst>
            </p:cNvPr>
            <p:cNvSpPr txBox="1"/>
            <p:nvPr/>
          </p:nvSpPr>
          <p:spPr>
            <a:xfrm>
              <a:off x="8597110" y="1890161"/>
              <a:ext cx="269626" cy="276999"/>
            </a:xfrm>
            <a:prstGeom prst="rect">
              <a:avLst/>
            </a:prstGeom>
            <a:noFill/>
          </p:spPr>
          <p:txBody>
            <a:bodyPr wrap="none" rtlCol="0">
              <a:spAutoFit/>
            </a:bodyPr>
            <a:lstStyle/>
            <a:p>
              <a:pPr defTabSz="914400" fontAlgn="base">
                <a:spcBef>
                  <a:spcPct val="0"/>
                </a:spcBef>
                <a:spcAft>
                  <a:spcPct val="0"/>
                </a:spcAft>
              </a:pPr>
              <a:r>
                <a:rPr lang="en-US" sz="1200" dirty="0">
                  <a:solidFill>
                    <a:srgbClr val="000000"/>
                  </a:solidFill>
                  <a:latin typeface="Arial" charset="0"/>
                  <a:ea typeface="ＭＳ Ｐゴシック" charset="0"/>
                </a:rPr>
                <a:t>0</a:t>
              </a:r>
            </a:p>
          </p:txBody>
        </p:sp>
        <p:sp>
          <p:nvSpPr>
            <p:cNvPr id="34" name="TextBox 33">
              <a:extLst>
                <a:ext uri="{FF2B5EF4-FFF2-40B4-BE49-F238E27FC236}">
                  <a16:creationId xmlns:a16="http://schemas.microsoft.com/office/drawing/2014/main" id="{87F1D85B-5DB5-DF4C-BA79-7B4A13022C42}"/>
                </a:ext>
              </a:extLst>
            </p:cNvPr>
            <p:cNvSpPr txBox="1"/>
            <p:nvPr/>
          </p:nvSpPr>
          <p:spPr>
            <a:xfrm>
              <a:off x="4053685" y="1882736"/>
              <a:ext cx="354584" cy="276999"/>
            </a:xfrm>
            <a:prstGeom prst="rect">
              <a:avLst/>
            </a:prstGeom>
            <a:noFill/>
          </p:spPr>
          <p:txBody>
            <a:bodyPr wrap="none" rtlCol="0">
              <a:spAutoFit/>
            </a:bodyPr>
            <a:lstStyle/>
            <a:p>
              <a:pPr defTabSz="914400" fontAlgn="base">
                <a:spcBef>
                  <a:spcPct val="0"/>
                </a:spcBef>
                <a:spcAft>
                  <a:spcPct val="0"/>
                </a:spcAft>
              </a:pPr>
              <a:r>
                <a:rPr lang="en-US" sz="1200" dirty="0">
                  <a:solidFill>
                    <a:srgbClr val="000000"/>
                  </a:solidFill>
                  <a:latin typeface="Arial" charset="0"/>
                  <a:ea typeface="ＭＳ Ｐゴシック" charset="0"/>
                </a:rPr>
                <a:t>15</a:t>
              </a:r>
            </a:p>
          </p:txBody>
        </p:sp>
        <p:cxnSp>
          <p:nvCxnSpPr>
            <p:cNvPr id="37" name="Straight Connector 36">
              <a:extLst>
                <a:ext uri="{FF2B5EF4-FFF2-40B4-BE49-F238E27FC236}">
                  <a16:creationId xmlns:a16="http://schemas.microsoft.com/office/drawing/2014/main" id="{6B617DB6-B5B2-A042-B964-4EE47EB20EEF}"/>
                </a:ext>
              </a:extLst>
            </p:cNvPr>
            <p:cNvCxnSpPr/>
            <p:nvPr/>
          </p:nvCxnSpPr>
          <p:spPr bwMode="auto">
            <a:xfrm>
              <a:off x="7065627" y="1787141"/>
              <a:ext cx="0" cy="96982"/>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3C694F27-61AC-CB47-9BB5-15BE20CA7620}"/>
                </a:ext>
              </a:extLst>
            </p:cNvPr>
            <p:cNvCxnSpPr/>
            <p:nvPr/>
          </p:nvCxnSpPr>
          <p:spPr bwMode="auto">
            <a:xfrm>
              <a:off x="7065627" y="1496195"/>
              <a:ext cx="0" cy="96982"/>
            </a:xfrm>
            <a:prstGeom prst="line">
              <a:avLst/>
            </a:prstGeom>
            <a:solidFill>
              <a:srgbClr val="BBE0E3"/>
            </a:solidFill>
            <a:ln w="9525" cap="flat" cmpd="sng" algn="ctr">
              <a:solidFill>
                <a:srgbClr val="000000"/>
              </a:solidFill>
              <a:prstDash val="solid"/>
              <a:round/>
              <a:headEnd type="none" w="med" len="med"/>
              <a:tailEnd type="none" w="med" len="med"/>
            </a:ln>
            <a:effectLst/>
          </p:spPr>
        </p:cxnSp>
        <p:sp>
          <p:nvSpPr>
            <p:cNvPr id="5" name="TextBox 4">
              <a:extLst>
                <a:ext uri="{FF2B5EF4-FFF2-40B4-BE49-F238E27FC236}">
                  <a16:creationId xmlns:a16="http://schemas.microsoft.com/office/drawing/2014/main" id="{8E6C67E7-D69A-8746-996B-173B91BE4AAD}"/>
                </a:ext>
              </a:extLst>
            </p:cNvPr>
            <p:cNvSpPr txBox="1"/>
            <p:nvPr/>
          </p:nvSpPr>
          <p:spPr>
            <a:xfrm>
              <a:off x="4287320" y="1519945"/>
              <a:ext cx="804900" cy="338554"/>
            </a:xfrm>
            <a:prstGeom prst="rect">
              <a:avLst/>
            </a:prstGeom>
            <a:noFill/>
          </p:spPr>
          <p:txBody>
            <a:bodyPr wrap="none" rtlCol="0">
              <a:spAutoFit/>
            </a:bodyPr>
            <a:lstStyle/>
            <a:p>
              <a:r>
                <a:rPr lang="en-US" sz="1600" dirty="0"/>
                <a:t>opcode</a:t>
              </a:r>
            </a:p>
          </p:txBody>
        </p:sp>
        <p:sp>
          <p:nvSpPr>
            <p:cNvPr id="43" name="TextBox 42">
              <a:extLst>
                <a:ext uri="{FF2B5EF4-FFF2-40B4-BE49-F238E27FC236}">
                  <a16:creationId xmlns:a16="http://schemas.microsoft.com/office/drawing/2014/main" id="{D6C63A22-235A-4541-B5C4-B11075D86AE3}"/>
                </a:ext>
              </a:extLst>
            </p:cNvPr>
            <p:cNvSpPr txBox="1"/>
            <p:nvPr/>
          </p:nvSpPr>
          <p:spPr>
            <a:xfrm>
              <a:off x="6452451" y="1509435"/>
              <a:ext cx="2370585" cy="338554"/>
            </a:xfrm>
            <a:prstGeom prst="rect">
              <a:avLst/>
            </a:prstGeom>
            <a:noFill/>
          </p:spPr>
          <p:txBody>
            <a:bodyPr wrap="none" rtlCol="0">
              <a:spAutoFit/>
            </a:bodyPr>
            <a:lstStyle/>
            <a:p>
              <a:r>
                <a:rPr lang="en-US" sz="1600" dirty="0"/>
                <a:t>device register (up to 256)</a:t>
              </a:r>
            </a:p>
          </p:txBody>
        </p:sp>
        <p:sp>
          <p:nvSpPr>
            <p:cNvPr id="44" name="TextBox 43">
              <a:extLst>
                <a:ext uri="{FF2B5EF4-FFF2-40B4-BE49-F238E27FC236}">
                  <a16:creationId xmlns:a16="http://schemas.microsoft.com/office/drawing/2014/main" id="{61E6BB6B-1AF7-B44C-8002-00DCF1AD5FC8}"/>
                </a:ext>
              </a:extLst>
            </p:cNvPr>
            <p:cNvSpPr txBox="1"/>
            <p:nvPr/>
          </p:nvSpPr>
          <p:spPr>
            <a:xfrm>
              <a:off x="5343608" y="1504180"/>
              <a:ext cx="845616" cy="338554"/>
            </a:xfrm>
            <a:prstGeom prst="rect">
              <a:avLst/>
            </a:prstGeom>
            <a:noFill/>
          </p:spPr>
          <p:txBody>
            <a:bodyPr wrap="none" rtlCol="0">
              <a:spAutoFit/>
            </a:bodyPr>
            <a:lstStyle/>
            <a:p>
              <a:r>
                <a:rPr lang="en-US" sz="1600" dirty="0"/>
                <a:t>CPU </a:t>
              </a:r>
              <a:r>
                <a:rPr lang="en-US" sz="1600" dirty="0" err="1"/>
                <a:t>reg</a:t>
              </a:r>
              <a:endParaRPr lang="en-US" sz="1600" dirty="0"/>
            </a:p>
          </p:txBody>
        </p:sp>
        <p:cxnSp>
          <p:nvCxnSpPr>
            <p:cNvPr id="45" name="Straight Connector 44">
              <a:extLst>
                <a:ext uri="{FF2B5EF4-FFF2-40B4-BE49-F238E27FC236}">
                  <a16:creationId xmlns:a16="http://schemas.microsoft.com/office/drawing/2014/main" id="{2DE4D13B-A724-3945-B6DF-F0AACEAC3206}"/>
                </a:ext>
              </a:extLst>
            </p:cNvPr>
            <p:cNvCxnSpPr/>
            <p:nvPr/>
          </p:nvCxnSpPr>
          <p:spPr bwMode="auto">
            <a:xfrm>
              <a:off x="6164036" y="1494809"/>
              <a:ext cx="0" cy="387927"/>
            </a:xfrm>
            <a:prstGeom prst="line">
              <a:avLst/>
            </a:prstGeom>
            <a:solidFill>
              <a:srgbClr val="BBE0E3"/>
            </a:solidFill>
            <a:ln w="9525" cap="flat" cmpd="sng" algn="ctr">
              <a:solidFill>
                <a:srgbClr val="000000"/>
              </a:solidFill>
              <a:prstDash val="solid"/>
              <a:round/>
              <a:headEnd type="none" w="med" len="med"/>
              <a:tailEnd type="none" w="med" len="med"/>
            </a:ln>
            <a:effectLst/>
          </p:spPr>
        </p:cxnSp>
        <p:sp>
          <p:nvSpPr>
            <p:cNvPr id="46" name="TextBox 45">
              <a:extLst>
                <a:ext uri="{FF2B5EF4-FFF2-40B4-BE49-F238E27FC236}">
                  <a16:creationId xmlns:a16="http://schemas.microsoft.com/office/drawing/2014/main" id="{62C64630-4AF2-2346-BEC4-20602E0D3756}"/>
                </a:ext>
              </a:extLst>
            </p:cNvPr>
            <p:cNvSpPr txBox="1"/>
            <p:nvPr/>
          </p:nvSpPr>
          <p:spPr>
            <a:xfrm>
              <a:off x="6137141" y="1498924"/>
              <a:ext cx="374020" cy="400110"/>
            </a:xfrm>
            <a:prstGeom prst="rect">
              <a:avLst/>
            </a:prstGeom>
            <a:noFill/>
          </p:spPr>
          <p:txBody>
            <a:bodyPr wrap="square" rtlCol="0">
              <a:spAutoFit/>
            </a:bodyPr>
            <a:lstStyle/>
            <a:p>
              <a:r>
                <a:rPr lang="en-US" sz="1000" dirty="0"/>
                <a:t>in / out</a:t>
              </a:r>
            </a:p>
          </p:txBody>
        </p:sp>
        <p:cxnSp>
          <p:nvCxnSpPr>
            <p:cNvPr id="50" name="Straight Connector 49">
              <a:extLst>
                <a:ext uri="{FF2B5EF4-FFF2-40B4-BE49-F238E27FC236}">
                  <a16:creationId xmlns:a16="http://schemas.microsoft.com/office/drawing/2014/main" id="{1E7A3EE5-611D-2D49-B1C9-F1AEFDB68E25}"/>
                </a:ext>
              </a:extLst>
            </p:cNvPr>
            <p:cNvCxnSpPr/>
            <p:nvPr/>
          </p:nvCxnSpPr>
          <p:spPr bwMode="auto">
            <a:xfrm>
              <a:off x="7968531" y="1796265"/>
              <a:ext cx="0" cy="96982"/>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51" name="Straight Connector 50">
              <a:extLst>
                <a:ext uri="{FF2B5EF4-FFF2-40B4-BE49-F238E27FC236}">
                  <a16:creationId xmlns:a16="http://schemas.microsoft.com/office/drawing/2014/main" id="{D069E26C-5D4A-F54F-B10D-B421470D5758}"/>
                </a:ext>
              </a:extLst>
            </p:cNvPr>
            <p:cNvCxnSpPr/>
            <p:nvPr/>
          </p:nvCxnSpPr>
          <p:spPr bwMode="auto">
            <a:xfrm>
              <a:off x="7968531" y="1505319"/>
              <a:ext cx="0" cy="96982"/>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52" name="Straight Connector 51">
              <a:extLst>
                <a:ext uri="{FF2B5EF4-FFF2-40B4-BE49-F238E27FC236}">
                  <a16:creationId xmlns:a16="http://schemas.microsoft.com/office/drawing/2014/main" id="{FBCFFDBF-B222-6D46-9B69-FA7A6E40B496}"/>
                </a:ext>
              </a:extLst>
            </p:cNvPr>
            <p:cNvCxnSpPr/>
            <p:nvPr/>
          </p:nvCxnSpPr>
          <p:spPr bwMode="auto">
            <a:xfrm>
              <a:off x="5565933" y="1780500"/>
              <a:ext cx="0" cy="96982"/>
            </a:xfrm>
            <a:prstGeom prst="line">
              <a:avLst/>
            </a:prstGeom>
            <a:solidFill>
              <a:srgbClr val="BBE0E3"/>
            </a:solidFill>
            <a:ln w="9525" cap="flat" cmpd="sng" algn="ctr">
              <a:solidFill>
                <a:srgbClr val="000000"/>
              </a:solidFill>
              <a:prstDash val="solid"/>
              <a:round/>
              <a:headEnd type="none" w="med" len="med"/>
              <a:tailEnd type="none" w="med" len="med"/>
            </a:ln>
            <a:effectLst/>
          </p:spPr>
        </p:cxnSp>
        <p:cxnSp>
          <p:nvCxnSpPr>
            <p:cNvPr id="53" name="Straight Connector 52">
              <a:extLst>
                <a:ext uri="{FF2B5EF4-FFF2-40B4-BE49-F238E27FC236}">
                  <a16:creationId xmlns:a16="http://schemas.microsoft.com/office/drawing/2014/main" id="{2D381C4E-C6A2-214B-B60A-D310741860F5}"/>
                </a:ext>
              </a:extLst>
            </p:cNvPr>
            <p:cNvCxnSpPr/>
            <p:nvPr/>
          </p:nvCxnSpPr>
          <p:spPr bwMode="auto">
            <a:xfrm>
              <a:off x="5565933" y="1489554"/>
              <a:ext cx="0" cy="96982"/>
            </a:xfrm>
            <a:prstGeom prst="line">
              <a:avLst/>
            </a:prstGeom>
            <a:solidFill>
              <a:srgbClr val="BBE0E3"/>
            </a:solidFill>
            <a:ln w="9525" cap="flat" cmpd="sng" algn="ctr">
              <a:solidFill>
                <a:srgbClr val="000000"/>
              </a:solidFill>
              <a:prstDash val="solid"/>
              <a:round/>
              <a:headEnd type="none" w="med" len="med"/>
              <a:tailEnd type="none" w="med" len="med"/>
            </a:ln>
            <a:effectLst/>
          </p:spPr>
        </p:cxnSp>
      </p:grpSp>
      <p:grpSp>
        <p:nvGrpSpPr>
          <p:cNvPr id="75" name="Group 74">
            <a:extLst>
              <a:ext uri="{FF2B5EF4-FFF2-40B4-BE49-F238E27FC236}">
                <a16:creationId xmlns:a16="http://schemas.microsoft.com/office/drawing/2014/main" id="{331516A8-6258-924D-936B-5EBF4D2EFDDF}"/>
              </a:ext>
            </a:extLst>
          </p:cNvPr>
          <p:cNvGrpSpPr/>
          <p:nvPr/>
        </p:nvGrpSpPr>
        <p:grpSpPr>
          <a:xfrm>
            <a:off x="6469117" y="2869694"/>
            <a:ext cx="4155945" cy="3988306"/>
            <a:chOff x="4335517" y="2869694"/>
            <a:chExt cx="4155945" cy="3988306"/>
          </a:xfrm>
        </p:grpSpPr>
        <p:sp>
          <p:nvSpPr>
            <p:cNvPr id="55" name="Rectangle 54">
              <a:extLst>
                <a:ext uri="{FF2B5EF4-FFF2-40B4-BE49-F238E27FC236}">
                  <a16:creationId xmlns:a16="http://schemas.microsoft.com/office/drawing/2014/main" id="{BFF3D2B4-4355-D249-A83B-73293B7F9599}"/>
                </a:ext>
              </a:extLst>
            </p:cNvPr>
            <p:cNvSpPr/>
            <p:nvPr/>
          </p:nvSpPr>
          <p:spPr>
            <a:xfrm>
              <a:off x="6782687" y="3403346"/>
              <a:ext cx="1674274" cy="338337"/>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434A89F-E243-674B-8CA1-E86A7D0EEE39}"/>
                </a:ext>
              </a:extLst>
            </p:cNvPr>
            <p:cNvSpPr/>
            <p:nvPr/>
          </p:nvSpPr>
          <p:spPr>
            <a:xfrm>
              <a:off x="6779587" y="4475303"/>
              <a:ext cx="1674274" cy="75648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D00F3C9F-6899-584B-AA49-192C6738BA83}"/>
                </a:ext>
              </a:extLst>
            </p:cNvPr>
            <p:cNvSpPr/>
            <p:nvPr/>
          </p:nvSpPr>
          <p:spPr>
            <a:xfrm>
              <a:off x="6779587" y="5226537"/>
              <a:ext cx="1674274" cy="462341"/>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AE5F8E92-672B-174A-B753-14E1AF1E4E2E}"/>
                </a:ext>
              </a:extLst>
            </p:cNvPr>
            <p:cNvSpPr/>
            <p:nvPr/>
          </p:nvSpPr>
          <p:spPr>
            <a:xfrm>
              <a:off x="6779587" y="5695594"/>
              <a:ext cx="1674274" cy="539821"/>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C8AE4039-12B6-DB43-B690-24C42DCD66A4}"/>
                </a:ext>
              </a:extLst>
            </p:cNvPr>
            <p:cNvSpPr txBox="1"/>
            <p:nvPr/>
          </p:nvSpPr>
          <p:spPr>
            <a:xfrm>
              <a:off x="7306251" y="5791864"/>
              <a:ext cx="589524" cy="338554"/>
            </a:xfrm>
            <a:prstGeom prst="rect">
              <a:avLst/>
            </a:prstGeom>
            <a:noFill/>
          </p:spPr>
          <p:txBody>
            <a:bodyPr wrap="none" rtlCol="0">
              <a:spAutoFit/>
            </a:bodyPr>
            <a:lstStyle/>
            <a:p>
              <a:r>
                <a:rPr lang="en-US" sz="1600" dirty="0"/>
                <a:t>code</a:t>
              </a:r>
            </a:p>
          </p:txBody>
        </p:sp>
        <p:sp>
          <p:nvSpPr>
            <p:cNvPr id="60" name="TextBox 59">
              <a:extLst>
                <a:ext uri="{FF2B5EF4-FFF2-40B4-BE49-F238E27FC236}">
                  <a16:creationId xmlns:a16="http://schemas.microsoft.com/office/drawing/2014/main" id="{A1631212-CC5A-A448-A4D1-DACEAC360DD8}"/>
                </a:ext>
              </a:extLst>
            </p:cNvPr>
            <p:cNvSpPr txBox="1"/>
            <p:nvPr/>
          </p:nvSpPr>
          <p:spPr>
            <a:xfrm>
              <a:off x="6890792" y="5289778"/>
              <a:ext cx="1481195" cy="338554"/>
            </a:xfrm>
            <a:prstGeom prst="rect">
              <a:avLst/>
            </a:prstGeom>
            <a:noFill/>
          </p:spPr>
          <p:txBody>
            <a:bodyPr wrap="none" rtlCol="0">
              <a:spAutoFit/>
            </a:bodyPr>
            <a:lstStyle/>
            <a:p>
              <a:r>
                <a:rPr lang="en-US" sz="1600" dirty="0"/>
                <a:t>global variables</a:t>
              </a:r>
            </a:p>
          </p:txBody>
        </p:sp>
        <p:sp>
          <p:nvSpPr>
            <p:cNvPr id="61" name="TextBox 60">
              <a:extLst>
                <a:ext uri="{FF2B5EF4-FFF2-40B4-BE49-F238E27FC236}">
                  <a16:creationId xmlns:a16="http://schemas.microsoft.com/office/drawing/2014/main" id="{599F04AD-DB08-CF4B-8D92-483EBD7FCD1D}"/>
                </a:ext>
              </a:extLst>
            </p:cNvPr>
            <p:cNvSpPr txBox="1"/>
            <p:nvPr/>
          </p:nvSpPr>
          <p:spPr>
            <a:xfrm>
              <a:off x="6747100" y="4526874"/>
              <a:ext cx="1710204" cy="584775"/>
            </a:xfrm>
            <a:prstGeom prst="rect">
              <a:avLst/>
            </a:prstGeom>
            <a:noFill/>
          </p:spPr>
          <p:txBody>
            <a:bodyPr wrap="square" rtlCol="0">
              <a:spAutoFit/>
            </a:bodyPr>
            <a:lstStyle/>
            <a:p>
              <a:pPr algn="ctr"/>
              <a:r>
                <a:rPr lang="en-US" sz="1600" dirty="0"/>
                <a:t>Dynamically allocated memory</a:t>
              </a:r>
            </a:p>
          </p:txBody>
        </p:sp>
        <p:sp>
          <p:nvSpPr>
            <p:cNvPr id="62" name="TextBox 61">
              <a:extLst>
                <a:ext uri="{FF2B5EF4-FFF2-40B4-BE49-F238E27FC236}">
                  <a16:creationId xmlns:a16="http://schemas.microsoft.com/office/drawing/2014/main" id="{BB4AEC73-9AD3-2C48-857E-50ECC9B76157}"/>
                </a:ext>
              </a:extLst>
            </p:cNvPr>
            <p:cNvSpPr txBox="1"/>
            <p:nvPr/>
          </p:nvSpPr>
          <p:spPr>
            <a:xfrm>
              <a:off x="6747099" y="3448504"/>
              <a:ext cx="1744363" cy="307777"/>
            </a:xfrm>
            <a:prstGeom prst="rect">
              <a:avLst/>
            </a:prstGeom>
            <a:noFill/>
          </p:spPr>
          <p:txBody>
            <a:bodyPr wrap="square" rtlCol="0">
              <a:spAutoFit/>
            </a:bodyPr>
            <a:lstStyle/>
            <a:p>
              <a:pPr algn="ctr"/>
              <a:r>
                <a:rPr lang="en-US" sz="1400" dirty="0"/>
                <a:t>Runtime Stack</a:t>
              </a:r>
            </a:p>
          </p:txBody>
        </p:sp>
        <p:sp>
          <p:nvSpPr>
            <p:cNvPr id="64" name="Rectangle 63">
              <a:extLst>
                <a:ext uri="{FF2B5EF4-FFF2-40B4-BE49-F238E27FC236}">
                  <a16:creationId xmlns:a16="http://schemas.microsoft.com/office/drawing/2014/main" id="{BBDDF323-AE7F-5544-9A14-8E4A68D6302C}"/>
                </a:ext>
              </a:extLst>
            </p:cNvPr>
            <p:cNvSpPr/>
            <p:nvPr/>
          </p:nvSpPr>
          <p:spPr>
            <a:xfrm>
              <a:off x="6781007" y="3028122"/>
              <a:ext cx="1677100" cy="377415"/>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System Use</a:t>
              </a:r>
            </a:p>
          </p:txBody>
        </p:sp>
        <p:sp>
          <p:nvSpPr>
            <p:cNvPr id="65" name="Rectangle 64">
              <a:extLst>
                <a:ext uri="{FF2B5EF4-FFF2-40B4-BE49-F238E27FC236}">
                  <a16:creationId xmlns:a16="http://schemas.microsoft.com/office/drawing/2014/main" id="{E277E612-CE12-244D-A392-56EC5C9B5DE7}"/>
                </a:ext>
              </a:extLst>
            </p:cNvPr>
            <p:cNvSpPr/>
            <p:nvPr/>
          </p:nvSpPr>
          <p:spPr>
            <a:xfrm>
              <a:off x="6788179" y="6487656"/>
              <a:ext cx="1677100" cy="263378"/>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System Use</a:t>
              </a:r>
            </a:p>
          </p:txBody>
        </p:sp>
        <p:sp>
          <p:nvSpPr>
            <p:cNvPr id="66" name="TextBox 65">
              <a:extLst>
                <a:ext uri="{FF2B5EF4-FFF2-40B4-BE49-F238E27FC236}">
                  <a16:creationId xmlns:a16="http://schemas.microsoft.com/office/drawing/2014/main" id="{B8B590FF-063F-EA42-95D0-0834AA8CCFA1}"/>
                </a:ext>
              </a:extLst>
            </p:cNvPr>
            <p:cNvSpPr txBox="1"/>
            <p:nvPr/>
          </p:nvSpPr>
          <p:spPr>
            <a:xfrm>
              <a:off x="6252783" y="6550223"/>
              <a:ext cx="550151" cy="307777"/>
            </a:xfrm>
            <a:prstGeom prst="rect">
              <a:avLst/>
            </a:prstGeom>
            <a:noFill/>
          </p:spPr>
          <p:txBody>
            <a:bodyPr wrap="none" rtlCol="0">
              <a:spAutoFit/>
            </a:bodyPr>
            <a:lstStyle/>
            <a:p>
              <a:r>
                <a:rPr lang="en-US" sz="1400" dirty="0"/>
                <a:t>0000</a:t>
              </a:r>
            </a:p>
          </p:txBody>
        </p:sp>
        <p:sp>
          <p:nvSpPr>
            <p:cNvPr id="67" name="TextBox 66">
              <a:extLst>
                <a:ext uri="{FF2B5EF4-FFF2-40B4-BE49-F238E27FC236}">
                  <a16:creationId xmlns:a16="http://schemas.microsoft.com/office/drawing/2014/main" id="{58842674-4302-1844-A1A7-3CB8BDBA0EC2}"/>
                </a:ext>
              </a:extLst>
            </p:cNvPr>
            <p:cNvSpPr txBox="1"/>
            <p:nvPr/>
          </p:nvSpPr>
          <p:spPr>
            <a:xfrm>
              <a:off x="6234601" y="2869694"/>
              <a:ext cx="511679" cy="307777"/>
            </a:xfrm>
            <a:prstGeom prst="rect">
              <a:avLst/>
            </a:prstGeom>
            <a:noFill/>
          </p:spPr>
          <p:txBody>
            <a:bodyPr wrap="none" rtlCol="0">
              <a:spAutoFit/>
            </a:bodyPr>
            <a:lstStyle/>
            <a:p>
              <a:r>
                <a:rPr lang="en-US" sz="1400" dirty="0"/>
                <a:t>FFFF</a:t>
              </a:r>
            </a:p>
          </p:txBody>
        </p:sp>
        <p:sp>
          <p:nvSpPr>
            <p:cNvPr id="68" name="Rectangle 67">
              <a:extLst>
                <a:ext uri="{FF2B5EF4-FFF2-40B4-BE49-F238E27FC236}">
                  <a16:creationId xmlns:a16="http://schemas.microsoft.com/office/drawing/2014/main" id="{6EA46611-FAEB-4448-B79A-40216392C2E8}"/>
                </a:ext>
              </a:extLst>
            </p:cNvPr>
            <p:cNvSpPr/>
            <p:nvPr/>
          </p:nvSpPr>
          <p:spPr>
            <a:xfrm>
              <a:off x="6781380" y="3746938"/>
              <a:ext cx="1674274" cy="733497"/>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9" name="Straight Arrow Connector 68">
              <a:extLst>
                <a:ext uri="{FF2B5EF4-FFF2-40B4-BE49-F238E27FC236}">
                  <a16:creationId xmlns:a16="http://schemas.microsoft.com/office/drawing/2014/main" id="{7F3A8CC8-973A-3B48-8EA0-BE13EE66DBBF}"/>
                </a:ext>
              </a:extLst>
            </p:cNvPr>
            <p:cNvCxnSpPr>
              <a:cxnSpLocks/>
            </p:cNvCxnSpPr>
            <p:nvPr/>
          </p:nvCxnSpPr>
          <p:spPr>
            <a:xfrm>
              <a:off x="7608006" y="3740940"/>
              <a:ext cx="741" cy="31735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DBED7F5E-A1A9-0548-9D42-9592BB1E7B6D}"/>
                </a:ext>
              </a:extLst>
            </p:cNvPr>
            <p:cNvCxnSpPr>
              <a:cxnSpLocks/>
            </p:cNvCxnSpPr>
            <p:nvPr/>
          </p:nvCxnSpPr>
          <p:spPr>
            <a:xfrm flipV="1">
              <a:off x="7626690" y="4185090"/>
              <a:ext cx="0" cy="28443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2" name="Rectangle 71">
              <a:extLst>
                <a:ext uri="{FF2B5EF4-FFF2-40B4-BE49-F238E27FC236}">
                  <a16:creationId xmlns:a16="http://schemas.microsoft.com/office/drawing/2014/main" id="{E3B70DE8-2AFE-1F4E-BB8F-B9FFA992E216}"/>
                </a:ext>
              </a:extLst>
            </p:cNvPr>
            <p:cNvSpPr/>
            <p:nvPr/>
          </p:nvSpPr>
          <p:spPr>
            <a:xfrm>
              <a:off x="6782923" y="6230154"/>
              <a:ext cx="1677100" cy="263378"/>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device registers</a:t>
              </a:r>
            </a:p>
          </p:txBody>
        </p:sp>
        <p:sp>
          <p:nvSpPr>
            <p:cNvPr id="74" name="TextBox 73">
              <a:extLst>
                <a:ext uri="{FF2B5EF4-FFF2-40B4-BE49-F238E27FC236}">
                  <a16:creationId xmlns:a16="http://schemas.microsoft.com/office/drawing/2014/main" id="{450D0D27-BF39-6347-A77E-26B6BB063109}"/>
                </a:ext>
              </a:extLst>
            </p:cNvPr>
            <p:cNvSpPr txBox="1"/>
            <p:nvPr/>
          </p:nvSpPr>
          <p:spPr>
            <a:xfrm>
              <a:off x="4335517" y="4466897"/>
              <a:ext cx="2170338" cy="646331"/>
            </a:xfrm>
            <a:prstGeom prst="rect">
              <a:avLst/>
            </a:prstGeom>
            <a:noFill/>
          </p:spPr>
          <p:txBody>
            <a:bodyPr wrap="none" rtlCol="0">
              <a:spAutoFit/>
            </a:bodyPr>
            <a:lstStyle/>
            <a:p>
              <a:r>
                <a:rPr lang="en-US" dirty="0"/>
                <a:t>Example:</a:t>
              </a:r>
            </a:p>
            <a:p>
              <a:r>
                <a:rPr lang="en-US" dirty="0"/>
                <a:t>Memory mapped I/O</a:t>
              </a:r>
            </a:p>
          </p:txBody>
        </p:sp>
      </p:grpSp>
    </p:spTree>
    <p:extLst>
      <p:ext uri="{BB962C8B-B14F-4D97-AF65-F5344CB8AC3E}">
        <p14:creationId xmlns:p14="http://schemas.microsoft.com/office/powerpoint/2010/main" val="3387749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4383"/>
            <a:ext cx="8229600" cy="859629"/>
          </a:xfrm>
        </p:spPr>
        <p:txBody>
          <a:bodyPr/>
          <a:lstStyle/>
          <a:p>
            <a:r>
              <a:rPr lang="en-US" dirty="0"/>
              <a:t>Memory Map</a:t>
            </a:r>
          </a:p>
        </p:txBody>
      </p:sp>
      <p:grpSp>
        <p:nvGrpSpPr>
          <p:cNvPr id="5" name="Group 4"/>
          <p:cNvGrpSpPr/>
          <p:nvPr/>
        </p:nvGrpSpPr>
        <p:grpSpPr>
          <a:xfrm>
            <a:off x="1918527" y="1252281"/>
            <a:ext cx="5499038" cy="4036373"/>
            <a:chOff x="1269957" y="987690"/>
            <a:chExt cx="5499038" cy="4036373"/>
          </a:xfrm>
        </p:grpSpPr>
        <p:sp>
          <p:nvSpPr>
            <p:cNvPr id="4" name="Rectangle 3"/>
            <p:cNvSpPr/>
            <p:nvPr/>
          </p:nvSpPr>
          <p:spPr>
            <a:xfrm>
              <a:off x="1269957" y="1763045"/>
              <a:ext cx="2108376" cy="2626075"/>
            </a:xfrm>
            <a:prstGeom prst="rect">
              <a:avLst/>
            </a:prstGeom>
            <a:solidFill>
              <a:schemeClr val="accent1">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Central Processing Unit</a:t>
              </a:r>
            </a:p>
            <a:p>
              <a:pPr algn="ctr"/>
              <a:r>
                <a:rPr lang="en-US" sz="2800" dirty="0">
                  <a:solidFill>
                    <a:schemeClr val="tx1"/>
                  </a:solidFill>
                </a:rPr>
                <a:t>(CPU)</a:t>
              </a:r>
            </a:p>
          </p:txBody>
        </p:sp>
        <p:cxnSp>
          <p:nvCxnSpPr>
            <p:cNvPr id="6" name="Straight Connector 5"/>
            <p:cNvCxnSpPr>
              <a:stCxn id="4" idx="3"/>
            </p:cNvCxnSpPr>
            <p:nvPr/>
          </p:nvCxnSpPr>
          <p:spPr>
            <a:xfrm>
              <a:off x="3378333" y="3076083"/>
              <a:ext cx="690462" cy="6164"/>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4068795" y="1874007"/>
              <a:ext cx="0" cy="2515113"/>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4759257" y="987690"/>
              <a:ext cx="1812463" cy="1793868"/>
            </a:xfrm>
            <a:prstGeom prst="rect">
              <a:avLst/>
            </a:prstGeom>
            <a:solidFill>
              <a:schemeClr val="bg2">
                <a:lumMod val="9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Memory</a:t>
              </a:r>
            </a:p>
          </p:txBody>
        </p:sp>
        <p:cxnSp>
          <p:nvCxnSpPr>
            <p:cNvPr id="14" name="Straight Connector 13"/>
            <p:cNvCxnSpPr/>
            <p:nvPr/>
          </p:nvCxnSpPr>
          <p:spPr>
            <a:xfrm>
              <a:off x="4031803" y="1890594"/>
              <a:ext cx="727454" cy="194"/>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Can 14"/>
            <p:cNvSpPr/>
            <p:nvPr/>
          </p:nvSpPr>
          <p:spPr>
            <a:xfrm>
              <a:off x="4759257" y="3741849"/>
              <a:ext cx="2009738" cy="1282214"/>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000000"/>
                  </a:solidFill>
                </a:rPr>
                <a:t>Disk</a:t>
              </a:r>
            </a:p>
          </p:txBody>
        </p:sp>
        <p:cxnSp>
          <p:nvCxnSpPr>
            <p:cNvPr id="16" name="Straight Connector 15"/>
            <p:cNvCxnSpPr/>
            <p:nvPr/>
          </p:nvCxnSpPr>
          <p:spPr>
            <a:xfrm>
              <a:off x="4031803" y="4383181"/>
              <a:ext cx="727454" cy="5939"/>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7" name="Rectangle 6"/>
          <p:cNvSpPr/>
          <p:nvPr/>
        </p:nvSpPr>
        <p:spPr>
          <a:xfrm>
            <a:off x="9336061" y="799254"/>
            <a:ext cx="1674274" cy="110485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9343471" y="2759337"/>
            <a:ext cx="1674274" cy="756489"/>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9343471" y="3515826"/>
            <a:ext cx="1674274" cy="737071"/>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9343471" y="4252897"/>
            <a:ext cx="1674274" cy="1481661"/>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9849114" y="4375442"/>
            <a:ext cx="589524" cy="338554"/>
          </a:xfrm>
          <a:prstGeom prst="rect">
            <a:avLst/>
          </a:prstGeom>
          <a:noFill/>
        </p:spPr>
        <p:txBody>
          <a:bodyPr wrap="none" rtlCol="0">
            <a:spAutoFit/>
          </a:bodyPr>
          <a:lstStyle/>
          <a:p>
            <a:r>
              <a:rPr lang="en-US" sz="1600" dirty="0"/>
              <a:t>code</a:t>
            </a:r>
          </a:p>
        </p:txBody>
      </p:sp>
      <p:sp>
        <p:nvSpPr>
          <p:cNvPr id="28" name="TextBox 27"/>
          <p:cNvSpPr txBox="1"/>
          <p:nvPr/>
        </p:nvSpPr>
        <p:spPr>
          <a:xfrm>
            <a:off x="9444166" y="3741976"/>
            <a:ext cx="1481195" cy="338554"/>
          </a:xfrm>
          <a:prstGeom prst="rect">
            <a:avLst/>
          </a:prstGeom>
          <a:noFill/>
        </p:spPr>
        <p:txBody>
          <a:bodyPr wrap="none" rtlCol="0">
            <a:spAutoFit/>
          </a:bodyPr>
          <a:lstStyle/>
          <a:p>
            <a:r>
              <a:rPr lang="en-US" sz="1600" dirty="0"/>
              <a:t>global variables</a:t>
            </a:r>
          </a:p>
        </p:txBody>
      </p:sp>
      <p:sp>
        <p:nvSpPr>
          <p:cNvPr id="29" name="TextBox 28"/>
          <p:cNvSpPr txBox="1"/>
          <p:nvPr/>
        </p:nvSpPr>
        <p:spPr>
          <a:xfrm>
            <a:off x="9300474" y="2726826"/>
            <a:ext cx="1710204" cy="830997"/>
          </a:xfrm>
          <a:prstGeom prst="rect">
            <a:avLst/>
          </a:prstGeom>
          <a:noFill/>
        </p:spPr>
        <p:txBody>
          <a:bodyPr wrap="square" rtlCol="0">
            <a:spAutoFit/>
          </a:bodyPr>
          <a:lstStyle/>
          <a:p>
            <a:pPr algn="ctr"/>
            <a:r>
              <a:rPr lang="en-US" sz="1600" dirty="0"/>
              <a:t>Dynamically allocated memory</a:t>
            </a:r>
          </a:p>
          <a:p>
            <a:pPr algn="ctr"/>
            <a:r>
              <a:rPr lang="en-US" sz="1600" dirty="0"/>
              <a:t>(heap*)</a:t>
            </a:r>
          </a:p>
        </p:txBody>
      </p:sp>
      <p:sp>
        <p:nvSpPr>
          <p:cNvPr id="30" name="TextBox 29"/>
          <p:cNvSpPr txBox="1"/>
          <p:nvPr/>
        </p:nvSpPr>
        <p:spPr>
          <a:xfrm>
            <a:off x="9300475" y="744565"/>
            <a:ext cx="1744363" cy="1169551"/>
          </a:xfrm>
          <a:prstGeom prst="rect">
            <a:avLst/>
          </a:prstGeom>
          <a:noFill/>
        </p:spPr>
        <p:txBody>
          <a:bodyPr wrap="square" rtlCol="0">
            <a:spAutoFit/>
          </a:bodyPr>
          <a:lstStyle/>
          <a:p>
            <a:r>
              <a:rPr lang="en-US" sz="1400" dirty="0"/>
              <a:t>Runtime Stack: function parameters,</a:t>
            </a:r>
          </a:p>
          <a:p>
            <a:r>
              <a:rPr lang="en-US" sz="1400" dirty="0"/>
              <a:t>local variables, return value, return address, etc.</a:t>
            </a:r>
          </a:p>
        </p:txBody>
      </p:sp>
      <p:cxnSp>
        <p:nvCxnSpPr>
          <p:cNvPr id="32" name="Straight Connector 31"/>
          <p:cNvCxnSpPr>
            <a:cxnSpLocks/>
          </p:cNvCxnSpPr>
          <p:nvPr/>
        </p:nvCxnSpPr>
        <p:spPr>
          <a:xfrm flipV="1">
            <a:off x="7220290" y="440267"/>
            <a:ext cx="2114592" cy="812014"/>
          </a:xfrm>
          <a:prstGeom prst="line">
            <a:avLst/>
          </a:prstGeom>
          <a:ln>
            <a:solidFill>
              <a:srgbClr val="000000"/>
            </a:solidFill>
            <a:prstDash val="dash"/>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cxnSpLocks/>
          </p:cNvCxnSpPr>
          <p:nvPr/>
        </p:nvCxnSpPr>
        <p:spPr>
          <a:xfrm>
            <a:off x="7220290" y="3046149"/>
            <a:ext cx="2148458" cy="3083719"/>
          </a:xfrm>
          <a:prstGeom prst="line">
            <a:avLst/>
          </a:prstGeom>
          <a:ln>
            <a:solidFill>
              <a:srgbClr val="000000"/>
            </a:solidFill>
            <a:prstDash val="dash"/>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9385383" y="4705817"/>
            <a:ext cx="1197764" cy="954107"/>
          </a:xfrm>
          <a:prstGeom prst="rect">
            <a:avLst/>
          </a:prstGeom>
          <a:noFill/>
        </p:spPr>
        <p:txBody>
          <a:bodyPr wrap="none" rtlCol="0">
            <a:spAutoFit/>
          </a:bodyPr>
          <a:lstStyle/>
          <a:p>
            <a:r>
              <a:rPr lang="en-US" sz="1400" dirty="0"/>
              <a:t>…</a:t>
            </a:r>
          </a:p>
          <a:p>
            <a:r>
              <a:rPr lang="en-US" sz="1400" dirty="0"/>
              <a:t>LDR  R1,R2,#4</a:t>
            </a:r>
          </a:p>
          <a:p>
            <a:r>
              <a:rPr lang="en-US" sz="1400" dirty="0" err="1"/>
              <a:t>BRz</a:t>
            </a:r>
            <a:r>
              <a:rPr lang="en-US" sz="1400" dirty="0"/>
              <a:t>  Label</a:t>
            </a:r>
          </a:p>
          <a:p>
            <a:r>
              <a:rPr lang="en-US" sz="1400" dirty="0"/>
              <a:t>…</a:t>
            </a:r>
          </a:p>
        </p:txBody>
      </p:sp>
      <p:sp>
        <p:nvSpPr>
          <p:cNvPr id="10" name="TextBox 9"/>
          <p:cNvSpPr txBox="1"/>
          <p:nvPr/>
        </p:nvSpPr>
        <p:spPr>
          <a:xfrm>
            <a:off x="591127" y="5737694"/>
            <a:ext cx="9732495" cy="830997"/>
          </a:xfrm>
          <a:prstGeom prst="rect">
            <a:avLst/>
          </a:prstGeom>
          <a:noFill/>
        </p:spPr>
        <p:txBody>
          <a:bodyPr wrap="square" rtlCol="0">
            <a:spAutoFit/>
          </a:bodyPr>
          <a:lstStyle/>
          <a:p>
            <a:pPr marL="342900" indent="-342900">
              <a:buFont typeface="Arial"/>
              <a:buChar char="•"/>
            </a:pPr>
            <a:r>
              <a:rPr lang="en-US" sz="2400" dirty="0"/>
              <a:t>Layout similar to that typically used in Unix systems</a:t>
            </a:r>
          </a:p>
          <a:p>
            <a:pPr marL="342900" indent="-342900">
              <a:buFont typeface="Arial"/>
              <a:buChar char="•"/>
            </a:pPr>
            <a:r>
              <a:rPr lang="en-US" sz="2400" dirty="0"/>
              <a:t>Runtime stack and heap grow/shrink during program execution</a:t>
            </a:r>
          </a:p>
        </p:txBody>
      </p:sp>
      <p:sp>
        <p:nvSpPr>
          <p:cNvPr id="3" name="TextBox 2">
            <a:extLst>
              <a:ext uri="{FF2B5EF4-FFF2-40B4-BE49-F238E27FC236}">
                <a16:creationId xmlns:a16="http://schemas.microsoft.com/office/drawing/2014/main" id="{7B0F841A-C520-664C-9CDD-79D634B15E14}"/>
              </a:ext>
            </a:extLst>
          </p:cNvPr>
          <p:cNvSpPr txBox="1"/>
          <p:nvPr/>
        </p:nvSpPr>
        <p:spPr>
          <a:xfrm>
            <a:off x="7100550" y="6488668"/>
            <a:ext cx="3567451" cy="369332"/>
          </a:xfrm>
          <a:prstGeom prst="rect">
            <a:avLst/>
          </a:prstGeom>
          <a:noFill/>
        </p:spPr>
        <p:txBody>
          <a:bodyPr wrap="none" rtlCol="0">
            <a:spAutoFit/>
          </a:bodyPr>
          <a:lstStyle/>
          <a:p>
            <a:r>
              <a:rPr lang="en-US" dirty="0"/>
              <a:t>* Not related to heap data structure</a:t>
            </a:r>
          </a:p>
        </p:txBody>
      </p:sp>
      <p:sp>
        <p:nvSpPr>
          <p:cNvPr id="20" name="Rectangle 19">
            <a:extLst>
              <a:ext uri="{FF2B5EF4-FFF2-40B4-BE49-F238E27FC236}">
                <a16:creationId xmlns:a16="http://schemas.microsoft.com/office/drawing/2014/main" id="{911D0B55-8807-8344-8296-9EC89A145A37}"/>
              </a:ext>
            </a:extLst>
          </p:cNvPr>
          <p:cNvSpPr/>
          <p:nvPr/>
        </p:nvSpPr>
        <p:spPr>
          <a:xfrm>
            <a:off x="9334381" y="424031"/>
            <a:ext cx="1677100" cy="377415"/>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System Use</a:t>
            </a:r>
          </a:p>
        </p:txBody>
      </p:sp>
      <p:sp>
        <p:nvSpPr>
          <p:cNvPr id="34" name="Rectangle 33">
            <a:extLst>
              <a:ext uri="{FF2B5EF4-FFF2-40B4-BE49-F238E27FC236}">
                <a16:creationId xmlns:a16="http://schemas.microsoft.com/office/drawing/2014/main" id="{E441373A-0118-7145-BF80-449F7D477BAD}"/>
              </a:ext>
            </a:extLst>
          </p:cNvPr>
          <p:cNvSpPr/>
          <p:nvPr/>
        </p:nvSpPr>
        <p:spPr>
          <a:xfrm>
            <a:off x="9341553" y="5745481"/>
            <a:ext cx="1677100" cy="377415"/>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System Use</a:t>
            </a:r>
          </a:p>
        </p:txBody>
      </p:sp>
      <p:sp>
        <p:nvSpPr>
          <p:cNvPr id="23" name="TextBox 22">
            <a:extLst>
              <a:ext uri="{FF2B5EF4-FFF2-40B4-BE49-F238E27FC236}">
                <a16:creationId xmlns:a16="http://schemas.microsoft.com/office/drawing/2014/main" id="{E7976C9E-1863-EC4D-9D7B-0A221E966C09}"/>
              </a:ext>
            </a:extLst>
          </p:cNvPr>
          <p:cNvSpPr txBox="1"/>
          <p:nvPr/>
        </p:nvSpPr>
        <p:spPr>
          <a:xfrm>
            <a:off x="8806158" y="5922085"/>
            <a:ext cx="550151" cy="307777"/>
          </a:xfrm>
          <a:prstGeom prst="rect">
            <a:avLst/>
          </a:prstGeom>
          <a:noFill/>
        </p:spPr>
        <p:txBody>
          <a:bodyPr wrap="none" rtlCol="0">
            <a:spAutoFit/>
          </a:bodyPr>
          <a:lstStyle/>
          <a:p>
            <a:r>
              <a:rPr lang="en-US" sz="1400" dirty="0"/>
              <a:t>0000</a:t>
            </a:r>
          </a:p>
        </p:txBody>
      </p:sp>
      <p:sp>
        <p:nvSpPr>
          <p:cNvPr id="35" name="TextBox 34">
            <a:extLst>
              <a:ext uri="{FF2B5EF4-FFF2-40B4-BE49-F238E27FC236}">
                <a16:creationId xmlns:a16="http://schemas.microsoft.com/office/drawing/2014/main" id="{ECCBCF4A-1E77-2A46-BACB-C98306DAF9C7}"/>
              </a:ext>
            </a:extLst>
          </p:cNvPr>
          <p:cNvSpPr txBox="1"/>
          <p:nvPr/>
        </p:nvSpPr>
        <p:spPr>
          <a:xfrm>
            <a:off x="8787976" y="276113"/>
            <a:ext cx="511679" cy="307777"/>
          </a:xfrm>
          <a:prstGeom prst="rect">
            <a:avLst/>
          </a:prstGeom>
          <a:noFill/>
        </p:spPr>
        <p:txBody>
          <a:bodyPr wrap="none" rtlCol="0">
            <a:spAutoFit/>
          </a:bodyPr>
          <a:lstStyle/>
          <a:p>
            <a:r>
              <a:rPr lang="en-US" sz="1400" dirty="0"/>
              <a:t>FFFF</a:t>
            </a:r>
          </a:p>
        </p:txBody>
      </p:sp>
      <p:sp>
        <p:nvSpPr>
          <p:cNvPr id="36" name="Rectangle 35">
            <a:extLst>
              <a:ext uri="{FF2B5EF4-FFF2-40B4-BE49-F238E27FC236}">
                <a16:creationId xmlns:a16="http://schemas.microsoft.com/office/drawing/2014/main" id="{1F585901-264C-064E-AB9E-950E8FAC6663}"/>
              </a:ext>
            </a:extLst>
          </p:cNvPr>
          <p:cNvSpPr/>
          <p:nvPr/>
        </p:nvSpPr>
        <p:spPr>
          <a:xfrm>
            <a:off x="9345264" y="1904105"/>
            <a:ext cx="1674274" cy="849853"/>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B83FCCDD-6249-1C47-B89A-265FAD37EFF9}"/>
              </a:ext>
            </a:extLst>
          </p:cNvPr>
          <p:cNvCxnSpPr>
            <a:stCxn id="36" idx="0"/>
          </p:cNvCxnSpPr>
          <p:nvPr/>
        </p:nvCxnSpPr>
        <p:spPr>
          <a:xfrm>
            <a:off x="10182402" y="1904104"/>
            <a:ext cx="741" cy="31735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9DC8F03D-7154-F146-8951-6BBACB2B8593}"/>
              </a:ext>
            </a:extLst>
          </p:cNvPr>
          <p:cNvCxnSpPr>
            <a:cxnSpLocks/>
          </p:cNvCxnSpPr>
          <p:nvPr/>
        </p:nvCxnSpPr>
        <p:spPr>
          <a:xfrm flipV="1">
            <a:off x="10185319" y="2484889"/>
            <a:ext cx="0" cy="28443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1" name="Freeform 10"/>
          <p:cNvSpPr/>
          <p:nvPr/>
        </p:nvSpPr>
        <p:spPr>
          <a:xfrm>
            <a:off x="9131199" y="777625"/>
            <a:ext cx="1907176" cy="1124452"/>
          </a:xfrm>
          <a:custGeom>
            <a:avLst/>
            <a:gdLst>
              <a:gd name="connsiteX0" fmla="*/ 1666240 w 1686560"/>
              <a:gd name="connsiteY0" fmla="*/ 521547 h 1124452"/>
              <a:gd name="connsiteX1" fmla="*/ 1639147 w 1686560"/>
              <a:gd name="connsiteY1" fmla="*/ 494453 h 1124452"/>
              <a:gd name="connsiteX2" fmla="*/ 1618827 w 1686560"/>
              <a:gd name="connsiteY2" fmla="*/ 447040 h 1124452"/>
              <a:gd name="connsiteX3" fmla="*/ 1605280 w 1686560"/>
              <a:gd name="connsiteY3" fmla="*/ 426720 h 1124452"/>
              <a:gd name="connsiteX4" fmla="*/ 1584960 w 1686560"/>
              <a:gd name="connsiteY4" fmla="*/ 358987 h 1124452"/>
              <a:gd name="connsiteX5" fmla="*/ 1578187 w 1686560"/>
              <a:gd name="connsiteY5" fmla="*/ 338667 h 1124452"/>
              <a:gd name="connsiteX6" fmla="*/ 1551094 w 1686560"/>
              <a:gd name="connsiteY6" fmla="*/ 291253 h 1124452"/>
              <a:gd name="connsiteX7" fmla="*/ 1524000 w 1686560"/>
              <a:gd name="connsiteY7" fmla="*/ 243840 h 1124452"/>
              <a:gd name="connsiteX8" fmla="*/ 1469814 w 1686560"/>
              <a:gd name="connsiteY8" fmla="*/ 189653 h 1124452"/>
              <a:gd name="connsiteX9" fmla="*/ 1449494 w 1686560"/>
              <a:gd name="connsiteY9" fmla="*/ 176107 h 1124452"/>
              <a:gd name="connsiteX10" fmla="*/ 1422400 w 1686560"/>
              <a:gd name="connsiteY10" fmla="*/ 149013 h 1124452"/>
              <a:gd name="connsiteX11" fmla="*/ 1408854 w 1686560"/>
              <a:gd name="connsiteY11" fmla="*/ 128693 h 1124452"/>
              <a:gd name="connsiteX12" fmla="*/ 1381760 w 1686560"/>
              <a:gd name="connsiteY12" fmla="*/ 115147 h 1124452"/>
              <a:gd name="connsiteX13" fmla="*/ 1361440 w 1686560"/>
              <a:gd name="connsiteY13" fmla="*/ 94827 h 1124452"/>
              <a:gd name="connsiteX14" fmla="*/ 1347894 w 1686560"/>
              <a:gd name="connsiteY14" fmla="*/ 74507 h 1124452"/>
              <a:gd name="connsiteX15" fmla="*/ 1314027 w 1686560"/>
              <a:gd name="connsiteY15" fmla="*/ 60960 h 1124452"/>
              <a:gd name="connsiteX16" fmla="*/ 1246294 w 1686560"/>
              <a:gd name="connsiteY16" fmla="*/ 13547 h 1124452"/>
              <a:gd name="connsiteX17" fmla="*/ 1185334 w 1686560"/>
              <a:gd name="connsiteY17" fmla="*/ 0 h 1124452"/>
              <a:gd name="connsiteX18" fmla="*/ 1056640 w 1686560"/>
              <a:gd name="connsiteY18" fmla="*/ 6773 h 1124452"/>
              <a:gd name="connsiteX19" fmla="*/ 257387 w 1686560"/>
              <a:gd name="connsiteY19" fmla="*/ 13547 h 1124452"/>
              <a:gd name="connsiteX20" fmla="*/ 169334 w 1686560"/>
              <a:gd name="connsiteY20" fmla="*/ 27093 h 1124452"/>
              <a:gd name="connsiteX21" fmla="*/ 149014 w 1686560"/>
              <a:gd name="connsiteY21" fmla="*/ 33867 h 1124452"/>
              <a:gd name="connsiteX22" fmla="*/ 108374 w 1686560"/>
              <a:gd name="connsiteY22" fmla="*/ 67733 h 1124452"/>
              <a:gd name="connsiteX23" fmla="*/ 88054 w 1686560"/>
              <a:gd name="connsiteY23" fmla="*/ 81280 h 1124452"/>
              <a:gd name="connsiteX24" fmla="*/ 81280 w 1686560"/>
              <a:gd name="connsiteY24" fmla="*/ 101600 h 1124452"/>
              <a:gd name="connsiteX25" fmla="*/ 47414 w 1686560"/>
              <a:gd name="connsiteY25" fmla="*/ 149013 h 1124452"/>
              <a:gd name="connsiteX26" fmla="*/ 20320 w 1686560"/>
              <a:gd name="connsiteY26" fmla="*/ 182880 h 1124452"/>
              <a:gd name="connsiteX27" fmla="*/ 13547 w 1686560"/>
              <a:gd name="connsiteY27" fmla="*/ 209973 h 1124452"/>
              <a:gd name="connsiteX28" fmla="*/ 6774 w 1686560"/>
              <a:gd name="connsiteY28" fmla="*/ 230293 h 1124452"/>
              <a:gd name="connsiteX29" fmla="*/ 0 w 1686560"/>
              <a:gd name="connsiteY29" fmla="*/ 284480 h 1124452"/>
              <a:gd name="connsiteX30" fmla="*/ 6774 w 1686560"/>
              <a:gd name="connsiteY30" fmla="*/ 731520 h 1124452"/>
              <a:gd name="connsiteX31" fmla="*/ 20320 w 1686560"/>
              <a:gd name="connsiteY31" fmla="*/ 799253 h 1124452"/>
              <a:gd name="connsiteX32" fmla="*/ 27094 w 1686560"/>
              <a:gd name="connsiteY32" fmla="*/ 826347 h 1124452"/>
              <a:gd name="connsiteX33" fmla="*/ 47414 w 1686560"/>
              <a:gd name="connsiteY33" fmla="*/ 853440 h 1124452"/>
              <a:gd name="connsiteX34" fmla="*/ 74507 w 1686560"/>
              <a:gd name="connsiteY34" fmla="*/ 894080 h 1124452"/>
              <a:gd name="connsiteX35" fmla="*/ 88054 w 1686560"/>
              <a:gd name="connsiteY35" fmla="*/ 914400 h 1124452"/>
              <a:gd name="connsiteX36" fmla="*/ 108374 w 1686560"/>
              <a:gd name="connsiteY36" fmla="*/ 941493 h 1124452"/>
              <a:gd name="connsiteX37" fmla="*/ 121920 w 1686560"/>
              <a:gd name="connsiteY37" fmla="*/ 961813 h 1124452"/>
              <a:gd name="connsiteX38" fmla="*/ 135467 w 1686560"/>
              <a:gd name="connsiteY38" fmla="*/ 988907 h 1124452"/>
              <a:gd name="connsiteX39" fmla="*/ 155787 w 1686560"/>
              <a:gd name="connsiteY39" fmla="*/ 1002453 h 1124452"/>
              <a:gd name="connsiteX40" fmla="*/ 169334 w 1686560"/>
              <a:gd name="connsiteY40" fmla="*/ 1022773 h 1124452"/>
              <a:gd name="connsiteX41" fmla="*/ 237067 w 1686560"/>
              <a:gd name="connsiteY41" fmla="*/ 1063413 h 1124452"/>
              <a:gd name="connsiteX42" fmla="*/ 264160 w 1686560"/>
              <a:gd name="connsiteY42" fmla="*/ 1083733 h 1124452"/>
              <a:gd name="connsiteX43" fmla="*/ 399627 w 1686560"/>
              <a:gd name="connsiteY43" fmla="*/ 1110827 h 1124452"/>
              <a:gd name="connsiteX44" fmla="*/ 426720 w 1686560"/>
              <a:gd name="connsiteY44" fmla="*/ 1117600 h 1124452"/>
              <a:gd name="connsiteX45" fmla="*/ 670560 w 1686560"/>
              <a:gd name="connsiteY45" fmla="*/ 1117600 h 1124452"/>
              <a:gd name="connsiteX46" fmla="*/ 1239520 w 1686560"/>
              <a:gd name="connsiteY46" fmla="*/ 1104053 h 1124452"/>
              <a:gd name="connsiteX47" fmla="*/ 1361440 w 1686560"/>
              <a:gd name="connsiteY47" fmla="*/ 1090507 h 1124452"/>
              <a:gd name="connsiteX48" fmla="*/ 1429174 w 1686560"/>
              <a:gd name="connsiteY48" fmla="*/ 1076960 h 1124452"/>
              <a:gd name="connsiteX49" fmla="*/ 1469814 w 1686560"/>
              <a:gd name="connsiteY49" fmla="*/ 1063413 h 1124452"/>
              <a:gd name="connsiteX50" fmla="*/ 1503680 w 1686560"/>
              <a:gd name="connsiteY50" fmla="*/ 1056640 h 1124452"/>
              <a:gd name="connsiteX51" fmla="*/ 1530774 w 1686560"/>
              <a:gd name="connsiteY51" fmla="*/ 1049867 h 1124452"/>
              <a:gd name="connsiteX52" fmla="*/ 1571414 w 1686560"/>
              <a:gd name="connsiteY52" fmla="*/ 1036320 h 1124452"/>
              <a:gd name="connsiteX53" fmla="*/ 1591734 w 1686560"/>
              <a:gd name="connsiteY53" fmla="*/ 1016000 h 1124452"/>
              <a:gd name="connsiteX54" fmla="*/ 1605280 w 1686560"/>
              <a:gd name="connsiteY54" fmla="*/ 995680 h 1124452"/>
              <a:gd name="connsiteX55" fmla="*/ 1625600 w 1686560"/>
              <a:gd name="connsiteY55" fmla="*/ 982133 h 1124452"/>
              <a:gd name="connsiteX56" fmla="*/ 1639147 w 1686560"/>
              <a:gd name="connsiteY56" fmla="*/ 961813 h 1124452"/>
              <a:gd name="connsiteX57" fmla="*/ 1659467 w 1686560"/>
              <a:gd name="connsiteY57" fmla="*/ 934720 h 1124452"/>
              <a:gd name="connsiteX58" fmla="*/ 1679787 w 1686560"/>
              <a:gd name="connsiteY58" fmla="*/ 887307 h 1124452"/>
              <a:gd name="connsiteX59" fmla="*/ 1686560 w 1686560"/>
              <a:gd name="connsiteY59" fmla="*/ 833120 h 1124452"/>
              <a:gd name="connsiteX60" fmla="*/ 1673014 w 1686560"/>
              <a:gd name="connsiteY60" fmla="*/ 711200 h 1124452"/>
              <a:gd name="connsiteX61" fmla="*/ 1666240 w 1686560"/>
              <a:gd name="connsiteY61" fmla="*/ 650240 h 1124452"/>
              <a:gd name="connsiteX62" fmla="*/ 1659467 w 1686560"/>
              <a:gd name="connsiteY62" fmla="*/ 548640 h 1124452"/>
              <a:gd name="connsiteX63" fmla="*/ 1652694 w 1686560"/>
              <a:gd name="connsiteY63" fmla="*/ 528320 h 1124452"/>
              <a:gd name="connsiteX64" fmla="*/ 1666240 w 1686560"/>
              <a:gd name="connsiteY64" fmla="*/ 521547 h 1124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686560" h="1124452">
                <a:moveTo>
                  <a:pt x="1666240" y="521547"/>
                </a:moveTo>
                <a:cubicBezTo>
                  <a:pt x="1663982" y="515903"/>
                  <a:pt x="1646810" y="504671"/>
                  <a:pt x="1639147" y="494453"/>
                </a:cubicBezTo>
                <a:cubicBezTo>
                  <a:pt x="1618001" y="466258"/>
                  <a:pt x="1631908" y="473202"/>
                  <a:pt x="1618827" y="447040"/>
                </a:cubicBezTo>
                <a:cubicBezTo>
                  <a:pt x="1615186" y="439759"/>
                  <a:pt x="1609796" y="433493"/>
                  <a:pt x="1605280" y="426720"/>
                </a:cubicBezTo>
                <a:cubicBezTo>
                  <a:pt x="1595043" y="385771"/>
                  <a:pt x="1601452" y="408463"/>
                  <a:pt x="1584960" y="358987"/>
                </a:cubicBezTo>
                <a:cubicBezTo>
                  <a:pt x="1582702" y="352214"/>
                  <a:pt x="1582147" y="344608"/>
                  <a:pt x="1578187" y="338667"/>
                </a:cubicBezTo>
                <a:cubicBezTo>
                  <a:pt x="1564579" y="318256"/>
                  <a:pt x="1561409" y="315321"/>
                  <a:pt x="1551094" y="291253"/>
                </a:cubicBezTo>
                <a:cubicBezTo>
                  <a:pt x="1538238" y="261255"/>
                  <a:pt x="1552575" y="275013"/>
                  <a:pt x="1524000" y="243840"/>
                </a:cubicBezTo>
                <a:cubicBezTo>
                  <a:pt x="1506740" y="225010"/>
                  <a:pt x="1491068" y="203822"/>
                  <a:pt x="1469814" y="189653"/>
                </a:cubicBezTo>
                <a:cubicBezTo>
                  <a:pt x="1463041" y="185138"/>
                  <a:pt x="1455675" y="181405"/>
                  <a:pt x="1449494" y="176107"/>
                </a:cubicBezTo>
                <a:cubicBezTo>
                  <a:pt x="1439797" y="167795"/>
                  <a:pt x="1430712" y="158710"/>
                  <a:pt x="1422400" y="149013"/>
                </a:cubicBezTo>
                <a:cubicBezTo>
                  <a:pt x="1417102" y="142832"/>
                  <a:pt x="1415108" y="133904"/>
                  <a:pt x="1408854" y="128693"/>
                </a:cubicBezTo>
                <a:cubicBezTo>
                  <a:pt x="1401097" y="122229"/>
                  <a:pt x="1390791" y="119662"/>
                  <a:pt x="1381760" y="115147"/>
                </a:cubicBezTo>
                <a:cubicBezTo>
                  <a:pt x="1374987" y="108374"/>
                  <a:pt x="1367572" y="102186"/>
                  <a:pt x="1361440" y="94827"/>
                </a:cubicBezTo>
                <a:cubicBezTo>
                  <a:pt x="1356229" y="88573"/>
                  <a:pt x="1354518" y="79239"/>
                  <a:pt x="1347894" y="74507"/>
                </a:cubicBezTo>
                <a:cubicBezTo>
                  <a:pt x="1338000" y="67440"/>
                  <a:pt x="1324656" y="66865"/>
                  <a:pt x="1314027" y="60960"/>
                </a:cubicBezTo>
                <a:cubicBezTo>
                  <a:pt x="1295684" y="50769"/>
                  <a:pt x="1264923" y="18205"/>
                  <a:pt x="1246294" y="13547"/>
                </a:cubicBezTo>
                <a:cubicBezTo>
                  <a:pt x="1208032" y="3981"/>
                  <a:pt x="1228329" y="8599"/>
                  <a:pt x="1185334" y="0"/>
                </a:cubicBezTo>
                <a:cubicBezTo>
                  <a:pt x="1142436" y="2258"/>
                  <a:pt x="1099593" y="6146"/>
                  <a:pt x="1056640" y="6773"/>
                </a:cubicBezTo>
                <a:lnTo>
                  <a:pt x="257387" y="13547"/>
                </a:lnTo>
                <a:cubicBezTo>
                  <a:pt x="247746" y="13701"/>
                  <a:pt x="181533" y="25060"/>
                  <a:pt x="169334" y="27093"/>
                </a:cubicBezTo>
                <a:cubicBezTo>
                  <a:pt x="162561" y="29351"/>
                  <a:pt x="155400" y="30674"/>
                  <a:pt x="149014" y="33867"/>
                </a:cubicBezTo>
                <a:cubicBezTo>
                  <a:pt x="123786" y="46481"/>
                  <a:pt x="130846" y="49006"/>
                  <a:pt x="108374" y="67733"/>
                </a:cubicBezTo>
                <a:cubicBezTo>
                  <a:pt x="102120" y="72945"/>
                  <a:pt x="94827" y="76764"/>
                  <a:pt x="88054" y="81280"/>
                </a:cubicBezTo>
                <a:cubicBezTo>
                  <a:pt x="85796" y="88053"/>
                  <a:pt x="84822" y="95401"/>
                  <a:pt x="81280" y="101600"/>
                </a:cubicBezTo>
                <a:cubicBezTo>
                  <a:pt x="68999" y="123092"/>
                  <a:pt x="57903" y="128035"/>
                  <a:pt x="47414" y="149013"/>
                </a:cubicBezTo>
                <a:cubicBezTo>
                  <a:pt x="31056" y="181729"/>
                  <a:pt x="54573" y="160044"/>
                  <a:pt x="20320" y="182880"/>
                </a:cubicBezTo>
                <a:cubicBezTo>
                  <a:pt x="18062" y="191911"/>
                  <a:pt x="16104" y="201022"/>
                  <a:pt x="13547" y="209973"/>
                </a:cubicBezTo>
                <a:cubicBezTo>
                  <a:pt x="11586" y="216838"/>
                  <a:pt x="8051" y="223268"/>
                  <a:pt x="6774" y="230293"/>
                </a:cubicBezTo>
                <a:cubicBezTo>
                  <a:pt x="3518" y="248202"/>
                  <a:pt x="2258" y="266418"/>
                  <a:pt x="0" y="284480"/>
                </a:cubicBezTo>
                <a:cubicBezTo>
                  <a:pt x="2258" y="433493"/>
                  <a:pt x="2692" y="582545"/>
                  <a:pt x="6774" y="731520"/>
                </a:cubicBezTo>
                <a:cubicBezTo>
                  <a:pt x="8000" y="776264"/>
                  <a:pt x="11431" y="768142"/>
                  <a:pt x="20320" y="799253"/>
                </a:cubicBezTo>
                <a:cubicBezTo>
                  <a:pt x="22877" y="808204"/>
                  <a:pt x="22931" y="818021"/>
                  <a:pt x="27094" y="826347"/>
                </a:cubicBezTo>
                <a:cubicBezTo>
                  <a:pt x="32143" y="836444"/>
                  <a:pt x="40940" y="844192"/>
                  <a:pt x="47414" y="853440"/>
                </a:cubicBezTo>
                <a:cubicBezTo>
                  <a:pt x="56751" y="866778"/>
                  <a:pt x="65476" y="880533"/>
                  <a:pt x="74507" y="894080"/>
                </a:cubicBezTo>
                <a:cubicBezTo>
                  <a:pt x="79023" y="900853"/>
                  <a:pt x="83170" y="907888"/>
                  <a:pt x="88054" y="914400"/>
                </a:cubicBezTo>
                <a:cubicBezTo>
                  <a:pt x="94827" y="923431"/>
                  <a:pt x="101813" y="932307"/>
                  <a:pt x="108374" y="941493"/>
                </a:cubicBezTo>
                <a:cubicBezTo>
                  <a:pt x="113105" y="948117"/>
                  <a:pt x="117881" y="954745"/>
                  <a:pt x="121920" y="961813"/>
                </a:cubicBezTo>
                <a:cubicBezTo>
                  <a:pt x="126930" y="970580"/>
                  <a:pt x="129003" y="981150"/>
                  <a:pt x="135467" y="988907"/>
                </a:cubicBezTo>
                <a:cubicBezTo>
                  <a:pt x="140678" y="995161"/>
                  <a:pt x="149014" y="997938"/>
                  <a:pt x="155787" y="1002453"/>
                </a:cubicBezTo>
                <a:cubicBezTo>
                  <a:pt x="160303" y="1009226"/>
                  <a:pt x="163208" y="1017412"/>
                  <a:pt x="169334" y="1022773"/>
                </a:cubicBezTo>
                <a:cubicBezTo>
                  <a:pt x="211098" y="1059317"/>
                  <a:pt x="199924" y="1040199"/>
                  <a:pt x="237067" y="1063413"/>
                </a:cubicBezTo>
                <a:cubicBezTo>
                  <a:pt x="246640" y="1069396"/>
                  <a:pt x="253910" y="1079002"/>
                  <a:pt x="264160" y="1083733"/>
                </a:cubicBezTo>
                <a:cubicBezTo>
                  <a:pt x="319507" y="1109278"/>
                  <a:pt x="337869" y="1105212"/>
                  <a:pt x="399627" y="1110827"/>
                </a:cubicBezTo>
                <a:cubicBezTo>
                  <a:pt x="408658" y="1113085"/>
                  <a:pt x="417475" y="1116512"/>
                  <a:pt x="426720" y="1117600"/>
                </a:cubicBezTo>
                <a:cubicBezTo>
                  <a:pt x="531244" y="1129896"/>
                  <a:pt x="547787" y="1122938"/>
                  <a:pt x="670560" y="1117600"/>
                </a:cubicBezTo>
                <a:cubicBezTo>
                  <a:pt x="894208" y="1085652"/>
                  <a:pt x="657162" y="1117441"/>
                  <a:pt x="1239520" y="1104053"/>
                </a:cubicBezTo>
                <a:cubicBezTo>
                  <a:pt x="1260561" y="1103569"/>
                  <a:pt x="1336726" y="1093596"/>
                  <a:pt x="1361440" y="1090507"/>
                </a:cubicBezTo>
                <a:cubicBezTo>
                  <a:pt x="1417785" y="1071724"/>
                  <a:pt x="1328005" y="1100307"/>
                  <a:pt x="1429174" y="1076960"/>
                </a:cubicBezTo>
                <a:cubicBezTo>
                  <a:pt x="1443088" y="1073749"/>
                  <a:pt x="1455812" y="1066213"/>
                  <a:pt x="1469814" y="1063413"/>
                </a:cubicBezTo>
                <a:cubicBezTo>
                  <a:pt x="1481103" y="1061155"/>
                  <a:pt x="1492442" y="1059137"/>
                  <a:pt x="1503680" y="1056640"/>
                </a:cubicBezTo>
                <a:cubicBezTo>
                  <a:pt x="1512768" y="1054621"/>
                  <a:pt x="1521857" y="1052542"/>
                  <a:pt x="1530774" y="1049867"/>
                </a:cubicBezTo>
                <a:cubicBezTo>
                  <a:pt x="1544451" y="1045764"/>
                  <a:pt x="1571414" y="1036320"/>
                  <a:pt x="1571414" y="1036320"/>
                </a:cubicBezTo>
                <a:cubicBezTo>
                  <a:pt x="1578187" y="1029547"/>
                  <a:pt x="1585602" y="1023359"/>
                  <a:pt x="1591734" y="1016000"/>
                </a:cubicBezTo>
                <a:cubicBezTo>
                  <a:pt x="1596945" y="1009746"/>
                  <a:pt x="1599524" y="1001436"/>
                  <a:pt x="1605280" y="995680"/>
                </a:cubicBezTo>
                <a:cubicBezTo>
                  <a:pt x="1611036" y="989924"/>
                  <a:pt x="1618827" y="986649"/>
                  <a:pt x="1625600" y="982133"/>
                </a:cubicBezTo>
                <a:cubicBezTo>
                  <a:pt x="1630116" y="975360"/>
                  <a:pt x="1634415" y="968437"/>
                  <a:pt x="1639147" y="961813"/>
                </a:cubicBezTo>
                <a:cubicBezTo>
                  <a:pt x="1645709" y="952627"/>
                  <a:pt x="1653484" y="944293"/>
                  <a:pt x="1659467" y="934720"/>
                </a:cubicBezTo>
                <a:cubicBezTo>
                  <a:pt x="1671425" y="915587"/>
                  <a:pt x="1673202" y="907062"/>
                  <a:pt x="1679787" y="887307"/>
                </a:cubicBezTo>
                <a:cubicBezTo>
                  <a:pt x="1682045" y="869245"/>
                  <a:pt x="1686560" y="851323"/>
                  <a:pt x="1686560" y="833120"/>
                </a:cubicBezTo>
                <a:cubicBezTo>
                  <a:pt x="1686560" y="758754"/>
                  <a:pt x="1685288" y="760298"/>
                  <a:pt x="1673014" y="711200"/>
                </a:cubicBezTo>
                <a:cubicBezTo>
                  <a:pt x="1670756" y="690880"/>
                  <a:pt x="1667938" y="670614"/>
                  <a:pt x="1666240" y="650240"/>
                </a:cubicBezTo>
                <a:cubicBezTo>
                  <a:pt x="1663421" y="616415"/>
                  <a:pt x="1663215" y="582374"/>
                  <a:pt x="1659467" y="548640"/>
                </a:cubicBezTo>
                <a:cubicBezTo>
                  <a:pt x="1658679" y="541544"/>
                  <a:pt x="1655887" y="534706"/>
                  <a:pt x="1652694" y="528320"/>
                </a:cubicBezTo>
                <a:cubicBezTo>
                  <a:pt x="1637895" y="498721"/>
                  <a:pt x="1668498" y="527191"/>
                  <a:pt x="1666240" y="521547"/>
                </a:cubicBezTo>
                <a:close/>
              </a:path>
            </a:pathLst>
          </a:custGeom>
          <a:no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3895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E0BFA-CDFC-8D41-B649-BC3C99CE4FF9}"/>
              </a:ext>
            </a:extLst>
          </p:cNvPr>
          <p:cNvSpPr>
            <a:spLocks noGrp="1"/>
          </p:cNvSpPr>
          <p:nvPr>
            <p:ph type="title"/>
          </p:nvPr>
        </p:nvSpPr>
        <p:spPr>
          <a:xfrm>
            <a:off x="1991710" y="0"/>
            <a:ext cx="8229600" cy="1143000"/>
          </a:xfrm>
        </p:spPr>
        <p:txBody>
          <a:bodyPr/>
          <a:lstStyle/>
          <a:p>
            <a:r>
              <a:rPr lang="en-US" dirty="0"/>
              <a:t>Programmed I/O: Polling</a:t>
            </a:r>
          </a:p>
        </p:txBody>
      </p:sp>
      <p:sp>
        <p:nvSpPr>
          <p:cNvPr id="3" name="Content Placeholder 2">
            <a:extLst>
              <a:ext uri="{FF2B5EF4-FFF2-40B4-BE49-F238E27FC236}">
                <a16:creationId xmlns:a16="http://schemas.microsoft.com/office/drawing/2014/main" id="{953E978A-57B6-9C49-9C16-3F7D1961A732}"/>
              </a:ext>
            </a:extLst>
          </p:cNvPr>
          <p:cNvSpPr>
            <a:spLocks noGrp="1"/>
          </p:cNvSpPr>
          <p:nvPr>
            <p:ph idx="1"/>
          </p:nvPr>
        </p:nvSpPr>
        <p:spPr>
          <a:xfrm>
            <a:off x="2044263" y="6135414"/>
            <a:ext cx="3799490" cy="554421"/>
          </a:xfrm>
        </p:spPr>
        <p:txBody>
          <a:bodyPr>
            <a:normAutofit lnSpcReduction="10000"/>
          </a:bodyPr>
          <a:lstStyle/>
          <a:p>
            <a:pPr marL="0" indent="0" algn="ctr">
              <a:buNone/>
            </a:pPr>
            <a:r>
              <a:rPr lang="en-US" dirty="0"/>
              <a:t>Input</a:t>
            </a:r>
            <a:endParaRPr lang="en-US" dirty="0">
              <a:solidFill>
                <a:srgbClr val="FF0000"/>
              </a:solidFill>
            </a:endParaRPr>
          </a:p>
        </p:txBody>
      </p:sp>
      <p:grpSp>
        <p:nvGrpSpPr>
          <p:cNvPr id="26" name="Group 25"/>
          <p:cNvGrpSpPr/>
          <p:nvPr/>
        </p:nvGrpSpPr>
        <p:grpSpPr>
          <a:xfrm>
            <a:off x="2455479" y="1883978"/>
            <a:ext cx="2590800" cy="4191000"/>
            <a:chOff x="2455479" y="1883978"/>
            <a:chExt cx="2590800" cy="4191000"/>
          </a:xfrm>
        </p:grpSpPr>
        <p:sp>
          <p:nvSpPr>
            <p:cNvPr id="5" name="AutoShape 4">
              <a:extLst>
                <a:ext uri="{FF2B5EF4-FFF2-40B4-BE49-F238E27FC236}">
                  <a16:creationId xmlns:a16="http://schemas.microsoft.com/office/drawing/2014/main" id="{15631F08-C528-4E4F-B8ED-F0D6EC6C677E}"/>
                </a:ext>
              </a:extLst>
            </p:cNvPr>
            <p:cNvSpPr>
              <a:spLocks noChangeArrowheads="1"/>
            </p:cNvSpPr>
            <p:nvPr/>
          </p:nvSpPr>
          <p:spPr bwMode="auto">
            <a:xfrm>
              <a:off x="2988879" y="2722178"/>
              <a:ext cx="2057400" cy="1371600"/>
            </a:xfrm>
            <a:prstGeom prst="diamond">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latin typeface="Arial" panose="020B0604020202020204" pitchFamily="34" charset="0"/>
                </a:rPr>
                <a:t>new</a:t>
              </a:r>
            </a:p>
            <a:p>
              <a:pPr algn="ctr"/>
              <a:r>
                <a:rPr lang="en-US" altLang="en-US" b="1" dirty="0">
                  <a:latin typeface="Arial" panose="020B0604020202020204" pitchFamily="34" charset="0"/>
                </a:rPr>
                <a:t>char?</a:t>
              </a:r>
              <a:endParaRPr lang="en-US" altLang="en-US" dirty="0"/>
            </a:p>
          </p:txBody>
        </p:sp>
        <p:sp>
          <p:nvSpPr>
            <p:cNvPr id="6" name="Rectangle 5">
              <a:extLst>
                <a:ext uri="{FF2B5EF4-FFF2-40B4-BE49-F238E27FC236}">
                  <a16:creationId xmlns:a16="http://schemas.microsoft.com/office/drawing/2014/main" id="{2A1AF5A4-15E6-D446-9DD4-E86D782171B3}"/>
                </a:ext>
              </a:extLst>
            </p:cNvPr>
            <p:cNvSpPr>
              <a:spLocks noChangeArrowheads="1"/>
            </p:cNvSpPr>
            <p:nvPr/>
          </p:nvSpPr>
          <p:spPr bwMode="auto">
            <a:xfrm>
              <a:off x="3065079" y="4703378"/>
              <a:ext cx="1905000" cy="762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latin typeface="Arial" panose="020B0604020202020204" pitchFamily="34" charset="0"/>
                </a:rPr>
                <a:t>read</a:t>
              </a:r>
              <a:br>
                <a:rPr lang="en-US" altLang="en-US" b="1">
                  <a:latin typeface="Arial" panose="020B0604020202020204" pitchFamily="34" charset="0"/>
                </a:rPr>
              </a:br>
              <a:r>
                <a:rPr lang="en-US" altLang="en-US" b="1">
                  <a:latin typeface="Arial" panose="020B0604020202020204" pitchFamily="34" charset="0"/>
                </a:rPr>
                <a:t>character</a:t>
              </a:r>
              <a:endParaRPr lang="en-US" altLang="en-US"/>
            </a:p>
          </p:txBody>
        </p:sp>
        <p:sp>
          <p:nvSpPr>
            <p:cNvPr id="7" name="Line 6">
              <a:extLst>
                <a:ext uri="{FF2B5EF4-FFF2-40B4-BE49-F238E27FC236}">
                  <a16:creationId xmlns:a16="http://schemas.microsoft.com/office/drawing/2014/main" id="{F8870A83-5F02-7C41-9889-8EEB821209D9}"/>
                </a:ext>
              </a:extLst>
            </p:cNvPr>
            <p:cNvSpPr>
              <a:spLocks noChangeShapeType="1"/>
            </p:cNvSpPr>
            <p:nvPr/>
          </p:nvSpPr>
          <p:spPr bwMode="auto">
            <a:xfrm>
              <a:off x="4017579" y="4093778"/>
              <a:ext cx="0" cy="60960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7">
              <a:extLst>
                <a:ext uri="{FF2B5EF4-FFF2-40B4-BE49-F238E27FC236}">
                  <a16:creationId xmlns:a16="http://schemas.microsoft.com/office/drawing/2014/main" id="{96AE83DF-544D-DD4E-ADC1-756C6F7AB241}"/>
                </a:ext>
              </a:extLst>
            </p:cNvPr>
            <p:cNvSpPr>
              <a:spLocks noChangeShapeType="1"/>
            </p:cNvSpPr>
            <p:nvPr/>
          </p:nvSpPr>
          <p:spPr bwMode="auto">
            <a:xfrm>
              <a:off x="4017579" y="5465378"/>
              <a:ext cx="0" cy="60960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8">
              <a:extLst>
                <a:ext uri="{FF2B5EF4-FFF2-40B4-BE49-F238E27FC236}">
                  <a16:creationId xmlns:a16="http://schemas.microsoft.com/office/drawing/2014/main" id="{7AF459E2-6CF0-1C40-821A-E854EA039266}"/>
                </a:ext>
              </a:extLst>
            </p:cNvPr>
            <p:cNvSpPr>
              <a:spLocks noChangeShapeType="1"/>
            </p:cNvSpPr>
            <p:nvPr/>
          </p:nvSpPr>
          <p:spPr bwMode="auto">
            <a:xfrm>
              <a:off x="4017579" y="1883978"/>
              <a:ext cx="0" cy="83820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9">
              <a:extLst>
                <a:ext uri="{FF2B5EF4-FFF2-40B4-BE49-F238E27FC236}">
                  <a16:creationId xmlns:a16="http://schemas.microsoft.com/office/drawing/2014/main" id="{49E77E49-52D9-024D-B6EE-59794BD431FB}"/>
                </a:ext>
              </a:extLst>
            </p:cNvPr>
            <p:cNvSpPr>
              <a:spLocks noChangeShapeType="1"/>
            </p:cNvSpPr>
            <p:nvPr/>
          </p:nvSpPr>
          <p:spPr bwMode="auto">
            <a:xfrm flipH="1">
              <a:off x="2569779" y="3407978"/>
              <a:ext cx="457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0">
              <a:extLst>
                <a:ext uri="{FF2B5EF4-FFF2-40B4-BE49-F238E27FC236}">
                  <a16:creationId xmlns:a16="http://schemas.microsoft.com/office/drawing/2014/main" id="{326BB744-FBAB-834D-8A85-26F1033E59E9}"/>
                </a:ext>
              </a:extLst>
            </p:cNvPr>
            <p:cNvSpPr>
              <a:spLocks noChangeShapeType="1"/>
            </p:cNvSpPr>
            <p:nvPr/>
          </p:nvSpPr>
          <p:spPr bwMode="auto">
            <a:xfrm flipV="1">
              <a:off x="2569779" y="2264978"/>
              <a:ext cx="0" cy="1143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1">
              <a:extLst>
                <a:ext uri="{FF2B5EF4-FFF2-40B4-BE49-F238E27FC236}">
                  <a16:creationId xmlns:a16="http://schemas.microsoft.com/office/drawing/2014/main" id="{6B70F17D-6A5F-C342-B461-E66577297BC2}"/>
                </a:ext>
              </a:extLst>
            </p:cNvPr>
            <p:cNvSpPr>
              <a:spLocks noChangeShapeType="1"/>
            </p:cNvSpPr>
            <p:nvPr/>
          </p:nvSpPr>
          <p:spPr bwMode="auto">
            <a:xfrm>
              <a:off x="2569779" y="2264978"/>
              <a:ext cx="1447800"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Text Box 12">
              <a:extLst>
                <a:ext uri="{FF2B5EF4-FFF2-40B4-BE49-F238E27FC236}">
                  <a16:creationId xmlns:a16="http://schemas.microsoft.com/office/drawing/2014/main" id="{7F40B9E6-5FBA-6146-8EF0-DDDB5C1975F3}"/>
                </a:ext>
              </a:extLst>
            </p:cNvPr>
            <p:cNvSpPr txBox="1">
              <a:spLocks noChangeArrowheads="1"/>
            </p:cNvSpPr>
            <p:nvPr/>
          </p:nvSpPr>
          <p:spPr bwMode="auto">
            <a:xfrm>
              <a:off x="3977893" y="4098542"/>
              <a:ext cx="693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Arial" panose="020B0604020202020204" pitchFamily="34" charset="0"/>
                </a:rPr>
                <a:t>YES</a:t>
              </a:r>
            </a:p>
          </p:txBody>
        </p:sp>
        <p:sp>
          <p:nvSpPr>
            <p:cNvPr id="14" name="Text Box 13">
              <a:extLst>
                <a:ext uri="{FF2B5EF4-FFF2-40B4-BE49-F238E27FC236}">
                  <a16:creationId xmlns:a16="http://schemas.microsoft.com/office/drawing/2014/main" id="{77EB1964-225F-3442-994E-14194E25C32E}"/>
                </a:ext>
              </a:extLst>
            </p:cNvPr>
            <p:cNvSpPr txBox="1">
              <a:spLocks noChangeArrowheads="1"/>
            </p:cNvSpPr>
            <p:nvPr/>
          </p:nvSpPr>
          <p:spPr bwMode="auto">
            <a:xfrm>
              <a:off x="2455479" y="3407979"/>
              <a:ext cx="571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latin typeface="Arial" panose="020B0604020202020204" pitchFamily="34" charset="0"/>
                </a:rPr>
                <a:t>NO</a:t>
              </a:r>
            </a:p>
          </p:txBody>
        </p:sp>
      </p:grpSp>
      <p:grpSp>
        <p:nvGrpSpPr>
          <p:cNvPr id="15" name="Group 14"/>
          <p:cNvGrpSpPr/>
          <p:nvPr/>
        </p:nvGrpSpPr>
        <p:grpSpPr>
          <a:xfrm>
            <a:off x="6565024" y="1841937"/>
            <a:ext cx="3130770" cy="4847898"/>
            <a:chOff x="6565024" y="1841937"/>
            <a:chExt cx="3130770" cy="4847898"/>
          </a:xfrm>
        </p:grpSpPr>
        <p:sp>
          <p:nvSpPr>
            <p:cNvPr id="4" name="Content Placeholder 2">
              <a:extLst>
                <a:ext uri="{FF2B5EF4-FFF2-40B4-BE49-F238E27FC236}">
                  <a16:creationId xmlns:a16="http://schemas.microsoft.com/office/drawing/2014/main" id="{9FF24EAB-25EE-3048-BF71-C9A8BA27D9B5}"/>
                </a:ext>
              </a:extLst>
            </p:cNvPr>
            <p:cNvSpPr txBox="1">
              <a:spLocks/>
            </p:cNvSpPr>
            <p:nvPr/>
          </p:nvSpPr>
          <p:spPr>
            <a:xfrm>
              <a:off x="6663559" y="6135414"/>
              <a:ext cx="3032235" cy="55442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dirty="0"/>
                <a:t>Output</a:t>
              </a:r>
            </a:p>
          </p:txBody>
        </p:sp>
        <p:sp>
          <p:nvSpPr>
            <p:cNvPr id="16" name="AutoShape 3">
              <a:extLst>
                <a:ext uri="{FF2B5EF4-FFF2-40B4-BE49-F238E27FC236}">
                  <a16:creationId xmlns:a16="http://schemas.microsoft.com/office/drawing/2014/main" id="{F2C20F93-268C-4944-B871-AD1747FA89DB}"/>
                </a:ext>
              </a:extLst>
            </p:cNvPr>
            <p:cNvSpPr>
              <a:spLocks noChangeArrowheads="1"/>
            </p:cNvSpPr>
            <p:nvPr/>
          </p:nvSpPr>
          <p:spPr bwMode="auto">
            <a:xfrm>
              <a:off x="7098424" y="2680137"/>
              <a:ext cx="2057400" cy="1371600"/>
            </a:xfrm>
            <a:prstGeom prst="diamond">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latin typeface="Arial" panose="020B0604020202020204" pitchFamily="34" charset="0"/>
                </a:rPr>
                <a:t>screen</a:t>
              </a:r>
            </a:p>
            <a:p>
              <a:pPr algn="ctr"/>
              <a:r>
                <a:rPr lang="en-US" altLang="en-US" b="1" dirty="0">
                  <a:latin typeface="Arial" panose="020B0604020202020204" pitchFamily="34" charset="0"/>
                </a:rPr>
                <a:t>ready?</a:t>
              </a:r>
              <a:endParaRPr lang="en-US" altLang="en-US" dirty="0"/>
            </a:p>
          </p:txBody>
        </p:sp>
        <p:sp>
          <p:nvSpPr>
            <p:cNvPr id="17" name="Rectangle 4">
              <a:extLst>
                <a:ext uri="{FF2B5EF4-FFF2-40B4-BE49-F238E27FC236}">
                  <a16:creationId xmlns:a16="http://schemas.microsoft.com/office/drawing/2014/main" id="{881E1E4F-4B79-D947-B179-F6ED0C359CA0}"/>
                </a:ext>
              </a:extLst>
            </p:cNvPr>
            <p:cNvSpPr>
              <a:spLocks noChangeArrowheads="1"/>
            </p:cNvSpPr>
            <p:nvPr/>
          </p:nvSpPr>
          <p:spPr bwMode="auto">
            <a:xfrm>
              <a:off x="7174624" y="4661337"/>
              <a:ext cx="1905000" cy="762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latin typeface="Arial" panose="020B0604020202020204" pitchFamily="34" charset="0"/>
                </a:rPr>
                <a:t>write</a:t>
              </a:r>
              <a:br>
                <a:rPr lang="en-US" altLang="en-US" b="1">
                  <a:latin typeface="Arial" panose="020B0604020202020204" pitchFamily="34" charset="0"/>
                </a:rPr>
              </a:br>
              <a:r>
                <a:rPr lang="en-US" altLang="en-US" b="1">
                  <a:latin typeface="Arial" panose="020B0604020202020204" pitchFamily="34" charset="0"/>
                </a:rPr>
                <a:t>character</a:t>
              </a:r>
              <a:endParaRPr lang="en-US" altLang="en-US"/>
            </a:p>
          </p:txBody>
        </p:sp>
        <p:sp>
          <p:nvSpPr>
            <p:cNvPr id="18" name="Line 5">
              <a:extLst>
                <a:ext uri="{FF2B5EF4-FFF2-40B4-BE49-F238E27FC236}">
                  <a16:creationId xmlns:a16="http://schemas.microsoft.com/office/drawing/2014/main" id="{373FD629-8902-3546-8686-FD42787384CC}"/>
                </a:ext>
              </a:extLst>
            </p:cNvPr>
            <p:cNvSpPr>
              <a:spLocks noChangeShapeType="1"/>
            </p:cNvSpPr>
            <p:nvPr/>
          </p:nvSpPr>
          <p:spPr bwMode="auto">
            <a:xfrm>
              <a:off x="8127124" y="4051737"/>
              <a:ext cx="0" cy="60960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6">
              <a:extLst>
                <a:ext uri="{FF2B5EF4-FFF2-40B4-BE49-F238E27FC236}">
                  <a16:creationId xmlns:a16="http://schemas.microsoft.com/office/drawing/2014/main" id="{BC659E35-ECBF-744C-BB5C-C68B18008F93}"/>
                </a:ext>
              </a:extLst>
            </p:cNvPr>
            <p:cNvSpPr>
              <a:spLocks noChangeShapeType="1"/>
            </p:cNvSpPr>
            <p:nvPr/>
          </p:nvSpPr>
          <p:spPr bwMode="auto">
            <a:xfrm>
              <a:off x="8127124" y="5423337"/>
              <a:ext cx="0" cy="60960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7">
              <a:extLst>
                <a:ext uri="{FF2B5EF4-FFF2-40B4-BE49-F238E27FC236}">
                  <a16:creationId xmlns:a16="http://schemas.microsoft.com/office/drawing/2014/main" id="{65013B8A-99A8-1D41-BD57-17CA429AA426}"/>
                </a:ext>
              </a:extLst>
            </p:cNvPr>
            <p:cNvSpPr>
              <a:spLocks noChangeShapeType="1"/>
            </p:cNvSpPr>
            <p:nvPr/>
          </p:nvSpPr>
          <p:spPr bwMode="auto">
            <a:xfrm>
              <a:off x="8127124" y="1841937"/>
              <a:ext cx="0" cy="83820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8">
              <a:extLst>
                <a:ext uri="{FF2B5EF4-FFF2-40B4-BE49-F238E27FC236}">
                  <a16:creationId xmlns:a16="http://schemas.microsoft.com/office/drawing/2014/main" id="{FBCB5304-8737-4F43-8160-8C565B77A794}"/>
                </a:ext>
              </a:extLst>
            </p:cNvPr>
            <p:cNvSpPr>
              <a:spLocks noChangeShapeType="1"/>
            </p:cNvSpPr>
            <p:nvPr/>
          </p:nvSpPr>
          <p:spPr bwMode="auto">
            <a:xfrm flipH="1">
              <a:off x="6679324" y="3365937"/>
              <a:ext cx="457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9">
              <a:extLst>
                <a:ext uri="{FF2B5EF4-FFF2-40B4-BE49-F238E27FC236}">
                  <a16:creationId xmlns:a16="http://schemas.microsoft.com/office/drawing/2014/main" id="{E5543B93-96E6-DA46-AC69-37B0914AB129}"/>
                </a:ext>
              </a:extLst>
            </p:cNvPr>
            <p:cNvSpPr>
              <a:spLocks noChangeShapeType="1"/>
            </p:cNvSpPr>
            <p:nvPr/>
          </p:nvSpPr>
          <p:spPr bwMode="auto">
            <a:xfrm flipV="1">
              <a:off x="6679324" y="2222937"/>
              <a:ext cx="0" cy="1143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Line 10">
              <a:extLst>
                <a:ext uri="{FF2B5EF4-FFF2-40B4-BE49-F238E27FC236}">
                  <a16:creationId xmlns:a16="http://schemas.microsoft.com/office/drawing/2014/main" id="{589B696C-631F-2343-92FF-3C38C769AF78}"/>
                </a:ext>
              </a:extLst>
            </p:cNvPr>
            <p:cNvSpPr>
              <a:spLocks noChangeShapeType="1"/>
            </p:cNvSpPr>
            <p:nvPr/>
          </p:nvSpPr>
          <p:spPr bwMode="auto">
            <a:xfrm>
              <a:off x="6679324" y="2222937"/>
              <a:ext cx="1447800"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Text Box 11">
              <a:extLst>
                <a:ext uri="{FF2B5EF4-FFF2-40B4-BE49-F238E27FC236}">
                  <a16:creationId xmlns:a16="http://schemas.microsoft.com/office/drawing/2014/main" id="{CFB1B6DB-5FA4-1144-809B-D43B89D826D8}"/>
                </a:ext>
              </a:extLst>
            </p:cNvPr>
            <p:cNvSpPr txBox="1">
              <a:spLocks noChangeArrowheads="1"/>
            </p:cNvSpPr>
            <p:nvPr/>
          </p:nvSpPr>
          <p:spPr bwMode="auto">
            <a:xfrm>
              <a:off x="8087438" y="4056501"/>
              <a:ext cx="693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Arial" panose="020B0604020202020204" pitchFamily="34" charset="0"/>
                </a:rPr>
                <a:t>YES</a:t>
              </a:r>
            </a:p>
          </p:txBody>
        </p:sp>
        <p:sp>
          <p:nvSpPr>
            <p:cNvPr id="25" name="Text Box 12">
              <a:extLst>
                <a:ext uri="{FF2B5EF4-FFF2-40B4-BE49-F238E27FC236}">
                  <a16:creationId xmlns:a16="http://schemas.microsoft.com/office/drawing/2014/main" id="{F1E41CC3-BCD7-914E-8D8C-651B4737F007}"/>
                </a:ext>
              </a:extLst>
            </p:cNvPr>
            <p:cNvSpPr txBox="1">
              <a:spLocks noChangeArrowheads="1"/>
            </p:cNvSpPr>
            <p:nvPr/>
          </p:nvSpPr>
          <p:spPr bwMode="auto">
            <a:xfrm>
              <a:off x="6565024" y="3365938"/>
              <a:ext cx="571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latin typeface="Arial" panose="020B0604020202020204" pitchFamily="34" charset="0"/>
                </a:rPr>
                <a:t>NO</a:t>
              </a:r>
            </a:p>
          </p:txBody>
        </p:sp>
      </p:grpSp>
      <p:sp>
        <p:nvSpPr>
          <p:cNvPr id="27" name="Content Placeholder 2">
            <a:extLst>
              <a:ext uri="{FF2B5EF4-FFF2-40B4-BE49-F238E27FC236}">
                <a16:creationId xmlns:a16="http://schemas.microsoft.com/office/drawing/2014/main" id="{AC2875FA-A539-AB46-ADEA-3E9D803E809F}"/>
              </a:ext>
            </a:extLst>
          </p:cNvPr>
          <p:cNvSpPr txBox="1">
            <a:spLocks/>
          </p:cNvSpPr>
          <p:nvPr/>
        </p:nvSpPr>
        <p:spPr>
          <a:xfrm>
            <a:off x="631418" y="980088"/>
            <a:ext cx="10972800" cy="79616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Low level I/O software usually implemented as functions </a:t>
            </a:r>
            <a:r>
              <a:rPr lang="en-US" dirty="0">
                <a:solidFill>
                  <a:srgbClr val="FF0000"/>
                </a:solidFill>
              </a:rPr>
              <a:t>within the operating system </a:t>
            </a:r>
            <a:r>
              <a:rPr lang="en-US" dirty="0"/>
              <a:t>(device drivers)</a:t>
            </a:r>
            <a:endParaRPr lang="en-US" dirty="0">
              <a:solidFill>
                <a:srgbClr val="FF0000"/>
              </a:solidFill>
            </a:endParaRPr>
          </a:p>
        </p:txBody>
      </p:sp>
    </p:spTree>
    <p:extLst>
      <p:ext uri="{BB962C8B-B14F-4D97-AF65-F5344CB8AC3E}">
        <p14:creationId xmlns:p14="http://schemas.microsoft.com/office/powerpoint/2010/main" val="3155667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BF9AF-DE88-5948-9F9F-3E68BB3F5CE4}"/>
              </a:ext>
            </a:extLst>
          </p:cNvPr>
          <p:cNvSpPr>
            <a:spLocks noGrp="1"/>
          </p:cNvSpPr>
          <p:nvPr>
            <p:ph type="title"/>
          </p:nvPr>
        </p:nvSpPr>
        <p:spPr>
          <a:xfrm>
            <a:off x="1991711" y="1"/>
            <a:ext cx="8229600" cy="756745"/>
          </a:xfrm>
        </p:spPr>
        <p:txBody>
          <a:bodyPr>
            <a:normAutofit fontScale="90000"/>
          </a:bodyPr>
          <a:lstStyle/>
          <a:p>
            <a:r>
              <a:rPr lang="en-US" dirty="0"/>
              <a:t>Direct Memory Access (DMA)</a:t>
            </a:r>
          </a:p>
        </p:txBody>
      </p:sp>
      <p:sp>
        <p:nvSpPr>
          <p:cNvPr id="3" name="Content Placeholder 2">
            <a:extLst>
              <a:ext uri="{FF2B5EF4-FFF2-40B4-BE49-F238E27FC236}">
                <a16:creationId xmlns:a16="http://schemas.microsoft.com/office/drawing/2014/main" id="{F9C5BADD-9458-924B-96D8-1147AFDD9CE0}"/>
              </a:ext>
            </a:extLst>
          </p:cNvPr>
          <p:cNvSpPr>
            <a:spLocks noGrp="1"/>
          </p:cNvSpPr>
          <p:nvPr>
            <p:ph idx="1"/>
          </p:nvPr>
        </p:nvSpPr>
        <p:spPr>
          <a:xfrm>
            <a:off x="664384" y="4485291"/>
            <a:ext cx="10972800" cy="2288627"/>
          </a:xfrm>
        </p:spPr>
        <p:txBody>
          <a:bodyPr>
            <a:normAutofit lnSpcReduction="10000"/>
          </a:bodyPr>
          <a:lstStyle/>
          <a:p>
            <a:r>
              <a:rPr lang="en-US" sz="2400" dirty="0" smtClean="0"/>
              <a:t>High-speed </a:t>
            </a:r>
            <a:r>
              <a:rPr lang="en-US" sz="2400" dirty="0"/>
              <a:t>devices: programmed I/O uses too much CPU time</a:t>
            </a:r>
          </a:p>
          <a:p>
            <a:pPr lvl="1"/>
            <a:r>
              <a:rPr lang="en-US" sz="2000" dirty="0"/>
              <a:t>Disk drives (rotating, solid state): read/write ~4K bytes at a time</a:t>
            </a:r>
          </a:p>
          <a:p>
            <a:pPr lvl="1"/>
            <a:r>
              <a:rPr lang="en-US" sz="2000" dirty="0" smtClean="0"/>
              <a:t>High-speed </a:t>
            </a:r>
            <a:r>
              <a:rPr lang="en-US" sz="2000" dirty="0"/>
              <a:t>network interface</a:t>
            </a:r>
          </a:p>
          <a:p>
            <a:pPr lvl="1"/>
            <a:r>
              <a:rPr lang="en-US" sz="2000" dirty="0"/>
              <a:t>Graphics (may use main memory or memory within graphics card)</a:t>
            </a:r>
          </a:p>
          <a:p>
            <a:r>
              <a:rPr lang="en-US" sz="2400" dirty="0"/>
              <a:t>Programmed I/O used to start/finish I/O operations</a:t>
            </a:r>
          </a:p>
          <a:p>
            <a:r>
              <a:rPr lang="en-US" sz="2400" dirty="0"/>
              <a:t>Data: Device directly accesses main memory </a:t>
            </a:r>
            <a:r>
              <a:rPr lang="en-US" sz="2400" dirty="0">
                <a:solidFill>
                  <a:srgbClr val="FF0000"/>
                </a:solidFill>
              </a:rPr>
              <a:t>independent of the CPU</a:t>
            </a:r>
          </a:p>
        </p:txBody>
      </p:sp>
      <p:cxnSp>
        <p:nvCxnSpPr>
          <p:cNvPr id="5" name="Straight Connector 4">
            <a:extLst>
              <a:ext uri="{FF2B5EF4-FFF2-40B4-BE49-F238E27FC236}">
                <a16:creationId xmlns:a16="http://schemas.microsoft.com/office/drawing/2014/main" id="{A6FA204E-1750-2D4B-B3AA-33961699B868}"/>
              </a:ext>
            </a:extLst>
          </p:cNvPr>
          <p:cNvCxnSpPr>
            <a:cxnSpLocks/>
          </p:cNvCxnSpPr>
          <p:nvPr/>
        </p:nvCxnSpPr>
        <p:spPr>
          <a:xfrm>
            <a:off x="6645001" y="783022"/>
            <a:ext cx="0" cy="3342289"/>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B9E9D08C-9563-1F43-94CE-5BC8324134A5}"/>
              </a:ext>
            </a:extLst>
          </p:cNvPr>
          <p:cNvCxnSpPr>
            <a:cxnSpLocks/>
          </p:cNvCxnSpPr>
          <p:nvPr/>
        </p:nvCxnSpPr>
        <p:spPr>
          <a:xfrm>
            <a:off x="6124732" y="2111134"/>
            <a:ext cx="491531"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B5F408BB-3306-2340-8EC0-DD73AF769C3A}"/>
              </a:ext>
            </a:extLst>
          </p:cNvPr>
          <p:cNvSpPr/>
          <p:nvPr/>
        </p:nvSpPr>
        <p:spPr>
          <a:xfrm>
            <a:off x="4263767" y="821416"/>
            <a:ext cx="1898122" cy="2737513"/>
          </a:xfrm>
          <a:prstGeom prst="rect">
            <a:avLst/>
          </a:prstGeom>
          <a:solidFill>
            <a:schemeClr val="accent1">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dirty="0">
                <a:solidFill>
                  <a:schemeClr val="tx1"/>
                </a:solidFill>
              </a:rPr>
              <a:t>Central Processing Unit (CPU)</a:t>
            </a:r>
          </a:p>
        </p:txBody>
      </p:sp>
      <p:sp>
        <p:nvSpPr>
          <p:cNvPr id="8" name="Rectangle 7">
            <a:extLst>
              <a:ext uri="{FF2B5EF4-FFF2-40B4-BE49-F238E27FC236}">
                <a16:creationId xmlns:a16="http://schemas.microsoft.com/office/drawing/2014/main" id="{F8B839F0-57AB-204D-95C2-4F37AAC78572}"/>
              </a:ext>
            </a:extLst>
          </p:cNvPr>
          <p:cNvSpPr/>
          <p:nvPr/>
        </p:nvSpPr>
        <p:spPr>
          <a:xfrm>
            <a:off x="7115633" y="728021"/>
            <a:ext cx="1372022" cy="1481885"/>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000000"/>
                </a:solidFill>
              </a:rPr>
              <a:t>Main</a:t>
            </a:r>
          </a:p>
          <a:p>
            <a:pPr algn="ctr"/>
            <a:r>
              <a:rPr lang="en-US" sz="2400" dirty="0">
                <a:solidFill>
                  <a:srgbClr val="000000"/>
                </a:solidFill>
              </a:rPr>
              <a:t>Memory</a:t>
            </a:r>
          </a:p>
        </p:txBody>
      </p:sp>
      <p:grpSp>
        <p:nvGrpSpPr>
          <p:cNvPr id="10" name="Group 9">
            <a:extLst>
              <a:ext uri="{FF2B5EF4-FFF2-40B4-BE49-F238E27FC236}">
                <a16:creationId xmlns:a16="http://schemas.microsoft.com/office/drawing/2014/main" id="{5321A02E-3A48-EA42-9896-698A0ED9A7CB}"/>
              </a:ext>
            </a:extLst>
          </p:cNvPr>
          <p:cNvGrpSpPr/>
          <p:nvPr/>
        </p:nvGrpSpPr>
        <p:grpSpPr>
          <a:xfrm>
            <a:off x="4378261" y="1859345"/>
            <a:ext cx="1715028" cy="1573689"/>
            <a:chOff x="3886200" y="4724400"/>
            <a:chExt cx="1905000" cy="1905000"/>
          </a:xfrm>
        </p:grpSpPr>
        <p:sp>
          <p:nvSpPr>
            <p:cNvPr id="11" name="Rectangle 10">
              <a:extLst>
                <a:ext uri="{FF2B5EF4-FFF2-40B4-BE49-F238E27FC236}">
                  <a16:creationId xmlns:a16="http://schemas.microsoft.com/office/drawing/2014/main" id="{3FA15BF4-DAF3-5642-838C-9C2B19B1D225}"/>
                </a:ext>
              </a:extLst>
            </p:cNvPr>
            <p:cNvSpPr/>
            <p:nvPr/>
          </p:nvSpPr>
          <p:spPr bwMode="auto">
            <a:xfrm>
              <a:off x="3886200" y="4724400"/>
              <a:ext cx="1905000" cy="762000"/>
            </a:xfrm>
            <a:prstGeom prst="rect">
              <a:avLst/>
            </a:prstGeom>
            <a:solidFill>
              <a:srgbClr val="00009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2000" dirty="0">
                  <a:solidFill>
                    <a:schemeClr val="bg1"/>
                  </a:solidFill>
                  <a:latin typeface="Arial" charset="0"/>
                  <a:ea typeface="ＭＳ Ｐゴシック" charset="-128"/>
                  <a:cs typeface="ＭＳ Ｐゴシック" charset="-128"/>
                </a:rPr>
                <a:t>Data Path</a:t>
              </a:r>
            </a:p>
          </p:txBody>
        </p:sp>
        <p:sp>
          <p:nvSpPr>
            <p:cNvPr id="12" name="Rectangle 11">
              <a:extLst>
                <a:ext uri="{FF2B5EF4-FFF2-40B4-BE49-F238E27FC236}">
                  <a16:creationId xmlns:a16="http://schemas.microsoft.com/office/drawing/2014/main" id="{EA273A3D-CD58-5E43-8CF5-74F11E8709F1}"/>
                </a:ext>
              </a:extLst>
            </p:cNvPr>
            <p:cNvSpPr/>
            <p:nvPr/>
          </p:nvSpPr>
          <p:spPr bwMode="auto">
            <a:xfrm>
              <a:off x="3886200" y="5867400"/>
              <a:ext cx="1905000" cy="7620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2000" dirty="0">
                  <a:solidFill>
                    <a:srgbClr val="FFFFFF"/>
                  </a:solidFill>
                  <a:latin typeface="Arial" charset="0"/>
                  <a:ea typeface="ＭＳ Ｐゴシック" charset="-128"/>
                  <a:cs typeface="ＭＳ Ｐゴシック" charset="-128"/>
                </a:rPr>
                <a:t>Control Unit</a:t>
              </a:r>
            </a:p>
          </p:txBody>
        </p:sp>
        <p:cxnSp>
          <p:nvCxnSpPr>
            <p:cNvPr id="13" name="Straight Arrow Connector 12">
              <a:extLst>
                <a:ext uri="{FF2B5EF4-FFF2-40B4-BE49-F238E27FC236}">
                  <a16:creationId xmlns:a16="http://schemas.microsoft.com/office/drawing/2014/main" id="{E1EECE6D-DFF3-654F-80E1-809E78E9815C}"/>
                </a:ext>
              </a:extLst>
            </p:cNvPr>
            <p:cNvCxnSpPr/>
            <p:nvPr/>
          </p:nvCxnSpPr>
          <p:spPr bwMode="auto">
            <a:xfrm>
              <a:off x="4419600" y="5486400"/>
              <a:ext cx="0" cy="381000"/>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cxnSp>
          <p:nvCxnSpPr>
            <p:cNvPr id="14" name="Straight Arrow Connector 13">
              <a:extLst>
                <a:ext uri="{FF2B5EF4-FFF2-40B4-BE49-F238E27FC236}">
                  <a16:creationId xmlns:a16="http://schemas.microsoft.com/office/drawing/2014/main" id="{574D614C-7F8D-B04A-AF3C-D3F680A3FC78}"/>
                </a:ext>
              </a:extLst>
            </p:cNvPr>
            <p:cNvCxnSpPr/>
            <p:nvPr/>
          </p:nvCxnSpPr>
          <p:spPr bwMode="auto">
            <a:xfrm flipV="1">
              <a:off x="5257800" y="5486400"/>
              <a:ext cx="0" cy="381000"/>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grpSp>
      <p:cxnSp>
        <p:nvCxnSpPr>
          <p:cNvPr id="22" name="Straight Connector 21">
            <a:extLst>
              <a:ext uri="{FF2B5EF4-FFF2-40B4-BE49-F238E27FC236}">
                <a16:creationId xmlns:a16="http://schemas.microsoft.com/office/drawing/2014/main" id="{2F829537-914F-9640-96B2-539C396A278D}"/>
              </a:ext>
            </a:extLst>
          </p:cNvPr>
          <p:cNvCxnSpPr>
            <a:cxnSpLocks/>
          </p:cNvCxnSpPr>
          <p:nvPr/>
        </p:nvCxnSpPr>
        <p:spPr>
          <a:xfrm>
            <a:off x="6634484" y="1459493"/>
            <a:ext cx="491531"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335DDAD7-FF6B-1D42-8DD7-D186F3A74F6C}"/>
              </a:ext>
            </a:extLst>
          </p:cNvPr>
          <p:cNvCxnSpPr>
            <a:cxnSpLocks/>
          </p:cNvCxnSpPr>
          <p:nvPr/>
        </p:nvCxnSpPr>
        <p:spPr>
          <a:xfrm>
            <a:off x="6687036" y="3477480"/>
            <a:ext cx="491531"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27" name="Group 26">
            <a:extLst>
              <a:ext uri="{FF2B5EF4-FFF2-40B4-BE49-F238E27FC236}">
                <a16:creationId xmlns:a16="http://schemas.microsoft.com/office/drawing/2014/main" id="{B1337FB1-5816-564F-B26C-0DABE49D7C7C}"/>
              </a:ext>
            </a:extLst>
          </p:cNvPr>
          <p:cNvGrpSpPr/>
          <p:nvPr/>
        </p:nvGrpSpPr>
        <p:grpSpPr>
          <a:xfrm>
            <a:off x="7178459" y="2668926"/>
            <a:ext cx="1403238" cy="1553414"/>
            <a:chOff x="5654459" y="2668926"/>
            <a:chExt cx="1403238" cy="1553414"/>
          </a:xfrm>
        </p:grpSpPr>
        <p:sp>
          <p:nvSpPr>
            <p:cNvPr id="9" name="Rectangle 8">
              <a:extLst>
                <a:ext uri="{FF2B5EF4-FFF2-40B4-BE49-F238E27FC236}">
                  <a16:creationId xmlns:a16="http://schemas.microsoft.com/office/drawing/2014/main" id="{9F146543-D092-A843-A214-58AF46DACFA4}"/>
                </a:ext>
              </a:extLst>
            </p:cNvPr>
            <p:cNvSpPr/>
            <p:nvPr/>
          </p:nvSpPr>
          <p:spPr bwMode="auto">
            <a:xfrm>
              <a:off x="5654459" y="2668926"/>
              <a:ext cx="1403238" cy="1553414"/>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endParaRPr lang="en-US" dirty="0">
                <a:solidFill>
                  <a:schemeClr val="bg1"/>
                </a:solidFill>
                <a:latin typeface="Arial" charset="0"/>
                <a:ea typeface="ＭＳ Ｐゴシック" charset="-128"/>
                <a:cs typeface="ＭＳ Ｐゴシック" charset="-128"/>
              </a:endParaRPr>
            </a:p>
          </p:txBody>
        </p:sp>
        <p:sp>
          <p:nvSpPr>
            <p:cNvPr id="18" name="TextBox 17">
              <a:extLst>
                <a:ext uri="{FF2B5EF4-FFF2-40B4-BE49-F238E27FC236}">
                  <a16:creationId xmlns:a16="http://schemas.microsoft.com/office/drawing/2014/main" id="{4AAA4CDA-3729-2B48-858A-F8A0EDF98EB8}"/>
                </a:ext>
              </a:extLst>
            </p:cNvPr>
            <p:cNvSpPr txBox="1"/>
            <p:nvPr/>
          </p:nvSpPr>
          <p:spPr>
            <a:xfrm>
              <a:off x="5912070" y="3431628"/>
              <a:ext cx="1126206" cy="646331"/>
            </a:xfrm>
            <a:prstGeom prst="rect">
              <a:avLst/>
            </a:prstGeom>
            <a:noFill/>
          </p:spPr>
          <p:txBody>
            <a:bodyPr wrap="none" rtlCol="0">
              <a:spAutoFit/>
            </a:bodyPr>
            <a:lstStyle/>
            <a:p>
              <a:pPr algn="ctr"/>
              <a:r>
                <a:rPr lang="en-US" dirty="0"/>
                <a:t>Disk</a:t>
              </a:r>
            </a:p>
            <a:p>
              <a:pPr algn="ctr"/>
              <a:r>
                <a:rPr lang="en-US" dirty="0"/>
                <a:t>Controller</a:t>
              </a:r>
            </a:p>
          </p:txBody>
        </p:sp>
        <p:sp>
          <p:nvSpPr>
            <p:cNvPr id="19" name="Rectangle 18">
              <a:extLst>
                <a:ext uri="{FF2B5EF4-FFF2-40B4-BE49-F238E27FC236}">
                  <a16:creationId xmlns:a16="http://schemas.microsoft.com/office/drawing/2014/main" id="{5001D13A-924B-DB47-9BB0-056E12014595}"/>
                </a:ext>
              </a:extLst>
            </p:cNvPr>
            <p:cNvSpPr/>
            <p:nvPr/>
          </p:nvSpPr>
          <p:spPr>
            <a:xfrm>
              <a:off x="5697634" y="2983142"/>
              <a:ext cx="202387" cy="673914"/>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200" dirty="0" err="1">
                  <a:solidFill>
                    <a:schemeClr val="tx1"/>
                  </a:solidFill>
                </a:rPr>
                <a:t>cntr</a:t>
              </a:r>
              <a:r>
                <a:rPr lang="en-US" sz="1200" dirty="0">
                  <a:solidFill>
                    <a:schemeClr val="tx1"/>
                  </a:solidFill>
                </a:rPr>
                <a:t>/stat</a:t>
              </a:r>
            </a:p>
          </p:txBody>
        </p:sp>
        <p:sp>
          <p:nvSpPr>
            <p:cNvPr id="20" name="Rectangle 19">
              <a:extLst>
                <a:ext uri="{FF2B5EF4-FFF2-40B4-BE49-F238E27FC236}">
                  <a16:creationId xmlns:a16="http://schemas.microsoft.com/office/drawing/2014/main" id="{B30FDDDC-F30A-EC42-955F-0AF360A94088}"/>
                </a:ext>
              </a:extLst>
            </p:cNvPr>
            <p:cNvSpPr/>
            <p:nvPr/>
          </p:nvSpPr>
          <p:spPr>
            <a:xfrm>
              <a:off x="5704428" y="3660547"/>
              <a:ext cx="202387" cy="496293"/>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200" dirty="0"/>
                <a:t>data</a:t>
              </a:r>
            </a:p>
          </p:txBody>
        </p:sp>
        <p:sp>
          <p:nvSpPr>
            <p:cNvPr id="24" name="Rectangle 23">
              <a:extLst>
                <a:ext uri="{FF2B5EF4-FFF2-40B4-BE49-F238E27FC236}">
                  <a16:creationId xmlns:a16="http://schemas.microsoft.com/office/drawing/2014/main" id="{4EB3C1FD-0169-6D49-A658-A029964FCEB5}"/>
                </a:ext>
              </a:extLst>
            </p:cNvPr>
            <p:cNvSpPr/>
            <p:nvPr/>
          </p:nvSpPr>
          <p:spPr>
            <a:xfrm>
              <a:off x="6059213" y="2758966"/>
              <a:ext cx="830317" cy="357351"/>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DMA</a:t>
              </a:r>
            </a:p>
            <a:p>
              <a:pPr algn="ctr"/>
              <a:r>
                <a:rPr lang="en-US" sz="1000" dirty="0"/>
                <a:t>Controller</a:t>
              </a:r>
            </a:p>
          </p:txBody>
        </p:sp>
      </p:grpSp>
      <p:sp>
        <p:nvSpPr>
          <p:cNvPr id="25" name="Can 24">
            <a:extLst>
              <a:ext uri="{FF2B5EF4-FFF2-40B4-BE49-F238E27FC236}">
                <a16:creationId xmlns:a16="http://schemas.microsoft.com/office/drawing/2014/main" id="{6AEB8358-86B7-7940-AF87-59100F4DB2AA}"/>
              </a:ext>
            </a:extLst>
          </p:cNvPr>
          <p:cNvSpPr/>
          <p:nvPr/>
        </p:nvSpPr>
        <p:spPr>
          <a:xfrm>
            <a:off x="9059917" y="3126828"/>
            <a:ext cx="746234" cy="709448"/>
          </a:xfrm>
          <a:prstGeom prst="can">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Disk</a:t>
            </a:r>
          </a:p>
          <a:p>
            <a:pPr algn="ctr"/>
            <a:r>
              <a:rPr lang="en-US" dirty="0"/>
              <a:t>Drive</a:t>
            </a:r>
          </a:p>
        </p:txBody>
      </p:sp>
      <p:cxnSp>
        <p:nvCxnSpPr>
          <p:cNvPr id="26" name="Straight Connector 25">
            <a:extLst>
              <a:ext uri="{FF2B5EF4-FFF2-40B4-BE49-F238E27FC236}">
                <a16:creationId xmlns:a16="http://schemas.microsoft.com/office/drawing/2014/main" id="{03F3D3FE-C8DE-1C4B-851D-3D99D99D8EE0}"/>
              </a:ext>
            </a:extLst>
          </p:cNvPr>
          <p:cNvCxnSpPr>
            <a:cxnSpLocks/>
          </p:cNvCxnSpPr>
          <p:nvPr/>
        </p:nvCxnSpPr>
        <p:spPr>
          <a:xfrm>
            <a:off x="8578898" y="3482735"/>
            <a:ext cx="491531"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8" name="Curved Right Arrow 27">
            <a:extLst>
              <a:ext uri="{FF2B5EF4-FFF2-40B4-BE49-F238E27FC236}">
                <a16:creationId xmlns:a16="http://schemas.microsoft.com/office/drawing/2014/main" id="{42876830-5029-2A44-965D-B1612EA07CED}"/>
              </a:ext>
            </a:extLst>
          </p:cNvPr>
          <p:cNvSpPr/>
          <p:nvPr/>
        </p:nvSpPr>
        <p:spPr>
          <a:xfrm>
            <a:off x="6558455" y="1571298"/>
            <a:ext cx="483476" cy="1834054"/>
          </a:xfrm>
          <a:prstGeom prst="curvedRightArrow">
            <a:avLst>
              <a:gd name="adj1" fmla="val 25000"/>
              <a:gd name="adj2" fmla="val 52191"/>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9" name="Curved Right Arrow 28">
            <a:extLst>
              <a:ext uri="{FF2B5EF4-FFF2-40B4-BE49-F238E27FC236}">
                <a16:creationId xmlns:a16="http://schemas.microsoft.com/office/drawing/2014/main" id="{287D42F2-8A1F-C34C-842C-06C6529D7FE0}"/>
              </a:ext>
            </a:extLst>
          </p:cNvPr>
          <p:cNvSpPr/>
          <p:nvPr/>
        </p:nvSpPr>
        <p:spPr>
          <a:xfrm flipV="1">
            <a:off x="6637283" y="1723696"/>
            <a:ext cx="441434" cy="1434662"/>
          </a:xfrm>
          <a:prstGeom prst="curvedRightArrow">
            <a:avLst>
              <a:gd name="adj1" fmla="val 25000"/>
              <a:gd name="adj2" fmla="val 52191"/>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77708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F41E-BB11-CE42-A2DB-2D3EA751D5AE}"/>
              </a:ext>
            </a:extLst>
          </p:cNvPr>
          <p:cNvSpPr>
            <a:spLocks noGrp="1"/>
          </p:cNvSpPr>
          <p:nvPr>
            <p:ph type="title"/>
          </p:nvPr>
        </p:nvSpPr>
        <p:spPr/>
        <p:txBody>
          <a:bodyPr/>
          <a:lstStyle/>
          <a:p>
            <a:r>
              <a:rPr lang="en-US" dirty="0" smtClean="0"/>
              <a:t>Polling vs. Interrupts</a:t>
            </a:r>
            <a:endParaRPr lang="en-US" dirty="0"/>
          </a:p>
        </p:txBody>
      </p:sp>
      <p:sp>
        <p:nvSpPr>
          <p:cNvPr id="3" name="Content Placeholder 2">
            <a:extLst>
              <a:ext uri="{FF2B5EF4-FFF2-40B4-BE49-F238E27FC236}">
                <a16:creationId xmlns:a16="http://schemas.microsoft.com/office/drawing/2014/main" id="{05AF9144-C022-7946-8AFF-392B69AE59D6}"/>
              </a:ext>
            </a:extLst>
          </p:cNvPr>
          <p:cNvSpPr>
            <a:spLocks noGrp="1"/>
          </p:cNvSpPr>
          <p:nvPr>
            <p:ph sz="half" idx="1"/>
          </p:nvPr>
        </p:nvSpPr>
        <p:spPr>
          <a:xfrm>
            <a:off x="499872" y="1600201"/>
            <a:ext cx="4693920" cy="4525963"/>
          </a:xfrm>
        </p:spPr>
        <p:txBody>
          <a:bodyPr>
            <a:noAutofit/>
          </a:bodyPr>
          <a:lstStyle/>
          <a:p>
            <a:r>
              <a:rPr lang="en-US" altLang="en-US" sz="2800" dirty="0"/>
              <a:t>Polling</a:t>
            </a:r>
            <a:endParaRPr lang="en-US" altLang="en-US" sz="2800" u="sng" dirty="0"/>
          </a:p>
          <a:p>
            <a:pPr lvl="1"/>
            <a:r>
              <a:rPr lang="en-US" altLang="en-US" sz="2400" dirty="0"/>
              <a:t>CPU keeps checking status register until </a:t>
            </a:r>
            <a:r>
              <a:rPr lang="en-US" altLang="en-US" sz="2400" i="1" u="sng" dirty="0" smtClean="0"/>
              <a:t>new </a:t>
            </a:r>
            <a:r>
              <a:rPr lang="en-US" altLang="en-US" sz="2400" i="1" u="sng" dirty="0"/>
              <a:t>data</a:t>
            </a:r>
            <a:r>
              <a:rPr lang="en-US" altLang="en-US" sz="2400" dirty="0"/>
              <a:t> arrives OR </a:t>
            </a:r>
            <a:r>
              <a:rPr lang="en-US" altLang="en-US" sz="2400" i="1" u="sng" dirty="0"/>
              <a:t>device ready</a:t>
            </a:r>
            <a:r>
              <a:rPr lang="en-US" altLang="en-US" sz="2400" dirty="0"/>
              <a:t> for next data</a:t>
            </a:r>
          </a:p>
          <a:p>
            <a:pPr lvl="1"/>
            <a:r>
              <a:rPr lang="en-US" altLang="en-US" sz="2400" dirty="0"/>
              <a:t> </a:t>
            </a:r>
            <a:r>
              <a:rPr lang="en-US" altLang="en-US" sz="2400" dirty="0">
                <a:solidFill>
                  <a:schemeClr val="accent2"/>
                </a:solidFill>
              </a:rPr>
              <a:t>“Are we there yet?  Are we there yet?  Are we there yet</a:t>
            </a:r>
            <a:r>
              <a:rPr lang="en-US" altLang="en-US" sz="2400" dirty="0" smtClean="0">
                <a:solidFill>
                  <a:schemeClr val="accent2"/>
                </a:solidFill>
              </a:rPr>
              <a:t>?”</a:t>
            </a:r>
            <a:endParaRPr lang="en-US" altLang="en-US" sz="2400" dirty="0"/>
          </a:p>
        </p:txBody>
      </p:sp>
      <p:sp>
        <p:nvSpPr>
          <p:cNvPr id="4" name="Content Placeholder 3"/>
          <p:cNvSpPr>
            <a:spLocks noGrp="1"/>
          </p:cNvSpPr>
          <p:nvPr>
            <p:ph sz="half" idx="2"/>
          </p:nvPr>
        </p:nvSpPr>
        <p:spPr>
          <a:xfrm>
            <a:off x="5315712" y="1600201"/>
            <a:ext cx="6705600" cy="4525963"/>
          </a:xfrm>
        </p:spPr>
        <p:txBody>
          <a:bodyPr/>
          <a:lstStyle/>
          <a:p>
            <a:r>
              <a:rPr lang="en-US" altLang="en-US" dirty="0"/>
              <a:t>Interrupts</a:t>
            </a:r>
            <a:endParaRPr lang="en-US" altLang="en-US" u="sng" dirty="0"/>
          </a:p>
          <a:p>
            <a:pPr lvl="1"/>
            <a:r>
              <a:rPr lang="en-US" altLang="en-US" dirty="0"/>
              <a:t>Device sends a special signal to CPU </a:t>
            </a:r>
            <a:r>
              <a:rPr lang="en-US" altLang="en-US" dirty="0" smtClean="0"/>
              <a:t>when </a:t>
            </a:r>
            <a:r>
              <a:rPr lang="en-US" altLang="en-US" i="1" u="sng" dirty="0" smtClean="0"/>
              <a:t>new </a:t>
            </a:r>
            <a:r>
              <a:rPr lang="en-US" altLang="en-US" i="1" u="sng" dirty="0"/>
              <a:t>data</a:t>
            </a:r>
            <a:r>
              <a:rPr lang="en-US" altLang="en-US" dirty="0"/>
              <a:t> arrives OR </a:t>
            </a:r>
            <a:r>
              <a:rPr lang="en-US" altLang="en-US" i="1" u="sng" dirty="0"/>
              <a:t>device ready</a:t>
            </a:r>
            <a:r>
              <a:rPr lang="en-US" altLang="en-US" dirty="0"/>
              <a:t> for next data</a:t>
            </a:r>
          </a:p>
          <a:p>
            <a:pPr lvl="1"/>
            <a:r>
              <a:rPr lang="en-US" altLang="en-US" dirty="0"/>
              <a:t>CPU can be performing other tasks instead of polling device.</a:t>
            </a:r>
          </a:p>
          <a:p>
            <a:pPr lvl="1"/>
            <a:r>
              <a:rPr lang="en-US" altLang="en-US" dirty="0"/>
              <a:t> </a:t>
            </a:r>
            <a:r>
              <a:rPr lang="en-US" altLang="en-US" dirty="0">
                <a:solidFill>
                  <a:schemeClr val="accent2"/>
                </a:solidFill>
              </a:rPr>
              <a:t>“Wake me when we get there.”</a:t>
            </a:r>
          </a:p>
          <a:p>
            <a:endParaRPr lang="en-US" dirty="0"/>
          </a:p>
        </p:txBody>
      </p:sp>
      <p:sp>
        <p:nvSpPr>
          <p:cNvPr id="5" name="TextBox 4"/>
          <p:cNvSpPr txBox="1"/>
          <p:nvPr/>
        </p:nvSpPr>
        <p:spPr>
          <a:xfrm>
            <a:off x="499872" y="4767072"/>
            <a:ext cx="10887456" cy="2277547"/>
          </a:xfrm>
          <a:prstGeom prst="rect">
            <a:avLst/>
          </a:prstGeom>
          <a:noFill/>
        </p:spPr>
        <p:txBody>
          <a:bodyPr wrap="square" rtlCol="0">
            <a:spAutoFit/>
          </a:bodyPr>
          <a:lstStyle/>
          <a:p>
            <a:pPr marL="457200" indent="-457200">
              <a:buFont typeface="Arial" panose="020B0604020202020204" pitchFamily="34" charset="0"/>
              <a:buChar char="•"/>
            </a:pPr>
            <a:r>
              <a:rPr lang="en-US" altLang="en-US" sz="2800" dirty="0"/>
              <a:t>To implement an interrupt mechanism, we </a:t>
            </a:r>
            <a:r>
              <a:rPr lang="en-US" altLang="en-US" sz="2800" dirty="0" smtClean="0"/>
              <a:t>need:</a:t>
            </a:r>
          </a:p>
          <a:p>
            <a:pPr marL="800100" lvl="1" indent="-342900">
              <a:buFont typeface="Calibri" panose="020F0502020204030204" pitchFamily="34" charset="0"/>
              <a:buChar char="─"/>
            </a:pPr>
            <a:r>
              <a:rPr lang="en-US" altLang="en-US" sz="2400" dirty="0" smtClean="0"/>
              <a:t>A </a:t>
            </a:r>
            <a:r>
              <a:rPr lang="en-US" altLang="en-US" sz="2400" dirty="0"/>
              <a:t>way for the I/O device to </a:t>
            </a:r>
            <a:r>
              <a:rPr lang="en-US" altLang="en-US" sz="2400" dirty="0">
                <a:solidFill>
                  <a:srgbClr val="CE0000"/>
                </a:solidFill>
              </a:rPr>
              <a:t>signal</a:t>
            </a:r>
            <a:r>
              <a:rPr lang="en-US" altLang="en-US" sz="2400" dirty="0"/>
              <a:t> the CPU that an</a:t>
            </a:r>
            <a:br>
              <a:rPr lang="en-US" altLang="en-US" sz="2400" dirty="0"/>
            </a:br>
            <a:r>
              <a:rPr lang="en-US" altLang="en-US" sz="2400" dirty="0"/>
              <a:t>interesting event has </a:t>
            </a:r>
            <a:r>
              <a:rPr lang="en-US" altLang="en-US" sz="2400" dirty="0" smtClean="0"/>
              <a:t>occurred</a:t>
            </a:r>
          </a:p>
          <a:p>
            <a:pPr marL="800100" lvl="1" indent="-342900">
              <a:buFont typeface="Calibri" panose="020F0502020204030204" pitchFamily="34" charset="0"/>
              <a:buChar char="─"/>
            </a:pPr>
            <a:r>
              <a:rPr lang="en-US" altLang="en-US" sz="2400" dirty="0" smtClean="0"/>
              <a:t>A </a:t>
            </a:r>
            <a:r>
              <a:rPr lang="en-US" altLang="en-US" sz="2400" dirty="0"/>
              <a:t>way for the CPU to </a:t>
            </a:r>
            <a:r>
              <a:rPr lang="en-US" altLang="en-US" sz="2400" dirty="0">
                <a:solidFill>
                  <a:srgbClr val="CE0000"/>
                </a:solidFill>
              </a:rPr>
              <a:t>test</a:t>
            </a:r>
            <a:r>
              <a:rPr lang="en-US" altLang="en-US" sz="2400" dirty="0"/>
              <a:t> whether the interrupt signal is </a:t>
            </a:r>
            <a:r>
              <a:rPr lang="en-US" altLang="en-US" sz="2400" dirty="0" smtClean="0"/>
              <a:t>set</a:t>
            </a:r>
          </a:p>
          <a:p>
            <a:pPr marL="800100" lvl="1" indent="-342900">
              <a:buFont typeface="Calibri" panose="020F0502020204030204" pitchFamily="34" charset="0"/>
              <a:buChar char="─"/>
            </a:pPr>
            <a:r>
              <a:rPr lang="en-US" altLang="en-US" sz="2400" dirty="0" smtClean="0"/>
              <a:t>A </a:t>
            </a:r>
            <a:r>
              <a:rPr lang="en-US" altLang="en-US" sz="2400" dirty="0"/>
              <a:t>way to identify which device generated the interrupt</a:t>
            </a:r>
          </a:p>
          <a:p>
            <a:endParaRPr lang="en-US" dirty="0"/>
          </a:p>
        </p:txBody>
      </p:sp>
    </p:spTree>
    <p:extLst>
      <p:ext uri="{BB962C8B-B14F-4D97-AF65-F5344CB8AC3E}">
        <p14:creationId xmlns:p14="http://schemas.microsoft.com/office/powerpoint/2010/main" val="35259988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F1727-098D-5141-BA71-44C2C4E63098}"/>
              </a:ext>
            </a:extLst>
          </p:cNvPr>
          <p:cNvSpPr>
            <a:spLocks noGrp="1"/>
          </p:cNvSpPr>
          <p:nvPr>
            <p:ph type="title"/>
          </p:nvPr>
        </p:nvSpPr>
        <p:spPr>
          <a:xfrm>
            <a:off x="1524000" y="0"/>
            <a:ext cx="9144000" cy="583324"/>
          </a:xfrm>
        </p:spPr>
        <p:txBody>
          <a:bodyPr>
            <a:noAutofit/>
          </a:bodyPr>
          <a:lstStyle/>
          <a:p>
            <a:r>
              <a:rPr lang="en-US" sz="3600" dirty="0"/>
              <a:t>Implementing Interrupts: Hardware</a:t>
            </a:r>
          </a:p>
        </p:txBody>
      </p:sp>
      <p:sp>
        <p:nvSpPr>
          <p:cNvPr id="3" name="Content Placeholder 2">
            <a:extLst>
              <a:ext uri="{FF2B5EF4-FFF2-40B4-BE49-F238E27FC236}">
                <a16:creationId xmlns:a16="http://schemas.microsoft.com/office/drawing/2014/main" id="{E655CB38-C9BE-4146-AB90-195B3433E069}"/>
              </a:ext>
            </a:extLst>
          </p:cNvPr>
          <p:cNvSpPr>
            <a:spLocks noGrp="1"/>
          </p:cNvSpPr>
          <p:nvPr>
            <p:ph idx="1"/>
          </p:nvPr>
        </p:nvSpPr>
        <p:spPr>
          <a:xfrm>
            <a:off x="561191" y="591207"/>
            <a:ext cx="10972800" cy="2188779"/>
          </a:xfrm>
        </p:spPr>
        <p:txBody>
          <a:bodyPr>
            <a:normAutofit fontScale="77500" lnSpcReduction="20000"/>
          </a:bodyPr>
          <a:lstStyle/>
          <a:p>
            <a:r>
              <a:rPr lang="en-US" dirty="0"/>
              <a:t>Add Interrupt Status Signal (</a:t>
            </a:r>
            <a:r>
              <a:rPr lang="en-US" i="1" dirty="0" err="1">
                <a:solidFill>
                  <a:srgbClr val="FF0000"/>
                </a:solidFill>
              </a:rPr>
              <a:t>Int</a:t>
            </a:r>
            <a:r>
              <a:rPr lang="en-US" dirty="0"/>
              <a:t>)</a:t>
            </a:r>
          </a:p>
          <a:p>
            <a:pPr lvl="1"/>
            <a:r>
              <a:rPr lang="en-US" dirty="0"/>
              <a:t>Asserted by I/O device to trigger an interrupt</a:t>
            </a:r>
          </a:p>
          <a:p>
            <a:r>
              <a:rPr lang="en-US" dirty="0"/>
              <a:t>Hardware checks </a:t>
            </a:r>
            <a:r>
              <a:rPr lang="en-US" i="1" dirty="0" err="1">
                <a:solidFill>
                  <a:srgbClr val="FF0000"/>
                </a:solidFill>
              </a:rPr>
              <a:t>Int</a:t>
            </a:r>
            <a:r>
              <a:rPr lang="en-US" dirty="0"/>
              <a:t> before each instruction fetch</a:t>
            </a:r>
          </a:p>
          <a:p>
            <a:r>
              <a:rPr lang="en-US" dirty="0"/>
              <a:t>If </a:t>
            </a:r>
            <a:r>
              <a:rPr lang="en-US" i="1" dirty="0" err="1">
                <a:solidFill>
                  <a:srgbClr val="FF0000"/>
                </a:solidFill>
              </a:rPr>
              <a:t>Int</a:t>
            </a:r>
            <a:r>
              <a:rPr lang="en-US" dirty="0"/>
              <a:t> is asserted</a:t>
            </a:r>
          </a:p>
          <a:p>
            <a:pPr lvl="1"/>
            <a:r>
              <a:rPr lang="en-US" dirty="0"/>
              <a:t>Execute a sequence of steps to process interrupt</a:t>
            </a:r>
          </a:p>
          <a:p>
            <a:pPr lvl="1"/>
            <a:r>
              <a:rPr lang="en-US" dirty="0"/>
              <a:t>Resume normal instruction execution</a:t>
            </a:r>
          </a:p>
        </p:txBody>
      </p:sp>
      <p:grpSp>
        <p:nvGrpSpPr>
          <p:cNvPr id="203" name="Group 202">
            <a:extLst>
              <a:ext uri="{FF2B5EF4-FFF2-40B4-BE49-F238E27FC236}">
                <a16:creationId xmlns:a16="http://schemas.microsoft.com/office/drawing/2014/main" id="{5AD4D1AC-EA41-B741-9FFA-F7FD68D5E002}"/>
              </a:ext>
            </a:extLst>
          </p:cNvPr>
          <p:cNvGrpSpPr/>
          <p:nvPr/>
        </p:nvGrpSpPr>
        <p:grpSpPr>
          <a:xfrm>
            <a:off x="6092307" y="2963918"/>
            <a:ext cx="4333954" cy="3484179"/>
            <a:chOff x="411466" y="3252952"/>
            <a:chExt cx="4333954" cy="3484179"/>
          </a:xfrm>
        </p:grpSpPr>
        <p:sp>
          <p:nvSpPr>
            <p:cNvPr id="4" name="TextBox 3">
              <a:extLst>
                <a:ext uri="{FF2B5EF4-FFF2-40B4-BE49-F238E27FC236}">
                  <a16:creationId xmlns:a16="http://schemas.microsoft.com/office/drawing/2014/main" id="{4A7207FD-6300-9B4E-8A0F-9ADF9ACB000C}"/>
                </a:ext>
              </a:extLst>
            </p:cNvPr>
            <p:cNvSpPr txBox="1"/>
            <p:nvPr/>
          </p:nvSpPr>
          <p:spPr>
            <a:xfrm>
              <a:off x="1229710" y="3252952"/>
              <a:ext cx="3031214" cy="369332"/>
            </a:xfrm>
            <a:prstGeom prst="rect">
              <a:avLst/>
            </a:prstGeom>
            <a:noFill/>
          </p:spPr>
          <p:txBody>
            <a:bodyPr wrap="none" rtlCol="0">
              <a:spAutoFit/>
            </a:bodyPr>
            <a:lstStyle/>
            <a:p>
              <a:r>
                <a:rPr lang="en-US" dirty="0"/>
                <a:t>CPU Control Unit State </a:t>
              </a:r>
              <a:r>
                <a:rPr lang="en-US" dirty="0" err="1"/>
                <a:t>Digram</a:t>
              </a:r>
              <a:endParaRPr lang="en-US" dirty="0"/>
            </a:p>
          </p:txBody>
        </p:sp>
        <p:sp>
          <p:nvSpPr>
            <p:cNvPr id="105" name="Oval 104">
              <a:extLst>
                <a:ext uri="{FF2B5EF4-FFF2-40B4-BE49-F238E27FC236}">
                  <a16:creationId xmlns:a16="http://schemas.microsoft.com/office/drawing/2014/main" id="{DC558FD8-E4DF-F742-82A5-4804D9520ED8}"/>
                </a:ext>
              </a:extLst>
            </p:cNvPr>
            <p:cNvSpPr/>
            <p:nvPr/>
          </p:nvSpPr>
          <p:spPr bwMode="auto">
            <a:xfrm>
              <a:off x="1273068" y="3815254"/>
              <a:ext cx="488729" cy="310056"/>
            </a:xfrm>
            <a:prstGeom prst="ellipse">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400" eaLnBrk="0" fontAlgn="base" hangingPunct="0">
                <a:spcBef>
                  <a:spcPct val="0"/>
                </a:spcBef>
                <a:spcAft>
                  <a:spcPct val="0"/>
                </a:spcAft>
              </a:pPr>
              <a:endParaRPr lang="en-US" sz="2000" dirty="0">
                <a:latin typeface="Arial" charset="0"/>
                <a:ea typeface="ＭＳ Ｐゴシック" charset="-128"/>
                <a:cs typeface="ＭＳ Ｐゴシック" charset="-128"/>
              </a:endParaRPr>
            </a:p>
          </p:txBody>
        </p:sp>
        <p:cxnSp>
          <p:nvCxnSpPr>
            <p:cNvPr id="106" name="Straight Arrow Connector 105">
              <a:extLst>
                <a:ext uri="{FF2B5EF4-FFF2-40B4-BE49-F238E27FC236}">
                  <a16:creationId xmlns:a16="http://schemas.microsoft.com/office/drawing/2014/main" id="{900DFEAA-B6E7-5C46-8B3F-BF5BB64E973B}"/>
                </a:ext>
              </a:extLst>
            </p:cNvPr>
            <p:cNvCxnSpPr>
              <a:cxnSpLocks/>
              <a:stCxn id="105" idx="4"/>
            </p:cNvCxnSpPr>
            <p:nvPr/>
          </p:nvCxnSpPr>
          <p:spPr bwMode="auto">
            <a:xfrm>
              <a:off x="1517433" y="4125310"/>
              <a:ext cx="0" cy="120869"/>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sp>
          <p:nvSpPr>
            <p:cNvPr id="110" name="Oval 109">
              <a:extLst>
                <a:ext uri="{FF2B5EF4-FFF2-40B4-BE49-F238E27FC236}">
                  <a16:creationId xmlns:a16="http://schemas.microsoft.com/office/drawing/2014/main" id="{869D554E-6A6F-7A44-A215-66B13F4AB862}"/>
                </a:ext>
              </a:extLst>
            </p:cNvPr>
            <p:cNvSpPr/>
            <p:nvPr/>
          </p:nvSpPr>
          <p:spPr bwMode="auto">
            <a:xfrm>
              <a:off x="1273068" y="4230413"/>
              <a:ext cx="488729" cy="310056"/>
            </a:xfrm>
            <a:prstGeom prst="ellipse">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400" eaLnBrk="0" fontAlgn="base" hangingPunct="0">
                <a:spcBef>
                  <a:spcPct val="0"/>
                </a:spcBef>
                <a:spcAft>
                  <a:spcPct val="0"/>
                </a:spcAft>
              </a:pPr>
              <a:endParaRPr lang="en-US" sz="2000" dirty="0">
                <a:latin typeface="Arial" charset="0"/>
                <a:ea typeface="ＭＳ Ｐゴシック" charset="-128"/>
                <a:cs typeface="ＭＳ Ｐゴシック" charset="-128"/>
              </a:endParaRPr>
            </a:p>
          </p:txBody>
        </p:sp>
        <p:sp>
          <p:nvSpPr>
            <p:cNvPr id="111" name="Oval 110">
              <a:extLst>
                <a:ext uri="{FF2B5EF4-FFF2-40B4-BE49-F238E27FC236}">
                  <a16:creationId xmlns:a16="http://schemas.microsoft.com/office/drawing/2014/main" id="{23853A78-7391-0A44-9E71-EE3775840D5E}"/>
                </a:ext>
              </a:extLst>
            </p:cNvPr>
            <p:cNvSpPr/>
            <p:nvPr/>
          </p:nvSpPr>
          <p:spPr bwMode="auto">
            <a:xfrm>
              <a:off x="1273068" y="4645572"/>
              <a:ext cx="488729" cy="310056"/>
            </a:xfrm>
            <a:prstGeom prst="ellipse">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400" eaLnBrk="0" fontAlgn="base" hangingPunct="0">
                <a:spcBef>
                  <a:spcPct val="0"/>
                </a:spcBef>
                <a:spcAft>
                  <a:spcPct val="0"/>
                </a:spcAft>
              </a:pPr>
              <a:endParaRPr lang="en-US" sz="2000" dirty="0">
                <a:latin typeface="Arial" charset="0"/>
                <a:ea typeface="ＭＳ Ｐゴシック" charset="-128"/>
                <a:cs typeface="ＭＳ Ｐゴシック" charset="-128"/>
              </a:endParaRPr>
            </a:p>
          </p:txBody>
        </p:sp>
        <p:sp>
          <p:nvSpPr>
            <p:cNvPr id="112" name="Oval 111">
              <a:extLst>
                <a:ext uri="{FF2B5EF4-FFF2-40B4-BE49-F238E27FC236}">
                  <a16:creationId xmlns:a16="http://schemas.microsoft.com/office/drawing/2014/main" id="{3104957E-CE2C-644B-BA65-6699B8D419DF}"/>
                </a:ext>
              </a:extLst>
            </p:cNvPr>
            <p:cNvSpPr/>
            <p:nvPr/>
          </p:nvSpPr>
          <p:spPr bwMode="auto">
            <a:xfrm>
              <a:off x="1273068" y="5060731"/>
              <a:ext cx="488729" cy="310056"/>
            </a:xfrm>
            <a:prstGeom prst="ellipse">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400" eaLnBrk="0" fontAlgn="base" hangingPunct="0">
                <a:spcBef>
                  <a:spcPct val="0"/>
                </a:spcBef>
                <a:spcAft>
                  <a:spcPct val="0"/>
                </a:spcAft>
              </a:pPr>
              <a:endParaRPr lang="en-US" sz="2000" dirty="0">
                <a:latin typeface="Arial" charset="0"/>
                <a:ea typeface="ＭＳ Ｐゴシック" charset="-128"/>
                <a:cs typeface="ＭＳ Ｐゴシック" charset="-128"/>
              </a:endParaRPr>
            </a:p>
          </p:txBody>
        </p:sp>
        <p:sp>
          <p:nvSpPr>
            <p:cNvPr id="113" name="Oval 112">
              <a:extLst>
                <a:ext uri="{FF2B5EF4-FFF2-40B4-BE49-F238E27FC236}">
                  <a16:creationId xmlns:a16="http://schemas.microsoft.com/office/drawing/2014/main" id="{96E8819F-7376-6641-BEB4-66FEDBCCFE83}"/>
                </a:ext>
              </a:extLst>
            </p:cNvPr>
            <p:cNvSpPr/>
            <p:nvPr/>
          </p:nvSpPr>
          <p:spPr bwMode="auto">
            <a:xfrm>
              <a:off x="541283" y="5502164"/>
              <a:ext cx="488729" cy="310056"/>
            </a:xfrm>
            <a:prstGeom prst="ellipse">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400" eaLnBrk="0" fontAlgn="base" hangingPunct="0">
                <a:spcBef>
                  <a:spcPct val="0"/>
                </a:spcBef>
                <a:spcAft>
                  <a:spcPct val="0"/>
                </a:spcAft>
              </a:pPr>
              <a:endParaRPr lang="en-US" sz="2000" dirty="0">
                <a:latin typeface="Arial" charset="0"/>
                <a:ea typeface="ＭＳ Ｐゴシック" charset="-128"/>
                <a:cs typeface="ＭＳ Ｐゴシック" charset="-128"/>
              </a:endParaRPr>
            </a:p>
          </p:txBody>
        </p:sp>
        <p:sp>
          <p:nvSpPr>
            <p:cNvPr id="114" name="Oval 113">
              <a:extLst>
                <a:ext uri="{FF2B5EF4-FFF2-40B4-BE49-F238E27FC236}">
                  <a16:creationId xmlns:a16="http://schemas.microsoft.com/office/drawing/2014/main" id="{6A05D06A-EC32-3C49-8A55-94E9269F3AC1}"/>
                </a:ext>
              </a:extLst>
            </p:cNvPr>
            <p:cNvSpPr/>
            <p:nvPr/>
          </p:nvSpPr>
          <p:spPr bwMode="auto">
            <a:xfrm>
              <a:off x="1273068" y="5481144"/>
              <a:ext cx="488729" cy="310056"/>
            </a:xfrm>
            <a:prstGeom prst="ellipse">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400" eaLnBrk="0" fontAlgn="base" hangingPunct="0">
                <a:spcBef>
                  <a:spcPct val="0"/>
                </a:spcBef>
                <a:spcAft>
                  <a:spcPct val="0"/>
                </a:spcAft>
              </a:pPr>
              <a:endParaRPr lang="en-US" sz="2000" dirty="0">
                <a:latin typeface="Arial" charset="0"/>
                <a:ea typeface="ＭＳ Ｐゴシック" charset="-128"/>
                <a:cs typeface="ＭＳ Ｐゴシック" charset="-128"/>
              </a:endParaRPr>
            </a:p>
          </p:txBody>
        </p:sp>
        <p:sp>
          <p:nvSpPr>
            <p:cNvPr id="115" name="Oval 114">
              <a:extLst>
                <a:ext uri="{FF2B5EF4-FFF2-40B4-BE49-F238E27FC236}">
                  <a16:creationId xmlns:a16="http://schemas.microsoft.com/office/drawing/2014/main" id="{EEC8BF2A-37A9-5141-B4F5-29D1D8352468}"/>
                </a:ext>
              </a:extLst>
            </p:cNvPr>
            <p:cNvSpPr/>
            <p:nvPr/>
          </p:nvSpPr>
          <p:spPr bwMode="auto">
            <a:xfrm>
              <a:off x="2301766" y="5475889"/>
              <a:ext cx="488729" cy="310056"/>
            </a:xfrm>
            <a:prstGeom prst="ellipse">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400" eaLnBrk="0" fontAlgn="base" hangingPunct="0">
                <a:spcBef>
                  <a:spcPct val="0"/>
                </a:spcBef>
                <a:spcAft>
                  <a:spcPct val="0"/>
                </a:spcAft>
              </a:pPr>
              <a:endParaRPr lang="en-US" sz="2000" dirty="0">
                <a:latin typeface="Arial" charset="0"/>
                <a:ea typeface="ＭＳ Ｐゴシック" charset="-128"/>
                <a:cs typeface="ＭＳ Ｐゴシック" charset="-128"/>
              </a:endParaRPr>
            </a:p>
          </p:txBody>
        </p:sp>
        <p:sp>
          <p:nvSpPr>
            <p:cNvPr id="116" name="Oval 115">
              <a:extLst>
                <a:ext uri="{FF2B5EF4-FFF2-40B4-BE49-F238E27FC236}">
                  <a16:creationId xmlns:a16="http://schemas.microsoft.com/office/drawing/2014/main" id="{6262996B-35EB-0841-99D5-27AC24EF9354}"/>
                </a:ext>
              </a:extLst>
            </p:cNvPr>
            <p:cNvSpPr/>
            <p:nvPr/>
          </p:nvSpPr>
          <p:spPr bwMode="auto">
            <a:xfrm>
              <a:off x="1273068" y="5891047"/>
              <a:ext cx="488729" cy="310056"/>
            </a:xfrm>
            <a:prstGeom prst="ellipse">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400" eaLnBrk="0" fontAlgn="base" hangingPunct="0">
                <a:spcBef>
                  <a:spcPct val="0"/>
                </a:spcBef>
                <a:spcAft>
                  <a:spcPct val="0"/>
                </a:spcAft>
              </a:pPr>
              <a:endParaRPr lang="en-US" sz="2000" dirty="0">
                <a:latin typeface="Arial" charset="0"/>
                <a:ea typeface="ＭＳ Ｐゴシック" charset="-128"/>
                <a:cs typeface="ＭＳ Ｐゴシック" charset="-128"/>
              </a:endParaRPr>
            </a:p>
          </p:txBody>
        </p:sp>
        <p:sp>
          <p:nvSpPr>
            <p:cNvPr id="117" name="Oval 116">
              <a:extLst>
                <a:ext uri="{FF2B5EF4-FFF2-40B4-BE49-F238E27FC236}">
                  <a16:creationId xmlns:a16="http://schemas.microsoft.com/office/drawing/2014/main" id="{BC645D7B-7D6D-7342-A8EB-5A5B386F769A}"/>
                </a:ext>
              </a:extLst>
            </p:cNvPr>
            <p:cNvSpPr/>
            <p:nvPr/>
          </p:nvSpPr>
          <p:spPr bwMode="auto">
            <a:xfrm>
              <a:off x="1273068" y="6311459"/>
              <a:ext cx="488729" cy="310056"/>
            </a:xfrm>
            <a:prstGeom prst="ellipse">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400" eaLnBrk="0" fontAlgn="base" hangingPunct="0">
                <a:spcBef>
                  <a:spcPct val="0"/>
                </a:spcBef>
                <a:spcAft>
                  <a:spcPct val="0"/>
                </a:spcAft>
              </a:pPr>
              <a:endParaRPr lang="en-US" sz="2000" dirty="0">
                <a:latin typeface="Arial" charset="0"/>
                <a:ea typeface="ＭＳ Ｐゴシック" charset="-128"/>
                <a:cs typeface="ＭＳ Ｐゴシック" charset="-128"/>
              </a:endParaRPr>
            </a:p>
          </p:txBody>
        </p:sp>
        <p:sp>
          <p:nvSpPr>
            <p:cNvPr id="118" name="Oval 117">
              <a:extLst>
                <a:ext uri="{FF2B5EF4-FFF2-40B4-BE49-F238E27FC236}">
                  <a16:creationId xmlns:a16="http://schemas.microsoft.com/office/drawing/2014/main" id="{4E6CD268-B100-0A46-8444-9A2627A45022}"/>
                </a:ext>
              </a:extLst>
            </p:cNvPr>
            <p:cNvSpPr/>
            <p:nvPr/>
          </p:nvSpPr>
          <p:spPr bwMode="auto">
            <a:xfrm>
              <a:off x="1944415" y="5875282"/>
              <a:ext cx="488729" cy="310056"/>
            </a:xfrm>
            <a:prstGeom prst="ellipse">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400" eaLnBrk="0" fontAlgn="base" hangingPunct="0">
                <a:spcBef>
                  <a:spcPct val="0"/>
                </a:spcBef>
                <a:spcAft>
                  <a:spcPct val="0"/>
                </a:spcAft>
              </a:pPr>
              <a:endParaRPr lang="en-US" sz="2000" dirty="0">
                <a:latin typeface="Arial" charset="0"/>
                <a:ea typeface="ＭＳ Ｐゴシック" charset="-128"/>
                <a:cs typeface="ＭＳ Ｐゴシック" charset="-128"/>
              </a:endParaRPr>
            </a:p>
          </p:txBody>
        </p:sp>
        <p:cxnSp>
          <p:nvCxnSpPr>
            <p:cNvPr id="123" name="Straight Arrow Connector 122">
              <a:extLst>
                <a:ext uri="{FF2B5EF4-FFF2-40B4-BE49-F238E27FC236}">
                  <a16:creationId xmlns:a16="http://schemas.microsoft.com/office/drawing/2014/main" id="{72B82A4B-A0BD-1D41-A78A-267242E59B3E}"/>
                </a:ext>
              </a:extLst>
            </p:cNvPr>
            <p:cNvCxnSpPr>
              <a:cxnSpLocks/>
            </p:cNvCxnSpPr>
            <p:nvPr/>
          </p:nvCxnSpPr>
          <p:spPr bwMode="auto">
            <a:xfrm>
              <a:off x="1517433" y="4529958"/>
              <a:ext cx="0" cy="120869"/>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124" name="Straight Arrow Connector 123">
              <a:extLst>
                <a:ext uri="{FF2B5EF4-FFF2-40B4-BE49-F238E27FC236}">
                  <a16:creationId xmlns:a16="http://schemas.microsoft.com/office/drawing/2014/main" id="{A3FBB63C-CE58-DF42-9B4D-CF27CDC26BED}"/>
                </a:ext>
              </a:extLst>
            </p:cNvPr>
            <p:cNvCxnSpPr>
              <a:cxnSpLocks/>
            </p:cNvCxnSpPr>
            <p:nvPr/>
          </p:nvCxnSpPr>
          <p:spPr bwMode="auto">
            <a:xfrm>
              <a:off x="1517433" y="4934606"/>
              <a:ext cx="0" cy="120869"/>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125" name="Straight Arrow Connector 124">
              <a:extLst>
                <a:ext uri="{FF2B5EF4-FFF2-40B4-BE49-F238E27FC236}">
                  <a16:creationId xmlns:a16="http://schemas.microsoft.com/office/drawing/2014/main" id="{1F20CE40-9FEA-C64A-A206-0D3439BF9275}"/>
                </a:ext>
              </a:extLst>
            </p:cNvPr>
            <p:cNvCxnSpPr>
              <a:cxnSpLocks/>
            </p:cNvCxnSpPr>
            <p:nvPr/>
          </p:nvCxnSpPr>
          <p:spPr bwMode="auto">
            <a:xfrm>
              <a:off x="1517433" y="5365529"/>
              <a:ext cx="0" cy="120869"/>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126" name="Straight Arrow Connector 125">
              <a:extLst>
                <a:ext uri="{FF2B5EF4-FFF2-40B4-BE49-F238E27FC236}">
                  <a16:creationId xmlns:a16="http://schemas.microsoft.com/office/drawing/2014/main" id="{EBC778A7-5A90-ED4D-BA9C-881BC4E3ED0E}"/>
                </a:ext>
              </a:extLst>
            </p:cNvPr>
            <p:cNvCxnSpPr>
              <a:cxnSpLocks/>
            </p:cNvCxnSpPr>
            <p:nvPr/>
          </p:nvCxnSpPr>
          <p:spPr bwMode="auto">
            <a:xfrm>
              <a:off x="1517433" y="5785942"/>
              <a:ext cx="0" cy="120869"/>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127" name="Straight Arrow Connector 126">
              <a:extLst>
                <a:ext uri="{FF2B5EF4-FFF2-40B4-BE49-F238E27FC236}">
                  <a16:creationId xmlns:a16="http://schemas.microsoft.com/office/drawing/2014/main" id="{445E0DC6-E115-9148-9FBE-412F6D7438BB}"/>
                </a:ext>
              </a:extLst>
            </p:cNvPr>
            <p:cNvCxnSpPr>
              <a:cxnSpLocks/>
            </p:cNvCxnSpPr>
            <p:nvPr/>
          </p:nvCxnSpPr>
          <p:spPr bwMode="auto">
            <a:xfrm>
              <a:off x="1517433" y="6201100"/>
              <a:ext cx="0" cy="120869"/>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131" name="Straight Arrow Connector 130">
              <a:extLst>
                <a:ext uri="{FF2B5EF4-FFF2-40B4-BE49-F238E27FC236}">
                  <a16:creationId xmlns:a16="http://schemas.microsoft.com/office/drawing/2014/main" id="{5816BE1A-87C9-AB45-9290-3EFFB36A982C}"/>
                </a:ext>
              </a:extLst>
            </p:cNvPr>
            <p:cNvCxnSpPr>
              <a:cxnSpLocks/>
              <a:stCxn id="112" idx="3"/>
              <a:endCxn id="113" idx="7"/>
            </p:cNvCxnSpPr>
            <p:nvPr/>
          </p:nvCxnSpPr>
          <p:spPr bwMode="auto">
            <a:xfrm flipH="1">
              <a:off x="958439" y="5325380"/>
              <a:ext cx="386202" cy="222191"/>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134" name="Straight Arrow Connector 133">
              <a:extLst>
                <a:ext uri="{FF2B5EF4-FFF2-40B4-BE49-F238E27FC236}">
                  <a16:creationId xmlns:a16="http://schemas.microsoft.com/office/drawing/2014/main" id="{35CF974E-7171-5A44-A83D-C4E91228E050}"/>
                </a:ext>
              </a:extLst>
            </p:cNvPr>
            <p:cNvCxnSpPr>
              <a:cxnSpLocks/>
              <a:stCxn id="112" idx="5"/>
              <a:endCxn id="115" idx="1"/>
            </p:cNvCxnSpPr>
            <p:nvPr/>
          </p:nvCxnSpPr>
          <p:spPr bwMode="auto">
            <a:xfrm>
              <a:off x="1690224" y="5325380"/>
              <a:ext cx="683115" cy="195916"/>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sp>
          <p:nvSpPr>
            <p:cNvPr id="138" name="TextBox 137">
              <a:extLst>
                <a:ext uri="{FF2B5EF4-FFF2-40B4-BE49-F238E27FC236}">
                  <a16:creationId xmlns:a16="http://schemas.microsoft.com/office/drawing/2014/main" id="{8EA6C792-7CDD-884C-9D1A-B9AD1671D822}"/>
                </a:ext>
              </a:extLst>
            </p:cNvPr>
            <p:cNvSpPr txBox="1"/>
            <p:nvPr/>
          </p:nvSpPr>
          <p:spPr>
            <a:xfrm>
              <a:off x="767255" y="5265683"/>
              <a:ext cx="415498" cy="246221"/>
            </a:xfrm>
            <a:prstGeom prst="rect">
              <a:avLst/>
            </a:prstGeom>
            <a:noFill/>
          </p:spPr>
          <p:txBody>
            <a:bodyPr wrap="none" rtlCol="0">
              <a:spAutoFit/>
            </a:bodyPr>
            <a:lstStyle/>
            <a:p>
              <a:r>
                <a:rPr lang="en-US" sz="1000" dirty="0"/>
                <a:t>ADD</a:t>
              </a:r>
            </a:p>
          </p:txBody>
        </p:sp>
        <p:sp>
          <p:nvSpPr>
            <p:cNvPr id="139" name="TextBox 138">
              <a:extLst>
                <a:ext uri="{FF2B5EF4-FFF2-40B4-BE49-F238E27FC236}">
                  <a16:creationId xmlns:a16="http://schemas.microsoft.com/office/drawing/2014/main" id="{1ECD5C1D-04E0-1A4C-8439-D4C5B14E4862}"/>
                </a:ext>
              </a:extLst>
            </p:cNvPr>
            <p:cNvSpPr txBox="1"/>
            <p:nvPr/>
          </p:nvSpPr>
          <p:spPr>
            <a:xfrm>
              <a:off x="1834055" y="5202620"/>
              <a:ext cx="375424" cy="246221"/>
            </a:xfrm>
            <a:prstGeom prst="rect">
              <a:avLst/>
            </a:prstGeom>
            <a:noFill/>
          </p:spPr>
          <p:txBody>
            <a:bodyPr wrap="none" rtlCol="0">
              <a:spAutoFit/>
            </a:bodyPr>
            <a:lstStyle/>
            <a:p>
              <a:r>
                <a:rPr lang="en-US" sz="1000" dirty="0" err="1"/>
                <a:t>BRz</a:t>
              </a:r>
              <a:endParaRPr lang="en-US" sz="1000" dirty="0"/>
            </a:p>
          </p:txBody>
        </p:sp>
        <p:sp>
          <p:nvSpPr>
            <p:cNvPr id="140" name="TextBox 139">
              <a:extLst>
                <a:ext uri="{FF2B5EF4-FFF2-40B4-BE49-F238E27FC236}">
                  <a16:creationId xmlns:a16="http://schemas.microsoft.com/office/drawing/2014/main" id="{B1756CC6-2F3D-304F-90F7-69DA67D9C3E2}"/>
                </a:ext>
              </a:extLst>
            </p:cNvPr>
            <p:cNvSpPr txBox="1"/>
            <p:nvPr/>
          </p:nvSpPr>
          <p:spPr>
            <a:xfrm>
              <a:off x="1192925" y="5307723"/>
              <a:ext cx="386644" cy="246221"/>
            </a:xfrm>
            <a:prstGeom prst="rect">
              <a:avLst/>
            </a:prstGeom>
            <a:noFill/>
          </p:spPr>
          <p:txBody>
            <a:bodyPr wrap="none" rtlCol="0">
              <a:spAutoFit/>
            </a:bodyPr>
            <a:lstStyle/>
            <a:p>
              <a:r>
                <a:rPr lang="en-US" sz="1000" dirty="0"/>
                <a:t>LDR</a:t>
              </a:r>
            </a:p>
          </p:txBody>
        </p:sp>
        <p:cxnSp>
          <p:nvCxnSpPr>
            <p:cNvPr id="141" name="Straight Arrow Connector 140">
              <a:extLst>
                <a:ext uri="{FF2B5EF4-FFF2-40B4-BE49-F238E27FC236}">
                  <a16:creationId xmlns:a16="http://schemas.microsoft.com/office/drawing/2014/main" id="{49EBF757-FF67-3346-B011-2B52FD956762}"/>
                </a:ext>
              </a:extLst>
            </p:cNvPr>
            <p:cNvCxnSpPr>
              <a:cxnSpLocks/>
              <a:stCxn id="113" idx="4"/>
            </p:cNvCxnSpPr>
            <p:nvPr/>
          </p:nvCxnSpPr>
          <p:spPr bwMode="auto">
            <a:xfrm flipH="1">
              <a:off x="740979" y="5812220"/>
              <a:ext cx="44669" cy="914401"/>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145" name="Straight Arrow Connector 144">
              <a:extLst>
                <a:ext uri="{FF2B5EF4-FFF2-40B4-BE49-F238E27FC236}">
                  <a16:creationId xmlns:a16="http://schemas.microsoft.com/office/drawing/2014/main" id="{97BFC31C-2B47-3D48-BBD4-06C4C84A5D39}"/>
                </a:ext>
              </a:extLst>
            </p:cNvPr>
            <p:cNvCxnSpPr>
              <a:cxnSpLocks/>
            </p:cNvCxnSpPr>
            <p:nvPr/>
          </p:nvCxnSpPr>
          <p:spPr bwMode="auto">
            <a:xfrm>
              <a:off x="735038" y="6729985"/>
              <a:ext cx="2213114" cy="0"/>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147" name="Straight Arrow Connector 146">
              <a:extLst>
                <a:ext uri="{FF2B5EF4-FFF2-40B4-BE49-F238E27FC236}">
                  <a16:creationId xmlns:a16="http://schemas.microsoft.com/office/drawing/2014/main" id="{B90D2AB7-A6FF-B549-9CE4-CCD2FDD95C01}"/>
                </a:ext>
              </a:extLst>
            </p:cNvPr>
            <p:cNvCxnSpPr>
              <a:cxnSpLocks/>
            </p:cNvCxnSpPr>
            <p:nvPr/>
          </p:nvCxnSpPr>
          <p:spPr bwMode="auto">
            <a:xfrm>
              <a:off x="1501667" y="6616259"/>
              <a:ext cx="0" cy="120869"/>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150" name="Straight Arrow Connector 149">
              <a:extLst>
                <a:ext uri="{FF2B5EF4-FFF2-40B4-BE49-F238E27FC236}">
                  <a16:creationId xmlns:a16="http://schemas.microsoft.com/office/drawing/2014/main" id="{0499C40E-88E0-F741-9E98-790025B755E9}"/>
                </a:ext>
              </a:extLst>
            </p:cNvPr>
            <p:cNvCxnSpPr>
              <a:cxnSpLocks/>
              <a:stCxn id="118" idx="4"/>
            </p:cNvCxnSpPr>
            <p:nvPr/>
          </p:nvCxnSpPr>
          <p:spPr bwMode="auto">
            <a:xfrm flipH="1">
              <a:off x="2170388" y="6185338"/>
              <a:ext cx="18392" cy="551793"/>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152" name="Straight Arrow Connector 151">
              <a:extLst>
                <a:ext uri="{FF2B5EF4-FFF2-40B4-BE49-F238E27FC236}">
                  <a16:creationId xmlns:a16="http://schemas.microsoft.com/office/drawing/2014/main" id="{F8612C9B-14C7-854F-852B-D8E7127B5C1A}"/>
                </a:ext>
              </a:extLst>
            </p:cNvPr>
            <p:cNvCxnSpPr>
              <a:cxnSpLocks/>
            </p:cNvCxnSpPr>
            <p:nvPr/>
          </p:nvCxnSpPr>
          <p:spPr bwMode="auto">
            <a:xfrm>
              <a:off x="2651238" y="5770180"/>
              <a:ext cx="112983" cy="961696"/>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156" name="Straight Arrow Connector 155">
              <a:extLst>
                <a:ext uri="{FF2B5EF4-FFF2-40B4-BE49-F238E27FC236}">
                  <a16:creationId xmlns:a16="http://schemas.microsoft.com/office/drawing/2014/main" id="{A4231ADE-E395-5B4A-A1D6-CB04A5CD8401}"/>
                </a:ext>
              </a:extLst>
            </p:cNvPr>
            <p:cNvCxnSpPr>
              <a:cxnSpLocks/>
              <a:stCxn id="115" idx="3"/>
              <a:endCxn id="118" idx="0"/>
            </p:cNvCxnSpPr>
            <p:nvPr/>
          </p:nvCxnSpPr>
          <p:spPr bwMode="auto">
            <a:xfrm flipH="1">
              <a:off x="2188780" y="5740538"/>
              <a:ext cx="184559" cy="134744"/>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159" name="Straight Arrow Connector 158">
              <a:extLst>
                <a:ext uri="{FF2B5EF4-FFF2-40B4-BE49-F238E27FC236}">
                  <a16:creationId xmlns:a16="http://schemas.microsoft.com/office/drawing/2014/main" id="{7E1439A6-8699-E846-99A7-9CCDA7C5516E}"/>
                </a:ext>
              </a:extLst>
            </p:cNvPr>
            <p:cNvCxnSpPr>
              <a:cxnSpLocks/>
            </p:cNvCxnSpPr>
            <p:nvPr/>
          </p:nvCxnSpPr>
          <p:spPr bwMode="auto">
            <a:xfrm flipV="1">
              <a:off x="2953407" y="3962400"/>
              <a:ext cx="0" cy="2758967"/>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162" name="Straight Arrow Connector 161">
              <a:extLst>
                <a:ext uri="{FF2B5EF4-FFF2-40B4-BE49-F238E27FC236}">
                  <a16:creationId xmlns:a16="http://schemas.microsoft.com/office/drawing/2014/main" id="{F0931AEC-1666-C544-BF2B-B22F3C36A4E6}"/>
                </a:ext>
              </a:extLst>
            </p:cNvPr>
            <p:cNvCxnSpPr>
              <a:cxnSpLocks/>
              <a:endCxn id="105" idx="6"/>
            </p:cNvCxnSpPr>
            <p:nvPr/>
          </p:nvCxnSpPr>
          <p:spPr bwMode="auto">
            <a:xfrm flipH="1">
              <a:off x="1761797" y="3970282"/>
              <a:ext cx="1202120" cy="0"/>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sp>
          <p:nvSpPr>
            <p:cNvPr id="167" name="TextBox 166">
              <a:extLst>
                <a:ext uri="{FF2B5EF4-FFF2-40B4-BE49-F238E27FC236}">
                  <a16:creationId xmlns:a16="http://schemas.microsoft.com/office/drawing/2014/main" id="{D6F93494-ED81-DA42-9BEC-52F8ECB0F186}"/>
                </a:ext>
              </a:extLst>
            </p:cNvPr>
            <p:cNvSpPr txBox="1"/>
            <p:nvPr/>
          </p:nvSpPr>
          <p:spPr>
            <a:xfrm>
              <a:off x="411466" y="4030718"/>
              <a:ext cx="977768" cy="523220"/>
            </a:xfrm>
            <a:prstGeom prst="rect">
              <a:avLst/>
            </a:prstGeom>
            <a:noFill/>
          </p:spPr>
          <p:txBody>
            <a:bodyPr wrap="none" rtlCol="0">
              <a:spAutoFit/>
            </a:bodyPr>
            <a:lstStyle/>
            <a:p>
              <a:pPr algn="ctr"/>
              <a:r>
                <a:rPr lang="en-US" sz="1400" dirty="0"/>
                <a:t>Instruction</a:t>
              </a:r>
            </a:p>
            <a:p>
              <a:pPr algn="ctr"/>
              <a:r>
                <a:rPr lang="en-US" sz="1400" dirty="0"/>
                <a:t>Fetch</a:t>
              </a:r>
            </a:p>
          </p:txBody>
        </p:sp>
        <mc:AlternateContent xmlns:mc="http://schemas.openxmlformats.org/markup-compatibility/2006" xmlns:a14="http://schemas.microsoft.com/office/drawing/2010/main">
          <mc:Choice Requires="a14">
            <p:sp>
              <p:nvSpPr>
                <p:cNvPr id="169" name="TextBox 168">
                  <a:extLst>
                    <a:ext uri="{FF2B5EF4-FFF2-40B4-BE49-F238E27FC236}">
                      <a16:creationId xmlns:a16="http://schemas.microsoft.com/office/drawing/2014/main" id="{7CAA03C8-FB6D-8E46-B4B8-683CF37AC39A}"/>
                    </a:ext>
                  </a:extLst>
                </p:cNvPr>
                <p:cNvSpPr txBox="1"/>
                <p:nvPr/>
              </p:nvSpPr>
              <p:spPr>
                <a:xfrm>
                  <a:off x="2180895" y="3652344"/>
                  <a:ext cx="5670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𝐼𝑛𝑡</m:t>
                            </m:r>
                          </m:e>
                        </m:acc>
                      </m:oMath>
                    </m:oMathPara>
                  </a14:m>
                  <a:endParaRPr lang="en-US" dirty="0">
                    <a:latin typeface="Arial" panose="020B0604020202020204" pitchFamily="34" charset="0"/>
                    <a:cs typeface="Arial" panose="020B0604020202020204" pitchFamily="34" charset="0"/>
                  </a:endParaRPr>
                </a:p>
              </p:txBody>
            </p:sp>
          </mc:Choice>
          <mc:Fallback xmlns="">
            <p:sp>
              <p:nvSpPr>
                <p:cNvPr id="169" name="TextBox 168">
                  <a:extLst>
                    <a:ext uri="{FF2B5EF4-FFF2-40B4-BE49-F238E27FC236}">
                      <a16:creationId xmlns:a16="http://schemas.microsoft.com/office/drawing/2014/main" id="{7CAA03C8-FB6D-8E46-B4B8-683CF37AC39A}"/>
                    </a:ext>
                  </a:extLst>
                </p:cNvPr>
                <p:cNvSpPr txBox="1">
                  <a:spLocks noRot="1" noChangeAspect="1" noMove="1" noResize="1" noEditPoints="1" noAdjustHandles="1" noChangeArrowheads="1" noChangeShapeType="1" noTextEdit="1"/>
                </p:cNvSpPr>
                <p:nvPr/>
              </p:nvSpPr>
              <p:spPr>
                <a:xfrm>
                  <a:off x="2180895" y="3652344"/>
                  <a:ext cx="567014"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1" name="TextBox 170">
                  <a:extLst>
                    <a:ext uri="{FF2B5EF4-FFF2-40B4-BE49-F238E27FC236}">
                      <a16:creationId xmlns:a16="http://schemas.microsoft.com/office/drawing/2014/main" id="{20287E58-0E59-7245-B658-5A6F10F230DD}"/>
                    </a:ext>
                  </a:extLst>
                </p:cNvPr>
                <p:cNvSpPr txBox="1"/>
                <p:nvPr/>
              </p:nvSpPr>
              <p:spPr>
                <a:xfrm>
                  <a:off x="3100552" y="3641835"/>
                  <a:ext cx="5557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rgbClr val="FF0000"/>
                            </a:solidFill>
                            <a:latin typeface="Cambria Math" panose="02040503050406030204" pitchFamily="18" charset="0"/>
                          </a:rPr>
                          <m:t>𝐼𝑛𝑡</m:t>
                        </m:r>
                      </m:oMath>
                    </m:oMathPara>
                  </a14:m>
                  <a:endParaRPr lang="en-US" dirty="0">
                    <a:solidFill>
                      <a:srgbClr val="FF0000"/>
                    </a:solidFill>
                  </a:endParaRPr>
                </a:p>
              </p:txBody>
            </p:sp>
          </mc:Choice>
          <mc:Fallback xmlns="">
            <p:sp>
              <p:nvSpPr>
                <p:cNvPr id="171" name="TextBox 170">
                  <a:extLst>
                    <a:ext uri="{FF2B5EF4-FFF2-40B4-BE49-F238E27FC236}">
                      <a16:creationId xmlns:a16="http://schemas.microsoft.com/office/drawing/2014/main" id="{20287E58-0E59-7245-B658-5A6F10F230DD}"/>
                    </a:ext>
                  </a:extLst>
                </p:cNvPr>
                <p:cNvSpPr txBox="1">
                  <a:spLocks noRot="1" noChangeAspect="1" noMove="1" noResize="1" noEditPoints="1" noAdjustHandles="1" noChangeArrowheads="1" noChangeShapeType="1" noTextEdit="1"/>
                </p:cNvSpPr>
                <p:nvPr/>
              </p:nvSpPr>
              <p:spPr>
                <a:xfrm>
                  <a:off x="3100552" y="3641835"/>
                  <a:ext cx="555793" cy="369332"/>
                </a:xfrm>
                <a:prstGeom prst="rect">
                  <a:avLst/>
                </a:prstGeom>
                <a:blipFill>
                  <a:blip r:embed="rId3"/>
                  <a:stretch>
                    <a:fillRect/>
                  </a:stretch>
                </a:blipFill>
              </p:spPr>
              <p:txBody>
                <a:bodyPr/>
                <a:lstStyle/>
                <a:p>
                  <a:r>
                    <a:rPr lang="en-US">
                      <a:noFill/>
                    </a:rPr>
                    <a:t> </a:t>
                  </a:r>
                </a:p>
              </p:txBody>
            </p:sp>
          </mc:Fallback>
        </mc:AlternateContent>
        <p:sp>
          <p:nvSpPr>
            <p:cNvPr id="172" name="Oval 171">
              <a:extLst>
                <a:ext uri="{FF2B5EF4-FFF2-40B4-BE49-F238E27FC236}">
                  <a16:creationId xmlns:a16="http://schemas.microsoft.com/office/drawing/2014/main" id="{AE0565DF-B31F-084C-8711-B0E280BBEB55}"/>
                </a:ext>
              </a:extLst>
            </p:cNvPr>
            <p:cNvSpPr/>
            <p:nvPr/>
          </p:nvSpPr>
          <p:spPr bwMode="auto">
            <a:xfrm>
              <a:off x="3779786" y="3815254"/>
              <a:ext cx="488729" cy="310056"/>
            </a:xfrm>
            <a:prstGeom prst="ellipse">
              <a:avLst/>
            </a:prstGeom>
            <a:solidFill>
              <a:schemeClr val="accent2">
                <a:lumMod val="20000"/>
                <a:lumOff val="80000"/>
              </a:schemeClr>
            </a:solidFill>
            <a:ln w="9525" cap="flat" cmpd="sng" algn="ctr">
              <a:solidFill>
                <a:srgbClr val="FF0000"/>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400" eaLnBrk="0" fontAlgn="base" hangingPunct="0">
                <a:spcBef>
                  <a:spcPct val="0"/>
                </a:spcBef>
                <a:spcAft>
                  <a:spcPct val="0"/>
                </a:spcAft>
              </a:pPr>
              <a:endParaRPr lang="en-US" sz="2000" dirty="0">
                <a:latin typeface="Arial" charset="0"/>
                <a:ea typeface="ＭＳ Ｐゴシック" charset="-128"/>
                <a:cs typeface="ＭＳ Ｐゴシック" charset="-128"/>
              </a:endParaRPr>
            </a:p>
          </p:txBody>
        </p:sp>
        <p:cxnSp>
          <p:nvCxnSpPr>
            <p:cNvPr id="173" name="Straight Arrow Connector 172">
              <a:extLst>
                <a:ext uri="{FF2B5EF4-FFF2-40B4-BE49-F238E27FC236}">
                  <a16:creationId xmlns:a16="http://schemas.microsoft.com/office/drawing/2014/main" id="{B2BC9096-3062-DC47-BBF7-8596043BFCA7}"/>
                </a:ext>
              </a:extLst>
            </p:cNvPr>
            <p:cNvCxnSpPr>
              <a:cxnSpLocks/>
            </p:cNvCxnSpPr>
            <p:nvPr/>
          </p:nvCxnSpPr>
          <p:spPr bwMode="auto">
            <a:xfrm>
              <a:off x="2958662" y="3967655"/>
              <a:ext cx="825062" cy="0"/>
            </a:xfrm>
            <a:prstGeom prst="straightConnector1">
              <a:avLst/>
            </a:prstGeom>
            <a:solidFill>
              <a:schemeClr val="accent1"/>
            </a:solidFill>
            <a:ln w="9525" cap="flat" cmpd="sng" algn="ctr">
              <a:solidFill>
                <a:srgbClr val="FF0000"/>
              </a:solidFill>
              <a:prstDash val="solid"/>
              <a:round/>
              <a:headEnd type="none" w="med" len="med"/>
              <a:tailEnd type="triangle" w="med" len="med"/>
            </a:ln>
            <a:effectLst/>
          </p:spPr>
        </p:cxnSp>
        <p:sp>
          <p:nvSpPr>
            <p:cNvPr id="177" name="Oval 176">
              <a:extLst>
                <a:ext uri="{FF2B5EF4-FFF2-40B4-BE49-F238E27FC236}">
                  <a16:creationId xmlns:a16="http://schemas.microsoft.com/office/drawing/2014/main" id="{7205F0BB-B449-F449-9DA9-81DBB118DB4C}"/>
                </a:ext>
              </a:extLst>
            </p:cNvPr>
            <p:cNvSpPr/>
            <p:nvPr/>
          </p:nvSpPr>
          <p:spPr bwMode="auto">
            <a:xfrm>
              <a:off x="3779786" y="4430109"/>
              <a:ext cx="488729" cy="310056"/>
            </a:xfrm>
            <a:prstGeom prst="ellipse">
              <a:avLst/>
            </a:prstGeom>
            <a:solidFill>
              <a:schemeClr val="accent2">
                <a:lumMod val="20000"/>
                <a:lumOff val="80000"/>
              </a:schemeClr>
            </a:solidFill>
            <a:ln w="9525" cap="flat" cmpd="sng" algn="ctr">
              <a:solidFill>
                <a:srgbClr val="FF0000"/>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400" eaLnBrk="0" fontAlgn="base" hangingPunct="0">
                <a:spcBef>
                  <a:spcPct val="0"/>
                </a:spcBef>
                <a:spcAft>
                  <a:spcPct val="0"/>
                </a:spcAft>
              </a:pPr>
              <a:endParaRPr lang="en-US" sz="2000" dirty="0">
                <a:latin typeface="Arial" charset="0"/>
                <a:ea typeface="ＭＳ Ｐゴシック" charset="-128"/>
                <a:cs typeface="ＭＳ Ｐゴシック" charset="-128"/>
              </a:endParaRPr>
            </a:p>
          </p:txBody>
        </p:sp>
        <p:cxnSp>
          <p:nvCxnSpPr>
            <p:cNvPr id="178" name="Straight Arrow Connector 177">
              <a:extLst>
                <a:ext uri="{FF2B5EF4-FFF2-40B4-BE49-F238E27FC236}">
                  <a16:creationId xmlns:a16="http://schemas.microsoft.com/office/drawing/2014/main" id="{58EEDD36-726D-0D47-918E-199CCB842136}"/>
                </a:ext>
              </a:extLst>
            </p:cNvPr>
            <p:cNvCxnSpPr>
              <a:cxnSpLocks/>
              <a:stCxn id="172" idx="4"/>
              <a:endCxn id="177" idx="0"/>
            </p:cNvCxnSpPr>
            <p:nvPr/>
          </p:nvCxnSpPr>
          <p:spPr bwMode="auto">
            <a:xfrm>
              <a:off x="4024151" y="4125310"/>
              <a:ext cx="0" cy="304799"/>
            </a:xfrm>
            <a:prstGeom prst="straightConnector1">
              <a:avLst/>
            </a:prstGeom>
            <a:solidFill>
              <a:schemeClr val="accent1"/>
            </a:solidFill>
            <a:ln w="9525" cap="flat" cmpd="sng" algn="ctr">
              <a:solidFill>
                <a:srgbClr val="FF0000"/>
              </a:solidFill>
              <a:prstDash val="solid"/>
              <a:round/>
              <a:headEnd type="none" w="med" len="med"/>
              <a:tailEnd type="triangle" w="med" len="med"/>
            </a:ln>
            <a:effectLst/>
          </p:spPr>
        </p:cxnSp>
        <p:sp>
          <p:nvSpPr>
            <p:cNvPr id="185" name="Oval 184">
              <a:extLst>
                <a:ext uri="{FF2B5EF4-FFF2-40B4-BE49-F238E27FC236}">
                  <a16:creationId xmlns:a16="http://schemas.microsoft.com/office/drawing/2014/main" id="{A91D4947-C6C1-CE4B-A0A4-ED1BFDCA748E}"/>
                </a:ext>
              </a:extLst>
            </p:cNvPr>
            <p:cNvSpPr/>
            <p:nvPr/>
          </p:nvSpPr>
          <p:spPr bwMode="auto">
            <a:xfrm>
              <a:off x="3764020" y="5470633"/>
              <a:ext cx="488729" cy="310056"/>
            </a:xfrm>
            <a:prstGeom prst="ellipse">
              <a:avLst/>
            </a:prstGeom>
            <a:solidFill>
              <a:schemeClr val="accent2">
                <a:lumMod val="20000"/>
                <a:lumOff val="80000"/>
              </a:schemeClr>
            </a:solidFill>
            <a:ln w="9525" cap="flat" cmpd="sng" algn="ctr">
              <a:solidFill>
                <a:srgbClr val="FF0000"/>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400" eaLnBrk="0" fontAlgn="base" hangingPunct="0">
                <a:spcBef>
                  <a:spcPct val="0"/>
                </a:spcBef>
                <a:spcAft>
                  <a:spcPct val="0"/>
                </a:spcAft>
              </a:pPr>
              <a:endParaRPr lang="en-US" sz="2000" dirty="0">
                <a:latin typeface="Arial" charset="0"/>
                <a:ea typeface="ＭＳ Ｐゴシック" charset="-128"/>
                <a:cs typeface="ＭＳ Ｐゴシック" charset="-128"/>
              </a:endParaRPr>
            </a:p>
          </p:txBody>
        </p:sp>
        <p:cxnSp>
          <p:nvCxnSpPr>
            <p:cNvPr id="186" name="Straight Arrow Connector 185">
              <a:extLst>
                <a:ext uri="{FF2B5EF4-FFF2-40B4-BE49-F238E27FC236}">
                  <a16:creationId xmlns:a16="http://schemas.microsoft.com/office/drawing/2014/main" id="{522FBE65-3787-0248-B091-28FF0DC8D243}"/>
                </a:ext>
              </a:extLst>
            </p:cNvPr>
            <p:cNvCxnSpPr>
              <a:cxnSpLocks/>
            </p:cNvCxnSpPr>
            <p:nvPr/>
          </p:nvCxnSpPr>
          <p:spPr bwMode="auto">
            <a:xfrm>
              <a:off x="4024151" y="4750675"/>
              <a:ext cx="0" cy="304799"/>
            </a:xfrm>
            <a:prstGeom prst="straightConnector1">
              <a:avLst/>
            </a:prstGeom>
            <a:solidFill>
              <a:schemeClr val="accent1"/>
            </a:solidFill>
            <a:ln w="9525" cap="flat" cmpd="sng" algn="ctr">
              <a:solidFill>
                <a:srgbClr val="FF0000"/>
              </a:solidFill>
              <a:prstDash val="solid"/>
              <a:round/>
              <a:headEnd type="none" w="med" len="med"/>
              <a:tailEnd type="triangle" w="med" len="med"/>
            </a:ln>
            <a:effectLst/>
          </p:spPr>
        </p:cxnSp>
        <p:sp>
          <p:nvSpPr>
            <p:cNvPr id="187" name="TextBox 186">
              <a:extLst>
                <a:ext uri="{FF2B5EF4-FFF2-40B4-BE49-F238E27FC236}">
                  <a16:creationId xmlns:a16="http://schemas.microsoft.com/office/drawing/2014/main" id="{7C0EF304-3863-2644-819D-1E83597F57EA}"/>
                </a:ext>
              </a:extLst>
            </p:cNvPr>
            <p:cNvSpPr txBox="1"/>
            <p:nvPr/>
          </p:nvSpPr>
          <p:spPr>
            <a:xfrm rot="16200000">
              <a:off x="3783724" y="5081753"/>
              <a:ext cx="343364" cy="369332"/>
            </a:xfrm>
            <a:prstGeom prst="rect">
              <a:avLst/>
            </a:prstGeom>
            <a:noFill/>
          </p:spPr>
          <p:txBody>
            <a:bodyPr wrap="none" rtlCol="0">
              <a:spAutoFit/>
            </a:bodyPr>
            <a:lstStyle/>
            <a:p>
              <a:r>
                <a:rPr lang="en-US" dirty="0">
                  <a:solidFill>
                    <a:srgbClr val="FF0000"/>
                  </a:solidFill>
                </a:rPr>
                <a:t>…</a:t>
              </a:r>
            </a:p>
          </p:txBody>
        </p:sp>
        <p:cxnSp>
          <p:nvCxnSpPr>
            <p:cNvPr id="188" name="Straight Arrow Connector 187">
              <a:extLst>
                <a:ext uri="{FF2B5EF4-FFF2-40B4-BE49-F238E27FC236}">
                  <a16:creationId xmlns:a16="http://schemas.microsoft.com/office/drawing/2014/main" id="{F8852C3F-4602-3E42-A86C-18AFE2F5DB32}"/>
                </a:ext>
              </a:extLst>
            </p:cNvPr>
            <p:cNvCxnSpPr>
              <a:cxnSpLocks/>
            </p:cNvCxnSpPr>
            <p:nvPr/>
          </p:nvCxnSpPr>
          <p:spPr bwMode="auto">
            <a:xfrm>
              <a:off x="3997875" y="5785944"/>
              <a:ext cx="0" cy="304799"/>
            </a:xfrm>
            <a:prstGeom prst="straightConnector1">
              <a:avLst/>
            </a:prstGeom>
            <a:solidFill>
              <a:schemeClr val="accent1"/>
            </a:solidFill>
            <a:ln w="9525" cap="flat" cmpd="sng" algn="ctr">
              <a:solidFill>
                <a:srgbClr val="FF0000"/>
              </a:solidFill>
              <a:prstDash val="solid"/>
              <a:round/>
              <a:headEnd type="none" w="med" len="med"/>
              <a:tailEnd type="triangle" w="med" len="med"/>
            </a:ln>
            <a:effectLst/>
          </p:spPr>
        </p:cxnSp>
        <p:cxnSp>
          <p:nvCxnSpPr>
            <p:cNvPr id="190" name="Straight Arrow Connector 189">
              <a:extLst>
                <a:ext uri="{FF2B5EF4-FFF2-40B4-BE49-F238E27FC236}">
                  <a16:creationId xmlns:a16="http://schemas.microsoft.com/office/drawing/2014/main" id="{EFC18C19-1914-674F-93A0-94EEEBD79EB0}"/>
                </a:ext>
              </a:extLst>
            </p:cNvPr>
            <p:cNvCxnSpPr>
              <a:cxnSpLocks/>
            </p:cNvCxnSpPr>
            <p:nvPr/>
          </p:nvCxnSpPr>
          <p:spPr bwMode="auto">
            <a:xfrm flipV="1">
              <a:off x="3993931" y="6085490"/>
              <a:ext cx="751489" cy="1"/>
            </a:xfrm>
            <a:prstGeom prst="straightConnector1">
              <a:avLst/>
            </a:prstGeom>
            <a:solidFill>
              <a:schemeClr val="accent1"/>
            </a:solidFill>
            <a:ln w="9525" cap="flat" cmpd="sng" algn="ctr">
              <a:solidFill>
                <a:srgbClr val="FF0000"/>
              </a:solidFill>
              <a:prstDash val="solid"/>
              <a:round/>
              <a:headEnd type="none" w="med" len="med"/>
              <a:tailEnd type="triangle" w="med" len="med"/>
            </a:ln>
            <a:effectLst/>
          </p:spPr>
        </p:cxnSp>
        <p:cxnSp>
          <p:nvCxnSpPr>
            <p:cNvPr id="194" name="Straight Arrow Connector 193">
              <a:extLst>
                <a:ext uri="{FF2B5EF4-FFF2-40B4-BE49-F238E27FC236}">
                  <a16:creationId xmlns:a16="http://schemas.microsoft.com/office/drawing/2014/main" id="{D6C28202-4BDB-4141-8795-1ED4F009B668}"/>
                </a:ext>
              </a:extLst>
            </p:cNvPr>
            <p:cNvCxnSpPr>
              <a:cxnSpLocks/>
            </p:cNvCxnSpPr>
            <p:nvPr/>
          </p:nvCxnSpPr>
          <p:spPr bwMode="auto">
            <a:xfrm flipV="1">
              <a:off x="4740166" y="3573517"/>
              <a:ext cx="0" cy="2517228"/>
            </a:xfrm>
            <a:prstGeom prst="straightConnector1">
              <a:avLst/>
            </a:prstGeom>
            <a:solidFill>
              <a:schemeClr val="accent1"/>
            </a:solidFill>
            <a:ln w="9525" cap="flat" cmpd="sng" algn="ctr">
              <a:solidFill>
                <a:srgbClr val="FF0000"/>
              </a:solidFill>
              <a:prstDash val="solid"/>
              <a:round/>
              <a:headEnd type="none" w="med" len="med"/>
              <a:tailEnd type="triangle" w="med" len="med"/>
            </a:ln>
            <a:effectLst/>
          </p:spPr>
        </p:cxnSp>
        <p:cxnSp>
          <p:nvCxnSpPr>
            <p:cNvPr id="197" name="Straight Arrow Connector 196">
              <a:extLst>
                <a:ext uri="{FF2B5EF4-FFF2-40B4-BE49-F238E27FC236}">
                  <a16:creationId xmlns:a16="http://schemas.microsoft.com/office/drawing/2014/main" id="{B2826DCA-03D5-0243-BE7E-A1E12E33E606}"/>
                </a:ext>
              </a:extLst>
            </p:cNvPr>
            <p:cNvCxnSpPr>
              <a:cxnSpLocks/>
            </p:cNvCxnSpPr>
            <p:nvPr/>
          </p:nvCxnSpPr>
          <p:spPr bwMode="auto">
            <a:xfrm flipH="1">
              <a:off x="2065283" y="3584028"/>
              <a:ext cx="2674883" cy="0"/>
            </a:xfrm>
            <a:prstGeom prst="straightConnector1">
              <a:avLst/>
            </a:prstGeom>
            <a:solidFill>
              <a:schemeClr val="accent1"/>
            </a:solidFill>
            <a:ln w="9525" cap="flat" cmpd="sng" algn="ctr">
              <a:solidFill>
                <a:srgbClr val="FF0000"/>
              </a:solidFill>
              <a:prstDash val="solid"/>
              <a:round/>
              <a:headEnd type="none" w="med" len="med"/>
              <a:tailEnd type="none" w="med" len="med"/>
            </a:ln>
            <a:effectLst/>
          </p:spPr>
        </p:cxnSp>
        <p:cxnSp>
          <p:nvCxnSpPr>
            <p:cNvPr id="200" name="Straight Arrow Connector 199">
              <a:extLst>
                <a:ext uri="{FF2B5EF4-FFF2-40B4-BE49-F238E27FC236}">
                  <a16:creationId xmlns:a16="http://schemas.microsoft.com/office/drawing/2014/main" id="{E2185F38-419D-864A-AABF-13518C551B15}"/>
                </a:ext>
              </a:extLst>
            </p:cNvPr>
            <p:cNvCxnSpPr>
              <a:cxnSpLocks/>
              <a:endCxn id="105" idx="7"/>
            </p:cNvCxnSpPr>
            <p:nvPr/>
          </p:nvCxnSpPr>
          <p:spPr bwMode="auto">
            <a:xfrm flipH="1">
              <a:off x="1690224" y="3594538"/>
              <a:ext cx="380314" cy="266123"/>
            </a:xfrm>
            <a:prstGeom prst="straightConnector1">
              <a:avLst/>
            </a:prstGeom>
            <a:solidFill>
              <a:schemeClr val="accent1"/>
            </a:solidFill>
            <a:ln w="9525" cap="flat" cmpd="sng" algn="ctr">
              <a:solidFill>
                <a:srgbClr val="FF0000"/>
              </a:solidFill>
              <a:prstDash val="solid"/>
              <a:round/>
              <a:headEnd type="none" w="med" len="med"/>
              <a:tailEnd type="triangle" w="med" len="med"/>
            </a:ln>
            <a:effectLst/>
          </p:spPr>
        </p:cxnSp>
      </p:grpSp>
      <p:grpSp>
        <p:nvGrpSpPr>
          <p:cNvPr id="221" name="Group 220">
            <a:extLst>
              <a:ext uri="{FF2B5EF4-FFF2-40B4-BE49-F238E27FC236}">
                <a16:creationId xmlns:a16="http://schemas.microsoft.com/office/drawing/2014/main" id="{5D79BADD-2C21-624C-80BF-C3C648CAFDC8}"/>
              </a:ext>
            </a:extLst>
          </p:cNvPr>
          <p:cNvGrpSpPr/>
          <p:nvPr/>
        </p:nvGrpSpPr>
        <p:grpSpPr>
          <a:xfrm>
            <a:off x="1650124" y="2874584"/>
            <a:ext cx="4041228" cy="3783720"/>
            <a:chOff x="126124" y="2874584"/>
            <a:chExt cx="4041228" cy="3783720"/>
          </a:xfrm>
        </p:grpSpPr>
        <p:grpSp>
          <p:nvGrpSpPr>
            <p:cNvPr id="206" name="Group 205">
              <a:extLst>
                <a:ext uri="{FF2B5EF4-FFF2-40B4-BE49-F238E27FC236}">
                  <a16:creationId xmlns:a16="http://schemas.microsoft.com/office/drawing/2014/main" id="{1F90EAD1-B402-0347-912C-8918E54BF536}"/>
                </a:ext>
              </a:extLst>
            </p:cNvPr>
            <p:cNvGrpSpPr/>
            <p:nvPr/>
          </p:nvGrpSpPr>
          <p:grpSpPr>
            <a:xfrm>
              <a:off x="126124" y="2874584"/>
              <a:ext cx="3005960" cy="2853558"/>
              <a:chOff x="126124" y="3163614"/>
              <a:chExt cx="3005960" cy="2853558"/>
            </a:xfrm>
          </p:grpSpPr>
          <p:sp>
            <p:nvSpPr>
              <p:cNvPr id="121" name="Rectangle 120">
                <a:extLst>
                  <a:ext uri="{FF2B5EF4-FFF2-40B4-BE49-F238E27FC236}">
                    <a16:creationId xmlns:a16="http://schemas.microsoft.com/office/drawing/2014/main" id="{3112AE5A-8F8B-8742-B870-291433BD243C}"/>
                  </a:ext>
                </a:extLst>
              </p:cNvPr>
              <p:cNvSpPr/>
              <p:nvPr/>
            </p:nvSpPr>
            <p:spPr>
              <a:xfrm>
                <a:off x="147146" y="3189890"/>
                <a:ext cx="2984938" cy="2417381"/>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5" name="Group 4">
                <a:extLst>
                  <a:ext uri="{FF2B5EF4-FFF2-40B4-BE49-F238E27FC236}">
                    <a16:creationId xmlns:a16="http://schemas.microsoft.com/office/drawing/2014/main" id="{EC38085C-D020-BB41-A338-89140511FDFA}"/>
                  </a:ext>
                </a:extLst>
              </p:cNvPr>
              <p:cNvGrpSpPr/>
              <p:nvPr/>
            </p:nvGrpSpPr>
            <p:grpSpPr>
              <a:xfrm>
                <a:off x="327790" y="3417500"/>
                <a:ext cx="2655351" cy="2599672"/>
                <a:chOff x="258489" y="307320"/>
                <a:chExt cx="3903608" cy="3769354"/>
              </a:xfrm>
            </p:grpSpPr>
            <p:sp>
              <p:nvSpPr>
                <p:cNvPr id="6" name="Rectangle 5">
                  <a:extLst>
                    <a:ext uri="{FF2B5EF4-FFF2-40B4-BE49-F238E27FC236}">
                      <a16:creationId xmlns:a16="http://schemas.microsoft.com/office/drawing/2014/main" id="{53C7E5AE-A75B-E247-BBFD-A120E70CEF1E}"/>
                    </a:ext>
                  </a:extLst>
                </p:cNvPr>
                <p:cNvSpPr/>
                <p:nvPr/>
              </p:nvSpPr>
              <p:spPr bwMode="auto">
                <a:xfrm>
                  <a:off x="743223" y="845708"/>
                  <a:ext cx="583396" cy="176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700" dirty="0">
                      <a:latin typeface="Arial" charset="0"/>
                      <a:ea typeface="ＭＳ Ｐゴシック" charset="-128"/>
                      <a:cs typeface="ＭＳ Ｐゴシック" charset="-128"/>
                    </a:rPr>
                    <a:t>PC</a:t>
                  </a:r>
                </a:p>
              </p:txBody>
            </p:sp>
            <p:sp>
              <p:nvSpPr>
                <p:cNvPr id="7" name="Rectangle 6">
                  <a:extLst>
                    <a:ext uri="{FF2B5EF4-FFF2-40B4-BE49-F238E27FC236}">
                      <a16:creationId xmlns:a16="http://schemas.microsoft.com/office/drawing/2014/main" id="{AC390B82-7A02-CC4D-B1CE-9D984C94E549}"/>
                    </a:ext>
                  </a:extLst>
                </p:cNvPr>
                <p:cNvSpPr/>
                <p:nvPr/>
              </p:nvSpPr>
              <p:spPr bwMode="auto">
                <a:xfrm>
                  <a:off x="1875698" y="581108"/>
                  <a:ext cx="617714" cy="176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700" dirty="0">
                      <a:latin typeface="Arial" charset="0"/>
                      <a:ea typeface="ＭＳ Ｐゴシック" charset="-128"/>
                      <a:cs typeface="ＭＳ Ｐゴシック" charset="-128"/>
                    </a:rPr>
                    <a:t>IR</a:t>
                  </a:r>
                </a:p>
              </p:txBody>
            </p:sp>
            <p:grpSp>
              <p:nvGrpSpPr>
                <p:cNvPr id="8" name="Group 7">
                  <a:extLst>
                    <a:ext uri="{FF2B5EF4-FFF2-40B4-BE49-F238E27FC236}">
                      <a16:creationId xmlns:a16="http://schemas.microsoft.com/office/drawing/2014/main" id="{076F94AC-DB27-1044-9052-EEE6A3BFADC7}"/>
                    </a:ext>
                  </a:extLst>
                </p:cNvPr>
                <p:cNvGrpSpPr/>
                <p:nvPr/>
              </p:nvGrpSpPr>
              <p:grpSpPr>
                <a:xfrm flipV="1">
                  <a:off x="743223" y="1286709"/>
                  <a:ext cx="549079" cy="225401"/>
                  <a:chOff x="2349500" y="1744133"/>
                  <a:chExt cx="1854200" cy="770467"/>
                </a:xfrm>
              </p:grpSpPr>
              <p:cxnSp>
                <p:nvCxnSpPr>
                  <p:cNvPr id="98" name="Straight Connector 97">
                    <a:extLst>
                      <a:ext uri="{FF2B5EF4-FFF2-40B4-BE49-F238E27FC236}">
                        <a16:creationId xmlns:a16="http://schemas.microsoft.com/office/drawing/2014/main" id="{CAD5EB55-1556-4843-A204-D986FCC44987}"/>
                      </a:ext>
                    </a:extLst>
                  </p:cNvPr>
                  <p:cNvCxnSpPr/>
                  <p:nvPr/>
                </p:nvCxnSpPr>
                <p:spPr bwMode="auto">
                  <a:xfrm>
                    <a:off x="2349500" y="1752600"/>
                    <a:ext cx="702733"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99" name="Straight Connector 98">
                    <a:extLst>
                      <a:ext uri="{FF2B5EF4-FFF2-40B4-BE49-F238E27FC236}">
                        <a16:creationId xmlns:a16="http://schemas.microsoft.com/office/drawing/2014/main" id="{99D69BF2-CB89-E94A-AEF1-91CA1C9DD79E}"/>
                      </a:ext>
                    </a:extLst>
                  </p:cNvPr>
                  <p:cNvCxnSpPr/>
                  <p:nvPr/>
                </p:nvCxnSpPr>
                <p:spPr bwMode="auto">
                  <a:xfrm flipV="1">
                    <a:off x="3500967" y="1752600"/>
                    <a:ext cx="702733" cy="423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00" name="Straight Connector 99">
                    <a:extLst>
                      <a:ext uri="{FF2B5EF4-FFF2-40B4-BE49-F238E27FC236}">
                        <a16:creationId xmlns:a16="http://schemas.microsoft.com/office/drawing/2014/main" id="{896B20B8-6392-DE47-9A78-9ADB1CF6B2E2}"/>
                      </a:ext>
                    </a:extLst>
                  </p:cNvPr>
                  <p:cNvCxnSpPr/>
                  <p:nvPr/>
                </p:nvCxnSpPr>
                <p:spPr bwMode="auto">
                  <a:xfrm>
                    <a:off x="2959100" y="2510367"/>
                    <a:ext cx="639233" cy="423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01" name="Straight Connector 100">
                    <a:extLst>
                      <a:ext uri="{FF2B5EF4-FFF2-40B4-BE49-F238E27FC236}">
                        <a16:creationId xmlns:a16="http://schemas.microsoft.com/office/drawing/2014/main" id="{C957C5DB-4634-8849-9214-BE53B1CC57DB}"/>
                      </a:ext>
                    </a:extLst>
                  </p:cNvPr>
                  <p:cNvCxnSpPr/>
                  <p:nvPr/>
                </p:nvCxnSpPr>
                <p:spPr bwMode="auto">
                  <a:xfrm>
                    <a:off x="3048000" y="1752600"/>
                    <a:ext cx="237067" cy="325967"/>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02" name="Straight Connector 101">
                    <a:extLst>
                      <a:ext uri="{FF2B5EF4-FFF2-40B4-BE49-F238E27FC236}">
                        <a16:creationId xmlns:a16="http://schemas.microsoft.com/office/drawing/2014/main" id="{11030A26-1BBF-734D-AE40-DB640B6B7069}"/>
                      </a:ext>
                    </a:extLst>
                  </p:cNvPr>
                  <p:cNvCxnSpPr/>
                  <p:nvPr/>
                </p:nvCxnSpPr>
                <p:spPr bwMode="auto">
                  <a:xfrm flipH="1">
                    <a:off x="3276600" y="1744133"/>
                    <a:ext cx="241300" cy="313267"/>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03" name="Straight Connector 102">
                    <a:extLst>
                      <a:ext uri="{FF2B5EF4-FFF2-40B4-BE49-F238E27FC236}">
                        <a16:creationId xmlns:a16="http://schemas.microsoft.com/office/drawing/2014/main" id="{D089E529-E564-2042-B39B-7DAB9D92A849}"/>
                      </a:ext>
                    </a:extLst>
                  </p:cNvPr>
                  <p:cNvCxnSpPr/>
                  <p:nvPr/>
                </p:nvCxnSpPr>
                <p:spPr bwMode="auto">
                  <a:xfrm>
                    <a:off x="2362200" y="1752600"/>
                    <a:ext cx="609600" cy="762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04" name="Straight Connector 103">
                    <a:extLst>
                      <a:ext uri="{FF2B5EF4-FFF2-40B4-BE49-F238E27FC236}">
                        <a16:creationId xmlns:a16="http://schemas.microsoft.com/office/drawing/2014/main" id="{F2595C44-94DB-A74C-82FA-84A7B0937835}"/>
                      </a:ext>
                    </a:extLst>
                  </p:cNvPr>
                  <p:cNvCxnSpPr/>
                  <p:nvPr/>
                </p:nvCxnSpPr>
                <p:spPr bwMode="auto">
                  <a:xfrm flipH="1">
                    <a:off x="3581400" y="1752600"/>
                    <a:ext cx="609600" cy="762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sp>
              <p:nvSpPr>
                <p:cNvPr id="9" name="Rectangle 8">
                  <a:extLst>
                    <a:ext uri="{FF2B5EF4-FFF2-40B4-BE49-F238E27FC236}">
                      <a16:creationId xmlns:a16="http://schemas.microsoft.com/office/drawing/2014/main" id="{778ADFD8-AFDE-3744-AF61-51D63DB35B50}"/>
                    </a:ext>
                  </a:extLst>
                </p:cNvPr>
                <p:cNvSpPr/>
                <p:nvPr/>
              </p:nvSpPr>
              <p:spPr bwMode="auto">
                <a:xfrm>
                  <a:off x="3042491" y="889808"/>
                  <a:ext cx="823618" cy="837902"/>
                </a:xfrm>
                <a:prstGeom prst="rect">
                  <a:avLst/>
                </a:prstGeom>
                <a:solidFill>
                  <a:srgbClr val="25C21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700" dirty="0">
                      <a:latin typeface="Arial" charset="0"/>
                      <a:ea typeface="ＭＳ Ｐゴシック" charset="-128"/>
                      <a:cs typeface="ＭＳ Ｐゴシック" charset="-128"/>
                    </a:rPr>
                    <a:t>Register</a:t>
                  </a:r>
                </a:p>
                <a:p>
                  <a:pPr algn="ctr" defTabSz="914400" eaLnBrk="0" fontAlgn="base" hangingPunct="0">
                    <a:spcBef>
                      <a:spcPct val="0"/>
                    </a:spcBef>
                    <a:spcAft>
                      <a:spcPct val="0"/>
                    </a:spcAft>
                  </a:pPr>
                  <a:r>
                    <a:rPr lang="en-US" sz="700" dirty="0">
                      <a:ea typeface="ＭＳ Ｐゴシック" charset="-128"/>
                      <a:cs typeface="ＭＳ Ｐゴシック" charset="-128"/>
                    </a:rPr>
                    <a:t>File</a:t>
                  </a:r>
                  <a:endParaRPr lang="en-US" sz="700" dirty="0">
                    <a:latin typeface="Arial" charset="0"/>
                    <a:ea typeface="ＭＳ Ｐゴシック" charset="-128"/>
                    <a:cs typeface="ＭＳ Ｐゴシック" charset="-128"/>
                  </a:endParaRPr>
                </a:p>
              </p:txBody>
            </p:sp>
            <p:grpSp>
              <p:nvGrpSpPr>
                <p:cNvPr id="10" name="Group 9">
                  <a:extLst>
                    <a:ext uri="{FF2B5EF4-FFF2-40B4-BE49-F238E27FC236}">
                      <a16:creationId xmlns:a16="http://schemas.microsoft.com/office/drawing/2014/main" id="{224ABA35-0FE4-814F-B3B8-E1DC0700F178}"/>
                    </a:ext>
                  </a:extLst>
                </p:cNvPr>
                <p:cNvGrpSpPr/>
                <p:nvPr/>
              </p:nvGrpSpPr>
              <p:grpSpPr>
                <a:xfrm>
                  <a:off x="2939538" y="2340212"/>
                  <a:ext cx="938010" cy="401801"/>
                  <a:chOff x="2349500" y="1744133"/>
                  <a:chExt cx="1854200" cy="770467"/>
                </a:xfrm>
              </p:grpSpPr>
              <p:cxnSp>
                <p:nvCxnSpPr>
                  <p:cNvPr id="91" name="Straight Connector 90">
                    <a:extLst>
                      <a:ext uri="{FF2B5EF4-FFF2-40B4-BE49-F238E27FC236}">
                        <a16:creationId xmlns:a16="http://schemas.microsoft.com/office/drawing/2014/main" id="{77F26781-C848-4E46-AE8C-93E6D44EBB23}"/>
                      </a:ext>
                    </a:extLst>
                  </p:cNvPr>
                  <p:cNvCxnSpPr/>
                  <p:nvPr/>
                </p:nvCxnSpPr>
                <p:spPr bwMode="auto">
                  <a:xfrm>
                    <a:off x="2349500" y="1752600"/>
                    <a:ext cx="702733"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92" name="Straight Connector 91">
                    <a:extLst>
                      <a:ext uri="{FF2B5EF4-FFF2-40B4-BE49-F238E27FC236}">
                        <a16:creationId xmlns:a16="http://schemas.microsoft.com/office/drawing/2014/main" id="{730A7853-4932-AF48-8085-C996F9489371}"/>
                      </a:ext>
                    </a:extLst>
                  </p:cNvPr>
                  <p:cNvCxnSpPr/>
                  <p:nvPr/>
                </p:nvCxnSpPr>
                <p:spPr bwMode="auto">
                  <a:xfrm flipV="1">
                    <a:off x="3500967" y="1752600"/>
                    <a:ext cx="702733" cy="423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93" name="Straight Connector 92">
                    <a:extLst>
                      <a:ext uri="{FF2B5EF4-FFF2-40B4-BE49-F238E27FC236}">
                        <a16:creationId xmlns:a16="http://schemas.microsoft.com/office/drawing/2014/main" id="{342A4721-9DC8-F149-A7E8-BCF1D0DBE02E}"/>
                      </a:ext>
                    </a:extLst>
                  </p:cNvPr>
                  <p:cNvCxnSpPr/>
                  <p:nvPr/>
                </p:nvCxnSpPr>
                <p:spPr bwMode="auto">
                  <a:xfrm>
                    <a:off x="2959100" y="2510367"/>
                    <a:ext cx="639233" cy="423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94" name="Straight Connector 93">
                    <a:extLst>
                      <a:ext uri="{FF2B5EF4-FFF2-40B4-BE49-F238E27FC236}">
                        <a16:creationId xmlns:a16="http://schemas.microsoft.com/office/drawing/2014/main" id="{0CA7A140-E673-3E4F-B661-27EE63982EF2}"/>
                      </a:ext>
                    </a:extLst>
                  </p:cNvPr>
                  <p:cNvCxnSpPr/>
                  <p:nvPr/>
                </p:nvCxnSpPr>
                <p:spPr bwMode="auto">
                  <a:xfrm>
                    <a:off x="3048000" y="1752600"/>
                    <a:ext cx="237067" cy="325967"/>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95" name="Straight Connector 94">
                    <a:extLst>
                      <a:ext uri="{FF2B5EF4-FFF2-40B4-BE49-F238E27FC236}">
                        <a16:creationId xmlns:a16="http://schemas.microsoft.com/office/drawing/2014/main" id="{B2FC7F41-0760-C944-8DEE-42394A79B81A}"/>
                      </a:ext>
                    </a:extLst>
                  </p:cNvPr>
                  <p:cNvCxnSpPr/>
                  <p:nvPr/>
                </p:nvCxnSpPr>
                <p:spPr bwMode="auto">
                  <a:xfrm flipH="1">
                    <a:off x="3276600" y="1744133"/>
                    <a:ext cx="241300" cy="313267"/>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96" name="Straight Connector 95">
                    <a:extLst>
                      <a:ext uri="{FF2B5EF4-FFF2-40B4-BE49-F238E27FC236}">
                        <a16:creationId xmlns:a16="http://schemas.microsoft.com/office/drawing/2014/main" id="{42043CB9-79CF-7647-8D5A-E3BA53457F92}"/>
                      </a:ext>
                    </a:extLst>
                  </p:cNvPr>
                  <p:cNvCxnSpPr/>
                  <p:nvPr/>
                </p:nvCxnSpPr>
                <p:spPr bwMode="auto">
                  <a:xfrm>
                    <a:off x="2362200" y="1752600"/>
                    <a:ext cx="609600" cy="762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97" name="Straight Connector 96">
                    <a:extLst>
                      <a:ext uri="{FF2B5EF4-FFF2-40B4-BE49-F238E27FC236}">
                        <a16:creationId xmlns:a16="http://schemas.microsoft.com/office/drawing/2014/main" id="{A6D0F438-7E7A-324D-B081-E44E8E7ED683}"/>
                      </a:ext>
                    </a:extLst>
                  </p:cNvPr>
                  <p:cNvCxnSpPr/>
                  <p:nvPr/>
                </p:nvCxnSpPr>
                <p:spPr bwMode="auto">
                  <a:xfrm flipH="1">
                    <a:off x="3581400" y="1752600"/>
                    <a:ext cx="609600" cy="762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sp>
              <p:nvSpPr>
                <p:cNvPr id="11" name="Rectangle 10">
                  <a:extLst>
                    <a:ext uri="{FF2B5EF4-FFF2-40B4-BE49-F238E27FC236}">
                      <a16:creationId xmlns:a16="http://schemas.microsoft.com/office/drawing/2014/main" id="{E7EBA459-5007-D14D-B07E-38E6CEE09941}"/>
                    </a:ext>
                  </a:extLst>
                </p:cNvPr>
                <p:cNvSpPr/>
                <p:nvPr/>
              </p:nvSpPr>
              <p:spPr bwMode="auto">
                <a:xfrm>
                  <a:off x="434366" y="2742013"/>
                  <a:ext cx="549079" cy="176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700" dirty="0">
                      <a:ea typeface="ＭＳ Ｐゴシック" charset="-128"/>
                      <a:cs typeface="ＭＳ Ｐゴシック" charset="-128"/>
                    </a:rPr>
                    <a:t>MDR</a:t>
                  </a:r>
                  <a:endParaRPr lang="en-US" sz="700" dirty="0">
                    <a:latin typeface="Arial" charset="0"/>
                    <a:ea typeface="ＭＳ Ｐゴシック" charset="-128"/>
                    <a:cs typeface="ＭＳ Ｐゴシック" charset="-128"/>
                  </a:endParaRPr>
                </a:p>
              </p:txBody>
            </p:sp>
            <p:sp>
              <p:nvSpPr>
                <p:cNvPr id="12" name="Rectangle 11">
                  <a:extLst>
                    <a:ext uri="{FF2B5EF4-FFF2-40B4-BE49-F238E27FC236}">
                      <a16:creationId xmlns:a16="http://schemas.microsoft.com/office/drawing/2014/main" id="{BD1B7466-39E6-4947-8CBB-FA835EA5B6B2}"/>
                    </a:ext>
                  </a:extLst>
                </p:cNvPr>
                <p:cNvSpPr/>
                <p:nvPr/>
              </p:nvSpPr>
              <p:spPr bwMode="auto">
                <a:xfrm>
                  <a:off x="1120715" y="2742013"/>
                  <a:ext cx="549079" cy="176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700" dirty="0">
                      <a:ea typeface="ＭＳ Ｐゴシック" charset="-128"/>
                      <a:cs typeface="ＭＳ Ｐゴシック" charset="-128"/>
                    </a:rPr>
                    <a:t>MAR</a:t>
                  </a:r>
                  <a:endParaRPr lang="en-US" sz="700" dirty="0">
                    <a:latin typeface="Arial" charset="0"/>
                    <a:ea typeface="ＭＳ Ｐゴシック" charset="-128"/>
                    <a:cs typeface="ＭＳ Ｐゴシック" charset="-128"/>
                  </a:endParaRPr>
                </a:p>
              </p:txBody>
            </p:sp>
            <p:cxnSp>
              <p:nvCxnSpPr>
                <p:cNvPr id="13" name="Straight Arrow Connector 12">
                  <a:extLst>
                    <a:ext uri="{FF2B5EF4-FFF2-40B4-BE49-F238E27FC236}">
                      <a16:creationId xmlns:a16="http://schemas.microsoft.com/office/drawing/2014/main" id="{D6AC5091-9833-8C48-A28A-41420FD6290E}"/>
                    </a:ext>
                  </a:extLst>
                </p:cNvPr>
                <p:cNvCxnSpPr>
                  <a:cxnSpLocks/>
                  <a:stCxn id="11" idx="2"/>
                </p:cNvCxnSpPr>
                <p:nvPr/>
              </p:nvCxnSpPr>
              <p:spPr bwMode="auto">
                <a:xfrm flipH="1">
                  <a:off x="708904" y="2918414"/>
                  <a:ext cx="1" cy="115826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C54DAD19-FA7A-D648-ADF4-DD7A4ED3B388}"/>
                    </a:ext>
                  </a:extLst>
                </p:cNvPr>
                <p:cNvCxnSpPr>
                  <a:cxnSpLocks/>
                  <a:stCxn id="12" idx="2"/>
                </p:cNvCxnSpPr>
                <p:nvPr/>
              </p:nvCxnSpPr>
              <p:spPr bwMode="auto">
                <a:xfrm>
                  <a:off x="1395255" y="2918413"/>
                  <a:ext cx="0" cy="1158261"/>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5" name="Straight Arrow Connector 14">
                  <a:extLst>
                    <a:ext uri="{FF2B5EF4-FFF2-40B4-BE49-F238E27FC236}">
                      <a16:creationId xmlns:a16="http://schemas.microsoft.com/office/drawing/2014/main" id="{59265908-D2EA-B441-9978-8B9921A7E011}"/>
                    </a:ext>
                  </a:extLst>
                </p:cNvPr>
                <p:cNvCxnSpPr/>
                <p:nvPr/>
              </p:nvCxnSpPr>
              <p:spPr bwMode="auto">
                <a:xfrm>
                  <a:off x="1017762" y="1022109"/>
                  <a:ext cx="0" cy="264601"/>
                </a:xfrm>
                <a:prstGeom prst="straightConnector1">
                  <a:avLst/>
                </a:prstGeom>
                <a:solidFill>
                  <a:schemeClr val="accent1"/>
                </a:solidFill>
                <a:ln w="25400" cap="flat" cmpd="sng" algn="ctr">
                  <a:solidFill>
                    <a:schemeClr val="tx1"/>
                  </a:solidFill>
                  <a:prstDash val="solid"/>
                  <a:round/>
                  <a:headEnd type="triangle" w="med" len="med"/>
                  <a:tailEnd type="none"/>
                </a:ln>
                <a:effectLst/>
              </p:spPr>
            </p:cxnSp>
            <p:cxnSp>
              <p:nvCxnSpPr>
                <p:cNvPr id="17" name="Straight Arrow Connector 16">
                  <a:extLst>
                    <a:ext uri="{FF2B5EF4-FFF2-40B4-BE49-F238E27FC236}">
                      <a16:creationId xmlns:a16="http://schemas.microsoft.com/office/drawing/2014/main" id="{D5FDC93E-7C1F-A342-B1B6-060E35B7662A}"/>
                    </a:ext>
                  </a:extLst>
                </p:cNvPr>
                <p:cNvCxnSpPr/>
                <p:nvPr/>
              </p:nvCxnSpPr>
              <p:spPr bwMode="auto">
                <a:xfrm flipV="1">
                  <a:off x="1189349" y="1507210"/>
                  <a:ext cx="0" cy="1764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sp>
              <p:nvSpPr>
                <p:cNvPr id="18" name="Rectangle 17">
                  <a:extLst>
                    <a:ext uri="{FF2B5EF4-FFF2-40B4-BE49-F238E27FC236}">
                      <a16:creationId xmlns:a16="http://schemas.microsoft.com/office/drawing/2014/main" id="{D6883F5C-C9E7-FA4B-BB50-C6AF97A212C0}"/>
                    </a:ext>
                  </a:extLst>
                </p:cNvPr>
                <p:cNvSpPr/>
                <p:nvPr/>
              </p:nvSpPr>
              <p:spPr bwMode="auto">
                <a:xfrm>
                  <a:off x="1257984" y="2477412"/>
                  <a:ext cx="274539" cy="88200"/>
                </a:xfrm>
                <a:prstGeom prst="rect">
                  <a:avLst/>
                </a:prstGeom>
                <a:solidFill>
                  <a:srgbClr val="008000"/>
                </a:solidFill>
                <a:ln w="9525"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800">
                    <a:latin typeface="Arial" charset="0"/>
                    <a:ea typeface="ＭＳ Ｐゴシック" charset="-128"/>
                    <a:cs typeface="ＭＳ Ｐゴシック" charset="-128"/>
                  </a:endParaRPr>
                </a:p>
              </p:txBody>
            </p:sp>
            <p:cxnSp>
              <p:nvCxnSpPr>
                <p:cNvPr id="19" name="Straight Arrow Connector 18">
                  <a:extLst>
                    <a:ext uri="{FF2B5EF4-FFF2-40B4-BE49-F238E27FC236}">
                      <a16:creationId xmlns:a16="http://schemas.microsoft.com/office/drawing/2014/main" id="{3368DC92-1E21-B347-A420-8A5BDE45A6D3}"/>
                    </a:ext>
                  </a:extLst>
                </p:cNvPr>
                <p:cNvCxnSpPr/>
                <p:nvPr/>
              </p:nvCxnSpPr>
              <p:spPr bwMode="auto">
                <a:xfrm>
                  <a:off x="1325189" y="2236699"/>
                  <a:ext cx="1430" cy="240713"/>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20" name="Straight Arrow Connector 19">
                  <a:extLst>
                    <a:ext uri="{FF2B5EF4-FFF2-40B4-BE49-F238E27FC236}">
                      <a16:creationId xmlns:a16="http://schemas.microsoft.com/office/drawing/2014/main" id="{07AD2934-0D11-754F-8A9D-42CEC3302DB4}"/>
                    </a:ext>
                  </a:extLst>
                </p:cNvPr>
                <p:cNvCxnSpPr/>
                <p:nvPr/>
              </p:nvCxnSpPr>
              <p:spPr bwMode="auto">
                <a:xfrm>
                  <a:off x="1395254" y="2565612"/>
                  <a:ext cx="0" cy="1764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21" name="Straight Arrow Connector 20">
                  <a:extLst>
                    <a:ext uri="{FF2B5EF4-FFF2-40B4-BE49-F238E27FC236}">
                      <a16:creationId xmlns:a16="http://schemas.microsoft.com/office/drawing/2014/main" id="{0D804B4C-206D-454A-A7DD-21DF832FF95C}"/>
                    </a:ext>
                  </a:extLst>
                </p:cNvPr>
                <p:cNvCxnSpPr/>
                <p:nvPr/>
              </p:nvCxnSpPr>
              <p:spPr bwMode="auto">
                <a:xfrm>
                  <a:off x="1017762" y="669308"/>
                  <a:ext cx="0" cy="176400"/>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22" name="Straight Arrow Connector 21">
                  <a:extLst>
                    <a:ext uri="{FF2B5EF4-FFF2-40B4-BE49-F238E27FC236}">
                      <a16:creationId xmlns:a16="http://schemas.microsoft.com/office/drawing/2014/main" id="{2DD6BF46-2764-C244-84FE-AA67C8BCAA6A}"/>
                    </a:ext>
                  </a:extLst>
                </p:cNvPr>
                <p:cNvCxnSpPr/>
                <p:nvPr/>
              </p:nvCxnSpPr>
              <p:spPr bwMode="auto">
                <a:xfrm>
                  <a:off x="708905" y="2521512"/>
                  <a:ext cx="0" cy="220501"/>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23" name="Straight Arrow Connector 22">
                  <a:extLst>
                    <a:ext uri="{FF2B5EF4-FFF2-40B4-BE49-F238E27FC236}">
                      <a16:creationId xmlns:a16="http://schemas.microsoft.com/office/drawing/2014/main" id="{0A4A997D-FAA4-5046-BB4C-BF0AEDB2356E}"/>
                    </a:ext>
                  </a:extLst>
                </p:cNvPr>
                <p:cNvCxnSpPr/>
                <p:nvPr/>
              </p:nvCxnSpPr>
              <p:spPr bwMode="auto">
                <a:xfrm>
                  <a:off x="690317" y="2521512"/>
                  <a:ext cx="361763" cy="0"/>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24" name="Straight Arrow Connector 23">
                  <a:extLst>
                    <a:ext uri="{FF2B5EF4-FFF2-40B4-BE49-F238E27FC236}">
                      <a16:creationId xmlns:a16="http://schemas.microsoft.com/office/drawing/2014/main" id="{4AA3B801-B57B-1E42-9221-E095C051E7E2}"/>
                    </a:ext>
                  </a:extLst>
                </p:cNvPr>
                <p:cNvCxnSpPr>
                  <a:cxnSpLocks/>
                </p:cNvCxnSpPr>
                <p:nvPr/>
              </p:nvCxnSpPr>
              <p:spPr bwMode="auto">
                <a:xfrm>
                  <a:off x="1050651" y="2499461"/>
                  <a:ext cx="0" cy="1577213"/>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25" name="Straight Arrow Connector 24">
                  <a:extLst>
                    <a:ext uri="{FF2B5EF4-FFF2-40B4-BE49-F238E27FC236}">
                      <a16:creationId xmlns:a16="http://schemas.microsoft.com/office/drawing/2014/main" id="{E2D33444-3C6C-6E4C-8200-2EA78143A9F0}"/>
                    </a:ext>
                  </a:extLst>
                </p:cNvPr>
                <p:cNvCxnSpPr/>
                <p:nvPr/>
              </p:nvCxnSpPr>
              <p:spPr bwMode="auto">
                <a:xfrm>
                  <a:off x="365731" y="3006614"/>
                  <a:ext cx="356043" cy="3674"/>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26" name="Straight Arrow Connector 25">
                  <a:extLst>
                    <a:ext uri="{FF2B5EF4-FFF2-40B4-BE49-F238E27FC236}">
                      <a16:creationId xmlns:a16="http://schemas.microsoft.com/office/drawing/2014/main" id="{2200751E-5F6A-1A47-8709-F81F68FE951F}"/>
                    </a:ext>
                  </a:extLst>
                </p:cNvPr>
                <p:cNvCxnSpPr/>
                <p:nvPr/>
              </p:nvCxnSpPr>
              <p:spPr bwMode="auto">
                <a:xfrm>
                  <a:off x="365731" y="338557"/>
                  <a:ext cx="1430" cy="2690107"/>
                </a:xfrm>
                <a:prstGeom prst="straightConnector1">
                  <a:avLst/>
                </a:prstGeom>
                <a:solidFill>
                  <a:schemeClr val="accent1"/>
                </a:solidFill>
                <a:ln w="25400" cap="flat" cmpd="sng" algn="ctr">
                  <a:solidFill>
                    <a:schemeClr val="tx1"/>
                  </a:solidFill>
                  <a:prstDash val="solid"/>
                  <a:round/>
                  <a:headEnd type="none" w="med" len="med"/>
                  <a:tailEnd type="none"/>
                </a:ln>
                <a:effectLst/>
              </p:spPr>
            </p:cxnSp>
            <p:sp>
              <p:nvSpPr>
                <p:cNvPr id="27" name="Rectangle 26">
                  <a:extLst>
                    <a:ext uri="{FF2B5EF4-FFF2-40B4-BE49-F238E27FC236}">
                      <a16:creationId xmlns:a16="http://schemas.microsoft.com/office/drawing/2014/main" id="{23119599-5434-D249-A487-7447C92D4EE9}"/>
                    </a:ext>
                  </a:extLst>
                </p:cNvPr>
                <p:cNvSpPr/>
                <p:nvPr/>
              </p:nvSpPr>
              <p:spPr bwMode="auto">
                <a:xfrm flipV="1">
                  <a:off x="1052080" y="1683610"/>
                  <a:ext cx="274539" cy="88200"/>
                </a:xfrm>
                <a:prstGeom prst="rect">
                  <a:avLst/>
                </a:prstGeom>
                <a:solidFill>
                  <a:srgbClr val="008000"/>
                </a:solidFill>
                <a:ln w="9525"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800">
                    <a:latin typeface="Arial" charset="0"/>
                    <a:ea typeface="ＭＳ Ｐゴシック" charset="-128"/>
                    <a:cs typeface="ＭＳ Ｐゴシック" charset="-128"/>
                  </a:endParaRPr>
                </a:p>
              </p:txBody>
            </p:sp>
            <p:cxnSp>
              <p:nvCxnSpPr>
                <p:cNvPr id="28" name="Straight Arrow Connector 27">
                  <a:extLst>
                    <a:ext uri="{FF2B5EF4-FFF2-40B4-BE49-F238E27FC236}">
                      <a16:creationId xmlns:a16="http://schemas.microsoft.com/office/drawing/2014/main" id="{188C383F-44DC-1041-ABFA-96790D40DDBB}"/>
                    </a:ext>
                  </a:extLst>
                </p:cNvPr>
                <p:cNvCxnSpPr/>
                <p:nvPr/>
              </p:nvCxnSpPr>
              <p:spPr bwMode="auto">
                <a:xfrm flipV="1">
                  <a:off x="1120715" y="1771811"/>
                  <a:ext cx="0" cy="1764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29" name="Straight Arrow Connector 28">
                  <a:extLst>
                    <a:ext uri="{FF2B5EF4-FFF2-40B4-BE49-F238E27FC236}">
                      <a16:creationId xmlns:a16="http://schemas.microsoft.com/office/drawing/2014/main" id="{8C8DAEAE-A7B2-6147-B98F-2FDEE7D60263}"/>
                    </a:ext>
                  </a:extLst>
                </p:cNvPr>
                <p:cNvCxnSpPr/>
                <p:nvPr/>
              </p:nvCxnSpPr>
              <p:spPr bwMode="auto">
                <a:xfrm>
                  <a:off x="638841" y="643583"/>
                  <a:ext cx="2860" cy="1635379"/>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30" name="Straight Arrow Connector 29">
                  <a:extLst>
                    <a:ext uri="{FF2B5EF4-FFF2-40B4-BE49-F238E27FC236}">
                      <a16:creationId xmlns:a16="http://schemas.microsoft.com/office/drawing/2014/main" id="{F20E1CB3-1B98-5E45-A0DE-6B5FB2543C5C}"/>
                    </a:ext>
                  </a:extLst>
                </p:cNvPr>
                <p:cNvCxnSpPr/>
                <p:nvPr/>
              </p:nvCxnSpPr>
              <p:spPr bwMode="auto">
                <a:xfrm>
                  <a:off x="640270" y="2256912"/>
                  <a:ext cx="699218" cy="1837"/>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31" name="Straight Arrow Connector 30">
                  <a:extLst>
                    <a:ext uri="{FF2B5EF4-FFF2-40B4-BE49-F238E27FC236}">
                      <a16:creationId xmlns:a16="http://schemas.microsoft.com/office/drawing/2014/main" id="{F48CC2E9-EE64-114A-83CD-088BD3D405D1}"/>
                    </a:ext>
                  </a:extLst>
                </p:cNvPr>
                <p:cNvCxnSpPr/>
                <p:nvPr/>
              </p:nvCxnSpPr>
              <p:spPr bwMode="auto">
                <a:xfrm>
                  <a:off x="640270" y="665633"/>
                  <a:ext cx="394650" cy="3674"/>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32" name="Straight Arrow Connector 31">
                  <a:extLst>
                    <a:ext uri="{FF2B5EF4-FFF2-40B4-BE49-F238E27FC236}">
                      <a16:creationId xmlns:a16="http://schemas.microsoft.com/office/drawing/2014/main" id="{567577C6-1023-E943-A520-66BB4F6A6B4C}"/>
                    </a:ext>
                  </a:extLst>
                </p:cNvPr>
                <p:cNvCxnSpPr/>
                <p:nvPr/>
              </p:nvCxnSpPr>
              <p:spPr bwMode="auto">
                <a:xfrm flipV="1">
                  <a:off x="1255124" y="1771811"/>
                  <a:ext cx="2860" cy="244388"/>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33" name="Straight Arrow Connector 32">
                  <a:extLst>
                    <a:ext uri="{FF2B5EF4-FFF2-40B4-BE49-F238E27FC236}">
                      <a16:creationId xmlns:a16="http://schemas.microsoft.com/office/drawing/2014/main" id="{B5AA7CCC-56ED-3C46-82BB-6C11B54D6BC3}"/>
                    </a:ext>
                  </a:extLst>
                </p:cNvPr>
                <p:cNvCxnSpPr/>
                <p:nvPr/>
              </p:nvCxnSpPr>
              <p:spPr bwMode="auto">
                <a:xfrm flipV="1">
                  <a:off x="641700" y="1729548"/>
                  <a:ext cx="218774" cy="1"/>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34" name="Straight Arrow Connector 33">
                  <a:extLst>
                    <a:ext uri="{FF2B5EF4-FFF2-40B4-BE49-F238E27FC236}">
                      <a16:creationId xmlns:a16="http://schemas.microsoft.com/office/drawing/2014/main" id="{C16A1D0E-ABDD-5245-932F-0BF833D95268}"/>
                    </a:ext>
                  </a:extLst>
                </p:cNvPr>
                <p:cNvCxnSpPr/>
                <p:nvPr/>
              </p:nvCxnSpPr>
              <p:spPr bwMode="auto">
                <a:xfrm>
                  <a:off x="2184555" y="360607"/>
                  <a:ext cx="0" cy="220501"/>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35" name="Straight Arrow Connector 34">
                  <a:extLst>
                    <a:ext uri="{FF2B5EF4-FFF2-40B4-BE49-F238E27FC236}">
                      <a16:creationId xmlns:a16="http://schemas.microsoft.com/office/drawing/2014/main" id="{5DB269E0-C516-F54D-AEE7-131B86C73808}"/>
                    </a:ext>
                  </a:extLst>
                </p:cNvPr>
                <p:cNvCxnSpPr/>
                <p:nvPr/>
              </p:nvCxnSpPr>
              <p:spPr bwMode="auto">
                <a:xfrm flipV="1">
                  <a:off x="365731" y="356932"/>
                  <a:ext cx="3029943" cy="3675"/>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36" name="Straight Arrow Connector 35">
                  <a:extLst>
                    <a:ext uri="{FF2B5EF4-FFF2-40B4-BE49-F238E27FC236}">
                      <a16:creationId xmlns:a16="http://schemas.microsoft.com/office/drawing/2014/main" id="{AADFC413-D525-8044-A737-E47A0ADFDEE1}"/>
                    </a:ext>
                  </a:extLst>
                </p:cNvPr>
                <p:cNvCxnSpPr/>
                <p:nvPr/>
              </p:nvCxnSpPr>
              <p:spPr bwMode="auto">
                <a:xfrm>
                  <a:off x="3454300" y="669308"/>
                  <a:ext cx="0" cy="220501"/>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37" name="Straight Arrow Connector 36">
                  <a:extLst>
                    <a:ext uri="{FF2B5EF4-FFF2-40B4-BE49-F238E27FC236}">
                      <a16:creationId xmlns:a16="http://schemas.microsoft.com/office/drawing/2014/main" id="{6ACA33B9-5EE6-7149-BAD2-6BF59430693F}"/>
                    </a:ext>
                  </a:extLst>
                </p:cNvPr>
                <p:cNvCxnSpPr/>
                <p:nvPr/>
              </p:nvCxnSpPr>
              <p:spPr bwMode="auto">
                <a:xfrm>
                  <a:off x="3214078" y="1727710"/>
                  <a:ext cx="0" cy="308701"/>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38" name="Straight Arrow Connector 37">
                  <a:extLst>
                    <a:ext uri="{FF2B5EF4-FFF2-40B4-BE49-F238E27FC236}">
                      <a16:creationId xmlns:a16="http://schemas.microsoft.com/office/drawing/2014/main" id="{952B734C-3820-0E4E-BCB5-63AC49E68728}"/>
                    </a:ext>
                  </a:extLst>
                </p:cNvPr>
                <p:cNvCxnSpPr/>
                <p:nvPr/>
              </p:nvCxnSpPr>
              <p:spPr bwMode="auto">
                <a:xfrm>
                  <a:off x="3694522" y="1727710"/>
                  <a:ext cx="0" cy="617402"/>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39" name="Straight Arrow Connector 38">
                  <a:extLst>
                    <a:ext uri="{FF2B5EF4-FFF2-40B4-BE49-F238E27FC236}">
                      <a16:creationId xmlns:a16="http://schemas.microsoft.com/office/drawing/2014/main" id="{8CD33718-0119-9C48-9372-312D9FC321FE}"/>
                    </a:ext>
                  </a:extLst>
                </p:cNvPr>
                <p:cNvCxnSpPr/>
                <p:nvPr/>
              </p:nvCxnSpPr>
              <p:spPr bwMode="auto">
                <a:xfrm>
                  <a:off x="3382805" y="336719"/>
                  <a:ext cx="2860" cy="244388"/>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sp>
              <p:nvSpPr>
                <p:cNvPr id="40" name="Rectangle 39">
                  <a:extLst>
                    <a:ext uri="{FF2B5EF4-FFF2-40B4-BE49-F238E27FC236}">
                      <a16:creationId xmlns:a16="http://schemas.microsoft.com/office/drawing/2014/main" id="{1F3F2DE1-E163-8B44-B52E-02A5CA55E686}"/>
                    </a:ext>
                  </a:extLst>
                </p:cNvPr>
                <p:cNvSpPr/>
                <p:nvPr/>
              </p:nvSpPr>
              <p:spPr bwMode="auto">
                <a:xfrm flipV="1">
                  <a:off x="3317030" y="581108"/>
                  <a:ext cx="274539" cy="88200"/>
                </a:xfrm>
                <a:prstGeom prst="rect">
                  <a:avLst/>
                </a:prstGeom>
                <a:solidFill>
                  <a:srgbClr val="008000"/>
                </a:solidFill>
                <a:ln w="9525"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800">
                    <a:latin typeface="Arial" charset="0"/>
                    <a:ea typeface="ＭＳ Ｐゴシック" charset="-128"/>
                    <a:cs typeface="ＭＳ Ｐゴシック" charset="-128"/>
                  </a:endParaRPr>
                </a:p>
              </p:txBody>
            </p:sp>
            <p:sp>
              <p:nvSpPr>
                <p:cNvPr id="41" name="Rectangle 40">
                  <a:extLst>
                    <a:ext uri="{FF2B5EF4-FFF2-40B4-BE49-F238E27FC236}">
                      <a16:creationId xmlns:a16="http://schemas.microsoft.com/office/drawing/2014/main" id="{161BBF87-DFC3-F742-A600-3E2C7D90152D}"/>
                    </a:ext>
                  </a:extLst>
                </p:cNvPr>
                <p:cNvSpPr/>
                <p:nvPr/>
              </p:nvSpPr>
              <p:spPr bwMode="auto">
                <a:xfrm flipV="1">
                  <a:off x="3008173" y="2036411"/>
                  <a:ext cx="274539" cy="88200"/>
                </a:xfrm>
                <a:prstGeom prst="rect">
                  <a:avLst/>
                </a:prstGeom>
                <a:solidFill>
                  <a:srgbClr val="008000"/>
                </a:solidFill>
                <a:ln w="9525"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800">
                    <a:latin typeface="Arial" charset="0"/>
                    <a:ea typeface="ＭＳ Ｐゴシック" charset="-128"/>
                    <a:cs typeface="ＭＳ Ｐゴシック" charset="-128"/>
                  </a:endParaRPr>
                </a:p>
              </p:txBody>
            </p:sp>
            <p:cxnSp>
              <p:nvCxnSpPr>
                <p:cNvPr id="42" name="Straight Arrow Connector 41">
                  <a:extLst>
                    <a:ext uri="{FF2B5EF4-FFF2-40B4-BE49-F238E27FC236}">
                      <a16:creationId xmlns:a16="http://schemas.microsoft.com/office/drawing/2014/main" id="{31CE791D-8F5C-DC4E-A91E-403540668473}"/>
                    </a:ext>
                  </a:extLst>
                </p:cNvPr>
                <p:cNvCxnSpPr/>
                <p:nvPr/>
              </p:nvCxnSpPr>
              <p:spPr bwMode="auto">
                <a:xfrm>
                  <a:off x="3076808" y="1815911"/>
                  <a:ext cx="0" cy="220501"/>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43" name="Straight Arrow Connector 42">
                  <a:extLst>
                    <a:ext uri="{FF2B5EF4-FFF2-40B4-BE49-F238E27FC236}">
                      <a16:creationId xmlns:a16="http://schemas.microsoft.com/office/drawing/2014/main" id="{FFFB58BD-ABFF-CA44-8765-563DFF0420A8}"/>
                    </a:ext>
                  </a:extLst>
                </p:cNvPr>
                <p:cNvCxnSpPr/>
                <p:nvPr/>
              </p:nvCxnSpPr>
              <p:spPr bwMode="auto">
                <a:xfrm>
                  <a:off x="3145443" y="2124611"/>
                  <a:ext cx="0" cy="220501"/>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44" name="Straight Arrow Connector 43">
                  <a:extLst>
                    <a:ext uri="{FF2B5EF4-FFF2-40B4-BE49-F238E27FC236}">
                      <a16:creationId xmlns:a16="http://schemas.microsoft.com/office/drawing/2014/main" id="{C6D81C0B-2954-EB4D-AEBD-F779B13B7DAD}"/>
                    </a:ext>
                  </a:extLst>
                </p:cNvPr>
                <p:cNvCxnSpPr/>
                <p:nvPr/>
              </p:nvCxnSpPr>
              <p:spPr bwMode="auto">
                <a:xfrm>
                  <a:off x="2686447" y="3357577"/>
                  <a:ext cx="1351249" cy="1838"/>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45" name="Straight Arrow Connector 44">
                  <a:extLst>
                    <a:ext uri="{FF2B5EF4-FFF2-40B4-BE49-F238E27FC236}">
                      <a16:creationId xmlns:a16="http://schemas.microsoft.com/office/drawing/2014/main" id="{54A90F76-3952-D54A-8312-F17A7ADF98D6}"/>
                    </a:ext>
                  </a:extLst>
                </p:cNvPr>
                <p:cNvCxnSpPr/>
                <p:nvPr/>
              </p:nvCxnSpPr>
              <p:spPr bwMode="auto">
                <a:xfrm>
                  <a:off x="4037696" y="360607"/>
                  <a:ext cx="1430" cy="3020857"/>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46" name="Straight Arrow Connector 45">
                  <a:extLst>
                    <a:ext uri="{FF2B5EF4-FFF2-40B4-BE49-F238E27FC236}">
                      <a16:creationId xmlns:a16="http://schemas.microsoft.com/office/drawing/2014/main" id="{1BFA7757-1607-5A4A-8CD3-237F0DB40543}"/>
                    </a:ext>
                  </a:extLst>
                </p:cNvPr>
                <p:cNvCxnSpPr/>
                <p:nvPr/>
              </p:nvCxnSpPr>
              <p:spPr bwMode="auto">
                <a:xfrm>
                  <a:off x="3504346" y="358770"/>
                  <a:ext cx="549079" cy="5513"/>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47" name="Straight Arrow Connector 46">
                  <a:extLst>
                    <a:ext uri="{FF2B5EF4-FFF2-40B4-BE49-F238E27FC236}">
                      <a16:creationId xmlns:a16="http://schemas.microsoft.com/office/drawing/2014/main" id="{F7A0EAD5-94C0-D84C-8984-699EB684E2E2}"/>
                    </a:ext>
                  </a:extLst>
                </p:cNvPr>
                <p:cNvCxnSpPr/>
                <p:nvPr/>
              </p:nvCxnSpPr>
              <p:spPr bwMode="auto">
                <a:xfrm>
                  <a:off x="3521505" y="340395"/>
                  <a:ext cx="1430" cy="240713"/>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48" name="Straight Arrow Connector 47">
                  <a:extLst>
                    <a:ext uri="{FF2B5EF4-FFF2-40B4-BE49-F238E27FC236}">
                      <a16:creationId xmlns:a16="http://schemas.microsoft.com/office/drawing/2014/main" id="{A36D926D-267F-CD42-898E-675632DDAF89}"/>
                    </a:ext>
                  </a:extLst>
                </p:cNvPr>
                <p:cNvCxnSpPr/>
                <p:nvPr/>
              </p:nvCxnSpPr>
              <p:spPr bwMode="auto">
                <a:xfrm>
                  <a:off x="1446730" y="2255074"/>
                  <a:ext cx="1252586" cy="1838"/>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49" name="Straight Arrow Connector 48">
                  <a:extLst>
                    <a:ext uri="{FF2B5EF4-FFF2-40B4-BE49-F238E27FC236}">
                      <a16:creationId xmlns:a16="http://schemas.microsoft.com/office/drawing/2014/main" id="{800F6830-779A-5245-B677-E6EA2CB4F613}"/>
                    </a:ext>
                  </a:extLst>
                </p:cNvPr>
                <p:cNvCxnSpPr/>
                <p:nvPr/>
              </p:nvCxnSpPr>
              <p:spPr bwMode="auto">
                <a:xfrm>
                  <a:off x="2696457" y="2236699"/>
                  <a:ext cx="2860" cy="1141090"/>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50" name="Straight Arrow Connector 49">
                  <a:extLst>
                    <a:ext uri="{FF2B5EF4-FFF2-40B4-BE49-F238E27FC236}">
                      <a16:creationId xmlns:a16="http://schemas.microsoft.com/office/drawing/2014/main" id="{2651B8A5-158C-BA40-BFB2-6E21274D1F5E}"/>
                    </a:ext>
                  </a:extLst>
                </p:cNvPr>
                <p:cNvCxnSpPr/>
                <p:nvPr/>
              </p:nvCxnSpPr>
              <p:spPr bwMode="auto">
                <a:xfrm flipV="1">
                  <a:off x="1246545" y="1992311"/>
                  <a:ext cx="629153" cy="3675"/>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51" name="Straight Arrow Connector 50">
                  <a:extLst>
                    <a:ext uri="{FF2B5EF4-FFF2-40B4-BE49-F238E27FC236}">
                      <a16:creationId xmlns:a16="http://schemas.microsoft.com/office/drawing/2014/main" id="{39DAC0EF-5B4D-4143-BE04-0CBD5BFCAE11}"/>
                    </a:ext>
                  </a:extLst>
                </p:cNvPr>
                <p:cNvCxnSpPr/>
                <p:nvPr/>
              </p:nvCxnSpPr>
              <p:spPr bwMode="auto">
                <a:xfrm flipV="1">
                  <a:off x="2371871" y="1812236"/>
                  <a:ext cx="722096" cy="1838"/>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52" name="Straight Arrow Connector 51">
                  <a:extLst>
                    <a:ext uri="{FF2B5EF4-FFF2-40B4-BE49-F238E27FC236}">
                      <a16:creationId xmlns:a16="http://schemas.microsoft.com/office/drawing/2014/main" id="{0E3B9BE6-C09D-6347-831E-402644CB0BA4}"/>
                    </a:ext>
                  </a:extLst>
                </p:cNvPr>
                <p:cNvCxnSpPr/>
                <p:nvPr/>
              </p:nvCxnSpPr>
              <p:spPr bwMode="auto">
                <a:xfrm>
                  <a:off x="3419983" y="2742013"/>
                  <a:ext cx="0" cy="617402"/>
                </a:xfrm>
                <a:prstGeom prst="straightConnector1">
                  <a:avLst/>
                </a:prstGeom>
                <a:solidFill>
                  <a:schemeClr val="accent1"/>
                </a:solidFill>
                <a:ln w="25400" cap="flat" cmpd="sng" algn="ctr">
                  <a:solidFill>
                    <a:schemeClr val="tx1"/>
                  </a:solidFill>
                  <a:prstDash val="solid"/>
                  <a:round/>
                  <a:headEnd type="none" w="med" len="med"/>
                  <a:tailEnd type="none"/>
                </a:ln>
                <a:effectLst/>
              </p:spPr>
            </p:cxnSp>
            <p:grpSp>
              <p:nvGrpSpPr>
                <p:cNvPr id="53" name="Group 52">
                  <a:extLst>
                    <a:ext uri="{FF2B5EF4-FFF2-40B4-BE49-F238E27FC236}">
                      <a16:creationId xmlns:a16="http://schemas.microsoft.com/office/drawing/2014/main" id="{F919DDAD-E6B0-014B-B909-5BAE60B4AD61}"/>
                    </a:ext>
                  </a:extLst>
                </p:cNvPr>
                <p:cNvGrpSpPr/>
                <p:nvPr/>
              </p:nvGrpSpPr>
              <p:grpSpPr>
                <a:xfrm>
                  <a:off x="3488617" y="2830213"/>
                  <a:ext cx="446127" cy="185904"/>
                  <a:chOff x="5715000" y="5774779"/>
                  <a:chExt cx="990600" cy="321221"/>
                </a:xfrm>
              </p:grpSpPr>
              <p:sp>
                <p:nvSpPr>
                  <p:cNvPr id="88" name="Rectangle 87">
                    <a:extLst>
                      <a:ext uri="{FF2B5EF4-FFF2-40B4-BE49-F238E27FC236}">
                        <a16:creationId xmlns:a16="http://schemas.microsoft.com/office/drawing/2014/main" id="{AE34DCBC-B549-0743-8789-1ACF68D93677}"/>
                      </a:ext>
                    </a:extLst>
                  </p:cNvPr>
                  <p:cNvSpPr/>
                  <p:nvPr/>
                </p:nvSpPr>
                <p:spPr bwMode="auto">
                  <a:xfrm>
                    <a:off x="5715000" y="5774779"/>
                    <a:ext cx="330200" cy="321221"/>
                  </a:xfrm>
                  <a:prstGeom prst="rect">
                    <a:avLst/>
                  </a:prstGeom>
                  <a:solidFill>
                    <a:srgbClr val="25C21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500" dirty="0">
                        <a:latin typeface="Arial" charset="0"/>
                        <a:ea typeface="ＭＳ Ｐゴシック" charset="-128"/>
                        <a:cs typeface="ＭＳ Ｐゴシック" charset="-128"/>
                      </a:rPr>
                      <a:t>N</a:t>
                    </a:r>
                  </a:p>
                </p:txBody>
              </p:sp>
              <p:sp>
                <p:nvSpPr>
                  <p:cNvPr id="89" name="Rectangle 88">
                    <a:extLst>
                      <a:ext uri="{FF2B5EF4-FFF2-40B4-BE49-F238E27FC236}">
                        <a16:creationId xmlns:a16="http://schemas.microsoft.com/office/drawing/2014/main" id="{77F0E185-5DD4-D54F-A233-3628956A4F55}"/>
                      </a:ext>
                    </a:extLst>
                  </p:cNvPr>
                  <p:cNvSpPr/>
                  <p:nvPr/>
                </p:nvSpPr>
                <p:spPr bwMode="auto">
                  <a:xfrm>
                    <a:off x="6045200" y="5774779"/>
                    <a:ext cx="330200" cy="321221"/>
                  </a:xfrm>
                  <a:prstGeom prst="rect">
                    <a:avLst/>
                  </a:prstGeom>
                  <a:solidFill>
                    <a:srgbClr val="25C21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sz="500" dirty="0">
                        <a:latin typeface="Arial" charset="0"/>
                        <a:ea typeface="ＭＳ Ｐゴシック" charset="-128"/>
                        <a:cs typeface="ＭＳ Ｐゴシック" charset="-128"/>
                      </a:rPr>
                      <a:t>Z</a:t>
                    </a:r>
                  </a:p>
                </p:txBody>
              </p:sp>
              <p:sp>
                <p:nvSpPr>
                  <p:cNvPr id="90" name="Rectangle 89">
                    <a:extLst>
                      <a:ext uri="{FF2B5EF4-FFF2-40B4-BE49-F238E27FC236}">
                        <a16:creationId xmlns:a16="http://schemas.microsoft.com/office/drawing/2014/main" id="{937C3197-62A9-764D-91CD-AD210CEB4C36}"/>
                      </a:ext>
                    </a:extLst>
                  </p:cNvPr>
                  <p:cNvSpPr/>
                  <p:nvPr/>
                </p:nvSpPr>
                <p:spPr bwMode="auto">
                  <a:xfrm>
                    <a:off x="6375400" y="5774779"/>
                    <a:ext cx="330200" cy="321221"/>
                  </a:xfrm>
                  <a:prstGeom prst="rect">
                    <a:avLst/>
                  </a:prstGeom>
                  <a:solidFill>
                    <a:srgbClr val="25C21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sz="500" dirty="0">
                        <a:latin typeface="Arial" charset="0"/>
                        <a:ea typeface="ＭＳ Ｐゴシック" charset="-128"/>
                        <a:cs typeface="ＭＳ Ｐゴシック" charset="-128"/>
                      </a:rPr>
                      <a:t>P</a:t>
                    </a:r>
                  </a:p>
                </p:txBody>
              </p:sp>
            </p:grpSp>
            <p:cxnSp>
              <p:nvCxnSpPr>
                <p:cNvPr id="54" name="Straight Arrow Connector 53">
                  <a:extLst>
                    <a:ext uri="{FF2B5EF4-FFF2-40B4-BE49-F238E27FC236}">
                      <a16:creationId xmlns:a16="http://schemas.microsoft.com/office/drawing/2014/main" id="{C0D9F923-C620-6349-9D55-B7D40B21291E}"/>
                    </a:ext>
                  </a:extLst>
                </p:cNvPr>
                <p:cNvCxnSpPr/>
                <p:nvPr/>
              </p:nvCxnSpPr>
              <p:spPr bwMode="auto">
                <a:xfrm flipH="1">
                  <a:off x="2389030" y="1286709"/>
                  <a:ext cx="1431" cy="549414"/>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55" name="Straight Arrow Connector 54">
                  <a:extLst>
                    <a:ext uri="{FF2B5EF4-FFF2-40B4-BE49-F238E27FC236}">
                      <a16:creationId xmlns:a16="http://schemas.microsoft.com/office/drawing/2014/main" id="{83B52BC0-0B7F-4E4E-A875-5D4E1E41FDA4}"/>
                    </a:ext>
                  </a:extLst>
                </p:cNvPr>
                <p:cNvCxnSpPr/>
                <p:nvPr/>
              </p:nvCxnSpPr>
              <p:spPr bwMode="auto">
                <a:xfrm>
                  <a:off x="1875698" y="1330809"/>
                  <a:ext cx="1430" cy="683552"/>
                </a:xfrm>
                <a:prstGeom prst="straightConnector1">
                  <a:avLst/>
                </a:prstGeom>
                <a:solidFill>
                  <a:schemeClr val="accent1"/>
                </a:solidFill>
                <a:ln w="25400" cap="flat" cmpd="sng" algn="ctr">
                  <a:solidFill>
                    <a:schemeClr val="tx1"/>
                  </a:solidFill>
                  <a:prstDash val="solid"/>
                  <a:round/>
                  <a:headEnd type="none" w="med" len="med"/>
                  <a:tailEnd type="none"/>
                </a:ln>
                <a:effectLst/>
              </p:spPr>
            </p:cxnSp>
            <p:sp>
              <p:nvSpPr>
                <p:cNvPr id="56" name="TextBox 55">
                  <a:extLst>
                    <a:ext uri="{FF2B5EF4-FFF2-40B4-BE49-F238E27FC236}">
                      <a16:creationId xmlns:a16="http://schemas.microsoft.com/office/drawing/2014/main" id="{C7A68F5B-9609-A045-BC1E-942EEAF157FD}"/>
                    </a:ext>
                  </a:extLst>
                </p:cNvPr>
                <p:cNvSpPr txBox="1"/>
                <p:nvPr/>
              </p:nvSpPr>
              <p:spPr>
                <a:xfrm>
                  <a:off x="1457786" y="877025"/>
                  <a:ext cx="794634" cy="446256"/>
                </a:xfrm>
                <a:prstGeom prst="rect">
                  <a:avLst/>
                </a:prstGeom>
                <a:noFill/>
              </p:spPr>
              <p:txBody>
                <a:bodyPr wrap="none" rtlCol="0">
                  <a:spAutoFit/>
                </a:bodyPr>
                <a:lstStyle/>
                <a:p>
                  <a:pPr algn="ctr"/>
                  <a:r>
                    <a:rPr lang="en-US" sz="700" dirty="0"/>
                    <a:t>IR[8:0]</a:t>
                  </a:r>
                </a:p>
                <a:p>
                  <a:pPr algn="ctr"/>
                  <a:r>
                    <a:rPr lang="en-US" sz="700" dirty="0"/>
                    <a:t>(sign ext.)</a:t>
                  </a:r>
                </a:p>
              </p:txBody>
            </p:sp>
            <p:sp>
              <p:nvSpPr>
                <p:cNvPr id="57" name="TextBox 56">
                  <a:extLst>
                    <a:ext uri="{FF2B5EF4-FFF2-40B4-BE49-F238E27FC236}">
                      <a16:creationId xmlns:a16="http://schemas.microsoft.com/office/drawing/2014/main" id="{1FEBF380-FACC-A44D-94BA-7B275E40627E}"/>
                    </a:ext>
                  </a:extLst>
                </p:cNvPr>
                <p:cNvSpPr txBox="1"/>
                <p:nvPr/>
              </p:nvSpPr>
              <p:spPr>
                <a:xfrm>
                  <a:off x="1972549" y="877025"/>
                  <a:ext cx="794634" cy="446256"/>
                </a:xfrm>
                <a:prstGeom prst="rect">
                  <a:avLst/>
                </a:prstGeom>
                <a:noFill/>
              </p:spPr>
              <p:txBody>
                <a:bodyPr wrap="none" rtlCol="0">
                  <a:spAutoFit/>
                </a:bodyPr>
                <a:lstStyle/>
                <a:p>
                  <a:pPr algn="ctr"/>
                  <a:r>
                    <a:rPr lang="en-US" sz="700" dirty="0"/>
                    <a:t>IR[5:0]</a:t>
                  </a:r>
                </a:p>
                <a:p>
                  <a:pPr algn="ctr"/>
                  <a:r>
                    <a:rPr lang="en-US" sz="700" dirty="0"/>
                    <a:t>(sign ext.)</a:t>
                  </a:r>
                </a:p>
              </p:txBody>
            </p:sp>
            <p:cxnSp>
              <p:nvCxnSpPr>
                <p:cNvPr id="58" name="Straight Arrow Connector 57">
                  <a:extLst>
                    <a:ext uri="{FF2B5EF4-FFF2-40B4-BE49-F238E27FC236}">
                      <a16:creationId xmlns:a16="http://schemas.microsoft.com/office/drawing/2014/main" id="{C2F0080C-6DEB-DD4B-B28D-F7591BC706C7}"/>
                    </a:ext>
                  </a:extLst>
                </p:cNvPr>
                <p:cNvCxnSpPr/>
                <p:nvPr/>
              </p:nvCxnSpPr>
              <p:spPr bwMode="auto">
                <a:xfrm flipV="1">
                  <a:off x="846175" y="1507210"/>
                  <a:ext cx="2860" cy="244388"/>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59" name="Straight Arrow Connector 58">
                  <a:extLst>
                    <a:ext uri="{FF2B5EF4-FFF2-40B4-BE49-F238E27FC236}">
                      <a16:creationId xmlns:a16="http://schemas.microsoft.com/office/drawing/2014/main" id="{695E81B9-B6FC-924D-B934-EA9616BE427C}"/>
                    </a:ext>
                  </a:extLst>
                </p:cNvPr>
                <p:cNvCxnSpPr/>
                <p:nvPr/>
              </p:nvCxnSpPr>
              <p:spPr bwMode="auto">
                <a:xfrm>
                  <a:off x="1462459" y="2236699"/>
                  <a:ext cx="1430" cy="240713"/>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sp>
              <p:nvSpPr>
                <p:cNvPr id="60" name="Oval 59">
                  <a:extLst>
                    <a:ext uri="{FF2B5EF4-FFF2-40B4-BE49-F238E27FC236}">
                      <a16:creationId xmlns:a16="http://schemas.microsoft.com/office/drawing/2014/main" id="{935635B4-0DD8-164B-B0AC-6D7D09264BF7}"/>
                    </a:ext>
                  </a:extLst>
                </p:cNvPr>
                <p:cNvSpPr/>
                <p:nvPr/>
              </p:nvSpPr>
              <p:spPr bwMode="auto">
                <a:xfrm>
                  <a:off x="663149" y="2953326"/>
                  <a:ext cx="84364" cy="106575"/>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800">
                    <a:latin typeface="Arial" charset="0"/>
                    <a:ea typeface="ＭＳ Ｐゴシック" charset="-128"/>
                    <a:cs typeface="ＭＳ Ｐゴシック" charset="-128"/>
                  </a:endParaRPr>
                </a:p>
              </p:txBody>
            </p:sp>
            <p:sp>
              <p:nvSpPr>
                <p:cNvPr id="61" name="Oval 60">
                  <a:extLst>
                    <a:ext uri="{FF2B5EF4-FFF2-40B4-BE49-F238E27FC236}">
                      <a16:creationId xmlns:a16="http://schemas.microsoft.com/office/drawing/2014/main" id="{D4719BB7-5FCF-2041-B075-B5ECF6950280}"/>
                    </a:ext>
                  </a:extLst>
                </p:cNvPr>
                <p:cNvSpPr/>
                <p:nvPr/>
              </p:nvSpPr>
              <p:spPr bwMode="auto">
                <a:xfrm>
                  <a:off x="3378516" y="3298777"/>
                  <a:ext cx="84364" cy="106575"/>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800">
                    <a:latin typeface="Arial" charset="0"/>
                    <a:ea typeface="ＭＳ Ｐゴシック" charset="-128"/>
                    <a:cs typeface="ＭＳ Ｐゴシック" charset="-128"/>
                  </a:endParaRPr>
                </a:p>
              </p:txBody>
            </p:sp>
            <p:sp>
              <p:nvSpPr>
                <p:cNvPr id="62" name="Oval 61">
                  <a:extLst>
                    <a:ext uri="{FF2B5EF4-FFF2-40B4-BE49-F238E27FC236}">
                      <a16:creationId xmlns:a16="http://schemas.microsoft.com/office/drawing/2014/main" id="{C1E50D33-20F7-EF4B-9969-270AE10B41B6}"/>
                    </a:ext>
                  </a:extLst>
                </p:cNvPr>
                <p:cNvSpPr/>
                <p:nvPr/>
              </p:nvSpPr>
              <p:spPr bwMode="auto">
                <a:xfrm>
                  <a:off x="600233" y="1676260"/>
                  <a:ext cx="84364" cy="106575"/>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800">
                    <a:latin typeface="Arial" charset="0"/>
                    <a:ea typeface="ＭＳ Ｐゴシック" charset="-128"/>
                    <a:cs typeface="ＭＳ Ｐゴシック" charset="-128"/>
                  </a:endParaRPr>
                </a:p>
              </p:txBody>
            </p:sp>
            <p:sp>
              <p:nvSpPr>
                <p:cNvPr id="63" name="Oval 62">
                  <a:extLst>
                    <a:ext uri="{FF2B5EF4-FFF2-40B4-BE49-F238E27FC236}">
                      <a16:creationId xmlns:a16="http://schemas.microsoft.com/office/drawing/2014/main" id="{2E231A74-E748-D841-A767-92598C492359}"/>
                    </a:ext>
                  </a:extLst>
                </p:cNvPr>
                <p:cNvSpPr/>
                <p:nvPr/>
              </p:nvSpPr>
              <p:spPr bwMode="auto">
                <a:xfrm>
                  <a:off x="2143088" y="307320"/>
                  <a:ext cx="84364" cy="106575"/>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800">
                    <a:latin typeface="Arial" charset="0"/>
                    <a:ea typeface="ＭＳ Ｐゴシック" charset="-128"/>
                    <a:cs typeface="ＭＳ Ｐゴシック" charset="-128"/>
                  </a:endParaRPr>
                </a:p>
              </p:txBody>
            </p:sp>
            <p:cxnSp>
              <p:nvCxnSpPr>
                <p:cNvPr id="65" name="Straight Arrow Connector 64">
                  <a:extLst>
                    <a:ext uri="{FF2B5EF4-FFF2-40B4-BE49-F238E27FC236}">
                      <a16:creationId xmlns:a16="http://schemas.microsoft.com/office/drawing/2014/main" id="{13A8231A-2767-2E48-A7D3-5D5E75DC1292}"/>
                    </a:ext>
                  </a:extLst>
                </p:cNvPr>
                <p:cNvCxnSpPr>
                  <a:stCxn id="11" idx="1"/>
                </p:cNvCxnSpPr>
                <p:nvPr/>
              </p:nvCxnSpPr>
              <p:spPr bwMode="auto">
                <a:xfrm flipH="1" flipV="1">
                  <a:off x="258489" y="2828376"/>
                  <a:ext cx="175877" cy="1838"/>
                </a:xfrm>
                <a:prstGeom prst="straightConnector1">
                  <a:avLst/>
                </a:prstGeom>
                <a:solidFill>
                  <a:schemeClr val="accent1"/>
                </a:solidFill>
                <a:ln w="19050" cap="flat" cmpd="sng" algn="ctr">
                  <a:solidFill>
                    <a:schemeClr val="tx1"/>
                  </a:solidFill>
                  <a:prstDash val="solid"/>
                  <a:round/>
                  <a:headEnd type="none" w="lg" len="lg"/>
                  <a:tailEnd type="none" w="lg" len="lg"/>
                </a:ln>
                <a:effectLst/>
              </p:spPr>
            </p:cxnSp>
            <p:cxnSp>
              <p:nvCxnSpPr>
                <p:cNvPr id="67" name="Straight Arrow Connector 66">
                  <a:extLst>
                    <a:ext uri="{FF2B5EF4-FFF2-40B4-BE49-F238E27FC236}">
                      <a16:creationId xmlns:a16="http://schemas.microsoft.com/office/drawing/2014/main" id="{1E9C7531-8DB6-484B-B5AA-1FF03578C6CC}"/>
                    </a:ext>
                  </a:extLst>
                </p:cNvPr>
                <p:cNvCxnSpPr/>
                <p:nvPr/>
              </p:nvCxnSpPr>
              <p:spPr bwMode="auto">
                <a:xfrm flipH="1" flipV="1">
                  <a:off x="1665504" y="2828376"/>
                  <a:ext cx="141559" cy="1837"/>
                </a:xfrm>
                <a:prstGeom prst="straightConnector1">
                  <a:avLst/>
                </a:prstGeom>
                <a:solidFill>
                  <a:schemeClr val="accent1"/>
                </a:solidFill>
                <a:ln w="19050" cap="flat" cmpd="sng" algn="ctr">
                  <a:solidFill>
                    <a:schemeClr val="tx1"/>
                  </a:solidFill>
                  <a:prstDash val="solid"/>
                  <a:round/>
                  <a:headEnd type="none" w="lg" len="lg"/>
                  <a:tailEnd type="none" w="lg" len="lg"/>
                </a:ln>
                <a:effectLst/>
              </p:spPr>
            </p:cxnSp>
            <p:cxnSp>
              <p:nvCxnSpPr>
                <p:cNvPr id="68" name="Straight Arrow Connector 67">
                  <a:extLst>
                    <a:ext uri="{FF2B5EF4-FFF2-40B4-BE49-F238E27FC236}">
                      <a16:creationId xmlns:a16="http://schemas.microsoft.com/office/drawing/2014/main" id="{B9222E7E-A436-3243-B656-5BA86A7E4031}"/>
                    </a:ext>
                  </a:extLst>
                </p:cNvPr>
                <p:cNvCxnSpPr/>
                <p:nvPr/>
              </p:nvCxnSpPr>
              <p:spPr bwMode="auto">
                <a:xfrm flipH="1" flipV="1">
                  <a:off x="1326619" y="922884"/>
                  <a:ext cx="72924" cy="1837"/>
                </a:xfrm>
                <a:prstGeom prst="straightConnector1">
                  <a:avLst/>
                </a:prstGeom>
                <a:solidFill>
                  <a:schemeClr val="accent1"/>
                </a:solidFill>
                <a:ln w="19050" cap="flat" cmpd="sng" algn="ctr">
                  <a:solidFill>
                    <a:schemeClr val="tx1"/>
                  </a:solidFill>
                  <a:prstDash val="solid"/>
                  <a:round/>
                  <a:headEnd type="none" w="lg" len="lg"/>
                  <a:tailEnd type="none" w="lg" len="lg"/>
                </a:ln>
                <a:effectLst/>
              </p:spPr>
            </p:cxnSp>
            <p:cxnSp>
              <p:nvCxnSpPr>
                <p:cNvPr id="69" name="Straight Arrow Connector 68">
                  <a:extLst>
                    <a:ext uri="{FF2B5EF4-FFF2-40B4-BE49-F238E27FC236}">
                      <a16:creationId xmlns:a16="http://schemas.microsoft.com/office/drawing/2014/main" id="{88F35AAC-2FB0-024F-AD9D-E45DC8862BF6}"/>
                    </a:ext>
                  </a:extLst>
                </p:cNvPr>
                <p:cNvCxnSpPr/>
                <p:nvPr/>
              </p:nvCxnSpPr>
              <p:spPr bwMode="auto">
                <a:xfrm flipH="1" flipV="1">
                  <a:off x="2493412" y="669308"/>
                  <a:ext cx="72924" cy="1837"/>
                </a:xfrm>
                <a:prstGeom prst="straightConnector1">
                  <a:avLst/>
                </a:prstGeom>
                <a:solidFill>
                  <a:schemeClr val="accent1"/>
                </a:solidFill>
                <a:ln w="19050" cap="flat" cmpd="sng" algn="ctr">
                  <a:solidFill>
                    <a:schemeClr val="tx1"/>
                  </a:solidFill>
                  <a:prstDash val="solid"/>
                  <a:round/>
                  <a:headEnd type="none" w="lg" len="lg"/>
                  <a:tailEnd type="none" w="lg" len="lg"/>
                </a:ln>
                <a:effectLst/>
              </p:spPr>
            </p:cxnSp>
            <p:cxnSp>
              <p:nvCxnSpPr>
                <p:cNvPr id="70" name="Straight Arrow Connector 69">
                  <a:extLst>
                    <a:ext uri="{FF2B5EF4-FFF2-40B4-BE49-F238E27FC236}">
                      <a16:creationId xmlns:a16="http://schemas.microsoft.com/office/drawing/2014/main" id="{395A9465-453E-A246-B6EB-5F3F32BE28F4}"/>
                    </a:ext>
                  </a:extLst>
                </p:cNvPr>
                <p:cNvCxnSpPr/>
                <p:nvPr/>
              </p:nvCxnSpPr>
              <p:spPr bwMode="auto">
                <a:xfrm flipH="1" flipV="1">
                  <a:off x="1532524" y="2521512"/>
                  <a:ext cx="350324" cy="3675"/>
                </a:xfrm>
                <a:prstGeom prst="straightConnector1">
                  <a:avLst/>
                </a:prstGeom>
                <a:solidFill>
                  <a:schemeClr val="accent1"/>
                </a:solidFill>
                <a:ln w="19050" cap="flat" cmpd="sng" algn="ctr">
                  <a:solidFill>
                    <a:schemeClr val="tx1"/>
                  </a:solidFill>
                  <a:prstDash val="solid"/>
                  <a:round/>
                  <a:headEnd type="none" w="lg" len="lg"/>
                  <a:tailEnd type="none" w="lg" len="lg"/>
                </a:ln>
                <a:effectLst/>
              </p:spPr>
            </p:cxnSp>
            <p:cxnSp>
              <p:nvCxnSpPr>
                <p:cNvPr id="71" name="Straight Arrow Connector 70">
                  <a:extLst>
                    <a:ext uri="{FF2B5EF4-FFF2-40B4-BE49-F238E27FC236}">
                      <a16:creationId xmlns:a16="http://schemas.microsoft.com/office/drawing/2014/main" id="{62CC4AC0-EF4A-F949-8330-87924E8757E4}"/>
                    </a:ext>
                  </a:extLst>
                </p:cNvPr>
                <p:cNvCxnSpPr/>
                <p:nvPr/>
              </p:nvCxnSpPr>
              <p:spPr bwMode="auto">
                <a:xfrm flipH="1">
                  <a:off x="1326620" y="1727710"/>
                  <a:ext cx="102952" cy="0"/>
                </a:xfrm>
                <a:prstGeom prst="straightConnector1">
                  <a:avLst/>
                </a:prstGeom>
                <a:solidFill>
                  <a:schemeClr val="accent1"/>
                </a:solidFill>
                <a:ln w="19050" cap="flat" cmpd="sng" algn="ctr">
                  <a:solidFill>
                    <a:schemeClr val="tx1"/>
                  </a:solidFill>
                  <a:prstDash val="solid"/>
                  <a:round/>
                  <a:headEnd type="none" w="lg" len="lg"/>
                  <a:tailEnd type="none" w="lg" len="lg"/>
                </a:ln>
                <a:effectLst/>
              </p:spPr>
            </p:cxnSp>
            <p:cxnSp>
              <p:nvCxnSpPr>
                <p:cNvPr id="72" name="Straight Arrow Connector 71">
                  <a:extLst>
                    <a:ext uri="{FF2B5EF4-FFF2-40B4-BE49-F238E27FC236}">
                      <a16:creationId xmlns:a16="http://schemas.microsoft.com/office/drawing/2014/main" id="{DA21201B-3B00-E248-A883-B0B37A67A141}"/>
                    </a:ext>
                  </a:extLst>
                </p:cNvPr>
                <p:cNvCxnSpPr/>
                <p:nvPr/>
              </p:nvCxnSpPr>
              <p:spPr bwMode="auto">
                <a:xfrm flipH="1">
                  <a:off x="2905221" y="2080511"/>
                  <a:ext cx="102952" cy="0"/>
                </a:xfrm>
                <a:prstGeom prst="straightConnector1">
                  <a:avLst/>
                </a:prstGeom>
                <a:solidFill>
                  <a:schemeClr val="accent1"/>
                </a:solidFill>
                <a:ln w="19050" cap="flat" cmpd="sng" algn="ctr">
                  <a:solidFill>
                    <a:schemeClr val="tx1"/>
                  </a:solidFill>
                  <a:prstDash val="solid"/>
                  <a:round/>
                  <a:headEnd type="none" w="lg" len="lg"/>
                  <a:tailEnd type="none" w="lg" len="lg"/>
                </a:ln>
                <a:effectLst/>
              </p:spPr>
            </p:cxnSp>
            <p:cxnSp>
              <p:nvCxnSpPr>
                <p:cNvPr id="73" name="Straight Arrow Connector 72">
                  <a:extLst>
                    <a:ext uri="{FF2B5EF4-FFF2-40B4-BE49-F238E27FC236}">
                      <a16:creationId xmlns:a16="http://schemas.microsoft.com/office/drawing/2014/main" id="{81196B02-37BA-4E4E-A0B7-626C2A843906}"/>
                    </a:ext>
                  </a:extLst>
                </p:cNvPr>
                <p:cNvCxnSpPr/>
                <p:nvPr/>
              </p:nvCxnSpPr>
              <p:spPr bwMode="auto">
                <a:xfrm flipH="1">
                  <a:off x="3214078" y="625208"/>
                  <a:ext cx="102952" cy="0"/>
                </a:xfrm>
                <a:prstGeom prst="straightConnector1">
                  <a:avLst/>
                </a:prstGeom>
                <a:solidFill>
                  <a:schemeClr val="accent1"/>
                </a:solidFill>
                <a:ln w="19050" cap="flat" cmpd="sng" algn="ctr">
                  <a:solidFill>
                    <a:schemeClr val="tx1"/>
                  </a:solidFill>
                  <a:prstDash val="solid"/>
                  <a:round/>
                  <a:headEnd type="none" w="lg" len="lg"/>
                  <a:tailEnd type="none" w="lg" len="lg"/>
                </a:ln>
                <a:effectLst/>
              </p:spPr>
            </p:cxnSp>
            <p:cxnSp>
              <p:nvCxnSpPr>
                <p:cNvPr id="74" name="Straight Connector 73">
                  <a:extLst>
                    <a:ext uri="{FF2B5EF4-FFF2-40B4-BE49-F238E27FC236}">
                      <a16:creationId xmlns:a16="http://schemas.microsoft.com/office/drawing/2014/main" id="{B3F53192-4FEE-D644-8B56-6E23EBB12BB8}"/>
                    </a:ext>
                  </a:extLst>
                </p:cNvPr>
                <p:cNvCxnSpPr/>
                <p:nvPr/>
              </p:nvCxnSpPr>
              <p:spPr bwMode="auto">
                <a:xfrm>
                  <a:off x="1182200" y="1373072"/>
                  <a:ext cx="13727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75" name="Straight Connector 74">
                  <a:extLst>
                    <a:ext uri="{FF2B5EF4-FFF2-40B4-BE49-F238E27FC236}">
                      <a16:creationId xmlns:a16="http://schemas.microsoft.com/office/drawing/2014/main" id="{B129511D-071F-E946-AEC8-E24A8490A2BE}"/>
                    </a:ext>
                  </a:extLst>
                </p:cNvPr>
                <p:cNvCxnSpPr/>
                <p:nvPr/>
              </p:nvCxnSpPr>
              <p:spPr bwMode="auto">
                <a:xfrm>
                  <a:off x="2973856" y="2552715"/>
                  <a:ext cx="13727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76" name="Straight Connector 75">
                  <a:extLst>
                    <a:ext uri="{FF2B5EF4-FFF2-40B4-BE49-F238E27FC236}">
                      <a16:creationId xmlns:a16="http://schemas.microsoft.com/office/drawing/2014/main" id="{C0CDE707-241D-D14F-BA0A-0B997AE999DB}"/>
                    </a:ext>
                  </a:extLst>
                </p:cNvPr>
                <p:cNvCxnSpPr/>
                <p:nvPr/>
              </p:nvCxnSpPr>
              <p:spPr bwMode="auto">
                <a:xfrm flipH="1" flipV="1">
                  <a:off x="2972426" y="2541725"/>
                  <a:ext cx="1430" cy="11208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77" name="Straight Arrow Connector 76">
                  <a:extLst>
                    <a:ext uri="{FF2B5EF4-FFF2-40B4-BE49-F238E27FC236}">
                      <a16:creationId xmlns:a16="http://schemas.microsoft.com/office/drawing/2014/main" id="{D0F84078-6FF1-594F-9606-E55B7598C2E0}"/>
                    </a:ext>
                  </a:extLst>
                </p:cNvPr>
                <p:cNvCxnSpPr/>
                <p:nvPr/>
              </p:nvCxnSpPr>
              <p:spPr bwMode="auto">
                <a:xfrm flipH="1">
                  <a:off x="3934745" y="2918413"/>
                  <a:ext cx="34317" cy="0"/>
                </a:xfrm>
                <a:prstGeom prst="straightConnector1">
                  <a:avLst/>
                </a:prstGeom>
                <a:solidFill>
                  <a:schemeClr val="accent1"/>
                </a:solidFill>
                <a:ln w="19050" cap="flat" cmpd="sng" algn="ctr">
                  <a:solidFill>
                    <a:schemeClr val="tx1"/>
                  </a:solidFill>
                  <a:prstDash val="solid"/>
                  <a:round/>
                  <a:headEnd type="none" w="lg" len="lg"/>
                  <a:tailEnd type="none" w="lg" len="lg"/>
                </a:ln>
                <a:effectLst/>
              </p:spPr>
            </p:cxnSp>
            <p:cxnSp>
              <p:nvCxnSpPr>
                <p:cNvPr id="78" name="Straight Arrow Connector 77">
                  <a:extLst>
                    <a:ext uri="{FF2B5EF4-FFF2-40B4-BE49-F238E27FC236}">
                      <a16:creationId xmlns:a16="http://schemas.microsoft.com/office/drawing/2014/main" id="{B93C7B9A-0AEC-7E49-B30E-36687627AF1B}"/>
                    </a:ext>
                  </a:extLst>
                </p:cNvPr>
                <p:cNvCxnSpPr/>
                <p:nvPr/>
              </p:nvCxnSpPr>
              <p:spPr bwMode="auto">
                <a:xfrm flipH="1">
                  <a:off x="3934744" y="3183014"/>
                  <a:ext cx="34317" cy="0"/>
                </a:xfrm>
                <a:prstGeom prst="straightConnector1">
                  <a:avLst/>
                </a:prstGeom>
                <a:solidFill>
                  <a:schemeClr val="accent1"/>
                </a:solidFill>
                <a:ln w="19050" cap="flat" cmpd="sng" algn="ctr">
                  <a:solidFill>
                    <a:schemeClr val="tx1"/>
                  </a:solidFill>
                  <a:prstDash val="solid"/>
                  <a:round/>
                  <a:headEnd type="none" w="lg" len="lg"/>
                  <a:tailEnd type="none" w="lg" len="lg"/>
                </a:ln>
                <a:effectLst/>
              </p:spPr>
            </p:cxnSp>
            <p:cxnSp>
              <p:nvCxnSpPr>
                <p:cNvPr id="79" name="Straight Arrow Connector 78">
                  <a:extLst>
                    <a:ext uri="{FF2B5EF4-FFF2-40B4-BE49-F238E27FC236}">
                      <a16:creationId xmlns:a16="http://schemas.microsoft.com/office/drawing/2014/main" id="{351C2E86-4E75-8744-A167-9A6FE29E3803}"/>
                    </a:ext>
                  </a:extLst>
                </p:cNvPr>
                <p:cNvCxnSpPr/>
                <p:nvPr/>
              </p:nvCxnSpPr>
              <p:spPr bwMode="auto">
                <a:xfrm>
                  <a:off x="3967632" y="2916576"/>
                  <a:ext cx="1430" cy="273788"/>
                </a:xfrm>
                <a:prstGeom prst="straightConnector1">
                  <a:avLst/>
                </a:prstGeom>
                <a:solidFill>
                  <a:schemeClr val="accent1"/>
                </a:solidFill>
                <a:ln w="19050" cap="flat" cmpd="sng" algn="ctr">
                  <a:solidFill>
                    <a:schemeClr val="tx1"/>
                  </a:solidFill>
                  <a:prstDash val="solid"/>
                  <a:round/>
                  <a:headEnd type="none" w="lg" len="lg"/>
                  <a:tailEnd type="none" w="lg" len="lg"/>
                </a:ln>
                <a:effectLst/>
              </p:spPr>
            </p:cxnSp>
            <p:cxnSp>
              <p:nvCxnSpPr>
                <p:cNvPr id="80" name="Straight Arrow Connector 79">
                  <a:extLst>
                    <a:ext uri="{FF2B5EF4-FFF2-40B4-BE49-F238E27FC236}">
                      <a16:creationId xmlns:a16="http://schemas.microsoft.com/office/drawing/2014/main" id="{61B58114-1599-8D40-8717-69C5E018F0FE}"/>
                    </a:ext>
                  </a:extLst>
                </p:cNvPr>
                <p:cNvCxnSpPr/>
                <p:nvPr/>
              </p:nvCxnSpPr>
              <p:spPr bwMode="auto">
                <a:xfrm flipH="1" flipV="1">
                  <a:off x="2767951" y="1018051"/>
                  <a:ext cx="274539" cy="1838"/>
                </a:xfrm>
                <a:prstGeom prst="straightConnector1">
                  <a:avLst/>
                </a:prstGeom>
                <a:solidFill>
                  <a:schemeClr val="accent1"/>
                </a:solidFill>
                <a:ln w="19050" cap="flat" cmpd="sng" algn="ctr">
                  <a:solidFill>
                    <a:schemeClr val="tx1"/>
                  </a:solidFill>
                  <a:prstDash val="solid"/>
                  <a:round/>
                  <a:headEnd type="none" w="lg" len="lg"/>
                  <a:tailEnd type="none" w="lg" len="lg"/>
                </a:ln>
                <a:effectLst/>
              </p:spPr>
            </p:cxnSp>
            <p:cxnSp>
              <p:nvCxnSpPr>
                <p:cNvPr id="81" name="Straight Arrow Connector 80">
                  <a:extLst>
                    <a:ext uri="{FF2B5EF4-FFF2-40B4-BE49-F238E27FC236}">
                      <a16:creationId xmlns:a16="http://schemas.microsoft.com/office/drawing/2014/main" id="{4EA4285F-5DD3-E84D-822A-6B3A99D77CF9}"/>
                    </a:ext>
                  </a:extLst>
                </p:cNvPr>
                <p:cNvCxnSpPr/>
                <p:nvPr/>
              </p:nvCxnSpPr>
              <p:spPr bwMode="auto">
                <a:xfrm flipH="1" flipV="1">
                  <a:off x="2767951" y="1593573"/>
                  <a:ext cx="274539" cy="1838"/>
                </a:xfrm>
                <a:prstGeom prst="straightConnector1">
                  <a:avLst/>
                </a:prstGeom>
                <a:solidFill>
                  <a:schemeClr val="accent1"/>
                </a:solidFill>
                <a:ln w="19050" cap="flat" cmpd="sng" algn="ctr">
                  <a:solidFill>
                    <a:schemeClr val="tx1"/>
                  </a:solidFill>
                  <a:prstDash val="solid"/>
                  <a:round/>
                  <a:headEnd type="none" w="lg" len="lg"/>
                  <a:tailEnd type="none" w="lg" len="lg"/>
                </a:ln>
                <a:effectLst/>
              </p:spPr>
            </p:cxnSp>
            <p:cxnSp>
              <p:nvCxnSpPr>
                <p:cNvPr id="82" name="Straight Arrow Connector 81">
                  <a:extLst>
                    <a:ext uri="{FF2B5EF4-FFF2-40B4-BE49-F238E27FC236}">
                      <a16:creationId xmlns:a16="http://schemas.microsoft.com/office/drawing/2014/main" id="{E9EBCDDD-C086-C84B-8CB7-18EEC5811AAB}"/>
                    </a:ext>
                  </a:extLst>
                </p:cNvPr>
                <p:cNvCxnSpPr/>
                <p:nvPr/>
              </p:nvCxnSpPr>
              <p:spPr bwMode="auto">
                <a:xfrm flipH="1">
                  <a:off x="2902361" y="1286709"/>
                  <a:ext cx="140130" cy="1"/>
                </a:xfrm>
                <a:prstGeom prst="straightConnector1">
                  <a:avLst/>
                </a:prstGeom>
                <a:solidFill>
                  <a:schemeClr val="accent1"/>
                </a:solidFill>
                <a:ln w="19050" cap="flat" cmpd="sng" algn="ctr">
                  <a:solidFill>
                    <a:schemeClr val="tx1"/>
                  </a:solidFill>
                  <a:prstDash val="solid"/>
                  <a:round/>
                  <a:headEnd type="none" w="lg" len="lg"/>
                  <a:tailEnd type="none" w="lg" len="lg"/>
                </a:ln>
                <a:effectLst/>
              </p:spPr>
            </p:cxnSp>
            <p:sp>
              <p:nvSpPr>
                <p:cNvPr id="83" name="TextBox 82">
                  <a:extLst>
                    <a:ext uri="{FF2B5EF4-FFF2-40B4-BE49-F238E27FC236}">
                      <a16:creationId xmlns:a16="http://schemas.microsoft.com/office/drawing/2014/main" id="{616D0953-2A23-3746-B6E5-98BFECD69AB1}"/>
                    </a:ext>
                  </a:extLst>
                </p:cNvPr>
                <p:cNvSpPr txBox="1"/>
                <p:nvPr/>
              </p:nvSpPr>
              <p:spPr>
                <a:xfrm>
                  <a:off x="3625887" y="1513963"/>
                  <a:ext cx="328033" cy="267754"/>
                </a:xfrm>
                <a:prstGeom prst="rect">
                  <a:avLst/>
                </a:prstGeom>
                <a:noFill/>
              </p:spPr>
              <p:txBody>
                <a:bodyPr wrap="none" rtlCol="0">
                  <a:spAutoFit/>
                </a:bodyPr>
                <a:lstStyle/>
                <a:p>
                  <a:r>
                    <a:rPr lang="en-US" sz="600" dirty="0"/>
                    <a:t>1</a:t>
                  </a:r>
                </a:p>
              </p:txBody>
            </p:sp>
            <p:sp>
              <p:nvSpPr>
                <p:cNvPr id="84" name="TextBox 83">
                  <a:extLst>
                    <a:ext uri="{FF2B5EF4-FFF2-40B4-BE49-F238E27FC236}">
                      <a16:creationId xmlns:a16="http://schemas.microsoft.com/office/drawing/2014/main" id="{D85CC5E1-B2BF-024A-ABD2-8E0CCCAEA2DD}"/>
                    </a:ext>
                  </a:extLst>
                </p:cNvPr>
                <p:cNvSpPr txBox="1"/>
                <p:nvPr/>
              </p:nvSpPr>
              <p:spPr>
                <a:xfrm>
                  <a:off x="3145444" y="1507210"/>
                  <a:ext cx="328033" cy="267754"/>
                </a:xfrm>
                <a:prstGeom prst="rect">
                  <a:avLst/>
                </a:prstGeom>
                <a:noFill/>
              </p:spPr>
              <p:txBody>
                <a:bodyPr wrap="none" rtlCol="0">
                  <a:spAutoFit/>
                </a:bodyPr>
                <a:lstStyle/>
                <a:p>
                  <a:r>
                    <a:rPr lang="en-US" sz="600" dirty="0"/>
                    <a:t>2</a:t>
                  </a:r>
                </a:p>
              </p:txBody>
            </p:sp>
            <p:cxnSp>
              <p:nvCxnSpPr>
                <p:cNvPr id="85" name="Straight Arrow Connector 84">
                  <a:extLst>
                    <a:ext uri="{FF2B5EF4-FFF2-40B4-BE49-F238E27FC236}">
                      <a16:creationId xmlns:a16="http://schemas.microsoft.com/office/drawing/2014/main" id="{82885903-6262-0446-AFFF-9439B2A6AFBA}"/>
                    </a:ext>
                  </a:extLst>
                </p:cNvPr>
                <p:cNvCxnSpPr/>
                <p:nvPr/>
              </p:nvCxnSpPr>
              <p:spPr bwMode="auto">
                <a:xfrm flipH="1">
                  <a:off x="3866109" y="1020271"/>
                  <a:ext cx="295988" cy="1838"/>
                </a:xfrm>
                <a:prstGeom prst="straightConnector1">
                  <a:avLst/>
                </a:prstGeom>
                <a:solidFill>
                  <a:schemeClr val="accent1"/>
                </a:solidFill>
                <a:ln w="19050" cap="flat" cmpd="sng" algn="ctr">
                  <a:solidFill>
                    <a:schemeClr val="tx1"/>
                  </a:solidFill>
                  <a:prstDash val="solid"/>
                  <a:round/>
                  <a:headEnd type="none" w="lg" len="lg"/>
                  <a:tailEnd type="none" w="lg" len="lg"/>
                </a:ln>
                <a:effectLst/>
              </p:spPr>
            </p:cxnSp>
            <p:cxnSp>
              <p:nvCxnSpPr>
                <p:cNvPr id="86" name="Straight Arrow Connector 85">
                  <a:extLst>
                    <a:ext uri="{FF2B5EF4-FFF2-40B4-BE49-F238E27FC236}">
                      <a16:creationId xmlns:a16="http://schemas.microsoft.com/office/drawing/2014/main" id="{BBF8DDAB-F4E2-A140-A11E-6FE7543882C1}"/>
                    </a:ext>
                  </a:extLst>
                </p:cNvPr>
                <p:cNvCxnSpPr/>
                <p:nvPr/>
              </p:nvCxnSpPr>
              <p:spPr bwMode="auto">
                <a:xfrm flipH="1">
                  <a:off x="3866109" y="1635835"/>
                  <a:ext cx="295988" cy="3676"/>
                </a:xfrm>
                <a:prstGeom prst="straightConnector1">
                  <a:avLst/>
                </a:prstGeom>
                <a:solidFill>
                  <a:schemeClr val="accent1"/>
                </a:solidFill>
                <a:ln w="19050" cap="flat" cmpd="sng" algn="ctr">
                  <a:solidFill>
                    <a:schemeClr val="tx1"/>
                  </a:solidFill>
                  <a:prstDash val="solid"/>
                  <a:round/>
                  <a:headEnd type="none" w="lg" len="lg"/>
                  <a:tailEnd type="none" w="lg" len="lg"/>
                </a:ln>
                <a:effectLst/>
              </p:spPr>
            </p:cxnSp>
            <p:cxnSp>
              <p:nvCxnSpPr>
                <p:cNvPr id="87" name="Straight Arrow Connector 86">
                  <a:extLst>
                    <a:ext uri="{FF2B5EF4-FFF2-40B4-BE49-F238E27FC236}">
                      <a16:creationId xmlns:a16="http://schemas.microsoft.com/office/drawing/2014/main" id="{FF095E06-42D3-A94A-A5CA-485CA6495BEE}"/>
                    </a:ext>
                  </a:extLst>
                </p:cNvPr>
                <p:cNvCxnSpPr/>
                <p:nvPr/>
              </p:nvCxnSpPr>
              <p:spPr bwMode="auto">
                <a:xfrm flipH="1">
                  <a:off x="3866109" y="1330809"/>
                  <a:ext cx="240222" cy="0"/>
                </a:xfrm>
                <a:prstGeom prst="straightConnector1">
                  <a:avLst/>
                </a:prstGeom>
                <a:solidFill>
                  <a:schemeClr val="accent1"/>
                </a:solidFill>
                <a:ln w="19050" cap="flat" cmpd="sng" algn="ctr">
                  <a:solidFill>
                    <a:schemeClr val="tx1"/>
                  </a:solidFill>
                  <a:prstDash val="solid"/>
                  <a:round/>
                  <a:headEnd type="none" w="lg" len="lg"/>
                  <a:tailEnd type="none" w="lg" len="lg"/>
                </a:ln>
                <a:effectLst/>
              </p:spPr>
            </p:cxnSp>
          </p:grpSp>
          <p:sp>
            <p:nvSpPr>
              <p:cNvPr id="130" name="TextBox 129">
                <a:extLst>
                  <a:ext uri="{FF2B5EF4-FFF2-40B4-BE49-F238E27FC236}">
                    <a16:creationId xmlns:a16="http://schemas.microsoft.com/office/drawing/2014/main" id="{46EE229D-727E-EF45-9BEE-BAC09AA95098}"/>
                  </a:ext>
                </a:extLst>
              </p:cNvPr>
              <p:cNvSpPr txBox="1"/>
              <p:nvPr/>
            </p:nvSpPr>
            <p:spPr>
              <a:xfrm>
                <a:off x="126124" y="3163614"/>
                <a:ext cx="1239698" cy="307777"/>
              </a:xfrm>
              <a:prstGeom prst="rect">
                <a:avLst/>
              </a:prstGeom>
              <a:noFill/>
            </p:spPr>
            <p:txBody>
              <a:bodyPr wrap="none" rtlCol="0">
                <a:spAutoFit/>
              </a:bodyPr>
              <a:lstStyle/>
              <a:p>
                <a:r>
                  <a:rPr lang="en-US" sz="1400" dirty="0"/>
                  <a:t>CPU Data Path</a:t>
                </a:r>
              </a:p>
            </p:txBody>
          </p:sp>
        </p:grpSp>
        <p:sp>
          <p:nvSpPr>
            <p:cNvPr id="205" name="Rectangle 204">
              <a:extLst>
                <a:ext uri="{FF2B5EF4-FFF2-40B4-BE49-F238E27FC236}">
                  <a16:creationId xmlns:a16="http://schemas.microsoft.com/office/drawing/2014/main" id="{E9EB4589-B43C-EE4D-922C-FDFBCB41868E}"/>
                </a:ext>
              </a:extLst>
            </p:cNvPr>
            <p:cNvSpPr/>
            <p:nvPr/>
          </p:nvSpPr>
          <p:spPr>
            <a:xfrm>
              <a:off x="3189889" y="2895605"/>
              <a:ext cx="977463" cy="2417381"/>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CPU</a:t>
              </a:r>
            </a:p>
            <a:p>
              <a:pPr algn="ctr"/>
              <a:r>
                <a:rPr lang="en-US" sz="1400" dirty="0">
                  <a:solidFill>
                    <a:schemeClr val="tx1"/>
                  </a:solidFill>
                </a:rPr>
                <a:t>Control</a:t>
              </a:r>
            </a:p>
            <a:p>
              <a:pPr algn="ctr"/>
              <a:r>
                <a:rPr lang="en-US" sz="1400" dirty="0">
                  <a:solidFill>
                    <a:schemeClr val="tx1"/>
                  </a:solidFill>
                </a:rPr>
                <a:t>Unit</a:t>
              </a:r>
            </a:p>
          </p:txBody>
        </p:sp>
        <p:cxnSp>
          <p:nvCxnSpPr>
            <p:cNvPr id="208" name="Straight Connector 207">
              <a:extLst>
                <a:ext uri="{FF2B5EF4-FFF2-40B4-BE49-F238E27FC236}">
                  <a16:creationId xmlns:a16="http://schemas.microsoft.com/office/drawing/2014/main" id="{901D7432-36DC-DF4C-B286-9292F7E2A415}"/>
                </a:ext>
              </a:extLst>
            </p:cNvPr>
            <p:cNvCxnSpPr/>
            <p:nvPr/>
          </p:nvCxnSpPr>
          <p:spPr>
            <a:xfrm>
              <a:off x="215462" y="5764928"/>
              <a:ext cx="3899338" cy="0"/>
            </a:xfrm>
            <a:prstGeom prst="line">
              <a:avLst/>
            </a:prstGeom>
            <a:ln w="101600">
              <a:solidFill>
                <a:schemeClr val="tx1"/>
              </a:solidFill>
            </a:ln>
          </p:spPr>
          <p:style>
            <a:lnRef idx="2">
              <a:schemeClr val="accent1"/>
            </a:lnRef>
            <a:fillRef idx="0">
              <a:schemeClr val="accent1"/>
            </a:fillRef>
            <a:effectRef idx="1">
              <a:schemeClr val="accent1"/>
            </a:effectRef>
            <a:fontRef idx="minor">
              <a:schemeClr val="tx1"/>
            </a:fontRef>
          </p:style>
        </p:cxnSp>
        <p:sp>
          <p:nvSpPr>
            <p:cNvPr id="213" name="Rectangle 212">
              <a:extLst>
                <a:ext uri="{FF2B5EF4-FFF2-40B4-BE49-F238E27FC236}">
                  <a16:creationId xmlns:a16="http://schemas.microsoft.com/office/drawing/2014/main" id="{F6BA9162-748B-E646-A331-713F51F69D8A}"/>
                </a:ext>
              </a:extLst>
            </p:cNvPr>
            <p:cNvSpPr/>
            <p:nvPr/>
          </p:nvSpPr>
          <p:spPr>
            <a:xfrm>
              <a:off x="1124607" y="6243145"/>
              <a:ext cx="1792014" cy="415159"/>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I/O Device</a:t>
              </a:r>
            </a:p>
          </p:txBody>
        </p:sp>
        <p:cxnSp>
          <p:nvCxnSpPr>
            <p:cNvPr id="215" name="Straight Arrow Connector 214">
              <a:extLst>
                <a:ext uri="{FF2B5EF4-FFF2-40B4-BE49-F238E27FC236}">
                  <a16:creationId xmlns:a16="http://schemas.microsoft.com/office/drawing/2014/main" id="{BBA2242E-0C98-4545-8AB0-C96728E0AC1C}"/>
                </a:ext>
              </a:extLst>
            </p:cNvPr>
            <p:cNvCxnSpPr/>
            <p:nvPr/>
          </p:nvCxnSpPr>
          <p:spPr>
            <a:xfrm flipV="1">
              <a:off x="2322786" y="5833241"/>
              <a:ext cx="0" cy="41515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16" name="Straight Arrow Connector 215">
              <a:extLst>
                <a:ext uri="{FF2B5EF4-FFF2-40B4-BE49-F238E27FC236}">
                  <a16:creationId xmlns:a16="http://schemas.microsoft.com/office/drawing/2014/main" id="{10C07282-5CE8-1F44-9A97-733621A8E22B}"/>
                </a:ext>
              </a:extLst>
            </p:cNvPr>
            <p:cNvCxnSpPr/>
            <p:nvPr/>
          </p:nvCxnSpPr>
          <p:spPr>
            <a:xfrm flipV="1">
              <a:off x="3631323" y="5302469"/>
              <a:ext cx="0" cy="41515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17" name="TextBox 216">
              <a:extLst>
                <a:ext uri="{FF2B5EF4-FFF2-40B4-BE49-F238E27FC236}">
                  <a16:creationId xmlns:a16="http://schemas.microsoft.com/office/drawing/2014/main" id="{54A1C67D-84BB-5142-B7E6-398C0092631A}"/>
                </a:ext>
              </a:extLst>
            </p:cNvPr>
            <p:cNvSpPr txBox="1"/>
            <p:nvPr/>
          </p:nvSpPr>
          <p:spPr>
            <a:xfrm>
              <a:off x="2312276" y="5859517"/>
              <a:ext cx="439031" cy="369332"/>
            </a:xfrm>
            <a:prstGeom prst="rect">
              <a:avLst/>
            </a:prstGeom>
            <a:noFill/>
          </p:spPr>
          <p:txBody>
            <a:bodyPr wrap="none" rtlCol="0">
              <a:spAutoFit/>
            </a:bodyPr>
            <a:lstStyle/>
            <a:p>
              <a:r>
                <a:rPr lang="en-US" i="1" dirty="0" err="1">
                  <a:solidFill>
                    <a:srgbClr val="FF0000"/>
                  </a:solidFill>
                </a:rPr>
                <a:t>Int</a:t>
              </a:r>
              <a:endParaRPr lang="en-US" i="1" dirty="0">
                <a:solidFill>
                  <a:srgbClr val="FF0000"/>
                </a:solidFill>
              </a:endParaRPr>
            </a:p>
          </p:txBody>
        </p:sp>
        <p:sp>
          <p:nvSpPr>
            <p:cNvPr id="218" name="TextBox 217">
              <a:extLst>
                <a:ext uri="{FF2B5EF4-FFF2-40B4-BE49-F238E27FC236}">
                  <a16:creationId xmlns:a16="http://schemas.microsoft.com/office/drawing/2014/main" id="{12CB1A63-6303-3D4A-ABAD-D3A90001E4D7}"/>
                </a:ext>
              </a:extLst>
            </p:cNvPr>
            <p:cNvSpPr txBox="1"/>
            <p:nvPr/>
          </p:nvSpPr>
          <p:spPr>
            <a:xfrm>
              <a:off x="3610304" y="5339255"/>
              <a:ext cx="439031" cy="369332"/>
            </a:xfrm>
            <a:prstGeom prst="rect">
              <a:avLst/>
            </a:prstGeom>
            <a:noFill/>
          </p:spPr>
          <p:txBody>
            <a:bodyPr wrap="none" rtlCol="0">
              <a:spAutoFit/>
            </a:bodyPr>
            <a:lstStyle/>
            <a:p>
              <a:r>
                <a:rPr lang="en-US" i="1" dirty="0" err="1">
                  <a:solidFill>
                    <a:srgbClr val="FF0000"/>
                  </a:solidFill>
                </a:rPr>
                <a:t>Int</a:t>
              </a:r>
              <a:endParaRPr lang="en-US" i="1" dirty="0">
                <a:solidFill>
                  <a:srgbClr val="FF0000"/>
                </a:solidFill>
              </a:endParaRPr>
            </a:p>
          </p:txBody>
        </p:sp>
      </p:grpSp>
      <p:sp>
        <p:nvSpPr>
          <p:cNvPr id="219" name="TextBox 218">
            <a:extLst>
              <a:ext uri="{FF2B5EF4-FFF2-40B4-BE49-F238E27FC236}">
                <a16:creationId xmlns:a16="http://schemas.microsoft.com/office/drawing/2014/main" id="{E4883504-BE42-0E48-86AF-8AC6FE4B7D2B}"/>
              </a:ext>
            </a:extLst>
          </p:cNvPr>
          <p:cNvSpPr txBox="1"/>
          <p:nvPr/>
        </p:nvSpPr>
        <p:spPr>
          <a:xfrm>
            <a:off x="8800034" y="5848328"/>
            <a:ext cx="1867967"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FF0000"/>
                </a:solidFill>
              </a:rPr>
              <a:t>Save state of executing program</a:t>
            </a:r>
          </a:p>
          <a:p>
            <a:pPr marL="285750" indent="-285750">
              <a:buFont typeface="Arial" panose="020B0604020202020204" pitchFamily="34" charset="0"/>
              <a:buChar char="•"/>
            </a:pPr>
            <a:r>
              <a:rPr lang="en-US" sz="1400" dirty="0">
                <a:solidFill>
                  <a:srgbClr val="FF0000"/>
                </a:solidFill>
              </a:rPr>
              <a:t>Jump to interrupt routine</a:t>
            </a:r>
          </a:p>
        </p:txBody>
      </p:sp>
    </p:spTree>
    <p:extLst>
      <p:ext uri="{BB962C8B-B14F-4D97-AF65-F5344CB8AC3E}">
        <p14:creationId xmlns:p14="http://schemas.microsoft.com/office/powerpoint/2010/main" val="57309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1533C-2549-DC4B-A374-3EE2A5422E30}"/>
              </a:ext>
            </a:extLst>
          </p:cNvPr>
          <p:cNvSpPr>
            <a:spLocks noGrp="1"/>
          </p:cNvSpPr>
          <p:nvPr>
            <p:ph type="title"/>
          </p:nvPr>
        </p:nvSpPr>
        <p:spPr>
          <a:xfrm>
            <a:off x="1981200" y="27646"/>
            <a:ext cx="8229600" cy="771141"/>
          </a:xfrm>
        </p:spPr>
        <p:txBody>
          <a:bodyPr/>
          <a:lstStyle/>
          <a:p>
            <a:r>
              <a:rPr lang="en-US" dirty="0"/>
              <a:t>Vectored Interrupts</a:t>
            </a:r>
          </a:p>
        </p:txBody>
      </p:sp>
      <p:sp>
        <p:nvSpPr>
          <p:cNvPr id="3" name="Content Placeholder 2">
            <a:extLst>
              <a:ext uri="{FF2B5EF4-FFF2-40B4-BE49-F238E27FC236}">
                <a16:creationId xmlns:a16="http://schemas.microsoft.com/office/drawing/2014/main" id="{1188B782-D764-084A-BFC6-B8E5E118D13C}"/>
              </a:ext>
            </a:extLst>
          </p:cNvPr>
          <p:cNvSpPr>
            <a:spLocks noGrp="1"/>
          </p:cNvSpPr>
          <p:nvPr>
            <p:ph idx="1"/>
          </p:nvPr>
        </p:nvSpPr>
        <p:spPr>
          <a:xfrm>
            <a:off x="431877" y="5249998"/>
            <a:ext cx="11233647" cy="1626475"/>
          </a:xfrm>
        </p:spPr>
        <p:txBody>
          <a:bodyPr>
            <a:normAutofit fontScale="70000" lnSpcReduction="20000"/>
          </a:bodyPr>
          <a:lstStyle/>
          <a:p>
            <a:r>
              <a:rPr lang="en-US" dirty="0"/>
              <a:t>Device provides an interrupt vector to identify itself (e.g., 8 bits)</a:t>
            </a:r>
          </a:p>
          <a:p>
            <a:pPr lvl="1"/>
            <a:r>
              <a:rPr lang="en-US" dirty="0"/>
              <a:t>Each device assigned a unique vector</a:t>
            </a:r>
          </a:p>
          <a:p>
            <a:r>
              <a:rPr lang="en-US" dirty="0"/>
              <a:t>Vector used as index into table that holds the </a:t>
            </a:r>
            <a:r>
              <a:rPr lang="en-US" i="1" dirty="0">
                <a:solidFill>
                  <a:srgbClr val="FF0000"/>
                </a:solidFill>
              </a:rPr>
              <a:t>starting addresses </a:t>
            </a:r>
            <a:r>
              <a:rPr lang="en-US" dirty="0"/>
              <a:t>of interrupt service routines</a:t>
            </a:r>
          </a:p>
          <a:p>
            <a:pPr lvl="1"/>
            <a:r>
              <a:rPr lang="en-US" dirty="0"/>
              <a:t>Location of table often fixed (defined by hardware) [e.g., 0000 to 00FF]</a:t>
            </a:r>
          </a:p>
        </p:txBody>
      </p:sp>
      <p:grpSp>
        <p:nvGrpSpPr>
          <p:cNvPr id="5" name="Group 4">
            <a:extLst>
              <a:ext uri="{FF2B5EF4-FFF2-40B4-BE49-F238E27FC236}">
                <a16:creationId xmlns:a16="http://schemas.microsoft.com/office/drawing/2014/main" id="{9EC401F9-DFB5-2843-A6C0-1987A089D3D5}"/>
              </a:ext>
            </a:extLst>
          </p:cNvPr>
          <p:cNvGrpSpPr/>
          <p:nvPr/>
        </p:nvGrpSpPr>
        <p:grpSpPr>
          <a:xfrm>
            <a:off x="1823544" y="783025"/>
            <a:ext cx="3005960" cy="2853558"/>
            <a:chOff x="126124" y="3163614"/>
            <a:chExt cx="3005960" cy="2853558"/>
          </a:xfrm>
        </p:grpSpPr>
        <p:sp>
          <p:nvSpPr>
            <p:cNvPr id="13" name="Rectangle 12">
              <a:extLst>
                <a:ext uri="{FF2B5EF4-FFF2-40B4-BE49-F238E27FC236}">
                  <a16:creationId xmlns:a16="http://schemas.microsoft.com/office/drawing/2014/main" id="{CC481A07-0C03-D549-9823-85BBE0DD22A0}"/>
                </a:ext>
              </a:extLst>
            </p:cNvPr>
            <p:cNvSpPr/>
            <p:nvPr/>
          </p:nvSpPr>
          <p:spPr>
            <a:xfrm>
              <a:off x="147146" y="3189890"/>
              <a:ext cx="2984938" cy="2417381"/>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14" name="Group 13">
              <a:extLst>
                <a:ext uri="{FF2B5EF4-FFF2-40B4-BE49-F238E27FC236}">
                  <a16:creationId xmlns:a16="http://schemas.microsoft.com/office/drawing/2014/main" id="{E6BAF9DE-D461-4449-8111-701751DC18EF}"/>
                </a:ext>
              </a:extLst>
            </p:cNvPr>
            <p:cNvGrpSpPr/>
            <p:nvPr/>
          </p:nvGrpSpPr>
          <p:grpSpPr>
            <a:xfrm>
              <a:off x="327790" y="3417500"/>
              <a:ext cx="2655351" cy="2599672"/>
              <a:chOff x="258489" y="307320"/>
              <a:chExt cx="3903608" cy="3769354"/>
            </a:xfrm>
          </p:grpSpPr>
          <p:sp>
            <p:nvSpPr>
              <p:cNvPr id="16" name="Rectangle 15">
                <a:extLst>
                  <a:ext uri="{FF2B5EF4-FFF2-40B4-BE49-F238E27FC236}">
                    <a16:creationId xmlns:a16="http://schemas.microsoft.com/office/drawing/2014/main" id="{60CA622B-E6B1-CB4B-9545-9ED3E23C6AC8}"/>
                  </a:ext>
                </a:extLst>
              </p:cNvPr>
              <p:cNvSpPr/>
              <p:nvPr/>
            </p:nvSpPr>
            <p:spPr bwMode="auto">
              <a:xfrm>
                <a:off x="743223" y="845708"/>
                <a:ext cx="583396" cy="176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700" dirty="0">
                    <a:latin typeface="Arial" charset="0"/>
                    <a:ea typeface="ＭＳ Ｐゴシック" charset="-128"/>
                    <a:cs typeface="ＭＳ Ｐゴシック" charset="-128"/>
                  </a:rPr>
                  <a:t>PC</a:t>
                </a:r>
              </a:p>
            </p:txBody>
          </p:sp>
          <p:sp>
            <p:nvSpPr>
              <p:cNvPr id="17" name="Rectangle 16">
                <a:extLst>
                  <a:ext uri="{FF2B5EF4-FFF2-40B4-BE49-F238E27FC236}">
                    <a16:creationId xmlns:a16="http://schemas.microsoft.com/office/drawing/2014/main" id="{127163C9-5E37-CF44-A546-FEA35C41CB56}"/>
                  </a:ext>
                </a:extLst>
              </p:cNvPr>
              <p:cNvSpPr/>
              <p:nvPr/>
            </p:nvSpPr>
            <p:spPr bwMode="auto">
              <a:xfrm>
                <a:off x="1875698" y="581108"/>
                <a:ext cx="617714" cy="176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700" dirty="0">
                    <a:latin typeface="Arial" charset="0"/>
                    <a:ea typeface="ＭＳ Ｐゴシック" charset="-128"/>
                    <a:cs typeface="ＭＳ Ｐゴシック" charset="-128"/>
                  </a:rPr>
                  <a:t>IR</a:t>
                </a:r>
              </a:p>
            </p:txBody>
          </p:sp>
          <p:grpSp>
            <p:nvGrpSpPr>
              <p:cNvPr id="18" name="Group 17">
                <a:extLst>
                  <a:ext uri="{FF2B5EF4-FFF2-40B4-BE49-F238E27FC236}">
                    <a16:creationId xmlns:a16="http://schemas.microsoft.com/office/drawing/2014/main" id="{2A39F03B-18EB-A34B-B3B3-98DEAC4CDD00}"/>
                  </a:ext>
                </a:extLst>
              </p:cNvPr>
              <p:cNvGrpSpPr/>
              <p:nvPr/>
            </p:nvGrpSpPr>
            <p:grpSpPr>
              <a:xfrm flipV="1">
                <a:off x="743223" y="1286709"/>
                <a:ext cx="549079" cy="225401"/>
                <a:chOff x="2349500" y="1744133"/>
                <a:chExt cx="1854200" cy="770467"/>
              </a:xfrm>
            </p:grpSpPr>
            <p:cxnSp>
              <p:nvCxnSpPr>
                <p:cNvPr id="105" name="Straight Connector 104">
                  <a:extLst>
                    <a:ext uri="{FF2B5EF4-FFF2-40B4-BE49-F238E27FC236}">
                      <a16:creationId xmlns:a16="http://schemas.microsoft.com/office/drawing/2014/main" id="{C5DE2112-0BCF-FF44-B9F1-5151B8840C76}"/>
                    </a:ext>
                  </a:extLst>
                </p:cNvPr>
                <p:cNvCxnSpPr/>
                <p:nvPr/>
              </p:nvCxnSpPr>
              <p:spPr bwMode="auto">
                <a:xfrm>
                  <a:off x="2349500" y="1752600"/>
                  <a:ext cx="702733"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06" name="Straight Connector 105">
                  <a:extLst>
                    <a:ext uri="{FF2B5EF4-FFF2-40B4-BE49-F238E27FC236}">
                      <a16:creationId xmlns:a16="http://schemas.microsoft.com/office/drawing/2014/main" id="{70B0AF7E-7313-1548-90CF-11257ABBD715}"/>
                    </a:ext>
                  </a:extLst>
                </p:cNvPr>
                <p:cNvCxnSpPr/>
                <p:nvPr/>
              </p:nvCxnSpPr>
              <p:spPr bwMode="auto">
                <a:xfrm flipV="1">
                  <a:off x="3500967" y="1752600"/>
                  <a:ext cx="702733" cy="423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07" name="Straight Connector 106">
                  <a:extLst>
                    <a:ext uri="{FF2B5EF4-FFF2-40B4-BE49-F238E27FC236}">
                      <a16:creationId xmlns:a16="http://schemas.microsoft.com/office/drawing/2014/main" id="{0EF0BACB-B383-BA46-B1B1-1D2F262864D9}"/>
                    </a:ext>
                  </a:extLst>
                </p:cNvPr>
                <p:cNvCxnSpPr/>
                <p:nvPr/>
              </p:nvCxnSpPr>
              <p:spPr bwMode="auto">
                <a:xfrm>
                  <a:off x="2959100" y="2510367"/>
                  <a:ext cx="639233" cy="423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08" name="Straight Connector 107">
                  <a:extLst>
                    <a:ext uri="{FF2B5EF4-FFF2-40B4-BE49-F238E27FC236}">
                      <a16:creationId xmlns:a16="http://schemas.microsoft.com/office/drawing/2014/main" id="{4FA78D64-660B-8643-8B11-C7D80C7FBE01}"/>
                    </a:ext>
                  </a:extLst>
                </p:cNvPr>
                <p:cNvCxnSpPr/>
                <p:nvPr/>
              </p:nvCxnSpPr>
              <p:spPr bwMode="auto">
                <a:xfrm>
                  <a:off x="3048000" y="1752600"/>
                  <a:ext cx="237067" cy="325967"/>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09" name="Straight Connector 108">
                  <a:extLst>
                    <a:ext uri="{FF2B5EF4-FFF2-40B4-BE49-F238E27FC236}">
                      <a16:creationId xmlns:a16="http://schemas.microsoft.com/office/drawing/2014/main" id="{69B80D6D-C3B8-9649-B39A-F08094F05DB0}"/>
                    </a:ext>
                  </a:extLst>
                </p:cNvPr>
                <p:cNvCxnSpPr/>
                <p:nvPr/>
              </p:nvCxnSpPr>
              <p:spPr bwMode="auto">
                <a:xfrm flipH="1">
                  <a:off x="3276600" y="1744133"/>
                  <a:ext cx="241300" cy="313267"/>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10" name="Straight Connector 109">
                  <a:extLst>
                    <a:ext uri="{FF2B5EF4-FFF2-40B4-BE49-F238E27FC236}">
                      <a16:creationId xmlns:a16="http://schemas.microsoft.com/office/drawing/2014/main" id="{7BE7C23E-87B3-8D47-8ADC-D8B49FDBCD6A}"/>
                    </a:ext>
                  </a:extLst>
                </p:cNvPr>
                <p:cNvCxnSpPr/>
                <p:nvPr/>
              </p:nvCxnSpPr>
              <p:spPr bwMode="auto">
                <a:xfrm>
                  <a:off x="2362200" y="1752600"/>
                  <a:ext cx="609600" cy="762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11" name="Straight Connector 110">
                  <a:extLst>
                    <a:ext uri="{FF2B5EF4-FFF2-40B4-BE49-F238E27FC236}">
                      <a16:creationId xmlns:a16="http://schemas.microsoft.com/office/drawing/2014/main" id="{15561F83-CB6C-0B40-B9BD-3EC2297F2ED8}"/>
                    </a:ext>
                  </a:extLst>
                </p:cNvPr>
                <p:cNvCxnSpPr/>
                <p:nvPr/>
              </p:nvCxnSpPr>
              <p:spPr bwMode="auto">
                <a:xfrm flipH="1">
                  <a:off x="3581400" y="1752600"/>
                  <a:ext cx="609600" cy="762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sp>
            <p:nvSpPr>
              <p:cNvPr id="19" name="Rectangle 18">
                <a:extLst>
                  <a:ext uri="{FF2B5EF4-FFF2-40B4-BE49-F238E27FC236}">
                    <a16:creationId xmlns:a16="http://schemas.microsoft.com/office/drawing/2014/main" id="{9553D373-F50A-854E-B0B7-4FE8883A012A}"/>
                  </a:ext>
                </a:extLst>
              </p:cNvPr>
              <p:cNvSpPr/>
              <p:nvPr/>
            </p:nvSpPr>
            <p:spPr bwMode="auto">
              <a:xfrm>
                <a:off x="3042491" y="889808"/>
                <a:ext cx="823618" cy="837902"/>
              </a:xfrm>
              <a:prstGeom prst="rect">
                <a:avLst/>
              </a:prstGeom>
              <a:solidFill>
                <a:srgbClr val="25C21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700" dirty="0">
                    <a:latin typeface="Arial" charset="0"/>
                    <a:ea typeface="ＭＳ Ｐゴシック" charset="-128"/>
                    <a:cs typeface="ＭＳ Ｐゴシック" charset="-128"/>
                  </a:rPr>
                  <a:t>Register</a:t>
                </a:r>
              </a:p>
              <a:p>
                <a:pPr algn="ctr" defTabSz="914400" eaLnBrk="0" fontAlgn="base" hangingPunct="0">
                  <a:spcBef>
                    <a:spcPct val="0"/>
                  </a:spcBef>
                  <a:spcAft>
                    <a:spcPct val="0"/>
                  </a:spcAft>
                </a:pPr>
                <a:r>
                  <a:rPr lang="en-US" sz="700" dirty="0">
                    <a:ea typeface="ＭＳ Ｐゴシック" charset="-128"/>
                    <a:cs typeface="ＭＳ Ｐゴシック" charset="-128"/>
                  </a:rPr>
                  <a:t>File</a:t>
                </a:r>
                <a:endParaRPr lang="en-US" sz="700" dirty="0">
                  <a:latin typeface="Arial" charset="0"/>
                  <a:ea typeface="ＭＳ Ｐゴシック" charset="-128"/>
                  <a:cs typeface="ＭＳ Ｐゴシック" charset="-128"/>
                </a:endParaRPr>
              </a:p>
            </p:txBody>
          </p:sp>
          <p:grpSp>
            <p:nvGrpSpPr>
              <p:cNvPr id="20" name="Group 19">
                <a:extLst>
                  <a:ext uri="{FF2B5EF4-FFF2-40B4-BE49-F238E27FC236}">
                    <a16:creationId xmlns:a16="http://schemas.microsoft.com/office/drawing/2014/main" id="{EF8CD527-7D9C-3747-B1B9-37820816AE60}"/>
                  </a:ext>
                </a:extLst>
              </p:cNvPr>
              <p:cNvGrpSpPr/>
              <p:nvPr/>
            </p:nvGrpSpPr>
            <p:grpSpPr>
              <a:xfrm>
                <a:off x="2939538" y="2340212"/>
                <a:ext cx="938010" cy="401801"/>
                <a:chOff x="2349500" y="1744133"/>
                <a:chExt cx="1854200" cy="770467"/>
              </a:xfrm>
            </p:grpSpPr>
            <p:cxnSp>
              <p:nvCxnSpPr>
                <p:cNvPr id="98" name="Straight Connector 97">
                  <a:extLst>
                    <a:ext uri="{FF2B5EF4-FFF2-40B4-BE49-F238E27FC236}">
                      <a16:creationId xmlns:a16="http://schemas.microsoft.com/office/drawing/2014/main" id="{200B1ECB-8531-9243-8EC3-917E5474C691}"/>
                    </a:ext>
                  </a:extLst>
                </p:cNvPr>
                <p:cNvCxnSpPr/>
                <p:nvPr/>
              </p:nvCxnSpPr>
              <p:spPr bwMode="auto">
                <a:xfrm>
                  <a:off x="2349500" y="1752600"/>
                  <a:ext cx="702733"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99" name="Straight Connector 98">
                  <a:extLst>
                    <a:ext uri="{FF2B5EF4-FFF2-40B4-BE49-F238E27FC236}">
                      <a16:creationId xmlns:a16="http://schemas.microsoft.com/office/drawing/2014/main" id="{5D649C05-1AE4-BE48-A1D3-B0C8A9DA64B0}"/>
                    </a:ext>
                  </a:extLst>
                </p:cNvPr>
                <p:cNvCxnSpPr/>
                <p:nvPr/>
              </p:nvCxnSpPr>
              <p:spPr bwMode="auto">
                <a:xfrm flipV="1">
                  <a:off x="3500967" y="1752600"/>
                  <a:ext cx="702733" cy="423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00" name="Straight Connector 99">
                  <a:extLst>
                    <a:ext uri="{FF2B5EF4-FFF2-40B4-BE49-F238E27FC236}">
                      <a16:creationId xmlns:a16="http://schemas.microsoft.com/office/drawing/2014/main" id="{B5A2198B-C827-254E-9EED-B10EFA3595CE}"/>
                    </a:ext>
                  </a:extLst>
                </p:cNvPr>
                <p:cNvCxnSpPr/>
                <p:nvPr/>
              </p:nvCxnSpPr>
              <p:spPr bwMode="auto">
                <a:xfrm>
                  <a:off x="2959100" y="2510367"/>
                  <a:ext cx="639233" cy="423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01" name="Straight Connector 100">
                  <a:extLst>
                    <a:ext uri="{FF2B5EF4-FFF2-40B4-BE49-F238E27FC236}">
                      <a16:creationId xmlns:a16="http://schemas.microsoft.com/office/drawing/2014/main" id="{792B8959-268B-8D48-9589-708B454388E5}"/>
                    </a:ext>
                  </a:extLst>
                </p:cNvPr>
                <p:cNvCxnSpPr/>
                <p:nvPr/>
              </p:nvCxnSpPr>
              <p:spPr bwMode="auto">
                <a:xfrm>
                  <a:off x="3048000" y="1752600"/>
                  <a:ext cx="237067" cy="325967"/>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02" name="Straight Connector 101">
                  <a:extLst>
                    <a:ext uri="{FF2B5EF4-FFF2-40B4-BE49-F238E27FC236}">
                      <a16:creationId xmlns:a16="http://schemas.microsoft.com/office/drawing/2014/main" id="{8828BC94-D859-6F42-99D5-48B792079370}"/>
                    </a:ext>
                  </a:extLst>
                </p:cNvPr>
                <p:cNvCxnSpPr/>
                <p:nvPr/>
              </p:nvCxnSpPr>
              <p:spPr bwMode="auto">
                <a:xfrm flipH="1">
                  <a:off x="3276600" y="1744133"/>
                  <a:ext cx="241300" cy="313267"/>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03" name="Straight Connector 102">
                  <a:extLst>
                    <a:ext uri="{FF2B5EF4-FFF2-40B4-BE49-F238E27FC236}">
                      <a16:creationId xmlns:a16="http://schemas.microsoft.com/office/drawing/2014/main" id="{DF8C310E-B120-6743-A865-F329E133C610}"/>
                    </a:ext>
                  </a:extLst>
                </p:cNvPr>
                <p:cNvCxnSpPr/>
                <p:nvPr/>
              </p:nvCxnSpPr>
              <p:spPr bwMode="auto">
                <a:xfrm>
                  <a:off x="2362200" y="1752600"/>
                  <a:ext cx="609600" cy="762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04" name="Straight Connector 103">
                  <a:extLst>
                    <a:ext uri="{FF2B5EF4-FFF2-40B4-BE49-F238E27FC236}">
                      <a16:creationId xmlns:a16="http://schemas.microsoft.com/office/drawing/2014/main" id="{8EC82938-9533-C34C-B07A-3EA4EC0EFF83}"/>
                    </a:ext>
                  </a:extLst>
                </p:cNvPr>
                <p:cNvCxnSpPr/>
                <p:nvPr/>
              </p:nvCxnSpPr>
              <p:spPr bwMode="auto">
                <a:xfrm flipH="1">
                  <a:off x="3581400" y="1752600"/>
                  <a:ext cx="609600" cy="762000"/>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sp>
            <p:nvSpPr>
              <p:cNvPr id="21" name="Rectangle 20">
                <a:extLst>
                  <a:ext uri="{FF2B5EF4-FFF2-40B4-BE49-F238E27FC236}">
                    <a16:creationId xmlns:a16="http://schemas.microsoft.com/office/drawing/2014/main" id="{EB791807-20E6-A94F-A392-4443ACF67242}"/>
                  </a:ext>
                </a:extLst>
              </p:cNvPr>
              <p:cNvSpPr/>
              <p:nvPr/>
            </p:nvSpPr>
            <p:spPr bwMode="auto">
              <a:xfrm>
                <a:off x="434366" y="2742013"/>
                <a:ext cx="549079" cy="176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700" dirty="0">
                    <a:ea typeface="ＭＳ Ｐゴシック" charset="-128"/>
                    <a:cs typeface="ＭＳ Ｐゴシック" charset="-128"/>
                  </a:rPr>
                  <a:t>MDR</a:t>
                </a:r>
                <a:endParaRPr lang="en-US" sz="700" dirty="0">
                  <a:latin typeface="Arial" charset="0"/>
                  <a:ea typeface="ＭＳ Ｐゴシック" charset="-128"/>
                  <a:cs typeface="ＭＳ Ｐゴシック" charset="-128"/>
                </a:endParaRPr>
              </a:p>
            </p:txBody>
          </p:sp>
          <p:sp>
            <p:nvSpPr>
              <p:cNvPr id="22" name="Rectangle 21">
                <a:extLst>
                  <a:ext uri="{FF2B5EF4-FFF2-40B4-BE49-F238E27FC236}">
                    <a16:creationId xmlns:a16="http://schemas.microsoft.com/office/drawing/2014/main" id="{EEF90C68-BDA7-BB42-B678-39363E5AB794}"/>
                  </a:ext>
                </a:extLst>
              </p:cNvPr>
              <p:cNvSpPr/>
              <p:nvPr/>
            </p:nvSpPr>
            <p:spPr bwMode="auto">
              <a:xfrm>
                <a:off x="1120715" y="2742013"/>
                <a:ext cx="549079" cy="176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700" dirty="0">
                    <a:ea typeface="ＭＳ Ｐゴシック" charset="-128"/>
                    <a:cs typeface="ＭＳ Ｐゴシック" charset="-128"/>
                  </a:rPr>
                  <a:t>MAR</a:t>
                </a:r>
                <a:endParaRPr lang="en-US" sz="700" dirty="0">
                  <a:latin typeface="Arial" charset="0"/>
                  <a:ea typeface="ＭＳ Ｐゴシック" charset="-128"/>
                  <a:cs typeface="ＭＳ Ｐゴシック" charset="-128"/>
                </a:endParaRPr>
              </a:p>
            </p:txBody>
          </p:sp>
          <p:cxnSp>
            <p:nvCxnSpPr>
              <p:cNvPr id="23" name="Straight Arrow Connector 22">
                <a:extLst>
                  <a:ext uri="{FF2B5EF4-FFF2-40B4-BE49-F238E27FC236}">
                    <a16:creationId xmlns:a16="http://schemas.microsoft.com/office/drawing/2014/main" id="{64401731-61C0-7F46-AAE3-5EF6D2D8119D}"/>
                  </a:ext>
                </a:extLst>
              </p:cNvPr>
              <p:cNvCxnSpPr>
                <a:cxnSpLocks/>
                <a:stCxn id="21" idx="2"/>
              </p:cNvCxnSpPr>
              <p:nvPr/>
            </p:nvCxnSpPr>
            <p:spPr bwMode="auto">
              <a:xfrm flipH="1">
                <a:off x="708904" y="2918414"/>
                <a:ext cx="1" cy="115826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24" name="Straight Arrow Connector 23">
                <a:extLst>
                  <a:ext uri="{FF2B5EF4-FFF2-40B4-BE49-F238E27FC236}">
                    <a16:creationId xmlns:a16="http://schemas.microsoft.com/office/drawing/2014/main" id="{4D16C961-46E1-2D42-832B-2D3D4A707037}"/>
                  </a:ext>
                </a:extLst>
              </p:cNvPr>
              <p:cNvCxnSpPr>
                <a:cxnSpLocks/>
                <a:stCxn id="22" idx="2"/>
              </p:cNvCxnSpPr>
              <p:nvPr/>
            </p:nvCxnSpPr>
            <p:spPr bwMode="auto">
              <a:xfrm>
                <a:off x="1395255" y="2918413"/>
                <a:ext cx="0" cy="1158261"/>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25" name="Straight Arrow Connector 24">
                <a:extLst>
                  <a:ext uri="{FF2B5EF4-FFF2-40B4-BE49-F238E27FC236}">
                    <a16:creationId xmlns:a16="http://schemas.microsoft.com/office/drawing/2014/main" id="{CF24934C-4B8B-6244-BE8D-34033FCDDCDB}"/>
                  </a:ext>
                </a:extLst>
              </p:cNvPr>
              <p:cNvCxnSpPr/>
              <p:nvPr/>
            </p:nvCxnSpPr>
            <p:spPr bwMode="auto">
              <a:xfrm>
                <a:off x="1017762" y="1022109"/>
                <a:ext cx="0" cy="264601"/>
              </a:xfrm>
              <a:prstGeom prst="straightConnector1">
                <a:avLst/>
              </a:prstGeom>
              <a:solidFill>
                <a:schemeClr val="accent1"/>
              </a:solidFill>
              <a:ln w="25400" cap="flat" cmpd="sng" algn="ctr">
                <a:solidFill>
                  <a:schemeClr val="tx1"/>
                </a:solidFill>
                <a:prstDash val="solid"/>
                <a:round/>
                <a:headEnd type="triangle" w="med" len="med"/>
                <a:tailEnd type="none"/>
              </a:ln>
              <a:effectLst/>
            </p:spPr>
          </p:cxnSp>
          <p:cxnSp>
            <p:nvCxnSpPr>
              <p:cNvPr id="26" name="Straight Arrow Connector 25">
                <a:extLst>
                  <a:ext uri="{FF2B5EF4-FFF2-40B4-BE49-F238E27FC236}">
                    <a16:creationId xmlns:a16="http://schemas.microsoft.com/office/drawing/2014/main" id="{3E18330F-FA52-4644-B34E-F23DFD827328}"/>
                  </a:ext>
                </a:extLst>
              </p:cNvPr>
              <p:cNvCxnSpPr/>
              <p:nvPr/>
            </p:nvCxnSpPr>
            <p:spPr bwMode="auto">
              <a:xfrm flipV="1">
                <a:off x="1189349" y="1507210"/>
                <a:ext cx="0" cy="1764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sp>
            <p:nvSpPr>
              <p:cNvPr id="27" name="Rectangle 26">
                <a:extLst>
                  <a:ext uri="{FF2B5EF4-FFF2-40B4-BE49-F238E27FC236}">
                    <a16:creationId xmlns:a16="http://schemas.microsoft.com/office/drawing/2014/main" id="{DD48AF24-3A83-124C-861C-E957EF5F0F2B}"/>
                  </a:ext>
                </a:extLst>
              </p:cNvPr>
              <p:cNvSpPr/>
              <p:nvPr/>
            </p:nvSpPr>
            <p:spPr bwMode="auto">
              <a:xfrm>
                <a:off x="1257984" y="2477412"/>
                <a:ext cx="274539" cy="88200"/>
              </a:xfrm>
              <a:prstGeom prst="rect">
                <a:avLst/>
              </a:prstGeom>
              <a:solidFill>
                <a:srgbClr val="008000"/>
              </a:solidFill>
              <a:ln w="9525"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800">
                  <a:latin typeface="Arial" charset="0"/>
                  <a:ea typeface="ＭＳ Ｐゴシック" charset="-128"/>
                  <a:cs typeface="ＭＳ Ｐゴシック" charset="-128"/>
                </a:endParaRPr>
              </a:p>
            </p:txBody>
          </p:sp>
          <p:cxnSp>
            <p:nvCxnSpPr>
              <p:cNvPr id="28" name="Straight Arrow Connector 27">
                <a:extLst>
                  <a:ext uri="{FF2B5EF4-FFF2-40B4-BE49-F238E27FC236}">
                    <a16:creationId xmlns:a16="http://schemas.microsoft.com/office/drawing/2014/main" id="{7FA2189F-C975-5644-8DFA-993DE89BFCD0}"/>
                  </a:ext>
                </a:extLst>
              </p:cNvPr>
              <p:cNvCxnSpPr/>
              <p:nvPr/>
            </p:nvCxnSpPr>
            <p:spPr bwMode="auto">
              <a:xfrm>
                <a:off x="1325189" y="2236699"/>
                <a:ext cx="1430" cy="240713"/>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29" name="Straight Arrow Connector 28">
                <a:extLst>
                  <a:ext uri="{FF2B5EF4-FFF2-40B4-BE49-F238E27FC236}">
                    <a16:creationId xmlns:a16="http://schemas.microsoft.com/office/drawing/2014/main" id="{F0238187-0794-324E-86A1-ABC69136AE77}"/>
                  </a:ext>
                </a:extLst>
              </p:cNvPr>
              <p:cNvCxnSpPr/>
              <p:nvPr/>
            </p:nvCxnSpPr>
            <p:spPr bwMode="auto">
              <a:xfrm>
                <a:off x="1395254" y="2565612"/>
                <a:ext cx="0" cy="1764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30" name="Straight Arrow Connector 29">
                <a:extLst>
                  <a:ext uri="{FF2B5EF4-FFF2-40B4-BE49-F238E27FC236}">
                    <a16:creationId xmlns:a16="http://schemas.microsoft.com/office/drawing/2014/main" id="{DF959002-6F3D-6542-B3E8-77ED938A772F}"/>
                  </a:ext>
                </a:extLst>
              </p:cNvPr>
              <p:cNvCxnSpPr/>
              <p:nvPr/>
            </p:nvCxnSpPr>
            <p:spPr bwMode="auto">
              <a:xfrm>
                <a:off x="1017762" y="669308"/>
                <a:ext cx="0" cy="176400"/>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31" name="Straight Arrow Connector 30">
                <a:extLst>
                  <a:ext uri="{FF2B5EF4-FFF2-40B4-BE49-F238E27FC236}">
                    <a16:creationId xmlns:a16="http://schemas.microsoft.com/office/drawing/2014/main" id="{00C1A2BC-ABF5-4F47-A99E-22857CF1294B}"/>
                  </a:ext>
                </a:extLst>
              </p:cNvPr>
              <p:cNvCxnSpPr/>
              <p:nvPr/>
            </p:nvCxnSpPr>
            <p:spPr bwMode="auto">
              <a:xfrm>
                <a:off x="708905" y="2521512"/>
                <a:ext cx="0" cy="220501"/>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32" name="Straight Arrow Connector 31">
                <a:extLst>
                  <a:ext uri="{FF2B5EF4-FFF2-40B4-BE49-F238E27FC236}">
                    <a16:creationId xmlns:a16="http://schemas.microsoft.com/office/drawing/2014/main" id="{60D261A8-FEBA-C04B-96E8-236879E56CB8}"/>
                  </a:ext>
                </a:extLst>
              </p:cNvPr>
              <p:cNvCxnSpPr/>
              <p:nvPr/>
            </p:nvCxnSpPr>
            <p:spPr bwMode="auto">
              <a:xfrm>
                <a:off x="690317" y="2521512"/>
                <a:ext cx="361763" cy="0"/>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33" name="Straight Arrow Connector 32">
                <a:extLst>
                  <a:ext uri="{FF2B5EF4-FFF2-40B4-BE49-F238E27FC236}">
                    <a16:creationId xmlns:a16="http://schemas.microsoft.com/office/drawing/2014/main" id="{1409CB4A-271A-2B47-B2C1-40C3E8B97D1B}"/>
                  </a:ext>
                </a:extLst>
              </p:cNvPr>
              <p:cNvCxnSpPr>
                <a:cxnSpLocks/>
              </p:cNvCxnSpPr>
              <p:nvPr/>
            </p:nvCxnSpPr>
            <p:spPr bwMode="auto">
              <a:xfrm>
                <a:off x="1050651" y="2499461"/>
                <a:ext cx="0" cy="1577213"/>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34" name="Straight Arrow Connector 33">
                <a:extLst>
                  <a:ext uri="{FF2B5EF4-FFF2-40B4-BE49-F238E27FC236}">
                    <a16:creationId xmlns:a16="http://schemas.microsoft.com/office/drawing/2014/main" id="{67A77745-DFC4-B04E-AE6C-C422E150ACD4}"/>
                  </a:ext>
                </a:extLst>
              </p:cNvPr>
              <p:cNvCxnSpPr/>
              <p:nvPr/>
            </p:nvCxnSpPr>
            <p:spPr bwMode="auto">
              <a:xfrm>
                <a:off x="365731" y="3006614"/>
                <a:ext cx="356043" cy="3674"/>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35" name="Straight Arrow Connector 34">
                <a:extLst>
                  <a:ext uri="{FF2B5EF4-FFF2-40B4-BE49-F238E27FC236}">
                    <a16:creationId xmlns:a16="http://schemas.microsoft.com/office/drawing/2014/main" id="{D86C2568-5E95-254F-9CA0-75A000D5E8C5}"/>
                  </a:ext>
                </a:extLst>
              </p:cNvPr>
              <p:cNvCxnSpPr/>
              <p:nvPr/>
            </p:nvCxnSpPr>
            <p:spPr bwMode="auto">
              <a:xfrm>
                <a:off x="365731" y="338557"/>
                <a:ext cx="1430" cy="2690107"/>
              </a:xfrm>
              <a:prstGeom prst="straightConnector1">
                <a:avLst/>
              </a:prstGeom>
              <a:solidFill>
                <a:schemeClr val="accent1"/>
              </a:solidFill>
              <a:ln w="25400" cap="flat" cmpd="sng" algn="ctr">
                <a:solidFill>
                  <a:schemeClr val="tx1"/>
                </a:solidFill>
                <a:prstDash val="solid"/>
                <a:round/>
                <a:headEnd type="none" w="med" len="med"/>
                <a:tailEnd type="none"/>
              </a:ln>
              <a:effectLst/>
            </p:spPr>
          </p:cxnSp>
          <p:sp>
            <p:nvSpPr>
              <p:cNvPr id="36" name="Rectangle 35">
                <a:extLst>
                  <a:ext uri="{FF2B5EF4-FFF2-40B4-BE49-F238E27FC236}">
                    <a16:creationId xmlns:a16="http://schemas.microsoft.com/office/drawing/2014/main" id="{C2596650-40EE-1842-BC82-CFFD8B52A236}"/>
                  </a:ext>
                </a:extLst>
              </p:cNvPr>
              <p:cNvSpPr/>
              <p:nvPr/>
            </p:nvSpPr>
            <p:spPr bwMode="auto">
              <a:xfrm flipV="1">
                <a:off x="1052080" y="1683610"/>
                <a:ext cx="274539" cy="88200"/>
              </a:xfrm>
              <a:prstGeom prst="rect">
                <a:avLst/>
              </a:prstGeom>
              <a:solidFill>
                <a:srgbClr val="008000"/>
              </a:solidFill>
              <a:ln w="9525"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800">
                  <a:latin typeface="Arial" charset="0"/>
                  <a:ea typeface="ＭＳ Ｐゴシック" charset="-128"/>
                  <a:cs typeface="ＭＳ Ｐゴシック" charset="-128"/>
                </a:endParaRPr>
              </a:p>
            </p:txBody>
          </p:sp>
          <p:cxnSp>
            <p:nvCxnSpPr>
              <p:cNvPr id="37" name="Straight Arrow Connector 36">
                <a:extLst>
                  <a:ext uri="{FF2B5EF4-FFF2-40B4-BE49-F238E27FC236}">
                    <a16:creationId xmlns:a16="http://schemas.microsoft.com/office/drawing/2014/main" id="{3EB99E1E-39DE-DB49-904B-C43BE3FDFF0A}"/>
                  </a:ext>
                </a:extLst>
              </p:cNvPr>
              <p:cNvCxnSpPr/>
              <p:nvPr/>
            </p:nvCxnSpPr>
            <p:spPr bwMode="auto">
              <a:xfrm flipV="1">
                <a:off x="1120715" y="1771811"/>
                <a:ext cx="0" cy="1764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38" name="Straight Arrow Connector 37">
                <a:extLst>
                  <a:ext uri="{FF2B5EF4-FFF2-40B4-BE49-F238E27FC236}">
                    <a16:creationId xmlns:a16="http://schemas.microsoft.com/office/drawing/2014/main" id="{60667B1C-FFDB-A248-9D9D-FE475F07BF9D}"/>
                  </a:ext>
                </a:extLst>
              </p:cNvPr>
              <p:cNvCxnSpPr/>
              <p:nvPr/>
            </p:nvCxnSpPr>
            <p:spPr bwMode="auto">
              <a:xfrm>
                <a:off x="638841" y="643583"/>
                <a:ext cx="2860" cy="1635379"/>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39" name="Straight Arrow Connector 38">
                <a:extLst>
                  <a:ext uri="{FF2B5EF4-FFF2-40B4-BE49-F238E27FC236}">
                    <a16:creationId xmlns:a16="http://schemas.microsoft.com/office/drawing/2014/main" id="{979BFCD8-44BC-314B-89F3-CDBC9647C6E4}"/>
                  </a:ext>
                </a:extLst>
              </p:cNvPr>
              <p:cNvCxnSpPr/>
              <p:nvPr/>
            </p:nvCxnSpPr>
            <p:spPr bwMode="auto">
              <a:xfrm>
                <a:off x="640270" y="2256912"/>
                <a:ext cx="699218" cy="1837"/>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40" name="Straight Arrow Connector 39">
                <a:extLst>
                  <a:ext uri="{FF2B5EF4-FFF2-40B4-BE49-F238E27FC236}">
                    <a16:creationId xmlns:a16="http://schemas.microsoft.com/office/drawing/2014/main" id="{AF4D9DAB-9CB4-314F-8834-8986A9D30C74}"/>
                  </a:ext>
                </a:extLst>
              </p:cNvPr>
              <p:cNvCxnSpPr/>
              <p:nvPr/>
            </p:nvCxnSpPr>
            <p:spPr bwMode="auto">
              <a:xfrm>
                <a:off x="640270" y="665633"/>
                <a:ext cx="394650" cy="3674"/>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41" name="Straight Arrow Connector 40">
                <a:extLst>
                  <a:ext uri="{FF2B5EF4-FFF2-40B4-BE49-F238E27FC236}">
                    <a16:creationId xmlns:a16="http://schemas.microsoft.com/office/drawing/2014/main" id="{B9B1BADC-153B-5E49-8101-F91C97C7F487}"/>
                  </a:ext>
                </a:extLst>
              </p:cNvPr>
              <p:cNvCxnSpPr/>
              <p:nvPr/>
            </p:nvCxnSpPr>
            <p:spPr bwMode="auto">
              <a:xfrm flipV="1">
                <a:off x="1255124" y="1771811"/>
                <a:ext cx="2860" cy="244388"/>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42" name="Straight Arrow Connector 41">
                <a:extLst>
                  <a:ext uri="{FF2B5EF4-FFF2-40B4-BE49-F238E27FC236}">
                    <a16:creationId xmlns:a16="http://schemas.microsoft.com/office/drawing/2014/main" id="{94B7706B-A243-5143-B0AF-036945E09612}"/>
                  </a:ext>
                </a:extLst>
              </p:cNvPr>
              <p:cNvCxnSpPr/>
              <p:nvPr/>
            </p:nvCxnSpPr>
            <p:spPr bwMode="auto">
              <a:xfrm flipV="1">
                <a:off x="641700" y="1729548"/>
                <a:ext cx="218774" cy="1"/>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43" name="Straight Arrow Connector 42">
                <a:extLst>
                  <a:ext uri="{FF2B5EF4-FFF2-40B4-BE49-F238E27FC236}">
                    <a16:creationId xmlns:a16="http://schemas.microsoft.com/office/drawing/2014/main" id="{5CB8DC42-3EC4-2C4C-8958-781B9171D0DF}"/>
                  </a:ext>
                </a:extLst>
              </p:cNvPr>
              <p:cNvCxnSpPr/>
              <p:nvPr/>
            </p:nvCxnSpPr>
            <p:spPr bwMode="auto">
              <a:xfrm>
                <a:off x="2184555" y="360607"/>
                <a:ext cx="0" cy="220501"/>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44" name="Straight Arrow Connector 43">
                <a:extLst>
                  <a:ext uri="{FF2B5EF4-FFF2-40B4-BE49-F238E27FC236}">
                    <a16:creationId xmlns:a16="http://schemas.microsoft.com/office/drawing/2014/main" id="{699219C0-5588-DF40-90F5-17091DD1ECF4}"/>
                  </a:ext>
                </a:extLst>
              </p:cNvPr>
              <p:cNvCxnSpPr/>
              <p:nvPr/>
            </p:nvCxnSpPr>
            <p:spPr bwMode="auto">
              <a:xfrm flipV="1">
                <a:off x="365731" y="356932"/>
                <a:ext cx="3029943" cy="3675"/>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45" name="Straight Arrow Connector 44">
                <a:extLst>
                  <a:ext uri="{FF2B5EF4-FFF2-40B4-BE49-F238E27FC236}">
                    <a16:creationId xmlns:a16="http://schemas.microsoft.com/office/drawing/2014/main" id="{41D9B7A0-076C-964A-BBD7-7699FF4F4D24}"/>
                  </a:ext>
                </a:extLst>
              </p:cNvPr>
              <p:cNvCxnSpPr/>
              <p:nvPr/>
            </p:nvCxnSpPr>
            <p:spPr bwMode="auto">
              <a:xfrm>
                <a:off x="3454300" y="669308"/>
                <a:ext cx="0" cy="220501"/>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46" name="Straight Arrow Connector 45">
                <a:extLst>
                  <a:ext uri="{FF2B5EF4-FFF2-40B4-BE49-F238E27FC236}">
                    <a16:creationId xmlns:a16="http://schemas.microsoft.com/office/drawing/2014/main" id="{764502B7-6D40-EA42-8142-BE0B909DB37E}"/>
                  </a:ext>
                </a:extLst>
              </p:cNvPr>
              <p:cNvCxnSpPr/>
              <p:nvPr/>
            </p:nvCxnSpPr>
            <p:spPr bwMode="auto">
              <a:xfrm>
                <a:off x="3214078" y="1727710"/>
                <a:ext cx="0" cy="308701"/>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47" name="Straight Arrow Connector 46">
                <a:extLst>
                  <a:ext uri="{FF2B5EF4-FFF2-40B4-BE49-F238E27FC236}">
                    <a16:creationId xmlns:a16="http://schemas.microsoft.com/office/drawing/2014/main" id="{3C2DB1BE-F45F-6941-B3F7-C290CCFA1453}"/>
                  </a:ext>
                </a:extLst>
              </p:cNvPr>
              <p:cNvCxnSpPr/>
              <p:nvPr/>
            </p:nvCxnSpPr>
            <p:spPr bwMode="auto">
              <a:xfrm>
                <a:off x="3694522" y="1727710"/>
                <a:ext cx="0" cy="617402"/>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48" name="Straight Arrow Connector 47">
                <a:extLst>
                  <a:ext uri="{FF2B5EF4-FFF2-40B4-BE49-F238E27FC236}">
                    <a16:creationId xmlns:a16="http://schemas.microsoft.com/office/drawing/2014/main" id="{209D4496-C839-754F-93FC-77AF2A2FD0F3}"/>
                  </a:ext>
                </a:extLst>
              </p:cNvPr>
              <p:cNvCxnSpPr/>
              <p:nvPr/>
            </p:nvCxnSpPr>
            <p:spPr bwMode="auto">
              <a:xfrm>
                <a:off x="3382805" y="336719"/>
                <a:ext cx="2860" cy="244388"/>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sp>
            <p:nvSpPr>
              <p:cNvPr id="49" name="Rectangle 48">
                <a:extLst>
                  <a:ext uri="{FF2B5EF4-FFF2-40B4-BE49-F238E27FC236}">
                    <a16:creationId xmlns:a16="http://schemas.microsoft.com/office/drawing/2014/main" id="{28A3320B-5CF2-8047-8BD7-43B0CEA253ED}"/>
                  </a:ext>
                </a:extLst>
              </p:cNvPr>
              <p:cNvSpPr/>
              <p:nvPr/>
            </p:nvSpPr>
            <p:spPr bwMode="auto">
              <a:xfrm flipV="1">
                <a:off x="3317030" y="581108"/>
                <a:ext cx="274539" cy="88200"/>
              </a:xfrm>
              <a:prstGeom prst="rect">
                <a:avLst/>
              </a:prstGeom>
              <a:solidFill>
                <a:srgbClr val="008000"/>
              </a:solidFill>
              <a:ln w="9525"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800">
                  <a:latin typeface="Arial" charset="0"/>
                  <a:ea typeface="ＭＳ Ｐゴシック" charset="-128"/>
                  <a:cs typeface="ＭＳ Ｐゴシック" charset="-128"/>
                </a:endParaRPr>
              </a:p>
            </p:txBody>
          </p:sp>
          <p:sp>
            <p:nvSpPr>
              <p:cNvPr id="50" name="Rectangle 49">
                <a:extLst>
                  <a:ext uri="{FF2B5EF4-FFF2-40B4-BE49-F238E27FC236}">
                    <a16:creationId xmlns:a16="http://schemas.microsoft.com/office/drawing/2014/main" id="{80FD57C7-8807-034B-842E-4DD81E6B43CE}"/>
                  </a:ext>
                </a:extLst>
              </p:cNvPr>
              <p:cNvSpPr/>
              <p:nvPr/>
            </p:nvSpPr>
            <p:spPr bwMode="auto">
              <a:xfrm flipV="1">
                <a:off x="3008173" y="2036411"/>
                <a:ext cx="274539" cy="88200"/>
              </a:xfrm>
              <a:prstGeom prst="rect">
                <a:avLst/>
              </a:prstGeom>
              <a:solidFill>
                <a:srgbClr val="008000"/>
              </a:solidFill>
              <a:ln w="9525"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800">
                  <a:latin typeface="Arial" charset="0"/>
                  <a:ea typeface="ＭＳ Ｐゴシック" charset="-128"/>
                  <a:cs typeface="ＭＳ Ｐゴシック" charset="-128"/>
                </a:endParaRPr>
              </a:p>
            </p:txBody>
          </p:sp>
          <p:cxnSp>
            <p:nvCxnSpPr>
              <p:cNvPr id="51" name="Straight Arrow Connector 50">
                <a:extLst>
                  <a:ext uri="{FF2B5EF4-FFF2-40B4-BE49-F238E27FC236}">
                    <a16:creationId xmlns:a16="http://schemas.microsoft.com/office/drawing/2014/main" id="{5B811A1A-80F7-6242-8330-B75C41A7C224}"/>
                  </a:ext>
                </a:extLst>
              </p:cNvPr>
              <p:cNvCxnSpPr/>
              <p:nvPr/>
            </p:nvCxnSpPr>
            <p:spPr bwMode="auto">
              <a:xfrm>
                <a:off x="3076808" y="1815911"/>
                <a:ext cx="0" cy="220501"/>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52" name="Straight Arrow Connector 51">
                <a:extLst>
                  <a:ext uri="{FF2B5EF4-FFF2-40B4-BE49-F238E27FC236}">
                    <a16:creationId xmlns:a16="http://schemas.microsoft.com/office/drawing/2014/main" id="{542B9B50-DD75-E047-A1D9-B2D711CFD947}"/>
                  </a:ext>
                </a:extLst>
              </p:cNvPr>
              <p:cNvCxnSpPr/>
              <p:nvPr/>
            </p:nvCxnSpPr>
            <p:spPr bwMode="auto">
              <a:xfrm>
                <a:off x="3145443" y="2124611"/>
                <a:ext cx="0" cy="220501"/>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53" name="Straight Arrow Connector 52">
                <a:extLst>
                  <a:ext uri="{FF2B5EF4-FFF2-40B4-BE49-F238E27FC236}">
                    <a16:creationId xmlns:a16="http://schemas.microsoft.com/office/drawing/2014/main" id="{D773E62B-1813-BE4F-8A86-8C22B9AA439B}"/>
                  </a:ext>
                </a:extLst>
              </p:cNvPr>
              <p:cNvCxnSpPr/>
              <p:nvPr/>
            </p:nvCxnSpPr>
            <p:spPr bwMode="auto">
              <a:xfrm>
                <a:off x="2686447" y="3357577"/>
                <a:ext cx="1351249" cy="1838"/>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54" name="Straight Arrow Connector 53">
                <a:extLst>
                  <a:ext uri="{FF2B5EF4-FFF2-40B4-BE49-F238E27FC236}">
                    <a16:creationId xmlns:a16="http://schemas.microsoft.com/office/drawing/2014/main" id="{91BE6996-1B3E-CE4D-9BF6-67EB41DF6293}"/>
                  </a:ext>
                </a:extLst>
              </p:cNvPr>
              <p:cNvCxnSpPr/>
              <p:nvPr/>
            </p:nvCxnSpPr>
            <p:spPr bwMode="auto">
              <a:xfrm>
                <a:off x="4037696" y="360607"/>
                <a:ext cx="1430" cy="3020857"/>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55" name="Straight Arrow Connector 54">
                <a:extLst>
                  <a:ext uri="{FF2B5EF4-FFF2-40B4-BE49-F238E27FC236}">
                    <a16:creationId xmlns:a16="http://schemas.microsoft.com/office/drawing/2014/main" id="{6BC2922D-5190-CE47-82E9-49258EDBAF65}"/>
                  </a:ext>
                </a:extLst>
              </p:cNvPr>
              <p:cNvCxnSpPr/>
              <p:nvPr/>
            </p:nvCxnSpPr>
            <p:spPr bwMode="auto">
              <a:xfrm>
                <a:off x="3504346" y="358770"/>
                <a:ext cx="549079" cy="5513"/>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56" name="Straight Arrow Connector 55">
                <a:extLst>
                  <a:ext uri="{FF2B5EF4-FFF2-40B4-BE49-F238E27FC236}">
                    <a16:creationId xmlns:a16="http://schemas.microsoft.com/office/drawing/2014/main" id="{01BA43B8-8922-7B4A-B71B-FA30FD62D68D}"/>
                  </a:ext>
                </a:extLst>
              </p:cNvPr>
              <p:cNvCxnSpPr/>
              <p:nvPr/>
            </p:nvCxnSpPr>
            <p:spPr bwMode="auto">
              <a:xfrm>
                <a:off x="3521505" y="340395"/>
                <a:ext cx="1430" cy="240713"/>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57" name="Straight Arrow Connector 56">
                <a:extLst>
                  <a:ext uri="{FF2B5EF4-FFF2-40B4-BE49-F238E27FC236}">
                    <a16:creationId xmlns:a16="http://schemas.microsoft.com/office/drawing/2014/main" id="{573B373D-FB6E-1D42-A09E-06A6013500D7}"/>
                  </a:ext>
                </a:extLst>
              </p:cNvPr>
              <p:cNvCxnSpPr/>
              <p:nvPr/>
            </p:nvCxnSpPr>
            <p:spPr bwMode="auto">
              <a:xfrm>
                <a:off x="1446730" y="2255074"/>
                <a:ext cx="1252586" cy="1838"/>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58" name="Straight Arrow Connector 57">
                <a:extLst>
                  <a:ext uri="{FF2B5EF4-FFF2-40B4-BE49-F238E27FC236}">
                    <a16:creationId xmlns:a16="http://schemas.microsoft.com/office/drawing/2014/main" id="{CDC65E14-C29B-D743-BC44-8613352D56E6}"/>
                  </a:ext>
                </a:extLst>
              </p:cNvPr>
              <p:cNvCxnSpPr/>
              <p:nvPr/>
            </p:nvCxnSpPr>
            <p:spPr bwMode="auto">
              <a:xfrm>
                <a:off x="2696457" y="2236699"/>
                <a:ext cx="2860" cy="1141090"/>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59" name="Straight Arrow Connector 58">
                <a:extLst>
                  <a:ext uri="{FF2B5EF4-FFF2-40B4-BE49-F238E27FC236}">
                    <a16:creationId xmlns:a16="http://schemas.microsoft.com/office/drawing/2014/main" id="{6E1526FF-8784-F04E-AC0E-AA052FF30977}"/>
                  </a:ext>
                </a:extLst>
              </p:cNvPr>
              <p:cNvCxnSpPr/>
              <p:nvPr/>
            </p:nvCxnSpPr>
            <p:spPr bwMode="auto">
              <a:xfrm flipV="1">
                <a:off x="1246545" y="1992311"/>
                <a:ext cx="629153" cy="3675"/>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60" name="Straight Arrow Connector 59">
                <a:extLst>
                  <a:ext uri="{FF2B5EF4-FFF2-40B4-BE49-F238E27FC236}">
                    <a16:creationId xmlns:a16="http://schemas.microsoft.com/office/drawing/2014/main" id="{63A55354-AF8B-EC43-BB01-0BC7BD0079A2}"/>
                  </a:ext>
                </a:extLst>
              </p:cNvPr>
              <p:cNvCxnSpPr/>
              <p:nvPr/>
            </p:nvCxnSpPr>
            <p:spPr bwMode="auto">
              <a:xfrm flipV="1">
                <a:off x="2371871" y="1812236"/>
                <a:ext cx="722096" cy="1838"/>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61" name="Straight Arrow Connector 60">
                <a:extLst>
                  <a:ext uri="{FF2B5EF4-FFF2-40B4-BE49-F238E27FC236}">
                    <a16:creationId xmlns:a16="http://schemas.microsoft.com/office/drawing/2014/main" id="{1AE34EF9-AABD-8746-AD3A-4EBED959922D}"/>
                  </a:ext>
                </a:extLst>
              </p:cNvPr>
              <p:cNvCxnSpPr/>
              <p:nvPr/>
            </p:nvCxnSpPr>
            <p:spPr bwMode="auto">
              <a:xfrm>
                <a:off x="3419983" y="2742013"/>
                <a:ext cx="0" cy="617402"/>
              </a:xfrm>
              <a:prstGeom prst="straightConnector1">
                <a:avLst/>
              </a:prstGeom>
              <a:solidFill>
                <a:schemeClr val="accent1"/>
              </a:solidFill>
              <a:ln w="25400" cap="flat" cmpd="sng" algn="ctr">
                <a:solidFill>
                  <a:schemeClr val="tx1"/>
                </a:solidFill>
                <a:prstDash val="solid"/>
                <a:round/>
                <a:headEnd type="none" w="med" len="med"/>
                <a:tailEnd type="none"/>
              </a:ln>
              <a:effectLst/>
            </p:spPr>
          </p:cxnSp>
          <p:grpSp>
            <p:nvGrpSpPr>
              <p:cNvPr id="62" name="Group 61">
                <a:extLst>
                  <a:ext uri="{FF2B5EF4-FFF2-40B4-BE49-F238E27FC236}">
                    <a16:creationId xmlns:a16="http://schemas.microsoft.com/office/drawing/2014/main" id="{3C7ED998-2AAF-054C-9B76-C870644F471F}"/>
                  </a:ext>
                </a:extLst>
              </p:cNvPr>
              <p:cNvGrpSpPr/>
              <p:nvPr/>
            </p:nvGrpSpPr>
            <p:grpSpPr>
              <a:xfrm>
                <a:off x="3488617" y="2830213"/>
                <a:ext cx="446127" cy="185904"/>
                <a:chOff x="5715000" y="5774779"/>
                <a:chExt cx="990600" cy="321221"/>
              </a:xfrm>
            </p:grpSpPr>
            <p:sp>
              <p:nvSpPr>
                <p:cNvPr id="95" name="Rectangle 94">
                  <a:extLst>
                    <a:ext uri="{FF2B5EF4-FFF2-40B4-BE49-F238E27FC236}">
                      <a16:creationId xmlns:a16="http://schemas.microsoft.com/office/drawing/2014/main" id="{CAC72EF5-65F3-5149-831C-34552DC95E23}"/>
                    </a:ext>
                  </a:extLst>
                </p:cNvPr>
                <p:cNvSpPr/>
                <p:nvPr/>
              </p:nvSpPr>
              <p:spPr bwMode="auto">
                <a:xfrm>
                  <a:off x="5715000" y="5774779"/>
                  <a:ext cx="330200" cy="321221"/>
                </a:xfrm>
                <a:prstGeom prst="rect">
                  <a:avLst/>
                </a:prstGeom>
                <a:solidFill>
                  <a:srgbClr val="25C21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500" dirty="0">
                      <a:latin typeface="Arial" charset="0"/>
                      <a:ea typeface="ＭＳ Ｐゴシック" charset="-128"/>
                      <a:cs typeface="ＭＳ Ｐゴシック" charset="-128"/>
                    </a:rPr>
                    <a:t>N</a:t>
                  </a:r>
                </a:p>
              </p:txBody>
            </p:sp>
            <p:sp>
              <p:nvSpPr>
                <p:cNvPr id="96" name="Rectangle 95">
                  <a:extLst>
                    <a:ext uri="{FF2B5EF4-FFF2-40B4-BE49-F238E27FC236}">
                      <a16:creationId xmlns:a16="http://schemas.microsoft.com/office/drawing/2014/main" id="{FD3076DA-4DF6-884E-8DF2-F9D2C9347CB6}"/>
                    </a:ext>
                  </a:extLst>
                </p:cNvPr>
                <p:cNvSpPr/>
                <p:nvPr/>
              </p:nvSpPr>
              <p:spPr bwMode="auto">
                <a:xfrm>
                  <a:off x="6045200" y="5774779"/>
                  <a:ext cx="330200" cy="321221"/>
                </a:xfrm>
                <a:prstGeom prst="rect">
                  <a:avLst/>
                </a:prstGeom>
                <a:solidFill>
                  <a:srgbClr val="25C21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sz="500" dirty="0">
                      <a:latin typeface="Arial" charset="0"/>
                      <a:ea typeface="ＭＳ Ｐゴシック" charset="-128"/>
                      <a:cs typeface="ＭＳ Ｐゴシック" charset="-128"/>
                    </a:rPr>
                    <a:t>Z</a:t>
                  </a:r>
                </a:p>
              </p:txBody>
            </p:sp>
            <p:sp>
              <p:nvSpPr>
                <p:cNvPr id="97" name="Rectangle 96">
                  <a:extLst>
                    <a:ext uri="{FF2B5EF4-FFF2-40B4-BE49-F238E27FC236}">
                      <a16:creationId xmlns:a16="http://schemas.microsoft.com/office/drawing/2014/main" id="{A2543FCC-9976-E746-BE84-70F80079AC5D}"/>
                    </a:ext>
                  </a:extLst>
                </p:cNvPr>
                <p:cNvSpPr/>
                <p:nvPr/>
              </p:nvSpPr>
              <p:spPr bwMode="auto">
                <a:xfrm>
                  <a:off x="6375400" y="5774779"/>
                  <a:ext cx="330200" cy="321221"/>
                </a:xfrm>
                <a:prstGeom prst="rect">
                  <a:avLst/>
                </a:prstGeom>
                <a:solidFill>
                  <a:srgbClr val="25C21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eaLnBrk="0" fontAlgn="base" hangingPunct="0">
                    <a:spcBef>
                      <a:spcPct val="0"/>
                    </a:spcBef>
                    <a:spcAft>
                      <a:spcPct val="0"/>
                    </a:spcAft>
                  </a:pPr>
                  <a:r>
                    <a:rPr lang="en-US" sz="500" dirty="0">
                      <a:latin typeface="Arial" charset="0"/>
                      <a:ea typeface="ＭＳ Ｐゴシック" charset="-128"/>
                      <a:cs typeface="ＭＳ Ｐゴシック" charset="-128"/>
                    </a:rPr>
                    <a:t>P</a:t>
                  </a:r>
                </a:p>
              </p:txBody>
            </p:sp>
          </p:grpSp>
          <p:cxnSp>
            <p:nvCxnSpPr>
              <p:cNvPr id="63" name="Straight Arrow Connector 62">
                <a:extLst>
                  <a:ext uri="{FF2B5EF4-FFF2-40B4-BE49-F238E27FC236}">
                    <a16:creationId xmlns:a16="http://schemas.microsoft.com/office/drawing/2014/main" id="{4D17BB34-DE95-6B48-8D06-75F02FF861B8}"/>
                  </a:ext>
                </a:extLst>
              </p:cNvPr>
              <p:cNvCxnSpPr/>
              <p:nvPr/>
            </p:nvCxnSpPr>
            <p:spPr bwMode="auto">
              <a:xfrm flipH="1">
                <a:off x="2389030" y="1286709"/>
                <a:ext cx="1431" cy="549414"/>
              </a:xfrm>
              <a:prstGeom prst="straightConnector1">
                <a:avLst/>
              </a:prstGeom>
              <a:solidFill>
                <a:schemeClr val="accent1"/>
              </a:solidFill>
              <a:ln w="25400" cap="flat" cmpd="sng" algn="ctr">
                <a:solidFill>
                  <a:schemeClr val="tx1"/>
                </a:solidFill>
                <a:prstDash val="solid"/>
                <a:round/>
                <a:headEnd type="none" w="med" len="med"/>
                <a:tailEnd type="none"/>
              </a:ln>
              <a:effectLst/>
            </p:spPr>
          </p:cxnSp>
          <p:cxnSp>
            <p:nvCxnSpPr>
              <p:cNvPr id="64" name="Straight Arrow Connector 63">
                <a:extLst>
                  <a:ext uri="{FF2B5EF4-FFF2-40B4-BE49-F238E27FC236}">
                    <a16:creationId xmlns:a16="http://schemas.microsoft.com/office/drawing/2014/main" id="{BAB99D75-B1A8-F546-B70B-A180250078D4}"/>
                  </a:ext>
                </a:extLst>
              </p:cNvPr>
              <p:cNvCxnSpPr/>
              <p:nvPr/>
            </p:nvCxnSpPr>
            <p:spPr bwMode="auto">
              <a:xfrm>
                <a:off x="1875698" y="1330809"/>
                <a:ext cx="1430" cy="683552"/>
              </a:xfrm>
              <a:prstGeom prst="straightConnector1">
                <a:avLst/>
              </a:prstGeom>
              <a:solidFill>
                <a:schemeClr val="accent1"/>
              </a:solidFill>
              <a:ln w="25400" cap="flat" cmpd="sng" algn="ctr">
                <a:solidFill>
                  <a:schemeClr val="tx1"/>
                </a:solidFill>
                <a:prstDash val="solid"/>
                <a:round/>
                <a:headEnd type="none" w="med" len="med"/>
                <a:tailEnd type="none"/>
              </a:ln>
              <a:effectLst/>
            </p:spPr>
          </p:cxnSp>
          <p:sp>
            <p:nvSpPr>
              <p:cNvPr id="65" name="TextBox 64">
                <a:extLst>
                  <a:ext uri="{FF2B5EF4-FFF2-40B4-BE49-F238E27FC236}">
                    <a16:creationId xmlns:a16="http://schemas.microsoft.com/office/drawing/2014/main" id="{D92667BB-16D3-734E-9F86-D71475C2636A}"/>
                  </a:ext>
                </a:extLst>
              </p:cNvPr>
              <p:cNvSpPr txBox="1"/>
              <p:nvPr/>
            </p:nvSpPr>
            <p:spPr>
              <a:xfrm>
                <a:off x="1457786" y="877025"/>
                <a:ext cx="794634" cy="446256"/>
              </a:xfrm>
              <a:prstGeom prst="rect">
                <a:avLst/>
              </a:prstGeom>
              <a:noFill/>
            </p:spPr>
            <p:txBody>
              <a:bodyPr wrap="none" rtlCol="0">
                <a:spAutoFit/>
              </a:bodyPr>
              <a:lstStyle/>
              <a:p>
                <a:pPr algn="ctr"/>
                <a:r>
                  <a:rPr lang="en-US" sz="700" dirty="0"/>
                  <a:t>IR[8:0]</a:t>
                </a:r>
              </a:p>
              <a:p>
                <a:pPr algn="ctr"/>
                <a:r>
                  <a:rPr lang="en-US" sz="700" dirty="0"/>
                  <a:t>(sign ext.)</a:t>
                </a:r>
              </a:p>
            </p:txBody>
          </p:sp>
          <p:sp>
            <p:nvSpPr>
              <p:cNvPr id="66" name="TextBox 65">
                <a:extLst>
                  <a:ext uri="{FF2B5EF4-FFF2-40B4-BE49-F238E27FC236}">
                    <a16:creationId xmlns:a16="http://schemas.microsoft.com/office/drawing/2014/main" id="{F8190733-9B9C-E14B-BB08-A3D02FDE0729}"/>
                  </a:ext>
                </a:extLst>
              </p:cNvPr>
              <p:cNvSpPr txBox="1"/>
              <p:nvPr/>
            </p:nvSpPr>
            <p:spPr>
              <a:xfrm>
                <a:off x="1972549" y="877025"/>
                <a:ext cx="794634" cy="446256"/>
              </a:xfrm>
              <a:prstGeom prst="rect">
                <a:avLst/>
              </a:prstGeom>
              <a:noFill/>
            </p:spPr>
            <p:txBody>
              <a:bodyPr wrap="none" rtlCol="0">
                <a:spAutoFit/>
              </a:bodyPr>
              <a:lstStyle/>
              <a:p>
                <a:pPr algn="ctr"/>
                <a:r>
                  <a:rPr lang="en-US" sz="700" dirty="0"/>
                  <a:t>IR[5:0]</a:t>
                </a:r>
              </a:p>
              <a:p>
                <a:pPr algn="ctr"/>
                <a:r>
                  <a:rPr lang="en-US" sz="700" dirty="0"/>
                  <a:t>(sign ext.)</a:t>
                </a:r>
              </a:p>
            </p:txBody>
          </p:sp>
          <p:cxnSp>
            <p:nvCxnSpPr>
              <p:cNvPr id="67" name="Straight Arrow Connector 66">
                <a:extLst>
                  <a:ext uri="{FF2B5EF4-FFF2-40B4-BE49-F238E27FC236}">
                    <a16:creationId xmlns:a16="http://schemas.microsoft.com/office/drawing/2014/main" id="{C6AFB2AC-0074-6247-9790-3C228B682A8B}"/>
                  </a:ext>
                </a:extLst>
              </p:cNvPr>
              <p:cNvCxnSpPr/>
              <p:nvPr/>
            </p:nvCxnSpPr>
            <p:spPr bwMode="auto">
              <a:xfrm flipV="1">
                <a:off x="846175" y="1507210"/>
                <a:ext cx="2860" cy="244388"/>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68" name="Straight Arrow Connector 67">
                <a:extLst>
                  <a:ext uri="{FF2B5EF4-FFF2-40B4-BE49-F238E27FC236}">
                    <a16:creationId xmlns:a16="http://schemas.microsoft.com/office/drawing/2014/main" id="{8F64C9D8-1B88-404D-B7DB-B823F0F211B5}"/>
                  </a:ext>
                </a:extLst>
              </p:cNvPr>
              <p:cNvCxnSpPr/>
              <p:nvPr/>
            </p:nvCxnSpPr>
            <p:spPr bwMode="auto">
              <a:xfrm>
                <a:off x="1462459" y="2236699"/>
                <a:ext cx="1430" cy="240713"/>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sp>
            <p:nvSpPr>
              <p:cNvPr id="69" name="Oval 68">
                <a:extLst>
                  <a:ext uri="{FF2B5EF4-FFF2-40B4-BE49-F238E27FC236}">
                    <a16:creationId xmlns:a16="http://schemas.microsoft.com/office/drawing/2014/main" id="{EA9BE627-B43D-F842-AB32-B4BADD5A615B}"/>
                  </a:ext>
                </a:extLst>
              </p:cNvPr>
              <p:cNvSpPr/>
              <p:nvPr/>
            </p:nvSpPr>
            <p:spPr bwMode="auto">
              <a:xfrm>
                <a:off x="663149" y="2953326"/>
                <a:ext cx="84364" cy="106575"/>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800">
                  <a:latin typeface="Arial" charset="0"/>
                  <a:ea typeface="ＭＳ Ｐゴシック" charset="-128"/>
                  <a:cs typeface="ＭＳ Ｐゴシック" charset="-128"/>
                </a:endParaRPr>
              </a:p>
            </p:txBody>
          </p:sp>
          <p:sp>
            <p:nvSpPr>
              <p:cNvPr id="70" name="Oval 69">
                <a:extLst>
                  <a:ext uri="{FF2B5EF4-FFF2-40B4-BE49-F238E27FC236}">
                    <a16:creationId xmlns:a16="http://schemas.microsoft.com/office/drawing/2014/main" id="{74EE124F-2EEB-BF4D-AFE2-960CEDE66F38}"/>
                  </a:ext>
                </a:extLst>
              </p:cNvPr>
              <p:cNvSpPr/>
              <p:nvPr/>
            </p:nvSpPr>
            <p:spPr bwMode="auto">
              <a:xfrm>
                <a:off x="3378516" y="3298777"/>
                <a:ext cx="84364" cy="106575"/>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800">
                  <a:latin typeface="Arial" charset="0"/>
                  <a:ea typeface="ＭＳ Ｐゴシック" charset="-128"/>
                  <a:cs typeface="ＭＳ Ｐゴシック" charset="-128"/>
                </a:endParaRPr>
              </a:p>
            </p:txBody>
          </p:sp>
          <p:sp>
            <p:nvSpPr>
              <p:cNvPr id="71" name="Oval 70">
                <a:extLst>
                  <a:ext uri="{FF2B5EF4-FFF2-40B4-BE49-F238E27FC236}">
                    <a16:creationId xmlns:a16="http://schemas.microsoft.com/office/drawing/2014/main" id="{8396C427-77B4-C34D-BA60-FB9D86815774}"/>
                  </a:ext>
                </a:extLst>
              </p:cNvPr>
              <p:cNvSpPr/>
              <p:nvPr/>
            </p:nvSpPr>
            <p:spPr bwMode="auto">
              <a:xfrm>
                <a:off x="600233" y="1676260"/>
                <a:ext cx="84364" cy="106575"/>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800">
                  <a:latin typeface="Arial" charset="0"/>
                  <a:ea typeface="ＭＳ Ｐゴシック" charset="-128"/>
                  <a:cs typeface="ＭＳ Ｐゴシック" charset="-128"/>
                </a:endParaRPr>
              </a:p>
            </p:txBody>
          </p:sp>
          <p:sp>
            <p:nvSpPr>
              <p:cNvPr id="72" name="Oval 71">
                <a:extLst>
                  <a:ext uri="{FF2B5EF4-FFF2-40B4-BE49-F238E27FC236}">
                    <a16:creationId xmlns:a16="http://schemas.microsoft.com/office/drawing/2014/main" id="{E335DB91-3D58-1A4E-B04F-25A776387E98}"/>
                  </a:ext>
                </a:extLst>
              </p:cNvPr>
              <p:cNvSpPr/>
              <p:nvPr/>
            </p:nvSpPr>
            <p:spPr bwMode="auto">
              <a:xfrm>
                <a:off x="2143088" y="307320"/>
                <a:ext cx="84364" cy="106575"/>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800">
                  <a:latin typeface="Arial" charset="0"/>
                  <a:ea typeface="ＭＳ Ｐゴシック" charset="-128"/>
                  <a:cs typeface="ＭＳ Ｐゴシック" charset="-128"/>
                </a:endParaRPr>
              </a:p>
            </p:txBody>
          </p:sp>
          <p:cxnSp>
            <p:nvCxnSpPr>
              <p:cNvPr id="73" name="Straight Arrow Connector 72">
                <a:extLst>
                  <a:ext uri="{FF2B5EF4-FFF2-40B4-BE49-F238E27FC236}">
                    <a16:creationId xmlns:a16="http://schemas.microsoft.com/office/drawing/2014/main" id="{AC5C5FAC-D428-A447-89C5-33CBFBC1D250}"/>
                  </a:ext>
                </a:extLst>
              </p:cNvPr>
              <p:cNvCxnSpPr>
                <a:stCxn id="21" idx="1"/>
              </p:cNvCxnSpPr>
              <p:nvPr/>
            </p:nvCxnSpPr>
            <p:spPr bwMode="auto">
              <a:xfrm flipH="1" flipV="1">
                <a:off x="258489" y="2828376"/>
                <a:ext cx="175877" cy="1838"/>
              </a:xfrm>
              <a:prstGeom prst="straightConnector1">
                <a:avLst/>
              </a:prstGeom>
              <a:solidFill>
                <a:schemeClr val="accent1"/>
              </a:solidFill>
              <a:ln w="19050" cap="flat" cmpd="sng" algn="ctr">
                <a:solidFill>
                  <a:schemeClr val="tx1"/>
                </a:solidFill>
                <a:prstDash val="solid"/>
                <a:round/>
                <a:headEnd type="none" w="lg" len="lg"/>
                <a:tailEnd type="none" w="lg" len="lg"/>
              </a:ln>
              <a:effectLst/>
            </p:spPr>
          </p:cxnSp>
          <p:cxnSp>
            <p:nvCxnSpPr>
              <p:cNvPr id="74" name="Straight Arrow Connector 73">
                <a:extLst>
                  <a:ext uri="{FF2B5EF4-FFF2-40B4-BE49-F238E27FC236}">
                    <a16:creationId xmlns:a16="http://schemas.microsoft.com/office/drawing/2014/main" id="{DB257601-5DD7-4543-B8E3-91B04967B912}"/>
                  </a:ext>
                </a:extLst>
              </p:cNvPr>
              <p:cNvCxnSpPr/>
              <p:nvPr/>
            </p:nvCxnSpPr>
            <p:spPr bwMode="auto">
              <a:xfrm flipH="1" flipV="1">
                <a:off x="1665504" y="2828376"/>
                <a:ext cx="141559" cy="1837"/>
              </a:xfrm>
              <a:prstGeom prst="straightConnector1">
                <a:avLst/>
              </a:prstGeom>
              <a:solidFill>
                <a:schemeClr val="accent1"/>
              </a:solidFill>
              <a:ln w="19050" cap="flat" cmpd="sng" algn="ctr">
                <a:solidFill>
                  <a:schemeClr val="tx1"/>
                </a:solidFill>
                <a:prstDash val="solid"/>
                <a:round/>
                <a:headEnd type="none" w="lg" len="lg"/>
                <a:tailEnd type="none" w="lg" len="lg"/>
              </a:ln>
              <a:effectLst/>
            </p:spPr>
          </p:cxnSp>
          <p:cxnSp>
            <p:nvCxnSpPr>
              <p:cNvPr id="75" name="Straight Arrow Connector 74">
                <a:extLst>
                  <a:ext uri="{FF2B5EF4-FFF2-40B4-BE49-F238E27FC236}">
                    <a16:creationId xmlns:a16="http://schemas.microsoft.com/office/drawing/2014/main" id="{38F07EA5-83D4-7045-9058-0A2C2C7151E1}"/>
                  </a:ext>
                </a:extLst>
              </p:cNvPr>
              <p:cNvCxnSpPr/>
              <p:nvPr/>
            </p:nvCxnSpPr>
            <p:spPr bwMode="auto">
              <a:xfrm flipH="1" flipV="1">
                <a:off x="1326619" y="922884"/>
                <a:ext cx="72924" cy="1837"/>
              </a:xfrm>
              <a:prstGeom prst="straightConnector1">
                <a:avLst/>
              </a:prstGeom>
              <a:solidFill>
                <a:schemeClr val="accent1"/>
              </a:solidFill>
              <a:ln w="19050" cap="flat" cmpd="sng" algn="ctr">
                <a:solidFill>
                  <a:schemeClr val="tx1"/>
                </a:solidFill>
                <a:prstDash val="solid"/>
                <a:round/>
                <a:headEnd type="none" w="lg" len="lg"/>
                <a:tailEnd type="none" w="lg" len="lg"/>
              </a:ln>
              <a:effectLst/>
            </p:spPr>
          </p:cxnSp>
          <p:cxnSp>
            <p:nvCxnSpPr>
              <p:cNvPr id="76" name="Straight Arrow Connector 75">
                <a:extLst>
                  <a:ext uri="{FF2B5EF4-FFF2-40B4-BE49-F238E27FC236}">
                    <a16:creationId xmlns:a16="http://schemas.microsoft.com/office/drawing/2014/main" id="{28B7B889-D9BA-A74D-A05E-6721D787211C}"/>
                  </a:ext>
                </a:extLst>
              </p:cNvPr>
              <p:cNvCxnSpPr/>
              <p:nvPr/>
            </p:nvCxnSpPr>
            <p:spPr bwMode="auto">
              <a:xfrm flipH="1" flipV="1">
                <a:off x="2493412" y="669308"/>
                <a:ext cx="72924" cy="1837"/>
              </a:xfrm>
              <a:prstGeom prst="straightConnector1">
                <a:avLst/>
              </a:prstGeom>
              <a:solidFill>
                <a:schemeClr val="accent1"/>
              </a:solidFill>
              <a:ln w="19050" cap="flat" cmpd="sng" algn="ctr">
                <a:solidFill>
                  <a:schemeClr val="tx1"/>
                </a:solidFill>
                <a:prstDash val="solid"/>
                <a:round/>
                <a:headEnd type="none" w="lg" len="lg"/>
                <a:tailEnd type="none" w="lg" len="lg"/>
              </a:ln>
              <a:effectLst/>
            </p:spPr>
          </p:cxnSp>
          <p:cxnSp>
            <p:nvCxnSpPr>
              <p:cNvPr id="77" name="Straight Arrow Connector 76">
                <a:extLst>
                  <a:ext uri="{FF2B5EF4-FFF2-40B4-BE49-F238E27FC236}">
                    <a16:creationId xmlns:a16="http://schemas.microsoft.com/office/drawing/2014/main" id="{19D2B848-F9DB-004A-950F-BC7A3A353F6D}"/>
                  </a:ext>
                </a:extLst>
              </p:cNvPr>
              <p:cNvCxnSpPr/>
              <p:nvPr/>
            </p:nvCxnSpPr>
            <p:spPr bwMode="auto">
              <a:xfrm flipH="1" flipV="1">
                <a:off x="1532524" y="2521512"/>
                <a:ext cx="350324" cy="3675"/>
              </a:xfrm>
              <a:prstGeom prst="straightConnector1">
                <a:avLst/>
              </a:prstGeom>
              <a:solidFill>
                <a:schemeClr val="accent1"/>
              </a:solidFill>
              <a:ln w="19050" cap="flat" cmpd="sng" algn="ctr">
                <a:solidFill>
                  <a:schemeClr val="tx1"/>
                </a:solidFill>
                <a:prstDash val="solid"/>
                <a:round/>
                <a:headEnd type="none" w="lg" len="lg"/>
                <a:tailEnd type="none" w="lg" len="lg"/>
              </a:ln>
              <a:effectLst/>
            </p:spPr>
          </p:cxnSp>
          <p:cxnSp>
            <p:nvCxnSpPr>
              <p:cNvPr id="78" name="Straight Arrow Connector 77">
                <a:extLst>
                  <a:ext uri="{FF2B5EF4-FFF2-40B4-BE49-F238E27FC236}">
                    <a16:creationId xmlns:a16="http://schemas.microsoft.com/office/drawing/2014/main" id="{0C2DCF58-1215-6549-87BF-206E13C504CF}"/>
                  </a:ext>
                </a:extLst>
              </p:cNvPr>
              <p:cNvCxnSpPr/>
              <p:nvPr/>
            </p:nvCxnSpPr>
            <p:spPr bwMode="auto">
              <a:xfrm flipH="1">
                <a:off x="1326620" y="1727710"/>
                <a:ext cx="102952" cy="0"/>
              </a:xfrm>
              <a:prstGeom prst="straightConnector1">
                <a:avLst/>
              </a:prstGeom>
              <a:solidFill>
                <a:schemeClr val="accent1"/>
              </a:solidFill>
              <a:ln w="19050" cap="flat" cmpd="sng" algn="ctr">
                <a:solidFill>
                  <a:schemeClr val="tx1"/>
                </a:solidFill>
                <a:prstDash val="solid"/>
                <a:round/>
                <a:headEnd type="none" w="lg" len="lg"/>
                <a:tailEnd type="none" w="lg" len="lg"/>
              </a:ln>
              <a:effectLst/>
            </p:spPr>
          </p:cxnSp>
          <p:cxnSp>
            <p:nvCxnSpPr>
              <p:cNvPr id="79" name="Straight Arrow Connector 78">
                <a:extLst>
                  <a:ext uri="{FF2B5EF4-FFF2-40B4-BE49-F238E27FC236}">
                    <a16:creationId xmlns:a16="http://schemas.microsoft.com/office/drawing/2014/main" id="{8BA6EF86-224D-F941-8AFA-8C46817AD344}"/>
                  </a:ext>
                </a:extLst>
              </p:cNvPr>
              <p:cNvCxnSpPr/>
              <p:nvPr/>
            </p:nvCxnSpPr>
            <p:spPr bwMode="auto">
              <a:xfrm flipH="1">
                <a:off x="2905221" y="2080511"/>
                <a:ext cx="102952" cy="0"/>
              </a:xfrm>
              <a:prstGeom prst="straightConnector1">
                <a:avLst/>
              </a:prstGeom>
              <a:solidFill>
                <a:schemeClr val="accent1"/>
              </a:solidFill>
              <a:ln w="19050" cap="flat" cmpd="sng" algn="ctr">
                <a:solidFill>
                  <a:schemeClr val="tx1"/>
                </a:solidFill>
                <a:prstDash val="solid"/>
                <a:round/>
                <a:headEnd type="none" w="lg" len="lg"/>
                <a:tailEnd type="none" w="lg" len="lg"/>
              </a:ln>
              <a:effectLst/>
            </p:spPr>
          </p:cxnSp>
          <p:cxnSp>
            <p:nvCxnSpPr>
              <p:cNvPr id="80" name="Straight Arrow Connector 79">
                <a:extLst>
                  <a:ext uri="{FF2B5EF4-FFF2-40B4-BE49-F238E27FC236}">
                    <a16:creationId xmlns:a16="http://schemas.microsoft.com/office/drawing/2014/main" id="{3B2BDF5B-2C09-104F-AB4D-02707B587892}"/>
                  </a:ext>
                </a:extLst>
              </p:cNvPr>
              <p:cNvCxnSpPr/>
              <p:nvPr/>
            </p:nvCxnSpPr>
            <p:spPr bwMode="auto">
              <a:xfrm flipH="1">
                <a:off x="3214078" y="625208"/>
                <a:ext cx="102952" cy="0"/>
              </a:xfrm>
              <a:prstGeom prst="straightConnector1">
                <a:avLst/>
              </a:prstGeom>
              <a:solidFill>
                <a:schemeClr val="accent1"/>
              </a:solidFill>
              <a:ln w="19050" cap="flat" cmpd="sng" algn="ctr">
                <a:solidFill>
                  <a:schemeClr val="tx1"/>
                </a:solidFill>
                <a:prstDash val="solid"/>
                <a:round/>
                <a:headEnd type="none" w="lg" len="lg"/>
                <a:tailEnd type="none" w="lg" len="lg"/>
              </a:ln>
              <a:effectLst/>
            </p:spPr>
          </p:cxnSp>
          <p:cxnSp>
            <p:nvCxnSpPr>
              <p:cNvPr id="81" name="Straight Connector 80">
                <a:extLst>
                  <a:ext uri="{FF2B5EF4-FFF2-40B4-BE49-F238E27FC236}">
                    <a16:creationId xmlns:a16="http://schemas.microsoft.com/office/drawing/2014/main" id="{15A605BE-AC86-BE42-94A1-86184985933B}"/>
                  </a:ext>
                </a:extLst>
              </p:cNvPr>
              <p:cNvCxnSpPr/>
              <p:nvPr/>
            </p:nvCxnSpPr>
            <p:spPr bwMode="auto">
              <a:xfrm>
                <a:off x="1182200" y="1373072"/>
                <a:ext cx="13727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82" name="Straight Connector 81">
                <a:extLst>
                  <a:ext uri="{FF2B5EF4-FFF2-40B4-BE49-F238E27FC236}">
                    <a16:creationId xmlns:a16="http://schemas.microsoft.com/office/drawing/2014/main" id="{463CAEF1-A4E1-6F47-9576-58F4A1FE33C2}"/>
                  </a:ext>
                </a:extLst>
              </p:cNvPr>
              <p:cNvCxnSpPr/>
              <p:nvPr/>
            </p:nvCxnSpPr>
            <p:spPr bwMode="auto">
              <a:xfrm>
                <a:off x="2973856" y="2552715"/>
                <a:ext cx="13727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83" name="Straight Connector 82">
                <a:extLst>
                  <a:ext uri="{FF2B5EF4-FFF2-40B4-BE49-F238E27FC236}">
                    <a16:creationId xmlns:a16="http://schemas.microsoft.com/office/drawing/2014/main" id="{2A5757A0-B942-9343-BA84-AB561983E83F}"/>
                  </a:ext>
                </a:extLst>
              </p:cNvPr>
              <p:cNvCxnSpPr/>
              <p:nvPr/>
            </p:nvCxnSpPr>
            <p:spPr bwMode="auto">
              <a:xfrm flipH="1" flipV="1">
                <a:off x="2972426" y="2541725"/>
                <a:ext cx="1430" cy="11208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84" name="Straight Arrow Connector 83">
                <a:extLst>
                  <a:ext uri="{FF2B5EF4-FFF2-40B4-BE49-F238E27FC236}">
                    <a16:creationId xmlns:a16="http://schemas.microsoft.com/office/drawing/2014/main" id="{EFFB45F9-8737-1B4E-B20C-FDC1A93E7C3A}"/>
                  </a:ext>
                </a:extLst>
              </p:cNvPr>
              <p:cNvCxnSpPr/>
              <p:nvPr/>
            </p:nvCxnSpPr>
            <p:spPr bwMode="auto">
              <a:xfrm flipH="1">
                <a:off x="3934745" y="2918413"/>
                <a:ext cx="34317" cy="0"/>
              </a:xfrm>
              <a:prstGeom prst="straightConnector1">
                <a:avLst/>
              </a:prstGeom>
              <a:solidFill>
                <a:schemeClr val="accent1"/>
              </a:solidFill>
              <a:ln w="19050" cap="flat" cmpd="sng" algn="ctr">
                <a:solidFill>
                  <a:schemeClr val="tx1"/>
                </a:solidFill>
                <a:prstDash val="solid"/>
                <a:round/>
                <a:headEnd type="none" w="lg" len="lg"/>
                <a:tailEnd type="none" w="lg" len="lg"/>
              </a:ln>
              <a:effectLst/>
            </p:spPr>
          </p:cxnSp>
          <p:cxnSp>
            <p:nvCxnSpPr>
              <p:cNvPr id="85" name="Straight Arrow Connector 84">
                <a:extLst>
                  <a:ext uri="{FF2B5EF4-FFF2-40B4-BE49-F238E27FC236}">
                    <a16:creationId xmlns:a16="http://schemas.microsoft.com/office/drawing/2014/main" id="{516AB5A3-DCEC-5246-AAC3-87BC999ECF6F}"/>
                  </a:ext>
                </a:extLst>
              </p:cNvPr>
              <p:cNvCxnSpPr/>
              <p:nvPr/>
            </p:nvCxnSpPr>
            <p:spPr bwMode="auto">
              <a:xfrm flipH="1">
                <a:off x="3934744" y="3183014"/>
                <a:ext cx="34317" cy="0"/>
              </a:xfrm>
              <a:prstGeom prst="straightConnector1">
                <a:avLst/>
              </a:prstGeom>
              <a:solidFill>
                <a:schemeClr val="accent1"/>
              </a:solidFill>
              <a:ln w="19050" cap="flat" cmpd="sng" algn="ctr">
                <a:solidFill>
                  <a:schemeClr val="tx1"/>
                </a:solidFill>
                <a:prstDash val="solid"/>
                <a:round/>
                <a:headEnd type="none" w="lg" len="lg"/>
                <a:tailEnd type="none" w="lg" len="lg"/>
              </a:ln>
              <a:effectLst/>
            </p:spPr>
          </p:cxnSp>
          <p:cxnSp>
            <p:nvCxnSpPr>
              <p:cNvPr id="86" name="Straight Arrow Connector 85">
                <a:extLst>
                  <a:ext uri="{FF2B5EF4-FFF2-40B4-BE49-F238E27FC236}">
                    <a16:creationId xmlns:a16="http://schemas.microsoft.com/office/drawing/2014/main" id="{949134B1-4158-BE4E-B8E0-A477550E2506}"/>
                  </a:ext>
                </a:extLst>
              </p:cNvPr>
              <p:cNvCxnSpPr/>
              <p:nvPr/>
            </p:nvCxnSpPr>
            <p:spPr bwMode="auto">
              <a:xfrm>
                <a:off x="3967632" y="2916576"/>
                <a:ext cx="1430" cy="273788"/>
              </a:xfrm>
              <a:prstGeom prst="straightConnector1">
                <a:avLst/>
              </a:prstGeom>
              <a:solidFill>
                <a:schemeClr val="accent1"/>
              </a:solidFill>
              <a:ln w="19050" cap="flat" cmpd="sng" algn="ctr">
                <a:solidFill>
                  <a:schemeClr val="tx1"/>
                </a:solidFill>
                <a:prstDash val="solid"/>
                <a:round/>
                <a:headEnd type="none" w="lg" len="lg"/>
                <a:tailEnd type="none" w="lg" len="lg"/>
              </a:ln>
              <a:effectLst/>
            </p:spPr>
          </p:cxnSp>
          <p:cxnSp>
            <p:nvCxnSpPr>
              <p:cNvPr id="87" name="Straight Arrow Connector 86">
                <a:extLst>
                  <a:ext uri="{FF2B5EF4-FFF2-40B4-BE49-F238E27FC236}">
                    <a16:creationId xmlns:a16="http://schemas.microsoft.com/office/drawing/2014/main" id="{CA120EEE-89C8-5043-B668-52CA4AC0ED76}"/>
                  </a:ext>
                </a:extLst>
              </p:cNvPr>
              <p:cNvCxnSpPr/>
              <p:nvPr/>
            </p:nvCxnSpPr>
            <p:spPr bwMode="auto">
              <a:xfrm flipH="1" flipV="1">
                <a:off x="2767951" y="1018051"/>
                <a:ext cx="274539" cy="1838"/>
              </a:xfrm>
              <a:prstGeom prst="straightConnector1">
                <a:avLst/>
              </a:prstGeom>
              <a:solidFill>
                <a:schemeClr val="accent1"/>
              </a:solidFill>
              <a:ln w="19050" cap="flat" cmpd="sng" algn="ctr">
                <a:solidFill>
                  <a:schemeClr val="tx1"/>
                </a:solidFill>
                <a:prstDash val="solid"/>
                <a:round/>
                <a:headEnd type="none" w="lg" len="lg"/>
                <a:tailEnd type="none" w="lg" len="lg"/>
              </a:ln>
              <a:effectLst/>
            </p:spPr>
          </p:cxnSp>
          <p:cxnSp>
            <p:nvCxnSpPr>
              <p:cNvPr id="88" name="Straight Arrow Connector 87">
                <a:extLst>
                  <a:ext uri="{FF2B5EF4-FFF2-40B4-BE49-F238E27FC236}">
                    <a16:creationId xmlns:a16="http://schemas.microsoft.com/office/drawing/2014/main" id="{AC27152C-5F2E-7544-803D-A8D46199A397}"/>
                  </a:ext>
                </a:extLst>
              </p:cNvPr>
              <p:cNvCxnSpPr/>
              <p:nvPr/>
            </p:nvCxnSpPr>
            <p:spPr bwMode="auto">
              <a:xfrm flipH="1" flipV="1">
                <a:off x="2767951" y="1593573"/>
                <a:ext cx="274539" cy="1838"/>
              </a:xfrm>
              <a:prstGeom prst="straightConnector1">
                <a:avLst/>
              </a:prstGeom>
              <a:solidFill>
                <a:schemeClr val="accent1"/>
              </a:solidFill>
              <a:ln w="19050" cap="flat" cmpd="sng" algn="ctr">
                <a:solidFill>
                  <a:schemeClr val="tx1"/>
                </a:solidFill>
                <a:prstDash val="solid"/>
                <a:round/>
                <a:headEnd type="none" w="lg" len="lg"/>
                <a:tailEnd type="none" w="lg" len="lg"/>
              </a:ln>
              <a:effectLst/>
            </p:spPr>
          </p:cxnSp>
          <p:cxnSp>
            <p:nvCxnSpPr>
              <p:cNvPr id="89" name="Straight Arrow Connector 88">
                <a:extLst>
                  <a:ext uri="{FF2B5EF4-FFF2-40B4-BE49-F238E27FC236}">
                    <a16:creationId xmlns:a16="http://schemas.microsoft.com/office/drawing/2014/main" id="{D18F38E6-5AF8-8D41-8CA1-F3E1E6DD91AC}"/>
                  </a:ext>
                </a:extLst>
              </p:cNvPr>
              <p:cNvCxnSpPr/>
              <p:nvPr/>
            </p:nvCxnSpPr>
            <p:spPr bwMode="auto">
              <a:xfrm flipH="1">
                <a:off x="2902361" y="1286709"/>
                <a:ext cx="140130" cy="1"/>
              </a:xfrm>
              <a:prstGeom prst="straightConnector1">
                <a:avLst/>
              </a:prstGeom>
              <a:solidFill>
                <a:schemeClr val="accent1"/>
              </a:solidFill>
              <a:ln w="19050" cap="flat" cmpd="sng" algn="ctr">
                <a:solidFill>
                  <a:schemeClr val="tx1"/>
                </a:solidFill>
                <a:prstDash val="solid"/>
                <a:round/>
                <a:headEnd type="none" w="lg" len="lg"/>
                <a:tailEnd type="none" w="lg" len="lg"/>
              </a:ln>
              <a:effectLst/>
            </p:spPr>
          </p:cxnSp>
          <p:sp>
            <p:nvSpPr>
              <p:cNvPr id="90" name="TextBox 89">
                <a:extLst>
                  <a:ext uri="{FF2B5EF4-FFF2-40B4-BE49-F238E27FC236}">
                    <a16:creationId xmlns:a16="http://schemas.microsoft.com/office/drawing/2014/main" id="{AD9C1A78-9906-B040-8A43-E69D4C01972C}"/>
                  </a:ext>
                </a:extLst>
              </p:cNvPr>
              <p:cNvSpPr txBox="1"/>
              <p:nvPr/>
            </p:nvSpPr>
            <p:spPr>
              <a:xfrm>
                <a:off x="3625887" y="1513963"/>
                <a:ext cx="328033" cy="267754"/>
              </a:xfrm>
              <a:prstGeom prst="rect">
                <a:avLst/>
              </a:prstGeom>
              <a:noFill/>
            </p:spPr>
            <p:txBody>
              <a:bodyPr wrap="none" rtlCol="0">
                <a:spAutoFit/>
              </a:bodyPr>
              <a:lstStyle/>
              <a:p>
                <a:r>
                  <a:rPr lang="en-US" sz="600" dirty="0"/>
                  <a:t>1</a:t>
                </a:r>
              </a:p>
            </p:txBody>
          </p:sp>
          <p:sp>
            <p:nvSpPr>
              <p:cNvPr id="91" name="TextBox 90">
                <a:extLst>
                  <a:ext uri="{FF2B5EF4-FFF2-40B4-BE49-F238E27FC236}">
                    <a16:creationId xmlns:a16="http://schemas.microsoft.com/office/drawing/2014/main" id="{228EA68A-1C3A-EE48-8A7C-B177C91076DC}"/>
                  </a:ext>
                </a:extLst>
              </p:cNvPr>
              <p:cNvSpPr txBox="1"/>
              <p:nvPr/>
            </p:nvSpPr>
            <p:spPr>
              <a:xfrm>
                <a:off x="3145444" y="1507210"/>
                <a:ext cx="328033" cy="267754"/>
              </a:xfrm>
              <a:prstGeom prst="rect">
                <a:avLst/>
              </a:prstGeom>
              <a:noFill/>
            </p:spPr>
            <p:txBody>
              <a:bodyPr wrap="none" rtlCol="0">
                <a:spAutoFit/>
              </a:bodyPr>
              <a:lstStyle/>
              <a:p>
                <a:r>
                  <a:rPr lang="en-US" sz="600" dirty="0"/>
                  <a:t>2</a:t>
                </a:r>
              </a:p>
            </p:txBody>
          </p:sp>
          <p:cxnSp>
            <p:nvCxnSpPr>
              <p:cNvPr id="92" name="Straight Arrow Connector 91">
                <a:extLst>
                  <a:ext uri="{FF2B5EF4-FFF2-40B4-BE49-F238E27FC236}">
                    <a16:creationId xmlns:a16="http://schemas.microsoft.com/office/drawing/2014/main" id="{F0F882E2-0703-7F46-B04E-27970C410487}"/>
                  </a:ext>
                </a:extLst>
              </p:cNvPr>
              <p:cNvCxnSpPr/>
              <p:nvPr/>
            </p:nvCxnSpPr>
            <p:spPr bwMode="auto">
              <a:xfrm flipH="1">
                <a:off x="3866109" y="1020271"/>
                <a:ext cx="295988" cy="1838"/>
              </a:xfrm>
              <a:prstGeom prst="straightConnector1">
                <a:avLst/>
              </a:prstGeom>
              <a:solidFill>
                <a:schemeClr val="accent1"/>
              </a:solidFill>
              <a:ln w="19050" cap="flat" cmpd="sng" algn="ctr">
                <a:solidFill>
                  <a:schemeClr val="tx1"/>
                </a:solidFill>
                <a:prstDash val="solid"/>
                <a:round/>
                <a:headEnd type="none" w="lg" len="lg"/>
                <a:tailEnd type="none" w="lg" len="lg"/>
              </a:ln>
              <a:effectLst/>
            </p:spPr>
          </p:cxnSp>
          <p:cxnSp>
            <p:nvCxnSpPr>
              <p:cNvPr id="93" name="Straight Arrow Connector 92">
                <a:extLst>
                  <a:ext uri="{FF2B5EF4-FFF2-40B4-BE49-F238E27FC236}">
                    <a16:creationId xmlns:a16="http://schemas.microsoft.com/office/drawing/2014/main" id="{E798F46E-5157-2C4F-BF40-C6BBEA2E79B5}"/>
                  </a:ext>
                </a:extLst>
              </p:cNvPr>
              <p:cNvCxnSpPr/>
              <p:nvPr/>
            </p:nvCxnSpPr>
            <p:spPr bwMode="auto">
              <a:xfrm flipH="1">
                <a:off x="3866109" y="1635835"/>
                <a:ext cx="295988" cy="3676"/>
              </a:xfrm>
              <a:prstGeom prst="straightConnector1">
                <a:avLst/>
              </a:prstGeom>
              <a:solidFill>
                <a:schemeClr val="accent1"/>
              </a:solidFill>
              <a:ln w="19050" cap="flat" cmpd="sng" algn="ctr">
                <a:solidFill>
                  <a:schemeClr val="tx1"/>
                </a:solidFill>
                <a:prstDash val="solid"/>
                <a:round/>
                <a:headEnd type="none" w="lg" len="lg"/>
                <a:tailEnd type="none" w="lg" len="lg"/>
              </a:ln>
              <a:effectLst/>
            </p:spPr>
          </p:cxnSp>
          <p:cxnSp>
            <p:nvCxnSpPr>
              <p:cNvPr id="94" name="Straight Arrow Connector 93">
                <a:extLst>
                  <a:ext uri="{FF2B5EF4-FFF2-40B4-BE49-F238E27FC236}">
                    <a16:creationId xmlns:a16="http://schemas.microsoft.com/office/drawing/2014/main" id="{18BE0850-91BE-A942-84F1-D10EA5413C44}"/>
                  </a:ext>
                </a:extLst>
              </p:cNvPr>
              <p:cNvCxnSpPr/>
              <p:nvPr/>
            </p:nvCxnSpPr>
            <p:spPr bwMode="auto">
              <a:xfrm flipH="1">
                <a:off x="3866109" y="1330809"/>
                <a:ext cx="240222" cy="0"/>
              </a:xfrm>
              <a:prstGeom prst="straightConnector1">
                <a:avLst/>
              </a:prstGeom>
              <a:solidFill>
                <a:schemeClr val="accent1"/>
              </a:solidFill>
              <a:ln w="19050" cap="flat" cmpd="sng" algn="ctr">
                <a:solidFill>
                  <a:schemeClr val="tx1"/>
                </a:solidFill>
                <a:prstDash val="solid"/>
                <a:round/>
                <a:headEnd type="none" w="lg" len="lg"/>
                <a:tailEnd type="none" w="lg" len="lg"/>
              </a:ln>
              <a:effectLst/>
            </p:spPr>
          </p:cxnSp>
        </p:grpSp>
        <p:sp>
          <p:nvSpPr>
            <p:cNvPr id="15" name="TextBox 14">
              <a:extLst>
                <a:ext uri="{FF2B5EF4-FFF2-40B4-BE49-F238E27FC236}">
                  <a16:creationId xmlns:a16="http://schemas.microsoft.com/office/drawing/2014/main" id="{DCE9E837-2D00-A44D-A629-62AA004671C2}"/>
                </a:ext>
              </a:extLst>
            </p:cNvPr>
            <p:cNvSpPr txBox="1"/>
            <p:nvPr/>
          </p:nvSpPr>
          <p:spPr>
            <a:xfrm>
              <a:off x="126124" y="3163614"/>
              <a:ext cx="1239698" cy="307777"/>
            </a:xfrm>
            <a:prstGeom prst="rect">
              <a:avLst/>
            </a:prstGeom>
            <a:noFill/>
          </p:spPr>
          <p:txBody>
            <a:bodyPr wrap="none" rtlCol="0">
              <a:spAutoFit/>
            </a:bodyPr>
            <a:lstStyle/>
            <a:p>
              <a:r>
                <a:rPr lang="en-US" sz="1400" dirty="0"/>
                <a:t>CPU Data Path</a:t>
              </a:r>
            </a:p>
          </p:txBody>
        </p:sp>
      </p:grpSp>
      <p:sp>
        <p:nvSpPr>
          <p:cNvPr id="6" name="Rectangle 5">
            <a:extLst>
              <a:ext uri="{FF2B5EF4-FFF2-40B4-BE49-F238E27FC236}">
                <a16:creationId xmlns:a16="http://schemas.microsoft.com/office/drawing/2014/main" id="{7AAB5526-5364-DA4E-BAB6-111BFD51AAA9}"/>
              </a:ext>
            </a:extLst>
          </p:cNvPr>
          <p:cNvSpPr/>
          <p:nvPr/>
        </p:nvSpPr>
        <p:spPr>
          <a:xfrm>
            <a:off x="4887310" y="804047"/>
            <a:ext cx="977463" cy="2417381"/>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CPU</a:t>
            </a:r>
          </a:p>
          <a:p>
            <a:pPr algn="ctr"/>
            <a:r>
              <a:rPr lang="en-US" sz="1400" dirty="0">
                <a:solidFill>
                  <a:schemeClr val="tx1"/>
                </a:solidFill>
              </a:rPr>
              <a:t>Control</a:t>
            </a:r>
          </a:p>
          <a:p>
            <a:pPr algn="ctr"/>
            <a:r>
              <a:rPr lang="en-US" sz="1400" dirty="0">
                <a:solidFill>
                  <a:schemeClr val="tx1"/>
                </a:solidFill>
              </a:rPr>
              <a:t>Unit</a:t>
            </a:r>
          </a:p>
        </p:txBody>
      </p:sp>
      <p:cxnSp>
        <p:nvCxnSpPr>
          <p:cNvPr id="7" name="Straight Connector 6">
            <a:extLst>
              <a:ext uri="{FF2B5EF4-FFF2-40B4-BE49-F238E27FC236}">
                <a16:creationId xmlns:a16="http://schemas.microsoft.com/office/drawing/2014/main" id="{F5528013-3B08-024C-9BE5-6DEFF1A1E75C}"/>
              </a:ext>
            </a:extLst>
          </p:cNvPr>
          <p:cNvCxnSpPr>
            <a:cxnSpLocks/>
          </p:cNvCxnSpPr>
          <p:nvPr/>
        </p:nvCxnSpPr>
        <p:spPr>
          <a:xfrm>
            <a:off x="1912882" y="3673369"/>
            <a:ext cx="4083270" cy="0"/>
          </a:xfrm>
          <a:prstGeom prst="line">
            <a:avLst/>
          </a:prstGeom>
          <a:ln w="101600">
            <a:solidFill>
              <a:schemeClr val="tx1"/>
            </a:solidFill>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E933F7D7-3F78-154B-BFE3-ED04928F130A}"/>
              </a:ext>
            </a:extLst>
          </p:cNvPr>
          <p:cNvSpPr/>
          <p:nvPr/>
        </p:nvSpPr>
        <p:spPr>
          <a:xfrm>
            <a:off x="2822027" y="4151587"/>
            <a:ext cx="1792014" cy="415159"/>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I/O Device</a:t>
            </a:r>
          </a:p>
        </p:txBody>
      </p:sp>
      <p:grpSp>
        <p:nvGrpSpPr>
          <p:cNvPr id="174" name="Group 173">
            <a:extLst>
              <a:ext uri="{FF2B5EF4-FFF2-40B4-BE49-F238E27FC236}">
                <a16:creationId xmlns:a16="http://schemas.microsoft.com/office/drawing/2014/main" id="{3F8E5FFC-F43D-7146-BECB-643009548196}"/>
              </a:ext>
            </a:extLst>
          </p:cNvPr>
          <p:cNvGrpSpPr/>
          <p:nvPr/>
        </p:nvGrpSpPr>
        <p:grpSpPr>
          <a:xfrm>
            <a:off x="7732946" y="733886"/>
            <a:ext cx="2228777" cy="3483021"/>
            <a:chOff x="5799042" y="1164810"/>
            <a:chExt cx="2228777" cy="3483021"/>
          </a:xfrm>
        </p:grpSpPr>
        <p:sp>
          <p:nvSpPr>
            <p:cNvPr id="118" name="Rectangle 117">
              <a:extLst>
                <a:ext uri="{FF2B5EF4-FFF2-40B4-BE49-F238E27FC236}">
                  <a16:creationId xmlns:a16="http://schemas.microsoft.com/office/drawing/2014/main" id="{D3F00EC2-D01B-6D4D-9D44-E009EFEB6E85}"/>
                </a:ext>
              </a:extLst>
            </p:cNvPr>
            <p:cNvSpPr/>
            <p:nvPr/>
          </p:nvSpPr>
          <p:spPr bwMode="auto">
            <a:xfrm>
              <a:off x="6398084" y="1229709"/>
              <a:ext cx="1600200" cy="2979683"/>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400">
                <a:latin typeface="Arial" charset="0"/>
                <a:ea typeface="ＭＳ Ｐゴシック" charset="-128"/>
                <a:cs typeface="ＭＳ Ｐゴシック" charset="-128"/>
              </a:endParaRPr>
            </a:p>
          </p:txBody>
        </p:sp>
        <p:cxnSp>
          <p:nvCxnSpPr>
            <p:cNvPr id="119" name="Straight Connector 118">
              <a:extLst>
                <a:ext uri="{FF2B5EF4-FFF2-40B4-BE49-F238E27FC236}">
                  <a16:creationId xmlns:a16="http://schemas.microsoft.com/office/drawing/2014/main" id="{D9C7FE5C-6FB2-5E4B-9CA5-8C94AA01BF23}"/>
                </a:ext>
              </a:extLst>
            </p:cNvPr>
            <p:cNvCxnSpPr/>
            <p:nvPr/>
          </p:nvCxnSpPr>
          <p:spPr bwMode="auto">
            <a:xfrm>
              <a:off x="6398084" y="2843047"/>
              <a:ext cx="1600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20" name="TextBox 119">
              <a:extLst>
                <a:ext uri="{FF2B5EF4-FFF2-40B4-BE49-F238E27FC236}">
                  <a16:creationId xmlns:a16="http://schemas.microsoft.com/office/drawing/2014/main" id="{D57C5D0C-534A-F646-91EE-3D307BF5492D}"/>
                </a:ext>
              </a:extLst>
            </p:cNvPr>
            <p:cNvSpPr txBox="1"/>
            <p:nvPr/>
          </p:nvSpPr>
          <p:spPr>
            <a:xfrm rot="5400000">
              <a:off x="7084375" y="1829051"/>
              <a:ext cx="574196" cy="769441"/>
            </a:xfrm>
            <a:prstGeom prst="rect">
              <a:avLst/>
            </a:prstGeom>
            <a:noFill/>
          </p:spPr>
          <p:txBody>
            <a:bodyPr wrap="none" rtlCol="0">
              <a:spAutoFit/>
            </a:bodyPr>
            <a:lstStyle/>
            <a:p>
              <a:r>
                <a:rPr lang="en-US" sz="4400" dirty="0"/>
                <a:t>…</a:t>
              </a:r>
            </a:p>
          </p:txBody>
        </p:sp>
        <p:cxnSp>
          <p:nvCxnSpPr>
            <p:cNvPr id="121" name="Straight Connector 120">
              <a:extLst>
                <a:ext uri="{FF2B5EF4-FFF2-40B4-BE49-F238E27FC236}">
                  <a16:creationId xmlns:a16="http://schemas.microsoft.com/office/drawing/2014/main" id="{0F11FCD4-40F9-2A48-86AD-796F194BE9F0}"/>
                </a:ext>
              </a:extLst>
            </p:cNvPr>
            <p:cNvCxnSpPr/>
            <p:nvPr/>
          </p:nvCxnSpPr>
          <p:spPr bwMode="auto">
            <a:xfrm>
              <a:off x="6392829" y="3980794"/>
              <a:ext cx="1600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2" name="Straight Connector 121">
              <a:extLst>
                <a:ext uri="{FF2B5EF4-FFF2-40B4-BE49-F238E27FC236}">
                  <a16:creationId xmlns:a16="http://schemas.microsoft.com/office/drawing/2014/main" id="{A093BAEC-B9E7-F441-85ED-4E9426E92CA5}"/>
                </a:ext>
              </a:extLst>
            </p:cNvPr>
            <p:cNvCxnSpPr/>
            <p:nvPr/>
          </p:nvCxnSpPr>
          <p:spPr bwMode="auto">
            <a:xfrm>
              <a:off x="6392829" y="3752194"/>
              <a:ext cx="1600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23" name="TextBox 122">
              <a:extLst>
                <a:ext uri="{FF2B5EF4-FFF2-40B4-BE49-F238E27FC236}">
                  <a16:creationId xmlns:a16="http://schemas.microsoft.com/office/drawing/2014/main" id="{97769360-290E-A241-92BA-0457B9D8EE27}"/>
                </a:ext>
              </a:extLst>
            </p:cNvPr>
            <p:cNvSpPr txBox="1"/>
            <p:nvPr/>
          </p:nvSpPr>
          <p:spPr>
            <a:xfrm>
              <a:off x="6503492" y="4278499"/>
              <a:ext cx="1524327" cy="369332"/>
            </a:xfrm>
            <a:prstGeom prst="rect">
              <a:avLst/>
            </a:prstGeom>
            <a:noFill/>
          </p:spPr>
          <p:txBody>
            <a:bodyPr wrap="none" rtlCol="0">
              <a:spAutoFit/>
            </a:bodyPr>
            <a:lstStyle/>
            <a:p>
              <a:pPr algn="ctr"/>
              <a:r>
                <a:rPr lang="en-US" dirty="0"/>
                <a:t>Main Memory</a:t>
              </a:r>
            </a:p>
          </p:txBody>
        </p:sp>
        <p:sp>
          <p:nvSpPr>
            <p:cNvPr id="125" name="TextBox 124">
              <a:extLst>
                <a:ext uri="{FF2B5EF4-FFF2-40B4-BE49-F238E27FC236}">
                  <a16:creationId xmlns:a16="http://schemas.microsoft.com/office/drawing/2014/main" id="{51D0566A-EF93-514B-AC67-107B4900E295}"/>
                </a:ext>
              </a:extLst>
            </p:cNvPr>
            <p:cNvSpPr txBox="1"/>
            <p:nvPr/>
          </p:nvSpPr>
          <p:spPr>
            <a:xfrm>
              <a:off x="5799042" y="3902755"/>
              <a:ext cx="652743" cy="369332"/>
            </a:xfrm>
            <a:prstGeom prst="rect">
              <a:avLst/>
            </a:prstGeom>
            <a:noFill/>
          </p:spPr>
          <p:txBody>
            <a:bodyPr wrap="none" rtlCol="0">
              <a:spAutoFit/>
            </a:bodyPr>
            <a:lstStyle/>
            <a:p>
              <a:r>
                <a:rPr lang="en-US" dirty="0"/>
                <a:t>0000</a:t>
              </a:r>
            </a:p>
          </p:txBody>
        </p:sp>
        <p:sp>
          <p:nvSpPr>
            <p:cNvPr id="126" name="TextBox 125">
              <a:extLst>
                <a:ext uri="{FF2B5EF4-FFF2-40B4-BE49-F238E27FC236}">
                  <a16:creationId xmlns:a16="http://schemas.microsoft.com/office/drawing/2014/main" id="{2E0AD3E1-FF6E-7B4E-9E24-5DE69241CDDC}"/>
                </a:ext>
              </a:extLst>
            </p:cNvPr>
            <p:cNvSpPr txBox="1"/>
            <p:nvPr/>
          </p:nvSpPr>
          <p:spPr>
            <a:xfrm>
              <a:off x="5810263" y="2786398"/>
              <a:ext cx="630301" cy="369332"/>
            </a:xfrm>
            <a:prstGeom prst="rect">
              <a:avLst/>
            </a:prstGeom>
            <a:noFill/>
          </p:spPr>
          <p:txBody>
            <a:bodyPr wrap="none" rtlCol="0">
              <a:spAutoFit/>
            </a:bodyPr>
            <a:lstStyle/>
            <a:p>
              <a:r>
                <a:rPr lang="en-US" dirty="0"/>
                <a:t>00FF</a:t>
              </a:r>
            </a:p>
          </p:txBody>
        </p:sp>
        <p:sp>
          <p:nvSpPr>
            <p:cNvPr id="128" name="TextBox 127">
              <a:extLst>
                <a:ext uri="{FF2B5EF4-FFF2-40B4-BE49-F238E27FC236}">
                  <a16:creationId xmlns:a16="http://schemas.microsoft.com/office/drawing/2014/main" id="{DAE1B657-66DF-9844-ABC7-6D7536DE9E13}"/>
                </a:ext>
              </a:extLst>
            </p:cNvPr>
            <p:cNvSpPr txBox="1"/>
            <p:nvPr/>
          </p:nvSpPr>
          <p:spPr>
            <a:xfrm>
              <a:off x="5821484" y="1164810"/>
              <a:ext cx="607859" cy="369332"/>
            </a:xfrm>
            <a:prstGeom prst="rect">
              <a:avLst/>
            </a:prstGeom>
            <a:noFill/>
          </p:spPr>
          <p:txBody>
            <a:bodyPr wrap="none" rtlCol="0">
              <a:spAutoFit/>
            </a:bodyPr>
            <a:lstStyle/>
            <a:p>
              <a:r>
                <a:rPr lang="en-US" dirty="0"/>
                <a:t>FFFF</a:t>
              </a:r>
            </a:p>
          </p:txBody>
        </p:sp>
        <p:sp>
          <p:nvSpPr>
            <p:cNvPr id="130" name="TextBox 129">
              <a:extLst>
                <a:ext uri="{FF2B5EF4-FFF2-40B4-BE49-F238E27FC236}">
                  <a16:creationId xmlns:a16="http://schemas.microsoft.com/office/drawing/2014/main" id="{DC976E66-FDD4-284E-9E94-04036448BC59}"/>
                </a:ext>
              </a:extLst>
            </p:cNvPr>
            <p:cNvSpPr txBox="1"/>
            <p:nvPr/>
          </p:nvSpPr>
          <p:spPr>
            <a:xfrm rot="5400000">
              <a:off x="7073865" y="3000894"/>
              <a:ext cx="574196" cy="769441"/>
            </a:xfrm>
            <a:prstGeom prst="rect">
              <a:avLst/>
            </a:prstGeom>
            <a:noFill/>
          </p:spPr>
          <p:txBody>
            <a:bodyPr wrap="none" rtlCol="0">
              <a:spAutoFit/>
            </a:bodyPr>
            <a:lstStyle/>
            <a:p>
              <a:r>
                <a:rPr lang="en-US" sz="4400" dirty="0"/>
                <a:t>…</a:t>
              </a:r>
            </a:p>
          </p:txBody>
        </p:sp>
        <p:cxnSp>
          <p:nvCxnSpPr>
            <p:cNvPr id="131" name="Straight Connector 130">
              <a:extLst>
                <a:ext uri="{FF2B5EF4-FFF2-40B4-BE49-F238E27FC236}">
                  <a16:creationId xmlns:a16="http://schemas.microsoft.com/office/drawing/2014/main" id="{22BAD441-5DC3-DD43-997B-FD981856CA9C}"/>
                </a:ext>
              </a:extLst>
            </p:cNvPr>
            <p:cNvCxnSpPr/>
            <p:nvPr/>
          </p:nvCxnSpPr>
          <p:spPr bwMode="auto">
            <a:xfrm>
              <a:off x="6392589" y="3526769"/>
              <a:ext cx="1600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36" name="TextBox 135">
              <a:extLst>
                <a:ext uri="{FF2B5EF4-FFF2-40B4-BE49-F238E27FC236}">
                  <a16:creationId xmlns:a16="http://schemas.microsoft.com/office/drawing/2014/main" id="{3644D411-248E-8D41-BB45-78FA4A7E55BE}"/>
                </a:ext>
              </a:extLst>
            </p:cNvPr>
            <p:cNvSpPr txBox="1"/>
            <p:nvPr/>
          </p:nvSpPr>
          <p:spPr>
            <a:xfrm>
              <a:off x="5799042" y="3682038"/>
              <a:ext cx="652743" cy="369332"/>
            </a:xfrm>
            <a:prstGeom prst="rect">
              <a:avLst/>
            </a:prstGeom>
            <a:noFill/>
          </p:spPr>
          <p:txBody>
            <a:bodyPr wrap="none" rtlCol="0">
              <a:spAutoFit/>
            </a:bodyPr>
            <a:lstStyle/>
            <a:p>
              <a:r>
                <a:rPr lang="en-US" dirty="0"/>
                <a:t>0001</a:t>
              </a:r>
            </a:p>
          </p:txBody>
        </p:sp>
        <p:sp>
          <p:nvSpPr>
            <p:cNvPr id="137" name="TextBox 136">
              <a:extLst>
                <a:ext uri="{FF2B5EF4-FFF2-40B4-BE49-F238E27FC236}">
                  <a16:creationId xmlns:a16="http://schemas.microsoft.com/office/drawing/2014/main" id="{FB8C35CA-8191-8E4B-9543-B6A3BEB36FC2}"/>
                </a:ext>
              </a:extLst>
            </p:cNvPr>
            <p:cNvSpPr txBox="1"/>
            <p:nvPr/>
          </p:nvSpPr>
          <p:spPr>
            <a:xfrm>
              <a:off x="5799042" y="3461321"/>
              <a:ext cx="652743" cy="369332"/>
            </a:xfrm>
            <a:prstGeom prst="rect">
              <a:avLst/>
            </a:prstGeom>
            <a:noFill/>
          </p:spPr>
          <p:txBody>
            <a:bodyPr wrap="none" rtlCol="0">
              <a:spAutoFit/>
            </a:bodyPr>
            <a:lstStyle/>
            <a:p>
              <a:r>
                <a:rPr lang="en-US" dirty="0"/>
                <a:t>0002</a:t>
              </a:r>
            </a:p>
          </p:txBody>
        </p:sp>
        <p:cxnSp>
          <p:nvCxnSpPr>
            <p:cNvPr id="139" name="Straight Connector 138">
              <a:extLst>
                <a:ext uri="{FF2B5EF4-FFF2-40B4-BE49-F238E27FC236}">
                  <a16:creationId xmlns:a16="http://schemas.microsoft.com/office/drawing/2014/main" id="{B2EC0ABB-7A81-5345-92CF-60067683C276}"/>
                </a:ext>
              </a:extLst>
            </p:cNvPr>
            <p:cNvCxnSpPr/>
            <p:nvPr/>
          </p:nvCxnSpPr>
          <p:spPr bwMode="auto">
            <a:xfrm>
              <a:off x="6397845" y="3085332"/>
              <a:ext cx="1600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40" name="TextBox 139">
              <a:extLst>
                <a:ext uri="{FF2B5EF4-FFF2-40B4-BE49-F238E27FC236}">
                  <a16:creationId xmlns:a16="http://schemas.microsoft.com/office/drawing/2014/main" id="{6EAC2A65-406F-A046-A8F8-98FF9F7CCB57}"/>
                </a:ext>
              </a:extLst>
            </p:cNvPr>
            <p:cNvSpPr txBox="1"/>
            <p:nvPr/>
          </p:nvSpPr>
          <p:spPr>
            <a:xfrm>
              <a:off x="6510254" y="3930870"/>
              <a:ext cx="1377172" cy="338554"/>
            </a:xfrm>
            <a:prstGeom prst="rect">
              <a:avLst/>
            </a:prstGeom>
            <a:noFill/>
          </p:spPr>
          <p:txBody>
            <a:bodyPr wrap="none" rtlCol="0">
              <a:spAutoFit/>
            </a:bodyPr>
            <a:lstStyle/>
            <a:p>
              <a:pPr algn="ctr"/>
              <a:r>
                <a:rPr lang="en-US" sz="1600" dirty="0" err="1"/>
                <a:t>addr</a:t>
              </a:r>
              <a:r>
                <a:rPr lang="en-US" sz="1600" dirty="0"/>
                <a:t> routine 0</a:t>
              </a:r>
            </a:p>
          </p:txBody>
        </p:sp>
        <p:sp>
          <p:nvSpPr>
            <p:cNvPr id="141" name="TextBox 140">
              <a:extLst>
                <a:ext uri="{FF2B5EF4-FFF2-40B4-BE49-F238E27FC236}">
                  <a16:creationId xmlns:a16="http://schemas.microsoft.com/office/drawing/2014/main" id="{4886C7C1-8515-9347-BD73-FCAEF3120A15}"/>
                </a:ext>
              </a:extLst>
            </p:cNvPr>
            <p:cNvSpPr txBox="1"/>
            <p:nvPr/>
          </p:nvSpPr>
          <p:spPr>
            <a:xfrm>
              <a:off x="6510254" y="3689132"/>
              <a:ext cx="1377172" cy="338554"/>
            </a:xfrm>
            <a:prstGeom prst="rect">
              <a:avLst/>
            </a:prstGeom>
            <a:noFill/>
          </p:spPr>
          <p:txBody>
            <a:bodyPr wrap="none" rtlCol="0">
              <a:spAutoFit/>
            </a:bodyPr>
            <a:lstStyle/>
            <a:p>
              <a:pPr algn="ctr"/>
              <a:r>
                <a:rPr lang="en-US" sz="1600" dirty="0" err="1"/>
                <a:t>addr</a:t>
              </a:r>
              <a:r>
                <a:rPr lang="en-US" sz="1600" dirty="0"/>
                <a:t> routine 1</a:t>
              </a:r>
            </a:p>
          </p:txBody>
        </p:sp>
        <p:sp>
          <p:nvSpPr>
            <p:cNvPr id="142" name="TextBox 141">
              <a:extLst>
                <a:ext uri="{FF2B5EF4-FFF2-40B4-BE49-F238E27FC236}">
                  <a16:creationId xmlns:a16="http://schemas.microsoft.com/office/drawing/2014/main" id="{BAFAA89D-42B8-A749-BC8C-F55D802C233F}"/>
                </a:ext>
              </a:extLst>
            </p:cNvPr>
            <p:cNvSpPr txBox="1"/>
            <p:nvPr/>
          </p:nvSpPr>
          <p:spPr>
            <a:xfrm>
              <a:off x="6510254" y="3447394"/>
              <a:ext cx="1377172" cy="338554"/>
            </a:xfrm>
            <a:prstGeom prst="rect">
              <a:avLst/>
            </a:prstGeom>
            <a:noFill/>
          </p:spPr>
          <p:txBody>
            <a:bodyPr wrap="none" rtlCol="0">
              <a:spAutoFit/>
            </a:bodyPr>
            <a:lstStyle/>
            <a:p>
              <a:pPr algn="ctr"/>
              <a:r>
                <a:rPr lang="en-US" sz="1600" dirty="0" err="1"/>
                <a:t>addr</a:t>
              </a:r>
              <a:r>
                <a:rPr lang="en-US" sz="1600" dirty="0"/>
                <a:t> routine 2</a:t>
              </a:r>
            </a:p>
          </p:txBody>
        </p:sp>
        <p:sp>
          <p:nvSpPr>
            <p:cNvPr id="143" name="TextBox 142">
              <a:extLst>
                <a:ext uri="{FF2B5EF4-FFF2-40B4-BE49-F238E27FC236}">
                  <a16:creationId xmlns:a16="http://schemas.microsoft.com/office/drawing/2014/main" id="{B47C67A7-E92F-3444-B201-E799302AA401}"/>
                </a:ext>
              </a:extLst>
            </p:cNvPr>
            <p:cNvSpPr txBox="1"/>
            <p:nvPr/>
          </p:nvSpPr>
          <p:spPr>
            <a:xfrm>
              <a:off x="6406059" y="2785244"/>
              <a:ext cx="1585562" cy="338554"/>
            </a:xfrm>
            <a:prstGeom prst="rect">
              <a:avLst/>
            </a:prstGeom>
            <a:noFill/>
          </p:spPr>
          <p:txBody>
            <a:bodyPr wrap="none" rtlCol="0">
              <a:spAutoFit/>
            </a:bodyPr>
            <a:lstStyle/>
            <a:p>
              <a:pPr algn="ctr"/>
              <a:r>
                <a:rPr lang="en-US" sz="1600" dirty="0" err="1"/>
                <a:t>addr</a:t>
              </a:r>
              <a:r>
                <a:rPr lang="en-US" sz="1600" dirty="0"/>
                <a:t> routine 255</a:t>
              </a:r>
            </a:p>
          </p:txBody>
        </p:sp>
      </p:grpSp>
      <p:grpSp>
        <p:nvGrpSpPr>
          <p:cNvPr id="146" name="Group 145">
            <a:extLst>
              <a:ext uri="{FF2B5EF4-FFF2-40B4-BE49-F238E27FC236}">
                <a16:creationId xmlns:a16="http://schemas.microsoft.com/office/drawing/2014/main" id="{DECB1988-47B7-0247-A381-7601F3831A02}"/>
              </a:ext>
            </a:extLst>
          </p:cNvPr>
          <p:cNvGrpSpPr/>
          <p:nvPr/>
        </p:nvGrpSpPr>
        <p:grpSpPr>
          <a:xfrm>
            <a:off x="2906109" y="3226676"/>
            <a:ext cx="3793858" cy="952656"/>
            <a:chOff x="1382109" y="3226676"/>
            <a:chExt cx="3793858" cy="952656"/>
          </a:xfrm>
        </p:grpSpPr>
        <p:grpSp>
          <p:nvGrpSpPr>
            <p:cNvPr id="144" name="Group 143">
              <a:extLst>
                <a:ext uri="{FF2B5EF4-FFF2-40B4-BE49-F238E27FC236}">
                  <a16:creationId xmlns:a16="http://schemas.microsoft.com/office/drawing/2014/main" id="{D13261E6-2797-0349-94B3-44AC178ADC5D}"/>
                </a:ext>
              </a:extLst>
            </p:cNvPr>
            <p:cNvGrpSpPr/>
            <p:nvPr/>
          </p:nvGrpSpPr>
          <p:grpSpPr>
            <a:xfrm>
              <a:off x="1382109" y="3715405"/>
              <a:ext cx="439031" cy="421884"/>
              <a:chOff x="1382109" y="3715405"/>
              <a:chExt cx="439031" cy="421884"/>
            </a:xfrm>
          </p:grpSpPr>
          <p:cxnSp>
            <p:nvCxnSpPr>
              <p:cNvPr id="9" name="Straight Arrow Connector 8">
                <a:extLst>
                  <a:ext uri="{FF2B5EF4-FFF2-40B4-BE49-F238E27FC236}">
                    <a16:creationId xmlns:a16="http://schemas.microsoft.com/office/drawing/2014/main" id="{AB089C4F-C251-AB4F-8933-5BD4247441F5}"/>
                  </a:ext>
                </a:extLst>
              </p:cNvPr>
              <p:cNvCxnSpPr/>
              <p:nvPr/>
            </p:nvCxnSpPr>
            <p:spPr>
              <a:xfrm flipV="1">
                <a:off x="1413639" y="3715405"/>
                <a:ext cx="0" cy="41515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9834688A-989F-1E47-AB0B-A4315324A68F}"/>
                  </a:ext>
                </a:extLst>
              </p:cNvPr>
              <p:cNvSpPr txBox="1"/>
              <p:nvPr/>
            </p:nvSpPr>
            <p:spPr>
              <a:xfrm>
                <a:off x="1382109" y="3767957"/>
                <a:ext cx="439031" cy="369332"/>
              </a:xfrm>
              <a:prstGeom prst="rect">
                <a:avLst/>
              </a:prstGeom>
              <a:noFill/>
            </p:spPr>
            <p:txBody>
              <a:bodyPr wrap="none" rtlCol="0">
                <a:spAutoFit/>
              </a:bodyPr>
              <a:lstStyle/>
              <a:p>
                <a:r>
                  <a:rPr lang="en-US" i="1" dirty="0" err="1">
                    <a:solidFill>
                      <a:srgbClr val="FF0000"/>
                    </a:solidFill>
                  </a:rPr>
                  <a:t>Int</a:t>
                </a:r>
                <a:endParaRPr lang="en-US" i="1" dirty="0">
                  <a:solidFill>
                    <a:srgbClr val="FF0000"/>
                  </a:solidFill>
                </a:endParaRPr>
              </a:p>
            </p:txBody>
          </p:sp>
        </p:grpSp>
        <p:grpSp>
          <p:nvGrpSpPr>
            <p:cNvPr id="112" name="Group 111">
              <a:extLst>
                <a:ext uri="{FF2B5EF4-FFF2-40B4-BE49-F238E27FC236}">
                  <a16:creationId xmlns:a16="http://schemas.microsoft.com/office/drawing/2014/main" id="{807AEBE3-42D2-1B48-B220-B9060AF6398F}"/>
                </a:ext>
              </a:extLst>
            </p:cNvPr>
            <p:cNvGrpSpPr/>
            <p:nvPr/>
          </p:nvGrpSpPr>
          <p:grpSpPr>
            <a:xfrm>
              <a:off x="3347546" y="3226676"/>
              <a:ext cx="439031" cy="415159"/>
              <a:chOff x="3641835" y="3226676"/>
              <a:chExt cx="439031" cy="415159"/>
            </a:xfrm>
          </p:grpSpPr>
          <p:cxnSp>
            <p:nvCxnSpPr>
              <p:cNvPr id="10" name="Straight Arrow Connector 9">
                <a:extLst>
                  <a:ext uri="{FF2B5EF4-FFF2-40B4-BE49-F238E27FC236}">
                    <a16:creationId xmlns:a16="http://schemas.microsoft.com/office/drawing/2014/main" id="{42CCD810-464C-FC49-AED3-F786E6BD7D8C}"/>
                  </a:ext>
                </a:extLst>
              </p:cNvPr>
              <p:cNvCxnSpPr/>
              <p:nvPr/>
            </p:nvCxnSpPr>
            <p:spPr>
              <a:xfrm flipV="1">
                <a:off x="3689130" y="3226676"/>
                <a:ext cx="0" cy="41515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61949EA9-D188-B44B-B2C4-2C328EDC671A}"/>
                  </a:ext>
                </a:extLst>
              </p:cNvPr>
              <p:cNvSpPr txBox="1"/>
              <p:nvPr/>
            </p:nvSpPr>
            <p:spPr>
              <a:xfrm>
                <a:off x="3641835" y="3242442"/>
                <a:ext cx="439031" cy="369332"/>
              </a:xfrm>
              <a:prstGeom prst="rect">
                <a:avLst/>
              </a:prstGeom>
              <a:noFill/>
            </p:spPr>
            <p:txBody>
              <a:bodyPr wrap="none" rtlCol="0">
                <a:spAutoFit/>
              </a:bodyPr>
              <a:lstStyle/>
              <a:p>
                <a:r>
                  <a:rPr lang="en-US" i="1" dirty="0" err="1">
                    <a:solidFill>
                      <a:srgbClr val="FF0000"/>
                    </a:solidFill>
                  </a:rPr>
                  <a:t>Int</a:t>
                </a:r>
                <a:endParaRPr lang="en-US" i="1" dirty="0">
                  <a:solidFill>
                    <a:srgbClr val="FF0000"/>
                  </a:solidFill>
                </a:endParaRPr>
              </a:p>
            </p:txBody>
          </p:sp>
        </p:grpSp>
        <p:sp>
          <p:nvSpPr>
            <p:cNvPr id="145" name="TextBox 144">
              <a:extLst>
                <a:ext uri="{FF2B5EF4-FFF2-40B4-BE49-F238E27FC236}">
                  <a16:creationId xmlns:a16="http://schemas.microsoft.com/office/drawing/2014/main" id="{4C731180-499D-994A-9137-313614B6C3C9}"/>
                </a:ext>
              </a:extLst>
            </p:cNvPr>
            <p:cNvSpPr txBox="1"/>
            <p:nvPr/>
          </p:nvSpPr>
          <p:spPr>
            <a:xfrm>
              <a:off x="3147848" y="3810000"/>
              <a:ext cx="2028119" cy="369332"/>
            </a:xfrm>
            <a:prstGeom prst="rect">
              <a:avLst/>
            </a:prstGeom>
            <a:noFill/>
          </p:spPr>
          <p:txBody>
            <a:bodyPr wrap="none" rtlCol="0">
              <a:spAutoFit/>
            </a:bodyPr>
            <a:lstStyle/>
            <a:p>
              <a:r>
                <a:rPr lang="en-US" dirty="0">
                  <a:solidFill>
                    <a:srgbClr val="FF0000"/>
                  </a:solidFill>
                </a:rPr>
                <a:t>1. Interrupt request</a:t>
              </a:r>
            </a:p>
          </p:txBody>
        </p:sp>
      </p:grpSp>
      <p:grpSp>
        <p:nvGrpSpPr>
          <p:cNvPr id="157" name="Group 156">
            <a:extLst>
              <a:ext uri="{FF2B5EF4-FFF2-40B4-BE49-F238E27FC236}">
                <a16:creationId xmlns:a16="http://schemas.microsoft.com/office/drawing/2014/main" id="{02EBC54B-414F-D842-BCA5-47E224C284BE}"/>
              </a:ext>
            </a:extLst>
          </p:cNvPr>
          <p:cNvGrpSpPr/>
          <p:nvPr/>
        </p:nvGrpSpPr>
        <p:grpSpPr>
          <a:xfrm>
            <a:off x="3337033" y="3221422"/>
            <a:ext cx="4381929" cy="1194395"/>
            <a:chOff x="1813032" y="3221421"/>
            <a:chExt cx="4381929" cy="1194395"/>
          </a:xfrm>
        </p:grpSpPr>
        <p:grpSp>
          <p:nvGrpSpPr>
            <p:cNvPr id="155" name="Group 154">
              <a:extLst>
                <a:ext uri="{FF2B5EF4-FFF2-40B4-BE49-F238E27FC236}">
                  <a16:creationId xmlns:a16="http://schemas.microsoft.com/office/drawing/2014/main" id="{EE435EFA-A7AB-2848-B384-DCBB7D250C64}"/>
                </a:ext>
              </a:extLst>
            </p:cNvPr>
            <p:cNvGrpSpPr/>
            <p:nvPr/>
          </p:nvGrpSpPr>
          <p:grpSpPr>
            <a:xfrm>
              <a:off x="1813032" y="3731171"/>
              <a:ext cx="575799" cy="415159"/>
              <a:chOff x="2522481" y="3715406"/>
              <a:chExt cx="575799" cy="415159"/>
            </a:xfrm>
          </p:grpSpPr>
          <p:cxnSp>
            <p:nvCxnSpPr>
              <p:cNvPr id="153" name="Straight Arrow Connector 152">
                <a:extLst>
                  <a:ext uri="{FF2B5EF4-FFF2-40B4-BE49-F238E27FC236}">
                    <a16:creationId xmlns:a16="http://schemas.microsoft.com/office/drawing/2014/main" id="{B70A232F-3EA3-4944-9BFC-F556356F6FA5}"/>
                  </a:ext>
                </a:extLst>
              </p:cNvPr>
              <p:cNvCxnSpPr>
                <a:cxnSpLocks/>
              </p:cNvCxnSpPr>
              <p:nvPr/>
            </p:nvCxnSpPr>
            <p:spPr>
              <a:xfrm>
                <a:off x="2554012" y="3715406"/>
                <a:ext cx="0" cy="41515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54" name="TextBox 153">
                <a:extLst>
                  <a:ext uri="{FF2B5EF4-FFF2-40B4-BE49-F238E27FC236}">
                    <a16:creationId xmlns:a16="http://schemas.microsoft.com/office/drawing/2014/main" id="{26B938DD-3600-0743-BB4D-426E252DD20E}"/>
                  </a:ext>
                </a:extLst>
              </p:cNvPr>
              <p:cNvSpPr txBox="1"/>
              <p:nvPr/>
            </p:nvSpPr>
            <p:spPr>
              <a:xfrm>
                <a:off x="2522481" y="3741682"/>
                <a:ext cx="575799" cy="369332"/>
              </a:xfrm>
              <a:prstGeom prst="rect">
                <a:avLst/>
              </a:prstGeom>
              <a:noFill/>
            </p:spPr>
            <p:txBody>
              <a:bodyPr wrap="none" rtlCol="0">
                <a:spAutoFit/>
              </a:bodyPr>
              <a:lstStyle/>
              <a:p>
                <a:r>
                  <a:rPr lang="en-US" i="1" dirty="0" err="1">
                    <a:solidFill>
                      <a:srgbClr val="FF0000"/>
                    </a:solidFill>
                  </a:rPr>
                  <a:t>IAck</a:t>
                </a:r>
                <a:endParaRPr lang="en-US" i="1" dirty="0">
                  <a:solidFill>
                    <a:srgbClr val="FF0000"/>
                  </a:solidFill>
                </a:endParaRPr>
              </a:p>
            </p:txBody>
          </p:sp>
        </p:grpSp>
        <p:grpSp>
          <p:nvGrpSpPr>
            <p:cNvPr id="156" name="Group 155">
              <a:extLst>
                <a:ext uri="{FF2B5EF4-FFF2-40B4-BE49-F238E27FC236}">
                  <a16:creationId xmlns:a16="http://schemas.microsoft.com/office/drawing/2014/main" id="{E2D8F174-1B5C-1A45-BEBC-AFF285CF7C8E}"/>
                </a:ext>
              </a:extLst>
            </p:cNvPr>
            <p:cNvGrpSpPr/>
            <p:nvPr/>
          </p:nvGrpSpPr>
          <p:grpSpPr>
            <a:xfrm>
              <a:off x="3699641" y="3221421"/>
              <a:ext cx="575799" cy="415159"/>
              <a:chOff x="3699641" y="3221421"/>
              <a:chExt cx="575799" cy="415159"/>
            </a:xfrm>
          </p:grpSpPr>
          <p:cxnSp>
            <p:nvCxnSpPr>
              <p:cNvPr id="151" name="Straight Arrow Connector 150">
                <a:extLst>
                  <a:ext uri="{FF2B5EF4-FFF2-40B4-BE49-F238E27FC236}">
                    <a16:creationId xmlns:a16="http://schemas.microsoft.com/office/drawing/2014/main" id="{43F1A0E2-D409-CF42-A91B-1BF439008C53}"/>
                  </a:ext>
                </a:extLst>
              </p:cNvPr>
              <p:cNvCxnSpPr>
                <a:cxnSpLocks/>
              </p:cNvCxnSpPr>
              <p:nvPr/>
            </p:nvCxnSpPr>
            <p:spPr>
              <a:xfrm>
                <a:off x="3752192" y="3221421"/>
                <a:ext cx="0" cy="41515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52" name="TextBox 151">
                <a:extLst>
                  <a:ext uri="{FF2B5EF4-FFF2-40B4-BE49-F238E27FC236}">
                    <a16:creationId xmlns:a16="http://schemas.microsoft.com/office/drawing/2014/main" id="{E86A027A-EEBC-104D-AE15-A154D8C5C425}"/>
                  </a:ext>
                </a:extLst>
              </p:cNvPr>
              <p:cNvSpPr txBox="1"/>
              <p:nvPr/>
            </p:nvSpPr>
            <p:spPr>
              <a:xfrm>
                <a:off x="3699641" y="3242441"/>
                <a:ext cx="575799" cy="369332"/>
              </a:xfrm>
              <a:prstGeom prst="rect">
                <a:avLst/>
              </a:prstGeom>
              <a:noFill/>
            </p:spPr>
            <p:txBody>
              <a:bodyPr wrap="none" rtlCol="0">
                <a:spAutoFit/>
              </a:bodyPr>
              <a:lstStyle/>
              <a:p>
                <a:r>
                  <a:rPr lang="en-US" i="1" dirty="0" err="1">
                    <a:solidFill>
                      <a:srgbClr val="FF0000"/>
                    </a:solidFill>
                  </a:rPr>
                  <a:t>IAck</a:t>
                </a:r>
                <a:endParaRPr lang="en-US" i="1" dirty="0">
                  <a:solidFill>
                    <a:srgbClr val="FF0000"/>
                  </a:solidFill>
                </a:endParaRPr>
              </a:p>
            </p:txBody>
          </p:sp>
        </p:grpSp>
        <p:sp>
          <p:nvSpPr>
            <p:cNvPr id="150" name="TextBox 149">
              <a:extLst>
                <a:ext uri="{FF2B5EF4-FFF2-40B4-BE49-F238E27FC236}">
                  <a16:creationId xmlns:a16="http://schemas.microsoft.com/office/drawing/2014/main" id="{A99F08B1-4FA9-4745-B319-68C9EA40D017}"/>
                </a:ext>
              </a:extLst>
            </p:cNvPr>
            <p:cNvSpPr txBox="1"/>
            <p:nvPr/>
          </p:nvSpPr>
          <p:spPr>
            <a:xfrm>
              <a:off x="3153103" y="4046484"/>
              <a:ext cx="3041858" cy="369332"/>
            </a:xfrm>
            <a:prstGeom prst="rect">
              <a:avLst/>
            </a:prstGeom>
            <a:noFill/>
          </p:spPr>
          <p:txBody>
            <a:bodyPr wrap="none" rtlCol="0">
              <a:spAutoFit/>
            </a:bodyPr>
            <a:lstStyle/>
            <a:p>
              <a:r>
                <a:rPr lang="en-US" dirty="0">
                  <a:solidFill>
                    <a:srgbClr val="FF0000"/>
                  </a:solidFill>
                </a:rPr>
                <a:t>2. Interrupt acknowledgement</a:t>
              </a:r>
            </a:p>
          </p:txBody>
        </p:sp>
      </p:grpSp>
      <p:grpSp>
        <p:nvGrpSpPr>
          <p:cNvPr id="166" name="Group 165">
            <a:extLst>
              <a:ext uri="{FF2B5EF4-FFF2-40B4-BE49-F238E27FC236}">
                <a16:creationId xmlns:a16="http://schemas.microsoft.com/office/drawing/2014/main" id="{FDAB6E1F-EA16-2D41-959F-1A008EEEBB63}"/>
              </a:ext>
            </a:extLst>
          </p:cNvPr>
          <p:cNvGrpSpPr/>
          <p:nvPr/>
        </p:nvGrpSpPr>
        <p:grpSpPr>
          <a:xfrm>
            <a:off x="3888827" y="3216165"/>
            <a:ext cx="4238061" cy="1425622"/>
            <a:chOff x="1382109" y="3216165"/>
            <a:chExt cx="4238061" cy="1425622"/>
          </a:xfrm>
        </p:grpSpPr>
        <p:grpSp>
          <p:nvGrpSpPr>
            <p:cNvPr id="167" name="Group 166">
              <a:extLst>
                <a:ext uri="{FF2B5EF4-FFF2-40B4-BE49-F238E27FC236}">
                  <a16:creationId xmlns:a16="http://schemas.microsoft.com/office/drawing/2014/main" id="{A6E90C34-EACB-4E4D-B07A-CD4FE1C74E8C}"/>
                </a:ext>
              </a:extLst>
            </p:cNvPr>
            <p:cNvGrpSpPr/>
            <p:nvPr/>
          </p:nvGrpSpPr>
          <p:grpSpPr>
            <a:xfrm>
              <a:off x="1382109" y="3715405"/>
              <a:ext cx="782715" cy="421884"/>
              <a:chOff x="1382109" y="3715405"/>
              <a:chExt cx="782715" cy="421884"/>
            </a:xfrm>
          </p:grpSpPr>
          <p:cxnSp>
            <p:nvCxnSpPr>
              <p:cNvPr id="172" name="Straight Arrow Connector 171">
                <a:extLst>
                  <a:ext uri="{FF2B5EF4-FFF2-40B4-BE49-F238E27FC236}">
                    <a16:creationId xmlns:a16="http://schemas.microsoft.com/office/drawing/2014/main" id="{ADE9FB5A-AB77-0C41-ACBD-BB709C7291B4}"/>
                  </a:ext>
                </a:extLst>
              </p:cNvPr>
              <p:cNvCxnSpPr/>
              <p:nvPr/>
            </p:nvCxnSpPr>
            <p:spPr>
              <a:xfrm flipV="1">
                <a:off x="1413639" y="3715405"/>
                <a:ext cx="0" cy="41515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73" name="TextBox 172">
                <a:extLst>
                  <a:ext uri="{FF2B5EF4-FFF2-40B4-BE49-F238E27FC236}">
                    <a16:creationId xmlns:a16="http://schemas.microsoft.com/office/drawing/2014/main" id="{804CA6CD-BD2C-3046-A141-19DA501D61F1}"/>
                  </a:ext>
                </a:extLst>
              </p:cNvPr>
              <p:cNvSpPr txBox="1"/>
              <p:nvPr/>
            </p:nvSpPr>
            <p:spPr>
              <a:xfrm>
                <a:off x="1382109" y="3767957"/>
                <a:ext cx="782715" cy="369332"/>
              </a:xfrm>
              <a:prstGeom prst="rect">
                <a:avLst/>
              </a:prstGeom>
              <a:noFill/>
            </p:spPr>
            <p:txBody>
              <a:bodyPr wrap="none" rtlCol="0">
                <a:spAutoFit/>
              </a:bodyPr>
              <a:lstStyle/>
              <a:p>
                <a:r>
                  <a:rPr lang="en-US" i="1" dirty="0">
                    <a:solidFill>
                      <a:srgbClr val="FF0000"/>
                    </a:solidFill>
                  </a:rPr>
                  <a:t>Vector</a:t>
                </a:r>
              </a:p>
            </p:txBody>
          </p:sp>
        </p:grpSp>
        <p:grpSp>
          <p:nvGrpSpPr>
            <p:cNvPr id="168" name="Group 167">
              <a:extLst>
                <a:ext uri="{FF2B5EF4-FFF2-40B4-BE49-F238E27FC236}">
                  <a16:creationId xmlns:a16="http://schemas.microsoft.com/office/drawing/2014/main" id="{5143618A-1B89-9746-95B2-3B2AA03F81F1}"/>
                </a:ext>
              </a:extLst>
            </p:cNvPr>
            <p:cNvGrpSpPr/>
            <p:nvPr/>
          </p:nvGrpSpPr>
          <p:grpSpPr>
            <a:xfrm>
              <a:off x="3210912" y="3216165"/>
              <a:ext cx="782715" cy="415159"/>
              <a:chOff x="3505201" y="3216165"/>
              <a:chExt cx="782715" cy="415159"/>
            </a:xfrm>
          </p:grpSpPr>
          <p:cxnSp>
            <p:nvCxnSpPr>
              <p:cNvPr id="170" name="Straight Arrow Connector 169">
                <a:extLst>
                  <a:ext uri="{FF2B5EF4-FFF2-40B4-BE49-F238E27FC236}">
                    <a16:creationId xmlns:a16="http://schemas.microsoft.com/office/drawing/2014/main" id="{5456F164-F756-AC44-A65E-D69B91FBA647}"/>
                  </a:ext>
                </a:extLst>
              </p:cNvPr>
              <p:cNvCxnSpPr/>
              <p:nvPr/>
            </p:nvCxnSpPr>
            <p:spPr>
              <a:xfrm flipV="1">
                <a:off x="3536730" y="3216165"/>
                <a:ext cx="0" cy="41515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71" name="TextBox 170">
                <a:extLst>
                  <a:ext uri="{FF2B5EF4-FFF2-40B4-BE49-F238E27FC236}">
                    <a16:creationId xmlns:a16="http://schemas.microsoft.com/office/drawing/2014/main" id="{B719018C-D9BC-104C-B411-7F6989A82FA8}"/>
                  </a:ext>
                </a:extLst>
              </p:cNvPr>
              <p:cNvSpPr txBox="1"/>
              <p:nvPr/>
            </p:nvSpPr>
            <p:spPr>
              <a:xfrm>
                <a:off x="3505201" y="3237187"/>
                <a:ext cx="782715" cy="369332"/>
              </a:xfrm>
              <a:prstGeom prst="rect">
                <a:avLst/>
              </a:prstGeom>
              <a:noFill/>
            </p:spPr>
            <p:txBody>
              <a:bodyPr wrap="none" rtlCol="0">
                <a:spAutoFit/>
              </a:bodyPr>
              <a:lstStyle/>
              <a:p>
                <a:r>
                  <a:rPr lang="en-US" i="1" dirty="0">
                    <a:solidFill>
                      <a:srgbClr val="FF0000"/>
                    </a:solidFill>
                  </a:rPr>
                  <a:t>Vector</a:t>
                </a:r>
              </a:p>
            </p:txBody>
          </p:sp>
        </p:grpSp>
        <p:sp>
          <p:nvSpPr>
            <p:cNvPr id="169" name="TextBox 168">
              <a:extLst>
                <a:ext uri="{FF2B5EF4-FFF2-40B4-BE49-F238E27FC236}">
                  <a16:creationId xmlns:a16="http://schemas.microsoft.com/office/drawing/2014/main" id="{34EA25C8-F041-BF45-8ACB-737B9C5E32C2}"/>
                </a:ext>
              </a:extLst>
            </p:cNvPr>
            <p:cNvSpPr txBox="1"/>
            <p:nvPr/>
          </p:nvSpPr>
          <p:spPr>
            <a:xfrm>
              <a:off x="2180895" y="4272455"/>
              <a:ext cx="3439275" cy="369332"/>
            </a:xfrm>
            <a:prstGeom prst="rect">
              <a:avLst/>
            </a:prstGeom>
            <a:noFill/>
          </p:spPr>
          <p:txBody>
            <a:bodyPr wrap="none" rtlCol="0">
              <a:spAutoFit/>
            </a:bodyPr>
            <a:lstStyle/>
            <a:p>
              <a:r>
                <a:rPr lang="en-US" dirty="0">
                  <a:solidFill>
                    <a:srgbClr val="FF0000"/>
                  </a:solidFill>
                </a:rPr>
                <a:t>3. Device provides Vector (e.g., 02)</a:t>
              </a:r>
            </a:p>
          </p:txBody>
        </p:sp>
      </p:grpSp>
      <p:sp>
        <p:nvSpPr>
          <p:cNvPr id="180" name="TextBox 179">
            <a:extLst>
              <a:ext uri="{FF2B5EF4-FFF2-40B4-BE49-F238E27FC236}">
                <a16:creationId xmlns:a16="http://schemas.microsoft.com/office/drawing/2014/main" id="{E56B0443-FD67-C442-9B39-035ADC5AB6EF}"/>
              </a:ext>
            </a:extLst>
          </p:cNvPr>
          <p:cNvSpPr txBox="1"/>
          <p:nvPr/>
        </p:nvSpPr>
        <p:spPr>
          <a:xfrm>
            <a:off x="4687614" y="4493172"/>
            <a:ext cx="3590727" cy="369332"/>
          </a:xfrm>
          <a:prstGeom prst="rect">
            <a:avLst/>
          </a:prstGeom>
          <a:noFill/>
        </p:spPr>
        <p:txBody>
          <a:bodyPr wrap="none" rtlCol="0">
            <a:spAutoFit/>
          </a:bodyPr>
          <a:lstStyle/>
          <a:p>
            <a:r>
              <a:rPr lang="en-US" dirty="0">
                <a:solidFill>
                  <a:srgbClr val="FF0000"/>
                </a:solidFill>
              </a:rPr>
              <a:t>4. Save PC and CC registers (where?)</a:t>
            </a:r>
          </a:p>
        </p:txBody>
      </p:sp>
      <p:grpSp>
        <p:nvGrpSpPr>
          <p:cNvPr id="196" name="Group 195">
            <a:extLst>
              <a:ext uri="{FF2B5EF4-FFF2-40B4-BE49-F238E27FC236}">
                <a16:creationId xmlns:a16="http://schemas.microsoft.com/office/drawing/2014/main" id="{ECEFA6BB-6ACD-1F49-BAB9-98A2BABC1C2F}"/>
              </a:ext>
            </a:extLst>
          </p:cNvPr>
          <p:cNvGrpSpPr/>
          <p:nvPr/>
        </p:nvGrpSpPr>
        <p:grpSpPr>
          <a:xfrm>
            <a:off x="4682359" y="3021725"/>
            <a:ext cx="5118539" cy="2072007"/>
            <a:chOff x="3158358" y="3021724"/>
            <a:chExt cx="5118539" cy="2072007"/>
          </a:xfrm>
        </p:grpSpPr>
        <p:grpSp>
          <p:nvGrpSpPr>
            <p:cNvPr id="191" name="Group 190">
              <a:extLst>
                <a:ext uri="{FF2B5EF4-FFF2-40B4-BE49-F238E27FC236}">
                  <a16:creationId xmlns:a16="http://schemas.microsoft.com/office/drawing/2014/main" id="{EA1E414D-918D-6347-A4BE-171680EF6C4A}"/>
                </a:ext>
              </a:extLst>
            </p:cNvPr>
            <p:cNvGrpSpPr/>
            <p:nvPr/>
          </p:nvGrpSpPr>
          <p:grpSpPr>
            <a:xfrm>
              <a:off x="3158358" y="3174124"/>
              <a:ext cx="3043729" cy="1919607"/>
              <a:chOff x="3179378" y="3205655"/>
              <a:chExt cx="3043729" cy="1919607"/>
            </a:xfrm>
          </p:grpSpPr>
          <p:sp>
            <p:nvSpPr>
              <p:cNvPr id="185" name="TextBox 184">
                <a:extLst>
                  <a:ext uri="{FF2B5EF4-FFF2-40B4-BE49-F238E27FC236}">
                    <a16:creationId xmlns:a16="http://schemas.microsoft.com/office/drawing/2014/main" id="{1672955C-D393-CA48-88FE-75C51835E195}"/>
                  </a:ext>
                </a:extLst>
              </p:cNvPr>
              <p:cNvSpPr txBox="1"/>
              <p:nvPr/>
            </p:nvSpPr>
            <p:spPr>
              <a:xfrm>
                <a:off x="3179378" y="4755930"/>
                <a:ext cx="1876155" cy="369332"/>
              </a:xfrm>
              <a:prstGeom prst="rect">
                <a:avLst/>
              </a:prstGeom>
              <a:noFill/>
            </p:spPr>
            <p:txBody>
              <a:bodyPr wrap="none" rtlCol="0">
                <a:spAutoFit/>
              </a:bodyPr>
              <a:lstStyle/>
              <a:p>
                <a:r>
                  <a:rPr lang="en-US" dirty="0">
                    <a:solidFill>
                      <a:srgbClr val="FF0000"/>
                    </a:solidFill>
                  </a:rPr>
                  <a:t>5. PC &lt;- M[vector]</a:t>
                </a:r>
              </a:p>
            </p:txBody>
          </p:sp>
          <p:cxnSp>
            <p:nvCxnSpPr>
              <p:cNvPr id="187" name="Straight Arrow Connector 186">
                <a:extLst>
                  <a:ext uri="{FF2B5EF4-FFF2-40B4-BE49-F238E27FC236}">
                    <a16:creationId xmlns:a16="http://schemas.microsoft.com/office/drawing/2014/main" id="{E3821F69-8E2A-D34E-A6B0-51631442852B}"/>
                  </a:ext>
                </a:extLst>
              </p:cNvPr>
              <p:cNvCxnSpPr>
                <a:cxnSpLocks/>
              </p:cNvCxnSpPr>
              <p:nvPr/>
            </p:nvCxnSpPr>
            <p:spPr>
              <a:xfrm flipH="1" flipV="1">
                <a:off x="6195849" y="3237186"/>
                <a:ext cx="1" cy="525519"/>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90" name="TextBox 189">
                <a:extLst>
                  <a:ext uri="{FF2B5EF4-FFF2-40B4-BE49-F238E27FC236}">
                    <a16:creationId xmlns:a16="http://schemas.microsoft.com/office/drawing/2014/main" id="{94E23C4E-0B2D-7741-ABCB-8CC8FE510F41}"/>
                  </a:ext>
                </a:extLst>
              </p:cNvPr>
              <p:cNvSpPr txBox="1"/>
              <p:nvPr/>
            </p:nvSpPr>
            <p:spPr>
              <a:xfrm>
                <a:off x="5428594" y="3205655"/>
                <a:ext cx="794513" cy="646331"/>
              </a:xfrm>
              <a:prstGeom prst="rect">
                <a:avLst/>
              </a:prstGeom>
              <a:noFill/>
            </p:spPr>
            <p:txBody>
              <a:bodyPr wrap="none" rtlCol="0">
                <a:spAutoFit/>
              </a:bodyPr>
              <a:lstStyle/>
              <a:p>
                <a:pPr algn="ctr"/>
                <a:r>
                  <a:rPr lang="en-US" dirty="0">
                    <a:solidFill>
                      <a:srgbClr val="FF0000"/>
                    </a:solidFill>
                  </a:rPr>
                  <a:t>Vector</a:t>
                </a:r>
              </a:p>
              <a:p>
                <a:pPr algn="ctr"/>
                <a:r>
                  <a:rPr lang="en-US" dirty="0">
                    <a:solidFill>
                      <a:srgbClr val="FF0000"/>
                    </a:solidFill>
                  </a:rPr>
                  <a:t>(02)</a:t>
                </a:r>
              </a:p>
            </p:txBody>
          </p:sp>
        </p:grpSp>
        <p:sp>
          <p:nvSpPr>
            <p:cNvPr id="195" name="Freeform 194">
              <a:extLst>
                <a:ext uri="{FF2B5EF4-FFF2-40B4-BE49-F238E27FC236}">
                  <a16:creationId xmlns:a16="http://schemas.microsoft.com/office/drawing/2014/main" id="{824F2473-F919-A34A-B830-EEB7FDBAF3C5}"/>
                </a:ext>
              </a:extLst>
            </p:cNvPr>
            <p:cNvSpPr/>
            <p:nvPr/>
          </p:nvSpPr>
          <p:spPr>
            <a:xfrm>
              <a:off x="6957848" y="3021724"/>
              <a:ext cx="1319049" cy="352096"/>
            </a:xfrm>
            <a:custGeom>
              <a:avLst/>
              <a:gdLst>
                <a:gd name="connsiteX0" fmla="*/ 1282262 w 1283089"/>
                <a:gd name="connsiteY0" fmla="*/ 199696 h 352096"/>
                <a:gd name="connsiteX1" fmla="*/ 1255986 w 1283089"/>
                <a:gd name="connsiteY1" fmla="*/ 157655 h 352096"/>
                <a:gd name="connsiteX2" fmla="*/ 1240220 w 1283089"/>
                <a:gd name="connsiteY2" fmla="*/ 126124 h 352096"/>
                <a:gd name="connsiteX3" fmla="*/ 1224455 w 1283089"/>
                <a:gd name="connsiteY3" fmla="*/ 78827 h 352096"/>
                <a:gd name="connsiteX4" fmla="*/ 1219200 w 1283089"/>
                <a:gd name="connsiteY4" fmla="*/ 63062 h 352096"/>
                <a:gd name="connsiteX5" fmla="*/ 1208689 w 1283089"/>
                <a:gd name="connsiteY5" fmla="*/ 52551 h 352096"/>
                <a:gd name="connsiteX6" fmla="*/ 1187669 w 1283089"/>
                <a:gd name="connsiteY6" fmla="*/ 42041 h 352096"/>
                <a:gd name="connsiteX7" fmla="*/ 1124607 w 1283089"/>
                <a:gd name="connsiteY7" fmla="*/ 26276 h 352096"/>
                <a:gd name="connsiteX8" fmla="*/ 1077310 w 1283089"/>
                <a:gd name="connsiteY8" fmla="*/ 21020 h 352096"/>
                <a:gd name="connsiteX9" fmla="*/ 998483 w 1283089"/>
                <a:gd name="connsiteY9" fmla="*/ 15765 h 352096"/>
                <a:gd name="connsiteX10" fmla="*/ 730469 w 1283089"/>
                <a:gd name="connsiteY10" fmla="*/ 10510 h 352096"/>
                <a:gd name="connsiteX11" fmla="*/ 441434 w 1283089"/>
                <a:gd name="connsiteY11" fmla="*/ 0 h 352096"/>
                <a:gd name="connsiteX12" fmla="*/ 262758 w 1283089"/>
                <a:gd name="connsiteY12" fmla="*/ 5255 h 352096"/>
                <a:gd name="connsiteX13" fmla="*/ 199696 w 1283089"/>
                <a:gd name="connsiteY13" fmla="*/ 10510 h 352096"/>
                <a:gd name="connsiteX14" fmla="*/ 178676 w 1283089"/>
                <a:gd name="connsiteY14" fmla="*/ 15765 h 352096"/>
                <a:gd name="connsiteX15" fmla="*/ 147145 w 1283089"/>
                <a:gd name="connsiteY15" fmla="*/ 21020 h 352096"/>
                <a:gd name="connsiteX16" fmla="*/ 110358 w 1283089"/>
                <a:gd name="connsiteY16" fmla="*/ 36786 h 352096"/>
                <a:gd name="connsiteX17" fmla="*/ 99848 w 1283089"/>
                <a:gd name="connsiteY17" fmla="*/ 52551 h 352096"/>
                <a:gd name="connsiteX18" fmla="*/ 84083 w 1283089"/>
                <a:gd name="connsiteY18" fmla="*/ 63062 h 352096"/>
                <a:gd name="connsiteX19" fmla="*/ 73572 w 1283089"/>
                <a:gd name="connsiteY19" fmla="*/ 73572 h 352096"/>
                <a:gd name="connsiteX20" fmla="*/ 52551 w 1283089"/>
                <a:gd name="connsiteY20" fmla="*/ 89338 h 352096"/>
                <a:gd name="connsiteX21" fmla="*/ 31531 w 1283089"/>
                <a:gd name="connsiteY21" fmla="*/ 120869 h 352096"/>
                <a:gd name="connsiteX22" fmla="*/ 21020 w 1283089"/>
                <a:gd name="connsiteY22" fmla="*/ 131379 h 352096"/>
                <a:gd name="connsiteX23" fmla="*/ 5255 w 1283089"/>
                <a:gd name="connsiteY23" fmla="*/ 168165 h 352096"/>
                <a:gd name="connsiteX24" fmla="*/ 0 w 1283089"/>
                <a:gd name="connsiteY24" fmla="*/ 183931 h 352096"/>
                <a:gd name="connsiteX25" fmla="*/ 10510 w 1283089"/>
                <a:gd name="connsiteY25" fmla="*/ 225972 h 352096"/>
                <a:gd name="connsiteX26" fmla="*/ 36786 w 1283089"/>
                <a:gd name="connsiteY26" fmla="*/ 252248 h 352096"/>
                <a:gd name="connsiteX27" fmla="*/ 52551 w 1283089"/>
                <a:gd name="connsiteY27" fmla="*/ 268013 h 352096"/>
                <a:gd name="connsiteX28" fmla="*/ 68317 w 1283089"/>
                <a:gd name="connsiteY28" fmla="*/ 273269 h 352096"/>
                <a:gd name="connsiteX29" fmla="*/ 120869 w 1283089"/>
                <a:gd name="connsiteY29" fmla="*/ 289034 h 352096"/>
                <a:gd name="connsiteX30" fmla="*/ 157655 w 1283089"/>
                <a:gd name="connsiteY30" fmla="*/ 304800 h 352096"/>
                <a:gd name="connsiteX31" fmla="*/ 194441 w 1283089"/>
                <a:gd name="connsiteY31" fmla="*/ 310055 h 352096"/>
                <a:gd name="connsiteX32" fmla="*/ 215462 w 1283089"/>
                <a:gd name="connsiteY32" fmla="*/ 315310 h 352096"/>
                <a:gd name="connsiteX33" fmla="*/ 257503 w 1283089"/>
                <a:gd name="connsiteY33" fmla="*/ 320565 h 352096"/>
                <a:gd name="connsiteX34" fmla="*/ 289034 w 1283089"/>
                <a:gd name="connsiteY34" fmla="*/ 325820 h 352096"/>
                <a:gd name="connsiteX35" fmla="*/ 367862 w 1283089"/>
                <a:gd name="connsiteY35" fmla="*/ 336331 h 352096"/>
                <a:gd name="connsiteX36" fmla="*/ 425669 w 1283089"/>
                <a:gd name="connsiteY36" fmla="*/ 341586 h 352096"/>
                <a:gd name="connsiteX37" fmla="*/ 583324 w 1283089"/>
                <a:gd name="connsiteY37" fmla="*/ 346841 h 352096"/>
                <a:gd name="connsiteX38" fmla="*/ 698938 w 1283089"/>
                <a:gd name="connsiteY38" fmla="*/ 352096 h 352096"/>
                <a:gd name="connsiteX39" fmla="*/ 972207 w 1283089"/>
                <a:gd name="connsiteY39" fmla="*/ 346841 h 352096"/>
                <a:gd name="connsiteX40" fmla="*/ 1087820 w 1283089"/>
                <a:gd name="connsiteY40" fmla="*/ 336331 h 352096"/>
                <a:gd name="connsiteX41" fmla="*/ 1161393 w 1283089"/>
                <a:gd name="connsiteY41" fmla="*/ 331076 h 352096"/>
                <a:gd name="connsiteX42" fmla="*/ 1224455 w 1283089"/>
                <a:gd name="connsiteY42" fmla="*/ 320565 h 352096"/>
                <a:gd name="connsiteX43" fmla="*/ 1255986 w 1283089"/>
                <a:gd name="connsiteY43" fmla="*/ 294289 h 352096"/>
                <a:gd name="connsiteX44" fmla="*/ 1271751 w 1283089"/>
                <a:gd name="connsiteY44" fmla="*/ 283779 h 352096"/>
                <a:gd name="connsiteX45" fmla="*/ 1277007 w 1283089"/>
                <a:gd name="connsiteY45" fmla="*/ 268013 h 352096"/>
                <a:gd name="connsiteX46" fmla="*/ 1282262 w 1283089"/>
                <a:gd name="connsiteY46" fmla="*/ 199696 h 352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83089" h="352096">
                  <a:moveTo>
                    <a:pt x="1282262" y="199696"/>
                  </a:moveTo>
                  <a:cubicBezTo>
                    <a:pt x="1278758" y="181303"/>
                    <a:pt x="1261212" y="173333"/>
                    <a:pt x="1255986" y="157655"/>
                  </a:cubicBezTo>
                  <a:cubicBezTo>
                    <a:pt x="1248734" y="135897"/>
                    <a:pt x="1253804" y="146498"/>
                    <a:pt x="1240220" y="126124"/>
                  </a:cubicBezTo>
                  <a:lnTo>
                    <a:pt x="1224455" y="78827"/>
                  </a:lnTo>
                  <a:cubicBezTo>
                    <a:pt x="1222703" y="73572"/>
                    <a:pt x="1223117" y="66979"/>
                    <a:pt x="1219200" y="63062"/>
                  </a:cubicBezTo>
                  <a:cubicBezTo>
                    <a:pt x="1215696" y="59558"/>
                    <a:pt x="1212812" y="55300"/>
                    <a:pt x="1208689" y="52551"/>
                  </a:cubicBezTo>
                  <a:cubicBezTo>
                    <a:pt x="1202171" y="48206"/>
                    <a:pt x="1194942" y="44950"/>
                    <a:pt x="1187669" y="42041"/>
                  </a:cubicBezTo>
                  <a:cubicBezTo>
                    <a:pt x="1161957" y="31756"/>
                    <a:pt x="1151748" y="29895"/>
                    <a:pt x="1124607" y="26276"/>
                  </a:cubicBezTo>
                  <a:cubicBezTo>
                    <a:pt x="1108883" y="24179"/>
                    <a:pt x="1093118" y="22337"/>
                    <a:pt x="1077310" y="21020"/>
                  </a:cubicBezTo>
                  <a:cubicBezTo>
                    <a:pt x="1051067" y="18833"/>
                    <a:pt x="1024805" y="16563"/>
                    <a:pt x="998483" y="15765"/>
                  </a:cubicBezTo>
                  <a:cubicBezTo>
                    <a:pt x="909169" y="13059"/>
                    <a:pt x="819807" y="12262"/>
                    <a:pt x="730469" y="10510"/>
                  </a:cubicBezTo>
                  <a:cubicBezTo>
                    <a:pt x="635676" y="5771"/>
                    <a:pt x="535288" y="0"/>
                    <a:pt x="441434" y="0"/>
                  </a:cubicBezTo>
                  <a:cubicBezTo>
                    <a:pt x="381850" y="0"/>
                    <a:pt x="322317" y="3503"/>
                    <a:pt x="262758" y="5255"/>
                  </a:cubicBezTo>
                  <a:cubicBezTo>
                    <a:pt x="241737" y="7007"/>
                    <a:pt x="220627" y="7894"/>
                    <a:pt x="199696" y="10510"/>
                  </a:cubicBezTo>
                  <a:cubicBezTo>
                    <a:pt x="192529" y="11406"/>
                    <a:pt x="185758" y="14349"/>
                    <a:pt x="178676" y="15765"/>
                  </a:cubicBezTo>
                  <a:cubicBezTo>
                    <a:pt x="168228" y="17855"/>
                    <a:pt x="157655" y="19268"/>
                    <a:pt x="147145" y="21020"/>
                  </a:cubicBezTo>
                  <a:cubicBezTo>
                    <a:pt x="136194" y="24671"/>
                    <a:pt x="119014" y="29573"/>
                    <a:pt x="110358" y="36786"/>
                  </a:cubicBezTo>
                  <a:cubicBezTo>
                    <a:pt x="105506" y="40829"/>
                    <a:pt x="104314" y="48085"/>
                    <a:pt x="99848" y="52551"/>
                  </a:cubicBezTo>
                  <a:cubicBezTo>
                    <a:pt x="95382" y="57017"/>
                    <a:pt x="89015" y="59116"/>
                    <a:pt x="84083" y="63062"/>
                  </a:cubicBezTo>
                  <a:cubicBezTo>
                    <a:pt x="80214" y="66157"/>
                    <a:pt x="77378" y="70400"/>
                    <a:pt x="73572" y="73572"/>
                  </a:cubicBezTo>
                  <a:cubicBezTo>
                    <a:pt x="66843" y="79179"/>
                    <a:pt x="58370" y="82792"/>
                    <a:pt x="52551" y="89338"/>
                  </a:cubicBezTo>
                  <a:cubicBezTo>
                    <a:pt x="44159" y="98779"/>
                    <a:pt x="40463" y="111937"/>
                    <a:pt x="31531" y="120869"/>
                  </a:cubicBezTo>
                  <a:lnTo>
                    <a:pt x="21020" y="131379"/>
                  </a:lnTo>
                  <a:cubicBezTo>
                    <a:pt x="8695" y="168354"/>
                    <a:pt x="24738" y="122703"/>
                    <a:pt x="5255" y="168165"/>
                  </a:cubicBezTo>
                  <a:cubicBezTo>
                    <a:pt x="3073" y="173257"/>
                    <a:pt x="1752" y="178676"/>
                    <a:pt x="0" y="183931"/>
                  </a:cubicBezTo>
                  <a:cubicBezTo>
                    <a:pt x="1999" y="193926"/>
                    <a:pt x="5123" y="215198"/>
                    <a:pt x="10510" y="225972"/>
                  </a:cubicBezTo>
                  <a:cubicBezTo>
                    <a:pt x="21522" y="247996"/>
                    <a:pt x="18766" y="237232"/>
                    <a:pt x="36786" y="252248"/>
                  </a:cubicBezTo>
                  <a:cubicBezTo>
                    <a:pt x="42495" y="257006"/>
                    <a:pt x="46367" y="263891"/>
                    <a:pt x="52551" y="268013"/>
                  </a:cubicBezTo>
                  <a:cubicBezTo>
                    <a:pt x="57160" y="271086"/>
                    <a:pt x="63225" y="271087"/>
                    <a:pt x="68317" y="273269"/>
                  </a:cubicBezTo>
                  <a:cubicBezTo>
                    <a:pt x="107197" y="289932"/>
                    <a:pt x="70282" y="280603"/>
                    <a:pt x="120869" y="289034"/>
                  </a:cubicBezTo>
                  <a:cubicBezTo>
                    <a:pt x="132260" y="294730"/>
                    <a:pt x="144770" y="302223"/>
                    <a:pt x="157655" y="304800"/>
                  </a:cubicBezTo>
                  <a:cubicBezTo>
                    <a:pt x="169801" y="307229"/>
                    <a:pt x="182254" y="307839"/>
                    <a:pt x="194441" y="310055"/>
                  </a:cubicBezTo>
                  <a:cubicBezTo>
                    <a:pt x="201547" y="311347"/>
                    <a:pt x="208338" y="314123"/>
                    <a:pt x="215462" y="315310"/>
                  </a:cubicBezTo>
                  <a:cubicBezTo>
                    <a:pt x="229393" y="317632"/>
                    <a:pt x="243522" y="318568"/>
                    <a:pt x="257503" y="320565"/>
                  </a:cubicBezTo>
                  <a:cubicBezTo>
                    <a:pt x="268051" y="322072"/>
                    <a:pt x="278503" y="324200"/>
                    <a:pt x="289034" y="325820"/>
                  </a:cubicBezTo>
                  <a:cubicBezTo>
                    <a:pt x="308984" y="328889"/>
                    <a:pt x="348667" y="334311"/>
                    <a:pt x="367862" y="336331"/>
                  </a:cubicBezTo>
                  <a:cubicBezTo>
                    <a:pt x="387104" y="338356"/>
                    <a:pt x="406344" y="340643"/>
                    <a:pt x="425669" y="341586"/>
                  </a:cubicBezTo>
                  <a:cubicBezTo>
                    <a:pt x="478187" y="344148"/>
                    <a:pt x="530782" y="344820"/>
                    <a:pt x="583324" y="346841"/>
                  </a:cubicBezTo>
                  <a:lnTo>
                    <a:pt x="698938" y="352096"/>
                  </a:lnTo>
                  <a:lnTo>
                    <a:pt x="972207" y="346841"/>
                  </a:lnTo>
                  <a:cubicBezTo>
                    <a:pt x="1169958" y="341025"/>
                    <a:pt x="989494" y="346163"/>
                    <a:pt x="1087820" y="336331"/>
                  </a:cubicBezTo>
                  <a:cubicBezTo>
                    <a:pt x="1112285" y="333885"/>
                    <a:pt x="1136869" y="332828"/>
                    <a:pt x="1161393" y="331076"/>
                  </a:cubicBezTo>
                  <a:cubicBezTo>
                    <a:pt x="1166850" y="330296"/>
                    <a:pt x="1215001" y="324110"/>
                    <a:pt x="1224455" y="320565"/>
                  </a:cubicBezTo>
                  <a:cubicBezTo>
                    <a:pt x="1238688" y="315228"/>
                    <a:pt x="1244834" y="303582"/>
                    <a:pt x="1255986" y="294289"/>
                  </a:cubicBezTo>
                  <a:cubicBezTo>
                    <a:pt x="1260838" y="290246"/>
                    <a:pt x="1266496" y="287282"/>
                    <a:pt x="1271751" y="283779"/>
                  </a:cubicBezTo>
                  <a:cubicBezTo>
                    <a:pt x="1273503" y="278524"/>
                    <a:pt x="1277007" y="273553"/>
                    <a:pt x="1277007" y="268013"/>
                  </a:cubicBezTo>
                  <a:cubicBezTo>
                    <a:pt x="1277007" y="252151"/>
                    <a:pt x="1285766" y="218089"/>
                    <a:pt x="1282262" y="199696"/>
                  </a:cubicBezTo>
                  <a:close/>
                </a:path>
              </a:pathLst>
            </a:custGeom>
            <a:noFill/>
            <a:ln w="412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58" name="TextBox 157">
            <a:extLst>
              <a:ext uri="{FF2B5EF4-FFF2-40B4-BE49-F238E27FC236}">
                <a16:creationId xmlns:a16="http://schemas.microsoft.com/office/drawing/2014/main" id="{E56B0443-FD67-C442-9B39-035ADC5AB6EF}"/>
              </a:ext>
            </a:extLst>
          </p:cNvPr>
          <p:cNvSpPr txBox="1"/>
          <p:nvPr/>
        </p:nvSpPr>
        <p:spPr>
          <a:xfrm>
            <a:off x="8406174" y="4496982"/>
            <a:ext cx="2059603" cy="369332"/>
          </a:xfrm>
          <a:prstGeom prst="rect">
            <a:avLst/>
          </a:prstGeom>
          <a:noFill/>
        </p:spPr>
        <p:txBody>
          <a:bodyPr wrap="none" rtlCol="0">
            <a:spAutoFit/>
          </a:bodyPr>
          <a:lstStyle/>
          <a:p>
            <a:r>
              <a:rPr lang="en-US" i="1" dirty="0" smtClean="0">
                <a:solidFill>
                  <a:srgbClr val="FF0000"/>
                </a:solidFill>
              </a:rPr>
              <a:t>On a (special) stack!</a:t>
            </a:r>
            <a:endParaRPr lang="en-US" i="1" dirty="0">
              <a:solidFill>
                <a:srgbClr val="FF0000"/>
              </a:solidFill>
            </a:endParaRPr>
          </a:p>
        </p:txBody>
      </p:sp>
      <p:sp>
        <p:nvSpPr>
          <p:cNvPr id="4" name="TextBox 3"/>
          <p:cNvSpPr txBox="1"/>
          <p:nvPr/>
        </p:nvSpPr>
        <p:spPr>
          <a:xfrm>
            <a:off x="10042867" y="1480799"/>
            <a:ext cx="1726050" cy="461665"/>
          </a:xfrm>
          <a:prstGeom prst="rect">
            <a:avLst/>
          </a:prstGeom>
          <a:noFill/>
        </p:spPr>
        <p:txBody>
          <a:bodyPr wrap="none" rtlCol="0">
            <a:spAutoFit/>
          </a:bodyPr>
          <a:lstStyle/>
          <a:p>
            <a:r>
              <a:rPr lang="en-US" sz="2400" dirty="0" smtClean="0"/>
              <a:t>Vector Table</a:t>
            </a:r>
            <a:endParaRPr lang="en-US" sz="2400" dirty="0"/>
          </a:p>
        </p:txBody>
      </p:sp>
    </p:spTree>
    <p:extLst>
      <p:ext uri="{BB962C8B-B14F-4D97-AF65-F5344CB8AC3E}">
        <p14:creationId xmlns:p14="http://schemas.microsoft.com/office/powerpoint/2010/main" val="2421982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P spid="15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B7CB4-DC40-8649-BB76-52519496A9A2}"/>
              </a:ext>
            </a:extLst>
          </p:cNvPr>
          <p:cNvSpPr>
            <a:spLocks noGrp="1"/>
          </p:cNvSpPr>
          <p:nvPr>
            <p:ph type="title"/>
          </p:nvPr>
        </p:nvSpPr>
        <p:spPr>
          <a:xfrm>
            <a:off x="1944413" y="105104"/>
            <a:ext cx="8229600" cy="867103"/>
          </a:xfrm>
        </p:spPr>
        <p:txBody>
          <a:bodyPr/>
          <a:lstStyle/>
          <a:p>
            <a:r>
              <a:rPr lang="en-US" dirty="0"/>
              <a:t>Interrupts: Saving Processor State</a:t>
            </a:r>
          </a:p>
        </p:txBody>
      </p:sp>
      <p:sp>
        <p:nvSpPr>
          <p:cNvPr id="3" name="Content Placeholder 2">
            <a:extLst>
              <a:ext uri="{FF2B5EF4-FFF2-40B4-BE49-F238E27FC236}">
                <a16:creationId xmlns:a16="http://schemas.microsoft.com/office/drawing/2014/main" id="{235B4F91-C56B-B444-A031-003FD2E880AC}"/>
              </a:ext>
            </a:extLst>
          </p:cNvPr>
          <p:cNvSpPr>
            <a:spLocks noGrp="1"/>
          </p:cNvSpPr>
          <p:nvPr>
            <p:ph idx="1"/>
          </p:nvPr>
        </p:nvSpPr>
        <p:spPr>
          <a:xfrm>
            <a:off x="637947" y="1237593"/>
            <a:ext cx="10972800" cy="5520559"/>
          </a:xfrm>
        </p:spPr>
        <p:txBody>
          <a:bodyPr>
            <a:normAutofit fontScale="92500" lnSpcReduction="10000"/>
          </a:bodyPr>
          <a:lstStyle/>
          <a:p>
            <a:r>
              <a:rPr lang="en-US" dirty="0"/>
              <a:t>The program being interrupted does not know </a:t>
            </a:r>
            <a:r>
              <a:rPr lang="en-US" dirty="0" smtClean="0"/>
              <a:t>it is </a:t>
            </a:r>
            <a:r>
              <a:rPr lang="en-US" dirty="0"/>
              <a:t>being interrupted!</a:t>
            </a:r>
          </a:p>
          <a:p>
            <a:r>
              <a:rPr lang="en-US" dirty="0"/>
              <a:t>Interrupt mechanism must save enough state from the currently executing program so </a:t>
            </a:r>
            <a:r>
              <a:rPr lang="en-US" dirty="0" smtClean="0"/>
              <a:t>its execution can be resumed later</a:t>
            </a:r>
            <a:endParaRPr lang="en-US" dirty="0"/>
          </a:p>
          <a:p>
            <a:pPr lvl="1"/>
            <a:r>
              <a:rPr lang="en-US" dirty="0"/>
              <a:t>LC-3: PC and CC</a:t>
            </a:r>
          </a:p>
          <a:p>
            <a:pPr lvl="1"/>
            <a:r>
              <a:rPr lang="en-US" dirty="0"/>
              <a:t>Other state (e.g., registers R0-R7 saved by the interrupt handler software if the interrupt handler uses them)</a:t>
            </a:r>
          </a:p>
          <a:p>
            <a:r>
              <a:rPr lang="en-US" dirty="0"/>
              <a:t>Return to the interrupted program</a:t>
            </a:r>
          </a:p>
          <a:p>
            <a:pPr lvl="1"/>
            <a:r>
              <a:rPr lang="en-US" dirty="0"/>
              <a:t>Restore state of the interrupted program (PC, CC)</a:t>
            </a:r>
          </a:p>
          <a:p>
            <a:pPr lvl="2"/>
            <a:r>
              <a:rPr lang="en-US" dirty="0"/>
              <a:t>PC &lt;- address of the interrupted instruction + 1</a:t>
            </a:r>
          </a:p>
          <a:p>
            <a:pPr lvl="1"/>
            <a:r>
              <a:rPr lang="en-US" dirty="0"/>
              <a:t>Return often implemented with a special machine instruction</a:t>
            </a:r>
          </a:p>
          <a:p>
            <a:pPr lvl="2"/>
            <a:r>
              <a:rPr lang="en-US" dirty="0"/>
              <a:t>RTI: Return from Interrupt (LC-3; restores CC register)</a:t>
            </a:r>
          </a:p>
        </p:txBody>
      </p:sp>
    </p:spTree>
    <p:extLst>
      <p:ext uri="{BB962C8B-B14F-4D97-AF65-F5344CB8AC3E}">
        <p14:creationId xmlns:p14="http://schemas.microsoft.com/office/powerpoint/2010/main" val="292849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4446E-448D-1E4D-8AAE-ADE8C6AE31FB}"/>
              </a:ext>
            </a:extLst>
          </p:cNvPr>
          <p:cNvSpPr>
            <a:spLocks noGrp="1"/>
          </p:cNvSpPr>
          <p:nvPr>
            <p:ph type="title"/>
          </p:nvPr>
        </p:nvSpPr>
        <p:spPr/>
        <p:txBody>
          <a:bodyPr/>
          <a:lstStyle/>
          <a:p>
            <a:r>
              <a:rPr lang="en-US" dirty="0"/>
              <a:t>Other Aspects</a:t>
            </a:r>
          </a:p>
        </p:txBody>
      </p:sp>
      <p:sp>
        <p:nvSpPr>
          <p:cNvPr id="3" name="Content Placeholder 2">
            <a:extLst>
              <a:ext uri="{FF2B5EF4-FFF2-40B4-BE49-F238E27FC236}">
                <a16:creationId xmlns:a16="http://schemas.microsoft.com/office/drawing/2014/main" id="{00E63F8F-0066-E14A-9590-7CEE238C90C9}"/>
              </a:ext>
            </a:extLst>
          </p:cNvPr>
          <p:cNvSpPr>
            <a:spLocks noGrp="1"/>
          </p:cNvSpPr>
          <p:nvPr>
            <p:ph idx="1"/>
          </p:nvPr>
        </p:nvSpPr>
        <p:spPr>
          <a:xfrm>
            <a:off x="692095" y="1326931"/>
            <a:ext cx="10972800" cy="5142186"/>
          </a:xfrm>
        </p:spPr>
        <p:txBody>
          <a:bodyPr>
            <a:normAutofit/>
          </a:bodyPr>
          <a:lstStyle/>
          <a:p>
            <a:r>
              <a:rPr lang="en-US" dirty="0"/>
              <a:t>An interrupt handler might itself be interrupted by another device (nested interrupts)</a:t>
            </a:r>
          </a:p>
          <a:p>
            <a:pPr lvl="1"/>
            <a:r>
              <a:rPr lang="en-US" dirty="0"/>
              <a:t>Use “system” runtime stack (separate from the “user” runtime stack discussed earlier)</a:t>
            </a:r>
          </a:p>
          <a:p>
            <a:r>
              <a:rPr lang="en-US" dirty="0"/>
              <a:t>An interrupt handle might not want to be interrupted</a:t>
            </a:r>
          </a:p>
          <a:p>
            <a:pPr lvl="1"/>
            <a:r>
              <a:rPr lang="en-US" dirty="0"/>
              <a:t>CPUs have the ability to “turn off” interrupts</a:t>
            </a:r>
          </a:p>
          <a:p>
            <a:pPr lvl="1"/>
            <a:r>
              <a:rPr lang="en-US" dirty="0"/>
              <a:t>Interrupt priorities often used to determine which interrupts can interrupt which interrupt handlers</a:t>
            </a:r>
          </a:p>
        </p:txBody>
      </p:sp>
    </p:spTree>
    <p:extLst>
      <p:ext uri="{BB962C8B-B14F-4D97-AF65-F5344CB8AC3E}">
        <p14:creationId xmlns:p14="http://schemas.microsoft.com/office/powerpoint/2010/main" val="24069210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441AC02C-898E-3440-9A3A-944EA59DC74A}"/>
              </a:ext>
            </a:extLst>
          </p:cNvPr>
          <p:cNvSpPr>
            <a:spLocks noGrp="1" noChangeArrowheads="1"/>
          </p:cNvSpPr>
          <p:nvPr>
            <p:ph type="title"/>
          </p:nvPr>
        </p:nvSpPr>
        <p:spPr/>
        <p:txBody>
          <a:bodyPr/>
          <a:lstStyle/>
          <a:p>
            <a:r>
              <a:rPr lang="en-US" altLang="en-US"/>
              <a:t>When to Use Interrupts</a:t>
            </a:r>
          </a:p>
        </p:txBody>
      </p:sp>
      <p:sp>
        <p:nvSpPr>
          <p:cNvPr id="158723" name="Rectangle 3">
            <a:extLst>
              <a:ext uri="{FF2B5EF4-FFF2-40B4-BE49-F238E27FC236}">
                <a16:creationId xmlns:a16="http://schemas.microsoft.com/office/drawing/2014/main" id="{AFE88FF6-488E-9A4D-B6F7-0F45706ADD3F}"/>
              </a:ext>
            </a:extLst>
          </p:cNvPr>
          <p:cNvSpPr>
            <a:spLocks noGrp="1" noChangeArrowheads="1"/>
          </p:cNvSpPr>
          <p:nvPr>
            <p:ph type="body" idx="1"/>
          </p:nvPr>
        </p:nvSpPr>
        <p:spPr/>
        <p:txBody>
          <a:bodyPr>
            <a:normAutofit fontScale="92500" lnSpcReduction="20000"/>
          </a:bodyPr>
          <a:lstStyle/>
          <a:p>
            <a:r>
              <a:rPr lang="en-US" altLang="en-US" dirty="0">
                <a:solidFill>
                  <a:srgbClr val="CE0000"/>
                </a:solidFill>
              </a:rPr>
              <a:t>When timing of external event is uncertain</a:t>
            </a:r>
            <a:endParaRPr lang="en-US" altLang="en-US" dirty="0"/>
          </a:p>
          <a:p>
            <a:pPr lvl="1"/>
            <a:r>
              <a:rPr lang="en-US" altLang="en-US" dirty="0"/>
              <a:t>Example: incoming packet from network</a:t>
            </a:r>
          </a:p>
          <a:p>
            <a:endParaRPr lang="en-US" altLang="en-US" dirty="0"/>
          </a:p>
          <a:p>
            <a:r>
              <a:rPr lang="en-US" altLang="en-US" dirty="0">
                <a:solidFill>
                  <a:srgbClr val="CE0000"/>
                </a:solidFill>
              </a:rPr>
              <a:t>When device operation takes a long time</a:t>
            </a:r>
            <a:endParaRPr lang="en-US" altLang="en-US" dirty="0"/>
          </a:p>
          <a:p>
            <a:pPr lvl="1"/>
            <a:r>
              <a:rPr lang="en-US" altLang="en-US" dirty="0"/>
              <a:t>Example: start a disk transfer,</a:t>
            </a:r>
            <a:br>
              <a:rPr lang="en-US" altLang="en-US" dirty="0"/>
            </a:br>
            <a:r>
              <a:rPr lang="en-US" altLang="en-US" dirty="0"/>
              <a:t>disk interrupts when transfer is finished</a:t>
            </a:r>
          </a:p>
          <a:p>
            <a:pPr lvl="1"/>
            <a:r>
              <a:rPr lang="en-US" altLang="en-US" dirty="0"/>
              <a:t>processor can do something else in the meantime</a:t>
            </a:r>
          </a:p>
          <a:p>
            <a:endParaRPr lang="en-US" altLang="en-US" dirty="0"/>
          </a:p>
          <a:p>
            <a:r>
              <a:rPr lang="en-US" altLang="en-US" dirty="0">
                <a:solidFill>
                  <a:srgbClr val="CE0000"/>
                </a:solidFill>
              </a:rPr>
              <a:t>When event is rare but critical</a:t>
            </a:r>
            <a:endParaRPr lang="en-US" altLang="en-US" dirty="0"/>
          </a:p>
          <a:p>
            <a:pPr lvl="1"/>
            <a:r>
              <a:rPr lang="en-US" altLang="en-US" dirty="0"/>
              <a:t>Example: machine is losing power!</a:t>
            </a:r>
          </a:p>
        </p:txBody>
      </p:sp>
    </p:spTree>
    <p:extLst>
      <p:ext uri="{BB962C8B-B14F-4D97-AF65-F5344CB8AC3E}">
        <p14:creationId xmlns:p14="http://schemas.microsoft.com/office/powerpoint/2010/main" val="3727791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72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872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872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872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87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C1ED0-D4FA-B643-B977-487DE47C8405}"/>
              </a:ext>
            </a:extLst>
          </p:cNvPr>
          <p:cNvSpPr>
            <a:spLocks noGrp="1"/>
          </p:cNvSpPr>
          <p:nvPr>
            <p:ph type="title"/>
          </p:nvPr>
        </p:nvSpPr>
        <p:spPr/>
        <p:txBody>
          <a:bodyPr/>
          <a:lstStyle/>
          <a:p>
            <a:r>
              <a:rPr lang="en-US" dirty="0"/>
              <a:t>Traps</a:t>
            </a:r>
          </a:p>
        </p:txBody>
      </p:sp>
      <p:sp>
        <p:nvSpPr>
          <p:cNvPr id="3" name="Content Placeholder 2">
            <a:extLst>
              <a:ext uri="{FF2B5EF4-FFF2-40B4-BE49-F238E27FC236}">
                <a16:creationId xmlns:a16="http://schemas.microsoft.com/office/drawing/2014/main" id="{F96439D7-B163-6842-9201-5421BD19BFAF}"/>
              </a:ext>
            </a:extLst>
          </p:cNvPr>
          <p:cNvSpPr>
            <a:spLocks noGrp="1"/>
          </p:cNvSpPr>
          <p:nvPr>
            <p:ph idx="1"/>
          </p:nvPr>
        </p:nvSpPr>
        <p:spPr>
          <a:xfrm>
            <a:off x="577911" y="1363718"/>
            <a:ext cx="10972800" cy="5494282"/>
          </a:xfrm>
        </p:spPr>
        <p:txBody>
          <a:bodyPr>
            <a:normAutofit fontScale="92500" lnSpcReduction="20000"/>
          </a:bodyPr>
          <a:lstStyle/>
          <a:p>
            <a:r>
              <a:rPr lang="en-US" dirty="0"/>
              <a:t>A </a:t>
            </a:r>
            <a:r>
              <a:rPr lang="en-US" dirty="0">
                <a:solidFill>
                  <a:srgbClr val="FF0000"/>
                </a:solidFill>
              </a:rPr>
              <a:t>Trap</a:t>
            </a:r>
            <a:r>
              <a:rPr lang="en-US" dirty="0"/>
              <a:t> is essentially the same as an interrupt, except it is </a:t>
            </a:r>
            <a:r>
              <a:rPr lang="en-US" i="1" dirty="0">
                <a:solidFill>
                  <a:srgbClr val="FF0000"/>
                </a:solidFill>
              </a:rPr>
              <a:t>generated internally by the CPU </a:t>
            </a:r>
            <a:r>
              <a:rPr lang="en-US" dirty="0"/>
              <a:t>rather than by an external </a:t>
            </a:r>
            <a:r>
              <a:rPr lang="en-US" dirty="0" smtClean="0"/>
              <a:t>device</a:t>
            </a:r>
          </a:p>
          <a:p>
            <a:r>
              <a:rPr lang="en-US" dirty="0" smtClean="0"/>
              <a:t>User program requests the OS to perform a task on behalf of the program; OS takes control, handles the request, and returns control to the user program</a:t>
            </a:r>
            <a:endParaRPr lang="en-US" dirty="0"/>
          </a:p>
          <a:p>
            <a:r>
              <a:rPr lang="en-US" dirty="0"/>
              <a:t>Examples</a:t>
            </a:r>
          </a:p>
          <a:p>
            <a:pPr lvl="1"/>
            <a:r>
              <a:rPr lang="en-US" dirty="0"/>
              <a:t>System call, e.g., to initiate I/O operations</a:t>
            </a:r>
          </a:p>
          <a:p>
            <a:pPr lvl="2"/>
            <a:r>
              <a:rPr lang="en-US" dirty="0"/>
              <a:t>LC-3: TRAP instruction defined for this purpose</a:t>
            </a:r>
          </a:p>
          <a:p>
            <a:pPr lvl="2"/>
            <a:r>
              <a:rPr lang="en-US" dirty="0"/>
              <a:t>Like a function call, except the processor changes to “system mode” which can access device registers, and perform other functions user code cannot</a:t>
            </a:r>
          </a:p>
          <a:p>
            <a:pPr lvl="2"/>
            <a:r>
              <a:rPr lang="en-US" dirty="0"/>
              <a:t>Execution returns to user program after system call completed</a:t>
            </a:r>
          </a:p>
          <a:p>
            <a:pPr lvl="1"/>
            <a:r>
              <a:rPr lang="en-US" dirty="0"/>
              <a:t>Program execution errors</a:t>
            </a:r>
          </a:p>
          <a:p>
            <a:pPr lvl="2"/>
            <a:r>
              <a:rPr lang="en-US" dirty="0"/>
              <a:t>Divide by zero, invalid memory reference, etc.</a:t>
            </a:r>
          </a:p>
          <a:p>
            <a:pPr lvl="2"/>
            <a:r>
              <a:rPr lang="en-US" dirty="0"/>
              <a:t>Execution jumps to operating system code to “kill” program</a:t>
            </a:r>
          </a:p>
        </p:txBody>
      </p:sp>
    </p:spTree>
    <p:extLst>
      <p:ext uri="{BB962C8B-B14F-4D97-AF65-F5344CB8AC3E}">
        <p14:creationId xmlns:p14="http://schemas.microsoft.com/office/powerpoint/2010/main" val="971749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8291" y="-9975"/>
            <a:ext cx="8229600" cy="787719"/>
          </a:xfrm>
        </p:spPr>
        <p:txBody>
          <a:bodyPr/>
          <a:lstStyle/>
          <a:p>
            <a:r>
              <a:rPr lang="en-US" dirty="0" smtClean="0"/>
              <a:t>Summary: I/O</a:t>
            </a:r>
            <a:endParaRPr lang="en-US" dirty="0"/>
          </a:p>
        </p:txBody>
      </p:sp>
      <p:sp>
        <p:nvSpPr>
          <p:cNvPr id="3" name="Content Placeholder 2"/>
          <p:cNvSpPr>
            <a:spLocks noGrp="1"/>
          </p:cNvSpPr>
          <p:nvPr>
            <p:ph idx="1"/>
          </p:nvPr>
        </p:nvSpPr>
        <p:spPr>
          <a:xfrm>
            <a:off x="606732" y="708569"/>
            <a:ext cx="10972800" cy="6364456"/>
          </a:xfrm>
        </p:spPr>
        <p:txBody>
          <a:bodyPr>
            <a:noAutofit/>
          </a:bodyPr>
          <a:lstStyle/>
          <a:p>
            <a:r>
              <a:rPr lang="en-US" sz="2800" dirty="0"/>
              <a:t>Key concepts (vocabulary)</a:t>
            </a:r>
          </a:p>
          <a:p>
            <a:pPr lvl="1"/>
            <a:r>
              <a:rPr lang="en-US" sz="2400" dirty="0"/>
              <a:t>Device registers</a:t>
            </a:r>
          </a:p>
          <a:p>
            <a:pPr lvl="1"/>
            <a:r>
              <a:rPr lang="en-US" sz="2400" dirty="0"/>
              <a:t>Memory-mapped I/O</a:t>
            </a:r>
          </a:p>
          <a:p>
            <a:pPr lvl="1"/>
            <a:r>
              <a:rPr lang="en-US" sz="2400" dirty="0"/>
              <a:t>Polling</a:t>
            </a:r>
          </a:p>
          <a:p>
            <a:pPr lvl="1"/>
            <a:r>
              <a:rPr lang="en-US" sz="2400" dirty="0"/>
              <a:t>Direct memory access (DMA)</a:t>
            </a:r>
          </a:p>
          <a:p>
            <a:pPr lvl="1"/>
            <a:r>
              <a:rPr lang="en-US" sz="2400" dirty="0"/>
              <a:t>Interrupts</a:t>
            </a:r>
          </a:p>
          <a:p>
            <a:pPr lvl="1"/>
            <a:r>
              <a:rPr lang="en-US" sz="2400" dirty="0"/>
              <a:t>Interrupt vector</a:t>
            </a:r>
          </a:p>
          <a:p>
            <a:pPr lvl="1"/>
            <a:r>
              <a:rPr lang="en-US" sz="2400" dirty="0"/>
              <a:t>Trap</a:t>
            </a:r>
          </a:p>
          <a:p>
            <a:r>
              <a:rPr lang="en-US" sz="2800" dirty="0"/>
              <a:t>Your program routinely gets interrupted at unpredictable times, affecting the timing of its execution</a:t>
            </a:r>
          </a:p>
          <a:p>
            <a:pPr lvl="1"/>
            <a:r>
              <a:rPr lang="en-US" sz="2400" dirty="0"/>
              <a:t>Race conditions in parallel program</a:t>
            </a:r>
          </a:p>
          <a:p>
            <a:r>
              <a:rPr lang="en-US" sz="2800" dirty="0"/>
              <a:t>I/O, interrupt handlers, trap, programmed by system software developers</a:t>
            </a:r>
          </a:p>
        </p:txBody>
      </p:sp>
    </p:spTree>
    <p:extLst>
      <p:ext uri="{BB962C8B-B14F-4D97-AF65-F5344CB8AC3E}">
        <p14:creationId xmlns:p14="http://schemas.microsoft.com/office/powerpoint/2010/main" val="4085562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84718"/>
            <a:ext cx="8229600" cy="1143000"/>
          </a:xfrm>
        </p:spPr>
        <p:txBody>
          <a:bodyPr/>
          <a:lstStyle/>
          <a:p>
            <a:r>
              <a:rPr lang="en-US" dirty="0"/>
              <a:t>Structure of a Typical C Program</a:t>
            </a:r>
          </a:p>
        </p:txBody>
      </p:sp>
      <p:sp>
        <p:nvSpPr>
          <p:cNvPr id="4" name="Content Placeholder 2"/>
          <p:cNvSpPr txBox="1">
            <a:spLocks/>
          </p:cNvSpPr>
          <p:nvPr/>
        </p:nvSpPr>
        <p:spPr>
          <a:xfrm>
            <a:off x="1878172" y="1123495"/>
            <a:ext cx="8559856" cy="5618092"/>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400" dirty="0" err="1">
                <a:latin typeface="Courier New"/>
                <a:cs typeface="Courier New"/>
              </a:rPr>
              <a:t>int</a:t>
            </a:r>
            <a:r>
              <a:rPr lang="en-US" sz="2400" dirty="0">
                <a:latin typeface="Courier New"/>
                <a:cs typeface="Courier New"/>
              </a:rPr>
              <a:t> a, b, c;				/* global variables */</a:t>
            </a:r>
          </a:p>
          <a:p>
            <a:pPr marL="0" indent="0">
              <a:buNone/>
            </a:pPr>
            <a:r>
              <a:rPr lang="en-US" sz="2400" dirty="0">
                <a:latin typeface="Courier New"/>
                <a:cs typeface="Courier New"/>
              </a:rPr>
              <a:t>// function prototypes go here</a:t>
            </a:r>
          </a:p>
          <a:p>
            <a:pPr marL="0" indent="0">
              <a:buNone/>
            </a:pPr>
            <a:endParaRPr lang="en-US" sz="2400" dirty="0">
              <a:latin typeface="Courier New"/>
              <a:cs typeface="Courier New"/>
            </a:endParaRPr>
          </a:p>
          <a:p>
            <a:pPr marL="0" indent="0">
              <a:buNone/>
            </a:pPr>
            <a:r>
              <a:rPr lang="en-US" sz="2400" dirty="0">
                <a:latin typeface="Courier New"/>
                <a:cs typeface="Courier New"/>
              </a:rPr>
              <a:t>main ()</a:t>
            </a:r>
          </a:p>
          <a:p>
            <a:pPr marL="0" indent="0">
              <a:buNone/>
            </a:pPr>
            <a:r>
              <a:rPr lang="en-US" sz="2400" dirty="0">
                <a:latin typeface="Courier New"/>
                <a:cs typeface="Courier New"/>
              </a:rPr>
              <a:t>{	</a:t>
            </a:r>
            <a:r>
              <a:rPr lang="en-US" sz="2400" dirty="0" err="1">
                <a:latin typeface="Courier New"/>
                <a:cs typeface="Courier New"/>
              </a:rPr>
              <a:t>int</a:t>
            </a:r>
            <a:r>
              <a:rPr lang="en-US" sz="2400" dirty="0">
                <a:latin typeface="Courier New"/>
                <a:cs typeface="Courier New"/>
              </a:rPr>
              <a:t> </a:t>
            </a:r>
            <a:r>
              <a:rPr lang="en-US" sz="2400" dirty="0" err="1">
                <a:latin typeface="Courier New"/>
                <a:cs typeface="Courier New"/>
              </a:rPr>
              <a:t>i</a:t>
            </a:r>
            <a:r>
              <a:rPr lang="en-US" sz="2400" dirty="0">
                <a:latin typeface="Courier New"/>
                <a:cs typeface="Courier New"/>
              </a:rPr>
              <a:t>, j, k;</a:t>
            </a:r>
          </a:p>
          <a:p>
            <a:pPr marL="0" indent="0">
              <a:buNone/>
            </a:pPr>
            <a:r>
              <a:rPr lang="en-US" sz="2400" dirty="0">
                <a:latin typeface="Courier New"/>
                <a:cs typeface="Courier New"/>
              </a:rPr>
              <a:t>	</a:t>
            </a:r>
            <a:r>
              <a:rPr lang="en-US" sz="2400" dirty="0" err="1">
                <a:latin typeface="Courier New"/>
                <a:cs typeface="Courier New"/>
              </a:rPr>
              <a:t>i</a:t>
            </a:r>
            <a:r>
              <a:rPr lang="en-US" sz="2400" dirty="0">
                <a:latin typeface="Courier New"/>
                <a:cs typeface="Courier New"/>
              </a:rPr>
              <a:t>=1; j=2; k=3;</a:t>
            </a:r>
          </a:p>
          <a:p>
            <a:pPr marL="0" indent="0">
              <a:buNone/>
            </a:pPr>
            <a:r>
              <a:rPr lang="en-US" sz="2400" dirty="0">
                <a:latin typeface="Courier New"/>
                <a:cs typeface="Courier New"/>
              </a:rPr>
              <a:t>. . . foo(</a:t>
            </a:r>
            <a:r>
              <a:rPr lang="en-US" sz="2400" dirty="0" err="1">
                <a:latin typeface="Courier New"/>
                <a:cs typeface="Courier New"/>
              </a:rPr>
              <a:t>i</a:t>
            </a:r>
            <a:r>
              <a:rPr lang="en-US" sz="2400" dirty="0">
                <a:latin typeface="Courier New"/>
                <a:cs typeface="Courier New"/>
              </a:rPr>
              <a:t>,&amp;j) . . .			/* function call (invocation) */</a:t>
            </a:r>
          </a:p>
          <a:p>
            <a:pPr marL="0" indent="0">
              <a:buNone/>
            </a:pPr>
            <a:r>
              <a:rPr lang="en-US" sz="2400" dirty="0">
                <a:latin typeface="Courier New"/>
                <a:cs typeface="Courier New"/>
              </a:rPr>
              <a:t>}</a:t>
            </a:r>
          </a:p>
          <a:p>
            <a:pPr marL="0" indent="0">
              <a:buNone/>
            </a:pPr>
            <a:endParaRPr lang="en-US" sz="2400" dirty="0">
              <a:latin typeface="Courier New"/>
              <a:cs typeface="Courier New"/>
            </a:endParaRPr>
          </a:p>
          <a:p>
            <a:pPr marL="0" indent="0">
              <a:buNone/>
            </a:pPr>
            <a:r>
              <a:rPr lang="en-US" sz="2400" dirty="0" err="1">
                <a:latin typeface="Courier New"/>
                <a:cs typeface="Courier New"/>
              </a:rPr>
              <a:t>int</a:t>
            </a:r>
            <a:r>
              <a:rPr lang="en-US" sz="2400" dirty="0">
                <a:latin typeface="Courier New"/>
                <a:cs typeface="Courier New"/>
              </a:rPr>
              <a:t> foo (</a:t>
            </a:r>
            <a:r>
              <a:rPr lang="en-US" sz="2400" dirty="0" err="1">
                <a:latin typeface="Courier New"/>
                <a:cs typeface="Courier New"/>
              </a:rPr>
              <a:t>int</a:t>
            </a:r>
            <a:r>
              <a:rPr lang="en-US" sz="2400" dirty="0">
                <a:latin typeface="Courier New"/>
                <a:cs typeface="Courier New"/>
              </a:rPr>
              <a:t> x, </a:t>
            </a:r>
            <a:r>
              <a:rPr lang="en-US" sz="2400" dirty="0" err="1">
                <a:latin typeface="Courier New"/>
                <a:cs typeface="Courier New"/>
              </a:rPr>
              <a:t>int</a:t>
            </a:r>
            <a:r>
              <a:rPr lang="en-US" sz="2400" dirty="0">
                <a:latin typeface="Courier New"/>
                <a:cs typeface="Courier New"/>
              </a:rPr>
              <a:t> *y)	/* function definition */</a:t>
            </a:r>
          </a:p>
          <a:p>
            <a:pPr marL="0" indent="0">
              <a:buNone/>
            </a:pPr>
            <a:r>
              <a:rPr lang="en-US" sz="2400" dirty="0">
                <a:latin typeface="Courier New"/>
                <a:cs typeface="Courier New"/>
              </a:rPr>
              <a:t>{	</a:t>
            </a:r>
            <a:r>
              <a:rPr lang="en-US" sz="2400" dirty="0" err="1">
                <a:latin typeface="Courier New"/>
                <a:cs typeface="Courier New"/>
              </a:rPr>
              <a:t>int</a:t>
            </a:r>
            <a:r>
              <a:rPr lang="en-US" sz="2400" dirty="0">
                <a:latin typeface="Courier New"/>
                <a:cs typeface="Courier New"/>
              </a:rPr>
              <a:t> a; 							/* local variable */</a:t>
            </a:r>
          </a:p>
          <a:p>
            <a:pPr marL="0" indent="0">
              <a:buNone/>
            </a:pPr>
            <a:r>
              <a:rPr lang="en-US" sz="2400" dirty="0">
                <a:latin typeface="Courier New"/>
                <a:cs typeface="Courier New"/>
              </a:rPr>
              <a:t>	a=4;							/* reference local variable */</a:t>
            </a:r>
          </a:p>
          <a:p>
            <a:pPr marL="0" indent="0">
              <a:buNone/>
            </a:pPr>
            <a:r>
              <a:rPr lang="en-US" sz="2400" dirty="0">
                <a:latin typeface="Courier New"/>
                <a:cs typeface="Courier New"/>
              </a:rPr>
              <a:t>. . . bar(a); . . . </a:t>
            </a:r>
          </a:p>
          <a:p>
            <a:pPr marL="0" indent="0">
              <a:buNone/>
            </a:pPr>
            <a:r>
              <a:rPr lang="en-US" sz="2400" dirty="0">
                <a:latin typeface="Courier New"/>
                <a:cs typeface="Courier New"/>
              </a:rPr>
              <a:t>	return (a);</a:t>
            </a:r>
          </a:p>
          <a:p>
            <a:pPr marL="0" indent="0">
              <a:buNone/>
            </a:pPr>
            <a:r>
              <a:rPr lang="en-US" sz="2400" dirty="0">
                <a:latin typeface="Courier New"/>
                <a:cs typeface="Courier New"/>
              </a:rPr>
              <a:t>}</a:t>
            </a:r>
          </a:p>
          <a:p>
            <a:pPr marL="0" indent="0">
              <a:buNone/>
            </a:pPr>
            <a:endParaRPr lang="en-US" sz="2400" dirty="0">
              <a:latin typeface="Courier New"/>
              <a:cs typeface="Courier New"/>
            </a:endParaRPr>
          </a:p>
          <a:p>
            <a:pPr marL="0" indent="0">
              <a:buNone/>
            </a:pPr>
            <a:r>
              <a:rPr lang="en-US" sz="2400" dirty="0">
                <a:latin typeface="Courier New"/>
                <a:cs typeface="Courier New"/>
              </a:rPr>
              <a:t>void bar (</a:t>
            </a:r>
            <a:r>
              <a:rPr lang="en-US" sz="2400" dirty="0" err="1">
                <a:latin typeface="Courier New"/>
                <a:cs typeface="Courier New"/>
              </a:rPr>
              <a:t>int</a:t>
            </a:r>
            <a:r>
              <a:rPr lang="en-US" sz="2400" dirty="0">
                <a:latin typeface="Courier New"/>
                <a:cs typeface="Courier New"/>
              </a:rPr>
              <a:t> w)</a:t>
            </a:r>
          </a:p>
          <a:p>
            <a:pPr marL="0" indent="0">
              <a:buNone/>
            </a:pPr>
            <a:r>
              <a:rPr lang="en-US" sz="2400" dirty="0">
                <a:latin typeface="Courier New"/>
                <a:cs typeface="Courier New"/>
              </a:rPr>
              <a:t>{	double </a:t>
            </a:r>
            <a:r>
              <a:rPr lang="en-US" sz="2400" dirty="0" err="1">
                <a:latin typeface="Courier New"/>
                <a:cs typeface="Courier New"/>
              </a:rPr>
              <a:t>i</a:t>
            </a:r>
            <a:r>
              <a:rPr lang="en-US" sz="2400" dirty="0">
                <a:latin typeface="Courier New"/>
                <a:cs typeface="Courier New"/>
              </a:rPr>
              <a:t>;</a:t>
            </a:r>
          </a:p>
          <a:p>
            <a:pPr marL="0" indent="0">
              <a:buNone/>
            </a:pPr>
            <a:r>
              <a:rPr lang="en-US" sz="2400" dirty="0">
                <a:latin typeface="Courier New"/>
                <a:cs typeface="Courier New"/>
              </a:rPr>
              <a:t>. . . reference a . . .		/* reference to global*/</a:t>
            </a:r>
          </a:p>
          <a:p>
            <a:pPr marL="0" indent="0">
              <a:buNone/>
            </a:pPr>
            <a:r>
              <a:rPr lang="en-US" sz="2400" dirty="0">
                <a:latin typeface="Courier New"/>
                <a:cs typeface="Courier New"/>
              </a:rPr>
              <a:t>}</a:t>
            </a:r>
          </a:p>
        </p:txBody>
      </p:sp>
      <p:grpSp>
        <p:nvGrpSpPr>
          <p:cNvPr id="13" name="Group 12"/>
          <p:cNvGrpSpPr/>
          <p:nvPr/>
        </p:nvGrpSpPr>
        <p:grpSpPr>
          <a:xfrm>
            <a:off x="3192171" y="1861803"/>
            <a:ext cx="4145398" cy="1162283"/>
            <a:chOff x="1668171" y="1861802"/>
            <a:chExt cx="4145398" cy="1162283"/>
          </a:xfrm>
        </p:grpSpPr>
        <p:sp>
          <p:nvSpPr>
            <p:cNvPr id="3" name="Freeform 2"/>
            <p:cNvSpPr/>
            <p:nvPr/>
          </p:nvSpPr>
          <p:spPr>
            <a:xfrm>
              <a:off x="1668171" y="2625896"/>
              <a:ext cx="839467" cy="398189"/>
            </a:xfrm>
            <a:custGeom>
              <a:avLst/>
              <a:gdLst>
                <a:gd name="connsiteX0" fmla="*/ 817942 w 839467"/>
                <a:gd name="connsiteY0" fmla="*/ 139904 h 473522"/>
                <a:gd name="connsiteX1" fmla="*/ 774893 w 839467"/>
                <a:gd name="connsiteY1" fmla="*/ 86095 h 473522"/>
                <a:gd name="connsiteX2" fmla="*/ 710318 w 839467"/>
                <a:gd name="connsiteY2" fmla="*/ 43047 h 473522"/>
                <a:gd name="connsiteX3" fmla="*/ 645744 w 839467"/>
                <a:gd name="connsiteY3" fmla="*/ 21523 h 473522"/>
                <a:gd name="connsiteX4" fmla="*/ 495070 w 839467"/>
                <a:gd name="connsiteY4" fmla="*/ 0 h 473522"/>
                <a:gd name="connsiteX5" fmla="*/ 236773 w 839467"/>
                <a:gd name="connsiteY5" fmla="*/ 10762 h 473522"/>
                <a:gd name="connsiteX6" fmla="*/ 129149 w 839467"/>
                <a:gd name="connsiteY6" fmla="*/ 53809 h 473522"/>
                <a:gd name="connsiteX7" fmla="*/ 64575 w 839467"/>
                <a:gd name="connsiteY7" fmla="*/ 86095 h 473522"/>
                <a:gd name="connsiteX8" fmla="*/ 53812 w 839467"/>
                <a:gd name="connsiteY8" fmla="*/ 118380 h 473522"/>
                <a:gd name="connsiteX9" fmla="*/ 10763 w 839467"/>
                <a:gd name="connsiteY9" fmla="*/ 182951 h 473522"/>
                <a:gd name="connsiteX10" fmla="*/ 0 w 839467"/>
                <a:gd name="connsiteY10" fmla="*/ 215237 h 473522"/>
                <a:gd name="connsiteX11" fmla="*/ 53812 w 839467"/>
                <a:gd name="connsiteY11" fmla="*/ 387427 h 473522"/>
                <a:gd name="connsiteX12" fmla="*/ 86099 w 839467"/>
                <a:gd name="connsiteY12" fmla="*/ 398189 h 473522"/>
                <a:gd name="connsiteX13" fmla="*/ 107624 w 839467"/>
                <a:gd name="connsiteY13" fmla="*/ 430474 h 473522"/>
                <a:gd name="connsiteX14" fmla="*/ 172199 w 839467"/>
                <a:gd name="connsiteY14" fmla="*/ 451998 h 473522"/>
                <a:gd name="connsiteX15" fmla="*/ 247535 w 839467"/>
                <a:gd name="connsiteY15" fmla="*/ 473522 h 473522"/>
                <a:gd name="connsiteX16" fmla="*/ 473546 w 839467"/>
                <a:gd name="connsiteY16" fmla="*/ 462760 h 473522"/>
                <a:gd name="connsiteX17" fmla="*/ 624219 w 839467"/>
                <a:gd name="connsiteY17" fmla="*/ 419712 h 473522"/>
                <a:gd name="connsiteX18" fmla="*/ 656506 w 839467"/>
                <a:gd name="connsiteY18" fmla="*/ 398189 h 473522"/>
                <a:gd name="connsiteX19" fmla="*/ 699556 w 839467"/>
                <a:gd name="connsiteY19" fmla="*/ 387427 h 473522"/>
                <a:gd name="connsiteX20" fmla="*/ 731843 w 839467"/>
                <a:gd name="connsiteY20" fmla="*/ 376665 h 473522"/>
                <a:gd name="connsiteX21" fmla="*/ 807180 w 839467"/>
                <a:gd name="connsiteY21" fmla="*/ 355141 h 473522"/>
                <a:gd name="connsiteX22" fmla="*/ 839467 w 839467"/>
                <a:gd name="connsiteY22" fmla="*/ 247523 h 473522"/>
                <a:gd name="connsiteX23" fmla="*/ 828705 w 839467"/>
                <a:gd name="connsiteY23" fmla="*/ 172190 h 473522"/>
                <a:gd name="connsiteX24" fmla="*/ 817942 w 839467"/>
                <a:gd name="connsiteY24" fmla="*/ 139904 h 47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39467" h="473522">
                  <a:moveTo>
                    <a:pt x="817942" y="139904"/>
                  </a:moveTo>
                  <a:cubicBezTo>
                    <a:pt x="808973" y="125555"/>
                    <a:pt x="791967" y="101461"/>
                    <a:pt x="774893" y="86095"/>
                  </a:cubicBezTo>
                  <a:cubicBezTo>
                    <a:pt x="755664" y="68790"/>
                    <a:pt x="734860" y="51227"/>
                    <a:pt x="710318" y="43047"/>
                  </a:cubicBezTo>
                  <a:cubicBezTo>
                    <a:pt x="688793" y="35872"/>
                    <a:pt x="668124" y="25253"/>
                    <a:pt x="645744" y="21523"/>
                  </a:cubicBezTo>
                  <a:cubicBezTo>
                    <a:pt x="552640" y="6008"/>
                    <a:pt x="602823" y="13469"/>
                    <a:pt x="495070" y="0"/>
                  </a:cubicBezTo>
                  <a:cubicBezTo>
                    <a:pt x="408971" y="3587"/>
                    <a:pt x="322519" y="2188"/>
                    <a:pt x="236773" y="10762"/>
                  </a:cubicBezTo>
                  <a:cubicBezTo>
                    <a:pt x="194168" y="15022"/>
                    <a:pt x="166195" y="37933"/>
                    <a:pt x="129149" y="53809"/>
                  </a:cubicBezTo>
                  <a:cubicBezTo>
                    <a:pt x="66769" y="80542"/>
                    <a:pt x="126622" y="44732"/>
                    <a:pt x="64575" y="86095"/>
                  </a:cubicBezTo>
                  <a:cubicBezTo>
                    <a:pt x="60987" y="96857"/>
                    <a:pt x="59321" y="108464"/>
                    <a:pt x="53812" y="118380"/>
                  </a:cubicBezTo>
                  <a:cubicBezTo>
                    <a:pt x="41249" y="140993"/>
                    <a:pt x="18944" y="158410"/>
                    <a:pt x="10763" y="182951"/>
                  </a:cubicBezTo>
                  <a:lnTo>
                    <a:pt x="0" y="215237"/>
                  </a:lnTo>
                  <a:cubicBezTo>
                    <a:pt x="2732" y="242554"/>
                    <a:pt x="-1626" y="368948"/>
                    <a:pt x="53812" y="387427"/>
                  </a:cubicBezTo>
                  <a:lnTo>
                    <a:pt x="86099" y="398189"/>
                  </a:lnTo>
                  <a:cubicBezTo>
                    <a:pt x="93274" y="408951"/>
                    <a:pt x="96656" y="423619"/>
                    <a:pt x="107624" y="430474"/>
                  </a:cubicBezTo>
                  <a:cubicBezTo>
                    <a:pt x="126865" y="442499"/>
                    <a:pt x="150674" y="444823"/>
                    <a:pt x="172199" y="451998"/>
                  </a:cubicBezTo>
                  <a:cubicBezTo>
                    <a:pt x="218520" y="467438"/>
                    <a:pt x="193478" y="460008"/>
                    <a:pt x="247535" y="473522"/>
                  </a:cubicBezTo>
                  <a:cubicBezTo>
                    <a:pt x="322872" y="469935"/>
                    <a:pt x="398524" y="470521"/>
                    <a:pt x="473546" y="462760"/>
                  </a:cubicBezTo>
                  <a:cubicBezTo>
                    <a:pt x="482041" y="461881"/>
                    <a:pt x="607981" y="430536"/>
                    <a:pt x="624219" y="419712"/>
                  </a:cubicBezTo>
                  <a:cubicBezTo>
                    <a:pt x="634981" y="412538"/>
                    <a:pt x="644617" y="403284"/>
                    <a:pt x="656506" y="398189"/>
                  </a:cubicBezTo>
                  <a:cubicBezTo>
                    <a:pt x="670102" y="392363"/>
                    <a:pt x="685333" y="391490"/>
                    <a:pt x="699556" y="387427"/>
                  </a:cubicBezTo>
                  <a:cubicBezTo>
                    <a:pt x="710464" y="384311"/>
                    <a:pt x="720935" y="379781"/>
                    <a:pt x="731843" y="376665"/>
                  </a:cubicBezTo>
                  <a:cubicBezTo>
                    <a:pt x="826440" y="349638"/>
                    <a:pt x="729767" y="380944"/>
                    <a:pt x="807180" y="355141"/>
                  </a:cubicBezTo>
                  <a:cubicBezTo>
                    <a:pt x="833382" y="276538"/>
                    <a:pt x="823202" y="312581"/>
                    <a:pt x="839467" y="247523"/>
                  </a:cubicBezTo>
                  <a:cubicBezTo>
                    <a:pt x="835880" y="222412"/>
                    <a:pt x="839008" y="195369"/>
                    <a:pt x="828705" y="172190"/>
                  </a:cubicBezTo>
                  <a:cubicBezTo>
                    <a:pt x="790447" y="86115"/>
                    <a:pt x="826911" y="154253"/>
                    <a:pt x="817942" y="139904"/>
                  </a:cubicBezTo>
                  <a:close/>
                </a:path>
              </a:pathLst>
            </a:cu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4283433" y="1861802"/>
              <a:ext cx="1530136" cy="461665"/>
            </a:xfrm>
            <a:prstGeom prst="rect">
              <a:avLst/>
            </a:prstGeom>
            <a:noFill/>
          </p:spPr>
          <p:txBody>
            <a:bodyPr wrap="none" rtlCol="0">
              <a:spAutoFit/>
            </a:bodyPr>
            <a:lstStyle/>
            <a:p>
              <a:r>
                <a:rPr lang="en-US" sz="2400" dirty="0">
                  <a:solidFill>
                    <a:srgbClr val="FF0000"/>
                  </a:solidFill>
                </a:rPr>
                <a:t>arguments</a:t>
              </a:r>
            </a:p>
          </p:txBody>
        </p:sp>
        <p:cxnSp>
          <p:nvCxnSpPr>
            <p:cNvPr id="9" name="Straight Arrow Connector 8"/>
            <p:cNvCxnSpPr/>
            <p:nvPr/>
          </p:nvCxnSpPr>
          <p:spPr>
            <a:xfrm flipH="1">
              <a:off x="2507638" y="2130850"/>
              <a:ext cx="1775795" cy="613426"/>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14" name="Group 13"/>
          <p:cNvGrpSpPr/>
          <p:nvPr/>
        </p:nvGrpSpPr>
        <p:grpSpPr>
          <a:xfrm>
            <a:off x="3052265" y="2842876"/>
            <a:ext cx="4399088" cy="1000844"/>
            <a:chOff x="1668171" y="2864400"/>
            <a:chExt cx="4399088" cy="1000844"/>
          </a:xfrm>
        </p:grpSpPr>
        <p:sp>
          <p:nvSpPr>
            <p:cNvPr id="5" name="Freeform 4"/>
            <p:cNvSpPr/>
            <p:nvPr/>
          </p:nvSpPr>
          <p:spPr>
            <a:xfrm>
              <a:off x="1668171" y="3391722"/>
              <a:ext cx="2018301" cy="473522"/>
            </a:xfrm>
            <a:custGeom>
              <a:avLst/>
              <a:gdLst>
                <a:gd name="connsiteX0" fmla="*/ 817942 w 839467"/>
                <a:gd name="connsiteY0" fmla="*/ 139904 h 473522"/>
                <a:gd name="connsiteX1" fmla="*/ 774893 w 839467"/>
                <a:gd name="connsiteY1" fmla="*/ 86095 h 473522"/>
                <a:gd name="connsiteX2" fmla="*/ 710318 w 839467"/>
                <a:gd name="connsiteY2" fmla="*/ 43047 h 473522"/>
                <a:gd name="connsiteX3" fmla="*/ 645744 w 839467"/>
                <a:gd name="connsiteY3" fmla="*/ 21523 h 473522"/>
                <a:gd name="connsiteX4" fmla="*/ 495070 w 839467"/>
                <a:gd name="connsiteY4" fmla="*/ 0 h 473522"/>
                <a:gd name="connsiteX5" fmla="*/ 236773 w 839467"/>
                <a:gd name="connsiteY5" fmla="*/ 10762 h 473522"/>
                <a:gd name="connsiteX6" fmla="*/ 129149 w 839467"/>
                <a:gd name="connsiteY6" fmla="*/ 53809 h 473522"/>
                <a:gd name="connsiteX7" fmla="*/ 64575 w 839467"/>
                <a:gd name="connsiteY7" fmla="*/ 86095 h 473522"/>
                <a:gd name="connsiteX8" fmla="*/ 53812 w 839467"/>
                <a:gd name="connsiteY8" fmla="*/ 118380 h 473522"/>
                <a:gd name="connsiteX9" fmla="*/ 10763 w 839467"/>
                <a:gd name="connsiteY9" fmla="*/ 182951 h 473522"/>
                <a:gd name="connsiteX10" fmla="*/ 0 w 839467"/>
                <a:gd name="connsiteY10" fmla="*/ 215237 h 473522"/>
                <a:gd name="connsiteX11" fmla="*/ 53812 w 839467"/>
                <a:gd name="connsiteY11" fmla="*/ 387427 h 473522"/>
                <a:gd name="connsiteX12" fmla="*/ 86099 w 839467"/>
                <a:gd name="connsiteY12" fmla="*/ 398189 h 473522"/>
                <a:gd name="connsiteX13" fmla="*/ 107624 w 839467"/>
                <a:gd name="connsiteY13" fmla="*/ 430474 h 473522"/>
                <a:gd name="connsiteX14" fmla="*/ 172199 w 839467"/>
                <a:gd name="connsiteY14" fmla="*/ 451998 h 473522"/>
                <a:gd name="connsiteX15" fmla="*/ 247535 w 839467"/>
                <a:gd name="connsiteY15" fmla="*/ 473522 h 473522"/>
                <a:gd name="connsiteX16" fmla="*/ 473546 w 839467"/>
                <a:gd name="connsiteY16" fmla="*/ 462760 h 473522"/>
                <a:gd name="connsiteX17" fmla="*/ 624219 w 839467"/>
                <a:gd name="connsiteY17" fmla="*/ 419712 h 473522"/>
                <a:gd name="connsiteX18" fmla="*/ 656506 w 839467"/>
                <a:gd name="connsiteY18" fmla="*/ 398189 h 473522"/>
                <a:gd name="connsiteX19" fmla="*/ 699556 w 839467"/>
                <a:gd name="connsiteY19" fmla="*/ 387427 h 473522"/>
                <a:gd name="connsiteX20" fmla="*/ 731843 w 839467"/>
                <a:gd name="connsiteY20" fmla="*/ 376665 h 473522"/>
                <a:gd name="connsiteX21" fmla="*/ 807180 w 839467"/>
                <a:gd name="connsiteY21" fmla="*/ 355141 h 473522"/>
                <a:gd name="connsiteX22" fmla="*/ 839467 w 839467"/>
                <a:gd name="connsiteY22" fmla="*/ 247523 h 473522"/>
                <a:gd name="connsiteX23" fmla="*/ 828705 w 839467"/>
                <a:gd name="connsiteY23" fmla="*/ 172190 h 473522"/>
                <a:gd name="connsiteX24" fmla="*/ 817942 w 839467"/>
                <a:gd name="connsiteY24" fmla="*/ 139904 h 47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39467" h="473522">
                  <a:moveTo>
                    <a:pt x="817942" y="139904"/>
                  </a:moveTo>
                  <a:cubicBezTo>
                    <a:pt x="808973" y="125555"/>
                    <a:pt x="791967" y="101461"/>
                    <a:pt x="774893" y="86095"/>
                  </a:cubicBezTo>
                  <a:cubicBezTo>
                    <a:pt x="755664" y="68790"/>
                    <a:pt x="734860" y="51227"/>
                    <a:pt x="710318" y="43047"/>
                  </a:cubicBezTo>
                  <a:cubicBezTo>
                    <a:pt x="688793" y="35872"/>
                    <a:pt x="668124" y="25253"/>
                    <a:pt x="645744" y="21523"/>
                  </a:cubicBezTo>
                  <a:cubicBezTo>
                    <a:pt x="552640" y="6008"/>
                    <a:pt x="602823" y="13469"/>
                    <a:pt x="495070" y="0"/>
                  </a:cubicBezTo>
                  <a:cubicBezTo>
                    <a:pt x="408971" y="3587"/>
                    <a:pt x="322519" y="2188"/>
                    <a:pt x="236773" y="10762"/>
                  </a:cubicBezTo>
                  <a:cubicBezTo>
                    <a:pt x="194168" y="15022"/>
                    <a:pt x="166195" y="37933"/>
                    <a:pt x="129149" y="53809"/>
                  </a:cubicBezTo>
                  <a:cubicBezTo>
                    <a:pt x="66769" y="80542"/>
                    <a:pt x="126622" y="44732"/>
                    <a:pt x="64575" y="86095"/>
                  </a:cubicBezTo>
                  <a:cubicBezTo>
                    <a:pt x="60987" y="96857"/>
                    <a:pt x="59321" y="108464"/>
                    <a:pt x="53812" y="118380"/>
                  </a:cubicBezTo>
                  <a:cubicBezTo>
                    <a:pt x="41249" y="140993"/>
                    <a:pt x="18944" y="158410"/>
                    <a:pt x="10763" y="182951"/>
                  </a:cubicBezTo>
                  <a:lnTo>
                    <a:pt x="0" y="215237"/>
                  </a:lnTo>
                  <a:cubicBezTo>
                    <a:pt x="2732" y="242554"/>
                    <a:pt x="-1626" y="368948"/>
                    <a:pt x="53812" y="387427"/>
                  </a:cubicBezTo>
                  <a:lnTo>
                    <a:pt x="86099" y="398189"/>
                  </a:lnTo>
                  <a:cubicBezTo>
                    <a:pt x="93274" y="408951"/>
                    <a:pt x="96656" y="423619"/>
                    <a:pt x="107624" y="430474"/>
                  </a:cubicBezTo>
                  <a:cubicBezTo>
                    <a:pt x="126865" y="442499"/>
                    <a:pt x="150674" y="444823"/>
                    <a:pt x="172199" y="451998"/>
                  </a:cubicBezTo>
                  <a:cubicBezTo>
                    <a:pt x="218520" y="467438"/>
                    <a:pt x="193478" y="460008"/>
                    <a:pt x="247535" y="473522"/>
                  </a:cubicBezTo>
                  <a:cubicBezTo>
                    <a:pt x="322872" y="469935"/>
                    <a:pt x="398524" y="470521"/>
                    <a:pt x="473546" y="462760"/>
                  </a:cubicBezTo>
                  <a:cubicBezTo>
                    <a:pt x="482041" y="461881"/>
                    <a:pt x="607981" y="430536"/>
                    <a:pt x="624219" y="419712"/>
                  </a:cubicBezTo>
                  <a:cubicBezTo>
                    <a:pt x="634981" y="412538"/>
                    <a:pt x="644617" y="403284"/>
                    <a:pt x="656506" y="398189"/>
                  </a:cubicBezTo>
                  <a:cubicBezTo>
                    <a:pt x="670102" y="392363"/>
                    <a:pt x="685333" y="391490"/>
                    <a:pt x="699556" y="387427"/>
                  </a:cubicBezTo>
                  <a:cubicBezTo>
                    <a:pt x="710464" y="384311"/>
                    <a:pt x="720935" y="379781"/>
                    <a:pt x="731843" y="376665"/>
                  </a:cubicBezTo>
                  <a:cubicBezTo>
                    <a:pt x="826440" y="349638"/>
                    <a:pt x="729767" y="380944"/>
                    <a:pt x="807180" y="355141"/>
                  </a:cubicBezTo>
                  <a:cubicBezTo>
                    <a:pt x="833382" y="276538"/>
                    <a:pt x="823202" y="312581"/>
                    <a:pt x="839467" y="247523"/>
                  </a:cubicBezTo>
                  <a:cubicBezTo>
                    <a:pt x="835880" y="222412"/>
                    <a:pt x="839008" y="195369"/>
                    <a:pt x="828705" y="172190"/>
                  </a:cubicBezTo>
                  <a:cubicBezTo>
                    <a:pt x="790447" y="86115"/>
                    <a:pt x="826911" y="154253"/>
                    <a:pt x="817942" y="139904"/>
                  </a:cubicBezTo>
                  <a:close/>
                </a:path>
              </a:pathLst>
            </a:cu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435833" y="2864400"/>
              <a:ext cx="1631426" cy="461665"/>
            </a:xfrm>
            <a:prstGeom prst="rect">
              <a:avLst/>
            </a:prstGeom>
            <a:noFill/>
          </p:spPr>
          <p:txBody>
            <a:bodyPr wrap="none" rtlCol="0">
              <a:spAutoFit/>
            </a:bodyPr>
            <a:lstStyle/>
            <a:p>
              <a:r>
                <a:rPr lang="en-US" sz="2400" dirty="0">
                  <a:solidFill>
                    <a:srgbClr val="FF0000"/>
                  </a:solidFill>
                </a:rPr>
                <a:t>parameters</a:t>
              </a:r>
            </a:p>
          </p:txBody>
        </p:sp>
        <p:cxnSp>
          <p:nvCxnSpPr>
            <p:cNvPr id="10" name="Straight Arrow Connector 9"/>
            <p:cNvCxnSpPr>
              <a:cxnSpLocks/>
              <a:endCxn id="5" idx="1"/>
            </p:cNvCxnSpPr>
            <p:nvPr/>
          </p:nvCxnSpPr>
          <p:spPr>
            <a:xfrm flipH="1">
              <a:off x="3531219" y="3217798"/>
              <a:ext cx="904616" cy="260019"/>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659537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936"/>
            <a:ext cx="8229600" cy="812315"/>
          </a:xfrm>
        </p:spPr>
        <p:txBody>
          <a:bodyPr>
            <a:normAutofit/>
          </a:bodyPr>
          <a:lstStyle/>
          <a:p>
            <a:r>
              <a:rPr lang="en-US" dirty="0"/>
              <a:t>Parameter Passing: Call By Value</a:t>
            </a:r>
          </a:p>
        </p:txBody>
      </p:sp>
      <p:sp>
        <p:nvSpPr>
          <p:cNvPr id="3" name="Content Placeholder 2"/>
          <p:cNvSpPr>
            <a:spLocks noGrp="1"/>
          </p:cNvSpPr>
          <p:nvPr>
            <p:ph idx="1"/>
          </p:nvPr>
        </p:nvSpPr>
        <p:spPr>
          <a:xfrm>
            <a:off x="710597" y="749721"/>
            <a:ext cx="10972800" cy="6108279"/>
          </a:xfrm>
        </p:spPr>
        <p:txBody>
          <a:bodyPr>
            <a:normAutofit fontScale="92500" lnSpcReduction="20000"/>
          </a:bodyPr>
          <a:lstStyle/>
          <a:p>
            <a:pPr marL="0" indent="0">
              <a:buNone/>
            </a:pPr>
            <a:r>
              <a:rPr lang="en-US" dirty="0"/>
              <a:t>Call by Value (used in C)</a:t>
            </a:r>
          </a:p>
          <a:p>
            <a:r>
              <a:rPr lang="en-US" dirty="0"/>
              <a:t>A </a:t>
            </a:r>
            <a:r>
              <a:rPr lang="en-US" i="1" dirty="0"/>
              <a:t>copy</a:t>
            </a:r>
            <a:r>
              <a:rPr lang="en-US" dirty="0"/>
              <a:t> of the argument is created, passed to function</a:t>
            </a:r>
          </a:p>
          <a:p>
            <a:r>
              <a:rPr lang="en-US" dirty="0"/>
              <a:t>Upon return, the copy is discarded</a:t>
            </a:r>
          </a:p>
          <a:p>
            <a:r>
              <a:rPr lang="en-US" dirty="0"/>
              <a:t>Implications of copying</a:t>
            </a:r>
          </a:p>
          <a:p>
            <a:pPr lvl="1"/>
            <a:r>
              <a:rPr lang="en-US" dirty="0"/>
              <a:t>Copying can be expensive (time and space) for large parameters</a:t>
            </a:r>
          </a:p>
          <a:p>
            <a:pPr lvl="1"/>
            <a:r>
              <a:rPr lang="en-US" dirty="0"/>
              <a:t>Modifications to the parameter within the function are made to the copy, and are </a:t>
            </a:r>
            <a:r>
              <a:rPr lang="en-US" dirty="0">
                <a:solidFill>
                  <a:srgbClr val="FF0000"/>
                </a:solidFill>
              </a:rPr>
              <a:t>not</a:t>
            </a:r>
            <a:r>
              <a:rPr lang="en-US" dirty="0"/>
              <a:t> visible to the calling program</a:t>
            </a:r>
          </a:p>
          <a:p>
            <a:r>
              <a:rPr lang="en-US" dirty="0"/>
              <a:t>Q: What if you want modifications to be visible to the caller?</a:t>
            </a:r>
          </a:p>
          <a:p>
            <a:r>
              <a:rPr lang="en-US" dirty="0"/>
              <a:t>A: Pass a </a:t>
            </a:r>
            <a:r>
              <a:rPr lang="en-US" i="1" dirty="0"/>
              <a:t>pointer</a:t>
            </a:r>
            <a:r>
              <a:rPr lang="en-US" dirty="0"/>
              <a:t> to the data being passed; value passed is an address, e.g., </a:t>
            </a:r>
            <a:r>
              <a:rPr lang="en-US" dirty="0" err="1">
                <a:latin typeface="Courier" pitchFamily="2" charset="0"/>
              </a:rPr>
              <a:t>scanf</a:t>
            </a:r>
            <a:r>
              <a:rPr lang="en-US" dirty="0">
                <a:latin typeface="Courier" pitchFamily="2" charset="0"/>
              </a:rPr>
              <a:t> (“%d”, &amp;</a:t>
            </a:r>
            <a:r>
              <a:rPr lang="en-US" dirty="0" err="1">
                <a:latin typeface="Courier" pitchFamily="2" charset="0"/>
              </a:rPr>
              <a:t>i</a:t>
            </a:r>
            <a:r>
              <a:rPr lang="en-US" dirty="0">
                <a:latin typeface="Courier" pitchFamily="2" charset="0"/>
              </a:rPr>
              <a:t>);</a:t>
            </a:r>
          </a:p>
          <a:p>
            <a:r>
              <a:rPr lang="en-US" dirty="0"/>
              <a:t>Aside: in C, array arguments pass a pointer to the array</a:t>
            </a:r>
          </a:p>
          <a:p>
            <a:pPr marL="0" indent="0">
              <a:buNone/>
            </a:pPr>
            <a:endParaRPr lang="en-US" dirty="0"/>
          </a:p>
          <a:p>
            <a:pPr marL="0" indent="0">
              <a:buNone/>
            </a:pPr>
            <a:r>
              <a:rPr lang="en-US" dirty="0"/>
              <a:t>Other approaches: call by value return, call by reference, call by name</a:t>
            </a:r>
          </a:p>
        </p:txBody>
      </p:sp>
    </p:spTree>
    <p:extLst>
      <p:ext uri="{BB962C8B-B14F-4D97-AF65-F5344CB8AC3E}">
        <p14:creationId xmlns:p14="http://schemas.microsoft.com/office/powerpoint/2010/main" val="43783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7177"/>
            <a:ext cx="8229600" cy="666645"/>
          </a:xfrm>
        </p:spPr>
        <p:txBody>
          <a:bodyPr>
            <a:normAutofit fontScale="90000"/>
          </a:bodyPr>
          <a:lstStyle/>
          <a:p>
            <a:r>
              <a:rPr lang="en-US" dirty="0"/>
              <a:t>Call by Value Example</a:t>
            </a:r>
          </a:p>
        </p:txBody>
      </p:sp>
      <p:sp>
        <p:nvSpPr>
          <p:cNvPr id="4" name="TextBox 3"/>
          <p:cNvSpPr txBox="1"/>
          <p:nvPr/>
        </p:nvSpPr>
        <p:spPr>
          <a:xfrm>
            <a:off x="1630782" y="987322"/>
            <a:ext cx="9037219" cy="5324535"/>
          </a:xfrm>
          <a:prstGeom prst="rect">
            <a:avLst/>
          </a:prstGeom>
          <a:noFill/>
        </p:spPr>
        <p:txBody>
          <a:bodyPr wrap="square" rtlCol="0">
            <a:spAutoFit/>
          </a:bodyPr>
          <a:lstStyle/>
          <a:p>
            <a:r>
              <a:rPr lang="en-US" sz="2000" dirty="0">
                <a:latin typeface="Courier"/>
                <a:cs typeface="Courier"/>
              </a:rPr>
              <a:t>#include &lt;</a:t>
            </a:r>
            <a:r>
              <a:rPr lang="en-US" sz="2000" dirty="0" err="1">
                <a:latin typeface="Courier"/>
                <a:cs typeface="Courier"/>
              </a:rPr>
              <a:t>stdio.h</a:t>
            </a:r>
            <a:r>
              <a:rPr lang="en-US" sz="2000" dirty="0">
                <a:latin typeface="Courier"/>
                <a:cs typeface="Courier"/>
              </a:rPr>
              <a:t>&gt;</a:t>
            </a:r>
          </a:p>
          <a:p>
            <a:r>
              <a:rPr lang="en-US" sz="2000" dirty="0" err="1">
                <a:latin typeface="Courier"/>
                <a:cs typeface="Courier"/>
              </a:rPr>
              <a:t>int</a:t>
            </a:r>
            <a:r>
              <a:rPr lang="en-US" sz="2000" dirty="0">
                <a:latin typeface="Courier"/>
                <a:cs typeface="Courier"/>
              </a:rPr>
              <a:t> foo (</a:t>
            </a:r>
            <a:r>
              <a:rPr lang="en-US" sz="2000" dirty="0" err="1">
                <a:latin typeface="Courier"/>
                <a:cs typeface="Courier"/>
              </a:rPr>
              <a:t>int</a:t>
            </a:r>
            <a:r>
              <a:rPr lang="en-US" sz="2000" dirty="0">
                <a:latin typeface="Courier"/>
                <a:cs typeface="Courier"/>
              </a:rPr>
              <a:t> x, </a:t>
            </a:r>
            <a:r>
              <a:rPr lang="en-US" sz="2000" dirty="0" err="1">
                <a:latin typeface="Courier"/>
                <a:cs typeface="Courier"/>
              </a:rPr>
              <a:t>int</a:t>
            </a:r>
            <a:r>
              <a:rPr lang="en-US" sz="2000" dirty="0">
                <a:latin typeface="Courier"/>
                <a:cs typeface="Courier"/>
              </a:rPr>
              <a:t> *y);  </a:t>
            </a:r>
            <a:r>
              <a:rPr lang="en-US" sz="2000" dirty="0">
                <a:solidFill>
                  <a:srgbClr val="FF0000"/>
                </a:solidFill>
                <a:latin typeface="Courier"/>
                <a:cs typeface="Courier"/>
              </a:rPr>
              <a:t>// integer, pointer to integer</a:t>
            </a:r>
          </a:p>
          <a:p>
            <a:endParaRPr lang="en-US" sz="2000" dirty="0">
              <a:latin typeface="Courier"/>
              <a:cs typeface="Courier"/>
            </a:endParaRPr>
          </a:p>
          <a:p>
            <a:r>
              <a:rPr lang="en-US" sz="2000" dirty="0">
                <a:latin typeface="Courier"/>
                <a:cs typeface="Courier"/>
              </a:rPr>
              <a:t>main()</a:t>
            </a:r>
          </a:p>
          <a:p>
            <a:r>
              <a:rPr lang="en-US" sz="2000" dirty="0">
                <a:latin typeface="Courier"/>
                <a:cs typeface="Courier"/>
              </a:rPr>
              <a:t>{	</a:t>
            </a:r>
            <a:r>
              <a:rPr lang="en-US" sz="2000" dirty="0" err="1">
                <a:latin typeface="Courier"/>
                <a:cs typeface="Courier"/>
              </a:rPr>
              <a:t>int</a:t>
            </a:r>
            <a:r>
              <a:rPr lang="en-US" sz="2000" dirty="0">
                <a:latin typeface="Courier"/>
                <a:cs typeface="Courier"/>
              </a:rPr>
              <a:t> </a:t>
            </a:r>
            <a:r>
              <a:rPr lang="en-US" sz="2000" dirty="0" err="1">
                <a:latin typeface="Courier"/>
                <a:cs typeface="Courier"/>
              </a:rPr>
              <a:t>i</a:t>
            </a:r>
            <a:r>
              <a:rPr lang="en-US" sz="2000" dirty="0">
                <a:latin typeface="Courier"/>
                <a:cs typeface="Courier"/>
              </a:rPr>
              <a:t>, j, k;</a:t>
            </a:r>
          </a:p>
          <a:p>
            <a:endParaRPr lang="en-US" sz="2000" dirty="0">
              <a:latin typeface="Courier"/>
              <a:cs typeface="Courier"/>
            </a:endParaRPr>
          </a:p>
          <a:p>
            <a:r>
              <a:rPr lang="en-US" sz="2000" dirty="0">
                <a:latin typeface="Courier"/>
                <a:cs typeface="Courier"/>
              </a:rPr>
              <a:t>	</a:t>
            </a:r>
            <a:r>
              <a:rPr lang="en-US" sz="2000" dirty="0" err="1">
                <a:latin typeface="Courier"/>
                <a:cs typeface="Courier"/>
              </a:rPr>
              <a:t>i</a:t>
            </a:r>
            <a:r>
              <a:rPr lang="en-US" sz="2000" dirty="0">
                <a:latin typeface="Courier"/>
                <a:cs typeface="Courier"/>
              </a:rPr>
              <a:t>=1; j=2;  k=3;</a:t>
            </a:r>
          </a:p>
          <a:p>
            <a:r>
              <a:rPr lang="en-US" sz="2000" dirty="0">
                <a:latin typeface="Courier"/>
                <a:cs typeface="Courier"/>
              </a:rPr>
              <a:t>	k = foo (</a:t>
            </a:r>
            <a:r>
              <a:rPr lang="en-US" sz="2000" dirty="0" err="1">
                <a:latin typeface="Courier"/>
                <a:cs typeface="Courier"/>
              </a:rPr>
              <a:t>i</a:t>
            </a:r>
            <a:r>
              <a:rPr lang="en-US" sz="2000" dirty="0">
                <a:latin typeface="Courier"/>
                <a:cs typeface="Courier"/>
              </a:rPr>
              <a:t>, &amp;j);</a:t>
            </a:r>
          </a:p>
          <a:p>
            <a:r>
              <a:rPr lang="en-US" sz="2000" dirty="0">
                <a:latin typeface="Courier"/>
                <a:cs typeface="Courier"/>
              </a:rPr>
              <a:t>	</a:t>
            </a:r>
            <a:r>
              <a:rPr lang="en-US" sz="2000" dirty="0" err="1">
                <a:latin typeface="Courier"/>
                <a:cs typeface="Courier"/>
              </a:rPr>
              <a:t>printf</a:t>
            </a:r>
            <a:r>
              <a:rPr lang="en-US" sz="2000" dirty="0">
                <a:latin typeface="Courier"/>
                <a:cs typeface="Courier"/>
              </a:rPr>
              <a:t> (“</a:t>
            </a:r>
            <a:r>
              <a:rPr lang="en-US" sz="2000" dirty="0" err="1">
                <a:latin typeface="Courier"/>
                <a:cs typeface="Courier"/>
              </a:rPr>
              <a:t>i</a:t>
            </a:r>
            <a:r>
              <a:rPr lang="en-US" sz="2000" dirty="0">
                <a:latin typeface="Courier"/>
                <a:cs typeface="Courier"/>
              </a:rPr>
              <a:t>=%d, j=%d\n”, </a:t>
            </a:r>
            <a:r>
              <a:rPr lang="en-US" sz="2000" dirty="0" err="1">
                <a:latin typeface="Courier"/>
                <a:cs typeface="Courier"/>
              </a:rPr>
              <a:t>i</a:t>
            </a:r>
            <a:r>
              <a:rPr lang="en-US" sz="2000" dirty="0">
                <a:latin typeface="Courier"/>
                <a:cs typeface="Courier"/>
              </a:rPr>
              <a:t>, j);</a:t>
            </a:r>
          </a:p>
          <a:p>
            <a:r>
              <a:rPr lang="en-US" sz="2000" dirty="0">
                <a:latin typeface="Courier"/>
                <a:cs typeface="Courier"/>
              </a:rPr>
              <a:t>}</a:t>
            </a:r>
          </a:p>
          <a:p>
            <a:endParaRPr lang="en-US" sz="2000" dirty="0">
              <a:latin typeface="Courier"/>
              <a:cs typeface="Courier"/>
            </a:endParaRPr>
          </a:p>
          <a:p>
            <a:r>
              <a:rPr lang="en-US" sz="2000" dirty="0" err="1">
                <a:latin typeface="Courier"/>
                <a:cs typeface="Courier"/>
              </a:rPr>
              <a:t>int</a:t>
            </a:r>
            <a:r>
              <a:rPr lang="en-US" sz="2000" dirty="0">
                <a:latin typeface="Courier"/>
                <a:cs typeface="Courier"/>
              </a:rPr>
              <a:t> foo (</a:t>
            </a:r>
            <a:r>
              <a:rPr lang="en-US" sz="2000" dirty="0" err="1">
                <a:latin typeface="Courier"/>
                <a:cs typeface="Courier"/>
              </a:rPr>
              <a:t>int</a:t>
            </a:r>
            <a:r>
              <a:rPr lang="en-US" sz="2000" dirty="0">
                <a:latin typeface="Courier"/>
                <a:cs typeface="Courier"/>
              </a:rPr>
              <a:t> x, </a:t>
            </a:r>
            <a:r>
              <a:rPr lang="en-US" sz="2000" dirty="0" err="1">
                <a:latin typeface="Courier"/>
                <a:cs typeface="Courier"/>
              </a:rPr>
              <a:t>int</a:t>
            </a:r>
            <a:r>
              <a:rPr lang="en-US" sz="2000" dirty="0">
                <a:latin typeface="Courier"/>
                <a:cs typeface="Courier"/>
              </a:rPr>
              <a:t> *y)</a:t>
            </a:r>
          </a:p>
          <a:p>
            <a:r>
              <a:rPr lang="en-US" sz="2000" dirty="0">
                <a:latin typeface="Courier"/>
                <a:cs typeface="Courier"/>
              </a:rPr>
              <a:t>{</a:t>
            </a:r>
          </a:p>
          <a:p>
            <a:r>
              <a:rPr lang="en-US" sz="2000" dirty="0">
                <a:latin typeface="Courier"/>
                <a:cs typeface="Courier"/>
              </a:rPr>
              <a:t>	x=3;</a:t>
            </a:r>
          </a:p>
          <a:p>
            <a:r>
              <a:rPr lang="en-US" sz="2000" dirty="0">
                <a:latin typeface="Courier"/>
                <a:cs typeface="Courier"/>
              </a:rPr>
              <a:t>	*y = 4;</a:t>
            </a:r>
          </a:p>
          <a:p>
            <a:r>
              <a:rPr lang="en-US" sz="2000" dirty="0">
                <a:latin typeface="Courier"/>
                <a:cs typeface="Courier"/>
              </a:rPr>
              <a:t>	return (…)</a:t>
            </a:r>
          </a:p>
          <a:p>
            <a:r>
              <a:rPr lang="en-US" sz="2000" dirty="0">
                <a:latin typeface="Courier"/>
                <a:cs typeface="Courier"/>
              </a:rPr>
              <a:t>}</a:t>
            </a:r>
          </a:p>
        </p:txBody>
      </p:sp>
      <p:sp>
        <p:nvSpPr>
          <p:cNvPr id="70" name="TextBox 69"/>
          <p:cNvSpPr txBox="1"/>
          <p:nvPr/>
        </p:nvSpPr>
        <p:spPr>
          <a:xfrm>
            <a:off x="7039316" y="4968033"/>
            <a:ext cx="3628684" cy="646331"/>
          </a:xfrm>
          <a:prstGeom prst="rect">
            <a:avLst/>
          </a:prstGeom>
          <a:noFill/>
        </p:spPr>
        <p:txBody>
          <a:bodyPr wrap="square" rtlCol="0">
            <a:spAutoFit/>
          </a:bodyPr>
          <a:lstStyle/>
          <a:p>
            <a:r>
              <a:rPr lang="en-US" sz="3600" dirty="0"/>
              <a:t>What is printed?</a:t>
            </a:r>
          </a:p>
        </p:txBody>
      </p:sp>
      <p:sp>
        <p:nvSpPr>
          <p:cNvPr id="6" name="TextBox 5"/>
          <p:cNvSpPr txBox="1"/>
          <p:nvPr/>
        </p:nvSpPr>
        <p:spPr>
          <a:xfrm>
            <a:off x="7114440" y="5712250"/>
            <a:ext cx="2165870" cy="584776"/>
          </a:xfrm>
          <a:prstGeom prst="rect">
            <a:avLst/>
          </a:prstGeom>
          <a:noFill/>
        </p:spPr>
        <p:txBody>
          <a:bodyPr wrap="square" rtlCol="0">
            <a:spAutoFit/>
          </a:bodyPr>
          <a:lstStyle/>
          <a:p>
            <a:r>
              <a:rPr lang="en-US" sz="3200" dirty="0" err="1">
                <a:solidFill>
                  <a:srgbClr val="FF0000"/>
                </a:solidFill>
              </a:rPr>
              <a:t>i</a:t>
            </a:r>
            <a:r>
              <a:rPr lang="en-US" sz="3200" dirty="0">
                <a:solidFill>
                  <a:srgbClr val="FF0000"/>
                </a:solidFill>
              </a:rPr>
              <a:t>=1, j=4</a:t>
            </a:r>
          </a:p>
        </p:txBody>
      </p:sp>
    </p:spTree>
    <p:extLst>
      <p:ext uri="{BB962C8B-B14F-4D97-AF65-F5344CB8AC3E}">
        <p14:creationId xmlns:p14="http://schemas.microsoft.com/office/powerpoint/2010/main" val="1593216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a Function</a:t>
            </a:r>
            <a:endParaRPr lang="en-US" dirty="0"/>
          </a:p>
        </p:txBody>
      </p:sp>
      <p:sp>
        <p:nvSpPr>
          <p:cNvPr id="3" name="Content Placeholder 2"/>
          <p:cNvSpPr>
            <a:spLocks noGrp="1"/>
          </p:cNvSpPr>
          <p:nvPr>
            <p:ph idx="1"/>
          </p:nvPr>
        </p:nvSpPr>
        <p:spPr/>
        <p:txBody>
          <a:bodyPr/>
          <a:lstStyle/>
          <a:p>
            <a:r>
              <a:rPr lang="en-US" dirty="0" smtClean="0"/>
              <a:t>What is needed to properly implement a function call and the return to the main program?</a:t>
            </a:r>
          </a:p>
        </p:txBody>
      </p:sp>
    </p:spTree>
    <p:extLst>
      <p:ext uri="{BB962C8B-B14F-4D97-AF65-F5344CB8AC3E}">
        <p14:creationId xmlns:p14="http://schemas.microsoft.com/office/powerpoint/2010/main" val="3743051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a Function</a:t>
            </a:r>
            <a:endParaRPr lang="en-US" dirty="0"/>
          </a:p>
        </p:txBody>
      </p:sp>
      <p:sp>
        <p:nvSpPr>
          <p:cNvPr id="3" name="Content Placeholder 2"/>
          <p:cNvSpPr>
            <a:spLocks noGrp="1"/>
          </p:cNvSpPr>
          <p:nvPr>
            <p:ph idx="1"/>
          </p:nvPr>
        </p:nvSpPr>
        <p:spPr/>
        <p:txBody>
          <a:bodyPr>
            <a:normAutofit lnSpcReduction="10000"/>
          </a:bodyPr>
          <a:lstStyle/>
          <a:p>
            <a:r>
              <a:rPr lang="en-US" dirty="0" smtClean="0"/>
              <a:t>What is needed to properly implement a function call and the return to the main program?</a:t>
            </a:r>
          </a:p>
          <a:p>
            <a:pPr lvl="1"/>
            <a:r>
              <a:rPr lang="en-US" dirty="0" smtClean="0"/>
              <a:t>Keeping track of where we are in the program: need to know the address where the function begins, the address of the next instruction in the main program (incremented PC) for returning, and the values of local variables in the main program</a:t>
            </a:r>
          </a:p>
          <a:p>
            <a:pPr lvl="1"/>
            <a:r>
              <a:rPr lang="en-US" dirty="0" smtClean="0"/>
              <a:t>Variable space for the function: track arguments passed, variables returned; know and allocate space for local variables used in the function</a:t>
            </a:r>
          </a:p>
          <a:p>
            <a:r>
              <a:rPr lang="en-US" dirty="0" smtClean="0"/>
              <a:t>We will be talking about both of these.</a:t>
            </a:r>
            <a:endParaRPr lang="en-US" dirty="0"/>
          </a:p>
        </p:txBody>
      </p:sp>
    </p:spTree>
    <p:extLst>
      <p:ext uri="{BB962C8B-B14F-4D97-AF65-F5344CB8AC3E}">
        <p14:creationId xmlns:p14="http://schemas.microsoft.com/office/powerpoint/2010/main" val="31630026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033C8-3270-C147-BCF2-91A6E1513AE7}"/>
              </a:ext>
            </a:extLst>
          </p:cNvPr>
          <p:cNvSpPr>
            <a:spLocks noGrp="1"/>
          </p:cNvSpPr>
          <p:nvPr>
            <p:ph type="title"/>
          </p:nvPr>
        </p:nvSpPr>
        <p:spPr>
          <a:xfrm>
            <a:off x="1987732" y="0"/>
            <a:ext cx="8229600" cy="777240"/>
          </a:xfrm>
        </p:spPr>
        <p:txBody>
          <a:bodyPr>
            <a:normAutofit fontScale="90000"/>
          </a:bodyPr>
          <a:lstStyle/>
          <a:p>
            <a:r>
              <a:rPr lang="en-US" dirty="0"/>
              <a:t>Implementing Function Call / Return</a:t>
            </a:r>
          </a:p>
        </p:txBody>
      </p:sp>
      <p:sp>
        <p:nvSpPr>
          <p:cNvPr id="3" name="Content Placeholder 2">
            <a:extLst>
              <a:ext uri="{FF2B5EF4-FFF2-40B4-BE49-F238E27FC236}">
                <a16:creationId xmlns:a16="http://schemas.microsoft.com/office/drawing/2014/main" id="{DA0E9444-D0F3-E84C-9171-A723BBAD09C7}"/>
              </a:ext>
            </a:extLst>
          </p:cNvPr>
          <p:cNvSpPr>
            <a:spLocks noGrp="1"/>
          </p:cNvSpPr>
          <p:nvPr>
            <p:ph idx="1"/>
          </p:nvPr>
        </p:nvSpPr>
        <p:spPr>
          <a:xfrm>
            <a:off x="673727" y="3422469"/>
            <a:ext cx="10972800" cy="3317966"/>
          </a:xfrm>
        </p:spPr>
        <p:txBody>
          <a:bodyPr>
            <a:normAutofit fontScale="92500" lnSpcReduction="10000"/>
          </a:bodyPr>
          <a:lstStyle/>
          <a:p>
            <a:r>
              <a:rPr lang="en-US" sz="2800" dirty="0"/>
              <a:t>Function Call</a:t>
            </a:r>
          </a:p>
          <a:p>
            <a:pPr lvl="1"/>
            <a:r>
              <a:rPr lang="en-US" sz="2400" dirty="0"/>
              <a:t>Similar to branch instruction</a:t>
            </a:r>
          </a:p>
          <a:p>
            <a:pPr lvl="1"/>
            <a:r>
              <a:rPr lang="en-US" sz="2400" dirty="0"/>
              <a:t>Execution “jumps” to the code implementing the function</a:t>
            </a:r>
          </a:p>
          <a:p>
            <a:r>
              <a:rPr lang="en-US" sz="2800" dirty="0"/>
              <a:t>Function Return</a:t>
            </a:r>
          </a:p>
          <a:p>
            <a:pPr lvl="1"/>
            <a:r>
              <a:rPr lang="en-US" sz="2400" dirty="0"/>
              <a:t>Where does execution continue after the function is completed?</a:t>
            </a:r>
          </a:p>
          <a:p>
            <a:r>
              <a:rPr lang="en-US" sz="2800" dirty="0"/>
              <a:t>Solution</a:t>
            </a:r>
          </a:p>
          <a:p>
            <a:pPr lvl="1"/>
            <a:r>
              <a:rPr lang="en-US" sz="2400" dirty="0"/>
              <a:t>Function call saves the </a:t>
            </a:r>
            <a:r>
              <a:rPr lang="en-US" sz="2400" dirty="0">
                <a:solidFill>
                  <a:srgbClr val="FF0000"/>
                </a:solidFill>
              </a:rPr>
              <a:t>return address</a:t>
            </a:r>
          </a:p>
          <a:p>
            <a:pPr lvl="1"/>
            <a:r>
              <a:rPr lang="en-US" sz="2400" dirty="0"/>
              <a:t>Jump to the saved return address to return from the function</a:t>
            </a:r>
          </a:p>
        </p:txBody>
      </p:sp>
      <p:sp>
        <p:nvSpPr>
          <p:cNvPr id="4" name="TextBox 3">
            <a:extLst>
              <a:ext uri="{FF2B5EF4-FFF2-40B4-BE49-F238E27FC236}">
                <a16:creationId xmlns:a16="http://schemas.microsoft.com/office/drawing/2014/main" id="{3F1307AF-B827-AF42-90A9-4DC79FC2C4AD}"/>
              </a:ext>
            </a:extLst>
          </p:cNvPr>
          <p:cNvSpPr txBox="1"/>
          <p:nvPr/>
        </p:nvSpPr>
        <p:spPr>
          <a:xfrm>
            <a:off x="1878978" y="673816"/>
            <a:ext cx="9037219" cy="2585323"/>
          </a:xfrm>
          <a:prstGeom prst="rect">
            <a:avLst/>
          </a:prstGeom>
          <a:noFill/>
        </p:spPr>
        <p:txBody>
          <a:bodyPr wrap="square" rtlCol="0">
            <a:spAutoFit/>
          </a:bodyPr>
          <a:lstStyle/>
          <a:p>
            <a:r>
              <a:rPr lang="en-US" dirty="0">
                <a:latin typeface="Courier"/>
                <a:cs typeface="Courier"/>
              </a:rPr>
              <a:t>main()</a:t>
            </a:r>
          </a:p>
          <a:p>
            <a:r>
              <a:rPr lang="en-US" dirty="0">
                <a:latin typeface="Courier"/>
                <a:cs typeface="Courier"/>
              </a:rPr>
              <a:t>{</a:t>
            </a:r>
          </a:p>
          <a:p>
            <a:r>
              <a:rPr lang="en-US" dirty="0">
                <a:latin typeface="Courier"/>
                <a:cs typeface="Courier"/>
              </a:rPr>
              <a:t>	k = foo (</a:t>
            </a:r>
            <a:r>
              <a:rPr lang="en-US" dirty="0" err="1">
                <a:latin typeface="Courier"/>
                <a:cs typeface="Courier"/>
              </a:rPr>
              <a:t>i</a:t>
            </a:r>
            <a:r>
              <a:rPr lang="en-US" dirty="0">
                <a:latin typeface="Courier"/>
                <a:cs typeface="Courier"/>
              </a:rPr>
              <a:t>, &amp;j);</a:t>
            </a:r>
          </a:p>
          <a:p>
            <a:r>
              <a:rPr lang="en-US" dirty="0">
                <a:latin typeface="Courier"/>
                <a:cs typeface="Courier"/>
              </a:rPr>
              <a:t>}</a:t>
            </a:r>
          </a:p>
          <a:p>
            <a:endParaRPr lang="en-US" dirty="0">
              <a:latin typeface="Courier"/>
              <a:cs typeface="Courier"/>
            </a:endParaRPr>
          </a:p>
          <a:p>
            <a:r>
              <a:rPr lang="en-US" dirty="0" err="1">
                <a:latin typeface="Courier"/>
                <a:cs typeface="Courier"/>
              </a:rPr>
              <a:t>int</a:t>
            </a:r>
            <a:r>
              <a:rPr lang="en-US" dirty="0">
                <a:latin typeface="Courier"/>
                <a:cs typeface="Courier"/>
              </a:rPr>
              <a:t> foo (</a:t>
            </a:r>
            <a:r>
              <a:rPr lang="en-US" dirty="0" err="1">
                <a:latin typeface="Courier"/>
                <a:cs typeface="Courier"/>
              </a:rPr>
              <a:t>int</a:t>
            </a:r>
            <a:r>
              <a:rPr lang="en-US" dirty="0">
                <a:latin typeface="Courier"/>
                <a:cs typeface="Courier"/>
              </a:rPr>
              <a:t> x, </a:t>
            </a:r>
            <a:r>
              <a:rPr lang="en-US" dirty="0" err="1">
                <a:latin typeface="Courier"/>
                <a:cs typeface="Courier"/>
              </a:rPr>
              <a:t>int</a:t>
            </a:r>
            <a:r>
              <a:rPr lang="en-US" dirty="0">
                <a:latin typeface="Courier"/>
                <a:cs typeface="Courier"/>
              </a:rPr>
              <a:t> *y)</a:t>
            </a:r>
          </a:p>
          <a:p>
            <a:r>
              <a:rPr lang="en-US" dirty="0">
                <a:latin typeface="Courier"/>
                <a:cs typeface="Courier"/>
              </a:rPr>
              <a:t>{</a:t>
            </a:r>
          </a:p>
          <a:p>
            <a:r>
              <a:rPr lang="en-US" dirty="0">
                <a:latin typeface="Courier"/>
                <a:cs typeface="Courier"/>
              </a:rPr>
              <a:t>	return (…)</a:t>
            </a:r>
          </a:p>
          <a:p>
            <a:r>
              <a:rPr lang="en-US" dirty="0">
                <a:latin typeface="Courier"/>
                <a:cs typeface="Courier"/>
              </a:rPr>
              <a:t>}</a:t>
            </a:r>
          </a:p>
        </p:txBody>
      </p:sp>
    </p:spTree>
    <p:extLst>
      <p:ext uri="{BB962C8B-B14F-4D97-AF65-F5344CB8AC3E}">
        <p14:creationId xmlns:p14="http://schemas.microsoft.com/office/powerpoint/2010/main" val="2154639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9242</TotalTime>
  <Words>4107</Words>
  <Application>Microsoft Office PowerPoint</Application>
  <PresentationFormat>Widescreen</PresentationFormat>
  <Paragraphs>768</Paragraphs>
  <Slides>39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ＭＳ Ｐゴシック</vt:lpstr>
      <vt:lpstr>Arial</vt:lpstr>
      <vt:lpstr>Calibri</vt:lpstr>
      <vt:lpstr>Cambria Math</vt:lpstr>
      <vt:lpstr>Courier</vt:lpstr>
      <vt:lpstr>Courier New</vt:lpstr>
      <vt:lpstr>Wingdings</vt:lpstr>
      <vt:lpstr>Office Theme</vt:lpstr>
      <vt:lpstr>Functions and I/O Part 1: Functions </vt:lpstr>
      <vt:lpstr>Levels of Abstraction in Computers</vt:lpstr>
      <vt:lpstr>Memory Map</vt:lpstr>
      <vt:lpstr>Structure of a Typical C Program</vt:lpstr>
      <vt:lpstr>Parameter Passing: Call By Value</vt:lpstr>
      <vt:lpstr>Call by Value Example</vt:lpstr>
      <vt:lpstr>Calling a Function</vt:lpstr>
      <vt:lpstr>Calling a Function</vt:lpstr>
      <vt:lpstr>Implementing Function Call / Return</vt:lpstr>
      <vt:lpstr>LC-3 Machine Instructions</vt:lpstr>
      <vt:lpstr>Function Call and Return</vt:lpstr>
      <vt:lpstr>PowerPoint Presentation</vt:lpstr>
      <vt:lpstr>Functions and I/O Part 2: The Runtime Stack</vt:lpstr>
      <vt:lpstr>The Runtime Stack</vt:lpstr>
      <vt:lpstr>LC-3 Function Call / Return</vt:lpstr>
      <vt:lpstr>We’re only just getting started! Functions need additional storage.</vt:lpstr>
      <vt:lpstr>Stack Frame (Activation Record)</vt:lpstr>
      <vt:lpstr>Frame Pointer Register</vt:lpstr>
      <vt:lpstr>Stack Frame (Revised)</vt:lpstr>
      <vt:lpstr>Function Call Example</vt:lpstr>
      <vt:lpstr>Runtime Stack Example</vt:lpstr>
      <vt:lpstr>PowerPoint Presentation</vt:lpstr>
      <vt:lpstr>Summary: Functions</vt:lpstr>
      <vt:lpstr>PowerPoint Presentation</vt:lpstr>
      <vt:lpstr>Functions and I/O Part 3: I/O and Interrupts</vt:lpstr>
      <vt:lpstr>Von Neumann Machine Model</vt:lpstr>
      <vt:lpstr>Interfacing with I/O</vt:lpstr>
      <vt:lpstr>Device Registers</vt:lpstr>
      <vt:lpstr>Machine Instructions to Access Device Register</vt:lpstr>
      <vt:lpstr>Programmed I/O: Polling</vt:lpstr>
      <vt:lpstr>Direct Memory Access (DMA)</vt:lpstr>
      <vt:lpstr>Polling vs. Interrupts</vt:lpstr>
      <vt:lpstr>Implementing Interrupts: Hardware</vt:lpstr>
      <vt:lpstr>Vectored Interrupts</vt:lpstr>
      <vt:lpstr>Interrupts: Saving Processor State</vt:lpstr>
      <vt:lpstr>Other Aspects</vt:lpstr>
      <vt:lpstr>When to Use Interrupts</vt:lpstr>
      <vt:lpstr>Traps</vt:lpstr>
      <vt:lpstr>Summary: 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 what happens when I type % a.out &lt;return&gt; ?</dc:title>
  <dc:creator>Richard Fujimoto</dc:creator>
  <cp:lastModifiedBy>Cherry, Elizabeth</cp:lastModifiedBy>
  <cp:revision>417</cp:revision>
  <cp:lastPrinted>2019-11-07T22:58:31Z</cp:lastPrinted>
  <dcterms:created xsi:type="dcterms:W3CDTF">2011-08-30T03:26:13Z</dcterms:created>
  <dcterms:modified xsi:type="dcterms:W3CDTF">2020-10-09T20:18:21Z</dcterms:modified>
</cp:coreProperties>
</file>