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73" r:id="rId2"/>
    <p:sldId id="474" r:id="rId3"/>
    <p:sldId id="526" r:id="rId4"/>
    <p:sldId id="527" r:id="rId5"/>
    <p:sldId id="528" r:id="rId6"/>
    <p:sldId id="525" r:id="rId7"/>
    <p:sldId id="605" r:id="rId8"/>
    <p:sldId id="529" r:id="rId9"/>
    <p:sldId id="610" r:id="rId10"/>
    <p:sldId id="609" r:id="rId11"/>
    <p:sldId id="539" r:id="rId12"/>
    <p:sldId id="436" r:id="rId13"/>
    <p:sldId id="530" r:id="rId14"/>
    <p:sldId id="444" r:id="rId15"/>
    <p:sldId id="613" r:id="rId16"/>
    <p:sldId id="606" r:id="rId17"/>
    <p:sldId id="614" r:id="rId18"/>
    <p:sldId id="615" r:id="rId19"/>
    <p:sldId id="607" r:id="rId20"/>
    <p:sldId id="531" r:id="rId21"/>
    <p:sldId id="532" r:id="rId22"/>
    <p:sldId id="534" r:id="rId23"/>
    <p:sldId id="603" r:id="rId24"/>
    <p:sldId id="535" r:id="rId25"/>
    <p:sldId id="536" r:id="rId26"/>
    <p:sldId id="537" r:id="rId27"/>
    <p:sldId id="538" r:id="rId28"/>
    <p:sldId id="616" r:id="rId29"/>
    <p:sldId id="617" r:id="rId30"/>
    <p:sldId id="540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611" r:id="rId39"/>
    <p:sldId id="612" r:id="rId40"/>
    <p:sldId id="549" r:id="rId41"/>
    <p:sldId id="608" r:id="rId42"/>
    <p:sldId id="550" r:id="rId43"/>
    <p:sldId id="552" r:id="rId44"/>
    <p:sldId id="604" r:id="rId45"/>
    <p:sldId id="601" r:id="rId46"/>
    <p:sldId id="602" r:id="rId47"/>
    <p:sldId id="551" r:id="rId4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9" autoAdjust="0"/>
    <p:restoredTop sz="94427"/>
  </p:normalViewPr>
  <p:slideViewPr>
    <p:cSldViewPr snapToObjects="1">
      <p:cViewPr varScale="1">
        <p:scale>
          <a:sx n="60" d="100"/>
          <a:sy n="60" d="100"/>
        </p:scale>
        <p:origin x="58" y="2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48590-CD74-924B-B754-A7471626B5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2E6CA-B16F-A240-A00A-E7EDDC195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5806C85-25F7-F04F-B866-402EF9DEA5BF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ADBD-2EE2-F544-A1BC-D407A654BD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396D-FB9C-2D43-9016-9AC7D53CF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2304905-00D3-4544-8AC5-47A6C5244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BB856-411C-C64E-9FC7-08397F7D03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9B37B-9F49-0644-BD88-CE6AD870BE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2744C49-D45D-B54E-868D-0187E4CE48FA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A5B5CD-C8DD-0B44-800D-DDFA64911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F17AE1-8290-8841-BE16-6BB41BEC4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A61B5-86DA-2748-ABED-6FD9F1919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F8AD-242F-C747-9419-72C57B63D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7A6A372-8964-3642-AE3F-2F574311A1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6A372-8964-3642-AE3F-2F574311A10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56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C589343-C3C8-7F4C-82A4-CD8F404CB765}" type="slidenum">
              <a:rPr lang="en-US" altLang="en-US" sz="1200">
                <a:latin typeface="Calibri" charset="0"/>
              </a:rPr>
              <a:pPr eaLnBrk="1" hangingPunct="1"/>
              <a:t>12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09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112BC0-DB01-8B43-B42F-AE9F3A2F6375}" type="slidenum">
              <a:rPr lang="en-US" altLang="en-US" sz="1200">
                <a:latin typeface="Calibri" charset="0"/>
              </a:rPr>
              <a:pPr eaLnBrk="1" hangingPunct="1"/>
              <a:t>14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58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112BC0-DB01-8B43-B42F-AE9F3A2F6375}" type="slidenum">
              <a:rPr lang="en-US" altLang="en-US" sz="1200">
                <a:latin typeface="Calibri" charset="0"/>
              </a:rPr>
              <a:pPr eaLnBrk="1" hangingPunct="1"/>
              <a:t>15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00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112BC0-DB01-8B43-B42F-AE9F3A2F6375}" type="slidenum">
              <a:rPr lang="en-US" altLang="en-US" sz="1200">
                <a:latin typeface="Calibri" charset="0"/>
              </a:rPr>
              <a:pPr eaLnBrk="1" hangingPunct="1"/>
              <a:t>16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81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112BC0-DB01-8B43-B42F-AE9F3A2F6375}" type="slidenum">
              <a:rPr lang="en-US" altLang="en-US" sz="1200">
                <a:latin typeface="Calibri" charset="0"/>
              </a:rPr>
              <a:pPr eaLnBrk="1" hangingPunct="1"/>
              <a:t>23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28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A8EF-FCC4-954F-B217-36FABBFD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9C4A72-F34F-324B-84AF-B75BAA1F2BE0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3D28-F4E9-BF44-8701-5DD92513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8D34-7244-1C48-BCC0-6F688D0A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B916DC5-C6F4-B540-B451-F74F74DEB0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8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9379-0DE5-F24A-8055-18257882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75A9554-AE6A-1D4B-8A5C-ADB8C2F632AD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B1AD-C46A-D648-AB8C-DD0729F0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938D-B10C-F443-8CA2-EFDCBA69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0675C6A-F14D-D447-B087-0819F29D8D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6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C952-72CC-FD4F-91A1-24D3B0EC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0F027FC-0918-604C-800C-3DBC3FA67EFF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5E2D-83C5-5C47-B60C-6F1E4F76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B2DE-1FE1-C447-8ABF-97CE0C66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5FFAF2D-B6F3-C94F-AB12-DFC83914F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5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DAE7-49AC-C244-9AD2-25833E2D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73AC62B-CD7D-5341-89DD-A2EC8BE5281B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973F-67CF-F54D-8C4E-41E07E4C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21B4B-6FA6-C043-815D-37658A21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97099A6-0811-604D-9D29-7278FB72C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8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A2C-B2CB-2842-AC19-29C77EDA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D772A51-480D-E744-8E74-3041C0B58B76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DD27-7B0A-8E4D-BEBA-DBED05AB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267BC-24E3-AD4A-8B17-F9CC88E0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7073080-CC5B-AE4B-824D-700479CEE4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8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6C032-8DCC-2B42-A509-2CBBC04E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E79FABA-6692-9A40-BEEA-DCCF30DF059F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A907-A86F-3242-A921-F7130EF5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F3992-DAC3-D642-B9D7-D68AFE08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43ACE74-DCBB-9E40-8D21-EB498B7894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4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F30F6-ED0E-5D4F-85EE-F755C74C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BF3CD6E-7BA7-1247-AD4C-C48878D53545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A3DF9-3829-1A49-8012-94AF8D5E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20FD3-1F40-D349-B7BD-AC3598B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A3FD9845-F95C-E740-8176-AF17B7A70D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86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01BDB-EB30-7942-8E18-F080970A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4019CDA-E541-1A41-8259-B96A68818F19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45CE9-07F9-C84A-93C7-166ABE3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A706F-E76C-8F4B-AEF1-A2FA70F5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0CD1C68-7EF7-5344-B0D2-09A86BE3A5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3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72876-341D-E843-BEF5-1EB0DB02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1845C66-7E06-8244-94EF-2F3E52AE6382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9CA34-64FD-4643-9731-ED524943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09405-0973-BD46-89CF-8146DA94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35189B4-3E22-D84A-B339-9D2714782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2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D6001-2764-B740-B346-69F0D759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9ABF84E-999C-D94D-8652-5A49F99C1E37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797FA-48C9-F147-9575-7F42C45D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23FE-C78C-844B-BD4A-421C1C29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65ED4E5-61EE-7947-A6F2-26005A86A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9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10100-5DD5-C143-AEF5-FDA427FE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66CD842-A9F2-9045-BECA-4BF87E21789A}" type="datetime1">
              <a:rPr lang="en-US" altLang="en-US"/>
              <a:pPr>
                <a:defRPr/>
              </a:pPr>
              <a:t>10/29/2020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A8B4-F2D0-1145-A4E5-70245EC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A8E0E-9E09-A34D-998C-AD0A4814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DB2FB8F-891C-844A-A0D8-048C68A007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14F643A-6C48-B04B-B57C-A30A3022CC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4CFA38E-43EF-724B-BEF5-D4CBF0F1BF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  <p:sldLayoutId id="2147484729" r:id="rId4"/>
    <p:sldLayoutId id="2147484730" r:id="rId5"/>
    <p:sldLayoutId id="2147484731" r:id="rId6"/>
    <p:sldLayoutId id="2147484732" r:id="rId7"/>
    <p:sldLayoutId id="2147484733" r:id="rId8"/>
    <p:sldLayoutId id="2147484734" r:id="rId9"/>
    <p:sldLayoutId id="2147484735" r:id="rId10"/>
    <p:sldLayoutId id="214748473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AE1E0FF7-40B0-F349-88F6-3CB9641DD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400" dirty="0" smtClean="0">
                <a:ea typeface="ＭＳ Ｐゴシック" panose="020B0600070205080204" pitchFamily="34" charset="-128"/>
              </a:rPr>
              <a:t>Search</a:t>
            </a:r>
            <a:br>
              <a:rPr lang="en-US" altLang="en-US" sz="5400" dirty="0" smtClean="0">
                <a:ea typeface="ＭＳ Ｐゴシック" panose="020B0600070205080204" pitchFamily="34" charset="-128"/>
              </a:rPr>
            </a:br>
            <a:r>
              <a:rPr lang="en-US" altLang="en-US" sz="5400" dirty="0" smtClean="0">
                <a:ea typeface="ＭＳ Ｐゴシック" panose="020B0600070205080204" pitchFamily="34" charset="-128"/>
              </a:rPr>
              <a:t>Part 1: Binary Search </a:t>
            </a:r>
            <a:endParaRPr lang="en-US" altLang="en-US" sz="5400" dirty="0">
              <a:ea typeface="ＭＳ Ｐゴシック" panose="020B0600070205080204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AE1E0FF7-40B0-F349-88F6-3CB9641DD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400" dirty="0" smtClean="0">
                <a:ea typeface="ＭＳ Ｐゴシック" panose="020B0600070205080204" pitchFamily="34" charset="-128"/>
              </a:rPr>
              <a:t>Search</a:t>
            </a:r>
            <a:br>
              <a:rPr lang="en-US" altLang="en-US" sz="5400" dirty="0" smtClean="0">
                <a:ea typeface="ＭＳ Ｐゴシック" panose="020B0600070205080204" pitchFamily="34" charset="-128"/>
              </a:rPr>
            </a:br>
            <a:r>
              <a:rPr lang="en-US" altLang="en-US" sz="5400" dirty="0" smtClean="0">
                <a:ea typeface="ＭＳ Ｐゴシック" panose="020B0600070205080204" pitchFamily="34" charset="-128"/>
              </a:rPr>
              <a:t>Part 2: Binary Search Trees</a:t>
            </a:r>
            <a:endParaRPr lang="en-US" altLang="en-US" sz="5400" dirty="0">
              <a:ea typeface="ＭＳ Ｐゴシック" panose="020B0600070205080204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2276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9E8324A-4090-BD4A-8536-45279D87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23F9FD6D-EE17-2542-AF55-FC179E4C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Binary Search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Binary Search Trees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Binary Search Tree Operations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Tree Traversals</a:t>
            </a:r>
          </a:p>
        </p:txBody>
      </p:sp>
    </p:spTree>
    <p:extLst>
      <p:ext uri="{BB962C8B-B14F-4D97-AF65-F5344CB8AC3E}">
        <p14:creationId xmlns:p14="http://schemas.microsoft.com/office/powerpoint/2010/main" val="18677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8763000" cy="1143000"/>
          </a:xfrm>
        </p:spPr>
        <p:txBody>
          <a:bodyPr/>
          <a:lstStyle/>
          <a:p>
            <a:r>
              <a:rPr lang="en-US" altLang="en-US" sz="4000" dirty="0"/>
              <a:t>Binary Search Tree Node Data Structure</a:t>
            </a:r>
          </a:p>
        </p:txBody>
      </p:sp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2667000" y="4180344"/>
            <a:ext cx="9372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>
                <a:latin typeface="Courier" charset="0"/>
              </a:rPr>
              <a:t>struct node {</a:t>
            </a:r>
          </a:p>
          <a:p>
            <a:pPr eaLnBrk="1" hangingPunct="1"/>
            <a:r>
              <a:rPr lang="en-US" altLang="en-US" dirty="0">
                <a:latin typeface="Courier" charset="0"/>
              </a:rPr>
              <a:t>	struct node *parent; </a:t>
            </a:r>
            <a:r>
              <a:rPr lang="en-US" altLang="en-US" dirty="0" smtClean="0">
                <a:latin typeface="Courier" charset="0"/>
              </a:rPr>
              <a:t>	// </a:t>
            </a:r>
            <a:r>
              <a:rPr lang="en-US" altLang="en-US" dirty="0">
                <a:latin typeface="Courier" charset="0"/>
              </a:rPr>
              <a:t>pointer to parent</a:t>
            </a:r>
          </a:p>
          <a:p>
            <a:pPr eaLnBrk="1" hangingPunct="1"/>
            <a:r>
              <a:rPr lang="en-US" altLang="en-US" dirty="0">
                <a:latin typeface="Courier" charset="0"/>
              </a:rPr>
              <a:t>	</a:t>
            </a:r>
            <a:r>
              <a:rPr lang="en-US" altLang="en-US" dirty="0" err="1">
                <a:latin typeface="Courier" charset="0"/>
              </a:rPr>
              <a:t>int</a:t>
            </a:r>
            <a:r>
              <a:rPr lang="en-US" altLang="en-US" dirty="0">
                <a:latin typeface="Courier" charset="0"/>
              </a:rPr>
              <a:t> key;					</a:t>
            </a:r>
            <a:r>
              <a:rPr lang="en-US" altLang="en-US" dirty="0" smtClean="0">
                <a:latin typeface="Courier" charset="0"/>
              </a:rPr>
              <a:t> 	// </a:t>
            </a:r>
            <a:r>
              <a:rPr lang="en-US" altLang="en-US" dirty="0">
                <a:latin typeface="Courier" charset="0"/>
              </a:rPr>
              <a:t>key of item</a:t>
            </a:r>
          </a:p>
          <a:p>
            <a:pPr eaLnBrk="1" hangingPunct="1"/>
            <a:r>
              <a:rPr lang="en-US" altLang="en-US" dirty="0">
                <a:latin typeface="Courier" charset="0"/>
              </a:rPr>
              <a:t>	struct node *left;	</a:t>
            </a:r>
            <a:r>
              <a:rPr lang="en-US" altLang="en-US" dirty="0" smtClean="0">
                <a:latin typeface="Courier" charset="0"/>
              </a:rPr>
              <a:t> 	// </a:t>
            </a:r>
            <a:r>
              <a:rPr lang="en-US" altLang="en-US" dirty="0">
                <a:latin typeface="Courier" charset="0"/>
              </a:rPr>
              <a:t>left child</a:t>
            </a:r>
          </a:p>
          <a:p>
            <a:pPr eaLnBrk="1" hangingPunct="1"/>
            <a:r>
              <a:rPr lang="en-US" altLang="en-US" dirty="0">
                <a:latin typeface="Courier" charset="0"/>
              </a:rPr>
              <a:t>	struct node *right;	</a:t>
            </a:r>
            <a:r>
              <a:rPr lang="en-US" altLang="en-US" dirty="0" smtClean="0">
                <a:latin typeface="Courier" charset="0"/>
              </a:rPr>
              <a:t> 	// </a:t>
            </a:r>
            <a:r>
              <a:rPr lang="en-US" altLang="en-US" dirty="0">
                <a:latin typeface="Courier" charset="0"/>
              </a:rPr>
              <a:t>right child</a:t>
            </a:r>
          </a:p>
          <a:p>
            <a:pPr eaLnBrk="1" hangingPunct="1"/>
            <a:r>
              <a:rPr lang="en-US" altLang="en-US" dirty="0">
                <a:latin typeface="Courier" charset="0"/>
              </a:rPr>
              <a:t>	…							</a:t>
            </a:r>
            <a:r>
              <a:rPr lang="en-US" altLang="en-US" dirty="0" smtClean="0">
                <a:latin typeface="Courier" charset="0"/>
              </a:rPr>
              <a:t>   	// </a:t>
            </a:r>
            <a:r>
              <a:rPr lang="en-US" altLang="en-US" dirty="0">
                <a:latin typeface="Courier" charset="0"/>
              </a:rPr>
              <a:t>other data fields</a:t>
            </a:r>
          </a:p>
          <a:p>
            <a:pPr eaLnBrk="1" hangingPunct="1"/>
            <a:r>
              <a:rPr lang="en-US" altLang="en-US" dirty="0">
                <a:latin typeface="Courier" charset="0"/>
              </a:rPr>
              <a:t>}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6400800" y="1589544"/>
            <a:ext cx="4800600" cy="2343150"/>
            <a:chOff x="3263827" y="1600200"/>
            <a:chExt cx="4802110" cy="2342292"/>
          </a:xfrm>
        </p:grpSpPr>
        <p:sp>
          <p:nvSpPr>
            <p:cNvPr id="3" name="Rectangle 2"/>
            <p:cNvSpPr/>
            <p:nvPr/>
          </p:nvSpPr>
          <p:spPr bwMode="auto">
            <a:xfrm>
              <a:off x="3263827" y="2047711"/>
              <a:ext cx="2324830" cy="466554"/>
            </a:xfrm>
            <a:prstGeom prst="rect">
              <a:avLst/>
            </a:prstGeom>
            <a:solidFill>
              <a:srgbClr val="FEFFB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key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63827" y="2514265"/>
              <a:ext cx="1162415" cy="457033"/>
            </a:xfrm>
            <a:prstGeom prst="rect">
              <a:avLst/>
            </a:prstGeom>
            <a:solidFill>
              <a:srgbClr val="FEFFB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left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426242" y="2514265"/>
              <a:ext cx="1162415" cy="457033"/>
            </a:xfrm>
            <a:prstGeom prst="rect">
              <a:avLst/>
            </a:prstGeom>
            <a:solidFill>
              <a:srgbClr val="FEFFB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right</a:t>
              </a:r>
            </a:p>
          </p:txBody>
        </p:sp>
        <p:sp>
          <p:nvSpPr>
            <p:cNvPr id="24583" name="TextBox 5"/>
            <p:cNvSpPr txBox="1">
              <a:spLocks noChangeArrowheads="1"/>
            </p:cNvSpPr>
            <p:nvPr/>
          </p:nvSpPr>
          <p:spPr bwMode="auto">
            <a:xfrm>
              <a:off x="6084737" y="2285749"/>
              <a:ext cx="1981200" cy="830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dirty="0"/>
                <a:t>Node Data</a:t>
              </a:r>
            </a:p>
            <a:p>
              <a:pPr algn="ctr" eaLnBrk="1" hangingPunct="1"/>
              <a:r>
                <a:rPr lang="en-US" altLang="en-US" dirty="0"/>
                <a:t>Structure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76531" y="1600200"/>
              <a:ext cx="2324830" cy="466554"/>
            </a:xfrm>
            <a:prstGeom prst="rect">
              <a:avLst/>
            </a:prstGeom>
            <a:solidFill>
              <a:srgbClr val="FEFFB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parent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0D1066-E7BD-984C-AD62-D7609EFE19C7}"/>
                </a:ext>
              </a:extLst>
            </p:cNvPr>
            <p:cNvSpPr/>
            <p:nvPr/>
          </p:nvSpPr>
          <p:spPr bwMode="auto">
            <a:xfrm>
              <a:off x="3263827" y="2952255"/>
              <a:ext cx="2324830" cy="990237"/>
            </a:xfrm>
            <a:prstGeom prst="rect">
              <a:avLst/>
            </a:prstGeom>
            <a:solidFill>
              <a:srgbClr val="FEFFB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Other fields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4800" y="1447800"/>
            <a:ext cx="586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binary search tree is one option to improve performance when the elements change dynamically.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begin with the data structure of a node in a BST.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45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BC73-7CE2-DB4A-9A6F-CD8BEF58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C835-56E6-574A-9B7E-73AC3E8D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86400"/>
          </a:xfrm>
        </p:spPr>
        <p:txBody>
          <a:bodyPr/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No restrictions regarding being a full tree (like heap) or even a “balanced” tree</a:t>
            </a:r>
          </a:p>
          <a:p>
            <a:r>
              <a:rPr lang="en-US" dirty="0"/>
              <a:t>For each node </a:t>
            </a:r>
            <a:r>
              <a:rPr lang="en-US" dirty="0">
                <a:latin typeface="Courier" pitchFamily="2" charset="0"/>
              </a:rPr>
              <a:t>p</a:t>
            </a:r>
            <a:r>
              <a:rPr lang="en-US" dirty="0"/>
              <a:t> in tree with key </a:t>
            </a:r>
            <a:r>
              <a:rPr lang="en-US" dirty="0">
                <a:latin typeface="Courier" pitchFamily="2" charset="0"/>
              </a:rPr>
              <a:t>K</a:t>
            </a:r>
          </a:p>
          <a:p>
            <a:pPr lvl="1"/>
            <a:r>
              <a:rPr lang="en-US" dirty="0"/>
              <a:t>For any node </a:t>
            </a:r>
            <a:r>
              <a:rPr lang="en-US" dirty="0">
                <a:latin typeface="Courier" pitchFamily="2" charset="0"/>
              </a:rPr>
              <a:t>q</a:t>
            </a:r>
            <a:r>
              <a:rPr lang="en-US" dirty="0"/>
              <a:t> in left subtree of </a:t>
            </a:r>
            <a:r>
              <a:rPr lang="en-US" dirty="0">
                <a:latin typeface="Courier" pitchFamily="2" charset="0"/>
              </a:rPr>
              <a:t>p</a:t>
            </a:r>
            <a:r>
              <a:rPr lang="en-US" dirty="0"/>
              <a:t>,</a:t>
            </a:r>
            <a:r>
              <a:rPr lang="en-US" dirty="0">
                <a:latin typeface="Courier" pitchFamily="2" charset="0"/>
              </a:rPr>
              <a:t> q-&gt;key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≤ K</a:t>
            </a:r>
          </a:p>
          <a:p>
            <a:pPr lvl="1"/>
            <a:r>
              <a:rPr lang="en-US" dirty="0"/>
              <a:t>For any node </a:t>
            </a:r>
            <a:r>
              <a:rPr lang="en-US" dirty="0">
                <a:latin typeface="Courier" pitchFamily="2" charset="0"/>
              </a:rPr>
              <a:t>q</a:t>
            </a:r>
            <a:r>
              <a:rPr lang="en-US" dirty="0"/>
              <a:t> in right subtree of </a:t>
            </a:r>
            <a:r>
              <a:rPr lang="en-US" dirty="0">
                <a:latin typeface="Courier" pitchFamily="2" charset="0"/>
              </a:rPr>
              <a:t>p</a:t>
            </a:r>
            <a:r>
              <a:rPr lang="en-US" dirty="0"/>
              <a:t>,</a:t>
            </a:r>
            <a:r>
              <a:rPr lang="en-US" dirty="0">
                <a:latin typeface="Courier" pitchFamily="2" charset="0"/>
              </a:rPr>
              <a:t> q-&gt;key</a:t>
            </a:r>
            <a:r>
              <a:rPr lang="en-US" dirty="0"/>
              <a:t> </a:t>
            </a:r>
            <a:r>
              <a:rPr lang="en-US" dirty="0">
                <a:latin typeface="Courier" pitchFamily="2" charset="0"/>
              </a:rPr>
              <a:t>≥ K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This is different from the heap property</a:t>
            </a:r>
          </a:p>
          <a:p>
            <a:pPr lvl="1"/>
            <a:r>
              <a:rPr lang="en-US" dirty="0"/>
              <a:t>Must consider the entire subtree of a node, not just its immediate children </a:t>
            </a:r>
          </a:p>
        </p:txBody>
      </p:sp>
    </p:spTree>
    <p:extLst>
      <p:ext uri="{BB962C8B-B14F-4D97-AF65-F5344CB8AC3E}">
        <p14:creationId xmlns:p14="http://schemas.microsoft.com/office/powerpoint/2010/main" val="29176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Binary Search Tree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85900" y="950640"/>
            <a:ext cx="861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sz="2800" dirty="0" smtClean="0"/>
              <a:t>Is this a binary search tree?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525780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Binary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each node </a:t>
            </a:r>
            <a:r>
              <a:rPr lang="en-US" sz="2400" dirty="0">
                <a:latin typeface="Courier" pitchFamily="2" charset="0"/>
              </a:rPr>
              <a:t>p</a:t>
            </a:r>
            <a:r>
              <a:rPr lang="en-US" sz="2400" dirty="0"/>
              <a:t> in tree with key </a:t>
            </a:r>
            <a:r>
              <a:rPr lang="en-US" sz="2400" dirty="0">
                <a:latin typeface="Courier" pitchFamily="2" charset="0"/>
              </a:rPr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any node </a:t>
            </a:r>
            <a:r>
              <a:rPr lang="en-US" sz="2400" dirty="0">
                <a:latin typeface="Courier" pitchFamily="2" charset="0"/>
              </a:rPr>
              <a:t>q</a:t>
            </a:r>
            <a:r>
              <a:rPr lang="en-US" sz="2400" dirty="0"/>
              <a:t> in left subtree of </a:t>
            </a:r>
            <a:r>
              <a:rPr lang="en-US" sz="2400" dirty="0">
                <a:latin typeface="Courier" pitchFamily="2" charset="0"/>
              </a:rPr>
              <a:t>p</a:t>
            </a:r>
            <a:r>
              <a:rPr lang="en-US" sz="2400" dirty="0"/>
              <a:t>,</a:t>
            </a:r>
            <a:r>
              <a:rPr lang="en-US" sz="2400" dirty="0">
                <a:latin typeface="Courier" pitchFamily="2" charset="0"/>
              </a:rPr>
              <a:t> q-&gt;key</a:t>
            </a:r>
            <a:r>
              <a:rPr lang="en-US" sz="2400" dirty="0"/>
              <a:t> </a:t>
            </a:r>
            <a:r>
              <a:rPr lang="en-US" sz="2400" dirty="0">
                <a:latin typeface="Courier" pitchFamily="2" charset="0"/>
              </a:rPr>
              <a:t>≤ 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any node </a:t>
            </a:r>
            <a:r>
              <a:rPr lang="en-US" sz="2400" dirty="0">
                <a:latin typeface="Courier" pitchFamily="2" charset="0"/>
              </a:rPr>
              <a:t>q</a:t>
            </a:r>
            <a:r>
              <a:rPr lang="en-US" sz="2400" dirty="0"/>
              <a:t> in right subtree of </a:t>
            </a:r>
            <a:r>
              <a:rPr lang="en-US" sz="2400" dirty="0">
                <a:latin typeface="Courier" pitchFamily="2" charset="0"/>
              </a:rPr>
              <a:t>p</a:t>
            </a:r>
            <a:r>
              <a:rPr lang="en-US" sz="2400" dirty="0"/>
              <a:t>,</a:t>
            </a:r>
            <a:r>
              <a:rPr lang="en-US" sz="2400" dirty="0">
                <a:latin typeface="Courier" pitchFamily="2" charset="0"/>
              </a:rPr>
              <a:t> q-&gt;key</a:t>
            </a:r>
            <a:r>
              <a:rPr lang="en-US" sz="2400" dirty="0"/>
              <a:t> </a:t>
            </a:r>
            <a:r>
              <a:rPr lang="en-US" sz="2400" dirty="0">
                <a:latin typeface="Courier" pitchFamily="2" charset="0"/>
              </a:rPr>
              <a:t>≥ K</a:t>
            </a:r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04C955-EBCB-1845-B354-C499786894EA}"/>
              </a:ext>
            </a:extLst>
          </p:cNvPr>
          <p:cNvGrpSpPr/>
          <p:nvPr/>
        </p:nvGrpSpPr>
        <p:grpSpPr>
          <a:xfrm>
            <a:off x="2286000" y="1066800"/>
            <a:ext cx="7086600" cy="3733800"/>
            <a:chOff x="762000" y="1066800"/>
            <a:chExt cx="7086600" cy="3733800"/>
          </a:xfrm>
        </p:grpSpPr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A920213E-4CF2-FC4E-BFD1-81E996626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9F451F43-7E5A-DC46-A2F4-A2D375DFF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Binary Search Tree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85900" y="950640"/>
            <a:ext cx="861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sz="2800" dirty="0" smtClean="0"/>
              <a:t>Test all nodes!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525780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Binary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each node </a:t>
            </a:r>
            <a:r>
              <a:rPr lang="en-US" sz="2400" dirty="0">
                <a:latin typeface="Courier" pitchFamily="2" charset="0"/>
              </a:rPr>
              <a:t>p</a:t>
            </a:r>
            <a:r>
              <a:rPr lang="en-US" sz="2400" dirty="0"/>
              <a:t> in tree with key </a:t>
            </a:r>
            <a:r>
              <a:rPr lang="en-US" sz="2400" dirty="0">
                <a:latin typeface="Courier" pitchFamily="2" charset="0"/>
              </a:rPr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any node </a:t>
            </a:r>
            <a:r>
              <a:rPr lang="en-US" sz="2400" dirty="0">
                <a:latin typeface="Courier" pitchFamily="2" charset="0"/>
              </a:rPr>
              <a:t>q</a:t>
            </a:r>
            <a:r>
              <a:rPr lang="en-US" sz="2400" dirty="0"/>
              <a:t> in left subtree of </a:t>
            </a:r>
            <a:r>
              <a:rPr lang="en-US" sz="2400" dirty="0">
                <a:latin typeface="Courier" pitchFamily="2" charset="0"/>
              </a:rPr>
              <a:t>p</a:t>
            </a:r>
            <a:r>
              <a:rPr lang="en-US" sz="2400" dirty="0"/>
              <a:t>,</a:t>
            </a:r>
            <a:r>
              <a:rPr lang="en-US" sz="2400" dirty="0">
                <a:latin typeface="Courier" pitchFamily="2" charset="0"/>
              </a:rPr>
              <a:t> q-&gt;key</a:t>
            </a:r>
            <a:r>
              <a:rPr lang="en-US" sz="2400" dirty="0"/>
              <a:t> </a:t>
            </a:r>
            <a:r>
              <a:rPr lang="en-US" sz="2400" dirty="0">
                <a:latin typeface="Courier" pitchFamily="2" charset="0"/>
              </a:rPr>
              <a:t>≤ 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any node </a:t>
            </a:r>
            <a:r>
              <a:rPr lang="en-US" sz="2400" dirty="0">
                <a:latin typeface="Courier" pitchFamily="2" charset="0"/>
              </a:rPr>
              <a:t>q</a:t>
            </a:r>
            <a:r>
              <a:rPr lang="en-US" sz="2400" dirty="0"/>
              <a:t> in right subtree of </a:t>
            </a:r>
            <a:r>
              <a:rPr lang="en-US" sz="2400" dirty="0">
                <a:latin typeface="Courier" pitchFamily="2" charset="0"/>
              </a:rPr>
              <a:t>p</a:t>
            </a:r>
            <a:r>
              <a:rPr lang="en-US" sz="2400" dirty="0"/>
              <a:t>,</a:t>
            </a:r>
            <a:r>
              <a:rPr lang="en-US" sz="2400" dirty="0">
                <a:latin typeface="Courier" pitchFamily="2" charset="0"/>
              </a:rPr>
              <a:t> q-&gt;key</a:t>
            </a:r>
            <a:r>
              <a:rPr lang="en-US" sz="2400" dirty="0"/>
              <a:t> </a:t>
            </a:r>
            <a:r>
              <a:rPr lang="en-US" sz="2400" dirty="0">
                <a:latin typeface="Courier" pitchFamily="2" charset="0"/>
              </a:rPr>
              <a:t>≥ K</a:t>
            </a:r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04C955-EBCB-1845-B354-C499786894EA}"/>
              </a:ext>
            </a:extLst>
          </p:cNvPr>
          <p:cNvGrpSpPr/>
          <p:nvPr/>
        </p:nvGrpSpPr>
        <p:grpSpPr>
          <a:xfrm>
            <a:off x="2286000" y="1066800"/>
            <a:ext cx="7086600" cy="3733800"/>
            <a:chOff x="762000" y="1066800"/>
            <a:chExt cx="7086600" cy="3733800"/>
          </a:xfrm>
        </p:grpSpPr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A920213E-4CF2-FC4E-BFD1-81E996626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9F451F43-7E5A-DC46-A2F4-A2D375DFF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Binary Search Tree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4C955-EBCB-1845-B354-C499786894EA}"/>
              </a:ext>
            </a:extLst>
          </p:cNvPr>
          <p:cNvGrpSpPr/>
          <p:nvPr/>
        </p:nvGrpSpPr>
        <p:grpSpPr>
          <a:xfrm>
            <a:off x="2286000" y="1066800"/>
            <a:ext cx="7086600" cy="3733800"/>
            <a:chOff x="762000" y="1066800"/>
            <a:chExt cx="7086600" cy="3733800"/>
          </a:xfrm>
        </p:grpSpPr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A920213E-4CF2-FC4E-BFD1-81E996626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9F451F43-7E5A-DC46-A2F4-A2D375DFF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32770" name="Line 18"/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" name="Line 19"/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" name="Line 20"/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3" name="Line 21"/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Line 23"/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Line 24"/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25"/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27"/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30"/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Oval 4"/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32784" name="Oval 5"/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32785" name="Oval 6"/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32786" name="Oval 7"/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32788" name="Oval 9"/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32789" name="Oval 10"/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32790" name="Oval 11"/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32791" name="Oval 12"/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32793" name="Oval 14"/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32796" name="Oval 17"/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76400" y="5334001"/>
            <a:ext cx="8610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800" dirty="0" smtClean="0"/>
              <a:t>Yes! For </a:t>
            </a:r>
            <a:r>
              <a:rPr lang="en-US" sz="2800" dirty="0"/>
              <a:t>any node </a:t>
            </a:r>
            <a:r>
              <a:rPr lang="en-US" sz="2800" dirty="0">
                <a:latin typeface="Courier" pitchFamily="2" charset="0"/>
              </a:rPr>
              <a:t>p</a:t>
            </a:r>
            <a:r>
              <a:rPr lang="en-US" sz="2800" dirty="0"/>
              <a:t> in the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All nodes in left subtree of </a:t>
            </a:r>
            <a:r>
              <a:rPr lang="en-US" sz="2800" dirty="0">
                <a:latin typeface="Courier" pitchFamily="2" charset="0"/>
              </a:rPr>
              <a:t>p</a:t>
            </a:r>
            <a:r>
              <a:rPr lang="en-US" sz="2800" dirty="0"/>
              <a:t> have keys </a:t>
            </a:r>
            <a:r>
              <a:rPr lang="en-US" sz="2800" dirty="0">
                <a:latin typeface="Courier" pitchFamily="2" charset="0"/>
              </a:rPr>
              <a:t>≤</a:t>
            </a:r>
            <a:r>
              <a:rPr lang="en-US" sz="2800" dirty="0"/>
              <a:t> </a:t>
            </a:r>
            <a:r>
              <a:rPr lang="en-US" sz="2800" dirty="0">
                <a:latin typeface="Courier" pitchFamily="2" charset="0"/>
              </a:rPr>
              <a:t>p-&gt;key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All nodes in right subtree of </a:t>
            </a:r>
            <a:r>
              <a:rPr lang="en-US" sz="2800" dirty="0">
                <a:latin typeface="Courier" pitchFamily="2" charset="0"/>
              </a:rPr>
              <a:t>p</a:t>
            </a:r>
            <a:r>
              <a:rPr lang="en-US" sz="2800" dirty="0"/>
              <a:t> have keys </a:t>
            </a:r>
            <a:r>
              <a:rPr lang="en-US" sz="2800" dirty="0">
                <a:latin typeface="Courier" pitchFamily="2" charset="0"/>
              </a:rPr>
              <a:t>≥</a:t>
            </a:r>
            <a:r>
              <a:rPr lang="en-US" sz="2800" dirty="0"/>
              <a:t> </a:t>
            </a:r>
            <a:r>
              <a:rPr lang="en-US" sz="2800" dirty="0">
                <a:latin typeface="Courier" pitchFamily="2" charset="0"/>
              </a:rPr>
              <a:t>p-&gt;key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4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AE1E0FF7-40B0-F349-88F6-3CB9641DD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400" dirty="0" smtClean="0">
                <a:ea typeface="ＭＳ Ｐゴシック" panose="020B0600070205080204" pitchFamily="34" charset="-128"/>
              </a:rPr>
              <a:t>Search</a:t>
            </a:r>
            <a:br>
              <a:rPr lang="en-US" altLang="en-US" sz="5400" dirty="0" smtClean="0">
                <a:ea typeface="ＭＳ Ｐゴシック" panose="020B0600070205080204" pitchFamily="34" charset="-128"/>
              </a:rPr>
            </a:br>
            <a:r>
              <a:rPr lang="en-US" altLang="en-US" sz="5400" dirty="0" smtClean="0">
                <a:ea typeface="ＭＳ Ｐゴシック" panose="020B0600070205080204" pitchFamily="34" charset="-128"/>
              </a:rPr>
              <a:t>Part 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3: 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BST 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Operations - 1</a:t>
            </a:r>
            <a:endParaRPr lang="en-US" altLang="en-US" sz="5400" dirty="0">
              <a:ea typeface="ＭＳ Ｐゴシック" panose="020B0600070205080204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95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9E8324A-4090-BD4A-8536-45279D87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23F9FD6D-EE17-2542-AF55-FC179E4C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Binary Search</a:t>
            </a:r>
          </a:p>
          <a:p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Binary Search Trees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Binary Search Tree Operations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Tree Traversals</a:t>
            </a:r>
          </a:p>
        </p:txBody>
      </p:sp>
    </p:spTree>
    <p:extLst>
      <p:ext uri="{BB962C8B-B14F-4D97-AF65-F5344CB8AC3E}">
        <p14:creationId xmlns:p14="http://schemas.microsoft.com/office/powerpoint/2010/main" val="16588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9E8324A-4090-BD4A-8536-45279D87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23F9FD6D-EE17-2542-AF55-FC179E4C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Binary Search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Binary Search Trees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Binary Search Tree Operations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Tree Traversals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F73-2FBE-3E4F-BD6D-7B2B96F3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7569-DC59-D540-B3CC-8CDF17E8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76800"/>
          </a:xfrm>
        </p:spPr>
        <p:txBody>
          <a:bodyPr/>
          <a:lstStyle/>
          <a:p>
            <a:r>
              <a:rPr lang="en-US" dirty="0" err="1"/>
              <a:t>PrintTree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Find Maximum</a:t>
            </a:r>
          </a:p>
          <a:p>
            <a:r>
              <a:rPr lang="en-US" dirty="0"/>
              <a:t>Find Minimum</a:t>
            </a:r>
          </a:p>
          <a:p>
            <a:r>
              <a:rPr lang="en-US" dirty="0"/>
              <a:t>Successor</a:t>
            </a:r>
          </a:p>
          <a:p>
            <a:r>
              <a:rPr lang="en-US" dirty="0"/>
              <a:t>Predecessor</a:t>
            </a:r>
          </a:p>
          <a:p>
            <a:r>
              <a:rPr lang="en-US" dirty="0"/>
              <a:t>Insert item</a:t>
            </a:r>
          </a:p>
          <a:p>
            <a:r>
              <a:rPr lang="en-US" dirty="0"/>
              <a:t>Delete item</a:t>
            </a:r>
          </a:p>
        </p:txBody>
      </p:sp>
    </p:spTree>
    <p:extLst>
      <p:ext uri="{BB962C8B-B14F-4D97-AF65-F5344CB8AC3E}">
        <p14:creationId xmlns:p14="http://schemas.microsoft.com/office/powerpoint/2010/main" val="22480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5D8-C7B9-7E49-B7D7-B4C6EE28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Operations: </a:t>
            </a:r>
            <a:r>
              <a:rPr lang="en-US" dirty="0" err="1"/>
              <a:t>PrintTree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1631-5609-0E44-A906-36E97F8D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10972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Print the keys of a binary search tree rooted at node </a:t>
            </a:r>
            <a:r>
              <a:rPr lang="en-US" dirty="0">
                <a:latin typeface="Courier" pitchFamily="2" charset="0"/>
              </a:rPr>
              <a:t>p</a:t>
            </a:r>
            <a:r>
              <a:rPr lang="en-US" dirty="0"/>
              <a:t> in ascending order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PrintTree</a:t>
            </a:r>
            <a:r>
              <a:rPr lang="en-US" sz="2400" dirty="0">
                <a:latin typeface="Courier" pitchFamily="2" charset="0"/>
              </a:rPr>
              <a:t>(p)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if (p==NULL) return;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PrintTree</a:t>
            </a:r>
            <a:r>
              <a:rPr lang="en-US" sz="2400" dirty="0">
                <a:latin typeface="Courier" pitchFamily="2" charset="0"/>
              </a:rPr>
              <a:t>(p-&gt;left);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print(p-&gt;key);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PrintTree</a:t>
            </a:r>
            <a:r>
              <a:rPr lang="en-US" sz="2400" dirty="0">
                <a:latin typeface="Courier" pitchFamily="2" charset="0"/>
              </a:rPr>
              <a:t>(p-&gt;right);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0EE36-022D-B94A-86B6-CFE96670D066}"/>
              </a:ext>
            </a:extLst>
          </p:cNvPr>
          <p:cNvSpPr txBox="1"/>
          <p:nvPr/>
        </p:nvSpPr>
        <p:spPr>
          <a:xfrm>
            <a:off x="1752600" y="5791200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in-order traversal of a binary tree</a:t>
            </a:r>
          </a:p>
        </p:txBody>
      </p:sp>
    </p:spTree>
    <p:extLst>
      <p:ext uri="{BB962C8B-B14F-4D97-AF65-F5344CB8AC3E}">
        <p14:creationId xmlns:p14="http://schemas.microsoft.com/office/powerpoint/2010/main" val="36250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5D8-C7B9-7E49-B7D7-B4C6EE28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Operations: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1631-5609-0E44-A906-36E97F8D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the binary search tree rooted at node </a:t>
            </a:r>
            <a:r>
              <a:rPr lang="en-US" dirty="0">
                <a:latin typeface="Courier" pitchFamily="2" charset="0"/>
              </a:rPr>
              <a:t>p</a:t>
            </a:r>
            <a:r>
              <a:rPr lang="en-US" dirty="0"/>
              <a:t> for a node with key value </a:t>
            </a:r>
            <a:r>
              <a:rPr lang="en-US" dirty="0">
                <a:latin typeface="Courier" pitchFamily="2" charset="0"/>
              </a:rPr>
              <a:t>K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SearchTree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p,K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while (p!=NULL)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if (p-&gt;key == K) return(p);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if (K &lt; p-&gt;key) p=p-&gt;left else p=p-&gt;right;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return (</a:t>
            </a:r>
            <a:r>
              <a:rPr lang="en-US" sz="2400" dirty="0" err="1">
                <a:latin typeface="Courier" pitchFamily="2" charset="0"/>
              </a:rPr>
              <a:t>not_found</a:t>
            </a:r>
            <a:r>
              <a:rPr lang="en-US" sz="24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// Version using recursion</a:t>
            </a: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SearchTree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p,K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if (p==NULL) return (</a:t>
            </a:r>
            <a:r>
              <a:rPr lang="en-US" sz="2400" dirty="0" err="1">
                <a:latin typeface="Courier" pitchFamily="2" charset="0"/>
              </a:rPr>
              <a:t>not_found</a:t>
            </a:r>
            <a:r>
              <a:rPr lang="en-US" sz="24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if (p-&gt;key == K) return(p);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if (K &lt; p-&gt;key) return </a:t>
            </a:r>
            <a:r>
              <a:rPr lang="en-US" sz="2400" dirty="0" err="1">
                <a:latin typeface="Courier" pitchFamily="2" charset="0"/>
              </a:rPr>
              <a:t>SearchTree</a:t>
            </a:r>
            <a:r>
              <a:rPr lang="en-US" sz="2400" dirty="0">
                <a:latin typeface="Courier" pitchFamily="2" charset="0"/>
              </a:rPr>
              <a:t>(p-&gt;</a:t>
            </a:r>
            <a:r>
              <a:rPr lang="en-US" sz="2400" dirty="0" err="1">
                <a:latin typeface="Courier" pitchFamily="2" charset="0"/>
              </a:rPr>
              <a:t>left,K</a:t>
            </a:r>
            <a:r>
              <a:rPr lang="en-US" sz="24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else return </a:t>
            </a:r>
            <a:r>
              <a:rPr lang="en-US" sz="2400" dirty="0" err="1">
                <a:latin typeface="Courier" pitchFamily="2" charset="0"/>
              </a:rPr>
              <a:t>SearchTree</a:t>
            </a:r>
            <a:r>
              <a:rPr lang="en-US" sz="2400" dirty="0">
                <a:latin typeface="Courier" pitchFamily="2" charset="0"/>
              </a:rPr>
              <a:t>(p-&gt;</a:t>
            </a:r>
            <a:r>
              <a:rPr lang="en-US" sz="2400" dirty="0" err="1">
                <a:latin typeface="Courier" pitchFamily="2" charset="0"/>
              </a:rPr>
              <a:t>right,K</a:t>
            </a:r>
            <a:r>
              <a:rPr lang="en-US" sz="2400" dirty="0">
                <a:latin typeface="Courier" pitchFamily="2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70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Example: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4C955-EBCB-1845-B354-C499786894EA}"/>
              </a:ext>
            </a:extLst>
          </p:cNvPr>
          <p:cNvGrpSpPr/>
          <p:nvPr/>
        </p:nvGrpSpPr>
        <p:grpSpPr>
          <a:xfrm>
            <a:off x="2362200" y="2743200"/>
            <a:ext cx="7086600" cy="3733800"/>
            <a:chOff x="762000" y="1066800"/>
            <a:chExt cx="7086600" cy="3733800"/>
          </a:xfrm>
        </p:grpSpPr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A920213E-4CF2-FC4E-BFD1-81E996626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9F451F43-7E5A-DC46-A2F4-A2D375DFF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32770" name="Line 18"/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" name="Line 19"/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" name="Line 20"/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3" name="Line 21"/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Line 23"/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Line 24"/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Line 25"/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27"/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30"/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Oval 4"/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32784" name="Oval 5"/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32785" name="Oval 6"/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32786" name="Oval 7"/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32788" name="Oval 9"/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32789" name="Oval 10"/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32790" name="Oval 11"/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32791" name="Oval 12"/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32793" name="Oval 14"/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32796" name="Oval 17"/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52601" y="2286001"/>
            <a:ext cx="473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dirty="0"/>
              <a:t>Search for node with key == 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54C20-5F26-0A4B-BFB4-92E69750FA6A}"/>
              </a:ext>
            </a:extLst>
          </p:cNvPr>
          <p:cNvSpPr txBox="1"/>
          <p:nvPr/>
        </p:nvSpPr>
        <p:spPr>
          <a:xfrm>
            <a:off x="1676400" y="609600"/>
            <a:ext cx="6526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SearchTree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p,K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while (p!=NULL)</a:t>
            </a:r>
          </a:p>
          <a:p>
            <a:r>
              <a:rPr lang="en-US" dirty="0">
                <a:latin typeface="Courier" pitchFamily="2" charset="0"/>
              </a:rPr>
              <a:t>    if (p-&gt;key == K) return(p);</a:t>
            </a:r>
          </a:p>
          <a:p>
            <a:r>
              <a:rPr lang="en-US" dirty="0">
                <a:latin typeface="Courier" pitchFamily="2" charset="0"/>
              </a:rPr>
              <a:t>    if (K &lt; p-&gt;key) p=p-&gt;left else p=p-&gt;right;</a:t>
            </a:r>
          </a:p>
          <a:p>
            <a:r>
              <a:rPr lang="en-US" dirty="0">
                <a:latin typeface="Courier" pitchFamily="2" charset="0"/>
              </a:rPr>
              <a:t>  return (</a:t>
            </a:r>
            <a:r>
              <a:rPr lang="en-US" dirty="0" err="1">
                <a:latin typeface="Courier" pitchFamily="2" charset="0"/>
              </a:rPr>
              <a:t>not_found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C7ECEC-B708-DD46-9B0A-BBE83803EB60}"/>
              </a:ext>
            </a:extLst>
          </p:cNvPr>
          <p:cNvGrpSpPr/>
          <p:nvPr/>
        </p:nvGrpSpPr>
        <p:grpSpPr>
          <a:xfrm>
            <a:off x="4343400" y="2971801"/>
            <a:ext cx="1345454" cy="804429"/>
            <a:chOff x="2819400" y="3124200"/>
            <a:chExt cx="1345454" cy="804429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1F666E97-6F55-B046-8C2F-C4FDC4E32CA8}"/>
                </a:ext>
              </a:extLst>
            </p:cNvPr>
            <p:cNvSpPr/>
            <p:nvPr/>
          </p:nvSpPr>
          <p:spPr>
            <a:xfrm rot="9231617">
              <a:off x="3174254" y="3471429"/>
              <a:ext cx="990600" cy="4572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C7224-62C0-9243-A4A7-6A1B150556A9}"/>
                </a:ext>
              </a:extLst>
            </p:cNvPr>
            <p:cNvSpPr txBox="1"/>
            <p:nvPr/>
          </p:nvSpPr>
          <p:spPr>
            <a:xfrm>
              <a:off x="2819400" y="3124200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 &lt; 39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B50FF1-15B2-9B46-B8C5-86179B649294}"/>
              </a:ext>
            </a:extLst>
          </p:cNvPr>
          <p:cNvGrpSpPr/>
          <p:nvPr/>
        </p:nvGrpSpPr>
        <p:grpSpPr>
          <a:xfrm>
            <a:off x="4560363" y="4038600"/>
            <a:ext cx="1275097" cy="734240"/>
            <a:chOff x="1742822" y="2590800"/>
            <a:chExt cx="1275097" cy="734240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5D17B7BC-F0D3-6F48-98C5-B2D75A7818FA}"/>
                </a:ext>
              </a:extLst>
            </p:cNvPr>
            <p:cNvSpPr/>
            <p:nvPr/>
          </p:nvSpPr>
          <p:spPr>
            <a:xfrm rot="2817266">
              <a:off x="1678260" y="2803279"/>
              <a:ext cx="586323" cy="4572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5BC22A-A3CF-0D46-8AA2-952BD34F30BB}"/>
                </a:ext>
              </a:extLst>
            </p:cNvPr>
            <p:cNvSpPr txBox="1"/>
            <p:nvPr/>
          </p:nvSpPr>
          <p:spPr>
            <a:xfrm>
              <a:off x="2057400" y="2590800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 &gt; 22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EA37CA-4FF8-AB4C-89BE-2F958C93F438}"/>
              </a:ext>
            </a:extLst>
          </p:cNvPr>
          <p:cNvGrpSpPr/>
          <p:nvPr/>
        </p:nvGrpSpPr>
        <p:grpSpPr>
          <a:xfrm>
            <a:off x="4038601" y="5105400"/>
            <a:ext cx="1228999" cy="705694"/>
            <a:chOff x="992460" y="2590800"/>
            <a:chExt cx="1228999" cy="705694"/>
          </a:xfrm>
        </p:grpSpPr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C62C2A1E-C8C4-F344-B01E-01286063B10F}"/>
                </a:ext>
              </a:extLst>
            </p:cNvPr>
            <p:cNvSpPr/>
            <p:nvPr/>
          </p:nvSpPr>
          <p:spPr>
            <a:xfrm rot="7150884">
              <a:off x="1756972" y="2832008"/>
              <a:ext cx="471773" cy="4572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C60BD-EA9F-2A4E-B9D7-229AA197F79B}"/>
                </a:ext>
              </a:extLst>
            </p:cNvPr>
            <p:cNvSpPr txBox="1"/>
            <p:nvPr/>
          </p:nvSpPr>
          <p:spPr>
            <a:xfrm>
              <a:off x="992460" y="2590800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 &lt; 25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4739470-8DB1-E34A-ACAF-2EDB82802557}"/>
              </a:ext>
            </a:extLst>
          </p:cNvPr>
          <p:cNvSpPr txBox="1"/>
          <p:nvPr/>
        </p:nvSpPr>
        <p:spPr>
          <a:xfrm>
            <a:off x="4278904" y="64578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Found!</a:t>
            </a:r>
          </a:p>
        </p:txBody>
      </p:sp>
    </p:spTree>
    <p:extLst>
      <p:ext uri="{BB962C8B-B14F-4D97-AF65-F5344CB8AC3E}">
        <p14:creationId xmlns:p14="http://schemas.microsoft.com/office/powerpoint/2010/main" val="28152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5D8-C7B9-7E49-B7D7-B4C6EE28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Operations: Maximum/Minimum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1631-5609-0E44-A906-36E97F8D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largest node in the binary search tree rooted at node p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FindMax</a:t>
            </a:r>
            <a:r>
              <a:rPr lang="en-US" sz="2400" dirty="0">
                <a:latin typeface="Courier" pitchFamily="2" charset="0"/>
              </a:rPr>
              <a:t>(p)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if  (p == NULL) error;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while (p-&gt;right != NULL) p=p-&gt;right;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return (p);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31D324-F953-1544-9435-0B998E30FB62}"/>
              </a:ext>
            </a:extLst>
          </p:cNvPr>
          <p:cNvSpPr txBox="1">
            <a:spLocks/>
          </p:cNvSpPr>
          <p:nvPr/>
        </p:nvSpPr>
        <p:spPr bwMode="auto">
          <a:xfrm>
            <a:off x="609600" y="3962400"/>
            <a:ext cx="10972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Find the smallest node in the binary search tree rooted at node p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FindMin</a:t>
            </a:r>
            <a:r>
              <a:rPr lang="en-US" sz="2400" dirty="0">
                <a:latin typeface="Courier" pitchFamily="2" charset="0"/>
              </a:rPr>
              <a:t>(p)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if  (p == NULL) error;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while (p-&gt;left != NULL) p=p-&gt;left;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return (p);</a:t>
            </a:r>
          </a:p>
        </p:txBody>
      </p:sp>
    </p:spTree>
    <p:extLst>
      <p:ext uri="{BB962C8B-B14F-4D97-AF65-F5344CB8AC3E}">
        <p14:creationId xmlns:p14="http://schemas.microsoft.com/office/powerpoint/2010/main" val="373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5D8-C7B9-7E49-B7D7-B4C6EE28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/>
          <a:lstStyle/>
          <a:p>
            <a:r>
              <a:rPr lang="en-US" dirty="0"/>
              <a:t>Successor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1631-5609-0E44-A906-36E97F8D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14400"/>
            <a:ext cx="8458200" cy="1143000"/>
          </a:xfrm>
        </p:spPr>
        <p:txBody>
          <a:bodyPr/>
          <a:lstStyle/>
          <a:p>
            <a:r>
              <a:rPr lang="en-US" sz="2800" dirty="0"/>
              <a:t>Find successor to node </a:t>
            </a:r>
            <a:r>
              <a:rPr lang="en-US" sz="2800" dirty="0">
                <a:latin typeface="Courier" pitchFamily="2" charset="0"/>
              </a:rPr>
              <a:t>p</a:t>
            </a:r>
            <a:r>
              <a:rPr lang="en-US" sz="2800" dirty="0"/>
              <a:t> in the binary search tree</a:t>
            </a:r>
          </a:p>
          <a:p>
            <a:r>
              <a:rPr lang="en-US" sz="2800" dirty="0"/>
              <a:t>Equivalently, find node with smallest key ≥ </a:t>
            </a:r>
            <a:r>
              <a:rPr lang="en-US" sz="2800" dirty="0">
                <a:latin typeface="Courier" pitchFamily="2" charset="0"/>
              </a:rPr>
              <a:t>p-&gt;key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794D22-3D04-A348-8FF1-09F17CD322C2}"/>
              </a:ext>
            </a:extLst>
          </p:cNvPr>
          <p:cNvGrpSpPr/>
          <p:nvPr/>
        </p:nvGrpSpPr>
        <p:grpSpPr>
          <a:xfrm>
            <a:off x="7467601" y="2433936"/>
            <a:ext cx="2392001" cy="1439565"/>
            <a:chOff x="5943600" y="2433935"/>
            <a:chExt cx="2392001" cy="14395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94F745-0617-E740-BF1F-71C80012D7BA}"/>
                </a:ext>
              </a:extLst>
            </p:cNvPr>
            <p:cNvSpPr txBox="1"/>
            <p:nvPr/>
          </p:nvSpPr>
          <p:spPr>
            <a:xfrm>
              <a:off x="5943600" y="2433935"/>
              <a:ext cx="2392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Successor to p?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6EFE062-0A37-E543-BC68-108F7A60B4D6}"/>
                </a:ext>
              </a:extLst>
            </p:cNvPr>
            <p:cNvSpPr/>
            <p:nvPr/>
          </p:nvSpPr>
          <p:spPr>
            <a:xfrm>
              <a:off x="5954870" y="2895600"/>
              <a:ext cx="1055530" cy="977900"/>
            </a:xfrm>
            <a:custGeom>
              <a:avLst/>
              <a:gdLst>
                <a:gd name="connsiteX0" fmla="*/ 1017430 w 1055530"/>
                <a:gd name="connsiteY0" fmla="*/ 114300 h 977900"/>
                <a:gd name="connsiteX1" fmla="*/ 953930 w 1055530"/>
                <a:gd name="connsiteY1" fmla="*/ 101600 h 977900"/>
                <a:gd name="connsiteX2" fmla="*/ 877730 w 1055530"/>
                <a:gd name="connsiteY2" fmla="*/ 50800 h 977900"/>
                <a:gd name="connsiteX3" fmla="*/ 750730 w 1055530"/>
                <a:gd name="connsiteY3" fmla="*/ 12700 h 977900"/>
                <a:gd name="connsiteX4" fmla="*/ 636430 w 1055530"/>
                <a:gd name="connsiteY4" fmla="*/ 0 h 977900"/>
                <a:gd name="connsiteX5" fmla="*/ 395130 w 1055530"/>
                <a:gd name="connsiteY5" fmla="*/ 12700 h 977900"/>
                <a:gd name="connsiteX6" fmla="*/ 318930 w 1055530"/>
                <a:gd name="connsiteY6" fmla="*/ 38100 h 977900"/>
                <a:gd name="connsiteX7" fmla="*/ 280830 w 1055530"/>
                <a:gd name="connsiteY7" fmla="*/ 50800 h 977900"/>
                <a:gd name="connsiteX8" fmla="*/ 242730 w 1055530"/>
                <a:gd name="connsiteY8" fmla="*/ 76200 h 977900"/>
                <a:gd name="connsiteX9" fmla="*/ 166530 w 1055530"/>
                <a:gd name="connsiteY9" fmla="*/ 114300 h 977900"/>
                <a:gd name="connsiteX10" fmla="*/ 141130 w 1055530"/>
                <a:gd name="connsiteY10" fmla="*/ 152400 h 977900"/>
                <a:gd name="connsiteX11" fmla="*/ 103030 w 1055530"/>
                <a:gd name="connsiteY11" fmla="*/ 177800 h 977900"/>
                <a:gd name="connsiteX12" fmla="*/ 90330 w 1055530"/>
                <a:gd name="connsiteY12" fmla="*/ 215900 h 977900"/>
                <a:gd name="connsiteX13" fmla="*/ 64930 w 1055530"/>
                <a:gd name="connsiteY13" fmla="*/ 254000 h 977900"/>
                <a:gd name="connsiteX14" fmla="*/ 52230 w 1055530"/>
                <a:gd name="connsiteY14" fmla="*/ 292100 h 977900"/>
                <a:gd name="connsiteX15" fmla="*/ 14130 w 1055530"/>
                <a:gd name="connsiteY15" fmla="*/ 368300 h 977900"/>
                <a:gd name="connsiteX16" fmla="*/ 14130 w 1055530"/>
                <a:gd name="connsiteY16" fmla="*/ 660400 h 977900"/>
                <a:gd name="connsiteX17" fmla="*/ 39530 w 1055530"/>
                <a:gd name="connsiteY17" fmla="*/ 736600 h 977900"/>
                <a:gd name="connsiteX18" fmla="*/ 52230 w 1055530"/>
                <a:gd name="connsiteY18" fmla="*/ 774700 h 977900"/>
                <a:gd name="connsiteX19" fmla="*/ 90330 w 1055530"/>
                <a:gd name="connsiteY19" fmla="*/ 800100 h 977900"/>
                <a:gd name="connsiteX20" fmla="*/ 153830 w 1055530"/>
                <a:gd name="connsiteY20" fmla="*/ 850900 h 977900"/>
                <a:gd name="connsiteX21" fmla="*/ 230030 w 1055530"/>
                <a:gd name="connsiteY21" fmla="*/ 901700 h 977900"/>
                <a:gd name="connsiteX22" fmla="*/ 268130 w 1055530"/>
                <a:gd name="connsiteY22" fmla="*/ 914400 h 977900"/>
                <a:gd name="connsiteX23" fmla="*/ 306230 w 1055530"/>
                <a:gd name="connsiteY23" fmla="*/ 939800 h 977900"/>
                <a:gd name="connsiteX24" fmla="*/ 382430 w 1055530"/>
                <a:gd name="connsiteY24" fmla="*/ 965200 h 977900"/>
                <a:gd name="connsiteX25" fmla="*/ 420530 w 1055530"/>
                <a:gd name="connsiteY25" fmla="*/ 977900 h 977900"/>
                <a:gd name="connsiteX26" fmla="*/ 661830 w 1055530"/>
                <a:gd name="connsiteY26" fmla="*/ 965200 h 977900"/>
                <a:gd name="connsiteX27" fmla="*/ 763430 w 1055530"/>
                <a:gd name="connsiteY27" fmla="*/ 939800 h 977900"/>
                <a:gd name="connsiteX28" fmla="*/ 839630 w 1055530"/>
                <a:gd name="connsiteY28" fmla="*/ 914400 h 977900"/>
                <a:gd name="connsiteX29" fmla="*/ 877730 w 1055530"/>
                <a:gd name="connsiteY29" fmla="*/ 876300 h 977900"/>
                <a:gd name="connsiteX30" fmla="*/ 915830 w 1055530"/>
                <a:gd name="connsiteY30" fmla="*/ 850900 h 977900"/>
                <a:gd name="connsiteX31" fmla="*/ 979330 w 1055530"/>
                <a:gd name="connsiteY31" fmla="*/ 787400 h 977900"/>
                <a:gd name="connsiteX32" fmla="*/ 1017430 w 1055530"/>
                <a:gd name="connsiteY32" fmla="*/ 711200 h 977900"/>
                <a:gd name="connsiteX33" fmla="*/ 1055530 w 1055530"/>
                <a:gd name="connsiteY33" fmla="*/ 571500 h 977900"/>
                <a:gd name="connsiteX34" fmla="*/ 1017430 w 1055530"/>
                <a:gd name="connsiteY34" fmla="*/ 190500 h 977900"/>
                <a:gd name="connsiteX35" fmla="*/ 1017430 w 1055530"/>
                <a:gd name="connsiteY35" fmla="*/ 1143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5530" h="977900">
                  <a:moveTo>
                    <a:pt x="1017430" y="114300"/>
                  </a:moveTo>
                  <a:cubicBezTo>
                    <a:pt x="1006847" y="99483"/>
                    <a:pt x="973581" y="110532"/>
                    <a:pt x="953930" y="101600"/>
                  </a:cubicBezTo>
                  <a:cubicBezTo>
                    <a:pt x="926139" y="88968"/>
                    <a:pt x="906690" y="60453"/>
                    <a:pt x="877730" y="50800"/>
                  </a:cubicBezTo>
                  <a:cubicBezTo>
                    <a:pt x="848061" y="40910"/>
                    <a:pt x="786375" y="18184"/>
                    <a:pt x="750730" y="12700"/>
                  </a:cubicBezTo>
                  <a:cubicBezTo>
                    <a:pt x="712841" y="6871"/>
                    <a:pt x="674530" y="4233"/>
                    <a:pt x="636430" y="0"/>
                  </a:cubicBezTo>
                  <a:cubicBezTo>
                    <a:pt x="555997" y="4233"/>
                    <a:pt x="475101" y="3103"/>
                    <a:pt x="395130" y="12700"/>
                  </a:cubicBezTo>
                  <a:cubicBezTo>
                    <a:pt x="368547" y="15890"/>
                    <a:pt x="344330" y="29633"/>
                    <a:pt x="318930" y="38100"/>
                  </a:cubicBezTo>
                  <a:cubicBezTo>
                    <a:pt x="306230" y="42333"/>
                    <a:pt x="291969" y="43374"/>
                    <a:pt x="280830" y="50800"/>
                  </a:cubicBezTo>
                  <a:cubicBezTo>
                    <a:pt x="268130" y="59267"/>
                    <a:pt x="256382" y="69374"/>
                    <a:pt x="242730" y="76200"/>
                  </a:cubicBezTo>
                  <a:cubicBezTo>
                    <a:pt x="137570" y="128780"/>
                    <a:pt x="275719" y="41507"/>
                    <a:pt x="166530" y="114300"/>
                  </a:cubicBezTo>
                  <a:cubicBezTo>
                    <a:pt x="158063" y="127000"/>
                    <a:pt x="151923" y="141607"/>
                    <a:pt x="141130" y="152400"/>
                  </a:cubicBezTo>
                  <a:cubicBezTo>
                    <a:pt x="130337" y="163193"/>
                    <a:pt x="112565" y="165881"/>
                    <a:pt x="103030" y="177800"/>
                  </a:cubicBezTo>
                  <a:cubicBezTo>
                    <a:pt x="94667" y="188253"/>
                    <a:pt x="96317" y="203926"/>
                    <a:pt x="90330" y="215900"/>
                  </a:cubicBezTo>
                  <a:cubicBezTo>
                    <a:pt x="83504" y="229552"/>
                    <a:pt x="71756" y="240348"/>
                    <a:pt x="64930" y="254000"/>
                  </a:cubicBezTo>
                  <a:cubicBezTo>
                    <a:pt x="58943" y="265974"/>
                    <a:pt x="58217" y="280126"/>
                    <a:pt x="52230" y="292100"/>
                  </a:cubicBezTo>
                  <a:cubicBezTo>
                    <a:pt x="2991" y="390577"/>
                    <a:pt x="46052" y="272535"/>
                    <a:pt x="14130" y="368300"/>
                  </a:cubicBezTo>
                  <a:cubicBezTo>
                    <a:pt x="-471" y="499713"/>
                    <a:pt x="-8524" y="509371"/>
                    <a:pt x="14130" y="660400"/>
                  </a:cubicBezTo>
                  <a:cubicBezTo>
                    <a:pt x="18102" y="686878"/>
                    <a:pt x="31063" y="711200"/>
                    <a:pt x="39530" y="736600"/>
                  </a:cubicBezTo>
                  <a:cubicBezTo>
                    <a:pt x="43763" y="749300"/>
                    <a:pt x="41091" y="767274"/>
                    <a:pt x="52230" y="774700"/>
                  </a:cubicBezTo>
                  <a:lnTo>
                    <a:pt x="90330" y="800100"/>
                  </a:lnTo>
                  <a:cubicBezTo>
                    <a:pt x="137262" y="870498"/>
                    <a:pt x="88878" y="814816"/>
                    <a:pt x="153830" y="850900"/>
                  </a:cubicBezTo>
                  <a:cubicBezTo>
                    <a:pt x="180515" y="865725"/>
                    <a:pt x="201070" y="892047"/>
                    <a:pt x="230030" y="901700"/>
                  </a:cubicBezTo>
                  <a:cubicBezTo>
                    <a:pt x="242730" y="905933"/>
                    <a:pt x="256156" y="908413"/>
                    <a:pt x="268130" y="914400"/>
                  </a:cubicBezTo>
                  <a:cubicBezTo>
                    <a:pt x="281782" y="921226"/>
                    <a:pt x="292282" y="933601"/>
                    <a:pt x="306230" y="939800"/>
                  </a:cubicBezTo>
                  <a:cubicBezTo>
                    <a:pt x="330696" y="950674"/>
                    <a:pt x="357030" y="956733"/>
                    <a:pt x="382430" y="965200"/>
                  </a:cubicBezTo>
                  <a:lnTo>
                    <a:pt x="420530" y="977900"/>
                  </a:lnTo>
                  <a:cubicBezTo>
                    <a:pt x="500963" y="973667"/>
                    <a:pt x="581778" y="974095"/>
                    <a:pt x="661830" y="965200"/>
                  </a:cubicBezTo>
                  <a:cubicBezTo>
                    <a:pt x="696525" y="961345"/>
                    <a:pt x="730312" y="950839"/>
                    <a:pt x="763430" y="939800"/>
                  </a:cubicBezTo>
                  <a:lnTo>
                    <a:pt x="839630" y="914400"/>
                  </a:lnTo>
                  <a:cubicBezTo>
                    <a:pt x="852330" y="901700"/>
                    <a:pt x="863932" y="887798"/>
                    <a:pt x="877730" y="876300"/>
                  </a:cubicBezTo>
                  <a:cubicBezTo>
                    <a:pt x="889456" y="866529"/>
                    <a:pt x="905037" y="861693"/>
                    <a:pt x="915830" y="850900"/>
                  </a:cubicBezTo>
                  <a:cubicBezTo>
                    <a:pt x="1000497" y="766233"/>
                    <a:pt x="877730" y="855133"/>
                    <a:pt x="979330" y="787400"/>
                  </a:cubicBezTo>
                  <a:cubicBezTo>
                    <a:pt x="1025647" y="648449"/>
                    <a:pt x="951778" y="858916"/>
                    <a:pt x="1017430" y="711200"/>
                  </a:cubicBezTo>
                  <a:cubicBezTo>
                    <a:pt x="1040867" y="658466"/>
                    <a:pt x="1044665" y="625825"/>
                    <a:pt x="1055530" y="571500"/>
                  </a:cubicBezTo>
                  <a:cubicBezTo>
                    <a:pt x="1047993" y="405694"/>
                    <a:pt x="1062915" y="326954"/>
                    <a:pt x="1017430" y="190500"/>
                  </a:cubicBezTo>
                  <a:cubicBezTo>
                    <a:pt x="1001737" y="143420"/>
                    <a:pt x="1028013" y="129117"/>
                    <a:pt x="1017430" y="114300"/>
                  </a:cubicBezTo>
                  <a:close/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2779B3-17DD-194B-B2EB-E8226547B4F1}"/>
              </a:ext>
            </a:extLst>
          </p:cNvPr>
          <p:cNvGrpSpPr/>
          <p:nvPr/>
        </p:nvGrpSpPr>
        <p:grpSpPr>
          <a:xfrm>
            <a:off x="5638800" y="5041901"/>
            <a:ext cx="4855816" cy="1885097"/>
            <a:chOff x="3699081" y="2895600"/>
            <a:chExt cx="4855816" cy="18850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3051C3-F526-BB42-92B2-48B6427A92E3}"/>
                </a:ext>
              </a:extLst>
            </p:cNvPr>
            <p:cNvSpPr txBox="1"/>
            <p:nvPr/>
          </p:nvSpPr>
          <p:spPr>
            <a:xfrm>
              <a:off x="3699081" y="3949700"/>
              <a:ext cx="48558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Leftmost node in right subtree of p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i.e., </a:t>
              </a:r>
              <a:r>
                <a:rPr lang="en-US" sz="2400" dirty="0" err="1">
                  <a:solidFill>
                    <a:srgbClr val="FF0000"/>
                  </a:solidFill>
                  <a:latin typeface="Courier" pitchFamily="2" charset="0"/>
                </a:rPr>
                <a:t>FindMin</a:t>
              </a:r>
              <a:r>
                <a:rPr lang="en-US" sz="2400" dirty="0">
                  <a:solidFill>
                    <a:srgbClr val="FF0000"/>
                  </a:solidFill>
                  <a:latin typeface="Courier" pitchFamily="2" charset="0"/>
                </a:rPr>
                <a:t>(p-&gt;right)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B43FED1-745E-4148-B739-FC5EBB447D9D}"/>
                </a:ext>
              </a:extLst>
            </p:cNvPr>
            <p:cNvSpPr/>
            <p:nvPr/>
          </p:nvSpPr>
          <p:spPr>
            <a:xfrm>
              <a:off x="5996351" y="2895600"/>
              <a:ext cx="1055530" cy="977900"/>
            </a:xfrm>
            <a:custGeom>
              <a:avLst/>
              <a:gdLst>
                <a:gd name="connsiteX0" fmla="*/ 1017430 w 1055530"/>
                <a:gd name="connsiteY0" fmla="*/ 114300 h 977900"/>
                <a:gd name="connsiteX1" fmla="*/ 953930 w 1055530"/>
                <a:gd name="connsiteY1" fmla="*/ 101600 h 977900"/>
                <a:gd name="connsiteX2" fmla="*/ 877730 w 1055530"/>
                <a:gd name="connsiteY2" fmla="*/ 50800 h 977900"/>
                <a:gd name="connsiteX3" fmla="*/ 750730 w 1055530"/>
                <a:gd name="connsiteY3" fmla="*/ 12700 h 977900"/>
                <a:gd name="connsiteX4" fmla="*/ 636430 w 1055530"/>
                <a:gd name="connsiteY4" fmla="*/ 0 h 977900"/>
                <a:gd name="connsiteX5" fmla="*/ 395130 w 1055530"/>
                <a:gd name="connsiteY5" fmla="*/ 12700 h 977900"/>
                <a:gd name="connsiteX6" fmla="*/ 318930 w 1055530"/>
                <a:gd name="connsiteY6" fmla="*/ 38100 h 977900"/>
                <a:gd name="connsiteX7" fmla="*/ 280830 w 1055530"/>
                <a:gd name="connsiteY7" fmla="*/ 50800 h 977900"/>
                <a:gd name="connsiteX8" fmla="*/ 242730 w 1055530"/>
                <a:gd name="connsiteY8" fmla="*/ 76200 h 977900"/>
                <a:gd name="connsiteX9" fmla="*/ 166530 w 1055530"/>
                <a:gd name="connsiteY9" fmla="*/ 114300 h 977900"/>
                <a:gd name="connsiteX10" fmla="*/ 141130 w 1055530"/>
                <a:gd name="connsiteY10" fmla="*/ 152400 h 977900"/>
                <a:gd name="connsiteX11" fmla="*/ 103030 w 1055530"/>
                <a:gd name="connsiteY11" fmla="*/ 177800 h 977900"/>
                <a:gd name="connsiteX12" fmla="*/ 90330 w 1055530"/>
                <a:gd name="connsiteY12" fmla="*/ 215900 h 977900"/>
                <a:gd name="connsiteX13" fmla="*/ 64930 w 1055530"/>
                <a:gd name="connsiteY13" fmla="*/ 254000 h 977900"/>
                <a:gd name="connsiteX14" fmla="*/ 52230 w 1055530"/>
                <a:gd name="connsiteY14" fmla="*/ 292100 h 977900"/>
                <a:gd name="connsiteX15" fmla="*/ 14130 w 1055530"/>
                <a:gd name="connsiteY15" fmla="*/ 368300 h 977900"/>
                <a:gd name="connsiteX16" fmla="*/ 14130 w 1055530"/>
                <a:gd name="connsiteY16" fmla="*/ 660400 h 977900"/>
                <a:gd name="connsiteX17" fmla="*/ 39530 w 1055530"/>
                <a:gd name="connsiteY17" fmla="*/ 736600 h 977900"/>
                <a:gd name="connsiteX18" fmla="*/ 52230 w 1055530"/>
                <a:gd name="connsiteY18" fmla="*/ 774700 h 977900"/>
                <a:gd name="connsiteX19" fmla="*/ 90330 w 1055530"/>
                <a:gd name="connsiteY19" fmla="*/ 800100 h 977900"/>
                <a:gd name="connsiteX20" fmla="*/ 153830 w 1055530"/>
                <a:gd name="connsiteY20" fmla="*/ 850900 h 977900"/>
                <a:gd name="connsiteX21" fmla="*/ 230030 w 1055530"/>
                <a:gd name="connsiteY21" fmla="*/ 901700 h 977900"/>
                <a:gd name="connsiteX22" fmla="*/ 268130 w 1055530"/>
                <a:gd name="connsiteY22" fmla="*/ 914400 h 977900"/>
                <a:gd name="connsiteX23" fmla="*/ 306230 w 1055530"/>
                <a:gd name="connsiteY23" fmla="*/ 939800 h 977900"/>
                <a:gd name="connsiteX24" fmla="*/ 382430 w 1055530"/>
                <a:gd name="connsiteY24" fmla="*/ 965200 h 977900"/>
                <a:gd name="connsiteX25" fmla="*/ 420530 w 1055530"/>
                <a:gd name="connsiteY25" fmla="*/ 977900 h 977900"/>
                <a:gd name="connsiteX26" fmla="*/ 661830 w 1055530"/>
                <a:gd name="connsiteY26" fmla="*/ 965200 h 977900"/>
                <a:gd name="connsiteX27" fmla="*/ 763430 w 1055530"/>
                <a:gd name="connsiteY27" fmla="*/ 939800 h 977900"/>
                <a:gd name="connsiteX28" fmla="*/ 839630 w 1055530"/>
                <a:gd name="connsiteY28" fmla="*/ 914400 h 977900"/>
                <a:gd name="connsiteX29" fmla="*/ 877730 w 1055530"/>
                <a:gd name="connsiteY29" fmla="*/ 876300 h 977900"/>
                <a:gd name="connsiteX30" fmla="*/ 915830 w 1055530"/>
                <a:gd name="connsiteY30" fmla="*/ 850900 h 977900"/>
                <a:gd name="connsiteX31" fmla="*/ 979330 w 1055530"/>
                <a:gd name="connsiteY31" fmla="*/ 787400 h 977900"/>
                <a:gd name="connsiteX32" fmla="*/ 1017430 w 1055530"/>
                <a:gd name="connsiteY32" fmla="*/ 711200 h 977900"/>
                <a:gd name="connsiteX33" fmla="*/ 1055530 w 1055530"/>
                <a:gd name="connsiteY33" fmla="*/ 571500 h 977900"/>
                <a:gd name="connsiteX34" fmla="*/ 1017430 w 1055530"/>
                <a:gd name="connsiteY34" fmla="*/ 190500 h 977900"/>
                <a:gd name="connsiteX35" fmla="*/ 1017430 w 1055530"/>
                <a:gd name="connsiteY35" fmla="*/ 1143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5530" h="977900">
                  <a:moveTo>
                    <a:pt x="1017430" y="114300"/>
                  </a:moveTo>
                  <a:cubicBezTo>
                    <a:pt x="1006847" y="99483"/>
                    <a:pt x="973581" y="110532"/>
                    <a:pt x="953930" y="101600"/>
                  </a:cubicBezTo>
                  <a:cubicBezTo>
                    <a:pt x="926139" y="88968"/>
                    <a:pt x="906690" y="60453"/>
                    <a:pt x="877730" y="50800"/>
                  </a:cubicBezTo>
                  <a:cubicBezTo>
                    <a:pt x="848061" y="40910"/>
                    <a:pt x="786375" y="18184"/>
                    <a:pt x="750730" y="12700"/>
                  </a:cubicBezTo>
                  <a:cubicBezTo>
                    <a:pt x="712841" y="6871"/>
                    <a:pt x="674530" y="4233"/>
                    <a:pt x="636430" y="0"/>
                  </a:cubicBezTo>
                  <a:cubicBezTo>
                    <a:pt x="555997" y="4233"/>
                    <a:pt x="475101" y="3103"/>
                    <a:pt x="395130" y="12700"/>
                  </a:cubicBezTo>
                  <a:cubicBezTo>
                    <a:pt x="368547" y="15890"/>
                    <a:pt x="344330" y="29633"/>
                    <a:pt x="318930" y="38100"/>
                  </a:cubicBezTo>
                  <a:cubicBezTo>
                    <a:pt x="306230" y="42333"/>
                    <a:pt x="291969" y="43374"/>
                    <a:pt x="280830" y="50800"/>
                  </a:cubicBezTo>
                  <a:cubicBezTo>
                    <a:pt x="268130" y="59267"/>
                    <a:pt x="256382" y="69374"/>
                    <a:pt x="242730" y="76200"/>
                  </a:cubicBezTo>
                  <a:cubicBezTo>
                    <a:pt x="137570" y="128780"/>
                    <a:pt x="275719" y="41507"/>
                    <a:pt x="166530" y="114300"/>
                  </a:cubicBezTo>
                  <a:cubicBezTo>
                    <a:pt x="158063" y="127000"/>
                    <a:pt x="151923" y="141607"/>
                    <a:pt x="141130" y="152400"/>
                  </a:cubicBezTo>
                  <a:cubicBezTo>
                    <a:pt x="130337" y="163193"/>
                    <a:pt x="112565" y="165881"/>
                    <a:pt x="103030" y="177800"/>
                  </a:cubicBezTo>
                  <a:cubicBezTo>
                    <a:pt x="94667" y="188253"/>
                    <a:pt x="96317" y="203926"/>
                    <a:pt x="90330" y="215900"/>
                  </a:cubicBezTo>
                  <a:cubicBezTo>
                    <a:pt x="83504" y="229552"/>
                    <a:pt x="71756" y="240348"/>
                    <a:pt x="64930" y="254000"/>
                  </a:cubicBezTo>
                  <a:cubicBezTo>
                    <a:pt x="58943" y="265974"/>
                    <a:pt x="58217" y="280126"/>
                    <a:pt x="52230" y="292100"/>
                  </a:cubicBezTo>
                  <a:cubicBezTo>
                    <a:pt x="2991" y="390577"/>
                    <a:pt x="46052" y="272535"/>
                    <a:pt x="14130" y="368300"/>
                  </a:cubicBezTo>
                  <a:cubicBezTo>
                    <a:pt x="-471" y="499713"/>
                    <a:pt x="-8524" y="509371"/>
                    <a:pt x="14130" y="660400"/>
                  </a:cubicBezTo>
                  <a:cubicBezTo>
                    <a:pt x="18102" y="686878"/>
                    <a:pt x="31063" y="711200"/>
                    <a:pt x="39530" y="736600"/>
                  </a:cubicBezTo>
                  <a:cubicBezTo>
                    <a:pt x="43763" y="749300"/>
                    <a:pt x="41091" y="767274"/>
                    <a:pt x="52230" y="774700"/>
                  </a:cubicBezTo>
                  <a:lnTo>
                    <a:pt x="90330" y="800100"/>
                  </a:lnTo>
                  <a:cubicBezTo>
                    <a:pt x="137262" y="870498"/>
                    <a:pt x="88878" y="814816"/>
                    <a:pt x="153830" y="850900"/>
                  </a:cubicBezTo>
                  <a:cubicBezTo>
                    <a:pt x="180515" y="865725"/>
                    <a:pt x="201070" y="892047"/>
                    <a:pt x="230030" y="901700"/>
                  </a:cubicBezTo>
                  <a:cubicBezTo>
                    <a:pt x="242730" y="905933"/>
                    <a:pt x="256156" y="908413"/>
                    <a:pt x="268130" y="914400"/>
                  </a:cubicBezTo>
                  <a:cubicBezTo>
                    <a:pt x="281782" y="921226"/>
                    <a:pt x="292282" y="933601"/>
                    <a:pt x="306230" y="939800"/>
                  </a:cubicBezTo>
                  <a:cubicBezTo>
                    <a:pt x="330696" y="950674"/>
                    <a:pt x="357030" y="956733"/>
                    <a:pt x="382430" y="965200"/>
                  </a:cubicBezTo>
                  <a:lnTo>
                    <a:pt x="420530" y="977900"/>
                  </a:lnTo>
                  <a:cubicBezTo>
                    <a:pt x="500963" y="973667"/>
                    <a:pt x="581778" y="974095"/>
                    <a:pt x="661830" y="965200"/>
                  </a:cubicBezTo>
                  <a:cubicBezTo>
                    <a:pt x="696525" y="961345"/>
                    <a:pt x="730312" y="950839"/>
                    <a:pt x="763430" y="939800"/>
                  </a:cubicBezTo>
                  <a:lnTo>
                    <a:pt x="839630" y="914400"/>
                  </a:lnTo>
                  <a:cubicBezTo>
                    <a:pt x="852330" y="901700"/>
                    <a:pt x="863932" y="887798"/>
                    <a:pt x="877730" y="876300"/>
                  </a:cubicBezTo>
                  <a:cubicBezTo>
                    <a:pt x="889456" y="866529"/>
                    <a:pt x="905037" y="861693"/>
                    <a:pt x="915830" y="850900"/>
                  </a:cubicBezTo>
                  <a:cubicBezTo>
                    <a:pt x="1000497" y="766233"/>
                    <a:pt x="877730" y="855133"/>
                    <a:pt x="979330" y="787400"/>
                  </a:cubicBezTo>
                  <a:cubicBezTo>
                    <a:pt x="1025647" y="648449"/>
                    <a:pt x="951778" y="858916"/>
                    <a:pt x="1017430" y="711200"/>
                  </a:cubicBezTo>
                  <a:cubicBezTo>
                    <a:pt x="1040867" y="658466"/>
                    <a:pt x="1044665" y="625825"/>
                    <a:pt x="1055530" y="571500"/>
                  </a:cubicBezTo>
                  <a:cubicBezTo>
                    <a:pt x="1047993" y="405694"/>
                    <a:pt x="1062915" y="326954"/>
                    <a:pt x="1017430" y="190500"/>
                  </a:cubicBezTo>
                  <a:cubicBezTo>
                    <a:pt x="1001737" y="143420"/>
                    <a:pt x="1028013" y="129117"/>
                    <a:pt x="1017430" y="114300"/>
                  </a:cubicBezTo>
                  <a:close/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7B46770-8553-234E-99D3-78B37158E358}"/>
              </a:ext>
            </a:extLst>
          </p:cNvPr>
          <p:cNvSpPr txBox="1"/>
          <p:nvPr/>
        </p:nvSpPr>
        <p:spPr>
          <a:xfrm>
            <a:off x="8610600" y="2946738"/>
            <a:ext cx="1709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Observation: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Node p has 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right subtree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158377-CF9A-AD4F-AF75-2E61CA534828}"/>
              </a:ext>
            </a:extLst>
          </p:cNvPr>
          <p:cNvGrpSpPr/>
          <p:nvPr/>
        </p:nvGrpSpPr>
        <p:grpSpPr>
          <a:xfrm>
            <a:off x="2286000" y="2133600"/>
            <a:ext cx="7086600" cy="3733800"/>
            <a:chOff x="762000" y="1066800"/>
            <a:chExt cx="7086600" cy="3733800"/>
          </a:xfrm>
        </p:grpSpPr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1C8BE9DE-5FCF-1048-ABC0-386403956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BB8A08A0-FC58-A540-8CEE-63369720C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4F027A69-3C57-EE46-B324-0AA4390EF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3B475564-07D4-5A46-8487-2ABBFC101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95E11682-9D6C-594A-A5AE-AC357CD2A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id="{47CB9C37-F5D5-BB4E-82A2-BCDC72864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3">
              <a:extLst>
                <a:ext uri="{FF2B5EF4-FFF2-40B4-BE49-F238E27FC236}">
                  <a16:creationId xmlns:a16="http://schemas.microsoft.com/office/drawing/2014/main" id="{176BAE1D-0FD8-234A-AC25-96CFB9E4F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4">
              <a:extLst>
                <a:ext uri="{FF2B5EF4-FFF2-40B4-BE49-F238E27FC236}">
                  <a16:creationId xmlns:a16="http://schemas.microsoft.com/office/drawing/2014/main" id="{36F9F26C-0682-0E43-B9A0-56E4A4E00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9AC47B82-C294-AA41-804B-80021409A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E341A47A-531B-8B4D-8DE9-962811A0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C53610DB-C12B-3241-A1F2-FCFC5241D1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">
              <a:extLst>
                <a:ext uri="{FF2B5EF4-FFF2-40B4-BE49-F238E27FC236}">
                  <a16:creationId xmlns:a16="http://schemas.microsoft.com/office/drawing/2014/main" id="{A1345465-3473-824E-92DE-8000D3648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13AE9A6B-FCEF-894F-8BB6-61FD6AFE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2E7285E9-A1B5-8449-8C31-8BAB98862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8B908F23-EF5C-F04D-AEC9-B7F2CDA95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C47CDFD8-0BEF-6B45-843E-0015C91C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43569F57-88F9-4945-A45D-456796E3D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A16F4C9F-3F5E-5E4C-B24D-439723D43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4D920F9C-F7BF-204D-A8F5-984BF7A1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52" name="Oval 14">
              <a:extLst>
                <a:ext uri="{FF2B5EF4-FFF2-40B4-BE49-F238E27FC236}">
                  <a16:creationId xmlns:a16="http://schemas.microsoft.com/office/drawing/2014/main" id="{8A6A754F-34B4-474A-A704-571BEC12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53" name="Oval 17">
              <a:extLst>
                <a:ext uri="{FF2B5EF4-FFF2-40B4-BE49-F238E27FC236}">
                  <a16:creationId xmlns:a16="http://schemas.microsoft.com/office/drawing/2014/main" id="{93326F69-FD82-5549-9B71-4AC7C10FF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1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5D8-C7B9-7E49-B7D7-B4C6EE28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/>
          <a:lstStyle/>
          <a:p>
            <a:r>
              <a:rPr lang="en-US" dirty="0"/>
              <a:t>Successor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1631-5609-0E44-A906-36E97F8D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14400"/>
            <a:ext cx="8458200" cy="1143000"/>
          </a:xfrm>
        </p:spPr>
        <p:txBody>
          <a:bodyPr/>
          <a:lstStyle/>
          <a:p>
            <a:r>
              <a:rPr lang="en-US" sz="2800" dirty="0"/>
              <a:t>Find successor to node p in the binary search tree</a:t>
            </a:r>
          </a:p>
          <a:p>
            <a:r>
              <a:rPr lang="en-US" sz="2800" dirty="0"/>
              <a:t>Equivalently, find node with smallest key ≥ </a:t>
            </a:r>
            <a:r>
              <a:rPr lang="en-US" sz="2800" dirty="0">
                <a:latin typeface="Courier" pitchFamily="2" charset="0"/>
              </a:rPr>
              <a:t>p-&gt;key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794D22-3D04-A348-8FF1-09F17CD322C2}"/>
              </a:ext>
            </a:extLst>
          </p:cNvPr>
          <p:cNvGrpSpPr/>
          <p:nvPr/>
        </p:nvGrpSpPr>
        <p:grpSpPr>
          <a:xfrm>
            <a:off x="5105401" y="5041900"/>
            <a:ext cx="2696801" cy="1587500"/>
            <a:chOff x="5954870" y="2895600"/>
            <a:chExt cx="2696801" cy="15875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94F745-0617-E740-BF1F-71C80012D7BA}"/>
                </a:ext>
              </a:extLst>
            </p:cNvPr>
            <p:cNvSpPr txBox="1"/>
            <p:nvPr/>
          </p:nvSpPr>
          <p:spPr>
            <a:xfrm>
              <a:off x="6259670" y="4021435"/>
              <a:ext cx="2392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Successor to </a:t>
              </a:r>
              <a:r>
                <a:rPr lang="en-US" sz="2400" dirty="0">
                  <a:solidFill>
                    <a:srgbClr val="FF0000"/>
                  </a:solidFill>
                  <a:latin typeface="Courier" pitchFamily="2" charset="0"/>
                </a:rPr>
                <a:t>p</a:t>
              </a:r>
              <a:r>
                <a:rPr lang="en-US" sz="24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6EFE062-0A37-E543-BC68-108F7A60B4D6}"/>
                </a:ext>
              </a:extLst>
            </p:cNvPr>
            <p:cNvSpPr/>
            <p:nvPr/>
          </p:nvSpPr>
          <p:spPr>
            <a:xfrm>
              <a:off x="5954870" y="2895600"/>
              <a:ext cx="1055530" cy="977900"/>
            </a:xfrm>
            <a:custGeom>
              <a:avLst/>
              <a:gdLst>
                <a:gd name="connsiteX0" fmla="*/ 1017430 w 1055530"/>
                <a:gd name="connsiteY0" fmla="*/ 114300 h 977900"/>
                <a:gd name="connsiteX1" fmla="*/ 953930 w 1055530"/>
                <a:gd name="connsiteY1" fmla="*/ 101600 h 977900"/>
                <a:gd name="connsiteX2" fmla="*/ 877730 w 1055530"/>
                <a:gd name="connsiteY2" fmla="*/ 50800 h 977900"/>
                <a:gd name="connsiteX3" fmla="*/ 750730 w 1055530"/>
                <a:gd name="connsiteY3" fmla="*/ 12700 h 977900"/>
                <a:gd name="connsiteX4" fmla="*/ 636430 w 1055530"/>
                <a:gd name="connsiteY4" fmla="*/ 0 h 977900"/>
                <a:gd name="connsiteX5" fmla="*/ 395130 w 1055530"/>
                <a:gd name="connsiteY5" fmla="*/ 12700 h 977900"/>
                <a:gd name="connsiteX6" fmla="*/ 318930 w 1055530"/>
                <a:gd name="connsiteY6" fmla="*/ 38100 h 977900"/>
                <a:gd name="connsiteX7" fmla="*/ 280830 w 1055530"/>
                <a:gd name="connsiteY7" fmla="*/ 50800 h 977900"/>
                <a:gd name="connsiteX8" fmla="*/ 242730 w 1055530"/>
                <a:gd name="connsiteY8" fmla="*/ 76200 h 977900"/>
                <a:gd name="connsiteX9" fmla="*/ 166530 w 1055530"/>
                <a:gd name="connsiteY9" fmla="*/ 114300 h 977900"/>
                <a:gd name="connsiteX10" fmla="*/ 141130 w 1055530"/>
                <a:gd name="connsiteY10" fmla="*/ 152400 h 977900"/>
                <a:gd name="connsiteX11" fmla="*/ 103030 w 1055530"/>
                <a:gd name="connsiteY11" fmla="*/ 177800 h 977900"/>
                <a:gd name="connsiteX12" fmla="*/ 90330 w 1055530"/>
                <a:gd name="connsiteY12" fmla="*/ 215900 h 977900"/>
                <a:gd name="connsiteX13" fmla="*/ 64930 w 1055530"/>
                <a:gd name="connsiteY13" fmla="*/ 254000 h 977900"/>
                <a:gd name="connsiteX14" fmla="*/ 52230 w 1055530"/>
                <a:gd name="connsiteY14" fmla="*/ 292100 h 977900"/>
                <a:gd name="connsiteX15" fmla="*/ 14130 w 1055530"/>
                <a:gd name="connsiteY15" fmla="*/ 368300 h 977900"/>
                <a:gd name="connsiteX16" fmla="*/ 14130 w 1055530"/>
                <a:gd name="connsiteY16" fmla="*/ 660400 h 977900"/>
                <a:gd name="connsiteX17" fmla="*/ 39530 w 1055530"/>
                <a:gd name="connsiteY17" fmla="*/ 736600 h 977900"/>
                <a:gd name="connsiteX18" fmla="*/ 52230 w 1055530"/>
                <a:gd name="connsiteY18" fmla="*/ 774700 h 977900"/>
                <a:gd name="connsiteX19" fmla="*/ 90330 w 1055530"/>
                <a:gd name="connsiteY19" fmla="*/ 800100 h 977900"/>
                <a:gd name="connsiteX20" fmla="*/ 153830 w 1055530"/>
                <a:gd name="connsiteY20" fmla="*/ 850900 h 977900"/>
                <a:gd name="connsiteX21" fmla="*/ 230030 w 1055530"/>
                <a:gd name="connsiteY21" fmla="*/ 901700 h 977900"/>
                <a:gd name="connsiteX22" fmla="*/ 268130 w 1055530"/>
                <a:gd name="connsiteY22" fmla="*/ 914400 h 977900"/>
                <a:gd name="connsiteX23" fmla="*/ 306230 w 1055530"/>
                <a:gd name="connsiteY23" fmla="*/ 939800 h 977900"/>
                <a:gd name="connsiteX24" fmla="*/ 382430 w 1055530"/>
                <a:gd name="connsiteY24" fmla="*/ 965200 h 977900"/>
                <a:gd name="connsiteX25" fmla="*/ 420530 w 1055530"/>
                <a:gd name="connsiteY25" fmla="*/ 977900 h 977900"/>
                <a:gd name="connsiteX26" fmla="*/ 661830 w 1055530"/>
                <a:gd name="connsiteY26" fmla="*/ 965200 h 977900"/>
                <a:gd name="connsiteX27" fmla="*/ 763430 w 1055530"/>
                <a:gd name="connsiteY27" fmla="*/ 939800 h 977900"/>
                <a:gd name="connsiteX28" fmla="*/ 839630 w 1055530"/>
                <a:gd name="connsiteY28" fmla="*/ 914400 h 977900"/>
                <a:gd name="connsiteX29" fmla="*/ 877730 w 1055530"/>
                <a:gd name="connsiteY29" fmla="*/ 876300 h 977900"/>
                <a:gd name="connsiteX30" fmla="*/ 915830 w 1055530"/>
                <a:gd name="connsiteY30" fmla="*/ 850900 h 977900"/>
                <a:gd name="connsiteX31" fmla="*/ 979330 w 1055530"/>
                <a:gd name="connsiteY31" fmla="*/ 787400 h 977900"/>
                <a:gd name="connsiteX32" fmla="*/ 1017430 w 1055530"/>
                <a:gd name="connsiteY32" fmla="*/ 711200 h 977900"/>
                <a:gd name="connsiteX33" fmla="*/ 1055530 w 1055530"/>
                <a:gd name="connsiteY33" fmla="*/ 571500 h 977900"/>
                <a:gd name="connsiteX34" fmla="*/ 1017430 w 1055530"/>
                <a:gd name="connsiteY34" fmla="*/ 190500 h 977900"/>
                <a:gd name="connsiteX35" fmla="*/ 1017430 w 1055530"/>
                <a:gd name="connsiteY35" fmla="*/ 1143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5530" h="977900">
                  <a:moveTo>
                    <a:pt x="1017430" y="114300"/>
                  </a:moveTo>
                  <a:cubicBezTo>
                    <a:pt x="1006847" y="99483"/>
                    <a:pt x="973581" y="110532"/>
                    <a:pt x="953930" y="101600"/>
                  </a:cubicBezTo>
                  <a:cubicBezTo>
                    <a:pt x="926139" y="88968"/>
                    <a:pt x="906690" y="60453"/>
                    <a:pt x="877730" y="50800"/>
                  </a:cubicBezTo>
                  <a:cubicBezTo>
                    <a:pt x="848061" y="40910"/>
                    <a:pt x="786375" y="18184"/>
                    <a:pt x="750730" y="12700"/>
                  </a:cubicBezTo>
                  <a:cubicBezTo>
                    <a:pt x="712841" y="6871"/>
                    <a:pt x="674530" y="4233"/>
                    <a:pt x="636430" y="0"/>
                  </a:cubicBezTo>
                  <a:cubicBezTo>
                    <a:pt x="555997" y="4233"/>
                    <a:pt x="475101" y="3103"/>
                    <a:pt x="395130" y="12700"/>
                  </a:cubicBezTo>
                  <a:cubicBezTo>
                    <a:pt x="368547" y="15890"/>
                    <a:pt x="344330" y="29633"/>
                    <a:pt x="318930" y="38100"/>
                  </a:cubicBezTo>
                  <a:cubicBezTo>
                    <a:pt x="306230" y="42333"/>
                    <a:pt x="291969" y="43374"/>
                    <a:pt x="280830" y="50800"/>
                  </a:cubicBezTo>
                  <a:cubicBezTo>
                    <a:pt x="268130" y="59267"/>
                    <a:pt x="256382" y="69374"/>
                    <a:pt x="242730" y="76200"/>
                  </a:cubicBezTo>
                  <a:cubicBezTo>
                    <a:pt x="137570" y="128780"/>
                    <a:pt x="275719" y="41507"/>
                    <a:pt x="166530" y="114300"/>
                  </a:cubicBezTo>
                  <a:cubicBezTo>
                    <a:pt x="158063" y="127000"/>
                    <a:pt x="151923" y="141607"/>
                    <a:pt x="141130" y="152400"/>
                  </a:cubicBezTo>
                  <a:cubicBezTo>
                    <a:pt x="130337" y="163193"/>
                    <a:pt x="112565" y="165881"/>
                    <a:pt x="103030" y="177800"/>
                  </a:cubicBezTo>
                  <a:cubicBezTo>
                    <a:pt x="94667" y="188253"/>
                    <a:pt x="96317" y="203926"/>
                    <a:pt x="90330" y="215900"/>
                  </a:cubicBezTo>
                  <a:cubicBezTo>
                    <a:pt x="83504" y="229552"/>
                    <a:pt x="71756" y="240348"/>
                    <a:pt x="64930" y="254000"/>
                  </a:cubicBezTo>
                  <a:cubicBezTo>
                    <a:pt x="58943" y="265974"/>
                    <a:pt x="58217" y="280126"/>
                    <a:pt x="52230" y="292100"/>
                  </a:cubicBezTo>
                  <a:cubicBezTo>
                    <a:pt x="2991" y="390577"/>
                    <a:pt x="46052" y="272535"/>
                    <a:pt x="14130" y="368300"/>
                  </a:cubicBezTo>
                  <a:cubicBezTo>
                    <a:pt x="-471" y="499713"/>
                    <a:pt x="-8524" y="509371"/>
                    <a:pt x="14130" y="660400"/>
                  </a:cubicBezTo>
                  <a:cubicBezTo>
                    <a:pt x="18102" y="686878"/>
                    <a:pt x="31063" y="711200"/>
                    <a:pt x="39530" y="736600"/>
                  </a:cubicBezTo>
                  <a:cubicBezTo>
                    <a:pt x="43763" y="749300"/>
                    <a:pt x="41091" y="767274"/>
                    <a:pt x="52230" y="774700"/>
                  </a:cubicBezTo>
                  <a:lnTo>
                    <a:pt x="90330" y="800100"/>
                  </a:lnTo>
                  <a:cubicBezTo>
                    <a:pt x="137262" y="870498"/>
                    <a:pt x="88878" y="814816"/>
                    <a:pt x="153830" y="850900"/>
                  </a:cubicBezTo>
                  <a:cubicBezTo>
                    <a:pt x="180515" y="865725"/>
                    <a:pt x="201070" y="892047"/>
                    <a:pt x="230030" y="901700"/>
                  </a:cubicBezTo>
                  <a:cubicBezTo>
                    <a:pt x="242730" y="905933"/>
                    <a:pt x="256156" y="908413"/>
                    <a:pt x="268130" y="914400"/>
                  </a:cubicBezTo>
                  <a:cubicBezTo>
                    <a:pt x="281782" y="921226"/>
                    <a:pt x="292282" y="933601"/>
                    <a:pt x="306230" y="939800"/>
                  </a:cubicBezTo>
                  <a:cubicBezTo>
                    <a:pt x="330696" y="950674"/>
                    <a:pt x="357030" y="956733"/>
                    <a:pt x="382430" y="965200"/>
                  </a:cubicBezTo>
                  <a:lnTo>
                    <a:pt x="420530" y="977900"/>
                  </a:lnTo>
                  <a:cubicBezTo>
                    <a:pt x="500963" y="973667"/>
                    <a:pt x="581778" y="974095"/>
                    <a:pt x="661830" y="965200"/>
                  </a:cubicBezTo>
                  <a:cubicBezTo>
                    <a:pt x="696525" y="961345"/>
                    <a:pt x="730312" y="950839"/>
                    <a:pt x="763430" y="939800"/>
                  </a:cubicBezTo>
                  <a:lnTo>
                    <a:pt x="839630" y="914400"/>
                  </a:lnTo>
                  <a:cubicBezTo>
                    <a:pt x="852330" y="901700"/>
                    <a:pt x="863932" y="887798"/>
                    <a:pt x="877730" y="876300"/>
                  </a:cubicBezTo>
                  <a:cubicBezTo>
                    <a:pt x="889456" y="866529"/>
                    <a:pt x="905037" y="861693"/>
                    <a:pt x="915830" y="850900"/>
                  </a:cubicBezTo>
                  <a:cubicBezTo>
                    <a:pt x="1000497" y="766233"/>
                    <a:pt x="877730" y="855133"/>
                    <a:pt x="979330" y="787400"/>
                  </a:cubicBezTo>
                  <a:cubicBezTo>
                    <a:pt x="1025647" y="648449"/>
                    <a:pt x="951778" y="858916"/>
                    <a:pt x="1017430" y="711200"/>
                  </a:cubicBezTo>
                  <a:cubicBezTo>
                    <a:pt x="1040867" y="658466"/>
                    <a:pt x="1044665" y="625825"/>
                    <a:pt x="1055530" y="571500"/>
                  </a:cubicBezTo>
                  <a:cubicBezTo>
                    <a:pt x="1047993" y="405694"/>
                    <a:pt x="1062915" y="326954"/>
                    <a:pt x="1017430" y="190500"/>
                  </a:cubicBezTo>
                  <a:cubicBezTo>
                    <a:pt x="1001737" y="143420"/>
                    <a:pt x="1028013" y="129117"/>
                    <a:pt x="1017430" y="114300"/>
                  </a:cubicBezTo>
                  <a:close/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A3051C3-F526-BB42-92B2-48B6427A92E3}"/>
              </a:ext>
            </a:extLst>
          </p:cNvPr>
          <p:cNvSpPr txBox="1"/>
          <p:nvPr/>
        </p:nvSpPr>
        <p:spPr>
          <a:xfrm>
            <a:off x="1752600" y="1956138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 The node at the lowest level in the tree whose </a:t>
            </a:r>
            <a:r>
              <a:rPr lang="en-US" sz="2000" b="1" dirty="0">
                <a:solidFill>
                  <a:srgbClr val="FF0000"/>
                </a:solidFill>
              </a:rPr>
              <a:t>left child </a:t>
            </a:r>
            <a:r>
              <a:rPr lang="en-US" sz="2000" dirty="0">
                <a:solidFill>
                  <a:srgbClr val="FF0000"/>
                </a:solidFill>
              </a:rPr>
              <a:t>is an ancestor (on path to root) of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058F1B-3EF8-9643-91B2-4627BA3EA36B}"/>
              </a:ext>
            </a:extLst>
          </p:cNvPr>
          <p:cNvSpPr txBox="1"/>
          <p:nvPr/>
        </p:nvSpPr>
        <p:spPr>
          <a:xfrm>
            <a:off x="6324600" y="3778984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Search upward in tree looking for first node whose </a:t>
            </a:r>
            <a:r>
              <a:rPr lang="en-US" sz="2000" b="1" i="1" dirty="0">
                <a:solidFill>
                  <a:srgbClr val="FF0000"/>
                </a:solidFill>
              </a:rPr>
              <a:t>left</a:t>
            </a:r>
            <a:r>
              <a:rPr lang="en-US" sz="2000" dirty="0">
                <a:solidFill>
                  <a:srgbClr val="FF0000"/>
                </a:solidFill>
              </a:rPr>
              <a:t> child is an ancestor of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CEC98F-E060-D648-8F20-2367CCC3F202}"/>
              </a:ext>
            </a:extLst>
          </p:cNvPr>
          <p:cNvGrpSpPr/>
          <p:nvPr/>
        </p:nvGrpSpPr>
        <p:grpSpPr>
          <a:xfrm>
            <a:off x="5573870" y="1905000"/>
            <a:ext cx="4636930" cy="1054100"/>
            <a:chOff x="4049870" y="1905000"/>
            <a:chExt cx="4636930" cy="1054100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B43FED1-745E-4148-B739-FC5EBB447D9D}"/>
                </a:ext>
              </a:extLst>
            </p:cNvPr>
            <p:cNvSpPr/>
            <p:nvPr/>
          </p:nvSpPr>
          <p:spPr>
            <a:xfrm>
              <a:off x="4049870" y="1981200"/>
              <a:ext cx="1055530" cy="977900"/>
            </a:xfrm>
            <a:custGeom>
              <a:avLst/>
              <a:gdLst>
                <a:gd name="connsiteX0" fmla="*/ 1017430 w 1055530"/>
                <a:gd name="connsiteY0" fmla="*/ 114300 h 977900"/>
                <a:gd name="connsiteX1" fmla="*/ 953930 w 1055530"/>
                <a:gd name="connsiteY1" fmla="*/ 101600 h 977900"/>
                <a:gd name="connsiteX2" fmla="*/ 877730 w 1055530"/>
                <a:gd name="connsiteY2" fmla="*/ 50800 h 977900"/>
                <a:gd name="connsiteX3" fmla="*/ 750730 w 1055530"/>
                <a:gd name="connsiteY3" fmla="*/ 12700 h 977900"/>
                <a:gd name="connsiteX4" fmla="*/ 636430 w 1055530"/>
                <a:gd name="connsiteY4" fmla="*/ 0 h 977900"/>
                <a:gd name="connsiteX5" fmla="*/ 395130 w 1055530"/>
                <a:gd name="connsiteY5" fmla="*/ 12700 h 977900"/>
                <a:gd name="connsiteX6" fmla="*/ 318930 w 1055530"/>
                <a:gd name="connsiteY6" fmla="*/ 38100 h 977900"/>
                <a:gd name="connsiteX7" fmla="*/ 280830 w 1055530"/>
                <a:gd name="connsiteY7" fmla="*/ 50800 h 977900"/>
                <a:gd name="connsiteX8" fmla="*/ 242730 w 1055530"/>
                <a:gd name="connsiteY8" fmla="*/ 76200 h 977900"/>
                <a:gd name="connsiteX9" fmla="*/ 166530 w 1055530"/>
                <a:gd name="connsiteY9" fmla="*/ 114300 h 977900"/>
                <a:gd name="connsiteX10" fmla="*/ 141130 w 1055530"/>
                <a:gd name="connsiteY10" fmla="*/ 152400 h 977900"/>
                <a:gd name="connsiteX11" fmla="*/ 103030 w 1055530"/>
                <a:gd name="connsiteY11" fmla="*/ 177800 h 977900"/>
                <a:gd name="connsiteX12" fmla="*/ 90330 w 1055530"/>
                <a:gd name="connsiteY12" fmla="*/ 215900 h 977900"/>
                <a:gd name="connsiteX13" fmla="*/ 64930 w 1055530"/>
                <a:gd name="connsiteY13" fmla="*/ 254000 h 977900"/>
                <a:gd name="connsiteX14" fmla="*/ 52230 w 1055530"/>
                <a:gd name="connsiteY14" fmla="*/ 292100 h 977900"/>
                <a:gd name="connsiteX15" fmla="*/ 14130 w 1055530"/>
                <a:gd name="connsiteY15" fmla="*/ 368300 h 977900"/>
                <a:gd name="connsiteX16" fmla="*/ 14130 w 1055530"/>
                <a:gd name="connsiteY16" fmla="*/ 660400 h 977900"/>
                <a:gd name="connsiteX17" fmla="*/ 39530 w 1055530"/>
                <a:gd name="connsiteY17" fmla="*/ 736600 h 977900"/>
                <a:gd name="connsiteX18" fmla="*/ 52230 w 1055530"/>
                <a:gd name="connsiteY18" fmla="*/ 774700 h 977900"/>
                <a:gd name="connsiteX19" fmla="*/ 90330 w 1055530"/>
                <a:gd name="connsiteY19" fmla="*/ 800100 h 977900"/>
                <a:gd name="connsiteX20" fmla="*/ 153830 w 1055530"/>
                <a:gd name="connsiteY20" fmla="*/ 850900 h 977900"/>
                <a:gd name="connsiteX21" fmla="*/ 230030 w 1055530"/>
                <a:gd name="connsiteY21" fmla="*/ 901700 h 977900"/>
                <a:gd name="connsiteX22" fmla="*/ 268130 w 1055530"/>
                <a:gd name="connsiteY22" fmla="*/ 914400 h 977900"/>
                <a:gd name="connsiteX23" fmla="*/ 306230 w 1055530"/>
                <a:gd name="connsiteY23" fmla="*/ 939800 h 977900"/>
                <a:gd name="connsiteX24" fmla="*/ 382430 w 1055530"/>
                <a:gd name="connsiteY24" fmla="*/ 965200 h 977900"/>
                <a:gd name="connsiteX25" fmla="*/ 420530 w 1055530"/>
                <a:gd name="connsiteY25" fmla="*/ 977900 h 977900"/>
                <a:gd name="connsiteX26" fmla="*/ 661830 w 1055530"/>
                <a:gd name="connsiteY26" fmla="*/ 965200 h 977900"/>
                <a:gd name="connsiteX27" fmla="*/ 763430 w 1055530"/>
                <a:gd name="connsiteY27" fmla="*/ 939800 h 977900"/>
                <a:gd name="connsiteX28" fmla="*/ 839630 w 1055530"/>
                <a:gd name="connsiteY28" fmla="*/ 914400 h 977900"/>
                <a:gd name="connsiteX29" fmla="*/ 877730 w 1055530"/>
                <a:gd name="connsiteY29" fmla="*/ 876300 h 977900"/>
                <a:gd name="connsiteX30" fmla="*/ 915830 w 1055530"/>
                <a:gd name="connsiteY30" fmla="*/ 850900 h 977900"/>
                <a:gd name="connsiteX31" fmla="*/ 979330 w 1055530"/>
                <a:gd name="connsiteY31" fmla="*/ 787400 h 977900"/>
                <a:gd name="connsiteX32" fmla="*/ 1017430 w 1055530"/>
                <a:gd name="connsiteY32" fmla="*/ 711200 h 977900"/>
                <a:gd name="connsiteX33" fmla="*/ 1055530 w 1055530"/>
                <a:gd name="connsiteY33" fmla="*/ 571500 h 977900"/>
                <a:gd name="connsiteX34" fmla="*/ 1017430 w 1055530"/>
                <a:gd name="connsiteY34" fmla="*/ 190500 h 977900"/>
                <a:gd name="connsiteX35" fmla="*/ 1017430 w 1055530"/>
                <a:gd name="connsiteY35" fmla="*/ 1143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5530" h="977900">
                  <a:moveTo>
                    <a:pt x="1017430" y="114300"/>
                  </a:moveTo>
                  <a:cubicBezTo>
                    <a:pt x="1006847" y="99483"/>
                    <a:pt x="973581" y="110532"/>
                    <a:pt x="953930" y="101600"/>
                  </a:cubicBezTo>
                  <a:cubicBezTo>
                    <a:pt x="926139" y="88968"/>
                    <a:pt x="906690" y="60453"/>
                    <a:pt x="877730" y="50800"/>
                  </a:cubicBezTo>
                  <a:cubicBezTo>
                    <a:pt x="848061" y="40910"/>
                    <a:pt x="786375" y="18184"/>
                    <a:pt x="750730" y="12700"/>
                  </a:cubicBezTo>
                  <a:cubicBezTo>
                    <a:pt x="712841" y="6871"/>
                    <a:pt x="674530" y="4233"/>
                    <a:pt x="636430" y="0"/>
                  </a:cubicBezTo>
                  <a:cubicBezTo>
                    <a:pt x="555997" y="4233"/>
                    <a:pt x="475101" y="3103"/>
                    <a:pt x="395130" y="12700"/>
                  </a:cubicBezTo>
                  <a:cubicBezTo>
                    <a:pt x="368547" y="15890"/>
                    <a:pt x="344330" y="29633"/>
                    <a:pt x="318930" y="38100"/>
                  </a:cubicBezTo>
                  <a:cubicBezTo>
                    <a:pt x="306230" y="42333"/>
                    <a:pt x="291969" y="43374"/>
                    <a:pt x="280830" y="50800"/>
                  </a:cubicBezTo>
                  <a:cubicBezTo>
                    <a:pt x="268130" y="59267"/>
                    <a:pt x="256382" y="69374"/>
                    <a:pt x="242730" y="76200"/>
                  </a:cubicBezTo>
                  <a:cubicBezTo>
                    <a:pt x="137570" y="128780"/>
                    <a:pt x="275719" y="41507"/>
                    <a:pt x="166530" y="114300"/>
                  </a:cubicBezTo>
                  <a:cubicBezTo>
                    <a:pt x="158063" y="127000"/>
                    <a:pt x="151923" y="141607"/>
                    <a:pt x="141130" y="152400"/>
                  </a:cubicBezTo>
                  <a:cubicBezTo>
                    <a:pt x="130337" y="163193"/>
                    <a:pt x="112565" y="165881"/>
                    <a:pt x="103030" y="177800"/>
                  </a:cubicBezTo>
                  <a:cubicBezTo>
                    <a:pt x="94667" y="188253"/>
                    <a:pt x="96317" y="203926"/>
                    <a:pt x="90330" y="215900"/>
                  </a:cubicBezTo>
                  <a:cubicBezTo>
                    <a:pt x="83504" y="229552"/>
                    <a:pt x="71756" y="240348"/>
                    <a:pt x="64930" y="254000"/>
                  </a:cubicBezTo>
                  <a:cubicBezTo>
                    <a:pt x="58943" y="265974"/>
                    <a:pt x="58217" y="280126"/>
                    <a:pt x="52230" y="292100"/>
                  </a:cubicBezTo>
                  <a:cubicBezTo>
                    <a:pt x="2991" y="390577"/>
                    <a:pt x="46052" y="272535"/>
                    <a:pt x="14130" y="368300"/>
                  </a:cubicBezTo>
                  <a:cubicBezTo>
                    <a:pt x="-471" y="499713"/>
                    <a:pt x="-8524" y="509371"/>
                    <a:pt x="14130" y="660400"/>
                  </a:cubicBezTo>
                  <a:cubicBezTo>
                    <a:pt x="18102" y="686878"/>
                    <a:pt x="31063" y="711200"/>
                    <a:pt x="39530" y="736600"/>
                  </a:cubicBezTo>
                  <a:cubicBezTo>
                    <a:pt x="43763" y="749300"/>
                    <a:pt x="41091" y="767274"/>
                    <a:pt x="52230" y="774700"/>
                  </a:cubicBezTo>
                  <a:lnTo>
                    <a:pt x="90330" y="800100"/>
                  </a:lnTo>
                  <a:cubicBezTo>
                    <a:pt x="137262" y="870498"/>
                    <a:pt x="88878" y="814816"/>
                    <a:pt x="153830" y="850900"/>
                  </a:cubicBezTo>
                  <a:cubicBezTo>
                    <a:pt x="180515" y="865725"/>
                    <a:pt x="201070" y="892047"/>
                    <a:pt x="230030" y="901700"/>
                  </a:cubicBezTo>
                  <a:cubicBezTo>
                    <a:pt x="242730" y="905933"/>
                    <a:pt x="256156" y="908413"/>
                    <a:pt x="268130" y="914400"/>
                  </a:cubicBezTo>
                  <a:cubicBezTo>
                    <a:pt x="281782" y="921226"/>
                    <a:pt x="292282" y="933601"/>
                    <a:pt x="306230" y="939800"/>
                  </a:cubicBezTo>
                  <a:cubicBezTo>
                    <a:pt x="330696" y="950674"/>
                    <a:pt x="357030" y="956733"/>
                    <a:pt x="382430" y="965200"/>
                  </a:cubicBezTo>
                  <a:lnTo>
                    <a:pt x="420530" y="977900"/>
                  </a:lnTo>
                  <a:cubicBezTo>
                    <a:pt x="500963" y="973667"/>
                    <a:pt x="581778" y="974095"/>
                    <a:pt x="661830" y="965200"/>
                  </a:cubicBezTo>
                  <a:cubicBezTo>
                    <a:pt x="696525" y="961345"/>
                    <a:pt x="730312" y="950839"/>
                    <a:pt x="763430" y="939800"/>
                  </a:cubicBezTo>
                  <a:lnTo>
                    <a:pt x="839630" y="914400"/>
                  </a:lnTo>
                  <a:cubicBezTo>
                    <a:pt x="852330" y="901700"/>
                    <a:pt x="863932" y="887798"/>
                    <a:pt x="877730" y="876300"/>
                  </a:cubicBezTo>
                  <a:cubicBezTo>
                    <a:pt x="889456" y="866529"/>
                    <a:pt x="905037" y="861693"/>
                    <a:pt x="915830" y="850900"/>
                  </a:cubicBezTo>
                  <a:cubicBezTo>
                    <a:pt x="1000497" y="766233"/>
                    <a:pt x="877730" y="855133"/>
                    <a:pt x="979330" y="787400"/>
                  </a:cubicBezTo>
                  <a:cubicBezTo>
                    <a:pt x="1025647" y="648449"/>
                    <a:pt x="951778" y="858916"/>
                    <a:pt x="1017430" y="711200"/>
                  </a:cubicBezTo>
                  <a:cubicBezTo>
                    <a:pt x="1040867" y="658466"/>
                    <a:pt x="1044665" y="625825"/>
                    <a:pt x="1055530" y="571500"/>
                  </a:cubicBezTo>
                  <a:cubicBezTo>
                    <a:pt x="1047993" y="405694"/>
                    <a:pt x="1062915" y="326954"/>
                    <a:pt x="1017430" y="190500"/>
                  </a:cubicBezTo>
                  <a:cubicBezTo>
                    <a:pt x="1001737" y="143420"/>
                    <a:pt x="1028013" y="129117"/>
                    <a:pt x="1017430" y="114300"/>
                  </a:cubicBezTo>
                  <a:close/>
                </a:path>
              </a:pathLst>
            </a:cu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CF7DC6-5231-2343-839C-CCD8EE43164F}"/>
                </a:ext>
              </a:extLst>
            </p:cNvPr>
            <p:cNvSpPr txBox="1"/>
            <p:nvPr/>
          </p:nvSpPr>
          <p:spPr>
            <a:xfrm>
              <a:off x="5334000" y="1905000"/>
              <a:ext cx="3352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Q: If </a:t>
              </a:r>
              <a:r>
                <a:rPr lang="en-US" sz="2000" dirty="0">
                  <a:solidFill>
                    <a:srgbClr val="FF0000"/>
                  </a:solidFill>
                  <a:latin typeface="Courier" pitchFamily="2" charset="0"/>
                </a:rPr>
                <a:t>p</a:t>
              </a:r>
              <a:r>
                <a:rPr lang="en-US" sz="2000" dirty="0">
                  <a:solidFill>
                    <a:srgbClr val="FF0000"/>
                  </a:solidFill>
                </a:rPr>
                <a:t> has no right subtree, how do we characterize the successor of </a:t>
              </a:r>
              <a:r>
                <a:rPr lang="en-US" sz="2000" dirty="0">
                  <a:solidFill>
                    <a:srgbClr val="FF0000"/>
                  </a:solidFill>
                  <a:latin typeface="Courier" pitchFamily="2" charset="0"/>
                </a:rPr>
                <a:t>p</a:t>
              </a:r>
              <a:r>
                <a:rPr lang="en-US" sz="2000" dirty="0">
                  <a:solidFill>
                    <a:srgbClr val="FF0000"/>
                  </a:solidFill>
                </a:rPr>
                <a:t> (in general)?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541170-E23B-2D46-AD5D-823C677E0659}"/>
              </a:ext>
            </a:extLst>
          </p:cNvPr>
          <p:cNvGrpSpPr/>
          <p:nvPr/>
        </p:nvGrpSpPr>
        <p:grpSpPr>
          <a:xfrm>
            <a:off x="2286000" y="2133600"/>
            <a:ext cx="7086600" cy="3733800"/>
            <a:chOff x="762000" y="1066800"/>
            <a:chExt cx="7086600" cy="3733800"/>
          </a:xfrm>
        </p:grpSpPr>
        <p:sp>
          <p:nvSpPr>
            <p:cNvPr id="36" name="Line 24">
              <a:extLst>
                <a:ext uri="{FF2B5EF4-FFF2-40B4-BE49-F238E27FC236}">
                  <a16:creationId xmlns:a16="http://schemas.microsoft.com/office/drawing/2014/main" id="{AE5FC365-AE0A-DA4B-A97A-0720DB875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2965B83-F2FB-EA4E-83EA-BACFF4D6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318CFD87-4880-CA4C-B804-8D65D1962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B0B435A6-3EF9-FF40-8639-3C7CB0DC3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03D96342-5A55-B045-AAE7-79AB0317B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203B0387-F23B-6D48-9C59-9F8F73770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23">
              <a:extLst>
                <a:ext uri="{FF2B5EF4-FFF2-40B4-BE49-F238E27FC236}">
                  <a16:creationId xmlns:a16="http://schemas.microsoft.com/office/drawing/2014/main" id="{3DB56ED5-9EA2-FE49-B7AF-2D1EA5C54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4">
              <a:extLst>
                <a:ext uri="{FF2B5EF4-FFF2-40B4-BE49-F238E27FC236}">
                  <a16:creationId xmlns:a16="http://schemas.microsoft.com/office/drawing/2014/main" id="{B009BB55-5C53-FC4C-975E-17A98BEB2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5">
              <a:extLst>
                <a:ext uri="{FF2B5EF4-FFF2-40B4-BE49-F238E27FC236}">
                  <a16:creationId xmlns:a16="http://schemas.microsoft.com/office/drawing/2014/main" id="{6E2CD336-7CC1-4C40-852B-97548D259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id="{7E952121-044E-DF4F-B234-9C5396FE4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0">
              <a:extLst>
                <a:ext uri="{FF2B5EF4-FFF2-40B4-BE49-F238E27FC236}">
                  <a16:creationId xmlns:a16="http://schemas.microsoft.com/office/drawing/2014/main" id="{4378B67C-C39C-3E4D-8026-20BE27C1A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644D4D9A-F7C3-1B4C-BCE2-C5B9C2009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C09488CF-05FB-924C-B6DD-8E76E734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1B6ACD18-E90B-6541-B2FF-3A634827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4177DC98-39B0-4C42-9892-7560BC7E7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C61CF83E-4329-FC44-96E0-29483685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2FBDE45C-C0BD-8E4C-ADA6-257AAD40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36890669-7725-624A-9BD1-C9AF38C36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262420E5-7FEF-8741-8F3F-54E951054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55" name="Oval 14">
              <a:extLst>
                <a:ext uri="{FF2B5EF4-FFF2-40B4-BE49-F238E27FC236}">
                  <a16:creationId xmlns:a16="http://schemas.microsoft.com/office/drawing/2014/main" id="{8F0BD6C5-CBEE-1247-8F86-53018E3E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56" name="Oval 17">
              <a:extLst>
                <a:ext uri="{FF2B5EF4-FFF2-40B4-BE49-F238E27FC236}">
                  <a16:creationId xmlns:a16="http://schemas.microsoft.com/office/drawing/2014/main" id="{505EA3FF-BC95-DE42-BEBA-4A52FC70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sp>
        <p:nvSpPr>
          <p:cNvPr id="9" name="Bent Arrow 8">
            <a:extLst>
              <a:ext uri="{FF2B5EF4-FFF2-40B4-BE49-F238E27FC236}">
                <a16:creationId xmlns:a16="http://schemas.microsoft.com/office/drawing/2014/main" id="{F89388D2-E5A2-D547-B783-148B7DA3CED7}"/>
              </a:ext>
            </a:extLst>
          </p:cNvPr>
          <p:cNvSpPr/>
          <p:nvPr/>
        </p:nvSpPr>
        <p:spPr>
          <a:xfrm rot="19426396">
            <a:off x="5453959" y="2876027"/>
            <a:ext cx="680602" cy="2047406"/>
          </a:xfrm>
          <a:prstGeom prst="bentArrow">
            <a:avLst>
              <a:gd name="adj1" fmla="val 25000"/>
              <a:gd name="adj2" fmla="val 36008"/>
              <a:gd name="adj3" fmla="val 39490"/>
              <a:gd name="adj4" fmla="val 4375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5D8-C7B9-7E49-B7D7-B4C6EE28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Successor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1631-5609-0E44-A906-36E97F8D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990600"/>
            <a:ext cx="883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// find successor to node p in tree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Successor(p)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if  (p-&gt;right != NULL) // p has right subtree 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return </a:t>
            </a:r>
            <a:r>
              <a:rPr lang="en-US" sz="2400" dirty="0" err="1">
                <a:latin typeface="Courier" pitchFamily="2" charset="0"/>
              </a:rPr>
              <a:t>Findmin</a:t>
            </a:r>
            <a:r>
              <a:rPr lang="en-US" sz="2400" dirty="0">
                <a:latin typeface="Courier" pitchFamily="2" charset="0"/>
              </a:rPr>
              <a:t>(p-&gt;right);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q = p-&gt;parent; 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while((q!=NULL)&amp;&amp;(p==q-&gt;right))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p = q;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  q = q-&gt;parent;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return (q);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// Function returns NULL if no successor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425FA-D043-9C41-8B7E-88602FA6F53B}"/>
              </a:ext>
            </a:extLst>
          </p:cNvPr>
          <p:cNvSpPr txBox="1"/>
          <p:nvPr/>
        </p:nvSpPr>
        <p:spPr>
          <a:xfrm>
            <a:off x="1752601" y="5943600"/>
            <a:ext cx="8778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Predecessor function symmetric to successor function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541170-E23B-2D46-AD5D-823C677E0659}"/>
              </a:ext>
            </a:extLst>
          </p:cNvPr>
          <p:cNvGrpSpPr/>
          <p:nvPr/>
        </p:nvGrpSpPr>
        <p:grpSpPr>
          <a:xfrm>
            <a:off x="7696200" y="2514600"/>
            <a:ext cx="4049486" cy="2133600"/>
            <a:chOff x="762000" y="1066800"/>
            <a:chExt cx="7086600" cy="3733800"/>
          </a:xfrm>
        </p:grpSpPr>
        <p:sp>
          <p:nvSpPr>
            <p:cNvPr id="7" name="Line 24">
              <a:extLst>
                <a:ext uri="{FF2B5EF4-FFF2-40B4-BE49-F238E27FC236}">
                  <a16:creationId xmlns:a16="http://schemas.microsoft.com/office/drawing/2014/main" id="{AE5FC365-AE0A-DA4B-A97A-0720DB875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B2965B83-F2FB-EA4E-83EA-BACFF4D6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318CFD87-4880-CA4C-B804-8D65D1962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9">
              <a:extLst>
                <a:ext uri="{FF2B5EF4-FFF2-40B4-BE49-F238E27FC236}">
                  <a16:creationId xmlns:a16="http://schemas.microsoft.com/office/drawing/2014/main" id="{B0B435A6-3EF9-FF40-8639-3C7CB0DC3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03D96342-5A55-B045-AAE7-79AB0317B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203B0387-F23B-6D48-9C59-9F8F73770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3DB56ED5-9EA2-FE49-B7AF-2D1EA5C54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4">
              <a:extLst>
                <a:ext uri="{FF2B5EF4-FFF2-40B4-BE49-F238E27FC236}">
                  <a16:creationId xmlns:a16="http://schemas.microsoft.com/office/drawing/2014/main" id="{B009BB55-5C53-FC4C-975E-17A98BEB2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">
              <a:extLst>
                <a:ext uri="{FF2B5EF4-FFF2-40B4-BE49-F238E27FC236}">
                  <a16:creationId xmlns:a16="http://schemas.microsoft.com/office/drawing/2014/main" id="{6E2CD336-7CC1-4C40-852B-97548D259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7E952121-044E-DF4F-B234-9C5396FE4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4378B67C-C39C-3E4D-8026-20BE27C1A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644D4D9A-F7C3-1B4C-BCE2-C5B9C2009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C09488CF-05FB-924C-B6DD-8E76E734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1B6ACD18-E90B-6541-B2FF-3A634827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4177DC98-39B0-4C42-9892-7560BC7E7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C61CF83E-4329-FC44-96E0-29483685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2FBDE45C-C0BD-8E4C-ADA6-257AAD40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36890669-7725-624A-9BD1-C9AF38C36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262420E5-7FEF-8741-8F3F-54E951054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8F0BD6C5-CBEE-1247-8F86-53018E3E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505EA3FF-BC95-DE42-BEBA-4A52FC70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9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6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AE1E0FF7-40B0-F349-88F6-3CB9641DD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400" dirty="0" smtClean="0">
                <a:ea typeface="ＭＳ Ｐゴシック" panose="020B0600070205080204" pitchFamily="34" charset="-128"/>
              </a:rPr>
              <a:t>Search</a:t>
            </a:r>
            <a:br>
              <a:rPr lang="en-US" altLang="en-US" sz="5400" dirty="0" smtClean="0">
                <a:ea typeface="ＭＳ Ｐゴシック" panose="020B0600070205080204" pitchFamily="34" charset="-128"/>
              </a:rPr>
            </a:br>
            <a:r>
              <a:rPr lang="en-US" altLang="en-US" sz="5400" dirty="0" smtClean="0">
                <a:ea typeface="ＭＳ Ｐゴシック" panose="020B0600070205080204" pitchFamily="34" charset="-128"/>
              </a:rPr>
              <a:t>Part </a:t>
            </a:r>
            <a:r>
              <a:rPr lang="en-US" altLang="en-US" sz="5400" dirty="0">
                <a:ea typeface="ＭＳ Ｐゴシック" panose="020B0600070205080204" pitchFamily="34" charset="-128"/>
              </a:rPr>
              <a:t>4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: 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BST 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Operations - 2</a:t>
            </a:r>
            <a:endParaRPr lang="en-US" altLang="en-US" sz="5400" dirty="0">
              <a:ea typeface="ＭＳ Ｐゴシック" panose="020B0600070205080204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626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05D-14C8-1E40-964F-7E722182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0F30-AE33-5846-A386-E7F8533C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Sorting is often used to order data so it can be quickly found later</a:t>
            </a:r>
          </a:p>
          <a:p>
            <a:r>
              <a:rPr lang="en-US" dirty="0"/>
              <a:t>Search used to find data</a:t>
            </a:r>
          </a:p>
          <a:p>
            <a:r>
              <a:rPr lang="en-US" dirty="0"/>
              <a:t>Problem Statement: Given an array </a:t>
            </a:r>
            <a:r>
              <a:rPr lang="en-US" i="1" dirty="0"/>
              <a:t>A[0]…A[N-1] </a:t>
            </a:r>
            <a:r>
              <a:rPr lang="en-US" dirty="0"/>
              <a:t>sorted in ascending order and a value </a:t>
            </a:r>
            <a:r>
              <a:rPr lang="en-US" i="1" dirty="0"/>
              <a:t>key</a:t>
            </a:r>
            <a:r>
              <a:rPr lang="en-US" dirty="0"/>
              <a:t>, find the index </a:t>
            </a:r>
            <a:r>
              <a:rPr lang="en-US" i="1" dirty="0" err="1"/>
              <a:t>i</a:t>
            </a:r>
            <a:r>
              <a:rPr lang="en-US" dirty="0"/>
              <a:t> where </a:t>
            </a:r>
            <a:r>
              <a:rPr lang="en-US" i="1" dirty="0"/>
              <a:t>A[</a:t>
            </a:r>
            <a:r>
              <a:rPr lang="en-US" i="1" dirty="0" err="1"/>
              <a:t>i</a:t>
            </a:r>
            <a:r>
              <a:rPr lang="en-US" i="1" dirty="0"/>
              <a:t>]==key</a:t>
            </a:r>
            <a:r>
              <a:rPr lang="en-US" dirty="0"/>
              <a:t> if one exists</a:t>
            </a:r>
          </a:p>
          <a:p>
            <a:pPr lvl="1"/>
            <a:r>
              <a:rPr lang="en-US" dirty="0"/>
              <a:t>If the </a:t>
            </a:r>
            <a:r>
              <a:rPr lang="en-US" i="1" dirty="0"/>
              <a:t>key </a:t>
            </a:r>
            <a:r>
              <a:rPr lang="en-US" dirty="0"/>
              <a:t>appears multiple times in the array (</a:t>
            </a:r>
            <a:r>
              <a:rPr lang="en-US" i="1" dirty="0"/>
              <a:t>A[i]==key </a:t>
            </a:r>
            <a:r>
              <a:rPr lang="en-US" dirty="0"/>
              <a:t>for more than one </a:t>
            </a:r>
            <a:r>
              <a:rPr lang="en-US" i="1" dirty="0"/>
              <a:t>i</a:t>
            </a:r>
            <a:r>
              <a:rPr lang="en-US" dirty="0"/>
              <a:t>), return any </a:t>
            </a:r>
            <a:r>
              <a:rPr lang="en-US" i="1" dirty="0"/>
              <a:t>i</a:t>
            </a:r>
            <a:r>
              <a:rPr lang="en-US" dirty="0"/>
              <a:t> where </a:t>
            </a:r>
            <a:r>
              <a:rPr lang="en-US" i="1" dirty="0"/>
              <a:t>A[i]==key </a:t>
            </a:r>
            <a:endParaRPr lang="en-US" i="1" dirty="0" smtClean="0"/>
          </a:p>
          <a:p>
            <a:pPr lvl="1"/>
            <a:endParaRPr lang="en-US" i="1" dirty="0"/>
          </a:p>
          <a:p>
            <a:r>
              <a:rPr lang="en-US" dirty="0" smtClean="0"/>
              <a:t>Keep in mind that we sort based on the key, which may be the same as or different from the associated data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CC1E40-B620-3B42-A4A1-F64AE1133D7F}"/>
              </a:ext>
            </a:extLst>
          </p:cNvPr>
          <p:cNvGrpSpPr/>
          <p:nvPr/>
        </p:nvGrpSpPr>
        <p:grpSpPr>
          <a:xfrm>
            <a:off x="4419600" y="4114800"/>
            <a:ext cx="1752600" cy="1524000"/>
            <a:chOff x="3124200" y="4267200"/>
            <a:chExt cx="1752600" cy="1524000"/>
          </a:xfrm>
        </p:grpSpPr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C0454160-6EE3-144C-829A-A2AC41E70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4267200"/>
              <a:ext cx="533400" cy="11430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C6DD81-19F2-D848-A2BA-4AFB7321A373}"/>
                </a:ext>
              </a:extLst>
            </p:cNvPr>
            <p:cNvSpPr txBox="1"/>
            <p:nvPr/>
          </p:nvSpPr>
          <p:spPr>
            <a:xfrm>
              <a:off x="3972385" y="4702314"/>
              <a:ext cx="904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24&gt;23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Insert</a:t>
              </a:r>
            </a:p>
          </p:txBody>
        </p:sp>
        <p:sp>
          <p:nvSpPr>
            <p:cNvPr id="63" name="Oval 14">
              <a:extLst>
                <a:ext uri="{FF2B5EF4-FFF2-40B4-BE49-F238E27FC236}">
                  <a16:creationId xmlns:a16="http://schemas.microsoft.com/office/drawing/2014/main" id="{97FB2619-9861-D34A-99D1-CD20B7AE3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1054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24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E9BED1B-3FB0-CF4A-9202-DE3C32210D1A}"/>
              </a:ext>
            </a:extLst>
          </p:cNvPr>
          <p:cNvGrpSpPr/>
          <p:nvPr/>
        </p:nvGrpSpPr>
        <p:grpSpPr>
          <a:xfrm>
            <a:off x="1981200" y="685800"/>
            <a:ext cx="7086600" cy="3733800"/>
            <a:chOff x="762000" y="1066800"/>
            <a:chExt cx="7086600" cy="3733800"/>
          </a:xfrm>
        </p:grpSpPr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F2AA8EEF-107B-7C43-8C52-A4C07EA82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953AD4E0-DEED-7B4C-BB14-21640AF08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40" name="Line 18">
              <a:extLst>
                <a:ext uri="{FF2B5EF4-FFF2-40B4-BE49-F238E27FC236}">
                  <a16:creationId xmlns:a16="http://schemas.microsoft.com/office/drawing/2014/main" id="{8F85C384-CBBC-3949-9234-0248AF60B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9">
              <a:extLst>
                <a:ext uri="{FF2B5EF4-FFF2-40B4-BE49-F238E27FC236}">
                  <a16:creationId xmlns:a16="http://schemas.microsoft.com/office/drawing/2014/main" id="{246C0F2F-D52E-724E-9057-7265D2D39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A6196791-D56A-344A-9090-21826A620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8B846F25-6C2F-0A47-B4D9-1D9BB49B1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3">
              <a:extLst>
                <a:ext uri="{FF2B5EF4-FFF2-40B4-BE49-F238E27FC236}">
                  <a16:creationId xmlns:a16="http://schemas.microsoft.com/office/drawing/2014/main" id="{8ED26CCE-EC51-334C-A51A-950EC7CF4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4">
              <a:extLst>
                <a:ext uri="{FF2B5EF4-FFF2-40B4-BE49-F238E27FC236}">
                  <a16:creationId xmlns:a16="http://schemas.microsoft.com/office/drawing/2014/main" id="{9AE20B5B-33A6-F148-8060-8D20D02D7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5">
              <a:extLst>
                <a:ext uri="{FF2B5EF4-FFF2-40B4-BE49-F238E27FC236}">
                  <a16:creationId xmlns:a16="http://schemas.microsoft.com/office/drawing/2014/main" id="{ACBE323F-FF1C-AB40-AB86-C3AD9697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F145C8DA-9E30-9E49-9E1F-D74A5254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B657C6EB-8B23-C346-83BB-210D5C9B5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FD73C12-DF70-A64E-9810-FC4484FD7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611D7730-61C5-F841-9809-73E028551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51" name="Oval 6">
              <a:extLst>
                <a:ext uri="{FF2B5EF4-FFF2-40B4-BE49-F238E27FC236}">
                  <a16:creationId xmlns:a16="http://schemas.microsoft.com/office/drawing/2014/main" id="{19B6EBF6-094F-D444-95A6-04F66821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F58F5D1F-6B91-4047-822A-CC12C85E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81457987-E28C-1448-B4D9-C4A8CDBFE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E9A93A36-1CED-8547-958F-49692152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4557E8F2-3ADB-F04E-895B-0FF013A82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387E5324-B8C8-FA41-B7B6-37B1C40FC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BB78D8E3-1FD4-F742-834B-74E5AB12D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3289C25F-3F74-964E-9145-2AB684A9F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52E79-95CB-E949-86D5-9C81946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762000"/>
          </a:xfrm>
        </p:spPr>
        <p:txBody>
          <a:bodyPr/>
          <a:lstStyle/>
          <a:p>
            <a:r>
              <a:rPr lang="en-US" dirty="0"/>
              <a:t>Operations: Node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72F6-1DF4-5E40-8D9F-34D29A92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715000"/>
            <a:ext cx="8229600" cy="1143000"/>
          </a:xfrm>
        </p:spPr>
        <p:txBody>
          <a:bodyPr/>
          <a:lstStyle/>
          <a:p>
            <a:r>
              <a:rPr lang="en-US" dirty="0"/>
              <a:t>Traverse tree (similar to search)</a:t>
            </a:r>
          </a:p>
          <a:p>
            <a:r>
              <a:rPr lang="en-US" dirty="0"/>
              <a:t>Insert when a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 link is encountered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78EB75-19CD-0043-ADCD-40D97995B3BA}"/>
              </a:ext>
            </a:extLst>
          </p:cNvPr>
          <p:cNvSpPr txBox="1"/>
          <p:nvPr/>
        </p:nvSpPr>
        <p:spPr>
          <a:xfrm>
            <a:off x="8153400" y="76200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Insert (24)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CEA185-3350-2742-82D4-6717F4325A2E}"/>
              </a:ext>
            </a:extLst>
          </p:cNvPr>
          <p:cNvGrpSpPr/>
          <p:nvPr/>
        </p:nvGrpSpPr>
        <p:grpSpPr>
          <a:xfrm>
            <a:off x="3831321" y="533401"/>
            <a:ext cx="1455642" cy="902583"/>
            <a:chOff x="2535921" y="838200"/>
            <a:chExt cx="1455642" cy="902583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4598C6CE-5E76-B34C-8C08-07E9F23893B6}"/>
                </a:ext>
              </a:extLst>
            </p:cNvPr>
            <p:cNvSpPr/>
            <p:nvPr/>
          </p:nvSpPr>
          <p:spPr>
            <a:xfrm rot="9311437">
              <a:off x="2924763" y="1359783"/>
              <a:ext cx="1066800" cy="3810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F480D9-FBD6-FA4A-B9B2-6B78207A5A8A}"/>
                </a:ext>
              </a:extLst>
            </p:cNvPr>
            <p:cNvSpPr txBox="1"/>
            <p:nvPr/>
          </p:nvSpPr>
          <p:spPr>
            <a:xfrm>
              <a:off x="2535921" y="838200"/>
              <a:ext cx="10454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24 &lt; 39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(left)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8F1A7A-A18C-EF44-9083-201E58E66BA3}"/>
              </a:ext>
            </a:extLst>
          </p:cNvPr>
          <p:cNvGrpSpPr/>
          <p:nvPr/>
        </p:nvGrpSpPr>
        <p:grpSpPr>
          <a:xfrm>
            <a:off x="4363989" y="1654314"/>
            <a:ext cx="1634490" cy="707886"/>
            <a:chOff x="1413510" y="587514"/>
            <a:chExt cx="1634490" cy="707886"/>
          </a:xfrm>
        </p:grpSpPr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06B4B0FE-A6C8-094F-A813-EE5DDADFE22B}"/>
                </a:ext>
              </a:extLst>
            </p:cNvPr>
            <p:cNvSpPr/>
            <p:nvPr/>
          </p:nvSpPr>
          <p:spPr>
            <a:xfrm rot="2623812">
              <a:off x="1413510" y="909809"/>
              <a:ext cx="801003" cy="3810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3E4389-F6BE-4D4C-B9BA-A3ED0F006F34}"/>
                </a:ext>
              </a:extLst>
            </p:cNvPr>
            <p:cNvSpPr txBox="1"/>
            <p:nvPr/>
          </p:nvSpPr>
          <p:spPr>
            <a:xfrm>
              <a:off x="2002521" y="587514"/>
              <a:ext cx="10454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24 &gt; 22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(right)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22F6B2-2A89-464B-8FE3-99AAC8DEB72D}"/>
              </a:ext>
            </a:extLst>
          </p:cNvPr>
          <p:cNvGrpSpPr/>
          <p:nvPr/>
        </p:nvGrpSpPr>
        <p:grpSpPr>
          <a:xfrm>
            <a:off x="3505200" y="2644915"/>
            <a:ext cx="1167488" cy="1030969"/>
            <a:chOff x="1413510" y="435114"/>
            <a:chExt cx="1167488" cy="1030969"/>
          </a:xfrm>
        </p:grpSpPr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EF0E3FDF-2B5D-9146-B9E1-B65BC4B77561}"/>
                </a:ext>
              </a:extLst>
            </p:cNvPr>
            <p:cNvSpPr/>
            <p:nvPr/>
          </p:nvSpPr>
          <p:spPr>
            <a:xfrm rot="7333918">
              <a:off x="2146670" y="1031755"/>
              <a:ext cx="487656" cy="38100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8E3FFBB-E8AC-5749-AAC6-4995E851DC85}"/>
                </a:ext>
              </a:extLst>
            </p:cNvPr>
            <p:cNvSpPr txBox="1"/>
            <p:nvPr/>
          </p:nvSpPr>
          <p:spPr>
            <a:xfrm>
              <a:off x="1413510" y="435114"/>
              <a:ext cx="10454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24 &lt; 25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(left)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8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D046776-77E8-C24C-8DF6-9A2C66C5F488}"/>
              </a:ext>
            </a:extLst>
          </p:cNvPr>
          <p:cNvGrpSpPr/>
          <p:nvPr/>
        </p:nvGrpSpPr>
        <p:grpSpPr>
          <a:xfrm>
            <a:off x="1981200" y="685800"/>
            <a:ext cx="7086600" cy="4876800"/>
            <a:chOff x="762000" y="1066800"/>
            <a:chExt cx="7086600" cy="4876800"/>
          </a:xfrm>
        </p:grpSpPr>
        <p:sp>
          <p:nvSpPr>
            <p:cNvPr id="52" name="Line 27">
              <a:extLst>
                <a:ext uri="{FF2B5EF4-FFF2-40B4-BE49-F238E27FC236}">
                  <a16:creationId xmlns:a16="http://schemas.microsoft.com/office/drawing/2014/main" id="{35651D2A-2CCE-A040-93C3-E198C20E5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419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4">
              <a:extLst>
                <a:ext uri="{FF2B5EF4-FFF2-40B4-BE49-F238E27FC236}">
                  <a16:creationId xmlns:a16="http://schemas.microsoft.com/office/drawing/2014/main" id="{924EBE02-DB84-9B4E-9374-41ECF5A7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57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24</a:t>
              </a:r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5F9B68B4-7984-C244-9040-F3406A828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620CE219-1994-5B41-800F-E6354E75E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33" name="Line 18">
              <a:extLst>
                <a:ext uri="{FF2B5EF4-FFF2-40B4-BE49-F238E27FC236}">
                  <a16:creationId xmlns:a16="http://schemas.microsoft.com/office/drawing/2014/main" id="{B58C162B-F852-5D46-A2E4-FA00EF52A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9">
              <a:extLst>
                <a:ext uri="{FF2B5EF4-FFF2-40B4-BE49-F238E27FC236}">
                  <a16:creationId xmlns:a16="http://schemas.microsoft.com/office/drawing/2014/main" id="{11D52D80-F20F-1F47-9FCC-AAD3B84B0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0">
              <a:extLst>
                <a:ext uri="{FF2B5EF4-FFF2-40B4-BE49-F238E27FC236}">
                  <a16:creationId xmlns:a16="http://schemas.microsoft.com/office/drawing/2014/main" id="{0E04D854-2BA0-FF4E-AFD8-FEFAE8C36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1">
              <a:extLst>
                <a:ext uri="{FF2B5EF4-FFF2-40B4-BE49-F238E27FC236}">
                  <a16:creationId xmlns:a16="http://schemas.microsoft.com/office/drawing/2014/main" id="{F2023B3B-18BB-E74A-A151-D3B09B77A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716730E9-D3D5-1A41-B095-43A128624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FC45D3EF-2083-A145-801C-C6F9889B1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5025B533-8CA5-2C40-98AA-89EB4B2DB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7">
              <a:extLst>
                <a:ext uri="{FF2B5EF4-FFF2-40B4-BE49-F238E27FC236}">
                  <a16:creationId xmlns:a16="http://schemas.microsoft.com/office/drawing/2014/main" id="{FAB55DBF-1CD8-C74C-A6BF-7367337CF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92DBCB18-6B42-124B-A2A0-5294D084C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DA76507D-D3C6-A44C-9F2D-06B8C2932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D5833B9B-FE90-D046-8306-9157428C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CFEF89D2-E099-D04F-8AEB-9E98EC369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E6B0D80A-BD6B-4142-B5D1-A608E98AC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D5DF8D8C-354E-5D46-905D-D42B7E038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47" name="Oval 10">
              <a:extLst>
                <a:ext uri="{FF2B5EF4-FFF2-40B4-BE49-F238E27FC236}">
                  <a16:creationId xmlns:a16="http://schemas.microsoft.com/office/drawing/2014/main" id="{C328AB80-7A30-674E-9A90-66B4D780E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DB6CDB4-0F52-1E42-8ED9-66776E845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9445021C-F8FE-C24F-BFCA-BC314AAB5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50" name="Oval 14">
              <a:extLst>
                <a:ext uri="{FF2B5EF4-FFF2-40B4-BE49-F238E27FC236}">
                  <a16:creationId xmlns:a16="http://schemas.microsoft.com/office/drawing/2014/main" id="{E0E8A588-FC0B-F249-96F7-3BD84D6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FCDDABAC-55AD-0442-B462-696B449E4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52E79-95CB-E949-86D5-9C81946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762000"/>
          </a:xfrm>
        </p:spPr>
        <p:txBody>
          <a:bodyPr/>
          <a:lstStyle/>
          <a:p>
            <a:r>
              <a:rPr lang="en-US" dirty="0"/>
              <a:t>Operations: Node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72F6-1DF4-5E40-8D9F-34D29A92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6388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Case 1: delete a leaf </a:t>
            </a:r>
            <a:r>
              <a:rPr lang="en-US" dirty="0" smtClean="0"/>
              <a:t>node (no children)</a:t>
            </a:r>
            <a:endParaRPr lang="en-US" dirty="0"/>
          </a:p>
          <a:p>
            <a:r>
              <a:rPr lang="en-US" dirty="0"/>
              <a:t>Simply delete the 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48CD4-0CC2-5A4A-ADFD-70D8CDE25C62}"/>
              </a:ext>
            </a:extLst>
          </p:cNvPr>
          <p:cNvSpPr txBox="1"/>
          <p:nvPr/>
        </p:nvSpPr>
        <p:spPr>
          <a:xfrm>
            <a:off x="8001000" y="990601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Delete (48)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697205-9577-E442-9D25-C9F479570731}"/>
              </a:ext>
            </a:extLst>
          </p:cNvPr>
          <p:cNvGrpSpPr/>
          <p:nvPr/>
        </p:nvGrpSpPr>
        <p:grpSpPr>
          <a:xfrm>
            <a:off x="7620000" y="3581400"/>
            <a:ext cx="1143000" cy="914400"/>
            <a:chOff x="6400800" y="3886200"/>
            <a:chExt cx="1143000" cy="9144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A9FE74-5B74-AF48-A04F-88B76695BCD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3886200"/>
              <a:ext cx="1143000" cy="9144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081864-AFEB-5C4D-A6AD-DA7A18B51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3886200"/>
              <a:ext cx="1143000" cy="9144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59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DC013B7-40F2-FA46-A815-CC85DBEE61C4}"/>
              </a:ext>
            </a:extLst>
          </p:cNvPr>
          <p:cNvGrpSpPr/>
          <p:nvPr/>
        </p:nvGrpSpPr>
        <p:grpSpPr>
          <a:xfrm>
            <a:off x="1981200" y="685800"/>
            <a:ext cx="7086600" cy="4876800"/>
            <a:chOff x="762000" y="1066800"/>
            <a:chExt cx="7086600" cy="4876800"/>
          </a:xfrm>
        </p:grpSpPr>
        <p:sp>
          <p:nvSpPr>
            <p:cNvPr id="55" name="Line 27">
              <a:extLst>
                <a:ext uri="{FF2B5EF4-FFF2-40B4-BE49-F238E27FC236}">
                  <a16:creationId xmlns:a16="http://schemas.microsoft.com/office/drawing/2014/main" id="{D8BD920D-B815-F842-94A4-7750CB302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419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221936C5-D27C-1D46-9DCE-4CFFB6E8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57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24</a:t>
              </a:r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9E28D57A-3CDF-1C49-A06D-EA4454603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739431C0-1B6D-3F45-A453-2A1694569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BD706723-CB2D-4645-8397-36FE489A9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69F9A6CE-3D31-CB4E-ABDA-30407BA5F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0">
              <a:extLst>
                <a:ext uri="{FF2B5EF4-FFF2-40B4-BE49-F238E27FC236}">
                  <a16:creationId xmlns:a16="http://schemas.microsoft.com/office/drawing/2014/main" id="{E350A3CF-B84E-4644-8435-E69B60B6D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6DAC75A2-9FF3-7641-BC1F-89F1E5BCE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>
              <a:extLst>
                <a:ext uri="{FF2B5EF4-FFF2-40B4-BE49-F238E27FC236}">
                  <a16:creationId xmlns:a16="http://schemas.microsoft.com/office/drawing/2014/main" id="{409A1016-5263-D24E-8760-15C5A95CD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4">
              <a:extLst>
                <a:ext uri="{FF2B5EF4-FFF2-40B4-BE49-F238E27FC236}">
                  <a16:creationId xmlns:a16="http://schemas.microsoft.com/office/drawing/2014/main" id="{B48F809D-435D-D741-8B63-F9B1002E9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41D9A379-18B2-1D47-9CA6-14BC317D6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7">
              <a:extLst>
                <a:ext uri="{FF2B5EF4-FFF2-40B4-BE49-F238E27FC236}">
                  <a16:creationId xmlns:a16="http://schemas.microsoft.com/office/drawing/2014/main" id="{1965D385-F647-9344-8191-1DD5767F3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9A1E8AB6-A42F-A64A-A088-85B28DD74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4">
              <a:extLst>
                <a:ext uri="{FF2B5EF4-FFF2-40B4-BE49-F238E27FC236}">
                  <a16:creationId xmlns:a16="http://schemas.microsoft.com/office/drawing/2014/main" id="{7AB6D0B6-C92D-164E-A403-D4BCA2EB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69" name="Oval 5">
              <a:extLst>
                <a:ext uri="{FF2B5EF4-FFF2-40B4-BE49-F238E27FC236}">
                  <a16:creationId xmlns:a16="http://schemas.microsoft.com/office/drawing/2014/main" id="{538D8E75-D9FD-DD42-AC87-B93EB95F0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BBE7DA51-AB84-9B41-B18B-33A44EE5C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8D270DE9-0DD0-C149-9100-79C9DDB5C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72" name="Oval 9">
              <a:extLst>
                <a:ext uri="{FF2B5EF4-FFF2-40B4-BE49-F238E27FC236}">
                  <a16:creationId xmlns:a16="http://schemas.microsoft.com/office/drawing/2014/main" id="{0D1CCF56-88F2-6B4C-B67B-F36CF7D34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1FAAB410-EB01-684C-8601-B34CDA7E8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07A3FB2D-1220-6541-91C5-FCE04306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75" name="Oval 12">
              <a:extLst>
                <a:ext uri="{FF2B5EF4-FFF2-40B4-BE49-F238E27FC236}">
                  <a16:creationId xmlns:a16="http://schemas.microsoft.com/office/drawing/2014/main" id="{D8BE4727-3A2F-A045-B79C-1BD83EA17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76" name="Oval 14">
              <a:extLst>
                <a:ext uri="{FF2B5EF4-FFF2-40B4-BE49-F238E27FC236}">
                  <a16:creationId xmlns:a16="http://schemas.microsoft.com/office/drawing/2014/main" id="{F867B488-0EEC-D141-9BC4-1E4D4BDD9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77" name="Oval 17">
              <a:extLst>
                <a:ext uri="{FF2B5EF4-FFF2-40B4-BE49-F238E27FC236}">
                  <a16:creationId xmlns:a16="http://schemas.microsoft.com/office/drawing/2014/main" id="{D5A4CC95-9CD5-6F45-A492-E202ED55A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52E79-95CB-E949-86D5-9C81946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762000"/>
          </a:xfrm>
        </p:spPr>
        <p:txBody>
          <a:bodyPr/>
          <a:lstStyle/>
          <a:p>
            <a:r>
              <a:rPr lang="en-US" dirty="0"/>
              <a:t>Node Delete: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72F6-1DF4-5E40-8D9F-34D29A92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6388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Case 2: delete a node with one child</a:t>
            </a:r>
          </a:p>
          <a:p>
            <a:r>
              <a:rPr lang="en-US" dirty="0"/>
              <a:t>Replace deleted node with its child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48CD4-0CC2-5A4A-ADFD-70D8CDE25C62}"/>
              </a:ext>
            </a:extLst>
          </p:cNvPr>
          <p:cNvSpPr txBox="1"/>
          <p:nvPr/>
        </p:nvSpPr>
        <p:spPr>
          <a:xfrm>
            <a:off x="8001000" y="990601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Delete (44)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B9D6C6-F38A-BD49-BA23-ED99A6057A50}"/>
              </a:ext>
            </a:extLst>
          </p:cNvPr>
          <p:cNvGrpSpPr/>
          <p:nvPr/>
        </p:nvGrpSpPr>
        <p:grpSpPr>
          <a:xfrm>
            <a:off x="7162800" y="1447800"/>
            <a:ext cx="1752600" cy="1828800"/>
            <a:chOff x="5943600" y="1752600"/>
            <a:chExt cx="1752600" cy="1828800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1748E7E-7A3A-2F40-A8E9-C71263AF331C}"/>
                </a:ext>
              </a:extLst>
            </p:cNvPr>
            <p:cNvSpPr/>
            <p:nvPr/>
          </p:nvSpPr>
          <p:spPr>
            <a:xfrm>
              <a:off x="6324600" y="2133600"/>
              <a:ext cx="1371600" cy="1447800"/>
            </a:xfrm>
            <a:prstGeom prst="arc">
              <a:avLst>
                <a:gd name="adj1" fmla="val 16200000"/>
                <a:gd name="adj2" fmla="val 21508448"/>
              </a:avLst>
            </a:prstGeom>
            <a:ln w="47625">
              <a:solidFill>
                <a:srgbClr val="FF0000"/>
              </a:solidFill>
              <a:prstDash val="dash"/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C426B9D-FAD7-1047-8530-6E2971039C8B}"/>
                </a:ext>
              </a:extLst>
            </p:cNvPr>
            <p:cNvGrpSpPr/>
            <p:nvPr/>
          </p:nvGrpSpPr>
          <p:grpSpPr>
            <a:xfrm>
              <a:off x="5943600" y="1752600"/>
              <a:ext cx="1143000" cy="914400"/>
              <a:chOff x="6400800" y="3886200"/>
              <a:chExt cx="1143000" cy="91440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73BCE36-7FEE-FE4D-A1EA-2B541E68D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0" y="3886200"/>
                <a:ext cx="1143000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7760A20-0648-6346-9075-1E1098530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800" y="3886200"/>
                <a:ext cx="1143000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41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2E79-95CB-E949-86D5-9C81946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762000"/>
          </a:xfrm>
        </p:spPr>
        <p:txBody>
          <a:bodyPr/>
          <a:lstStyle/>
          <a:p>
            <a:r>
              <a:rPr lang="en-US" dirty="0"/>
              <a:t>Node Delete: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72F6-1DF4-5E40-8D9F-34D29A92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6388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Case 2: delete a node with one child</a:t>
            </a:r>
          </a:p>
          <a:p>
            <a:r>
              <a:rPr lang="en-US" dirty="0"/>
              <a:t>Replace deleted node with its child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48CD4-0CC2-5A4A-ADFD-70D8CDE25C62}"/>
              </a:ext>
            </a:extLst>
          </p:cNvPr>
          <p:cNvSpPr txBox="1"/>
          <p:nvPr/>
        </p:nvSpPr>
        <p:spPr>
          <a:xfrm>
            <a:off x="8001000" y="990601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Delete (44)</a:t>
            </a:r>
          </a:p>
        </p:txBody>
      </p:sp>
      <p:sp>
        <p:nvSpPr>
          <p:cNvPr id="36" name="Line 30">
            <a:extLst>
              <a:ext uri="{FF2B5EF4-FFF2-40B4-BE49-F238E27FC236}">
                <a16:creationId xmlns:a16="http://schemas.microsoft.com/office/drawing/2014/main" id="{302DDF4A-D184-3E47-9AAD-0A8C510D3B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19050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7">
            <a:extLst>
              <a:ext uri="{FF2B5EF4-FFF2-40B4-BE49-F238E27FC236}">
                <a16:creationId xmlns:a16="http://schemas.microsoft.com/office/drawing/2014/main" id="{ECD71F85-92B5-5B4B-8CCA-0119569D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3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48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661C8C-9F8C-ED4B-8812-4D92FCBDE264}"/>
              </a:ext>
            </a:extLst>
          </p:cNvPr>
          <p:cNvGrpSpPr/>
          <p:nvPr/>
        </p:nvGrpSpPr>
        <p:grpSpPr>
          <a:xfrm>
            <a:off x="1981200" y="685800"/>
            <a:ext cx="5638800" cy="4876800"/>
            <a:chOff x="762000" y="1066800"/>
            <a:chExt cx="5638800" cy="4876800"/>
          </a:xfrm>
        </p:grpSpPr>
        <p:sp>
          <p:nvSpPr>
            <p:cNvPr id="48" name="Line 27">
              <a:extLst>
                <a:ext uri="{FF2B5EF4-FFF2-40B4-BE49-F238E27FC236}">
                  <a16:creationId xmlns:a16="http://schemas.microsoft.com/office/drawing/2014/main" id="{13C24B6D-2A4B-4949-BC16-5D11B34B3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419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50909544-B668-6B41-92D8-4BE8F4B2A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57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24</a:t>
              </a:r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916A444A-963A-D944-8699-3E604F260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FE4CB563-4078-1E44-B5A1-DD3374FD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52" name="Line 18">
              <a:extLst>
                <a:ext uri="{FF2B5EF4-FFF2-40B4-BE49-F238E27FC236}">
                  <a16:creationId xmlns:a16="http://schemas.microsoft.com/office/drawing/2014/main" id="{9262C17D-4EBE-6B41-9579-8F9DB5E6D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FEE21DB8-F92C-5840-BFAD-D71A824D3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0">
              <a:extLst>
                <a:ext uri="{FF2B5EF4-FFF2-40B4-BE49-F238E27FC236}">
                  <a16:creationId xmlns:a16="http://schemas.microsoft.com/office/drawing/2014/main" id="{0170CA07-5B98-ED4B-B890-383393110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375C0C9C-0352-AC45-88E0-93F8900B3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04E184A2-E127-F243-9A58-CACE53F86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C8A741E4-329B-D549-A69E-5B4AA8E90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7">
              <a:extLst>
                <a:ext uri="{FF2B5EF4-FFF2-40B4-BE49-F238E27FC236}">
                  <a16:creationId xmlns:a16="http://schemas.microsoft.com/office/drawing/2014/main" id="{58AFE4C0-F21E-D14A-B4FB-AB20AA145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7BBCB670-5A25-F942-A3EA-A402C87B1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62" name="Oval 5">
              <a:extLst>
                <a:ext uri="{FF2B5EF4-FFF2-40B4-BE49-F238E27FC236}">
                  <a16:creationId xmlns:a16="http://schemas.microsoft.com/office/drawing/2014/main" id="{EEBEEEC0-04E7-A444-9384-B6C456A59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C6617C7E-12A0-1541-A63D-C374A0F8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DD86D7D0-0DD8-1948-B17E-8CCEE62AD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E6B6AF1-25CF-7A40-9328-02CEE5376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D260687F-48D4-2440-B487-3D44495D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12771817-4052-C248-B64A-7D0430FC0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</p:grpSp>
      <p:sp>
        <p:nvSpPr>
          <p:cNvPr id="42" name="Oval 10">
            <a:extLst>
              <a:ext uri="{FF2B5EF4-FFF2-40B4-BE49-F238E27FC236}">
                <a16:creationId xmlns:a16="http://schemas.microsoft.com/office/drawing/2014/main" id="{67D0BE1F-C4F0-5445-8C8C-E5491CDD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600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29072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2E79-95CB-E949-86D5-9C81946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762000"/>
          </a:xfrm>
        </p:spPr>
        <p:txBody>
          <a:bodyPr/>
          <a:lstStyle/>
          <a:p>
            <a:r>
              <a:rPr lang="en-US" dirty="0"/>
              <a:t>Node Delete: Case 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72F6-1DF4-5E40-8D9F-34D29A92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6388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Case 3A: delete a node with two children</a:t>
            </a:r>
          </a:p>
          <a:p>
            <a:r>
              <a:rPr lang="en-US" dirty="0"/>
              <a:t>Replace deleted node with its </a:t>
            </a:r>
            <a:r>
              <a:rPr lang="en-US" dirty="0">
                <a:solidFill>
                  <a:srgbClr val="FF0000"/>
                </a:solidFill>
              </a:rPr>
              <a:t>successor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48CD4-0CC2-5A4A-ADFD-70D8CDE25C62}"/>
              </a:ext>
            </a:extLst>
          </p:cNvPr>
          <p:cNvSpPr txBox="1"/>
          <p:nvPr/>
        </p:nvSpPr>
        <p:spPr>
          <a:xfrm>
            <a:off x="7815878" y="75753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Delete (39)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10C9F5-2249-2341-8C81-DFFA4926F381}"/>
              </a:ext>
            </a:extLst>
          </p:cNvPr>
          <p:cNvGrpSpPr/>
          <p:nvPr/>
        </p:nvGrpSpPr>
        <p:grpSpPr>
          <a:xfrm>
            <a:off x="1981200" y="685800"/>
            <a:ext cx="7086600" cy="4876800"/>
            <a:chOff x="762000" y="1066800"/>
            <a:chExt cx="7086600" cy="4876800"/>
          </a:xfrm>
        </p:grpSpPr>
        <p:sp>
          <p:nvSpPr>
            <p:cNvPr id="55" name="Line 27">
              <a:extLst>
                <a:ext uri="{FF2B5EF4-FFF2-40B4-BE49-F238E27FC236}">
                  <a16:creationId xmlns:a16="http://schemas.microsoft.com/office/drawing/2014/main" id="{0CC849DE-3A18-3447-BB6E-DDF803404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419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CF1E7FA2-D445-2D4E-8560-DC891817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57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24</a:t>
              </a:r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E57499D7-FEED-3546-9117-71E1B6BF8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B38B73E6-85B5-C644-B33B-6C58AE7A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203F263D-F1C9-3E46-8578-B6F767C9D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577360D6-68C9-6245-8A46-BDD399EC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0">
              <a:extLst>
                <a:ext uri="{FF2B5EF4-FFF2-40B4-BE49-F238E27FC236}">
                  <a16:creationId xmlns:a16="http://schemas.microsoft.com/office/drawing/2014/main" id="{3526BCE7-B192-A342-96C5-39B09FB7C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E2C0ACDC-05B6-EE4A-B43D-10365F79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>
              <a:extLst>
                <a:ext uri="{FF2B5EF4-FFF2-40B4-BE49-F238E27FC236}">
                  <a16:creationId xmlns:a16="http://schemas.microsoft.com/office/drawing/2014/main" id="{5AA21E53-B268-B446-9C83-F90B0285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4">
              <a:extLst>
                <a:ext uri="{FF2B5EF4-FFF2-40B4-BE49-F238E27FC236}">
                  <a16:creationId xmlns:a16="http://schemas.microsoft.com/office/drawing/2014/main" id="{8F6A4123-D7C8-7B49-BB58-15C4AB704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7B3F4752-14F8-664E-8F05-B7FE757F5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7">
              <a:extLst>
                <a:ext uri="{FF2B5EF4-FFF2-40B4-BE49-F238E27FC236}">
                  <a16:creationId xmlns:a16="http://schemas.microsoft.com/office/drawing/2014/main" id="{96200C25-4DCB-AD4A-9C82-69C05DECC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6AF1DEE9-1897-794B-B226-319D05F3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4">
              <a:extLst>
                <a:ext uri="{FF2B5EF4-FFF2-40B4-BE49-F238E27FC236}">
                  <a16:creationId xmlns:a16="http://schemas.microsoft.com/office/drawing/2014/main" id="{300047E7-D5BB-6848-89C8-BC94D124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69" name="Oval 5">
              <a:extLst>
                <a:ext uri="{FF2B5EF4-FFF2-40B4-BE49-F238E27FC236}">
                  <a16:creationId xmlns:a16="http://schemas.microsoft.com/office/drawing/2014/main" id="{1981D7A9-176A-7C4F-A9B5-4B6626F2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CC7D53EF-44D9-6440-A6E4-EC0D17CE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FD0C4641-DBE9-824E-ABCB-A258E26A2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72" name="Oval 9">
              <a:extLst>
                <a:ext uri="{FF2B5EF4-FFF2-40B4-BE49-F238E27FC236}">
                  <a16:creationId xmlns:a16="http://schemas.microsoft.com/office/drawing/2014/main" id="{F394F0E9-2110-6041-8CB1-B9D6DB82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7891543B-0098-D24F-81F6-3BFC575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1E2A60C4-0FA4-CB4A-A39E-91F13B81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75" name="Oval 12">
              <a:extLst>
                <a:ext uri="{FF2B5EF4-FFF2-40B4-BE49-F238E27FC236}">
                  <a16:creationId xmlns:a16="http://schemas.microsoft.com/office/drawing/2014/main" id="{370076C3-897A-E54A-8A56-1C09F014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76" name="Oval 14">
              <a:extLst>
                <a:ext uri="{FF2B5EF4-FFF2-40B4-BE49-F238E27FC236}">
                  <a16:creationId xmlns:a16="http://schemas.microsoft.com/office/drawing/2014/main" id="{1BF63BC7-EA8C-F84B-A131-4BED9C65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77" name="Oval 17">
              <a:extLst>
                <a:ext uri="{FF2B5EF4-FFF2-40B4-BE49-F238E27FC236}">
                  <a16:creationId xmlns:a16="http://schemas.microsoft.com/office/drawing/2014/main" id="{433AC1CA-EA57-3544-9392-D376E3C6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AF853E9-AA39-3C41-ABA9-64BBC9FB9D8B}"/>
              </a:ext>
            </a:extLst>
          </p:cNvPr>
          <p:cNvGrpSpPr/>
          <p:nvPr/>
        </p:nvGrpSpPr>
        <p:grpSpPr>
          <a:xfrm>
            <a:off x="5334000" y="533401"/>
            <a:ext cx="2375072" cy="2435729"/>
            <a:chOff x="5943600" y="1752600"/>
            <a:chExt cx="2375072" cy="2435729"/>
          </a:xfrm>
        </p:grpSpPr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4F2A3AA7-268C-A741-AE81-D7D88A90B800}"/>
                </a:ext>
              </a:extLst>
            </p:cNvPr>
            <p:cNvSpPr/>
            <p:nvPr/>
          </p:nvSpPr>
          <p:spPr>
            <a:xfrm rot="19724988">
              <a:off x="6733153" y="2169833"/>
              <a:ext cx="1585519" cy="2018496"/>
            </a:xfrm>
            <a:prstGeom prst="arc">
              <a:avLst>
                <a:gd name="adj1" fmla="val 16200000"/>
                <a:gd name="adj2" fmla="val 21508448"/>
              </a:avLst>
            </a:prstGeom>
            <a:ln w="47625">
              <a:solidFill>
                <a:srgbClr val="FF0000"/>
              </a:solidFill>
              <a:prstDash val="dash"/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6567D68-BA76-B34E-9246-0C81B844666B}"/>
                </a:ext>
              </a:extLst>
            </p:cNvPr>
            <p:cNvGrpSpPr/>
            <p:nvPr/>
          </p:nvGrpSpPr>
          <p:grpSpPr>
            <a:xfrm>
              <a:off x="5943600" y="1752600"/>
              <a:ext cx="1143000" cy="914400"/>
              <a:chOff x="6400800" y="3886200"/>
              <a:chExt cx="1143000" cy="91440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33CDF0D-CDEA-2342-A967-5927AA85F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0" y="3886200"/>
                <a:ext cx="1143000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89DF6DC-5FE0-0548-AEC8-537F5C932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800" y="3886200"/>
                <a:ext cx="1143000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90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2E79-95CB-E949-86D5-9C81946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762000"/>
          </a:xfrm>
        </p:spPr>
        <p:txBody>
          <a:bodyPr/>
          <a:lstStyle/>
          <a:p>
            <a:r>
              <a:rPr lang="en-US" dirty="0"/>
              <a:t>Node Delete: Case 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72F6-1DF4-5E40-8D9F-34D29A92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6388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Case 3A: delete a node with two children</a:t>
            </a:r>
          </a:p>
          <a:p>
            <a:r>
              <a:rPr lang="en-US" dirty="0"/>
              <a:t>Replace deleted node with its </a:t>
            </a:r>
            <a:r>
              <a:rPr lang="en-US" dirty="0">
                <a:solidFill>
                  <a:srgbClr val="FF0000"/>
                </a:solidFill>
              </a:rPr>
              <a:t>successor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48CD4-0CC2-5A4A-ADFD-70D8CDE25C62}"/>
              </a:ext>
            </a:extLst>
          </p:cNvPr>
          <p:cNvSpPr txBox="1"/>
          <p:nvPr/>
        </p:nvSpPr>
        <p:spPr>
          <a:xfrm>
            <a:off x="7815878" y="75753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Delete (39)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10C9F5-2249-2341-8C81-DFFA4926F381}"/>
              </a:ext>
            </a:extLst>
          </p:cNvPr>
          <p:cNvGrpSpPr/>
          <p:nvPr/>
        </p:nvGrpSpPr>
        <p:grpSpPr>
          <a:xfrm>
            <a:off x="1981200" y="685800"/>
            <a:ext cx="5181600" cy="4876800"/>
            <a:chOff x="762000" y="1066800"/>
            <a:chExt cx="5181600" cy="4876800"/>
          </a:xfrm>
        </p:grpSpPr>
        <p:sp>
          <p:nvSpPr>
            <p:cNvPr id="55" name="Line 27">
              <a:extLst>
                <a:ext uri="{FF2B5EF4-FFF2-40B4-BE49-F238E27FC236}">
                  <a16:creationId xmlns:a16="http://schemas.microsoft.com/office/drawing/2014/main" id="{0CC849DE-3A18-3447-BB6E-DDF803404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419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CF1E7FA2-D445-2D4E-8560-DC891817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57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24</a:t>
              </a:r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E57499D7-FEED-3546-9117-71E1B6BF8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B38B73E6-85B5-C644-B33B-6C58AE7A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203F263D-F1C9-3E46-8578-B6F767C9D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0">
              <a:extLst>
                <a:ext uri="{FF2B5EF4-FFF2-40B4-BE49-F238E27FC236}">
                  <a16:creationId xmlns:a16="http://schemas.microsoft.com/office/drawing/2014/main" id="{3526BCE7-B192-A342-96C5-39B09FB7C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E2C0ACDC-05B6-EE4A-B43D-10365F79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>
              <a:extLst>
                <a:ext uri="{FF2B5EF4-FFF2-40B4-BE49-F238E27FC236}">
                  <a16:creationId xmlns:a16="http://schemas.microsoft.com/office/drawing/2014/main" id="{5AA21E53-B268-B446-9C83-F90B0285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371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4">
              <a:extLst>
                <a:ext uri="{FF2B5EF4-FFF2-40B4-BE49-F238E27FC236}">
                  <a16:creationId xmlns:a16="http://schemas.microsoft.com/office/drawing/2014/main" id="{8F6A4123-D7C8-7B49-BB58-15C4AB704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7B3F4752-14F8-664E-8F05-B7FE757F5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7">
              <a:extLst>
                <a:ext uri="{FF2B5EF4-FFF2-40B4-BE49-F238E27FC236}">
                  <a16:creationId xmlns:a16="http://schemas.microsoft.com/office/drawing/2014/main" id="{96200C25-4DCB-AD4A-9C82-69C05DECC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6AF1DEE9-1897-794B-B226-319D05F3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200" y="2362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">
              <a:extLst>
                <a:ext uri="{FF2B5EF4-FFF2-40B4-BE49-F238E27FC236}">
                  <a16:creationId xmlns:a16="http://schemas.microsoft.com/office/drawing/2014/main" id="{1981D7A9-176A-7C4F-A9B5-4B6626F2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CC7D53EF-44D9-6440-A6E4-EC0D17CE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FD0C4641-DBE9-824E-ABCB-A258E26A2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72" name="Oval 9">
              <a:extLst>
                <a:ext uri="{FF2B5EF4-FFF2-40B4-BE49-F238E27FC236}">
                  <a16:creationId xmlns:a16="http://schemas.microsoft.com/office/drawing/2014/main" id="{F394F0E9-2110-6041-8CB1-B9D6DB82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7891543B-0098-D24F-81F6-3BFC575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0574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1E2A60C4-0FA4-CB4A-A39E-91F13B81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75" name="Oval 12">
              <a:extLst>
                <a:ext uri="{FF2B5EF4-FFF2-40B4-BE49-F238E27FC236}">
                  <a16:creationId xmlns:a16="http://schemas.microsoft.com/office/drawing/2014/main" id="{370076C3-897A-E54A-8A56-1C09F014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76" name="Oval 14">
              <a:extLst>
                <a:ext uri="{FF2B5EF4-FFF2-40B4-BE49-F238E27FC236}">
                  <a16:creationId xmlns:a16="http://schemas.microsoft.com/office/drawing/2014/main" id="{1BF63BC7-EA8C-F84B-A131-4BED9C65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77" name="Oval 17">
              <a:extLst>
                <a:ext uri="{FF2B5EF4-FFF2-40B4-BE49-F238E27FC236}">
                  <a16:creationId xmlns:a16="http://schemas.microsoft.com/office/drawing/2014/main" id="{433AC1CA-EA57-3544-9392-D376E3C6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2004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1803C6-BA86-4D4E-BF02-0DB473552A2D}"/>
              </a:ext>
            </a:extLst>
          </p:cNvPr>
          <p:cNvSpPr txBox="1"/>
          <p:nvPr/>
        </p:nvSpPr>
        <p:spPr>
          <a:xfrm>
            <a:off x="6934200" y="2503944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3A: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Delete node with 2 children, successor a child of deleted node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But the successor </a:t>
            </a:r>
            <a:r>
              <a:rPr lang="en-US" sz="2400" dirty="0">
                <a:solidFill>
                  <a:srgbClr val="FF0000"/>
                </a:solidFill>
              </a:rPr>
              <a:t>is not always a child of the deleted node</a:t>
            </a:r>
          </a:p>
        </p:txBody>
      </p:sp>
    </p:spTree>
    <p:extLst>
      <p:ext uri="{BB962C8B-B14F-4D97-AF65-F5344CB8AC3E}">
        <p14:creationId xmlns:p14="http://schemas.microsoft.com/office/powerpoint/2010/main" val="14665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2E79-95CB-E949-86D5-9C81946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762000"/>
          </a:xfrm>
        </p:spPr>
        <p:txBody>
          <a:bodyPr/>
          <a:lstStyle/>
          <a:p>
            <a:r>
              <a:rPr lang="en-US" dirty="0"/>
              <a:t>Node Delete: Case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72F6-1DF4-5E40-8D9F-34D29A92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943600"/>
            <a:ext cx="89154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Case 3B: delete node with two children, successor not a child of deleted 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48CD4-0CC2-5A4A-ADFD-70D8CDE25C62}"/>
              </a:ext>
            </a:extLst>
          </p:cNvPr>
          <p:cNvSpPr txBox="1"/>
          <p:nvPr/>
        </p:nvSpPr>
        <p:spPr>
          <a:xfrm>
            <a:off x="7815878" y="75753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Delete (22)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10C9F5-2249-2341-8C81-DFFA4926F381}"/>
              </a:ext>
            </a:extLst>
          </p:cNvPr>
          <p:cNvGrpSpPr/>
          <p:nvPr/>
        </p:nvGrpSpPr>
        <p:grpSpPr>
          <a:xfrm>
            <a:off x="1981200" y="685800"/>
            <a:ext cx="7086600" cy="4876800"/>
            <a:chOff x="762000" y="1066800"/>
            <a:chExt cx="7086600" cy="4876800"/>
          </a:xfrm>
        </p:grpSpPr>
        <p:sp>
          <p:nvSpPr>
            <p:cNvPr id="55" name="Line 27">
              <a:extLst>
                <a:ext uri="{FF2B5EF4-FFF2-40B4-BE49-F238E27FC236}">
                  <a16:creationId xmlns:a16="http://schemas.microsoft.com/office/drawing/2014/main" id="{0CC849DE-3A18-3447-BB6E-DDF803404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419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CF1E7FA2-D445-2D4E-8560-DC891817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57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24</a:t>
              </a:r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E57499D7-FEED-3546-9117-71E1B6BF8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B38B73E6-85B5-C644-B33B-6C58AE7A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23</a:t>
              </a:r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203F263D-F1C9-3E46-8578-B6F767C9D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577360D6-68C9-6245-8A46-BDD399EC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0">
              <a:extLst>
                <a:ext uri="{FF2B5EF4-FFF2-40B4-BE49-F238E27FC236}">
                  <a16:creationId xmlns:a16="http://schemas.microsoft.com/office/drawing/2014/main" id="{3526BCE7-B192-A342-96C5-39B09FB7C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E2C0ACDC-05B6-EE4A-B43D-10365F79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>
              <a:extLst>
                <a:ext uri="{FF2B5EF4-FFF2-40B4-BE49-F238E27FC236}">
                  <a16:creationId xmlns:a16="http://schemas.microsoft.com/office/drawing/2014/main" id="{5AA21E53-B268-B446-9C83-F90B0285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4">
              <a:extLst>
                <a:ext uri="{FF2B5EF4-FFF2-40B4-BE49-F238E27FC236}">
                  <a16:creationId xmlns:a16="http://schemas.microsoft.com/office/drawing/2014/main" id="{8F6A4123-D7C8-7B49-BB58-15C4AB704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7B3F4752-14F8-664E-8F05-B7FE757F5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7">
              <a:extLst>
                <a:ext uri="{FF2B5EF4-FFF2-40B4-BE49-F238E27FC236}">
                  <a16:creationId xmlns:a16="http://schemas.microsoft.com/office/drawing/2014/main" id="{96200C25-4DCB-AD4A-9C82-69C05DECC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6AF1DEE9-1897-794B-B226-319D05F3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4">
              <a:extLst>
                <a:ext uri="{FF2B5EF4-FFF2-40B4-BE49-F238E27FC236}">
                  <a16:creationId xmlns:a16="http://schemas.microsoft.com/office/drawing/2014/main" id="{300047E7-D5BB-6848-89C8-BC94D124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69" name="Oval 5">
              <a:extLst>
                <a:ext uri="{FF2B5EF4-FFF2-40B4-BE49-F238E27FC236}">
                  <a16:creationId xmlns:a16="http://schemas.microsoft.com/office/drawing/2014/main" id="{1981D7A9-176A-7C4F-A9B5-4B6626F2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22</a:t>
              </a:r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CC7D53EF-44D9-6440-A6E4-EC0D17CE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FD0C4641-DBE9-824E-ABCB-A258E26A2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72" name="Oval 9">
              <a:extLst>
                <a:ext uri="{FF2B5EF4-FFF2-40B4-BE49-F238E27FC236}">
                  <a16:creationId xmlns:a16="http://schemas.microsoft.com/office/drawing/2014/main" id="{F394F0E9-2110-6041-8CB1-B9D6DB82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7891543B-0098-D24F-81F6-3BFC575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1E2A60C4-0FA4-CB4A-A39E-91F13B81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75" name="Oval 12">
              <a:extLst>
                <a:ext uri="{FF2B5EF4-FFF2-40B4-BE49-F238E27FC236}">
                  <a16:creationId xmlns:a16="http://schemas.microsoft.com/office/drawing/2014/main" id="{370076C3-897A-E54A-8A56-1C09F014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76" name="Oval 14">
              <a:extLst>
                <a:ext uri="{FF2B5EF4-FFF2-40B4-BE49-F238E27FC236}">
                  <a16:creationId xmlns:a16="http://schemas.microsoft.com/office/drawing/2014/main" id="{1BF63BC7-EA8C-F84B-A131-4BED9C65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77" name="Oval 17">
              <a:extLst>
                <a:ext uri="{FF2B5EF4-FFF2-40B4-BE49-F238E27FC236}">
                  <a16:creationId xmlns:a16="http://schemas.microsoft.com/office/drawing/2014/main" id="{433AC1CA-EA57-3544-9392-D376E3C6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65ED76-2887-7247-99A9-28DC450803BF}"/>
              </a:ext>
            </a:extLst>
          </p:cNvPr>
          <p:cNvGrpSpPr/>
          <p:nvPr/>
        </p:nvGrpSpPr>
        <p:grpSpPr>
          <a:xfrm>
            <a:off x="3352800" y="1447800"/>
            <a:ext cx="1143000" cy="2209800"/>
            <a:chOff x="2133600" y="1447800"/>
            <a:chExt cx="1143000" cy="22098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6D8CFE-988B-3E42-92F2-326864F799E3}"/>
                </a:ext>
              </a:extLst>
            </p:cNvPr>
            <p:cNvGrpSpPr/>
            <p:nvPr/>
          </p:nvGrpSpPr>
          <p:grpSpPr>
            <a:xfrm>
              <a:off x="2133600" y="1447800"/>
              <a:ext cx="1143000" cy="914400"/>
              <a:chOff x="6400800" y="3886200"/>
              <a:chExt cx="1143000" cy="9144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75A76CA-06DC-7249-BDEA-13E02D018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0" y="3886200"/>
                <a:ext cx="1143000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6CF328-1BA5-D64B-9FBD-B6637EDBE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800" y="3886200"/>
                <a:ext cx="1143000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ABA5C2-4035-1544-BBC9-169BC6F2A3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3200" y="2438400"/>
              <a:ext cx="304800" cy="1219200"/>
            </a:xfrm>
            <a:prstGeom prst="straightConnector1">
              <a:avLst/>
            </a:prstGeom>
            <a:ln w="47625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E24C8A8-351B-F046-AFCB-E7F9E9D00804}"/>
              </a:ext>
            </a:extLst>
          </p:cNvPr>
          <p:cNvSpPr txBox="1"/>
          <p:nvPr/>
        </p:nvSpPr>
        <p:spPr>
          <a:xfrm>
            <a:off x="5334001" y="4343401"/>
            <a:ext cx="5036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Successor never has a left child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Successor’s right child is orphaned!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E60B2D-B30C-B145-AE90-F86F2DE23D80}"/>
              </a:ext>
            </a:extLst>
          </p:cNvPr>
          <p:cNvGrpSpPr/>
          <p:nvPr/>
        </p:nvGrpSpPr>
        <p:grpSpPr>
          <a:xfrm>
            <a:off x="4419600" y="4495800"/>
            <a:ext cx="6248400" cy="1524000"/>
            <a:chOff x="2895600" y="4495800"/>
            <a:chExt cx="6248400" cy="15240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46468-1FA8-BB4C-865B-04647B215C55}"/>
                </a:ext>
              </a:extLst>
            </p:cNvPr>
            <p:cNvSpPr txBox="1"/>
            <p:nvPr/>
          </p:nvSpPr>
          <p:spPr>
            <a:xfrm>
              <a:off x="3810000" y="5188803"/>
              <a:ext cx="533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Solution: move successor’s right child into spot vacated by the successor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3B1AB0D-F916-8041-AB28-71E59B8DCCA1}"/>
                </a:ext>
              </a:extLst>
            </p:cNvPr>
            <p:cNvCxnSpPr/>
            <p:nvPr/>
          </p:nvCxnSpPr>
          <p:spPr>
            <a:xfrm flipH="1" flipV="1">
              <a:off x="2895600" y="4495800"/>
              <a:ext cx="228600" cy="533400"/>
            </a:xfrm>
            <a:prstGeom prst="straightConnector1">
              <a:avLst/>
            </a:prstGeom>
            <a:ln w="47625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85096BB-A769-AB49-83F4-994414F11603}"/>
              </a:ext>
            </a:extLst>
          </p:cNvPr>
          <p:cNvSpPr txBox="1"/>
          <p:nvPr/>
        </p:nvSpPr>
        <p:spPr>
          <a:xfrm>
            <a:off x="4267200" y="1676401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Replace deleted node with its successor</a:t>
            </a:r>
          </a:p>
        </p:txBody>
      </p:sp>
    </p:spTree>
    <p:extLst>
      <p:ext uri="{BB962C8B-B14F-4D97-AF65-F5344CB8AC3E}">
        <p14:creationId xmlns:p14="http://schemas.microsoft.com/office/powerpoint/2010/main" val="187121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2E79-95CB-E949-86D5-9C81946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762000"/>
          </a:xfrm>
        </p:spPr>
        <p:txBody>
          <a:bodyPr/>
          <a:lstStyle/>
          <a:p>
            <a:r>
              <a:rPr lang="en-US" dirty="0"/>
              <a:t>Node Delete: Case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72F6-1DF4-5E40-8D9F-34D29A92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943600"/>
            <a:ext cx="89154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Case 3B: delete node with two children, successor not a child of deleted 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48CD4-0CC2-5A4A-ADFD-70D8CDE25C62}"/>
              </a:ext>
            </a:extLst>
          </p:cNvPr>
          <p:cNvSpPr txBox="1"/>
          <p:nvPr/>
        </p:nvSpPr>
        <p:spPr>
          <a:xfrm>
            <a:off x="7815878" y="75753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Delete (22)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10C9F5-2249-2341-8C81-DFFA4926F381}"/>
              </a:ext>
            </a:extLst>
          </p:cNvPr>
          <p:cNvGrpSpPr/>
          <p:nvPr/>
        </p:nvGrpSpPr>
        <p:grpSpPr>
          <a:xfrm>
            <a:off x="1981200" y="685800"/>
            <a:ext cx="7086600" cy="3733800"/>
            <a:chOff x="762000" y="1066800"/>
            <a:chExt cx="7086600" cy="3733800"/>
          </a:xfrm>
        </p:grpSpPr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E57499D7-FEED-3546-9117-71E1B6BF8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B38B73E6-85B5-C644-B33B-6C58AE7A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203F263D-F1C9-3E46-8578-B6F767C9D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577360D6-68C9-6245-8A46-BDD399EC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14478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0">
              <a:extLst>
                <a:ext uri="{FF2B5EF4-FFF2-40B4-BE49-F238E27FC236}">
                  <a16:creationId xmlns:a16="http://schemas.microsoft.com/office/drawing/2014/main" id="{3526BCE7-B192-A342-96C5-39B09FB7C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E2C0ACDC-05B6-EE4A-B43D-10365F79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>
              <a:extLst>
                <a:ext uri="{FF2B5EF4-FFF2-40B4-BE49-F238E27FC236}">
                  <a16:creationId xmlns:a16="http://schemas.microsoft.com/office/drawing/2014/main" id="{5AA21E53-B268-B446-9C83-F90B0285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4">
              <a:extLst>
                <a:ext uri="{FF2B5EF4-FFF2-40B4-BE49-F238E27FC236}">
                  <a16:creationId xmlns:a16="http://schemas.microsoft.com/office/drawing/2014/main" id="{8F6A4123-D7C8-7B49-BB58-15C4AB704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7B3F4752-14F8-664E-8F05-B7FE757F5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7">
              <a:extLst>
                <a:ext uri="{FF2B5EF4-FFF2-40B4-BE49-F238E27FC236}">
                  <a16:creationId xmlns:a16="http://schemas.microsoft.com/office/drawing/2014/main" id="{96200C25-4DCB-AD4A-9C82-69C05DECC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6AF1DEE9-1897-794B-B226-319D05F3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4">
              <a:extLst>
                <a:ext uri="{FF2B5EF4-FFF2-40B4-BE49-F238E27FC236}">
                  <a16:creationId xmlns:a16="http://schemas.microsoft.com/office/drawing/2014/main" id="{300047E7-D5BB-6848-89C8-BC94D124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066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39</a:t>
              </a:r>
            </a:p>
          </p:txBody>
        </p:sp>
        <p:sp>
          <p:nvSpPr>
            <p:cNvPr id="69" name="Oval 5">
              <a:extLst>
                <a:ext uri="{FF2B5EF4-FFF2-40B4-BE49-F238E27FC236}">
                  <a16:creationId xmlns:a16="http://schemas.microsoft.com/office/drawing/2014/main" id="{1981D7A9-176A-7C4F-A9B5-4B6626F2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CC7D53EF-44D9-6440-A6E4-EC0D17CE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19812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44</a:t>
              </a:r>
            </a:p>
          </p:txBody>
        </p: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FD0C4641-DBE9-824E-ABCB-A258E26A2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11</a:t>
              </a:r>
            </a:p>
          </p:txBody>
        </p:sp>
        <p:sp>
          <p:nvSpPr>
            <p:cNvPr id="72" name="Oval 9">
              <a:extLst>
                <a:ext uri="{FF2B5EF4-FFF2-40B4-BE49-F238E27FC236}">
                  <a16:creationId xmlns:a16="http://schemas.microsoft.com/office/drawing/2014/main" id="{F394F0E9-2110-6041-8CB1-B9D6DB82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25</a:t>
              </a:r>
            </a:p>
          </p:txBody>
        </p: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7891543B-0098-D24F-81F6-3BFC575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2971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61</a:t>
              </a:r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1E2A60C4-0FA4-CB4A-A39E-91F13B81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75" name="Oval 12">
              <a:extLst>
                <a:ext uri="{FF2B5EF4-FFF2-40B4-BE49-F238E27FC236}">
                  <a16:creationId xmlns:a16="http://schemas.microsoft.com/office/drawing/2014/main" id="{370076C3-897A-E54A-8A56-1C09F014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19</a:t>
              </a:r>
            </a:p>
          </p:txBody>
        </p:sp>
        <p:sp>
          <p:nvSpPr>
            <p:cNvPr id="76" name="Oval 14">
              <a:extLst>
                <a:ext uri="{FF2B5EF4-FFF2-40B4-BE49-F238E27FC236}">
                  <a16:creationId xmlns:a16="http://schemas.microsoft.com/office/drawing/2014/main" id="{1BF63BC7-EA8C-F84B-A131-4BED9C65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30</a:t>
              </a:r>
            </a:p>
          </p:txBody>
        </p:sp>
        <p:sp>
          <p:nvSpPr>
            <p:cNvPr id="77" name="Oval 17">
              <a:extLst>
                <a:ext uri="{FF2B5EF4-FFF2-40B4-BE49-F238E27FC236}">
                  <a16:creationId xmlns:a16="http://schemas.microsoft.com/office/drawing/2014/main" id="{433AC1CA-EA57-3544-9392-D376E3C6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14800"/>
              <a:ext cx="685800" cy="685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48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E24C8A8-351B-F046-AFCB-E7F9E9D00804}"/>
              </a:ext>
            </a:extLst>
          </p:cNvPr>
          <p:cNvSpPr txBox="1"/>
          <p:nvPr/>
        </p:nvSpPr>
        <p:spPr>
          <a:xfrm>
            <a:off x="5334001" y="4343401"/>
            <a:ext cx="5036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Successor never has a left child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Successor’s right child is orphaned!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846468-1FA8-BB4C-865B-04647B215C55}"/>
              </a:ext>
            </a:extLst>
          </p:cNvPr>
          <p:cNvSpPr txBox="1"/>
          <p:nvPr/>
        </p:nvSpPr>
        <p:spPr>
          <a:xfrm>
            <a:off x="5334000" y="5188804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Solution: move successor’s right child into spot vacated by successor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5096BB-A769-AB49-83F4-994414F11603}"/>
              </a:ext>
            </a:extLst>
          </p:cNvPr>
          <p:cNvSpPr txBox="1"/>
          <p:nvPr/>
        </p:nvSpPr>
        <p:spPr>
          <a:xfrm>
            <a:off x="4267200" y="1676401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Replace deleted node with its successor</a:t>
            </a:r>
          </a:p>
        </p:txBody>
      </p:sp>
    </p:spTree>
    <p:extLst>
      <p:ext uri="{BB962C8B-B14F-4D97-AF65-F5344CB8AC3E}">
        <p14:creationId xmlns:p14="http://schemas.microsoft.com/office/powerpoint/2010/main" val="8695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0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AE1E0FF7-40B0-F349-88F6-3CB9641DD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09800"/>
            <a:ext cx="12192000" cy="1470025"/>
          </a:xfrm>
        </p:spPr>
        <p:txBody>
          <a:bodyPr/>
          <a:lstStyle/>
          <a:p>
            <a:r>
              <a:rPr lang="en-US" altLang="en-US" sz="5400" dirty="0" smtClean="0">
                <a:ea typeface="ＭＳ Ｐゴシック" panose="020B0600070205080204" pitchFamily="34" charset="-128"/>
              </a:rPr>
              <a:t>Search</a:t>
            </a:r>
            <a:br>
              <a:rPr lang="en-US" altLang="en-US" sz="5400" dirty="0" smtClean="0">
                <a:ea typeface="ＭＳ Ｐゴシック" panose="020B0600070205080204" pitchFamily="34" charset="-128"/>
              </a:rPr>
            </a:br>
            <a:r>
              <a:rPr lang="en-US" altLang="en-US" sz="5400" dirty="0" smtClean="0">
                <a:ea typeface="ＭＳ Ｐゴシック" panose="020B0600070205080204" pitchFamily="34" charset="-128"/>
              </a:rPr>
              <a:t>Part </a:t>
            </a:r>
            <a:r>
              <a:rPr lang="en-US" altLang="en-US" sz="5400" dirty="0">
                <a:ea typeface="ＭＳ Ｐゴシック" panose="020B0600070205080204" pitchFamily="34" charset="-128"/>
              </a:rPr>
              <a:t>5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: BST Performance &amp; Tree Traversals</a:t>
            </a:r>
            <a:endParaRPr lang="en-US" altLang="en-US" sz="5400" dirty="0">
              <a:ea typeface="ＭＳ Ｐゴシック" panose="020B0600070205080204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1378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6BC66338-1F0C-4E40-9937-4BD69B64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Binary Search: Basic Idea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7FE56791-E90B-D749-9208-F541C2E9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00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Consider deck of playing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cards (one suit), </a:t>
            </a:r>
            <a:r>
              <a:rPr lang="en-US" altLang="en-US" dirty="0">
                <a:ea typeface="ＭＳ Ｐゴシック" panose="020B0600070205080204" pitchFamily="34" charset="-128"/>
              </a:rPr>
              <a:t>sorted in ascending order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 the card at the midpoint of the deck (</a:t>
            </a:r>
            <a:r>
              <a:rPr lang="en-US" altLang="en-US" dirty="0">
                <a:latin typeface="Courier" pitchFamily="2" charset="0"/>
                <a:ea typeface="ＭＳ Ｐゴシック" panose="020B0600070205080204" pitchFamily="34" charset="-128"/>
              </a:rPr>
              <a:t>A[m]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dirty="0">
              <a:latin typeface="Courier" pitchFamily="2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(</a:t>
            </a:r>
            <a:r>
              <a:rPr lang="en-US" altLang="en-US" dirty="0">
                <a:latin typeface="Courier" pitchFamily="2" charset="0"/>
                <a:ea typeface="ＭＳ Ｐゴシック" panose="020B0600070205080204" pitchFamily="34" charset="-128"/>
              </a:rPr>
              <a:t>key==A[m]</a:t>
            </a:r>
            <a:r>
              <a:rPr lang="en-US" altLang="en-US" dirty="0">
                <a:ea typeface="ＭＳ Ｐゴシック" panose="020B0600070205080204" pitchFamily="34" charset="-128"/>
              </a:rPr>
              <a:t>) done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else if (</a:t>
            </a:r>
            <a:r>
              <a:rPr lang="en-US" altLang="en-US" dirty="0">
                <a:latin typeface="Courier" pitchFamily="2" charset="0"/>
                <a:ea typeface="ＭＳ Ｐゴシック" panose="020B0600070205080204" pitchFamily="34" charset="-128"/>
              </a:rPr>
              <a:t>key&gt;A[m</a:t>
            </a:r>
            <a:r>
              <a:rPr lang="en-US" altLang="en-US" dirty="0">
                <a:ea typeface="ＭＳ Ｐゴシック" panose="020B0600070205080204" pitchFamily="34" charset="-128"/>
              </a:rPr>
              <a:t>)] throw away first half of deck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else throw away second half of deck (</a:t>
            </a:r>
            <a:r>
              <a:rPr lang="en-US" altLang="en-US" dirty="0">
                <a:latin typeface="Courier" pitchFamily="2" charset="0"/>
                <a:ea typeface="ＭＳ Ｐゴシック" panose="020B0600070205080204" pitchFamily="34" charset="-128"/>
              </a:rPr>
              <a:t>key&lt;A[M]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Repeat the above two steps until card is found, or the deck is empty (desired card is not in the deck)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3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6EB7-AFDB-5049-8B60-DE26279D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Binary Search Tree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A3B6-5E2C-7943-82BB-1C1D3B57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638800"/>
          </a:xfrm>
        </p:spPr>
        <p:txBody>
          <a:bodyPr numCol="1"/>
          <a:lstStyle/>
          <a:p>
            <a:pPr marL="0" indent="0">
              <a:buNone/>
            </a:pPr>
            <a:r>
              <a:rPr lang="en-US" dirty="0"/>
              <a:t>Assume search tree contains </a:t>
            </a:r>
            <a:r>
              <a:rPr lang="en-US" u="sng" dirty="0"/>
              <a:t>N </a:t>
            </a:r>
            <a:r>
              <a:rPr lang="en-US" u="sng" dirty="0" smtClean="0"/>
              <a:t>nodes</a:t>
            </a:r>
            <a:r>
              <a:rPr lang="en-US" dirty="0" smtClean="0"/>
              <a:t> and has </a:t>
            </a:r>
            <a:r>
              <a:rPr lang="en-US" u="sng" dirty="0" smtClean="0"/>
              <a:t>h levels</a:t>
            </a:r>
            <a:r>
              <a:rPr lang="en-US" dirty="0" smtClean="0"/>
              <a:t>. What is the complexity of each of the following operations on a binary search tree?</a:t>
            </a:r>
            <a:endParaRPr lang="en-US" dirty="0"/>
          </a:p>
          <a:p>
            <a:r>
              <a:rPr lang="en-US" dirty="0" err="1"/>
              <a:t>PrintTree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Search? </a:t>
            </a:r>
            <a:endParaRPr lang="en-US" dirty="0" smtClean="0"/>
          </a:p>
          <a:p>
            <a:r>
              <a:rPr lang="en-US" dirty="0" err="1" smtClean="0"/>
              <a:t>FindMinimum</a:t>
            </a:r>
            <a:r>
              <a:rPr lang="en-US" dirty="0"/>
              <a:t>? </a:t>
            </a:r>
            <a:r>
              <a:rPr lang="en-US" dirty="0" err="1" smtClean="0"/>
              <a:t>FindMaximum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Successor? Predecessor</a:t>
            </a:r>
            <a:r>
              <a:rPr lang="en-US" dirty="0" smtClean="0"/>
              <a:t>?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Add node?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Delete node</a:t>
            </a:r>
            <a:r>
              <a:rPr lang="en-US" dirty="0" smtClean="0">
                <a:solidFill>
                  <a:prstClr val="black"/>
                </a:solidFill>
              </a:rPr>
              <a:t>?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What can be said about the search tree height? Worst/</a:t>
            </a:r>
            <a:r>
              <a:rPr lang="en-US" dirty="0" err="1" smtClean="0">
                <a:solidFill>
                  <a:prstClr val="black"/>
                </a:solidFill>
              </a:rPr>
              <a:t>avg</a:t>
            </a:r>
            <a:r>
              <a:rPr lang="en-US" dirty="0" smtClean="0">
                <a:solidFill>
                  <a:prstClr val="black"/>
                </a:solidFill>
              </a:rPr>
              <a:t> case?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6EB7-AFDB-5049-8B60-DE26279D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Binary Search Tree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A3B6-5E2C-7943-82BB-1C1D3B57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09600"/>
            <a:ext cx="6477000" cy="5638800"/>
          </a:xfrm>
        </p:spPr>
        <p:txBody>
          <a:bodyPr numCol="1"/>
          <a:lstStyle/>
          <a:p>
            <a:pPr marL="0" indent="0">
              <a:buNone/>
            </a:pPr>
            <a:r>
              <a:rPr lang="en-US" dirty="0"/>
              <a:t>Assume search tree contains N </a:t>
            </a:r>
            <a:r>
              <a:rPr lang="en-US" dirty="0" smtClean="0"/>
              <a:t>nodes</a:t>
            </a:r>
            <a:endParaRPr lang="en-US" dirty="0"/>
          </a:p>
          <a:p>
            <a:r>
              <a:rPr lang="en-US" dirty="0" err="1"/>
              <a:t>PrintTree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O(N</a:t>
            </a:r>
            <a:r>
              <a:rPr lang="en-US" dirty="0" smtClean="0"/>
              <a:t>) (must traverse all nodes)</a:t>
            </a:r>
            <a:endParaRPr lang="en-US" dirty="0"/>
          </a:p>
          <a:p>
            <a:r>
              <a:rPr lang="en-US" dirty="0"/>
              <a:t>Search? </a:t>
            </a:r>
            <a:r>
              <a:rPr lang="en-US" dirty="0" err="1"/>
              <a:t>FindMinimum</a:t>
            </a:r>
            <a:r>
              <a:rPr lang="en-US" dirty="0"/>
              <a:t>? </a:t>
            </a:r>
            <a:r>
              <a:rPr lang="en-US" dirty="0" err="1"/>
              <a:t>FindMaximum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O(h) where h is the height (# levels) in tree</a:t>
            </a:r>
          </a:p>
          <a:p>
            <a:r>
              <a:rPr lang="en-US" dirty="0"/>
              <a:t>Successor? Predecessor?</a:t>
            </a:r>
          </a:p>
          <a:p>
            <a:pPr lvl="1"/>
            <a:r>
              <a:rPr lang="en-US" dirty="0"/>
              <a:t>O(h) where h is the height (# levels) in </a:t>
            </a:r>
            <a:r>
              <a:rPr lang="en-US" dirty="0" smtClean="0"/>
              <a:t>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1143000"/>
            <a:ext cx="5105400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charset="-128"/>
              </a:rPr>
              <a:t>Add node?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O(h) where h is the height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</a:br>
            <a:r>
              <a:rPr lang="en-US" sz="28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(#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levels) in tree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 charset="-128"/>
              </a:rPr>
              <a:t>Delete node?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Requires successor operation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O(h) where h is the height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</a:br>
            <a:r>
              <a:rPr lang="en-US" sz="2800" dirty="0" smtClean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(#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levels) in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7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EE85-7296-BC4D-A540-16A8103E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Binary Search Tree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E223-72CC-EA41-B1E9-0C808252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8640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Tree height </a:t>
            </a:r>
            <a:r>
              <a:rPr lang="en-US" dirty="0">
                <a:solidFill>
                  <a:prstClr val="black"/>
                </a:solidFill>
              </a:rPr>
              <a:t>is not guaranteed to be O(log N)</a:t>
            </a:r>
          </a:p>
          <a:p>
            <a:r>
              <a:rPr lang="en-US" dirty="0" smtClean="0"/>
              <a:t>Worst </a:t>
            </a:r>
            <a:r>
              <a:rPr lang="en-US" dirty="0"/>
              <a:t>case?</a:t>
            </a:r>
          </a:p>
          <a:p>
            <a:pPr lvl="1"/>
            <a:r>
              <a:rPr lang="en-US" dirty="0"/>
              <a:t>O(N), linear list</a:t>
            </a:r>
          </a:p>
          <a:p>
            <a:r>
              <a:rPr lang="en-US" dirty="0"/>
              <a:t>Average case?</a:t>
            </a:r>
          </a:p>
          <a:p>
            <a:pPr marL="0" indent="0">
              <a:buNone/>
            </a:pPr>
            <a:r>
              <a:rPr lang="en-US" dirty="0"/>
              <a:t>Definition: A </a:t>
            </a:r>
            <a:r>
              <a:rPr lang="en-US" dirty="0">
                <a:solidFill>
                  <a:srgbClr val="FF0000"/>
                </a:solidFill>
              </a:rPr>
              <a:t>randomly built search tree </a:t>
            </a:r>
            <a:r>
              <a:rPr lang="en-US" dirty="0"/>
              <a:t>with N nodes is one constructed by N successive insertions (no deletions) and any of the N! permutations of the N data values is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average height of a randomly built search tree of N nodes is O(log N)</a:t>
            </a:r>
          </a:p>
        </p:txBody>
      </p:sp>
    </p:spTree>
    <p:extLst>
      <p:ext uri="{BB962C8B-B14F-4D97-AF65-F5344CB8AC3E}">
        <p14:creationId xmlns:p14="http://schemas.microsoft.com/office/powerpoint/2010/main" val="32072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29E8324A-4090-BD4A-8536-45279D87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23F9FD6D-EE17-2542-AF55-FC179E4C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Binary Search</a:t>
            </a:r>
          </a:p>
          <a:p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Binary Search Trees</a:t>
            </a:r>
          </a:p>
          <a:p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Binary Search Tree Operations</a:t>
            </a:r>
          </a:p>
          <a:p>
            <a:r>
              <a:rPr lang="en-US" altLang="en-US" sz="4000" dirty="0">
                <a:ea typeface="ＭＳ Ｐゴシック" panose="020B0600070205080204" pitchFamily="34" charset="-128"/>
              </a:rPr>
              <a:t>Tree Traversals</a:t>
            </a:r>
          </a:p>
        </p:txBody>
      </p:sp>
    </p:spTree>
    <p:extLst>
      <p:ext uri="{BB962C8B-B14F-4D97-AF65-F5344CB8AC3E}">
        <p14:creationId xmlns:p14="http://schemas.microsoft.com/office/powerpoint/2010/main" val="32329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5D8-C7B9-7E49-B7D7-B4C6EE28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Recall: </a:t>
            </a:r>
            <a:r>
              <a:rPr lang="en-US" dirty="0" err="1"/>
              <a:t>PrintTree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1631-5609-0E44-A906-36E97F8D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Print the keys of a binary search tree rooted at node </a:t>
            </a:r>
            <a:r>
              <a:rPr lang="en-US" dirty="0">
                <a:latin typeface="Courier" pitchFamily="2" charset="0"/>
              </a:rPr>
              <a:t>p</a:t>
            </a:r>
            <a:r>
              <a:rPr lang="en-US" dirty="0"/>
              <a:t> in ascending order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PrintTree</a:t>
            </a:r>
            <a:r>
              <a:rPr lang="en-US" sz="2400" dirty="0">
                <a:latin typeface="Courier" pitchFamily="2" charset="0"/>
              </a:rPr>
              <a:t>(p)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if (p==NULL) return;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PrintTree</a:t>
            </a:r>
            <a:r>
              <a:rPr lang="en-US" sz="2400" dirty="0">
                <a:latin typeface="Courier" pitchFamily="2" charset="0"/>
              </a:rPr>
              <a:t>(p-&gt;left);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print(p-&gt;key);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PrintTree</a:t>
            </a:r>
            <a:r>
              <a:rPr lang="en-US" sz="2400" dirty="0">
                <a:latin typeface="Courier" pitchFamily="2" charset="0"/>
              </a:rPr>
              <a:t>(p-&gt;right);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0EE36-022D-B94A-86B6-CFE96670D066}"/>
              </a:ext>
            </a:extLst>
          </p:cNvPr>
          <p:cNvSpPr txBox="1"/>
          <p:nvPr/>
        </p:nvSpPr>
        <p:spPr>
          <a:xfrm>
            <a:off x="1752600" y="5791200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in-order traversal of a binary tree</a:t>
            </a:r>
          </a:p>
        </p:txBody>
      </p:sp>
    </p:spTree>
    <p:extLst>
      <p:ext uri="{BB962C8B-B14F-4D97-AF65-F5344CB8AC3E}">
        <p14:creationId xmlns:p14="http://schemas.microsoft.com/office/powerpoint/2010/main" val="157006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F767FC29-FF75-2B40-89F9-D7EDB500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7159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Order of Operations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204FEC9-003A-EE45-9843-2FBA5D4D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914400"/>
            <a:ext cx="5791200" cy="2362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en-US" sz="2000">
                <a:latin typeface="Courier" pitchFamily="2" charset="0"/>
                <a:ea typeface="ＭＳ Ｐゴシック" panose="020B0600070205080204" pitchFamily="34" charset="-128"/>
              </a:rPr>
              <a:t>// Mergesort algorithm (simplified)</a:t>
            </a:r>
          </a:p>
          <a:p>
            <a:pPr marL="0" indent="0">
              <a:buNone/>
            </a:pPr>
            <a:r>
              <a:rPr lang="en-US" altLang="en-US" sz="2000">
                <a:latin typeface="Courier" pitchFamily="2" charset="0"/>
                <a:ea typeface="ＭＳ Ｐゴシック" panose="020B0600070205080204" pitchFamily="34" charset="-128"/>
              </a:rPr>
              <a:t>MergeSort (list)</a:t>
            </a:r>
          </a:p>
          <a:p>
            <a:pPr marL="0" indent="0">
              <a:buNone/>
            </a:pPr>
            <a:r>
              <a:rPr lang="en-US" altLang="en-US" sz="2000">
                <a:latin typeface="Courier" pitchFamily="2" charset="0"/>
                <a:ea typeface="ＭＳ Ｐゴシック" panose="020B0600070205080204" pitchFamily="34" charset="-128"/>
              </a:rPr>
              <a:t>If more than 1 item in list</a:t>
            </a:r>
            <a:endParaRPr lang="en-US" altLang="en-US" sz="2000">
              <a:latin typeface="Courier" pitchFamily="2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None/>
            </a:pPr>
            <a:r>
              <a:rPr lang="en-US" altLang="en-US" sz="2000">
                <a:latin typeface="Courier" pitchFamily="2" charset="0"/>
                <a:ea typeface="ＭＳ Ｐゴシック" panose="020B0600070205080204" pitchFamily="34" charset="-128"/>
                <a:sym typeface="Symbol" pitchFamily="2" charset="2"/>
              </a:rPr>
              <a:t>	MergeSort (left half of list)</a:t>
            </a:r>
          </a:p>
          <a:p>
            <a:pPr marL="0" indent="0">
              <a:buNone/>
            </a:pPr>
            <a:r>
              <a:rPr lang="en-US" altLang="en-US" sz="2000">
                <a:latin typeface="Courier" pitchFamily="2" charset="0"/>
                <a:ea typeface="ＭＳ Ｐゴシック" panose="020B0600070205080204" pitchFamily="34" charset="-128"/>
                <a:sym typeface="Symbol" pitchFamily="2" charset="2"/>
              </a:rPr>
              <a:t>	MergeSort (right half of list)</a:t>
            </a:r>
          </a:p>
          <a:p>
            <a:pPr marL="0" indent="0">
              <a:buNone/>
            </a:pPr>
            <a:r>
              <a:rPr lang="en-US" altLang="en-US" sz="2000">
                <a:latin typeface="Courier" pitchFamily="2" charset="0"/>
                <a:ea typeface="ＭＳ Ｐゴシック" panose="020B0600070205080204" pitchFamily="34" charset="-128"/>
                <a:sym typeface="Symbol" pitchFamily="2" charset="2"/>
              </a:rPr>
              <a:t>	Merge(left and right halves)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F9F5B-BC6D-E843-A14F-630FA1FF8A61}"/>
              </a:ext>
            </a:extLst>
          </p:cNvPr>
          <p:cNvSpPr txBox="1"/>
          <p:nvPr/>
        </p:nvSpPr>
        <p:spPr>
          <a:xfrm>
            <a:off x="685800" y="3570288"/>
            <a:ext cx="10972800" cy="269304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US" altLang="en-US" dirty="0"/>
              <a:t>The execution of the algorithm can be viewed as “traversing” the </a:t>
            </a:r>
            <a:r>
              <a:rPr lang="en-US" altLang="en-US" dirty="0" err="1"/>
              <a:t>mergesort</a:t>
            </a:r>
            <a:r>
              <a:rPr lang="en-US" altLang="en-US" dirty="0"/>
              <a:t> tree</a:t>
            </a:r>
          </a:p>
          <a:p>
            <a:pPr marL="279400" indent="-279400" eaLnBrk="1" hangingPunct="1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dirty="0"/>
              <a:t>Visit (build) left subtree</a:t>
            </a:r>
          </a:p>
          <a:p>
            <a:pPr marL="279400" indent="-279400" eaLnBrk="1" hangingPunct="1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dirty="0"/>
              <a:t>Visit (build) right subtree</a:t>
            </a:r>
          </a:p>
          <a:p>
            <a:pPr marL="279400" indent="-279400" eaLnBrk="1" hangingPunct="1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dirty="0"/>
              <a:t>Visit node</a:t>
            </a:r>
          </a:p>
          <a:p>
            <a:pPr eaLnBrk="1" hangingPunct="1">
              <a:spcAft>
                <a:spcPts val="600"/>
              </a:spcAft>
              <a:buFont typeface="Arial" charset="0"/>
              <a:buChar char="•"/>
              <a:defRPr/>
            </a:pPr>
            <a:endParaRPr lang="en-US" altLang="en-US" dirty="0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dirty="0"/>
              <a:t>More generally, this is also called “post-order” traversal of a binary tree</a:t>
            </a:r>
          </a:p>
        </p:txBody>
      </p:sp>
    </p:spTree>
    <p:extLst>
      <p:ext uri="{BB962C8B-B14F-4D97-AF65-F5344CB8AC3E}">
        <p14:creationId xmlns:p14="http://schemas.microsoft.com/office/powerpoint/2010/main" val="8049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4C3BDDE-1BEE-6E4C-946E-3B4D8759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Tree Traversal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38D1-B7B1-8A49-905A-5FB09533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5791200" cy="56388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dirty="0"/>
              <a:t>Post-Order traversal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Visit left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Visit right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Visit node</a:t>
            </a:r>
          </a:p>
          <a:p>
            <a:pPr marL="571500" indent="-514350">
              <a:buFont typeface="Arial" charset="0"/>
              <a:buChar char="•"/>
              <a:defRPr/>
            </a:pPr>
            <a:r>
              <a:rPr lang="en-US" sz="2800" dirty="0"/>
              <a:t>Pre-order traversal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Visit node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Visit left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Visit right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571500" indent="-514350">
              <a:buFont typeface="Arial" charset="0"/>
              <a:buChar char="•"/>
              <a:defRPr/>
            </a:pPr>
            <a:r>
              <a:rPr lang="en-US" sz="2800" dirty="0"/>
              <a:t>In-order traversal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Visit left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Visit node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400" dirty="0"/>
              <a:t>Visit right </a:t>
            </a:r>
            <a:r>
              <a:rPr lang="en-US" sz="2400" dirty="0" err="1"/>
              <a:t>subtree</a:t>
            </a:r>
            <a:endParaRPr lang="en-US" sz="24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31E92D-FA17-EE44-9E5F-AEAA59555335}"/>
              </a:ext>
            </a:extLst>
          </p:cNvPr>
          <p:cNvGrpSpPr>
            <a:grpSpLocks/>
          </p:cNvGrpSpPr>
          <p:nvPr/>
        </p:nvGrpSpPr>
        <p:grpSpPr bwMode="auto">
          <a:xfrm>
            <a:off x="6054725" y="838200"/>
            <a:ext cx="5603875" cy="5791200"/>
            <a:chOff x="3961704" y="838200"/>
            <a:chExt cx="5605027" cy="5791860"/>
          </a:xfrm>
        </p:grpSpPr>
        <p:grpSp>
          <p:nvGrpSpPr>
            <p:cNvPr id="31749" name="Group 40">
              <a:extLst>
                <a:ext uri="{FF2B5EF4-FFF2-40B4-BE49-F238E27FC236}">
                  <a16:creationId xmlns:a16="http://schemas.microsoft.com/office/drawing/2014/main" id="{3657AFF6-2BB5-614E-B550-46871ED2B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3232" y="838200"/>
              <a:ext cx="4181168" cy="2139043"/>
              <a:chOff x="4353232" y="838200"/>
              <a:chExt cx="4181168" cy="2139043"/>
            </a:xfrm>
          </p:grpSpPr>
          <p:grpSp>
            <p:nvGrpSpPr>
              <p:cNvPr id="31751" name="Group 31">
                <a:extLst>
                  <a:ext uri="{FF2B5EF4-FFF2-40B4-BE49-F238E27FC236}">
                    <a16:creationId xmlns:a16="http://schemas.microsoft.com/office/drawing/2014/main" id="{822FFBFB-2A44-B840-ACBC-7BCA2C5C6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232" y="838200"/>
                <a:ext cx="4181168" cy="2139043"/>
                <a:chOff x="762000" y="1371600"/>
                <a:chExt cx="7086600" cy="3733800"/>
              </a:xfrm>
            </p:grpSpPr>
            <p:sp>
              <p:nvSpPr>
                <p:cNvPr id="31755" name="Line 18">
                  <a:extLst>
                    <a:ext uri="{FF2B5EF4-FFF2-40B4-BE49-F238E27FC236}">
                      <a16:creationId xmlns:a16="http://schemas.microsoft.com/office/drawing/2014/main" id="{3584A3C5-9A26-AE41-A25E-459C1CE26C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43200" y="1752600"/>
                  <a:ext cx="1828800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56" name="Line 19">
                  <a:extLst>
                    <a:ext uri="{FF2B5EF4-FFF2-40B4-BE49-F238E27FC236}">
                      <a16:creationId xmlns:a16="http://schemas.microsoft.com/office/drawing/2014/main" id="{91357BC7-09D7-DE42-AC70-78DD8E0D0C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0" y="1752600"/>
                  <a:ext cx="1828800" cy="838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57" name="Line 20">
                  <a:extLst>
                    <a:ext uri="{FF2B5EF4-FFF2-40B4-BE49-F238E27FC236}">
                      <a16:creationId xmlns:a16="http://schemas.microsoft.com/office/drawing/2014/main" id="{92E6B9EE-AE10-7240-AEFC-61C22C823C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76400" y="2590800"/>
                  <a:ext cx="9906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58" name="Line 21">
                  <a:extLst>
                    <a:ext uri="{FF2B5EF4-FFF2-40B4-BE49-F238E27FC236}">
                      <a16:creationId xmlns:a16="http://schemas.microsoft.com/office/drawing/2014/main" id="{4B5D42E2-1204-4747-B0B1-89A9BE348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7000" y="2590800"/>
                  <a:ext cx="9906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59" name="Line 22">
                  <a:extLst>
                    <a:ext uri="{FF2B5EF4-FFF2-40B4-BE49-F238E27FC236}">
                      <a16:creationId xmlns:a16="http://schemas.microsoft.com/office/drawing/2014/main" id="{4855E3F6-F749-214E-9B7F-9EBC17A65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86400" y="2590800"/>
                  <a:ext cx="9906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0" name="Line 23">
                  <a:extLst>
                    <a:ext uri="{FF2B5EF4-FFF2-40B4-BE49-F238E27FC236}">
                      <a16:creationId xmlns:a16="http://schemas.microsoft.com/office/drawing/2014/main" id="{64CCF8D9-9D7A-B04B-A098-C3C41ACEC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77000" y="2590800"/>
                  <a:ext cx="9906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1" name="Line 24">
                  <a:extLst>
                    <a:ext uri="{FF2B5EF4-FFF2-40B4-BE49-F238E27FC236}">
                      <a16:creationId xmlns:a16="http://schemas.microsoft.com/office/drawing/2014/main" id="{4A0B9B73-B21A-9E4C-A557-AA5CC6FB40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66800" y="3581400"/>
                  <a:ext cx="533400" cy="1143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2" name="Line 25">
                  <a:extLst>
                    <a:ext uri="{FF2B5EF4-FFF2-40B4-BE49-F238E27FC236}">
                      <a16:creationId xmlns:a16="http://schemas.microsoft.com/office/drawing/2014/main" id="{816D22F5-61D5-3A4F-B2B2-5AE9E9104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0200" y="3581400"/>
                  <a:ext cx="533400" cy="1143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3" name="Line 26">
                  <a:extLst>
                    <a:ext uri="{FF2B5EF4-FFF2-40B4-BE49-F238E27FC236}">
                      <a16:creationId xmlns:a16="http://schemas.microsoft.com/office/drawing/2014/main" id="{A0C7E314-D906-F146-AAC1-EFF9C6E22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24200" y="3581400"/>
                  <a:ext cx="533400" cy="1143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4" name="Line 27">
                  <a:extLst>
                    <a:ext uri="{FF2B5EF4-FFF2-40B4-BE49-F238E27FC236}">
                      <a16:creationId xmlns:a16="http://schemas.microsoft.com/office/drawing/2014/main" id="{9B9EBB4F-AD51-C648-BFC1-80100C79F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57600" y="3581400"/>
                  <a:ext cx="533400" cy="1143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5" name="Line 28">
                  <a:extLst>
                    <a:ext uri="{FF2B5EF4-FFF2-40B4-BE49-F238E27FC236}">
                      <a16:creationId xmlns:a16="http://schemas.microsoft.com/office/drawing/2014/main" id="{64719D66-826C-E648-98A4-3560628DC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76800" y="3581400"/>
                  <a:ext cx="533400" cy="1143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6" name="Line 29">
                  <a:extLst>
                    <a:ext uri="{FF2B5EF4-FFF2-40B4-BE49-F238E27FC236}">
                      <a16:creationId xmlns:a16="http://schemas.microsoft.com/office/drawing/2014/main" id="{284F5EAE-E7C5-2E4E-BA4E-5944989731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10200" y="3581400"/>
                  <a:ext cx="533400" cy="1143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7" name="Line 30">
                  <a:extLst>
                    <a:ext uri="{FF2B5EF4-FFF2-40B4-BE49-F238E27FC236}">
                      <a16:creationId xmlns:a16="http://schemas.microsoft.com/office/drawing/2014/main" id="{578F78E4-5AF9-B342-9126-49721CC29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934200" y="3581400"/>
                  <a:ext cx="533400" cy="1143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68" name="Oval 4">
                  <a:extLst>
                    <a:ext uri="{FF2B5EF4-FFF2-40B4-BE49-F238E27FC236}">
                      <a16:creationId xmlns:a16="http://schemas.microsoft.com/office/drawing/2014/main" id="{BB4C916C-35AF-DD4E-84DE-062124F6F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7200" y="1371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69" name="Oval 5">
                  <a:extLst>
                    <a:ext uri="{FF2B5EF4-FFF2-40B4-BE49-F238E27FC236}">
                      <a16:creationId xmlns:a16="http://schemas.microsoft.com/office/drawing/2014/main" id="{70C7170A-1887-0849-A15B-57C96450C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2200" y="22860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0" name="Oval 6">
                  <a:extLst>
                    <a:ext uri="{FF2B5EF4-FFF2-40B4-BE49-F238E27FC236}">
                      <a16:creationId xmlns:a16="http://schemas.microsoft.com/office/drawing/2014/main" id="{CDA211EE-E8D9-544E-B234-5196405AAB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2200" y="22860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1" name="Oval 7">
                  <a:extLst>
                    <a:ext uri="{FF2B5EF4-FFF2-40B4-BE49-F238E27FC236}">
                      <a16:creationId xmlns:a16="http://schemas.microsoft.com/office/drawing/2014/main" id="{32F92F40-CAC9-094A-BE7C-AD22FB918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5400" y="3276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2" name="Oval 8">
                  <a:extLst>
                    <a:ext uri="{FF2B5EF4-FFF2-40B4-BE49-F238E27FC236}">
                      <a16:creationId xmlns:a16="http://schemas.microsoft.com/office/drawing/2014/main" id="{37418308-6332-824A-B0B7-2066D0D8B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5400" y="3276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3" name="Oval 9">
                  <a:extLst>
                    <a:ext uri="{FF2B5EF4-FFF2-40B4-BE49-F238E27FC236}">
                      <a16:creationId xmlns:a16="http://schemas.microsoft.com/office/drawing/2014/main" id="{5D0041E6-947E-8042-B4EB-B7A4748BC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2800" y="3276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4" name="Oval 10">
                  <a:extLst>
                    <a:ext uri="{FF2B5EF4-FFF2-40B4-BE49-F238E27FC236}">
                      <a16:creationId xmlns:a16="http://schemas.microsoft.com/office/drawing/2014/main" id="{8C70A23D-EEEC-AB4C-BA42-923F4592D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2800" y="3276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5" name="Oval 11">
                  <a:extLst>
                    <a:ext uri="{FF2B5EF4-FFF2-40B4-BE49-F238E27FC236}">
                      <a16:creationId xmlns:a16="http://schemas.microsoft.com/office/drawing/2014/main" id="{A4786CD5-5F6F-8D46-A0E7-F720112FF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" y="4419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6" name="Oval 12">
                  <a:extLst>
                    <a:ext uri="{FF2B5EF4-FFF2-40B4-BE49-F238E27FC236}">
                      <a16:creationId xmlns:a16="http://schemas.microsoft.com/office/drawing/2014/main" id="{F688F8A6-5B65-4345-96B1-EAE22E59C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2600" y="4419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7" name="Oval 13">
                  <a:extLst>
                    <a:ext uri="{FF2B5EF4-FFF2-40B4-BE49-F238E27FC236}">
                      <a16:creationId xmlns:a16="http://schemas.microsoft.com/office/drawing/2014/main" id="{F14020B5-E748-6540-9948-799D7D171E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9400" y="4419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8" name="Oval 14">
                  <a:extLst>
                    <a:ext uri="{FF2B5EF4-FFF2-40B4-BE49-F238E27FC236}">
                      <a16:creationId xmlns:a16="http://schemas.microsoft.com/office/drawing/2014/main" id="{351F9572-0BC6-BD4B-BFBB-840494C0A9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0000" y="4419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79" name="Oval 15">
                  <a:extLst>
                    <a:ext uri="{FF2B5EF4-FFF2-40B4-BE49-F238E27FC236}">
                      <a16:creationId xmlns:a16="http://schemas.microsoft.com/office/drawing/2014/main" id="{194FCF75-18C1-2C40-9F80-FC089168BB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2000" y="4419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80" name="Oval 16">
                  <a:extLst>
                    <a:ext uri="{FF2B5EF4-FFF2-40B4-BE49-F238E27FC236}">
                      <a16:creationId xmlns:a16="http://schemas.microsoft.com/office/drawing/2014/main" id="{DFE3ECCD-49FC-B440-AFB4-4B0F09F24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2600" y="4419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781" name="Oval 17">
                  <a:extLst>
                    <a:ext uri="{FF2B5EF4-FFF2-40B4-BE49-F238E27FC236}">
                      <a16:creationId xmlns:a16="http://schemas.microsoft.com/office/drawing/2014/main" id="{4DE124EF-E919-FE4F-8692-DB64B4EE5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4419600"/>
                  <a:ext cx="685800" cy="6858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C249B38-9317-EB4D-9EA6-EC7E2AC191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748009" y="1144623"/>
                <a:ext cx="403308" cy="217512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687332F-8951-B54B-8846-4490196AB3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958858" y="1676496"/>
                <a:ext cx="228647" cy="215925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08797D8-54F3-3A4E-AE22-97C1EBC7BF6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533321" y="2322682"/>
                <a:ext cx="134966" cy="215925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0" name="TextBox 41">
              <a:extLst>
                <a:ext uri="{FF2B5EF4-FFF2-40B4-BE49-F238E27FC236}">
                  <a16:creationId xmlns:a16="http://schemas.microsoft.com/office/drawing/2014/main" id="{F77843C3-23BD-9B45-9DBC-6902ADBE3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704" y="3213351"/>
              <a:ext cx="5605027" cy="341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400" dirty="0">
                  <a:latin typeface="Arial" panose="020B0604020202020204" pitchFamily="34" charset="0"/>
                </a:rPr>
                <a:t>All three are </a:t>
              </a:r>
              <a:r>
                <a:rPr lang="en-US" altLang="ja-JP" sz="24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depth-first</a:t>
              </a:r>
              <a:r>
                <a:rPr lang="en-US" altLang="ja-JP" sz="2400" dirty="0" smtClean="0">
                  <a:latin typeface="Arial" panose="020B0604020202020204" pitchFamily="34" charset="0"/>
                </a:rPr>
                <a:t> </a:t>
              </a:r>
              <a:r>
                <a:rPr lang="en-US" altLang="ja-JP" sz="2400" dirty="0">
                  <a:latin typeface="Arial" panose="020B0604020202020204" pitchFamily="34" charset="0"/>
                </a:rPr>
                <a:t>tree traversals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2400" dirty="0">
                  <a:latin typeface="Arial" panose="020B0604020202020204" pitchFamily="34" charset="0"/>
                </a:rPr>
                <a:t>Trees are sometimes used to hold information and traversals used to find this information (</a:t>
              </a:r>
              <a:r>
                <a:rPr lang="en-US" altLang="ja-JP" sz="24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depth-first </a:t>
              </a:r>
              <a:r>
                <a:rPr lang="en-US" altLang="ja-JP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search</a:t>
              </a:r>
              <a:r>
                <a:rPr lang="en-US" altLang="ja-JP" sz="2400" dirty="0">
                  <a:latin typeface="Arial" panose="020B0604020202020204" pitchFamily="34" charset="0"/>
                </a:rPr>
                <a:t>)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2400" dirty="0" smtClean="0">
                  <a:latin typeface="Arial" panose="020B0604020202020204" pitchFamily="34" charset="0"/>
                </a:rPr>
                <a:t>Depth-first </a:t>
              </a:r>
              <a:r>
                <a:rPr lang="en-US" altLang="en-US" sz="2400" dirty="0">
                  <a:latin typeface="Arial" panose="020B0604020202020204" pitchFamily="34" charset="0"/>
                </a:rPr>
                <a:t>search implemented by a stack (function calls implemented with a stack)</a:t>
              </a:r>
            </a:p>
          </p:txBody>
        </p:sp>
      </p:grpSp>
      <p:sp>
        <p:nvSpPr>
          <p:cNvPr id="31748" name="TextBox 1">
            <a:extLst>
              <a:ext uri="{FF2B5EF4-FFF2-40B4-BE49-F238E27FC236}">
                <a16:creationId xmlns:a16="http://schemas.microsoft.com/office/drawing/2014/main" id="{3FBC9D52-D6B3-6F4E-8359-228D26E4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11" y="6211889"/>
            <a:ext cx="5556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Pre- and in-order not applicable to merge sort!</a:t>
            </a:r>
          </a:p>
        </p:txBody>
      </p:sp>
    </p:spTree>
    <p:extLst>
      <p:ext uri="{BB962C8B-B14F-4D97-AF65-F5344CB8AC3E}">
        <p14:creationId xmlns:p14="http://schemas.microsoft.com/office/powerpoint/2010/main" val="1556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90B2-1140-5A48-B483-F6B789A4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FD1C-474D-C446-8E18-DC4284E6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486400"/>
          </a:xfrm>
        </p:spPr>
        <p:txBody>
          <a:bodyPr/>
          <a:lstStyle/>
          <a:p>
            <a:r>
              <a:rPr lang="en-US" u="sng" dirty="0"/>
              <a:t>Binary search </a:t>
            </a:r>
            <a:r>
              <a:rPr lang="en-US" dirty="0"/>
              <a:t>yields O(log N) search time; useful if no insertions/deletions (or insertions and deletions are rare)</a:t>
            </a:r>
          </a:p>
          <a:p>
            <a:r>
              <a:rPr lang="en-US" u="sng" dirty="0"/>
              <a:t>Binary search tree </a:t>
            </a:r>
            <a:r>
              <a:rPr lang="en-US" dirty="0"/>
              <a:t>often yields O(log N) time for key operations (search, insert, delete) but </a:t>
            </a:r>
            <a:r>
              <a:rPr lang="en-US" dirty="0" smtClean="0"/>
              <a:t>worst-case </a:t>
            </a:r>
            <a:r>
              <a:rPr lang="en-US" dirty="0"/>
              <a:t>performance is O(N)</a:t>
            </a:r>
          </a:p>
          <a:p>
            <a:r>
              <a:rPr lang="en-US" dirty="0"/>
              <a:t>Other approaches</a:t>
            </a:r>
          </a:p>
          <a:p>
            <a:pPr lvl="1"/>
            <a:r>
              <a:rPr lang="en-US" dirty="0"/>
              <a:t>Binary search trees augmented with re-balancing mechanisms to guarantee O(log N) performance (e.g., red-black, splay trees)</a:t>
            </a:r>
          </a:p>
          <a:p>
            <a:pPr lvl="1"/>
            <a:r>
              <a:rPr lang="en-US" dirty="0"/>
              <a:t>Hash tables; can yield O(1) performance</a:t>
            </a:r>
          </a:p>
        </p:txBody>
      </p:sp>
    </p:spTree>
    <p:extLst>
      <p:ext uri="{BB962C8B-B14F-4D97-AF65-F5344CB8AC3E}">
        <p14:creationId xmlns:p14="http://schemas.microsoft.com/office/powerpoint/2010/main" val="82149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11C0-6C30-7B44-B5EA-7F08E0F6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sz="4800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BC2C-E1E7-BA4B-886D-E32F3642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19200"/>
            <a:ext cx="8229600" cy="5486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 pitchFamily="2" charset="0"/>
              </a:rPr>
              <a:t>// Search array A[N] for 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 pitchFamily="2" charset="0"/>
              </a:rPr>
              <a:t>// Return index of item if found 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 pitchFamily="2" charset="0"/>
              </a:rPr>
              <a:t>//   “unsuccessful” if not found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latin typeface="Courier" pitchFamily="2" charset="0"/>
              </a:rPr>
              <a:t>int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 err="1">
                <a:latin typeface="Courier" pitchFamily="2" charset="0"/>
              </a:rPr>
              <a:t>binary_search</a:t>
            </a:r>
            <a:r>
              <a:rPr lang="en-US" sz="2800" dirty="0">
                <a:latin typeface="Courier" pitchFamily="2" charset="0"/>
              </a:rPr>
              <a:t>(A, N, 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 pitchFamily="2" charset="0"/>
              </a:rPr>
              <a:t>L 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 pitchFamily="2" charset="0"/>
              </a:rPr>
              <a:t>H = N−1;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 pitchFamily="2" charset="0"/>
              </a:rPr>
              <a:t>while (L &lt;= 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 pitchFamily="2" charset="0"/>
              </a:rPr>
              <a:t>  m = ⌊(L+H)/2⌋;     // midpoint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" pitchFamily="2" charset="0"/>
              </a:rPr>
              <a:t> </a:t>
            </a:r>
            <a:r>
              <a:rPr lang="en-US" sz="2800" dirty="0">
                <a:latin typeface="Courier" pitchFamily="2" charset="0"/>
              </a:rPr>
              <a:t> if (key==A[m]) return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" pitchFamily="2" charset="0"/>
              </a:rPr>
              <a:t>  </a:t>
            </a:r>
            <a:r>
              <a:rPr lang="en-US" sz="2800" dirty="0">
                <a:latin typeface="Courier" pitchFamily="2" charset="0"/>
              </a:rPr>
              <a:t>else if (key&gt;A[m]) L = m+1;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latin typeface="Courier" pitchFamily="2" charset="0"/>
              </a:rPr>
              <a:t>  </a:t>
            </a:r>
            <a:r>
              <a:rPr lang="en-US" sz="2800" dirty="0">
                <a:latin typeface="Courier" pitchFamily="2" charset="0"/>
              </a:rPr>
              <a:t>else H = m-1;     // key&lt;A[m]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urier" pitchFamily="2" charset="0"/>
              </a:rPr>
              <a:t>return unsuccessful // not found</a:t>
            </a:r>
          </a:p>
        </p:txBody>
      </p:sp>
    </p:spTree>
    <p:extLst>
      <p:ext uri="{BB962C8B-B14F-4D97-AF65-F5344CB8AC3E}">
        <p14:creationId xmlns:p14="http://schemas.microsoft.com/office/powerpoint/2010/main" val="12301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6BC66338-1F0C-4E40-9937-4BD69B64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Binary Search Example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50AC36-EE6F-7E49-BC5B-513BFC19136F}"/>
              </a:ext>
            </a:extLst>
          </p:cNvPr>
          <p:cNvGrpSpPr/>
          <p:nvPr/>
        </p:nvGrpSpPr>
        <p:grpSpPr>
          <a:xfrm>
            <a:off x="7543800" y="1447800"/>
            <a:ext cx="1836906" cy="4953000"/>
            <a:chOff x="6468894" y="1447800"/>
            <a:chExt cx="1836906" cy="4953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20E678-CB5C-3142-A77C-41022FFC3C51}"/>
                </a:ext>
              </a:extLst>
            </p:cNvPr>
            <p:cNvSpPr/>
            <p:nvPr/>
          </p:nvSpPr>
          <p:spPr>
            <a:xfrm>
              <a:off x="6858000" y="6019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1ABDED-0BC8-A249-8C18-8C5A49A97704}"/>
                </a:ext>
              </a:extLst>
            </p:cNvPr>
            <p:cNvSpPr txBox="1"/>
            <p:nvPr/>
          </p:nvSpPr>
          <p:spPr>
            <a:xfrm>
              <a:off x="6533014" y="6019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E31AC-5DC5-C040-80CA-6F587BD77DB1}"/>
                </a:ext>
              </a:extLst>
            </p:cNvPr>
            <p:cNvSpPr/>
            <p:nvPr/>
          </p:nvSpPr>
          <p:spPr>
            <a:xfrm>
              <a:off x="6858000" y="5638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3FC7D-AE12-9043-8045-2E00F66BFBBE}"/>
                </a:ext>
              </a:extLst>
            </p:cNvPr>
            <p:cNvSpPr txBox="1"/>
            <p:nvPr/>
          </p:nvSpPr>
          <p:spPr>
            <a:xfrm>
              <a:off x="653301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C691B2-9843-1E42-A475-0C7CD7CD7009}"/>
                </a:ext>
              </a:extLst>
            </p:cNvPr>
            <p:cNvSpPr/>
            <p:nvPr/>
          </p:nvSpPr>
          <p:spPr>
            <a:xfrm>
              <a:off x="6858000" y="5257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C6451-2985-F74E-B678-00A50F47F1D8}"/>
                </a:ext>
              </a:extLst>
            </p:cNvPr>
            <p:cNvSpPr txBox="1"/>
            <p:nvPr/>
          </p:nvSpPr>
          <p:spPr>
            <a:xfrm>
              <a:off x="6533014" y="5257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BD70B-32F8-8747-A8B7-A461ECC52F10}"/>
                </a:ext>
              </a:extLst>
            </p:cNvPr>
            <p:cNvSpPr/>
            <p:nvPr/>
          </p:nvSpPr>
          <p:spPr>
            <a:xfrm>
              <a:off x="6858000" y="4876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8C4-6BBD-9646-AF37-73CB5E847D82}"/>
                </a:ext>
              </a:extLst>
            </p:cNvPr>
            <p:cNvSpPr txBox="1"/>
            <p:nvPr/>
          </p:nvSpPr>
          <p:spPr>
            <a:xfrm>
              <a:off x="6533014" y="4876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A8B34C-6C82-844A-AA76-4DC4AAD8F730}"/>
                </a:ext>
              </a:extLst>
            </p:cNvPr>
            <p:cNvSpPr/>
            <p:nvPr/>
          </p:nvSpPr>
          <p:spPr>
            <a:xfrm>
              <a:off x="6858000" y="4495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D772BA-D5CA-884F-9DAF-951A9B6ED5FB}"/>
                </a:ext>
              </a:extLst>
            </p:cNvPr>
            <p:cNvSpPr txBox="1"/>
            <p:nvPr/>
          </p:nvSpPr>
          <p:spPr>
            <a:xfrm>
              <a:off x="6533014" y="4495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CEAFB8-8D1E-834C-B2D9-7881FAC5769A}"/>
                </a:ext>
              </a:extLst>
            </p:cNvPr>
            <p:cNvSpPr/>
            <p:nvPr/>
          </p:nvSpPr>
          <p:spPr>
            <a:xfrm>
              <a:off x="6858000" y="4114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8E7A73-A68F-2547-A8C9-A21F02BEBECB}"/>
                </a:ext>
              </a:extLst>
            </p:cNvPr>
            <p:cNvSpPr txBox="1"/>
            <p:nvPr/>
          </p:nvSpPr>
          <p:spPr>
            <a:xfrm>
              <a:off x="653301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4E6AB9-1A69-6C4E-B6C4-F163D22C9363}"/>
                </a:ext>
              </a:extLst>
            </p:cNvPr>
            <p:cNvSpPr/>
            <p:nvPr/>
          </p:nvSpPr>
          <p:spPr>
            <a:xfrm>
              <a:off x="6858000" y="3733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FB78F8-4AB9-B941-BEBE-95339D2250F8}"/>
                </a:ext>
              </a:extLst>
            </p:cNvPr>
            <p:cNvSpPr txBox="1"/>
            <p:nvPr/>
          </p:nvSpPr>
          <p:spPr>
            <a:xfrm>
              <a:off x="6533014" y="3733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7ACFF3-7257-9F4F-BF92-FF8980F7B08E}"/>
                </a:ext>
              </a:extLst>
            </p:cNvPr>
            <p:cNvSpPr/>
            <p:nvPr/>
          </p:nvSpPr>
          <p:spPr>
            <a:xfrm>
              <a:off x="6858000" y="3352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E93B1-AE87-0048-84AF-36667699FCCB}"/>
                </a:ext>
              </a:extLst>
            </p:cNvPr>
            <p:cNvSpPr txBox="1"/>
            <p:nvPr/>
          </p:nvSpPr>
          <p:spPr>
            <a:xfrm>
              <a:off x="6533014" y="3352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F0D3E9-90C6-7647-A4B2-44F86DCFBF87}"/>
                </a:ext>
              </a:extLst>
            </p:cNvPr>
            <p:cNvSpPr/>
            <p:nvPr/>
          </p:nvSpPr>
          <p:spPr>
            <a:xfrm>
              <a:off x="6858000" y="2971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1F2EF-F089-424D-8635-D0FA2F820E3E}"/>
                </a:ext>
              </a:extLst>
            </p:cNvPr>
            <p:cNvSpPr txBox="1"/>
            <p:nvPr/>
          </p:nvSpPr>
          <p:spPr>
            <a:xfrm>
              <a:off x="6533014" y="2971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484C9D-4B0A-F346-AD25-4443FFB5144E}"/>
                </a:ext>
              </a:extLst>
            </p:cNvPr>
            <p:cNvSpPr/>
            <p:nvPr/>
          </p:nvSpPr>
          <p:spPr>
            <a:xfrm>
              <a:off x="6858000" y="2590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9821F8-A3EF-B445-B959-6619015A35E5}"/>
                </a:ext>
              </a:extLst>
            </p:cNvPr>
            <p:cNvSpPr txBox="1"/>
            <p:nvPr/>
          </p:nvSpPr>
          <p:spPr>
            <a:xfrm>
              <a:off x="6533014" y="2590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6AA28F-8CBA-DD4C-8B29-1560B4E71032}"/>
                </a:ext>
              </a:extLst>
            </p:cNvPr>
            <p:cNvSpPr/>
            <p:nvPr/>
          </p:nvSpPr>
          <p:spPr>
            <a:xfrm>
              <a:off x="6858000" y="2209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705C9E-96D9-6740-9ACD-A489CD594A51}"/>
                </a:ext>
              </a:extLst>
            </p:cNvPr>
            <p:cNvSpPr txBox="1"/>
            <p:nvPr/>
          </p:nvSpPr>
          <p:spPr>
            <a:xfrm>
              <a:off x="6468894" y="2209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985C6D-C72D-8941-8F10-A7EED9CA8666}"/>
                </a:ext>
              </a:extLst>
            </p:cNvPr>
            <p:cNvSpPr/>
            <p:nvPr/>
          </p:nvSpPr>
          <p:spPr>
            <a:xfrm>
              <a:off x="6858000" y="1828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7CD89D-5D2D-9F46-990E-E738B060F2B2}"/>
                </a:ext>
              </a:extLst>
            </p:cNvPr>
            <p:cNvSpPr txBox="1"/>
            <p:nvPr/>
          </p:nvSpPr>
          <p:spPr>
            <a:xfrm>
              <a:off x="6477454" y="1828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BD2A99-F5EB-9D45-A5C4-B60E312FBCA8}"/>
                </a:ext>
              </a:extLst>
            </p:cNvPr>
            <p:cNvSpPr/>
            <p:nvPr/>
          </p:nvSpPr>
          <p:spPr>
            <a:xfrm>
              <a:off x="6858000" y="1447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02B43F-C069-864E-9959-9CB9F5CF823D}"/>
                </a:ext>
              </a:extLst>
            </p:cNvPr>
            <p:cNvSpPr txBox="1"/>
            <p:nvPr/>
          </p:nvSpPr>
          <p:spPr>
            <a:xfrm>
              <a:off x="6468894" y="1447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9DD83C0-EBE4-DB44-BFEE-CBD3573E99FE}"/>
              </a:ext>
            </a:extLst>
          </p:cNvPr>
          <p:cNvSpPr txBox="1"/>
          <p:nvPr/>
        </p:nvSpPr>
        <p:spPr>
          <a:xfrm>
            <a:off x="9601200" y="804208"/>
            <a:ext cx="26116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L=low index</a:t>
            </a:r>
          </a:p>
          <a:p>
            <a:r>
              <a:rPr lang="en-US" sz="2400" dirty="0">
                <a:latin typeface="Courier" pitchFamily="2" charset="0"/>
              </a:rPr>
              <a:t>H=high index</a:t>
            </a:r>
          </a:p>
          <a:p>
            <a:r>
              <a:rPr lang="en-US" sz="2400" dirty="0">
                <a:latin typeface="Courier" pitchFamily="2" charset="0"/>
              </a:rPr>
              <a:t>m = ⌊(L+H)/2⌋;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Search for 51</a:t>
            </a:r>
            <a:endParaRPr lang="en-US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F940CF-80AE-D148-B6AC-9FD47E04116C}"/>
              </a:ext>
            </a:extLst>
          </p:cNvPr>
          <p:cNvSpPr txBox="1"/>
          <p:nvPr/>
        </p:nvSpPr>
        <p:spPr>
          <a:xfrm>
            <a:off x="4102101" y="523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the array given, follow the binary search algorithm by identifying the indices associated with L, H, and m until the key 51 is found.</a:t>
            </a:r>
            <a:endParaRPr lang="en-US" sz="28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5DEBC2C-E1E7-BA4B-886D-E32F3642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71800"/>
            <a:ext cx="6705600" cy="3886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// Search array A[N] for key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// Return index of item if found 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//   “unsuccessful” if not found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binary_search</a:t>
            </a:r>
            <a:r>
              <a:rPr lang="en-US" sz="2000" dirty="0">
                <a:latin typeface="Courier" pitchFamily="2" charset="0"/>
              </a:rPr>
              <a:t>(A, N, 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L 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H = N−1;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while (L &lt;= 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  m = ⌊(L+H)/2⌋;     // midpoint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 if (key==A[m]) return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</a:rPr>
              <a:t>  </a:t>
            </a:r>
            <a:r>
              <a:rPr lang="en-US" sz="2000" dirty="0">
                <a:latin typeface="Courier" pitchFamily="2" charset="0"/>
              </a:rPr>
              <a:t>else if (key&gt;A[m]) L = m+1;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</a:rPr>
              <a:t>  </a:t>
            </a:r>
            <a:r>
              <a:rPr lang="en-US" sz="2000" dirty="0">
                <a:latin typeface="Courier" pitchFamily="2" charset="0"/>
              </a:rPr>
              <a:t>else H = m-1;     // key&lt;A[m]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return unsuccessful // not found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2200" y="1143000"/>
            <a:ext cx="5105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6BC66338-1F0C-4E40-9937-4BD69B64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Binary Search Example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50AC36-EE6F-7E49-BC5B-513BFC19136F}"/>
              </a:ext>
            </a:extLst>
          </p:cNvPr>
          <p:cNvGrpSpPr/>
          <p:nvPr/>
        </p:nvGrpSpPr>
        <p:grpSpPr>
          <a:xfrm>
            <a:off x="9059694" y="1447800"/>
            <a:ext cx="1836906" cy="4953000"/>
            <a:chOff x="6468894" y="1447800"/>
            <a:chExt cx="1836906" cy="4953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20E678-CB5C-3142-A77C-41022FFC3C51}"/>
                </a:ext>
              </a:extLst>
            </p:cNvPr>
            <p:cNvSpPr/>
            <p:nvPr/>
          </p:nvSpPr>
          <p:spPr>
            <a:xfrm>
              <a:off x="6858000" y="6019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1ABDED-0BC8-A249-8C18-8C5A49A97704}"/>
                </a:ext>
              </a:extLst>
            </p:cNvPr>
            <p:cNvSpPr txBox="1"/>
            <p:nvPr/>
          </p:nvSpPr>
          <p:spPr>
            <a:xfrm>
              <a:off x="6533014" y="6019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E31AC-5DC5-C040-80CA-6F587BD77DB1}"/>
                </a:ext>
              </a:extLst>
            </p:cNvPr>
            <p:cNvSpPr/>
            <p:nvPr/>
          </p:nvSpPr>
          <p:spPr>
            <a:xfrm>
              <a:off x="6858000" y="5638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3FC7D-AE12-9043-8045-2E00F66BFBBE}"/>
                </a:ext>
              </a:extLst>
            </p:cNvPr>
            <p:cNvSpPr txBox="1"/>
            <p:nvPr/>
          </p:nvSpPr>
          <p:spPr>
            <a:xfrm>
              <a:off x="653301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C691B2-9843-1E42-A475-0C7CD7CD7009}"/>
                </a:ext>
              </a:extLst>
            </p:cNvPr>
            <p:cNvSpPr/>
            <p:nvPr/>
          </p:nvSpPr>
          <p:spPr>
            <a:xfrm>
              <a:off x="6858000" y="5257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C6451-2985-F74E-B678-00A50F47F1D8}"/>
                </a:ext>
              </a:extLst>
            </p:cNvPr>
            <p:cNvSpPr txBox="1"/>
            <p:nvPr/>
          </p:nvSpPr>
          <p:spPr>
            <a:xfrm>
              <a:off x="6533014" y="5257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BD70B-32F8-8747-A8B7-A461ECC52F10}"/>
                </a:ext>
              </a:extLst>
            </p:cNvPr>
            <p:cNvSpPr/>
            <p:nvPr/>
          </p:nvSpPr>
          <p:spPr>
            <a:xfrm>
              <a:off x="6858000" y="4876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8C4-6BBD-9646-AF37-73CB5E847D82}"/>
                </a:ext>
              </a:extLst>
            </p:cNvPr>
            <p:cNvSpPr txBox="1"/>
            <p:nvPr/>
          </p:nvSpPr>
          <p:spPr>
            <a:xfrm>
              <a:off x="6533014" y="4876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A8B34C-6C82-844A-AA76-4DC4AAD8F730}"/>
                </a:ext>
              </a:extLst>
            </p:cNvPr>
            <p:cNvSpPr/>
            <p:nvPr/>
          </p:nvSpPr>
          <p:spPr>
            <a:xfrm>
              <a:off x="6858000" y="4495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D772BA-D5CA-884F-9DAF-951A9B6ED5FB}"/>
                </a:ext>
              </a:extLst>
            </p:cNvPr>
            <p:cNvSpPr txBox="1"/>
            <p:nvPr/>
          </p:nvSpPr>
          <p:spPr>
            <a:xfrm>
              <a:off x="6533014" y="4495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CEAFB8-8D1E-834C-B2D9-7881FAC5769A}"/>
                </a:ext>
              </a:extLst>
            </p:cNvPr>
            <p:cNvSpPr/>
            <p:nvPr/>
          </p:nvSpPr>
          <p:spPr>
            <a:xfrm>
              <a:off x="6858000" y="4114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8E7A73-A68F-2547-A8C9-A21F02BEBECB}"/>
                </a:ext>
              </a:extLst>
            </p:cNvPr>
            <p:cNvSpPr txBox="1"/>
            <p:nvPr/>
          </p:nvSpPr>
          <p:spPr>
            <a:xfrm>
              <a:off x="6533014" y="4114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4E6AB9-1A69-6C4E-B6C4-F163D22C9363}"/>
                </a:ext>
              </a:extLst>
            </p:cNvPr>
            <p:cNvSpPr/>
            <p:nvPr/>
          </p:nvSpPr>
          <p:spPr>
            <a:xfrm>
              <a:off x="6858000" y="3733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FB78F8-4AB9-B941-BEBE-95339D2250F8}"/>
                </a:ext>
              </a:extLst>
            </p:cNvPr>
            <p:cNvSpPr txBox="1"/>
            <p:nvPr/>
          </p:nvSpPr>
          <p:spPr>
            <a:xfrm>
              <a:off x="6533014" y="3733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7ACFF3-7257-9F4F-BF92-FF8980F7B08E}"/>
                </a:ext>
              </a:extLst>
            </p:cNvPr>
            <p:cNvSpPr/>
            <p:nvPr/>
          </p:nvSpPr>
          <p:spPr>
            <a:xfrm>
              <a:off x="6858000" y="3352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E93B1-AE87-0048-84AF-36667699FCCB}"/>
                </a:ext>
              </a:extLst>
            </p:cNvPr>
            <p:cNvSpPr txBox="1"/>
            <p:nvPr/>
          </p:nvSpPr>
          <p:spPr>
            <a:xfrm>
              <a:off x="6533014" y="3352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F0D3E9-90C6-7647-A4B2-44F86DCFBF87}"/>
                </a:ext>
              </a:extLst>
            </p:cNvPr>
            <p:cNvSpPr/>
            <p:nvPr/>
          </p:nvSpPr>
          <p:spPr>
            <a:xfrm>
              <a:off x="6858000" y="2971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1F2EF-F089-424D-8635-D0FA2F820E3E}"/>
                </a:ext>
              </a:extLst>
            </p:cNvPr>
            <p:cNvSpPr txBox="1"/>
            <p:nvPr/>
          </p:nvSpPr>
          <p:spPr>
            <a:xfrm>
              <a:off x="6533014" y="2971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484C9D-4B0A-F346-AD25-4443FFB5144E}"/>
                </a:ext>
              </a:extLst>
            </p:cNvPr>
            <p:cNvSpPr/>
            <p:nvPr/>
          </p:nvSpPr>
          <p:spPr>
            <a:xfrm>
              <a:off x="6858000" y="2590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9821F8-A3EF-B445-B959-6619015A35E5}"/>
                </a:ext>
              </a:extLst>
            </p:cNvPr>
            <p:cNvSpPr txBox="1"/>
            <p:nvPr/>
          </p:nvSpPr>
          <p:spPr>
            <a:xfrm>
              <a:off x="6533014" y="2590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6AA28F-8CBA-DD4C-8B29-1560B4E71032}"/>
                </a:ext>
              </a:extLst>
            </p:cNvPr>
            <p:cNvSpPr/>
            <p:nvPr/>
          </p:nvSpPr>
          <p:spPr>
            <a:xfrm>
              <a:off x="6858000" y="2209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705C9E-96D9-6740-9ACD-A489CD594A51}"/>
                </a:ext>
              </a:extLst>
            </p:cNvPr>
            <p:cNvSpPr txBox="1"/>
            <p:nvPr/>
          </p:nvSpPr>
          <p:spPr>
            <a:xfrm>
              <a:off x="6468894" y="2209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985C6D-C72D-8941-8F10-A7EED9CA8666}"/>
                </a:ext>
              </a:extLst>
            </p:cNvPr>
            <p:cNvSpPr/>
            <p:nvPr/>
          </p:nvSpPr>
          <p:spPr>
            <a:xfrm>
              <a:off x="6858000" y="1828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7CD89D-5D2D-9F46-990E-E738B060F2B2}"/>
                </a:ext>
              </a:extLst>
            </p:cNvPr>
            <p:cNvSpPr txBox="1"/>
            <p:nvPr/>
          </p:nvSpPr>
          <p:spPr>
            <a:xfrm>
              <a:off x="6477454" y="182880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BD2A99-F5EB-9D45-A5C4-B60E312FBCA8}"/>
                </a:ext>
              </a:extLst>
            </p:cNvPr>
            <p:cNvSpPr/>
            <p:nvPr/>
          </p:nvSpPr>
          <p:spPr>
            <a:xfrm>
              <a:off x="6858000" y="1447800"/>
              <a:ext cx="1447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02B43F-C069-864E-9959-9CB9F5CF823D}"/>
                </a:ext>
              </a:extLst>
            </p:cNvPr>
            <p:cNvSpPr txBox="1"/>
            <p:nvPr/>
          </p:nvSpPr>
          <p:spPr>
            <a:xfrm>
              <a:off x="6468894" y="1447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9DD83C0-EBE4-DB44-BFEE-CBD3573E99FE}"/>
              </a:ext>
            </a:extLst>
          </p:cNvPr>
          <p:cNvSpPr txBox="1"/>
          <p:nvPr/>
        </p:nvSpPr>
        <p:spPr>
          <a:xfrm>
            <a:off x="76200" y="609600"/>
            <a:ext cx="608371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L=low index</a:t>
            </a:r>
          </a:p>
          <a:p>
            <a:r>
              <a:rPr lang="en-US" sz="2400" dirty="0">
                <a:latin typeface="Courier" pitchFamily="2" charset="0"/>
              </a:rPr>
              <a:t>H=high index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Search for </a:t>
            </a:r>
            <a:r>
              <a:rPr lang="en-US" sz="2400" dirty="0" smtClean="0">
                <a:latin typeface="Courier" pitchFamily="2" charset="0"/>
              </a:rPr>
              <a:t>51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" pitchFamily="2" charset="0"/>
              </a:rPr>
              <a:t>while </a:t>
            </a:r>
            <a:r>
              <a:rPr lang="en-US" sz="2400" dirty="0">
                <a:latin typeface="Courier" pitchFamily="2" charset="0"/>
              </a:rPr>
              <a:t>(L &lt;= 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 pitchFamily="2" charset="0"/>
              </a:rPr>
              <a:t>  m = ⌊(L+H)/2⌋;     // midpoint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" pitchFamily="2" charset="0"/>
              </a:rPr>
              <a:t> </a:t>
            </a:r>
            <a:r>
              <a:rPr lang="en-US" sz="2400" dirty="0">
                <a:latin typeface="Courier" pitchFamily="2" charset="0"/>
              </a:rPr>
              <a:t> if (key==A[m]) return 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" pitchFamily="2" charset="0"/>
              </a:rPr>
              <a:t>  </a:t>
            </a:r>
            <a:r>
              <a:rPr lang="en-US" sz="2400" dirty="0">
                <a:latin typeface="Courier" pitchFamily="2" charset="0"/>
              </a:rPr>
              <a:t>else if (key&gt;A[m]) L = m+1;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" pitchFamily="2" charset="0"/>
              </a:rPr>
              <a:t>  </a:t>
            </a:r>
            <a:r>
              <a:rPr lang="en-US" sz="2400" dirty="0">
                <a:latin typeface="Courier" pitchFamily="2" charset="0"/>
              </a:rPr>
              <a:t>else H = m-1;     // key&lt;A[m]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" pitchFamily="2" charset="0"/>
              </a:rPr>
              <a:t>return unsuccessful // not found</a:t>
            </a:r>
          </a:p>
          <a:p>
            <a:endParaRPr lang="en-US" sz="2400" dirty="0" smtClean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  <a:p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F6AE55-7475-CD4D-81F4-BC932524AA7F}"/>
              </a:ext>
            </a:extLst>
          </p:cNvPr>
          <p:cNvGrpSpPr/>
          <p:nvPr/>
        </p:nvGrpSpPr>
        <p:grpSpPr>
          <a:xfrm>
            <a:off x="8305800" y="5989936"/>
            <a:ext cx="838200" cy="461665"/>
            <a:chOff x="5334000" y="5943600"/>
            <a:chExt cx="838200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13057A-A049-C843-8AC6-7743263072BC}"/>
                </a:ext>
              </a:extLst>
            </p:cNvPr>
            <p:cNvSpPr txBox="1"/>
            <p:nvPr/>
          </p:nvSpPr>
          <p:spPr>
            <a:xfrm>
              <a:off x="5334000" y="594360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L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BA31013A-7878-1344-B63C-ECFE8B1591AF}"/>
                </a:ext>
              </a:extLst>
            </p:cNvPr>
            <p:cNvSpPr/>
            <p:nvPr/>
          </p:nvSpPr>
          <p:spPr>
            <a:xfrm>
              <a:off x="5715000" y="6060132"/>
              <a:ext cx="457200" cy="2286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AD148B-7ED4-6C40-A701-6DF71B7293DF}"/>
              </a:ext>
            </a:extLst>
          </p:cNvPr>
          <p:cNvGrpSpPr/>
          <p:nvPr/>
        </p:nvGrpSpPr>
        <p:grpSpPr>
          <a:xfrm>
            <a:off x="8305800" y="1447801"/>
            <a:ext cx="838200" cy="461665"/>
            <a:chOff x="5334000" y="5943600"/>
            <a:chExt cx="838200" cy="4616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4080C7-E10C-9C4C-9A0C-B12F847DA3C7}"/>
                </a:ext>
              </a:extLst>
            </p:cNvPr>
            <p:cNvSpPr txBox="1"/>
            <p:nvPr/>
          </p:nvSpPr>
          <p:spPr>
            <a:xfrm>
              <a:off x="5334000" y="594360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H</a:t>
              </a: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8440891A-D649-8B40-9FD7-7213C67E6D59}"/>
                </a:ext>
              </a:extLst>
            </p:cNvPr>
            <p:cNvSpPr/>
            <p:nvPr/>
          </p:nvSpPr>
          <p:spPr>
            <a:xfrm>
              <a:off x="5715000" y="6060132"/>
              <a:ext cx="457200" cy="2286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85635C-EA74-B941-B287-8D5B0151B22B}"/>
              </a:ext>
            </a:extLst>
          </p:cNvPr>
          <p:cNvGrpSpPr/>
          <p:nvPr/>
        </p:nvGrpSpPr>
        <p:grpSpPr>
          <a:xfrm>
            <a:off x="8305800" y="3352800"/>
            <a:ext cx="838200" cy="3048000"/>
            <a:chOff x="3962400" y="3352800"/>
            <a:chExt cx="838200" cy="304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E8E81A-ED21-D643-B3E0-280357E319F9}"/>
                </a:ext>
              </a:extLst>
            </p:cNvPr>
            <p:cNvSpPr/>
            <p:nvPr/>
          </p:nvSpPr>
          <p:spPr>
            <a:xfrm>
              <a:off x="4038600" y="3429000"/>
              <a:ext cx="762000" cy="297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37CB5C-D6C7-8244-A17A-65B373FDBFE8}"/>
                </a:ext>
              </a:extLst>
            </p:cNvPr>
            <p:cNvSpPr txBox="1"/>
            <p:nvPr/>
          </p:nvSpPr>
          <p:spPr>
            <a:xfrm>
              <a:off x="3962400" y="335280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L</a:t>
              </a:r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B37C8961-EF08-4943-B616-A0A539C3A74C}"/>
                </a:ext>
              </a:extLst>
            </p:cNvPr>
            <p:cNvSpPr/>
            <p:nvPr/>
          </p:nvSpPr>
          <p:spPr>
            <a:xfrm>
              <a:off x="4343400" y="3469332"/>
              <a:ext cx="457200" cy="2286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9573A6-EDCB-394E-970F-665C3BE81F08}"/>
              </a:ext>
            </a:extLst>
          </p:cNvPr>
          <p:cNvGrpSpPr/>
          <p:nvPr/>
        </p:nvGrpSpPr>
        <p:grpSpPr>
          <a:xfrm>
            <a:off x="8318500" y="3695701"/>
            <a:ext cx="838200" cy="461665"/>
            <a:chOff x="5334000" y="5943600"/>
            <a:chExt cx="838200" cy="4616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60A3BD-DDAB-4F4A-AAD9-C80BD623B581}"/>
                </a:ext>
              </a:extLst>
            </p:cNvPr>
            <p:cNvSpPr txBox="1"/>
            <p:nvPr/>
          </p:nvSpPr>
          <p:spPr>
            <a:xfrm>
              <a:off x="5334000" y="594360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m</a:t>
              </a:r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083DC9D8-95EC-9545-A937-20960D83016A}"/>
                </a:ext>
              </a:extLst>
            </p:cNvPr>
            <p:cNvSpPr/>
            <p:nvPr/>
          </p:nvSpPr>
          <p:spPr>
            <a:xfrm>
              <a:off x="5715000" y="6060132"/>
              <a:ext cx="457200" cy="2286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C8C053-FBE9-A342-9E24-2A4FFFC72C2B}"/>
              </a:ext>
            </a:extLst>
          </p:cNvPr>
          <p:cNvGrpSpPr/>
          <p:nvPr/>
        </p:nvGrpSpPr>
        <p:grpSpPr>
          <a:xfrm>
            <a:off x="8305800" y="1371600"/>
            <a:ext cx="838200" cy="2057400"/>
            <a:chOff x="3200400" y="1604665"/>
            <a:chExt cx="838200" cy="20574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1958D66-CA9D-8446-A922-44475456B357}"/>
                </a:ext>
              </a:extLst>
            </p:cNvPr>
            <p:cNvSpPr/>
            <p:nvPr/>
          </p:nvSpPr>
          <p:spPr>
            <a:xfrm>
              <a:off x="3276600" y="1604665"/>
              <a:ext cx="762000" cy="1976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4AB5AD-C056-084E-B80F-C5A383F5FCB7}"/>
                </a:ext>
              </a:extLst>
            </p:cNvPr>
            <p:cNvSpPr txBox="1"/>
            <p:nvPr/>
          </p:nvSpPr>
          <p:spPr>
            <a:xfrm>
              <a:off x="3200400" y="320040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H</a:t>
              </a:r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566993E2-B1A3-424C-9D48-D7104D959B45}"/>
                </a:ext>
              </a:extLst>
            </p:cNvPr>
            <p:cNvSpPr/>
            <p:nvPr/>
          </p:nvSpPr>
          <p:spPr>
            <a:xfrm>
              <a:off x="3581400" y="3316932"/>
              <a:ext cx="457200" cy="2286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966F5DC-5334-9A48-B780-D00ED6845992}"/>
              </a:ext>
            </a:extLst>
          </p:cNvPr>
          <p:cNvSpPr/>
          <p:nvPr/>
        </p:nvSpPr>
        <p:spPr>
          <a:xfrm>
            <a:off x="8382000" y="373380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8C6F22-DD1C-DA4A-9E46-3332E56B5A54}"/>
              </a:ext>
            </a:extLst>
          </p:cNvPr>
          <p:cNvGrpSpPr/>
          <p:nvPr/>
        </p:nvGrpSpPr>
        <p:grpSpPr>
          <a:xfrm>
            <a:off x="8305800" y="2514601"/>
            <a:ext cx="838200" cy="461665"/>
            <a:chOff x="5334000" y="5943600"/>
            <a:chExt cx="838200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DC60D0-2F67-DA40-8D18-29E79086C27B}"/>
                </a:ext>
              </a:extLst>
            </p:cNvPr>
            <p:cNvSpPr txBox="1"/>
            <p:nvPr/>
          </p:nvSpPr>
          <p:spPr>
            <a:xfrm>
              <a:off x="5334000" y="594360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m</a:t>
              </a: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231EC0B7-5C52-6C48-BEB9-455F6B9095F2}"/>
                </a:ext>
              </a:extLst>
            </p:cNvPr>
            <p:cNvSpPr/>
            <p:nvPr/>
          </p:nvSpPr>
          <p:spPr>
            <a:xfrm>
              <a:off x="5715000" y="6060132"/>
              <a:ext cx="457200" cy="2286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00C11B-540D-714A-935E-F8BB8EE4842F}"/>
              </a:ext>
            </a:extLst>
          </p:cNvPr>
          <p:cNvGrpSpPr/>
          <p:nvPr/>
        </p:nvGrpSpPr>
        <p:grpSpPr>
          <a:xfrm>
            <a:off x="7391400" y="3348336"/>
            <a:ext cx="838200" cy="461665"/>
            <a:chOff x="5334000" y="5943600"/>
            <a:chExt cx="838200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1354A8-610B-7043-BF21-7066AFCC9D9A}"/>
                </a:ext>
              </a:extLst>
            </p:cNvPr>
            <p:cNvSpPr txBox="1"/>
            <p:nvPr/>
          </p:nvSpPr>
          <p:spPr>
            <a:xfrm>
              <a:off x="5334000" y="594360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m</a:t>
              </a:r>
            </a:p>
          </p:txBody>
        </p: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8360835A-44AB-A840-B2FA-A2199877EB91}"/>
                </a:ext>
              </a:extLst>
            </p:cNvPr>
            <p:cNvSpPr/>
            <p:nvPr/>
          </p:nvSpPr>
          <p:spPr>
            <a:xfrm>
              <a:off x="5715000" y="6060132"/>
              <a:ext cx="457200" cy="2286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84E671C-2502-E748-9276-C289FE694607}"/>
              </a:ext>
            </a:extLst>
          </p:cNvPr>
          <p:cNvSpPr/>
          <p:nvPr/>
        </p:nvSpPr>
        <p:spPr>
          <a:xfrm>
            <a:off x="8382000" y="342900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5D22D8-7461-F14E-BBCC-32353DF6CC3D}"/>
              </a:ext>
            </a:extLst>
          </p:cNvPr>
          <p:cNvGrpSpPr/>
          <p:nvPr/>
        </p:nvGrpSpPr>
        <p:grpSpPr>
          <a:xfrm>
            <a:off x="7391400" y="2971801"/>
            <a:ext cx="838200" cy="461665"/>
            <a:chOff x="3124200" y="3505200"/>
            <a:chExt cx="838200" cy="46166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F257363-224C-D54A-ACF8-F5240ED277D3}"/>
                </a:ext>
              </a:extLst>
            </p:cNvPr>
            <p:cNvSpPr txBox="1"/>
            <p:nvPr/>
          </p:nvSpPr>
          <p:spPr>
            <a:xfrm>
              <a:off x="3124200" y="350520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L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3ABEE517-EECD-3E44-99AA-53FCDC133260}"/>
                </a:ext>
              </a:extLst>
            </p:cNvPr>
            <p:cNvSpPr/>
            <p:nvPr/>
          </p:nvSpPr>
          <p:spPr>
            <a:xfrm>
              <a:off x="3505200" y="3621732"/>
              <a:ext cx="457200" cy="2286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6F940CF-80AE-D148-B6AC-9FD47E04116C}"/>
              </a:ext>
            </a:extLst>
          </p:cNvPr>
          <p:cNvSpPr txBox="1"/>
          <p:nvPr/>
        </p:nvSpPr>
        <p:spPr>
          <a:xfrm>
            <a:off x="5168901" y="523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BC5FE-BB3B-E243-AD7E-587DEAEADD4C}"/>
              </a:ext>
            </a:extLst>
          </p:cNvPr>
          <p:cNvSpPr/>
          <p:nvPr/>
        </p:nvSpPr>
        <p:spPr>
          <a:xfrm>
            <a:off x="8382000" y="243840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E5C399C-C72F-D64E-8C38-E674A176FC63}"/>
              </a:ext>
            </a:extLst>
          </p:cNvPr>
          <p:cNvGrpSpPr/>
          <p:nvPr/>
        </p:nvGrpSpPr>
        <p:grpSpPr>
          <a:xfrm>
            <a:off x="6324600" y="2971800"/>
            <a:ext cx="1905000" cy="990600"/>
            <a:chOff x="3733800" y="2971800"/>
            <a:chExt cx="1905000" cy="990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1E41267-CC89-7F41-84E7-BAFF6B6A7E0B}"/>
                </a:ext>
              </a:extLst>
            </p:cNvPr>
            <p:cNvGrpSpPr/>
            <p:nvPr/>
          </p:nvGrpSpPr>
          <p:grpSpPr>
            <a:xfrm>
              <a:off x="3733800" y="2971800"/>
              <a:ext cx="1143262" cy="847130"/>
              <a:chOff x="2743200" y="3500735"/>
              <a:chExt cx="1143262" cy="8471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0A27CD-79EC-6B4D-924C-10F3C213A4AD}"/>
                  </a:ext>
                </a:extLst>
              </p:cNvPr>
              <p:cNvSpPr txBox="1"/>
              <p:nvPr/>
            </p:nvSpPr>
            <p:spPr>
              <a:xfrm>
                <a:off x="2819400" y="3500735"/>
                <a:ext cx="369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m</a:t>
                </a:r>
              </a:p>
            </p:txBody>
          </p:sp>
          <p:sp>
            <p:nvSpPr>
              <p:cNvPr id="75" name="Right Arrow 74">
                <a:extLst>
                  <a:ext uri="{FF2B5EF4-FFF2-40B4-BE49-F238E27FC236}">
                    <a16:creationId xmlns:a16="http://schemas.microsoft.com/office/drawing/2014/main" id="{54E13B8A-8916-C94E-9A62-BD1AE94A4E51}"/>
                  </a:ext>
                </a:extLst>
              </p:cNvPr>
              <p:cNvSpPr/>
              <p:nvPr/>
            </p:nvSpPr>
            <p:spPr>
              <a:xfrm>
                <a:off x="3200400" y="3617267"/>
                <a:ext cx="457200" cy="228600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7C9851-3F60-D941-A483-5CC8D721F5F1}"/>
                  </a:ext>
                </a:extLst>
              </p:cNvPr>
              <p:cNvSpPr txBox="1"/>
              <p:nvPr/>
            </p:nvSpPr>
            <p:spPr>
              <a:xfrm>
                <a:off x="2743200" y="3886200"/>
                <a:ext cx="1143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Found!</a:t>
                </a: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15B8D1-5F94-B847-8994-86FA3A75C26F}"/>
                </a:ext>
              </a:extLst>
            </p:cNvPr>
            <p:cNvSpPr/>
            <p:nvPr/>
          </p:nvSpPr>
          <p:spPr>
            <a:xfrm>
              <a:off x="4876800" y="3429000"/>
              <a:ext cx="762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05735"/>
              </p:ext>
            </p:extLst>
          </p:nvPr>
        </p:nvGraphicFramePr>
        <p:xfrm>
          <a:off x="886780" y="4775200"/>
          <a:ext cx="3787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11">
                  <a:extLst>
                    <a:ext uri="{9D8B030D-6E8A-4147-A177-3AD203B41FA5}">
                      <a16:colId xmlns:a16="http://schemas.microsoft.com/office/drawing/2014/main" val="3295260673"/>
                    </a:ext>
                  </a:extLst>
                </a:gridCol>
                <a:gridCol w="1262511">
                  <a:extLst>
                    <a:ext uri="{9D8B030D-6E8A-4147-A177-3AD203B41FA5}">
                      <a16:colId xmlns:a16="http://schemas.microsoft.com/office/drawing/2014/main" val="524848922"/>
                    </a:ext>
                  </a:extLst>
                </a:gridCol>
                <a:gridCol w="1262511">
                  <a:extLst>
                    <a:ext uri="{9D8B030D-6E8A-4147-A177-3AD203B41FA5}">
                      <a16:colId xmlns:a16="http://schemas.microsoft.com/office/drawing/2014/main" val="36423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6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4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4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1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5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7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207A-6C48-C547-900E-2B9802DC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Performance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C153-D28D-8F47-8E6F-0470677B0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5105400"/>
          </a:xfrm>
        </p:spPr>
        <p:txBody>
          <a:bodyPr/>
          <a:lstStyle/>
          <a:p>
            <a:r>
              <a:rPr lang="en-US" dirty="0"/>
              <a:t>Runtime performance?</a:t>
            </a:r>
          </a:p>
          <a:p>
            <a:pPr lvl="1"/>
            <a:r>
              <a:rPr lang="en-US" dirty="0"/>
              <a:t>Search requires O(log N) steps for an array with N elements</a:t>
            </a:r>
          </a:p>
          <a:p>
            <a:r>
              <a:rPr lang="en-US" dirty="0"/>
              <a:t>Binary search also good for “approximate matching” where we wish to know those items “close to” the searched item</a:t>
            </a:r>
          </a:p>
          <a:p>
            <a:r>
              <a:rPr lang="en-US" dirty="0"/>
              <a:t>But the data must be stored in an array</a:t>
            </a:r>
          </a:p>
          <a:p>
            <a:pPr lvl="1"/>
            <a:r>
              <a:rPr lang="en-US" dirty="0"/>
              <a:t>What if we need to interleave add / delete operations with search operations?</a:t>
            </a:r>
          </a:p>
        </p:txBody>
      </p:sp>
    </p:spTree>
    <p:extLst>
      <p:ext uri="{BB962C8B-B14F-4D97-AF65-F5344CB8AC3E}">
        <p14:creationId xmlns:p14="http://schemas.microsoft.com/office/powerpoint/2010/main" val="8341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25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2658</Words>
  <Application>Microsoft Office PowerPoint</Application>
  <PresentationFormat>Widescreen</PresentationFormat>
  <Paragraphs>601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ＭＳ Ｐゴシック</vt:lpstr>
      <vt:lpstr>Arial</vt:lpstr>
      <vt:lpstr>Calibri</vt:lpstr>
      <vt:lpstr>Courier</vt:lpstr>
      <vt:lpstr>Symbol</vt:lpstr>
      <vt:lpstr>Office Theme</vt:lpstr>
      <vt:lpstr>Search Part 1: Binary Search </vt:lpstr>
      <vt:lpstr>Outline</vt:lpstr>
      <vt:lpstr>Problem Statement</vt:lpstr>
      <vt:lpstr>Binary Search: Basic Idea</vt:lpstr>
      <vt:lpstr>Binary Search</vt:lpstr>
      <vt:lpstr>Binary Search Example</vt:lpstr>
      <vt:lpstr>Binary Search Example</vt:lpstr>
      <vt:lpstr>Binary Search: Performance and Limitations</vt:lpstr>
      <vt:lpstr>PowerPoint Presentation</vt:lpstr>
      <vt:lpstr>Search Part 2: Binary Search Trees</vt:lpstr>
      <vt:lpstr>Outline</vt:lpstr>
      <vt:lpstr>Binary Search Tree Node Data Structure</vt:lpstr>
      <vt:lpstr>Binary Search Tree</vt:lpstr>
      <vt:lpstr>Binary Search Tree Example</vt:lpstr>
      <vt:lpstr>Binary Search Tree Example</vt:lpstr>
      <vt:lpstr>Binary Search Tree Example</vt:lpstr>
      <vt:lpstr>PowerPoint Presentation</vt:lpstr>
      <vt:lpstr>Search Part 3: BST Operations - 1</vt:lpstr>
      <vt:lpstr>Outline</vt:lpstr>
      <vt:lpstr>Binary Search Tree Operations</vt:lpstr>
      <vt:lpstr>Operations: PrintTree</vt:lpstr>
      <vt:lpstr>Operations: Search</vt:lpstr>
      <vt:lpstr>Example: Search</vt:lpstr>
      <vt:lpstr>Operations: Maximum/Minimum</vt:lpstr>
      <vt:lpstr>Successor</vt:lpstr>
      <vt:lpstr>Successor</vt:lpstr>
      <vt:lpstr>Successor</vt:lpstr>
      <vt:lpstr>PowerPoint Presentation</vt:lpstr>
      <vt:lpstr>Search Part 4: BST Operations - 2</vt:lpstr>
      <vt:lpstr>Operations: Node Insert</vt:lpstr>
      <vt:lpstr>Operations: Node Delete</vt:lpstr>
      <vt:lpstr>Node Delete: Case 2</vt:lpstr>
      <vt:lpstr>Node Delete: Case 2</vt:lpstr>
      <vt:lpstr>Node Delete: Case 3A</vt:lpstr>
      <vt:lpstr>Node Delete: Case 3A</vt:lpstr>
      <vt:lpstr>Node Delete: Case 3B</vt:lpstr>
      <vt:lpstr>Node Delete: Case 3B</vt:lpstr>
      <vt:lpstr>PowerPoint Presentation</vt:lpstr>
      <vt:lpstr>Search Part 5: BST Performance &amp; Tree Traversals</vt:lpstr>
      <vt:lpstr>Binary Search Tree Performance</vt:lpstr>
      <vt:lpstr>Binary Search Tree Performance</vt:lpstr>
      <vt:lpstr>Binary Search Tree Height</vt:lpstr>
      <vt:lpstr>Outline</vt:lpstr>
      <vt:lpstr>Recall: PrintTree</vt:lpstr>
      <vt:lpstr>Order of Operations</vt:lpstr>
      <vt:lpstr>Tree Traversal Orders</vt:lpstr>
      <vt:lpstr>Final Comments</vt:lpstr>
    </vt:vector>
  </TitlesOfParts>
  <Company>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Simulation: Exploring Dynamic System Behaviour</dc:title>
  <dc:creator>Richard Fujimoto</dc:creator>
  <cp:lastModifiedBy>Elizabeth Cherry</cp:lastModifiedBy>
  <cp:revision>555</cp:revision>
  <cp:lastPrinted>2011-11-16T15:44:48Z</cp:lastPrinted>
  <dcterms:created xsi:type="dcterms:W3CDTF">2009-02-11T14:33:31Z</dcterms:created>
  <dcterms:modified xsi:type="dcterms:W3CDTF">2020-10-29T19:26:17Z</dcterms:modified>
</cp:coreProperties>
</file>