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43"/>
  </p:handoutMasterIdLst>
  <p:sldIdLst>
    <p:sldId id="256" r:id="rId3"/>
    <p:sldId id="615" r:id="rId4"/>
    <p:sldId id="300" r:id="rId5"/>
    <p:sldId id="606" r:id="rId6"/>
    <p:sldId id="607" r:id="rId7"/>
    <p:sldId id="278" r:id="rId8"/>
    <p:sldId id="609" r:id="rId9"/>
    <p:sldId id="610" r:id="rId10"/>
    <p:sldId id="626" r:id="rId11"/>
    <p:sldId id="624" r:id="rId12"/>
    <p:sldId id="625" r:id="rId13"/>
    <p:sldId id="283" r:id="rId14"/>
    <p:sldId id="611" r:id="rId15"/>
    <p:sldId id="612" r:id="rId16"/>
    <p:sldId id="613" r:id="rId17"/>
    <p:sldId id="289" r:id="rId18"/>
    <p:sldId id="614" r:id="rId19"/>
    <p:sldId id="616" r:id="rId20"/>
    <p:sldId id="617" r:id="rId21"/>
    <p:sldId id="618" r:id="rId22"/>
    <p:sldId id="619" r:id="rId23"/>
    <p:sldId id="620" r:id="rId24"/>
    <p:sldId id="621" r:id="rId25"/>
    <p:sldId id="297" r:id="rId26"/>
    <p:sldId id="299" r:id="rId27"/>
    <p:sldId id="290" r:id="rId28"/>
    <p:sldId id="292" r:id="rId29"/>
    <p:sldId id="293" r:id="rId30"/>
    <p:sldId id="298" r:id="rId31"/>
    <p:sldId id="637" r:id="rId32"/>
    <p:sldId id="622" r:id="rId33"/>
    <p:sldId id="628" r:id="rId34"/>
    <p:sldId id="629" r:id="rId35"/>
    <p:sldId id="630" r:id="rId36"/>
    <p:sldId id="631" r:id="rId37"/>
    <p:sldId id="632" r:id="rId38"/>
    <p:sldId id="633" r:id="rId39"/>
    <p:sldId id="634" r:id="rId40"/>
    <p:sldId id="635" r:id="rId41"/>
    <p:sldId id="63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1" autoAdjust="0"/>
    <p:restoredTop sz="95073" autoAdjust="0"/>
  </p:normalViewPr>
  <p:slideViewPr>
    <p:cSldViewPr snapToGrid="0" snapToObjects="1">
      <p:cViewPr varScale="1">
        <p:scale>
          <a:sx n="58" d="100"/>
          <a:sy n="58" d="100"/>
        </p:scale>
        <p:origin x="86" y="28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04E12-9258-1848-8CBF-F27C843B11D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2B78-C611-3243-9AC6-DA049C0E7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48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2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2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4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F1919-3281-6149-ACD7-D729030043C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6691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EAAD9-DFF6-7843-95ED-2362EEA159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9527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CF3D6-6117-8847-8BBA-BBD49E762F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3049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EDF65-5825-1543-A022-53D7418281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70510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851FD-CF0E-1342-A57B-F3D3DC11664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5142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65F7D-65E6-EF4D-8334-3E42DF2F8C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466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1F1A4-3C93-4246-BCE9-4B4F3C2515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77014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1FD45-1ABE-2742-95F2-E5B676AECF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8703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3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1DB63-A062-AF4D-9CBD-0C45E743013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91247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51E6A-D9B2-A94F-B04A-15B67FA2D8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7691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7A3AD-C3C6-5341-A18D-D7D010A43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05252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D0276-D3A5-6E4C-A896-A210A992CD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92803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4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3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521E-1E88-E947-9988-F9DBA545B0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337" y="1581786"/>
            <a:ext cx="11387137" cy="2289175"/>
          </a:xfrm>
        </p:spPr>
        <p:txBody>
          <a:bodyPr>
            <a:normAutofit/>
          </a:bodyPr>
          <a:lstStyle/>
          <a:p>
            <a:r>
              <a:rPr lang="en-US" dirty="0" smtClean="0"/>
              <a:t>Pipelining / Cache Intro</a:t>
            </a:r>
            <a:br>
              <a:rPr lang="en-US" dirty="0" smtClean="0"/>
            </a:br>
            <a:r>
              <a:rPr lang="en-US" dirty="0" smtClean="0"/>
              <a:t>Part 1: Pipelining Motivation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8879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337" y="1581786"/>
            <a:ext cx="11387137" cy="2289175"/>
          </a:xfrm>
        </p:spPr>
        <p:txBody>
          <a:bodyPr>
            <a:normAutofit/>
          </a:bodyPr>
          <a:lstStyle/>
          <a:p>
            <a:r>
              <a:rPr lang="en-US" dirty="0" smtClean="0"/>
              <a:t>Pipelining / Cache Intro</a:t>
            </a:r>
            <a:br>
              <a:rPr lang="en-US" dirty="0" smtClean="0"/>
            </a:br>
            <a:r>
              <a:rPr lang="en-US" dirty="0" smtClean="0"/>
              <a:t>Part 2: Pipelining Analogy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7796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sz="3600" dirty="0" smtClean="0"/>
              <a:t>Pipelining analogy and overview</a:t>
            </a:r>
          </a:p>
          <a:p>
            <a:r>
              <a:rPr lang="en-US" sz="3600" dirty="0" smtClean="0"/>
              <a:t>Hazards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31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0608" y="1026758"/>
            <a:ext cx="3958914" cy="51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00"/>
            <a:ext cx="8229600" cy="1143000"/>
          </a:xfrm>
        </p:spPr>
        <p:txBody>
          <a:bodyPr/>
          <a:lstStyle/>
          <a:p>
            <a:r>
              <a:rPr lang="en-US" dirty="0"/>
              <a:t>CPU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3598" y="1409049"/>
            <a:ext cx="4364833" cy="49293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Here, five </a:t>
            </a:r>
            <a:r>
              <a:rPr lang="en-US" sz="2400" dirty="0"/>
              <a:t>steps to process each instruction</a:t>
            </a:r>
          </a:p>
          <a:p>
            <a:r>
              <a:rPr lang="en-US" sz="2400" dirty="0"/>
              <a:t>Redesign data path and control unit so each </a:t>
            </a:r>
            <a:r>
              <a:rPr lang="en-US" sz="2400" b="1" dirty="0"/>
              <a:t>step </a:t>
            </a:r>
            <a:r>
              <a:rPr lang="en-US" sz="2400" dirty="0"/>
              <a:t>can be done in one clock cycle, </a:t>
            </a:r>
            <a:r>
              <a:rPr lang="en-US" sz="2400" dirty="0" smtClean="0"/>
              <a:t>rather than each instruction, </a:t>
            </a:r>
            <a:r>
              <a:rPr lang="en-US" sz="2400" dirty="0" smtClean="0">
                <a:solidFill>
                  <a:srgbClr val="FF0000"/>
                </a:solidFill>
              </a:rPr>
              <a:t>assuming </a:t>
            </a:r>
            <a:r>
              <a:rPr lang="en-US" sz="2400" dirty="0">
                <a:solidFill>
                  <a:srgbClr val="FF0000"/>
                </a:solidFill>
              </a:rPr>
              <a:t>we do not need to wait for memory</a:t>
            </a:r>
          </a:p>
          <a:p>
            <a:r>
              <a:rPr lang="en-US" sz="2400" dirty="0"/>
              <a:t>Organize hardware into an assembly line to process instructions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46047" y="1317041"/>
            <a:ext cx="2022086" cy="6849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Instruction Fetch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2454" y="2352336"/>
            <a:ext cx="128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7172" y="2961949"/>
            <a:ext cx="112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9522" y="3515718"/>
            <a:ext cx="118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data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978844" y="2794339"/>
            <a:ext cx="133138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70954" y="3316609"/>
            <a:ext cx="133138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63064" y="3888195"/>
            <a:ext cx="133138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400000">
            <a:off x="5940821" y="308577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60287" y="1254867"/>
            <a:ext cx="8881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CPU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46047" y="2236609"/>
            <a:ext cx="2022086" cy="6849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6047" y="3156177"/>
            <a:ext cx="2022086" cy="6849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Fetch Operands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46047" y="4075745"/>
            <a:ext cx="2022086" cy="6849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Execute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46047" y="4995313"/>
            <a:ext cx="2022086" cy="6849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Store Result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88419" y="2001972"/>
            <a:ext cx="0" cy="234637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88419" y="2909864"/>
            <a:ext cx="0" cy="234637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88419" y="3817756"/>
            <a:ext cx="0" cy="234637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88419" y="4725648"/>
            <a:ext cx="0" cy="234637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38818" y="3331770"/>
            <a:ext cx="1330607" cy="3698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43258" y="3866369"/>
            <a:ext cx="1326167" cy="3698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32" name="Freeform 31"/>
          <p:cNvSpPr/>
          <p:nvPr/>
        </p:nvSpPr>
        <p:spPr>
          <a:xfrm>
            <a:off x="1212124" y="4441378"/>
            <a:ext cx="1035693" cy="406857"/>
          </a:xfrm>
          <a:custGeom>
            <a:avLst/>
            <a:gdLst>
              <a:gd name="connsiteX0" fmla="*/ 0 w 1035693"/>
              <a:gd name="connsiteY0" fmla="*/ 12329 h 406857"/>
              <a:gd name="connsiteX1" fmla="*/ 406880 w 1035693"/>
              <a:gd name="connsiteY1" fmla="*/ 12329 h 406857"/>
              <a:gd name="connsiteX2" fmla="*/ 517847 w 1035693"/>
              <a:gd name="connsiteY2" fmla="*/ 147948 h 406857"/>
              <a:gd name="connsiteX3" fmla="*/ 641143 w 1035693"/>
              <a:gd name="connsiteY3" fmla="*/ 12329 h 406857"/>
              <a:gd name="connsiteX4" fmla="*/ 1035693 w 1035693"/>
              <a:gd name="connsiteY4" fmla="*/ 0 h 406857"/>
              <a:gd name="connsiteX5" fmla="*/ 776770 w 1035693"/>
              <a:gd name="connsiteY5" fmla="*/ 406857 h 406857"/>
              <a:gd name="connsiteX6" fmla="*/ 135627 w 1035693"/>
              <a:gd name="connsiteY6" fmla="*/ 394528 h 406857"/>
              <a:gd name="connsiteX7" fmla="*/ 0 w 1035693"/>
              <a:gd name="connsiteY7" fmla="*/ 12329 h 4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5693" h="406857">
                <a:moveTo>
                  <a:pt x="0" y="12329"/>
                </a:moveTo>
                <a:lnTo>
                  <a:pt x="406880" y="12329"/>
                </a:lnTo>
                <a:lnTo>
                  <a:pt x="517847" y="147948"/>
                </a:lnTo>
                <a:lnTo>
                  <a:pt x="641143" y="12329"/>
                </a:lnTo>
                <a:lnTo>
                  <a:pt x="1035693" y="0"/>
                </a:lnTo>
                <a:lnTo>
                  <a:pt x="776770" y="406857"/>
                </a:lnTo>
                <a:lnTo>
                  <a:pt x="135627" y="394528"/>
                </a:lnTo>
                <a:lnTo>
                  <a:pt x="0" y="12329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58392" y="4845622"/>
            <a:ext cx="117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Arithmetic</a:t>
            </a:r>
          </a:p>
          <a:p>
            <a:pPr algn="ctr"/>
            <a:r>
              <a:rPr lang="en-US" dirty="0"/>
              <a:t>Circuits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87677" y="5706422"/>
            <a:ext cx="136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 Unit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497424" y="1146400"/>
            <a:ext cx="2324001" cy="4960108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60288" y="2236609"/>
            <a:ext cx="1330607" cy="9297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Register File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60288" y="5686946"/>
            <a:ext cx="113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Path</a:t>
            </a:r>
          </a:p>
        </p:txBody>
      </p:sp>
    </p:spTree>
    <p:extLst>
      <p:ext uri="{BB962C8B-B14F-4D97-AF65-F5344CB8AC3E}">
        <p14:creationId xmlns:p14="http://schemas.microsoft.com/office/powerpoint/2010/main" val="113539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Laundry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laundry with four stages: washing, drying, folding, and stashing (putting away)</a:t>
            </a:r>
          </a:p>
          <a:p>
            <a:r>
              <a:rPr lang="en-US" dirty="0" smtClean="0"/>
              <a:t>Each stage takes 30 minutes</a:t>
            </a:r>
          </a:p>
          <a:p>
            <a:r>
              <a:rPr lang="en-US" dirty="0" smtClean="0"/>
              <a:t>Doing 4 sequential loads of laundry may look like this: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638446"/>
              </p:ext>
            </p:extLst>
          </p:nvPr>
        </p:nvGraphicFramePr>
        <p:xfrm>
          <a:off x="1747744" y="3854974"/>
          <a:ext cx="8741665" cy="2821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1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1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1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0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Task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6pm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6:30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7:30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8:30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9:30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Fold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Stash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Wash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Fold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10pm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10:30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11:30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12am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12:30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1:30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Wash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Fold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Stash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Wash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Fold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2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Laundry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1571"/>
            <a:ext cx="10972800" cy="4525963"/>
          </a:xfrm>
        </p:spPr>
        <p:txBody>
          <a:bodyPr/>
          <a:lstStyle/>
          <a:p>
            <a:r>
              <a:rPr lang="en-US" dirty="0" smtClean="0"/>
              <a:t>Laundry can be “pipelined”: break down the overall task of laundry into four smaller sub-components</a:t>
            </a:r>
          </a:p>
          <a:p>
            <a:r>
              <a:rPr lang="en-US" dirty="0" smtClean="0"/>
              <a:t>With pipelined laundry, by when would the 4 loads of laundry be done?</a:t>
            </a:r>
          </a:p>
          <a:p>
            <a:pPr marL="0" indent="0">
              <a:buNone/>
            </a:pPr>
            <a:r>
              <a:rPr lang="en-US" dirty="0" smtClean="0"/>
              <a:t>Sequential laundry case: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643841"/>
              </p:ext>
            </p:extLst>
          </p:nvPr>
        </p:nvGraphicFramePr>
        <p:xfrm>
          <a:off x="1747744" y="3883546"/>
          <a:ext cx="8741665" cy="2821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1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1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1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0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Task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6pm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6:30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7:30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8:30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9:30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Fold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Stash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Fold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10pm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10:30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11:30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12am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12:30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1:30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Wash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Fold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Fold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16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Laundry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pipelined laundry, by when would the 4 loads of laundry be done?</a:t>
            </a:r>
          </a:p>
          <a:p>
            <a:r>
              <a:rPr lang="en-US" dirty="0" smtClean="0"/>
              <a:t>By 9:30pm instead of 2am—a savings of 4.5 hours!</a:t>
            </a:r>
          </a:p>
          <a:p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806485"/>
              </p:ext>
            </p:extLst>
          </p:nvPr>
        </p:nvGraphicFramePr>
        <p:xfrm>
          <a:off x="2067688" y="3533026"/>
          <a:ext cx="7612384" cy="2579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1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59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Task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6pm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6:30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7:30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8:30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Fold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Fold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Stash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Fold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Fold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Stash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7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946"/>
            <a:ext cx="8229600" cy="864542"/>
          </a:xfrm>
        </p:spPr>
        <p:txBody>
          <a:bodyPr/>
          <a:lstStyle/>
          <a:p>
            <a:r>
              <a:rPr lang="en-US" dirty="0"/>
              <a:t>Instruction 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302" y="5351682"/>
            <a:ext cx="10972800" cy="1506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is the CPI?</a:t>
            </a:r>
          </a:p>
          <a:p>
            <a:pPr marL="0" indent="0">
              <a:buNone/>
            </a:pPr>
            <a:r>
              <a:rPr lang="en-US" sz="2800" dirty="0"/>
              <a:t>If everything works properly, one instruction completes execution each clock cycle, yielding a CPI of 1.0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646686" y="1247115"/>
            <a:ext cx="2022086" cy="3248776"/>
            <a:chOff x="122686" y="1021335"/>
            <a:chExt cx="2022086" cy="3248776"/>
          </a:xfrm>
        </p:grpSpPr>
        <p:sp>
          <p:nvSpPr>
            <p:cNvPr id="4" name="Rectangle 3"/>
            <p:cNvSpPr/>
            <p:nvPr/>
          </p:nvSpPr>
          <p:spPr>
            <a:xfrm>
              <a:off x="122686" y="1447981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Instruction Fetch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2686" y="2053944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Decode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2686" y="2659907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Fetch Operands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2686" y="3265870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Execute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686" y="3871833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Store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076" y="1021335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Hardware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78120" y="1833458"/>
              <a:ext cx="0" cy="23463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178315" y="2441145"/>
              <a:ext cx="0" cy="23463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78510" y="3042482"/>
              <a:ext cx="0" cy="23463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78705" y="3646994"/>
              <a:ext cx="0" cy="23463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810000" y="1699162"/>
            <a:ext cx="6413500" cy="2873233"/>
            <a:chOff x="2286000" y="1473381"/>
            <a:chExt cx="6413500" cy="2873233"/>
          </a:xfrm>
        </p:grpSpPr>
        <p:sp>
          <p:nvSpPr>
            <p:cNvPr id="18" name="Rectangle 17"/>
            <p:cNvSpPr/>
            <p:nvPr/>
          </p:nvSpPr>
          <p:spPr>
            <a:xfrm>
              <a:off x="2286000" y="1473381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</a:t>
              </a:r>
              <a:r>
                <a:rPr lang="en-US" sz="1600" dirty="0" err="1">
                  <a:solidFill>
                    <a:srgbClr val="000000"/>
                  </a:solidFill>
                </a:rPr>
                <a:t>instr</a:t>
              </a:r>
              <a:r>
                <a:rPr lang="en-US" sz="1600" dirty="0">
                  <a:solidFill>
                    <a:srgbClr val="000000"/>
                  </a:solidFill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8700" y="2104845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decode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1400" y="2736309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op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34100" y="3367773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execute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16800" y="3999237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store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10000" y="4785081"/>
            <a:ext cx="6743700" cy="792381"/>
            <a:chOff x="2286000" y="4559300"/>
            <a:chExt cx="6743700" cy="79238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286000" y="4699000"/>
              <a:ext cx="6743700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2860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5687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514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341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4168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6995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311400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90925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j+1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j+2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2675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j+3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42200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j+4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86350" y="1699162"/>
            <a:ext cx="5130800" cy="2241769"/>
            <a:chOff x="2286000" y="1473381"/>
            <a:chExt cx="5130800" cy="2241769"/>
          </a:xfrm>
        </p:grpSpPr>
        <p:sp>
          <p:nvSpPr>
            <p:cNvPr id="45" name="Rectangle 44"/>
            <p:cNvSpPr/>
            <p:nvPr/>
          </p:nvSpPr>
          <p:spPr>
            <a:xfrm>
              <a:off x="2286000" y="1473381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i+1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68700" y="2104845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decode i+1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51400" y="2736309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op i+1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34100" y="3367773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execute i+1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369050" y="1699993"/>
            <a:ext cx="3848100" cy="1610305"/>
            <a:chOff x="2286000" y="1473381"/>
            <a:chExt cx="3848100" cy="16103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2286000" y="1473381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i+2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68700" y="2104845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decode i+2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51400" y="2736309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op i+2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648575" y="1699993"/>
            <a:ext cx="2565400" cy="978841"/>
            <a:chOff x="2286000" y="1473381"/>
            <a:chExt cx="2565400" cy="97884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2286000" y="1473381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i+3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68700" y="2104845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decode i+3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8931275" y="1699162"/>
            <a:ext cx="1282700" cy="347377"/>
          </a:xfrm>
          <a:prstGeom prst="rect">
            <a:avLst/>
          </a:prstGeom>
          <a:solidFill>
            <a:srgbClr val="DDD9C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fetch i+4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89" y="835754"/>
            <a:ext cx="12192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Pipelining is a form </a:t>
            </a:r>
            <a:r>
              <a:rPr lang="en-US" sz="2200" smtClean="0"/>
              <a:t>of instruction-level </a:t>
            </a:r>
            <a:r>
              <a:rPr lang="en-US" sz="2200" dirty="0" smtClean="0"/>
              <a:t>parallelism (ILP): done by compiler and hardware, not programmer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5507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 from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some factors that affect the speedup achieved by pipelining?</a:t>
            </a:r>
          </a:p>
          <a:p>
            <a:pPr lvl="1"/>
            <a:r>
              <a:rPr lang="en-US" dirty="0"/>
              <a:t>Time to “fill” and “drain” the pipeline when starting and stopping </a:t>
            </a:r>
            <a:endParaRPr lang="en-US" dirty="0" smtClean="0"/>
          </a:p>
          <a:p>
            <a:pPr lvl="1"/>
            <a:r>
              <a:rPr lang="en-US" dirty="0" smtClean="0"/>
              <a:t>Number </a:t>
            </a:r>
            <a:r>
              <a:rPr lang="en-US" dirty="0"/>
              <a:t>of stages</a:t>
            </a:r>
          </a:p>
          <a:p>
            <a:pPr lvl="1"/>
            <a:r>
              <a:rPr lang="en-US" dirty="0" smtClean="0"/>
              <a:t>Limited by the slowest pipeline stage</a:t>
            </a:r>
          </a:p>
          <a:p>
            <a:pPr lvl="1"/>
            <a:r>
              <a:rPr lang="en-US" dirty="0" smtClean="0"/>
              <a:t>Unbalanced lengths of pipe stages can reduce speedup</a:t>
            </a:r>
          </a:p>
          <a:p>
            <a:pPr lvl="1"/>
            <a:r>
              <a:rPr lang="en-US" dirty="0"/>
              <a:t>Dependences—might have to stall (e.g., wait for result from earlier stage)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5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337" y="1581786"/>
            <a:ext cx="11387137" cy="2289175"/>
          </a:xfrm>
        </p:spPr>
        <p:txBody>
          <a:bodyPr>
            <a:normAutofit/>
          </a:bodyPr>
          <a:lstStyle/>
          <a:p>
            <a:r>
              <a:rPr lang="en-US" dirty="0" smtClean="0"/>
              <a:t>Pipelining / Cache Intro</a:t>
            </a:r>
            <a:br>
              <a:rPr lang="en-US" dirty="0" smtClean="0"/>
            </a:br>
            <a:r>
              <a:rPr lang="en-US" dirty="0" smtClean="0"/>
              <a:t>Part 3: Pipeline Hazards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6764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Motivation</a:t>
            </a:r>
          </a:p>
          <a:p>
            <a:r>
              <a:rPr lang="en-US" sz="3600" dirty="0" smtClean="0"/>
              <a:t>Pipelining analogy and overview</a:t>
            </a:r>
          </a:p>
          <a:p>
            <a:r>
              <a:rPr lang="en-US" sz="3600" dirty="0" smtClean="0"/>
              <a:t>Hazards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94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Pipelining analogy and overview</a:t>
            </a:r>
          </a:p>
          <a:p>
            <a:r>
              <a:rPr lang="en-US" sz="3600" dirty="0" smtClean="0"/>
              <a:t>Hazards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178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Pipeline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Pipelining has the potential to get us into trouble: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Structural hazards </a:t>
            </a:r>
            <a:r>
              <a:rPr lang="en-US" dirty="0" smtClean="0"/>
              <a:t>attempt to use the same resource in two different ways at the same time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Control hazards </a:t>
            </a:r>
            <a:r>
              <a:rPr lang="en-US" dirty="0"/>
              <a:t>attempt to make a decision (e.g., branch) before a condition is evaluated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Data hazards </a:t>
            </a:r>
            <a:r>
              <a:rPr lang="en-US" dirty="0" smtClean="0"/>
              <a:t>attempt to use an item (e.g., a result needed to execute an instruction) before it is ready</a:t>
            </a:r>
          </a:p>
        </p:txBody>
      </p:sp>
    </p:spTree>
    <p:extLst>
      <p:ext uri="{BB962C8B-B14F-4D97-AF65-F5344CB8AC3E}">
        <p14:creationId xmlns:p14="http://schemas.microsoft.com/office/powerpoint/2010/main" val="36046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Laundry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Below are some potential hazards that could be encountered during pipelined laundry. What type of hazard is each? </a:t>
            </a:r>
          </a:p>
          <a:p>
            <a:pPr lvl="1"/>
            <a:r>
              <a:rPr lang="en-US" dirty="0" smtClean="0"/>
              <a:t>A combined washer/dryer device replaces the separate washer and dryer</a:t>
            </a:r>
          </a:p>
          <a:p>
            <a:pPr lvl="1"/>
            <a:r>
              <a:rPr lang="en-US" dirty="0" smtClean="0"/>
              <a:t>A dirty item is being washed and before proceeding it is necessary to know if it came out clean</a:t>
            </a:r>
          </a:p>
          <a:p>
            <a:pPr lvl="1"/>
            <a:r>
              <a:rPr lang="en-US" dirty="0" smtClean="0"/>
              <a:t>The person doing the folding is busy doing the stashing</a:t>
            </a:r>
          </a:p>
          <a:p>
            <a:pPr lvl="1"/>
            <a:r>
              <a:rPr lang="en-US" dirty="0" smtClean="0"/>
              <a:t>One sock of a pair is in the dryer and one is in the washer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1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Laundry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597"/>
            <a:ext cx="10972800" cy="5257799"/>
          </a:xfrm>
        </p:spPr>
        <p:txBody>
          <a:bodyPr>
            <a:normAutofit/>
          </a:bodyPr>
          <a:lstStyle/>
          <a:p>
            <a:r>
              <a:rPr lang="en-US" dirty="0" smtClean="0"/>
              <a:t>Below are some potential hazards that could be encountered during pipelined laundry. What type of hazard is each? </a:t>
            </a:r>
          </a:p>
          <a:p>
            <a:pPr lvl="1"/>
            <a:r>
              <a:rPr lang="en-US" dirty="0" smtClean="0"/>
              <a:t>A combined washer/dryer device replaces the separate washer and dryer -&gt; </a:t>
            </a:r>
            <a:r>
              <a:rPr lang="en-US" dirty="0" smtClean="0">
                <a:solidFill>
                  <a:srgbClr val="FF0000"/>
                </a:solidFill>
              </a:rPr>
              <a:t>Structural hazard</a:t>
            </a:r>
          </a:p>
          <a:p>
            <a:pPr lvl="1"/>
            <a:r>
              <a:rPr lang="en-US" dirty="0" smtClean="0"/>
              <a:t>A dirty item is being washed and before proceeding it is necessary to know if it came out clean</a:t>
            </a:r>
            <a:r>
              <a:rPr lang="en-US" dirty="0"/>
              <a:t> 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dirty="0" smtClean="0">
                <a:solidFill>
                  <a:srgbClr val="FF0000"/>
                </a:solidFill>
              </a:rPr>
              <a:t>Control hazard</a:t>
            </a:r>
          </a:p>
          <a:p>
            <a:pPr lvl="1"/>
            <a:r>
              <a:rPr lang="en-US" dirty="0" smtClean="0"/>
              <a:t>The person doing the folding is busy doing the stashing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dirty="0">
                <a:solidFill>
                  <a:srgbClr val="FF0000"/>
                </a:solidFill>
              </a:rPr>
              <a:t>Structural hazard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One sock of a pair is in the dryer and one is in the washer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dirty="0" smtClean="0">
                <a:solidFill>
                  <a:srgbClr val="FF0000"/>
                </a:solidFill>
              </a:rPr>
              <a:t>Data hazard</a:t>
            </a:r>
            <a:r>
              <a:rPr lang="en-US" dirty="0" smtClean="0"/>
              <a:t> (cannot </a:t>
            </a:r>
            <a:r>
              <a:rPr lang="en-US" dirty="0"/>
              <a:t>fold </a:t>
            </a:r>
            <a:r>
              <a:rPr lang="en-US" dirty="0" smtClean="0"/>
              <a:t>and put away until both are together)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7462"/>
            <a:ext cx="8229600" cy="1143000"/>
          </a:xfrm>
        </p:spPr>
        <p:txBody>
          <a:bodyPr/>
          <a:lstStyle/>
          <a:p>
            <a:r>
              <a:rPr lang="en-US" dirty="0"/>
              <a:t>Issue: Structural Hazard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80" y="876302"/>
            <a:ext cx="10972800" cy="1028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Structural hazard: two different stages may need to access the same hardware resource at the same time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46686" y="1955981"/>
            <a:ext cx="2022086" cy="2822130"/>
            <a:chOff x="122686" y="1447981"/>
            <a:chExt cx="2022086" cy="2822130"/>
          </a:xfrm>
        </p:grpSpPr>
        <p:sp>
          <p:nvSpPr>
            <p:cNvPr id="5" name="Rectangle 4"/>
            <p:cNvSpPr/>
            <p:nvPr/>
          </p:nvSpPr>
          <p:spPr>
            <a:xfrm>
              <a:off x="122686" y="1447981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Instruction Fetch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2686" y="2053944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Decode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2686" y="2659907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Fetch Operands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2686" y="3265870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Execute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2686" y="3871833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Store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178120" y="1833458"/>
              <a:ext cx="0" cy="23463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78315" y="2441145"/>
              <a:ext cx="0" cy="23463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178510" y="3042482"/>
              <a:ext cx="0" cy="23463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78705" y="3646994"/>
              <a:ext cx="0" cy="23463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810000" y="1981382"/>
            <a:ext cx="6413500" cy="2873233"/>
            <a:chOff x="2286000" y="1473381"/>
            <a:chExt cx="6413500" cy="2873233"/>
          </a:xfrm>
        </p:grpSpPr>
        <p:sp>
          <p:nvSpPr>
            <p:cNvPr id="16" name="Rectangle 15"/>
            <p:cNvSpPr/>
            <p:nvPr/>
          </p:nvSpPr>
          <p:spPr>
            <a:xfrm>
              <a:off x="2286000" y="1473381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</a:t>
              </a:r>
              <a:r>
                <a:rPr lang="en-US" sz="1600" dirty="0" err="1">
                  <a:solidFill>
                    <a:srgbClr val="000000"/>
                  </a:solidFill>
                </a:rPr>
                <a:t>instr</a:t>
              </a:r>
              <a:r>
                <a:rPr lang="en-US" sz="1600" dirty="0">
                  <a:solidFill>
                    <a:srgbClr val="000000"/>
                  </a:solidFill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8700" y="2104845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decode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1400" y="2736309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op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34100" y="3367773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execute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16800" y="3999237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store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00" y="5067301"/>
            <a:ext cx="6743700" cy="792381"/>
            <a:chOff x="2286000" y="4559300"/>
            <a:chExt cx="6743700" cy="79238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286000" y="4699000"/>
              <a:ext cx="6743700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860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687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514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341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4168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6995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11400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90925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j+1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76800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j+2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62675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j+3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42200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j+4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086350" y="1981382"/>
            <a:ext cx="5130800" cy="2241769"/>
            <a:chOff x="2286000" y="1473381"/>
            <a:chExt cx="5130800" cy="2241769"/>
          </a:xfrm>
        </p:grpSpPr>
        <p:sp>
          <p:nvSpPr>
            <p:cNvPr id="35" name="Rectangle 34"/>
            <p:cNvSpPr/>
            <p:nvPr/>
          </p:nvSpPr>
          <p:spPr>
            <a:xfrm>
              <a:off x="2286000" y="1473381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i+1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68700" y="2104845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decode i+1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51400" y="2736309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op i+1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34100" y="3367773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execute i+1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69050" y="1982213"/>
            <a:ext cx="3848100" cy="1610305"/>
            <a:chOff x="2286000" y="1473381"/>
            <a:chExt cx="3848100" cy="16103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2286000" y="1473381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i+2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68700" y="2104845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decode i+2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51400" y="2736309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op i+2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48575" y="1982213"/>
            <a:ext cx="2565400" cy="978841"/>
            <a:chOff x="2286000" y="1473381"/>
            <a:chExt cx="2565400" cy="97884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2286000" y="1473381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i+3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68700" y="2104845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decode i+3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8931275" y="1981382"/>
            <a:ext cx="1282700" cy="347377"/>
          </a:xfrm>
          <a:prstGeom prst="rect">
            <a:avLst/>
          </a:prstGeom>
          <a:solidFill>
            <a:srgbClr val="DDD9C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fetch i+4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815219" y="1337993"/>
            <a:ext cx="6671931" cy="3583259"/>
            <a:chOff x="-544182" y="-1062308"/>
            <a:chExt cx="6671931" cy="3583259"/>
          </a:xfrm>
        </p:grpSpPr>
        <p:sp>
          <p:nvSpPr>
            <p:cNvPr id="48" name="Freeform 47"/>
            <p:cNvSpPr/>
            <p:nvPr/>
          </p:nvSpPr>
          <p:spPr>
            <a:xfrm>
              <a:off x="2197100" y="1282700"/>
              <a:ext cx="1513217" cy="698500"/>
            </a:xfrm>
            <a:custGeom>
              <a:avLst/>
              <a:gdLst>
                <a:gd name="connsiteX0" fmla="*/ 1460500 w 1513217"/>
                <a:gd name="connsiteY0" fmla="*/ 342900 h 698500"/>
                <a:gd name="connsiteX1" fmla="*/ 1422400 w 1513217"/>
                <a:gd name="connsiteY1" fmla="*/ 177800 h 698500"/>
                <a:gd name="connsiteX2" fmla="*/ 1320800 w 1513217"/>
                <a:gd name="connsiteY2" fmla="*/ 88900 h 698500"/>
                <a:gd name="connsiteX3" fmla="*/ 1244600 w 1513217"/>
                <a:gd name="connsiteY3" fmla="*/ 50800 h 698500"/>
                <a:gd name="connsiteX4" fmla="*/ 1181100 w 1513217"/>
                <a:gd name="connsiteY4" fmla="*/ 25400 h 698500"/>
                <a:gd name="connsiteX5" fmla="*/ 876300 w 1513217"/>
                <a:gd name="connsiteY5" fmla="*/ 0 h 698500"/>
                <a:gd name="connsiteX6" fmla="*/ 495300 w 1513217"/>
                <a:gd name="connsiteY6" fmla="*/ 12700 h 698500"/>
                <a:gd name="connsiteX7" fmla="*/ 444500 w 1513217"/>
                <a:gd name="connsiteY7" fmla="*/ 25400 h 698500"/>
                <a:gd name="connsiteX8" fmla="*/ 406400 w 1513217"/>
                <a:gd name="connsiteY8" fmla="*/ 50800 h 698500"/>
                <a:gd name="connsiteX9" fmla="*/ 101600 w 1513217"/>
                <a:gd name="connsiteY9" fmla="*/ 63500 h 698500"/>
                <a:gd name="connsiteX10" fmla="*/ 76200 w 1513217"/>
                <a:gd name="connsiteY10" fmla="*/ 101600 h 698500"/>
                <a:gd name="connsiteX11" fmla="*/ 38100 w 1513217"/>
                <a:gd name="connsiteY11" fmla="*/ 127000 h 698500"/>
                <a:gd name="connsiteX12" fmla="*/ 25400 w 1513217"/>
                <a:gd name="connsiteY12" fmla="*/ 165100 h 698500"/>
                <a:gd name="connsiteX13" fmla="*/ 0 w 1513217"/>
                <a:gd name="connsiteY13" fmla="*/ 203200 h 698500"/>
                <a:gd name="connsiteX14" fmla="*/ 12700 w 1513217"/>
                <a:gd name="connsiteY14" fmla="*/ 381000 h 698500"/>
                <a:gd name="connsiteX15" fmla="*/ 38100 w 1513217"/>
                <a:gd name="connsiteY15" fmla="*/ 457200 h 698500"/>
                <a:gd name="connsiteX16" fmla="*/ 76200 w 1513217"/>
                <a:gd name="connsiteY16" fmla="*/ 571500 h 698500"/>
                <a:gd name="connsiteX17" fmla="*/ 88900 w 1513217"/>
                <a:gd name="connsiteY17" fmla="*/ 609600 h 698500"/>
                <a:gd name="connsiteX18" fmla="*/ 101600 w 1513217"/>
                <a:gd name="connsiteY18" fmla="*/ 647700 h 698500"/>
                <a:gd name="connsiteX19" fmla="*/ 177800 w 1513217"/>
                <a:gd name="connsiteY19" fmla="*/ 698500 h 698500"/>
                <a:gd name="connsiteX20" fmla="*/ 406400 w 1513217"/>
                <a:gd name="connsiteY20" fmla="*/ 673100 h 698500"/>
                <a:gd name="connsiteX21" fmla="*/ 508000 w 1513217"/>
                <a:gd name="connsiteY21" fmla="*/ 647700 h 698500"/>
                <a:gd name="connsiteX22" fmla="*/ 647700 w 1513217"/>
                <a:gd name="connsiteY22" fmla="*/ 622300 h 698500"/>
                <a:gd name="connsiteX23" fmla="*/ 927100 w 1513217"/>
                <a:gd name="connsiteY23" fmla="*/ 635000 h 698500"/>
                <a:gd name="connsiteX24" fmla="*/ 990600 w 1513217"/>
                <a:gd name="connsiteY24" fmla="*/ 647700 h 698500"/>
                <a:gd name="connsiteX25" fmla="*/ 1066800 w 1513217"/>
                <a:gd name="connsiteY25" fmla="*/ 673100 h 698500"/>
                <a:gd name="connsiteX26" fmla="*/ 1270000 w 1513217"/>
                <a:gd name="connsiteY26" fmla="*/ 660400 h 698500"/>
                <a:gd name="connsiteX27" fmla="*/ 1397000 w 1513217"/>
                <a:gd name="connsiteY27" fmla="*/ 609600 h 698500"/>
                <a:gd name="connsiteX28" fmla="*/ 1435100 w 1513217"/>
                <a:gd name="connsiteY28" fmla="*/ 596900 h 698500"/>
                <a:gd name="connsiteX29" fmla="*/ 1473200 w 1513217"/>
                <a:gd name="connsiteY29" fmla="*/ 558800 h 698500"/>
                <a:gd name="connsiteX30" fmla="*/ 1511300 w 1513217"/>
                <a:gd name="connsiteY30" fmla="*/ 533400 h 698500"/>
                <a:gd name="connsiteX31" fmla="*/ 1498600 w 1513217"/>
                <a:gd name="connsiteY31" fmla="*/ 419100 h 698500"/>
                <a:gd name="connsiteX32" fmla="*/ 1460500 w 1513217"/>
                <a:gd name="connsiteY32" fmla="*/ 342900 h 698500"/>
                <a:gd name="connsiteX33" fmla="*/ 1460500 w 1513217"/>
                <a:gd name="connsiteY33" fmla="*/ 3429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13217" h="698500">
                  <a:moveTo>
                    <a:pt x="1460500" y="342900"/>
                  </a:moveTo>
                  <a:cubicBezTo>
                    <a:pt x="1454150" y="315383"/>
                    <a:pt x="1447757" y="215836"/>
                    <a:pt x="1422400" y="177800"/>
                  </a:cubicBezTo>
                  <a:cubicBezTo>
                    <a:pt x="1380067" y="114300"/>
                    <a:pt x="1409700" y="148167"/>
                    <a:pt x="1320800" y="88900"/>
                  </a:cubicBezTo>
                  <a:cubicBezTo>
                    <a:pt x="1262997" y="50365"/>
                    <a:pt x="1304692" y="73334"/>
                    <a:pt x="1244600" y="50800"/>
                  </a:cubicBezTo>
                  <a:cubicBezTo>
                    <a:pt x="1223254" y="42795"/>
                    <a:pt x="1203454" y="29871"/>
                    <a:pt x="1181100" y="25400"/>
                  </a:cubicBezTo>
                  <a:cubicBezTo>
                    <a:pt x="1139739" y="17128"/>
                    <a:pt x="894361" y="1290"/>
                    <a:pt x="876300" y="0"/>
                  </a:cubicBezTo>
                  <a:cubicBezTo>
                    <a:pt x="749300" y="4233"/>
                    <a:pt x="622151" y="5238"/>
                    <a:pt x="495300" y="12700"/>
                  </a:cubicBezTo>
                  <a:cubicBezTo>
                    <a:pt x="477876" y="13725"/>
                    <a:pt x="460543" y="18524"/>
                    <a:pt x="444500" y="25400"/>
                  </a:cubicBezTo>
                  <a:cubicBezTo>
                    <a:pt x="430471" y="31413"/>
                    <a:pt x="421570" y="49114"/>
                    <a:pt x="406400" y="50800"/>
                  </a:cubicBezTo>
                  <a:cubicBezTo>
                    <a:pt x="305334" y="62030"/>
                    <a:pt x="203200" y="59267"/>
                    <a:pt x="101600" y="63500"/>
                  </a:cubicBezTo>
                  <a:cubicBezTo>
                    <a:pt x="93133" y="76200"/>
                    <a:pt x="86993" y="90807"/>
                    <a:pt x="76200" y="101600"/>
                  </a:cubicBezTo>
                  <a:cubicBezTo>
                    <a:pt x="65407" y="112393"/>
                    <a:pt x="47635" y="115081"/>
                    <a:pt x="38100" y="127000"/>
                  </a:cubicBezTo>
                  <a:cubicBezTo>
                    <a:pt x="29737" y="137453"/>
                    <a:pt x="31387" y="153126"/>
                    <a:pt x="25400" y="165100"/>
                  </a:cubicBezTo>
                  <a:cubicBezTo>
                    <a:pt x="18574" y="178752"/>
                    <a:pt x="8467" y="190500"/>
                    <a:pt x="0" y="203200"/>
                  </a:cubicBezTo>
                  <a:cubicBezTo>
                    <a:pt x="4233" y="262467"/>
                    <a:pt x="3886" y="322240"/>
                    <a:pt x="12700" y="381000"/>
                  </a:cubicBezTo>
                  <a:cubicBezTo>
                    <a:pt x="16672" y="407478"/>
                    <a:pt x="29633" y="431800"/>
                    <a:pt x="38100" y="457200"/>
                  </a:cubicBezTo>
                  <a:lnTo>
                    <a:pt x="76200" y="571500"/>
                  </a:lnTo>
                  <a:lnTo>
                    <a:pt x="88900" y="609600"/>
                  </a:lnTo>
                  <a:cubicBezTo>
                    <a:pt x="93133" y="622300"/>
                    <a:pt x="90461" y="640274"/>
                    <a:pt x="101600" y="647700"/>
                  </a:cubicBezTo>
                  <a:lnTo>
                    <a:pt x="177800" y="698500"/>
                  </a:lnTo>
                  <a:lnTo>
                    <a:pt x="406400" y="673100"/>
                  </a:lnTo>
                  <a:cubicBezTo>
                    <a:pt x="504276" y="660334"/>
                    <a:pt x="436244" y="665639"/>
                    <a:pt x="508000" y="647700"/>
                  </a:cubicBezTo>
                  <a:cubicBezTo>
                    <a:pt x="543500" y="638825"/>
                    <a:pt x="613731" y="627961"/>
                    <a:pt x="647700" y="622300"/>
                  </a:cubicBezTo>
                  <a:cubicBezTo>
                    <a:pt x="740833" y="626533"/>
                    <a:pt x="834125" y="628113"/>
                    <a:pt x="927100" y="635000"/>
                  </a:cubicBezTo>
                  <a:cubicBezTo>
                    <a:pt x="948627" y="636595"/>
                    <a:pt x="969775" y="642020"/>
                    <a:pt x="990600" y="647700"/>
                  </a:cubicBezTo>
                  <a:cubicBezTo>
                    <a:pt x="1016431" y="654745"/>
                    <a:pt x="1066800" y="673100"/>
                    <a:pt x="1066800" y="673100"/>
                  </a:cubicBezTo>
                  <a:cubicBezTo>
                    <a:pt x="1134533" y="668867"/>
                    <a:pt x="1202757" y="669570"/>
                    <a:pt x="1270000" y="660400"/>
                  </a:cubicBezTo>
                  <a:cubicBezTo>
                    <a:pt x="1326529" y="652691"/>
                    <a:pt x="1348862" y="630231"/>
                    <a:pt x="1397000" y="609600"/>
                  </a:cubicBezTo>
                  <a:cubicBezTo>
                    <a:pt x="1409305" y="604327"/>
                    <a:pt x="1422400" y="601133"/>
                    <a:pt x="1435100" y="596900"/>
                  </a:cubicBezTo>
                  <a:cubicBezTo>
                    <a:pt x="1447800" y="584200"/>
                    <a:pt x="1459402" y="570298"/>
                    <a:pt x="1473200" y="558800"/>
                  </a:cubicBezTo>
                  <a:cubicBezTo>
                    <a:pt x="1484926" y="549029"/>
                    <a:pt x="1508570" y="548417"/>
                    <a:pt x="1511300" y="533400"/>
                  </a:cubicBezTo>
                  <a:cubicBezTo>
                    <a:pt x="1518157" y="495684"/>
                    <a:pt x="1504902" y="456913"/>
                    <a:pt x="1498600" y="419100"/>
                  </a:cubicBezTo>
                  <a:cubicBezTo>
                    <a:pt x="1490620" y="371217"/>
                    <a:pt x="1482441" y="386783"/>
                    <a:pt x="1460500" y="342900"/>
                  </a:cubicBezTo>
                  <a:lnTo>
                    <a:pt x="1460500" y="342900"/>
                  </a:ln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544182" y="2151619"/>
              <a:ext cx="318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LDR instruction reads memory</a:t>
              </a:r>
            </a:p>
          </p:txBody>
        </p:sp>
        <p:cxnSp>
          <p:nvCxnSpPr>
            <p:cNvPr id="50" name="Straight Arrow Connector 49"/>
            <p:cNvCxnSpPr>
              <a:stCxn id="49" idx="0"/>
            </p:cNvCxnSpPr>
            <p:nvPr/>
          </p:nvCxnSpPr>
          <p:spPr>
            <a:xfrm flipV="1">
              <a:off x="1049668" y="1809065"/>
              <a:ext cx="1043616" cy="34255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710317" y="-682447"/>
              <a:ext cx="912603" cy="14437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 60"/>
            <p:cNvSpPr/>
            <p:nvPr/>
          </p:nvSpPr>
          <p:spPr>
            <a:xfrm>
              <a:off x="2171700" y="-596900"/>
              <a:ext cx="1513217" cy="698500"/>
            </a:xfrm>
            <a:custGeom>
              <a:avLst/>
              <a:gdLst>
                <a:gd name="connsiteX0" fmla="*/ 1460500 w 1513217"/>
                <a:gd name="connsiteY0" fmla="*/ 342900 h 698500"/>
                <a:gd name="connsiteX1" fmla="*/ 1422400 w 1513217"/>
                <a:gd name="connsiteY1" fmla="*/ 177800 h 698500"/>
                <a:gd name="connsiteX2" fmla="*/ 1320800 w 1513217"/>
                <a:gd name="connsiteY2" fmla="*/ 88900 h 698500"/>
                <a:gd name="connsiteX3" fmla="*/ 1244600 w 1513217"/>
                <a:gd name="connsiteY3" fmla="*/ 50800 h 698500"/>
                <a:gd name="connsiteX4" fmla="*/ 1181100 w 1513217"/>
                <a:gd name="connsiteY4" fmla="*/ 25400 h 698500"/>
                <a:gd name="connsiteX5" fmla="*/ 876300 w 1513217"/>
                <a:gd name="connsiteY5" fmla="*/ 0 h 698500"/>
                <a:gd name="connsiteX6" fmla="*/ 495300 w 1513217"/>
                <a:gd name="connsiteY6" fmla="*/ 12700 h 698500"/>
                <a:gd name="connsiteX7" fmla="*/ 444500 w 1513217"/>
                <a:gd name="connsiteY7" fmla="*/ 25400 h 698500"/>
                <a:gd name="connsiteX8" fmla="*/ 406400 w 1513217"/>
                <a:gd name="connsiteY8" fmla="*/ 50800 h 698500"/>
                <a:gd name="connsiteX9" fmla="*/ 101600 w 1513217"/>
                <a:gd name="connsiteY9" fmla="*/ 63500 h 698500"/>
                <a:gd name="connsiteX10" fmla="*/ 76200 w 1513217"/>
                <a:gd name="connsiteY10" fmla="*/ 101600 h 698500"/>
                <a:gd name="connsiteX11" fmla="*/ 38100 w 1513217"/>
                <a:gd name="connsiteY11" fmla="*/ 127000 h 698500"/>
                <a:gd name="connsiteX12" fmla="*/ 25400 w 1513217"/>
                <a:gd name="connsiteY12" fmla="*/ 165100 h 698500"/>
                <a:gd name="connsiteX13" fmla="*/ 0 w 1513217"/>
                <a:gd name="connsiteY13" fmla="*/ 203200 h 698500"/>
                <a:gd name="connsiteX14" fmla="*/ 12700 w 1513217"/>
                <a:gd name="connsiteY14" fmla="*/ 381000 h 698500"/>
                <a:gd name="connsiteX15" fmla="*/ 38100 w 1513217"/>
                <a:gd name="connsiteY15" fmla="*/ 457200 h 698500"/>
                <a:gd name="connsiteX16" fmla="*/ 76200 w 1513217"/>
                <a:gd name="connsiteY16" fmla="*/ 571500 h 698500"/>
                <a:gd name="connsiteX17" fmla="*/ 88900 w 1513217"/>
                <a:gd name="connsiteY17" fmla="*/ 609600 h 698500"/>
                <a:gd name="connsiteX18" fmla="*/ 101600 w 1513217"/>
                <a:gd name="connsiteY18" fmla="*/ 647700 h 698500"/>
                <a:gd name="connsiteX19" fmla="*/ 177800 w 1513217"/>
                <a:gd name="connsiteY19" fmla="*/ 698500 h 698500"/>
                <a:gd name="connsiteX20" fmla="*/ 406400 w 1513217"/>
                <a:gd name="connsiteY20" fmla="*/ 673100 h 698500"/>
                <a:gd name="connsiteX21" fmla="*/ 508000 w 1513217"/>
                <a:gd name="connsiteY21" fmla="*/ 647700 h 698500"/>
                <a:gd name="connsiteX22" fmla="*/ 647700 w 1513217"/>
                <a:gd name="connsiteY22" fmla="*/ 622300 h 698500"/>
                <a:gd name="connsiteX23" fmla="*/ 927100 w 1513217"/>
                <a:gd name="connsiteY23" fmla="*/ 635000 h 698500"/>
                <a:gd name="connsiteX24" fmla="*/ 990600 w 1513217"/>
                <a:gd name="connsiteY24" fmla="*/ 647700 h 698500"/>
                <a:gd name="connsiteX25" fmla="*/ 1066800 w 1513217"/>
                <a:gd name="connsiteY25" fmla="*/ 673100 h 698500"/>
                <a:gd name="connsiteX26" fmla="*/ 1270000 w 1513217"/>
                <a:gd name="connsiteY26" fmla="*/ 660400 h 698500"/>
                <a:gd name="connsiteX27" fmla="*/ 1397000 w 1513217"/>
                <a:gd name="connsiteY27" fmla="*/ 609600 h 698500"/>
                <a:gd name="connsiteX28" fmla="*/ 1435100 w 1513217"/>
                <a:gd name="connsiteY28" fmla="*/ 596900 h 698500"/>
                <a:gd name="connsiteX29" fmla="*/ 1473200 w 1513217"/>
                <a:gd name="connsiteY29" fmla="*/ 558800 h 698500"/>
                <a:gd name="connsiteX30" fmla="*/ 1511300 w 1513217"/>
                <a:gd name="connsiteY30" fmla="*/ 533400 h 698500"/>
                <a:gd name="connsiteX31" fmla="*/ 1498600 w 1513217"/>
                <a:gd name="connsiteY31" fmla="*/ 419100 h 698500"/>
                <a:gd name="connsiteX32" fmla="*/ 1460500 w 1513217"/>
                <a:gd name="connsiteY32" fmla="*/ 342900 h 698500"/>
                <a:gd name="connsiteX33" fmla="*/ 1460500 w 1513217"/>
                <a:gd name="connsiteY33" fmla="*/ 3429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13217" h="698500">
                  <a:moveTo>
                    <a:pt x="1460500" y="342900"/>
                  </a:moveTo>
                  <a:cubicBezTo>
                    <a:pt x="1454150" y="315383"/>
                    <a:pt x="1447757" y="215836"/>
                    <a:pt x="1422400" y="177800"/>
                  </a:cubicBezTo>
                  <a:cubicBezTo>
                    <a:pt x="1380067" y="114300"/>
                    <a:pt x="1409700" y="148167"/>
                    <a:pt x="1320800" y="88900"/>
                  </a:cubicBezTo>
                  <a:cubicBezTo>
                    <a:pt x="1262997" y="50365"/>
                    <a:pt x="1304692" y="73334"/>
                    <a:pt x="1244600" y="50800"/>
                  </a:cubicBezTo>
                  <a:cubicBezTo>
                    <a:pt x="1223254" y="42795"/>
                    <a:pt x="1203454" y="29871"/>
                    <a:pt x="1181100" y="25400"/>
                  </a:cubicBezTo>
                  <a:cubicBezTo>
                    <a:pt x="1139739" y="17128"/>
                    <a:pt x="894361" y="1290"/>
                    <a:pt x="876300" y="0"/>
                  </a:cubicBezTo>
                  <a:cubicBezTo>
                    <a:pt x="749300" y="4233"/>
                    <a:pt x="622151" y="5238"/>
                    <a:pt x="495300" y="12700"/>
                  </a:cubicBezTo>
                  <a:cubicBezTo>
                    <a:pt x="477876" y="13725"/>
                    <a:pt x="460543" y="18524"/>
                    <a:pt x="444500" y="25400"/>
                  </a:cubicBezTo>
                  <a:cubicBezTo>
                    <a:pt x="430471" y="31413"/>
                    <a:pt x="421570" y="49114"/>
                    <a:pt x="406400" y="50800"/>
                  </a:cubicBezTo>
                  <a:cubicBezTo>
                    <a:pt x="305334" y="62030"/>
                    <a:pt x="203200" y="59267"/>
                    <a:pt x="101600" y="63500"/>
                  </a:cubicBezTo>
                  <a:cubicBezTo>
                    <a:pt x="93133" y="76200"/>
                    <a:pt x="86993" y="90807"/>
                    <a:pt x="76200" y="101600"/>
                  </a:cubicBezTo>
                  <a:cubicBezTo>
                    <a:pt x="65407" y="112393"/>
                    <a:pt x="47635" y="115081"/>
                    <a:pt x="38100" y="127000"/>
                  </a:cubicBezTo>
                  <a:cubicBezTo>
                    <a:pt x="29737" y="137453"/>
                    <a:pt x="31387" y="153126"/>
                    <a:pt x="25400" y="165100"/>
                  </a:cubicBezTo>
                  <a:cubicBezTo>
                    <a:pt x="18574" y="178752"/>
                    <a:pt x="8467" y="190500"/>
                    <a:pt x="0" y="203200"/>
                  </a:cubicBezTo>
                  <a:cubicBezTo>
                    <a:pt x="4233" y="262467"/>
                    <a:pt x="3886" y="322240"/>
                    <a:pt x="12700" y="381000"/>
                  </a:cubicBezTo>
                  <a:cubicBezTo>
                    <a:pt x="16672" y="407478"/>
                    <a:pt x="29633" y="431800"/>
                    <a:pt x="38100" y="457200"/>
                  </a:cubicBezTo>
                  <a:lnTo>
                    <a:pt x="76200" y="571500"/>
                  </a:lnTo>
                  <a:lnTo>
                    <a:pt x="88900" y="609600"/>
                  </a:lnTo>
                  <a:cubicBezTo>
                    <a:pt x="93133" y="622300"/>
                    <a:pt x="90461" y="640274"/>
                    <a:pt x="101600" y="647700"/>
                  </a:cubicBezTo>
                  <a:lnTo>
                    <a:pt x="177800" y="698500"/>
                  </a:lnTo>
                  <a:lnTo>
                    <a:pt x="406400" y="673100"/>
                  </a:lnTo>
                  <a:cubicBezTo>
                    <a:pt x="504276" y="660334"/>
                    <a:pt x="436244" y="665639"/>
                    <a:pt x="508000" y="647700"/>
                  </a:cubicBezTo>
                  <a:cubicBezTo>
                    <a:pt x="543500" y="638825"/>
                    <a:pt x="613731" y="627961"/>
                    <a:pt x="647700" y="622300"/>
                  </a:cubicBezTo>
                  <a:cubicBezTo>
                    <a:pt x="740833" y="626533"/>
                    <a:pt x="834125" y="628113"/>
                    <a:pt x="927100" y="635000"/>
                  </a:cubicBezTo>
                  <a:cubicBezTo>
                    <a:pt x="948627" y="636595"/>
                    <a:pt x="969775" y="642020"/>
                    <a:pt x="990600" y="647700"/>
                  </a:cubicBezTo>
                  <a:cubicBezTo>
                    <a:pt x="1016431" y="654745"/>
                    <a:pt x="1066800" y="673100"/>
                    <a:pt x="1066800" y="673100"/>
                  </a:cubicBezTo>
                  <a:cubicBezTo>
                    <a:pt x="1134533" y="668867"/>
                    <a:pt x="1202757" y="669570"/>
                    <a:pt x="1270000" y="660400"/>
                  </a:cubicBezTo>
                  <a:cubicBezTo>
                    <a:pt x="1326529" y="652691"/>
                    <a:pt x="1348862" y="630231"/>
                    <a:pt x="1397000" y="609600"/>
                  </a:cubicBezTo>
                  <a:cubicBezTo>
                    <a:pt x="1409305" y="604327"/>
                    <a:pt x="1422400" y="601133"/>
                    <a:pt x="1435100" y="596900"/>
                  </a:cubicBezTo>
                  <a:cubicBezTo>
                    <a:pt x="1447800" y="584200"/>
                    <a:pt x="1459402" y="570298"/>
                    <a:pt x="1473200" y="558800"/>
                  </a:cubicBezTo>
                  <a:cubicBezTo>
                    <a:pt x="1484926" y="549029"/>
                    <a:pt x="1508570" y="548417"/>
                    <a:pt x="1511300" y="533400"/>
                  </a:cubicBezTo>
                  <a:cubicBezTo>
                    <a:pt x="1518157" y="495684"/>
                    <a:pt x="1504902" y="456913"/>
                    <a:pt x="1498600" y="419100"/>
                  </a:cubicBezTo>
                  <a:cubicBezTo>
                    <a:pt x="1490620" y="371217"/>
                    <a:pt x="1482441" y="386783"/>
                    <a:pt x="1460500" y="342900"/>
                  </a:cubicBezTo>
                  <a:lnTo>
                    <a:pt x="1460500" y="342900"/>
                  </a:ln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40049" y="-1062308"/>
              <a:ext cx="318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instruction fetch reads memory</a:t>
              </a:r>
            </a:p>
          </p:txBody>
        </p: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634880" y="5464558"/>
            <a:ext cx="10972800" cy="1515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Solutions</a:t>
            </a:r>
          </a:p>
          <a:p>
            <a:r>
              <a:rPr lang="en-US" sz="2800" dirty="0"/>
              <a:t>One stage waits (stall pipeline – insert no-op instruction at fetch stage; aka insert a “bubble”)</a:t>
            </a:r>
          </a:p>
          <a:p>
            <a:r>
              <a:rPr lang="en-US" sz="2800" dirty="0"/>
              <a:t>Replicate resource (separate instruction &amp; data caches)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708400" y="1816100"/>
            <a:ext cx="3187700" cy="1765300"/>
            <a:chOff x="-1092200" y="1041400"/>
            <a:chExt cx="3187700" cy="1765300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-520700" y="1714500"/>
              <a:ext cx="165100" cy="4699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70"/>
            <p:cNvSpPr/>
            <p:nvPr/>
          </p:nvSpPr>
          <p:spPr>
            <a:xfrm>
              <a:off x="-1079500" y="1041400"/>
              <a:ext cx="1513217" cy="698500"/>
            </a:xfrm>
            <a:custGeom>
              <a:avLst/>
              <a:gdLst>
                <a:gd name="connsiteX0" fmla="*/ 1460500 w 1513217"/>
                <a:gd name="connsiteY0" fmla="*/ 342900 h 698500"/>
                <a:gd name="connsiteX1" fmla="*/ 1422400 w 1513217"/>
                <a:gd name="connsiteY1" fmla="*/ 177800 h 698500"/>
                <a:gd name="connsiteX2" fmla="*/ 1320800 w 1513217"/>
                <a:gd name="connsiteY2" fmla="*/ 88900 h 698500"/>
                <a:gd name="connsiteX3" fmla="*/ 1244600 w 1513217"/>
                <a:gd name="connsiteY3" fmla="*/ 50800 h 698500"/>
                <a:gd name="connsiteX4" fmla="*/ 1181100 w 1513217"/>
                <a:gd name="connsiteY4" fmla="*/ 25400 h 698500"/>
                <a:gd name="connsiteX5" fmla="*/ 876300 w 1513217"/>
                <a:gd name="connsiteY5" fmla="*/ 0 h 698500"/>
                <a:gd name="connsiteX6" fmla="*/ 495300 w 1513217"/>
                <a:gd name="connsiteY6" fmla="*/ 12700 h 698500"/>
                <a:gd name="connsiteX7" fmla="*/ 444500 w 1513217"/>
                <a:gd name="connsiteY7" fmla="*/ 25400 h 698500"/>
                <a:gd name="connsiteX8" fmla="*/ 406400 w 1513217"/>
                <a:gd name="connsiteY8" fmla="*/ 50800 h 698500"/>
                <a:gd name="connsiteX9" fmla="*/ 101600 w 1513217"/>
                <a:gd name="connsiteY9" fmla="*/ 63500 h 698500"/>
                <a:gd name="connsiteX10" fmla="*/ 76200 w 1513217"/>
                <a:gd name="connsiteY10" fmla="*/ 101600 h 698500"/>
                <a:gd name="connsiteX11" fmla="*/ 38100 w 1513217"/>
                <a:gd name="connsiteY11" fmla="*/ 127000 h 698500"/>
                <a:gd name="connsiteX12" fmla="*/ 25400 w 1513217"/>
                <a:gd name="connsiteY12" fmla="*/ 165100 h 698500"/>
                <a:gd name="connsiteX13" fmla="*/ 0 w 1513217"/>
                <a:gd name="connsiteY13" fmla="*/ 203200 h 698500"/>
                <a:gd name="connsiteX14" fmla="*/ 12700 w 1513217"/>
                <a:gd name="connsiteY14" fmla="*/ 381000 h 698500"/>
                <a:gd name="connsiteX15" fmla="*/ 38100 w 1513217"/>
                <a:gd name="connsiteY15" fmla="*/ 457200 h 698500"/>
                <a:gd name="connsiteX16" fmla="*/ 76200 w 1513217"/>
                <a:gd name="connsiteY16" fmla="*/ 571500 h 698500"/>
                <a:gd name="connsiteX17" fmla="*/ 88900 w 1513217"/>
                <a:gd name="connsiteY17" fmla="*/ 609600 h 698500"/>
                <a:gd name="connsiteX18" fmla="*/ 101600 w 1513217"/>
                <a:gd name="connsiteY18" fmla="*/ 647700 h 698500"/>
                <a:gd name="connsiteX19" fmla="*/ 177800 w 1513217"/>
                <a:gd name="connsiteY19" fmla="*/ 698500 h 698500"/>
                <a:gd name="connsiteX20" fmla="*/ 406400 w 1513217"/>
                <a:gd name="connsiteY20" fmla="*/ 673100 h 698500"/>
                <a:gd name="connsiteX21" fmla="*/ 508000 w 1513217"/>
                <a:gd name="connsiteY21" fmla="*/ 647700 h 698500"/>
                <a:gd name="connsiteX22" fmla="*/ 647700 w 1513217"/>
                <a:gd name="connsiteY22" fmla="*/ 622300 h 698500"/>
                <a:gd name="connsiteX23" fmla="*/ 927100 w 1513217"/>
                <a:gd name="connsiteY23" fmla="*/ 635000 h 698500"/>
                <a:gd name="connsiteX24" fmla="*/ 990600 w 1513217"/>
                <a:gd name="connsiteY24" fmla="*/ 647700 h 698500"/>
                <a:gd name="connsiteX25" fmla="*/ 1066800 w 1513217"/>
                <a:gd name="connsiteY25" fmla="*/ 673100 h 698500"/>
                <a:gd name="connsiteX26" fmla="*/ 1270000 w 1513217"/>
                <a:gd name="connsiteY26" fmla="*/ 660400 h 698500"/>
                <a:gd name="connsiteX27" fmla="*/ 1397000 w 1513217"/>
                <a:gd name="connsiteY27" fmla="*/ 609600 h 698500"/>
                <a:gd name="connsiteX28" fmla="*/ 1435100 w 1513217"/>
                <a:gd name="connsiteY28" fmla="*/ 596900 h 698500"/>
                <a:gd name="connsiteX29" fmla="*/ 1473200 w 1513217"/>
                <a:gd name="connsiteY29" fmla="*/ 558800 h 698500"/>
                <a:gd name="connsiteX30" fmla="*/ 1511300 w 1513217"/>
                <a:gd name="connsiteY30" fmla="*/ 533400 h 698500"/>
                <a:gd name="connsiteX31" fmla="*/ 1498600 w 1513217"/>
                <a:gd name="connsiteY31" fmla="*/ 419100 h 698500"/>
                <a:gd name="connsiteX32" fmla="*/ 1460500 w 1513217"/>
                <a:gd name="connsiteY32" fmla="*/ 342900 h 698500"/>
                <a:gd name="connsiteX33" fmla="*/ 1460500 w 1513217"/>
                <a:gd name="connsiteY33" fmla="*/ 3429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13217" h="698500">
                  <a:moveTo>
                    <a:pt x="1460500" y="342900"/>
                  </a:moveTo>
                  <a:cubicBezTo>
                    <a:pt x="1454150" y="315383"/>
                    <a:pt x="1447757" y="215836"/>
                    <a:pt x="1422400" y="177800"/>
                  </a:cubicBezTo>
                  <a:cubicBezTo>
                    <a:pt x="1380067" y="114300"/>
                    <a:pt x="1409700" y="148167"/>
                    <a:pt x="1320800" y="88900"/>
                  </a:cubicBezTo>
                  <a:cubicBezTo>
                    <a:pt x="1262997" y="50365"/>
                    <a:pt x="1304692" y="73334"/>
                    <a:pt x="1244600" y="50800"/>
                  </a:cubicBezTo>
                  <a:cubicBezTo>
                    <a:pt x="1223254" y="42795"/>
                    <a:pt x="1203454" y="29871"/>
                    <a:pt x="1181100" y="25400"/>
                  </a:cubicBezTo>
                  <a:cubicBezTo>
                    <a:pt x="1139739" y="17128"/>
                    <a:pt x="894361" y="1290"/>
                    <a:pt x="876300" y="0"/>
                  </a:cubicBezTo>
                  <a:cubicBezTo>
                    <a:pt x="749300" y="4233"/>
                    <a:pt x="622151" y="5238"/>
                    <a:pt x="495300" y="12700"/>
                  </a:cubicBezTo>
                  <a:cubicBezTo>
                    <a:pt x="477876" y="13725"/>
                    <a:pt x="460543" y="18524"/>
                    <a:pt x="444500" y="25400"/>
                  </a:cubicBezTo>
                  <a:cubicBezTo>
                    <a:pt x="430471" y="31413"/>
                    <a:pt x="421570" y="49114"/>
                    <a:pt x="406400" y="50800"/>
                  </a:cubicBezTo>
                  <a:cubicBezTo>
                    <a:pt x="305334" y="62030"/>
                    <a:pt x="203200" y="59267"/>
                    <a:pt x="101600" y="63500"/>
                  </a:cubicBezTo>
                  <a:cubicBezTo>
                    <a:pt x="93133" y="76200"/>
                    <a:pt x="86993" y="90807"/>
                    <a:pt x="76200" y="101600"/>
                  </a:cubicBezTo>
                  <a:cubicBezTo>
                    <a:pt x="65407" y="112393"/>
                    <a:pt x="47635" y="115081"/>
                    <a:pt x="38100" y="127000"/>
                  </a:cubicBezTo>
                  <a:cubicBezTo>
                    <a:pt x="29737" y="137453"/>
                    <a:pt x="31387" y="153126"/>
                    <a:pt x="25400" y="165100"/>
                  </a:cubicBezTo>
                  <a:cubicBezTo>
                    <a:pt x="18574" y="178752"/>
                    <a:pt x="8467" y="190500"/>
                    <a:pt x="0" y="203200"/>
                  </a:cubicBezTo>
                  <a:cubicBezTo>
                    <a:pt x="4233" y="262467"/>
                    <a:pt x="3886" y="322240"/>
                    <a:pt x="12700" y="381000"/>
                  </a:cubicBezTo>
                  <a:cubicBezTo>
                    <a:pt x="16672" y="407478"/>
                    <a:pt x="29633" y="431800"/>
                    <a:pt x="38100" y="457200"/>
                  </a:cubicBezTo>
                  <a:lnTo>
                    <a:pt x="76200" y="571500"/>
                  </a:lnTo>
                  <a:lnTo>
                    <a:pt x="88900" y="609600"/>
                  </a:lnTo>
                  <a:cubicBezTo>
                    <a:pt x="93133" y="622300"/>
                    <a:pt x="90461" y="640274"/>
                    <a:pt x="101600" y="647700"/>
                  </a:cubicBezTo>
                  <a:lnTo>
                    <a:pt x="177800" y="698500"/>
                  </a:lnTo>
                  <a:lnTo>
                    <a:pt x="406400" y="673100"/>
                  </a:lnTo>
                  <a:cubicBezTo>
                    <a:pt x="504276" y="660334"/>
                    <a:pt x="436244" y="665639"/>
                    <a:pt x="508000" y="647700"/>
                  </a:cubicBezTo>
                  <a:cubicBezTo>
                    <a:pt x="543500" y="638825"/>
                    <a:pt x="613731" y="627961"/>
                    <a:pt x="647700" y="622300"/>
                  </a:cubicBezTo>
                  <a:cubicBezTo>
                    <a:pt x="740833" y="626533"/>
                    <a:pt x="834125" y="628113"/>
                    <a:pt x="927100" y="635000"/>
                  </a:cubicBezTo>
                  <a:cubicBezTo>
                    <a:pt x="948627" y="636595"/>
                    <a:pt x="969775" y="642020"/>
                    <a:pt x="990600" y="647700"/>
                  </a:cubicBezTo>
                  <a:cubicBezTo>
                    <a:pt x="1016431" y="654745"/>
                    <a:pt x="1066800" y="673100"/>
                    <a:pt x="1066800" y="673100"/>
                  </a:cubicBezTo>
                  <a:cubicBezTo>
                    <a:pt x="1134533" y="668867"/>
                    <a:pt x="1202757" y="669570"/>
                    <a:pt x="1270000" y="660400"/>
                  </a:cubicBezTo>
                  <a:cubicBezTo>
                    <a:pt x="1326529" y="652691"/>
                    <a:pt x="1348862" y="630231"/>
                    <a:pt x="1397000" y="609600"/>
                  </a:cubicBezTo>
                  <a:cubicBezTo>
                    <a:pt x="1409305" y="604327"/>
                    <a:pt x="1422400" y="601133"/>
                    <a:pt x="1435100" y="596900"/>
                  </a:cubicBezTo>
                  <a:cubicBezTo>
                    <a:pt x="1447800" y="584200"/>
                    <a:pt x="1459402" y="570298"/>
                    <a:pt x="1473200" y="558800"/>
                  </a:cubicBezTo>
                  <a:cubicBezTo>
                    <a:pt x="1484926" y="549029"/>
                    <a:pt x="1508570" y="548417"/>
                    <a:pt x="1511300" y="533400"/>
                  </a:cubicBezTo>
                  <a:cubicBezTo>
                    <a:pt x="1518157" y="495684"/>
                    <a:pt x="1504902" y="456913"/>
                    <a:pt x="1498600" y="419100"/>
                  </a:cubicBezTo>
                  <a:cubicBezTo>
                    <a:pt x="1490620" y="371217"/>
                    <a:pt x="1482441" y="386783"/>
                    <a:pt x="1460500" y="342900"/>
                  </a:cubicBezTo>
                  <a:lnTo>
                    <a:pt x="1460500" y="342900"/>
                  </a:ln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-1092200" y="2160369"/>
              <a:ext cx="3187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LDR instruction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R&lt;-M[</a:t>
              </a:r>
              <a:r>
                <a:rPr lang="en-US" dirty="0" err="1">
                  <a:solidFill>
                    <a:srgbClr val="FF0000"/>
                  </a:solidFill>
                </a:rPr>
                <a:t>BR+off</a:t>
              </a:r>
              <a:r>
                <a:rPr lang="en-US" dirty="0">
                  <a:solidFill>
                    <a:srgbClr val="FF0000"/>
                  </a:solidFill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87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338"/>
            <a:ext cx="8229600" cy="11430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/>
              <a:t>&amp; Instruction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6431" y="4538383"/>
            <a:ext cx="5796955" cy="22523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Complication: Programs may overwrite instruction!</a:t>
            </a:r>
          </a:p>
          <a:p>
            <a:r>
              <a:rPr lang="en-US" sz="2400" dirty="0"/>
              <a:t>What if the instruction resides in both caches?</a:t>
            </a:r>
          </a:p>
          <a:p>
            <a:r>
              <a:rPr lang="en-US" sz="2400" dirty="0"/>
              <a:t>Data write must invalidate the instruction if it resides in the instruction cache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4619" y="1255358"/>
            <a:ext cx="3958914" cy="51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0058" y="1545641"/>
            <a:ext cx="2022086" cy="6849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Instruction Fetch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4298" y="1483467"/>
            <a:ext cx="8881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CPU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058" y="2465209"/>
            <a:ext cx="2022086" cy="6849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0058" y="3384777"/>
            <a:ext cx="2022086" cy="6849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Fetch Operands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0058" y="4304345"/>
            <a:ext cx="2022086" cy="6849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Execute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0058" y="5223913"/>
            <a:ext cx="2022086" cy="6849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Store Result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02430" y="2230572"/>
            <a:ext cx="0" cy="234637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02430" y="3138464"/>
            <a:ext cx="0" cy="234637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02430" y="4046356"/>
            <a:ext cx="0" cy="234637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02430" y="4954248"/>
            <a:ext cx="0" cy="234637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52829" y="3560370"/>
            <a:ext cx="1330607" cy="3698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57269" y="4094969"/>
            <a:ext cx="1326167" cy="3698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17" name="Freeform 16"/>
          <p:cNvSpPr/>
          <p:nvPr/>
        </p:nvSpPr>
        <p:spPr>
          <a:xfrm>
            <a:off x="1426135" y="4669978"/>
            <a:ext cx="1035693" cy="406857"/>
          </a:xfrm>
          <a:custGeom>
            <a:avLst/>
            <a:gdLst>
              <a:gd name="connsiteX0" fmla="*/ 0 w 1035693"/>
              <a:gd name="connsiteY0" fmla="*/ 12329 h 406857"/>
              <a:gd name="connsiteX1" fmla="*/ 406880 w 1035693"/>
              <a:gd name="connsiteY1" fmla="*/ 12329 h 406857"/>
              <a:gd name="connsiteX2" fmla="*/ 517847 w 1035693"/>
              <a:gd name="connsiteY2" fmla="*/ 147948 h 406857"/>
              <a:gd name="connsiteX3" fmla="*/ 641143 w 1035693"/>
              <a:gd name="connsiteY3" fmla="*/ 12329 h 406857"/>
              <a:gd name="connsiteX4" fmla="*/ 1035693 w 1035693"/>
              <a:gd name="connsiteY4" fmla="*/ 0 h 406857"/>
              <a:gd name="connsiteX5" fmla="*/ 776770 w 1035693"/>
              <a:gd name="connsiteY5" fmla="*/ 406857 h 406857"/>
              <a:gd name="connsiteX6" fmla="*/ 135627 w 1035693"/>
              <a:gd name="connsiteY6" fmla="*/ 394528 h 406857"/>
              <a:gd name="connsiteX7" fmla="*/ 0 w 1035693"/>
              <a:gd name="connsiteY7" fmla="*/ 12329 h 4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5693" h="406857">
                <a:moveTo>
                  <a:pt x="0" y="12329"/>
                </a:moveTo>
                <a:lnTo>
                  <a:pt x="406880" y="12329"/>
                </a:lnTo>
                <a:lnTo>
                  <a:pt x="517847" y="147948"/>
                </a:lnTo>
                <a:lnTo>
                  <a:pt x="641143" y="12329"/>
                </a:lnTo>
                <a:lnTo>
                  <a:pt x="1035693" y="0"/>
                </a:lnTo>
                <a:lnTo>
                  <a:pt x="776770" y="406857"/>
                </a:lnTo>
                <a:lnTo>
                  <a:pt x="135627" y="394528"/>
                </a:lnTo>
                <a:lnTo>
                  <a:pt x="0" y="12329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72403" y="5074222"/>
            <a:ext cx="117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Arithmetic</a:t>
            </a:r>
          </a:p>
          <a:p>
            <a:pPr algn="ctr"/>
            <a:r>
              <a:rPr lang="en-US" dirty="0"/>
              <a:t>Circuits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1688" y="5935022"/>
            <a:ext cx="136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 Unit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11435" y="1375000"/>
            <a:ext cx="2324001" cy="4960108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74299" y="2465209"/>
            <a:ext cx="1330607" cy="9297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Register File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74299" y="5915546"/>
            <a:ext cx="113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10237" y="1363297"/>
            <a:ext cx="1812463" cy="29039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Main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</a:rPr>
              <a:t>Memory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</a:rPr>
              <a:t>(MM)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61944" y="1504336"/>
            <a:ext cx="1339292" cy="883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Instruction Cache</a:t>
            </a:r>
          </a:p>
        </p:txBody>
      </p:sp>
      <p:sp>
        <p:nvSpPr>
          <p:cNvPr id="27" name="Left-Right Arrow 26"/>
          <p:cNvSpPr/>
          <p:nvPr/>
        </p:nvSpPr>
        <p:spPr>
          <a:xfrm>
            <a:off x="4959678" y="1718486"/>
            <a:ext cx="1179666" cy="419186"/>
          </a:xfrm>
          <a:prstGeom prst="left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61944" y="3307736"/>
            <a:ext cx="1339292" cy="883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Data Cache</a:t>
            </a:r>
          </a:p>
        </p:txBody>
      </p:sp>
      <p:sp>
        <p:nvSpPr>
          <p:cNvPr id="39" name="Left-Right Arrow 38"/>
          <p:cNvSpPr/>
          <p:nvPr/>
        </p:nvSpPr>
        <p:spPr>
          <a:xfrm>
            <a:off x="4997778" y="3559986"/>
            <a:ext cx="1181907" cy="419186"/>
          </a:xfrm>
          <a:prstGeom prst="left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57482" y="3675062"/>
            <a:ext cx="206375" cy="2006321"/>
          </a:xfrm>
          <a:prstGeom prst="rect">
            <a:avLst/>
          </a:prstGeom>
          <a:gradFill>
            <a:gsLst>
              <a:gs pos="100000">
                <a:schemeClr val="tx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>
            <a:off x="7505655" y="1722969"/>
            <a:ext cx="704536" cy="419186"/>
          </a:xfrm>
          <a:prstGeom prst="left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7505655" y="3562976"/>
            <a:ext cx="704536" cy="419186"/>
          </a:xfrm>
          <a:prstGeom prst="left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4989620" y="5338482"/>
            <a:ext cx="558053" cy="450476"/>
          </a:xfrm>
          <a:prstGeom prst="rightArrow">
            <a:avLst/>
          </a:prstGeom>
          <a:gradFill>
            <a:gsLst>
              <a:gs pos="100000">
                <a:schemeClr val="tx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86" y="38946"/>
            <a:ext cx="8907014" cy="86454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Issues: Branch Instructions (Control Hazard)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848" y="5478682"/>
            <a:ext cx="10972800" cy="1353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Branch Prediction</a:t>
            </a:r>
          </a:p>
          <a:p>
            <a:r>
              <a:rPr lang="en-US" sz="2800" dirty="0"/>
              <a:t>CPU “guesses” outcome of the branch (taken/not taken)</a:t>
            </a:r>
          </a:p>
          <a:p>
            <a:r>
              <a:rPr lang="en-US" sz="2800" dirty="0"/>
              <a:t>Abort instruction execution(s) if guess is wrong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646686" y="1021335"/>
            <a:ext cx="2022086" cy="3248776"/>
            <a:chOff x="122686" y="1021335"/>
            <a:chExt cx="2022086" cy="3248776"/>
          </a:xfrm>
        </p:grpSpPr>
        <p:sp>
          <p:nvSpPr>
            <p:cNvPr id="4" name="Rectangle 3"/>
            <p:cNvSpPr/>
            <p:nvPr/>
          </p:nvSpPr>
          <p:spPr>
            <a:xfrm>
              <a:off x="122686" y="1447981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Instruction Fetch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2686" y="2053944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Decode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2686" y="2659907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Fetch Operands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2686" y="3265870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Execute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686" y="3871833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Store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076" y="1021335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Hardware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78120" y="1833458"/>
              <a:ext cx="0" cy="23463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178315" y="2441145"/>
              <a:ext cx="0" cy="23463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78510" y="3042482"/>
              <a:ext cx="0" cy="23463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78705" y="3646994"/>
              <a:ext cx="0" cy="23463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810000" y="1473382"/>
            <a:ext cx="6413500" cy="2873233"/>
            <a:chOff x="2286000" y="1473381"/>
            <a:chExt cx="6413500" cy="2873233"/>
          </a:xfrm>
        </p:grpSpPr>
        <p:sp>
          <p:nvSpPr>
            <p:cNvPr id="18" name="Rectangle 17"/>
            <p:cNvSpPr/>
            <p:nvPr/>
          </p:nvSpPr>
          <p:spPr>
            <a:xfrm>
              <a:off x="2286000" y="1473381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</a:t>
              </a:r>
              <a:r>
                <a:rPr lang="en-US" sz="1600" dirty="0" err="1">
                  <a:solidFill>
                    <a:srgbClr val="000000"/>
                  </a:solidFill>
                </a:rPr>
                <a:t>instr</a:t>
              </a:r>
              <a:r>
                <a:rPr lang="en-US" sz="1600" dirty="0">
                  <a:solidFill>
                    <a:srgbClr val="000000"/>
                  </a:solidFill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8700" y="2104845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decode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1400" y="2736309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op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34100" y="3367773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execute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16800" y="3999237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store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10000" y="4559301"/>
            <a:ext cx="6743700" cy="792381"/>
            <a:chOff x="2286000" y="4559300"/>
            <a:chExt cx="6743700" cy="79238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286000" y="4699000"/>
              <a:ext cx="6743700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2860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5687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514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341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4168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6995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311400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90925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j+1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j+2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2675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j+3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42200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j+4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86350" y="1473382"/>
            <a:ext cx="5130800" cy="2241769"/>
            <a:chOff x="2286000" y="1473381"/>
            <a:chExt cx="5130800" cy="2241769"/>
          </a:xfrm>
        </p:grpSpPr>
        <p:sp>
          <p:nvSpPr>
            <p:cNvPr id="45" name="Rectangle 44"/>
            <p:cNvSpPr/>
            <p:nvPr/>
          </p:nvSpPr>
          <p:spPr>
            <a:xfrm>
              <a:off x="2286000" y="1473381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i+1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68700" y="2104845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decode i+1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51400" y="2736309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op i+1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34100" y="3367773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execute i+1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369050" y="1474213"/>
            <a:ext cx="3848100" cy="1610305"/>
            <a:chOff x="2286000" y="1473381"/>
            <a:chExt cx="3848100" cy="16103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2286000" y="1473381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i+2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68700" y="2104845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decode i+2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51400" y="2736309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op i+2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648575" y="1474213"/>
            <a:ext cx="2565400" cy="978841"/>
            <a:chOff x="2286000" y="1473381"/>
            <a:chExt cx="2565400" cy="97884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2286000" y="1473381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i+3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68700" y="2104845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decode i+3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8931275" y="1473382"/>
            <a:ext cx="1282700" cy="347377"/>
          </a:xfrm>
          <a:prstGeom prst="rect">
            <a:avLst/>
          </a:prstGeom>
          <a:solidFill>
            <a:srgbClr val="DDD9C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fetch i+4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549401" y="661770"/>
            <a:ext cx="3684917" cy="1319431"/>
            <a:chOff x="25400" y="661769"/>
            <a:chExt cx="3684917" cy="1319431"/>
          </a:xfrm>
        </p:grpSpPr>
        <p:sp>
          <p:nvSpPr>
            <p:cNvPr id="5" name="Freeform 4"/>
            <p:cNvSpPr/>
            <p:nvPr/>
          </p:nvSpPr>
          <p:spPr>
            <a:xfrm>
              <a:off x="2197100" y="1282700"/>
              <a:ext cx="1513217" cy="698500"/>
            </a:xfrm>
            <a:custGeom>
              <a:avLst/>
              <a:gdLst>
                <a:gd name="connsiteX0" fmla="*/ 1460500 w 1513217"/>
                <a:gd name="connsiteY0" fmla="*/ 342900 h 698500"/>
                <a:gd name="connsiteX1" fmla="*/ 1422400 w 1513217"/>
                <a:gd name="connsiteY1" fmla="*/ 177800 h 698500"/>
                <a:gd name="connsiteX2" fmla="*/ 1320800 w 1513217"/>
                <a:gd name="connsiteY2" fmla="*/ 88900 h 698500"/>
                <a:gd name="connsiteX3" fmla="*/ 1244600 w 1513217"/>
                <a:gd name="connsiteY3" fmla="*/ 50800 h 698500"/>
                <a:gd name="connsiteX4" fmla="*/ 1181100 w 1513217"/>
                <a:gd name="connsiteY4" fmla="*/ 25400 h 698500"/>
                <a:gd name="connsiteX5" fmla="*/ 876300 w 1513217"/>
                <a:gd name="connsiteY5" fmla="*/ 0 h 698500"/>
                <a:gd name="connsiteX6" fmla="*/ 495300 w 1513217"/>
                <a:gd name="connsiteY6" fmla="*/ 12700 h 698500"/>
                <a:gd name="connsiteX7" fmla="*/ 444500 w 1513217"/>
                <a:gd name="connsiteY7" fmla="*/ 25400 h 698500"/>
                <a:gd name="connsiteX8" fmla="*/ 406400 w 1513217"/>
                <a:gd name="connsiteY8" fmla="*/ 50800 h 698500"/>
                <a:gd name="connsiteX9" fmla="*/ 101600 w 1513217"/>
                <a:gd name="connsiteY9" fmla="*/ 63500 h 698500"/>
                <a:gd name="connsiteX10" fmla="*/ 76200 w 1513217"/>
                <a:gd name="connsiteY10" fmla="*/ 101600 h 698500"/>
                <a:gd name="connsiteX11" fmla="*/ 38100 w 1513217"/>
                <a:gd name="connsiteY11" fmla="*/ 127000 h 698500"/>
                <a:gd name="connsiteX12" fmla="*/ 25400 w 1513217"/>
                <a:gd name="connsiteY12" fmla="*/ 165100 h 698500"/>
                <a:gd name="connsiteX13" fmla="*/ 0 w 1513217"/>
                <a:gd name="connsiteY13" fmla="*/ 203200 h 698500"/>
                <a:gd name="connsiteX14" fmla="*/ 12700 w 1513217"/>
                <a:gd name="connsiteY14" fmla="*/ 381000 h 698500"/>
                <a:gd name="connsiteX15" fmla="*/ 38100 w 1513217"/>
                <a:gd name="connsiteY15" fmla="*/ 457200 h 698500"/>
                <a:gd name="connsiteX16" fmla="*/ 76200 w 1513217"/>
                <a:gd name="connsiteY16" fmla="*/ 571500 h 698500"/>
                <a:gd name="connsiteX17" fmla="*/ 88900 w 1513217"/>
                <a:gd name="connsiteY17" fmla="*/ 609600 h 698500"/>
                <a:gd name="connsiteX18" fmla="*/ 101600 w 1513217"/>
                <a:gd name="connsiteY18" fmla="*/ 647700 h 698500"/>
                <a:gd name="connsiteX19" fmla="*/ 177800 w 1513217"/>
                <a:gd name="connsiteY19" fmla="*/ 698500 h 698500"/>
                <a:gd name="connsiteX20" fmla="*/ 406400 w 1513217"/>
                <a:gd name="connsiteY20" fmla="*/ 673100 h 698500"/>
                <a:gd name="connsiteX21" fmla="*/ 508000 w 1513217"/>
                <a:gd name="connsiteY21" fmla="*/ 647700 h 698500"/>
                <a:gd name="connsiteX22" fmla="*/ 647700 w 1513217"/>
                <a:gd name="connsiteY22" fmla="*/ 622300 h 698500"/>
                <a:gd name="connsiteX23" fmla="*/ 927100 w 1513217"/>
                <a:gd name="connsiteY23" fmla="*/ 635000 h 698500"/>
                <a:gd name="connsiteX24" fmla="*/ 990600 w 1513217"/>
                <a:gd name="connsiteY24" fmla="*/ 647700 h 698500"/>
                <a:gd name="connsiteX25" fmla="*/ 1066800 w 1513217"/>
                <a:gd name="connsiteY25" fmla="*/ 673100 h 698500"/>
                <a:gd name="connsiteX26" fmla="*/ 1270000 w 1513217"/>
                <a:gd name="connsiteY26" fmla="*/ 660400 h 698500"/>
                <a:gd name="connsiteX27" fmla="*/ 1397000 w 1513217"/>
                <a:gd name="connsiteY27" fmla="*/ 609600 h 698500"/>
                <a:gd name="connsiteX28" fmla="*/ 1435100 w 1513217"/>
                <a:gd name="connsiteY28" fmla="*/ 596900 h 698500"/>
                <a:gd name="connsiteX29" fmla="*/ 1473200 w 1513217"/>
                <a:gd name="connsiteY29" fmla="*/ 558800 h 698500"/>
                <a:gd name="connsiteX30" fmla="*/ 1511300 w 1513217"/>
                <a:gd name="connsiteY30" fmla="*/ 533400 h 698500"/>
                <a:gd name="connsiteX31" fmla="*/ 1498600 w 1513217"/>
                <a:gd name="connsiteY31" fmla="*/ 419100 h 698500"/>
                <a:gd name="connsiteX32" fmla="*/ 1460500 w 1513217"/>
                <a:gd name="connsiteY32" fmla="*/ 342900 h 698500"/>
                <a:gd name="connsiteX33" fmla="*/ 1460500 w 1513217"/>
                <a:gd name="connsiteY33" fmla="*/ 3429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13217" h="698500">
                  <a:moveTo>
                    <a:pt x="1460500" y="342900"/>
                  </a:moveTo>
                  <a:cubicBezTo>
                    <a:pt x="1454150" y="315383"/>
                    <a:pt x="1447757" y="215836"/>
                    <a:pt x="1422400" y="177800"/>
                  </a:cubicBezTo>
                  <a:cubicBezTo>
                    <a:pt x="1380067" y="114300"/>
                    <a:pt x="1409700" y="148167"/>
                    <a:pt x="1320800" y="88900"/>
                  </a:cubicBezTo>
                  <a:cubicBezTo>
                    <a:pt x="1262997" y="50365"/>
                    <a:pt x="1304692" y="73334"/>
                    <a:pt x="1244600" y="50800"/>
                  </a:cubicBezTo>
                  <a:cubicBezTo>
                    <a:pt x="1223254" y="42795"/>
                    <a:pt x="1203454" y="29871"/>
                    <a:pt x="1181100" y="25400"/>
                  </a:cubicBezTo>
                  <a:cubicBezTo>
                    <a:pt x="1139739" y="17128"/>
                    <a:pt x="894361" y="1290"/>
                    <a:pt x="876300" y="0"/>
                  </a:cubicBezTo>
                  <a:cubicBezTo>
                    <a:pt x="749300" y="4233"/>
                    <a:pt x="622151" y="5238"/>
                    <a:pt x="495300" y="12700"/>
                  </a:cubicBezTo>
                  <a:cubicBezTo>
                    <a:pt x="477876" y="13725"/>
                    <a:pt x="460543" y="18524"/>
                    <a:pt x="444500" y="25400"/>
                  </a:cubicBezTo>
                  <a:cubicBezTo>
                    <a:pt x="430471" y="31413"/>
                    <a:pt x="421570" y="49114"/>
                    <a:pt x="406400" y="50800"/>
                  </a:cubicBezTo>
                  <a:cubicBezTo>
                    <a:pt x="305334" y="62030"/>
                    <a:pt x="203200" y="59267"/>
                    <a:pt x="101600" y="63500"/>
                  </a:cubicBezTo>
                  <a:cubicBezTo>
                    <a:pt x="93133" y="76200"/>
                    <a:pt x="86993" y="90807"/>
                    <a:pt x="76200" y="101600"/>
                  </a:cubicBezTo>
                  <a:cubicBezTo>
                    <a:pt x="65407" y="112393"/>
                    <a:pt x="47635" y="115081"/>
                    <a:pt x="38100" y="127000"/>
                  </a:cubicBezTo>
                  <a:cubicBezTo>
                    <a:pt x="29737" y="137453"/>
                    <a:pt x="31387" y="153126"/>
                    <a:pt x="25400" y="165100"/>
                  </a:cubicBezTo>
                  <a:cubicBezTo>
                    <a:pt x="18574" y="178752"/>
                    <a:pt x="8467" y="190500"/>
                    <a:pt x="0" y="203200"/>
                  </a:cubicBezTo>
                  <a:cubicBezTo>
                    <a:pt x="4233" y="262467"/>
                    <a:pt x="3886" y="322240"/>
                    <a:pt x="12700" y="381000"/>
                  </a:cubicBezTo>
                  <a:cubicBezTo>
                    <a:pt x="16672" y="407478"/>
                    <a:pt x="29633" y="431800"/>
                    <a:pt x="38100" y="457200"/>
                  </a:cubicBezTo>
                  <a:lnTo>
                    <a:pt x="76200" y="571500"/>
                  </a:lnTo>
                  <a:lnTo>
                    <a:pt x="88900" y="609600"/>
                  </a:lnTo>
                  <a:cubicBezTo>
                    <a:pt x="93133" y="622300"/>
                    <a:pt x="90461" y="640274"/>
                    <a:pt x="101600" y="647700"/>
                  </a:cubicBezTo>
                  <a:lnTo>
                    <a:pt x="177800" y="698500"/>
                  </a:lnTo>
                  <a:lnTo>
                    <a:pt x="406400" y="673100"/>
                  </a:lnTo>
                  <a:cubicBezTo>
                    <a:pt x="504276" y="660334"/>
                    <a:pt x="436244" y="665639"/>
                    <a:pt x="508000" y="647700"/>
                  </a:cubicBezTo>
                  <a:cubicBezTo>
                    <a:pt x="543500" y="638825"/>
                    <a:pt x="613731" y="627961"/>
                    <a:pt x="647700" y="622300"/>
                  </a:cubicBezTo>
                  <a:cubicBezTo>
                    <a:pt x="740833" y="626533"/>
                    <a:pt x="834125" y="628113"/>
                    <a:pt x="927100" y="635000"/>
                  </a:cubicBezTo>
                  <a:cubicBezTo>
                    <a:pt x="948627" y="636595"/>
                    <a:pt x="969775" y="642020"/>
                    <a:pt x="990600" y="647700"/>
                  </a:cubicBezTo>
                  <a:cubicBezTo>
                    <a:pt x="1016431" y="654745"/>
                    <a:pt x="1066800" y="673100"/>
                    <a:pt x="1066800" y="673100"/>
                  </a:cubicBezTo>
                  <a:cubicBezTo>
                    <a:pt x="1134533" y="668867"/>
                    <a:pt x="1202757" y="669570"/>
                    <a:pt x="1270000" y="660400"/>
                  </a:cubicBezTo>
                  <a:cubicBezTo>
                    <a:pt x="1326529" y="652691"/>
                    <a:pt x="1348862" y="630231"/>
                    <a:pt x="1397000" y="609600"/>
                  </a:cubicBezTo>
                  <a:cubicBezTo>
                    <a:pt x="1409305" y="604327"/>
                    <a:pt x="1422400" y="601133"/>
                    <a:pt x="1435100" y="596900"/>
                  </a:cubicBezTo>
                  <a:cubicBezTo>
                    <a:pt x="1447800" y="584200"/>
                    <a:pt x="1459402" y="570298"/>
                    <a:pt x="1473200" y="558800"/>
                  </a:cubicBezTo>
                  <a:cubicBezTo>
                    <a:pt x="1484926" y="549029"/>
                    <a:pt x="1508570" y="548417"/>
                    <a:pt x="1511300" y="533400"/>
                  </a:cubicBezTo>
                  <a:cubicBezTo>
                    <a:pt x="1518157" y="495684"/>
                    <a:pt x="1504902" y="456913"/>
                    <a:pt x="1498600" y="419100"/>
                  </a:cubicBezTo>
                  <a:cubicBezTo>
                    <a:pt x="1490620" y="371217"/>
                    <a:pt x="1482441" y="386783"/>
                    <a:pt x="1460500" y="342900"/>
                  </a:cubicBezTo>
                  <a:lnTo>
                    <a:pt x="1460500" y="342900"/>
                  </a:ln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400" y="661769"/>
              <a:ext cx="295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fetch branch instr. (e.g., </a:t>
              </a:r>
              <a:r>
                <a:rPr lang="en-US" dirty="0" err="1">
                  <a:solidFill>
                    <a:srgbClr val="FF0000"/>
                  </a:solidFill>
                </a:rPr>
                <a:t>BRz</a:t>
              </a:r>
              <a:r>
                <a:rPr lang="en-US" dirty="0">
                  <a:solidFill>
                    <a:srgbClr val="FF0000"/>
                  </a:solidFill>
                </a:rPr>
                <a:t>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311400" y="1021335"/>
              <a:ext cx="647700" cy="26136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025901" y="2550888"/>
            <a:ext cx="3762375" cy="1864053"/>
            <a:chOff x="639029" y="65470"/>
            <a:chExt cx="3762375" cy="1864053"/>
          </a:xfrm>
        </p:grpSpPr>
        <p:sp>
          <p:nvSpPr>
            <p:cNvPr id="59" name="Freeform 58"/>
            <p:cNvSpPr/>
            <p:nvPr/>
          </p:nvSpPr>
          <p:spPr>
            <a:xfrm>
              <a:off x="2888187" y="65470"/>
              <a:ext cx="1513217" cy="698500"/>
            </a:xfrm>
            <a:custGeom>
              <a:avLst/>
              <a:gdLst>
                <a:gd name="connsiteX0" fmla="*/ 1460500 w 1513217"/>
                <a:gd name="connsiteY0" fmla="*/ 342900 h 698500"/>
                <a:gd name="connsiteX1" fmla="*/ 1422400 w 1513217"/>
                <a:gd name="connsiteY1" fmla="*/ 177800 h 698500"/>
                <a:gd name="connsiteX2" fmla="*/ 1320800 w 1513217"/>
                <a:gd name="connsiteY2" fmla="*/ 88900 h 698500"/>
                <a:gd name="connsiteX3" fmla="*/ 1244600 w 1513217"/>
                <a:gd name="connsiteY3" fmla="*/ 50800 h 698500"/>
                <a:gd name="connsiteX4" fmla="*/ 1181100 w 1513217"/>
                <a:gd name="connsiteY4" fmla="*/ 25400 h 698500"/>
                <a:gd name="connsiteX5" fmla="*/ 876300 w 1513217"/>
                <a:gd name="connsiteY5" fmla="*/ 0 h 698500"/>
                <a:gd name="connsiteX6" fmla="*/ 495300 w 1513217"/>
                <a:gd name="connsiteY6" fmla="*/ 12700 h 698500"/>
                <a:gd name="connsiteX7" fmla="*/ 444500 w 1513217"/>
                <a:gd name="connsiteY7" fmla="*/ 25400 h 698500"/>
                <a:gd name="connsiteX8" fmla="*/ 406400 w 1513217"/>
                <a:gd name="connsiteY8" fmla="*/ 50800 h 698500"/>
                <a:gd name="connsiteX9" fmla="*/ 101600 w 1513217"/>
                <a:gd name="connsiteY9" fmla="*/ 63500 h 698500"/>
                <a:gd name="connsiteX10" fmla="*/ 76200 w 1513217"/>
                <a:gd name="connsiteY10" fmla="*/ 101600 h 698500"/>
                <a:gd name="connsiteX11" fmla="*/ 38100 w 1513217"/>
                <a:gd name="connsiteY11" fmla="*/ 127000 h 698500"/>
                <a:gd name="connsiteX12" fmla="*/ 25400 w 1513217"/>
                <a:gd name="connsiteY12" fmla="*/ 165100 h 698500"/>
                <a:gd name="connsiteX13" fmla="*/ 0 w 1513217"/>
                <a:gd name="connsiteY13" fmla="*/ 203200 h 698500"/>
                <a:gd name="connsiteX14" fmla="*/ 12700 w 1513217"/>
                <a:gd name="connsiteY14" fmla="*/ 381000 h 698500"/>
                <a:gd name="connsiteX15" fmla="*/ 38100 w 1513217"/>
                <a:gd name="connsiteY15" fmla="*/ 457200 h 698500"/>
                <a:gd name="connsiteX16" fmla="*/ 76200 w 1513217"/>
                <a:gd name="connsiteY16" fmla="*/ 571500 h 698500"/>
                <a:gd name="connsiteX17" fmla="*/ 88900 w 1513217"/>
                <a:gd name="connsiteY17" fmla="*/ 609600 h 698500"/>
                <a:gd name="connsiteX18" fmla="*/ 101600 w 1513217"/>
                <a:gd name="connsiteY18" fmla="*/ 647700 h 698500"/>
                <a:gd name="connsiteX19" fmla="*/ 177800 w 1513217"/>
                <a:gd name="connsiteY19" fmla="*/ 698500 h 698500"/>
                <a:gd name="connsiteX20" fmla="*/ 406400 w 1513217"/>
                <a:gd name="connsiteY20" fmla="*/ 673100 h 698500"/>
                <a:gd name="connsiteX21" fmla="*/ 508000 w 1513217"/>
                <a:gd name="connsiteY21" fmla="*/ 647700 h 698500"/>
                <a:gd name="connsiteX22" fmla="*/ 647700 w 1513217"/>
                <a:gd name="connsiteY22" fmla="*/ 622300 h 698500"/>
                <a:gd name="connsiteX23" fmla="*/ 927100 w 1513217"/>
                <a:gd name="connsiteY23" fmla="*/ 635000 h 698500"/>
                <a:gd name="connsiteX24" fmla="*/ 990600 w 1513217"/>
                <a:gd name="connsiteY24" fmla="*/ 647700 h 698500"/>
                <a:gd name="connsiteX25" fmla="*/ 1066800 w 1513217"/>
                <a:gd name="connsiteY25" fmla="*/ 673100 h 698500"/>
                <a:gd name="connsiteX26" fmla="*/ 1270000 w 1513217"/>
                <a:gd name="connsiteY26" fmla="*/ 660400 h 698500"/>
                <a:gd name="connsiteX27" fmla="*/ 1397000 w 1513217"/>
                <a:gd name="connsiteY27" fmla="*/ 609600 h 698500"/>
                <a:gd name="connsiteX28" fmla="*/ 1435100 w 1513217"/>
                <a:gd name="connsiteY28" fmla="*/ 596900 h 698500"/>
                <a:gd name="connsiteX29" fmla="*/ 1473200 w 1513217"/>
                <a:gd name="connsiteY29" fmla="*/ 558800 h 698500"/>
                <a:gd name="connsiteX30" fmla="*/ 1511300 w 1513217"/>
                <a:gd name="connsiteY30" fmla="*/ 533400 h 698500"/>
                <a:gd name="connsiteX31" fmla="*/ 1498600 w 1513217"/>
                <a:gd name="connsiteY31" fmla="*/ 419100 h 698500"/>
                <a:gd name="connsiteX32" fmla="*/ 1460500 w 1513217"/>
                <a:gd name="connsiteY32" fmla="*/ 342900 h 698500"/>
                <a:gd name="connsiteX33" fmla="*/ 1460500 w 1513217"/>
                <a:gd name="connsiteY33" fmla="*/ 3429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13217" h="698500">
                  <a:moveTo>
                    <a:pt x="1460500" y="342900"/>
                  </a:moveTo>
                  <a:cubicBezTo>
                    <a:pt x="1454150" y="315383"/>
                    <a:pt x="1447757" y="215836"/>
                    <a:pt x="1422400" y="177800"/>
                  </a:cubicBezTo>
                  <a:cubicBezTo>
                    <a:pt x="1380067" y="114300"/>
                    <a:pt x="1409700" y="148167"/>
                    <a:pt x="1320800" y="88900"/>
                  </a:cubicBezTo>
                  <a:cubicBezTo>
                    <a:pt x="1262997" y="50365"/>
                    <a:pt x="1304692" y="73334"/>
                    <a:pt x="1244600" y="50800"/>
                  </a:cubicBezTo>
                  <a:cubicBezTo>
                    <a:pt x="1223254" y="42795"/>
                    <a:pt x="1203454" y="29871"/>
                    <a:pt x="1181100" y="25400"/>
                  </a:cubicBezTo>
                  <a:cubicBezTo>
                    <a:pt x="1139739" y="17128"/>
                    <a:pt x="894361" y="1290"/>
                    <a:pt x="876300" y="0"/>
                  </a:cubicBezTo>
                  <a:cubicBezTo>
                    <a:pt x="749300" y="4233"/>
                    <a:pt x="622151" y="5238"/>
                    <a:pt x="495300" y="12700"/>
                  </a:cubicBezTo>
                  <a:cubicBezTo>
                    <a:pt x="477876" y="13725"/>
                    <a:pt x="460543" y="18524"/>
                    <a:pt x="444500" y="25400"/>
                  </a:cubicBezTo>
                  <a:cubicBezTo>
                    <a:pt x="430471" y="31413"/>
                    <a:pt x="421570" y="49114"/>
                    <a:pt x="406400" y="50800"/>
                  </a:cubicBezTo>
                  <a:cubicBezTo>
                    <a:pt x="305334" y="62030"/>
                    <a:pt x="203200" y="59267"/>
                    <a:pt x="101600" y="63500"/>
                  </a:cubicBezTo>
                  <a:cubicBezTo>
                    <a:pt x="93133" y="76200"/>
                    <a:pt x="86993" y="90807"/>
                    <a:pt x="76200" y="101600"/>
                  </a:cubicBezTo>
                  <a:cubicBezTo>
                    <a:pt x="65407" y="112393"/>
                    <a:pt x="47635" y="115081"/>
                    <a:pt x="38100" y="127000"/>
                  </a:cubicBezTo>
                  <a:cubicBezTo>
                    <a:pt x="29737" y="137453"/>
                    <a:pt x="31387" y="153126"/>
                    <a:pt x="25400" y="165100"/>
                  </a:cubicBezTo>
                  <a:cubicBezTo>
                    <a:pt x="18574" y="178752"/>
                    <a:pt x="8467" y="190500"/>
                    <a:pt x="0" y="203200"/>
                  </a:cubicBezTo>
                  <a:cubicBezTo>
                    <a:pt x="4233" y="262467"/>
                    <a:pt x="3886" y="322240"/>
                    <a:pt x="12700" y="381000"/>
                  </a:cubicBezTo>
                  <a:cubicBezTo>
                    <a:pt x="16672" y="407478"/>
                    <a:pt x="29633" y="431800"/>
                    <a:pt x="38100" y="457200"/>
                  </a:cubicBezTo>
                  <a:lnTo>
                    <a:pt x="76200" y="571500"/>
                  </a:lnTo>
                  <a:lnTo>
                    <a:pt x="88900" y="609600"/>
                  </a:lnTo>
                  <a:cubicBezTo>
                    <a:pt x="93133" y="622300"/>
                    <a:pt x="90461" y="640274"/>
                    <a:pt x="101600" y="647700"/>
                  </a:cubicBezTo>
                  <a:lnTo>
                    <a:pt x="177800" y="698500"/>
                  </a:lnTo>
                  <a:lnTo>
                    <a:pt x="406400" y="673100"/>
                  </a:lnTo>
                  <a:cubicBezTo>
                    <a:pt x="504276" y="660334"/>
                    <a:pt x="436244" y="665639"/>
                    <a:pt x="508000" y="647700"/>
                  </a:cubicBezTo>
                  <a:cubicBezTo>
                    <a:pt x="543500" y="638825"/>
                    <a:pt x="613731" y="627961"/>
                    <a:pt x="647700" y="622300"/>
                  </a:cubicBezTo>
                  <a:cubicBezTo>
                    <a:pt x="740833" y="626533"/>
                    <a:pt x="834125" y="628113"/>
                    <a:pt x="927100" y="635000"/>
                  </a:cubicBezTo>
                  <a:cubicBezTo>
                    <a:pt x="948627" y="636595"/>
                    <a:pt x="969775" y="642020"/>
                    <a:pt x="990600" y="647700"/>
                  </a:cubicBezTo>
                  <a:cubicBezTo>
                    <a:pt x="1016431" y="654745"/>
                    <a:pt x="1066800" y="673100"/>
                    <a:pt x="1066800" y="673100"/>
                  </a:cubicBezTo>
                  <a:cubicBezTo>
                    <a:pt x="1134533" y="668867"/>
                    <a:pt x="1202757" y="669570"/>
                    <a:pt x="1270000" y="660400"/>
                  </a:cubicBezTo>
                  <a:cubicBezTo>
                    <a:pt x="1326529" y="652691"/>
                    <a:pt x="1348862" y="630231"/>
                    <a:pt x="1397000" y="609600"/>
                  </a:cubicBezTo>
                  <a:cubicBezTo>
                    <a:pt x="1409305" y="604327"/>
                    <a:pt x="1422400" y="601133"/>
                    <a:pt x="1435100" y="596900"/>
                  </a:cubicBezTo>
                  <a:cubicBezTo>
                    <a:pt x="1447800" y="584200"/>
                    <a:pt x="1459402" y="570298"/>
                    <a:pt x="1473200" y="558800"/>
                  </a:cubicBezTo>
                  <a:cubicBezTo>
                    <a:pt x="1484926" y="549029"/>
                    <a:pt x="1508570" y="548417"/>
                    <a:pt x="1511300" y="533400"/>
                  </a:cubicBezTo>
                  <a:cubicBezTo>
                    <a:pt x="1518157" y="495684"/>
                    <a:pt x="1504902" y="456913"/>
                    <a:pt x="1498600" y="419100"/>
                  </a:cubicBezTo>
                  <a:cubicBezTo>
                    <a:pt x="1490620" y="371217"/>
                    <a:pt x="1482441" y="386783"/>
                    <a:pt x="1460500" y="342900"/>
                  </a:cubicBezTo>
                  <a:lnTo>
                    <a:pt x="1460500" y="342900"/>
                  </a:ln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9029" y="1006193"/>
              <a:ext cx="22865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result of branch (taken or not taken) known here</a:t>
              </a:r>
            </a:p>
          </p:txBody>
        </p:sp>
        <p:cxnSp>
          <p:nvCxnSpPr>
            <p:cNvPr id="62" name="Straight Arrow Connector 61"/>
            <p:cNvCxnSpPr>
              <a:endCxn id="59" idx="15"/>
            </p:cNvCxnSpPr>
            <p:nvPr/>
          </p:nvCxnSpPr>
          <p:spPr>
            <a:xfrm flipV="1">
              <a:off x="2311400" y="522670"/>
              <a:ext cx="614887" cy="49866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952342" y="726869"/>
            <a:ext cx="4521859" cy="1297510"/>
            <a:chOff x="2888187" y="-533540"/>
            <a:chExt cx="4521859" cy="1297510"/>
          </a:xfrm>
        </p:grpSpPr>
        <p:sp>
          <p:nvSpPr>
            <p:cNvPr id="64" name="Freeform 63"/>
            <p:cNvSpPr/>
            <p:nvPr/>
          </p:nvSpPr>
          <p:spPr>
            <a:xfrm>
              <a:off x="2888187" y="65470"/>
              <a:ext cx="1513217" cy="698500"/>
            </a:xfrm>
            <a:custGeom>
              <a:avLst/>
              <a:gdLst>
                <a:gd name="connsiteX0" fmla="*/ 1460500 w 1513217"/>
                <a:gd name="connsiteY0" fmla="*/ 342900 h 698500"/>
                <a:gd name="connsiteX1" fmla="*/ 1422400 w 1513217"/>
                <a:gd name="connsiteY1" fmla="*/ 177800 h 698500"/>
                <a:gd name="connsiteX2" fmla="*/ 1320800 w 1513217"/>
                <a:gd name="connsiteY2" fmla="*/ 88900 h 698500"/>
                <a:gd name="connsiteX3" fmla="*/ 1244600 w 1513217"/>
                <a:gd name="connsiteY3" fmla="*/ 50800 h 698500"/>
                <a:gd name="connsiteX4" fmla="*/ 1181100 w 1513217"/>
                <a:gd name="connsiteY4" fmla="*/ 25400 h 698500"/>
                <a:gd name="connsiteX5" fmla="*/ 876300 w 1513217"/>
                <a:gd name="connsiteY5" fmla="*/ 0 h 698500"/>
                <a:gd name="connsiteX6" fmla="*/ 495300 w 1513217"/>
                <a:gd name="connsiteY6" fmla="*/ 12700 h 698500"/>
                <a:gd name="connsiteX7" fmla="*/ 444500 w 1513217"/>
                <a:gd name="connsiteY7" fmla="*/ 25400 h 698500"/>
                <a:gd name="connsiteX8" fmla="*/ 406400 w 1513217"/>
                <a:gd name="connsiteY8" fmla="*/ 50800 h 698500"/>
                <a:gd name="connsiteX9" fmla="*/ 101600 w 1513217"/>
                <a:gd name="connsiteY9" fmla="*/ 63500 h 698500"/>
                <a:gd name="connsiteX10" fmla="*/ 76200 w 1513217"/>
                <a:gd name="connsiteY10" fmla="*/ 101600 h 698500"/>
                <a:gd name="connsiteX11" fmla="*/ 38100 w 1513217"/>
                <a:gd name="connsiteY11" fmla="*/ 127000 h 698500"/>
                <a:gd name="connsiteX12" fmla="*/ 25400 w 1513217"/>
                <a:gd name="connsiteY12" fmla="*/ 165100 h 698500"/>
                <a:gd name="connsiteX13" fmla="*/ 0 w 1513217"/>
                <a:gd name="connsiteY13" fmla="*/ 203200 h 698500"/>
                <a:gd name="connsiteX14" fmla="*/ 12700 w 1513217"/>
                <a:gd name="connsiteY14" fmla="*/ 381000 h 698500"/>
                <a:gd name="connsiteX15" fmla="*/ 38100 w 1513217"/>
                <a:gd name="connsiteY15" fmla="*/ 457200 h 698500"/>
                <a:gd name="connsiteX16" fmla="*/ 76200 w 1513217"/>
                <a:gd name="connsiteY16" fmla="*/ 571500 h 698500"/>
                <a:gd name="connsiteX17" fmla="*/ 88900 w 1513217"/>
                <a:gd name="connsiteY17" fmla="*/ 609600 h 698500"/>
                <a:gd name="connsiteX18" fmla="*/ 101600 w 1513217"/>
                <a:gd name="connsiteY18" fmla="*/ 647700 h 698500"/>
                <a:gd name="connsiteX19" fmla="*/ 177800 w 1513217"/>
                <a:gd name="connsiteY19" fmla="*/ 698500 h 698500"/>
                <a:gd name="connsiteX20" fmla="*/ 406400 w 1513217"/>
                <a:gd name="connsiteY20" fmla="*/ 673100 h 698500"/>
                <a:gd name="connsiteX21" fmla="*/ 508000 w 1513217"/>
                <a:gd name="connsiteY21" fmla="*/ 647700 h 698500"/>
                <a:gd name="connsiteX22" fmla="*/ 647700 w 1513217"/>
                <a:gd name="connsiteY22" fmla="*/ 622300 h 698500"/>
                <a:gd name="connsiteX23" fmla="*/ 927100 w 1513217"/>
                <a:gd name="connsiteY23" fmla="*/ 635000 h 698500"/>
                <a:gd name="connsiteX24" fmla="*/ 990600 w 1513217"/>
                <a:gd name="connsiteY24" fmla="*/ 647700 h 698500"/>
                <a:gd name="connsiteX25" fmla="*/ 1066800 w 1513217"/>
                <a:gd name="connsiteY25" fmla="*/ 673100 h 698500"/>
                <a:gd name="connsiteX26" fmla="*/ 1270000 w 1513217"/>
                <a:gd name="connsiteY26" fmla="*/ 660400 h 698500"/>
                <a:gd name="connsiteX27" fmla="*/ 1397000 w 1513217"/>
                <a:gd name="connsiteY27" fmla="*/ 609600 h 698500"/>
                <a:gd name="connsiteX28" fmla="*/ 1435100 w 1513217"/>
                <a:gd name="connsiteY28" fmla="*/ 596900 h 698500"/>
                <a:gd name="connsiteX29" fmla="*/ 1473200 w 1513217"/>
                <a:gd name="connsiteY29" fmla="*/ 558800 h 698500"/>
                <a:gd name="connsiteX30" fmla="*/ 1511300 w 1513217"/>
                <a:gd name="connsiteY30" fmla="*/ 533400 h 698500"/>
                <a:gd name="connsiteX31" fmla="*/ 1498600 w 1513217"/>
                <a:gd name="connsiteY31" fmla="*/ 419100 h 698500"/>
                <a:gd name="connsiteX32" fmla="*/ 1460500 w 1513217"/>
                <a:gd name="connsiteY32" fmla="*/ 342900 h 698500"/>
                <a:gd name="connsiteX33" fmla="*/ 1460500 w 1513217"/>
                <a:gd name="connsiteY33" fmla="*/ 3429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13217" h="698500">
                  <a:moveTo>
                    <a:pt x="1460500" y="342900"/>
                  </a:moveTo>
                  <a:cubicBezTo>
                    <a:pt x="1454150" y="315383"/>
                    <a:pt x="1447757" y="215836"/>
                    <a:pt x="1422400" y="177800"/>
                  </a:cubicBezTo>
                  <a:cubicBezTo>
                    <a:pt x="1380067" y="114300"/>
                    <a:pt x="1409700" y="148167"/>
                    <a:pt x="1320800" y="88900"/>
                  </a:cubicBezTo>
                  <a:cubicBezTo>
                    <a:pt x="1262997" y="50365"/>
                    <a:pt x="1304692" y="73334"/>
                    <a:pt x="1244600" y="50800"/>
                  </a:cubicBezTo>
                  <a:cubicBezTo>
                    <a:pt x="1223254" y="42795"/>
                    <a:pt x="1203454" y="29871"/>
                    <a:pt x="1181100" y="25400"/>
                  </a:cubicBezTo>
                  <a:cubicBezTo>
                    <a:pt x="1139739" y="17128"/>
                    <a:pt x="894361" y="1290"/>
                    <a:pt x="876300" y="0"/>
                  </a:cubicBezTo>
                  <a:cubicBezTo>
                    <a:pt x="749300" y="4233"/>
                    <a:pt x="622151" y="5238"/>
                    <a:pt x="495300" y="12700"/>
                  </a:cubicBezTo>
                  <a:cubicBezTo>
                    <a:pt x="477876" y="13725"/>
                    <a:pt x="460543" y="18524"/>
                    <a:pt x="444500" y="25400"/>
                  </a:cubicBezTo>
                  <a:cubicBezTo>
                    <a:pt x="430471" y="31413"/>
                    <a:pt x="421570" y="49114"/>
                    <a:pt x="406400" y="50800"/>
                  </a:cubicBezTo>
                  <a:cubicBezTo>
                    <a:pt x="305334" y="62030"/>
                    <a:pt x="203200" y="59267"/>
                    <a:pt x="101600" y="63500"/>
                  </a:cubicBezTo>
                  <a:cubicBezTo>
                    <a:pt x="93133" y="76200"/>
                    <a:pt x="86993" y="90807"/>
                    <a:pt x="76200" y="101600"/>
                  </a:cubicBezTo>
                  <a:cubicBezTo>
                    <a:pt x="65407" y="112393"/>
                    <a:pt x="47635" y="115081"/>
                    <a:pt x="38100" y="127000"/>
                  </a:cubicBezTo>
                  <a:cubicBezTo>
                    <a:pt x="29737" y="137453"/>
                    <a:pt x="31387" y="153126"/>
                    <a:pt x="25400" y="165100"/>
                  </a:cubicBezTo>
                  <a:cubicBezTo>
                    <a:pt x="18574" y="178752"/>
                    <a:pt x="8467" y="190500"/>
                    <a:pt x="0" y="203200"/>
                  </a:cubicBezTo>
                  <a:cubicBezTo>
                    <a:pt x="4233" y="262467"/>
                    <a:pt x="3886" y="322240"/>
                    <a:pt x="12700" y="381000"/>
                  </a:cubicBezTo>
                  <a:cubicBezTo>
                    <a:pt x="16672" y="407478"/>
                    <a:pt x="29633" y="431800"/>
                    <a:pt x="38100" y="457200"/>
                  </a:cubicBezTo>
                  <a:lnTo>
                    <a:pt x="76200" y="571500"/>
                  </a:lnTo>
                  <a:lnTo>
                    <a:pt x="88900" y="609600"/>
                  </a:lnTo>
                  <a:cubicBezTo>
                    <a:pt x="93133" y="622300"/>
                    <a:pt x="90461" y="640274"/>
                    <a:pt x="101600" y="647700"/>
                  </a:cubicBezTo>
                  <a:lnTo>
                    <a:pt x="177800" y="698500"/>
                  </a:lnTo>
                  <a:lnTo>
                    <a:pt x="406400" y="673100"/>
                  </a:lnTo>
                  <a:cubicBezTo>
                    <a:pt x="504276" y="660334"/>
                    <a:pt x="436244" y="665639"/>
                    <a:pt x="508000" y="647700"/>
                  </a:cubicBezTo>
                  <a:cubicBezTo>
                    <a:pt x="543500" y="638825"/>
                    <a:pt x="613731" y="627961"/>
                    <a:pt x="647700" y="622300"/>
                  </a:cubicBezTo>
                  <a:cubicBezTo>
                    <a:pt x="740833" y="626533"/>
                    <a:pt x="834125" y="628113"/>
                    <a:pt x="927100" y="635000"/>
                  </a:cubicBezTo>
                  <a:cubicBezTo>
                    <a:pt x="948627" y="636595"/>
                    <a:pt x="969775" y="642020"/>
                    <a:pt x="990600" y="647700"/>
                  </a:cubicBezTo>
                  <a:cubicBezTo>
                    <a:pt x="1016431" y="654745"/>
                    <a:pt x="1066800" y="673100"/>
                    <a:pt x="1066800" y="673100"/>
                  </a:cubicBezTo>
                  <a:cubicBezTo>
                    <a:pt x="1134533" y="668867"/>
                    <a:pt x="1202757" y="669570"/>
                    <a:pt x="1270000" y="660400"/>
                  </a:cubicBezTo>
                  <a:cubicBezTo>
                    <a:pt x="1326529" y="652691"/>
                    <a:pt x="1348862" y="630231"/>
                    <a:pt x="1397000" y="609600"/>
                  </a:cubicBezTo>
                  <a:cubicBezTo>
                    <a:pt x="1409305" y="604327"/>
                    <a:pt x="1422400" y="601133"/>
                    <a:pt x="1435100" y="596900"/>
                  </a:cubicBezTo>
                  <a:cubicBezTo>
                    <a:pt x="1447800" y="584200"/>
                    <a:pt x="1459402" y="570298"/>
                    <a:pt x="1473200" y="558800"/>
                  </a:cubicBezTo>
                  <a:cubicBezTo>
                    <a:pt x="1484926" y="549029"/>
                    <a:pt x="1508570" y="548417"/>
                    <a:pt x="1511300" y="533400"/>
                  </a:cubicBezTo>
                  <a:cubicBezTo>
                    <a:pt x="1518157" y="495684"/>
                    <a:pt x="1504902" y="456913"/>
                    <a:pt x="1498600" y="419100"/>
                  </a:cubicBezTo>
                  <a:cubicBezTo>
                    <a:pt x="1490620" y="371217"/>
                    <a:pt x="1482441" y="386783"/>
                    <a:pt x="1460500" y="342900"/>
                  </a:cubicBezTo>
                  <a:lnTo>
                    <a:pt x="1460500" y="342900"/>
                  </a:ln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60176" y="-533540"/>
              <a:ext cx="29498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if branch is taken, we fetched the wrong instruction!</a:t>
              </a:r>
            </a:p>
          </p:txBody>
        </p:sp>
        <p:cxnSp>
          <p:nvCxnSpPr>
            <p:cNvPr id="66" name="Straight Arrow Connector 65"/>
            <p:cNvCxnSpPr>
              <a:stCxn id="65" idx="1"/>
              <a:endCxn id="64" idx="2"/>
            </p:cNvCxnSpPr>
            <p:nvPr/>
          </p:nvCxnSpPr>
          <p:spPr>
            <a:xfrm flipH="1">
              <a:off x="4208987" y="-210374"/>
              <a:ext cx="251189" cy="36474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007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1854"/>
            <a:ext cx="8229600" cy="864542"/>
          </a:xfrm>
        </p:spPr>
        <p:txBody>
          <a:bodyPr/>
          <a:lstStyle/>
          <a:p>
            <a:r>
              <a:rPr lang="en-US" dirty="0"/>
              <a:t>Issue: Data Hazard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546" y="5567582"/>
            <a:ext cx="10972800" cy="13539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Data hazard: the result of one instruction is stored in a register and is needed by a later instruction (e.g., next one) but the needed value is not stored into the register in time.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646686" y="1199135"/>
            <a:ext cx="2022086" cy="3248776"/>
            <a:chOff x="122686" y="1021335"/>
            <a:chExt cx="2022086" cy="3248776"/>
          </a:xfrm>
        </p:grpSpPr>
        <p:sp>
          <p:nvSpPr>
            <p:cNvPr id="4" name="Rectangle 3"/>
            <p:cNvSpPr/>
            <p:nvPr/>
          </p:nvSpPr>
          <p:spPr>
            <a:xfrm>
              <a:off x="122686" y="1447981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Instruction Fetch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2686" y="2053944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Decode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2686" y="2659907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Fetch Operands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2686" y="3265870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Execute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686" y="3871833"/>
              <a:ext cx="2022086" cy="3982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Store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076" y="1021335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Hardware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78120" y="1833458"/>
              <a:ext cx="0" cy="23463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178315" y="2441145"/>
              <a:ext cx="0" cy="23463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78510" y="3042482"/>
              <a:ext cx="0" cy="23463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78705" y="3646994"/>
              <a:ext cx="0" cy="23463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810000" y="1651182"/>
            <a:ext cx="6413500" cy="2873233"/>
            <a:chOff x="2286000" y="1473381"/>
            <a:chExt cx="6413500" cy="2873233"/>
          </a:xfrm>
        </p:grpSpPr>
        <p:sp>
          <p:nvSpPr>
            <p:cNvPr id="18" name="Rectangle 17"/>
            <p:cNvSpPr/>
            <p:nvPr/>
          </p:nvSpPr>
          <p:spPr>
            <a:xfrm>
              <a:off x="2286000" y="1473381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</a:t>
              </a:r>
              <a:r>
                <a:rPr lang="en-US" sz="1600" dirty="0" err="1">
                  <a:solidFill>
                    <a:srgbClr val="000000"/>
                  </a:solidFill>
                </a:rPr>
                <a:t>instr</a:t>
              </a:r>
              <a:r>
                <a:rPr lang="en-US" sz="1600" dirty="0">
                  <a:solidFill>
                    <a:srgbClr val="000000"/>
                  </a:solidFill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8700" y="2104845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decode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1400" y="2736309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op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34100" y="3367773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execute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16800" y="3999237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store </a:t>
              </a: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10000" y="4737101"/>
            <a:ext cx="6743700" cy="792381"/>
            <a:chOff x="2286000" y="4559300"/>
            <a:chExt cx="6743700" cy="79238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286000" y="4699000"/>
              <a:ext cx="6743700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2860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5687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514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341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4168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699500" y="4559300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311400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90925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j+1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j+2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2675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j+3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42200" y="4705350"/>
              <a:ext cx="1238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clock cycle j+4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86350" y="1651182"/>
            <a:ext cx="5130800" cy="2241769"/>
            <a:chOff x="2286000" y="1473381"/>
            <a:chExt cx="5130800" cy="2241769"/>
          </a:xfrm>
        </p:grpSpPr>
        <p:sp>
          <p:nvSpPr>
            <p:cNvPr id="45" name="Rectangle 44"/>
            <p:cNvSpPr/>
            <p:nvPr/>
          </p:nvSpPr>
          <p:spPr>
            <a:xfrm>
              <a:off x="2286000" y="1473381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i+1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68700" y="2104845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decode i+1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51400" y="2736309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op i+1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34100" y="3367773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execute i+1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369050" y="1652013"/>
            <a:ext cx="3848100" cy="1610305"/>
            <a:chOff x="2286000" y="1473381"/>
            <a:chExt cx="3848100" cy="16103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2286000" y="1473381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i+2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68700" y="2104845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decode i+2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51400" y="2736309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op i+2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648575" y="1652013"/>
            <a:ext cx="2565400" cy="978841"/>
            <a:chOff x="2286000" y="1473381"/>
            <a:chExt cx="2565400" cy="97884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2286000" y="1473381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fetch i+3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68700" y="2104845"/>
              <a:ext cx="1282700" cy="347377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decode i+3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8931275" y="1651182"/>
            <a:ext cx="1282700" cy="347377"/>
          </a:xfrm>
          <a:prstGeom prst="rect">
            <a:avLst/>
          </a:prstGeom>
          <a:solidFill>
            <a:srgbClr val="DDD9C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fetch i+4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559301" y="2728687"/>
            <a:ext cx="3228974" cy="1153730"/>
            <a:chOff x="1172430" y="65470"/>
            <a:chExt cx="3228974" cy="1153730"/>
          </a:xfrm>
        </p:grpSpPr>
        <p:sp>
          <p:nvSpPr>
            <p:cNvPr id="59" name="Freeform 58"/>
            <p:cNvSpPr/>
            <p:nvPr/>
          </p:nvSpPr>
          <p:spPr>
            <a:xfrm>
              <a:off x="2888187" y="65470"/>
              <a:ext cx="1513217" cy="698500"/>
            </a:xfrm>
            <a:custGeom>
              <a:avLst/>
              <a:gdLst>
                <a:gd name="connsiteX0" fmla="*/ 1460500 w 1513217"/>
                <a:gd name="connsiteY0" fmla="*/ 342900 h 698500"/>
                <a:gd name="connsiteX1" fmla="*/ 1422400 w 1513217"/>
                <a:gd name="connsiteY1" fmla="*/ 177800 h 698500"/>
                <a:gd name="connsiteX2" fmla="*/ 1320800 w 1513217"/>
                <a:gd name="connsiteY2" fmla="*/ 88900 h 698500"/>
                <a:gd name="connsiteX3" fmla="*/ 1244600 w 1513217"/>
                <a:gd name="connsiteY3" fmla="*/ 50800 h 698500"/>
                <a:gd name="connsiteX4" fmla="*/ 1181100 w 1513217"/>
                <a:gd name="connsiteY4" fmla="*/ 25400 h 698500"/>
                <a:gd name="connsiteX5" fmla="*/ 876300 w 1513217"/>
                <a:gd name="connsiteY5" fmla="*/ 0 h 698500"/>
                <a:gd name="connsiteX6" fmla="*/ 495300 w 1513217"/>
                <a:gd name="connsiteY6" fmla="*/ 12700 h 698500"/>
                <a:gd name="connsiteX7" fmla="*/ 444500 w 1513217"/>
                <a:gd name="connsiteY7" fmla="*/ 25400 h 698500"/>
                <a:gd name="connsiteX8" fmla="*/ 406400 w 1513217"/>
                <a:gd name="connsiteY8" fmla="*/ 50800 h 698500"/>
                <a:gd name="connsiteX9" fmla="*/ 101600 w 1513217"/>
                <a:gd name="connsiteY9" fmla="*/ 63500 h 698500"/>
                <a:gd name="connsiteX10" fmla="*/ 76200 w 1513217"/>
                <a:gd name="connsiteY10" fmla="*/ 101600 h 698500"/>
                <a:gd name="connsiteX11" fmla="*/ 38100 w 1513217"/>
                <a:gd name="connsiteY11" fmla="*/ 127000 h 698500"/>
                <a:gd name="connsiteX12" fmla="*/ 25400 w 1513217"/>
                <a:gd name="connsiteY12" fmla="*/ 165100 h 698500"/>
                <a:gd name="connsiteX13" fmla="*/ 0 w 1513217"/>
                <a:gd name="connsiteY13" fmla="*/ 203200 h 698500"/>
                <a:gd name="connsiteX14" fmla="*/ 12700 w 1513217"/>
                <a:gd name="connsiteY14" fmla="*/ 381000 h 698500"/>
                <a:gd name="connsiteX15" fmla="*/ 38100 w 1513217"/>
                <a:gd name="connsiteY15" fmla="*/ 457200 h 698500"/>
                <a:gd name="connsiteX16" fmla="*/ 76200 w 1513217"/>
                <a:gd name="connsiteY16" fmla="*/ 571500 h 698500"/>
                <a:gd name="connsiteX17" fmla="*/ 88900 w 1513217"/>
                <a:gd name="connsiteY17" fmla="*/ 609600 h 698500"/>
                <a:gd name="connsiteX18" fmla="*/ 101600 w 1513217"/>
                <a:gd name="connsiteY18" fmla="*/ 647700 h 698500"/>
                <a:gd name="connsiteX19" fmla="*/ 177800 w 1513217"/>
                <a:gd name="connsiteY19" fmla="*/ 698500 h 698500"/>
                <a:gd name="connsiteX20" fmla="*/ 406400 w 1513217"/>
                <a:gd name="connsiteY20" fmla="*/ 673100 h 698500"/>
                <a:gd name="connsiteX21" fmla="*/ 508000 w 1513217"/>
                <a:gd name="connsiteY21" fmla="*/ 647700 h 698500"/>
                <a:gd name="connsiteX22" fmla="*/ 647700 w 1513217"/>
                <a:gd name="connsiteY22" fmla="*/ 622300 h 698500"/>
                <a:gd name="connsiteX23" fmla="*/ 927100 w 1513217"/>
                <a:gd name="connsiteY23" fmla="*/ 635000 h 698500"/>
                <a:gd name="connsiteX24" fmla="*/ 990600 w 1513217"/>
                <a:gd name="connsiteY24" fmla="*/ 647700 h 698500"/>
                <a:gd name="connsiteX25" fmla="*/ 1066800 w 1513217"/>
                <a:gd name="connsiteY25" fmla="*/ 673100 h 698500"/>
                <a:gd name="connsiteX26" fmla="*/ 1270000 w 1513217"/>
                <a:gd name="connsiteY26" fmla="*/ 660400 h 698500"/>
                <a:gd name="connsiteX27" fmla="*/ 1397000 w 1513217"/>
                <a:gd name="connsiteY27" fmla="*/ 609600 h 698500"/>
                <a:gd name="connsiteX28" fmla="*/ 1435100 w 1513217"/>
                <a:gd name="connsiteY28" fmla="*/ 596900 h 698500"/>
                <a:gd name="connsiteX29" fmla="*/ 1473200 w 1513217"/>
                <a:gd name="connsiteY29" fmla="*/ 558800 h 698500"/>
                <a:gd name="connsiteX30" fmla="*/ 1511300 w 1513217"/>
                <a:gd name="connsiteY30" fmla="*/ 533400 h 698500"/>
                <a:gd name="connsiteX31" fmla="*/ 1498600 w 1513217"/>
                <a:gd name="connsiteY31" fmla="*/ 419100 h 698500"/>
                <a:gd name="connsiteX32" fmla="*/ 1460500 w 1513217"/>
                <a:gd name="connsiteY32" fmla="*/ 342900 h 698500"/>
                <a:gd name="connsiteX33" fmla="*/ 1460500 w 1513217"/>
                <a:gd name="connsiteY33" fmla="*/ 3429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13217" h="698500">
                  <a:moveTo>
                    <a:pt x="1460500" y="342900"/>
                  </a:moveTo>
                  <a:cubicBezTo>
                    <a:pt x="1454150" y="315383"/>
                    <a:pt x="1447757" y="215836"/>
                    <a:pt x="1422400" y="177800"/>
                  </a:cubicBezTo>
                  <a:cubicBezTo>
                    <a:pt x="1380067" y="114300"/>
                    <a:pt x="1409700" y="148167"/>
                    <a:pt x="1320800" y="88900"/>
                  </a:cubicBezTo>
                  <a:cubicBezTo>
                    <a:pt x="1262997" y="50365"/>
                    <a:pt x="1304692" y="73334"/>
                    <a:pt x="1244600" y="50800"/>
                  </a:cubicBezTo>
                  <a:cubicBezTo>
                    <a:pt x="1223254" y="42795"/>
                    <a:pt x="1203454" y="29871"/>
                    <a:pt x="1181100" y="25400"/>
                  </a:cubicBezTo>
                  <a:cubicBezTo>
                    <a:pt x="1139739" y="17128"/>
                    <a:pt x="894361" y="1290"/>
                    <a:pt x="876300" y="0"/>
                  </a:cubicBezTo>
                  <a:cubicBezTo>
                    <a:pt x="749300" y="4233"/>
                    <a:pt x="622151" y="5238"/>
                    <a:pt x="495300" y="12700"/>
                  </a:cubicBezTo>
                  <a:cubicBezTo>
                    <a:pt x="477876" y="13725"/>
                    <a:pt x="460543" y="18524"/>
                    <a:pt x="444500" y="25400"/>
                  </a:cubicBezTo>
                  <a:cubicBezTo>
                    <a:pt x="430471" y="31413"/>
                    <a:pt x="421570" y="49114"/>
                    <a:pt x="406400" y="50800"/>
                  </a:cubicBezTo>
                  <a:cubicBezTo>
                    <a:pt x="305334" y="62030"/>
                    <a:pt x="203200" y="59267"/>
                    <a:pt x="101600" y="63500"/>
                  </a:cubicBezTo>
                  <a:cubicBezTo>
                    <a:pt x="93133" y="76200"/>
                    <a:pt x="86993" y="90807"/>
                    <a:pt x="76200" y="101600"/>
                  </a:cubicBezTo>
                  <a:cubicBezTo>
                    <a:pt x="65407" y="112393"/>
                    <a:pt x="47635" y="115081"/>
                    <a:pt x="38100" y="127000"/>
                  </a:cubicBezTo>
                  <a:cubicBezTo>
                    <a:pt x="29737" y="137453"/>
                    <a:pt x="31387" y="153126"/>
                    <a:pt x="25400" y="165100"/>
                  </a:cubicBezTo>
                  <a:cubicBezTo>
                    <a:pt x="18574" y="178752"/>
                    <a:pt x="8467" y="190500"/>
                    <a:pt x="0" y="203200"/>
                  </a:cubicBezTo>
                  <a:cubicBezTo>
                    <a:pt x="4233" y="262467"/>
                    <a:pt x="3886" y="322240"/>
                    <a:pt x="12700" y="381000"/>
                  </a:cubicBezTo>
                  <a:cubicBezTo>
                    <a:pt x="16672" y="407478"/>
                    <a:pt x="29633" y="431800"/>
                    <a:pt x="38100" y="457200"/>
                  </a:cubicBezTo>
                  <a:lnTo>
                    <a:pt x="76200" y="571500"/>
                  </a:lnTo>
                  <a:lnTo>
                    <a:pt x="88900" y="609600"/>
                  </a:lnTo>
                  <a:cubicBezTo>
                    <a:pt x="93133" y="622300"/>
                    <a:pt x="90461" y="640274"/>
                    <a:pt x="101600" y="647700"/>
                  </a:cubicBezTo>
                  <a:lnTo>
                    <a:pt x="177800" y="698500"/>
                  </a:lnTo>
                  <a:lnTo>
                    <a:pt x="406400" y="673100"/>
                  </a:lnTo>
                  <a:cubicBezTo>
                    <a:pt x="504276" y="660334"/>
                    <a:pt x="436244" y="665639"/>
                    <a:pt x="508000" y="647700"/>
                  </a:cubicBezTo>
                  <a:cubicBezTo>
                    <a:pt x="543500" y="638825"/>
                    <a:pt x="613731" y="627961"/>
                    <a:pt x="647700" y="622300"/>
                  </a:cubicBezTo>
                  <a:cubicBezTo>
                    <a:pt x="740833" y="626533"/>
                    <a:pt x="834125" y="628113"/>
                    <a:pt x="927100" y="635000"/>
                  </a:cubicBezTo>
                  <a:cubicBezTo>
                    <a:pt x="948627" y="636595"/>
                    <a:pt x="969775" y="642020"/>
                    <a:pt x="990600" y="647700"/>
                  </a:cubicBezTo>
                  <a:cubicBezTo>
                    <a:pt x="1016431" y="654745"/>
                    <a:pt x="1066800" y="673100"/>
                    <a:pt x="1066800" y="673100"/>
                  </a:cubicBezTo>
                  <a:cubicBezTo>
                    <a:pt x="1134533" y="668867"/>
                    <a:pt x="1202757" y="669570"/>
                    <a:pt x="1270000" y="660400"/>
                  </a:cubicBezTo>
                  <a:cubicBezTo>
                    <a:pt x="1326529" y="652691"/>
                    <a:pt x="1348862" y="630231"/>
                    <a:pt x="1397000" y="609600"/>
                  </a:cubicBezTo>
                  <a:cubicBezTo>
                    <a:pt x="1409305" y="604327"/>
                    <a:pt x="1422400" y="601133"/>
                    <a:pt x="1435100" y="596900"/>
                  </a:cubicBezTo>
                  <a:cubicBezTo>
                    <a:pt x="1447800" y="584200"/>
                    <a:pt x="1459402" y="570298"/>
                    <a:pt x="1473200" y="558800"/>
                  </a:cubicBezTo>
                  <a:cubicBezTo>
                    <a:pt x="1484926" y="549029"/>
                    <a:pt x="1508570" y="548417"/>
                    <a:pt x="1511300" y="533400"/>
                  </a:cubicBezTo>
                  <a:cubicBezTo>
                    <a:pt x="1518157" y="495684"/>
                    <a:pt x="1504902" y="456913"/>
                    <a:pt x="1498600" y="419100"/>
                  </a:cubicBezTo>
                  <a:cubicBezTo>
                    <a:pt x="1490620" y="371217"/>
                    <a:pt x="1482441" y="386783"/>
                    <a:pt x="1460500" y="342900"/>
                  </a:cubicBezTo>
                  <a:lnTo>
                    <a:pt x="1460500" y="342900"/>
                  </a:ln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72430" y="572869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Compute memory address</a:t>
              </a:r>
            </a:p>
          </p:txBody>
        </p:sp>
        <p:cxnSp>
          <p:nvCxnSpPr>
            <p:cNvPr id="62" name="Straight Arrow Connector 61"/>
            <p:cNvCxnSpPr>
              <a:endCxn id="59" idx="15"/>
            </p:cNvCxnSpPr>
            <p:nvPr/>
          </p:nvCxnSpPr>
          <p:spPr>
            <a:xfrm flipV="1">
              <a:off x="2311400" y="522670"/>
              <a:ext cx="614887" cy="35968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651001" y="839570"/>
            <a:ext cx="3583317" cy="1319431"/>
            <a:chOff x="127000" y="661769"/>
            <a:chExt cx="3583317" cy="1319431"/>
          </a:xfrm>
        </p:grpSpPr>
        <p:sp>
          <p:nvSpPr>
            <p:cNvPr id="5" name="Freeform 4"/>
            <p:cNvSpPr/>
            <p:nvPr/>
          </p:nvSpPr>
          <p:spPr>
            <a:xfrm>
              <a:off x="2197100" y="1282700"/>
              <a:ext cx="1513217" cy="698500"/>
            </a:xfrm>
            <a:custGeom>
              <a:avLst/>
              <a:gdLst>
                <a:gd name="connsiteX0" fmla="*/ 1460500 w 1513217"/>
                <a:gd name="connsiteY0" fmla="*/ 342900 h 698500"/>
                <a:gd name="connsiteX1" fmla="*/ 1422400 w 1513217"/>
                <a:gd name="connsiteY1" fmla="*/ 177800 h 698500"/>
                <a:gd name="connsiteX2" fmla="*/ 1320800 w 1513217"/>
                <a:gd name="connsiteY2" fmla="*/ 88900 h 698500"/>
                <a:gd name="connsiteX3" fmla="*/ 1244600 w 1513217"/>
                <a:gd name="connsiteY3" fmla="*/ 50800 h 698500"/>
                <a:gd name="connsiteX4" fmla="*/ 1181100 w 1513217"/>
                <a:gd name="connsiteY4" fmla="*/ 25400 h 698500"/>
                <a:gd name="connsiteX5" fmla="*/ 876300 w 1513217"/>
                <a:gd name="connsiteY5" fmla="*/ 0 h 698500"/>
                <a:gd name="connsiteX6" fmla="*/ 495300 w 1513217"/>
                <a:gd name="connsiteY6" fmla="*/ 12700 h 698500"/>
                <a:gd name="connsiteX7" fmla="*/ 444500 w 1513217"/>
                <a:gd name="connsiteY7" fmla="*/ 25400 h 698500"/>
                <a:gd name="connsiteX8" fmla="*/ 406400 w 1513217"/>
                <a:gd name="connsiteY8" fmla="*/ 50800 h 698500"/>
                <a:gd name="connsiteX9" fmla="*/ 101600 w 1513217"/>
                <a:gd name="connsiteY9" fmla="*/ 63500 h 698500"/>
                <a:gd name="connsiteX10" fmla="*/ 76200 w 1513217"/>
                <a:gd name="connsiteY10" fmla="*/ 101600 h 698500"/>
                <a:gd name="connsiteX11" fmla="*/ 38100 w 1513217"/>
                <a:gd name="connsiteY11" fmla="*/ 127000 h 698500"/>
                <a:gd name="connsiteX12" fmla="*/ 25400 w 1513217"/>
                <a:gd name="connsiteY12" fmla="*/ 165100 h 698500"/>
                <a:gd name="connsiteX13" fmla="*/ 0 w 1513217"/>
                <a:gd name="connsiteY13" fmla="*/ 203200 h 698500"/>
                <a:gd name="connsiteX14" fmla="*/ 12700 w 1513217"/>
                <a:gd name="connsiteY14" fmla="*/ 381000 h 698500"/>
                <a:gd name="connsiteX15" fmla="*/ 38100 w 1513217"/>
                <a:gd name="connsiteY15" fmla="*/ 457200 h 698500"/>
                <a:gd name="connsiteX16" fmla="*/ 76200 w 1513217"/>
                <a:gd name="connsiteY16" fmla="*/ 571500 h 698500"/>
                <a:gd name="connsiteX17" fmla="*/ 88900 w 1513217"/>
                <a:gd name="connsiteY17" fmla="*/ 609600 h 698500"/>
                <a:gd name="connsiteX18" fmla="*/ 101600 w 1513217"/>
                <a:gd name="connsiteY18" fmla="*/ 647700 h 698500"/>
                <a:gd name="connsiteX19" fmla="*/ 177800 w 1513217"/>
                <a:gd name="connsiteY19" fmla="*/ 698500 h 698500"/>
                <a:gd name="connsiteX20" fmla="*/ 406400 w 1513217"/>
                <a:gd name="connsiteY20" fmla="*/ 673100 h 698500"/>
                <a:gd name="connsiteX21" fmla="*/ 508000 w 1513217"/>
                <a:gd name="connsiteY21" fmla="*/ 647700 h 698500"/>
                <a:gd name="connsiteX22" fmla="*/ 647700 w 1513217"/>
                <a:gd name="connsiteY22" fmla="*/ 622300 h 698500"/>
                <a:gd name="connsiteX23" fmla="*/ 927100 w 1513217"/>
                <a:gd name="connsiteY23" fmla="*/ 635000 h 698500"/>
                <a:gd name="connsiteX24" fmla="*/ 990600 w 1513217"/>
                <a:gd name="connsiteY24" fmla="*/ 647700 h 698500"/>
                <a:gd name="connsiteX25" fmla="*/ 1066800 w 1513217"/>
                <a:gd name="connsiteY25" fmla="*/ 673100 h 698500"/>
                <a:gd name="connsiteX26" fmla="*/ 1270000 w 1513217"/>
                <a:gd name="connsiteY26" fmla="*/ 660400 h 698500"/>
                <a:gd name="connsiteX27" fmla="*/ 1397000 w 1513217"/>
                <a:gd name="connsiteY27" fmla="*/ 609600 h 698500"/>
                <a:gd name="connsiteX28" fmla="*/ 1435100 w 1513217"/>
                <a:gd name="connsiteY28" fmla="*/ 596900 h 698500"/>
                <a:gd name="connsiteX29" fmla="*/ 1473200 w 1513217"/>
                <a:gd name="connsiteY29" fmla="*/ 558800 h 698500"/>
                <a:gd name="connsiteX30" fmla="*/ 1511300 w 1513217"/>
                <a:gd name="connsiteY30" fmla="*/ 533400 h 698500"/>
                <a:gd name="connsiteX31" fmla="*/ 1498600 w 1513217"/>
                <a:gd name="connsiteY31" fmla="*/ 419100 h 698500"/>
                <a:gd name="connsiteX32" fmla="*/ 1460500 w 1513217"/>
                <a:gd name="connsiteY32" fmla="*/ 342900 h 698500"/>
                <a:gd name="connsiteX33" fmla="*/ 1460500 w 1513217"/>
                <a:gd name="connsiteY33" fmla="*/ 3429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13217" h="698500">
                  <a:moveTo>
                    <a:pt x="1460500" y="342900"/>
                  </a:moveTo>
                  <a:cubicBezTo>
                    <a:pt x="1454150" y="315383"/>
                    <a:pt x="1447757" y="215836"/>
                    <a:pt x="1422400" y="177800"/>
                  </a:cubicBezTo>
                  <a:cubicBezTo>
                    <a:pt x="1380067" y="114300"/>
                    <a:pt x="1409700" y="148167"/>
                    <a:pt x="1320800" y="88900"/>
                  </a:cubicBezTo>
                  <a:cubicBezTo>
                    <a:pt x="1262997" y="50365"/>
                    <a:pt x="1304692" y="73334"/>
                    <a:pt x="1244600" y="50800"/>
                  </a:cubicBezTo>
                  <a:cubicBezTo>
                    <a:pt x="1223254" y="42795"/>
                    <a:pt x="1203454" y="29871"/>
                    <a:pt x="1181100" y="25400"/>
                  </a:cubicBezTo>
                  <a:cubicBezTo>
                    <a:pt x="1139739" y="17128"/>
                    <a:pt x="894361" y="1290"/>
                    <a:pt x="876300" y="0"/>
                  </a:cubicBezTo>
                  <a:cubicBezTo>
                    <a:pt x="749300" y="4233"/>
                    <a:pt x="622151" y="5238"/>
                    <a:pt x="495300" y="12700"/>
                  </a:cubicBezTo>
                  <a:cubicBezTo>
                    <a:pt x="477876" y="13725"/>
                    <a:pt x="460543" y="18524"/>
                    <a:pt x="444500" y="25400"/>
                  </a:cubicBezTo>
                  <a:cubicBezTo>
                    <a:pt x="430471" y="31413"/>
                    <a:pt x="421570" y="49114"/>
                    <a:pt x="406400" y="50800"/>
                  </a:cubicBezTo>
                  <a:cubicBezTo>
                    <a:pt x="305334" y="62030"/>
                    <a:pt x="203200" y="59267"/>
                    <a:pt x="101600" y="63500"/>
                  </a:cubicBezTo>
                  <a:cubicBezTo>
                    <a:pt x="93133" y="76200"/>
                    <a:pt x="86993" y="90807"/>
                    <a:pt x="76200" y="101600"/>
                  </a:cubicBezTo>
                  <a:cubicBezTo>
                    <a:pt x="65407" y="112393"/>
                    <a:pt x="47635" y="115081"/>
                    <a:pt x="38100" y="127000"/>
                  </a:cubicBezTo>
                  <a:cubicBezTo>
                    <a:pt x="29737" y="137453"/>
                    <a:pt x="31387" y="153126"/>
                    <a:pt x="25400" y="165100"/>
                  </a:cubicBezTo>
                  <a:cubicBezTo>
                    <a:pt x="18574" y="178752"/>
                    <a:pt x="8467" y="190500"/>
                    <a:pt x="0" y="203200"/>
                  </a:cubicBezTo>
                  <a:cubicBezTo>
                    <a:pt x="4233" y="262467"/>
                    <a:pt x="3886" y="322240"/>
                    <a:pt x="12700" y="381000"/>
                  </a:cubicBezTo>
                  <a:cubicBezTo>
                    <a:pt x="16672" y="407478"/>
                    <a:pt x="29633" y="431800"/>
                    <a:pt x="38100" y="457200"/>
                  </a:cubicBezTo>
                  <a:lnTo>
                    <a:pt x="76200" y="571500"/>
                  </a:lnTo>
                  <a:lnTo>
                    <a:pt x="88900" y="609600"/>
                  </a:lnTo>
                  <a:cubicBezTo>
                    <a:pt x="93133" y="622300"/>
                    <a:pt x="90461" y="640274"/>
                    <a:pt x="101600" y="647700"/>
                  </a:cubicBezTo>
                  <a:lnTo>
                    <a:pt x="177800" y="698500"/>
                  </a:lnTo>
                  <a:lnTo>
                    <a:pt x="406400" y="673100"/>
                  </a:lnTo>
                  <a:cubicBezTo>
                    <a:pt x="504276" y="660334"/>
                    <a:pt x="436244" y="665639"/>
                    <a:pt x="508000" y="647700"/>
                  </a:cubicBezTo>
                  <a:cubicBezTo>
                    <a:pt x="543500" y="638825"/>
                    <a:pt x="613731" y="627961"/>
                    <a:pt x="647700" y="622300"/>
                  </a:cubicBezTo>
                  <a:cubicBezTo>
                    <a:pt x="740833" y="626533"/>
                    <a:pt x="834125" y="628113"/>
                    <a:pt x="927100" y="635000"/>
                  </a:cubicBezTo>
                  <a:cubicBezTo>
                    <a:pt x="948627" y="636595"/>
                    <a:pt x="969775" y="642020"/>
                    <a:pt x="990600" y="647700"/>
                  </a:cubicBezTo>
                  <a:cubicBezTo>
                    <a:pt x="1016431" y="654745"/>
                    <a:pt x="1066800" y="673100"/>
                    <a:pt x="1066800" y="673100"/>
                  </a:cubicBezTo>
                  <a:cubicBezTo>
                    <a:pt x="1134533" y="668867"/>
                    <a:pt x="1202757" y="669570"/>
                    <a:pt x="1270000" y="660400"/>
                  </a:cubicBezTo>
                  <a:cubicBezTo>
                    <a:pt x="1326529" y="652691"/>
                    <a:pt x="1348862" y="630231"/>
                    <a:pt x="1397000" y="609600"/>
                  </a:cubicBezTo>
                  <a:cubicBezTo>
                    <a:pt x="1409305" y="604327"/>
                    <a:pt x="1422400" y="601133"/>
                    <a:pt x="1435100" y="596900"/>
                  </a:cubicBezTo>
                  <a:cubicBezTo>
                    <a:pt x="1447800" y="584200"/>
                    <a:pt x="1459402" y="570298"/>
                    <a:pt x="1473200" y="558800"/>
                  </a:cubicBezTo>
                  <a:cubicBezTo>
                    <a:pt x="1484926" y="549029"/>
                    <a:pt x="1508570" y="548417"/>
                    <a:pt x="1511300" y="533400"/>
                  </a:cubicBezTo>
                  <a:cubicBezTo>
                    <a:pt x="1518157" y="495684"/>
                    <a:pt x="1504902" y="456913"/>
                    <a:pt x="1498600" y="419100"/>
                  </a:cubicBezTo>
                  <a:cubicBezTo>
                    <a:pt x="1490620" y="371217"/>
                    <a:pt x="1482441" y="386783"/>
                    <a:pt x="1460500" y="342900"/>
                  </a:cubicBezTo>
                  <a:lnTo>
                    <a:pt x="1460500" y="342900"/>
                  </a:ln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000" y="661769"/>
              <a:ext cx="295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LDR R1, …    (R1 &lt;- M[…])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311400" y="1021335"/>
              <a:ext cx="647700" cy="26136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952342" y="828469"/>
            <a:ext cx="4775859" cy="1373710"/>
            <a:chOff x="2888187" y="-609740"/>
            <a:chExt cx="4775859" cy="1373710"/>
          </a:xfrm>
        </p:grpSpPr>
        <p:sp>
          <p:nvSpPr>
            <p:cNvPr id="64" name="Freeform 63"/>
            <p:cNvSpPr/>
            <p:nvPr/>
          </p:nvSpPr>
          <p:spPr>
            <a:xfrm>
              <a:off x="2888187" y="65470"/>
              <a:ext cx="1513217" cy="698500"/>
            </a:xfrm>
            <a:custGeom>
              <a:avLst/>
              <a:gdLst>
                <a:gd name="connsiteX0" fmla="*/ 1460500 w 1513217"/>
                <a:gd name="connsiteY0" fmla="*/ 342900 h 698500"/>
                <a:gd name="connsiteX1" fmla="*/ 1422400 w 1513217"/>
                <a:gd name="connsiteY1" fmla="*/ 177800 h 698500"/>
                <a:gd name="connsiteX2" fmla="*/ 1320800 w 1513217"/>
                <a:gd name="connsiteY2" fmla="*/ 88900 h 698500"/>
                <a:gd name="connsiteX3" fmla="*/ 1244600 w 1513217"/>
                <a:gd name="connsiteY3" fmla="*/ 50800 h 698500"/>
                <a:gd name="connsiteX4" fmla="*/ 1181100 w 1513217"/>
                <a:gd name="connsiteY4" fmla="*/ 25400 h 698500"/>
                <a:gd name="connsiteX5" fmla="*/ 876300 w 1513217"/>
                <a:gd name="connsiteY5" fmla="*/ 0 h 698500"/>
                <a:gd name="connsiteX6" fmla="*/ 495300 w 1513217"/>
                <a:gd name="connsiteY6" fmla="*/ 12700 h 698500"/>
                <a:gd name="connsiteX7" fmla="*/ 444500 w 1513217"/>
                <a:gd name="connsiteY7" fmla="*/ 25400 h 698500"/>
                <a:gd name="connsiteX8" fmla="*/ 406400 w 1513217"/>
                <a:gd name="connsiteY8" fmla="*/ 50800 h 698500"/>
                <a:gd name="connsiteX9" fmla="*/ 101600 w 1513217"/>
                <a:gd name="connsiteY9" fmla="*/ 63500 h 698500"/>
                <a:gd name="connsiteX10" fmla="*/ 76200 w 1513217"/>
                <a:gd name="connsiteY10" fmla="*/ 101600 h 698500"/>
                <a:gd name="connsiteX11" fmla="*/ 38100 w 1513217"/>
                <a:gd name="connsiteY11" fmla="*/ 127000 h 698500"/>
                <a:gd name="connsiteX12" fmla="*/ 25400 w 1513217"/>
                <a:gd name="connsiteY12" fmla="*/ 165100 h 698500"/>
                <a:gd name="connsiteX13" fmla="*/ 0 w 1513217"/>
                <a:gd name="connsiteY13" fmla="*/ 203200 h 698500"/>
                <a:gd name="connsiteX14" fmla="*/ 12700 w 1513217"/>
                <a:gd name="connsiteY14" fmla="*/ 381000 h 698500"/>
                <a:gd name="connsiteX15" fmla="*/ 38100 w 1513217"/>
                <a:gd name="connsiteY15" fmla="*/ 457200 h 698500"/>
                <a:gd name="connsiteX16" fmla="*/ 76200 w 1513217"/>
                <a:gd name="connsiteY16" fmla="*/ 571500 h 698500"/>
                <a:gd name="connsiteX17" fmla="*/ 88900 w 1513217"/>
                <a:gd name="connsiteY17" fmla="*/ 609600 h 698500"/>
                <a:gd name="connsiteX18" fmla="*/ 101600 w 1513217"/>
                <a:gd name="connsiteY18" fmla="*/ 647700 h 698500"/>
                <a:gd name="connsiteX19" fmla="*/ 177800 w 1513217"/>
                <a:gd name="connsiteY19" fmla="*/ 698500 h 698500"/>
                <a:gd name="connsiteX20" fmla="*/ 406400 w 1513217"/>
                <a:gd name="connsiteY20" fmla="*/ 673100 h 698500"/>
                <a:gd name="connsiteX21" fmla="*/ 508000 w 1513217"/>
                <a:gd name="connsiteY21" fmla="*/ 647700 h 698500"/>
                <a:gd name="connsiteX22" fmla="*/ 647700 w 1513217"/>
                <a:gd name="connsiteY22" fmla="*/ 622300 h 698500"/>
                <a:gd name="connsiteX23" fmla="*/ 927100 w 1513217"/>
                <a:gd name="connsiteY23" fmla="*/ 635000 h 698500"/>
                <a:gd name="connsiteX24" fmla="*/ 990600 w 1513217"/>
                <a:gd name="connsiteY24" fmla="*/ 647700 h 698500"/>
                <a:gd name="connsiteX25" fmla="*/ 1066800 w 1513217"/>
                <a:gd name="connsiteY25" fmla="*/ 673100 h 698500"/>
                <a:gd name="connsiteX26" fmla="*/ 1270000 w 1513217"/>
                <a:gd name="connsiteY26" fmla="*/ 660400 h 698500"/>
                <a:gd name="connsiteX27" fmla="*/ 1397000 w 1513217"/>
                <a:gd name="connsiteY27" fmla="*/ 609600 h 698500"/>
                <a:gd name="connsiteX28" fmla="*/ 1435100 w 1513217"/>
                <a:gd name="connsiteY28" fmla="*/ 596900 h 698500"/>
                <a:gd name="connsiteX29" fmla="*/ 1473200 w 1513217"/>
                <a:gd name="connsiteY29" fmla="*/ 558800 h 698500"/>
                <a:gd name="connsiteX30" fmla="*/ 1511300 w 1513217"/>
                <a:gd name="connsiteY30" fmla="*/ 533400 h 698500"/>
                <a:gd name="connsiteX31" fmla="*/ 1498600 w 1513217"/>
                <a:gd name="connsiteY31" fmla="*/ 419100 h 698500"/>
                <a:gd name="connsiteX32" fmla="*/ 1460500 w 1513217"/>
                <a:gd name="connsiteY32" fmla="*/ 342900 h 698500"/>
                <a:gd name="connsiteX33" fmla="*/ 1460500 w 1513217"/>
                <a:gd name="connsiteY33" fmla="*/ 3429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13217" h="698500">
                  <a:moveTo>
                    <a:pt x="1460500" y="342900"/>
                  </a:moveTo>
                  <a:cubicBezTo>
                    <a:pt x="1454150" y="315383"/>
                    <a:pt x="1447757" y="215836"/>
                    <a:pt x="1422400" y="177800"/>
                  </a:cubicBezTo>
                  <a:cubicBezTo>
                    <a:pt x="1380067" y="114300"/>
                    <a:pt x="1409700" y="148167"/>
                    <a:pt x="1320800" y="88900"/>
                  </a:cubicBezTo>
                  <a:cubicBezTo>
                    <a:pt x="1262997" y="50365"/>
                    <a:pt x="1304692" y="73334"/>
                    <a:pt x="1244600" y="50800"/>
                  </a:cubicBezTo>
                  <a:cubicBezTo>
                    <a:pt x="1223254" y="42795"/>
                    <a:pt x="1203454" y="29871"/>
                    <a:pt x="1181100" y="25400"/>
                  </a:cubicBezTo>
                  <a:cubicBezTo>
                    <a:pt x="1139739" y="17128"/>
                    <a:pt x="894361" y="1290"/>
                    <a:pt x="876300" y="0"/>
                  </a:cubicBezTo>
                  <a:cubicBezTo>
                    <a:pt x="749300" y="4233"/>
                    <a:pt x="622151" y="5238"/>
                    <a:pt x="495300" y="12700"/>
                  </a:cubicBezTo>
                  <a:cubicBezTo>
                    <a:pt x="477876" y="13725"/>
                    <a:pt x="460543" y="18524"/>
                    <a:pt x="444500" y="25400"/>
                  </a:cubicBezTo>
                  <a:cubicBezTo>
                    <a:pt x="430471" y="31413"/>
                    <a:pt x="421570" y="49114"/>
                    <a:pt x="406400" y="50800"/>
                  </a:cubicBezTo>
                  <a:cubicBezTo>
                    <a:pt x="305334" y="62030"/>
                    <a:pt x="203200" y="59267"/>
                    <a:pt x="101600" y="63500"/>
                  </a:cubicBezTo>
                  <a:cubicBezTo>
                    <a:pt x="93133" y="76200"/>
                    <a:pt x="86993" y="90807"/>
                    <a:pt x="76200" y="101600"/>
                  </a:cubicBezTo>
                  <a:cubicBezTo>
                    <a:pt x="65407" y="112393"/>
                    <a:pt x="47635" y="115081"/>
                    <a:pt x="38100" y="127000"/>
                  </a:cubicBezTo>
                  <a:cubicBezTo>
                    <a:pt x="29737" y="137453"/>
                    <a:pt x="31387" y="153126"/>
                    <a:pt x="25400" y="165100"/>
                  </a:cubicBezTo>
                  <a:cubicBezTo>
                    <a:pt x="18574" y="178752"/>
                    <a:pt x="8467" y="190500"/>
                    <a:pt x="0" y="203200"/>
                  </a:cubicBezTo>
                  <a:cubicBezTo>
                    <a:pt x="4233" y="262467"/>
                    <a:pt x="3886" y="322240"/>
                    <a:pt x="12700" y="381000"/>
                  </a:cubicBezTo>
                  <a:cubicBezTo>
                    <a:pt x="16672" y="407478"/>
                    <a:pt x="29633" y="431800"/>
                    <a:pt x="38100" y="457200"/>
                  </a:cubicBezTo>
                  <a:lnTo>
                    <a:pt x="76200" y="571500"/>
                  </a:lnTo>
                  <a:lnTo>
                    <a:pt x="88900" y="609600"/>
                  </a:lnTo>
                  <a:cubicBezTo>
                    <a:pt x="93133" y="622300"/>
                    <a:pt x="90461" y="640274"/>
                    <a:pt x="101600" y="647700"/>
                  </a:cubicBezTo>
                  <a:lnTo>
                    <a:pt x="177800" y="698500"/>
                  </a:lnTo>
                  <a:lnTo>
                    <a:pt x="406400" y="673100"/>
                  </a:lnTo>
                  <a:cubicBezTo>
                    <a:pt x="504276" y="660334"/>
                    <a:pt x="436244" y="665639"/>
                    <a:pt x="508000" y="647700"/>
                  </a:cubicBezTo>
                  <a:cubicBezTo>
                    <a:pt x="543500" y="638825"/>
                    <a:pt x="613731" y="627961"/>
                    <a:pt x="647700" y="622300"/>
                  </a:cubicBezTo>
                  <a:cubicBezTo>
                    <a:pt x="740833" y="626533"/>
                    <a:pt x="834125" y="628113"/>
                    <a:pt x="927100" y="635000"/>
                  </a:cubicBezTo>
                  <a:cubicBezTo>
                    <a:pt x="948627" y="636595"/>
                    <a:pt x="969775" y="642020"/>
                    <a:pt x="990600" y="647700"/>
                  </a:cubicBezTo>
                  <a:cubicBezTo>
                    <a:pt x="1016431" y="654745"/>
                    <a:pt x="1066800" y="673100"/>
                    <a:pt x="1066800" y="673100"/>
                  </a:cubicBezTo>
                  <a:cubicBezTo>
                    <a:pt x="1134533" y="668867"/>
                    <a:pt x="1202757" y="669570"/>
                    <a:pt x="1270000" y="660400"/>
                  </a:cubicBezTo>
                  <a:cubicBezTo>
                    <a:pt x="1326529" y="652691"/>
                    <a:pt x="1348862" y="630231"/>
                    <a:pt x="1397000" y="609600"/>
                  </a:cubicBezTo>
                  <a:cubicBezTo>
                    <a:pt x="1409305" y="604327"/>
                    <a:pt x="1422400" y="601133"/>
                    <a:pt x="1435100" y="596900"/>
                  </a:cubicBezTo>
                  <a:cubicBezTo>
                    <a:pt x="1447800" y="584200"/>
                    <a:pt x="1459402" y="570298"/>
                    <a:pt x="1473200" y="558800"/>
                  </a:cubicBezTo>
                  <a:cubicBezTo>
                    <a:pt x="1484926" y="549029"/>
                    <a:pt x="1508570" y="548417"/>
                    <a:pt x="1511300" y="533400"/>
                  </a:cubicBezTo>
                  <a:cubicBezTo>
                    <a:pt x="1518157" y="495684"/>
                    <a:pt x="1504902" y="456913"/>
                    <a:pt x="1498600" y="419100"/>
                  </a:cubicBezTo>
                  <a:cubicBezTo>
                    <a:pt x="1490620" y="371217"/>
                    <a:pt x="1482441" y="386783"/>
                    <a:pt x="1460500" y="342900"/>
                  </a:cubicBezTo>
                  <a:lnTo>
                    <a:pt x="1460500" y="342900"/>
                  </a:ln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60176" y="-609740"/>
              <a:ext cx="3203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ADD  … R1 …. (uses data in R1)</a:t>
              </a:r>
            </a:p>
          </p:txBody>
        </p:sp>
        <p:cxnSp>
          <p:nvCxnSpPr>
            <p:cNvPr id="66" name="Straight Arrow Connector 65"/>
            <p:cNvCxnSpPr>
              <a:stCxn id="65" idx="1"/>
              <a:endCxn id="64" idx="2"/>
            </p:cNvCxnSpPr>
            <p:nvPr/>
          </p:nvCxnSpPr>
          <p:spPr>
            <a:xfrm flipH="1">
              <a:off x="4208987" y="-425074"/>
              <a:ext cx="251189" cy="57944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3226" y="3350988"/>
            <a:ext cx="3571874" cy="927531"/>
            <a:chOff x="829530" y="65470"/>
            <a:chExt cx="3571874" cy="927531"/>
          </a:xfrm>
        </p:grpSpPr>
        <p:sp>
          <p:nvSpPr>
            <p:cNvPr id="68" name="Freeform 67"/>
            <p:cNvSpPr/>
            <p:nvPr/>
          </p:nvSpPr>
          <p:spPr>
            <a:xfrm>
              <a:off x="2888187" y="65470"/>
              <a:ext cx="1513217" cy="698500"/>
            </a:xfrm>
            <a:custGeom>
              <a:avLst/>
              <a:gdLst>
                <a:gd name="connsiteX0" fmla="*/ 1460500 w 1513217"/>
                <a:gd name="connsiteY0" fmla="*/ 342900 h 698500"/>
                <a:gd name="connsiteX1" fmla="*/ 1422400 w 1513217"/>
                <a:gd name="connsiteY1" fmla="*/ 177800 h 698500"/>
                <a:gd name="connsiteX2" fmla="*/ 1320800 w 1513217"/>
                <a:gd name="connsiteY2" fmla="*/ 88900 h 698500"/>
                <a:gd name="connsiteX3" fmla="*/ 1244600 w 1513217"/>
                <a:gd name="connsiteY3" fmla="*/ 50800 h 698500"/>
                <a:gd name="connsiteX4" fmla="*/ 1181100 w 1513217"/>
                <a:gd name="connsiteY4" fmla="*/ 25400 h 698500"/>
                <a:gd name="connsiteX5" fmla="*/ 876300 w 1513217"/>
                <a:gd name="connsiteY5" fmla="*/ 0 h 698500"/>
                <a:gd name="connsiteX6" fmla="*/ 495300 w 1513217"/>
                <a:gd name="connsiteY6" fmla="*/ 12700 h 698500"/>
                <a:gd name="connsiteX7" fmla="*/ 444500 w 1513217"/>
                <a:gd name="connsiteY7" fmla="*/ 25400 h 698500"/>
                <a:gd name="connsiteX8" fmla="*/ 406400 w 1513217"/>
                <a:gd name="connsiteY8" fmla="*/ 50800 h 698500"/>
                <a:gd name="connsiteX9" fmla="*/ 101600 w 1513217"/>
                <a:gd name="connsiteY9" fmla="*/ 63500 h 698500"/>
                <a:gd name="connsiteX10" fmla="*/ 76200 w 1513217"/>
                <a:gd name="connsiteY10" fmla="*/ 101600 h 698500"/>
                <a:gd name="connsiteX11" fmla="*/ 38100 w 1513217"/>
                <a:gd name="connsiteY11" fmla="*/ 127000 h 698500"/>
                <a:gd name="connsiteX12" fmla="*/ 25400 w 1513217"/>
                <a:gd name="connsiteY12" fmla="*/ 165100 h 698500"/>
                <a:gd name="connsiteX13" fmla="*/ 0 w 1513217"/>
                <a:gd name="connsiteY13" fmla="*/ 203200 h 698500"/>
                <a:gd name="connsiteX14" fmla="*/ 12700 w 1513217"/>
                <a:gd name="connsiteY14" fmla="*/ 381000 h 698500"/>
                <a:gd name="connsiteX15" fmla="*/ 38100 w 1513217"/>
                <a:gd name="connsiteY15" fmla="*/ 457200 h 698500"/>
                <a:gd name="connsiteX16" fmla="*/ 76200 w 1513217"/>
                <a:gd name="connsiteY16" fmla="*/ 571500 h 698500"/>
                <a:gd name="connsiteX17" fmla="*/ 88900 w 1513217"/>
                <a:gd name="connsiteY17" fmla="*/ 609600 h 698500"/>
                <a:gd name="connsiteX18" fmla="*/ 101600 w 1513217"/>
                <a:gd name="connsiteY18" fmla="*/ 647700 h 698500"/>
                <a:gd name="connsiteX19" fmla="*/ 177800 w 1513217"/>
                <a:gd name="connsiteY19" fmla="*/ 698500 h 698500"/>
                <a:gd name="connsiteX20" fmla="*/ 406400 w 1513217"/>
                <a:gd name="connsiteY20" fmla="*/ 673100 h 698500"/>
                <a:gd name="connsiteX21" fmla="*/ 508000 w 1513217"/>
                <a:gd name="connsiteY21" fmla="*/ 647700 h 698500"/>
                <a:gd name="connsiteX22" fmla="*/ 647700 w 1513217"/>
                <a:gd name="connsiteY22" fmla="*/ 622300 h 698500"/>
                <a:gd name="connsiteX23" fmla="*/ 927100 w 1513217"/>
                <a:gd name="connsiteY23" fmla="*/ 635000 h 698500"/>
                <a:gd name="connsiteX24" fmla="*/ 990600 w 1513217"/>
                <a:gd name="connsiteY24" fmla="*/ 647700 h 698500"/>
                <a:gd name="connsiteX25" fmla="*/ 1066800 w 1513217"/>
                <a:gd name="connsiteY25" fmla="*/ 673100 h 698500"/>
                <a:gd name="connsiteX26" fmla="*/ 1270000 w 1513217"/>
                <a:gd name="connsiteY26" fmla="*/ 660400 h 698500"/>
                <a:gd name="connsiteX27" fmla="*/ 1397000 w 1513217"/>
                <a:gd name="connsiteY27" fmla="*/ 609600 h 698500"/>
                <a:gd name="connsiteX28" fmla="*/ 1435100 w 1513217"/>
                <a:gd name="connsiteY28" fmla="*/ 596900 h 698500"/>
                <a:gd name="connsiteX29" fmla="*/ 1473200 w 1513217"/>
                <a:gd name="connsiteY29" fmla="*/ 558800 h 698500"/>
                <a:gd name="connsiteX30" fmla="*/ 1511300 w 1513217"/>
                <a:gd name="connsiteY30" fmla="*/ 533400 h 698500"/>
                <a:gd name="connsiteX31" fmla="*/ 1498600 w 1513217"/>
                <a:gd name="connsiteY31" fmla="*/ 419100 h 698500"/>
                <a:gd name="connsiteX32" fmla="*/ 1460500 w 1513217"/>
                <a:gd name="connsiteY32" fmla="*/ 342900 h 698500"/>
                <a:gd name="connsiteX33" fmla="*/ 1460500 w 1513217"/>
                <a:gd name="connsiteY33" fmla="*/ 3429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13217" h="698500">
                  <a:moveTo>
                    <a:pt x="1460500" y="342900"/>
                  </a:moveTo>
                  <a:cubicBezTo>
                    <a:pt x="1454150" y="315383"/>
                    <a:pt x="1447757" y="215836"/>
                    <a:pt x="1422400" y="177800"/>
                  </a:cubicBezTo>
                  <a:cubicBezTo>
                    <a:pt x="1380067" y="114300"/>
                    <a:pt x="1409700" y="148167"/>
                    <a:pt x="1320800" y="88900"/>
                  </a:cubicBezTo>
                  <a:cubicBezTo>
                    <a:pt x="1262997" y="50365"/>
                    <a:pt x="1304692" y="73334"/>
                    <a:pt x="1244600" y="50800"/>
                  </a:cubicBezTo>
                  <a:cubicBezTo>
                    <a:pt x="1223254" y="42795"/>
                    <a:pt x="1203454" y="29871"/>
                    <a:pt x="1181100" y="25400"/>
                  </a:cubicBezTo>
                  <a:cubicBezTo>
                    <a:pt x="1139739" y="17128"/>
                    <a:pt x="894361" y="1290"/>
                    <a:pt x="876300" y="0"/>
                  </a:cubicBezTo>
                  <a:cubicBezTo>
                    <a:pt x="749300" y="4233"/>
                    <a:pt x="622151" y="5238"/>
                    <a:pt x="495300" y="12700"/>
                  </a:cubicBezTo>
                  <a:cubicBezTo>
                    <a:pt x="477876" y="13725"/>
                    <a:pt x="460543" y="18524"/>
                    <a:pt x="444500" y="25400"/>
                  </a:cubicBezTo>
                  <a:cubicBezTo>
                    <a:pt x="430471" y="31413"/>
                    <a:pt x="421570" y="49114"/>
                    <a:pt x="406400" y="50800"/>
                  </a:cubicBezTo>
                  <a:cubicBezTo>
                    <a:pt x="305334" y="62030"/>
                    <a:pt x="203200" y="59267"/>
                    <a:pt x="101600" y="63500"/>
                  </a:cubicBezTo>
                  <a:cubicBezTo>
                    <a:pt x="93133" y="76200"/>
                    <a:pt x="86993" y="90807"/>
                    <a:pt x="76200" y="101600"/>
                  </a:cubicBezTo>
                  <a:cubicBezTo>
                    <a:pt x="65407" y="112393"/>
                    <a:pt x="47635" y="115081"/>
                    <a:pt x="38100" y="127000"/>
                  </a:cubicBezTo>
                  <a:cubicBezTo>
                    <a:pt x="29737" y="137453"/>
                    <a:pt x="31387" y="153126"/>
                    <a:pt x="25400" y="165100"/>
                  </a:cubicBezTo>
                  <a:cubicBezTo>
                    <a:pt x="18574" y="178752"/>
                    <a:pt x="8467" y="190500"/>
                    <a:pt x="0" y="203200"/>
                  </a:cubicBezTo>
                  <a:cubicBezTo>
                    <a:pt x="4233" y="262467"/>
                    <a:pt x="3886" y="322240"/>
                    <a:pt x="12700" y="381000"/>
                  </a:cubicBezTo>
                  <a:cubicBezTo>
                    <a:pt x="16672" y="407478"/>
                    <a:pt x="29633" y="431800"/>
                    <a:pt x="38100" y="457200"/>
                  </a:cubicBezTo>
                  <a:lnTo>
                    <a:pt x="76200" y="571500"/>
                  </a:lnTo>
                  <a:lnTo>
                    <a:pt x="88900" y="609600"/>
                  </a:lnTo>
                  <a:cubicBezTo>
                    <a:pt x="93133" y="622300"/>
                    <a:pt x="90461" y="640274"/>
                    <a:pt x="101600" y="647700"/>
                  </a:cubicBezTo>
                  <a:lnTo>
                    <a:pt x="177800" y="698500"/>
                  </a:lnTo>
                  <a:lnTo>
                    <a:pt x="406400" y="673100"/>
                  </a:lnTo>
                  <a:cubicBezTo>
                    <a:pt x="504276" y="660334"/>
                    <a:pt x="436244" y="665639"/>
                    <a:pt x="508000" y="647700"/>
                  </a:cubicBezTo>
                  <a:cubicBezTo>
                    <a:pt x="543500" y="638825"/>
                    <a:pt x="613731" y="627961"/>
                    <a:pt x="647700" y="622300"/>
                  </a:cubicBezTo>
                  <a:cubicBezTo>
                    <a:pt x="740833" y="626533"/>
                    <a:pt x="834125" y="628113"/>
                    <a:pt x="927100" y="635000"/>
                  </a:cubicBezTo>
                  <a:cubicBezTo>
                    <a:pt x="948627" y="636595"/>
                    <a:pt x="969775" y="642020"/>
                    <a:pt x="990600" y="647700"/>
                  </a:cubicBezTo>
                  <a:cubicBezTo>
                    <a:pt x="1016431" y="654745"/>
                    <a:pt x="1066800" y="673100"/>
                    <a:pt x="1066800" y="673100"/>
                  </a:cubicBezTo>
                  <a:cubicBezTo>
                    <a:pt x="1134533" y="668867"/>
                    <a:pt x="1202757" y="669570"/>
                    <a:pt x="1270000" y="660400"/>
                  </a:cubicBezTo>
                  <a:cubicBezTo>
                    <a:pt x="1326529" y="652691"/>
                    <a:pt x="1348862" y="630231"/>
                    <a:pt x="1397000" y="609600"/>
                  </a:cubicBezTo>
                  <a:cubicBezTo>
                    <a:pt x="1409305" y="604327"/>
                    <a:pt x="1422400" y="601133"/>
                    <a:pt x="1435100" y="596900"/>
                  </a:cubicBezTo>
                  <a:cubicBezTo>
                    <a:pt x="1447800" y="584200"/>
                    <a:pt x="1459402" y="570298"/>
                    <a:pt x="1473200" y="558800"/>
                  </a:cubicBezTo>
                  <a:cubicBezTo>
                    <a:pt x="1484926" y="549029"/>
                    <a:pt x="1508570" y="548417"/>
                    <a:pt x="1511300" y="533400"/>
                  </a:cubicBezTo>
                  <a:cubicBezTo>
                    <a:pt x="1518157" y="495684"/>
                    <a:pt x="1504902" y="456913"/>
                    <a:pt x="1498600" y="419100"/>
                  </a:cubicBezTo>
                  <a:cubicBezTo>
                    <a:pt x="1490620" y="371217"/>
                    <a:pt x="1482441" y="386783"/>
                    <a:pt x="1460500" y="342900"/>
                  </a:cubicBezTo>
                  <a:lnTo>
                    <a:pt x="1460500" y="342900"/>
                  </a:ln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9530" y="623669"/>
              <a:ext cx="18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 memory</a:t>
              </a:r>
            </a:p>
          </p:txBody>
        </p:sp>
        <p:cxnSp>
          <p:nvCxnSpPr>
            <p:cNvPr id="70" name="Straight Arrow Connector 69"/>
            <p:cNvCxnSpPr>
              <a:endCxn id="68" idx="15"/>
            </p:cNvCxnSpPr>
            <p:nvPr/>
          </p:nvCxnSpPr>
          <p:spPr>
            <a:xfrm flipV="1">
              <a:off x="2311400" y="522670"/>
              <a:ext cx="614887" cy="25124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426200" y="3985988"/>
            <a:ext cx="3924300" cy="724331"/>
            <a:chOff x="477104" y="65470"/>
            <a:chExt cx="3924300" cy="724331"/>
          </a:xfrm>
        </p:grpSpPr>
        <p:sp>
          <p:nvSpPr>
            <p:cNvPr id="73" name="Freeform 72"/>
            <p:cNvSpPr/>
            <p:nvPr/>
          </p:nvSpPr>
          <p:spPr>
            <a:xfrm>
              <a:off x="2888187" y="65470"/>
              <a:ext cx="1513217" cy="698500"/>
            </a:xfrm>
            <a:custGeom>
              <a:avLst/>
              <a:gdLst>
                <a:gd name="connsiteX0" fmla="*/ 1460500 w 1513217"/>
                <a:gd name="connsiteY0" fmla="*/ 342900 h 698500"/>
                <a:gd name="connsiteX1" fmla="*/ 1422400 w 1513217"/>
                <a:gd name="connsiteY1" fmla="*/ 177800 h 698500"/>
                <a:gd name="connsiteX2" fmla="*/ 1320800 w 1513217"/>
                <a:gd name="connsiteY2" fmla="*/ 88900 h 698500"/>
                <a:gd name="connsiteX3" fmla="*/ 1244600 w 1513217"/>
                <a:gd name="connsiteY3" fmla="*/ 50800 h 698500"/>
                <a:gd name="connsiteX4" fmla="*/ 1181100 w 1513217"/>
                <a:gd name="connsiteY4" fmla="*/ 25400 h 698500"/>
                <a:gd name="connsiteX5" fmla="*/ 876300 w 1513217"/>
                <a:gd name="connsiteY5" fmla="*/ 0 h 698500"/>
                <a:gd name="connsiteX6" fmla="*/ 495300 w 1513217"/>
                <a:gd name="connsiteY6" fmla="*/ 12700 h 698500"/>
                <a:gd name="connsiteX7" fmla="*/ 444500 w 1513217"/>
                <a:gd name="connsiteY7" fmla="*/ 25400 h 698500"/>
                <a:gd name="connsiteX8" fmla="*/ 406400 w 1513217"/>
                <a:gd name="connsiteY8" fmla="*/ 50800 h 698500"/>
                <a:gd name="connsiteX9" fmla="*/ 101600 w 1513217"/>
                <a:gd name="connsiteY9" fmla="*/ 63500 h 698500"/>
                <a:gd name="connsiteX10" fmla="*/ 76200 w 1513217"/>
                <a:gd name="connsiteY10" fmla="*/ 101600 h 698500"/>
                <a:gd name="connsiteX11" fmla="*/ 38100 w 1513217"/>
                <a:gd name="connsiteY11" fmla="*/ 127000 h 698500"/>
                <a:gd name="connsiteX12" fmla="*/ 25400 w 1513217"/>
                <a:gd name="connsiteY12" fmla="*/ 165100 h 698500"/>
                <a:gd name="connsiteX13" fmla="*/ 0 w 1513217"/>
                <a:gd name="connsiteY13" fmla="*/ 203200 h 698500"/>
                <a:gd name="connsiteX14" fmla="*/ 12700 w 1513217"/>
                <a:gd name="connsiteY14" fmla="*/ 381000 h 698500"/>
                <a:gd name="connsiteX15" fmla="*/ 38100 w 1513217"/>
                <a:gd name="connsiteY15" fmla="*/ 457200 h 698500"/>
                <a:gd name="connsiteX16" fmla="*/ 76200 w 1513217"/>
                <a:gd name="connsiteY16" fmla="*/ 571500 h 698500"/>
                <a:gd name="connsiteX17" fmla="*/ 88900 w 1513217"/>
                <a:gd name="connsiteY17" fmla="*/ 609600 h 698500"/>
                <a:gd name="connsiteX18" fmla="*/ 101600 w 1513217"/>
                <a:gd name="connsiteY18" fmla="*/ 647700 h 698500"/>
                <a:gd name="connsiteX19" fmla="*/ 177800 w 1513217"/>
                <a:gd name="connsiteY19" fmla="*/ 698500 h 698500"/>
                <a:gd name="connsiteX20" fmla="*/ 406400 w 1513217"/>
                <a:gd name="connsiteY20" fmla="*/ 673100 h 698500"/>
                <a:gd name="connsiteX21" fmla="*/ 508000 w 1513217"/>
                <a:gd name="connsiteY21" fmla="*/ 647700 h 698500"/>
                <a:gd name="connsiteX22" fmla="*/ 647700 w 1513217"/>
                <a:gd name="connsiteY22" fmla="*/ 622300 h 698500"/>
                <a:gd name="connsiteX23" fmla="*/ 927100 w 1513217"/>
                <a:gd name="connsiteY23" fmla="*/ 635000 h 698500"/>
                <a:gd name="connsiteX24" fmla="*/ 990600 w 1513217"/>
                <a:gd name="connsiteY24" fmla="*/ 647700 h 698500"/>
                <a:gd name="connsiteX25" fmla="*/ 1066800 w 1513217"/>
                <a:gd name="connsiteY25" fmla="*/ 673100 h 698500"/>
                <a:gd name="connsiteX26" fmla="*/ 1270000 w 1513217"/>
                <a:gd name="connsiteY26" fmla="*/ 660400 h 698500"/>
                <a:gd name="connsiteX27" fmla="*/ 1397000 w 1513217"/>
                <a:gd name="connsiteY27" fmla="*/ 609600 h 698500"/>
                <a:gd name="connsiteX28" fmla="*/ 1435100 w 1513217"/>
                <a:gd name="connsiteY28" fmla="*/ 596900 h 698500"/>
                <a:gd name="connsiteX29" fmla="*/ 1473200 w 1513217"/>
                <a:gd name="connsiteY29" fmla="*/ 558800 h 698500"/>
                <a:gd name="connsiteX30" fmla="*/ 1511300 w 1513217"/>
                <a:gd name="connsiteY30" fmla="*/ 533400 h 698500"/>
                <a:gd name="connsiteX31" fmla="*/ 1498600 w 1513217"/>
                <a:gd name="connsiteY31" fmla="*/ 419100 h 698500"/>
                <a:gd name="connsiteX32" fmla="*/ 1460500 w 1513217"/>
                <a:gd name="connsiteY32" fmla="*/ 342900 h 698500"/>
                <a:gd name="connsiteX33" fmla="*/ 1460500 w 1513217"/>
                <a:gd name="connsiteY33" fmla="*/ 3429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13217" h="698500">
                  <a:moveTo>
                    <a:pt x="1460500" y="342900"/>
                  </a:moveTo>
                  <a:cubicBezTo>
                    <a:pt x="1454150" y="315383"/>
                    <a:pt x="1447757" y="215836"/>
                    <a:pt x="1422400" y="177800"/>
                  </a:cubicBezTo>
                  <a:cubicBezTo>
                    <a:pt x="1380067" y="114300"/>
                    <a:pt x="1409700" y="148167"/>
                    <a:pt x="1320800" y="88900"/>
                  </a:cubicBezTo>
                  <a:cubicBezTo>
                    <a:pt x="1262997" y="50365"/>
                    <a:pt x="1304692" y="73334"/>
                    <a:pt x="1244600" y="50800"/>
                  </a:cubicBezTo>
                  <a:cubicBezTo>
                    <a:pt x="1223254" y="42795"/>
                    <a:pt x="1203454" y="29871"/>
                    <a:pt x="1181100" y="25400"/>
                  </a:cubicBezTo>
                  <a:cubicBezTo>
                    <a:pt x="1139739" y="17128"/>
                    <a:pt x="894361" y="1290"/>
                    <a:pt x="876300" y="0"/>
                  </a:cubicBezTo>
                  <a:cubicBezTo>
                    <a:pt x="749300" y="4233"/>
                    <a:pt x="622151" y="5238"/>
                    <a:pt x="495300" y="12700"/>
                  </a:cubicBezTo>
                  <a:cubicBezTo>
                    <a:pt x="477876" y="13725"/>
                    <a:pt x="460543" y="18524"/>
                    <a:pt x="444500" y="25400"/>
                  </a:cubicBezTo>
                  <a:cubicBezTo>
                    <a:pt x="430471" y="31413"/>
                    <a:pt x="421570" y="49114"/>
                    <a:pt x="406400" y="50800"/>
                  </a:cubicBezTo>
                  <a:cubicBezTo>
                    <a:pt x="305334" y="62030"/>
                    <a:pt x="203200" y="59267"/>
                    <a:pt x="101600" y="63500"/>
                  </a:cubicBezTo>
                  <a:cubicBezTo>
                    <a:pt x="93133" y="76200"/>
                    <a:pt x="86993" y="90807"/>
                    <a:pt x="76200" y="101600"/>
                  </a:cubicBezTo>
                  <a:cubicBezTo>
                    <a:pt x="65407" y="112393"/>
                    <a:pt x="47635" y="115081"/>
                    <a:pt x="38100" y="127000"/>
                  </a:cubicBezTo>
                  <a:cubicBezTo>
                    <a:pt x="29737" y="137453"/>
                    <a:pt x="31387" y="153126"/>
                    <a:pt x="25400" y="165100"/>
                  </a:cubicBezTo>
                  <a:cubicBezTo>
                    <a:pt x="18574" y="178752"/>
                    <a:pt x="8467" y="190500"/>
                    <a:pt x="0" y="203200"/>
                  </a:cubicBezTo>
                  <a:cubicBezTo>
                    <a:pt x="4233" y="262467"/>
                    <a:pt x="3886" y="322240"/>
                    <a:pt x="12700" y="381000"/>
                  </a:cubicBezTo>
                  <a:cubicBezTo>
                    <a:pt x="16672" y="407478"/>
                    <a:pt x="29633" y="431800"/>
                    <a:pt x="38100" y="457200"/>
                  </a:cubicBezTo>
                  <a:lnTo>
                    <a:pt x="76200" y="571500"/>
                  </a:lnTo>
                  <a:lnTo>
                    <a:pt x="88900" y="609600"/>
                  </a:lnTo>
                  <a:cubicBezTo>
                    <a:pt x="93133" y="622300"/>
                    <a:pt x="90461" y="640274"/>
                    <a:pt x="101600" y="647700"/>
                  </a:cubicBezTo>
                  <a:lnTo>
                    <a:pt x="177800" y="698500"/>
                  </a:lnTo>
                  <a:lnTo>
                    <a:pt x="406400" y="673100"/>
                  </a:lnTo>
                  <a:cubicBezTo>
                    <a:pt x="504276" y="660334"/>
                    <a:pt x="436244" y="665639"/>
                    <a:pt x="508000" y="647700"/>
                  </a:cubicBezTo>
                  <a:cubicBezTo>
                    <a:pt x="543500" y="638825"/>
                    <a:pt x="613731" y="627961"/>
                    <a:pt x="647700" y="622300"/>
                  </a:cubicBezTo>
                  <a:cubicBezTo>
                    <a:pt x="740833" y="626533"/>
                    <a:pt x="834125" y="628113"/>
                    <a:pt x="927100" y="635000"/>
                  </a:cubicBezTo>
                  <a:cubicBezTo>
                    <a:pt x="948627" y="636595"/>
                    <a:pt x="969775" y="642020"/>
                    <a:pt x="990600" y="647700"/>
                  </a:cubicBezTo>
                  <a:cubicBezTo>
                    <a:pt x="1016431" y="654745"/>
                    <a:pt x="1066800" y="673100"/>
                    <a:pt x="1066800" y="673100"/>
                  </a:cubicBezTo>
                  <a:cubicBezTo>
                    <a:pt x="1134533" y="668867"/>
                    <a:pt x="1202757" y="669570"/>
                    <a:pt x="1270000" y="660400"/>
                  </a:cubicBezTo>
                  <a:cubicBezTo>
                    <a:pt x="1326529" y="652691"/>
                    <a:pt x="1348862" y="630231"/>
                    <a:pt x="1397000" y="609600"/>
                  </a:cubicBezTo>
                  <a:cubicBezTo>
                    <a:pt x="1409305" y="604327"/>
                    <a:pt x="1422400" y="601133"/>
                    <a:pt x="1435100" y="596900"/>
                  </a:cubicBezTo>
                  <a:cubicBezTo>
                    <a:pt x="1447800" y="584200"/>
                    <a:pt x="1459402" y="570298"/>
                    <a:pt x="1473200" y="558800"/>
                  </a:cubicBezTo>
                  <a:cubicBezTo>
                    <a:pt x="1484926" y="549029"/>
                    <a:pt x="1508570" y="548417"/>
                    <a:pt x="1511300" y="533400"/>
                  </a:cubicBezTo>
                  <a:cubicBezTo>
                    <a:pt x="1518157" y="495684"/>
                    <a:pt x="1504902" y="456913"/>
                    <a:pt x="1498600" y="419100"/>
                  </a:cubicBezTo>
                  <a:cubicBezTo>
                    <a:pt x="1490620" y="371217"/>
                    <a:pt x="1482441" y="386783"/>
                    <a:pt x="1460500" y="342900"/>
                  </a:cubicBezTo>
                  <a:lnTo>
                    <a:pt x="1460500" y="342900"/>
                  </a:ln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7104" y="420469"/>
              <a:ext cx="1952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Store data into R1</a:t>
              </a:r>
            </a:p>
          </p:txBody>
        </p:sp>
        <p:cxnSp>
          <p:nvCxnSpPr>
            <p:cNvPr id="75" name="Straight Arrow Connector 74"/>
            <p:cNvCxnSpPr>
              <a:endCxn id="73" idx="15"/>
            </p:cNvCxnSpPr>
            <p:nvPr/>
          </p:nvCxnSpPr>
          <p:spPr>
            <a:xfrm flipV="1">
              <a:off x="2280504" y="522670"/>
              <a:ext cx="645783" cy="8122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650956" y="2096177"/>
            <a:ext cx="2873374" cy="1181531"/>
            <a:chOff x="1528030" y="65470"/>
            <a:chExt cx="2873374" cy="1181531"/>
          </a:xfrm>
        </p:grpSpPr>
        <p:sp>
          <p:nvSpPr>
            <p:cNvPr id="77" name="Freeform 76"/>
            <p:cNvSpPr/>
            <p:nvPr/>
          </p:nvSpPr>
          <p:spPr>
            <a:xfrm>
              <a:off x="2888187" y="65470"/>
              <a:ext cx="1513217" cy="698500"/>
            </a:xfrm>
            <a:custGeom>
              <a:avLst/>
              <a:gdLst>
                <a:gd name="connsiteX0" fmla="*/ 1460500 w 1513217"/>
                <a:gd name="connsiteY0" fmla="*/ 342900 h 698500"/>
                <a:gd name="connsiteX1" fmla="*/ 1422400 w 1513217"/>
                <a:gd name="connsiteY1" fmla="*/ 177800 h 698500"/>
                <a:gd name="connsiteX2" fmla="*/ 1320800 w 1513217"/>
                <a:gd name="connsiteY2" fmla="*/ 88900 h 698500"/>
                <a:gd name="connsiteX3" fmla="*/ 1244600 w 1513217"/>
                <a:gd name="connsiteY3" fmla="*/ 50800 h 698500"/>
                <a:gd name="connsiteX4" fmla="*/ 1181100 w 1513217"/>
                <a:gd name="connsiteY4" fmla="*/ 25400 h 698500"/>
                <a:gd name="connsiteX5" fmla="*/ 876300 w 1513217"/>
                <a:gd name="connsiteY5" fmla="*/ 0 h 698500"/>
                <a:gd name="connsiteX6" fmla="*/ 495300 w 1513217"/>
                <a:gd name="connsiteY6" fmla="*/ 12700 h 698500"/>
                <a:gd name="connsiteX7" fmla="*/ 444500 w 1513217"/>
                <a:gd name="connsiteY7" fmla="*/ 25400 h 698500"/>
                <a:gd name="connsiteX8" fmla="*/ 406400 w 1513217"/>
                <a:gd name="connsiteY8" fmla="*/ 50800 h 698500"/>
                <a:gd name="connsiteX9" fmla="*/ 101600 w 1513217"/>
                <a:gd name="connsiteY9" fmla="*/ 63500 h 698500"/>
                <a:gd name="connsiteX10" fmla="*/ 76200 w 1513217"/>
                <a:gd name="connsiteY10" fmla="*/ 101600 h 698500"/>
                <a:gd name="connsiteX11" fmla="*/ 38100 w 1513217"/>
                <a:gd name="connsiteY11" fmla="*/ 127000 h 698500"/>
                <a:gd name="connsiteX12" fmla="*/ 25400 w 1513217"/>
                <a:gd name="connsiteY12" fmla="*/ 165100 h 698500"/>
                <a:gd name="connsiteX13" fmla="*/ 0 w 1513217"/>
                <a:gd name="connsiteY13" fmla="*/ 203200 h 698500"/>
                <a:gd name="connsiteX14" fmla="*/ 12700 w 1513217"/>
                <a:gd name="connsiteY14" fmla="*/ 381000 h 698500"/>
                <a:gd name="connsiteX15" fmla="*/ 38100 w 1513217"/>
                <a:gd name="connsiteY15" fmla="*/ 457200 h 698500"/>
                <a:gd name="connsiteX16" fmla="*/ 76200 w 1513217"/>
                <a:gd name="connsiteY16" fmla="*/ 571500 h 698500"/>
                <a:gd name="connsiteX17" fmla="*/ 88900 w 1513217"/>
                <a:gd name="connsiteY17" fmla="*/ 609600 h 698500"/>
                <a:gd name="connsiteX18" fmla="*/ 101600 w 1513217"/>
                <a:gd name="connsiteY18" fmla="*/ 647700 h 698500"/>
                <a:gd name="connsiteX19" fmla="*/ 177800 w 1513217"/>
                <a:gd name="connsiteY19" fmla="*/ 698500 h 698500"/>
                <a:gd name="connsiteX20" fmla="*/ 406400 w 1513217"/>
                <a:gd name="connsiteY20" fmla="*/ 673100 h 698500"/>
                <a:gd name="connsiteX21" fmla="*/ 508000 w 1513217"/>
                <a:gd name="connsiteY21" fmla="*/ 647700 h 698500"/>
                <a:gd name="connsiteX22" fmla="*/ 647700 w 1513217"/>
                <a:gd name="connsiteY22" fmla="*/ 622300 h 698500"/>
                <a:gd name="connsiteX23" fmla="*/ 927100 w 1513217"/>
                <a:gd name="connsiteY23" fmla="*/ 635000 h 698500"/>
                <a:gd name="connsiteX24" fmla="*/ 990600 w 1513217"/>
                <a:gd name="connsiteY24" fmla="*/ 647700 h 698500"/>
                <a:gd name="connsiteX25" fmla="*/ 1066800 w 1513217"/>
                <a:gd name="connsiteY25" fmla="*/ 673100 h 698500"/>
                <a:gd name="connsiteX26" fmla="*/ 1270000 w 1513217"/>
                <a:gd name="connsiteY26" fmla="*/ 660400 h 698500"/>
                <a:gd name="connsiteX27" fmla="*/ 1397000 w 1513217"/>
                <a:gd name="connsiteY27" fmla="*/ 609600 h 698500"/>
                <a:gd name="connsiteX28" fmla="*/ 1435100 w 1513217"/>
                <a:gd name="connsiteY28" fmla="*/ 596900 h 698500"/>
                <a:gd name="connsiteX29" fmla="*/ 1473200 w 1513217"/>
                <a:gd name="connsiteY29" fmla="*/ 558800 h 698500"/>
                <a:gd name="connsiteX30" fmla="*/ 1511300 w 1513217"/>
                <a:gd name="connsiteY30" fmla="*/ 533400 h 698500"/>
                <a:gd name="connsiteX31" fmla="*/ 1498600 w 1513217"/>
                <a:gd name="connsiteY31" fmla="*/ 419100 h 698500"/>
                <a:gd name="connsiteX32" fmla="*/ 1460500 w 1513217"/>
                <a:gd name="connsiteY32" fmla="*/ 342900 h 698500"/>
                <a:gd name="connsiteX33" fmla="*/ 1460500 w 1513217"/>
                <a:gd name="connsiteY33" fmla="*/ 3429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13217" h="698500">
                  <a:moveTo>
                    <a:pt x="1460500" y="342900"/>
                  </a:moveTo>
                  <a:cubicBezTo>
                    <a:pt x="1454150" y="315383"/>
                    <a:pt x="1447757" y="215836"/>
                    <a:pt x="1422400" y="177800"/>
                  </a:cubicBezTo>
                  <a:cubicBezTo>
                    <a:pt x="1380067" y="114300"/>
                    <a:pt x="1409700" y="148167"/>
                    <a:pt x="1320800" y="88900"/>
                  </a:cubicBezTo>
                  <a:cubicBezTo>
                    <a:pt x="1262997" y="50365"/>
                    <a:pt x="1304692" y="73334"/>
                    <a:pt x="1244600" y="50800"/>
                  </a:cubicBezTo>
                  <a:cubicBezTo>
                    <a:pt x="1223254" y="42795"/>
                    <a:pt x="1203454" y="29871"/>
                    <a:pt x="1181100" y="25400"/>
                  </a:cubicBezTo>
                  <a:cubicBezTo>
                    <a:pt x="1139739" y="17128"/>
                    <a:pt x="894361" y="1290"/>
                    <a:pt x="876300" y="0"/>
                  </a:cubicBezTo>
                  <a:cubicBezTo>
                    <a:pt x="749300" y="4233"/>
                    <a:pt x="622151" y="5238"/>
                    <a:pt x="495300" y="12700"/>
                  </a:cubicBezTo>
                  <a:cubicBezTo>
                    <a:pt x="477876" y="13725"/>
                    <a:pt x="460543" y="18524"/>
                    <a:pt x="444500" y="25400"/>
                  </a:cubicBezTo>
                  <a:cubicBezTo>
                    <a:pt x="430471" y="31413"/>
                    <a:pt x="421570" y="49114"/>
                    <a:pt x="406400" y="50800"/>
                  </a:cubicBezTo>
                  <a:cubicBezTo>
                    <a:pt x="305334" y="62030"/>
                    <a:pt x="203200" y="59267"/>
                    <a:pt x="101600" y="63500"/>
                  </a:cubicBezTo>
                  <a:cubicBezTo>
                    <a:pt x="93133" y="76200"/>
                    <a:pt x="86993" y="90807"/>
                    <a:pt x="76200" y="101600"/>
                  </a:cubicBezTo>
                  <a:cubicBezTo>
                    <a:pt x="65407" y="112393"/>
                    <a:pt x="47635" y="115081"/>
                    <a:pt x="38100" y="127000"/>
                  </a:cubicBezTo>
                  <a:cubicBezTo>
                    <a:pt x="29737" y="137453"/>
                    <a:pt x="31387" y="153126"/>
                    <a:pt x="25400" y="165100"/>
                  </a:cubicBezTo>
                  <a:cubicBezTo>
                    <a:pt x="18574" y="178752"/>
                    <a:pt x="8467" y="190500"/>
                    <a:pt x="0" y="203200"/>
                  </a:cubicBezTo>
                  <a:cubicBezTo>
                    <a:pt x="4233" y="262467"/>
                    <a:pt x="3886" y="322240"/>
                    <a:pt x="12700" y="381000"/>
                  </a:cubicBezTo>
                  <a:cubicBezTo>
                    <a:pt x="16672" y="407478"/>
                    <a:pt x="29633" y="431800"/>
                    <a:pt x="38100" y="457200"/>
                  </a:cubicBezTo>
                  <a:lnTo>
                    <a:pt x="76200" y="571500"/>
                  </a:lnTo>
                  <a:lnTo>
                    <a:pt x="88900" y="609600"/>
                  </a:lnTo>
                  <a:cubicBezTo>
                    <a:pt x="93133" y="622300"/>
                    <a:pt x="90461" y="640274"/>
                    <a:pt x="101600" y="647700"/>
                  </a:cubicBezTo>
                  <a:lnTo>
                    <a:pt x="177800" y="698500"/>
                  </a:lnTo>
                  <a:lnTo>
                    <a:pt x="406400" y="673100"/>
                  </a:lnTo>
                  <a:cubicBezTo>
                    <a:pt x="504276" y="660334"/>
                    <a:pt x="436244" y="665639"/>
                    <a:pt x="508000" y="647700"/>
                  </a:cubicBezTo>
                  <a:cubicBezTo>
                    <a:pt x="543500" y="638825"/>
                    <a:pt x="613731" y="627961"/>
                    <a:pt x="647700" y="622300"/>
                  </a:cubicBezTo>
                  <a:cubicBezTo>
                    <a:pt x="740833" y="626533"/>
                    <a:pt x="834125" y="628113"/>
                    <a:pt x="927100" y="635000"/>
                  </a:cubicBezTo>
                  <a:cubicBezTo>
                    <a:pt x="948627" y="636595"/>
                    <a:pt x="969775" y="642020"/>
                    <a:pt x="990600" y="647700"/>
                  </a:cubicBezTo>
                  <a:cubicBezTo>
                    <a:pt x="1016431" y="654745"/>
                    <a:pt x="1066800" y="673100"/>
                    <a:pt x="1066800" y="673100"/>
                  </a:cubicBezTo>
                  <a:cubicBezTo>
                    <a:pt x="1134533" y="668867"/>
                    <a:pt x="1202757" y="669570"/>
                    <a:pt x="1270000" y="660400"/>
                  </a:cubicBezTo>
                  <a:cubicBezTo>
                    <a:pt x="1326529" y="652691"/>
                    <a:pt x="1348862" y="630231"/>
                    <a:pt x="1397000" y="609600"/>
                  </a:cubicBezTo>
                  <a:cubicBezTo>
                    <a:pt x="1409305" y="604327"/>
                    <a:pt x="1422400" y="601133"/>
                    <a:pt x="1435100" y="596900"/>
                  </a:cubicBezTo>
                  <a:cubicBezTo>
                    <a:pt x="1447800" y="584200"/>
                    <a:pt x="1459402" y="570298"/>
                    <a:pt x="1473200" y="558800"/>
                  </a:cubicBezTo>
                  <a:cubicBezTo>
                    <a:pt x="1484926" y="549029"/>
                    <a:pt x="1508570" y="548417"/>
                    <a:pt x="1511300" y="533400"/>
                  </a:cubicBezTo>
                  <a:cubicBezTo>
                    <a:pt x="1518157" y="495684"/>
                    <a:pt x="1504902" y="456913"/>
                    <a:pt x="1498600" y="419100"/>
                  </a:cubicBezTo>
                  <a:cubicBezTo>
                    <a:pt x="1490620" y="371217"/>
                    <a:pt x="1482441" y="386783"/>
                    <a:pt x="1460500" y="342900"/>
                  </a:cubicBezTo>
                  <a:lnTo>
                    <a:pt x="1460500" y="342900"/>
                  </a:ln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28030" y="877669"/>
              <a:ext cx="243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Decode LDR instruction</a:t>
              </a:r>
            </a:p>
          </p:txBody>
        </p:sp>
        <p:cxnSp>
          <p:nvCxnSpPr>
            <p:cNvPr id="79" name="Straight Arrow Connector 78"/>
            <p:cNvCxnSpPr>
              <a:endCxn id="77" idx="15"/>
            </p:cNvCxnSpPr>
            <p:nvPr/>
          </p:nvCxnSpPr>
          <p:spPr>
            <a:xfrm flipV="1">
              <a:off x="2690374" y="522670"/>
              <a:ext cx="235913" cy="36156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7251701" y="1185147"/>
            <a:ext cx="3530601" cy="2800840"/>
            <a:chOff x="2580541" y="-1505899"/>
            <a:chExt cx="3530601" cy="2800840"/>
          </a:xfrm>
        </p:grpSpPr>
        <p:sp>
          <p:nvSpPr>
            <p:cNvPr id="81" name="Freeform 80"/>
            <p:cNvSpPr/>
            <p:nvPr/>
          </p:nvSpPr>
          <p:spPr>
            <a:xfrm>
              <a:off x="2888187" y="65470"/>
              <a:ext cx="1513217" cy="698500"/>
            </a:xfrm>
            <a:custGeom>
              <a:avLst/>
              <a:gdLst>
                <a:gd name="connsiteX0" fmla="*/ 1460500 w 1513217"/>
                <a:gd name="connsiteY0" fmla="*/ 342900 h 698500"/>
                <a:gd name="connsiteX1" fmla="*/ 1422400 w 1513217"/>
                <a:gd name="connsiteY1" fmla="*/ 177800 h 698500"/>
                <a:gd name="connsiteX2" fmla="*/ 1320800 w 1513217"/>
                <a:gd name="connsiteY2" fmla="*/ 88900 h 698500"/>
                <a:gd name="connsiteX3" fmla="*/ 1244600 w 1513217"/>
                <a:gd name="connsiteY3" fmla="*/ 50800 h 698500"/>
                <a:gd name="connsiteX4" fmla="*/ 1181100 w 1513217"/>
                <a:gd name="connsiteY4" fmla="*/ 25400 h 698500"/>
                <a:gd name="connsiteX5" fmla="*/ 876300 w 1513217"/>
                <a:gd name="connsiteY5" fmla="*/ 0 h 698500"/>
                <a:gd name="connsiteX6" fmla="*/ 495300 w 1513217"/>
                <a:gd name="connsiteY6" fmla="*/ 12700 h 698500"/>
                <a:gd name="connsiteX7" fmla="*/ 444500 w 1513217"/>
                <a:gd name="connsiteY7" fmla="*/ 25400 h 698500"/>
                <a:gd name="connsiteX8" fmla="*/ 406400 w 1513217"/>
                <a:gd name="connsiteY8" fmla="*/ 50800 h 698500"/>
                <a:gd name="connsiteX9" fmla="*/ 101600 w 1513217"/>
                <a:gd name="connsiteY9" fmla="*/ 63500 h 698500"/>
                <a:gd name="connsiteX10" fmla="*/ 76200 w 1513217"/>
                <a:gd name="connsiteY10" fmla="*/ 101600 h 698500"/>
                <a:gd name="connsiteX11" fmla="*/ 38100 w 1513217"/>
                <a:gd name="connsiteY11" fmla="*/ 127000 h 698500"/>
                <a:gd name="connsiteX12" fmla="*/ 25400 w 1513217"/>
                <a:gd name="connsiteY12" fmla="*/ 165100 h 698500"/>
                <a:gd name="connsiteX13" fmla="*/ 0 w 1513217"/>
                <a:gd name="connsiteY13" fmla="*/ 203200 h 698500"/>
                <a:gd name="connsiteX14" fmla="*/ 12700 w 1513217"/>
                <a:gd name="connsiteY14" fmla="*/ 381000 h 698500"/>
                <a:gd name="connsiteX15" fmla="*/ 38100 w 1513217"/>
                <a:gd name="connsiteY15" fmla="*/ 457200 h 698500"/>
                <a:gd name="connsiteX16" fmla="*/ 76200 w 1513217"/>
                <a:gd name="connsiteY16" fmla="*/ 571500 h 698500"/>
                <a:gd name="connsiteX17" fmla="*/ 88900 w 1513217"/>
                <a:gd name="connsiteY17" fmla="*/ 609600 h 698500"/>
                <a:gd name="connsiteX18" fmla="*/ 101600 w 1513217"/>
                <a:gd name="connsiteY18" fmla="*/ 647700 h 698500"/>
                <a:gd name="connsiteX19" fmla="*/ 177800 w 1513217"/>
                <a:gd name="connsiteY19" fmla="*/ 698500 h 698500"/>
                <a:gd name="connsiteX20" fmla="*/ 406400 w 1513217"/>
                <a:gd name="connsiteY20" fmla="*/ 673100 h 698500"/>
                <a:gd name="connsiteX21" fmla="*/ 508000 w 1513217"/>
                <a:gd name="connsiteY21" fmla="*/ 647700 h 698500"/>
                <a:gd name="connsiteX22" fmla="*/ 647700 w 1513217"/>
                <a:gd name="connsiteY22" fmla="*/ 622300 h 698500"/>
                <a:gd name="connsiteX23" fmla="*/ 927100 w 1513217"/>
                <a:gd name="connsiteY23" fmla="*/ 635000 h 698500"/>
                <a:gd name="connsiteX24" fmla="*/ 990600 w 1513217"/>
                <a:gd name="connsiteY24" fmla="*/ 647700 h 698500"/>
                <a:gd name="connsiteX25" fmla="*/ 1066800 w 1513217"/>
                <a:gd name="connsiteY25" fmla="*/ 673100 h 698500"/>
                <a:gd name="connsiteX26" fmla="*/ 1270000 w 1513217"/>
                <a:gd name="connsiteY26" fmla="*/ 660400 h 698500"/>
                <a:gd name="connsiteX27" fmla="*/ 1397000 w 1513217"/>
                <a:gd name="connsiteY27" fmla="*/ 609600 h 698500"/>
                <a:gd name="connsiteX28" fmla="*/ 1435100 w 1513217"/>
                <a:gd name="connsiteY28" fmla="*/ 596900 h 698500"/>
                <a:gd name="connsiteX29" fmla="*/ 1473200 w 1513217"/>
                <a:gd name="connsiteY29" fmla="*/ 558800 h 698500"/>
                <a:gd name="connsiteX30" fmla="*/ 1511300 w 1513217"/>
                <a:gd name="connsiteY30" fmla="*/ 533400 h 698500"/>
                <a:gd name="connsiteX31" fmla="*/ 1498600 w 1513217"/>
                <a:gd name="connsiteY31" fmla="*/ 419100 h 698500"/>
                <a:gd name="connsiteX32" fmla="*/ 1460500 w 1513217"/>
                <a:gd name="connsiteY32" fmla="*/ 342900 h 698500"/>
                <a:gd name="connsiteX33" fmla="*/ 1460500 w 1513217"/>
                <a:gd name="connsiteY33" fmla="*/ 3429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13217" h="698500">
                  <a:moveTo>
                    <a:pt x="1460500" y="342900"/>
                  </a:moveTo>
                  <a:cubicBezTo>
                    <a:pt x="1454150" y="315383"/>
                    <a:pt x="1447757" y="215836"/>
                    <a:pt x="1422400" y="177800"/>
                  </a:cubicBezTo>
                  <a:cubicBezTo>
                    <a:pt x="1380067" y="114300"/>
                    <a:pt x="1409700" y="148167"/>
                    <a:pt x="1320800" y="88900"/>
                  </a:cubicBezTo>
                  <a:cubicBezTo>
                    <a:pt x="1262997" y="50365"/>
                    <a:pt x="1304692" y="73334"/>
                    <a:pt x="1244600" y="50800"/>
                  </a:cubicBezTo>
                  <a:cubicBezTo>
                    <a:pt x="1223254" y="42795"/>
                    <a:pt x="1203454" y="29871"/>
                    <a:pt x="1181100" y="25400"/>
                  </a:cubicBezTo>
                  <a:cubicBezTo>
                    <a:pt x="1139739" y="17128"/>
                    <a:pt x="894361" y="1290"/>
                    <a:pt x="876300" y="0"/>
                  </a:cubicBezTo>
                  <a:cubicBezTo>
                    <a:pt x="749300" y="4233"/>
                    <a:pt x="622151" y="5238"/>
                    <a:pt x="495300" y="12700"/>
                  </a:cubicBezTo>
                  <a:cubicBezTo>
                    <a:pt x="477876" y="13725"/>
                    <a:pt x="460543" y="18524"/>
                    <a:pt x="444500" y="25400"/>
                  </a:cubicBezTo>
                  <a:cubicBezTo>
                    <a:pt x="430471" y="31413"/>
                    <a:pt x="421570" y="49114"/>
                    <a:pt x="406400" y="50800"/>
                  </a:cubicBezTo>
                  <a:cubicBezTo>
                    <a:pt x="305334" y="62030"/>
                    <a:pt x="203200" y="59267"/>
                    <a:pt x="101600" y="63500"/>
                  </a:cubicBezTo>
                  <a:cubicBezTo>
                    <a:pt x="93133" y="76200"/>
                    <a:pt x="86993" y="90807"/>
                    <a:pt x="76200" y="101600"/>
                  </a:cubicBezTo>
                  <a:cubicBezTo>
                    <a:pt x="65407" y="112393"/>
                    <a:pt x="47635" y="115081"/>
                    <a:pt x="38100" y="127000"/>
                  </a:cubicBezTo>
                  <a:cubicBezTo>
                    <a:pt x="29737" y="137453"/>
                    <a:pt x="31387" y="153126"/>
                    <a:pt x="25400" y="165100"/>
                  </a:cubicBezTo>
                  <a:cubicBezTo>
                    <a:pt x="18574" y="178752"/>
                    <a:pt x="8467" y="190500"/>
                    <a:pt x="0" y="203200"/>
                  </a:cubicBezTo>
                  <a:cubicBezTo>
                    <a:pt x="4233" y="262467"/>
                    <a:pt x="3886" y="322240"/>
                    <a:pt x="12700" y="381000"/>
                  </a:cubicBezTo>
                  <a:cubicBezTo>
                    <a:pt x="16672" y="407478"/>
                    <a:pt x="29633" y="431800"/>
                    <a:pt x="38100" y="457200"/>
                  </a:cubicBezTo>
                  <a:lnTo>
                    <a:pt x="76200" y="571500"/>
                  </a:lnTo>
                  <a:lnTo>
                    <a:pt x="88900" y="609600"/>
                  </a:lnTo>
                  <a:cubicBezTo>
                    <a:pt x="93133" y="622300"/>
                    <a:pt x="90461" y="640274"/>
                    <a:pt x="101600" y="647700"/>
                  </a:cubicBezTo>
                  <a:lnTo>
                    <a:pt x="177800" y="698500"/>
                  </a:lnTo>
                  <a:lnTo>
                    <a:pt x="406400" y="673100"/>
                  </a:lnTo>
                  <a:cubicBezTo>
                    <a:pt x="504276" y="660334"/>
                    <a:pt x="436244" y="665639"/>
                    <a:pt x="508000" y="647700"/>
                  </a:cubicBezTo>
                  <a:cubicBezTo>
                    <a:pt x="543500" y="638825"/>
                    <a:pt x="613731" y="627961"/>
                    <a:pt x="647700" y="622300"/>
                  </a:cubicBezTo>
                  <a:cubicBezTo>
                    <a:pt x="740833" y="626533"/>
                    <a:pt x="834125" y="628113"/>
                    <a:pt x="927100" y="635000"/>
                  </a:cubicBezTo>
                  <a:cubicBezTo>
                    <a:pt x="948627" y="636595"/>
                    <a:pt x="969775" y="642020"/>
                    <a:pt x="990600" y="647700"/>
                  </a:cubicBezTo>
                  <a:cubicBezTo>
                    <a:pt x="1016431" y="654745"/>
                    <a:pt x="1066800" y="673100"/>
                    <a:pt x="1066800" y="673100"/>
                  </a:cubicBezTo>
                  <a:cubicBezTo>
                    <a:pt x="1134533" y="668867"/>
                    <a:pt x="1202757" y="669570"/>
                    <a:pt x="1270000" y="660400"/>
                  </a:cubicBezTo>
                  <a:cubicBezTo>
                    <a:pt x="1326529" y="652691"/>
                    <a:pt x="1348862" y="630231"/>
                    <a:pt x="1397000" y="609600"/>
                  </a:cubicBezTo>
                  <a:cubicBezTo>
                    <a:pt x="1409305" y="604327"/>
                    <a:pt x="1422400" y="601133"/>
                    <a:pt x="1435100" y="596900"/>
                  </a:cubicBezTo>
                  <a:cubicBezTo>
                    <a:pt x="1447800" y="584200"/>
                    <a:pt x="1459402" y="570298"/>
                    <a:pt x="1473200" y="558800"/>
                  </a:cubicBezTo>
                  <a:cubicBezTo>
                    <a:pt x="1484926" y="549029"/>
                    <a:pt x="1508570" y="548417"/>
                    <a:pt x="1511300" y="533400"/>
                  </a:cubicBezTo>
                  <a:cubicBezTo>
                    <a:pt x="1518157" y="495684"/>
                    <a:pt x="1504902" y="456913"/>
                    <a:pt x="1498600" y="419100"/>
                  </a:cubicBezTo>
                  <a:cubicBezTo>
                    <a:pt x="1490620" y="371217"/>
                    <a:pt x="1482441" y="386783"/>
                    <a:pt x="1460500" y="342900"/>
                  </a:cubicBezTo>
                  <a:lnTo>
                    <a:pt x="1460500" y="342900"/>
                  </a:ln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80541" y="-1505899"/>
              <a:ext cx="353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 R1: reads the old value of R1!</a:t>
              </a:r>
            </a:p>
          </p:txBody>
        </p:sp>
        <p:cxnSp>
          <p:nvCxnSpPr>
            <p:cNvPr id="83" name="Straight Arrow Connector 82"/>
            <p:cNvCxnSpPr>
              <a:stCxn id="82" idx="2"/>
              <a:endCxn id="81" idx="5"/>
            </p:cNvCxnSpPr>
            <p:nvPr/>
          </p:nvCxnSpPr>
          <p:spPr>
            <a:xfrm flipH="1">
              <a:off x="3764487" y="-1136567"/>
              <a:ext cx="581355" cy="120203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73" idx="5"/>
            </p:cNvCxnSpPr>
            <p:nvPr/>
          </p:nvCxnSpPr>
          <p:spPr>
            <a:xfrm>
              <a:off x="4345842" y="-1122579"/>
              <a:ext cx="696582" cy="241752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107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9100" y="-76200"/>
            <a:ext cx="5232400" cy="838200"/>
          </a:xfrm>
        </p:spPr>
        <p:txBody>
          <a:bodyPr/>
          <a:lstStyle/>
          <a:p>
            <a:r>
              <a:rPr lang="en-US" sz="4000" dirty="0"/>
              <a:t>Data Forwarding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95600" y="2057400"/>
            <a:ext cx="12954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PC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410200" y="1600200"/>
            <a:ext cx="1371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IR</a:t>
            </a:r>
          </a:p>
        </p:txBody>
      </p:sp>
      <p:grpSp>
        <p:nvGrpSpPr>
          <p:cNvPr id="7" name="Group 6"/>
          <p:cNvGrpSpPr/>
          <p:nvPr/>
        </p:nvGrpSpPr>
        <p:grpSpPr>
          <a:xfrm flipV="1">
            <a:off x="2895600" y="2819401"/>
            <a:ext cx="1219200" cy="389467"/>
            <a:chOff x="2349500" y="1744133"/>
            <a:chExt cx="1854200" cy="770467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2349500" y="1752600"/>
              <a:ext cx="702733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3500967" y="1752600"/>
              <a:ext cx="702733" cy="423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959100" y="2510367"/>
              <a:ext cx="639233" cy="423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3048000" y="1752600"/>
              <a:ext cx="237067" cy="32596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>
              <a:off x="3276600" y="1744133"/>
              <a:ext cx="241300" cy="31326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362200" y="1752600"/>
              <a:ext cx="609600" cy="762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3581400" y="1752600"/>
              <a:ext cx="609600" cy="762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Rectangle 2"/>
          <p:cNvSpPr/>
          <p:nvPr/>
        </p:nvSpPr>
        <p:spPr bwMode="auto">
          <a:xfrm>
            <a:off x="8001000" y="2133600"/>
            <a:ext cx="1828800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Register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772400" y="4639734"/>
            <a:ext cx="2082800" cy="694267"/>
            <a:chOff x="2349500" y="1744133"/>
            <a:chExt cx="1854200" cy="770467"/>
          </a:xfrm>
        </p:grpSpPr>
        <p:cxnSp>
          <p:nvCxnSpPr>
            <p:cNvPr id="24" name="Straight Connector 23"/>
            <p:cNvCxnSpPr/>
            <p:nvPr/>
          </p:nvCxnSpPr>
          <p:spPr bwMode="auto">
            <a:xfrm>
              <a:off x="2349500" y="1752600"/>
              <a:ext cx="702733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3500967" y="1752600"/>
              <a:ext cx="702733" cy="423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2959100" y="2510367"/>
              <a:ext cx="639233" cy="423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048000" y="1752600"/>
              <a:ext cx="237067" cy="32596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3276600" y="1744133"/>
              <a:ext cx="241300" cy="31326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2362200" y="1752600"/>
              <a:ext cx="609600" cy="762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3581400" y="1752600"/>
              <a:ext cx="609600" cy="762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30"/>
          <p:cNvSpPr/>
          <p:nvPr/>
        </p:nvSpPr>
        <p:spPr bwMode="auto">
          <a:xfrm>
            <a:off x="2209800" y="5334000"/>
            <a:ext cx="1219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MDR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733800" y="5334000"/>
            <a:ext cx="1219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MAR</a:t>
            </a:r>
          </a:p>
        </p:txBody>
      </p:sp>
      <p:cxnSp>
        <p:nvCxnSpPr>
          <p:cNvPr id="36" name="Straight Arrow Connector 35"/>
          <p:cNvCxnSpPr>
            <a:stCxn id="31" idx="2"/>
          </p:cNvCxnSpPr>
          <p:nvPr/>
        </p:nvCxnSpPr>
        <p:spPr bwMode="auto">
          <a:xfrm>
            <a:off x="2819400" y="5638800"/>
            <a:ext cx="0" cy="533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2289241" y="6172200"/>
            <a:ext cx="43434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RAM</a:t>
            </a:r>
          </a:p>
        </p:txBody>
      </p:sp>
      <p:cxnSp>
        <p:nvCxnSpPr>
          <p:cNvPr id="49" name="Straight Arrow Connector 48"/>
          <p:cNvCxnSpPr>
            <a:stCxn id="32" idx="2"/>
          </p:cNvCxnSpPr>
          <p:nvPr/>
        </p:nvCxnSpPr>
        <p:spPr bwMode="auto">
          <a:xfrm>
            <a:off x="4343400" y="5638800"/>
            <a:ext cx="0" cy="533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3505200" y="2362200"/>
            <a:ext cx="0" cy="4572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3581400" y="3886200"/>
            <a:ext cx="327308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cxnSp>
        <p:nvCxnSpPr>
          <p:cNvPr id="52" name="Straight Arrow Connector 51"/>
          <p:cNvCxnSpPr/>
          <p:nvPr/>
        </p:nvCxnSpPr>
        <p:spPr bwMode="auto">
          <a:xfrm flipV="1">
            <a:off x="3886200" y="3200400"/>
            <a:ext cx="0" cy="304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4038600" y="4876800"/>
            <a:ext cx="609600" cy="1524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4187826" y="4460876"/>
            <a:ext cx="3175" cy="4159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4343400" y="5029200"/>
            <a:ext cx="0" cy="304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3505200" y="1752600"/>
            <a:ext cx="0" cy="304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2819400" y="4953000"/>
            <a:ext cx="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2778126" y="4953000"/>
            <a:ext cx="803275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3578226" y="4914900"/>
            <a:ext cx="3175" cy="12573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057401" y="5791202"/>
            <a:ext cx="790575" cy="634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2057401" y="1181100"/>
            <a:ext cx="3175" cy="46482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5" name="Rectangle 84"/>
          <p:cNvSpPr/>
          <p:nvPr/>
        </p:nvSpPr>
        <p:spPr bwMode="auto">
          <a:xfrm flipV="1">
            <a:off x="3581400" y="3505200"/>
            <a:ext cx="609600" cy="1524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 flipV="1">
            <a:off x="3733800" y="3657600"/>
            <a:ext cx="0" cy="304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2663825" y="1708150"/>
            <a:ext cx="6350" cy="28257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2667001" y="4495801"/>
            <a:ext cx="1552575" cy="317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>
            <a:off x="2667000" y="1746252"/>
            <a:ext cx="876300" cy="634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V="1">
            <a:off x="4032250" y="3657601"/>
            <a:ext cx="6350" cy="4222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 flipV="1">
            <a:off x="2670176" y="3584576"/>
            <a:ext cx="485775" cy="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6096000" y="1219200"/>
            <a:ext cx="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 flipV="1">
            <a:off x="2057401" y="1212850"/>
            <a:ext cx="6727825" cy="63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8915400" y="1752600"/>
            <a:ext cx="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8382000" y="3581400"/>
            <a:ext cx="0" cy="533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9448800" y="3581400"/>
            <a:ext cx="0" cy="1066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>
            <a:off x="8756650" y="1177926"/>
            <a:ext cx="6350" cy="4222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Rectangle 125"/>
          <p:cNvSpPr/>
          <p:nvPr/>
        </p:nvSpPr>
        <p:spPr bwMode="auto">
          <a:xfrm flipV="1">
            <a:off x="8610600" y="1600200"/>
            <a:ext cx="609600" cy="1524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7" name="Rectangle 126"/>
          <p:cNvSpPr/>
          <p:nvPr/>
        </p:nvSpPr>
        <p:spPr bwMode="auto">
          <a:xfrm flipV="1">
            <a:off x="7670800" y="4114800"/>
            <a:ext cx="863600" cy="17151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28" name="Straight Arrow Connector 127"/>
          <p:cNvCxnSpPr/>
          <p:nvPr/>
        </p:nvCxnSpPr>
        <p:spPr bwMode="auto">
          <a:xfrm>
            <a:off x="8077200" y="3657600"/>
            <a:ext cx="0" cy="4572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>
            <a:off x="8229600" y="4267200"/>
            <a:ext cx="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/>
          <p:cNvCxnSpPr/>
          <p:nvPr/>
        </p:nvCxnSpPr>
        <p:spPr bwMode="auto">
          <a:xfrm>
            <a:off x="7210426" y="6397626"/>
            <a:ext cx="3000375" cy="31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8" name="Straight Arrow Connector 137"/>
          <p:cNvCxnSpPr/>
          <p:nvPr/>
        </p:nvCxnSpPr>
        <p:spPr bwMode="auto">
          <a:xfrm>
            <a:off x="10210801" y="1219200"/>
            <a:ext cx="3175" cy="52197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0" name="Straight Arrow Connector 139"/>
          <p:cNvCxnSpPr/>
          <p:nvPr/>
        </p:nvCxnSpPr>
        <p:spPr bwMode="auto">
          <a:xfrm>
            <a:off x="9026525" y="1216026"/>
            <a:ext cx="1219200" cy="95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1" name="Straight Arrow Connector 140"/>
          <p:cNvCxnSpPr/>
          <p:nvPr/>
        </p:nvCxnSpPr>
        <p:spPr bwMode="auto">
          <a:xfrm>
            <a:off x="9064626" y="1184276"/>
            <a:ext cx="3175" cy="4159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4457700" y="4492626"/>
            <a:ext cx="2781300" cy="31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5" name="Straight Arrow Connector 154"/>
          <p:cNvCxnSpPr/>
          <p:nvPr/>
        </p:nvCxnSpPr>
        <p:spPr bwMode="auto">
          <a:xfrm>
            <a:off x="7232650" y="4460876"/>
            <a:ext cx="6350" cy="19716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8" name="Straight Arrow Connector 157"/>
          <p:cNvCxnSpPr/>
          <p:nvPr/>
        </p:nvCxnSpPr>
        <p:spPr bwMode="auto">
          <a:xfrm flipV="1">
            <a:off x="4013200" y="4038600"/>
            <a:ext cx="1397000" cy="63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 flipV="1">
            <a:off x="6511926" y="3670301"/>
            <a:ext cx="1603375" cy="31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8839200" y="5334000"/>
            <a:ext cx="0" cy="1066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2" name="Straight Arrow Connector 181"/>
          <p:cNvCxnSpPr/>
          <p:nvPr/>
        </p:nvCxnSpPr>
        <p:spPr bwMode="auto">
          <a:xfrm>
            <a:off x="6553200" y="2057400"/>
            <a:ext cx="0" cy="16002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4" name="Straight Arrow Connector 183"/>
          <p:cNvCxnSpPr/>
          <p:nvPr/>
        </p:nvCxnSpPr>
        <p:spPr bwMode="auto">
          <a:xfrm>
            <a:off x="5413375" y="2095500"/>
            <a:ext cx="0" cy="19812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9" name="Straight Arrow Connector 218"/>
          <p:cNvCxnSpPr/>
          <p:nvPr/>
        </p:nvCxnSpPr>
        <p:spPr bwMode="auto">
          <a:xfrm flipV="1">
            <a:off x="3124200" y="3200401"/>
            <a:ext cx="6350" cy="4222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7" name="Straight Arrow Connector 226"/>
          <p:cNvCxnSpPr/>
          <p:nvPr/>
        </p:nvCxnSpPr>
        <p:spPr bwMode="auto">
          <a:xfrm>
            <a:off x="4492626" y="4460876"/>
            <a:ext cx="3175" cy="4159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5" name="Oval 244"/>
          <p:cNvSpPr/>
          <p:nvPr/>
        </p:nvSpPr>
        <p:spPr bwMode="auto">
          <a:xfrm>
            <a:off x="2717801" y="5699126"/>
            <a:ext cx="187325" cy="184149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6" name="Oval 245"/>
          <p:cNvSpPr/>
          <p:nvPr/>
        </p:nvSpPr>
        <p:spPr bwMode="auto">
          <a:xfrm>
            <a:off x="8747126" y="6296027"/>
            <a:ext cx="187325" cy="184149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7" name="Oval 246"/>
          <p:cNvSpPr/>
          <p:nvPr/>
        </p:nvSpPr>
        <p:spPr bwMode="auto">
          <a:xfrm>
            <a:off x="2578101" y="3492501"/>
            <a:ext cx="187325" cy="184149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6003926" y="1127127"/>
            <a:ext cx="187325" cy="184149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92964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2296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cxnSp>
        <p:nvCxnSpPr>
          <p:cNvPr id="148" name="Straight Arrow Connector 147"/>
          <p:cNvCxnSpPr/>
          <p:nvPr/>
        </p:nvCxnSpPr>
        <p:spPr bwMode="auto">
          <a:xfrm>
            <a:off x="7747000" y="3832226"/>
            <a:ext cx="0" cy="2825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 flipV="1">
            <a:off x="6181726" y="3822701"/>
            <a:ext cx="1603375" cy="31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4" name="Straight Arrow Connector 153"/>
          <p:cNvCxnSpPr/>
          <p:nvPr/>
        </p:nvCxnSpPr>
        <p:spPr bwMode="auto">
          <a:xfrm flipV="1">
            <a:off x="3563834" y="5794376"/>
            <a:ext cx="2627417" cy="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6" name="Straight Arrow Connector 155"/>
          <p:cNvCxnSpPr/>
          <p:nvPr/>
        </p:nvCxnSpPr>
        <p:spPr bwMode="auto">
          <a:xfrm>
            <a:off x="6172200" y="3787776"/>
            <a:ext cx="0" cy="20415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63" name="Oval 162"/>
          <p:cNvSpPr/>
          <p:nvPr/>
        </p:nvSpPr>
        <p:spPr bwMode="auto">
          <a:xfrm>
            <a:off x="3479801" y="5711826"/>
            <a:ext cx="187325" cy="18414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1524001" y="-23612"/>
            <a:ext cx="4479925" cy="4252702"/>
            <a:chOff x="13534" y="611388"/>
            <a:chExt cx="4774366" cy="4636434"/>
          </a:xfrm>
        </p:grpSpPr>
        <p:sp>
          <p:nvSpPr>
            <p:cNvPr id="218" name="Rectangle 217"/>
            <p:cNvSpPr/>
            <p:nvPr/>
          </p:nvSpPr>
          <p:spPr>
            <a:xfrm>
              <a:off x="13534" y="611388"/>
              <a:ext cx="4710076" cy="46364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20650" y="2632450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fetch op </a:t>
              </a:r>
              <a:r>
                <a:rPr lang="en-US" sz="1400" dirty="0" err="1">
                  <a:solidFill>
                    <a:srgbClr val="000000"/>
                  </a:solidFill>
                </a:rPr>
                <a:t>i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403350" y="3263914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execute </a:t>
              </a:r>
              <a:r>
                <a:rPr lang="en-US" sz="1400" dirty="0" err="1">
                  <a:solidFill>
                    <a:srgbClr val="000000"/>
                  </a:solidFill>
                </a:rPr>
                <a:t>i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686050" y="3895378"/>
              <a:ext cx="1282700" cy="347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store </a:t>
              </a:r>
              <a:r>
                <a:rPr lang="en-US" sz="1400" dirty="0" err="1">
                  <a:solidFill>
                    <a:srgbClr val="000000"/>
                  </a:solidFill>
                </a:rPr>
                <a:t>i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223" name="Straight Arrow Connector 222"/>
            <p:cNvCxnSpPr/>
            <p:nvPr/>
          </p:nvCxnSpPr>
          <p:spPr>
            <a:xfrm>
              <a:off x="114300" y="4595141"/>
              <a:ext cx="4184650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120650" y="4455441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1403350" y="4455441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2686050" y="4455441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3968750" y="4455441"/>
              <a:ext cx="0" cy="25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146050" y="4601491"/>
              <a:ext cx="1238250" cy="637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clock cycle j+2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431925" y="4601491"/>
              <a:ext cx="1238250" cy="637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clock cycle j+3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711450" y="4601491"/>
              <a:ext cx="1238250" cy="637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clock cycle j+4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14300" y="2000986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decode i+1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397000" y="2632450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fetch op i+1</a:t>
              </a: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679700" y="3263914"/>
              <a:ext cx="1282700" cy="347377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execute i+1</a:t>
              </a:r>
            </a:p>
          </p:txBody>
        </p:sp>
        <p:grpSp>
          <p:nvGrpSpPr>
            <p:cNvPr id="256" name="Group 255"/>
            <p:cNvGrpSpPr/>
            <p:nvPr/>
          </p:nvGrpSpPr>
          <p:grpSpPr>
            <a:xfrm>
              <a:off x="114300" y="1370353"/>
              <a:ext cx="3848100" cy="1610305"/>
              <a:chOff x="2286000" y="1473381"/>
              <a:chExt cx="3848100" cy="1610305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75" name="Rectangle 274"/>
              <p:cNvSpPr/>
              <p:nvPr/>
            </p:nvSpPr>
            <p:spPr>
              <a:xfrm>
                <a:off x="2286000" y="1473381"/>
                <a:ext cx="1282700" cy="347377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</a:rPr>
                  <a:t>fetch i+2</a:t>
                </a:r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568700" y="2104845"/>
                <a:ext cx="1282700" cy="347377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</a:rPr>
                  <a:t>decode i+2</a:t>
                </a:r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4851400" y="2736309"/>
                <a:ext cx="1282700" cy="347377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</a:rPr>
                  <a:t>fetch op i+2</a:t>
                </a:r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>
              <a:off x="1393825" y="1370353"/>
              <a:ext cx="2565400" cy="978841"/>
              <a:chOff x="2286000" y="1473381"/>
              <a:chExt cx="2565400" cy="978841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3" name="Rectangle 272"/>
              <p:cNvSpPr/>
              <p:nvPr/>
            </p:nvSpPr>
            <p:spPr>
              <a:xfrm>
                <a:off x="2286000" y="1473381"/>
                <a:ext cx="1282700" cy="347377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</a:rPr>
                  <a:t>fetch i+3</a:t>
                </a:r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568700" y="2104845"/>
                <a:ext cx="1282700" cy="347377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</a:rPr>
                  <a:t>decode i+3</a:t>
                </a:r>
              </a:p>
            </p:txBody>
          </p:sp>
        </p:grpSp>
        <p:sp>
          <p:nvSpPr>
            <p:cNvPr id="261" name="Rectangle 260"/>
            <p:cNvSpPr/>
            <p:nvPr/>
          </p:nvSpPr>
          <p:spPr>
            <a:xfrm>
              <a:off x="2676525" y="1369522"/>
              <a:ext cx="1282700" cy="347377"/>
            </a:xfrm>
            <a:prstGeom prst="rect">
              <a:avLst/>
            </a:prstGeom>
            <a:solidFill>
              <a:srgbClr val="DDD9C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fetch i+4</a:t>
              </a:r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168276" y="3069328"/>
              <a:ext cx="2632074" cy="1041601"/>
              <a:chOff x="1769330" y="65470"/>
              <a:chExt cx="2632074" cy="1041601"/>
            </a:xfrm>
          </p:grpSpPr>
          <p:sp>
            <p:nvSpPr>
              <p:cNvPr id="269" name="Freeform 268"/>
              <p:cNvSpPr/>
              <p:nvPr/>
            </p:nvSpPr>
            <p:spPr>
              <a:xfrm>
                <a:off x="2888187" y="65470"/>
                <a:ext cx="1513217" cy="698500"/>
              </a:xfrm>
              <a:custGeom>
                <a:avLst/>
                <a:gdLst>
                  <a:gd name="connsiteX0" fmla="*/ 1460500 w 1513217"/>
                  <a:gd name="connsiteY0" fmla="*/ 342900 h 698500"/>
                  <a:gd name="connsiteX1" fmla="*/ 1422400 w 1513217"/>
                  <a:gd name="connsiteY1" fmla="*/ 177800 h 698500"/>
                  <a:gd name="connsiteX2" fmla="*/ 1320800 w 1513217"/>
                  <a:gd name="connsiteY2" fmla="*/ 88900 h 698500"/>
                  <a:gd name="connsiteX3" fmla="*/ 1244600 w 1513217"/>
                  <a:gd name="connsiteY3" fmla="*/ 50800 h 698500"/>
                  <a:gd name="connsiteX4" fmla="*/ 1181100 w 1513217"/>
                  <a:gd name="connsiteY4" fmla="*/ 25400 h 698500"/>
                  <a:gd name="connsiteX5" fmla="*/ 876300 w 1513217"/>
                  <a:gd name="connsiteY5" fmla="*/ 0 h 698500"/>
                  <a:gd name="connsiteX6" fmla="*/ 495300 w 1513217"/>
                  <a:gd name="connsiteY6" fmla="*/ 12700 h 698500"/>
                  <a:gd name="connsiteX7" fmla="*/ 444500 w 1513217"/>
                  <a:gd name="connsiteY7" fmla="*/ 25400 h 698500"/>
                  <a:gd name="connsiteX8" fmla="*/ 406400 w 1513217"/>
                  <a:gd name="connsiteY8" fmla="*/ 50800 h 698500"/>
                  <a:gd name="connsiteX9" fmla="*/ 101600 w 1513217"/>
                  <a:gd name="connsiteY9" fmla="*/ 63500 h 698500"/>
                  <a:gd name="connsiteX10" fmla="*/ 76200 w 1513217"/>
                  <a:gd name="connsiteY10" fmla="*/ 101600 h 698500"/>
                  <a:gd name="connsiteX11" fmla="*/ 38100 w 1513217"/>
                  <a:gd name="connsiteY11" fmla="*/ 127000 h 698500"/>
                  <a:gd name="connsiteX12" fmla="*/ 25400 w 1513217"/>
                  <a:gd name="connsiteY12" fmla="*/ 165100 h 698500"/>
                  <a:gd name="connsiteX13" fmla="*/ 0 w 1513217"/>
                  <a:gd name="connsiteY13" fmla="*/ 203200 h 698500"/>
                  <a:gd name="connsiteX14" fmla="*/ 12700 w 1513217"/>
                  <a:gd name="connsiteY14" fmla="*/ 381000 h 698500"/>
                  <a:gd name="connsiteX15" fmla="*/ 38100 w 1513217"/>
                  <a:gd name="connsiteY15" fmla="*/ 457200 h 698500"/>
                  <a:gd name="connsiteX16" fmla="*/ 76200 w 1513217"/>
                  <a:gd name="connsiteY16" fmla="*/ 571500 h 698500"/>
                  <a:gd name="connsiteX17" fmla="*/ 88900 w 1513217"/>
                  <a:gd name="connsiteY17" fmla="*/ 609600 h 698500"/>
                  <a:gd name="connsiteX18" fmla="*/ 101600 w 1513217"/>
                  <a:gd name="connsiteY18" fmla="*/ 647700 h 698500"/>
                  <a:gd name="connsiteX19" fmla="*/ 177800 w 1513217"/>
                  <a:gd name="connsiteY19" fmla="*/ 698500 h 698500"/>
                  <a:gd name="connsiteX20" fmla="*/ 406400 w 1513217"/>
                  <a:gd name="connsiteY20" fmla="*/ 673100 h 698500"/>
                  <a:gd name="connsiteX21" fmla="*/ 508000 w 1513217"/>
                  <a:gd name="connsiteY21" fmla="*/ 647700 h 698500"/>
                  <a:gd name="connsiteX22" fmla="*/ 647700 w 1513217"/>
                  <a:gd name="connsiteY22" fmla="*/ 622300 h 698500"/>
                  <a:gd name="connsiteX23" fmla="*/ 927100 w 1513217"/>
                  <a:gd name="connsiteY23" fmla="*/ 635000 h 698500"/>
                  <a:gd name="connsiteX24" fmla="*/ 990600 w 1513217"/>
                  <a:gd name="connsiteY24" fmla="*/ 647700 h 698500"/>
                  <a:gd name="connsiteX25" fmla="*/ 1066800 w 1513217"/>
                  <a:gd name="connsiteY25" fmla="*/ 673100 h 698500"/>
                  <a:gd name="connsiteX26" fmla="*/ 1270000 w 1513217"/>
                  <a:gd name="connsiteY26" fmla="*/ 660400 h 698500"/>
                  <a:gd name="connsiteX27" fmla="*/ 1397000 w 1513217"/>
                  <a:gd name="connsiteY27" fmla="*/ 609600 h 698500"/>
                  <a:gd name="connsiteX28" fmla="*/ 1435100 w 1513217"/>
                  <a:gd name="connsiteY28" fmla="*/ 596900 h 698500"/>
                  <a:gd name="connsiteX29" fmla="*/ 1473200 w 1513217"/>
                  <a:gd name="connsiteY29" fmla="*/ 558800 h 698500"/>
                  <a:gd name="connsiteX30" fmla="*/ 1511300 w 1513217"/>
                  <a:gd name="connsiteY30" fmla="*/ 533400 h 698500"/>
                  <a:gd name="connsiteX31" fmla="*/ 1498600 w 1513217"/>
                  <a:gd name="connsiteY31" fmla="*/ 419100 h 698500"/>
                  <a:gd name="connsiteX32" fmla="*/ 1460500 w 1513217"/>
                  <a:gd name="connsiteY32" fmla="*/ 342900 h 698500"/>
                  <a:gd name="connsiteX33" fmla="*/ 1460500 w 1513217"/>
                  <a:gd name="connsiteY33" fmla="*/ 342900 h 69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13217" h="698500">
                    <a:moveTo>
                      <a:pt x="1460500" y="342900"/>
                    </a:moveTo>
                    <a:cubicBezTo>
                      <a:pt x="1454150" y="315383"/>
                      <a:pt x="1447757" y="215836"/>
                      <a:pt x="1422400" y="177800"/>
                    </a:cubicBezTo>
                    <a:cubicBezTo>
                      <a:pt x="1380067" y="114300"/>
                      <a:pt x="1409700" y="148167"/>
                      <a:pt x="1320800" y="88900"/>
                    </a:cubicBezTo>
                    <a:cubicBezTo>
                      <a:pt x="1262997" y="50365"/>
                      <a:pt x="1304692" y="73334"/>
                      <a:pt x="1244600" y="50800"/>
                    </a:cubicBezTo>
                    <a:cubicBezTo>
                      <a:pt x="1223254" y="42795"/>
                      <a:pt x="1203454" y="29871"/>
                      <a:pt x="1181100" y="25400"/>
                    </a:cubicBezTo>
                    <a:cubicBezTo>
                      <a:pt x="1139739" y="17128"/>
                      <a:pt x="894361" y="1290"/>
                      <a:pt x="876300" y="0"/>
                    </a:cubicBezTo>
                    <a:cubicBezTo>
                      <a:pt x="749300" y="4233"/>
                      <a:pt x="622151" y="5238"/>
                      <a:pt x="495300" y="12700"/>
                    </a:cubicBezTo>
                    <a:cubicBezTo>
                      <a:pt x="477876" y="13725"/>
                      <a:pt x="460543" y="18524"/>
                      <a:pt x="444500" y="25400"/>
                    </a:cubicBezTo>
                    <a:cubicBezTo>
                      <a:pt x="430471" y="31413"/>
                      <a:pt x="421570" y="49114"/>
                      <a:pt x="406400" y="50800"/>
                    </a:cubicBezTo>
                    <a:cubicBezTo>
                      <a:pt x="305334" y="62030"/>
                      <a:pt x="203200" y="59267"/>
                      <a:pt x="101600" y="63500"/>
                    </a:cubicBezTo>
                    <a:cubicBezTo>
                      <a:pt x="93133" y="76200"/>
                      <a:pt x="86993" y="90807"/>
                      <a:pt x="76200" y="101600"/>
                    </a:cubicBezTo>
                    <a:cubicBezTo>
                      <a:pt x="65407" y="112393"/>
                      <a:pt x="47635" y="115081"/>
                      <a:pt x="38100" y="127000"/>
                    </a:cubicBezTo>
                    <a:cubicBezTo>
                      <a:pt x="29737" y="137453"/>
                      <a:pt x="31387" y="153126"/>
                      <a:pt x="25400" y="165100"/>
                    </a:cubicBezTo>
                    <a:cubicBezTo>
                      <a:pt x="18574" y="178752"/>
                      <a:pt x="8467" y="190500"/>
                      <a:pt x="0" y="203200"/>
                    </a:cubicBezTo>
                    <a:cubicBezTo>
                      <a:pt x="4233" y="262467"/>
                      <a:pt x="3886" y="322240"/>
                      <a:pt x="12700" y="381000"/>
                    </a:cubicBezTo>
                    <a:cubicBezTo>
                      <a:pt x="16672" y="407478"/>
                      <a:pt x="29633" y="431800"/>
                      <a:pt x="38100" y="457200"/>
                    </a:cubicBezTo>
                    <a:lnTo>
                      <a:pt x="76200" y="571500"/>
                    </a:lnTo>
                    <a:lnTo>
                      <a:pt x="88900" y="609600"/>
                    </a:lnTo>
                    <a:cubicBezTo>
                      <a:pt x="93133" y="622300"/>
                      <a:pt x="90461" y="640274"/>
                      <a:pt x="101600" y="647700"/>
                    </a:cubicBezTo>
                    <a:lnTo>
                      <a:pt x="177800" y="698500"/>
                    </a:lnTo>
                    <a:lnTo>
                      <a:pt x="406400" y="673100"/>
                    </a:lnTo>
                    <a:cubicBezTo>
                      <a:pt x="504276" y="660334"/>
                      <a:pt x="436244" y="665639"/>
                      <a:pt x="508000" y="647700"/>
                    </a:cubicBezTo>
                    <a:cubicBezTo>
                      <a:pt x="543500" y="638825"/>
                      <a:pt x="613731" y="627961"/>
                      <a:pt x="647700" y="622300"/>
                    </a:cubicBezTo>
                    <a:cubicBezTo>
                      <a:pt x="740833" y="626533"/>
                      <a:pt x="834125" y="628113"/>
                      <a:pt x="927100" y="635000"/>
                    </a:cubicBezTo>
                    <a:cubicBezTo>
                      <a:pt x="948627" y="636595"/>
                      <a:pt x="969775" y="642020"/>
                      <a:pt x="990600" y="647700"/>
                    </a:cubicBezTo>
                    <a:cubicBezTo>
                      <a:pt x="1016431" y="654745"/>
                      <a:pt x="1066800" y="673100"/>
                      <a:pt x="1066800" y="673100"/>
                    </a:cubicBezTo>
                    <a:cubicBezTo>
                      <a:pt x="1134533" y="668867"/>
                      <a:pt x="1202757" y="669570"/>
                      <a:pt x="1270000" y="660400"/>
                    </a:cubicBezTo>
                    <a:cubicBezTo>
                      <a:pt x="1326529" y="652691"/>
                      <a:pt x="1348862" y="630231"/>
                      <a:pt x="1397000" y="609600"/>
                    </a:cubicBezTo>
                    <a:cubicBezTo>
                      <a:pt x="1409305" y="604327"/>
                      <a:pt x="1422400" y="601133"/>
                      <a:pt x="1435100" y="596900"/>
                    </a:cubicBezTo>
                    <a:cubicBezTo>
                      <a:pt x="1447800" y="584200"/>
                      <a:pt x="1459402" y="570298"/>
                      <a:pt x="1473200" y="558800"/>
                    </a:cubicBezTo>
                    <a:cubicBezTo>
                      <a:pt x="1484926" y="549029"/>
                      <a:pt x="1508570" y="548417"/>
                      <a:pt x="1511300" y="533400"/>
                    </a:cubicBezTo>
                    <a:cubicBezTo>
                      <a:pt x="1518157" y="495684"/>
                      <a:pt x="1504902" y="456913"/>
                      <a:pt x="1498600" y="419100"/>
                    </a:cubicBezTo>
                    <a:cubicBezTo>
                      <a:pt x="1490620" y="371217"/>
                      <a:pt x="1482441" y="386783"/>
                      <a:pt x="1460500" y="342900"/>
                    </a:cubicBezTo>
                    <a:lnTo>
                      <a:pt x="1460500" y="342900"/>
                    </a:lnTo>
                    <a:close/>
                  </a:path>
                </a:pathLst>
              </a:custGeom>
              <a:noFill/>
              <a:ln w="571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1769330" y="737969"/>
                <a:ext cx="1803400" cy="36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Read memory</a:t>
                </a:r>
              </a:p>
            </p:txBody>
          </p:sp>
          <p:cxnSp>
            <p:nvCxnSpPr>
              <p:cNvPr id="271" name="Straight Arrow Connector 270"/>
              <p:cNvCxnSpPr>
                <a:endCxn id="269" idx="15"/>
              </p:cNvCxnSpPr>
              <p:nvPr/>
            </p:nvCxnSpPr>
            <p:spPr>
              <a:xfrm flipV="1">
                <a:off x="2311400" y="522670"/>
                <a:ext cx="614887" cy="251244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 263"/>
            <p:cNvGrpSpPr/>
            <p:nvPr/>
          </p:nvGrpSpPr>
          <p:grpSpPr>
            <a:xfrm>
              <a:off x="44450" y="611388"/>
              <a:ext cx="4743450" cy="2561969"/>
              <a:chOff x="1628041" y="-1797999"/>
              <a:chExt cx="4743450" cy="2561969"/>
            </a:xfrm>
          </p:grpSpPr>
          <p:sp>
            <p:nvSpPr>
              <p:cNvPr id="265" name="Freeform 264"/>
              <p:cNvSpPr/>
              <p:nvPr/>
            </p:nvSpPr>
            <p:spPr>
              <a:xfrm>
                <a:off x="2888187" y="65470"/>
                <a:ext cx="1513217" cy="698500"/>
              </a:xfrm>
              <a:custGeom>
                <a:avLst/>
                <a:gdLst>
                  <a:gd name="connsiteX0" fmla="*/ 1460500 w 1513217"/>
                  <a:gd name="connsiteY0" fmla="*/ 342900 h 698500"/>
                  <a:gd name="connsiteX1" fmla="*/ 1422400 w 1513217"/>
                  <a:gd name="connsiteY1" fmla="*/ 177800 h 698500"/>
                  <a:gd name="connsiteX2" fmla="*/ 1320800 w 1513217"/>
                  <a:gd name="connsiteY2" fmla="*/ 88900 h 698500"/>
                  <a:gd name="connsiteX3" fmla="*/ 1244600 w 1513217"/>
                  <a:gd name="connsiteY3" fmla="*/ 50800 h 698500"/>
                  <a:gd name="connsiteX4" fmla="*/ 1181100 w 1513217"/>
                  <a:gd name="connsiteY4" fmla="*/ 25400 h 698500"/>
                  <a:gd name="connsiteX5" fmla="*/ 876300 w 1513217"/>
                  <a:gd name="connsiteY5" fmla="*/ 0 h 698500"/>
                  <a:gd name="connsiteX6" fmla="*/ 495300 w 1513217"/>
                  <a:gd name="connsiteY6" fmla="*/ 12700 h 698500"/>
                  <a:gd name="connsiteX7" fmla="*/ 444500 w 1513217"/>
                  <a:gd name="connsiteY7" fmla="*/ 25400 h 698500"/>
                  <a:gd name="connsiteX8" fmla="*/ 406400 w 1513217"/>
                  <a:gd name="connsiteY8" fmla="*/ 50800 h 698500"/>
                  <a:gd name="connsiteX9" fmla="*/ 101600 w 1513217"/>
                  <a:gd name="connsiteY9" fmla="*/ 63500 h 698500"/>
                  <a:gd name="connsiteX10" fmla="*/ 76200 w 1513217"/>
                  <a:gd name="connsiteY10" fmla="*/ 101600 h 698500"/>
                  <a:gd name="connsiteX11" fmla="*/ 38100 w 1513217"/>
                  <a:gd name="connsiteY11" fmla="*/ 127000 h 698500"/>
                  <a:gd name="connsiteX12" fmla="*/ 25400 w 1513217"/>
                  <a:gd name="connsiteY12" fmla="*/ 165100 h 698500"/>
                  <a:gd name="connsiteX13" fmla="*/ 0 w 1513217"/>
                  <a:gd name="connsiteY13" fmla="*/ 203200 h 698500"/>
                  <a:gd name="connsiteX14" fmla="*/ 12700 w 1513217"/>
                  <a:gd name="connsiteY14" fmla="*/ 381000 h 698500"/>
                  <a:gd name="connsiteX15" fmla="*/ 38100 w 1513217"/>
                  <a:gd name="connsiteY15" fmla="*/ 457200 h 698500"/>
                  <a:gd name="connsiteX16" fmla="*/ 76200 w 1513217"/>
                  <a:gd name="connsiteY16" fmla="*/ 571500 h 698500"/>
                  <a:gd name="connsiteX17" fmla="*/ 88900 w 1513217"/>
                  <a:gd name="connsiteY17" fmla="*/ 609600 h 698500"/>
                  <a:gd name="connsiteX18" fmla="*/ 101600 w 1513217"/>
                  <a:gd name="connsiteY18" fmla="*/ 647700 h 698500"/>
                  <a:gd name="connsiteX19" fmla="*/ 177800 w 1513217"/>
                  <a:gd name="connsiteY19" fmla="*/ 698500 h 698500"/>
                  <a:gd name="connsiteX20" fmla="*/ 406400 w 1513217"/>
                  <a:gd name="connsiteY20" fmla="*/ 673100 h 698500"/>
                  <a:gd name="connsiteX21" fmla="*/ 508000 w 1513217"/>
                  <a:gd name="connsiteY21" fmla="*/ 647700 h 698500"/>
                  <a:gd name="connsiteX22" fmla="*/ 647700 w 1513217"/>
                  <a:gd name="connsiteY22" fmla="*/ 622300 h 698500"/>
                  <a:gd name="connsiteX23" fmla="*/ 927100 w 1513217"/>
                  <a:gd name="connsiteY23" fmla="*/ 635000 h 698500"/>
                  <a:gd name="connsiteX24" fmla="*/ 990600 w 1513217"/>
                  <a:gd name="connsiteY24" fmla="*/ 647700 h 698500"/>
                  <a:gd name="connsiteX25" fmla="*/ 1066800 w 1513217"/>
                  <a:gd name="connsiteY25" fmla="*/ 673100 h 698500"/>
                  <a:gd name="connsiteX26" fmla="*/ 1270000 w 1513217"/>
                  <a:gd name="connsiteY26" fmla="*/ 660400 h 698500"/>
                  <a:gd name="connsiteX27" fmla="*/ 1397000 w 1513217"/>
                  <a:gd name="connsiteY27" fmla="*/ 609600 h 698500"/>
                  <a:gd name="connsiteX28" fmla="*/ 1435100 w 1513217"/>
                  <a:gd name="connsiteY28" fmla="*/ 596900 h 698500"/>
                  <a:gd name="connsiteX29" fmla="*/ 1473200 w 1513217"/>
                  <a:gd name="connsiteY29" fmla="*/ 558800 h 698500"/>
                  <a:gd name="connsiteX30" fmla="*/ 1511300 w 1513217"/>
                  <a:gd name="connsiteY30" fmla="*/ 533400 h 698500"/>
                  <a:gd name="connsiteX31" fmla="*/ 1498600 w 1513217"/>
                  <a:gd name="connsiteY31" fmla="*/ 419100 h 698500"/>
                  <a:gd name="connsiteX32" fmla="*/ 1460500 w 1513217"/>
                  <a:gd name="connsiteY32" fmla="*/ 342900 h 698500"/>
                  <a:gd name="connsiteX33" fmla="*/ 1460500 w 1513217"/>
                  <a:gd name="connsiteY33" fmla="*/ 342900 h 69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13217" h="698500">
                    <a:moveTo>
                      <a:pt x="1460500" y="342900"/>
                    </a:moveTo>
                    <a:cubicBezTo>
                      <a:pt x="1454150" y="315383"/>
                      <a:pt x="1447757" y="215836"/>
                      <a:pt x="1422400" y="177800"/>
                    </a:cubicBezTo>
                    <a:cubicBezTo>
                      <a:pt x="1380067" y="114300"/>
                      <a:pt x="1409700" y="148167"/>
                      <a:pt x="1320800" y="88900"/>
                    </a:cubicBezTo>
                    <a:cubicBezTo>
                      <a:pt x="1262997" y="50365"/>
                      <a:pt x="1304692" y="73334"/>
                      <a:pt x="1244600" y="50800"/>
                    </a:cubicBezTo>
                    <a:cubicBezTo>
                      <a:pt x="1223254" y="42795"/>
                      <a:pt x="1203454" y="29871"/>
                      <a:pt x="1181100" y="25400"/>
                    </a:cubicBezTo>
                    <a:cubicBezTo>
                      <a:pt x="1139739" y="17128"/>
                      <a:pt x="894361" y="1290"/>
                      <a:pt x="876300" y="0"/>
                    </a:cubicBezTo>
                    <a:cubicBezTo>
                      <a:pt x="749300" y="4233"/>
                      <a:pt x="622151" y="5238"/>
                      <a:pt x="495300" y="12700"/>
                    </a:cubicBezTo>
                    <a:cubicBezTo>
                      <a:pt x="477876" y="13725"/>
                      <a:pt x="460543" y="18524"/>
                      <a:pt x="444500" y="25400"/>
                    </a:cubicBezTo>
                    <a:cubicBezTo>
                      <a:pt x="430471" y="31413"/>
                      <a:pt x="421570" y="49114"/>
                      <a:pt x="406400" y="50800"/>
                    </a:cubicBezTo>
                    <a:cubicBezTo>
                      <a:pt x="305334" y="62030"/>
                      <a:pt x="203200" y="59267"/>
                      <a:pt x="101600" y="63500"/>
                    </a:cubicBezTo>
                    <a:cubicBezTo>
                      <a:pt x="93133" y="76200"/>
                      <a:pt x="86993" y="90807"/>
                      <a:pt x="76200" y="101600"/>
                    </a:cubicBezTo>
                    <a:cubicBezTo>
                      <a:pt x="65407" y="112393"/>
                      <a:pt x="47635" y="115081"/>
                      <a:pt x="38100" y="127000"/>
                    </a:cubicBezTo>
                    <a:cubicBezTo>
                      <a:pt x="29737" y="137453"/>
                      <a:pt x="31387" y="153126"/>
                      <a:pt x="25400" y="165100"/>
                    </a:cubicBezTo>
                    <a:cubicBezTo>
                      <a:pt x="18574" y="178752"/>
                      <a:pt x="8467" y="190500"/>
                      <a:pt x="0" y="203200"/>
                    </a:cubicBezTo>
                    <a:cubicBezTo>
                      <a:pt x="4233" y="262467"/>
                      <a:pt x="3886" y="322240"/>
                      <a:pt x="12700" y="381000"/>
                    </a:cubicBezTo>
                    <a:cubicBezTo>
                      <a:pt x="16672" y="407478"/>
                      <a:pt x="29633" y="431800"/>
                      <a:pt x="38100" y="457200"/>
                    </a:cubicBezTo>
                    <a:lnTo>
                      <a:pt x="76200" y="571500"/>
                    </a:lnTo>
                    <a:lnTo>
                      <a:pt x="88900" y="609600"/>
                    </a:lnTo>
                    <a:cubicBezTo>
                      <a:pt x="93133" y="622300"/>
                      <a:pt x="90461" y="640274"/>
                      <a:pt x="101600" y="647700"/>
                    </a:cubicBezTo>
                    <a:lnTo>
                      <a:pt x="177800" y="698500"/>
                    </a:lnTo>
                    <a:lnTo>
                      <a:pt x="406400" y="673100"/>
                    </a:lnTo>
                    <a:cubicBezTo>
                      <a:pt x="504276" y="660334"/>
                      <a:pt x="436244" y="665639"/>
                      <a:pt x="508000" y="647700"/>
                    </a:cubicBezTo>
                    <a:cubicBezTo>
                      <a:pt x="543500" y="638825"/>
                      <a:pt x="613731" y="627961"/>
                      <a:pt x="647700" y="622300"/>
                    </a:cubicBezTo>
                    <a:cubicBezTo>
                      <a:pt x="740833" y="626533"/>
                      <a:pt x="834125" y="628113"/>
                      <a:pt x="927100" y="635000"/>
                    </a:cubicBezTo>
                    <a:cubicBezTo>
                      <a:pt x="948627" y="636595"/>
                      <a:pt x="969775" y="642020"/>
                      <a:pt x="990600" y="647700"/>
                    </a:cubicBezTo>
                    <a:cubicBezTo>
                      <a:pt x="1016431" y="654745"/>
                      <a:pt x="1066800" y="673100"/>
                      <a:pt x="1066800" y="673100"/>
                    </a:cubicBezTo>
                    <a:cubicBezTo>
                      <a:pt x="1134533" y="668867"/>
                      <a:pt x="1202757" y="669570"/>
                      <a:pt x="1270000" y="660400"/>
                    </a:cubicBezTo>
                    <a:cubicBezTo>
                      <a:pt x="1326529" y="652691"/>
                      <a:pt x="1348862" y="630231"/>
                      <a:pt x="1397000" y="609600"/>
                    </a:cubicBezTo>
                    <a:cubicBezTo>
                      <a:pt x="1409305" y="604327"/>
                      <a:pt x="1422400" y="601133"/>
                      <a:pt x="1435100" y="596900"/>
                    </a:cubicBezTo>
                    <a:cubicBezTo>
                      <a:pt x="1447800" y="584200"/>
                      <a:pt x="1459402" y="570298"/>
                      <a:pt x="1473200" y="558800"/>
                    </a:cubicBezTo>
                    <a:cubicBezTo>
                      <a:pt x="1484926" y="549029"/>
                      <a:pt x="1508570" y="548417"/>
                      <a:pt x="1511300" y="533400"/>
                    </a:cubicBezTo>
                    <a:cubicBezTo>
                      <a:pt x="1518157" y="495684"/>
                      <a:pt x="1504902" y="456913"/>
                      <a:pt x="1498600" y="419100"/>
                    </a:cubicBezTo>
                    <a:cubicBezTo>
                      <a:pt x="1490620" y="371217"/>
                      <a:pt x="1482441" y="386783"/>
                      <a:pt x="1460500" y="342900"/>
                    </a:cubicBezTo>
                    <a:lnTo>
                      <a:pt x="1460500" y="342900"/>
                    </a:lnTo>
                    <a:close/>
                  </a:path>
                </a:pathLst>
              </a:custGeom>
              <a:noFill/>
              <a:ln w="571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1628041" y="-1797999"/>
                <a:ext cx="4743450" cy="637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Modify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datapath</a:t>
                </a:r>
                <a:r>
                  <a:rPr lang="en-US" sz="1600" dirty="0">
                    <a:solidFill>
                      <a:srgbClr val="FF0000"/>
                    </a:solidFill>
                  </a:rPr>
                  <a:t>: also immediately forward data to where it’s needed (here, ALU for ADD instr.)</a:t>
                </a:r>
              </a:p>
            </p:txBody>
          </p:sp>
          <p:cxnSp>
            <p:nvCxnSpPr>
              <p:cNvPr id="268" name="Straight Arrow Connector 267"/>
              <p:cNvCxnSpPr>
                <a:endCxn id="265" idx="5"/>
              </p:cNvCxnSpPr>
              <p:nvPr/>
            </p:nvCxnSpPr>
            <p:spPr>
              <a:xfrm>
                <a:off x="3336191" y="-1202468"/>
                <a:ext cx="428296" cy="1267938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/>
          <p:cNvSpPr/>
          <p:nvPr/>
        </p:nvSpPr>
        <p:spPr bwMode="auto">
          <a:xfrm>
            <a:off x="6946899" y="5290422"/>
            <a:ext cx="4288547" cy="13046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charset="0"/>
                <a:ea typeface="ＭＳ Ｐゴシック" charset="-128"/>
                <a:cs typeface="ＭＳ Ｐゴシック" charset="-128"/>
              </a:rPr>
              <a:t>Caveat: </a:t>
            </a:r>
            <a:r>
              <a:rPr lang="en-US" sz="2000" dirty="0">
                <a:latin typeface="Arial" charset="0"/>
                <a:ea typeface="ＭＳ Ｐゴシック" charset="-128"/>
                <a:cs typeface="ＭＳ Ｐゴシック" charset="-128"/>
              </a:rPr>
              <a:t>Pipelines add complications to the design; in some cases it may be necessary to delay processing of some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0055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44821"/>
            <a:ext cx="7772400" cy="1143000"/>
          </a:xfrm>
        </p:spPr>
        <p:txBody>
          <a:bodyPr/>
          <a:lstStyle/>
          <a:p>
            <a:r>
              <a:rPr lang="en-US" dirty="0" smtClean="0"/>
              <a:t>Pipelining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6899" y="1055590"/>
            <a:ext cx="10972800" cy="5665250"/>
          </a:xfrm>
        </p:spPr>
        <p:txBody>
          <a:bodyPr/>
          <a:lstStyle/>
          <a:p>
            <a:r>
              <a:rPr lang="en-US" dirty="0"/>
              <a:t>Execution time = </a:t>
            </a:r>
            <a:r>
              <a:rPr lang="en-US" dirty="0">
                <a:solidFill>
                  <a:srgbClr val="FF0000"/>
                </a:solidFill>
              </a:rPr>
              <a:t>N * CPI * cycle time</a:t>
            </a:r>
          </a:p>
          <a:p>
            <a:r>
              <a:rPr lang="en-US" dirty="0" smtClean="0"/>
              <a:t>Pipelines a general approach using concurrent processing (assembly line)</a:t>
            </a:r>
          </a:p>
          <a:p>
            <a:pPr lvl="1"/>
            <a:r>
              <a:rPr lang="en-US" dirty="0" smtClean="0"/>
              <a:t>CPU: instruction processing to reduce CPI</a:t>
            </a:r>
          </a:p>
          <a:p>
            <a:pPr lvl="1"/>
            <a:r>
              <a:rPr lang="en-US" dirty="0" smtClean="0"/>
              <a:t>Can be used in software also (a form of parallel processing)</a:t>
            </a:r>
          </a:p>
          <a:p>
            <a:r>
              <a:rPr lang="en-US" dirty="0" smtClean="0"/>
              <a:t>CPU </a:t>
            </a:r>
            <a:r>
              <a:rPr lang="en-US" dirty="0"/>
              <a:t>i</a:t>
            </a:r>
            <a:r>
              <a:rPr lang="en-US" dirty="0" smtClean="0"/>
              <a:t>mplementation </a:t>
            </a:r>
            <a:r>
              <a:rPr lang="en-US" dirty="0"/>
              <a:t>requires consideration of hazards</a:t>
            </a:r>
          </a:p>
          <a:p>
            <a:pPr lvl="1"/>
            <a:r>
              <a:rPr lang="en-US" dirty="0"/>
              <a:t>Structural hazards (resource conflicts)</a:t>
            </a:r>
          </a:p>
          <a:p>
            <a:pPr lvl="1"/>
            <a:r>
              <a:rPr lang="en-US" dirty="0"/>
              <a:t>Control hazards (branches)</a:t>
            </a:r>
          </a:p>
          <a:p>
            <a:pPr lvl="1"/>
            <a:r>
              <a:rPr lang="en-US" dirty="0"/>
              <a:t>Data hazards (data dependencies)</a:t>
            </a:r>
          </a:p>
        </p:txBody>
      </p:sp>
    </p:spTree>
    <p:extLst>
      <p:ext uri="{BB962C8B-B14F-4D97-AF65-F5344CB8AC3E}">
        <p14:creationId xmlns:p14="http://schemas.microsoft.com/office/powerpoint/2010/main" val="5923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2BFE-5720-164B-AA1E-B34C766E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6038"/>
            <a:ext cx="8229600" cy="1143000"/>
          </a:xfrm>
        </p:spPr>
        <p:txBody>
          <a:bodyPr/>
          <a:lstStyle/>
          <a:p>
            <a:r>
              <a:rPr lang="en-US" dirty="0"/>
              <a:t>Execution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7947-AED8-724E-B168-C6CA21090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50" y="1112520"/>
            <a:ext cx="10972800" cy="531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certain program </a:t>
            </a:r>
            <a:r>
              <a:rPr lang="en-US" dirty="0" smtClean="0"/>
              <a:t>on </a:t>
            </a:r>
            <a:r>
              <a:rPr lang="en-US" dirty="0"/>
              <a:t>the LC-3 executes</a:t>
            </a:r>
          </a:p>
          <a:p>
            <a:r>
              <a:rPr lang="en-US" dirty="0"/>
              <a:t>1,000 ADD instructions</a:t>
            </a:r>
          </a:p>
          <a:p>
            <a:r>
              <a:rPr lang="en-US" dirty="0"/>
              <a:t>2,000 LDR instructions</a:t>
            </a:r>
          </a:p>
          <a:p>
            <a:r>
              <a:rPr lang="en-US" dirty="0"/>
              <a:t>500 </a:t>
            </a:r>
            <a:r>
              <a:rPr lang="en-US" dirty="0" err="1"/>
              <a:t>BRz</a:t>
            </a:r>
            <a:r>
              <a:rPr lang="en-US" dirty="0"/>
              <a:t> instructions (100 branch is taken (T), 400 not taken (NT))</a:t>
            </a:r>
          </a:p>
          <a:p>
            <a:r>
              <a:rPr lang="en-US" dirty="0"/>
              <a:t>Assume</a:t>
            </a:r>
          </a:p>
          <a:p>
            <a:pPr lvl="1"/>
            <a:r>
              <a:rPr lang="en-US" dirty="0"/>
              <a:t>CPU has a 1 GHz clock</a:t>
            </a:r>
          </a:p>
          <a:p>
            <a:pPr lvl="1"/>
            <a:r>
              <a:rPr lang="en-US" dirty="0"/>
              <a:t>Main Memory access requires 100 clock cycles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long does it take to execute this program?</a:t>
            </a:r>
          </a:p>
        </p:txBody>
      </p:sp>
    </p:spTree>
    <p:extLst>
      <p:ext uri="{BB962C8B-B14F-4D97-AF65-F5344CB8AC3E}">
        <p14:creationId xmlns:p14="http://schemas.microsoft.com/office/powerpoint/2010/main" val="396851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9658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Pipelining / Caches</a:t>
            </a:r>
            <a:br>
              <a:rPr lang="en-US" dirty="0" smtClean="0"/>
            </a:br>
            <a:r>
              <a:rPr lang="en-US" dirty="0" smtClean="0"/>
              <a:t>Part 4: Basic Concepts of Caches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0217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/>
          <p:cNvCxnSpPr>
            <a:stCxn id="4" idx="6"/>
          </p:cNvCxnSpPr>
          <p:nvPr/>
        </p:nvCxnSpPr>
        <p:spPr bwMode="auto">
          <a:xfrm>
            <a:off x="4267200" y="1271632"/>
            <a:ext cx="381000" cy="237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76200"/>
            <a:ext cx="9144000" cy="762000"/>
          </a:xfrm>
        </p:spPr>
        <p:txBody>
          <a:bodyPr/>
          <a:lstStyle/>
          <a:p>
            <a:r>
              <a:rPr lang="en-US" sz="3200" dirty="0"/>
              <a:t>Recall LC-3 Control Unit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057400" y="776332"/>
            <a:ext cx="2209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charset="0"/>
                <a:ea typeface="ＭＳ Ｐゴシック" charset="-128"/>
                <a:cs typeface="ＭＳ Ｐゴシック" charset="-128"/>
              </a:rPr>
              <a:t>MAR &lt;- PC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PC &lt;- PC+1</a:t>
            </a:r>
            <a:endParaRPr lang="en-US" sz="2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6553200" y="352431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1" name="Curved Left Arrow 30"/>
          <p:cNvSpPr/>
          <p:nvPr/>
        </p:nvSpPr>
        <p:spPr bwMode="auto">
          <a:xfrm rot="13589192">
            <a:off x="4487019" y="654283"/>
            <a:ext cx="470676" cy="399350"/>
          </a:xfrm>
          <a:prstGeom prst="curvedLeftArrow">
            <a:avLst>
              <a:gd name="adj1" fmla="val 0"/>
              <a:gd name="adj2" fmla="val 28174"/>
              <a:gd name="adj3" fmla="val 40000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6201" y="53340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R=0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648200" y="776332"/>
            <a:ext cx="15240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charset="0"/>
                <a:ea typeface="ＭＳ Ｐゴシック" charset="-128"/>
                <a:cs typeface="ＭＳ Ｐゴシック" charset="-128"/>
              </a:rPr>
              <a:t>MDR&lt;-M[MAR]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6605912" y="776332"/>
            <a:ext cx="1623689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charset="0"/>
                <a:ea typeface="ＭＳ Ｐゴシック" charset="-128"/>
                <a:cs typeface="ＭＳ Ｐゴシック" charset="-128"/>
              </a:rPr>
              <a:t>IR&lt;-MDR</a:t>
            </a:r>
          </a:p>
        </p:txBody>
      </p:sp>
      <p:cxnSp>
        <p:nvCxnSpPr>
          <p:cNvPr id="47" name="Straight Arrow Connector 46"/>
          <p:cNvCxnSpPr>
            <a:stCxn id="33" idx="6"/>
            <a:endCxn id="38" idx="2"/>
          </p:cNvCxnSpPr>
          <p:nvPr/>
        </p:nvCxnSpPr>
        <p:spPr bwMode="auto">
          <a:xfrm>
            <a:off x="6172201" y="1271632"/>
            <a:ext cx="4337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96001" y="74289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R=1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2286000" y="2533710"/>
            <a:ext cx="25146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RD&lt;-RS1+RS2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CC&lt;-Sign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5257800" y="2533710"/>
            <a:ext cx="2590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MAR&lt;-RS1+IR[5:0]</a:t>
            </a:r>
            <a:endParaRPr lang="en-US" sz="2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5" name="Curved Left Arrow 54"/>
          <p:cNvSpPr/>
          <p:nvPr/>
        </p:nvSpPr>
        <p:spPr bwMode="auto">
          <a:xfrm rot="13589192">
            <a:off x="5096619" y="3873793"/>
            <a:ext cx="470676" cy="399350"/>
          </a:xfrm>
          <a:prstGeom prst="curvedLeftArrow">
            <a:avLst>
              <a:gd name="adj1" fmla="val 0"/>
              <a:gd name="adj2" fmla="val 28174"/>
              <a:gd name="adj3" fmla="val 40000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95801" y="375291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R=0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5257800" y="3995842"/>
            <a:ext cx="2590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charset="0"/>
                <a:ea typeface="ＭＳ Ｐゴシック" charset="-128"/>
                <a:cs typeface="ＭＳ Ｐゴシック" charset="-128"/>
              </a:rPr>
              <a:t>MDR&lt;-M[MAR]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5257800" y="5410200"/>
            <a:ext cx="2590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RD </a:t>
            </a:r>
            <a:r>
              <a:rPr lang="en-US" sz="2000" dirty="0">
                <a:latin typeface="Arial" charset="0"/>
                <a:ea typeface="ＭＳ Ｐゴシック" charset="-128"/>
                <a:cs typeface="ＭＳ Ｐゴシック" charset="-128"/>
              </a:rPr>
              <a:t>&lt;- MDR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CC&lt;-Sign</a:t>
            </a:r>
            <a:endParaRPr lang="en-US" sz="2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6553200" y="495300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867401" y="501009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R=1</a:t>
            </a:r>
          </a:p>
        </p:txBody>
      </p:sp>
      <p:cxnSp>
        <p:nvCxnSpPr>
          <p:cNvPr id="61" name="Straight Arrow Connector 60"/>
          <p:cNvCxnSpPr>
            <a:cxnSpLocks/>
            <a:stCxn id="62" idx="3"/>
            <a:endCxn id="53" idx="7"/>
          </p:cNvCxnSpPr>
          <p:nvPr/>
        </p:nvCxnSpPr>
        <p:spPr bwMode="auto">
          <a:xfrm flipH="1">
            <a:off x="4432346" y="1607530"/>
            <a:ext cx="4492239" cy="10712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810000" y="2057400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IR[15:12]=ADD</a:t>
            </a:r>
          </a:p>
        </p:txBody>
      </p:sp>
      <p:cxnSp>
        <p:nvCxnSpPr>
          <p:cNvPr id="64" name="Straight Arrow Connector 63"/>
          <p:cNvCxnSpPr>
            <a:endCxn id="54" idx="7"/>
          </p:cNvCxnSpPr>
          <p:nvPr/>
        </p:nvCxnSpPr>
        <p:spPr bwMode="auto">
          <a:xfrm flipH="1">
            <a:off x="7469186" y="1676400"/>
            <a:ext cx="1598614" cy="10023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465215" y="2114490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IR[15:12]=LDR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8763000" y="2514600"/>
            <a:ext cx="1828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8153400" y="4100468"/>
            <a:ext cx="1828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charset="0"/>
                <a:ea typeface="ＭＳ Ｐゴシック" charset="-128"/>
                <a:cs typeface="ＭＳ Ｐゴシック" charset="-128"/>
              </a:rPr>
              <a:t>PC&lt;-PC+IR[8:0]</a:t>
            </a:r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>
            <a:off x="9601200" y="1676400"/>
            <a:ext cx="76200" cy="76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2" name="Straight Arrow Connector 71"/>
          <p:cNvCxnSpPr>
            <a:endCxn id="68" idx="0"/>
          </p:cNvCxnSpPr>
          <p:nvPr/>
        </p:nvCxnSpPr>
        <p:spPr bwMode="auto">
          <a:xfrm flipH="1">
            <a:off x="9067800" y="3429000"/>
            <a:ext cx="228600" cy="6714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8655796" y="1905000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IR[15:12]=</a:t>
            </a:r>
            <a:r>
              <a:rPr lang="en-US" sz="2000" dirty="0" err="1"/>
              <a:t>BRz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8557890" y="348609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Z=1</a:t>
            </a:r>
          </a:p>
        </p:txBody>
      </p:sp>
      <p:cxnSp>
        <p:nvCxnSpPr>
          <p:cNvPr id="76" name="Straight Arrow Connector 75"/>
          <p:cNvCxnSpPr>
            <a:endCxn id="4" idx="2"/>
          </p:cNvCxnSpPr>
          <p:nvPr/>
        </p:nvCxnSpPr>
        <p:spPr bwMode="auto">
          <a:xfrm>
            <a:off x="1689100" y="1270000"/>
            <a:ext cx="368300" cy="16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1" name="Freeform 80"/>
          <p:cNvSpPr/>
          <p:nvPr/>
        </p:nvSpPr>
        <p:spPr>
          <a:xfrm>
            <a:off x="1685925" y="1260476"/>
            <a:ext cx="8740775" cy="5521325"/>
          </a:xfrm>
          <a:custGeom>
            <a:avLst/>
            <a:gdLst>
              <a:gd name="connsiteX0" fmla="*/ 8394700 w 8737600"/>
              <a:gd name="connsiteY0" fmla="*/ 2019300 h 5232400"/>
              <a:gd name="connsiteX1" fmla="*/ 8724900 w 8737600"/>
              <a:gd name="connsiteY1" fmla="*/ 2578100 h 5232400"/>
              <a:gd name="connsiteX2" fmla="*/ 8737600 w 8737600"/>
              <a:gd name="connsiteY2" fmla="*/ 5219700 h 5232400"/>
              <a:gd name="connsiteX3" fmla="*/ 12700 w 8737600"/>
              <a:gd name="connsiteY3" fmla="*/ 5232400 h 5232400"/>
              <a:gd name="connsiteX4" fmla="*/ 0 w 8737600"/>
              <a:gd name="connsiteY4" fmla="*/ 0 h 523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7600" h="5232400">
                <a:moveTo>
                  <a:pt x="8394700" y="2019300"/>
                </a:moveTo>
                <a:lnTo>
                  <a:pt x="8724900" y="2578100"/>
                </a:lnTo>
                <a:cubicBezTo>
                  <a:pt x="8729133" y="3458633"/>
                  <a:pt x="8733367" y="4339167"/>
                  <a:pt x="8737600" y="5219700"/>
                </a:cubicBezTo>
                <a:lnTo>
                  <a:pt x="12700" y="5232400"/>
                </a:lnTo>
                <a:cubicBezTo>
                  <a:pt x="8467" y="3488267"/>
                  <a:pt x="4233" y="1744133"/>
                  <a:pt x="0" y="0"/>
                </a:cubicBezTo>
              </a:path>
            </a:pathLst>
          </a:custGeom>
          <a:ln w="19050" cmpd="sng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6553200" y="6400800"/>
            <a:ext cx="0" cy="38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9067800" y="5105400"/>
            <a:ext cx="0" cy="1676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H="1">
            <a:off x="1676400" y="3048000"/>
            <a:ext cx="596900" cy="16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9577044" y="35052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Z=0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8686801" y="762000"/>
            <a:ext cx="1623689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8253090" y="1295400"/>
            <a:ext cx="4337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99485E-AB7B-3E4E-BCA6-483C64C119D4}"/>
              </a:ext>
            </a:extLst>
          </p:cNvPr>
          <p:cNvSpPr txBox="1"/>
          <p:nvPr/>
        </p:nvSpPr>
        <p:spPr>
          <a:xfrm>
            <a:off x="1706881" y="4376685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ADD: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DE498C-3898-4645-8E46-48803F03B7C2}"/>
              </a:ext>
            </a:extLst>
          </p:cNvPr>
          <p:cNvGrpSpPr/>
          <p:nvPr/>
        </p:nvGrpSpPr>
        <p:grpSpPr>
          <a:xfrm>
            <a:off x="2179320" y="1478280"/>
            <a:ext cx="8249718" cy="3372102"/>
            <a:chOff x="655320" y="1478280"/>
            <a:chExt cx="8249718" cy="33721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1EA76B-34EF-3041-9D55-6120E1611BFD}"/>
                </a:ext>
              </a:extLst>
            </p:cNvPr>
            <p:cNvSpPr txBox="1"/>
            <p:nvPr/>
          </p:nvSpPr>
          <p:spPr>
            <a:xfrm>
              <a:off x="655320" y="163068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C0AFC4-98B2-4044-A913-E2E415AF5FBC}"/>
                </a:ext>
              </a:extLst>
            </p:cNvPr>
            <p:cNvSpPr txBox="1"/>
            <p:nvPr/>
          </p:nvSpPr>
          <p:spPr>
            <a:xfrm>
              <a:off x="746760" y="33375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1E1B882-2B72-D448-82D6-C399071A5CD6}"/>
                </a:ext>
              </a:extLst>
            </p:cNvPr>
            <p:cNvSpPr txBox="1"/>
            <p:nvPr/>
          </p:nvSpPr>
          <p:spPr>
            <a:xfrm>
              <a:off x="4998720" y="147828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CDBFAF-B9C0-1747-9F89-417A0BC3B28B}"/>
                </a:ext>
              </a:extLst>
            </p:cNvPr>
            <p:cNvSpPr txBox="1"/>
            <p:nvPr/>
          </p:nvSpPr>
          <p:spPr>
            <a:xfrm>
              <a:off x="8564880" y="147828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D856183-43F7-D249-ACC5-03C4FD126159}"/>
                </a:ext>
              </a:extLst>
            </p:cNvPr>
            <p:cNvSpPr txBox="1"/>
            <p:nvPr/>
          </p:nvSpPr>
          <p:spPr>
            <a:xfrm>
              <a:off x="2895600" y="1600200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2930E5-C8B4-6C4B-AEFA-9E553B2922D8}"/>
                </a:ext>
              </a:extLst>
            </p:cNvPr>
            <p:cNvSpPr txBox="1"/>
            <p:nvPr/>
          </p:nvSpPr>
          <p:spPr>
            <a:xfrm>
              <a:off x="883920" y="4388717"/>
              <a:ext cx="2242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104 clock cycles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2BBECE9-8055-304D-97BF-3671B1F2103F}"/>
              </a:ext>
            </a:extLst>
          </p:cNvPr>
          <p:cNvGrpSpPr/>
          <p:nvPr/>
        </p:nvGrpSpPr>
        <p:grpSpPr>
          <a:xfrm>
            <a:off x="1706880" y="3185161"/>
            <a:ext cx="3942980" cy="3387745"/>
            <a:chOff x="182880" y="3185160"/>
            <a:chExt cx="3942980" cy="338774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9B8B908-6457-2F4C-A91E-A7FE09E96E06}"/>
                </a:ext>
              </a:extLst>
            </p:cNvPr>
            <p:cNvSpPr txBox="1"/>
            <p:nvPr/>
          </p:nvSpPr>
          <p:spPr>
            <a:xfrm>
              <a:off x="182880" y="4670654"/>
              <a:ext cx="2934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LDR:  205 clock cycles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2E5A2-4EB5-B14E-86F2-8B4D386358A5}"/>
                </a:ext>
              </a:extLst>
            </p:cNvPr>
            <p:cNvSpPr txBox="1"/>
            <p:nvPr/>
          </p:nvSpPr>
          <p:spPr>
            <a:xfrm>
              <a:off x="3672840" y="31851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5E6C6D9-DFE3-2D43-8061-942D4DF4D457}"/>
                </a:ext>
              </a:extLst>
            </p:cNvPr>
            <p:cNvSpPr txBox="1"/>
            <p:nvPr/>
          </p:nvSpPr>
          <p:spPr>
            <a:xfrm>
              <a:off x="3474720" y="4724400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299BB9D-9A8D-5A4B-906D-D86DA8A52367}"/>
                </a:ext>
              </a:extLst>
            </p:cNvPr>
            <p:cNvSpPr txBox="1"/>
            <p:nvPr/>
          </p:nvSpPr>
          <p:spPr>
            <a:xfrm>
              <a:off x="3596640" y="61112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E99F25-A5EC-2E41-B04A-CD80B5FD134A}"/>
              </a:ext>
            </a:extLst>
          </p:cNvPr>
          <p:cNvGrpSpPr/>
          <p:nvPr/>
        </p:nvGrpSpPr>
        <p:grpSpPr>
          <a:xfrm>
            <a:off x="1706880" y="3108960"/>
            <a:ext cx="7091478" cy="2719186"/>
            <a:chOff x="167640" y="2697480"/>
            <a:chExt cx="7091478" cy="271918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640382-CF8E-8F4A-B90F-434BF16EA111}"/>
                </a:ext>
              </a:extLst>
            </p:cNvPr>
            <p:cNvSpPr txBox="1"/>
            <p:nvPr/>
          </p:nvSpPr>
          <p:spPr>
            <a:xfrm>
              <a:off x="167640" y="4553147"/>
              <a:ext cx="3240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BRz</a:t>
              </a:r>
              <a:r>
                <a:rPr lang="en-US" sz="2400" dirty="0">
                  <a:solidFill>
                    <a:srgbClr val="FF0000"/>
                  </a:solidFill>
                </a:rPr>
                <a:t> (T):  105 clock cycles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9A70E96-4982-6847-B2A3-68F9A777BAD4}"/>
                </a:ext>
              </a:extLst>
            </p:cNvPr>
            <p:cNvSpPr txBox="1"/>
            <p:nvPr/>
          </p:nvSpPr>
          <p:spPr>
            <a:xfrm>
              <a:off x="6598920" y="452628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29491FB-AE55-EF4F-B1DC-EFE07B43769F}"/>
                </a:ext>
              </a:extLst>
            </p:cNvPr>
            <p:cNvSpPr txBox="1"/>
            <p:nvPr/>
          </p:nvSpPr>
          <p:spPr>
            <a:xfrm>
              <a:off x="6918960" y="269748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A199B8-9B56-1D48-B724-D7774DDA627F}"/>
                </a:ext>
              </a:extLst>
            </p:cNvPr>
            <p:cNvSpPr txBox="1"/>
            <p:nvPr/>
          </p:nvSpPr>
          <p:spPr>
            <a:xfrm>
              <a:off x="167640" y="4955001"/>
              <a:ext cx="343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BRz</a:t>
              </a:r>
              <a:r>
                <a:rPr lang="en-US" sz="2400" dirty="0">
                  <a:solidFill>
                    <a:srgbClr val="FF0000"/>
                  </a:solidFill>
                </a:rPr>
                <a:t> (NT):  104 clock cycles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8DCD3F0-1FAF-7B43-8ECF-36FC52F75D45}"/>
              </a:ext>
            </a:extLst>
          </p:cNvPr>
          <p:cNvSpPr txBox="1"/>
          <p:nvPr/>
        </p:nvSpPr>
        <p:spPr>
          <a:xfrm>
            <a:off x="2289209" y="3911067"/>
            <a:ext cx="1870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Clock cycles?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EFF84-11A5-F24B-B24F-D1C1DA1612CC}"/>
              </a:ext>
            </a:extLst>
          </p:cNvPr>
          <p:cNvSpPr txBox="1"/>
          <p:nvPr/>
        </p:nvSpPr>
        <p:spPr>
          <a:xfrm>
            <a:off x="1704472" y="6334627"/>
            <a:ext cx="43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Memory access time dominates!</a:t>
            </a:r>
          </a:p>
        </p:txBody>
      </p:sp>
    </p:spTree>
    <p:extLst>
      <p:ext uri="{BB962C8B-B14F-4D97-AF65-F5344CB8AC3E}">
        <p14:creationId xmlns:p14="http://schemas.microsoft.com/office/powerpoint/2010/main" val="268176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237" y="1600201"/>
            <a:ext cx="10972800" cy="4598068"/>
          </a:xfrm>
        </p:spPr>
        <p:txBody>
          <a:bodyPr>
            <a:normAutofit/>
          </a:bodyPr>
          <a:lstStyle/>
          <a:p>
            <a:r>
              <a:rPr lang="en-US" dirty="0"/>
              <a:t>Fundamental principle</a:t>
            </a:r>
          </a:p>
          <a:p>
            <a:pPr lvl="1"/>
            <a:r>
              <a:rPr lang="en-US" dirty="0"/>
              <a:t>Access to large memories takes a long time</a:t>
            </a:r>
          </a:p>
          <a:p>
            <a:pPr lvl="1"/>
            <a:r>
              <a:rPr lang="en-US" dirty="0"/>
              <a:t>Access to small memories is much faster</a:t>
            </a:r>
          </a:p>
          <a:p>
            <a:r>
              <a:rPr lang="en-US" dirty="0"/>
              <a:t>Caching is a technique to try to get the best of both worlds: fast access AND large memory</a:t>
            </a:r>
          </a:p>
          <a:p>
            <a:pPr lvl="1"/>
            <a:r>
              <a:rPr lang="en-US" dirty="0"/>
              <a:t>Keep frequently used items in small, </a:t>
            </a:r>
            <a:r>
              <a:rPr lang="en-US" dirty="0" smtClean="0"/>
              <a:t>high-speed </a:t>
            </a:r>
            <a:r>
              <a:rPr lang="en-US" dirty="0"/>
              <a:t>memory called a cache</a:t>
            </a:r>
          </a:p>
          <a:p>
            <a:pPr lvl="1"/>
            <a:r>
              <a:rPr lang="en-US" dirty="0"/>
              <a:t>Only access slower memory when the required instructions or data do not reside in the cache</a:t>
            </a:r>
          </a:p>
        </p:txBody>
      </p:sp>
    </p:spTree>
    <p:extLst>
      <p:ext uri="{BB962C8B-B14F-4D97-AF65-F5344CB8AC3E}">
        <p14:creationId xmlns:p14="http://schemas.microsoft.com/office/powerpoint/2010/main" val="162127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68106"/>
            <a:ext cx="8229600" cy="1143000"/>
          </a:xfrm>
        </p:spPr>
        <p:txBody>
          <a:bodyPr/>
          <a:lstStyle/>
          <a:p>
            <a:r>
              <a:rPr lang="en-US" dirty="0"/>
              <a:t>Cache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3570488"/>
            <a:ext cx="10972800" cy="325141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Small, </a:t>
            </a:r>
            <a:r>
              <a:rPr lang="en-US" sz="2800" dirty="0" smtClean="0"/>
              <a:t>high-speed </a:t>
            </a:r>
            <a:r>
              <a:rPr lang="en-US" sz="2800" dirty="0"/>
              <a:t>memory</a:t>
            </a:r>
          </a:p>
          <a:p>
            <a:pPr lvl="1"/>
            <a:r>
              <a:rPr lang="en-US" sz="2400" dirty="0"/>
              <a:t>Access time usually less than one clock cycle</a:t>
            </a:r>
          </a:p>
          <a:p>
            <a:pPr lvl="1"/>
            <a:r>
              <a:rPr lang="en-US" sz="2400" dirty="0"/>
              <a:t>Cache holds fixed sized </a:t>
            </a:r>
            <a:r>
              <a:rPr lang="en-US" sz="2400" dirty="0">
                <a:solidFill>
                  <a:srgbClr val="FF0000"/>
                </a:solidFill>
              </a:rPr>
              <a:t>blocks</a:t>
            </a:r>
            <a:r>
              <a:rPr lang="en-US" sz="2400" dirty="0"/>
              <a:t> (e.g., 64 bytes)</a:t>
            </a:r>
          </a:p>
          <a:p>
            <a:r>
              <a:rPr lang="en-US" sz="2800" dirty="0"/>
              <a:t>Interface to cache same as </a:t>
            </a:r>
            <a:r>
              <a:rPr lang="en-US" sz="2800" dirty="0" smtClean="0"/>
              <a:t>main </a:t>
            </a:r>
            <a:r>
              <a:rPr lang="en-US" sz="2800" dirty="0"/>
              <a:t>m</a:t>
            </a:r>
            <a:r>
              <a:rPr lang="en-US" sz="2800" dirty="0" smtClean="0"/>
              <a:t>emory </a:t>
            </a:r>
            <a:r>
              <a:rPr lang="en-US" sz="2800" dirty="0"/>
              <a:t>(CPU issues read/write operations)</a:t>
            </a:r>
          </a:p>
          <a:p>
            <a:r>
              <a:rPr lang="en-US" sz="2800" dirty="0"/>
              <a:t>Memory read operation (address A)</a:t>
            </a:r>
          </a:p>
          <a:p>
            <a:pPr lvl="1"/>
            <a:r>
              <a:rPr lang="en-US" sz="2400" dirty="0"/>
              <a:t>If contents of memory </a:t>
            </a:r>
            <a:r>
              <a:rPr lang="en-US" sz="2400" dirty="0" smtClean="0"/>
              <a:t>address </a:t>
            </a:r>
            <a:r>
              <a:rPr lang="en-US" sz="2400" dirty="0"/>
              <a:t>A (M[A]) is in cache (</a:t>
            </a:r>
            <a:r>
              <a:rPr lang="en-US" sz="2400" dirty="0">
                <a:solidFill>
                  <a:srgbClr val="FF0000"/>
                </a:solidFill>
              </a:rPr>
              <a:t>hit</a:t>
            </a:r>
            <a:r>
              <a:rPr lang="en-US" sz="2400" dirty="0"/>
              <a:t>) read M[A] from cache</a:t>
            </a:r>
          </a:p>
          <a:p>
            <a:pPr lvl="1"/>
            <a:r>
              <a:rPr lang="en-US" sz="2400" dirty="0"/>
              <a:t>If M[A] not in cache (</a:t>
            </a:r>
            <a:r>
              <a:rPr lang="en-US" sz="2400" dirty="0">
                <a:solidFill>
                  <a:srgbClr val="FF0000"/>
                </a:solidFill>
              </a:rPr>
              <a:t>miss</a:t>
            </a:r>
            <a:r>
              <a:rPr lang="en-US" sz="2400" dirty="0"/>
              <a:t>), load data from MM into cache, and return data to CPU (usually need to delete other data from cache to make room)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609014" y="592695"/>
            <a:ext cx="6621037" cy="2749560"/>
            <a:chOff x="1085013" y="1122842"/>
            <a:chExt cx="6621037" cy="2749560"/>
          </a:xfrm>
        </p:grpSpPr>
        <p:grpSp>
          <p:nvGrpSpPr>
            <p:cNvPr id="22" name="Group 21"/>
            <p:cNvGrpSpPr/>
            <p:nvPr/>
          </p:nvGrpSpPr>
          <p:grpSpPr>
            <a:xfrm>
              <a:off x="1085013" y="1122842"/>
              <a:ext cx="1377183" cy="2749560"/>
              <a:chOff x="172616" y="1232703"/>
              <a:chExt cx="2145364" cy="546501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2616" y="1232703"/>
                <a:ext cx="2145364" cy="54650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57200" y="1553453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PC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61640" y="2088052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IR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52114" y="2663061"/>
                <a:ext cx="1035693" cy="406857"/>
              </a:xfrm>
              <a:custGeom>
                <a:avLst/>
                <a:gdLst>
                  <a:gd name="connsiteX0" fmla="*/ 0 w 1035693"/>
                  <a:gd name="connsiteY0" fmla="*/ 12329 h 406857"/>
                  <a:gd name="connsiteX1" fmla="*/ 406880 w 1035693"/>
                  <a:gd name="connsiteY1" fmla="*/ 12329 h 406857"/>
                  <a:gd name="connsiteX2" fmla="*/ 517847 w 1035693"/>
                  <a:gd name="connsiteY2" fmla="*/ 147948 h 406857"/>
                  <a:gd name="connsiteX3" fmla="*/ 641143 w 1035693"/>
                  <a:gd name="connsiteY3" fmla="*/ 12329 h 406857"/>
                  <a:gd name="connsiteX4" fmla="*/ 1035693 w 1035693"/>
                  <a:gd name="connsiteY4" fmla="*/ 0 h 406857"/>
                  <a:gd name="connsiteX5" fmla="*/ 776770 w 1035693"/>
                  <a:gd name="connsiteY5" fmla="*/ 406857 h 406857"/>
                  <a:gd name="connsiteX6" fmla="*/ 135627 w 1035693"/>
                  <a:gd name="connsiteY6" fmla="*/ 394528 h 406857"/>
                  <a:gd name="connsiteX7" fmla="*/ 0 w 1035693"/>
                  <a:gd name="connsiteY7" fmla="*/ 12329 h 406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693" h="406857">
                    <a:moveTo>
                      <a:pt x="0" y="12329"/>
                    </a:moveTo>
                    <a:lnTo>
                      <a:pt x="406880" y="12329"/>
                    </a:lnTo>
                    <a:lnTo>
                      <a:pt x="517847" y="147948"/>
                    </a:lnTo>
                    <a:lnTo>
                      <a:pt x="641143" y="12329"/>
                    </a:lnTo>
                    <a:lnTo>
                      <a:pt x="1035693" y="0"/>
                    </a:lnTo>
                    <a:lnTo>
                      <a:pt x="776770" y="406857"/>
                    </a:lnTo>
                    <a:lnTo>
                      <a:pt x="135627" y="394528"/>
                    </a:lnTo>
                    <a:lnTo>
                      <a:pt x="0" y="123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50422" y="5326123"/>
                <a:ext cx="1385336" cy="12945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</a:rPr>
                  <a:t>Control</a:t>
                </a:r>
              </a:p>
              <a:p>
                <a:pPr algn="ctr"/>
                <a:r>
                  <a:rPr lang="en-US" sz="1400" dirty="0">
                    <a:solidFill>
                      <a:srgbClr val="000000"/>
                    </a:solidFill>
                  </a:rPr>
                  <a:t>Unit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1640" y="3710211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1640" y="4080080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Register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1640" y="4449949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File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61640" y="4819818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5893587" y="1321944"/>
              <a:ext cx="1812463" cy="22055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Main</a:t>
              </a:r>
            </a:p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Memory</a:t>
              </a:r>
            </a:p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(MM)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75608" y="2047182"/>
              <a:ext cx="1232968" cy="730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Cache</a:t>
              </a:r>
            </a:p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25" name="Left-Right Arrow 24"/>
            <p:cNvSpPr/>
            <p:nvPr/>
          </p:nvSpPr>
          <p:spPr>
            <a:xfrm>
              <a:off x="2638552" y="2159733"/>
              <a:ext cx="826088" cy="41918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Left-Right Arrow 25"/>
            <p:cNvSpPr/>
            <p:nvPr/>
          </p:nvSpPr>
          <p:spPr>
            <a:xfrm>
              <a:off x="4923987" y="2188858"/>
              <a:ext cx="826088" cy="41918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53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237" y="1316633"/>
            <a:ext cx="10972800" cy="5217731"/>
          </a:xfrm>
        </p:spPr>
        <p:txBody>
          <a:bodyPr>
            <a:normAutofit/>
          </a:bodyPr>
          <a:lstStyle/>
          <a:p>
            <a:r>
              <a:rPr lang="en-US" dirty="0"/>
              <a:t>Suppose:</a:t>
            </a:r>
          </a:p>
          <a:p>
            <a:pPr lvl="1"/>
            <a:r>
              <a:rPr lang="en-US" dirty="0"/>
              <a:t>Cache access time (hit) = 1 ns</a:t>
            </a:r>
          </a:p>
          <a:p>
            <a:pPr lvl="1"/>
            <a:r>
              <a:rPr lang="en-US" dirty="0"/>
              <a:t>MM access time (</a:t>
            </a:r>
            <a:r>
              <a:rPr lang="en-US" dirty="0" smtClean="0"/>
              <a:t>miss; includes time to access cache) </a:t>
            </a:r>
            <a:r>
              <a:rPr lang="en-US" dirty="0"/>
              <a:t>= 100 ns</a:t>
            </a:r>
          </a:p>
          <a:p>
            <a:pPr lvl="1"/>
            <a:r>
              <a:rPr lang="en-US" dirty="0"/>
              <a:t>90% cache hit rate (or 10% miss rate)</a:t>
            </a:r>
          </a:p>
          <a:p>
            <a:r>
              <a:rPr lang="en-US" dirty="0" smtClean="0"/>
              <a:t>Access time</a:t>
            </a:r>
          </a:p>
          <a:p>
            <a:pPr lvl="1"/>
            <a:r>
              <a:rPr lang="en-US" dirty="0" smtClean="0"/>
              <a:t>What is the average access time? </a:t>
            </a:r>
          </a:p>
          <a:p>
            <a:pPr lvl="1"/>
            <a:r>
              <a:rPr lang="en-US" dirty="0" smtClean="0"/>
              <a:t>How much faster is the average access time with this cache than having to access main memory? (0% cache hit rate)</a:t>
            </a:r>
          </a:p>
          <a:p>
            <a:pPr lvl="1"/>
            <a:r>
              <a:rPr lang="en-US" dirty="0" smtClean="0"/>
              <a:t>How much slower is the average access time with this cache than if all items were in the cache (0% miss rate)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237" y="1316633"/>
            <a:ext cx="10972800" cy="52177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Suppose:</a:t>
            </a:r>
          </a:p>
          <a:p>
            <a:pPr lvl="1"/>
            <a:r>
              <a:rPr lang="en-US" dirty="0"/>
              <a:t>Cache access time (hit) = 1 ns</a:t>
            </a:r>
          </a:p>
          <a:p>
            <a:pPr lvl="1"/>
            <a:r>
              <a:rPr lang="en-US" dirty="0"/>
              <a:t>MM access time (miss) = 100 ns</a:t>
            </a:r>
          </a:p>
          <a:p>
            <a:pPr lvl="1"/>
            <a:r>
              <a:rPr lang="en-US" dirty="0"/>
              <a:t>90% cache hit rate (or 10% miss rate)</a:t>
            </a:r>
          </a:p>
          <a:p>
            <a:r>
              <a:rPr lang="en-US" dirty="0"/>
              <a:t>Access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Average access time </a:t>
            </a:r>
            <a:r>
              <a:rPr lang="en-US" dirty="0"/>
              <a:t>= 0.9*1 + 0.1*100 ns = 10.9 ns</a:t>
            </a:r>
          </a:p>
          <a:p>
            <a:pPr lvl="1"/>
            <a:r>
              <a:rPr lang="en-US" dirty="0" smtClean="0"/>
              <a:t>100ns/10.9ns ~= 9x </a:t>
            </a:r>
            <a:r>
              <a:rPr lang="en-US" dirty="0"/>
              <a:t>faster than MM (w/o cache)</a:t>
            </a:r>
          </a:p>
          <a:p>
            <a:pPr lvl="1"/>
            <a:r>
              <a:rPr lang="en-US" dirty="0"/>
              <a:t>But, </a:t>
            </a:r>
            <a:r>
              <a:rPr lang="en-US" dirty="0" smtClean="0"/>
              <a:t>10.9ns/1ns ~= 11x </a:t>
            </a:r>
            <a:r>
              <a:rPr lang="en-US" dirty="0"/>
              <a:t>slowdown compared to cache hit</a:t>
            </a:r>
          </a:p>
          <a:p>
            <a:r>
              <a:rPr lang="en-US" dirty="0"/>
              <a:t>Misses are very costly, even if not very frequent</a:t>
            </a:r>
          </a:p>
          <a:p>
            <a:r>
              <a:rPr lang="en-US" dirty="0"/>
              <a:t>Cache performance has a large impact on program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1917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63677"/>
            <a:ext cx="8229600" cy="1143000"/>
          </a:xfrm>
        </p:spPr>
        <p:txBody>
          <a:bodyPr/>
          <a:lstStyle/>
          <a:p>
            <a:r>
              <a:rPr lang="en-US" dirty="0"/>
              <a:t>Why Do Caches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61" y="1217631"/>
            <a:ext cx="10972800" cy="55167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Cache size &lt;&lt; MM size</a:t>
            </a:r>
          </a:p>
          <a:p>
            <a:pPr lvl="1"/>
            <a:r>
              <a:rPr lang="en-US" dirty="0"/>
              <a:t>Example: MM: 8 </a:t>
            </a:r>
            <a:r>
              <a:rPr lang="en-US" dirty="0" err="1"/>
              <a:t>Gbytes</a:t>
            </a:r>
            <a:r>
              <a:rPr lang="en-US" dirty="0"/>
              <a:t>; Cache: 256 </a:t>
            </a:r>
            <a:r>
              <a:rPr lang="en-US" dirty="0" err="1"/>
              <a:t>KBytes</a:t>
            </a:r>
            <a:endParaRPr lang="en-US" dirty="0"/>
          </a:p>
          <a:p>
            <a:pPr lvl="1"/>
            <a:r>
              <a:rPr lang="en-US" dirty="0"/>
              <a:t>Cache tiny compared to main memory (&lt;&lt; 1%)</a:t>
            </a:r>
          </a:p>
          <a:p>
            <a:pPr lvl="1"/>
            <a:r>
              <a:rPr lang="en-US" dirty="0"/>
              <a:t>If memory accesses randomly distributed, chances of cache hit are very small!</a:t>
            </a:r>
          </a:p>
          <a:p>
            <a:r>
              <a:rPr lang="en-US" dirty="0"/>
              <a:t>Works well in reality because of </a:t>
            </a:r>
            <a:r>
              <a:rPr lang="en-US" dirty="0">
                <a:solidFill>
                  <a:srgbClr val="FF0000"/>
                </a:solidFill>
              </a:rPr>
              <a:t>locality of reference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Spatial locality</a:t>
            </a:r>
            <a:r>
              <a:rPr lang="en-US" dirty="0"/>
              <a:t>: If a memory address is referenced, chances are good a location near that one will be referenced soon </a:t>
            </a:r>
          </a:p>
          <a:p>
            <a:pPr lvl="2"/>
            <a:r>
              <a:rPr lang="en-US" dirty="0"/>
              <a:t>Sequential machine instructions</a:t>
            </a:r>
          </a:p>
          <a:p>
            <a:pPr lvl="2"/>
            <a:r>
              <a:rPr lang="en-US" dirty="0"/>
              <a:t>Variables and parameters on runtime stack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Temporal locality</a:t>
            </a:r>
            <a:r>
              <a:rPr lang="en-US" dirty="0"/>
              <a:t>: If a memory location is referenced now, chances are good it will be referenced again soon in the near future</a:t>
            </a:r>
          </a:p>
          <a:p>
            <a:pPr lvl="2"/>
            <a:r>
              <a:rPr lang="en-US" dirty="0"/>
              <a:t>Instructions within a loop</a:t>
            </a:r>
          </a:p>
          <a:p>
            <a:pPr lvl="2"/>
            <a:r>
              <a:rPr lang="en-US" dirty="0"/>
              <a:t>Local variables and other data structures</a:t>
            </a:r>
          </a:p>
          <a:p>
            <a:r>
              <a:rPr lang="en-US" dirty="0"/>
              <a:t>But cache misses are still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37866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7DCD-DE50-B145-83F0-F06B2E60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4F00-3FB9-D046-96F1-4DDC60714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16" y="1600200"/>
            <a:ext cx="10972800" cy="4812874"/>
          </a:xfrm>
        </p:spPr>
        <p:txBody>
          <a:bodyPr>
            <a:normAutofit/>
          </a:bodyPr>
          <a:lstStyle/>
          <a:p>
            <a:r>
              <a:rPr lang="en-US" dirty="0"/>
              <a:t>Things that tend to yield good locality</a:t>
            </a:r>
          </a:p>
          <a:p>
            <a:pPr lvl="1"/>
            <a:r>
              <a:rPr lang="en-US" dirty="0"/>
              <a:t>Loops, especially small ones</a:t>
            </a:r>
          </a:p>
          <a:p>
            <a:pPr lvl="1"/>
            <a:r>
              <a:rPr lang="en-US" dirty="0"/>
              <a:t>Stack frame data (locals, parameters, return value)</a:t>
            </a:r>
          </a:p>
          <a:p>
            <a:pPr lvl="1"/>
            <a:r>
              <a:rPr lang="en-US" dirty="0"/>
              <a:t>Structures, especially small ones that are accessed often</a:t>
            </a:r>
          </a:p>
          <a:p>
            <a:r>
              <a:rPr lang="en-US" dirty="0"/>
              <a:t>Things that tend to yield poor locality</a:t>
            </a:r>
          </a:p>
          <a:p>
            <a:pPr lvl="1"/>
            <a:r>
              <a:rPr lang="en-US" dirty="0"/>
              <a:t>Large arrays where elements accessed “randomly”</a:t>
            </a:r>
          </a:p>
          <a:p>
            <a:pPr lvl="1"/>
            <a:r>
              <a:rPr lang="en-US" dirty="0"/>
              <a:t>Large dynamically allocated data structures (malloc)</a:t>
            </a:r>
          </a:p>
          <a:p>
            <a:pPr lvl="1"/>
            <a:r>
              <a:rPr lang="en-US" dirty="0"/>
              <a:t>Excessive use of function calls (e.g., system calls)</a:t>
            </a:r>
          </a:p>
        </p:txBody>
      </p:sp>
    </p:spTree>
    <p:extLst>
      <p:ext uri="{BB962C8B-B14F-4D97-AF65-F5344CB8AC3E}">
        <p14:creationId xmlns:p14="http://schemas.microsoft.com/office/powerpoint/2010/main" val="11795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798"/>
            <a:ext cx="8229600" cy="1143000"/>
          </a:xfrm>
        </p:spPr>
        <p:txBody>
          <a:bodyPr/>
          <a:lstStyle/>
          <a:p>
            <a:r>
              <a:rPr lang="en-US" dirty="0"/>
              <a:t>Cache vs. Register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81200" y="879793"/>
            <a:ext cx="4040188" cy="639762"/>
          </a:xfrm>
        </p:spPr>
        <p:txBody>
          <a:bodyPr/>
          <a:lstStyle/>
          <a:p>
            <a:r>
              <a:rPr lang="en-US" sz="3200" dirty="0"/>
              <a:t>Register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0119" y="1519555"/>
            <a:ext cx="4834647" cy="4888666"/>
          </a:xfrm>
        </p:spPr>
        <p:txBody>
          <a:bodyPr>
            <a:normAutofit/>
          </a:bodyPr>
          <a:lstStyle/>
          <a:p>
            <a:r>
              <a:rPr lang="en-US" sz="2800" dirty="0"/>
              <a:t>Small, fast memory physically near CPU</a:t>
            </a:r>
          </a:p>
          <a:p>
            <a:r>
              <a:rPr lang="en-US" sz="2800" dirty="0"/>
              <a:t>Only holds data (not instructions)</a:t>
            </a:r>
          </a:p>
          <a:p>
            <a:r>
              <a:rPr lang="en-US" sz="2800" dirty="0"/>
              <a:t>Small size (e.g., 32 or 64 memory words)</a:t>
            </a:r>
          </a:p>
          <a:p>
            <a:r>
              <a:rPr lang="en-US" sz="2800" dirty="0"/>
              <a:t>Very fast access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Visible </a:t>
            </a:r>
            <a:r>
              <a:rPr lang="en-US" sz="2800" dirty="0">
                <a:solidFill>
                  <a:srgbClr val="FF0000"/>
                </a:solidFill>
              </a:rPr>
              <a:t>to instruction set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947241" y="879793"/>
            <a:ext cx="4041775" cy="639762"/>
          </a:xfrm>
        </p:spPr>
        <p:txBody>
          <a:bodyPr/>
          <a:lstStyle/>
          <a:p>
            <a:r>
              <a:rPr lang="en-US" sz="3200" dirty="0"/>
              <a:t>Cache Memory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661498" y="1519554"/>
            <a:ext cx="6530502" cy="5338446"/>
          </a:xfrm>
        </p:spPr>
        <p:txBody>
          <a:bodyPr>
            <a:normAutofit/>
          </a:bodyPr>
          <a:lstStyle/>
          <a:p>
            <a:r>
              <a:rPr lang="en-US" sz="2800" dirty="0"/>
              <a:t>Small, fast memory physically near CPU</a:t>
            </a:r>
          </a:p>
          <a:p>
            <a:r>
              <a:rPr lang="en-US" sz="2800" dirty="0"/>
              <a:t>Holds instructions and data</a:t>
            </a:r>
          </a:p>
          <a:p>
            <a:r>
              <a:rPr lang="en-US" sz="2800" dirty="0"/>
              <a:t>Moderate size: Kbytes to Mbytes</a:t>
            </a:r>
          </a:p>
          <a:p>
            <a:r>
              <a:rPr lang="en-US" sz="2800" dirty="0"/>
              <a:t>Somewhat slower access, but still 1 clock cycle for smaller caches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Not </a:t>
            </a:r>
            <a:r>
              <a:rPr lang="en-US" sz="2800" dirty="0">
                <a:solidFill>
                  <a:srgbClr val="FF0000"/>
                </a:solidFill>
              </a:rPr>
              <a:t>visible to instruction set (interface to CPU same as main memory)</a:t>
            </a:r>
          </a:p>
        </p:txBody>
      </p:sp>
    </p:spTree>
    <p:extLst>
      <p:ext uri="{BB962C8B-B14F-4D97-AF65-F5344CB8AC3E}">
        <p14:creationId xmlns:p14="http://schemas.microsoft.com/office/powerpoint/2010/main" val="284350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/>
          <p:cNvCxnSpPr>
            <a:stCxn id="4" idx="6"/>
          </p:cNvCxnSpPr>
          <p:nvPr/>
        </p:nvCxnSpPr>
        <p:spPr bwMode="auto">
          <a:xfrm>
            <a:off x="4267200" y="1271632"/>
            <a:ext cx="381000" cy="237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76200"/>
            <a:ext cx="9144000" cy="762000"/>
          </a:xfrm>
        </p:spPr>
        <p:txBody>
          <a:bodyPr/>
          <a:lstStyle/>
          <a:p>
            <a:r>
              <a:rPr lang="en-US" sz="3200" dirty="0"/>
              <a:t>LC-3 Control Unit (ADD, LDR, </a:t>
            </a:r>
            <a:r>
              <a:rPr lang="en-US" sz="3200" dirty="0" err="1"/>
              <a:t>BRz</a:t>
            </a:r>
            <a:r>
              <a:rPr lang="en-US" sz="3200" dirty="0"/>
              <a:t> Instructions)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057400" y="776332"/>
            <a:ext cx="2209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charset="0"/>
                <a:ea typeface="ＭＳ Ｐゴシック" charset="-128"/>
                <a:cs typeface="ＭＳ Ｐゴシック" charset="-128"/>
              </a:rPr>
              <a:t>MAR &lt;- PC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PC &lt;- PC+1</a:t>
            </a:r>
            <a:endParaRPr lang="en-US" sz="2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6553200" y="352431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1" name="Curved Left Arrow 30"/>
          <p:cNvSpPr/>
          <p:nvPr/>
        </p:nvSpPr>
        <p:spPr bwMode="auto">
          <a:xfrm rot="13589192">
            <a:off x="4487019" y="654283"/>
            <a:ext cx="470676" cy="399350"/>
          </a:xfrm>
          <a:prstGeom prst="curvedLeftArrow">
            <a:avLst>
              <a:gd name="adj1" fmla="val 0"/>
              <a:gd name="adj2" fmla="val 28174"/>
              <a:gd name="adj3" fmla="val 40000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6201" y="53340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R=0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648200" y="776332"/>
            <a:ext cx="15240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charset="0"/>
                <a:ea typeface="ＭＳ Ｐゴシック" charset="-128"/>
                <a:cs typeface="ＭＳ Ｐゴシック" charset="-128"/>
              </a:rPr>
              <a:t>MDR&lt;-M[MAR]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6605912" y="776332"/>
            <a:ext cx="1623689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charset="0"/>
                <a:ea typeface="ＭＳ Ｐゴシック" charset="-128"/>
                <a:cs typeface="ＭＳ Ｐゴシック" charset="-128"/>
              </a:rPr>
              <a:t>IR&lt;-MDR</a:t>
            </a:r>
          </a:p>
        </p:txBody>
      </p:sp>
      <p:cxnSp>
        <p:nvCxnSpPr>
          <p:cNvPr id="47" name="Straight Arrow Connector 46"/>
          <p:cNvCxnSpPr>
            <a:stCxn id="33" idx="6"/>
            <a:endCxn id="38" idx="2"/>
          </p:cNvCxnSpPr>
          <p:nvPr/>
        </p:nvCxnSpPr>
        <p:spPr bwMode="auto">
          <a:xfrm>
            <a:off x="6172201" y="1271632"/>
            <a:ext cx="4337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96001" y="74289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R=1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2286000" y="2533710"/>
            <a:ext cx="25146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RD&lt;-RS1+RS2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CC&lt;-Sign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5257800" y="2533710"/>
            <a:ext cx="2590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MAR</a:t>
            </a:r>
            <a:r>
              <a:rPr lang="en-US" sz="2000">
                <a:ea typeface="ＭＳ Ｐゴシック" charset="-128"/>
                <a:cs typeface="ＭＳ Ｐゴシック" charset="-128"/>
              </a:rPr>
              <a:t>&lt;-RS1+IR[5:0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]</a:t>
            </a:r>
            <a:endParaRPr lang="en-US" sz="2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5" name="Curved Left Arrow 54"/>
          <p:cNvSpPr/>
          <p:nvPr/>
        </p:nvSpPr>
        <p:spPr bwMode="auto">
          <a:xfrm rot="13589192">
            <a:off x="5096619" y="3873793"/>
            <a:ext cx="470676" cy="399350"/>
          </a:xfrm>
          <a:prstGeom prst="curvedLeftArrow">
            <a:avLst>
              <a:gd name="adj1" fmla="val 0"/>
              <a:gd name="adj2" fmla="val 28174"/>
              <a:gd name="adj3" fmla="val 40000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95801" y="375291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R=0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5257800" y="3995842"/>
            <a:ext cx="2590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charset="0"/>
                <a:ea typeface="ＭＳ Ｐゴシック" charset="-128"/>
                <a:cs typeface="ＭＳ Ｐゴシック" charset="-128"/>
              </a:rPr>
              <a:t>MDR&lt;-M[MAR]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5257800" y="5410200"/>
            <a:ext cx="2590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RD </a:t>
            </a:r>
            <a:r>
              <a:rPr lang="en-US" sz="2000" dirty="0">
                <a:latin typeface="Arial" charset="0"/>
                <a:ea typeface="ＭＳ Ｐゴシック" charset="-128"/>
                <a:cs typeface="ＭＳ Ｐゴシック" charset="-128"/>
              </a:rPr>
              <a:t>&lt;- MDR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CC&lt;-Sign</a:t>
            </a:r>
            <a:endParaRPr lang="en-US" sz="2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6553200" y="495300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867401" y="501009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R=1</a:t>
            </a:r>
          </a:p>
        </p:txBody>
      </p:sp>
      <p:cxnSp>
        <p:nvCxnSpPr>
          <p:cNvPr id="61" name="Straight Arrow Connector 60"/>
          <p:cNvCxnSpPr>
            <a:cxnSpLocks/>
            <a:stCxn id="62" idx="3"/>
            <a:endCxn id="53" idx="7"/>
          </p:cNvCxnSpPr>
          <p:nvPr/>
        </p:nvCxnSpPr>
        <p:spPr bwMode="auto">
          <a:xfrm flipH="1">
            <a:off x="4432346" y="1607530"/>
            <a:ext cx="4492239" cy="10712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810000" y="2057400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IR[15:12]=ADD</a:t>
            </a:r>
          </a:p>
        </p:txBody>
      </p:sp>
      <p:cxnSp>
        <p:nvCxnSpPr>
          <p:cNvPr id="64" name="Straight Arrow Connector 63"/>
          <p:cNvCxnSpPr>
            <a:endCxn id="54" idx="7"/>
          </p:cNvCxnSpPr>
          <p:nvPr/>
        </p:nvCxnSpPr>
        <p:spPr bwMode="auto">
          <a:xfrm flipH="1">
            <a:off x="7469186" y="1676400"/>
            <a:ext cx="1598614" cy="10023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465215" y="2114490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IR[15:12]=LDR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8763000" y="2514600"/>
            <a:ext cx="1828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8153400" y="4100468"/>
            <a:ext cx="1828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charset="0"/>
                <a:ea typeface="ＭＳ Ｐゴシック" charset="-128"/>
                <a:cs typeface="ＭＳ Ｐゴシック" charset="-128"/>
              </a:rPr>
              <a:t>PC&lt;-PC+IR[8:0]</a:t>
            </a:r>
          </a:p>
        </p:txBody>
      </p:sp>
      <p:cxnSp>
        <p:nvCxnSpPr>
          <p:cNvPr id="69" name="Straight Arrow Connector 68"/>
          <p:cNvCxnSpPr>
            <a:endCxn id="67" idx="0"/>
          </p:cNvCxnSpPr>
          <p:nvPr/>
        </p:nvCxnSpPr>
        <p:spPr bwMode="auto">
          <a:xfrm>
            <a:off x="9677400" y="1676400"/>
            <a:ext cx="0" cy="838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2" name="Straight Arrow Connector 71"/>
          <p:cNvCxnSpPr>
            <a:endCxn id="68" idx="0"/>
          </p:cNvCxnSpPr>
          <p:nvPr/>
        </p:nvCxnSpPr>
        <p:spPr bwMode="auto">
          <a:xfrm flipH="1">
            <a:off x="9067800" y="3429000"/>
            <a:ext cx="228600" cy="6714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8655796" y="1905000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IR[15:12]=</a:t>
            </a:r>
            <a:r>
              <a:rPr lang="en-US" sz="2000" dirty="0" err="1"/>
              <a:t>BRz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8557890" y="348609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Z=1</a:t>
            </a:r>
          </a:p>
        </p:txBody>
      </p:sp>
      <p:cxnSp>
        <p:nvCxnSpPr>
          <p:cNvPr id="76" name="Straight Arrow Connector 75"/>
          <p:cNvCxnSpPr>
            <a:endCxn id="4" idx="2"/>
          </p:cNvCxnSpPr>
          <p:nvPr/>
        </p:nvCxnSpPr>
        <p:spPr bwMode="auto">
          <a:xfrm>
            <a:off x="1689100" y="1270000"/>
            <a:ext cx="368300" cy="16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1" name="Freeform 80"/>
          <p:cNvSpPr/>
          <p:nvPr/>
        </p:nvSpPr>
        <p:spPr>
          <a:xfrm>
            <a:off x="1685925" y="1260476"/>
            <a:ext cx="8740775" cy="5521325"/>
          </a:xfrm>
          <a:custGeom>
            <a:avLst/>
            <a:gdLst>
              <a:gd name="connsiteX0" fmla="*/ 8394700 w 8737600"/>
              <a:gd name="connsiteY0" fmla="*/ 2019300 h 5232400"/>
              <a:gd name="connsiteX1" fmla="*/ 8724900 w 8737600"/>
              <a:gd name="connsiteY1" fmla="*/ 2578100 h 5232400"/>
              <a:gd name="connsiteX2" fmla="*/ 8737600 w 8737600"/>
              <a:gd name="connsiteY2" fmla="*/ 5219700 h 5232400"/>
              <a:gd name="connsiteX3" fmla="*/ 12700 w 8737600"/>
              <a:gd name="connsiteY3" fmla="*/ 5232400 h 5232400"/>
              <a:gd name="connsiteX4" fmla="*/ 0 w 8737600"/>
              <a:gd name="connsiteY4" fmla="*/ 0 h 523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7600" h="5232400">
                <a:moveTo>
                  <a:pt x="8394700" y="2019300"/>
                </a:moveTo>
                <a:lnTo>
                  <a:pt x="8724900" y="2578100"/>
                </a:lnTo>
                <a:cubicBezTo>
                  <a:pt x="8729133" y="3458633"/>
                  <a:pt x="8733367" y="4339167"/>
                  <a:pt x="8737600" y="5219700"/>
                </a:cubicBezTo>
                <a:lnTo>
                  <a:pt x="12700" y="5232400"/>
                </a:lnTo>
                <a:cubicBezTo>
                  <a:pt x="8467" y="3488267"/>
                  <a:pt x="4233" y="1744133"/>
                  <a:pt x="0" y="0"/>
                </a:cubicBezTo>
              </a:path>
            </a:pathLst>
          </a:custGeom>
          <a:ln w="19050" cmpd="sng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6553200" y="6400800"/>
            <a:ext cx="0" cy="38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9067800" y="5105400"/>
            <a:ext cx="0" cy="1676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H="1">
            <a:off x="1676400" y="3048000"/>
            <a:ext cx="596900" cy="16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9577044" y="35052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Z=0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8686801" y="762000"/>
            <a:ext cx="1623689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8253090" y="1295400"/>
            <a:ext cx="4337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99485E-AB7B-3E4E-BCA6-483C64C119D4}"/>
              </a:ext>
            </a:extLst>
          </p:cNvPr>
          <p:cNvSpPr txBox="1"/>
          <p:nvPr/>
        </p:nvSpPr>
        <p:spPr>
          <a:xfrm>
            <a:off x="1706881" y="4815841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ADD: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DE498C-3898-4645-8E46-48803F03B7C2}"/>
              </a:ext>
            </a:extLst>
          </p:cNvPr>
          <p:cNvGrpSpPr/>
          <p:nvPr/>
        </p:nvGrpSpPr>
        <p:grpSpPr>
          <a:xfrm>
            <a:off x="2179320" y="1478281"/>
            <a:ext cx="8249718" cy="3799225"/>
            <a:chOff x="655320" y="1478280"/>
            <a:chExt cx="8249718" cy="37992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1EA76B-34EF-3041-9D55-6120E1611BFD}"/>
                </a:ext>
              </a:extLst>
            </p:cNvPr>
            <p:cNvSpPr txBox="1"/>
            <p:nvPr/>
          </p:nvSpPr>
          <p:spPr>
            <a:xfrm>
              <a:off x="655320" y="163068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C0AFC4-98B2-4044-A913-E2E415AF5FBC}"/>
                </a:ext>
              </a:extLst>
            </p:cNvPr>
            <p:cNvSpPr txBox="1"/>
            <p:nvPr/>
          </p:nvSpPr>
          <p:spPr>
            <a:xfrm>
              <a:off x="746760" y="33375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1E1B882-2B72-D448-82D6-C399071A5CD6}"/>
                </a:ext>
              </a:extLst>
            </p:cNvPr>
            <p:cNvSpPr txBox="1"/>
            <p:nvPr/>
          </p:nvSpPr>
          <p:spPr>
            <a:xfrm>
              <a:off x="4998720" y="147828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CDBFAF-B9C0-1747-9F89-417A0BC3B28B}"/>
                </a:ext>
              </a:extLst>
            </p:cNvPr>
            <p:cNvSpPr txBox="1"/>
            <p:nvPr/>
          </p:nvSpPr>
          <p:spPr>
            <a:xfrm>
              <a:off x="8564880" y="147828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D856183-43F7-D249-ACC5-03C4FD126159}"/>
                </a:ext>
              </a:extLst>
            </p:cNvPr>
            <p:cNvSpPr txBox="1"/>
            <p:nvPr/>
          </p:nvSpPr>
          <p:spPr>
            <a:xfrm>
              <a:off x="2895600" y="1600200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2930E5-C8B4-6C4B-AEFA-9E553B2922D8}"/>
                </a:ext>
              </a:extLst>
            </p:cNvPr>
            <p:cNvSpPr txBox="1"/>
            <p:nvPr/>
          </p:nvSpPr>
          <p:spPr>
            <a:xfrm>
              <a:off x="883920" y="4815840"/>
              <a:ext cx="2242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104 clock cycles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2BBECE9-8055-304D-97BF-3671B1F2103F}"/>
              </a:ext>
            </a:extLst>
          </p:cNvPr>
          <p:cNvGrpSpPr/>
          <p:nvPr/>
        </p:nvGrpSpPr>
        <p:grpSpPr>
          <a:xfrm>
            <a:off x="1706880" y="3185161"/>
            <a:ext cx="3942980" cy="3387745"/>
            <a:chOff x="182880" y="3185160"/>
            <a:chExt cx="3942980" cy="338774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9B8B908-6457-2F4C-A91E-A7FE09E96E06}"/>
                </a:ext>
              </a:extLst>
            </p:cNvPr>
            <p:cNvSpPr txBox="1"/>
            <p:nvPr/>
          </p:nvSpPr>
          <p:spPr>
            <a:xfrm>
              <a:off x="182880" y="5212080"/>
              <a:ext cx="2934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LDR:  205 clock cycles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2E5A2-4EB5-B14E-86F2-8B4D386358A5}"/>
                </a:ext>
              </a:extLst>
            </p:cNvPr>
            <p:cNvSpPr txBox="1"/>
            <p:nvPr/>
          </p:nvSpPr>
          <p:spPr>
            <a:xfrm>
              <a:off x="3672840" y="31851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5E6C6D9-DFE3-2D43-8061-942D4DF4D457}"/>
                </a:ext>
              </a:extLst>
            </p:cNvPr>
            <p:cNvSpPr txBox="1"/>
            <p:nvPr/>
          </p:nvSpPr>
          <p:spPr>
            <a:xfrm>
              <a:off x="3474720" y="4724400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299BB9D-9A8D-5A4B-906D-D86DA8A52367}"/>
                </a:ext>
              </a:extLst>
            </p:cNvPr>
            <p:cNvSpPr txBox="1"/>
            <p:nvPr/>
          </p:nvSpPr>
          <p:spPr>
            <a:xfrm>
              <a:off x="3596640" y="61112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E99F25-A5EC-2E41-B04A-CD80B5FD134A}"/>
              </a:ext>
            </a:extLst>
          </p:cNvPr>
          <p:cNvGrpSpPr/>
          <p:nvPr/>
        </p:nvGrpSpPr>
        <p:grpSpPr>
          <a:xfrm>
            <a:off x="1706880" y="3108961"/>
            <a:ext cx="7091478" cy="3326785"/>
            <a:chOff x="167640" y="2697480"/>
            <a:chExt cx="7091478" cy="332678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640382-CF8E-8F4A-B90F-434BF16EA111}"/>
                </a:ext>
              </a:extLst>
            </p:cNvPr>
            <p:cNvSpPr txBox="1"/>
            <p:nvPr/>
          </p:nvSpPr>
          <p:spPr>
            <a:xfrm>
              <a:off x="167640" y="5196840"/>
              <a:ext cx="3240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BRz</a:t>
              </a:r>
              <a:r>
                <a:rPr lang="en-US" sz="2400" dirty="0">
                  <a:solidFill>
                    <a:srgbClr val="FF0000"/>
                  </a:solidFill>
                </a:rPr>
                <a:t> (T):  105 clock cycles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9A70E96-4982-6847-B2A3-68F9A777BAD4}"/>
                </a:ext>
              </a:extLst>
            </p:cNvPr>
            <p:cNvSpPr txBox="1"/>
            <p:nvPr/>
          </p:nvSpPr>
          <p:spPr>
            <a:xfrm>
              <a:off x="6598920" y="452628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29491FB-AE55-EF4F-B1DC-EFE07B43769F}"/>
                </a:ext>
              </a:extLst>
            </p:cNvPr>
            <p:cNvSpPr txBox="1"/>
            <p:nvPr/>
          </p:nvSpPr>
          <p:spPr>
            <a:xfrm>
              <a:off x="6918960" y="269748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A199B8-9B56-1D48-B724-D7774DDA627F}"/>
                </a:ext>
              </a:extLst>
            </p:cNvPr>
            <p:cNvSpPr txBox="1"/>
            <p:nvPr/>
          </p:nvSpPr>
          <p:spPr>
            <a:xfrm>
              <a:off x="167640" y="5562600"/>
              <a:ext cx="343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BRz</a:t>
              </a:r>
              <a:r>
                <a:rPr lang="en-US" sz="2400" dirty="0">
                  <a:solidFill>
                    <a:srgbClr val="FF0000"/>
                  </a:solidFill>
                </a:rPr>
                <a:t> (NT):  104 clock cycles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8DCD3F0-1FAF-7B43-8ECF-36FC52F75D45}"/>
              </a:ext>
            </a:extLst>
          </p:cNvPr>
          <p:cNvSpPr txBox="1"/>
          <p:nvPr/>
        </p:nvSpPr>
        <p:spPr>
          <a:xfrm>
            <a:off x="2301240" y="4404361"/>
            <a:ext cx="1870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Clock cycles?</a:t>
            </a:r>
          </a:p>
        </p:txBody>
      </p:sp>
    </p:spTree>
    <p:extLst>
      <p:ext uri="{BB962C8B-B14F-4D97-AF65-F5344CB8AC3E}">
        <p14:creationId xmlns:p14="http://schemas.microsoft.com/office/powerpoint/2010/main" val="40311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Summary and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Caches improve memory access speed</a:t>
            </a:r>
          </a:p>
          <a:p>
            <a:r>
              <a:rPr lang="en-US" dirty="0" smtClean="0"/>
              <a:t>Reliant on temporal and spatial locality of reference</a:t>
            </a:r>
          </a:p>
          <a:p>
            <a:r>
              <a:rPr lang="en-US" dirty="0" smtClean="0"/>
              <a:t>Many issues still to discuss:</a:t>
            </a:r>
          </a:p>
          <a:p>
            <a:pPr lvl="1"/>
            <a:r>
              <a:rPr lang="en-US" dirty="0" smtClean="0"/>
              <a:t>Cache placement, replacement, write policy</a:t>
            </a:r>
          </a:p>
          <a:p>
            <a:pPr lvl="1"/>
            <a:r>
              <a:rPr lang="en-US" dirty="0" smtClean="0"/>
              <a:t>Multiple caches</a:t>
            </a:r>
          </a:p>
          <a:p>
            <a:pPr lvl="1"/>
            <a:r>
              <a:rPr lang="en-US" dirty="0" smtClean="0"/>
              <a:t>Cache-like options for disk access</a:t>
            </a:r>
          </a:p>
          <a:p>
            <a:pPr lvl="1"/>
            <a:r>
              <a:rPr lang="en-US" dirty="0" smtClean="0"/>
              <a:t>Caching issues for multiprocessors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1BC4DF-EE60-0449-9858-69096AC7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Execution Time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278F910-7675-2344-9A7B-E0CD61F3E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736035"/>
              </p:ext>
            </p:extLst>
          </p:nvPr>
        </p:nvGraphicFramePr>
        <p:xfrm>
          <a:off x="1737360" y="1600200"/>
          <a:ext cx="8473440" cy="401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688">
                  <a:extLst>
                    <a:ext uri="{9D8B030D-6E8A-4147-A177-3AD203B41FA5}">
                      <a16:colId xmlns:a16="http://schemas.microsoft.com/office/drawing/2014/main" val="1986397031"/>
                    </a:ext>
                  </a:extLst>
                </a:gridCol>
                <a:gridCol w="1694688">
                  <a:extLst>
                    <a:ext uri="{9D8B030D-6E8A-4147-A177-3AD203B41FA5}">
                      <a16:colId xmlns:a16="http://schemas.microsoft.com/office/drawing/2014/main" val="274510298"/>
                    </a:ext>
                  </a:extLst>
                </a:gridCol>
                <a:gridCol w="1694688">
                  <a:extLst>
                    <a:ext uri="{9D8B030D-6E8A-4147-A177-3AD203B41FA5}">
                      <a16:colId xmlns:a16="http://schemas.microsoft.com/office/drawing/2014/main" val="3024146598"/>
                    </a:ext>
                  </a:extLst>
                </a:gridCol>
                <a:gridCol w="1694688">
                  <a:extLst>
                    <a:ext uri="{9D8B030D-6E8A-4147-A177-3AD203B41FA5}">
                      <a16:colId xmlns:a16="http://schemas.microsoft.com/office/drawing/2014/main" val="7597837"/>
                    </a:ext>
                  </a:extLst>
                </a:gridCol>
                <a:gridCol w="1694688">
                  <a:extLst>
                    <a:ext uri="{9D8B030D-6E8A-4147-A177-3AD203B41FA5}">
                      <a16:colId xmlns:a16="http://schemas.microsoft.com/office/drawing/2014/main" val="2001790108"/>
                    </a:ext>
                  </a:extLst>
                </a:gridCol>
              </a:tblGrid>
              <a:tr h="8215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Clocks / 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Clock Cycle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223396"/>
                  </a:ext>
                </a:extLst>
              </a:tr>
              <a:tr h="7726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 µ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160096"/>
                  </a:ext>
                </a:extLst>
              </a:tr>
              <a:tr h="7726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 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410 µ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750370"/>
                  </a:ext>
                </a:extLst>
              </a:tr>
              <a:tr h="7726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BRz</a:t>
                      </a:r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(taken)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 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10.5 µ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954405"/>
                  </a:ext>
                </a:extLst>
              </a:tr>
              <a:tr h="7726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BRz</a:t>
                      </a:r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(not taken)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 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41.6 µ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012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DFFD23-EF1E-7643-B75B-27854D6CBAB3}"/>
              </a:ext>
            </a:extLst>
          </p:cNvPr>
          <p:cNvSpPr txBox="1"/>
          <p:nvPr/>
        </p:nvSpPr>
        <p:spPr>
          <a:xfrm>
            <a:off x="6797041" y="5974081"/>
            <a:ext cx="295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Total: 566.1 µ seconds</a:t>
            </a:r>
          </a:p>
        </p:txBody>
      </p:sp>
    </p:spTree>
    <p:extLst>
      <p:ext uri="{BB962C8B-B14F-4D97-AF65-F5344CB8AC3E}">
        <p14:creationId xmlns:p14="http://schemas.microsoft.com/office/powerpoint/2010/main" val="283987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251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Program Execution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89" y="1127087"/>
            <a:ext cx="10972800" cy="53499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execution time = N * CPI * cycle time</a:t>
            </a:r>
          </a:p>
          <a:p>
            <a:pPr lvl="1"/>
            <a:r>
              <a:rPr lang="en-US" dirty="0"/>
              <a:t>N = total number of machine instructions executed</a:t>
            </a:r>
          </a:p>
          <a:p>
            <a:pPr lvl="1"/>
            <a:r>
              <a:rPr lang="en-US" dirty="0"/>
              <a:t>CPI = clock cycles per instruction (average)</a:t>
            </a:r>
          </a:p>
          <a:p>
            <a:pPr lvl="2"/>
            <a:r>
              <a:rPr lang="en-US" dirty="0"/>
              <a:t>Depends on frequency different instructions are executed</a:t>
            </a:r>
          </a:p>
          <a:p>
            <a:pPr lvl="1"/>
            <a:r>
              <a:rPr lang="en-US" dirty="0"/>
              <a:t>Cycle time = 1 / clock rate</a:t>
            </a:r>
          </a:p>
          <a:p>
            <a:r>
              <a:rPr lang="en-US" dirty="0"/>
              <a:t>Previous example</a:t>
            </a:r>
          </a:p>
          <a:p>
            <a:pPr lvl="1"/>
            <a:r>
              <a:rPr lang="en-US" dirty="0"/>
              <a:t>N = 3500</a:t>
            </a:r>
          </a:p>
          <a:p>
            <a:pPr lvl="1"/>
            <a:r>
              <a:rPr lang="en-US" dirty="0"/>
              <a:t>CPI = 104*0.286 (ADD) + 205*0.571 (LDR) + </a:t>
            </a:r>
          </a:p>
          <a:p>
            <a:pPr marL="457200" lvl="1" indent="0">
              <a:buNone/>
            </a:pPr>
            <a:r>
              <a:rPr lang="en-US" dirty="0"/>
              <a:t>   105*0.0286 (</a:t>
            </a:r>
            <a:r>
              <a:rPr lang="en-US" dirty="0" err="1"/>
              <a:t>BRz</a:t>
            </a:r>
            <a:r>
              <a:rPr lang="en-US" dirty="0"/>
              <a:t>-T) + 104*0.114 (</a:t>
            </a:r>
            <a:r>
              <a:rPr lang="en-US" dirty="0" err="1"/>
              <a:t>BRz</a:t>
            </a:r>
            <a:r>
              <a:rPr lang="en-US" dirty="0"/>
              <a:t>-NT) =  </a:t>
            </a:r>
            <a:r>
              <a:rPr lang="en-US" dirty="0" smtClean="0"/>
              <a:t>~161.658</a:t>
            </a:r>
            <a:endParaRPr lang="en-US" dirty="0"/>
          </a:p>
          <a:p>
            <a:pPr lvl="1"/>
            <a:r>
              <a:rPr lang="en-US" dirty="0"/>
              <a:t>Cycle time = 1 </a:t>
            </a:r>
            <a:r>
              <a:rPr lang="en-US" dirty="0" smtClean="0"/>
              <a:t>ns</a:t>
            </a:r>
          </a:p>
          <a:p>
            <a:pPr lvl="1"/>
            <a:r>
              <a:rPr lang="en-US" dirty="0" smtClean="0"/>
              <a:t>Same program execution time: 3500*161.658*1 ns ~= </a:t>
            </a:r>
            <a:r>
              <a:rPr lang="en-US" smtClean="0"/>
              <a:t>566 </a:t>
            </a:r>
            <a:r>
              <a:rPr lang="en-US"/>
              <a:t>µ</a:t>
            </a:r>
            <a:r>
              <a:rPr lang="en-US" smtClean="0"/>
              <a:t>s</a:t>
            </a:r>
            <a:endParaRPr lang="en-US" dirty="0" smtClean="0"/>
          </a:p>
          <a:p>
            <a:r>
              <a:rPr lang="en-US" dirty="0" smtClean="0"/>
              <a:t>Memory access time dominates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B647-E147-164A-8652-E2ED6D66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1278"/>
            <a:ext cx="8229600" cy="1143000"/>
          </a:xfrm>
        </p:spPr>
        <p:txBody>
          <a:bodyPr/>
          <a:lstStyle/>
          <a:p>
            <a:r>
              <a:rPr lang="en-US" dirty="0"/>
              <a:t>Improving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92CE-9F09-5D4F-8DD4-CAD910D9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26" y="975360"/>
            <a:ext cx="10972800" cy="566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Program execution time = N * CPI * cycle time</a:t>
            </a:r>
          </a:p>
          <a:p>
            <a:r>
              <a:rPr lang="en-US" dirty="0" smtClean="0"/>
              <a:t>Can you think of some general strategies for improving performance (reducing program execution time)?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0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B647-E147-164A-8652-E2ED6D66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1278"/>
            <a:ext cx="8229600" cy="1143000"/>
          </a:xfrm>
        </p:spPr>
        <p:txBody>
          <a:bodyPr/>
          <a:lstStyle/>
          <a:p>
            <a:r>
              <a:rPr lang="en-US" dirty="0"/>
              <a:t>Improving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92CE-9F09-5D4F-8DD4-CAD910D9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26" y="975360"/>
            <a:ext cx="10972800" cy="56692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Program execution time = N * CPI * cycle time</a:t>
            </a:r>
          </a:p>
          <a:p>
            <a:r>
              <a:rPr lang="en-US" dirty="0"/>
              <a:t>Reduce N</a:t>
            </a:r>
          </a:p>
          <a:p>
            <a:pPr lvl="1"/>
            <a:r>
              <a:rPr lang="en-US" dirty="0"/>
              <a:t>Improved instruction set design</a:t>
            </a:r>
          </a:p>
          <a:p>
            <a:pPr lvl="1"/>
            <a:r>
              <a:rPr lang="en-US" dirty="0"/>
              <a:t>Compiler optimizations</a:t>
            </a:r>
          </a:p>
          <a:p>
            <a:r>
              <a:rPr lang="en-US" dirty="0"/>
              <a:t>Reduce CPI</a:t>
            </a:r>
          </a:p>
          <a:p>
            <a:pPr lvl="1"/>
            <a:r>
              <a:rPr lang="en-US" dirty="0"/>
              <a:t>Redesign CPU (e.g., control unit state diagram)</a:t>
            </a:r>
          </a:p>
          <a:p>
            <a:pPr lvl="1"/>
            <a:r>
              <a:rPr lang="en-US" dirty="0"/>
              <a:t>Instruction set design / compiler to change instruction </a:t>
            </a:r>
            <a:r>
              <a:rPr lang="en-US" dirty="0" smtClean="0"/>
              <a:t>mix (execute </a:t>
            </a:r>
            <a:r>
              <a:rPr lang="en-US" dirty="0"/>
              <a:t>faster instructions more often)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Pipeline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Cache memory</a:t>
            </a:r>
          </a:p>
          <a:p>
            <a:r>
              <a:rPr lang="en-US" dirty="0"/>
              <a:t>Reduce cycle time (increase clock frequency)</a:t>
            </a:r>
          </a:p>
          <a:p>
            <a:pPr lvl="1"/>
            <a:r>
              <a:rPr lang="en-US" dirty="0"/>
              <a:t>Faster circuits (Dennard scaling)</a:t>
            </a:r>
          </a:p>
        </p:txBody>
      </p:sp>
    </p:spTree>
    <p:extLst>
      <p:ext uri="{BB962C8B-B14F-4D97-AF65-F5344CB8AC3E}">
        <p14:creationId xmlns:p14="http://schemas.microsoft.com/office/powerpoint/2010/main" val="355970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4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2622</Words>
  <Application>Microsoft Office PowerPoint</Application>
  <PresentationFormat>Widescreen</PresentationFormat>
  <Paragraphs>650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ＭＳ Ｐゴシック</vt:lpstr>
      <vt:lpstr>Arial</vt:lpstr>
      <vt:lpstr>Calibri</vt:lpstr>
      <vt:lpstr>Times New Roman</vt:lpstr>
      <vt:lpstr>Office Theme</vt:lpstr>
      <vt:lpstr>Blank Presentation</vt:lpstr>
      <vt:lpstr>Pipelining / Cache Intro Part 1: Pipelining Motivation</vt:lpstr>
      <vt:lpstr>Outline: Pipelining</vt:lpstr>
      <vt:lpstr>Execution Time</vt:lpstr>
      <vt:lpstr>LC-3 Control Unit (ADD, LDR, BRz Instructions)</vt:lpstr>
      <vt:lpstr>Total Execution Time</vt:lpstr>
      <vt:lpstr>Program Execution Time</vt:lpstr>
      <vt:lpstr>Improving Performance</vt:lpstr>
      <vt:lpstr>Improving Performance</vt:lpstr>
      <vt:lpstr>PowerPoint Presentation</vt:lpstr>
      <vt:lpstr>Pipelining / Cache Intro Part 2: Pipelining Analogy</vt:lpstr>
      <vt:lpstr>Outline: Pipelining</vt:lpstr>
      <vt:lpstr>CPU Pipeline</vt:lpstr>
      <vt:lpstr>Laundry Analogy</vt:lpstr>
      <vt:lpstr>Pipelined Laundry</vt:lpstr>
      <vt:lpstr>Pipelined Laundry</vt:lpstr>
      <vt:lpstr>Instruction Processing Pipeline</vt:lpstr>
      <vt:lpstr>Speedup from Pipelining</vt:lpstr>
      <vt:lpstr>PowerPoint Presentation</vt:lpstr>
      <vt:lpstr>Pipelining / Cache Intro Part 3: Pipeline Hazards</vt:lpstr>
      <vt:lpstr>Outline: Pipelining</vt:lpstr>
      <vt:lpstr>Types of Pipeline Hazards</vt:lpstr>
      <vt:lpstr>Laundry Hazards</vt:lpstr>
      <vt:lpstr>Laundry Hazards</vt:lpstr>
      <vt:lpstr>Issue: Structural Hazard</vt:lpstr>
      <vt:lpstr>Data &amp; Instruction Cache</vt:lpstr>
      <vt:lpstr>Issues: Branch Instructions (Control Hazard)</vt:lpstr>
      <vt:lpstr>Issue: Data Hazard</vt:lpstr>
      <vt:lpstr>Data Forwarding</vt:lpstr>
      <vt:lpstr>Pipelining Summary</vt:lpstr>
      <vt:lpstr>PowerPoint Presentation</vt:lpstr>
      <vt:lpstr>Pipelining / Caches Part 4: Basic Concepts of Caches</vt:lpstr>
      <vt:lpstr>Recall LC-3 Control Unit</vt:lpstr>
      <vt:lpstr>Cache Memory</vt:lpstr>
      <vt:lpstr>Cache Memory</vt:lpstr>
      <vt:lpstr>Performance</vt:lpstr>
      <vt:lpstr>Performance</vt:lpstr>
      <vt:lpstr>Why Do Caches Work?</vt:lpstr>
      <vt:lpstr>Program Locality</vt:lpstr>
      <vt:lpstr>Cache vs. Register File</vt:lpstr>
      <vt:lpstr>Cache Summary and 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what happens when I type % a.out &lt;return&gt; ?</dc:title>
  <dc:creator>Richard Fujimoto</dc:creator>
  <cp:lastModifiedBy>Cherry, Elizabeth</cp:lastModifiedBy>
  <cp:revision>195</cp:revision>
  <cp:lastPrinted>2014-09-10T13:46:02Z</cp:lastPrinted>
  <dcterms:created xsi:type="dcterms:W3CDTF">2011-08-30T03:26:13Z</dcterms:created>
  <dcterms:modified xsi:type="dcterms:W3CDTF">2020-11-02T21:22:49Z</dcterms:modified>
</cp:coreProperties>
</file>