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04" r:id="rId2"/>
    <p:sldId id="459" r:id="rId3"/>
    <p:sldId id="458" r:id="rId4"/>
    <p:sldId id="446" r:id="rId5"/>
    <p:sldId id="448" r:id="rId6"/>
    <p:sldId id="463" r:id="rId7"/>
    <p:sldId id="447" r:id="rId8"/>
    <p:sldId id="449" r:id="rId9"/>
    <p:sldId id="460" r:id="rId10"/>
    <p:sldId id="475" r:id="rId11"/>
    <p:sldId id="450" r:id="rId12"/>
    <p:sldId id="476" r:id="rId13"/>
    <p:sldId id="477" r:id="rId14"/>
    <p:sldId id="461" r:id="rId15"/>
    <p:sldId id="451" r:id="rId16"/>
    <p:sldId id="452" r:id="rId17"/>
    <p:sldId id="469" r:id="rId18"/>
    <p:sldId id="478" r:id="rId19"/>
    <p:sldId id="479" r:id="rId20"/>
    <p:sldId id="474" r:id="rId21"/>
    <p:sldId id="480" r:id="rId22"/>
    <p:sldId id="462" r:id="rId23"/>
    <p:sldId id="453" r:id="rId24"/>
    <p:sldId id="464" r:id="rId25"/>
    <p:sldId id="465" r:id="rId26"/>
    <p:sldId id="466" r:id="rId27"/>
    <p:sldId id="472" r:id="rId28"/>
    <p:sldId id="473" r:id="rId29"/>
    <p:sldId id="454" r:id="rId30"/>
    <p:sldId id="484" r:id="rId31"/>
    <p:sldId id="467" r:id="rId32"/>
    <p:sldId id="481" r:id="rId33"/>
    <p:sldId id="482" r:id="rId34"/>
    <p:sldId id="483" r:id="rId35"/>
    <p:sldId id="455" r:id="rId36"/>
    <p:sldId id="470" r:id="rId37"/>
    <p:sldId id="471" r:id="rId38"/>
    <p:sldId id="456" r:id="rId39"/>
    <p:sldId id="485" r:id="rId40"/>
    <p:sldId id="457" r:id="rId4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8" autoAdjust="0"/>
    <p:restoredTop sz="93846"/>
  </p:normalViewPr>
  <p:slideViewPr>
    <p:cSldViewPr snapToObjects="1">
      <p:cViewPr varScale="1">
        <p:scale>
          <a:sx n="68" d="100"/>
          <a:sy n="68" d="100"/>
        </p:scale>
        <p:origin x="32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AF467D-E6DA-A849-B2B7-9F095899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B256D-BF62-6B47-8B48-1B975DC87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83CDD76-DAFB-9A4B-87AB-CEB6B806D999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C07E1-F560-A84A-AC85-78248AA176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907B2-52EE-274B-AC77-F98FBF83BC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E7DFFFD-E58D-D048-8F80-4469C293D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2C5341-F67A-CF49-80BC-7D610C732D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6E679-7073-4546-9EEF-8074BD9A59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5090F8E-433A-5C4A-A661-962E6D9D12D2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3D5D911-8200-784A-B683-16D8CA889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070F9E-E661-B64B-8323-E309486E1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2D1F-B064-7547-BFC6-9FDFDDCAA3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9008F-98A1-3C46-80EE-9B562A239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52C4870-D36B-C740-96B3-CB074D212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110F48B-809C-0F46-8544-5C7CCE1C2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06C710-31A2-1B45-952D-5FA81C78F5A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0BBBA2B-7E3A-4B44-9630-FB02C7A5A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A03116-9DAB-BA40-B613-E59F455C2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2C4870-D36B-C740-96B3-CB074D2125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59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110F48B-809C-0F46-8544-5C7CCE1C2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06C710-31A2-1B45-952D-5FA81C78F5AE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0BBBA2B-7E3A-4B44-9630-FB02C7A5A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A03116-9DAB-BA40-B613-E59F455C2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32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Golden ratio: (1+sqrt(5))/2 = 1.61803398…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C4870-D36B-C740-96B3-CB074D2125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13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Golden ratio: (1+sqrt(5))/2 = 1.61803398…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C4870-D36B-C740-96B3-CB074D2125E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9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Golden ratio: (1+sqrt(5))/2 = 1.61803398…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C4870-D36B-C740-96B3-CB074D2125E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25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110F48B-809C-0F46-8544-5C7CCE1C2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06C710-31A2-1B45-952D-5FA81C78F5AE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0BBBA2B-7E3A-4B44-9630-FB02C7A5A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A03116-9DAB-BA40-B613-E59F455C2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04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110F48B-809C-0F46-8544-5C7CCE1C2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06C710-31A2-1B45-952D-5FA81C78F5AE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0BBBA2B-7E3A-4B44-9630-FB02C7A5A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A03116-9DAB-BA40-B613-E59F455C2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2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D3AE-9E1D-DF42-BCD5-41B523E3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C7C9635-B0F5-4947-B5CB-AC1E55E27293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EAFC-F13E-CF44-B5A9-E15406A2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4FA4-2ACC-824B-B3AB-EEBD35F1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9B319DB-5F23-4F41-BFBD-5ED736891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3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15C4-419E-6C46-85B6-2DEC4C1C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D577845-9D0C-C04F-A996-406BEA1300FF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B2E3-2BAC-3747-A639-6869B029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7974-78AE-3B44-91C6-CCC24B56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E1830D8-40CA-3447-8035-FDA983A220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0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DAF2-376E-5343-B2D8-E107DA8A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08BC1A4-41B9-7441-944B-5D667D9C51A9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ECAA-6E65-A140-B91B-6C7872CB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931D-7B64-9F49-9D92-46FB3EC7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AB4095B-BBE8-124D-A754-609383B61D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5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2794-0908-D64F-B696-8688DFE1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FA01FD7-DD04-E941-82B1-9BC57FC72D2F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CF88-1947-334F-983F-ED8F051F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2803-5D93-0148-B004-4A9B0D2D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423BF89-D69C-204D-9931-4055912ED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0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79D6-FA43-4C4C-88AE-E29D31C7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874609F-9B33-2846-A964-74AEFE92D078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E5C3-6580-DD46-A85E-FE015033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7AD8-A0A3-0E44-8474-3C48FD7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493BA57-5050-A54B-B63C-E95CE6823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9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33AA3-59F3-804E-BB76-6AC852F3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C683644-AD7A-FE43-B454-C1C2E39EF48F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CB0E9-26CC-1D4C-A671-DC28500A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4B23-A177-5743-8D22-E06B0E6D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B857C96-FC88-3342-B068-E1DB643C2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88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6F4E7-2328-A34A-8EEC-1CD64CB0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C67150C-6C41-8A49-9626-2EEFBFAED7D1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11772-7FE4-1943-B8CF-6DE9AD9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AD1D7-4555-494B-A152-E7D65EF6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808DE4B-492B-CA48-A59D-19DFFD331B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8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5FBA0-B85E-8B4F-BDF4-78EF9ACB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DA8CB77-AB6A-BA45-91B5-D2B6631EECEB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A2022-DBA1-7F45-BC08-4D8707C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8A4CA-BF6C-3D44-8587-4355CF7A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1556850-4561-3941-8109-7FB7C3E7B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10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5D442-F208-394C-A6B1-08B09060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FC1AA40-A0C2-064A-A61B-568BFC585182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767D0-E868-A149-A0BC-9F3E6C82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8A150-23F0-9C44-9E9B-B5ABC361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BFE0506-C2ED-804C-8E39-20B0D6E52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77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BB7C9-EF33-B943-9B23-D62CB7FC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14236EF-40F9-4242-B2FB-E5F223E29DB4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C3945-55B5-D342-B1BA-7AD6346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1A4A-2081-7944-A7A5-8154436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DDFB2CF-4897-C44E-8DE6-1BE087A20E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5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4483-B944-F549-9911-DC3A6A4F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73FE277-0C8F-7F4B-A833-5CA139301223}" type="datetime1">
              <a:rPr lang="en-US" altLang="en-US"/>
              <a:pPr>
                <a:defRPr/>
              </a:pPr>
              <a:t>11/8/2020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36C3-8F9C-3B41-99B5-EF9AB70A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46EE-B2FB-2745-87A7-909EDD6D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5955AE2-9800-A74B-9270-1F4EED45E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6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FE17DE-FA5F-D947-BE24-E0BC2ADBA9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3A33077-8586-0347-B831-4F3E264FB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E0BFB7AE-90FF-B546-A83D-ADFC2B0A9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Tables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1: Introduction to Hashing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9FE8EF3-7801-974F-819C-BD541F1E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Complexity Analysis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1440B8EA-ACC9-3044-82B7-6E9C25BC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09600"/>
            <a:ext cx="10972800" cy="6172200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Consider the three base operations for a hash table: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Insert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Search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Delete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What is the expected time complexity for each operation?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Worst case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Average case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Assume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 slots in hash table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n elements stored in the table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Executing </a:t>
            </a:r>
            <a:r>
              <a:rPr lang="en-US" altLang="en-US" sz="2400" dirty="0">
                <a:ea typeface="ＭＳ Ｐゴシック" panose="020B0600070205080204" pitchFamily="34" charset="-128"/>
              </a:rPr>
              <a:t>hash function is O(1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For average case, assume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any key is equally likely to hash to any of the m slots of the hash table, independent of other items stored in the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table (</a:t>
            </a: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uniform hashing </a:t>
            </a:r>
            <a:r>
              <a:rPr lang="en-US" altLang="en-US" sz="2400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9FE8EF3-7801-974F-819C-BD541F1E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Complexity Analysis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1440B8EA-ACC9-3044-82B7-6E9C25BC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09600"/>
            <a:ext cx="10972800" cy="61722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Worst case execution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time?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Keys for all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n elements hash </a:t>
            </a:r>
            <a:r>
              <a:rPr lang="en-US" altLang="en-US" sz="2400" dirty="0">
                <a:ea typeface="ＭＳ Ｐゴシック" panose="020B0600070205080204" pitchFamily="34" charset="-128"/>
              </a:rPr>
              <a:t>to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the same </a:t>
            </a:r>
            <a:r>
              <a:rPr lang="en-US" altLang="en-US" sz="2400" dirty="0">
                <a:ea typeface="ＭＳ Ｐゴシック" panose="020B0600070205080204" pitchFamily="34" charset="-128"/>
              </a:rPr>
              <a:t>index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Insert</a:t>
            </a:r>
            <a:r>
              <a:rPr lang="en-US" altLang="en-US" sz="2400" dirty="0">
                <a:ea typeface="ＭＳ Ｐゴシック" panose="020B0600070205080204" pitchFamily="34" charset="-128"/>
              </a:rPr>
              <a:t>: O(1)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Search: O(n), n=number of stored data items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Delete: O(n)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(or O(1</a:t>
            </a:r>
            <a:r>
              <a:rPr lang="en-US" altLang="en-US" sz="2400" dirty="0">
                <a:ea typeface="ＭＳ Ｐゴシック" panose="020B0600070205080204" pitchFamily="34" charset="-128"/>
              </a:rPr>
              <a:t>) if you have a pointer to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the item to delete)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Average case?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Use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uniform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hashing assumption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any </a:t>
            </a:r>
            <a:r>
              <a:rPr lang="en-US" altLang="en-US" sz="2400" dirty="0">
                <a:ea typeface="ＭＳ Ｐゴシック" panose="020B0600070205080204" pitchFamily="34" charset="-128"/>
              </a:rPr>
              <a:t>key is equally likely to hash to any of the m slots of the hash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table, independent of other items stored in the table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Average length of linked list is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n/m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Insertion: O(1)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Search and delete: O(n/m)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If m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is about </a:t>
            </a:r>
            <a:r>
              <a:rPr lang="en-US" altLang="en-US" sz="2800" dirty="0">
                <a:ea typeface="ＭＳ Ｐゴシック" panose="020B0600070205080204" pitchFamily="34" charset="-128"/>
              </a:rPr>
              <a:t>equal to n, constant time operations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5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E0BFB7AE-90FF-B546-A83D-ADFC2B0A9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Tables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2: Hash Functions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459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2E25293C-3CD5-F044-836F-628261F2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8428-81AF-DC41-ACAF-68C6D991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Content Addressable Memory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Implementation: Hashing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Hash Functions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Conflict Resolution via Open </a:t>
            </a:r>
            <a:r>
              <a:rPr lang="en-US" dirty="0" smtClean="0"/>
              <a:t>Addressing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Introduction and Operations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Probe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525D2B23-B0F0-3A40-A600-5A498D39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Hash Function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6CA93DD-8A07-984E-BF7B-897C5216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5456"/>
            <a:ext cx="10972800" cy="3532744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Ideally, hash function obeys uniform hashing goal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Keys often unknown, not independent; often similarity among keys (e.g., words)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Keys may not be numeric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Convert key to a natural number {0, 1, 2, … }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Example: character string can be viewed as binary number (or radix 128) by considering ASCII codes of the characters</a:t>
            </a:r>
          </a:p>
        </p:txBody>
      </p:sp>
      <p:grpSp>
        <p:nvGrpSpPr>
          <p:cNvPr id="27651" name="Group 6">
            <a:extLst>
              <a:ext uri="{FF2B5EF4-FFF2-40B4-BE49-F238E27FC236}">
                <a16:creationId xmlns:a16="http://schemas.microsoft.com/office/drawing/2014/main" id="{0A104044-D7FA-B348-B764-4F4141D8C2D2}"/>
              </a:ext>
            </a:extLst>
          </p:cNvPr>
          <p:cNvGrpSpPr>
            <a:grpSpLocks/>
          </p:cNvGrpSpPr>
          <p:nvPr/>
        </p:nvGrpSpPr>
        <p:grpSpPr bwMode="auto">
          <a:xfrm>
            <a:off x="3183732" y="4648200"/>
            <a:ext cx="5824537" cy="1376362"/>
            <a:chOff x="1816100" y="5481935"/>
            <a:chExt cx="5824633" cy="13760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64EB51-DD48-2A48-9180-27F89684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6019981"/>
              <a:ext cx="1447824" cy="457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latin typeface="+mn-lt"/>
                  <a:ea typeface="+mn-ea"/>
                </a:rPr>
                <a:t>112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B5F6D-4DC7-0848-AA98-5C01FF1F6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24" y="6019981"/>
              <a:ext cx="1447824" cy="457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latin typeface="+mn-lt"/>
                  <a:ea typeface="+mn-ea"/>
                </a:rPr>
                <a:t>116</a:t>
              </a:r>
            </a:p>
          </p:txBody>
        </p:sp>
        <p:sp>
          <p:nvSpPr>
            <p:cNvPr id="27654" name="TextBox 2">
              <a:extLst>
                <a:ext uri="{FF2B5EF4-FFF2-40B4-BE49-F238E27FC236}">
                  <a16:creationId xmlns:a16="http://schemas.microsoft.com/office/drawing/2014/main" id="{4CCAB0EE-EDE6-8242-97D9-E33C0EDD7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100" y="548193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“</a:t>
              </a:r>
              <a:r>
                <a:rPr lang="en-US" altLang="ja-JP" sz="2400">
                  <a:latin typeface="Arial" panose="020B0604020202020204" pitchFamily="34" charset="0"/>
                </a:rPr>
                <a:t>pt</a:t>
              </a:r>
              <a:r>
                <a:rPr lang="en-US" altLang="en-US" sz="2400">
                  <a:latin typeface="Arial" panose="020B0604020202020204" pitchFamily="34" charset="0"/>
                </a:rPr>
                <a:t>”</a:t>
              </a:r>
            </a:p>
          </p:txBody>
        </p:sp>
        <p:sp>
          <p:nvSpPr>
            <p:cNvPr id="27655" name="TextBox 3">
              <a:extLst>
                <a:ext uri="{FF2B5EF4-FFF2-40B4-BE49-F238E27FC236}">
                  <a16:creationId xmlns:a16="http://schemas.microsoft.com/office/drawing/2014/main" id="{40D82735-87F4-E74E-B61B-A0D1D1D5A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401" y="6488668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7656" name="TextBox 7">
              <a:extLst>
                <a:ext uri="{FF2B5EF4-FFF2-40B4-BE49-F238E27FC236}">
                  <a16:creationId xmlns:a16="http://schemas.microsoft.com/office/drawing/2014/main" id="{74265AB2-6B0B-344C-BD6C-E41ED5C6D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001" y="6488668"/>
              <a:ext cx="248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7657" name="TextBox 5">
              <a:extLst>
                <a:ext uri="{FF2B5EF4-FFF2-40B4-BE49-F238E27FC236}">
                  <a16:creationId xmlns:a16="http://schemas.microsoft.com/office/drawing/2014/main" id="{C8EBEC15-F660-0242-A375-CEAA35F3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6019800"/>
              <a:ext cx="2916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= (112*128) + 116 = 14452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D1985B0-3C72-ED4A-ACED-FE98F004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876299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Hashing: Division Method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22F32268-79C3-2C4D-904D-78BFBACF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85800"/>
            <a:ext cx="10972800" cy="16002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Given a key k that is a natural number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Table with m slots {0, 1, 2, … m-1}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Division Method: H(k) = k mod 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FD808-1A0F-A044-B6BF-7BB313BA07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99498" y="4247087"/>
            <a:ext cx="1371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75A7BA-69BE-4749-8E8F-10B993EB6F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39000" y="4273721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6985D-C66E-024F-93AA-9BF3A77E41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99498" y="3162182"/>
            <a:ext cx="1371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38CA43-7AB2-8F4D-A5AB-BDD7055F927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99498" y="2408825"/>
            <a:ext cx="1371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FCBA01-9994-6243-84D5-BCF19A6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73309"/>
              </p:ext>
            </p:extLst>
          </p:nvPr>
        </p:nvGraphicFramePr>
        <p:xfrm>
          <a:off x="6279204" y="2133600"/>
          <a:ext cx="990600" cy="6209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Key: 76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36872E4-BBE3-D848-AEAC-EDA5C85B1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28681"/>
              </p:ext>
            </p:extLst>
          </p:nvPr>
        </p:nvGraphicFramePr>
        <p:xfrm>
          <a:off x="6279204" y="2885956"/>
          <a:ext cx="990600" cy="6209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Key: 32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2BD18C6-04EB-D943-B695-A42AF98CF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86004"/>
              </p:ext>
            </p:extLst>
          </p:nvPr>
        </p:nvGraphicFramePr>
        <p:xfrm>
          <a:off x="6264891" y="3987996"/>
          <a:ext cx="990600" cy="6209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Key: 15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E579185-EEB9-0745-8212-2EBBF8AFB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6438"/>
              </p:ext>
            </p:extLst>
          </p:nvPr>
        </p:nvGraphicFramePr>
        <p:xfrm>
          <a:off x="7848600" y="3963226"/>
          <a:ext cx="990600" cy="6209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4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Key: 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F91B75-57DE-D147-A321-5F2A052AA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90295"/>
              </p:ext>
            </p:extLst>
          </p:nvPr>
        </p:nvGraphicFramePr>
        <p:xfrm>
          <a:off x="4442298" y="2244903"/>
          <a:ext cx="457200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04803527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3478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04688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71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8674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0614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842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93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C6ABEA-66DE-C84C-A369-D56B9E2061D9}"/>
              </a:ext>
            </a:extLst>
          </p:cNvPr>
          <p:cNvSpPr txBox="1"/>
          <p:nvPr/>
        </p:nvSpPr>
        <p:spPr>
          <a:xfrm>
            <a:off x="4180944" y="44575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39955-9F91-FA4F-8FCB-87A4FF664795}"/>
              </a:ext>
            </a:extLst>
          </p:cNvPr>
          <p:cNvSpPr txBox="1"/>
          <p:nvPr/>
        </p:nvSpPr>
        <p:spPr>
          <a:xfrm>
            <a:off x="4180944" y="40765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677D8-B986-574B-AAEF-57E552685E2F}"/>
              </a:ext>
            </a:extLst>
          </p:cNvPr>
          <p:cNvSpPr txBox="1"/>
          <p:nvPr/>
        </p:nvSpPr>
        <p:spPr>
          <a:xfrm>
            <a:off x="4180944" y="36955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474344-6523-5D4C-B9BC-B9790870713C}"/>
              </a:ext>
            </a:extLst>
          </p:cNvPr>
          <p:cNvSpPr txBox="1"/>
          <p:nvPr/>
        </p:nvSpPr>
        <p:spPr>
          <a:xfrm>
            <a:off x="4180944" y="33145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53AE7-5BE3-2C4C-980F-3DE99F359B9E}"/>
              </a:ext>
            </a:extLst>
          </p:cNvPr>
          <p:cNvSpPr txBox="1"/>
          <p:nvPr/>
        </p:nvSpPr>
        <p:spPr>
          <a:xfrm>
            <a:off x="4180944" y="29335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A8B25-DB8C-5D4D-9372-BD16FCCD6CE5}"/>
              </a:ext>
            </a:extLst>
          </p:cNvPr>
          <p:cNvSpPr txBox="1"/>
          <p:nvPr/>
        </p:nvSpPr>
        <p:spPr>
          <a:xfrm>
            <a:off x="4180944" y="25525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E24F0-BA02-0A44-AD75-257F0E522E36}"/>
              </a:ext>
            </a:extLst>
          </p:cNvPr>
          <p:cNvSpPr txBox="1"/>
          <p:nvPr/>
        </p:nvSpPr>
        <p:spPr>
          <a:xfrm>
            <a:off x="4180944" y="22448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9826-5368-1245-B0FA-676188E44201}"/>
              </a:ext>
            </a:extLst>
          </p:cNvPr>
          <p:cNvSpPr txBox="1"/>
          <p:nvPr/>
        </p:nvSpPr>
        <p:spPr>
          <a:xfrm>
            <a:off x="2424800" y="2503705"/>
            <a:ext cx="15376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example</a:t>
            </a:r>
          </a:p>
          <a:p>
            <a:endParaRPr lang="en-US" dirty="0"/>
          </a:p>
          <a:p>
            <a:r>
              <a:rPr lang="en-US" dirty="0"/>
              <a:t>m=7</a:t>
            </a:r>
          </a:p>
          <a:p>
            <a:endParaRPr lang="en-US" dirty="0"/>
          </a:p>
          <a:p>
            <a:r>
              <a:rPr lang="en-US" dirty="0"/>
              <a:t>key: 76</a:t>
            </a:r>
          </a:p>
          <a:p>
            <a:r>
              <a:rPr lang="en-US" dirty="0"/>
              <a:t>76 mod 7 =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812EF5-B80A-A446-8B1E-97A605C38F5E}"/>
              </a:ext>
            </a:extLst>
          </p:cNvPr>
          <p:cNvSpPr txBox="1">
            <a:spLocks/>
          </p:cNvSpPr>
          <p:nvPr/>
        </p:nvSpPr>
        <p:spPr bwMode="auto">
          <a:xfrm>
            <a:off x="609600" y="4724400"/>
            <a:ext cx="1158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How to choose m? 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Making </a:t>
            </a:r>
            <a:r>
              <a:rPr lang="en-US" altLang="en-US" sz="2400" dirty="0">
                <a:ea typeface="ＭＳ Ｐゴシック" panose="020B0600070205080204" pitchFamily="34" charset="-128"/>
              </a:rPr>
              <a:t>m a power of 2 (means only look at low order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bits) </a:t>
            </a:r>
            <a:r>
              <a:rPr lang="en-US" altLang="en-US" sz="2400" dirty="0">
                <a:ea typeface="ＭＳ Ｐゴシック" panose="020B0600070205080204" pitchFamily="34" charset="-128"/>
              </a:rPr>
              <a:t>may result in many collisions!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Prime number often good choice for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m, not too close to a power of 2 (or 10)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Value of m matters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!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D648B-9819-7D48-9187-E1CF637769F7}"/>
              </a:ext>
            </a:extLst>
          </p:cNvPr>
          <p:cNvSpPr txBox="1"/>
          <p:nvPr/>
        </p:nvSpPr>
        <p:spPr>
          <a:xfrm>
            <a:off x="8001000" y="1905000"/>
            <a:ext cx="20601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</a:t>
            </a:r>
          </a:p>
          <a:p>
            <a:r>
              <a:rPr lang="en-US" sz="2400" dirty="0"/>
              <a:t>m = 8</a:t>
            </a:r>
          </a:p>
          <a:p>
            <a:r>
              <a:rPr lang="en-US" sz="2400" dirty="0"/>
              <a:t>k = 10101</a:t>
            </a:r>
            <a:r>
              <a:rPr lang="en-US" sz="2400" dirty="0">
                <a:solidFill>
                  <a:srgbClr val="FF0000"/>
                </a:solidFill>
              </a:rPr>
              <a:t>010</a:t>
            </a:r>
          </a:p>
          <a:p>
            <a:r>
              <a:rPr lang="en-US" sz="2400" dirty="0"/>
              <a:t>H(k) = </a:t>
            </a:r>
            <a:r>
              <a:rPr lang="en-US" sz="2400" dirty="0">
                <a:solidFill>
                  <a:srgbClr val="FF0000"/>
                </a:solidFill>
              </a:rPr>
              <a:t>010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3" grpId="0"/>
      <p:bldP spid="24" grpId="0"/>
      <p:bldP spid="25" grpId="0"/>
      <p:bldP spid="26" grpId="0"/>
      <p:bldP spid="19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D1985B0-3C72-ED4A-ACED-FE98F004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39066"/>
            <a:ext cx="8229600" cy="876299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Hashing: Multiplication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22F32268-79C3-2C4D-904D-78BFBACF2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05865"/>
                <a:ext cx="10972800" cy="3294735"/>
              </a:xfrm>
            </p:spPr>
            <p:txBody>
              <a:bodyPr/>
              <a:lstStyle/>
              <a:p>
                <a:r>
                  <a:rPr lang="en-US" altLang="en-US" dirty="0" smtClean="0">
                    <a:ea typeface="ＭＳ Ｐゴシック" panose="020B0600070205080204" pitchFamily="34" charset="-128"/>
                  </a:rPr>
                  <a:t>Key k (natural number) and m-slot table {0, 1, 2, … m-1}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Multiplication Method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Use an approach similar to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some pseudo-random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number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generators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 smtClean="0">
                    <a:ea typeface="ＭＳ Ｐゴシック" panose="020B0600070205080204" pitchFamily="34" charset="-128"/>
                  </a:rPr>
                  <a:t>Use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k to compute a value between 0 and 1 (ideally, uniformly distributed), then multiply resulting value by m and take floor</a:t>
                </a:r>
              </a:p>
              <a:p>
                <a:pPr lvl="1"/>
                <a:r>
                  <a:rPr lang="en-US" altLang="en-US" dirty="0" smtClean="0">
                    <a:latin typeface="Arial" panose="020B0604020202020204" pitchFamily="34" charset="0"/>
                    <a:ea typeface="ＭＳ Ｐゴシック" panose="020B0600070205080204" pitchFamily="34" charset="-128"/>
                    <a:sym typeface="Symbol" pitchFamily="2" charset="2"/>
                  </a:rPr>
                  <a:t>H(k) = </a:t>
                </a:r>
                <a:r>
                  <a:rPr lang="en-US" altLang="en-US" dirty="0" smtClean="0">
                    <a:latin typeface="Arial" panose="020B0604020202020204" pitchFamily="34" charset="0"/>
                    <a:ea typeface="ＭＳ Ｐゴシック" panose="020B0600070205080204" pitchFamily="34" charset="-128"/>
                    <a:sym typeface="Symbol" pitchFamily="2" charset="2"/>
                  </a:rPr>
                  <a:t> </a:t>
                </a:r>
                <a:r>
                  <a:rPr lang="en-US" altLang="en-US" dirty="0" smtClean="0">
                    <a:sym typeface="Symbol" pitchFamily="2" charset="2"/>
                  </a:rPr>
                  <a:t>m </a:t>
                </a:r>
                <a:r>
                  <a:rPr lang="en-US" altLang="en-US" dirty="0" smtClean="0">
                    <a:latin typeface="Arial" panose="020B0604020202020204" pitchFamily="34" charset="0"/>
                    <a:ea typeface="ＭＳ Ｐゴシック" panose="020B0600070205080204" pitchFamily="34" charset="-128"/>
                    <a:sym typeface="Symbol" pitchFamily="2" charset="2"/>
                  </a:rPr>
                  <a:t>( kA mod 1 ) </a:t>
                </a:r>
                <a:r>
                  <a:rPr lang="en-US" altLang="en-US" dirty="0" smtClean="0">
                    <a:sym typeface="Symbol" pitchFamily="2" charset="2"/>
                  </a:rPr>
                  <a:t></a:t>
                </a:r>
                <a:r>
                  <a:rPr lang="en-US" altLang="en-US" i="1" dirty="0" smtClean="0">
                    <a:latin typeface="Arial" panose="020B0604020202020204" pitchFamily="34" charset="0"/>
                    <a:ea typeface="ＭＳ Ｐゴシック" panose="020B0600070205080204" pitchFamily="34" charset="-128"/>
                    <a:sym typeface="Symbol" pitchFamily="2" charset="2"/>
                  </a:rPr>
                  <a:t>   	// </a:t>
                </a:r>
                <a:r>
                  <a:rPr lang="en-US" altLang="en-US" i="1" dirty="0">
                    <a:latin typeface="Arial" panose="020B0604020202020204" pitchFamily="34" charset="0"/>
                    <a:ea typeface="ＭＳ Ｐゴシック" panose="020B0600070205080204" pitchFamily="34" charset="-128"/>
                    <a:sym typeface="Symbol" pitchFamily="2" charset="2"/>
                  </a:rPr>
                  <a:t>kA mod 1: fractional part of kA</a:t>
                </a:r>
                <a:endParaRPr lang="en-US" altLang="en-US" i="1" dirty="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</a:rPr>
                  <a:t>A is a constant such that 0 &lt; A &lt; 1 (Knuth: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5</m:t>
                        </m:r>
                      </m:e>
                    </m:rad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−1)/2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≈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0.6180339887…)</a:t>
                </a:r>
              </a:p>
              <a:p>
                <a:pPr lvl="2"/>
                <a:r>
                  <a:rPr lang="en-US" altLang="en-US" i="1" dirty="0">
                    <a:latin typeface="Arial" panose="020B0604020202020204" pitchFamily="34" charset="0"/>
                    <a:ea typeface="ＭＳ Ｐゴシック" panose="020B0600070205080204" pitchFamily="34" charset="-128"/>
                    <a:sym typeface="Symbol" pitchFamily="2" charset="2"/>
                  </a:rPr>
                  <a:t>kA mod 1 </a:t>
                </a:r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  <a:sym typeface="Symbol" pitchFamily="2" charset="2"/>
                  </a:rPr>
                  <a:t>is (in effect) a </a:t>
                </a:r>
                <a:r>
                  <a:rPr lang="en-US" altLang="en-US" dirty="0" smtClean="0">
                    <a:latin typeface="Arial" panose="020B0604020202020204" pitchFamily="34" charset="0"/>
                    <a:ea typeface="ＭＳ Ｐゴシック" panose="020B0600070205080204" pitchFamily="34" charset="-128"/>
                    <a:sym typeface="Symbol" pitchFamily="2" charset="2"/>
                  </a:rPr>
                  <a:t>“random number” </a:t>
                </a:r>
                <a:r>
                  <a:rPr lang="en-US" altLang="en-US" dirty="0">
                    <a:latin typeface="Arial" panose="020B0604020202020204" pitchFamily="34" charset="0"/>
                    <a:ea typeface="ＭＳ Ｐゴシック" panose="020B0600070205080204" pitchFamily="34" charset="-128"/>
                    <a:sym typeface="Symbol" pitchFamily="2" charset="2"/>
                  </a:rPr>
                  <a:t>between 0 and 1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</a:rPr>
                  <a:t>m (table size): specific value not critical (power of 2 OK)</a:t>
                </a:r>
              </a:p>
            </p:txBody>
          </p:sp>
        </mc:Choice>
        <mc:Fallback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22F32268-79C3-2C4D-904D-78BFBACF2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05865"/>
                <a:ext cx="10972800" cy="3294735"/>
              </a:xfrm>
              <a:blipFill>
                <a:blip r:embed="rId3"/>
                <a:stretch>
                  <a:fillRect l="-1278" t="-2403" r="-222" b="-40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0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D1985B0-3C72-ED4A-ACED-FE98F004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87629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Multiplication Method Example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22F32268-79C3-2C4D-904D-78BFBACF2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10972800" cy="3294735"/>
              </a:xfrm>
            </p:spPr>
            <p:txBody>
              <a:bodyPr/>
              <a:lstStyle/>
              <a:p>
                <a:r>
                  <a:rPr lang="en-US" altLang="en-US" sz="2800" dirty="0" smtClean="0">
                    <a:ea typeface="ＭＳ Ｐゴシック" panose="020B0600070205080204" pitchFamily="34" charset="-128"/>
                  </a:rPr>
                  <a:t>Use the Multiplication Method to find H(10 000) given the following</a:t>
                </a: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sz="2400" dirty="0" smtClean="0">
                    <a:ea typeface="ＭＳ Ｐゴシック" panose="020B0600070205080204" pitchFamily="34" charset="-128"/>
                  </a:rPr>
                  <a:t>A 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5</m:t>
                        </m:r>
                      </m:e>
                    </m:rad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−1)/2</m:t>
                    </m:r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sz="2400" dirty="0" smtClean="0">
                    <a:ea typeface="ＭＳ Ｐゴシック" panose="020B0600070205080204" pitchFamily="34" charset="-128"/>
                  </a:rPr>
                  <a:t>m 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(table size): </a:t>
                </a:r>
                <a:r>
                  <a:rPr lang="en-US" altLang="en-US" sz="2400" dirty="0" smtClean="0">
                    <a:ea typeface="ＭＳ Ｐゴシック" panose="020B0600070205080204" pitchFamily="34" charset="-128"/>
                  </a:rPr>
                  <a:t>64</a:t>
                </a:r>
              </a:p>
              <a:p>
                <a:r>
                  <a:rPr lang="en-US" altLang="en-US" sz="2800" dirty="0" smtClean="0">
                    <a:ea typeface="ＭＳ Ｐゴシック" panose="020B0600070205080204" pitchFamily="34" charset="-128"/>
                    <a:sym typeface="Symbol" pitchFamily="2" charset="2"/>
                  </a:rPr>
                  <a:t>As a reminder:</a:t>
                </a:r>
              </a:p>
              <a:p>
                <a:pPr lvl="1"/>
                <a:r>
                  <a:rPr lang="en-US" altLang="en-US" sz="2400" dirty="0" smtClean="0">
                    <a:ea typeface="ＭＳ Ｐゴシック" panose="020B0600070205080204" pitchFamily="34" charset="-128"/>
                    <a:sym typeface="Symbol" pitchFamily="2" charset="2"/>
                  </a:rPr>
                  <a:t>H(k</a:t>
                </a:r>
                <a:r>
                  <a:rPr lang="en-US" altLang="en-US" sz="2400" dirty="0">
                    <a:ea typeface="ＭＳ Ｐゴシック" panose="020B0600070205080204" pitchFamily="34" charset="-128"/>
                    <a:sym typeface="Symbol" pitchFamily="2" charset="2"/>
                  </a:rPr>
                  <a:t>) = </a:t>
                </a:r>
                <a:r>
                  <a:rPr lang="en-US" altLang="en-US" sz="2400" dirty="0" smtClean="0">
                    <a:ea typeface="ＭＳ Ｐゴシック" panose="020B0600070205080204" pitchFamily="34" charset="-128"/>
                    <a:sym typeface="Symbol" pitchFamily="2" charset="2"/>
                  </a:rPr>
                  <a:t> </a:t>
                </a:r>
                <a:r>
                  <a:rPr lang="en-US" altLang="en-US" sz="2400" dirty="0" smtClean="0">
                    <a:sym typeface="Symbol" pitchFamily="2" charset="2"/>
                  </a:rPr>
                  <a:t>m </a:t>
                </a:r>
                <a:r>
                  <a:rPr lang="en-US" altLang="en-US" sz="2400" dirty="0">
                    <a:ea typeface="ＭＳ Ｐゴシック" panose="020B0600070205080204" pitchFamily="34" charset="-128"/>
                    <a:sym typeface="Symbol" pitchFamily="2" charset="2"/>
                  </a:rPr>
                  <a:t>( kA mod 1 ) </a:t>
                </a:r>
                <a:r>
                  <a:rPr lang="en-US" altLang="en-US" sz="2400" dirty="0">
                    <a:sym typeface="Symbol" pitchFamily="2" charset="2"/>
                  </a:rPr>
                  <a:t></a:t>
                </a:r>
                <a:r>
                  <a:rPr lang="en-US" altLang="en-US" sz="2400" i="1" dirty="0">
                    <a:ea typeface="ＭＳ Ｐゴシック" panose="020B0600070205080204" pitchFamily="34" charset="-128"/>
                    <a:sym typeface="Symbol" pitchFamily="2" charset="2"/>
                  </a:rPr>
                  <a:t>   	// kA mod 1: fractional part of </a:t>
                </a:r>
                <a:r>
                  <a:rPr lang="en-US" altLang="en-US" sz="2400" i="1" dirty="0" smtClean="0">
                    <a:ea typeface="ＭＳ Ｐゴシック" panose="020B0600070205080204" pitchFamily="34" charset="-128"/>
                    <a:sym typeface="Symbol" pitchFamily="2" charset="2"/>
                  </a:rPr>
                  <a:t>kA</a:t>
                </a:r>
                <a:endParaRPr lang="en-US" altLang="en-US" sz="2400" i="1" dirty="0"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22F32268-79C3-2C4D-904D-78BFBACF2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10972800" cy="3294735"/>
              </a:xfrm>
              <a:blipFill>
                <a:blip r:embed="rId3"/>
                <a:stretch>
                  <a:fillRect l="-1000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812EF5-B80A-A446-8B1E-97A605C38F5E}"/>
              </a:ext>
            </a:extLst>
          </p:cNvPr>
          <p:cNvSpPr txBox="1">
            <a:spLocks/>
          </p:cNvSpPr>
          <p:nvPr/>
        </p:nvSpPr>
        <p:spPr bwMode="auto">
          <a:xfrm>
            <a:off x="1752600" y="5105400"/>
            <a:ext cx="8686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D1985B0-3C72-ED4A-ACED-FE98F004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87629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Multiplication Method Example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22F32268-79C3-2C4D-904D-78BFBACF2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10972800" cy="3294735"/>
              </a:xfrm>
            </p:spPr>
            <p:txBody>
              <a:bodyPr/>
              <a:lstStyle/>
              <a:p>
                <a:r>
                  <a:rPr lang="en-US" altLang="en-US" sz="2800" dirty="0" smtClean="0">
                    <a:ea typeface="ＭＳ Ｐゴシック" panose="020B0600070205080204" pitchFamily="34" charset="-128"/>
                  </a:rPr>
                  <a:t>Use the Multiplication Method to find H(10 000) given the following</a:t>
                </a: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sz="2400" dirty="0" smtClean="0">
                    <a:ea typeface="ＭＳ Ｐゴシック" panose="020B0600070205080204" pitchFamily="34" charset="-128"/>
                  </a:rPr>
                  <a:t>A 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5</m:t>
                        </m:r>
                      </m:e>
                    </m:rad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−1)/2</m:t>
                    </m:r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sz="2400" dirty="0" smtClean="0">
                    <a:ea typeface="ＭＳ Ｐゴシック" panose="020B0600070205080204" pitchFamily="34" charset="-128"/>
                  </a:rPr>
                  <a:t>m 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(table size): </a:t>
                </a:r>
                <a:r>
                  <a:rPr lang="en-US" altLang="en-US" sz="2400" dirty="0" smtClean="0">
                    <a:ea typeface="ＭＳ Ｐゴシック" panose="020B0600070205080204" pitchFamily="34" charset="-128"/>
                  </a:rPr>
                  <a:t>64</a:t>
                </a:r>
              </a:p>
              <a:p>
                <a:r>
                  <a:rPr lang="en-US" altLang="en-US" sz="2800" dirty="0" smtClean="0">
                    <a:ea typeface="ＭＳ Ｐゴシック" panose="020B0600070205080204" pitchFamily="34" charset="-128"/>
                    <a:sym typeface="Symbol" pitchFamily="2" charset="2"/>
                  </a:rPr>
                  <a:t>As a reminder:</a:t>
                </a:r>
              </a:p>
              <a:p>
                <a:pPr lvl="1"/>
                <a:r>
                  <a:rPr lang="en-US" altLang="en-US" sz="2400" dirty="0" smtClean="0">
                    <a:ea typeface="ＭＳ Ｐゴシック" panose="020B0600070205080204" pitchFamily="34" charset="-128"/>
                    <a:sym typeface="Symbol" pitchFamily="2" charset="2"/>
                  </a:rPr>
                  <a:t>H(k</a:t>
                </a:r>
                <a:r>
                  <a:rPr lang="en-US" altLang="en-US" sz="2400" dirty="0">
                    <a:ea typeface="ＭＳ Ｐゴシック" panose="020B0600070205080204" pitchFamily="34" charset="-128"/>
                    <a:sym typeface="Symbol" pitchFamily="2" charset="2"/>
                  </a:rPr>
                  <a:t>) = </a:t>
                </a:r>
                <a:r>
                  <a:rPr lang="en-US" altLang="en-US" sz="2400" dirty="0" smtClean="0">
                    <a:ea typeface="ＭＳ Ｐゴシック" panose="020B0600070205080204" pitchFamily="34" charset="-128"/>
                    <a:sym typeface="Symbol" pitchFamily="2" charset="2"/>
                  </a:rPr>
                  <a:t> </a:t>
                </a:r>
                <a:r>
                  <a:rPr lang="en-US" altLang="en-US" sz="2400" dirty="0" smtClean="0">
                    <a:sym typeface="Symbol" pitchFamily="2" charset="2"/>
                  </a:rPr>
                  <a:t>m </a:t>
                </a:r>
                <a:r>
                  <a:rPr lang="en-US" altLang="en-US" sz="2400" dirty="0">
                    <a:ea typeface="ＭＳ Ｐゴシック" panose="020B0600070205080204" pitchFamily="34" charset="-128"/>
                    <a:sym typeface="Symbol" pitchFamily="2" charset="2"/>
                  </a:rPr>
                  <a:t>( kA mod 1 ) </a:t>
                </a:r>
                <a:r>
                  <a:rPr lang="en-US" altLang="en-US" sz="2400" dirty="0">
                    <a:sym typeface="Symbol" pitchFamily="2" charset="2"/>
                  </a:rPr>
                  <a:t></a:t>
                </a:r>
                <a:r>
                  <a:rPr lang="en-US" altLang="en-US" sz="2400" i="1" dirty="0">
                    <a:ea typeface="ＭＳ Ｐゴシック" panose="020B0600070205080204" pitchFamily="34" charset="-128"/>
                    <a:sym typeface="Symbol" pitchFamily="2" charset="2"/>
                  </a:rPr>
                  <a:t>   	// kA mod 1: fractional part of </a:t>
                </a:r>
                <a:r>
                  <a:rPr lang="en-US" altLang="en-US" sz="2400" i="1" dirty="0" smtClean="0">
                    <a:ea typeface="ＭＳ Ｐゴシック" panose="020B0600070205080204" pitchFamily="34" charset="-128"/>
                    <a:sym typeface="Symbol" pitchFamily="2" charset="2"/>
                  </a:rPr>
                  <a:t>kA</a:t>
                </a:r>
                <a:endParaRPr lang="en-US" altLang="en-US" sz="2400" i="1" dirty="0"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22F32268-79C3-2C4D-904D-78BFBACF2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10972800" cy="3294735"/>
              </a:xfrm>
              <a:blipFill>
                <a:blip r:embed="rId3"/>
                <a:stretch>
                  <a:fillRect l="-1000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812EF5-B80A-A446-8B1E-97A605C38F5E}"/>
              </a:ext>
            </a:extLst>
          </p:cNvPr>
          <p:cNvSpPr txBox="1">
            <a:spLocks/>
          </p:cNvSpPr>
          <p:nvPr/>
        </p:nvSpPr>
        <p:spPr bwMode="auto">
          <a:xfrm>
            <a:off x="1752600" y="5105400"/>
            <a:ext cx="8686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099826-5368-1245-B0FA-676188E44201}"/>
                  </a:ext>
                </a:extLst>
              </p:cNvPr>
              <p:cNvSpPr txBox="1"/>
              <p:nvPr/>
            </p:nvSpPr>
            <p:spPr>
              <a:xfrm>
                <a:off x="1447800" y="3810000"/>
                <a:ext cx="8991600" cy="2239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Solution</a:t>
                </a:r>
              </a:p>
              <a:p>
                <a:endParaRPr lang="en-US" sz="900" dirty="0"/>
              </a:p>
              <a:p>
                <a:endParaRPr lang="en-US" sz="2400" dirty="0"/>
              </a:p>
              <a:p>
                <a:r>
                  <a:rPr lang="en-US" altLang="en-US" sz="2400" dirty="0">
                    <a:sym typeface="Symbol" pitchFamily="2" charset="2"/>
                  </a:rPr>
                  <a:t>kA mod 1 = (10000 * </a:t>
                </a:r>
                <a14:m>
                  <m:oMath xmlns:m="http://schemas.openxmlformats.org/officeDocument/2006/math">
                    <m:r>
                      <a:rPr lang="en-US" altLang="en-US" sz="2400" i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en-US" sz="2400" i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en-US" sz="2400" dirty="0"/>
                  <a:t>) mod 1 = 0.339887…</a:t>
                </a:r>
              </a:p>
              <a:p>
                <a:endParaRPr lang="en-US" altLang="en-US" sz="2400" dirty="0" smtClean="0"/>
              </a:p>
              <a:p>
                <a:r>
                  <a:rPr lang="en-US" altLang="en-US" sz="2400" dirty="0" smtClean="0"/>
                  <a:t>H(10000</a:t>
                </a:r>
                <a:r>
                  <a:rPr lang="en-US" altLang="en-US" sz="2400" dirty="0"/>
                  <a:t>) = </a:t>
                </a:r>
                <a:r>
                  <a:rPr lang="en-US" altLang="en-US" sz="2400" dirty="0">
                    <a:sym typeface="Symbol" pitchFamily="2" charset="2"/>
                  </a:rPr>
                  <a:t>64 * 0.339887  = 21.7527688  = 21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099826-5368-1245-B0FA-676188E4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10000"/>
                <a:ext cx="8991600" cy="2239139"/>
              </a:xfrm>
              <a:prstGeom prst="rect">
                <a:avLst/>
              </a:prstGeom>
              <a:blipFill>
                <a:blip r:embed="rId4"/>
                <a:stretch>
                  <a:fillRect l="-1085" t="-3542" b="-5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2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449C78C-A190-4744-A011-7EFD588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516E6873-211E-1C47-9155-CBC1E255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Content Addressable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Implementation: Hashing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Hash Functions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Conflict Resolution via Open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Addressing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Introduction and Operations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Probe Functions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E0BFB7AE-90FF-B546-A83D-ADFC2B0A9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Tables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</a:t>
            </a:r>
            <a:r>
              <a:rPr lang="en-US" altLang="en-US" dirty="0">
                <a:ea typeface="ＭＳ Ｐゴシック" panose="020B0600070205080204" pitchFamily="34" charset="-128"/>
              </a:rPr>
              <a:t>3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Open Addressing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012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1864951-F282-A144-8A7F-15807F5B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EEEF06DA-84E2-D741-934A-BA3DF970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D9D9D9"/>
                </a:solidFill>
                <a:ea typeface="ＭＳ Ｐゴシック" panose="020B0600070205080204" pitchFamily="34" charset="-128"/>
              </a:rPr>
              <a:t>Content Addressable Memory</a:t>
            </a:r>
          </a:p>
          <a:p>
            <a:r>
              <a:rPr lang="en-US" altLang="en-US" dirty="0">
                <a:solidFill>
                  <a:srgbClr val="D9D9D9"/>
                </a:solidFill>
                <a:ea typeface="ＭＳ Ｐゴシック" panose="020B0600070205080204" pitchFamily="34" charset="-128"/>
              </a:rPr>
              <a:t>Implementation: Hashing</a:t>
            </a:r>
          </a:p>
          <a:p>
            <a:r>
              <a:rPr lang="en-US" altLang="en-US" dirty="0">
                <a:solidFill>
                  <a:srgbClr val="D9D9D9"/>
                </a:solidFill>
                <a:ea typeface="ＭＳ Ｐゴシック" panose="020B0600070205080204" pitchFamily="34" charset="-128"/>
              </a:rPr>
              <a:t>Hash Functions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Conflict Resolution via Open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Addressing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Introduction and Operations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Probe Functions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B165F76C-79BD-B14B-9F0D-B8880588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82563"/>
            <a:ext cx="8229600" cy="1143001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 Addressing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FD2CD3D-FE37-EF4C-9245-6991A788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11201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Alternate conflict resolution scheme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All data items reside in the table itself (no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use of a linked list for conflicts)</a:t>
            </a:r>
            <a:endParaRPr lang="en-US" altLang="en-US" sz="3600" dirty="0">
              <a:ea typeface="ＭＳ Ｐゴシック" panose="020B0600070205080204" pitchFamily="34" charset="-128"/>
            </a:endParaRP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Basic idea: If the hashed table entry is taken, select another table entry by computing a 2</a:t>
            </a:r>
            <a:r>
              <a:rPr lang="en-US" altLang="en-US" sz="3600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sz="3600" dirty="0">
                <a:ea typeface="ＭＳ Ｐゴシック" panose="020B0600070205080204" pitchFamily="34" charset="-128"/>
              </a:rPr>
              <a:t> choice (and if need be, 3</a:t>
            </a:r>
            <a:r>
              <a:rPr lang="en-US" altLang="en-US" sz="3600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en-US" sz="3600" dirty="0">
                <a:ea typeface="ＭＳ Ｐゴシック" panose="020B0600070205080204" pitchFamily="34" charset="-128"/>
              </a:rPr>
              <a:t> choice, etc.)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Compute H(k,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ea typeface="ＭＳ Ｐゴシック" panose="020B0600070205080204" pitchFamily="34" charset="-128"/>
              </a:rPr>
              <a:t>), H(k,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</a:rPr>
              <a:t>), H(k,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ea typeface="ＭＳ Ｐゴシック" panose="020B0600070205080204" pitchFamily="34" charset="-128"/>
              </a:rPr>
              <a:t>), … H(k,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m-1</a:t>
            </a:r>
            <a:r>
              <a:rPr lang="en-US" altLang="en-US" sz="32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Insert: Use the first empty slot in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sequence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Compute sequence of slots rather than following pointers (saves memory)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Sequence of positions examined (probed) depends on the key being inserted, rather than being a fixed order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A4167B5D-D540-774B-A349-D255C76D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Open Addressing Example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FAF343B8-6198-4946-BC7D-78D23692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5562600"/>
            <a:ext cx="8229600" cy="1219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 the Key is NULL, the entry is empty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Insert (“book”, “Something to read”)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FB23C7-2933-804F-9ABF-1F573B9B6878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824038"/>
          <a:ext cx="7010400" cy="30527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6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2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desk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Furniture used to</a:t>
                      </a:r>
                      <a:r>
                        <a:rPr lang="en-US" sz="2400" baseline="0" dirty="0"/>
                        <a:t> read, write, or do other work</a:t>
                      </a:r>
                      <a:endParaRPr lang="en-US" sz="24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lamp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Device used to give light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9D7F11E7-233E-1246-8A46-09AE108145C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49436"/>
            <a:ext cx="2057400" cy="893760"/>
            <a:chOff x="0" y="1849968"/>
            <a:chExt cx="2057400" cy="893232"/>
          </a:xfrm>
        </p:grpSpPr>
        <p:sp>
          <p:nvSpPr>
            <p:cNvPr id="31771" name="TextBox 4">
              <a:extLst>
                <a:ext uri="{FF2B5EF4-FFF2-40B4-BE49-F238E27FC236}">
                  <a16:creationId xmlns:a16="http://schemas.microsoft.com/office/drawing/2014/main" id="{868E1273-4771-F741-B7F9-B644A2D37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49968"/>
              <a:ext cx="1479892" cy="6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Key -&gt; index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H(“book”,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800" dirty="0">
                  <a:latin typeface="Arial" panose="020B0604020202020204" pitchFamily="34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255D6F-FDDF-5F49-946C-AC67FF3AD4BB}"/>
                </a:ext>
              </a:extLst>
            </p:cNvPr>
            <p:cNvCxnSpPr>
              <a:cxnSpLocks noChangeShapeType="1"/>
              <a:stCxn id="31771" idx="3"/>
            </p:cNvCxnSpPr>
            <p:nvPr/>
          </p:nvCxnSpPr>
          <p:spPr bwMode="auto">
            <a:xfrm>
              <a:off x="1479550" y="2173625"/>
              <a:ext cx="577850" cy="5695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DE8AF1-253B-8D49-9CB7-F0BC286C912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602040"/>
            <a:ext cx="2057400" cy="893760"/>
            <a:chOff x="0" y="1849968"/>
            <a:chExt cx="2057400" cy="893232"/>
          </a:xfrm>
        </p:grpSpPr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D4F65032-5517-8444-BEA2-4F4B83967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49968"/>
              <a:ext cx="1479892" cy="6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Key -&gt; index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H(“book”,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dirty="0">
                  <a:latin typeface="Arial" panose="020B0604020202020204" pitchFamily="34" charset="0"/>
                </a:rPr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E630E4-8996-F747-9D17-835C47C99BF3}"/>
                </a:ext>
              </a:extLst>
            </p:cNvPr>
            <p:cNvCxnSpPr>
              <a:cxnSpLocks noChangeShapeType="1"/>
              <a:stCxn id="14" idx="3"/>
            </p:cNvCxnSpPr>
            <p:nvPr/>
          </p:nvCxnSpPr>
          <p:spPr bwMode="auto">
            <a:xfrm>
              <a:off x="1479550" y="2173625"/>
              <a:ext cx="577850" cy="5695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843DE19-20F3-4F42-BFA2-71B89C8E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Open </a:t>
            </a:r>
            <a:r>
              <a:rPr lang="en-US" altLang="en-US" smtClean="0">
                <a:ea typeface="ＭＳ Ｐゴシック" panose="020B0600070205080204" pitchFamily="34" charset="-128"/>
              </a:rPr>
              <a:t>Addressing Example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B9A2B7-AE9D-D64B-900F-C76B6CB46506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824038"/>
          <a:ext cx="7010400" cy="30527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6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2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desk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Furniture used to</a:t>
                      </a:r>
                      <a:r>
                        <a:rPr lang="en-US" sz="2400" baseline="0" dirty="0"/>
                        <a:t> read, write, or do other work</a:t>
                      </a:r>
                      <a:endParaRPr lang="en-US" sz="24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lamp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Device used to give light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book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Something</a:t>
                      </a:r>
                      <a:r>
                        <a:rPr lang="en-US" sz="2400" baseline="0" dirty="0"/>
                        <a:t> to read</a:t>
                      </a:r>
                      <a:endParaRPr lang="en-US" sz="24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790" name="Group 29">
            <a:extLst>
              <a:ext uri="{FF2B5EF4-FFF2-40B4-BE49-F238E27FC236}">
                <a16:creationId xmlns:a16="http://schemas.microsoft.com/office/drawing/2014/main" id="{6F8A9E8D-ECB1-584D-AF06-B7AB66E7FCF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49438"/>
            <a:ext cx="2057400" cy="893762"/>
            <a:chOff x="0" y="1849967"/>
            <a:chExt cx="2057400" cy="893233"/>
          </a:xfrm>
        </p:grpSpPr>
        <p:sp>
          <p:nvSpPr>
            <p:cNvPr id="32795" name="TextBox 4">
              <a:extLst>
                <a:ext uri="{FF2B5EF4-FFF2-40B4-BE49-F238E27FC236}">
                  <a16:creationId xmlns:a16="http://schemas.microsoft.com/office/drawing/2014/main" id="{7FA3F802-22E8-CB40-B667-6A004747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49967"/>
              <a:ext cx="14798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Key -&gt; index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H(“book”,0)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D8B443-D2DE-CC4C-9E2A-4B641A891A03}"/>
                </a:ext>
              </a:extLst>
            </p:cNvPr>
            <p:cNvCxnSpPr>
              <a:cxnSpLocks noChangeShapeType="1"/>
              <a:stCxn id="32795" idx="3"/>
            </p:cNvCxnSpPr>
            <p:nvPr/>
          </p:nvCxnSpPr>
          <p:spPr bwMode="auto">
            <a:xfrm>
              <a:off x="1479550" y="2173625"/>
              <a:ext cx="577850" cy="5695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92" name="Content Placeholder 2">
            <a:extLst>
              <a:ext uri="{FF2B5EF4-FFF2-40B4-BE49-F238E27FC236}">
                <a16:creationId xmlns:a16="http://schemas.microsoft.com/office/drawing/2014/main" id="{6B38C7DB-E4CB-EE47-86BC-BABFC7A0D925}"/>
              </a:ext>
            </a:extLst>
          </p:cNvPr>
          <p:cNvSpPr txBox="1">
            <a:spLocks/>
          </p:cNvSpPr>
          <p:nvPr/>
        </p:nvSpPr>
        <p:spPr bwMode="auto">
          <a:xfrm>
            <a:off x="1828800" y="55626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If the Key is NULL, the entry is empty</a:t>
            </a:r>
          </a:p>
          <a:p>
            <a:r>
              <a:rPr lang="en-US" altLang="en-US" dirty="0"/>
              <a:t>Insert (“book”, “Something to read”)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383194-A5B4-2242-B201-FAA8068204E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602040"/>
            <a:ext cx="2057400" cy="893760"/>
            <a:chOff x="0" y="1849968"/>
            <a:chExt cx="2057400" cy="893232"/>
          </a:xfrm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D1D2D222-DCF6-2D4D-A36D-968622FB1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49968"/>
              <a:ext cx="1479892" cy="6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Key -&gt; index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H(“book”,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dirty="0">
                  <a:latin typeface="Arial" panose="020B0604020202020204" pitchFamily="34" charset="0"/>
                </a:rPr>
                <a:t>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3128BE-45B3-0047-AC2D-BAD577F27C04}"/>
                </a:ext>
              </a:extLst>
            </p:cNvPr>
            <p:cNvCxnSpPr>
              <a:cxnSpLocks noChangeShapeType="1"/>
              <a:stCxn id="12" idx="3"/>
            </p:cNvCxnSpPr>
            <p:nvPr/>
          </p:nvCxnSpPr>
          <p:spPr bwMode="auto">
            <a:xfrm>
              <a:off x="1479550" y="2173625"/>
              <a:ext cx="577850" cy="5695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3AC73A0F-B6B9-BA4C-AD28-93D9FD8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Search and Deletions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6D9A-D6E4-D343-8D81-58D6B94A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Search: examine hash table entries until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The item is found (return hash table entry),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An empty slot (NULL) is encountered (return “not found”), or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Have tried m times to find the item where m is the size of the hash table (return “not found”)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Deletion?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Mark the slot containing the deleted entry as empty (NULL)?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843DE19-20F3-4F42-BFA2-71B89C8E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Deletion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B9A2B7-AE9D-D64B-900F-C76B6CB46506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824038"/>
          <a:ext cx="7010400" cy="30527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6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2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desk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Furniture used to</a:t>
                      </a:r>
                      <a:r>
                        <a:rPr lang="en-US" sz="2400" baseline="0" dirty="0"/>
                        <a:t> read, write, or do other work</a:t>
                      </a:r>
                      <a:endParaRPr lang="en-US" sz="24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lamp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Device used to give light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book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Something</a:t>
                      </a:r>
                      <a:r>
                        <a:rPr lang="en-US" sz="2400" baseline="0" dirty="0"/>
                        <a:t> to read</a:t>
                      </a:r>
                      <a:endParaRPr lang="en-US" sz="24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790" name="Group 29">
            <a:extLst>
              <a:ext uri="{FF2B5EF4-FFF2-40B4-BE49-F238E27FC236}">
                <a16:creationId xmlns:a16="http://schemas.microsoft.com/office/drawing/2014/main" id="{6F8A9E8D-ECB1-584D-AF06-B7AB66E7FCF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49438"/>
            <a:ext cx="2057400" cy="893762"/>
            <a:chOff x="0" y="1849967"/>
            <a:chExt cx="2057400" cy="893233"/>
          </a:xfrm>
        </p:grpSpPr>
        <p:sp>
          <p:nvSpPr>
            <p:cNvPr id="32795" name="TextBox 4">
              <a:extLst>
                <a:ext uri="{FF2B5EF4-FFF2-40B4-BE49-F238E27FC236}">
                  <a16:creationId xmlns:a16="http://schemas.microsoft.com/office/drawing/2014/main" id="{7FA3F802-22E8-CB40-B667-6A004747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49967"/>
              <a:ext cx="14798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Key -&gt; index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H(“book”,0)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D8B443-D2DE-CC4C-9E2A-4B641A891A03}"/>
                </a:ext>
              </a:extLst>
            </p:cNvPr>
            <p:cNvCxnSpPr>
              <a:cxnSpLocks noChangeShapeType="1"/>
              <a:stCxn id="32795" idx="3"/>
            </p:cNvCxnSpPr>
            <p:nvPr/>
          </p:nvCxnSpPr>
          <p:spPr bwMode="auto">
            <a:xfrm>
              <a:off x="1479550" y="2173625"/>
              <a:ext cx="577850" cy="5695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92" name="Content Placeholder 2">
            <a:extLst>
              <a:ext uri="{FF2B5EF4-FFF2-40B4-BE49-F238E27FC236}">
                <a16:creationId xmlns:a16="http://schemas.microsoft.com/office/drawing/2014/main" id="{6B38C7DB-E4CB-EE47-86BC-BABFC7A0D925}"/>
              </a:ext>
            </a:extLst>
          </p:cNvPr>
          <p:cNvSpPr txBox="1">
            <a:spLocks/>
          </p:cNvSpPr>
          <p:nvPr/>
        </p:nvSpPr>
        <p:spPr bwMode="auto">
          <a:xfrm>
            <a:off x="1828800" y="50292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/>
              <a:t>Delete “desk”: mark entry as NULL</a:t>
            </a:r>
          </a:p>
          <a:p>
            <a:r>
              <a:rPr lang="en-US" altLang="en-US" sz="2800" dirty="0"/>
              <a:t>Search (“book”): return not found!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383194-A5B4-2242-B201-FAA8068204E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602040"/>
            <a:ext cx="2057400" cy="893760"/>
            <a:chOff x="0" y="1849968"/>
            <a:chExt cx="2057400" cy="893232"/>
          </a:xfrm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D1D2D222-DCF6-2D4D-A36D-968622FB1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49968"/>
              <a:ext cx="1479892" cy="6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Key -&gt; index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H(“book”,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dirty="0">
                  <a:latin typeface="Arial" panose="020B0604020202020204" pitchFamily="34" charset="0"/>
                </a:rPr>
                <a:t>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3128BE-45B3-0047-AC2D-BAD577F27C04}"/>
                </a:ext>
              </a:extLst>
            </p:cNvPr>
            <p:cNvCxnSpPr>
              <a:cxnSpLocks noChangeShapeType="1"/>
              <a:stCxn id="12" idx="3"/>
            </p:cNvCxnSpPr>
            <p:nvPr/>
          </p:nvCxnSpPr>
          <p:spPr bwMode="auto">
            <a:xfrm>
              <a:off x="1479550" y="2173625"/>
              <a:ext cx="577850" cy="5695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7EF1E5-6430-9B4F-92F4-48936AF0B1D5}"/>
              </a:ext>
            </a:extLst>
          </p:cNvPr>
          <p:cNvGrpSpPr/>
          <p:nvPr/>
        </p:nvGrpSpPr>
        <p:grpSpPr>
          <a:xfrm>
            <a:off x="3505201" y="2667001"/>
            <a:ext cx="840295" cy="614065"/>
            <a:chOff x="1981200" y="2667000"/>
            <a:chExt cx="840295" cy="614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01C1D5-4E9A-574A-A6A6-8732858F5EE3}"/>
                </a:ext>
              </a:extLst>
            </p:cNvPr>
            <p:cNvSpPr txBox="1"/>
            <p:nvPr/>
          </p:nvSpPr>
          <p:spPr>
            <a:xfrm>
              <a:off x="1981200" y="2819400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+mn-lt"/>
                </a:rPr>
                <a:t>NULL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7FC9F3-39A8-6341-83AF-89225948795E}"/>
                </a:ext>
              </a:extLst>
            </p:cNvPr>
            <p:cNvGrpSpPr/>
            <p:nvPr/>
          </p:nvGrpSpPr>
          <p:grpSpPr>
            <a:xfrm>
              <a:off x="2209800" y="2667000"/>
              <a:ext cx="533400" cy="228600"/>
              <a:chOff x="304800" y="1524000"/>
              <a:chExt cx="533400" cy="2286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F1EF820-D3B9-2B48-B101-4039CBD70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1524000"/>
                <a:ext cx="533400" cy="22860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E02934D-D9DB-D346-83CB-5D628EE6E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4800" y="1524000"/>
                <a:ext cx="533400" cy="22860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FACFAF-4DF3-2049-9E8D-DF7677F8A436}"/>
              </a:ext>
            </a:extLst>
          </p:cNvPr>
          <p:cNvSpPr txBox="1"/>
          <p:nvPr/>
        </p:nvSpPr>
        <p:spPr>
          <a:xfrm>
            <a:off x="1676400" y="6172200"/>
            <a:ext cx="910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Deletion: Cannot simply mark deleted entry as NULL (empty)</a:t>
            </a:r>
          </a:p>
        </p:txBody>
      </p:sp>
    </p:spTree>
    <p:extLst>
      <p:ext uri="{BB962C8B-B14F-4D97-AF65-F5344CB8AC3E}">
        <p14:creationId xmlns:p14="http://schemas.microsoft.com/office/powerpoint/2010/main" val="25591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3AC73A0F-B6B9-BA4C-AD28-93D9FD8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 Table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6D9A-D6E4-D343-8D81-58D6B94A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Deletion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Mark a deleted entry as “deleted” (different from empty)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Search</a:t>
            </a:r>
          </a:p>
          <a:p>
            <a:pPr lvl="1"/>
            <a:r>
              <a:rPr lang="en-US" altLang="en-US" sz="3200" dirty="0"/>
              <a:t>If “deleted” entry is encountered, continue search (same as if entry is full)</a:t>
            </a:r>
            <a:endParaRPr lang="en-US" altLang="en-US" sz="3600" dirty="0"/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Insertion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Insert a new item into the first empty or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deleted </a:t>
            </a:r>
            <a:r>
              <a:rPr lang="en-US" altLang="en-US" sz="3200" dirty="0">
                <a:ea typeface="ＭＳ Ｐゴシック" panose="020B0600070205080204" pitchFamily="34" charset="-128"/>
              </a:rPr>
              <a:t>slot that is encountered</a:t>
            </a:r>
            <a:endParaRPr lang="en-US" altLang="en-US" sz="3200" dirty="0"/>
          </a:p>
          <a:p>
            <a:pPr>
              <a:buFont typeface="Arial" charset="0"/>
              <a:buChar char="•"/>
              <a:defRPr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568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0158E313-1242-664A-B776-68DA566E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Open Addressing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Pseudo-code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71D16D41-D604-7341-BFE1-36459CB8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6" y="723900"/>
            <a:ext cx="6603274" cy="26670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Insert (T, x)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for (i=0; i&lt;m; i++)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	j=H(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x.key,i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	if ((T[j] == </a:t>
            </a: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____) 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|| (T[j</a:t>
            </a: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]==____))</a:t>
            </a:r>
            <a:endParaRPr lang="en-US" altLang="en-US" sz="20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{T[j</a:t>
            </a: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]=____;  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return j; }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error (“Hash Table Overflow”);</a:t>
            </a:r>
          </a:p>
          <a:p>
            <a:pPr marL="0" indent="0">
              <a:buNone/>
            </a:pPr>
            <a:endParaRPr lang="en-US" altLang="en-US" sz="2000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32B7E7-5BE4-934E-9A3F-6CC04D81C9D4}"/>
              </a:ext>
            </a:extLst>
          </p:cNvPr>
          <p:cNvSpPr txBox="1">
            <a:spLocks/>
          </p:cNvSpPr>
          <p:nvPr/>
        </p:nvSpPr>
        <p:spPr bwMode="auto">
          <a:xfrm>
            <a:off x="0" y="4267200"/>
            <a:ext cx="754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 smtClean="0">
                <a:latin typeface="Courier" pitchFamily="2" charset="0"/>
                <a:ea typeface="ＭＳ Ｐゴシック" panose="020B0600070205080204" pitchFamily="34" charset="-128"/>
              </a:rPr>
              <a:t>Delete (</a:t>
            </a:r>
            <a:r>
              <a:rPr lang="en-US" altLang="en-US" sz="2000" b="1" dirty="0" err="1" smtClean="0">
                <a:latin typeface="Courier" pitchFamily="2" charset="0"/>
                <a:ea typeface="ＭＳ Ｐゴシック" panose="020B0600070205080204" pitchFamily="34" charset="-128"/>
              </a:rPr>
              <a:t>T,k</a:t>
            </a:r>
            <a:r>
              <a:rPr lang="en-US" altLang="en-US" sz="2000" b="1" dirty="0" smtClean="0"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for (i=0; i&lt;m; i++)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	j=H(</a:t>
            </a:r>
            <a:r>
              <a:rPr lang="en-US" altLang="en-US" sz="2000" dirty="0" err="1" smtClean="0">
                <a:latin typeface="Courier" pitchFamily="2" charset="0"/>
                <a:ea typeface="ＭＳ Ｐゴシック" panose="020B0600070205080204" pitchFamily="34" charset="-128"/>
              </a:rPr>
              <a:t>k,i</a:t>
            </a: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	if (________) {T[j]=____; return “found”}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	if (________) return (“not found”);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return (“not found”);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 smtClean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16D41-D604-7341-BFE1-36459CB82BD9}"/>
              </a:ext>
            </a:extLst>
          </p:cNvPr>
          <p:cNvSpPr txBox="1">
            <a:spLocks/>
          </p:cNvSpPr>
          <p:nvPr/>
        </p:nvSpPr>
        <p:spPr bwMode="auto">
          <a:xfrm>
            <a:off x="5562600" y="2286000"/>
            <a:ext cx="6629400" cy="281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 smtClean="0">
                <a:latin typeface="Courier" pitchFamily="2" charset="0"/>
                <a:ea typeface="ＭＳ Ｐゴシック" panose="020B0600070205080204" pitchFamily="34" charset="-128"/>
              </a:rPr>
              <a:t>Search (</a:t>
            </a:r>
            <a:r>
              <a:rPr lang="en-US" altLang="en-US" sz="2000" b="1" dirty="0" err="1" smtClean="0">
                <a:latin typeface="Courier" pitchFamily="2" charset="0"/>
                <a:ea typeface="ＭＳ Ｐゴシック" panose="020B0600070205080204" pitchFamily="34" charset="-128"/>
              </a:rPr>
              <a:t>T,k</a:t>
            </a:r>
            <a:r>
              <a:rPr lang="en-US" altLang="en-US" sz="2000" b="1" dirty="0" smtClean="0"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for (i=0; i&lt;m; i++)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	j=H(</a:t>
            </a:r>
            <a:r>
              <a:rPr lang="en-US" altLang="en-US" sz="2000" dirty="0" err="1" smtClean="0">
                <a:latin typeface="Courier" pitchFamily="2" charset="0"/>
                <a:ea typeface="ＭＳ Ｐゴシック" panose="020B0600070205080204" pitchFamily="34" charset="-128"/>
              </a:rPr>
              <a:t>k,i</a:t>
            </a: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	if (________) return j;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	if (________) return (“not found”);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	// if ________ keep searching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Courier" pitchFamily="2" charset="0"/>
                <a:ea typeface="ＭＳ Ｐゴシック" panose="020B0600070205080204" pitchFamily="34" charset="-128"/>
              </a:rPr>
              <a:t>return (“not found”);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 smtClean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 smtClean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 smtClean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43800" y="742406"/>
            <a:ext cx="487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Complete the pseudo-code by finishing the incomplete statements.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1828800"/>
            <a:ext cx="685800" cy="298601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828800"/>
            <a:ext cx="685800" cy="298601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5334000"/>
            <a:ext cx="685800" cy="298601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5334000"/>
            <a:ext cx="1143000" cy="298601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5732929"/>
            <a:ext cx="1143000" cy="298601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63871" y="3352800"/>
            <a:ext cx="1143000" cy="298601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81800" y="3739999"/>
            <a:ext cx="1143000" cy="298601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86600" y="4120999"/>
            <a:ext cx="1143000" cy="298601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5000" y="2190947"/>
            <a:ext cx="685800" cy="298601"/>
          </a:xfrm>
          <a:prstGeom prst="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91E7DF9-563C-F440-9D44-41786768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Motivating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BA73-B78F-8C4B-B941-5A5C7F02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29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Create a dictionary that provides definitions of four-letter words</a:t>
            </a:r>
          </a:p>
          <a:p>
            <a:pPr marL="0" indent="0">
              <a:buNone/>
              <a:defRPr/>
            </a:pPr>
            <a:r>
              <a:rPr lang="en-US" dirty="0"/>
              <a:t>Operations: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: add a new word/definition to dictionary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: look up the definition of a specific word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: remove a word/definition from the </a:t>
            </a:r>
            <a:r>
              <a:rPr lang="en-US" dirty="0" smtClean="0"/>
              <a:t>dictionary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We could choose to use an array to implement our dictionary. What would be some advantages and disadvantages of this approach? Are there any potential pitfalls?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0158E313-1242-664A-B776-68DA566E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Open Addressing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Pseudo-code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71D16D41-D604-7341-BFE1-36459CB8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Insert (T, x)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for (i=0; i&lt;m; i++)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	j=H(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x.key,i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	if ((T[j] == 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NULL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 || (T[j]==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DELETED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))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{T[j]=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x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;  return j; }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error (“Hash Table Overflow”);</a:t>
            </a:r>
          </a:p>
          <a:p>
            <a:pPr marL="0" indent="0">
              <a:buNone/>
            </a:pPr>
            <a:endParaRPr lang="en-US" altLang="en-US" sz="20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Search (</a:t>
            </a:r>
            <a:r>
              <a:rPr lang="en-US" altLang="en-US" sz="2000" b="1" dirty="0" err="1">
                <a:latin typeface="Courier" pitchFamily="2" charset="0"/>
                <a:ea typeface="ＭＳ Ｐゴシック" panose="020B0600070205080204" pitchFamily="34" charset="-128"/>
              </a:rPr>
              <a:t>T,k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for (i=0; i&lt;m; i++)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	j=H(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k,i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	if (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T[j] == k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 return j;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	if (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T[j] == NULL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 return (“not found”);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	// if 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T[j] == DELETED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keep searching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return (“not found”);</a:t>
            </a:r>
          </a:p>
          <a:p>
            <a:pPr marL="0" indent="0">
              <a:buNone/>
            </a:pPr>
            <a:endParaRPr lang="en-US" altLang="en-US" sz="20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3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7C40EFB1-6BF0-7744-ADDC-3DD4D377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 Addressing Pseudo Code (cont.)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F32B7E7-5BE4-934E-9A3F-6CC04D81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286000"/>
            <a:ext cx="89916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</a:rPr>
              <a:t>Delete (</a:t>
            </a:r>
            <a:r>
              <a:rPr lang="en-US" altLang="en-US" sz="2400" b="1" dirty="0" err="1">
                <a:latin typeface="Courier" pitchFamily="2" charset="0"/>
                <a:ea typeface="ＭＳ Ｐゴシック" panose="020B0600070205080204" pitchFamily="34" charset="-128"/>
              </a:rPr>
              <a:t>T,k</a:t>
            </a: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for (i=0; i&lt;m; i++) {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	j=H(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k,i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	if (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T[j] == k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) {T[j]=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DELETED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; return “found”}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	if (</a:t>
            </a:r>
            <a:r>
              <a:rPr lang="en-US" altLang="en-US" sz="2400" b="1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T[j] == NULL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) return (“not found”);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return (“not found”);</a:t>
            </a:r>
          </a:p>
          <a:p>
            <a:pPr marL="0" indent="0">
              <a:buNone/>
            </a:pPr>
            <a:endParaRPr lang="en-US" altLang="en-US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29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E0BFB7AE-90FF-B546-A83D-ADFC2B0A9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Tables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4: Probe Functions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654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1864951-F282-A144-8A7F-15807F5B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EEEF06DA-84E2-D741-934A-BA3DF970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D9D9D9"/>
                </a:solidFill>
                <a:ea typeface="ＭＳ Ｐゴシック" panose="020B0600070205080204" pitchFamily="34" charset="-128"/>
              </a:rPr>
              <a:t>Content Addressable Memory</a:t>
            </a:r>
          </a:p>
          <a:p>
            <a:r>
              <a:rPr lang="en-US" altLang="en-US" dirty="0">
                <a:solidFill>
                  <a:srgbClr val="D9D9D9"/>
                </a:solidFill>
                <a:ea typeface="ＭＳ Ｐゴシック" panose="020B0600070205080204" pitchFamily="34" charset="-128"/>
              </a:rPr>
              <a:t>Implementation: Hashing</a:t>
            </a:r>
          </a:p>
          <a:p>
            <a:r>
              <a:rPr lang="en-US" altLang="en-US" dirty="0">
                <a:solidFill>
                  <a:srgbClr val="D9D9D9"/>
                </a:solidFill>
                <a:ea typeface="ＭＳ Ｐゴシック" panose="020B0600070205080204" pitchFamily="34" charset="-128"/>
              </a:rPr>
              <a:t>Hash Functions</a:t>
            </a:r>
          </a:p>
          <a:p>
            <a:r>
              <a:rPr lang="en-US" altLang="en-US" dirty="0">
                <a:solidFill>
                  <a:srgbClr val="D9D9D9"/>
                </a:solidFill>
                <a:ea typeface="ＭＳ Ｐゴシック" panose="020B0600070205080204" pitchFamily="34" charset="-128"/>
              </a:rPr>
              <a:t>Conflict Resolution via Open Addressing</a:t>
            </a:r>
          </a:p>
          <a:p>
            <a:pPr lvl="1"/>
            <a:r>
              <a:rPr lang="en-US" altLang="en-US" dirty="0">
                <a:solidFill>
                  <a:srgbClr val="D9D9D9"/>
                </a:solidFill>
                <a:ea typeface="ＭＳ Ｐゴシック" panose="020B0600070205080204" pitchFamily="34" charset="-128"/>
                <a:cs typeface="ＭＳ Ｐゴシック" charset="-128"/>
              </a:rPr>
              <a:t>Introduction and Operations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Probe Functions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1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5B599A37-DCCB-2640-9572-47535C90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Probe Functions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657B58A3-E11F-304C-BECB-722C2281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6019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Probe function: generates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, 3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en-US" dirty="0">
                <a:ea typeface="ＭＳ Ｐゴシック" panose="020B0600070205080204" pitchFamily="34" charset="-128"/>
              </a:rPr>
              <a:t>, etc. hash indices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Let H’(k) be the original hash function used to determine the initial probe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Collision: Use hash function H(</a:t>
            </a:r>
            <a:r>
              <a:rPr lang="en-US" altLang="en-US" dirty="0" err="1">
                <a:ea typeface="ＭＳ Ｐゴシック" panose="020B0600070205080204" pitchFamily="34" charset="-128"/>
              </a:rPr>
              <a:t>k,i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Set i=0 for initial </a:t>
            </a:r>
            <a:r>
              <a:rPr lang="en-US" altLang="en-US" dirty="0">
                <a:ea typeface="ＭＳ Ｐゴシック" panose="020B0600070205080204" pitchFamily="34" charset="-128"/>
              </a:rPr>
              <a:t>hash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i=1 after first collision, i=2 after second, etc.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Ideally, few collisions will occur</a:t>
            </a: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Linear probing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collision at slot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try slot (i+1) mod 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H(</a:t>
            </a:r>
            <a:r>
              <a:rPr lang="en-US" altLang="en-US" dirty="0" err="1">
                <a:ea typeface="ＭＳ Ｐゴシック" panose="020B0600070205080204" pitchFamily="34" charset="-128"/>
              </a:rPr>
              <a:t>k,i</a:t>
            </a:r>
            <a:r>
              <a:rPr lang="en-US" altLang="en-US" dirty="0">
                <a:ea typeface="ＭＳ Ｐゴシック" panose="020B0600070205080204" pitchFamily="34" charset="-128"/>
              </a:rPr>
              <a:t>) = (H’(k)+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 mod m  (for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=0,1,2, … m-1)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270B-6802-8743-895F-52FAFBB3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914400"/>
          </a:xfrm>
        </p:spPr>
        <p:txBody>
          <a:bodyPr/>
          <a:lstStyle/>
          <a:p>
            <a:r>
              <a:rPr lang="en-US" dirty="0"/>
              <a:t>Linear Probing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1A71-71CF-B540-B057-3EC674B5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10200"/>
            <a:ext cx="10972800" cy="1295400"/>
          </a:xfrm>
        </p:spPr>
        <p:txBody>
          <a:bodyPr/>
          <a:lstStyle/>
          <a:p>
            <a:pPr marL="0" indent="0">
              <a:spcBef>
                <a:spcPts val="72"/>
              </a:spcBef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Linear Probing can result in clusters of increasing size as more items are added, leading to more collisions and longer searches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E9719-FB00-2349-9D84-515B2B280A4D}"/>
              </a:ext>
            </a:extLst>
          </p:cNvPr>
          <p:cNvSpPr txBox="1"/>
          <p:nvPr/>
        </p:nvSpPr>
        <p:spPr>
          <a:xfrm>
            <a:off x="7391400" y="838200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Keys that hash to the same index on the first hash create a cluster of filled table entries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Results in an increasing number of hashes required for hash table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EBF08-F9E1-9E4A-A968-7E486A9D2E5A}"/>
              </a:ext>
            </a:extLst>
          </p:cNvPr>
          <p:cNvSpPr txBox="1"/>
          <p:nvPr/>
        </p:nvSpPr>
        <p:spPr>
          <a:xfrm>
            <a:off x="609600" y="3981272"/>
            <a:ext cx="109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Keys that hash to locations </a:t>
            </a:r>
            <a:r>
              <a:rPr lang="en-US" sz="2800" i="1" dirty="0">
                <a:solidFill>
                  <a:srgbClr val="FF0000"/>
                </a:solidFill>
              </a:rPr>
              <a:t>near</a:t>
            </a:r>
            <a:r>
              <a:rPr lang="en-US" sz="2800" dirty="0"/>
              <a:t> those where collisions previously occurred increase the size of the cluster, increasing the length of searches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C2794-6EDE-AE42-AF2E-9BE96E88D1A6}"/>
              </a:ext>
            </a:extLst>
          </p:cNvPr>
          <p:cNvSpPr txBox="1"/>
          <p:nvPr/>
        </p:nvSpPr>
        <p:spPr>
          <a:xfrm>
            <a:off x="1905000" y="1066800"/>
            <a:ext cx="18357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A: H’=2</a:t>
            </a:r>
          </a:p>
          <a:p>
            <a:r>
              <a:rPr lang="en-US" sz="2400" dirty="0"/>
              <a:t>Add B: H’=2</a:t>
            </a:r>
          </a:p>
          <a:p>
            <a:r>
              <a:rPr lang="en-US" sz="2400" dirty="0"/>
              <a:t>Add C: H’=2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Search C</a:t>
            </a:r>
          </a:p>
          <a:p>
            <a:r>
              <a:rPr lang="en-US" sz="2400" dirty="0"/>
              <a:t>Add D: H’=4</a:t>
            </a:r>
          </a:p>
          <a:p>
            <a:r>
              <a:rPr lang="en-US" sz="2400" dirty="0"/>
              <a:t>Add E: H’=3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Search 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C4FA39-47AE-9346-B860-72CFFA75D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14041"/>
              </p:ext>
            </p:extLst>
          </p:nvPr>
        </p:nvGraphicFramePr>
        <p:xfrm>
          <a:off x="4952999" y="762001"/>
          <a:ext cx="609600" cy="2895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01269707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815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611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19002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7931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6398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34760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5967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926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86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731E25-9972-0144-89AC-9A3BC7A3E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25432"/>
              </p:ext>
            </p:extLst>
          </p:nvPr>
        </p:nvGraphicFramePr>
        <p:xfrm>
          <a:off x="4495799" y="762001"/>
          <a:ext cx="457200" cy="2895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701269707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3815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611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719002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487931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6398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834760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85967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2926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81867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CC7C59-931B-9A44-B3CB-AFF41D7BB607}"/>
              </a:ext>
            </a:extLst>
          </p:cNvPr>
          <p:cNvSpPr txBox="1"/>
          <p:nvPr/>
        </p:nvSpPr>
        <p:spPr>
          <a:xfrm>
            <a:off x="5095874" y="1397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8E118-2262-AE43-BAB3-01ED526EA9EF}"/>
              </a:ext>
            </a:extLst>
          </p:cNvPr>
          <p:cNvSpPr txBox="1"/>
          <p:nvPr/>
        </p:nvSpPr>
        <p:spPr>
          <a:xfrm>
            <a:off x="5099049" y="17145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330C7-0799-8C4B-A0C4-D04972E0F850}"/>
              </a:ext>
            </a:extLst>
          </p:cNvPr>
          <p:cNvSpPr txBox="1"/>
          <p:nvPr/>
        </p:nvSpPr>
        <p:spPr>
          <a:xfrm>
            <a:off x="5102224" y="2032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EBA4D-B15D-9E4A-8BE2-EEBA99BA69F9}"/>
              </a:ext>
            </a:extLst>
          </p:cNvPr>
          <p:cNvSpPr txBox="1"/>
          <p:nvPr/>
        </p:nvSpPr>
        <p:spPr>
          <a:xfrm>
            <a:off x="5108574" y="2336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E518A-F305-5B46-AE38-8D4352250E52}"/>
              </a:ext>
            </a:extLst>
          </p:cNvPr>
          <p:cNvSpPr txBox="1"/>
          <p:nvPr/>
        </p:nvSpPr>
        <p:spPr>
          <a:xfrm>
            <a:off x="5114924" y="2641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120833-8176-8544-B5DF-F041612701AE}"/>
              </a:ext>
            </a:extLst>
          </p:cNvPr>
          <p:cNvGrpSpPr/>
          <p:nvPr/>
        </p:nvGrpSpPr>
        <p:grpSpPr>
          <a:xfrm>
            <a:off x="4088295" y="1383268"/>
            <a:ext cx="636104" cy="369332"/>
            <a:chOff x="0" y="762000"/>
            <a:chExt cx="636104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0D8DEA-4967-5041-BAFF-294D8E114855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828B4A-82F1-A24A-B298-BD1D7A07B11F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312906" y="940904"/>
              <a:ext cx="323198" cy="5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141123-BD13-914C-A2CC-1D2FB42FAB88}"/>
              </a:ext>
            </a:extLst>
          </p:cNvPr>
          <p:cNvGrpSpPr/>
          <p:nvPr/>
        </p:nvGrpSpPr>
        <p:grpSpPr>
          <a:xfrm>
            <a:off x="4088295" y="1688068"/>
            <a:ext cx="636104" cy="369332"/>
            <a:chOff x="0" y="762000"/>
            <a:chExt cx="636104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4A9D43-7D8D-0C40-B3A6-26EF3F78F92E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1F9E85-FB0F-E546-98B2-BD126F5C2015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312906" y="940904"/>
              <a:ext cx="323198" cy="5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F229FE-7621-4045-97EC-4D2F45DA3440}"/>
              </a:ext>
            </a:extLst>
          </p:cNvPr>
          <p:cNvGrpSpPr/>
          <p:nvPr/>
        </p:nvGrpSpPr>
        <p:grpSpPr>
          <a:xfrm>
            <a:off x="4088295" y="1992868"/>
            <a:ext cx="636104" cy="369332"/>
            <a:chOff x="0" y="762000"/>
            <a:chExt cx="636104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1A25A1-B912-7E46-B83D-4CF97B3C7047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3EFA3B-F58A-944C-B7E6-2AB60FC68232}"/>
                </a:ext>
              </a:extLst>
            </p:cNvPr>
            <p:cNvCxnSpPr>
              <a:stCxn id="24" idx="3"/>
            </p:cNvCxnSpPr>
            <p:nvPr/>
          </p:nvCxnSpPr>
          <p:spPr>
            <a:xfrm flipV="1">
              <a:off x="312906" y="940904"/>
              <a:ext cx="323198" cy="5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602F5D-6E3C-5F47-AB0D-6A57016D582E}"/>
              </a:ext>
            </a:extLst>
          </p:cNvPr>
          <p:cNvGrpSpPr/>
          <p:nvPr/>
        </p:nvGrpSpPr>
        <p:grpSpPr>
          <a:xfrm>
            <a:off x="5638799" y="1676400"/>
            <a:ext cx="609600" cy="369332"/>
            <a:chOff x="-296694" y="762000"/>
            <a:chExt cx="60960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3C2EED-66B8-0941-94F9-B8CDC0E860B8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43176A-CDDC-0149-AD05-82A6584260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96694" y="940904"/>
              <a:ext cx="323198" cy="576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383C63-664E-5646-8476-FA4609AEEB2B}"/>
              </a:ext>
            </a:extLst>
          </p:cNvPr>
          <p:cNvGrpSpPr/>
          <p:nvPr/>
        </p:nvGrpSpPr>
        <p:grpSpPr>
          <a:xfrm>
            <a:off x="5638799" y="2057400"/>
            <a:ext cx="609600" cy="369332"/>
            <a:chOff x="-296694" y="762000"/>
            <a:chExt cx="609600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3E49ED-665C-2444-9415-6F94FB1BDE9F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A62BDE2-A486-764C-86A7-9D4D85F0CD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96694" y="940904"/>
              <a:ext cx="323198" cy="576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6B37B5-C838-B744-AEE4-3D6E22419196}"/>
              </a:ext>
            </a:extLst>
          </p:cNvPr>
          <p:cNvGrpSpPr/>
          <p:nvPr/>
        </p:nvGrpSpPr>
        <p:grpSpPr>
          <a:xfrm>
            <a:off x="5638799" y="2362200"/>
            <a:ext cx="609600" cy="369332"/>
            <a:chOff x="-296694" y="762000"/>
            <a:chExt cx="609600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F3B3A0-9975-8E40-9146-751D72B2E69F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1978BAE-6000-4E47-B00C-5B30FB5BDA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96694" y="940904"/>
              <a:ext cx="323198" cy="576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E76B7C-32B4-104D-9C42-A4A66B82FFB6}"/>
              </a:ext>
            </a:extLst>
          </p:cNvPr>
          <p:cNvGrpSpPr/>
          <p:nvPr/>
        </p:nvGrpSpPr>
        <p:grpSpPr>
          <a:xfrm>
            <a:off x="5638799" y="2667000"/>
            <a:ext cx="609600" cy="369332"/>
            <a:chOff x="-296694" y="762000"/>
            <a:chExt cx="609600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44274C-EE9A-3F41-9BB9-CC054A87E0CA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DF9A4F-777E-1A40-9972-DEF0749280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96694" y="940904"/>
              <a:ext cx="323198" cy="576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3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0" grpId="0"/>
      <p:bldP spid="12" grpId="0"/>
      <p:bldP spid="13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5B599A37-DCCB-2640-9572-47535C90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Quadratic Probing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657B58A3-E11F-304C-BECB-722C2281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638800"/>
            <a:ext cx="1097280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Keys initially hashing to same entry follow the same sequence of probes; may result in longer search times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173B18-038A-364D-93AA-142AE03EBBFF}"/>
              </a:ext>
            </a:extLst>
          </p:cNvPr>
          <p:cNvSpPr txBox="1">
            <a:spLocks/>
          </p:cNvSpPr>
          <p:nvPr/>
        </p:nvSpPr>
        <p:spPr bwMode="auto">
          <a:xfrm>
            <a:off x="685800" y="838200"/>
            <a:ext cx="1097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ea typeface="ＭＳ Ｐゴシック" panose="020B0600070205080204" pitchFamily="34" charset="-128"/>
              </a:rPr>
              <a:t>H’(k) = hash function for the initial probe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Quadratic probing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H(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k,i</a:t>
            </a:r>
            <a:r>
              <a:rPr lang="en-US" altLang="en-US" sz="2400" dirty="0">
                <a:ea typeface="ＭＳ Ｐゴシック" panose="020B0600070205080204" pitchFamily="34" charset="-128"/>
              </a:rPr>
              <a:t>) = (H’(k) + c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i + c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i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) mod m;  (c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c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 constants)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551298-FE15-3C48-B14D-23CDB7FEE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2607"/>
              </p:ext>
            </p:extLst>
          </p:nvPr>
        </p:nvGraphicFramePr>
        <p:xfrm>
          <a:off x="6400800" y="2438404"/>
          <a:ext cx="609600" cy="2895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01269707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815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611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19002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7931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6398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34760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5967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926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86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B53642-322D-F243-BA8B-5E235C7CD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5943"/>
              </p:ext>
            </p:extLst>
          </p:nvPr>
        </p:nvGraphicFramePr>
        <p:xfrm>
          <a:off x="5943600" y="2438404"/>
          <a:ext cx="457200" cy="2895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701269707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3815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611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719002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487931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6398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834760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85967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2926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81867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CCF352-F2AA-B449-B7D5-E620320BC05D}"/>
              </a:ext>
            </a:extLst>
          </p:cNvPr>
          <p:cNvSpPr txBox="1"/>
          <p:nvPr/>
        </p:nvSpPr>
        <p:spPr>
          <a:xfrm>
            <a:off x="3429000" y="3505200"/>
            <a:ext cx="1853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A: H’=2</a:t>
            </a:r>
          </a:p>
          <a:p>
            <a:r>
              <a:rPr lang="en-US" sz="2400" dirty="0"/>
              <a:t>Add B: H’=2</a:t>
            </a:r>
          </a:p>
          <a:p>
            <a:r>
              <a:rPr lang="en-US" sz="2400" dirty="0"/>
              <a:t>Add C: H’=2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Search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69929-2C39-064B-AE43-1683946D5BDD}"/>
              </a:ext>
            </a:extLst>
          </p:cNvPr>
          <p:cNvSpPr txBox="1"/>
          <p:nvPr/>
        </p:nvSpPr>
        <p:spPr>
          <a:xfrm>
            <a:off x="1905000" y="2445604"/>
            <a:ext cx="3847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=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=1</a:t>
            </a:r>
          </a:p>
          <a:p>
            <a:r>
              <a:rPr lang="en-US" altLang="en-US" sz="2400" dirty="0"/>
              <a:t>H(</a:t>
            </a:r>
            <a:r>
              <a:rPr lang="en-US" altLang="en-US" sz="2400" dirty="0" err="1"/>
              <a:t>k,i</a:t>
            </a:r>
            <a:r>
              <a:rPr lang="en-US" altLang="en-US" sz="2400" dirty="0"/>
              <a:t>) = (H’(k)+i+i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mod m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50D0B-6829-7745-8010-D6AC07D14285}"/>
              </a:ext>
            </a:extLst>
          </p:cNvPr>
          <p:cNvSpPr txBox="1"/>
          <p:nvPr/>
        </p:nvSpPr>
        <p:spPr>
          <a:xfrm>
            <a:off x="6553200" y="3059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E7242-F422-1D45-92FB-DBABC501EA50}"/>
              </a:ext>
            </a:extLst>
          </p:cNvPr>
          <p:cNvSpPr txBox="1"/>
          <p:nvPr/>
        </p:nvSpPr>
        <p:spPr>
          <a:xfrm>
            <a:off x="6553200" y="37010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AD127-0C98-BE4D-AD6E-0A467B62DDE3}"/>
              </a:ext>
            </a:extLst>
          </p:cNvPr>
          <p:cNvSpPr txBox="1"/>
          <p:nvPr/>
        </p:nvSpPr>
        <p:spPr>
          <a:xfrm>
            <a:off x="6550025" y="4996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440AED-722C-4C44-9062-C228750DB213}"/>
              </a:ext>
            </a:extLst>
          </p:cNvPr>
          <p:cNvSpPr txBox="1">
            <a:spLocks/>
          </p:cNvSpPr>
          <p:nvPr/>
        </p:nvSpPr>
        <p:spPr bwMode="auto">
          <a:xfrm>
            <a:off x="7620000" y="3276600"/>
            <a:ext cx="2819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Avoids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clustering seen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linear probing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B5342-DEB8-7F4D-A928-A7C8BABE455E}"/>
              </a:ext>
            </a:extLst>
          </p:cNvPr>
          <p:cNvGrpSpPr/>
          <p:nvPr/>
        </p:nvGrpSpPr>
        <p:grpSpPr>
          <a:xfrm>
            <a:off x="5486400" y="3059668"/>
            <a:ext cx="636104" cy="369332"/>
            <a:chOff x="0" y="762000"/>
            <a:chExt cx="636104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C5E975-227D-F241-8E39-C859CA026D55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AB3604-6FBD-BD40-A947-7C5170F1ECBE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312906" y="940904"/>
              <a:ext cx="323198" cy="5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41B3F5-625C-DC49-8371-AD4C155F7A89}"/>
              </a:ext>
            </a:extLst>
          </p:cNvPr>
          <p:cNvGrpSpPr/>
          <p:nvPr/>
        </p:nvGrpSpPr>
        <p:grpSpPr>
          <a:xfrm>
            <a:off x="5486400" y="3745468"/>
            <a:ext cx="636104" cy="369332"/>
            <a:chOff x="0" y="762000"/>
            <a:chExt cx="63610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3F15CD-EB4B-8C43-BA08-69A2624C932C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7810DB-023E-BB42-BAF6-8F61A048CE0B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312906" y="940904"/>
              <a:ext cx="323198" cy="5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294106-EEE6-F54D-9A98-6D8EA2DCB091}"/>
              </a:ext>
            </a:extLst>
          </p:cNvPr>
          <p:cNvGrpSpPr/>
          <p:nvPr/>
        </p:nvGrpSpPr>
        <p:grpSpPr>
          <a:xfrm>
            <a:off x="5486400" y="4953000"/>
            <a:ext cx="636104" cy="369332"/>
            <a:chOff x="0" y="762000"/>
            <a:chExt cx="636104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5185C-C438-624A-88A9-599498AF83F8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AFC8E6-3ECA-6A40-927A-8FA9B81056A6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312906" y="940904"/>
              <a:ext cx="323198" cy="5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2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4C376CEE-6D98-614E-BB6A-AFA003E5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Double Hashing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90F7DEE4-8EA1-DE45-84F8-3C42CEB6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5486400" cy="59436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Double hashing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Variation on linear probes; use second hash function (H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) to determine distance to next probe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H(</a:t>
            </a:r>
            <a:r>
              <a:rPr lang="en-US" altLang="en-US" dirty="0" err="1">
                <a:ea typeface="ＭＳ Ｐゴシック" panose="020B0600070205080204" pitchFamily="34" charset="-128"/>
              </a:rPr>
              <a:t>k,i</a:t>
            </a:r>
            <a:r>
              <a:rPr lang="en-US" altLang="en-US" dirty="0">
                <a:ea typeface="ＭＳ Ｐゴシック" panose="020B0600070205080204" pitchFamily="34" charset="-128"/>
              </a:rPr>
              <a:t>) = (H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(k) +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(k)</a:t>
            </a:r>
            <a:r>
              <a:rPr lang="en-US" altLang="en-US" dirty="0">
                <a:ea typeface="ＭＳ Ｐゴシック" panose="020B0600070205080204" pitchFamily="34" charset="-128"/>
              </a:rPr>
              <a:t>) mod m (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=0,1,2, … m-1)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Inter-probe distance (H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(k)) depends on key, avoiding repeated collisions for different keys hashing to the same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location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551298-FE15-3C48-B14D-23CDB7FEE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57053"/>
              </p:ext>
            </p:extLst>
          </p:nvPr>
        </p:nvGraphicFramePr>
        <p:xfrm>
          <a:off x="10979048" y="1509570"/>
          <a:ext cx="609600" cy="416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012697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4693815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</a:t>
                      </a:r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864611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989719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16487931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69</a:t>
                      </a:r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6963639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98</a:t>
                      </a:r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7558347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5618596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3692926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52818673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6806956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884479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3284573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384143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53642-322D-F243-BA8B-5E235C7CD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133"/>
              </p:ext>
            </p:extLst>
          </p:nvPr>
        </p:nvGraphicFramePr>
        <p:xfrm>
          <a:off x="10521848" y="1509570"/>
          <a:ext cx="457200" cy="4182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701269707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3815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611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719002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487931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6398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834760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85967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2926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8186738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455991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66958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91587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2439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CCF352-F2AA-B449-B7D5-E620320BC05D}"/>
              </a:ext>
            </a:extLst>
          </p:cNvPr>
          <p:cNvSpPr txBox="1"/>
          <p:nvPr/>
        </p:nvSpPr>
        <p:spPr>
          <a:xfrm>
            <a:off x="5791200" y="2590800"/>
            <a:ext cx="43957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Insert 14</a:t>
            </a:r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(14) = 14 mod 13 = 1</a:t>
            </a:r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(14) = 1 + (14 mod 11) = 4</a:t>
            </a:r>
          </a:p>
          <a:p>
            <a:endParaRPr lang="en-US" sz="2400" dirty="0" smtClean="0"/>
          </a:p>
          <a:p>
            <a:r>
              <a:rPr lang="en-US" altLang="en-US" sz="2400" dirty="0"/>
              <a:t>H(</a:t>
            </a:r>
            <a:r>
              <a:rPr lang="en-US" altLang="en-US" sz="2400" dirty="0" err="1"/>
              <a:t>k,i</a:t>
            </a:r>
            <a:r>
              <a:rPr lang="en-US" altLang="en-US" sz="2400" dirty="0"/>
              <a:t>) = (H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(k) + i </a:t>
            </a:r>
            <a:r>
              <a:rPr lang="en-US" altLang="en-US" sz="2400" dirty="0">
                <a:solidFill>
                  <a:srgbClr val="FF0000"/>
                </a:solidFill>
              </a:rPr>
              <a:t>H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(k)</a:t>
            </a:r>
            <a:r>
              <a:rPr lang="en-US" altLang="en-US" sz="2400" dirty="0"/>
              <a:t>) mod m</a:t>
            </a:r>
            <a:endParaRPr lang="en-US" sz="2400" dirty="0"/>
          </a:p>
          <a:p>
            <a:r>
              <a:rPr lang="en-US" sz="2400" dirty="0" smtClean="0"/>
              <a:t>H(14,0) </a:t>
            </a:r>
            <a:r>
              <a:rPr lang="en-US" sz="2400" dirty="0"/>
              <a:t>= (</a:t>
            </a:r>
            <a:r>
              <a:rPr lang="en-US" altLang="en-US" sz="2400" dirty="0"/>
              <a:t>1 + </a:t>
            </a:r>
            <a:r>
              <a:rPr lang="en-US" altLang="en-US" sz="2400" dirty="0" smtClean="0"/>
              <a:t>0*4</a:t>
            </a:r>
            <a:r>
              <a:rPr lang="en-US" altLang="en-US" sz="2400" dirty="0"/>
              <a:t>) mod m = </a:t>
            </a:r>
            <a:r>
              <a:rPr lang="en-US" alt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H(14,1) = (</a:t>
            </a:r>
            <a:r>
              <a:rPr lang="en-US" altLang="en-US" sz="2400" dirty="0" smtClean="0"/>
              <a:t>1 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1*4) mod </a:t>
            </a:r>
            <a:r>
              <a:rPr lang="en-US" altLang="en-US" sz="2400" dirty="0"/>
              <a:t>m </a:t>
            </a:r>
            <a:r>
              <a:rPr lang="en-US" altLang="en-US" sz="2400" dirty="0" smtClean="0"/>
              <a:t>= 5</a:t>
            </a:r>
            <a:endParaRPr lang="en-US" sz="2400" dirty="0" smtClean="0"/>
          </a:p>
          <a:p>
            <a:r>
              <a:rPr lang="en-US" sz="2400" dirty="0" smtClean="0"/>
              <a:t>H(14,2) </a:t>
            </a:r>
            <a:r>
              <a:rPr lang="en-US" sz="2400" dirty="0"/>
              <a:t>= (</a:t>
            </a:r>
            <a:r>
              <a:rPr lang="en-US" altLang="en-US" sz="2400" dirty="0"/>
              <a:t>1 + </a:t>
            </a:r>
            <a:r>
              <a:rPr lang="en-US" altLang="en-US" sz="2400" dirty="0" smtClean="0"/>
              <a:t>2*4</a:t>
            </a:r>
            <a:r>
              <a:rPr lang="en-US" altLang="en-US" sz="2400" dirty="0"/>
              <a:t>) mod m = </a:t>
            </a:r>
            <a:r>
              <a:rPr lang="en-US" altLang="en-US" sz="2400" dirty="0" smtClean="0"/>
              <a:t>9</a:t>
            </a:r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69929-2C39-064B-AE43-1683946D5BDD}"/>
              </a:ext>
            </a:extLst>
          </p:cNvPr>
          <p:cNvSpPr txBox="1"/>
          <p:nvPr/>
        </p:nvSpPr>
        <p:spPr>
          <a:xfrm>
            <a:off x="6483248" y="1516770"/>
            <a:ext cx="3199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(k)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k mod 13</a:t>
            </a:r>
          </a:p>
          <a:p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(k) = 1 + (k mod 11)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B5342-DEB8-7F4D-A928-A7C8BABE455E}"/>
              </a:ext>
            </a:extLst>
          </p:cNvPr>
          <p:cNvGrpSpPr/>
          <p:nvPr/>
        </p:nvGrpSpPr>
        <p:grpSpPr>
          <a:xfrm>
            <a:off x="10064648" y="1828800"/>
            <a:ext cx="636104" cy="369332"/>
            <a:chOff x="0" y="762000"/>
            <a:chExt cx="63610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C5E975-227D-F241-8E39-C859CA026D55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BAB3604-6FBD-BD40-A947-7C5170F1ECBE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312906" y="940904"/>
              <a:ext cx="323198" cy="5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41B3F5-625C-DC49-8371-AD4C155F7A89}"/>
              </a:ext>
            </a:extLst>
          </p:cNvPr>
          <p:cNvGrpSpPr/>
          <p:nvPr/>
        </p:nvGrpSpPr>
        <p:grpSpPr>
          <a:xfrm>
            <a:off x="10064648" y="3059668"/>
            <a:ext cx="636104" cy="369332"/>
            <a:chOff x="0" y="762000"/>
            <a:chExt cx="636104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3F15CD-EB4B-8C43-BA08-69A2624C932C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7810DB-023E-BB42-BAF6-8F61A048CE0B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312906" y="940904"/>
              <a:ext cx="323198" cy="5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94106-EEE6-F54D-9A98-6D8EA2DCB091}"/>
              </a:ext>
            </a:extLst>
          </p:cNvPr>
          <p:cNvGrpSpPr/>
          <p:nvPr/>
        </p:nvGrpSpPr>
        <p:grpSpPr>
          <a:xfrm>
            <a:off x="10064648" y="4355068"/>
            <a:ext cx="636104" cy="369332"/>
            <a:chOff x="0" y="762000"/>
            <a:chExt cx="6361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85185C-C438-624A-88A9-599498AF83F8}"/>
                </a:ext>
              </a:extLst>
            </p:cNvPr>
            <p:cNvSpPr txBox="1"/>
            <p:nvPr/>
          </p:nvSpPr>
          <p:spPr>
            <a:xfrm>
              <a:off x="0" y="76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AFC8E6-3ECA-6A40-927A-8FA9B81056A6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12906" y="940904"/>
              <a:ext cx="323198" cy="5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065054" y="43396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4C376CEE-6D98-614E-BB6A-AFA003E5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200"/>
            <a:ext cx="9372600" cy="6096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Choosing the Second Hash Function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90F7DEE4-8EA1-DE45-84F8-3C42CEB6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1201400" cy="59436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Need to ensure all values in the hash table can be searched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Value </a:t>
            </a:r>
            <a:r>
              <a:rPr lang="en-US" altLang="en-US" dirty="0">
                <a:ea typeface="ＭＳ Ｐゴシック" panose="020B0600070205080204" pitchFamily="34" charset="-128"/>
              </a:rPr>
              <a:t>of 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(k) should be prime relative to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 (no common divisors)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make m a power of 2 and ensure 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(k) always produces an odd number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make m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prime </a:t>
            </a:r>
            <a:r>
              <a:rPr lang="en-US" altLang="en-US" dirty="0">
                <a:ea typeface="ＭＳ Ｐゴシック" panose="020B0600070205080204" pitchFamily="34" charset="-128"/>
              </a:rPr>
              <a:t>and design 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so it returns a positive integer less than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m, e.g.: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(k</a:t>
            </a:r>
            <a:r>
              <a:rPr lang="en-US" altLang="en-US" dirty="0">
                <a:ea typeface="ＭＳ Ｐゴシック" panose="020B0600070205080204" pitchFamily="34" charset="-128"/>
              </a:rPr>
              <a:t>) = k mod m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(k) = 1 + (k mod m’), where m’ is a number slightly less than m (e.g., m-1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Double hashing improves over linear and quadratic probing because each possible (H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(k), H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(k) ) pair yields a distinct probe sequence and, as key is varied, initial probe position (H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(k)) and offset (H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(k)) may vary independently: closer to uniform hashing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0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9001125-DC9B-2141-9981-36AD0573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 with an Array?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D7B295F-4E87-234E-8B5F-D1ABF2DD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867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Arrays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Advantage: fast and efficient </a:t>
            </a:r>
            <a:r>
              <a:rPr lang="en-US" altLang="en-US" dirty="0">
                <a:ea typeface="ＭＳ Ｐゴシック" panose="020B0600070205080204" pitchFamily="34" charset="-128"/>
              </a:rPr>
              <a:t>access to individual elements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Disadvantage: requires </a:t>
            </a:r>
            <a:r>
              <a:rPr lang="en-US" altLang="en-US" dirty="0">
                <a:ea typeface="ＭＳ Ｐゴシック" panose="020B0600070205080204" pitchFamily="34" charset="-128"/>
              </a:rPr>
              <a:t>an integer index to identify the desired item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 if the index number of the desired element is unknown (the search problem)?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 if the index is not easily defined as an integer value?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Looking up an item in a dictionary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Index is a character string (word)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Hash tables provide a solution to this problem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426AD941-E6E2-B143-BA41-A719AA87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DBED19BF-FA77-374A-BDB5-1A88974E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 a </a:t>
            </a:r>
            <a:r>
              <a:rPr lang="en-US" altLang="en-US" dirty="0">
                <a:ea typeface="ＭＳ Ｐゴシック" panose="020B0600070205080204" pitchFamily="34" charset="-128"/>
              </a:rPr>
              <a:t>common technique used in lookup tables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Software implementation of associative (content addressable)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With careful design, hashing can often be used to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get, </a:t>
            </a:r>
            <a:r>
              <a:rPr lang="en-US" altLang="en-US" dirty="0">
                <a:ea typeface="ＭＳ Ｐゴシック" panose="020B0600070205080204" pitchFamily="34" charset="-128"/>
              </a:rPr>
              <a:t>on average, constant time 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70703844-D71E-2D43-84B2-335EF3D5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Associative Memory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(Content Addressable Memory)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4FC15863-BC7F-7844-BE23-D95240B1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495800"/>
            <a:ext cx="4267200" cy="2209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Conventional memory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Address a data item by its location (address) in memory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Read (addr), Write (addr)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E85073-15FD-E546-BC1F-E5441C653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68386"/>
              </p:ext>
            </p:extLst>
          </p:nvPr>
        </p:nvGraphicFramePr>
        <p:xfrm>
          <a:off x="2743200" y="1366838"/>
          <a:ext cx="1752600" cy="3052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AAE14-799A-7B42-A827-F6A8423A560C}"/>
              </a:ext>
            </a:extLst>
          </p:cNvPr>
          <p:cNvSpPr txBox="1">
            <a:spLocks/>
          </p:cNvSpPr>
          <p:nvPr/>
        </p:nvSpPr>
        <p:spPr bwMode="auto">
          <a:xfrm>
            <a:off x="6781800" y="4495800"/>
            <a:ext cx="44958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Associative Memory</a:t>
            </a:r>
          </a:p>
          <a:p>
            <a:pPr lvl="1"/>
            <a:r>
              <a:rPr lang="en-US" altLang="en-US" sz="2400"/>
              <a:t>Address a data item by its </a:t>
            </a:r>
            <a:r>
              <a:rPr lang="en-US" altLang="en-US" sz="2400" i="1"/>
              <a:t>contents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rgbClr val="FF0000"/>
                </a:solidFill>
              </a:rPr>
              <a:t>key</a:t>
            </a:r>
            <a:r>
              <a:rPr lang="en-US" altLang="en-US" sz="2400"/>
              <a:t>)</a:t>
            </a:r>
          </a:p>
          <a:p>
            <a:pPr lvl="1"/>
            <a:r>
              <a:rPr lang="en-US" altLang="en-US" sz="2400"/>
              <a:t>Search (key)</a:t>
            </a:r>
          </a:p>
          <a:p>
            <a:pPr lvl="1"/>
            <a:r>
              <a:rPr lang="en-US" altLang="en-US" sz="2400"/>
              <a:t>Assume keys are unique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245C0A-3B65-5F4E-B976-BD5345F3A7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38400" y="1524000"/>
            <a:ext cx="0" cy="2743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9" name="TextBox 5">
            <a:extLst>
              <a:ext uri="{FF2B5EF4-FFF2-40B4-BE49-F238E27FC236}">
                <a16:creationId xmlns:a16="http://schemas.microsoft.com/office/drawing/2014/main" id="{8EBB1691-207E-9D49-AACF-1305C37F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1" y="2578100"/>
            <a:ext cx="100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address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01B598-5A9E-EA47-B77A-2F765A729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54909"/>
              </p:ext>
            </p:extLst>
          </p:nvPr>
        </p:nvGraphicFramePr>
        <p:xfrm>
          <a:off x="6527800" y="1366838"/>
          <a:ext cx="4572000" cy="30527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2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3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C00F7F16-6CAE-8744-AFB2-68616F43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23943056-91C6-3C46-A92A-82CDBF69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38100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Cache Memory (computer systems)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91E6C99-F75D-BD47-BC1D-C9430E6AB444}"/>
              </a:ext>
            </a:extLst>
          </p:cNvPr>
          <p:cNvSpPr txBox="1">
            <a:spLocks/>
          </p:cNvSpPr>
          <p:nvPr/>
        </p:nvSpPr>
        <p:spPr bwMode="auto">
          <a:xfrm>
            <a:off x="1600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/>
              <a:t>Dictionary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10A8F9-9599-A844-B3D1-5AEEDDC1E12A}"/>
              </a:ext>
            </a:extLst>
          </p:cNvPr>
          <p:cNvGraphicFramePr>
            <a:graphicFrameLocks noGrp="1"/>
          </p:cNvGraphicFramePr>
          <p:nvPr/>
        </p:nvGraphicFramePr>
        <p:xfrm>
          <a:off x="4152900" y="1752600"/>
          <a:ext cx="6172200" cy="1485900"/>
        </p:xfrm>
        <a:graphic>
          <a:graphicData uri="http://schemas.openxmlformats.org/drawingml/2006/table">
            <a:tbl>
              <a:tblPr/>
              <a:tblGrid>
                <a:gridCol w="938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desk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Furniture used to read, write, or do other 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Device used to give 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25" name="TextBox 5">
            <a:extLst>
              <a:ext uri="{FF2B5EF4-FFF2-40B4-BE49-F238E27FC236}">
                <a16:creationId xmlns:a16="http://schemas.microsoft.com/office/drawing/2014/main" id="{62ED3A35-4D03-6947-8CFA-44B6E66C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76401"/>
            <a:ext cx="2579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Key: 4 letter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Data: Definition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380C8B-C295-8848-AAE1-212EC42BFADD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572000"/>
          <a:ext cx="6172200" cy="175419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Address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(32 bits)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Block of Data stored at Specified Address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(64 bytes)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 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Data stored at address “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 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”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 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Data stored at address “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 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”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43" name="TextBox 7">
            <a:extLst>
              <a:ext uri="{FF2B5EF4-FFF2-40B4-BE49-F238E27FC236}">
                <a16:creationId xmlns:a16="http://schemas.microsoft.com/office/drawing/2014/main" id="{946C3F25-82C6-C141-A7ED-B8200EC82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95801"/>
            <a:ext cx="198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Key: address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Data: block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  <p:bldP spid="215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0D77957E-AE72-C344-B45A-69C37F03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Implementation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492B45BD-9DCB-5746-B4A6-E105F062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61722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Hashing: convert the “key” (e.g., character string) into an array index, then access using an ordinary array (called a hash table)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Hashing Approach 1: Map each 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possible key </a:t>
            </a:r>
            <a:r>
              <a:rPr lang="en-US" altLang="en-US" sz="2800" dirty="0">
                <a:ea typeface="ＭＳ Ｐゴシック" panose="020B0600070205080204" pitchFamily="34" charset="-128"/>
              </a:rPr>
              <a:t>to a 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unique</a:t>
            </a:r>
            <a:r>
              <a:rPr lang="en-US" altLang="en-US" sz="2800" dirty="0">
                <a:ea typeface="ＭＳ Ｐゴシック" panose="020B0600070205080204" pitchFamily="34" charset="-128"/>
              </a:rPr>
              <a:t> array index (direct address table)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Wasteful if the number of elements stored in memory is much less than the number of all possible keys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Limited  applicability (works if the number of possible keys is comparable to the hash table size)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Hashing Approach 2: Allow multiple keys to map to the same array index (hash table)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Must handle “collisions” where two items in storage map to the same array index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Widely used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(we will focus </a:t>
            </a:r>
            <a:r>
              <a:rPr lang="en-US" altLang="en-US" sz="2400" dirty="0">
                <a:ea typeface="ＭＳ Ｐゴシック" panose="020B0600070205080204" pitchFamily="34" charset="-128"/>
              </a:rPr>
              <a:t>on this approach here)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2DFCA1D7-637D-C445-A403-76E391BB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Hashing: Overview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77C7A3C5-1C44-C246-84E0-072A17FE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972800" cy="55626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Table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with </a:t>
            </a:r>
            <a:r>
              <a:rPr lang="en-US" altLang="en-US" sz="2800" dirty="0">
                <a:ea typeface="ＭＳ Ｐゴシック" panose="020B0600070205080204" pitchFamily="34" charset="-128"/>
              </a:rPr>
              <a:t>m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slots: </a:t>
            </a:r>
            <a:r>
              <a:rPr lang="en-US" altLang="en-US" sz="2800" dirty="0">
                <a:ea typeface="ＭＳ Ｐゴシック" panose="020B0600070205080204" pitchFamily="34" charset="-128"/>
              </a:rPr>
              <a:t>T[0, … m-1]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Each table element x is a structure with two fields: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x.key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x.data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Typically, m &lt;&lt; # possible keys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Hash Table operations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Insert(T, x): insert x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x.key,x.data</a:t>
            </a:r>
            <a:r>
              <a:rPr lang="en-US" altLang="en-US" sz="2400" dirty="0">
                <a:ea typeface="ＭＳ Ｐゴシック" panose="020B0600070205080204" pitchFamily="34" charset="-128"/>
              </a:rPr>
              <a:t>) into hash table 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Search(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T,k</a:t>
            </a:r>
            <a:r>
              <a:rPr lang="en-US" altLang="en-US" sz="2400" dirty="0">
                <a:ea typeface="ＭＳ Ｐゴシック" panose="020B0600070205080204" pitchFamily="34" charset="-128"/>
              </a:rPr>
              <a:t>): search for element with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x.key</a:t>
            </a:r>
            <a:r>
              <a:rPr lang="en-US" altLang="en-US" sz="2400" dirty="0">
                <a:ea typeface="ＭＳ Ｐゴシック" panose="020B0600070205080204" pitchFamily="34" charset="-128"/>
              </a:rPr>
              <a:t>==k in hash table 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Delete(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T,k</a:t>
            </a:r>
            <a:r>
              <a:rPr lang="en-US" altLang="en-US" sz="2400" dirty="0">
                <a:ea typeface="ＭＳ Ｐゴシック" panose="020B0600070205080204" pitchFamily="34" charset="-128"/>
              </a:rPr>
              <a:t>): delete element with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x.key</a:t>
            </a:r>
            <a:r>
              <a:rPr lang="en-US" altLang="en-US" sz="2400" dirty="0">
                <a:ea typeface="ＭＳ Ｐゴシック" panose="020B0600070205080204" pitchFamily="34" charset="-128"/>
              </a:rPr>
              <a:t>=k from hash table T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Implementation Issues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Hash function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: H(k) -&gt; {0, 1, … m-1}, where k is the key value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Conflict</a:t>
            </a:r>
            <a:r>
              <a:rPr lang="en-US" altLang="en-US" sz="2400" dirty="0">
                <a:ea typeface="ＭＳ Ｐゴシック" panose="020B0600070205080204" pitchFamily="34" charset="-128"/>
              </a:rPr>
              <a:t> resolution strategy: What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to do </a:t>
            </a:r>
            <a:r>
              <a:rPr lang="en-US" altLang="en-US" sz="2400" dirty="0">
                <a:ea typeface="ＭＳ Ｐゴシック" panose="020B0600070205080204" pitchFamily="34" charset="-128"/>
              </a:rPr>
              <a:t>about conflicts (more than one key hashing to the same value):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DC14AF5C-93DA-F84F-A202-6B086FA7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Conflict Resolution: Chaining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5D0A1E78-C9D3-0545-8655-657CA0A5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0"/>
            <a:ext cx="10972800" cy="214115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Chaining 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is a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common collision resolution strategy</a:t>
            </a:r>
          </a:p>
          <a:p>
            <a:pPr marL="0" indent="0">
              <a:buNone/>
              <a:defRPr/>
            </a:pPr>
            <a:r>
              <a:rPr lang="en-US" sz="2800" dirty="0">
                <a:ea typeface="ＭＳ Ｐゴシック" charset="0"/>
              </a:rPr>
              <a:t>Store items hashing to </a:t>
            </a:r>
            <a:r>
              <a:rPr lang="en-US" sz="2800" dirty="0" smtClean="0">
                <a:ea typeface="ＭＳ Ｐゴシック" charset="0"/>
              </a:rPr>
              <a:t>the same </a:t>
            </a:r>
            <a:r>
              <a:rPr lang="en-US" sz="2800" dirty="0">
                <a:ea typeface="ＭＳ Ｐゴシック" charset="0"/>
              </a:rPr>
              <a:t>index in a linked list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Insert(T, x): insert </a:t>
            </a:r>
            <a:r>
              <a:rPr lang="en-US" sz="2800" dirty="0" smtClean="0">
                <a:ea typeface="ＭＳ Ｐゴシック" charset="0"/>
              </a:rPr>
              <a:t>element x </a:t>
            </a:r>
            <a:r>
              <a:rPr lang="en-US" sz="2800" dirty="0">
                <a:ea typeface="ＭＳ Ｐゴシック" charset="0"/>
              </a:rPr>
              <a:t>at front of list T[H(</a:t>
            </a:r>
            <a:r>
              <a:rPr lang="en-US" sz="2800" dirty="0" err="1">
                <a:ea typeface="ＭＳ Ｐゴシック" charset="0"/>
              </a:rPr>
              <a:t>x.key</a:t>
            </a:r>
            <a:r>
              <a:rPr lang="en-US" sz="2800" dirty="0">
                <a:ea typeface="ＭＳ Ｐゴシック" charset="0"/>
              </a:rPr>
              <a:t>)]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Search(</a:t>
            </a:r>
            <a:r>
              <a:rPr lang="en-US" sz="2800" dirty="0" err="1">
                <a:ea typeface="ＭＳ Ｐゴシック" charset="0"/>
              </a:rPr>
              <a:t>T,k</a:t>
            </a:r>
            <a:r>
              <a:rPr lang="en-US" sz="2800" dirty="0">
                <a:ea typeface="ＭＳ Ｐゴシック" charset="0"/>
              </a:rPr>
              <a:t>): search for element with key k in list T[H(k)]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Delete(</a:t>
            </a:r>
            <a:r>
              <a:rPr lang="en-US" sz="2800" dirty="0" err="1">
                <a:ea typeface="ＭＳ Ｐゴシック" charset="0"/>
              </a:rPr>
              <a:t>T,k</a:t>
            </a:r>
            <a:r>
              <a:rPr lang="en-US" sz="2800" dirty="0">
                <a:ea typeface="ＭＳ Ｐゴシック" charset="0"/>
              </a:rPr>
              <a:t>*): delete </a:t>
            </a:r>
            <a:r>
              <a:rPr lang="en-US" sz="2800" dirty="0" smtClean="0">
                <a:ea typeface="ＭＳ Ｐゴシック" charset="0"/>
              </a:rPr>
              <a:t>element with </a:t>
            </a:r>
            <a:r>
              <a:rPr lang="en-US" sz="2800" dirty="0">
                <a:ea typeface="ＭＳ Ｐゴシック" charset="0"/>
              </a:rPr>
              <a:t>key k from list T[H(k)]</a:t>
            </a:r>
          </a:p>
          <a:p>
            <a:pPr marL="0" indent="0">
              <a:buNone/>
              <a:defRPr/>
            </a:pPr>
            <a:r>
              <a:rPr lang="en-US" sz="2800" dirty="0">
                <a:ea typeface="ＭＳ Ｐゴシック" charset="0"/>
              </a:rPr>
              <a:t>*If parameter is a pointer to the item, use a doubly linked 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972EDC-06C2-A646-87A8-FC1473EBE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68974"/>
              </p:ext>
            </p:extLst>
          </p:nvPr>
        </p:nvGraphicFramePr>
        <p:xfrm>
          <a:off x="3886200" y="990600"/>
          <a:ext cx="990600" cy="2825752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591" name="TextBox 2">
            <a:extLst>
              <a:ext uri="{FF2B5EF4-FFF2-40B4-BE49-F238E27FC236}">
                <a16:creationId xmlns:a16="http://schemas.microsoft.com/office/drawing/2014/main" id="{24BE17D1-79A1-1D4A-91D1-40F7DE8B7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825751"/>
            <a:ext cx="1711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Key -&gt; 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(hash function)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A6326-1D41-6043-B1A4-D629CE0A0B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81400" y="2216150"/>
            <a:ext cx="0" cy="1447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B3B83-4E59-AC48-95B7-041702FBC7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3400" y="3471863"/>
            <a:ext cx="1371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4F0710-4C5B-534D-AD07-BC6B3ADF3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8742"/>
              </p:ext>
            </p:extLst>
          </p:nvPr>
        </p:nvGraphicFramePr>
        <p:xfrm>
          <a:off x="5715000" y="3130550"/>
          <a:ext cx="1752600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Key</a:t>
                      </a:r>
                      <a:r>
                        <a:rPr lang="en-US" sz="1800" baseline="0" dirty="0"/>
                        <a:t> (word)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Data (definition)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677E41-E606-E345-93D4-E07D39D071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7600" y="3502025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3CCE46-0A7E-2D47-A5BB-A502323C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87146"/>
              </p:ext>
            </p:extLst>
          </p:nvPr>
        </p:nvGraphicFramePr>
        <p:xfrm>
          <a:off x="8077200" y="3130550"/>
          <a:ext cx="1752600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Key</a:t>
                      </a:r>
                      <a:r>
                        <a:rPr lang="en-US" sz="1800" baseline="0" dirty="0"/>
                        <a:t> (word)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Data (definition)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343DC1-0C33-FB43-9609-4C005A6CA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95800" y="2100263"/>
            <a:ext cx="1371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F6A65D-E41F-9F42-8F12-05296D6C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69073"/>
              </p:ext>
            </p:extLst>
          </p:nvPr>
        </p:nvGraphicFramePr>
        <p:xfrm>
          <a:off x="5867400" y="1758950"/>
          <a:ext cx="1752600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Key</a:t>
                      </a:r>
                      <a:r>
                        <a:rPr lang="en-US" sz="1800" baseline="0" dirty="0"/>
                        <a:t> (word)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Data (definition)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AED517-8CC8-394B-8CF4-7B107DB9974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95800" y="1338263"/>
            <a:ext cx="1371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20375B7-B85E-314F-90F4-2595B5288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03505"/>
              </p:ext>
            </p:extLst>
          </p:nvPr>
        </p:nvGraphicFramePr>
        <p:xfrm>
          <a:off x="5867400" y="996950"/>
          <a:ext cx="1752600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Key</a:t>
                      </a:r>
                      <a:r>
                        <a:rPr lang="en-US" sz="1800" baseline="0" dirty="0"/>
                        <a:t> (word)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Data (definition)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2967</Words>
  <Application>Microsoft Office PowerPoint</Application>
  <PresentationFormat>Widescreen</PresentationFormat>
  <Paragraphs>494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Cambria Math</vt:lpstr>
      <vt:lpstr>Courier</vt:lpstr>
      <vt:lpstr>Symbol</vt:lpstr>
      <vt:lpstr>Office Theme</vt:lpstr>
      <vt:lpstr>Hash Tables Part 1: Introduction to Hashing</vt:lpstr>
      <vt:lpstr>Outline</vt:lpstr>
      <vt:lpstr>A Motivating Problem</vt:lpstr>
      <vt:lpstr>Implement with an Array?</vt:lpstr>
      <vt:lpstr>Associative Memory (Content Addressable Memory)</vt:lpstr>
      <vt:lpstr>Examples</vt:lpstr>
      <vt:lpstr>Implementation</vt:lpstr>
      <vt:lpstr>Hashing: Overview</vt:lpstr>
      <vt:lpstr>Conflict Resolution: Chaining</vt:lpstr>
      <vt:lpstr>Complexity Analysis</vt:lpstr>
      <vt:lpstr>Complexity Analysis</vt:lpstr>
      <vt:lpstr>PowerPoint Presentation</vt:lpstr>
      <vt:lpstr>Hash Tables Part 2: Hash Functions</vt:lpstr>
      <vt:lpstr>Outline</vt:lpstr>
      <vt:lpstr>Hash Function</vt:lpstr>
      <vt:lpstr>Hashing: Division Method</vt:lpstr>
      <vt:lpstr>Hashing: Multiplication Method</vt:lpstr>
      <vt:lpstr>Multiplication Method Example</vt:lpstr>
      <vt:lpstr>Multiplication Method Example</vt:lpstr>
      <vt:lpstr>PowerPoint Presentation</vt:lpstr>
      <vt:lpstr>Hash Tables Part 3: Open Addressing</vt:lpstr>
      <vt:lpstr>Outline</vt:lpstr>
      <vt:lpstr>Open Addressing</vt:lpstr>
      <vt:lpstr>Open Addressing Example</vt:lpstr>
      <vt:lpstr>Open Addressing Example</vt:lpstr>
      <vt:lpstr>Search and Deletions</vt:lpstr>
      <vt:lpstr>Deletion Example</vt:lpstr>
      <vt:lpstr>Hash Table Operations</vt:lpstr>
      <vt:lpstr>Open Addressing Pseudo-code</vt:lpstr>
      <vt:lpstr>Open Addressing Pseudo-code</vt:lpstr>
      <vt:lpstr>Open Addressing Pseudo Code (cont.)</vt:lpstr>
      <vt:lpstr>PowerPoint Presentation</vt:lpstr>
      <vt:lpstr>Hash Tables Part 4: Probe Functions</vt:lpstr>
      <vt:lpstr>Outline</vt:lpstr>
      <vt:lpstr>Probe Functions</vt:lpstr>
      <vt:lpstr>Linear Probing Example</vt:lpstr>
      <vt:lpstr>Quadratic Probing</vt:lpstr>
      <vt:lpstr>Double Hashing</vt:lpstr>
      <vt:lpstr>Choosing the Second Hash Function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Microsoft Office User</dc:creator>
  <cp:lastModifiedBy>Cherry, Elizabeth</cp:lastModifiedBy>
  <cp:revision>181</cp:revision>
  <cp:lastPrinted>2014-11-17T13:31:28Z</cp:lastPrinted>
  <dcterms:created xsi:type="dcterms:W3CDTF">2015-11-11T15:00:17Z</dcterms:created>
  <dcterms:modified xsi:type="dcterms:W3CDTF">2020-11-09T02:56:12Z</dcterms:modified>
</cp:coreProperties>
</file>