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3"/>
  </p:notesMasterIdLst>
  <p:handoutMasterIdLst>
    <p:handoutMasterId r:id="rId74"/>
  </p:handoutMasterIdLst>
  <p:sldIdLst>
    <p:sldId id="256" r:id="rId2"/>
    <p:sldId id="641" r:id="rId3"/>
    <p:sldId id="645" r:id="rId4"/>
    <p:sldId id="646" r:id="rId5"/>
    <p:sldId id="649" r:id="rId6"/>
    <p:sldId id="648" r:id="rId7"/>
    <p:sldId id="297" r:id="rId8"/>
    <p:sldId id="611" r:id="rId9"/>
    <p:sldId id="614" r:id="rId10"/>
    <p:sldId id="618" r:id="rId11"/>
    <p:sldId id="617" r:id="rId12"/>
    <p:sldId id="650" r:id="rId13"/>
    <p:sldId id="651" r:id="rId14"/>
    <p:sldId id="652" r:id="rId15"/>
    <p:sldId id="615" r:id="rId16"/>
    <p:sldId id="613" r:id="rId17"/>
    <p:sldId id="616" r:id="rId18"/>
    <p:sldId id="619" r:id="rId19"/>
    <p:sldId id="657" r:id="rId20"/>
    <p:sldId id="300" r:id="rId21"/>
    <p:sldId id="623" r:id="rId22"/>
    <p:sldId id="625" r:id="rId23"/>
    <p:sldId id="303" r:id="rId24"/>
    <p:sldId id="643" r:id="rId25"/>
    <p:sldId id="642" r:id="rId26"/>
    <p:sldId id="632" r:id="rId27"/>
    <p:sldId id="269" r:id="rId28"/>
    <p:sldId id="626" r:id="rId29"/>
    <p:sldId id="640" r:id="rId30"/>
    <p:sldId id="275" r:id="rId31"/>
    <p:sldId id="299" r:id="rId32"/>
    <p:sldId id="309" r:id="rId33"/>
    <p:sldId id="653" r:id="rId34"/>
    <p:sldId id="654" r:id="rId35"/>
    <p:sldId id="633" r:id="rId36"/>
    <p:sldId id="311" r:id="rId37"/>
    <p:sldId id="314" r:id="rId38"/>
    <p:sldId id="315" r:id="rId39"/>
    <p:sldId id="316" r:id="rId40"/>
    <p:sldId id="317" r:id="rId41"/>
    <p:sldId id="319" r:id="rId42"/>
    <p:sldId id="322" r:id="rId43"/>
    <p:sldId id="344" r:id="rId44"/>
    <p:sldId id="345" r:id="rId45"/>
    <p:sldId id="323" r:id="rId46"/>
    <p:sldId id="324" r:id="rId47"/>
    <p:sldId id="634" r:id="rId48"/>
    <p:sldId id="325" r:id="rId49"/>
    <p:sldId id="346" r:id="rId50"/>
    <p:sldId id="347" r:id="rId51"/>
    <p:sldId id="321" r:id="rId52"/>
    <p:sldId id="320" r:id="rId53"/>
    <p:sldId id="635" r:id="rId54"/>
    <p:sldId id="326" r:id="rId55"/>
    <p:sldId id="655" r:id="rId56"/>
    <p:sldId id="656" r:id="rId57"/>
    <p:sldId id="636" r:id="rId58"/>
    <p:sldId id="333" r:id="rId59"/>
    <p:sldId id="334" r:id="rId60"/>
    <p:sldId id="335" r:id="rId61"/>
    <p:sldId id="336" r:id="rId62"/>
    <p:sldId id="343" r:id="rId63"/>
    <p:sldId id="337" r:id="rId64"/>
    <p:sldId id="338" r:id="rId65"/>
    <p:sldId id="350" r:id="rId66"/>
    <p:sldId id="349" r:id="rId67"/>
    <p:sldId id="351" r:id="rId68"/>
    <p:sldId id="339" r:id="rId69"/>
    <p:sldId id="331" r:id="rId70"/>
    <p:sldId id="341" r:id="rId71"/>
    <p:sldId id="306" r:id="rId7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erry, Elizabeth" initials="CE" lastIdx="1" clrIdx="0">
    <p:extLst>
      <p:ext uri="{19B8F6BF-5375-455C-9EA6-DF929625EA0E}">
        <p15:presenceInfo xmlns:p15="http://schemas.microsoft.com/office/powerpoint/2012/main" userId="Cherry, Elizabeth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213" autoAdjust="0"/>
    <p:restoredTop sz="95084" autoAdjust="0"/>
  </p:normalViewPr>
  <p:slideViewPr>
    <p:cSldViewPr snapToGrid="0" snapToObjects="1">
      <p:cViewPr varScale="1">
        <p:scale>
          <a:sx n="57" d="100"/>
          <a:sy n="57" d="100"/>
        </p:scale>
        <p:origin x="82" y="30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handoutMaster" Target="handoutMasters/handoutMaster1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904E12-9258-1848-8CBF-F27C843B11D8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D62B78-C611-3243-9AC6-DA049C0E7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2481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652E13-F11E-0E48-8EDA-8B14D22B160D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17A1C4-CCA6-4144-BB9A-4CB03EA78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03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3521E-1E88-E947-9988-F9DBA545B034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B78FC-2EAD-8440-A6FC-0EC2EFE6A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229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3521E-1E88-E947-9988-F9DBA545B034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B78FC-2EAD-8440-A6FC-0EC2EFE6A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726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3521E-1E88-E947-9988-F9DBA545B034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B78FC-2EAD-8440-A6FC-0EC2EFE6A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749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3521E-1E88-E947-9988-F9DBA545B034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B78FC-2EAD-8440-A6FC-0EC2EFE6A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134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3521E-1E88-E947-9988-F9DBA545B034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B78FC-2EAD-8440-A6FC-0EC2EFE6A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947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3521E-1E88-E947-9988-F9DBA545B034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B78FC-2EAD-8440-A6FC-0EC2EFE6A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239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3521E-1E88-E947-9988-F9DBA545B034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B78FC-2EAD-8440-A6FC-0EC2EFE6A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062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3521E-1E88-E947-9988-F9DBA545B034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B78FC-2EAD-8440-A6FC-0EC2EFE6A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443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3521E-1E88-E947-9988-F9DBA545B034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B78FC-2EAD-8440-A6FC-0EC2EFE6A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708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3521E-1E88-E947-9988-F9DBA545B034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B78FC-2EAD-8440-A6FC-0EC2EFE6A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391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3521E-1E88-E947-9988-F9DBA545B034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B78FC-2EAD-8440-A6FC-0EC2EFE6A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3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E3521E-1E88-E947-9988-F9DBA545B034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AB78FC-2EAD-8440-A6FC-0EC2EFE6A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694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on Caches</a:t>
            </a:r>
            <a:br>
              <a:rPr lang="en-US" dirty="0" smtClean="0"/>
            </a:br>
            <a:r>
              <a:rPr lang="en-US" dirty="0" smtClean="0"/>
              <a:t>Part 1: Cache Design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 bwMode="auto">
          <a:xfrm>
            <a:off x="1981200" y="4038600"/>
            <a:ext cx="8534400" cy="17526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For use in Fall 2020 CSE6010/CX4010 only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Not for distribution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988790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4E723-8C4B-884E-80B8-3F7428713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30798"/>
            <a:ext cx="8229600" cy="929322"/>
          </a:xfrm>
        </p:spPr>
        <p:txBody>
          <a:bodyPr/>
          <a:lstStyle/>
          <a:p>
            <a:r>
              <a:rPr lang="en-US" dirty="0"/>
              <a:t>Cache: Hash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3CEE9D-8D54-9444-9495-1462F7C665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4326" y="4026106"/>
            <a:ext cx="10972800" cy="2938575"/>
          </a:xfrm>
        </p:spPr>
        <p:txBody>
          <a:bodyPr>
            <a:normAutofit/>
          </a:bodyPr>
          <a:lstStyle/>
          <a:p>
            <a:r>
              <a:rPr lang="en-US" dirty="0"/>
              <a:t>Implemented in hardware; must be fast (simple)</a:t>
            </a:r>
          </a:p>
          <a:p>
            <a:r>
              <a:rPr lang="en-US" dirty="0"/>
              <a:t>Hashing Function</a:t>
            </a:r>
          </a:p>
          <a:p>
            <a:pPr lvl="1"/>
            <a:r>
              <a:rPr lang="en-US" dirty="0"/>
              <a:t>Use k </a:t>
            </a:r>
            <a:r>
              <a:rPr lang="en-US" dirty="0" smtClean="0"/>
              <a:t>low-order </a:t>
            </a:r>
            <a:r>
              <a:rPr lang="en-US" dirty="0"/>
              <a:t>bits of address (2</a:t>
            </a:r>
            <a:r>
              <a:rPr lang="en-US" baseline="30000" dirty="0"/>
              <a:t>k</a:t>
            </a:r>
            <a:r>
              <a:rPr lang="en-US" dirty="0"/>
              <a:t> cache blocks)</a:t>
            </a:r>
          </a:p>
          <a:p>
            <a:pPr lvl="1"/>
            <a:r>
              <a:rPr lang="en-US" dirty="0"/>
              <a:t>Using </a:t>
            </a:r>
            <a:r>
              <a:rPr lang="en-US" dirty="0" smtClean="0"/>
              <a:t>low-order </a:t>
            </a:r>
            <a:r>
              <a:rPr lang="en-US" dirty="0"/>
              <a:t>bits ensures addresses near each other in main memory (spatial locality) will hash to </a:t>
            </a:r>
            <a:r>
              <a:rPr lang="en-US" dirty="0">
                <a:solidFill>
                  <a:srgbClr val="FF0000"/>
                </a:solidFill>
              </a:rPr>
              <a:t>different</a:t>
            </a:r>
            <a:r>
              <a:rPr lang="en-US" dirty="0"/>
              <a:t> locations in the cache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91646FBC-7AAF-8643-8617-1AD9F32E2C98}"/>
              </a:ext>
            </a:extLst>
          </p:cNvPr>
          <p:cNvGrpSpPr/>
          <p:nvPr/>
        </p:nvGrpSpPr>
        <p:grpSpPr>
          <a:xfrm>
            <a:off x="1935481" y="1554480"/>
            <a:ext cx="8498205" cy="2504420"/>
            <a:chOff x="411480" y="685800"/>
            <a:chExt cx="8498205" cy="2504420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F1197BE7-51FB-A84E-A3F7-98AF6BDA38C6}"/>
                </a:ext>
              </a:extLst>
            </p:cNvPr>
            <p:cNvGrpSpPr/>
            <p:nvPr/>
          </p:nvGrpSpPr>
          <p:grpSpPr>
            <a:xfrm>
              <a:off x="411480" y="685800"/>
              <a:ext cx="8498205" cy="2026920"/>
              <a:chOff x="411480" y="1082040"/>
              <a:chExt cx="8498205" cy="2026920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68F09E64-1F4E-4C42-9EA4-599BF10AF0F7}"/>
                  </a:ext>
                </a:extLst>
              </p:cNvPr>
              <p:cNvGrpSpPr/>
              <p:nvPr/>
            </p:nvGrpSpPr>
            <p:grpSpPr>
              <a:xfrm>
                <a:off x="533400" y="1554480"/>
                <a:ext cx="518160" cy="1005840"/>
                <a:chOff x="1722120" y="1402080"/>
                <a:chExt cx="518160" cy="1005840"/>
              </a:xfrm>
            </p:grpSpPr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8F0E79AA-E15D-A447-ABF9-77CFE841B1EF}"/>
                    </a:ext>
                  </a:extLst>
                </p:cNvPr>
                <p:cNvSpPr/>
                <p:nvPr/>
              </p:nvSpPr>
              <p:spPr>
                <a:xfrm>
                  <a:off x="1722120" y="1402080"/>
                  <a:ext cx="518160" cy="548640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6" name="Straight Connector 5">
                  <a:extLst>
                    <a:ext uri="{FF2B5EF4-FFF2-40B4-BE49-F238E27FC236}">
                      <a16:creationId xmlns:a16="http://schemas.microsoft.com/office/drawing/2014/main" id="{29A139B9-750C-5D40-9573-25EEAAF0E55B}"/>
                    </a:ext>
                  </a:extLst>
                </p:cNvPr>
                <p:cNvCxnSpPr>
                  <a:cxnSpLocks/>
                  <a:stCxn id="4" idx="2"/>
                </p:cNvCxnSpPr>
                <p:nvPr/>
              </p:nvCxnSpPr>
              <p:spPr>
                <a:xfrm>
                  <a:off x="1981200" y="1950720"/>
                  <a:ext cx="0" cy="4572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7DA01582-917D-4B4C-B01E-14C9D6B34ABF}"/>
                  </a:ext>
                </a:extLst>
              </p:cNvPr>
              <p:cNvGrpSpPr/>
              <p:nvPr/>
            </p:nvGrpSpPr>
            <p:grpSpPr>
              <a:xfrm>
                <a:off x="1057275" y="1554480"/>
                <a:ext cx="518160" cy="1005840"/>
                <a:chOff x="1722120" y="1402080"/>
                <a:chExt cx="518160" cy="1005840"/>
              </a:xfrm>
            </p:grpSpPr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0ED9A0D1-9C87-E449-910C-6506EB94F74E}"/>
                    </a:ext>
                  </a:extLst>
                </p:cNvPr>
                <p:cNvSpPr/>
                <p:nvPr/>
              </p:nvSpPr>
              <p:spPr>
                <a:xfrm>
                  <a:off x="1722120" y="1402080"/>
                  <a:ext cx="518160" cy="548640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11" name="Straight Connector 10">
                  <a:extLst>
                    <a:ext uri="{FF2B5EF4-FFF2-40B4-BE49-F238E27FC236}">
                      <a16:creationId xmlns:a16="http://schemas.microsoft.com/office/drawing/2014/main" id="{77D2BDDB-28C4-2B43-890D-51AD28E234AB}"/>
                    </a:ext>
                  </a:extLst>
                </p:cNvPr>
                <p:cNvCxnSpPr>
                  <a:cxnSpLocks/>
                  <a:stCxn id="10" idx="2"/>
                </p:cNvCxnSpPr>
                <p:nvPr/>
              </p:nvCxnSpPr>
              <p:spPr>
                <a:xfrm>
                  <a:off x="1981200" y="1950720"/>
                  <a:ext cx="0" cy="4572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2993762C-F88A-7349-893C-05E534464496}"/>
                  </a:ext>
                </a:extLst>
              </p:cNvPr>
              <p:cNvGrpSpPr/>
              <p:nvPr/>
            </p:nvGrpSpPr>
            <p:grpSpPr>
              <a:xfrm>
                <a:off x="1581150" y="1554480"/>
                <a:ext cx="518160" cy="1005840"/>
                <a:chOff x="1722120" y="1402080"/>
                <a:chExt cx="518160" cy="1005840"/>
              </a:xfrm>
            </p:grpSpPr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4AFC9D91-7D3F-A44C-A43A-E2D3359909E8}"/>
                    </a:ext>
                  </a:extLst>
                </p:cNvPr>
                <p:cNvSpPr/>
                <p:nvPr/>
              </p:nvSpPr>
              <p:spPr>
                <a:xfrm>
                  <a:off x="1722120" y="1402080"/>
                  <a:ext cx="518160" cy="548640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14" name="Straight Connector 13">
                  <a:extLst>
                    <a:ext uri="{FF2B5EF4-FFF2-40B4-BE49-F238E27FC236}">
                      <a16:creationId xmlns:a16="http://schemas.microsoft.com/office/drawing/2014/main" id="{1EE5AF2E-6EF5-274E-88C1-E8E1F9F1D16A}"/>
                    </a:ext>
                  </a:extLst>
                </p:cNvPr>
                <p:cNvCxnSpPr>
                  <a:cxnSpLocks/>
                  <a:stCxn id="13" idx="2"/>
                </p:cNvCxnSpPr>
                <p:nvPr/>
              </p:nvCxnSpPr>
              <p:spPr>
                <a:xfrm>
                  <a:off x="1981200" y="1950720"/>
                  <a:ext cx="0" cy="4572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FD673FBF-9AEC-CA4A-8B96-D1310775604F}"/>
                  </a:ext>
                </a:extLst>
              </p:cNvPr>
              <p:cNvGrpSpPr/>
              <p:nvPr/>
            </p:nvGrpSpPr>
            <p:grpSpPr>
              <a:xfrm>
                <a:off x="2105025" y="1554480"/>
                <a:ext cx="518160" cy="1005840"/>
                <a:chOff x="1722120" y="1402080"/>
                <a:chExt cx="518160" cy="1005840"/>
              </a:xfrm>
            </p:grpSpPr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B7A0DFDD-BB56-C94C-8E84-29312801F42E}"/>
                    </a:ext>
                  </a:extLst>
                </p:cNvPr>
                <p:cNvSpPr/>
                <p:nvPr/>
              </p:nvSpPr>
              <p:spPr>
                <a:xfrm>
                  <a:off x="1722120" y="1402080"/>
                  <a:ext cx="518160" cy="548640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9F6C8CB5-1BDE-B346-AD4A-7C4EF94375F4}"/>
                    </a:ext>
                  </a:extLst>
                </p:cNvPr>
                <p:cNvCxnSpPr>
                  <a:cxnSpLocks/>
                  <a:stCxn id="16" idx="2"/>
                </p:cNvCxnSpPr>
                <p:nvPr/>
              </p:nvCxnSpPr>
              <p:spPr>
                <a:xfrm>
                  <a:off x="1981200" y="1950720"/>
                  <a:ext cx="0" cy="4572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36FB2773-DC37-2646-9E04-3AB5856C9383}"/>
                  </a:ext>
                </a:extLst>
              </p:cNvPr>
              <p:cNvGrpSpPr/>
              <p:nvPr/>
            </p:nvGrpSpPr>
            <p:grpSpPr>
              <a:xfrm>
                <a:off x="2628900" y="1554480"/>
                <a:ext cx="518160" cy="1005840"/>
                <a:chOff x="1722120" y="1402080"/>
                <a:chExt cx="518160" cy="1005840"/>
              </a:xfrm>
            </p:grpSpPr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7F33F199-4C69-F449-AAD1-A0B51EFED26D}"/>
                    </a:ext>
                  </a:extLst>
                </p:cNvPr>
                <p:cNvSpPr/>
                <p:nvPr/>
              </p:nvSpPr>
              <p:spPr>
                <a:xfrm>
                  <a:off x="1722120" y="1402080"/>
                  <a:ext cx="518160" cy="548640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20" name="Straight Connector 19">
                  <a:extLst>
                    <a:ext uri="{FF2B5EF4-FFF2-40B4-BE49-F238E27FC236}">
                      <a16:creationId xmlns:a16="http://schemas.microsoft.com/office/drawing/2014/main" id="{FA128202-56F9-2D4E-9B15-42C0089D093B}"/>
                    </a:ext>
                  </a:extLst>
                </p:cNvPr>
                <p:cNvCxnSpPr>
                  <a:cxnSpLocks/>
                  <a:stCxn id="19" idx="2"/>
                </p:cNvCxnSpPr>
                <p:nvPr/>
              </p:nvCxnSpPr>
              <p:spPr>
                <a:xfrm>
                  <a:off x="1981200" y="1950720"/>
                  <a:ext cx="0" cy="4572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22268424-2732-5440-BB83-E78407E8CE86}"/>
                  </a:ext>
                </a:extLst>
              </p:cNvPr>
              <p:cNvGrpSpPr/>
              <p:nvPr/>
            </p:nvGrpSpPr>
            <p:grpSpPr>
              <a:xfrm>
                <a:off x="3152775" y="1554480"/>
                <a:ext cx="518160" cy="1005840"/>
                <a:chOff x="1722120" y="1402080"/>
                <a:chExt cx="518160" cy="1005840"/>
              </a:xfrm>
            </p:grpSpPr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73588A31-8027-C140-A1B9-6F2E05AA92C6}"/>
                    </a:ext>
                  </a:extLst>
                </p:cNvPr>
                <p:cNvSpPr/>
                <p:nvPr/>
              </p:nvSpPr>
              <p:spPr>
                <a:xfrm>
                  <a:off x="1722120" y="1402080"/>
                  <a:ext cx="518160" cy="548640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2D08EAE5-5036-CB4F-A5CD-7815D59C1ABD}"/>
                    </a:ext>
                  </a:extLst>
                </p:cNvPr>
                <p:cNvCxnSpPr>
                  <a:cxnSpLocks/>
                  <a:stCxn id="22" idx="2"/>
                </p:cNvCxnSpPr>
                <p:nvPr/>
              </p:nvCxnSpPr>
              <p:spPr>
                <a:xfrm>
                  <a:off x="1981200" y="1950720"/>
                  <a:ext cx="0" cy="4572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A21DDAFA-D187-9A45-9D87-784C6B6BE837}"/>
                  </a:ext>
                </a:extLst>
              </p:cNvPr>
              <p:cNvGrpSpPr/>
              <p:nvPr/>
            </p:nvGrpSpPr>
            <p:grpSpPr>
              <a:xfrm>
                <a:off x="3676650" y="1554480"/>
                <a:ext cx="518160" cy="1005840"/>
                <a:chOff x="1722120" y="1402080"/>
                <a:chExt cx="518160" cy="1005840"/>
              </a:xfrm>
            </p:grpSpPr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BAB1D951-FA5F-A14C-A083-8716263A1665}"/>
                    </a:ext>
                  </a:extLst>
                </p:cNvPr>
                <p:cNvSpPr/>
                <p:nvPr/>
              </p:nvSpPr>
              <p:spPr>
                <a:xfrm>
                  <a:off x="1722120" y="1402080"/>
                  <a:ext cx="518160" cy="548640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46199B36-56F7-854E-8E4B-82154E084CA5}"/>
                    </a:ext>
                  </a:extLst>
                </p:cNvPr>
                <p:cNvCxnSpPr>
                  <a:cxnSpLocks/>
                  <a:stCxn id="25" idx="2"/>
                </p:cNvCxnSpPr>
                <p:nvPr/>
              </p:nvCxnSpPr>
              <p:spPr>
                <a:xfrm>
                  <a:off x="1981200" y="1950720"/>
                  <a:ext cx="0" cy="4572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23F56FBC-3272-584C-83EA-D61B92786EC5}"/>
                  </a:ext>
                </a:extLst>
              </p:cNvPr>
              <p:cNvGrpSpPr/>
              <p:nvPr/>
            </p:nvGrpSpPr>
            <p:grpSpPr>
              <a:xfrm>
                <a:off x="4200525" y="1554480"/>
                <a:ext cx="518160" cy="1005840"/>
                <a:chOff x="1722120" y="1402080"/>
                <a:chExt cx="518160" cy="1005840"/>
              </a:xfrm>
            </p:grpSpPr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7417671B-E9E2-DB4A-8D14-1255BD26E4E6}"/>
                    </a:ext>
                  </a:extLst>
                </p:cNvPr>
                <p:cNvSpPr/>
                <p:nvPr/>
              </p:nvSpPr>
              <p:spPr>
                <a:xfrm>
                  <a:off x="1722120" y="1402080"/>
                  <a:ext cx="518160" cy="548640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29" name="Straight Connector 28">
                  <a:extLst>
                    <a:ext uri="{FF2B5EF4-FFF2-40B4-BE49-F238E27FC236}">
                      <a16:creationId xmlns:a16="http://schemas.microsoft.com/office/drawing/2014/main" id="{15DCD4D9-5E95-2E46-90C9-7A4AF4B76CEC}"/>
                    </a:ext>
                  </a:extLst>
                </p:cNvPr>
                <p:cNvCxnSpPr>
                  <a:cxnSpLocks/>
                  <a:stCxn id="28" idx="2"/>
                </p:cNvCxnSpPr>
                <p:nvPr/>
              </p:nvCxnSpPr>
              <p:spPr>
                <a:xfrm>
                  <a:off x="1981200" y="1950720"/>
                  <a:ext cx="0" cy="4572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F9173CC9-2345-264A-A67A-BE0B2DF3D6CE}"/>
                  </a:ext>
                </a:extLst>
              </p:cNvPr>
              <p:cNvSpPr/>
              <p:nvPr/>
            </p:nvSpPr>
            <p:spPr>
              <a:xfrm>
                <a:off x="4724400" y="1554480"/>
                <a:ext cx="518160" cy="54864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5241A727-2CEF-F044-A4C4-541585C4AAA7}"/>
                  </a:ext>
                </a:extLst>
              </p:cNvPr>
              <p:cNvSpPr/>
              <p:nvPr/>
            </p:nvSpPr>
            <p:spPr>
              <a:xfrm>
                <a:off x="5248275" y="1554480"/>
                <a:ext cx="518160" cy="54864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785735BF-E4B1-DF44-9D40-7A1613BA26C9}"/>
                  </a:ext>
                </a:extLst>
              </p:cNvPr>
              <p:cNvSpPr/>
              <p:nvPr/>
            </p:nvSpPr>
            <p:spPr>
              <a:xfrm>
                <a:off x="5772150" y="1554480"/>
                <a:ext cx="518160" cy="54864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A152C0EC-0461-1B44-B005-E96E1B839996}"/>
                  </a:ext>
                </a:extLst>
              </p:cNvPr>
              <p:cNvSpPr/>
              <p:nvPr/>
            </p:nvSpPr>
            <p:spPr>
              <a:xfrm>
                <a:off x="6296025" y="1554480"/>
                <a:ext cx="518160" cy="54864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4E375A4F-DB27-9241-B22E-EF4A1229D125}"/>
                  </a:ext>
                </a:extLst>
              </p:cNvPr>
              <p:cNvSpPr/>
              <p:nvPr/>
            </p:nvSpPr>
            <p:spPr>
              <a:xfrm>
                <a:off x="6819900" y="1554480"/>
                <a:ext cx="518160" cy="54864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18559BE8-87CE-574E-8791-352ADE6A8B8A}"/>
                  </a:ext>
                </a:extLst>
              </p:cNvPr>
              <p:cNvSpPr/>
              <p:nvPr/>
            </p:nvSpPr>
            <p:spPr>
              <a:xfrm>
                <a:off x="7343775" y="1554480"/>
                <a:ext cx="518160" cy="54864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268BB689-024E-2F47-AE24-747EBB763A62}"/>
                  </a:ext>
                </a:extLst>
              </p:cNvPr>
              <p:cNvSpPr/>
              <p:nvPr/>
            </p:nvSpPr>
            <p:spPr>
              <a:xfrm>
                <a:off x="7867650" y="1554480"/>
                <a:ext cx="518160" cy="54864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604E9528-514C-1C44-BA16-19913BCC2087}"/>
                  </a:ext>
                </a:extLst>
              </p:cNvPr>
              <p:cNvSpPr/>
              <p:nvPr/>
            </p:nvSpPr>
            <p:spPr>
              <a:xfrm>
                <a:off x="8391525" y="1554480"/>
                <a:ext cx="518160" cy="54864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C99A7970-637C-0C47-A1C4-388A7A41F183}"/>
                  </a:ext>
                </a:extLst>
              </p:cNvPr>
              <p:cNvCxnSpPr>
                <a:cxnSpLocks/>
                <a:stCxn id="31" idx="2"/>
              </p:cNvCxnSpPr>
              <p:nvPr/>
            </p:nvCxnSpPr>
            <p:spPr>
              <a:xfrm>
                <a:off x="4983480" y="2103120"/>
                <a:ext cx="0" cy="100584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F19029A4-46FE-BE42-8DE8-6CA23A901019}"/>
                  </a:ext>
                </a:extLst>
              </p:cNvPr>
              <p:cNvCxnSpPr>
                <a:cxnSpLocks/>
                <a:stCxn id="34" idx="2"/>
              </p:cNvCxnSpPr>
              <p:nvPr/>
            </p:nvCxnSpPr>
            <p:spPr>
              <a:xfrm>
                <a:off x="5507355" y="2103120"/>
                <a:ext cx="0" cy="100584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53540BF7-4B73-8749-A0AD-52E1700B2EB7}"/>
                  </a:ext>
                </a:extLst>
              </p:cNvPr>
              <p:cNvCxnSpPr>
                <a:cxnSpLocks/>
                <a:stCxn id="37" idx="2"/>
              </p:cNvCxnSpPr>
              <p:nvPr/>
            </p:nvCxnSpPr>
            <p:spPr>
              <a:xfrm>
                <a:off x="6031230" y="2103120"/>
                <a:ext cx="0" cy="100584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E07E56CA-9990-1A4B-B9F3-BAF3D6775A28}"/>
                  </a:ext>
                </a:extLst>
              </p:cNvPr>
              <p:cNvCxnSpPr>
                <a:cxnSpLocks/>
                <a:stCxn id="40" idx="2"/>
              </p:cNvCxnSpPr>
              <p:nvPr/>
            </p:nvCxnSpPr>
            <p:spPr>
              <a:xfrm>
                <a:off x="6555105" y="2103120"/>
                <a:ext cx="0" cy="100584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71BA05CF-1FD5-9848-8097-ADF6BA159E25}"/>
                  </a:ext>
                </a:extLst>
              </p:cNvPr>
              <p:cNvCxnSpPr>
                <a:cxnSpLocks/>
                <a:stCxn id="43" idx="2"/>
              </p:cNvCxnSpPr>
              <p:nvPr/>
            </p:nvCxnSpPr>
            <p:spPr>
              <a:xfrm>
                <a:off x="7078980" y="2103120"/>
                <a:ext cx="0" cy="100584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B32ED734-B661-3047-A667-8D707FC0DE36}"/>
                  </a:ext>
                </a:extLst>
              </p:cNvPr>
              <p:cNvCxnSpPr>
                <a:cxnSpLocks/>
                <a:stCxn id="46" idx="2"/>
              </p:cNvCxnSpPr>
              <p:nvPr/>
            </p:nvCxnSpPr>
            <p:spPr>
              <a:xfrm>
                <a:off x="7602855" y="2103120"/>
                <a:ext cx="0" cy="100584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A2B98AAF-784F-B646-989F-53B7B82C7BC8}"/>
                  </a:ext>
                </a:extLst>
              </p:cNvPr>
              <p:cNvCxnSpPr>
                <a:cxnSpLocks/>
                <a:stCxn id="49" idx="2"/>
              </p:cNvCxnSpPr>
              <p:nvPr/>
            </p:nvCxnSpPr>
            <p:spPr>
              <a:xfrm>
                <a:off x="8126730" y="2103120"/>
                <a:ext cx="0" cy="100584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506225CE-39CA-1441-AA8A-C87B0D4DEA7B}"/>
                  </a:ext>
                </a:extLst>
              </p:cNvPr>
              <p:cNvCxnSpPr>
                <a:cxnSpLocks/>
                <a:stCxn id="52" idx="2"/>
              </p:cNvCxnSpPr>
              <p:nvPr/>
            </p:nvCxnSpPr>
            <p:spPr>
              <a:xfrm>
                <a:off x="8650605" y="2103120"/>
                <a:ext cx="0" cy="100584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19DA8AE6-A36E-4B4F-97F6-0BC88EDD9551}"/>
                  </a:ext>
                </a:extLst>
              </p:cNvPr>
              <p:cNvSpPr txBox="1"/>
              <p:nvPr/>
            </p:nvSpPr>
            <p:spPr>
              <a:xfrm>
                <a:off x="411480" y="1082040"/>
                <a:ext cx="351589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MAR: memory address</a:t>
                </a:r>
              </a:p>
            </p:txBody>
          </p:sp>
        </p:grp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6BB99105-A16A-A04E-87C5-CB799418E839}"/>
                </a:ext>
              </a:extLst>
            </p:cNvPr>
            <p:cNvSpPr txBox="1"/>
            <p:nvPr/>
          </p:nvSpPr>
          <p:spPr>
            <a:xfrm>
              <a:off x="4785360" y="2667000"/>
              <a:ext cx="365215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Hash (memory address)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39729690-29F5-7040-A0C5-6021A3E4B6CD}"/>
              </a:ext>
            </a:extLst>
          </p:cNvPr>
          <p:cNvSpPr txBox="1"/>
          <p:nvPr/>
        </p:nvSpPr>
        <p:spPr>
          <a:xfrm>
            <a:off x="570364" y="701041"/>
            <a:ext cx="10972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Hash function maps a main memory address to a cache memory address</a:t>
            </a:r>
          </a:p>
        </p:txBody>
      </p:sp>
    </p:spTree>
    <p:extLst>
      <p:ext uri="{BB962C8B-B14F-4D97-AF65-F5344CB8AC3E}">
        <p14:creationId xmlns:p14="http://schemas.microsoft.com/office/powerpoint/2010/main" val="2411736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15971-6BD1-7D45-9328-16AC8F8A2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5800" y="1"/>
            <a:ext cx="8229600" cy="749829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 LC-3 Cache Memory</a:t>
            </a: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55F447AF-FEB2-3B4E-9F4A-48788329B7C1}"/>
              </a:ext>
            </a:extLst>
          </p:cNvPr>
          <p:cNvGrpSpPr/>
          <p:nvPr/>
        </p:nvGrpSpPr>
        <p:grpSpPr>
          <a:xfrm>
            <a:off x="8172183" y="1375089"/>
            <a:ext cx="2445782" cy="4688212"/>
            <a:chOff x="6258717" y="891321"/>
            <a:chExt cx="2445782" cy="4688212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ED4C4A84-3C6B-EB46-A4BD-9FF6EA9B1723}"/>
                </a:ext>
              </a:extLst>
            </p:cNvPr>
            <p:cNvGrpSpPr/>
            <p:nvPr/>
          </p:nvGrpSpPr>
          <p:grpSpPr>
            <a:xfrm>
              <a:off x="6858241" y="891321"/>
              <a:ext cx="1603374" cy="338554"/>
              <a:chOff x="5407026" y="3994587"/>
              <a:chExt cx="1603374" cy="338554"/>
            </a:xfrm>
          </p:grpSpPr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952AD2E6-EE12-A644-965C-D355BA3228A5}"/>
                  </a:ext>
                </a:extLst>
              </p:cNvPr>
              <p:cNvSpPr txBox="1"/>
              <p:nvPr/>
            </p:nvSpPr>
            <p:spPr>
              <a:xfrm>
                <a:off x="5743378" y="3994587"/>
                <a:ext cx="88357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en-US" sz="2000" dirty="0"/>
                  <a:t>16 bits</a:t>
                </a:r>
              </a:p>
            </p:txBody>
          </p:sp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13BDC557-2C53-DD4E-8DEC-6B1D5F5D5270}"/>
                  </a:ext>
                </a:extLst>
              </p:cNvPr>
              <p:cNvCxnSpPr/>
              <p:nvPr/>
            </p:nvCxnSpPr>
            <p:spPr bwMode="auto">
              <a:xfrm>
                <a:off x="6705600" y="4146987"/>
                <a:ext cx="304800" cy="4028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75B9F1AC-C74B-304B-88F0-4701625F0F43}"/>
                  </a:ext>
                </a:extLst>
              </p:cNvPr>
              <p:cNvCxnSpPr/>
              <p:nvPr/>
            </p:nvCxnSpPr>
            <p:spPr bwMode="auto">
              <a:xfrm flipH="1">
                <a:off x="5407026" y="4133850"/>
                <a:ext cx="263524" cy="4467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</p:grp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EEA5EE6-DBE6-6548-A726-638710D09C48}"/>
                </a:ext>
              </a:extLst>
            </p:cNvPr>
            <p:cNvSpPr/>
            <p:nvPr/>
          </p:nvSpPr>
          <p:spPr bwMode="auto">
            <a:xfrm>
              <a:off x="6861415" y="1269999"/>
              <a:ext cx="1600200" cy="3869267"/>
            </a:xfrm>
            <a:prstGeom prst="rect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latin typeface="Arial" charset="0"/>
                <a:ea typeface="ＭＳ Ｐゴシック" charset="-128"/>
                <a:cs typeface="ＭＳ Ｐゴシック" charset="-128"/>
              </a:endParaRP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D4278B48-7E0F-D443-963C-1E6E2D105179}"/>
                </a:ext>
              </a:extLst>
            </p:cNvPr>
            <p:cNvCxnSpPr/>
            <p:nvPr/>
          </p:nvCxnSpPr>
          <p:spPr bwMode="auto">
            <a:xfrm>
              <a:off x="6861415" y="3327399"/>
              <a:ext cx="16002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47DF6F6-C481-594C-9B26-7CC44BDCC55D}"/>
                </a:ext>
              </a:extLst>
            </p:cNvPr>
            <p:cNvSpPr txBox="1"/>
            <p:nvPr/>
          </p:nvSpPr>
          <p:spPr>
            <a:xfrm rot="5400000">
              <a:off x="7539822" y="1869341"/>
              <a:ext cx="574196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/>
                <a:t>…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1DF7B8ED-34F5-8C4A-AD57-812D0D2C4F12}"/>
                </a:ext>
              </a:extLst>
            </p:cNvPr>
            <p:cNvCxnSpPr/>
            <p:nvPr/>
          </p:nvCxnSpPr>
          <p:spPr bwMode="auto">
            <a:xfrm>
              <a:off x="6861415" y="3098799"/>
              <a:ext cx="16002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1B98515-469C-E742-A466-4FCCFC89BB18}"/>
                </a:ext>
              </a:extLst>
            </p:cNvPr>
            <p:cNvCxnSpPr/>
            <p:nvPr/>
          </p:nvCxnSpPr>
          <p:spPr bwMode="auto">
            <a:xfrm>
              <a:off x="6861415" y="2870199"/>
              <a:ext cx="16002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76E067D-FCC4-4E4D-9A77-735E9F20A687}"/>
                </a:ext>
              </a:extLst>
            </p:cNvPr>
            <p:cNvSpPr txBox="1"/>
            <p:nvPr/>
          </p:nvSpPr>
          <p:spPr>
            <a:xfrm>
              <a:off x="6692666" y="5117868"/>
              <a:ext cx="201183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dirty="0"/>
                <a:t>Main Memory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81DF22E8-DC7F-124B-9929-44B05FCCDD6E}"/>
                </a:ext>
              </a:extLst>
            </p:cNvPr>
            <p:cNvSpPr txBox="1"/>
            <p:nvPr/>
          </p:nvSpPr>
          <p:spPr>
            <a:xfrm>
              <a:off x="6266732" y="4838471"/>
              <a:ext cx="6527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0000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F21CA305-F792-064F-9E15-B327F35F142E}"/>
                </a:ext>
              </a:extLst>
            </p:cNvPr>
            <p:cNvSpPr txBox="1"/>
            <p:nvPr/>
          </p:nvSpPr>
          <p:spPr>
            <a:xfrm>
              <a:off x="6258717" y="3042734"/>
              <a:ext cx="6687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0A10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BD33ACB0-0092-5B41-9865-EE8078A6BC62}"/>
                </a:ext>
              </a:extLst>
            </p:cNvPr>
            <p:cNvSpPr txBox="1"/>
            <p:nvPr/>
          </p:nvSpPr>
          <p:spPr>
            <a:xfrm>
              <a:off x="6258717" y="2814134"/>
              <a:ext cx="6687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0A11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15453676-F570-354D-82E8-B573C5036FB8}"/>
                </a:ext>
              </a:extLst>
            </p:cNvPr>
            <p:cNvSpPr txBox="1"/>
            <p:nvPr/>
          </p:nvSpPr>
          <p:spPr>
            <a:xfrm>
              <a:off x="6289174" y="1214736"/>
              <a:ext cx="6078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FFFF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B81A9C2-9524-544A-BB7A-713A23D8EC51}"/>
                </a:ext>
              </a:extLst>
            </p:cNvPr>
            <p:cNvSpPr txBox="1"/>
            <p:nvPr/>
          </p:nvSpPr>
          <p:spPr>
            <a:xfrm>
              <a:off x="6258717" y="2573866"/>
              <a:ext cx="6687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0A12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81BEABD-D234-914C-9350-1AD5FF26D91D}"/>
                </a:ext>
              </a:extLst>
            </p:cNvPr>
            <p:cNvSpPr txBox="1"/>
            <p:nvPr/>
          </p:nvSpPr>
          <p:spPr>
            <a:xfrm rot="5400000">
              <a:off x="7616022" y="3795885"/>
              <a:ext cx="574196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/>
                <a:t>…</a:t>
              </a:r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321DE59-B138-0C46-98BE-81925B209037}"/>
                </a:ext>
              </a:extLst>
            </p:cNvPr>
            <p:cNvCxnSpPr/>
            <p:nvPr/>
          </p:nvCxnSpPr>
          <p:spPr bwMode="auto">
            <a:xfrm>
              <a:off x="6866466" y="2650066"/>
              <a:ext cx="16002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E9C027A-050C-6848-83CE-4E9FE2C56B9D}"/>
                </a:ext>
              </a:extLst>
            </p:cNvPr>
            <p:cNvSpPr txBox="1"/>
            <p:nvPr/>
          </p:nvSpPr>
          <p:spPr>
            <a:xfrm>
              <a:off x="7361904" y="2802466"/>
              <a:ext cx="6527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1234</a:t>
              </a:r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4B4A2C94-6FC8-F345-9E8F-B99A7BF4E83A}"/>
              </a:ext>
            </a:extLst>
          </p:cNvPr>
          <p:cNvGrpSpPr/>
          <p:nvPr/>
        </p:nvGrpSpPr>
        <p:grpSpPr>
          <a:xfrm>
            <a:off x="4382556" y="2367369"/>
            <a:ext cx="3533778" cy="2638400"/>
            <a:chOff x="1927222" y="1900534"/>
            <a:chExt cx="3533778" cy="2638400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A5EE914-7C17-E845-B648-8CF2DCCA90AB}"/>
                </a:ext>
              </a:extLst>
            </p:cNvPr>
            <p:cNvSpPr txBox="1"/>
            <p:nvPr/>
          </p:nvSpPr>
          <p:spPr>
            <a:xfrm>
              <a:off x="3338225" y="1900534"/>
              <a:ext cx="94128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dirty="0"/>
                <a:t>Cache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23E11729-2EC9-BC41-AE51-720CEBA5EC83}"/>
                </a:ext>
              </a:extLst>
            </p:cNvPr>
            <p:cNvSpPr/>
            <p:nvPr/>
          </p:nvSpPr>
          <p:spPr bwMode="auto">
            <a:xfrm>
              <a:off x="3857626" y="2827867"/>
              <a:ext cx="1600200" cy="1646535"/>
            </a:xfrm>
            <a:prstGeom prst="rect">
              <a:avLst/>
            </a:prstGeom>
            <a:solidFill>
              <a:srgbClr val="25C21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latin typeface="Arial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7FC01A4-706D-E04D-A429-DD093CC7FA4D}"/>
                </a:ext>
              </a:extLst>
            </p:cNvPr>
            <p:cNvSpPr txBox="1"/>
            <p:nvPr/>
          </p:nvSpPr>
          <p:spPr>
            <a:xfrm>
              <a:off x="1927222" y="416960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00</a:t>
              </a:r>
            </a:p>
          </p:txBody>
        </p: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F6A44458-B788-FC47-91A5-FF82C345E2F5}"/>
                </a:ext>
              </a:extLst>
            </p:cNvPr>
            <p:cNvGrpSpPr/>
            <p:nvPr/>
          </p:nvGrpSpPr>
          <p:grpSpPr>
            <a:xfrm>
              <a:off x="3857626" y="2516925"/>
              <a:ext cx="1603374" cy="338554"/>
              <a:chOff x="5407026" y="3994587"/>
              <a:chExt cx="1603374" cy="338554"/>
            </a:xfrm>
          </p:grpSpPr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72E69656-B189-394A-8B52-C8BF3677D64C}"/>
                  </a:ext>
                </a:extLst>
              </p:cNvPr>
              <p:cNvSpPr txBox="1"/>
              <p:nvPr/>
            </p:nvSpPr>
            <p:spPr>
              <a:xfrm>
                <a:off x="5743378" y="3994587"/>
                <a:ext cx="88357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en-US" sz="2000" dirty="0"/>
                  <a:t>16 bits</a:t>
                </a:r>
              </a:p>
            </p:txBody>
          </p: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1AAD5E79-D8B5-9A4E-8288-5E7EF41A9BE1}"/>
                  </a:ext>
                </a:extLst>
              </p:cNvPr>
              <p:cNvCxnSpPr/>
              <p:nvPr/>
            </p:nvCxnSpPr>
            <p:spPr bwMode="auto">
              <a:xfrm>
                <a:off x="6705600" y="4146987"/>
                <a:ext cx="304800" cy="4028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57C1573E-8DF5-1D4C-B388-0ACFCFB008A5}"/>
                  </a:ext>
                </a:extLst>
              </p:cNvPr>
              <p:cNvCxnSpPr/>
              <p:nvPr/>
            </p:nvCxnSpPr>
            <p:spPr bwMode="auto">
              <a:xfrm flipH="1">
                <a:off x="5407026" y="4133850"/>
                <a:ext cx="263524" cy="4467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</p:grp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8B7EBA2-4190-234F-826F-4C5CE13044CE}"/>
                </a:ext>
              </a:extLst>
            </p:cNvPr>
            <p:cNvSpPr txBox="1"/>
            <p:nvPr/>
          </p:nvSpPr>
          <p:spPr>
            <a:xfrm>
              <a:off x="1944156" y="2738736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FF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445B8F40-AB6D-4F4D-9CC0-448F3AF75BB6}"/>
                </a:ext>
              </a:extLst>
            </p:cNvPr>
            <p:cNvSpPr/>
            <p:nvPr/>
          </p:nvSpPr>
          <p:spPr bwMode="auto">
            <a:xfrm>
              <a:off x="3857626" y="3551536"/>
              <a:ext cx="1600200" cy="228600"/>
            </a:xfrm>
            <a:prstGeom prst="rect">
              <a:avLst/>
            </a:prstGeom>
            <a:solidFill>
              <a:srgbClr val="25C21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latin typeface="Arial" charset="0"/>
                  <a:ea typeface="ＭＳ Ｐゴシック" charset="-128"/>
                  <a:cs typeface="ＭＳ Ｐゴシック" charset="-128"/>
                </a:rPr>
                <a:t>1234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697B472A-7FCC-DC42-9F69-F448401D3F83}"/>
                </a:ext>
              </a:extLst>
            </p:cNvPr>
            <p:cNvSpPr/>
            <p:nvPr/>
          </p:nvSpPr>
          <p:spPr bwMode="auto">
            <a:xfrm>
              <a:off x="2282827" y="2827867"/>
              <a:ext cx="1600200" cy="1646535"/>
            </a:xfrm>
            <a:prstGeom prst="rect">
              <a:avLst/>
            </a:prstGeom>
            <a:solidFill>
              <a:srgbClr val="25C21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latin typeface="Arial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FD5A1588-B499-8440-BAE3-721D617619C9}"/>
                </a:ext>
              </a:extLst>
            </p:cNvPr>
            <p:cNvSpPr/>
            <p:nvPr/>
          </p:nvSpPr>
          <p:spPr bwMode="auto">
            <a:xfrm>
              <a:off x="2282826" y="3551536"/>
              <a:ext cx="1600200" cy="228600"/>
            </a:xfrm>
            <a:prstGeom prst="rect">
              <a:avLst/>
            </a:prstGeom>
            <a:solidFill>
              <a:srgbClr val="25C21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latin typeface="Arial" charset="0"/>
                  <a:ea typeface="ＭＳ Ｐゴシック" charset="-128"/>
                  <a:cs typeface="ＭＳ Ｐゴシック" charset="-128"/>
                </a:rPr>
                <a:t>0A11</a:t>
              </a:r>
            </a:p>
          </p:txBody>
        </p: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F817E5D5-2D20-354E-812D-A0A516EE2056}"/>
                </a:ext>
              </a:extLst>
            </p:cNvPr>
            <p:cNvGrpSpPr/>
            <p:nvPr/>
          </p:nvGrpSpPr>
          <p:grpSpPr>
            <a:xfrm>
              <a:off x="2274360" y="2508458"/>
              <a:ext cx="1603374" cy="338554"/>
              <a:chOff x="5407026" y="3994587"/>
              <a:chExt cx="1603374" cy="338554"/>
            </a:xfrm>
          </p:grpSpPr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F4887306-F5F1-9F4B-96E7-0A658564825F}"/>
                  </a:ext>
                </a:extLst>
              </p:cNvPr>
              <p:cNvSpPr txBox="1"/>
              <p:nvPr/>
            </p:nvSpPr>
            <p:spPr>
              <a:xfrm>
                <a:off x="5743378" y="3994587"/>
                <a:ext cx="88357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en-US" sz="2000" dirty="0"/>
                  <a:t>16 bits</a:t>
                </a:r>
              </a:p>
            </p:txBody>
          </p:sp>
          <p:cxnSp>
            <p:nvCxnSpPr>
              <p:cNvPr id="61" name="Straight Arrow Connector 60">
                <a:extLst>
                  <a:ext uri="{FF2B5EF4-FFF2-40B4-BE49-F238E27FC236}">
                    <a16:creationId xmlns:a16="http://schemas.microsoft.com/office/drawing/2014/main" id="{0847BA64-8118-5249-A2CE-0F9F6A0E21B1}"/>
                  </a:ext>
                </a:extLst>
              </p:cNvPr>
              <p:cNvCxnSpPr/>
              <p:nvPr/>
            </p:nvCxnSpPr>
            <p:spPr bwMode="auto">
              <a:xfrm>
                <a:off x="6705600" y="4146987"/>
                <a:ext cx="304800" cy="4028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62" name="Straight Arrow Connector 61">
                <a:extLst>
                  <a:ext uri="{FF2B5EF4-FFF2-40B4-BE49-F238E27FC236}">
                    <a16:creationId xmlns:a16="http://schemas.microsoft.com/office/drawing/2014/main" id="{D8BAD7C7-024A-AA4F-B437-255292455DAC}"/>
                  </a:ext>
                </a:extLst>
              </p:cNvPr>
              <p:cNvCxnSpPr/>
              <p:nvPr/>
            </p:nvCxnSpPr>
            <p:spPr bwMode="auto">
              <a:xfrm flipH="1">
                <a:off x="5407026" y="4133850"/>
                <a:ext cx="263524" cy="4467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</p:grp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BADDEDE9-765A-614A-8D50-C6E240F30E8B}"/>
                </a:ext>
              </a:extLst>
            </p:cNvPr>
            <p:cNvSpPr txBox="1"/>
            <p:nvPr/>
          </p:nvSpPr>
          <p:spPr>
            <a:xfrm>
              <a:off x="2573867" y="2192867"/>
              <a:ext cx="9334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Address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DDE0B650-64D8-7347-A16B-AD39327F05D7}"/>
                </a:ext>
              </a:extLst>
            </p:cNvPr>
            <p:cNvSpPr txBox="1"/>
            <p:nvPr/>
          </p:nvSpPr>
          <p:spPr>
            <a:xfrm>
              <a:off x="4292601" y="2201334"/>
              <a:ext cx="620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Data</a:t>
              </a:r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A19D8270-C1A6-244E-8B98-23AC43D6BEAF}"/>
              </a:ext>
            </a:extLst>
          </p:cNvPr>
          <p:cNvGrpSpPr/>
          <p:nvPr/>
        </p:nvGrpSpPr>
        <p:grpSpPr>
          <a:xfrm>
            <a:off x="1701799" y="1127266"/>
            <a:ext cx="905935" cy="3340301"/>
            <a:chOff x="364065" y="1058363"/>
            <a:chExt cx="905935" cy="3340301"/>
          </a:xfrm>
        </p:grpSpPr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1445D402-FCB4-F342-977A-85BF968206BE}"/>
                </a:ext>
              </a:extLst>
            </p:cNvPr>
            <p:cNvGrpSpPr/>
            <p:nvPr/>
          </p:nvGrpSpPr>
          <p:grpSpPr>
            <a:xfrm>
              <a:off x="364065" y="1058363"/>
              <a:ext cx="905935" cy="2749560"/>
              <a:chOff x="685799" y="1320830"/>
              <a:chExt cx="905935" cy="2749560"/>
            </a:xfrm>
          </p:grpSpPr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59674066-DD42-1B46-9FAE-71EBD44026C9}"/>
                  </a:ext>
                </a:extLst>
              </p:cNvPr>
              <p:cNvSpPr/>
              <p:nvPr/>
            </p:nvSpPr>
            <p:spPr>
              <a:xfrm>
                <a:off x="685799" y="1320830"/>
                <a:ext cx="905935" cy="274956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8565FF66-E381-5342-AC8C-DD9D70784217}"/>
                  </a:ext>
                </a:extLst>
              </p:cNvPr>
              <p:cNvSpPr/>
              <p:nvPr/>
            </p:nvSpPr>
            <p:spPr>
              <a:xfrm rot="16200000">
                <a:off x="938942" y="2055971"/>
                <a:ext cx="1026335" cy="186088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rgbClr val="000000"/>
                    </a:solidFill>
                  </a:rPr>
                  <a:t>MAR</a:t>
                </a:r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258AD5EB-D41A-6B46-9034-8B9F87422ABE}"/>
                  </a:ext>
                </a:extLst>
              </p:cNvPr>
              <p:cNvSpPr/>
              <p:nvPr/>
            </p:nvSpPr>
            <p:spPr>
              <a:xfrm rot="16200000">
                <a:off x="938943" y="3224371"/>
                <a:ext cx="1026335" cy="186088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rgbClr val="000000"/>
                    </a:solidFill>
                  </a:rPr>
                  <a:t>MDR</a:t>
                </a:r>
              </a:p>
            </p:txBody>
          </p:sp>
        </p:grp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D4127875-7D7A-B84B-92A1-6514D8F1DC72}"/>
                </a:ext>
              </a:extLst>
            </p:cNvPr>
            <p:cNvSpPr txBox="1"/>
            <p:nvPr/>
          </p:nvSpPr>
          <p:spPr>
            <a:xfrm>
              <a:off x="491066" y="3936999"/>
              <a:ext cx="7120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CPU</a:t>
              </a:r>
            </a:p>
          </p:txBody>
        </p:sp>
      </p:grp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823FBC4C-D4B8-7440-8095-B5010C7487CF}"/>
              </a:ext>
            </a:extLst>
          </p:cNvPr>
          <p:cNvCxnSpPr>
            <a:cxnSpLocks/>
            <a:stCxn id="75" idx="2"/>
          </p:cNvCxnSpPr>
          <p:nvPr/>
        </p:nvCxnSpPr>
        <p:spPr>
          <a:xfrm>
            <a:off x="2561154" y="1955450"/>
            <a:ext cx="1121847" cy="0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FC7AC34B-C5AD-5946-AE80-55D3F6710352}"/>
              </a:ext>
            </a:extLst>
          </p:cNvPr>
          <p:cNvSpPr txBox="1"/>
          <p:nvPr/>
        </p:nvSpPr>
        <p:spPr>
          <a:xfrm>
            <a:off x="2810936" y="1618302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0A11</a:t>
            </a:r>
          </a:p>
        </p:txBody>
      </p: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9B2A89E5-8F6F-2845-BC2A-803F66800260}"/>
              </a:ext>
            </a:extLst>
          </p:cNvPr>
          <p:cNvGrpSpPr/>
          <p:nvPr/>
        </p:nvGrpSpPr>
        <p:grpSpPr>
          <a:xfrm>
            <a:off x="2582333" y="1912111"/>
            <a:ext cx="5116354" cy="4633790"/>
            <a:chOff x="1058333" y="1724677"/>
            <a:chExt cx="5116354" cy="4633790"/>
          </a:xfrm>
        </p:grpSpPr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C4522880-12D5-1641-B5B9-4E19DDE0BAE6}"/>
                </a:ext>
              </a:extLst>
            </p:cNvPr>
            <p:cNvSpPr txBox="1"/>
            <p:nvPr/>
          </p:nvSpPr>
          <p:spPr>
            <a:xfrm>
              <a:off x="2853266" y="3776134"/>
              <a:ext cx="4251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XX</a:t>
              </a:r>
            </a:p>
          </p:txBody>
        </p:sp>
        <p:cxnSp>
          <p:nvCxnSpPr>
            <p:cNvPr id="126" name="Straight Arrow Connector 125">
              <a:extLst>
                <a:ext uri="{FF2B5EF4-FFF2-40B4-BE49-F238E27FC236}">
                  <a16:creationId xmlns:a16="http://schemas.microsoft.com/office/drawing/2014/main" id="{A98C7CB5-6E91-A54A-8662-081E0A19F0D2}"/>
                </a:ext>
              </a:extLst>
            </p:cNvPr>
            <p:cNvCxnSpPr>
              <a:cxnSpLocks/>
            </p:cNvCxnSpPr>
            <p:nvPr/>
          </p:nvCxnSpPr>
          <p:spPr>
            <a:xfrm>
              <a:off x="1396999" y="2963333"/>
              <a:ext cx="0" cy="3369734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60854F7D-447C-1B40-A075-3B4D7CEF5EB5}"/>
                </a:ext>
              </a:extLst>
            </p:cNvPr>
            <p:cNvCxnSpPr>
              <a:cxnSpLocks/>
              <a:endCxn id="100" idx="0"/>
            </p:cNvCxnSpPr>
            <p:nvPr/>
          </p:nvCxnSpPr>
          <p:spPr>
            <a:xfrm>
              <a:off x="2158211" y="1760636"/>
              <a:ext cx="1680" cy="180383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045AEC0B-1228-F448-8251-C064DD047C1C}"/>
                </a:ext>
              </a:extLst>
            </p:cNvPr>
            <p:cNvSpPr txBox="1"/>
            <p:nvPr/>
          </p:nvSpPr>
          <p:spPr>
            <a:xfrm>
              <a:off x="1947333" y="3564467"/>
              <a:ext cx="4251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XX</a:t>
              </a:r>
            </a:p>
          </p:txBody>
        </p: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3197B2F7-DDC7-394E-A82C-7361A0F31E88}"/>
                </a:ext>
              </a:extLst>
            </p:cNvPr>
            <p:cNvGrpSpPr/>
            <p:nvPr/>
          </p:nvGrpSpPr>
          <p:grpSpPr>
            <a:xfrm>
              <a:off x="2997200" y="5190067"/>
              <a:ext cx="1193802" cy="462464"/>
              <a:chOff x="2531533" y="4936067"/>
              <a:chExt cx="1193802" cy="462464"/>
            </a:xfrm>
          </p:grpSpPr>
          <p:sp>
            <p:nvSpPr>
              <p:cNvPr id="106" name="Freeform 105">
                <a:extLst>
                  <a:ext uri="{FF2B5EF4-FFF2-40B4-BE49-F238E27FC236}">
                    <a16:creationId xmlns:a16="http://schemas.microsoft.com/office/drawing/2014/main" id="{48BEEB50-C29F-E543-AFCB-54873D52DD58}"/>
                  </a:ext>
                </a:extLst>
              </p:cNvPr>
              <p:cNvSpPr/>
              <p:nvPr/>
            </p:nvSpPr>
            <p:spPr>
              <a:xfrm>
                <a:off x="2531533" y="4936067"/>
                <a:ext cx="1193802" cy="423333"/>
              </a:xfrm>
              <a:custGeom>
                <a:avLst/>
                <a:gdLst>
                  <a:gd name="connsiteX0" fmla="*/ 0 w 1035693"/>
                  <a:gd name="connsiteY0" fmla="*/ 12329 h 406857"/>
                  <a:gd name="connsiteX1" fmla="*/ 406880 w 1035693"/>
                  <a:gd name="connsiteY1" fmla="*/ 12329 h 406857"/>
                  <a:gd name="connsiteX2" fmla="*/ 517847 w 1035693"/>
                  <a:gd name="connsiteY2" fmla="*/ 147948 h 406857"/>
                  <a:gd name="connsiteX3" fmla="*/ 641143 w 1035693"/>
                  <a:gd name="connsiteY3" fmla="*/ 12329 h 406857"/>
                  <a:gd name="connsiteX4" fmla="*/ 1035693 w 1035693"/>
                  <a:gd name="connsiteY4" fmla="*/ 0 h 406857"/>
                  <a:gd name="connsiteX5" fmla="*/ 776770 w 1035693"/>
                  <a:gd name="connsiteY5" fmla="*/ 406857 h 406857"/>
                  <a:gd name="connsiteX6" fmla="*/ 135627 w 1035693"/>
                  <a:gd name="connsiteY6" fmla="*/ 394528 h 406857"/>
                  <a:gd name="connsiteX7" fmla="*/ 0 w 1035693"/>
                  <a:gd name="connsiteY7" fmla="*/ 12329 h 4068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35693" h="406857">
                    <a:moveTo>
                      <a:pt x="0" y="12329"/>
                    </a:moveTo>
                    <a:lnTo>
                      <a:pt x="406880" y="12329"/>
                    </a:lnTo>
                    <a:lnTo>
                      <a:pt x="517847" y="147948"/>
                    </a:lnTo>
                    <a:lnTo>
                      <a:pt x="641143" y="12329"/>
                    </a:lnTo>
                    <a:lnTo>
                      <a:pt x="1035693" y="0"/>
                    </a:lnTo>
                    <a:lnTo>
                      <a:pt x="776770" y="406857"/>
                    </a:lnTo>
                    <a:lnTo>
                      <a:pt x="135627" y="394528"/>
                    </a:lnTo>
                    <a:lnTo>
                      <a:pt x="0" y="1232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7F72572E-300B-C547-A936-D934F38DF12D}"/>
                  </a:ext>
                </a:extLst>
              </p:cNvPr>
              <p:cNvSpPr txBox="1"/>
              <p:nvPr/>
            </p:nvSpPr>
            <p:spPr>
              <a:xfrm>
                <a:off x="2904067" y="5029199"/>
                <a:ext cx="5229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==?</a:t>
                </a:r>
              </a:p>
            </p:txBody>
          </p:sp>
        </p:grpSp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EECE5EA2-94E4-2045-ADF8-F1D11BF4D17E}"/>
                </a:ext>
              </a:extLst>
            </p:cNvPr>
            <p:cNvCxnSpPr>
              <a:cxnSpLocks/>
            </p:cNvCxnSpPr>
            <p:nvPr/>
          </p:nvCxnSpPr>
          <p:spPr>
            <a:xfrm>
              <a:off x="3920066" y="4758268"/>
              <a:ext cx="0" cy="44873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id="{645E2AB2-9C3E-9E4A-B92C-3A8737C55404}"/>
                </a:ext>
              </a:extLst>
            </p:cNvPr>
            <p:cNvCxnSpPr>
              <a:cxnSpLocks/>
            </p:cNvCxnSpPr>
            <p:nvPr/>
          </p:nvCxnSpPr>
          <p:spPr>
            <a:xfrm>
              <a:off x="1617133" y="1761067"/>
              <a:ext cx="0" cy="3158067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>
              <a:extLst>
                <a:ext uri="{FF2B5EF4-FFF2-40B4-BE49-F238E27FC236}">
                  <a16:creationId xmlns:a16="http://schemas.microsoft.com/office/drawing/2014/main" id="{F11918C5-1EF6-9344-A12B-BEF3E1A13429}"/>
                </a:ext>
              </a:extLst>
            </p:cNvPr>
            <p:cNvCxnSpPr>
              <a:cxnSpLocks/>
            </p:cNvCxnSpPr>
            <p:nvPr/>
          </p:nvCxnSpPr>
          <p:spPr>
            <a:xfrm>
              <a:off x="1608667" y="4900683"/>
              <a:ext cx="164253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E05EA4F2-98B8-EB47-BAF8-0F94D8B9F44D}"/>
                </a:ext>
              </a:extLst>
            </p:cNvPr>
            <p:cNvCxnSpPr>
              <a:cxnSpLocks/>
            </p:cNvCxnSpPr>
            <p:nvPr/>
          </p:nvCxnSpPr>
          <p:spPr>
            <a:xfrm>
              <a:off x="3242733" y="4907091"/>
              <a:ext cx="0" cy="30837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7C53DFC4-A709-2B42-9F9B-FD6A9FA54766}"/>
                </a:ext>
              </a:extLst>
            </p:cNvPr>
            <p:cNvCxnSpPr>
              <a:cxnSpLocks/>
            </p:cNvCxnSpPr>
            <p:nvPr/>
          </p:nvCxnSpPr>
          <p:spPr>
            <a:xfrm>
              <a:off x="5554133" y="4766735"/>
              <a:ext cx="0" cy="1591732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D8A8C1E2-A238-7746-853F-15824976743F}"/>
                </a:ext>
              </a:extLst>
            </p:cNvPr>
            <p:cNvSpPr txBox="1"/>
            <p:nvPr/>
          </p:nvSpPr>
          <p:spPr>
            <a:xfrm>
              <a:off x="5554133" y="4885268"/>
              <a:ext cx="620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Data</a:t>
              </a:r>
            </a:p>
          </p:txBody>
        </p: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14B083B3-6D81-5644-84A5-E6DE780C6308}"/>
                </a:ext>
              </a:extLst>
            </p:cNvPr>
            <p:cNvCxnSpPr>
              <a:cxnSpLocks/>
            </p:cNvCxnSpPr>
            <p:nvPr/>
          </p:nvCxnSpPr>
          <p:spPr>
            <a:xfrm>
              <a:off x="3513667" y="5613401"/>
              <a:ext cx="0" cy="279399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992BBCE6-0117-F843-971B-F5B4ED41FD96}"/>
                </a:ext>
              </a:extLst>
            </p:cNvPr>
            <p:cNvSpPr txBox="1"/>
            <p:nvPr/>
          </p:nvSpPr>
          <p:spPr>
            <a:xfrm>
              <a:off x="3301999" y="5850468"/>
              <a:ext cx="4363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hit</a:t>
              </a:r>
            </a:p>
          </p:txBody>
        </p:sp>
        <p:cxnSp>
          <p:nvCxnSpPr>
            <p:cNvPr id="124" name="Straight Arrow Connector 123">
              <a:extLst>
                <a:ext uri="{FF2B5EF4-FFF2-40B4-BE49-F238E27FC236}">
                  <a16:creationId xmlns:a16="http://schemas.microsoft.com/office/drawing/2014/main" id="{EE321404-14CB-E445-8EC3-5ADFBBACCF7A}"/>
                </a:ext>
              </a:extLst>
            </p:cNvPr>
            <p:cNvCxnSpPr>
              <a:cxnSpLocks/>
            </p:cNvCxnSpPr>
            <p:nvPr/>
          </p:nvCxnSpPr>
          <p:spPr>
            <a:xfrm>
              <a:off x="1388533" y="6340016"/>
              <a:ext cx="415713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Arrow Connector 128">
              <a:extLst>
                <a:ext uri="{FF2B5EF4-FFF2-40B4-BE49-F238E27FC236}">
                  <a16:creationId xmlns:a16="http://schemas.microsoft.com/office/drawing/2014/main" id="{3B2AF6A3-D41C-A54D-BCE3-EB176F6171A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58333" y="2971800"/>
              <a:ext cx="33866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787E6CAF-9D34-5648-B715-C96E5ECC6197}"/>
                </a:ext>
              </a:extLst>
            </p:cNvPr>
            <p:cNvSpPr/>
            <p:nvPr/>
          </p:nvSpPr>
          <p:spPr>
            <a:xfrm>
              <a:off x="1579375" y="1724677"/>
              <a:ext cx="67681" cy="8140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6372EDA3-0DA6-F143-A92C-9EE437F891D4}"/>
              </a:ext>
            </a:extLst>
          </p:cNvPr>
          <p:cNvGrpSpPr/>
          <p:nvPr/>
        </p:nvGrpSpPr>
        <p:grpSpPr>
          <a:xfrm>
            <a:off x="2557669" y="681543"/>
            <a:ext cx="2168624" cy="3645457"/>
            <a:chOff x="1033669" y="681542"/>
            <a:chExt cx="2168624" cy="3645457"/>
          </a:xfrm>
        </p:grpSpPr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238ED385-8406-7141-B598-9C55831B7458}"/>
                </a:ext>
              </a:extLst>
            </p:cNvPr>
            <p:cNvSpPr txBox="1"/>
            <p:nvPr/>
          </p:nvSpPr>
          <p:spPr>
            <a:xfrm>
              <a:off x="1033669" y="681542"/>
              <a:ext cx="1772005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FF0000"/>
                  </a:solidFill>
                </a:rPr>
                <a:t>Hash function:</a:t>
              </a:r>
            </a:p>
            <a:p>
              <a:pPr algn="ctr"/>
              <a:r>
                <a:rPr lang="en-US" sz="1600" dirty="0">
                  <a:solidFill>
                    <a:srgbClr val="FF0000"/>
                  </a:solidFill>
                </a:rPr>
                <a:t>Use low 8 bits of address</a:t>
              </a:r>
            </a:p>
            <a:p>
              <a:pPr algn="ctr"/>
              <a:r>
                <a:rPr lang="en-US" sz="1600" dirty="0">
                  <a:solidFill>
                    <a:srgbClr val="FF0000"/>
                  </a:solidFill>
                </a:rPr>
                <a:t>(address mod 256)</a:t>
              </a:r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831DFF8C-8066-864C-AFD1-763A46839BD0}"/>
                </a:ext>
              </a:extLst>
            </p:cNvPr>
            <p:cNvSpPr txBox="1"/>
            <p:nvPr/>
          </p:nvSpPr>
          <p:spPr>
            <a:xfrm>
              <a:off x="2220686" y="356104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11</a:t>
              </a:r>
            </a:p>
          </p:txBody>
        </p: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5B1D0B5D-7AF6-A047-B551-D092091E4E5F}"/>
                </a:ext>
              </a:extLst>
            </p:cNvPr>
            <p:cNvCxnSpPr/>
            <p:nvPr/>
          </p:nvCxnSpPr>
          <p:spPr>
            <a:xfrm flipH="1">
              <a:off x="2010544" y="3793908"/>
              <a:ext cx="301014" cy="266937"/>
            </a:xfrm>
            <a:prstGeom prst="line">
              <a:avLst/>
            </a:prstGeom>
            <a:ln w="34925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E7FBC74C-4550-9B48-999A-28A492E14A31}"/>
                </a:ext>
              </a:extLst>
            </p:cNvPr>
            <p:cNvSpPr txBox="1"/>
            <p:nvPr/>
          </p:nvSpPr>
          <p:spPr>
            <a:xfrm>
              <a:off x="2583227" y="395766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11</a:t>
              </a:r>
            </a:p>
          </p:txBody>
        </p: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8220CF29-A59D-114B-BF57-E5E8290E0821}"/>
                </a:ext>
              </a:extLst>
            </p:cNvPr>
            <p:cNvCxnSpPr/>
            <p:nvPr/>
          </p:nvCxnSpPr>
          <p:spPr>
            <a:xfrm flipH="1">
              <a:off x="2901279" y="4014462"/>
              <a:ext cx="301014" cy="266937"/>
            </a:xfrm>
            <a:prstGeom prst="line">
              <a:avLst/>
            </a:prstGeom>
            <a:ln w="34925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81290E31-476B-E843-B923-D67A4E040C96}"/>
              </a:ext>
            </a:extLst>
          </p:cNvPr>
          <p:cNvGrpSpPr/>
          <p:nvPr/>
        </p:nvGrpSpPr>
        <p:grpSpPr>
          <a:xfrm>
            <a:off x="5528052" y="3901820"/>
            <a:ext cx="1634749" cy="2917705"/>
            <a:chOff x="4004051" y="3901819"/>
            <a:chExt cx="1634749" cy="2917705"/>
          </a:xfrm>
        </p:grpSpPr>
        <p:sp>
          <p:nvSpPr>
            <p:cNvPr id="145" name="Freeform 144">
              <a:extLst>
                <a:ext uri="{FF2B5EF4-FFF2-40B4-BE49-F238E27FC236}">
                  <a16:creationId xmlns:a16="http://schemas.microsoft.com/office/drawing/2014/main" id="{4C74D2FA-FD24-2A4F-AC1B-CF2FE2B55F55}"/>
                </a:ext>
              </a:extLst>
            </p:cNvPr>
            <p:cNvSpPr/>
            <p:nvPr/>
          </p:nvSpPr>
          <p:spPr>
            <a:xfrm>
              <a:off x="4004051" y="3901819"/>
              <a:ext cx="391884" cy="460039"/>
            </a:xfrm>
            <a:custGeom>
              <a:avLst/>
              <a:gdLst>
                <a:gd name="connsiteX0" fmla="*/ 301014 w 326670"/>
                <a:gd name="connsiteY0" fmla="*/ 107911 h 363488"/>
                <a:gd name="connsiteX1" fmla="*/ 272616 w 326670"/>
                <a:gd name="connsiteY1" fmla="*/ 85193 h 363488"/>
                <a:gd name="connsiteX2" fmla="*/ 255578 w 326670"/>
                <a:gd name="connsiteY2" fmla="*/ 73834 h 363488"/>
                <a:gd name="connsiteX3" fmla="*/ 244219 w 326670"/>
                <a:gd name="connsiteY3" fmla="*/ 56795 h 363488"/>
                <a:gd name="connsiteX4" fmla="*/ 227180 w 326670"/>
                <a:gd name="connsiteY4" fmla="*/ 39757 h 363488"/>
                <a:gd name="connsiteX5" fmla="*/ 215821 w 326670"/>
                <a:gd name="connsiteY5" fmla="*/ 22718 h 363488"/>
                <a:gd name="connsiteX6" fmla="*/ 198783 w 326670"/>
                <a:gd name="connsiteY6" fmla="*/ 11359 h 363488"/>
                <a:gd name="connsiteX7" fmla="*/ 164706 w 326670"/>
                <a:gd name="connsiteY7" fmla="*/ 0 h 363488"/>
                <a:gd name="connsiteX8" fmla="*/ 56795 w 326670"/>
                <a:gd name="connsiteY8" fmla="*/ 5680 h 363488"/>
                <a:gd name="connsiteX9" fmla="*/ 39757 w 326670"/>
                <a:gd name="connsiteY9" fmla="*/ 11359 h 363488"/>
                <a:gd name="connsiteX10" fmla="*/ 17039 w 326670"/>
                <a:gd name="connsiteY10" fmla="*/ 62475 h 363488"/>
                <a:gd name="connsiteX11" fmla="*/ 11359 w 326670"/>
                <a:gd name="connsiteY11" fmla="*/ 79513 h 363488"/>
                <a:gd name="connsiteX12" fmla="*/ 0 w 326670"/>
                <a:gd name="connsiteY12" fmla="*/ 147667 h 363488"/>
                <a:gd name="connsiteX13" fmla="*/ 17039 w 326670"/>
                <a:gd name="connsiteY13" fmla="*/ 266937 h 363488"/>
                <a:gd name="connsiteX14" fmla="*/ 34077 w 326670"/>
                <a:gd name="connsiteY14" fmla="*/ 301014 h 363488"/>
                <a:gd name="connsiteX15" fmla="*/ 51116 w 326670"/>
                <a:gd name="connsiteY15" fmla="*/ 312373 h 363488"/>
                <a:gd name="connsiteX16" fmla="*/ 62475 w 326670"/>
                <a:gd name="connsiteY16" fmla="*/ 329411 h 363488"/>
                <a:gd name="connsiteX17" fmla="*/ 96552 w 326670"/>
                <a:gd name="connsiteY17" fmla="*/ 340770 h 363488"/>
                <a:gd name="connsiteX18" fmla="*/ 136308 w 326670"/>
                <a:gd name="connsiteY18" fmla="*/ 352129 h 363488"/>
                <a:gd name="connsiteX19" fmla="*/ 176065 w 326670"/>
                <a:gd name="connsiteY19" fmla="*/ 363488 h 363488"/>
                <a:gd name="connsiteX20" fmla="*/ 278296 w 326670"/>
                <a:gd name="connsiteY20" fmla="*/ 352129 h 363488"/>
                <a:gd name="connsiteX21" fmla="*/ 295334 w 326670"/>
                <a:gd name="connsiteY21" fmla="*/ 340770 h 363488"/>
                <a:gd name="connsiteX22" fmla="*/ 312373 w 326670"/>
                <a:gd name="connsiteY22" fmla="*/ 323732 h 363488"/>
                <a:gd name="connsiteX23" fmla="*/ 318052 w 326670"/>
                <a:gd name="connsiteY23" fmla="*/ 187424 h 363488"/>
                <a:gd name="connsiteX24" fmla="*/ 312373 w 326670"/>
                <a:gd name="connsiteY24" fmla="*/ 164706 h 363488"/>
                <a:gd name="connsiteX25" fmla="*/ 306693 w 326670"/>
                <a:gd name="connsiteY25" fmla="*/ 147667 h 363488"/>
                <a:gd name="connsiteX26" fmla="*/ 301014 w 326670"/>
                <a:gd name="connsiteY26" fmla="*/ 107911 h 363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26670" h="363488">
                  <a:moveTo>
                    <a:pt x="301014" y="107911"/>
                  </a:moveTo>
                  <a:cubicBezTo>
                    <a:pt x="295334" y="97499"/>
                    <a:pt x="282314" y="92466"/>
                    <a:pt x="272616" y="85193"/>
                  </a:cubicBezTo>
                  <a:cubicBezTo>
                    <a:pt x="267155" y="81098"/>
                    <a:pt x="260404" y="78661"/>
                    <a:pt x="255578" y="73834"/>
                  </a:cubicBezTo>
                  <a:cubicBezTo>
                    <a:pt x="250751" y="69007"/>
                    <a:pt x="248589" y="62039"/>
                    <a:pt x="244219" y="56795"/>
                  </a:cubicBezTo>
                  <a:cubicBezTo>
                    <a:pt x="239077" y="50625"/>
                    <a:pt x="232322" y="45927"/>
                    <a:pt x="227180" y="39757"/>
                  </a:cubicBezTo>
                  <a:cubicBezTo>
                    <a:pt x="222810" y="34513"/>
                    <a:pt x="220648" y="27545"/>
                    <a:pt x="215821" y="22718"/>
                  </a:cubicBezTo>
                  <a:cubicBezTo>
                    <a:pt x="210995" y="17891"/>
                    <a:pt x="205020" y="14131"/>
                    <a:pt x="198783" y="11359"/>
                  </a:cubicBezTo>
                  <a:cubicBezTo>
                    <a:pt x="187842" y="6496"/>
                    <a:pt x="164706" y="0"/>
                    <a:pt x="164706" y="0"/>
                  </a:cubicBezTo>
                  <a:cubicBezTo>
                    <a:pt x="128736" y="1893"/>
                    <a:pt x="92667" y="2419"/>
                    <a:pt x="56795" y="5680"/>
                  </a:cubicBezTo>
                  <a:cubicBezTo>
                    <a:pt x="50833" y="6222"/>
                    <a:pt x="44432" y="7619"/>
                    <a:pt x="39757" y="11359"/>
                  </a:cubicBezTo>
                  <a:cubicBezTo>
                    <a:pt x="27484" y="21178"/>
                    <a:pt x="20510" y="52063"/>
                    <a:pt x="17039" y="62475"/>
                  </a:cubicBezTo>
                  <a:cubicBezTo>
                    <a:pt x="15146" y="68154"/>
                    <a:pt x="12533" y="73643"/>
                    <a:pt x="11359" y="79513"/>
                  </a:cubicBezTo>
                  <a:cubicBezTo>
                    <a:pt x="3055" y="121038"/>
                    <a:pt x="7045" y="98355"/>
                    <a:pt x="0" y="147667"/>
                  </a:cubicBezTo>
                  <a:cubicBezTo>
                    <a:pt x="3242" y="183323"/>
                    <a:pt x="5444" y="232151"/>
                    <a:pt x="17039" y="266937"/>
                  </a:cubicBezTo>
                  <a:cubicBezTo>
                    <a:pt x="21658" y="280795"/>
                    <a:pt x="23067" y="290004"/>
                    <a:pt x="34077" y="301014"/>
                  </a:cubicBezTo>
                  <a:cubicBezTo>
                    <a:pt x="38904" y="305841"/>
                    <a:pt x="45436" y="308587"/>
                    <a:pt x="51116" y="312373"/>
                  </a:cubicBezTo>
                  <a:cubicBezTo>
                    <a:pt x="54902" y="318052"/>
                    <a:pt x="56687" y="325793"/>
                    <a:pt x="62475" y="329411"/>
                  </a:cubicBezTo>
                  <a:cubicBezTo>
                    <a:pt x="72629" y="335757"/>
                    <a:pt x="85193" y="336984"/>
                    <a:pt x="96552" y="340770"/>
                  </a:cubicBezTo>
                  <a:cubicBezTo>
                    <a:pt x="137420" y="354393"/>
                    <a:pt x="86367" y="337860"/>
                    <a:pt x="136308" y="352129"/>
                  </a:cubicBezTo>
                  <a:cubicBezTo>
                    <a:pt x="193343" y="368425"/>
                    <a:pt x="105047" y="345735"/>
                    <a:pt x="176065" y="363488"/>
                  </a:cubicBezTo>
                  <a:cubicBezTo>
                    <a:pt x="186718" y="362778"/>
                    <a:pt x="251194" y="365680"/>
                    <a:pt x="278296" y="352129"/>
                  </a:cubicBezTo>
                  <a:cubicBezTo>
                    <a:pt x="284401" y="349076"/>
                    <a:pt x="290090" y="345140"/>
                    <a:pt x="295334" y="340770"/>
                  </a:cubicBezTo>
                  <a:cubicBezTo>
                    <a:pt x="301504" y="335628"/>
                    <a:pt x="306693" y="329411"/>
                    <a:pt x="312373" y="323732"/>
                  </a:cubicBezTo>
                  <a:cubicBezTo>
                    <a:pt x="333412" y="260615"/>
                    <a:pt x="327568" y="292096"/>
                    <a:pt x="318052" y="187424"/>
                  </a:cubicBezTo>
                  <a:cubicBezTo>
                    <a:pt x="317345" y="179650"/>
                    <a:pt x="314517" y="172211"/>
                    <a:pt x="312373" y="164706"/>
                  </a:cubicBezTo>
                  <a:cubicBezTo>
                    <a:pt x="310728" y="158949"/>
                    <a:pt x="309370" y="153022"/>
                    <a:pt x="306693" y="147667"/>
                  </a:cubicBezTo>
                  <a:cubicBezTo>
                    <a:pt x="299529" y="133339"/>
                    <a:pt x="306694" y="118323"/>
                    <a:pt x="301014" y="107911"/>
                  </a:cubicBezTo>
                  <a:close/>
                </a:path>
              </a:pathLst>
            </a:custGeom>
            <a:noFill/>
            <a:ln w="349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A913BEFA-347D-0048-9101-50742C718167}"/>
                </a:ext>
              </a:extLst>
            </p:cNvPr>
            <p:cNvCxnSpPr/>
            <p:nvPr/>
          </p:nvCxnSpPr>
          <p:spPr>
            <a:xfrm flipH="1">
              <a:off x="4060845" y="4021089"/>
              <a:ext cx="204462" cy="21582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E59659F8-B2FF-5A49-8175-0FB8B671501A}"/>
                </a:ext>
              </a:extLst>
            </p:cNvPr>
            <p:cNvSpPr txBox="1"/>
            <p:nvPr/>
          </p:nvSpPr>
          <p:spPr>
            <a:xfrm>
              <a:off x="4125118" y="5003642"/>
              <a:ext cx="1513682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</a:rPr>
                <a:t>All addresses hashing to this location have 0x11 in the low 8 bits so no need to store them in cache</a:t>
              </a:r>
            </a:p>
          </p:txBody>
        </p:sp>
        <p:cxnSp>
          <p:nvCxnSpPr>
            <p:cNvPr id="150" name="Straight Arrow Connector 149">
              <a:extLst>
                <a:ext uri="{FF2B5EF4-FFF2-40B4-BE49-F238E27FC236}">
                  <a16:creationId xmlns:a16="http://schemas.microsoft.com/office/drawing/2014/main" id="{10856196-B5E8-ED46-990E-FC45CDBBA4A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378898" y="4361858"/>
              <a:ext cx="238538" cy="641784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2" name="Content Placeholder 2">
            <a:extLst>
              <a:ext uri="{FF2B5EF4-FFF2-40B4-BE49-F238E27FC236}">
                <a16:creationId xmlns:a16="http://schemas.microsoft.com/office/drawing/2014/main" id="{1ED9EBEC-8851-C641-97ED-1BF3E2BE9966}"/>
              </a:ext>
            </a:extLst>
          </p:cNvPr>
          <p:cNvSpPr txBox="1">
            <a:spLocks/>
          </p:cNvSpPr>
          <p:nvPr/>
        </p:nvSpPr>
        <p:spPr>
          <a:xfrm>
            <a:off x="4318001" y="708979"/>
            <a:ext cx="3877733" cy="151606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Main Memory</a:t>
            </a:r>
          </a:p>
          <a:p>
            <a:pPr lvl="1"/>
            <a:r>
              <a:rPr lang="en-US" sz="2000" dirty="0" smtClean="0"/>
              <a:t>16-bit </a:t>
            </a:r>
            <a:r>
              <a:rPr lang="en-US" sz="2000" dirty="0"/>
              <a:t>memory address</a:t>
            </a:r>
          </a:p>
          <a:p>
            <a:pPr lvl="1"/>
            <a:r>
              <a:rPr lang="en-US" sz="2000" dirty="0"/>
              <a:t>65K </a:t>
            </a:r>
            <a:r>
              <a:rPr lang="en-US" sz="2000" dirty="0" smtClean="0"/>
              <a:t>16-bit </a:t>
            </a:r>
            <a:r>
              <a:rPr lang="en-US" sz="2000" dirty="0"/>
              <a:t>words</a:t>
            </a:r>
          </a:p>
          <a:p>
            <a:r>
              <a:rPr lang="en-US" sz="2400" dirty="0"/>
              <a:t>Cache: 256 </a:t>
            </a:r>
            <a:r>
              <a:rPr lang="en-US" sz="2400" dirty="0" smtClean="0"/>
              <a:t>16-bit </a:t>
            </a:r>
            <a:r>
              <a:rPr lang="en-US" sz="2400" dirty="0"/>
              <a:t>words</a:t>
            </a:r>
          </a:p>
          <a:p>
            <a:r>
              <a:rPr lang="en-US" sz="2400" dirty="0"/>
              <a:t>Block size: 1 word</a:t>
            </a:r>
          </a:p>
        </p:txBody>
      </p:sp>
    </p:spTree>
    <p:extLst>
      <p:ext uri="{BB962C8B-B14F-4D97-AF65-F5344CB8AC3E}">
        <p14:creationId xmlns:p14="http://schemas.microsoft.com/office/powerpoint/2010/main" val="3741173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5172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on Caches</a:t>
            </a:r>
            <a:br>
              <a:rPr lang="en-US" dirty="0" smtClean="0"/>
            </a:br>
            <a:r>
              <a:rPr lang="en-US" dirty="0" smtClean="0"/>
              <a:t>Part 2: More Cache Design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 bwMode="auto">
          <a:xfrm>
            <a:off x="1981200" y="4038600"/>
            <a:ext cx="8534400" cy="17526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For use in Fall 2020 CSE6010/CX4010 only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Not for distribution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3699770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2B7FD-CE3F-A942-A26C-2E274782D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39C425-EBBB-E343-89C2-EBB9E90162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691" y="1478280"/>
            <a:ext cx="10972800" cy="5044440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Cache Blocks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Cache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Design Questions</a:t>
            </a:r>
          </a:p>
          <a:p>
            <a:pPr lvl="1"/>
            <a:r>
              <a:rPr lang="en-US" dirty="0"/>
              <a:t>Placement policy</a:t>
            </a:r>
          </a:p>
          <a:p>
            <a:pPr lvl="1"/>
            <a:r>
              <a:rPr lang="en-US" dirty="0"/>
              <a:t>Replacement policy</a:t>
            </a:r>
          </a:p>
          <a:p>
            <a:pPr lvl="1"/>
            <a:r>
              <a:rPr lang="en-US" dirty="0"/>
              <a:t>Write policy</a:t>
            </a:r>
          </a:p>
          <a:p>
            <a:r>
              <a:rPr lang="en-US" dirty="0"/>
              <a:t>Multilevel Caches</a:t>
            </a:r>
          </a:p>
          <a:p>
            <a:r>
              <a:rPr lang="en-US" dirty="0"/>
              <a:t>Virtual Memory</a:t>
            </a:r>
          </a:p>
          <a:p>
            <a:r>
              <a:rPr lang="en-US" dirty="0"/>
              <a:t>Multiprocessor Caches</a:t>
            </a:r>
          </a:p>
          <a:p>
            <a:pPr lvl="1"/>
            <a:r>
              <a:rPr lang="en-US" dirty="0"/>
              <a:t>Cache coherence</a:t>
            </a:r>
          </a:p>
          <a:p>
            <a:pPr lvl="1"/>
            <a:r>
              <a:rPr lang="en-US" dirty="0"/>
              <a:t>False sharing</a:t>
            </a:r>
          </a:p>
        </p:txBody>
      </p:sp>
    </p:spTree>
    <p:extLst>
      <p:ext uri="{BB962C8B-B14F-4D97-AF65-F5344CB8AC3E}">
        <p14:creationId xmlns:p14="http://schemas.microsoft.com/office/powerpoint/2010/main" val="12805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15971-6BD1-7D45-9328-16AC8F8A2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5800" y="1"/>
            <a:ext cx="8229600" cy="749829"/>
          </a:xfrm>
        </p:spPr>
        <p:txBody>
          <a:bodyPr>
            <a:normAutofit fontScale="90000"/>
          </a:bodyPr>
          <a:lstStyle/>
          <a:p>
            <a:r>
              <a:rPr lang="en-US" dirty="0"/>
              <a:t>Direct Mapped Cache</a:t>
            </a: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55F447AF-FEB2-3B4E-9F4A-48788329B7C1}"/>
              </a:ext>
            </a:extLst>
          </p:cNvPr>
          <p:cNvGrpSpPr/>
          <p:nvPr/>
        </p:nvGrpSpPr>
        <p:grpSpPr>
          <a:xfrm>
            <a:off x="8172183" y="1164937"/>
            <a:ext cx="2445782" cy="4688212"/>
            <a:chOff x="6258717" y="891321"/>
            <a:chExt cx="2445782" cy="4688212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ED4C4A84-3C6B-EB46-A4BD-9FF6EA9B1723}"/>
                </a:ext>
              </a:extLst>
            </p:cNvPr>
            <p:cNvGrpSpPr/>
            <p:nvPr/>
          </p:nvGrpSpPr>
          <p:grpSpPr>
            <a:xfrm>
              <a:off x="6858241" y="891321"/>
              <a:ext cx="1603374" cy="338554"/>
              <a:chOff x="5407026" y="3994587"/>
              <a:chExt cx="1603374" cy="338554"/>
            </a:xfrm>
          </p:grpSpPr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952AD2E6-EE12-A644-965C-D355BA3228A5}"/>
                  </a:ext>
                </a:extLst>
              </p:cNvPr>
              <p:cNvSpPr txBox="1"/>
              <p:nvPr/>
            </p:nvSpPr>
            <p:spPr>
              <a:xfrm>
                <a:off x="5743378" y="3994587"/>
                <a:ext cx="88357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en-US" sz="2000" dirty="0"/>
                  <a:t>16 bits</a:t>
                </a:r>
              </a:p>
            </p:txBody>
          </p:sp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13BDC557-2C53-DD4E-8DEC-6B1D5F5D5270}"/>
                  </a:ext>
                </a:extLst>
              </p:cNvPr>
              <p:cNvCxnSpPr/>
              <p:nvPr/>
            </p:nvCxnSpPr>
            <p:spPr bwMode="auto">
              <a:xfrm>
                <a:off x="6705600" y="4146987"/>
                <a:ext cx="304800" cy="4028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75B9F1AC-C74B-304B-88F0-4701625F0F43}"/>
                  </a:ext>
                </a:extLst>
              </p:cNvPr>
              <p:cNvCxnSpPr/>
              <p:nvPr/>
            </p:nvCxnSpPr>
            <p:spPr bwMode="auto">
              <a:xfrm flipH="1">
                <a:off x="5407026" y="4133850"/>
                <a:ext cx="263524" cy="4467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</p:grp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EEA5EE6-DBE6-6548-A726-638710D09C48}"/>
                </a:ext>
              </a:extLst>
            </p:cNvPr>
            <p:cNvSpPr/>
            <p:nvPr/>
          </p:nvSpPr>
          <p:spPr bwMode="auto">
            <a:xfrm>
              <a:off x="6861415" y="1269999"/>
              <a:ext cx="1600200" cy="3869267"/>
            </a:xfrm>
            <a:prstGeom prst="rect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latin typeface="Arial" charset="0"/>
                <a:ea typeface="ＭＳ Ｐゴシック" charset="-128"/>
                <a:cs typeface="ＭＳ Ｐゴシック" charset="-128"/>
              </a:endParaRP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D4278B48-7E0F-D443-963C-1E6E2D105179}"/>
                </a:ext>
              </a:extLst>
            </p:cNvPr>
            <p:cNvCxnSpPr/>
            <p:nvPr/>
          </p:nvCxnSpPr>
          <p:spPr bwMode="auto">
            <a:xfrm>
              <a:off x="6861415" y="3327399"/>
              <a:ext cx="16002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47DF6F6-C481-594C-9B26-7CC44BDCC55D}"/>
                </a:ext>
              </a:extLst>
            </p:cNvPr>
            <p:cNvSpPr txBox="1"/>
            <p:nvPr/>
          </p:nvSpPr>
          <p:spPr>
            <a:xfrm rot="5400000">
              <a:off x="7539822" y="1869341"/>
              <a:ext cx="574196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/>
                <a:t>…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1DF7B8ED-34F5-8C4A-AD57-812D0D2C4F12}"/>
                </a:ext>
              </a:extLst>
            </p:cNvPr>
            <p:cNvCxnSpPr/>
            <p:nvPr/>
          </p:nvCxnSpPr>
          <p:spPr bwMode="auto">
            <a:xfrm>
              <a:off x="6861415" y="3098799"/>
              <a:ext cx="16002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1B98515-469C-E742-A466-4FCCFC89BB18}"/>
                </a:ext>
              </a:extLst>
            </p:cNvPr>
            <p:cNvCxnSpPr/>
            <p:nvPr/>
          </p:nvCxnSpPr>
          <p:spPr bwMode="auto">
            <a:xfrm>
              <a:off x="6861415" y="2870199"/>
              <a:ext cx="16002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76E067D-FCC4-4E4D-9A77-735E9F20A687}"/>
                </a:ext>
              </a:extLst>
            </p:cNvPr>
            <p:cNvSpPr txBox="1"/>
            <p:nvPr/>
          </p:nvSpPr>
          <p:spPr>
            <a:xfrm>
              <a:off x="6692666" y="5117868"/>
              <a:ext cx="201183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dirty="0"/>
                <a:t>Main Memory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81DF22E8-DC7F-124B-9929-44B05FCCDD6E}"/>
                </a:ext>
              </a:extLst>
            </p:cNvPr>
            <p:cNvSpPr txBox="1"/>
            <p:nvPr/>
          </p:nvSpPr>
          <p:spPr>
            <a:xfrm>
              <a:off x="6266732" y="4838471"/>
              <a:ext cx="6527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0000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F21CA305-F792-064F-9E15-B327F35F142E}"/>
                </a:ext>
              </a:extLst>
            </p:cNvPr>
            <p:cNvSpPr txBox="1"/>
            <p:nvPr/>
          </p:nvSpPr>
          <p:spPr>
            <a:xfrm>
              <a:off x="6258717" y="3042734"/>
              <a:ext cx="6687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0A10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BD33ACB0-0092-5B41-9865-EE8078A6BC62}"/>
                </a:ext>
              </a:extLst>
            </p:cNvPr>
            <p:cNvSpPr txBox="1"/>
            <p:nvPr/>
          </p:nvSpPr>
          <p:spPr>
            <a:xfrm>
              <a:off x="6258717" y="2814134"/>
              <a:ext cx="6687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0A11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15453676-F570-354D-82E8-B573C5036FB8}"/>
                </a:ext>
              </a:extLst>
            </p:cNvPr>
            <p:cNvSpPr txBox="1"/>
            <p:nvPr/>
          </p:nvSpPr>
          <p:spPr>
            <a:xfrm>
              <a:off x="6289174" y="1214736"/>
              <a:ext cx="6078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FFFF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B81A9C2-9524-544A-BB7A-713A23D8EC51}"/>
                </a:ext>
              </a:extLst>
            </p:cNvPr>
            <p:cNvSpPr txBox="1"/>
            <p:nvPr/>
          </p:nvSpPr>
          <p:spPr>
            <a:xfrm>
              <a:off x="6258717" y="2573866"/>
              <a:ext cx="6687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0A12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81BEABD-D234-914C-9350-1AD5FF26D91D}"/>
                </a:ext>
              </a:extLst>
            </p:cNvPr>
            <p:cNvSpPr txBox="1"/>
            <p:nvPr/>
          </p:nvSpPr>
          <p:spPr>
            <a:xfrm rot="5400000">
              <a:off x="7616022" y="3795885"/>
              <a:ext cx="574196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/>
                <a:t>…</a:t>
              </a:r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321DE59-B138-0C46-98BE-81925B209037}"/>
                </a:ext>
              </a:extLst>
            </p:cNvPr>
            <p:cNvCxnSpPr/>
            <p:nvPr/>
          </p:nvCxnSpPr>
          <p:spPr bwMode="auto">
            <a:xfrm>
              <a:off x="6866466" y="2650066"/>
              <a:ext cx="16002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E9C027A-050C-6848-83CE-4E9FE2C56B9D}"/>
                </a:ext>
              </a:extLst>
            </p:cNvPr>
            <p:cNvSpPr txBox="1"/>
            <p:nvPr/>
          </p:nvSpPr>
          <p:spPr>
            <a:xfrm>
              <a:off x="7361904" y="2802466"/>
              <a:ext cx="6527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1234</a:t>
              </a:r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4B4A2C94-6FC8-F345-9E8F-B99A7BF4E83A}"/>
              </a:ext>
            </a:extLst>
          </p:cNvPr>
          <p:cNvGrpSpPr/>
          <p:nvPr/>
        </p:nvGrpSpPr>
        <p:grpSpPr>
          <a:xfrm>
            <a:off x="5016540" y="2157217"/>
            <a:ext cx="2899794" cy="2638400"/>
            <a:chOff x="2561206" y="1900534"/>
            <a:chExt cx="2899794" cy="2638400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A5EE914-7C17-E845-B648-8CF2DCCA90AB}"/>
                </a:ext>
              </a:extLst>
            </p:cNvPr>
            <p:cNvSpPr txBox="1"/>
            <p:nvPr/>
          </p:nvSpPr>
          <p:spPr>
            <a:xfrm>
              <a:off x="3338225" y="1900534"/>
              <a:ext cx="94128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dirty="0"/>
                <a:t>Cache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23E11729-2EC9-BC41-AE51-720CEBA5EC83}"/>
                </a:ext>
              </a:extLst>
            </p:cNvPr>
            <p:cNvSpPr/>
            <p:nvPr/>
          </p:nvSpPr>
          <p:spPr bwMode="auto">
            <a:xfrm>
              <a:off x="3857626" y="2827867"/>
              <a:ext cx="1600200" cy="1646535"/>
            </a:xfrm>
            <a:prstGeom prst="rect">
              <a:avLst/>
            </a:prstGeom>
            <a:solidFill>
              <a:srgbClr val="25C21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latin typeface="Arial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7FC01A4-706D-E04D-A429-DD093CC7FA4D}"/>
                </a:ext>
              </a:extLst>
            </p:cNvPr>
            <p:cNvSpPr txBox="1"/>
            <p:nvPr/>
          </p:nvSpPr>
          <p:spPr>
            <a:xfrm>
              <a:off x="2561206" y="416960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00</a:t>
              </a:r>
            </a:p>
          </p:txBody>
        </p: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F6A44458-B788-FC47-91A5-FF82C345E2F5}"/>
                </a:ext>
              </a:extLst>
            </p:cNvPr>
            <p:cNvGrpSpPr/>
            <p:nvPr/>
          </p:nvGrpSpPr>
          <p:grpSpPr>
            <a:xfrm>
              <a:off x="3857626" y="2516925"/>
              <a:ext cx="1603374" cy="338554"/>
              <a:chOff x="5407026" y="3994587"/>
              <a:chExt cx="1603374" cy="338554"/>
            </a:xfrm>
          </p:grpSpPr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72E69656-B189-394A-8B52-C8BF3677D64C}"/>
                  </a:ext>
                </a:extLst>
              </p:cNvPr>
              <p:cNvSpPr txBox="1"/>
              <p:nvPr/>
            </p:nvSpPr>
            <p:spPr>
              <a:xfrm>
                <a:off x="5743378" y="3994587"/>
                <a:ext cx="88357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en-US" sz="2000" dirty="0"/>
                  <a:t>16 bits</a:t>
                </a:r>
              </a:p>
            </p:txBody>
          </p: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1AAD5E79-D8B5-9A4E-8288-5E7EF41A9BE1}"/>
                  </a:ext>
                </a:extLst>
              </p:cNvPr>
              <p:cNvCxnSpPr/>
              <p:nvPr/>
            </p:nvCxnSpPr>
            <p:spPr bwMode="auto">
              <a:xfrm>
                <a:off x="6705600" y="4146987"/>
                <a:ext cx="304800" cy="4028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57C1573E-8DF5-1D4C-B388-0ACFCFB008A5}"/>
                  </a:ext>
                </a:extLst>
              </p:cNvPr>
              <p:cNvCxnSpPr/>
              <p:nvPr/>
            </p:nvCxnSpPr>
            <p:spPr bwMode="auto">
              <a:xfrm flipH="1">
                <a:off x="5407026" y="4133850"/>
                <a:ext cx="263524" cy="4467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</p:grp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8B7EBA2-4190-234F-826F-4C5CE13044CE}"/>
                </a:ext>
              </a:extLst>
            </p:cNvPr>
            <p:cNvSpPr txBox="1"/>
            <p:nvPr/>
          </p:nvSpPr>
          <p:spPr>
            <a:xfrm>
              <a:off x="2578140" y="2738736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FF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445B8F40-AB6D-4F4D-9CC0-448F3AF75BB6}"/>
                </a:ext>
              </a:extLst>
            </p:cNvPr>
            <p:cNvSpPr/>
            <p:nvPr/>
          </p:nvSpPr>
          <p:spPr bwMode="auto">
            <a:xfrm>
              <a:off x="3857626" y="3551536"/>
              <a:ext cx="1600200" cy="246888"/>
            </a:xfrm>
            <a:prstGeom prst="rect">
              <a:avLst/>
            </a:prstGeom>
            <a:solidFill>
              <a:srgbClr val="25C21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latin typeface="Arial" charset="0"/>
                  <a:ea typeface="ＭＳ Ｐゴシック" charset="-128"/>
                  <a:cs typeface="ＭＳ Ｐゴシック" charset="-128"/>
                </a:rPr>
                <a:t>1234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697B472A-7FCC-DC42-9F69-F448401D3F83}"/>
                </a:ext>
              </a:extLst>
            </p:cNvPr>
            <p:cNvSpPr/>
            <p:nvPr/>
          </p:nvSpPr>
          <p:spPr bwMode="auto">
            <a:xfrm>
              <a:off x="2939625" y="2827867"/>
              <a:ext cx="943401" cy="1646535"/>
            </a:xfrm>
            <a:prstGeom prst="rect">
              <a:avLst/>
            </a:prstGeom>
            <a:solidFill>
              <a:srgbClr val="25C21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latin typeface="Arial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FD5A1588-B499-8440-BAE3-721D617619C9}"/>
                </a:ext>
              </a:extLst>
            </p:cNvPr>
            <p:cNvSpPr/>
            <p:nvPr/>
          </p:nvSpPr>
          <p:spPr bwMode="auto">
            <a:xfrm>
              <a:off x="2939626" y="3551535"/>
              <a:ext cx="943400" cy="245621"/>
            </a:xfrm>
            <a:prstGeom prst="rect">
              <a:avLst/>
            </a:prstGeom>
            <a:solidFill>
              <a:srgbClr val="25C21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latin typeface="Arial" charset="0"/>
                  <a:ea typeface="ＭＳ Ｐゴシック" charset="-128"/>
                  <a:cs typeface="ＭＳ Ｐゴシック" charset="-128"/>
                </a:rPr>
                <a:t>0A</a:t>
              </a:r>
            </a:p>
          </p:txBody>
        </p: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F817E5D5-2D20-354E-812D-A0A516EE2056}"/>
                </a:ext>
              </a:extLst>
            </p:cNvPr>
            <p:cNvGrpSpPr/>
            <p:nvPr/>
          </p:nvGrpSpPr>
          <p:grpSpPr>
            <a:xfrm>
              <a:off x="2939628" y="2508458"/>
              <a:ext cx="918512" cy="344710"/>
              <a:chOff x="6072294" y="3994587"/>
              <a:chExt cx="918512" cy="344710"/>
            </a:xfrm>
          </p:grpSpPr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F4887306-F5F1-9F4B-96E7-0A658564825F}"/>
                  </a:ext>
                </a:extLst>
              </p:cNvPr>
              <p:cNvSpPr txBox="1"/>
              <p:nvPr/>
            </p:nvSpPr>
            <p:spPr>
              <a:xfrm>
                <a:off x="6168343" y="3994587"/>
                <a:ext cx="753731" cy="3447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en-US" sz="2000" dirty="0"/>
                  <a:t>8 bits</a:t>
                </a:r>
              </a:p>
            </p:txBody>
          </p:sp>
          <p:cxnSp>
            <p:nvCxnSpPr>
              <p:cNvPr id="61" name="Straight Arrow Connector 60">
                <a:extLst>
                  <a:ext uri="{FF2B5EF4-FFF2-40B4-BE49-F238E27FC236}">
                    <a16:creationId xmlns:a16="http://schemas.microsoft.com/office/drawing/2014/main" id="{0847BA64-8118-5249-A2CE-0F9F6A0E21B1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6835381" y="4137954"/>
                <a:ext cx="155425" cy="0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62" name="Straight Arrow Connector 61">
                <a:extLst>
                  <a:ext uri="{FF2B5EF4-FFF2-40B4-BE49-F238E27FC236}">
                    <a16:creationId xmlns:a16="http://schemas.microsoft.com/office/drawing/2014/main" id="{D8BAD7C7-024A-AA4F-B437-255292455DAC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6072294" y="4138317"/>
                <a:ext cx="149225" cy="0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</p:grp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BADDEDE9-765A-614A-8D50-C6E240F30E8B}"/>
                </a:ext>
              </a:extLst>
            </p:cNvPr>
            <p:cNvSpPr txBox="1"/>
            <p:nvPr/>
          </p:nvSpPr>
          <p:spPr>
            <a:xfrm>
              <a:off x="2939627" y="2192867"/>
              <a:ext cx="9334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Address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DDE0B650-64D8-7347-A16B-AD39327F05D7}"/>
                </a:ext>
              </a:extLst>
            </p:cNvPr>
            <p:cNvSpPr txBox="1"/>
            <p:nvPr/>
          </p:nvSpPr>
          <p:spPr>
            <a:xfrm>
              <a:off x="4292601" y="2201334"/>
              <a:ext cx="620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Data</a:t>
              </a:r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A19D8270-C1A6-244E-8B98-23AC43D6BEAF}"/>
              </a:ext>
            </a:extLst>
          </p:cNvPr>
          <p:cNvGrpSpPr/>
          <p:nvPr/>
        </p:nvGrpSpPr>
        <p:grpSpPr>
          <a:xfrm>
            <a:off x="1701799" y="917114"/>
            <a:ext cx="905935" cy="3340301"/>
            <a:chOff x="364065" y="1058363"/>
            <a:chExt cx="905935" cy="3340301"/>
          </a:xfrm>
        </p:grpSpPr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1445D402-FCB4-F342-977A-85BF968206BE}"/>
                </a:ext>
              </a:extLst>
            </p:cNvPr>
            <p:cNvGrpSpPr/>
            <p:nvPr/>
          </p:nvGrpSpPr>
          <p:grpSpPr>
            <a:xfrm>
              <a:off x="364065" y="1058363"/>
              <a:ext cx="905935" cy="2749560"/>
              <a:chOff x="685799" y="1320830"/>
              <a:chExt cx="905935" cy="2749560"/>
            </a:xfrm>
          </p:grpSpPr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59674066-DD42-1B46-9FAE-71EBD44026C9}"/>
                  </a:ext>
                </a:extLst>
              </p:cNvPr>
              <p:cNvSpPr/>
              <p:nvPr/>
            </p:nvSpPr>
            <p:spPr>
              <a:xfrm>
                <a:off x="685799" y="1320830"/>
                <a:ext cx="905935" cy="274956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8565FF66-E381-5342-AC8C-DD9D70784217}"/>
                  </a:ext>
                </a:extLst>
              </p:cNvPr>
              <p:cNvSpPr/>
              <p:nvPr/>
            </p:nvSpPr>
            <p:spPr>
              <a:xfrm rot="16200000">
                <a:off x="938942" y="2055971"/>
                <a:ext cx="1026335" cy="186088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rgbClr val="000000"/>
                    </a:solidFill>
                  </a:rPr>
                  <a:t>MAR</a:t>
                </a:r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258AD5EB-D41A-6B46-9034-8B9F87422ABE}"/>
                  </a:ext>
                </a:extLst>
              </p:cNvPr>
              <p:cNvSpPr/>
              <p:nvPr/>
            </p:nvSpPr>
            <p:spPr>
              <a:xfrm rot="16200000">
                <a:off x="938943" y="3224371"/>
                <a:ext cx="1026335" cy="186088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rgbClr val="000000"/>
                    </a:solidFill>
                  </a:rPr>
                  <a:t>MDR</a:t>
                </a:r>
              </a:p>
            </p:txBody>
          </p:sp>
        </p:grp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D4127875-7D7A-B84B-92A1-6514D8F1DC72}"/>
                </a:ext>
              </a:extLst>
            </p:cNvPr>
            <p:cNvSpPr txBox="1"/>
            <p:nvPr/>
          </p:nvSpPr>
          <p:spPr>
            <a:xfrm>
              <a:off x="491066" y="3936999"/>
              <a:ext cx="7120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CPU</a:t>
              </a:r>
            </a:p>
          </p:txBody>
        </p:sp>
      </p:grp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823FBC4C-D4B8-7440-8095-B5010C7487CF}"/>
              </a:ext>
            </a:extLst>
          </p:cNvPr>
          <p:cNvCxnSpPr>
            <a:cxnSpLocks/>
            <a:stCxn id="75" idx="2"/>
          </p:cNvCxnSpPr>
          <p:nvPr/>
        </p:nvCxnSpPr>
        <p:spPr>
          <a:xfrm>
            <a:off x="2561154" y="1745298"/>
            <a:ext cx="1121847" cy="0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FC7AC34B-C5AD-5946-AE80-55D3F6710352}"/>
              </a:ext>
            </a:extLst>
          </p:cNvPr>
          <p:cNvSpPr txBox="1"/>
          <p:nvPr/>
        </p:nvSpPr>
        <p:spPr>
          <a:xfrm>
            <a:off x="2810936" y="1408150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0A11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A2B1FC4-0FD7-AE44-8266-2E5610C51458}"/>
              </a:ext>
            </a:extLst>
          </p:cNvPr>
          <p:cNvGrpSpPr/>
          <p:nvPr/>
        </p:nvGrpSpPr>
        <p:grpSpPr>
          <a:xfrm>
            <a:off x="2582333" y="1701959"/>
            <a:ext cx="5116354" cy="4633790"/>
            <a:chOff x="1058333" y="1912111"/>
            <a:chExt cx="5116354" cy="4633790"/>
          </a:xfrm>
        </p:grpSpPr>
        <p:cxnSp>
          <p:nvCxnSpPr>
            <p:cNvPr id="126" name="Straight Arrow Connector 125">
              <a:extLst>
                <a:ext uri="{FF2B5EF4-FFF2-40B4-BE49-F238E27FC236}">
                  <a16:creationId xmlns:a16="http://schemas.microsoft.com/office/drawing/2014/main" id="{A98C7CB5-6E91-A54A-8662-081E0A19F0D2}"/>
                </a:ext>
              </a:extLst>
            </p:cNvPr>
            <p:cNvCxnSpPr>
              <a:cxnSpLocks/>
            </p:cNvCxnSpPr>
            <p:nvPr/>
          </p:nvCxnSpPr>
          <p:spPr>
            <a:xfrm>
              <a:off x="1396999" y="3150767"/>
              <a:ext cx="0" cy="3369734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60854F7D-447C-1B40-A075-3B4D7CEF5EB5}"/>
                </a:ext>
              </a:extLst>
            </p:cNvPr>
            <p:cNvCxnSpPr>
              <a:cxnSpLocks/>
            </p:cNvCxnSpPr>
            <p:nvPr/>
          </p:nvCxnSpPr>
          <p:spPr>
            <a:xfrm>
              <a:off x="2150533" y="1936721"/>
              <a:ext cx="0" cy="2192278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197870A5-C77C-B148-AF06-34A81CC7E984}"/>
                </a:ext>
              </a:extLst>
            </p:cNvPr>
            <p:cNvCxnSpPr>
              <a:cxnSpLocks/>
              <a:endCxn id="142" idx="1"/>
            </p:cNvCxnSpPr>
            <p:nvPr/>
          </p:nvCxnSpPr>
          <p:spPr>
            <a:xfrm>
              <a:off x="2152532" y="4128988"/>
              <a:ext cx="1247559" cy="1334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3197B2F7-DDC7-394E-A82C-7361A0F31E88}"/>
                </a:ext>
              </a:extLst>
            </p:cNvPr>
            <p:cNvGrpSpPr/>
            <p:nvPr/>
          </p:nvGrpSpPr>
          <p:grpSpPr>
            <a:xfrm>
              <a:off x="3338576" y="5377501"/>
              <a:ext cx="1193802" cy="462464"/>
              <a:chOff x="2872909" y="4936067"/>
              <a:chExt cx="1193802" cy="462464"/>
            </a:xfrm>
          </p:grpSpPr>
          <p:sp>
            <p:nvSpPr>
              <p:cNvPr id="106" name="Freeform 105">
                <a:extLst>
                  <a:ext uri="{FF2B5EF4-FFF2-40B4-BE49-F238E27FC236}">
                    <a16:creationId xmlns:a16="http://schemas.microsoft.com/office/drawing/2014/main" id="{48BEEB50-C29F-E543-AFCB-54873D52DD58}"/>
                  </a:ext>
                </a:extLst>
              </p:cNvPr>
              <p:cNvSpPr/>
              <p:nvPr/>
            </p:nvSpPr>
            <p:spPr>
              <a:xfrm>
                <a:off x="2872909" y="4936067"/>
                <a:ext cx="1193802" cy="423333"/>
              </a:xfrm>
              <a:custGeom>
                <a:avLst/>
                <a:gdLst>
                  <a:gd name="connsiteX0" fmla="*/ 0 w 1035693"/>
                  <a:gd name="connsiteY0" fmla="*/ 12329 h 406857"/>
                  <a:gd name="connsiteX1" fmla="*/ 406880 w 1035693"/>
                  <a:gd name="connsiteY1" fmla="*/ 12329 h 406857"/>
                  <a:gd name="connsiteX2" fmla="*/ 517847 w 1035693"/>
                  <a:gd name="connsiteY2" fmla="*/ 147948 h 406857"/>
                  <a:gd name="connsiteX3" fmla="*/ 641143 w 1035693"/>
                  <a:gd name="connsiteY3" fmla="*/ 12329 h 406857"/>
                  <a:gd name="connsiteX4" fmla="*/ 1035693 w 1035693"/>
                  <a:gd name="connsiteY4" fmla="*/ 0 h 406857"/>
                  <a:gd name="connsiteX5" fmla="*/ 776770 w 1035693"/>
                  <a:gd name="connsiteY5" fmla="*/ 406857 h 406857"/>
                  <a:gd name="connsiteX6" fmla="*/ 135627 w 1035693"/>
                  <a:gd name="connsiteY6" fmla="*/ 394528 h 406857"/>
                  <a:gd name="connsiteX7" fmla="*/ 0 w 1035693"/>
                  <a:gd name="connsiteY7" fmla="*/ 12329 h 4068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35693" h="406857">
                    <a:moveTo>
                      <a:pt x="0" y="12329"/>
                    </a:moveTo>
                    <a:lnTo>
                      <a:pt x="406880" y="12329"/>
                    </a:lnTo>
                    <a:lnTo>
                      <a:pt x="517847" y="147948"/>
                    </a:lnTo>
                    <a:lnTo>
                      <a:pt x="641143" y="12329"/>
                    </a:lnTo>
                    <a:lnTo>
                      <a:pt x="1035693" y="0"/>
                    </a:lnTo>
                    <a:lnTo>
                      <a:pt x="776770" y="406857"/>
                    </a:lnTo>
                    <a:lnTo>
                      <a:pt x="135627" y="394528"/>
                    </a:lnTo>
                    <a:lnTo>
                      <a:pt x="0" y="1232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7F72572E-300B-C547-A936-D934F38DF12D}"/>
                  </a:ext>
                </a:extLst>
              </p:cNvPr>
              <p:cNvSpPr txBox="1"/>
              <p:nvPr/>
            </p:nvSpPr>
            <p:spPr>
              <a:xfrm>
                <a:off x="3132667" y="5029199"/>
                <a:ext cx="5229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==?</a:t>
                </a:r>
              </a:p>
            </p:txBody>
          </p:sp>
        </p:grpSp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EECE5EA2-94E4-2045-ADF8-F1D11BF4D17E}"/>
                </a:ext>
              </a:extLst>
            </p:cNvPr>
            <p:cNvCxnSpPr>
              <a:cxnSpLocks/>
            </p:cNvCxnSpPr>
            <p:nvPr/>
          </p:nvCxnSpPr>
          <p:spPr>
            <a:xfrm>
              <a:off x="4261442" y="4945702"/>
              <a:ext cx="0" cy="44873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id="{645E2AB2-9C3E-9E4A-B92C-3A8737C55404}"/>
                </a:ext>
              </a:extLst>
            </p:cNvPr>
            <p:cNvCxnSpPr>
              <a:cxnSpLocks/>
            </p:cNvCxnSpPr>
            <p:nvPr/>
          </p:nvCxnSpPr>
          <p:spPr>
            <a:xfrm>
              <a:off x="1617133" y="1948501"/>
              <a:ext cx="0" cy="3158067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>
              <a:extLst>
                <a:ext uri="{FF2B5EF4-FFF2-40B4-BE49-F238E27FC236}">
                  <a16:creationId xmlns:a16="http://schemas.microsoft.com/office/drawing/2014/main" id="{F11918C5-1EF6-9344-A12B-BEF3E1A13429}"/>
                </a:ext>
              </a:extLst>
            </p:cNvPr>
            <p:cNvCxnSpPr>
              <a:cxnSpLocks/>
            </p:cNvCxnSpPr>
            <p:nvPr/>
          </p:nvCxnSpPr>
          <p:spPr>
            <a:xfrm>
              <a:off x="1608667" y="5088117"/>
              <a:ext cx="197578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E05EA4F2-98B8-EB47-BAF8-0F94D8B9F44D}"/>
                </a:ext>
              </a:extLst>
            </p:cNvPr>
            <p:cNvCxnSpPr>
              <a:cxnSpLocks/>
            </p:cNvCxnSpPr>
            <p:nvPr/>
          </p:nvCxnSpPr>
          <p:spPr>
            <a:xfrm>
              <a:off x="3584109" y="5094525"/>
              <a:ext cx="0" cy="30837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7C53DFC4-A709-2B42-9F9B-FD6A9FA54766}"/>
                </a:ext>
              </a:extLst>
            </p:cNvPr>
            <p:cNvCxnSpPr>
              <a:cxnSpLocks/>
            </p:cNvCxnSpPr>
            <p:nvPr/>
          </p:nvCxnSpPr>
          <p:spPr>
            <a:xfrm>
              <a:off x="5554133" y="4954169"/>
              <a:ext cx="0" cy="1591732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D8A8C1E2-A238-7746-853F-15824976743F}"/>
                </a:ext>
              </a:extLst>
            </p:cNvPr>
            <p:cNvSpPr txBox="1"/>
            <p:nvPr/>
          </p:nvSpPr>
          <p:spPr>
            <a:xfrm>
              <a:off x="5554133" y="5072702"/>
              <a:ext cx="620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Data</a:t>
              </a:r>
            </a:p>
          </p:txBody>
        </p: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14B083B3-6D81-5644-84A5-E6DE780C6308}"/>
                </a:ext>
              </a:extLst>
            </p:cNvPr>
            <p:cNvCxnSpPr>
              <a:cxnSpLocks/>
            </p:cNvCxnSpPr>
            <p:nvPr/>
          </p:nvCxnSpPr>
          <p:spPr>
            <a:xfrm>
              <a:off x="3855043" y="5800835"/>
              <a:ext cx="0" cy="279399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992BBCE6-0117-F843-971B-F5B4ED41FD96}"/>
                </a:ext>
              </a:extLst>
            </p:cNvPr>
            <p:cNvSpPr txBox="1"/>
            <p:nvPr/>
          </p:nvSpPr>
          <p:spPr>
            <a:xfrm>
              <a:off x="3643375" y="6037902"/>
              <a:ext cx="4363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hit</a:t>
              </a:r>
            </a:p>
          </p:txBody>
        </p:sp>
        <p:cxnSp>
          <p:nvCxnSpPr>
            <p:cNvPr id="124" name="Straight Arrow Connector 123">
              <a:extLst>
                <a:ext uri="{FF2B5EF4-FFF2-40B4-BE49-F238E27FC236}">
                  <a16:creationId xmlns:a16="http://schemas.microsoft.com/office/drawing/2014/main" id="{EE321404-14CB-E445-8EC3-5ADFBBACCF7A}"/>
                </a:ext>
              </a:extLst>
            </p:cNvPr>
            <p:cNvCxnSpPr>
              <a:cxnSpLocks/>
            </p:cNvCxnSpPr>
            <p:nvPr/>
          </p:nvCxnSpPr>
          <p:spPr>
            <a:xfrm>
              <a:off x="1388533" y="6527450"/>
              <a:ext cx="415713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Arrow Connector 128">
              <a:extLst>
                <a:ext uri="{FF2B5EF4-FFF2-40B4-BE49-F238E27FC236}">
                  <a16:creationId xmlns:a16="http://schemas.microsoft.com/office/drawing/2014/main" id="{3B2AF6A3-D41C-A54D-BCE3-EB176F6171A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58333" y="3159234"/>
              <a:ext cx="33866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787E6CAF-9D34-5648-B715-C96E5ECC6197}"/>
                </a:ext>
              </a:extLst>
            </p:cNvPr>
            <p:cNvSpPr/>
            <p:nvPr/>
          </p:nvSpPr>
          <p:spPr>
            <a:xfrm>
              <a:off x="1579375" y="1912111"/>
              <a:ext cx="67681" cy="8140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39" name="TextBox 138">
            <a:extLst>
              <a:ext uri="{FF2B5EF4-FFF2-40B4-BE49-F238E27FC236}">
                <a16:creationId xmlns:a16="http://schemas.microsoft.com/office/drawing/2014/main" id="{831DFF8C-8066-864C-AFD1-763A46839BD0}"/>
              </a:ext>
            </a:extLst>
          </p:cNvPr>
          <p:cNvSpPr txBox="1"/>
          <p:nvPr/>
        </p:nvSpPr>
        <p:spPr>
          <a:xfrm>
            <a:off x="3301684" y="187422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11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E7FBC74C-4550-9B48-999A-28A492E14A31}"/>
              </a:ext>
            </a:extLst>
          </p:cNvPr>
          <p:cNvSpPr txBox="1"/>
          <p:nvPr/>
        </p:nvSpPr>
        <p:spPr>
          <a:xfrm>
            <a:off x="4924091" y="374751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11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387E2305-8CAA-964A-9EC9-F6E994F26D9F}"/>
              </a:ext>
            </a:extLst>
          </p:cNvPr>
          <p:cNvSpPr txBox="1"/>
          <p:nvPr/>
        </p:nvSpPr>
        <p:spPr>
          <a:xfrm>
            <a:off x="2766864" y="1873279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D3A0C71-441F-814C-B053-50C01C126D4B}"/>
              </a:ext>
            </a:extLst>
          </p:cNvPr>
          <p:cNvSpPr txBox="1"/>
          <p:nvPr/>
        </p:nvSpPr>
        <p:spPr>
          <a:xfrm>
            <a:off x="1631911" y="6457890"/>
            <a:ext cx="90360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Direct mapped cache: Any given address can only reside on one location in the cache</a:t>
            </a:r>
          </a:p>
        </p:txBody>
      </p:sp>
      <p:sp>
        <p:nvSpPr>
          <p:cNvPr id="73" name="Content Placeholder 2">
            <a:extLst>
              <a:ext uri="{FF2B5EF4-FFF2-40B4-BE49-F238E27FC236}">
                <a16:creationId xmlns:a16="http://schemas.microsoft.com/office/drawing/2014/main" id="{83E7DC16-D562-AD41-B1BF-4BF26C4743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8001" y="708979"/>
            <a:ext cx="3877733" cy="1516061"/>
          </a:xfrm>
          <a:ln>
            <a:solidFill>
              <a:schemeClr val="tx1"/>
            </a:solidFill>
          </a:ln>
        </p:spPr>
        <p:txBody>
          <a:bodyPr>
            <a:normAutofit fontScale="85000" lnSpcReduction="20000"/>
          </a:bodyPr>
          <a:lstStyle/>
          <a:p>
            <a:r>
              <a:rPr lang="en-US" sz="2400" dirty="0"/>
              <a:t>Main Memory</a:t>
            </a:r>
          </a:p>
          <a:p>
            <a:pPr lvl="1"/>
            <a:r>
              <a:rPr lang="en-US" sz="2000" dirty="0" smtClean="0"/>
              <a:t>16-bit </a:t>
            </a:r>
            <a:r>
              <a:rPr lang="en-US" sz="2000" dirty="0"/>
              <a:t>memory address</a:t>
            </a:r>
          </a:p>
          <a:p>
            <a:pPr lvl="1"/>
            <a:r>
              <a:rPr lang="en-US" sz="2000" dirty="0"/>
              <a:t>65K </a:t>
            </a:r>
            <a:r>
              <a:rPr lang="en-US" sz="2000" dirty="0" smtClean="0"/>
              <a:t>16-bit </a:t>
            </a:r>
            <a:r>
              <a:rPr lang="en-US" sz="2000" dirty="0"/>
              <a:t>words</a:t>
            </a:r>
          </a:p>
          <a:p>
            <a:r>
              <a:rPr lang="en-US" sz="2400" dirty="0"/>
              <a:t>Cache: 256 </a:t>
            </a:r>
            <a:r>
              <a:rPr lang="en-US" sz="2400" dirty="0" smtClean="0"/>
              <a:t>16-bit </a:t>
            </a:r>
            <a:r>
              <a:rPr lang="en-US" sz="2400" dirty="0"/>
              <a:t>words</a:t>
            </a:r>
          </a:p>
          <a:p>
            <a:r>
              <a:rPr lang="en-US" sz="2400" dirty="0"/>
              <a:t>Block size: 1 word</a:t>
            </a:r>
          </a:p>
        </p:txBody>
      </p:sp>
    </p:spTree>
    <p:extLst>
      <p:ext uri="{BB962C8B-B14F-4D97-AF65-F5344CB8AC3E}">
        <p14:creationId xmlns:p14="http://schemas.microsoft.com/office/powerpoint/2010/main" val="1691329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D2F62-EE27-DD4F-9D1E-6CB8C4721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-14922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Placement Policy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4B1B25-0240-364D-8388-BA712CCF6C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8072" y="853440"/>
            <a:ext cx="10972800" cy="600456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Direct Mapped Cache</a:t>
            </a:r>
          </a:p>
          <a:p>
            <a:pPr lvl="1"/>
            <a:r>
              <a:rPr lang="en-US" dirty="0"/>
              <a:t>A given memory address can be placed in only one location in the cache </a:t>
            </a:r>
          </a:p>
          <a:p>
            <a:pPr lvl="1"/>
            <a:r>
              <a:rPr lang="en-US" dirty="0"/>
              <a:t>If two blocks map to the same cache address, the cache can only hold one, even if there is space available in other locations of the cache</a:t>
            </a:r>
          </a:p>
          <a:p>
            <a:pPr lvl="1"/>
            <a:r>
              <a:rPr lang="en-US" dirty="0"/>
              <a:t>Leads to more cache misses than we would like (recall misses are expensive)</a:t>
            </a:r>
          </a:p>
          <a:p>
            <a:r>
              <a:rPr lang="en-US" dirty="0"/>
              <a:t>Fully Associative Cache</a:t>
            </a:r>
          </a:p>
          <a:p>
            <a:pPr lvl="1"/>
            <a:r>
              <a:rPr lang="en-US" dirty="0"/>
              <a:t>A given memory address can be placed anywhere in the cache </a:t>
            </a:r>
          </a:p>
          <a:p>
            <a:r>
              <a:rPr lang="en-US" dirty="0"/>
              <a:t>K-way Set Associative Cache</a:t>
            </a:r>
          </a:p>
          <a:p>
            <a:pPr lvl="1"/>
            <a:r>
              <a:rPr lang="en-US" dirty="0"/>
              <a:t>A given memory address can be placed in one among K possible locations in the cache </a:t>
            </a:r>
          </a:p>
          <a:p>
            <a:pPr lvl="1"/>
            <a:r>
              <a:rPr lang="en-US" dirty="0"/>
              <a:t>Direct mapped and fully associative </a:t>
            </a:r>
            <a:r>
              <a:rPr lang="en-US" dirty="0" smtClean="0"/>
              <a:t>are special </a:t>
            </a:r>
            <a:r>
              <a:rPr lang="en-US" dirty="0"/>
              <a:t>cases (K=1 for direct mapped, K=size of cache for fully associative)</a:t>
            </a:r>
          </a:p>
        </p:txBody>
      </p:sp>
    </p:spTree>
    <p:extLst>
      <p:ext uri="{BB962C8B-B14F-4D97-AF65-F5344CB8AC3E}">
        <p14:creationId xmlns:p14="http://schemas.microsoft.com/office/powerpoint/2010/main" val="3458187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15971-6BD1-7D45-9328-16AC8F8A2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5800" y="1"/>
            <a:ext cx="8229600" cy="749829"/>
          </a:xfrm>
        </p:spPr>
        <p:txBody>
          <a:bodyPr>
            <a:normAutofit fontScale="90000"/>
          </a:bodyPr>
          <a:lstStyle/>
          <a:p>
            <a:r>
              <a:rPr lang="en-US" dirty="0"/>
              <a:t>Two-Way Set Associative Cache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D3A0C71-441F-814C-B053-50C01C126D4B}"/>
              </a:ext>
            </a:extLst>
          </p:cNvPr>
          <p:cNvSpPr txBox="1"/>
          <p:nvPr/>
        </p:nvSpPr>
        <p:spPr>
          <a:xfrm>
            <a:off x="1583143" y="6384738"/>
            <a:ext cx="90360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Any given memory address can reside in one among two possible locations in cache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C0F5DE1-3ECB-E245-B5DC-C0BA735CDD7B}"/>
              </a:ext>
            </a:extLst>
          </p:cNvPr>
          <p:cNvGrpSpPr/>
          <p:nvPr/>
        </p:nvGrpSpPr>
        <p:grpSpPr>
          <a:xfrm>
            <a:off x="1668272" y="722042"/>
            <a:ext cx="8741327" cy="5435077"/>
            <a:chOff x="144271" y="722041"/>
            <a:chExt cx="8741327" cy="5435077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23E11729-2EC9-BC41-AE51-720CEBA5EC83}"/>
                </a:ext>
              </a:extLst>
            </p:cNvPr>
            <p:cNvSpPr/>
            <p:nvPr/>
          </p:nvSpPr>
          <p:spPr bwMode="auto">
            <a:xfrm>
              <a:off x="3277152" y="2889478"/>
              <a:ext cx="1600200" cy="1646535"/>
            </a:xfrm>
            <a:prstGeom prst="rect">
              <a:avLst/>
            </a:prstGeom>
            <a:solidFill>
              <a:srgbClr val="25C21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latin typeface="Arial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7FC01A4-706D-E04D-A429-DD093CC7FA4D}"/>
                </a:ext>
              </a:extLst>
            </p:cNvPr>
            <p:cNvSpPr txBox="1"/>
            <p:nvPr/>
          </p:nvSpPr>
          <p:spPr>
            <a:xfrm>
              <a:off x="2078268" y="4231213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00</a:t>
              </a:r>
            </a:p>
          </p:txBody>
        </p: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F6A44458-B788-FC47-91A5-FF82C345E2F5}"/>
                </a:ext>
              </a:extLst>
            </p:cNvPr>
            <p:cNvGrpSpPr/>
            <p:nvPr/>
          </p:nvGrpSpPr>
          <p:grpSpPr>
            <a:xfrm>
              <a:off x="3277152" y="2578536"/>
              <a:ext cx="1603374" cy="338554"/>
              <a:chOff x="5407026" y="3994587"/>
              <a:chExt cx="1603374" cy="338554"/>
            </a:xfrm>
          </p:grpSpPr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72E69656-B189-394A-8B52-C8BF3677D64C}"/>
                  </a:ext>
                </a:extLst>
              </p:cNvPr>
              <p:cNvSpPr txBox="1"/>
              <p:nvPr/>
            </p:nvSpPr>
            <p:spPr>
              <a:xfrm>
                <a:off x="5743378" y="3994587"/>
                <a:ext cx="88357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en-US" sz="2000" dirty="0"/>
                  <a:t>16 bits</a:t>
                </a:r>
              </a:p>
            </p:txBody>
          </p: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1AAD5E79-D8B5-9A4E-8288-5E7EF41A9BE1}"/>
                  </a:ext>
                </a:extLst>
              </p:cNvPr>
              <p:cNvCxnSpPr/>
              <p:nvPr/>
            </p:nvCxnSpPr>
            <p:spPr bwMode="auto">
              <a:xfrm>
                <a:off x="6705600" y="4146987"/>
                <a:ext cx="304800" cy="4028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57C1573E-8DF5-1D4C-B388-0ACFCFB008A5}"/>
                  </a:ext>
                </a:extLst>
              </p:cNvPr>
              <p:cNvCxnSpPr/>
              <p:nvPr/>
            </p:nvCxnSpPr>
            <p:spPr bwMode="auto">
              <a:xfrm flipH="1">
                <a:off x="5407026" y="4133850"/>
                <a:ext cx="263524" cy="4467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</p:grp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8B7EBA2-4190-234F-826F-4C5CE13044CE}"/>
                </a:ext>
              </a:extLst>
            </p:cNvPr>
            <p:cNvSpPr txBox="1"/>
            <p:nvPr/>
          </p:nvSpPr>
          <p:spPr>
            <a:xfrm>
              <a:off x="2095202" y="2800347"/>
              <a:ext cx="4074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7F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445B8F40-AB6D-4F4D-9CC0-448F3AF75BB6}"/>
                </a:ext>
              </a:extLst>
            </p:cNvPr>
            <p:cNvSpPr/>
            <p:nvPr/>
          </p:nvSpPr>
          <p:spPr bwMode="auto">
            <a:xfrm>
              <a:off x="3277152" y="3613147"/>
              <a:ext cx="1600200" cy="228600"/>
            </a:xfrm>
            <a:prstGeom prst="rect">
              <a:avLst/>
            </a:prstGeom>
            <a:solidFill>
              <a:srgbClr val="25C21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Arial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697B472A-7FCC-DC42-9F69-F448401D3F83}"/>
                </a:ext>
              </a:extLst>
            </p:cNvPr>
            <p:cNvSpPr/>
            <p:nvPr/>
          </p:nvSpPr>
          <p:spPr bwMode="auto">
            <a:xfrm>
              <a:off x="2426207" y="2889478"/>
              <a:ext cx="876345" cy="1646535"/>
            </a:xfrm>
            <a:prstGeom prst="rect">
              <a:avLst/>
            </a:prstGeom>
            <a:solidFill>
              <a:srgbClr val="25C21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latin typeface="Arial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FD5A1588-B499-8440-BAE3-721D617619C9}"/>
                </a:ext>
              </a:extLst>
            </p:cNvPr>
            <p:cNvSpPr/>
            <p:nvPr/>
          </p:nvSpPr>
          <p:spPr bwMode="auto">
            <a:xfrm>
              <a:off x="2426208" y="3613147"/>
              <a:ext cx="876344" cy="227333"/>
            </a:xfrm>
            <a:prstGeom prst="rect">
              <a:avLst/>
            </a:prstGeom>
            <a:solidFill>
              <a:srgbClr val="25C21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Arial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F4887306-F5F1-9F4B-96E7-0A658564825F}"/>
                </a:ext>
              </a:extLst>
            </p:cNvPr>
            <p:cNvSpPr txBox="1"/>
            <p:nvPr/>
          </p:nvSpPr>
          <p:spPr>
            <a:xfrm>
              <a:off x="2496607" y="2576419"/>
              <a:ext cx="753732" cy="3447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2000" dirty="0"/>
                <a:t>9 bits</a:t>
              </a:r>
            </a:p>
          </p:txBody>
        </p: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0847BA64-8118-5249-A2CE-0F9F6A0E21B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152267" y="2726497"/>
              <a:ext cx="144993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BADDEDE9-765A-614A-8D50-C6E240F30E8B}"/>
                </a:ext>
              </a:extLst>
            </p:cNvPr>
            <p:cNvSpPr txBox="1"/>
            <p:nvPr/>
          </p:nvSpPr>
          <p:spPr>
            <a:xfrm>
              <a:off x="2432305" y="2254478"/>
              <a:ext cx="9334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Address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DDE0B650-64D8-7347-A16B-AD39327F05D7}"/>
                </a:ext>
              </a:extLst>
            </p:cNvPr>
            <p:cNvSpPr txBox="1"/>
            <p:nvPr/>
          </p:nvSpPr>
          <p:spPr>
            <a:xfrm>
              <a:off x="3712127" y="2262945"/>
              <a:ext cx="620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Data</a:t>
              </a:r>
            </a:p>
          </p:txBody>
        </p: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A19D8270-C1A6-244E-8B98-23AC43D6BEAF}"/>
                </a:ext>
              </a:extLst>
            </p:cNvPr>
            <p:cNvGrpSpPr/>
            <p:nvPr/>
          </p:nvGrpSpPr>
          <p:grpSpPr>
            <a:xfrm>
              <a:off x="243839" y="722041"/>
              <a:ext cx="712054" cy="3340301"/>
              <a:chOff x="612986" y="1058363"/>
              <a:chExt cx="712054" cy="3340301"/>
            </a:xfrm>
          </p:grpSpPr>
          <p:grpSp>
            <p:nvGrpSpPr>
              <p:cNvPr id="78" name="Group 77">
                <a:extLst>
                  <a:ext uri="{FF2B5EF4-FFF2-40B4-BE49-F238E27FC236}">
                    <a16:creationId xmlns:a16="http://schemas.microsoft.com/office/drawing/2014/main" id="{1445D402-FCB4-F342-977A-85BF968206BE}"/>
                  </a:ext>
                </a:extLst>
              </p:cNvPr>
              <p:cNvGrpSpPr/>
              <p:nvPr/>
            </p:nvGrpSpPr>
            <p:grpSpPr>
              <a:xfrm>
                <a:off x="625179" y="1058363"/>
                <a:ext cx="644821" cy="2749560"/>
                <a:chOff x="946913" y="1320830"/>
                <a:chExt cx="644821" cy="2749560"/>
              </a:xfrm>
            </p:grpSpPr>
            <p:sp>
              <p:nvSpPr>
                <p:cNvPr id="66" name="Rectangle 65">
                  <a:extLst>
                    <a:ext uri="{FF2B5EF4-FFF2-40B4-BE49-F238E27FC236}">
                      <a16:creationId xmlns:a16="http://schemas.microsoft.com/office/drawing/2014/main" id="{59674066-DD42-1B46-9FAE-71EBD44026C9}"/>
                    </a:ext>
                  </a:extLst>
                </p:cNvPr>
                <p:cNvSpPr/>
                <p:nvPr/>
              </p:nvSpPr>
              <p:spPr>
                <a:xfrm>
                  <a:off x="946913" y="1320830"/>
                  <a:ext cx="644821" cy="274956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5" name="Rectangle 74">
                  <a:extLst>
                    <a:ext uri="{FF2B5EF4-FFF2-40B4-BE49-F238E27FC236}">
                      <a16:creationId xmlns:a16="http://schemas.microsoft.com/office/drawing/2014/main" id="{8565FF66-E381-5342-AC8C-DD9D70784217}"/>
                    </a:ext>
                  </a:extLst>
                </p:cNvPr>
                <p:cNvSpPr/>
                <p:nvPr/>
              </p:nvSpPr>
              <p:spPr>
                <a:xfrm rot="16200000">
                  <a:off x="938942" y="2055971"/>
                  <a:ext cx="1026335" cy="186088"/>
                </a:xfrm>
                <a:prstGeom prst="rect">
                  <a:avLst/>
                </a:prstGeom>
                <a:solidFill>
                  <a:srgbClr val="FFFFFF"/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rgbClr val="000000"/>
                      </a:solidFill>
                    </a:rPr>
                    <a:t>MAR</a:t>
                  </a:r>
                </a:p>
              </p:txBody>
            </p:sp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258AD5EB-D41A-6B46-9034-8B9F87422ABE}"/>
                    </a:ext>
                  </a:extLst>
                </p:cNvPr>
                <p:cNvSpPr/>
                <p:nvPr/>
              </p:nvSpPr>
              <p:spPr>
                <a:xfrm rot="16200000">
                  <a:off x="938943" y="3224371"/>
                  <a:ext cx="1026335" cy="186088"/>
                </a:xfrm>
                <a:prstGeom prst="rect">
                  <a:avLst/>
                </a:prstGeom>
                <a:solidFill>
                  <a:srgbClr val="FFFFFF"/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rgbClr val="000000"/>
                      </a:solidFill>
                    </a:rPr>
                    <a:t>MDR</a:t>
                  </a:r>
                </a:p>
              </p:txBody>
            </p:sp>
          </p:grp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D4127875-7D7A-B84B-92A1-6514D8F1DC72}"/>
                  </a:ext>
                </a:extLst>
              </p:cNvPr>
              <p:cNvSpPr txBox="1"/>
              <p:nvPr/>
            </p:nvSpPr>
            <p:spPr>
              <a:xfrm>
                <a:off x="612986" y="3936999"/>
                <a:ext cx="7120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CPU</a:t>
                </a:r>
              </a:p>
            </p:txBody>
          </p:sp>
        </p:grp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823FBC4C-D4B8-7440-8095-B5010C7487CF}"/>
                </a:ext>
              </a:extLst>
            </p:cNvPr>
            <p:cNvCxnSpPr>
              <a:cxnSpLocks/>
              <a:stCxn id="75" idx="2"/>
            </p:cNvCxnSpPr>
            <p:nvPr/>
          </p:nvCxnSpPr>
          <p:spPr>
            <a:xfrm>
              <a:off x="854273" y="1550226"/>
              <a:ext cx="513199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125">
              <a:extLst>
                <a:ext uri="{FF2B5EF4-FFF2-40B4-BE49-F238E27FC236}">
                  <a16:creationId xmlns:a16="http://schemas.microsoft.com/office/drawing/2014/main" id="{A98C7CB5-6E91-A54A-8662-081E0A19F0D2}"/>
                </a:ext>
              </a:extLst>
            </p:cNvPr>
            <p:cNvCxnSpPr>
              <a:cxnSpLocks/>
            </p:cNvCxnSpPr>
            <p:nvPr/>
          </p:nvCxnSpPr>
          <p:spPr>
            <a:xfrm>
              <a:off x="1214119" y="2745543"/>
              <a:ext cx="0" cy="3369734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60854F7D-447C-1B40-A075-3B4D7CEF5EB5}"/>
                </a:ext>
              </a:extLst>
            </p:cNvPr>
            <p:cNvCxnSpPr>
              <a:cxnSpLocks/>
            </p:cNvCxnSpPr>
            <p:nvPr/>
          </p:nvCxnSpPr>
          <p:spPr>
            <a:xfrm>
              <a:off x="1967653" y="1531497"/>
              <a:ext cx="0" cy="2192278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197870A5-C77C-B148-AF06-34A81CC7E984}"/>
                </a:ext>
              </a:extLst>
            </p:cNvPr>
            <p:cNvCxnSpPr>
              <a:cxnSpLocks/>
            </p:cNvCxnSpPr>
            <p:nvPr/>
          </p:nvCxnSpPr>
          <p:spPr>
            <a:xfrm>
              <a:off x="1969652" y="3723764"/>
              <a:ext cx="430695" cy="765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3197B2F7-DDC7-394E-A82C-7361A0F31E88}"/>
                </a:ext>
              </a:extLst>
            </p:cNvPr>
            <p:cNvGrpSpPr/>
            <p:nvPr/>
          </p:nvGrpSpPr>
          <p:grpSpPr>
            <a:xfrm>
              <a:off x="1997456" y="4972277"/>
              <a:ext cx="1193802" cy="462464"/>
              <a:chOff x="2531533" y="4936067"/>
              <a:chExt cx="1193802" cy="462464"/>
            </a:xfrm>
          </p:grpSpPr>
          <p:sp>
            <p:nvSpPr>
              <p:cNvPr id="106" name="Freeform 105">
                <a:extLst>
                  <a:ext uri="{FF2B5EF4-FFF2-40B4-BE49-F238E27FC236}">
                    <a16:creationId xmlns:a16="http://schemas.microsoft.com/office/drawing/2014/main" id="{48BEEB50-C29F-E543-AFCB-54873D52DD58}"/>
                  </a:ext>
                </a:extLst>
              </p:cNvPr>
              <p:cNvSpPr/>
              <p:nvPr/>
            </p:nvSpPr>
            <p:spPr>
              <a:xfrm>
                <a:off x="2531533" y="4936067"/>
                <a:ext cx="1193802" cy="423333"/>
              </a:xfrm>
              <a:custGeom>
                <a:avLst/>
                <a:gdLst>
                  <a:gd name="connsiteX0" fmla="*/ 0 w 1035693"/>
                  <a:gd name="connsiteY0" fmla="*/ 12329 h 406857"/>
                  <a:gd name="connsiteX1" fmla="*/ 406880 w 1035693"/>
                  <a:gd name="connsiteY1" fmla="*/ 12329 h 406857"/>
                  <a:gd name="connsiteX2" fmla="*/ 517847 w 1035693"/>
                  <a:gd name="connsiteY2" fmla="*/ 147948 h 406857"/>
                  <a:gd name="connsiteX3" fmla="*/ 641143 w 1035693"/>
                  <a:gd name="connsiteY3" fmla="*/ 12329 h 406857"/>
                  <a:gd name="connsiteX4" fmla="*/ 1035693 w 1035693"/>
                  <a:gd name="connsiteY4" fmla="*/ 0 h 406857"/>
                  <a:gd name="connsiteX5" fmla="*/ 776770 w 1035693"/>
                  <a:gd name="connsiteY5" fmla="*/ 406857 h 406857"/>
                  <a:gd name="connsiteX6" fmla="*/ 135627 w 1035693"/>
                  <a:gd name="connsiteY6" fmla="*/ 394528 h 406857"/>
                  <a:gd name="connsiteX7" fmla="*/ 0 w 1035693"/>
                  <a:gd name="connsiteY7" fmla="*/ 12329 h 4068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35693" h="406857">
                    <a:moveTo>
                      <a:pt x="0" y="12329"/>
                    </a:moveTo>
                    <a:lnTo>
                      <a:pt x="406880" y="12329"/>
                    </a:lnTo>
                    <a:lnTo>
                      <a:pt x="517847" y="147948"/>
                    </a:lnTo>
                    <a:lnTo>
                      <a:pt x="641143" y="12329"/>
                    </a:lnTo>
                    <a:lnTo>
                      <a:pt x="1035693" y="0"/>
                    </a:lnTo>
                    <a:lnTo>
                      <a:pt x="776770" y="406857"/>
                    </a:lnTo>
                    <a:lnTo>
                      <a:pt x="135627" y="394528"/>
                    </a:lnTo>
                    <a:lnTo>
                      <a:pt x="0" y="1232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7F72572E-300B-C547-A936-D934F38DF12D}"/>
                  </a:ext>
                </a:extLst>
              </p:cNvPr>
              <p:cNvSpPr txBox="1"/>
              <p:nvPr/>
            </p:nvSpPr>
            <p:spPr>
              <a:xfrm>
                <a:off x="2904067" y="5029199"/>
                <a:ext cx="5229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==?</a:t>
                </a:r>
              </a:p>
            </p:txBody>
          </p:sp>
        </p:grpSp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EECE5EA2-94E4-2045-ADF8-F1D11BF4D17E}"/>
                </a:ext>
              </a:extLst>
            </p:cNvPr>
            <p:cNvCxnSpPr>
              <a:cxnSpLocks/>
            </p:cNvCxnSpPr>
            <p:nvPr/>
          </p:nvCxnSpPr>
          <p:spPr>
            <a:xfrm>
              <a:off x="2920322" y="4540478"/>
              <a:ext cx="0" cy="44873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id="{645E2AB2-9C3E-9E4A-B92C-3A8737C55404}"/>
                </a:ext>
              </a:extLst>
            </p:cNvPr>
            <p:cNvCxnSpPr>
              <a:cxnSpLocks/>
            </p:cNvCxnSpPr>
            <p:nvPr/>
          </p:nvCxnSpPr>
          <p:spPr>
            <a:xfrm>
              <a:off x="1434253" y="1543277"/>
              <a:ext cx="0" cy="3158067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>
              <a:extLst>
                <a:ext uri="{FF2B5EF4-FFF2-40B4-BE49-F238E27FC236}">
                  <a16:creationId xmlns:a16="http://schemas.microsoft.com/office/drawing/2014/main" id="{F11918C5-1EF6-9344-A12B-BEF3E1A13429}"/>
                </a:ext>
              </a:extLst>
            </p:cNvPr>
            <p:cNvCxnSpPr>
              <a:cxnSpLocks/>
            </p:cNvCxnSpPr>
            <p:nvPr/>
          </p:nvCxnSpPr>
          <p:spPr>
            <a:xfrm>
              <a:off x="1425787" y="4682893"/>
              <a:ext cx="85411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E05EA4F2-98B8-EB47-BAF8-0F94D8B9F44D}"/>
                </a:ext>
              </a:extLst>
            </p:cNvPr>
            <p:cNvCxnSpPr>
              <a:cxnSpLocks/>
            </p:cNvCxnSpPr>
            <p:nvPr/>
          </p:nvCxnSpPr>
          <p:spPr>
            <a:xfrm>
              <a:off x="2267373" y="4689301"/>
              <a:ext cx="0" cy="30837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D8A8C1E2-A238-7746-853F-15824976743F}"/>
                </a:ext>
              </a:extLst>
            </p:cNvPr>
            <p:cNvSpPr txBox="1"/>
            <p:nvPr/>
          </p:nvSpPr>
          <p:spPr>
            <a:xfrm>
              <a:off x="4042325" y="4667478"/>
              <a:ext cx="620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Data</a:t>
              </a:r>
            </a:p>
          </p:txBody>
        </p: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14B083B3-6D81-5644-84A5-E6DE780C6308}"/>
                </a:ext>
              </a:extLst>
            </p:cNvPr>
            <p:cNvCxnSpPr>
              <a:cxnSpLocks/>
            </p:cNvCxnSpPr>
            <p:nvPr/>
          </p:nvCxnSpPr>
          <p:spPr>
            <a:xfrm>
              <a:off x="2501731" y="5395611"/>
              <a:ext cx="0" cy="279399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992BBCE6-0117-F843-971B-F5B4ED41FD96}"/>
                </a:ext>
              </a:extLst>
            </p:cNvPr>
            <p:cNvSpPr txBox="1"/>
            <p:nvPr/>
          </p:nvSpPr>
          <p:spPr>
            <a:xfrm>
              <a:off x="144271" y="5583910"/>
              <a:ext cx="4363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hit</a:t>
              </a:r>
            </a:p>
          </p:txBody>
        </p:sp>
        <p:cxnSp>
          <p:nvCxnSpPr>
            <p:cNvPr id="124" name="Straight Arrow Connector 123">
              <a:extLst>
                <a:ext uri="{FF2B5EF4-FFF2-40B4-BE49-F238E27FC236}">
                  <a16:creationId xmlns:a16="http://schemas.microsoft.com/office/drawing/2014/main" id="{EE321404-14CB-E445-8EC3-5ADFBBACCF7A}"/>
                </a:ext>
              </a:extLst>
            </p:cNvPr>
            <p:cNvCxnSpPr>
              <a:cxnSpLocks/>
            </p:cNvCxnSpPr>
            <p:nvPr/>
          </p:nvCxnSpPr>
          <p:spPr>
            <a:xfrm>
              <a:off x="1205653" y="6122226"/>
              <a:ext cx="684106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Arrow Connector 128">
              <a:extLst>
                <a:ext uri="{FF2B5EF4-FFF2-40B4-BE49-F238E27FC236}">
                  <a16:creationId xmlns:a16="http://schemas.microsoft.com/office/drawing/2014/main" id="{3B2AF6A3-D41C-A54D-BCE3-EB176F6171A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5453" y="2754010"/>
              <a:ext cx="33866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787E6CAF-9D34-5648-B715-C96E5ECC6197}"/>
                </a:ext>
              </a:extLst>
            </p:cNvPr>
            <p:cNvSpPr/>
            <p:nvPr/>
          </p:nvSpPr>
          <p:spPr>
            <a:xfrm>
              <a:off x="1396495" y="1506887"/>
              <a:ext cx="67681" cy="8140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04DB931B-BF9E-7046-A93A-688B754DB991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2428367" y="2716972"/>
              <a:ext cx="144993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9AC950D3-FDDD-5746-91F4-6D28285735F2}"/>
                </a:ext>
              </a:extLst>
            </p:cNvPr>
            <p:cNvSpPr/>
            <p:nvPr/>
          </p:nvSpPr>
          <p:spPr bwMode="auto">
            <a:xfrm>
              <a:off x="7282224" y="2883382"/>
              <a:ext cx="1600200" cy="1646535"/>
            </a:xfrm>
            <a:prstGeom prst="rect">
              <a:avLst/>
            </a:prstGeom>
            <a:solidFill>
              <a:srgbClr val="25C21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latin typeface="Arial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6CD09FC9-8792-A640-8F90-C51D33DA06D0}"/>
                </a:ext>
              </a:extLst>
            </p:cNvPr>
            <p:cNvSpPr txBox="1"/>
            <p:nvPr/>
          </p:nvSpPr>
          <p:spPr>
            <a:xfrm>
              <a:off x="6083340" y="422511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00</a:t>
              </a:r>
            </a:p>
          </p:txBody>
        </p: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7AAB98E8-7FB0-A945-9959-74CB274BA055}"/>
                </a:ext>
              </a:extLst>
            </p:cNvPr>
            <p:cNvGrpSpPr/>
            <p:nvPr/>
          </p:nvGrpSpPr>
          <p:grpSpPr>
            <a:xfrm>
              <a:off x="7282224" y="2572440"/>
              <a:ext cx="1603374" cy="338554"/>
              <a:chOff x="5407026" y="3994587"/>
              <a:chExt cx="1603374" cy="338554"/>
            </a:xfrm>
          </p:grpSpPr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4C2A572C-31A1-6D4E-80C3-AC69A9CD0B25}"/>
                  </a:ext>
                </a:extLst>
              </p:cNvPr>
              <p:cNvSpPr txBox="1"/>
              <p:nvPr/>
            </p:nvSpPr>
            <p:spPr>
              <a:xfrm>
                <a:off x="5743378" y="3994587"/>
                <a:ext cx="88357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en-US" sz="2000" dirty="0"/>
                  <a:t>16 bits</a:t>
                </a:r>
              </a:p>
            </p:txBody>
          </p:sp>
          <p:cxnSp>
            <p:nvCxnSpPr>
              <p:cNvPr id="89" name="Straight Arrow Connector 88">
                <a:extLst>
                  <a:ext uri="{FF2B5EF4-FFF2-40B4-BE49-F238E27FC236}">
                    <a16:creationId xmlns:a16="http://schemas.microsoft.com/office/drawing/2014/main" id="{EC901E7F-D953-1043-A399-FBAEF0175B0E}"/>
                  </a:ext>
                </a:extLst>
              </p:cNvPr>
              <p:cNvCxnSpPr/>
              <p:nvPr/>
            </p:nvCxnSpPr>
            <p:spPr bwMode="auto">
              <a:xfrm>
                <a:off x="6705600" y="4146987"/>
                <a:ext cx="304800" cy="4028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90" name="Straight Arrow Connector 89">
                <a:extLst>
                  <a:ext uri="{FF2B5EF4-FFF2-40B4-BE49-F238E27FC236}">
                    <a16:creationId xmlns:a16="http://schemas.microsoft.com/office/drawing/2014/main" id="{DFC17DA0-2254-D545-B560-323F58DA6D9D}"/>
                  </a:ext>
                </a:extLst>
              </p:cNvPr>
              <p:cNvCxnSpPr/>
              <p:nvPr/>
            </p:nvCxnSpPr>
            <p:spPr bwMode="auto">
              <a:xfrm flipH="1">
                <a:off x="5407026" y="4133850"/>
                <a:ext cx="263524" cy="4467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</p:grp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6A73649C-D08C-8B45-A109-77F30D2EDCB6}"/>
                </a:ext>
              </a:extLst>
            </p:cNvPr>
            <p:cNvSpPr txBox="1"/>
            <p:nvPr/>
          </p:nvSpPr>
          <p:spPr>
            <a:xfrm>
              <a:off x="6100274" y="2794251"/>
              <a:ext cx="4074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7F</a:t>
              </a: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DDF6AE59-A9E2-A643-A0BA-1618CD9C2DA2}"/>
                </a:ext>
              </a:extLst>
            </p:cNvPr>
            <p:cNvSpPr/>
            <p:nvPr/>
          </p:nvSpPr>
          <p:spPr bwMode="auto">
            <a:xfrm>
              <a:off x="7282224" y="3607051"/>
              <a:ext cx="1600200" cy="228600"/>
            </a:xfrm>
            <a:prstGeom prst="rect">
              <a:avLst/>
            </a:prstGeom>
            <a:solidFill>
              <a:srgbClr val="25C21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Arial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A6CF1738-C0DC-2C4E-8CF2-9AC5F4D23B40}"/>
                </a:ext>
              </a:extLst>
            </p:cNvPr>
            <p:cNvSpPr/>
            <p:nvPr/>
          </p:nvSpPr>
          <p:spPr bwMode="auto">
            <a:xfrm>
              <a:off x="6431279" y="2883382"/>
              <a:ext cx="876345" cy="1646535"/>
            </a:xfrm>
            <a:prstGeom prst="rect">
              <a:avLst/>
            </a:prstGeom>
            <a:solidFill>
              <a:srgbClr val="25C21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latin typeface="Arial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6C4EDD9A-E7F2-C646-9031-E9B54687A682}"/>
                </a:ext>
              </a:extLst>
            </p:cNvPr>
            <p:cNvSpPr/>
            <p:nvPr/>
          </p:nvSpPr>
          <p:spPr bwMode="auto">
            <a:xfrm>
              <a:off x="6434328" y="3607051"/>
              <a:ext cx="876344" cy="227333"/>
            </a:xfrm>
            <a:prstGeom prst="rect">
              <a:avLst/>
            </a:prstGeom>
            <a:solidFill>
              <a:srgbClr val="25C21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Arial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B2FAB230-C1D0-D648-8FB9-6E336792E993}"/>
                </a:ext>
              </a:extLst>
            </p:cNvPr>
            <p:cNvSpPr txBox="1"/>
            <p:nvPr/>
          </p:nvSpPr>
          <p:spPr>
            <a:xfrm>
              <a:off x="6501679" y="2570323"/>
              <a:ext cx="753732" cy="3447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2000" dirty="0"/>
                <a:t>9 bits</a:t>
              </a:r>
            </a:p>
          </p:txBody>
        </p: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BA822168-E571-5341-BEC0-CECFD54DA34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157339" y="2720401"/>
              <a:ext cx="144993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FE3C4F52-E893-8C4D-A100-8432348F2166}"/>
                </a:ext>
              </a:extLst>
            </p:cNvPr>
            <p:cNvSpPr txBox="1"/>
            <p:nvPr/>
          </p:nvSpPr>
          <p:spPr>
            <a:xfrm>
              <a:off x="6437377" y="2248382"/>
              <a:ext cx="9334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Address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ADF182B9-DC2C-E04F-9678-6C01441C296A}"/>
                </a:ext>
              </a:extLst>
            </p:cNvPr>
            <p:cNvSpPr txBox="1"/>
            <p:nvPr/>
          </p:nvSpPr>
          <p:spPr>
            <a:xfrm>
              <a:off x="7717199" y="2256849"/>
              <a:ext cx="620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Data</a:t>
              </a:r>
            </a:p>
          </p:txBody>
        </p: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3F34575B-E266-4740-8B04-326E4B2B73B1}"/>
                </a:ext>
              </a:extLst>
            </p:cNvPr>
            <p:cNvCxnSpPr>
              <a:cxnSpLocks/>
            </p:cNvCxnSpPr>
            <p:nvPr/>
          </p:nvCxnSpPr>
          <p:spPr>
            <a:xfrm>
              <a:off x="5972725" y="1525401"/>
              <a:ext cx="0" cy="2192278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>
              <a:extLst>
                <a:ext uri="{FF2B5EF4-FFF2-40B4-BE49-F238E27FC236}">
                  <a16:creationId xmlns:a16="http://schemas.microsoft.com/office/drawing/2014/main" id="{41ED9E1C-7DDB-9348-827A-A10D30E5D5C6}"/>
                </a:ext>
              </a:extLst>
            </p:cNvPr>
            <p:cNvCxnSpPr>
              <a:cxnSpLocks/>
            </p:cNvCxnSpPr>
            <p:nvPr/>
          </p:nvCxnSpPr>
          <p:spPr>
            <a:xfrm>
              <a:off x="5974724" y="3717668"/>
              <a:ext cx="430695" cy="765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4417503D-6AC4-9C44-B828-D9C236496DDA}"/>
                </a:ext>
              </a:extLst>
            </p:cNvPr>
            <p:cNvGrpSpPr/>
            <p:nvPr/>
          </p:nvGrpSpPr>
          <p:grpSpPr>
            <a:xfrm>
              <a:off x="6002528" y="4966181"/>
              <a:ext cx="1193802" cy="462464"/>
              <a:chOff x="2531533" y="4936067"/>
              <a:chExt cx="1193802" cy="462464"/>
            </a:xfrm>
          </p:grpSpPr>
          <p:sp>
            <p:nvSpPr>
              <p:cNvPr id="111" name="Freeform 110">
                <a:extLst>
                  <a:ext uri="{FF2B5EF4-FFF2-40B4-BE49-F238E27FC236}">
                    <a16:creationId xmlns:a16="http://schemas.microsoft.com/office/drawing/2014/main" id="{EDF70014-45B4-2D4D-8B53-64D2B9429830}"/>
                  </a:ext>
                </a:extLst>
              </p:cNvPr>
              <p:cNvSpPr/>
              <p:nvPr/>
            </p:nvSpPr>
            <p:spPr>
              <a:xfrm>
                <a:off x="2531533" y="4936067"/>
                <a:ext cx="1193802" cy="423333"/>
              </a:xfrm>
              <a:custGeom>
                <a:avLst/>
                <a:gdLst>
                  <a:gd name="connsiteX0" fmla="*/ 0 w 1035693"/>
                  <a:gd name="connsiteY0" fmla="*/ 12329 h 406857"/>
                  <a:gd name="connsiteX1" fmla="*/ 406880 w 1035693"/>
                  <a:gd name="connsiteY1" fmla="*/ 12329 h 406857"/>
                  <a:gd name="connsiteX2" fmla="*/ 517847 w 1035693"/>
                  <a:gd name="connsiteY2" fmla="*/ 147948 h 406857"/>
                  <a:gd name="connsiteX3" fmla="*/ 641143 w 1035693"/>
                  <a:gd name="connsiteY3" fmla="*/ 12329 h 406857"/>
                  <a:gd name="connsiteX4" fmla="*/ 1035693 w 1035693"/>
                  <a:gd name="connsiteY4" fmla="*/ 0 h 406857"/>
                  <a:gd name="connsiteX5" fmla="*/ 776770 w 1035693"/>
                  <a:gd name="connsiteY5" fmla="*/ 406857 h 406857"/>
                  <a:gd name="connsiteX6" fmla="*/ 135627 w 1035693"/>
                  <a:gd name="connsiteY6" fmla="*/ 394528 h 406857"/>
                  <a:gd name="connsiteX7" fmla="*/ 0 w 1035693"/>
                  <a:gd name="connsiteY7" fmla="*/ 12329 h 4068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35693" h="406857">
                    <a:moveTo>
                      <a:pt x="0" y="12329"/>
                    </a:moveTo>
                    <a:lnTo>
                      <a:pt x="406880" y="12329"/>
                    </a:lnTo>
                    <a:lnTo>
                      <a:pt x="517847" y="147948"/>
                    </a:lnTo>
                    <a:lnTo>
                      <a:pt x="641143" y="12329"/>
                    </a:lnTo>
                    <a:lnTo>
                      <a:pt x="1035693" y="0"/>
                    </a:lnTo>
                    <a:lnTo>
                      <a:pt x="776770" y="406857"/>
                    </a:lnTo>
                    <a:lnTo>
                      <a:pt x="135627" y="394528"/>
                    </a:lnTo>
                    <a:lnTo>
                      <a:pt x="0" y="1232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DC3853AE-6C49-FA46-9454-68C2DEF07D91}"/>
                  </a:ext>
                </a:extLst>
              </p:cNvPr>
              <p:cNvSpPr txBox="1"/>
              <p:nvPr/>
            </p:nvSpPr>
            <p:spPr>
              <a:xfrm>
                <a:off x="2904067" y="5029199"/>
                <a:ext cx="5229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==?</a:t>
                </a:r>
              </a:p>
            </p:txBody>
          </p:sp>
        </p:grpSp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97727250-0097-E94E-B96F-35FB2063BE32}"/>
                </a:ext>
              </a:extLst>
            </p:cNvPr>
            <p:cNvCxnSpPr>
              <a:cxnSpLocks/>
            </p:cNvCxnSpPr>
            <p:nvPr/>
          </p:nvCxnSpPr>
          <p:spPr>
            <a:xfrm>
              <a:off x="6925394" y="4534382"/>
              <a:ext cx="0" cy="44873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>
              <a:extLst>
                <a:ext uri="{FF2B5EF4-FFF2-40B4-BE49-F238E27FC236}">
                  <a16:creationId xmlns:a16="http://schemas.microsoft.com/office/drawing/2014/main" id="{F94F0D71-5F6A-8343-A6CB-4283403CC0F9}"/>
                </a:ext>
              </a:extLst>
            </p:cNvPr>
            <p:cNvCxnSpPr>
              <a:cxnSpLocks/>
            </p:cNvCxnSpPr>
            <p:nvPr/>
          </p:nvCxnSpPr>
          <p:spPr>
            <a:xfrm>
              <a:off x="5439325" y="1537181"/>
              <a:ext cx="0" cy="3158067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0E879A77-193F-D740-BDA4-D32A153130B1}"/>
                </a:ext>
              </a:extLst>
            </p:cNvPr>
            <p:cNvCxnSpPr>
              <a:cxnSpLocks/>
            </p:cNvCxnSpPr>
            <p:nvPr/>
          </p:nvCxnSpPr>
          <p:spPr>
            <a:xfrm>
              <a:off x="5430859" y="4676797"/>
              <a:ext cx="85411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>
              <a:extLst>
                <a:ext uri="{FF2B5EF4-FFF2-40B4-BE49-F238E27FC236}">
                  <a16:creationId xmlns:a16="http://schemas.microsoft.com/office/drawing/2014/main" id="{52DBB50A-8C8B-1749-9BDF-29381EAFBC93}"/>
                </a:ext>
              </a:extLst>
            </p:cNvPr>
            <p:cNvCxnSpPr>
              <a:cxnSpLocks/>
            </p:cNvCxnSpPr>
            <p:nvPr/>
          </p:nvCxnSpPr>
          <p:spPr>
            <a:xfrm>
              <a:off x="6272445" y="4683205"/>
              <a:ext cx="0" cy="30837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932AB618-F748-0940-A442-A90608BF8FF0}"/>
                </a:ext>
              </a:extLst>
            </p:cNvPr>
            <p:cNvSpPr txBox="1"/>
            <p:nvPr/>
          </p:nvSpPr>
          <p:spPr>
            <a:xfrm>
              <a:off x="8047397" y="4661382"/>
              <a:ext cx="620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Data</a:t>
              </a:r>
            </a:p>
          </p:txBody>
        </p:sp>
        <p:cxnSp>
          <p:nvCxnSpPr>
            <p:cNvPr id="127" name="Straight Arrow Connector 126">
              <a:extLst>
                <a:ext uri="{FF2B5EF4-FFF2-40B4-BE49-F238E27FC236}">
                  <a16:creationId xmlns:a16="http://schemas.microsoft.com/office/drawing/2014/main" id="{D679AF20-EDEF-B744-8B0D-D09396847277}"/>
                </a:ext>
              </a:extLst>
            </p:cNvPr>
            <p:cNvCxnSpPr>
              <a:cxnSpLocks/>
            </p:cNvCxnSpPr>
            <p:nvPr/>
          </p:nvCxnSpPr>
          <p:spPr>
            <a:xfrm>
              <a:off x="6506803" y="5389515"/>
              <a:ext cx="0" cy="462645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A2B30688-F957-0A4B-B90C-7664ED693BBF}"/>
                </a:ext>
              </a:extLst>
            </p:cNvPr>
            <p:cNvSpPr/>
            <p:nvPr/>
          </p:nvSpPr>
          <p:spPr>
            <a:xfrm>
              <a:off x="5401567" y="1500791"/>
              <a:ext cx="67681" cy="8140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34" name="Straight Arrow Connector 133">
              <a:extLst>
                <a:ext uri="{FF2B5EF4-FFF2-40B4-BE49-F238E27FC236}">
                  <a16:creationId xmlns:a16="http://schemas.microsoft.com/office/drawing/2014/main" id="{C5ABE57E-975E-5A4C-AF74-B7474F121DF2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6433439" y="2710876"/>
              <a:ext cx="144993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31D14145-21AE-CB40-973A-3C0DEBFF3354}"/>
                </a:ext>
              </a:extLst>
            </p:cNvPr>
            <p:cNvSpPr/>
            <p:nvPr/>
          </p:nvSpPr>
          <p:spPr>
            <a:xfrm>
              <a:off x="1936245" y="1503712"/>
              <a:ext cx="67681" cy="8140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A3339FA4-0151-1241-8168-2455F37F1826}"/>
                </a:ext>
              </a:extLst>
            </p:cNvPr>
            <p:cNvSpPr/>
            <p:nvPr/>
          </p:nvSpPr>
          <p:spPr>
            <a:xfrm>
              <a:off x="4009520" y="6075712"/>
              <a:ext cx="67681" cy="8140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8E0CEB12-7AD2-2F4E-9A72-65BB7516E984}"/>
                </a:ext>
              </a:extLst>
            </p:cNvPr>
            <p:cNvGrpSpPr/>
            <p:nvPr/>
          </p:nvGrpSpPr>
          <p:grpSpPr>
            <a:xfrm>
              <a:off x="4037267" y="4526280"/>
              <a:ext cx="195189" cy="1581150"/>
              <a:chOff x="4037267" y="4343400"/>
              <a:chExt cx="195189" cy="1581150"/>
            </a:xfrm>
          </p:grpSpPr>
          <p:cxnSp>
            <p:nvCxnSpPr>
              <p:cNvPr id="137" name="Straight Connector 136">
                <a:extLst>
                  <a:ext uri="{FF2B5EF4-FFF2-40B4-BE49-F238E27FC236}">
                    <a16:creationId xmlns:a16="http://schemas.microsoft.com/office/drawing/2014/main" id="{5352654B-FE70-7743-AD80-042CB6771FD2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4054658" y="4343400"/>
                <a:ext cx="0" cy="644525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38" name="Straight Connector 137">
                <a:extLst>
                  <a:ext uri="{FF2B5EF4-FFF2-40B4-BE49-F238E27FC236}">
                    <a16:creationId xmlns:a16="http://schemas.microsoft.com/office/drawing/2014/main" id="{FDC3332A-4B4A-9F42-BA8D-2554E160B186}"/>
                  </a:ext>
                </a:extLst>
              </p:cNvPr>
              <p:cNvCxnSpPr/>
              <p:nvPr/>
            </p:nvCxnSpPr>
            <p:spPr bwMode="auto">
              <a:xfrm rot="5400000" flipH="1">
                <a:off x="4073706" y="4958598"/>
                <a:ext cx="139699" cy="17780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40" name="Straight Connector 139">
                <a:extLst>
                  <a:ext uri="{FF2B5EF4-FFF2-40B4-BE49-F238E27FC236}">
                    <a16:creationId xmlns:a16="http://schemas.microsoft.com/office/drawing/2014/main" id="{C5A9DFA1-6252-4D49-A07F-955CD508FA15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4037267" y="5149850"/>
                <a:ext cx="0" cy="77470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143" name="Group 142">
              <a:extLst>
                <a:ext uri="{FF2B5EF4-FFF2-40B4-BE49-F238E27FC236}">
                  <a16:creationId xmlns:a16="http://schemas.microsoft.com/office/drawing/2014/main" id="{940D6CE3-79F5-064E-B1D6-D010FA0D97AB}"/>
                </a:ext>
              </a:extLst>
            </p:cNvPr>
            <p:cNvGrpSpPr/>
            <p:nvPr/>
          </p:nvGrpSpPr>
          <p:grpSpPr>
            <a:xfrm>
              <a:off x="8034592" y="4535805"/>
              <a:ext cx="195189" cy="1581150"/>
              <a:chOff x="4037267" y="4343400"/>
              <a:chExt cx="195189" cy="1581150"/>
            </a:xfrm>
          </p:grpSpPr>
          <p:cxnSp>
            <p:nvCxnSpPr>
              <p:cNvPr id="144" name="Straight Connector 143">
                <a:extLst>
                  <a:ext uri="{FF2B5EF4-FFF2-40B4-BE49-F238E27FC236}">
                    <a16:creationId xmlns:a16="http://schemas.microsoft.com/office/drawing/2014/main" id="{6314FC45-D132-2049-AFDD-4F5F99210CE8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4054658" y="4343400"/>
                <a:ext cx="0" cy="644525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45" name="Straight Connector 144">
                <a:extLst>
                  <a:ext uri="{FF2B5EF4-FFF2-40B4-BE49-F238E27FC236}">
                    <a16:creationId xmlns:a16="http://schemas.microsoft.com/office/drawing/2014/main" id="{81EC66A5-E719-444E-ABD8-D90E9C664A2D}"/>
                  </a:ext>
                </a:extLst>
              </p:cNvPr>
              <p:cNvCxnSpPr/>
              <p:nvPr/>
            </p:nvCxnSpPr>
            <p:spPr bwMode="auto">
              <a:xfrm rot="5400000" flipH="1">
                <a:off x="4073706" y="4958598"/>
                <a:ext cx="139699" cy="17780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46" name="Straight Connector 145">
                <a:extLst>
                  <a:ext uri="{FF2B5EF4-FFF2-40B4-BE49-F238E27FC236}">
                    <a16:creationId xmlns:a16="http://schemas.microsoft.com/office/drawing/2014/main" id="{3D43C57D-4ACA-394B-A1CA-F2FFDC98532B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4037267" y="5149850"/>
                <a:ext cx="0" cy="77470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147" name="Group 146">
              <a:extLst>
                <a:ext uri="{FF2B5EF4-FFF2-40B4-BE49-F238E27FC236}">
                  <a16:creationId xmlns:a16="http://schemas.microsoft.com/office/drawing/2014/main" id="{6D0FB1E0-CA1F-A347-AEA5-8F4F05C7E482}"/>
                </a:ext>
              </a:extLst>
            </p:cNvPr>
            <p:cNvGrpSpPr/>
            <p:nvPr/>
          </p:nvGrpSpPr>
          <p:grpSpPr>
            <a:xfrm flipH="1">
              <a:off x="1726562" y="5545224"/>
              <a:ext cx="457201" cy="463551"/>
              <a:chOff x="4953000" y="1593849"/>
              <a:chExt cx="457201" cy="463551"/>
            </a:xfrm>
          </p:grpSpPr>
          <p:sp>
            <p:nvSpPr>
              <p:cNvPr id="148" name="Freeform 147">
                <a:extLst>
                  <a:ext uri="{FF2B5EF4-FFF2-40B4-BE49-F238E27FC236}">
                    <a16:creationId xmlns:a16="http://schemas.microsoft.com/office/drawing/2014/main" id="{A4E5A58F-CBA8-644A-AFE8-C25BF05C186E}"/>
                  </a:ext>
                </a:extLst>
              </p:cNvPr>
              <p:cNvSpPr/>
              <p:nvPr/>
            </p:nvSpPr>
            <p:spPr>
              <a:xfrm>
                <a:off x="4953001" y="1600200"/>
                <a:ext cx="457200" cy="228599"/>
              </a:xfrm>
              <a:custGeom>
                <a:avLst/>
                <a:gdLst>
                  <a:gd name="connsiteX0" fmla="*/ 0 w 745067"/>
                  <a:gd name="connsiteY0" fmla="*/ 0 h 254000"/>
                  <a:gd name="connsiteX1" fmla="*/ 482600 w 745067"/>
                  <a:gd name="connsiteY1" fmla="*/ 42334 h 254000"/>
                  <a:gd name="connsiteX2" fmla="*/ 745067 w 745067"/>
                  <a:gd name="connsiteY2" fmla="*/ 254000 h 254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5067" h="254000">
                    <a:moveTo>
                      <a:pt x="0" y="0"/>
                    </a:moveTo>
                    <a:cubicBezTo>
                      <a:pt x="179211" y="0"/>
                      <a:pt x="358422" y="1"/>
                      <a:pt x="482600" y="42334"/>
                    </a:cubicBezTo>
                    <a:cubicBezTo>
                      <a:pt x="606778" y="84667"/>
                      <a:pt x="745067" y="254000"/>
                      <a:pt x="745067" y="254000"/>
                    </a:cubicBezTo>
                  </a:path>
                </a:pathLst>
              </a:custGeom>
              <a:ln w="38100" cmpd="sng">
                <a:solidFill>
                  <a:srgbClr val="000000"/>
                </a:solidFill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dirty="0">
                  <a:latin typeface="Arial" charset="0"/>
                  <a:ea typeface="ＭＳ Ｐゴシック" charset="-128"/>
                  <a:cs typeface="ＭＳ Ｐゴシック" charset="-128"/>
                </a:endParaRPr>
              </a:p>
            </p:txBody>
          </p:sp>
          <p:sp>
            <p:nvSpPr>
              <p:cNvPr id="149" name="Freeform 148">
                <a:extLst>
                  <a:ext uri="{FF2B5EF4-FFF2-40B4-BE49-F238E27FC236}">
                    <a16:creationId xmlns:a16="http://schemas.microsoft.com/office/drawing/2014/main" id="{2B6FC24B-0664-6444-8CD6-22D94AE1DF45}"/>
                  </a:ext>
                </a:extLst>
              </p:cNvPr>
              <p:cNvSpPr/>
              <p:nvPr/>
            </p:nvSpPr>
            <p:spPr>
              <a:xfrm flipV="1">
                <a:off x="4953000" y="1828801"/>
                <a:ext cx="457200" cy="228599"/>
              </a:xfrm>
              <a:custGeom>
                <a:avLst/>
                <a:gdLst>
                  <a:gd name="connsiteX0" fmla="*/ 0 w 745067"/>
                  <a:gd name="connsiteY0" fmla="*/ 0 h 254000"/>
                  <a:gd name="connsiteX1" fmla="*/ 482600 w 745067"/>
                  <a:gd name="connsiteY1" fmla="*/ 42334 h 254000"/>
                  <a:gd name="connsiteX2" fmla="*/ 745067 w 745067"/>
                  <a:gd name="connsiteY2" fmla="*/ 254000 h 254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5067" h="254000">
                    <a:moveTo>
                      <a:pt x="0" y="0"/>
                    </a:moveTo>
                    <a:cubicBezTo>
                      <a:pt x="179211" y="0"/>
                      <a:pt x="358422" y="1"/>
                      <a:pt x="482600" y="42334"/>
                    </a:cubicBezTo>
                    <a:cubicBezTo>
                      <a:pt x="606778" y="84667"/>
                      <a:pt x="745067" y="254000"/>
                      <a:pt x="745067" y="254000"/>
                    </a:cubicBezTo>
                  </a:path>
                </a:pathLst>
              </a:custGeom>
              <a:ln w="38100" cmpd="sng">
                <a:solidFill>
                  <a:srgbClr val="000000"/>
                </a:solidFill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dirty="0">
                  <a:latin typeface="Arial" charset="0"/>
                  <a:ea typeface="ＭＳ Ｐゴシック" charset="-128"/>
                  <a:cs typeface="ＭＳ Ｐゴシック" charset="-128"/>
                </a:endParaRPr>
              </a:p>
            </p:txBody>
          </p:sp>
          <p:sp>
            <p:nvSpPr>
              <p:cNvPr id="150" name="Freeform 149">
                <a:extLst>
                  <a:ext uri="{FF2B5EF4-FFF2-40B4-BE49-F238E27FC236}">
                    <a16:creationId xmlns:a16="http://schemas.microsoft.com/office/drawing/2014/main" id="{70135465-30AE-DF42-A964-AFC4C2B7F979}"/>
                  </a:ext>
                </a:extLst>
              </p:cNvPr>
              <p:cNvSpPr/>
              <p:nvPr/>
            </p:nvSpPr>
            <p:spPr>
              <a:xfrm>
                <a:off x="4962526" y="1593849"/>
                <a:ext cx="130176" cy="460375"/>
              </a:xfrm>
              <a:custGeom>
                <a:avLst/>
                <a:gdLst>
                  <a:gd name="connsiteX0" fmla="*/ 0 w 139701"/>
                  <a:gd name="connsiteY0" fmla="*/ 0 h 457200"/>
                  <a:gd name="connsiteX1" fmla="*/ 139700 w 139701"/>
                  <a:gd name="connsiteY1" fmla="*/ 234950 h 457200"/>
                  <a:gd name="connsiteX2" fmla="*/ 3175 w 139701"/>
                  <a:gd name="connsiteY2" fmla="*/ 457200 h 457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39701" h="457200">
                    <a:moveTo>
                      <a:pt x="0" y="0"/>
                    </a:moveTo>
                    <a:cubicBezTo>
                      <a:pt x="69585" y="79375"/>
                      <a:pt x="139171" y="158750"/>
                      <a:pt x="139700" y="234950"/>
                    </a:cubicBezTo>
                    <a:cubicBezTo>
                      <a:pt x="140229" y="311150"/>
                      <a:pt x="3175" y="457200"/>
                      <a:pt x="3175" y="457200"/>
                    </a:cubicBezTo>
                  </a:path>
                </a:pathLst>
              </a:custGeom>
              <a:ln w="38100" cmpd="sng">
                <a:solidFill>
                  <a:srgbClr val="000000"/>
                </a:solidFill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dirty="0">
                  <a:latin typeface="Arial" charset="0"/>
                  <a:ea typeface="ＭＳ Ｐゴシック" charset="-128"/>
                  <a:cs typeface="ＭＳ Ｐゴシック" charset="-128"/>
                </a:endParaRPr>
              </a:p>
            </p:txBody>
          </p:sp>
        </p:grpSp>
        <p:cxnSp>
          <p:nvCxnSpPr>
            <p:cNvPr id="151" name="Straight Arrow Connector 150">
              <a:extLst>
                <a:ext uri="{FF2B5EF4-FFF2-40B4-BE49-F238E27FC236}">
                  <a16:creationId xmlns:a16="http://schemas.microsoft.com/office/drawing/2014/main" id="{20DA1E86-E590-0F4D-A20F-69D2AD93341E}"/>
                </a:ext>
              </a:extLst>
            </p:cNvPr>
            <p:cNvCxnSpPr>
              <a:cxnSpLocks/>
              <a:stCxn id="148" idx="2"/>
            </p:cNvCxnSpPr>
            <p:nvPr/>
          </p:nvCxnSpPr>
          <p:spPr>
            <a:xfrm flipH="1">
              <a:off x="512064" y="5780174"/>
              <a:ext cx="1214498" cy="0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Arrow Connector 151">
              <a:extLst>
                <a:ext uri="{FF2B5EF4-FFF2-40B4-BE49-F238E27FC236}">
                  <a16:creationId xmlns:a16="http://schemas.microsoft.com/office/drawing/2014/main" id="{33F18B62-4A0E-3F4F-8730-9A44644A2FA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09216" y="5705856"/>
              <a:ext cx="402336" cy="0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Arrow Connector 152">
              <a:extLst>
                <a:ext uri="{FF2B5EF4-FFF2-40B4-BE49-F238E27FC236}">
                  <a16:creationId xmlns:a16="http://schemas.microsoft.com/office/drawing/2014/main" id="{009E6950-C56F-6341-AB16-721571D3616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94653" y="5869797"/>
              <a:ext cx="4415875" cy="0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3A11882B-D816-574F-BEE3-0D9310A5F725}"/>
              </a:ext>
            </a:extLst>
          </p:cNvPr>
          <p:cNvSpPr txBox="1"/>
          <p:nvPr/>
        </p:nvSpPr>
        <p:spPr>
          <a:xfrm>
            <a:off x="7827264" y="694944"/>
            <a:ext cx="2694432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Memory locations</a:t>
            </a:r>
          </a:p>
          <a:p>
            <a:r>
              <a:rPr lang="en-US" dirty="0"/>
              <a:t>0A11 and FE11 both</a:t>
            </a:r>
          </a:p>
          <a:p>
            <a:r>
              <a:rPr lang="en-US" dirty="0"/>
              <a:t>hash to 11 and can both be stored in the cache at the same time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BB900BD1-5EA7-B748-BE88-9EBB19444464}"/>
              </a:ext>
            </a:extLst>
          </p:cNvPr>
          <p:cNvGrpSpPr/>
          <p:nvPr/>
        </p:nvGrpSpPr>
        <p:grpSpPr>
          <a:xfrm>
            <a:off x="2862453" y="1714501"/>
            <a:ext cx="356810" cy="307777"/>
            <a:chOff x="1338453" y="1714500"/>
            <a:chExt cx="356810" cy="307777"/>
          </a:xfrm>
        </p:grpSpPr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9B1BF615-E54A-744A-A038-D3E4F7994607}"/>
                </a:ext>
              </a:extLst>
            </p:cNvPr>
            <p:cNvCxnSpPr/>
            <p:nvPr/>
          </p:nvCxnSpPr>
          <p:spPr>
            <a:xfrm flipH="1">
              <a:off x="1338453" y="1776349"/>
              <a:ext cx="182880" cy="19507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3BF37DD6-7FEA-C245-9C51-F66607217DF6}"/>
                </a:ext>
              </a:extLst>
            </p:cNvPr>
            <p:cNvSpPr txBox="1"/>
            <p:nvPr/>
          </p:nvSpPr>
          <p:spPr>
            <a:xfrm>
              <a:off x="1419225" y="17145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9</a:t>
              </a:r>
            </a:p>
          </p:txBody>
        </p:sp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C4A9EE9B-CEA7-2D4C-9A54-D72753C270A8}"/>
              </a:ext>
            </a:extLst>
          </p:cNvPr>
          <p:cNvGrpSpPr/>
          <p:nvPr/>
        </p:nvGrpSpPr>
        <p:grpSpPr>
          <a:xfrm>
            <a:off x="3395853" y="1714501"/>
            <a:ext cx="356810" cy="307777"/>
            <a:chOff x="1338453" y="1714500"/>
            <a:chExt cx="356810" cy="307777"/>
          </a:xfrm>
        </p:grpSpPr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0F49A938-E3BE-6A4C-A70F-57E07B935198}"/>
                </a:ext>
              </a:extLst>
            </p:cNvPr>
            <p:cNvCxnSpPr/>
            <p:nvPr/>
          </p:nvCxnSpPr>
          <p:spPr>
            <a:xfrm flipH="1">
              <a:off x="1338453" y="1776349"/>
              <a:ext cx="182880" cy="19507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55E6B25E-8D07-AD4E-A17B-B63091EA27D8}"/>
                </a:ext>
              </a:extLst>
            </p:cNvPr>
            <p:cNvSpPr txBox="1"/>
            <p:nvPr/>
          </p:nvSpPr>
          <p:spPr>
            <a:xfrm>
              <a:off x="1419225" y="17145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7</a:t>
              </a:r>
            </a:p>
          </p:txBody>
        </p:sp>
      </p:grp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81FC39BC-3EE5-BA40-A9DF-47B1B567D6F8}"/>
              </a:ext>
            </a:extLst>
          </p:cNvPr>
          <p:cNvGrpSpPr/>
          <p:nvPr/>
        </p:nvGrpSpPr>
        <p:grpSpPr>
          <a:xfrm>
            <a:off x="6866128" y="1714501"/>
            <a:ext cx="356810" cy="307777"/>
            <a:chOff x="1338453" y="1714500"/>
            <a:chExt cx="356810" cy="307777"/>
          </a:xfrm>
        </p:grpSpPr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B3273146-52BD-F741-A2AE-9F59ECE8B980}"/>
                </a:ext>
              </a:extLst>
            </p:cNvPr>
            <p:cNvCxnSpPr/>
            <p:nvPr/>
          </p:nvCxnSpPr>
          <p:spPr>
            <a:xfrm flipH="1">
              <a:off x="1338453" y="1776349"/>
              <a:ext cx="182880" cy="19507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B53157C6-0D8D-294A-BFBA-F9FBF60C275F}"/>
                </a:ext>
              </a:extLst>
            </p:cNvPr>
            <p:cNvSpPr txBox="1"/>
            <p:nvPr/>
          </p:nvSpPr>
          <p:spPr>
            <a:xfrm>
              <a:off x="1419225" y="17145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9</a:t>
              </a:r>
            </a:p>
          </p:txBody>
        </p:sp>
      </p:grp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B48FE4CF-3DB2-2A40-A51B-D09EF65240D9}"/>
              </a:ext>
            </a:extLst>
          </p:cNvPr>
          <p:cNvGrpSpPr/>
          <p:nvPr/>
        </p:nvGrpSpPr>
        <p:grpSpPr>
          <a:xfrm>
            <a:off x="7399528" y="1714501"/>
            <a:ext cx="356810" cy="307777"/>
            <a:chOff x="1338453" y="1714500"/>
            <a:chExt cx="356810" cy="307777"/>
          </a:xfrm>
        </p:grpSpPr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EDBB3427-9667-604A-AA7D-19F505DA8368}"/>
                </a:ext>
              </a:extLst>
            </p:cNvPr>
            <p:cNvCxnSpPr/>
            <p:nvPr/>
          </p:nvCxnSpPr>
          <p:spPr>
            <a:xfrm flipH="1">
              <a:off x="1338453" y="1776349"/>
              <a:ext cx="182880" cy="19507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8D8DFF02-6C25-7247-A532-87321E970B30}"/>
                </a:ext>
              </a:extLst>
            </p:cNvPr>
            <p:cNvSpPr txBox="1"/>
            <p:nvPr/>
          </p:nvSpPr>
          <p:spPr>
            <a:xfrm>
              <a:off x="1419225" y="17145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7</a:t>
              </a:r>
            </a:p>
          </p:txBody>
        </p: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C0AACB2C-BD01-E245-BF73-95A06AFDDAC6}"/>
              </a:ext>
            </a:extLst>
          </p:cNvPr>
          <p:cNvSpPr txBox="1"/>
          <p:nvPr/>
        </p:nvSpPr>
        <p:spPr>
          <a:xfrm>
            <a:off x="5053585" y="2843785"/>
            <a:ext cx="9485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128</a:t>
            </a:r>
          </a:p>
          <a:p>
            <a:pPr algn="ctr"/>
            <a:r>
              <a:rPr lang="en-US" sz="2400" dirty="0">
                <a:solidFill>
                  <a:srgbClr val="FF0000"/>
                </a:solidFill>
              </a:rPr>
              <a:t>words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19CEE98D-273F-5149-B83A-2151C192CA78}"/>
              </a:ext>
            </a:extLst>
          </p:cNvPr>
          <p:cNvSpPr txBox="1"/>
          <p:nvPr/>
        </p:nvSpPr>
        <p:spPr>
          <a:xfrm>
            <a:off x="9122665" y="2843785"/>
            <a:ext cx="9485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128</a:t>
            </a:r>
          </a:p>
          <a:p>
            <a:pPr algn="ctr"/>
            <a:r>
              <a:rPr lang="en-US" sz="2400" dirty="0">
                <a:solidFill>
                  <a:srgbClr val="FF0000"/>
                </a:solidFill>
              </a:rPr>
              <a:t>words</a:t>
            </a:r>
          </a:p>
        </p:txBody>
      </p:sp>
    </p:spTree>
    <p:extLst>
      <p:ext uri="{BB962C8B-B14F-4D97-AF65-F5344CB8AC3E}">
        <p14:creationId xmlns:p14="http://schemas.microsoft.com/office/powerpoint/2010/main" val="3602154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C9D18AC-C0D1-3746-87FE-539871D322FD}"/>
              </a:ext>
            </a:extLst>
          </p:cNvPr>
          <p:cNvSpPr/>
          <p:nvPr/>
        </p:nvSpPr>
        <p:spPr>
          <a:xfrm>
            <a:off x="1645920" y="655320"/>
            <a:ext cx="8747760" cy="3459480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F5F741-880E-674F-A9AA-778C0564F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-200850"/>
            <a:ext cx="8229600" cy="1143000"/>
          </a:xfrm>
        </p:spPr>
        <p:txBody>
          <a:bodyPr/>
          <a:lstStyle/>
          <a:p>
            <a:r>
              <a:rPr lang="en-US" dirty="0"/>
              <a:t>Placement Policy: Tradeoffs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C7801E-566B-6249-9813-4B734ADC9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9280" y="819914"/>
            <a:ext cx="4285488" cy="37886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Direct mapped</a:t>
            </a:r>
          </a:p>
          <a:p>
            <a:pPr marL="0" indent="0">
              <a:buNone/>
            </a:pPr>
            <a:r>
              <a:rPr lang="en-US" sz="2800" dirty="0"/>
              <a:t>2-way set associative</a:t>
            </a:r>
          </a:p>
          <a:p>
            <a:pPr marL="0" indent="0">
              <a:buNone/>
            </a:pPr>
            <a:r>
              <a:rPr lang="en-US" sz="2800" dirty="0"/>
              <a:t>4-way set associative</a:t>
            </a:r>
          </a:p>
          <a:p>
            <a:pPr marL="0" indent="0">
              <a:buNone/>
            </a:pPr>
            <a:r>
              <a:rPr lang="en-US" sz="2800" dirty="0"/>
              <a:t>8-way set associative</a:t>
            </a:r>
          </a:p>
          <a:p>
            <a:pPr marL="0" indent="0">
              <a:buNone/>
            </a:pPr>
            <a:r>
              <a:rPr lang="en-US" sz="2800" dirty="0"/>
              <a:t>…</a:t>
            </a:r>
          </a:p>
          <a:p>
            <a:pPr marL="0" indent="0">
              <a:buNone/>
            </a:pPr>
            <a:r>
              <a:rPr lang="en-US" sz="2800" dirty="0"/>
              <a:t>Fully associative</a:t>
            </a:r>
          </a:p>
        </p:txBody>
      </p:sp>
      <p:sp>
        <p:nvSpPr>
          <p:cNvPr id="4" name="Down Arrow 3">
            <a:extLst>
              <a:ext uri="{FF2B5EF4-FFF2-40B4-BE49-F238E27FC236}">
                <a16:creationId xmlns:a16="http://schemas.microsoft.com/office/drawing/2014/main" id="{E3EF2CAF-A1F1-5044-AA2C-5CC6DFEB2E30}"/>
              </a:ext>
            </a:extLst>
          </p:cNvPr>
          <p:cNvSpPr/>
          <p:nvPr/>
        </p:nvSpPr>
        <p:spPr>
          <a:xfrm>
            <a:off x="6169152" y="816864"/>
            <a:ext cx="707136" cy="3011424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414785-347A-DE4B-9C53-FAF762856E48}"/>
              </a:ext>
            </a:extLst>
          </p:cNvPr>
          <p:cNvSpPr txBox="1"/>
          <p:nvPr/>
        </p:nvSpPr>
        <p:spPr>
          <a:xfrm>
            <a:off x="6839712" y="2584705"/>
            <a:ext cx="11460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Fewer</a:t>
            </a:r>
          </a:p>
          <a:p>
            <a:pPr algn="ctr"/>
            <a:r>
              <a:rPr lang="en-US" sz="2400" dirty="0"/>
              <a:t>Cache</a:t>
            </a:r>
          </a:p>
          <a:p>
            <a:pPr algn="ctr"/>
            <a:r>
              <a:rPr lang="en-US" sz="2400" dirty="0"/>
              <a:t>Misses</a:t>
            </a:r>
          </a:p>
        </p:txBody>
      </p:sp>
      <p:sp>
        <p:nvSpPr>
          <p:cNvPr id="6" name="Down Arrow 5">
            <a:extLst>
              <a:ext uri="{FF2B5EF4-FFF2-40B4-BE49-F238E27FC236}">
                <a16:creationId xmlns:a16="http://schemas.microsoft.com/office/drawing/2014/main" id="{FEEDCA3A-2765-CD4C-A85C-63E820ECA367}"/>
              </a:ext>
            </a:extLst>
          </p:cNvPr>
          <p:cNvSpPr/>
          <p:nvPr/>
        </p:nvSpPr>
        <p:spPr>
          <a:xfrm flipV="1">
            <a:off x="8955024" y="816864"/>
            <a:ext cx="707136" cy="3011424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FA8D4F-A31D-4B40-A63D-1AAC587BF661}"/>
              </a:ext>
            </a:extLst>
          </p:cNvPr>
          <p:cNvSpPr txBox="1"/>
          <p:nvPr/>
        </p:nvSpPr>
        <p:spPr>
          <a:xfrm>
            <a:off x="7882128" y="981457"/>
            <a:ext cx="11460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Simpler</a:t>
            </a:r>
          </a:p>
          <a:p>
            <a:pPr algn="ctr"/>
            <a:r>
              <a:rPr lang="en-US" sz="2400" dirty="0"/>
              <a:t>Design</a:t>
            </a:r>
          </a:p>
          <a:p>
            <a:pPr algn="ctr"/>
            <a:r>
              <a:rPr lang="en-US" sz="2400" dirty="0"/>
              <a:t>(faster)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29CEA7-F8AB-8B45-B156-034BAE55B474}"/>
              </a:ext>
            </a:extLst>
          </p:cNvPr>
          <p:cNvSpPr txBox="1"/>
          <p:nvPr/>
        </p:nvSpPr>
        <p:spPr>
          <a:xfrm>
            <a:off x="663685" y="4157472"/>
            <a:ext cx="10972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Increasing the degree of associativity results in fewer misses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“Diminishing returns” in improved miss rate as the degree of associativity </a:t>
            </a:r>
            <a:r>
              <a:rPr lang="en-US" sz="2800" dirty="0" smtClean="0"/>
              <a:t>increases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Higher associativity also means more complex hardware: search all possible locations in parallel to preserve speed</a:t>
            </a: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Virtually all caches use associativity 1 (direct mapped), 2, 4 or 8</a:t>
            </a:r>
          </a:p>
        </p:txBody>
      </p:sp>
    </p:spTree>
    <p:extLst>
      <p:ext uri="{BB962C8B-B14F-4D97-AF65-F5344CB8AC3E}">
        <p14:creationId xmlns:p14="http://schemas.microsoft.com/office/powerpoint/2010/main" val="1767033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D2F62-EE27-DD4F-9D1E-6CB8C4721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271" y="-14922"/>
            <a:ext cx="10313894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Addressing in Cache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4B1B25-0240-364D-8388-BA712CCF6C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8072" y="2514604"/>
            <a:ext cx="10972800" cy="4343395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Tag</a:t>
            </a:r>
          </a:p>
          <a:p>
            <a:pPr lvl="1"/>
            <a:r>
              <a:rPr lang="en-US" dirty="0" smtClean="0"/>
              <a:t>Higher-order bits written to differentiate among different regions of memory that map to the same location in cache</a:t>
            </a:r>
          </a:p>
          <a:p>
            <a:pPr lvl="1"/>
            <a:r>
              <a:rPr lang="en-US" dirty="0" smtClean="0"/>
              <a:t>Compared against the memory address for a hit</a:t>
            </a:r>
          </a:p>
          <a:p>
            <a:r>
              <a:rPr lang="en-US" dirty="0" smtClean="0"/>
              <a:t>Index</a:t>
            </a:r>
          </a:p>
          <a:p>
            <a:pPr lvl="1"/>
            <a:r>
              <a:rPr lang="en-US" dirty="0" smtClean="0"/>
              <a:t>Used to select the set (not used in fully associative cache)</a:t>
            </a:r>
          </a:p>
          <a:p>
            <a:r>
              <a:rPr lang="en-US" dirty="0" smtClean="0"/>
              <a:t>Block offset</a:t>
            </a:r>
          </a:p>
          <a:p>
            <a:pPr lvl="1"/>
            <a:r>
              <a:rPr lang="en-US" dirty="0" smtClean="0"/>
              <a:t>Address of the desired data within the cache block</a:t>
            </a:r>
          </a:p>
          <a:p>
            <a:r>
              <a:rPr lang="en-US" dirty="0" smtClean="0"/>
              <a:t>Usually a “valid” bit is included and tested if a match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182" y="857537"/>
            <a:ext cx="9193990" cy="122676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842250" y="2013937"/>
            <a:ext cx="43568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FF0000"/>
                </a:solidFill>
              </a:rPr>
              <a:t>Tag larger with increasing associativity; more blocks per set so fewer sets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74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2B7FD-CE3F-A942-A26C-2E274782D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39C425-EBBB-E343-89C2-EBB9E90162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691" y="1478280"/>
            <a:ext cx="10972800" cy="504444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Cache Blocks</a:t>
            </a:r>
          </a:p>
          <a:p>
            <a:r>
              <a:rPr lang="en-US" dirty="0" smtClean="0"/>
              <a:t>Cache </a:t>
            </a:r>
            <a:r>
              <a:rPr lang="en-US" dirty="0"/>
              <a:t>Design Questions</a:t>
            </a:r>
          </a:p>
          <a:p>
            <a:pPr lvl="1"/>
            <a:r>
              <a:rPr lang="en-US" dirty="0"/>
              <a:t>Placement policy</a:t>
            </a:r>
          </a:p>
          <a:p>
            <a:pPr lvl="1"/>
            <a:r>
              <a:rPr lang="en-US" dirty="0"/>
              <a:t>Replacement policy</a:t>
            </a:r>
          </a:p>
          <a:p>
            <a:pPr lvl="1"/>
            <a:r>
              <a:rPr lang="en-US" dirty="0"/>
              <a:t>Write policy</a:t>
            </a:r>
          </a:p>
          <a:p>
            <a:r>
              <a:rPr lang="en-US" dirty="0"/>
              <a:t>Multilevel Caches</a:t>
            </a:r>
          </a:p>
          <a:p>
            <a:r>
              <a:rPr lang="en-US" dirty="0"/>
              <a:t>Virtual Memory</a:t>
            </a:r>
          </a:p>
          <a:p>
            <a:r>
              <a:rPr lang="en-US" dirty="0"/>
              <a:t>Multiprocessor Caches</a:t>
            </a:r>
          </a:p>
          <a:p>
            <a:pPr lvl="1"/>
            <a:r>
              <a:rPr lang="en-US" dirty="0"/>
              <a:t>Cache coherence</a:t>
            </a:r>
          </a:p>
          <a:p>
            <a:pPr lvl="1"/>
            <a:r>
              <a:rPr lang="en-US" dirty="0"/>
              <a:t>False sharing</a:t>
            </a:r>
          </a:p>
        </p:txBody>
      </p:sp>
    </p:spTree>
    <p:extLst>
      <p:ext uri="{BB962C8B-B14F-4D97-AF65-F5344CB8AC3E}">
        <p14:creationId xmlns:p14="http://schemas.microsoft.com/office/powerpoint/2010/main" val="398020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-17462"/>
            <a:ext cx="8229600" cy="1143000"/>
          </a:xfrm>
        </p:spPr>
        <p:txBody>
          <a:bodyPr/>
          <a:lstStyle/>
          <a:p>
            <a:r>
              <a:rPr lang="en-US" dirty="0"/>
              <a:t>Replacement Policy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1577" y="868680"/>
            <a:ext cx="10972800" cy="2411730"/>
          </a:xfrm>
        </p:spPr>
        <p:txBody>
          <a:bodyPr>
            <a:normAutofit/>
          </a:bodyPr>
          <a:lstStyle/>
          <a:p>
            <a:r>
              <a:rPr lang="en-US" sz="2800" dirty="0"/>
              <a:t>Cache block: atomic unit of data stored in cache</a:t>
            </a:r>
          </a:p>
          <a:p>
            <a:pPr lvl="1"/>
            <a:r>
              <a:rPr lang="en-US" sz="2400" dirty="0"/>
              <a:t>LC-3 example: block = 1 word (2 bytes)</a:t>
            </a:r>
          </a:p>
          <a:p>
            <a:pPr lvl="1"/>
            <a:r>
              <a:rPr lang="en-US" sz="2400" dirty="0"/>
              <a:t>Caches usually use much larger blocks (e.g., 64 bytes)</a:t>
            </a:r>
          </a:p>
          <a:p>
            <a:r>
              <a:rPr lang="en-US" sz="2800" dirty="0"/>
              <a:t>Cache read miss: which cache block is overwritten (replaced)?</a:t>
            </a:r>
          </a:p>
        </p:txBody>
      </p: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397E1D5D-28F2-9B40-B62D-C9687667EB97}"/>
              </a:ext>
            </a:extLst>
          </p:cNvPr>
          <p:cNvGrpSpPr/>
          <p:nvPr/>
        </p:nvGrpSpPr>
        <p:grpSpPr>
          <a:xfrm>
            <a:off x="1844041" y="2769871"/>
            <a:ext cx="8576883" cy="3227725"/>
            <a:chOff x="468630" y="3227070"/>
            <a:chExt cx="8576883" cy="3227725"/>
          </a:xfrm>
        </p:grpSpPr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1AE784E0-807D-A94F-B7AC-128B2DF0E43A}"/>
                </a:ext>
              </a:extLst>
            </p:cNvPr>
            <p:cNvGrpSpPr/>
            <p:nvPr/>
          </p:nvGrpSpPr>
          <p:grpSpPr>
            <a:xfrm>
              <a:off x="2012738" y="3925799"/>
              <a:ext cx="6795982" cy="1987322"/>
              <a:chOff x="2012738" y="3925799"/>
              <a:chExt cx="6795982" cy="1987322"/>
            </a:xfrm>
          </p:grpSpPr>
          <p:grpSp>
            <p:nvGrpSpPr>
              <p:cNvPr id="88" name="Group 87">
                <a:extLst>
                  <a:ext uri="{FF2B5EF4-FFF2-40B4-BE49-F238E27FC236}">
                    <a16:creationId xmlns:a16="http://schemas.microsoft.com/office/drawing/2014/main" id="{72ABF641-DF7B-8B41-8C39-86E1C74EFF95}"/>
                  </a:ext>
                </a:extLst>
              </p:cNvPr>
              <p:cNvGrpSpPr/>
              <p:nvPr/>
            </p:nvGrpSpPr>
            <p:grpSpPr>
              <a:xfrm>
                <a:off x="2012738" y="3925799"/>
                <a:ext cx="1538182" cy="1987322"/>
                <a:chOff x="1784138" y="3880079"/>
                <a:chExt cx="913342" cy="1042442"/>
              </a:xfrm>
            </p:grpSpPr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7D8CFB51-3E17-8149-9D89-06F5A58E7190}"/>
                    </a:ext>
                  </a:extLst>
                </p:cNvPr>
                <p:cNvSpPr/>
                <p:nvPr/>
              </p:nvSpPr>
              <p:spPr bwMode="auto">
                <a:xfrm>
                  <a:off x="1784138" y="3880079"/>
                  <a:ext cx="913342" cy="1042442"/>
                </a:xfrm>
                <a:prstGeom prst="rect">
                  <a:avLst/>
                </a:prstGeom>
                <a:solidFill>
                  <a:srgbClr val="25C21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 dirty="0">
                    <a:latin typeface="Arial" charset="0"/>
                    <a:ea typeface="ＭＳ Ｐゴシック" charset="-128"/>
                    <a:cs typeface="ＭＳ Ｐゴシック" charset="-128"/>
                  </a:endParaRPr>
                </a:p>
              </p:txBody>
            </p:sp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64DFD670-9E31-5642-BF15-A5FCF49E5AE6}"/>
                    </a:ext>
                  </a:extLst>
                </p:cNvPr>
                <p:cNvSpPr/>
                <p:nvPr/>
              </p:nvSpPr>
              <p:spPr bwMode="auto">
                <a:xfrm>
                  <a:off x="1784138" y="4338243"/>
                  <a:ext cx="913342" cy="144730"/>
                </a:xfrm>
                <a:prstGeom prst="rect">
                  <a:avLst/>
                </a:prstGeom>
                <a:solidFill>
                  <a:srgbClr val="25C21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dirty="0">
                    <a:latin typeface="Arial" charset="0"/>
                    <a:ea typeface="ＭＳ Ｐゴシック" charset="-128"/>
                    <a:cs typeface="ＭＳ Ｐゴシック" charset="-128"/>
                  </a:endParaRPr>
                </a:p>
              </p:txBody>
            </p:sp>
          </p:grpSp>
          <p:grpSp>
            <p:nvGrpSpPr>
              <p:cNvPr id="89" name="Group 88">
                <a:extLst>
                  <a:ext uri="{FF2B5EF4-FFF2-40B4-BE49-F238E27FC236}">
                    <a16:creationId xmlns:a16="http://schemas.microsoft.com/office/drawing/2014/main" id="{B3D3574D-F2E5-1E46-A5EF-41DE22CEA084}"/>
                  </a:ext>
                </a:extLst>
              </p:cNvPr>
              <p:cNvGrpSpPr/>
              <p:nvPr/>
            </p:nvGrpSpPr>
            <p:grpSpPr>
              <a:xfrm>
                <a:off x="3765338" y="3925799"/>
                <a:ext cx="1538182" cy="1987322"/>
                <a:chOff x="1784138" y="3880079"/>
                <a:chExt cx="913342" cy="1042442"/>
              </a:xfrm>
            </p:grpSpPr>
            <p:sp>
              <p:nvSpPr>
                <p:cNvPr id="90" name="Rectangle 89">
                  <a:extLst>
                    <a:ext uri="{FF2B5EF4-FFF2-40B4-BE49-F238E27FC236}">
                      <a16:creationId xmlns:a16="http://schemas.microsoft.com/office/drawing/2014/main" id="{1EB8B265-888C-754A-AA2D-97E11C932725}"/>
                    </a:ext>
                  </a:extLst>
                </p:cNvPr>
                <p:cNvSpPr/>
                <p:nvPr/>
              </p:nvSpPr>
              <p:spPr bwMode="auto">
                <a:xfrm>
                  <a:off x="1784138" y="3880079"/>
                  <a:ext cx="913342" cy="1042442"/>
                </a:xfrm>
                <a:prstGeom prst="rect">
                  <a:avLst/>
                </a:prstGeom>
                <a:solidFill>
                  <a:srgbClr val="25C21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 dirty="0">
                    <a:latin typeface="Arial" charset="0"/>
                    <a:ea typeface="ＭＳ Ｐゴシック" charset="-128"/>
                    <a:cs typeface="ＭＳ Ｐゴシック" charset="-128"/>
                  </a:endParaRPr>
                </a:p>
              </p:txBody>
            </p:sp>
            <p:sp>
              <p:nvSpPr>
                <p:cNvPr id="91" name="Rectangle 90">
                  <a:extLst>
                    <a:ext uri="{FF2B5EF4-FFF2-40B4-BE49-F238E27FC236}">
                      <a16:creationId xmlns:a16="http://schemas.microsoft.com/office/drawing/2014/main" id="{858E03FE-1472-D540-8892-66B17725CFA0}"/>
                    </a:ext>
                  </a:extLst>
                </p:cNvPr>
                <p:cNvSpPr/>
                <p:nvPr/>
              </p:nvSpPr>
              <p:spPr bwMode="auto">
                <a:xfrm>
                  <a:off x="1784138" y="4338243"/>
                  <a:ext cx="913342" cy="144730"/>
                </a:xfrm>
                <a:prstGeom prst="rect">
                  <a:avLst/>
                </a:prstGeom>
                <a:solidFill>
                  <a:srgbClr val="25C21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dirty="0">
                    <a:latin typeface="Arial" charset="0"/>
                    <a:ea typeface="ＭＳ Ｐゴシック" charset="-128"/>
                    <a:cs typeface="ＭＳ Ｐゴシック" charset="-128"/>
                  </a:endParaRPr>
                </a:p>
              </p:txBody>
            </p:sp>
          </p:grpSp>
          <p:grpSp>
            <p:nvGrpSpPr>
              <p:cNvPr id="92" name="Group 91">
                <a:extLst>
                  <a:ext uri="{FF2B5EF4-FFF2-40B4-BE49-F238E27FC236}">
                    <a16:creationId xmlns:a16="http://schemas.microsoft.com/office/drawing/2014/main" id="{172A9D38-51B4-2740-95C3-E8A53065CFCC}"/>
                  </a:ext>
                </a:extLst>
              </p:cNvPr>
              <p:cNvGrpSpPr/>
              <p:nvPr/>
            </p:nvGrpSpPr>
            <p:grpSpPr>
              <a:xfrm>
                <a:off x="5517938" y="3925799"/>
                <a:ext cx="1538182" cy="1987322"/>
                <a:chOff x="1784138" y="3880079"/>
                <a:chExt cx="913342" cy="1042442"/>
              </a:xfrm>
            </p:grpSpPr>
            <p:sp>
              <p:nvSpPr>
                <p:cNvPr id="93" name="Rectangle 92">
                  <a:extLst>
                    <a:ext uri="{FF2B5EF4-FFF2-40B4-BE49-F238E27FC236}">
                      <a16:creationId xmlns:a16="http://schemas.microsoft.com/office/drawing/2014/main" id="{72F2209D-E255-7540-857C-B0A09E60C646}"/>
                    </a:ext>
                  </a:extLst>
                </p:cNvPr>
                <p:cNvSpPr/>
                <p:nvPr/>
              </p:nvSpPr>
              <p:spPr bwMode="auto">
                <a:xfrm>
                  <a:off x="1784138" y="3880079"/>
                  <a:ext cx="913342" cy="1042442"/>
                </a:xfrm>
                <a:prstGeom prst="rect">
                  <a:avLst/>
                </a:prstGeom>
                <a:solidFill>
                  <a:srgbClr val="25C21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 dirty="0">
                    <a:latin typeface="Arial" charset="0"/>
                    <a:ea typeface="ＭＳ Ｐゴシック" charset="-128"/>
                    <a:cs typeface="ＭＳ Ｐゴシック" charset="-128"/>
                  </a:endParaRPr>
                </a:p>
              </p:txBody>
            </p:sp>
            <p:sp>
              <p:nvSpPr>
                <p:cNvPr id="94" name="Rectangle 93">
                  <a:extLst>
                    <a:ext uri="{FF2B5EF4-FFF2-40B4-BE49-F238E27FC236}">
                      <a16:creationId xmlns:a16="http://schemas.microsoft.com/office/drawing/2014/main" id="{631EF48A-764B-3944-B1EE-CB0D406CAAB6}"/>
                    </a:ext>
                  </a:extLst>
                </p:cNvPr>
                <p:cNvSpPr/>
                <p:nvPr/>
              </p:nvSpPr>
              <p:spPr bwMode="auto">
                <a:xfrm>
                  <a:off x="1784138" y="4338243"/>
                  <a:ext cx="913342" cy="144730"/>
                </a:xfrm>
                <a:prstGeom prst="rect">
                  <a:avLst/>
                </a:prstGeom>
                <a:solidFill>
                  <a:srgbClr val="25C21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dirty="0">
                    <a:latin typeface="Arial" charset="0"/>
                    <a:ea typeface="ＭＳ Ｐゴシック" charset="-128"/>
                    <a:cs typeface="ＭＳ Ｐゴシック" charset="-128"/>
                  </a:endParaRPr>
                </a:p>
              </p:txBody>
            </p:sp>
          </p:grpSp>
          <p:grpSp>
            <p:nvGrpSpPr>
              <p:cNvPr id="95" name="Group 94">
                <a:extLst>
                  <a:ext uri="{FF2B5EF4-FFF2-40B4-BE49-F238E27FC236}">
                    <a16:creationId xmlns:a16="http://schemas.microsoft.com/office/drawing/2014/main" id="{CCCB51C1-6F58-214C-A082-18BE6D721856}"/>
                  </a:ext>
                </a:extLst>
              </p:cNvPr>
              <p:cNvGrpSpPr/>
              <p:nvPr/>
            </p:nvGrpSpPr>
            <p:grpSpPr>
              <a:xfrm>
                <a:off x="7270538" y="3925799"/>
                <a:ext cx="1538182" cy="1987322"/>
                <a:chOff x="1784138" y="3880079"/>
                <a:chExt cx="913342" cy="1042442"/>
              </a:xfrm>
            </p:grpSpPr>
            <p:sp>
              <p:nvSpPr>
                <p:cNvPr id="96" name="Rectangle 95">
                  <a:extLst>
                    <a:ext uri="{FF2B5EF4-FFF2-40B4-BE49-F238E27FC236}">
                      <a16:creationId xmlns:a16="http://schemas.microsoft.com/office/drawing/2014/main" id="{60B209C4-DB7A-8D43-865E-C9A934013B92}"/>
                    </a:ext>
                  </a:extLst>
                </p:cNvPr>
                <p:cNvSpPr/>
                <p:nvPr/>
              </p:nvSpPr>
              <p:spPr bwMode="auto">
                <a:xfrm>
                  <a:off x="1784138" y="3880079"/>
                  <a:ext cx="913342" cy="1042442"/>
                </a:xfrm>
                <a:prstGeom prst="rect">
                  <a:avLst/>
                </a:prstGeom>
                <a:solidFill>
                  <a:srgbClr val="25C21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 dirty="0">
                    <a:latin typeface="Arial" charset="0"/>
                    <a:ea typeface="ＭＳ Ｐゴシック" charset="-128"/>
                    <a:cs typeface="ＭＳ Ｐゴシック" charset="-128"/>
                  </a:endParaRPr>
                </a:p>
              </p:txBody>
            </p:sp>
            <p:sp>
              <p:nvSpPr>
                <p:cNvPr id="97" name="Rectangle 96">
                  <a:extLst>
                    <a:ext uri="{FF2B5EF4-FFF2-40B4-BE49-F238E27FC236}">
                      <a16:creationId xmlns:a16="http://schemas.microsoft.com/office/drawing/2014/main" id="{BB647765-D032-7043-A548-4B1EE47080DE}"/>
                    </a:ext>
                  </a:extLst>
                </p:cNvPr>
                <p:cNvSpPr/>
                <p:nvPr/>
              </p:nvSpPr>
              <p:spPr bwMode="auto">
                <a:xfrm>
                  <a:off x="1784138" y="4338243"/>
                  <a:ext cx="913342" cy="144730"/>
                </a:xfrm>
                <a:prstGeom prst="rect">
                  <a:avLst/>
                </a:prstGeom>
                <a:solidFill>
                  <a:srgbClr val="25C21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dirty="0">
                    <a:latin typeface="Arial" charset="0"/>
                    <a:ea typeface="ＭＳ Ｐゴシック" charset="-128"/>
                    <a:cs typeface="ＭＳ Ｐゴシック" charset="-128"/>
                  </a:endParaRPr>
                </a:p>
              </p:txBody>
            </p:sp>
          </p:grpSp>
        </p:grp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555F6AA5-483E-8441-A67B-695B0ADA6D74}"/>
                </a:ext>
              </a:extLst>
            </p:cNvPr>
            <p:cNvSpPr txBox="1"/>
            <p:nvPr/>
          </p:nvSpPr>
          <p:spPr>
            <a:xfrm>
              <a:off x="3486150" y="5993130"/>
              <a:ext cx="359258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4-way set associative cache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6AE1A0D8-201B-A44A-8F2B-9A61EE80A782}"/>
                </a:ext>
              </a:extLst>
            </p:cNvPr>
            <p:cNvSpPr txBox="1"/>
            <p:nvPr/>
          </p:nvSpPr>
          <p:spPr>
            <a:xfrm>
              <a:off x="8130540" y="3227070"/>
              <a:ext cx="84830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block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8D18A605-9878-5F4F-A5F5-1F7DB7AB58C0}"/>
                </a:ext>
              </a:extLst>
            </p:cNvPr>
            <p:cNvSpPr txBox="1"/>
            <p:nvPr/>
          </p:nvSpPr>
          <p:spPr>
            <a:xfrm>
              <a:off x="6069330" y="3333095"/>
              <a:ext cx="55970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002060"/>
                  </a:solidFill>
                </a:rPr>
                <a:t>set</a:t>
              </a:r>
            </a:p>
          </p:txBody>
        </p:sp>
        <p:sp>
          <p:nvSpPr>
            <p:cNvPr id="103" name="Freeform 102">
              <a:extLst>
                <a:ext uri="{FF2B5EF4-FFF2-40B4-BE49-F238E27FC236}">
                  <a16:creationId xmlns:a16="http://schemas.microsoft.com/office/drawing/2014/main" id="{AB3FE065-6D49-674D-9470-6AB1E01A1719}"/>
                </a:ext>
              </a:extLst>
            </p:cNvPr>
            <p:cNvSpPr/>
            <p:nvPr/>
          </p:nvSpPr>
          <p:spPr>
            <a:xfrm>
              <a:off x="7109460" y="4652010"/>
              <a:ext cx="1783653" cy="594360"/>
            </a:xfrm>
            <a:custGeom>
              <a:avLst/>
              <a:gdLst>
                <a:gd name="connsiteX0" fmla="*/ 1783080 w 1783653"/>
                <a:gd name="connsiteY0" fmla="*/ 308610 h 594360"/>
                <a:gd name="connsiteX1" fmla="*/ 1760220 w 1783653"/>
                <a:gd name="connsiteY1" fmla="*/ 171450 h 594360"/>
                <a:gd name="connsiteX2" fmla="*/ 1703070 w 1783653"/>
                <a:gd name="connsiteY2" fmla="*/ 125730 h 594360"/>
                <a:gd name="connsiteX3" fmla="*/ 1634490 w 1783653"/>
                <a:gd name="connsiteY3" fmla="*/ 80010 h 594360"/>
                <a:gd name="connsiteX4" fmla="*/ 1565910 w 1783653"/>
                <a:gd name="connsiteY4" fmla="*/ 57150 h 594360"/>
                <a:gd name="connsiteX5" fmla="*/ 1383030 w 1783653"/>
                <a:gd name="connsiteY5" fmla="*/ 34290 h 594360"/>
                <a:gd name="connsiteX6" fmla="*/ 1314450 w 1783653"/>
                <a:gd name="connsiteY6" fmla="*/ 22860 h 594360"/>
                <a:gd name="connsiteX7" fmla="*/ 1280160 w 1783653"/>
                <a:gd name="connsiteY7" fmla="*/ 11430 h 594360"/>
                <a:gd name="connsiteX8" fmla="*/ 1154430 w 1783653"/>
                <a:gd name="connsiteY8" fmla="*/ 0 h 594360"/>
                <a:gd name="connsiteX9" fmla="*/ 960120 w 1783653"/>
                <a:gd name="connsiteY9" fmla="*/ 11430 h 594360"/>
                <a:gd name="connsiteX10" fmla="*/ 914400 w 1783653"/>
                <a:gd name="connsiteY10" fmla="*/ 22860 h 594360"/>
                <a:gd name="connsiteX11" fmla="*/ 777240 w 1783653"/>
                <a:gd name="connsiteY11" fmla="*/ 45720 h 594360"/>
                <a:gd name="connsiteX12" fmla="*/ 697230 w 1783653"/>
                <a:gd name="connsiteY12" fmla="*/ 57150 h 594360"/>
                <a:gd name="connsiteX13" fmla="*/ 137160 w 1783653"/>
                <a:gd name="connsiteY13" fmla="*/ 68580 h 594360"/>
                <a:gd name="connsiteX14" fmla="*/ 68580 w 1783653"/>
                <a:gd name="connsiteY14" fmla="*/ 102870 h 594360"/>
                <a:gd name="connsiteX15" fmla="*/ 45720 w 1783653"/>
                <a:gd name="connsiteY15" fmla="*/ 171450 h 594360"/>
                <a:gd name="connsiteX16" fmla="*/ 34290 w 1783653"/>
                <a:gd name="connsiteY16" fmla="*/ 205740 h 594360"/>
                <a:gd name="connsiteX17" fmla="*/ 22860 w 1783653"/>
                <a:gd name="connsiteY17" fmla="*/ 240030 h 594360"/>
                <a:gd name="connsiteX18" fmla="*/ 0 w 1783653"/>
                <a:gd name="connsiteY18" fmla="*/ 354330 h 594360"/>
                <a:gd name="connsiteX19" fmla="*/ 22860 w 1783653"/>
                <a:gd name="connsiteY19" fmla="*/ 457200 h 594360"/>
                <a:gd name="connsiteX20" fmla="*/ 68580 w 1783653"/>
                <a:gd name="connsiteY20" fmla="*/ 525780 h 594360"/>
                <a:gd name="connsiteX21" fmla="*/ 114300 w 1783653"/>
                <a:gd name="connsiteY21" fmla="*/ 537210 h 594360"/>
                <a:gd name="connsiteX22" fmla="*/ 320040 w 1783653"/>
                <a:gd name="connsiteY22" fmla="*/ 525780 h 594360"/>
                <a:gd name="connsiteX23" fmla="*/ 400050 w 1783653"/>
                <a:gd name="connsiteY23" fmla="*/ 502920 h 594360"/>
                <a:gd name="connsiteX24" fmla="*/ 445770 w 1783653"/>
                <a:gd name="connsiteY24" fmla="*/ 491490 h 594360"/>
                <a:gd name="connsiteX25" fmla="*/ 971550 w 1783653"/>
                <a:gd name="connsiteY25" fmla="*/ 502920 h 594360"/>
                <a:gd name="connsiteX26" fmla="*/ 1085850 w 1783653"/>
                <a:gd name="connsiteY26" fmla="*/ 525780 h 594360"/>
                <a:gd name="connsiteX27" fmla="*/ 1154430 w 1783653"/>
                <a:gd name="connsiteY27" fmla="*/ 548640 h 594360"/>
                <a:gd name="connsiteX28" fmla="*/ 1245870 w 1783653"/>
                <a:gd name="connsiteY28" fmla="*/ 571500 h 594360"/>
                <a:gd name="connsiteX29" fmla="*/ 1428750 w 1783653"/>
                <a:gd name="connsiteY29" fmla="*/ 594360 h 594360"/>
                <a:gd name="connsiteX30" fmla="*/ 1668780 w 1783653"/>
                <a:gd name="connsiteY30" fmla="*/ 560070 h 594360"/>
                <a:gd name="connsiteX31" fmla="*/ 1737360 w 1783653"/>
                <a:gd name="connsiteY31" fmla="*/ 514350 h 594360"/>
                <a:gd name="connsiteX32" fmla="*/ 1760220 w 1783653"/>
                <a:gd name="connsiteY32" fmla="*/ 480060 h 594360"/>
                <a:gd name="connsiteX33" fmla="*/ 1783080 w 1783653"/>
                <a:gd name="connsiteY33" fmla="*/ 411480 h 594360"/>
                <a:gd name="connsiteX34" fmla="*/ 1783080 w 1783653"/>
                <a:gd name="connsiteY34" fmla="*/ 308610 h 594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1783653" h="594360">
                  <a:moveTo>
                    <a:pt x="1783080" y="308610"/>
                  </a:moveTo>
                  <a:cubicBezTo>
                    <a:pt x="1779270" y="268605"/>
                    <a:pt x="1779369" y="209747"/>
                    <a:pt x="1760220" y="171450"/>
                  </a:cubicBezTo>
                  <a:cubicBezTo>
                    <a:pt x="1732602" y="116215"/>
                    <a:pt x="1748703" y="151082"/>
                    <a:pt x="1703070" y="125730"/>
                  </a:cubicBezTo>
                  <a:cubicBezTo>
                    <a:pt x="1679053" y="112387"/>
                    <a:pt x="1660554" y="88698"/>
                    <a:pt x="1634490" y="80010"/>
                  </a:cubicBezTo>
                  <a:lnTo>
                    <a:pt x="1565910" y="57150"/>
                  </a:lnTo>
                  <a:cubicBezTo>
                    <a:pt x="1484493" y="30011"/>
                    <a:pt x="1543633" y="46644"/>
                    <a:pt x="1383030" y="34290"/>
                  </a:cubicBezTo>
                  <a:cubicBezTo>
                    <a:pt x="1360170" y="30480"/>
                    <a:pt x="1337073" y="27887"/>
                    <a:pt x="1314450" y="22860"/>
                  </a:cubicBezTo>
                  <a:cubicBezTo>
                    <a:pt x="1302689" y="20246"/>
                    <a:pt x="1292087" y="13134"/>
                    <a:pt x="1280160" y="11430"/>
                  </a:cubicBezTo>
                  <a:cubicBezTo>
                    <a:pt x="1238500" y="5479"/>
                    <a:pt x="1196340" y="3810"/>
                    <a:pt x="1154430" y="0"/>
                  </a:cubicBezTo>
                  <a:cubicBezTo>
                    <a:pt x="1089660" y="3810"/>
                    <a:pt x="1024710" y="5279"/>
                    <a:pt x="960120" y="11430"/>
                  </a:cubicBezTo>
                  <a:cubicBezTo>
                    <a:pt x="944482" y="12919"/>
                    <a:pt x="929840" y="19965"/>
                    <a:pt x="914400" y="22860"/>
                  </a:cubicBezTo>
                  <a:cubicBezTo>
                    <a:pt x="868843" y="31402"/>
                    <a:pt x="823125" y="39165"/>
                    <a:pt x="777240" y="45720"/>
                  </a:cubicBezTo>
                  <a:cubicBezTo>
                    <a:pt x="750570" y="49530"/>
                    <a:pt x="724154" y="56188"/>
                    <a:pt x="697230" y="57150"/>
                  </a:cubicBezTo>
                  <a:cubicBezTo>
                    <a:pt x="510620" y="63815"/>
                    <a:pt x="323850" y="64770"/>
                    <a:pt x="137160" y="68580"/>
                  </a:cubicBezTo>
                  <a:cubicBezTo>
                    <a:pt x="118476" y="74808"/>
                    <a:pt x="80242" y="84211"/>
                    <a:pt x="68580" y="102870"/>
                  </a:cubicBezTo>
                  <a:cubicBezTo>
                    <a:pt x="55809" y="123304"/>
                    <a:pt x="53340" y="148590"/>
                    <a:pt x="45720" y="171450"/>
                  </a:cubicBezTo>
                  <a:lnTo>
                    <a:pt x="34290" y="205740"/>
                  </a:lnTo>
                  <a:cubicBezTo>
                    <a:pt x="30480" y="217170"/>
                    <a:pt x="25223" y="228216"/>
                    <a:pt x="22860" y="240030"/>
                  </a:cubicBezTo>
                  <a:lnTo>
                    <a:pt x="0" y="354330"/>
                  </a:lnTo>
                  <a:cubicBezTo>
                    <a:pt x="3101" y="372938"/>
                    <a:pt x="9461" y="433082"/>
                    <a:pt x="22860" y="457200"/>
                  </a:cubicBezTo>
                  <a:cubicBezTo>
                    <a:pt x="36203" y="481217"/>
                    <a:pt x="41926" y="519117"/>
                    <a:pt x="68580" y="525780"/>
                  </a:cubicBezTo>
                  <a:lnTo>
                    <a:pt x="114300" y="537210"/>
                  </a:lnTo>
                  <a:cubicBezTo>
                    <a:pt x="182880" y="533400"/>
                    <a:pt x="251636" y="531999"/>
                    <a:pt x="320040" y="525780"/>
                  </a:cubicBezTo>
                  <a:cubicBezTo>
                    <a:pt x="346243" y="523398"/>
                    <a:pt x="374790" y="510137"/>
                    <a:pt x="400050" y="502920"/>
                  </a:cubicBezTo>
                  <a:cubicBezTo>
                    <a:pt x="415155" y="498604"/>
                    <a:pt x="430530" y="495300"/>
                    <a:pt x="445770" y="491490"/>
                  </a:cubicBezTo>
                  <a:lnTo>
                    <a:pt x="971550" y="502920"/>
                  </a:lnTo>
                  <a:cubicBezTo>
                    <a:pt x="995176" y="503829"/>
                    <a:pt x="1058621" y="517611"/>
                    <a:pt x="1085850" y="525780"/>
                  </a:cubicBezTo>
                  <a:cubicBezTo>
                    <a:pt x="1108930" y="532704"/>
                    <a:pt x="1131053" y="542796"/>
                    <a:pt x="1154430" y="548640"/>
                  </a:cubicBezTo>
                  <a:cubicBezTo>
                    <a:pt x="1184910" y="556260"/>
                    <a:pt x="1214879" y="566335"/>
                    <a:pt x="1245870" y="571500"/>
                  </a:cubicBezTo>
                  <a:cubicBezTo>
                    <a:pt x="1352219" y="589225"/>
                    <a:pt x="1291390" y="580624"/>
                    <a:pt x="1428750" y="594360"/>
                  </a:cubicBezTo>
                  <a:cubicBezTo>
                    <a:pt x="1461926" y="592148"/>
                    <a:pt x="1614150" y="596490"/>
                    <a:pt x="1668780" y="560070"/>
                  </a:cubicBezTo>
                  <a:lnTo>
                    <a:pt x="1737360" y="514350"/>
                  </a:lnTo>
                  <a:cubicBezTo>
                    <a:pt x="1744980" y="502920"/>
                    <a:pt x="1754641" y="492613"/>
                    <a:pt x="1760220" y="480060"/>
                  </a:cubicBezTo>
                  <a:cubicBezTo>
                    <a:pt x="1770007" y="458040"/>
                    <a:pt x="1783080" y="411480"/>
                    <a:pt x="1783080" y="411480"/>
                  </a:cubicBezTo>
                  <a:cubicBezTo>
                    <a:pt x="1769979" y="345976"/>
                    <a:pt x="1786890" y="348615"/>
                    <a:pt x="1783080" y="308610"/>
                  </a:cubicBezTo>
                  <a:close/>
                </a:path>
              </a:pathLst>
            </a:custGeom>
            <a:noFill/>
            <a:ln w="444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209008F9-D045-6C4B-B52D-C11D225E3FFF}"/>
                </a:ext>
              </a:extLst>
            </p:cNvPr>
            <p:cNvCxnSpPr>
              <a:stCxn id="100" idx="2"/>
            </p:cNvCxnSpPr>
            <p:nvPr/>
          </p:nvCxnSpPr>
          <p:spPr>
            <a:xfrm flipH="1">
              <a:off x="8161020" y="3688735"/>
              <a:ext cx="393675" cy="1249025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Freeform 105">
              <a:extLst>
                <a:ext uri="{FF2B5EF4-FFF2-40B4-BE49-F238E27FC236}">
                  <a16:creationId xmlns:a16="http://schemas.microsoft.com/office/drawing/2014/main" id="{B12AE650-A8DF-794D-A842-FE80D00DC9B8}"/>
                </a:ext>
              </a:extLst>
            </p:cNvPr>
            <p:cNvSpPr/>
            <p:nvPr/>
          </p:nvSpPr>
          <p:spPr>
            <a:xfrm>
              <a:off x="1805940" y="4560570"/>
              <a:ext cx="7239573" cy="731520"/>
            </a:xfrm>
            <a:custGeom>
              <a:avLst/>
              <a:gdLst>
                <a:gd name="connsiteX0" fmla="*/ 1783080 w 1783653"/>
                <a:gd name="connsiteY0" fmla="*/ 308610 h 594360"/>
                <a:gd name="connsiteX1" fmla="*/ 1760220 w 1783653"/>
                <a:gd name="connsiteY1" fmla="*/ 171450 h 594360"/>
                <a:gd name="connsiteX2" fmla="*/ 1703070 w 1783653"/>
                <a:gd name="connsiteY2" fmla="*/ 125730 h 594360"/>
                <a:gd name="connsiteX3" fmla="*/ 1634490 w 1783653"/>
                <a:gd name="connsiteY3" fmla="*/ 80010 h 594360"/>
                <a:gd name="connsiteX4" fmla="*/ 1565910 w 1783653"/>
                <a:gd name="connsiteY4" fmla="*/ 57150 h 594360"/>
                <a:gd name="connsiteX5" fmla="*/ 1383030 w 1783653"/>
                <a:gd name="connsiteY5" fmla="*/ 34290 h 594360"/>
                <a:gd name="connsiteX6" fmla="*/ 1314450 w 1783653"/>
                <a:gd name="connsiteY6" fmla="*/ 22860 h 594360"/>
                <a:gd name="connsiteX7" fmla="*/ 1280160 w 1783653"/>
                <a:gd name="connsiteY7" fmla="*/ 11430 h 594360"/>
                <a:gd name="connsiteX8" fmla="*/ 1154430 w 1783653"/>
                <a:gd name="connsiteY8" fmla="*/ 0 h 594360"/>
                <a:gd name="connsiteX9" fmla="*/ 960120 w 1783653"/>
                <a:gd name="connsiteY9" fmla="*/ 11430 h 594360"/>
                <a:gd name="connsiteX10" fmla="*/ 914400 w 1783653"/>
                <a:gd name="connsiteY10" fmla="*/ 22860 h 594360"/>
                <a:gd name="connsiteX11" fmla="*/ 777240 w 1783653"/>
                <a:gd name="connsiteY11" fmla="*/ 45720 h 594360"/>
                <a:gd name="connsiteX12" fmla="*/ 697230 w 1783653"/>
                <a:gd name="connsiteY12" fmla="*/ 57150 h 594360"/>
                <a:gd name="connsiteX13" fmla="*/ 137160 w 1783653"/>
                <a:gd name="connsiteY13" fmla="*/ 68580 h 594360"/>
                <a:gd name="connsiteX14" fmla="*/ 68580 w 1783653"/>
                <a:gd name="connsiteY14" fmla="*/ 102870 h 594360"/>
                <a:gd name="connsiteX15" fmla="*/ 45720 w 1783653"/>
                <a:gd name="connsiteY15" fmla="*/ 171450 h 594360"/>
                <a:gd name="connsiteX16" fmla="*/ 34290 w 1783653"/>
                <a:gd name="connsiteY16" fmla="*/ 205740 h 594360"/>
                <a:gd name="connsiteX17" fmla="*/ 22860 w 1783653"/>
                <a:gd name="connsiteY17" fmla="*/ 240030 h 594360"/>
                <a:gd name="connsiteX18" fmla="*/ 0 w 1783653"/>
                <a:gd name="connsiteY18" fmla="*/ 354330 h 594360"/>
                <a:gd name="connsiteX19" fmla="*/ 22860 w 1783653"/>
                <a:gd name="connsiteY19" fmla="*/ 457200 h 594360"/>
                <a:gd name="connsiteX20" fmla="*/ 68580 w 1783653"/>
                <a:gd name="connsiteY20" fmla="*/ 525780 h 594360"/>
                <a:gd name="connsiteX21" fmla="*/ 114300 w 1783653"/>
                <a:gd name="connsiteY21" fmla="*/ 537210 h 594360"/>
                <a:gd name="connsiteX22" fmla="*/ 320040 w 1783653"/>
                <a:gd name="connsiteY22" fmla="*/ 525780 h 594360"/>
                <a:gd name="connsiteX23" fmla="*/ 400050 w 1783653"/>
                <a:gd name="connsiteY23" fmla="*/ 502920 h 594360"/>
                <a:gd name="connsiteX24" fmla="*/ 445770 w 1783653"/>
                <a:gd name="connsiteY24" fmla="*/ 491490 h 594360"/>
                <a:gd name="connsiteX25" fmla="*/ 971550 w 1783653"/>
                <a:gd name="connsiteY25" fmla="*/ 502920 h 594360"/>
                <a:gd name="connsiteX26" fmla="*/ 1085850 w 1783653"/>
                <a:gd name="connsiteY26" fmla="*/ 525780 h 594360"/>
                <a:gd name="connsiteX27" fmla="*/ 1154430 w 1783653"/>
                <a:gd name="connsiteY27" fmla="*/ 548640 h 594360"/>
                <a:gd name="connsiteX28" fmla="*/ 1245870 w 1783653"/>
                <a:gd name="connsiteY28" fmla="*/ 571500 h 594360"/>
                <a:gd name="connsiteX29" fmla="*/ 1428750 w 1783653"/>
                <a:gd name="connsiteY29" fmla="*/ 594360 h 594360"/>
                <a:gd name="connsiteX30" fmla="*/ 1668780 w 1783653"/>
                <a:gd name="connsiteY30" fmla="*/ 560070 h 594360"/>
                <a:gd name="connsiteX31" fmla="*/ 1737360 w 1783653"/>
                <a:gd name="connsiteY31" fmla="*/ 514350 h 594360"/>
                <a:gd name="connsiteX32" fmla="*/ 1760220 w 1783653"/>
                <a:gd name="connsiteY32" fmla="*/ 480060 h 594360"/>
                <a:gd name="connsiteX33" fmla="*/ 1783080 w 1783653"/>
                <a:gd name="connsiteY33" fmla="*/ 411480 h 594360"/>
                <a:gd name="connsiteX34" fmla="*/ 1783080 w 1783653"/>
                <a:gd name="connsiteY34" fmla="*/ 308610 h 594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1783653" h="594360">
                  <a:moveTo>
                    <a:pt x="1783080" y="308610"/>
                  </a:moveTo>
                  <a:cubicBezTo>
                    <a:pt x="1779270" y="268605"/>
                    <a:pt x="1779369" y="209747"/>
                    <a:pt x="1760220" y="171450"/>
                  </a:cubicBezTo>
                  <a:cubicBezTo>
                    <a:pt x="1732602" y="116215"/>
                    <a:pt x="1748703" y="151082"/>
                    <a:pt x="1703070" y="125730"/>
                  </a:cubicBezTo>
                  <a:cubicBezTo>
                    <a:pt x="1679053" y="112387"/>
                    <a:pt x="1660554" y="88698"/>
                    <a:pt x="1634490" y="80010"/>
                  </a:cubicBezTo>
                  <a:lnTo>
                    <a:pt x="1565910" y="57150"/>
                  </a:lnTo>
                  <a:cubicBezTo>
                    <a:pt x="1484493" y="30011"/>
                    <a:pt x="1543633" y="46644"/>
                    <a:pt x="1383030" y="34290"/>
                  </a:cubicBezTo>
                  <a:cubicBezTo>
                    <a:pt x="1360170" y="30480"/>
                    <a:pt x="1337073" y="27887"/>
                    <a:pt x="1314450" y="22860"/>
                  </a:cubicBezTo>
                  <a:cubicBezTo>
                    <a:pt x="1302689" y="20246"/>
                    <a:pt x="1292087" y="13134"/>
                    <a:pt x="1280160" y="11430"/>
                  </a:cubicBezTo>
                  <a:cubicBezTo>
                    <a:pt x="1238500" y="5479"/>
                    <a:pt x="1196340" y="3810"/>
                    <a:pt x="1154430" y="0"/>
                  </a:cubicBezTo>
                  <a:cubicBezTo>
                    <a:pt x="1089660" y="3810"/>
                    <a:pt x="1024710" y="5279"/>
                    <a:pt x="960120" y="11430"/>
                  </a:cubicBezTo>
                  <a:cubicBezTo>
                    <a:pt x="944482" y="12919"/>
                    <a:pt x="929840" y="19965"/>
                    <a:pt x="914400" y="22860"/>
                  </a:cubicBezTo>
                  <a:cubicBezTo>
                    <a:pt x="868843" y="31402"/>
                    <a:pt x="823125" y="39165"/>
                    <a:pt x="777240" y="45720"/>
                  </a:cubicBezTo>
                  <a:cubicBezTo>
                    <a:pt x="750570" y="49530"/>
                    <a:pt x="724154" y="56188"/>
                    <a:pt x="697230" y="57150"/>
                  </a:cubicBezTo>
                  <a:cubicBezTo>
                    <a:pt x="510620" y="63815"/>
                    <a:pt x="323850" y="64770"/>
                    <a:pt x="137160" y="68580"/>
                  </a:cubicBezTo>
                  <a:cubicBezTo>
                    <a:pt x="118476" y="74808"/>
                    <a:pt x="80242" y="84211"/>
                    <a:pt x="68580" y="102870"/>
                  </a:cubicBezTo>
                  <a:cubicBezTo>
                    <a:pt x="55809" y="123304"/>
                    <a:pt x="53340" y="148590"/>
                    <a:pt x="45720" y="171450"/>
                  </a:cubicBezTo>
                  <a:lnTo>
                    <a:pt x="34290" y="205740"/>
                  </a:lnTo>
                  <a:cubicBezTo>
                    <a:pt x="30480" y="217170"/>
                    <a:pt x="25223" y="228216"/>
                    <a:pt x="22860" y="240030"/>
                  </a:cubicBezTo>
                  <a:lnTo>
                    <a:pt x="0" y="354330"/>
                  </a:lnTo>
                  <a:cubicBezTo>
                    <a:pt x="3101" y="372938"/>
                    <a:pt x="9461" y="433082"/>
                    <a:pt x="22860" y="457200"/>
                  </a:cubicBezTo>
                  <a:cubicBezTo>
                    <a:pt x="36203" y="481217"/>
                    <a:pt x="41926" y="519117"/>
                    <a:pt x="68580" y="525780"/>
                  </a:cubicBezTo>
                  <a:lnTo>
                    <a:pt x="114300" y="537210"/>
                  </a:lnTo>
                  <a:cubicBezTo>
                    <a:pt x="182880" y="533400"/>
                    <a:pt x="251636" y="531999"/>
                    <a:pt x="320040" y="525780"/>
                  </a:cubicBezTo>
                  <a:cubicBezTo>
                    <a:pt x="346243" y="523398"/>
                    <a:pt x="374790" y="510137"/>
                    <a:pt x="400050" y="502920"/>
                  </a:cubicBezTo>
                  <a:cubicBezTo>
                    <a:pt x="415155" y="498604"/>
                    <a:pt x="430530" y="495300"/>
                    <a:pt x="445770" y="491490"/>
                  </a:cubicBezTo>
                  <a:lnTo>
                    <a:pt x="971550" y="502920"/>
                  </a:lnTo>
                  <a:cubicBezTo>
                    <a:pt x="995176" y="503829"/>
                    <a:pt x="1058621" y="517611"/>
                    <a:pt x="1085850" y="525780"/>
                  </a:cubicBezTo>
                  <a:cubicBezTo>
                    <a:pt x="1108930" y="532704"/>
                    <a:pt x="1131053" y="542796"/>
                    <a:pt x="1154430" y="548640"/>
                  </a:cubicBezTo>
                  <a:cubicBezTo>
                    <a:pt x="1184910" y="556260"/>
                    <a:pt x="1214879" y="566335"/>
                    <a:pt x="1245870" y="571500"/>
                  </a:cubicBezTo>
                  <a:cubicBezTo>
                    <a:pt x="1352219" y="589225"/>
                    <a:pt x="1291390" y="580624"/>
                    <a:pt x="1428750" y="594360"/>
                  </a:cubicBezTo>
                  <a:cubicBezTo>
                    <a:pt x="1461926" y="592148"/>
                    <a:pt x="1614150" y="596490"/>
                    <a:pt x="1668780" y="560070"/>
                  </a:cubicBezTo>
                  <a:lnTo>
                    <a:pt x="1737360" y="514350"/>
                  </a:lnTo>
                  <a:cubicBezTo>
                    <a:pt x="1744980" y="502920"/>
                    <a:pt x="1754641" y="492613"/>
                    <a:pt x="1760220" y="480060"/>
                  </a:cubicBezTo>
                  <a:cubicBezTo>
                    <a:pt x="1770007" y="458040"/>
                    <a:pt x="1783080" y="411480"/>
                    <a:pt x="1783080" y="411480"/>
                  </a:cubicBezTo>
                  <a:cubicBezTo>
                    <a:pt x="1769979" y="345976"/>
                    <a:pt x="1786890" y="348615"/>
                    <a:pt x="1783080" y="308610"/>
                  </a:cubicBezTo>
                  <a:close/>
                </a:path>
              </a:pathLst>
            </a:custGeom>
            <a:noFill/>
            <a:ln w="444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3D7E8CC3-71A8-3647-B722-F95ED91ACC8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46470" y="3761125"/>
              <a:ext cx="294616" cy="902315"/>
            </a:xfrm>
            <a:prstGeom prst="straightConnector1">
              <a:avLst/>
            </a:prstGeom>
            <a:ln w="38100">
              <a:solidFill>
                <a:srgbClr val="002060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id="{6AF52464-6F62-DC44-BCAA-CA349FBDA3AF}"/>
                </a:ext>
              </a:extLst>
            </p:cNvPr>
            <p:cNvCxnSpPr/>
            <p:nvPr/>
          </p:nvCxnSpPr>
          <p:spPr>
            <a:xfrm flipV="1">
              <a:off x="1748790" y="4949190"/>
              <a:ext cx="0" cy="971550"/>
            </a:xfrm>
            <a:prstGeom prst="straightConnector1">
              <a:avLst/>
            </a:prstGeom>
            <a:ln w="34925">
              <a:solidFill>
                <a:srgbClr val="00B050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61E2E68A-DD76-EE45-AC05-F86AF76334E6}"/>
                </a:ext>
              </a:extLst>
            </p:cNvPr>
            <p:cNvSpPr txBox="1"/>
            <p:nvPr/>
          </p:nvSpPr>
          <p:spPr>
            <a:xfrm>
              <a:off x="468630" y="5223510"/>
              <a:ext cx="12795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Hash (</a:t>
              </a:r>
              <a:r>
                <a:rPr lang="en-US" dirty="0" err="1">
                  <a:solidFill>
                    <a:srgbClr val="00B050"/>
                  </a:solidFill>
                </a:rPr>
                <a:t>addr</a:t>
              </a:r>
              <a:r>
                <a:rPr lang="en-US" dirty="0">
                  <a:solidFill>
                    <a:srgbClr val="00B050"/>
                  </a:solidFill>
                </a:rPr>
                <a:t>)</a:t>
              </a:r>
            </a:p>
          </p:txBody>
        </p:sp>
      </p:grpSp>
      <p:sp>
        <p:nvSpPr>
          <p:cNvPr id="113" name="TextBox 112">
            <a:extLst>
              <a:ext uri="{FF2B5EF4-FFF2-40B4-BE49-F238E27FC236}">
                <a16:creationId xmlns:a16="http://schemas.microsoft.com/office/drawing/2014/main" id="{410E1AED-CB75-834F-8006-EC4ACA9C8883}"/>
              </a:ext>
            </a:extLst>
          </p:cNvPr>
          <p:cNvSpPr txBox="1"/>
          <p:nvPr/>
        </p:nvSpPr>
        <p:spPr>
          <a:xfrm>
            <a:off x="677448" y="6012181"/>
            <a:ext cx="10972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Replacement policy selects one block (among four) in the set to be overwritten; but which one?</a:t>
            </a:r>
          </a:p>
        </p:txBody>
      </p:sp>
    </p:spTree>
    <p:extLst>
      <p:ext uri="{BB962C8B-B14F-4D97-AF65-F5344CB8AC3E}">
        <p14:creationId xmlns:p14="http://schemas.microsoft.com/office/powerpoint/2010/main" val="568509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-17462"/>
            <a:ext cx="8229600" cy="1143000"/>
          </a:xfrm>
        </p:spPr>
        <p:txBody>
          <a:bodyPr/>
          <a:lstStyle/>
          <a:p>
            <a:r>
              <a:rPr lang="en-US" dirty="0"/>
              <a:t>LRU Replacement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5535" y="883920"/>
            <a:ext cx="10972800" cy="2853690"/>
          </a:xfrm>
        </p:spPr>
        <p:txBody>
          <a:bodyPr>
            <a:normAutofit/>
          </a:bodyPr>
          <a:lstStyle/>
          <a:p>
            <a:r>
              <a:rPr lang="en-US" sz="2800" dirty="0"/>
              <a:t>Temporal locality: blocks referenced recently likely to </a:t>
            </a:r>
            <a:r>
              <a:rPr lang="en-US" sz="2800"/>
              <a:t>be </a:t>
            </a:r>
            <a:r>
              <a:rPr lang="en-US" sz="2800" smtClean="0"/>
              <a:t>referenced </a:t>
            </a:r>
            <a:r>
              <a:rPr lang="en-US" sz="2800" dirty="0"/>
              <a:t>again soon</a:t>
            </a:r>
          </a:p>
          <a:p>
            <a:r>
              <a:rPr lang="en-US" sz="2800" dirty="0"/>
              <a:t>Therefore, blocks </a:t>
            </a:r>
            <a:r>
              <a:rPr lang="en-US" sz="2800" i="1" dirty="0"/>
              <a:t>not</a:t>
            </a:r>
            <a:r>
              <a:rPr lang="en-US" sz="2800" dirty="0"/>
              <a:t> referenced recently unlikely to be referenced again soon</a:t>
            </a:r>
          </a:p>
          <a:p>
            <a:r>
              <a:rPr lang="en-US" sz="2800" dirty="0"/>
              <a:t>Delete the block that has not been referenced for the longest period of time (</a:t>
            </a:r>
            <a:r>
              <a:rPr lang="en-US" sz="2800" dirty="0">
                <a:solidFill>
                  <a:srgbClr val="FF0000"/>
                </a:solidFill>
              </a:rPr>
              <a:t>least recently used</a:t>
            </a:r>
            <a:r>
              <a:rPr lang="en-US" sz="2800" dirty="0"/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2BB8B1-0FFC-9542-B409-9EC22D84BF56}"/>
              </a:ext>
            </a:extLst>
          </p:cNvPr>
          <p:cNvSpPr txBox="1"/>
          <p:nvPr/>
        </p:nvSpPr>
        <p:spPr>
          <a:xfrm>
            <a:off x="1239466" y="4023360"/>
            <a:ext cx="474072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Implementation:</a:t>
            </a:r>
          </a:p>
          <a:p>
            <a:r>
              <a:rPr lang="en-US" sz="2400" dirty="0"/>
              <a:t>LRU Stack (one per set)</a:t>
            </a:r>
          </a:p>
          <a:p>
            <a:pPr marL="293688" indent="-293688">
              <a:buFont typeface="Arial" panose="020B0604020202020204" pitchFamily="34" charset="0"/>
              <a:buChar char="•"/>
            </a:pPr>
            <a:r>
              <a:rPr lang="en-US" sz="2400" dirty="0"/>
              <a:t>One entry for each block</a:t>
            </a:r>
          </a:p>
          <a:p>
            <a:pPr marL="293688" indent="-293688">
              <a:buFont typeface="Arial" panose="020B0604020202020204" pitchFamily="34" charset="0"/>
              <a:buChar char="•"/>
            </a:pPr>
            <a:r>
              <a:rPr lang="en-US" sz="2400" dirty="0"/>
              <a:t>Store in stack</a:t>
            </a:r>
          </a:p>
          <a:p>
            <a:pPr marL="293688" indent="-293688">
              <a:buFont typeface="Arial" panose="020B0604020202020204" pitchFamily="34" charset="0"/>
              <a:buChar char="•"/>
            </a:pPr>
            <a:r>
              <a:rPr lang="en-US" sz="2400" dirty="0"/>
              <a:t>Hit (block </a:t>
            </a:r>
            <a:r>
              <a:rPr lang="en-US" sz="2400" dirty="0" err="1"/>
              <a:t>i</a:t>
            </a:r>
            <a:r>
              <a:rPr lang="en-US" sz="2400" dirty="0"/>
              <a:t>): move </a:t>
            </a:r>
            <a:r>
              <a:rPr lang="en-US" sz="2400" dirty="0" err="1"/>
              <a:t>i</a:t>
            </a:r>
            <a:r>
              <a:rPr lang="en-US" sz="2400" dirty="0"/>
              <a:t> to top of stack</a:t>
            </a:r>
          </a:p>
          <a:p>
            <a:pPr marL="293688" indent="-293688">
              <a:buFont typeface="Arial" panose="020B0604020202020204" pitchFamily="34" charset="0"/>
              <a:buChar char="•"/>
            </a:pPr>
            <a:r>
              <a:rPr lang="en-US" sz="2400" dirty="0"/>
              <a:t>LRU item is the one at the bottom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74B9E89-44AF-8345-A413-0E0D1436578F}"/>
              </a:ext>
            </a:extLst>
          </p:cNvPr>
          <p:cNvGrpSpPr/>
          <p:nvPr/>
        </p:nvGrpSpPr>
        <p:grpSpPr>
          <a:xfrm>
            <a:off x="7721655" y="4834890"/>
            <a:ext cx="388620" cy="1188720"/>
            <a:chOff x="5166360" y="4834890"/>
            <a:chExt cx="388620" cy="1188720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613A2D1A-0AED-4744-88CF-3D06D6A85312}"/>
                </a:ext>
              </a:extLst>
            </p:cNvPr>
            <p:cNvSpPr/>
            <p:nvPr/>
          </p:nvSpPr>
          <p:spPr>
            <a:xfrm>
              <a:off x="5166360" y="5715000"/>
              <a:ext cx="377190" cy="30861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BF99C92E-8400-A84F-A9DF-35651F90A163}"/>
                </a:ext>
              </a:extLst>
            </p:cNvPr>
            <p:cNvSpPr/>
            <p:nvPr/>
          </p:nvSpPr>
          <p:spPr>
            <a:xfrm>
              <a:off x="5170170" y="5421630"/>
              <a:ext cx="377190" cy="30861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C3DA515-287B-8E45-ADD2-E88D46D31177}"/>
                </a:ext>
              </a:extLst>
            </p:cNvPr>
            <p:cNvSpPr/>
            <p:nvPr/>
          </p:nvSpPr>
          <p:spPr>
            <a:xfrm>
              <a:off x="5173980" y="5128260"/>
              <a:ext cx="377190" cy="30861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B9B093D-7AD9-F74B-BEAA-F9DD117B2927}"/>
                </a:ext>
              </a:extLst>
            </p:cNvPr>
            <p:cNvSpPr/>
            <p:nvPr/>
          </p:nvSpPr>
          <p:spPr>
            <a:xfrm>
              <a:off x="5177790" y="4834890"/>
              <a:ext cx="377190" cy="30861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427B020-00F6-2742-9624-9E80FA14FF0E}"/>
              </a:ext>
            </a:extLst>
          </p:cNvPr>
          <p:cNvGrpSpPr/>
          <p:nvPr/>
        </p:nvGrpSpPr>
        <p:grpSpPr>
          <a:xfrm>
            <a:off x="8136945" y="4834890"/>
            <a:ext cx="388620" cy="1188720"/>
            <a:chOff x="5166360" y="4834890"/>
            <a:chExt cx="388620" cy="118872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F3EAE40-6DDF-C644-9381-5DFEF7F4CD06}"/>
                </a:ext>
              </a:extLst>
            </p:cNvPr>
            <p:cNvSpPr/>
            <p:nvPr/>
          </p:nvSpPr>
          <p:spPr>
            <a:xfrm>
              <a:off x="5166360" y="5715000"/>
              <a:ext cx="377190" cy="30861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0BA4604-DD80-6140-8F4C-791174C33D07}"/>
                </a:ext>
              </a:extLst>
            </p:cNvPr>
            <p:cNvSpPr/>
            <p:nvPr/>
          </p:nvSpPr>
          <p:spPr>
            <a:xfrm>
              <a:off x="5170170" y="5421630"/>
              <a:ext cx="377190" cy="30861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50FDC01-7962-D14E-91CB-644F34239C57}"/>
                </a:ext>
              </a:extLst>
            </p:cNvPr>
            <p:cNvSpPr/>
            <p:nvPr/>
          </p:nvSpPr>
          <p:spPr>
            <a:xfrm>
              <a:off x="5173980" y="5128260"/>
              <a:ext cx="377190" cy="30861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830D4290-248F-5547-A9A5-C225D9001703}"/>
                </a:ext>
              </a:extLst>
            </p:cNvPr>
            <p:cNvSpPr/>
            <p:nvPr/>
          </p:nvSpPr>
          <p:spPr>
            <a:xfrm>
              <a:off x="5177790" y="4834890"/>
              <a:ext cx="377190" cy="30861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2F852B3-55D5-244D-872D-1078F21EAE15}"/>
              </a:ext>
            </a:extLst>
          </p:cNvPr>
          <p:cNvGrpSpPr/>
          <p:nvPr/>
        </p:nvGrpSpPr>
        <p:grpSpPr>
          <a:xfrm>
            <a:off x="8552235" y="4834890"/>
            <a:ext cx="388620" cy="1188720"/>
            <a:chOff x="5166360" y="4834890"/>
            <a:chExt cx="388620" cy="118872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B1490300-58B2-754D-899F-A416C939B64F}"/>
                </a:ext>
              </a:extLst>
            </p:cNvPr>
            <p:cNvSpPr/>
            <p:nvPr/>
          </p:nvSpPr>
          <p:spPr>
            <a:xfrm>
              <a:off x="5166360" y="5715000"/>
              <a:ext cx="377190" cy="30861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91014E44-AE40-BC4A-95DF-DCFAC9AAAD9F}"/>
                </a:ext>
              </a:extLst>
            </p:cNvPr>
            <p:cNvSpPr/>
            <p:nvPr/>
          </p:nvSpPr>
          <p:spPr>
            <a:xfrm>
              <a:off x="5170170" y="5421630"/>
              <a:ext cx="377190" cy="30861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55325229-FE97-0B41-B70D-06F3C9816687}"/>
                </a:ext>
              </a:extLst>
            </p:cNvPr>
            <p:cNvSpPr/>
            <p:nvPr/>
          </p:nvSpPr>
          <p:spPr>
            <a:xfrm>
              <a:off x="5173980" y="5128260"/>
              <a:ext cx="377190" cy="30861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A4566A5F-33BD-224D-BB6D-182CEE3DA3EA}"/>
                </a:ext>
              </a:extLst>
            </p:cNvPr>
            <p:cNvSpPr/>
            <p:nvPr/>
          </p:nvSpPr>
          <p:spPr>
            <a:xfrm>
              <a:off x="5177790" y="4834890"/>
              <a:ext cx="377190" cy="30861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80D8B5E-07A2-994D-9903-C9D91D923218}"/>
              </a:ext>
            </a:extLst>
          </p:cNvPr>
          <p:cNvGrpSpPr/>
          <p:nvPr/>
        </p:nvGrpSpPr>
        <p:grpSpPr>
          <a:xfrm>
            <a:off x="8967525" y="4834890"/>
            <a:ext cx="388620" cy="1188720"/>
            <a:chOff x="5166360" y="4834890"/>
            <a:chExt cx="388620" cy="118872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3DD518FF-AC26-2242-B748-BEA162BCEE14}"/>
                </a:ext>
              </a:extLst>
            </p:cNvPr>
            <p:cNvSpPr/>
            <p:nvPr/>
          </p:nvSpPr>
          <p:spPr>
            <a:xfrm>
              <a:off x="5166360" y="5715000"/>
              <a:ext cx="377190" cy="30861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8A4126D3-625F-C747-B816-0E3C6646D317}"/>
                </a:ext>
              </a:extLst>
            </p:cNvPr>
            <p:cNvSpPr/>
            <p:nvPr/>
          </p:nvSpPr>
          <p:spPr>
            <a:xfrm>
              <a:off x="5170170" y="5421630"/>
              <a:ext cx="377190" cy="30861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2B2983C9-FC7C-5148-BA28-E040EF310027}"/>
                </a:ext>
              </a:extLst>
            </p:cNvPr>
            <p:cNvSpPr/>
            <p:nvPr/>
          </p:nvSpPr>
          <p:spPr>
            <a:xfrm>
              <a:off x="5173980" y="5128260"/>
              <a:ext cx="377190" cy="30861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02410DAC-00D7-9048-B91B-DFA2CB70454E}"/>
                </a:ext>
              </a:extLst>
            </p:cNvPr>
            <p:cNvSpPr/>
            <p:nvPr/>
          </p:nvSpPr>
          <p:spPr>
            <a:xfrm>
              <a:off x="5177790" y="4834890"/>
              <a:ext cx="377190" cy="30861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323C8F17-F577-2140-96E8-C6B20C7C256A}"/>
              </a:ext>
            </a:extLst>
          </p:cNvPr>
          <p:cNvGrpSpPr/>
          <p:nvPr/>
        </p:nvGrpSpPr>
        <p:grpSpPr>
          <a:xfrm>
            <a:off x="9382815" y="4834890"/>
            <a:ext cx="388620" cy="1188720"/>
            <a:chOff x="5166360" y="4834890"/>
            <a:chExt cx="388620" cy="1188720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186F8555-D4B4-7043-A616-AF481E7FBE27}"/>
                </a:ext>
              </a:extLst>
            </p:cNvPr>
            <p:cNvSpPr/>
            <p:nvPr/>
          </p:nvSpPr>
          <p:spPr>
            <a:xfrm>
              <a:off x="5166360" y="5715000"/>
              <a:ext cx="377190" cy="30861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391B1A06-EEAB-C64F-9280-3BE257D54AB3}"/>
                </a:ext>
              </a:extLst>
            </p:cNvPr>
            <p:cNvSpPr/>
            <p:nvPr/>
          </p:nvSpPr>
          <p:spPr>
            <a:xfrm>
              <a:off x="5170170" y="5421630"/>
              <a:ext cx="377190" cy="30861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AAFDF865-40AD-C14A-85D0-CF0068A199CF}"/>
                </a:ext>
              </a:extLst>
            </p:cNvPr>
            <p:cNvSpPr/>
            <p:nvPr/>
          </p:nvSpPr>
          <p:spPr>
            <a:xfrm>
              <a:off x="5173980" y="5128260"/>
              <a:ext cx="377190" cy="30861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BCB2ADBF-49AE-8344-8238-12A6AEDC50D0}"/>
                </a:ext>
              </a:extLst>
            </p:cNvPr>
            <p:cNvSpPr/>
            <p:nvPr/>
          </p:nvSpPr>
          <p:spPr>
            <a:xfrm>
              <a:off x="5177790" y="4834890"/>
              <a:ext cx="377190" cy="30861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6DF6DD80-96AA-CD46-A3D3-7E8E05A5B613}"/>
              </a:ext>
            </a:extLst>
          </p:cNvPr>
          <p:cNvGrpSpPr/>
          <p:nvPr/>
        </p:nvGrpSpPr>
        <p:grpSpPr>
          <a:xfrm>
            <a:off x="9798105" y="4834890"/>
            <a:ext cx="388620" cy="1188720"/>
            <a:chOff x="5166360" y="4834890"/>
            <a:chExt cx="388620" cy="1188720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3181E631-5435-8142-9B2C-429B55EA7B56}"/>
                </a:ext>
              </a:extLst>
            </p:cNvPr>
            <p:cNvSpPr/>
            <p:nvPr/>
          </p:nvSpPr>
          <p:spPr>
            <a:xfrm>
              <a:off x="5166360" y="5715000"/>
              <a:ext cx="377190" cy="30861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909B6AB2-1B0B-054E-B6A5-FB19DB62EF29}"/>
                </a:ext>
              </a:extLst>
            </p:cNvPr>
            <p:cNvSpPr/>
            <p:nvPr/>
          </p:nvSpPr>
          <p:spPr>
            <a:xfrm>
              <a:off x="5170170" y="5421630"/>
              <a:ext cx="377190" cy="30861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69F7078F-3DD5-EA44-B975-2DCB39821101}"/>
                </a:ext>
              </a:extLst>
            </p:cNvPr>
            <p:cNvSpPr/>
            <p:nvPr/>
          </p:nvSpPr>
          <p:spPr>
            <a:xfrm>
              <a:off x="5173980" y="5128260"/>
              <a:ext cx="377190" cy="30861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8186A337-511D-9444-8544-198F3EAE484E}"/>
                </a:ext>
              </a:extLst>
            </p:cNvPr>
            <p:cNvSpPr/>
            <p:nvPr/>
          </p:nvSpPr>
          <p:spPr>
            <a:xfrm>
              <a:off x="5177790" y="4834890"/>
              <a:ext cx="377190" cy="30861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3F478964-8D90-7A4F-BCCD-9E08DBAE6AC0}"/>
              </a:ext>
            </a:extLst>
          </p:cNvPr>
          <p:cNvGrpSpPr/>
          <p:nvPr/>
        </p:nvGrpSpPr>
        <p:grpSpPr>
          <a:xfrm>
            <a:off x="7089195" y="4149091"/>
            <a:ext cx="3828366" cy="2420451"/>
            <a:chOff x="5166360" y="4149090"/>
            <a:chExt cx="3828366" cy="2420451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BB363A6D-8184-9841-9E95-ADE44091742F}"/>
                </a:ext>
              </a:extLst>
            </p:cNvPr>
            <p:cNvGrpSpPr/>
            <p:nvPr/>
          </p:nvGrpSpPr>
          <p:grpSpPr>
            <a:xfrm>
              <a:off x="5166360" y="4834890"/>
              <a:ext cx="388620" cy="1188720"/>
              <a:chOff x="5166360" y="4834890"/>
              <a:chExt cx="388620" cy="1188720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AE1C35A5-A8AC-7648-9F0D-303F65613388}"/>
                  </a:ext>
                </a:extLst>
              </p:cNvPr>
              <p:cNvSpPr/>
              <p:nvPr/>
            </p:nvSpPr>
            <p:spPr>
              <a:xfrm>
                <a:off x="5166360" y="5715000"/>
                <a:ext cx="377190" cy="30861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756E6D8F-97F3-1643-85DC-2E313C8E1F05}"/>
                  </a:ext>
                </a:extLst>
              </p:cNvPr>
              <p:cNvSpPr/>
              <p:nvPr/>
            </p:nvSpPr>
            <p:spPr>
              <a:xfrm>
                <a:off x="5170170" y="5421630"/>
                <a:ext cx="377190" cy="30861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7F43D70C-B48D-FA44-ABA1-E222087EC121}"/>
                  </a:ext>
                </a:extLst>
              </p:cNvPr>
              <p:cNvSpPr/>
              <p:nvPr/>
            </p:nvSpPr>
            <p:spPr>
              <a:xfrm>
                <a:off x="5173980" y="5128260"/>
                <a:ext cx="377190" cy="30861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7060E34-0493-7948-9C07-A28A628CF6CD}"/>
                  </a:ext>
                </a:extLst>
              </p:cNvPr>
              <p:cNvSpPr/>
              <p:nvPr/>
            </p:nvSpPr>
            <p:spPr>
              <a:xfrm>
                <a:off x="5177790" y="4834890"/>
                <a:ext cx="377190" cy="30861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1ABA35E-33DC-C642-9BAD-1D5CA6FCFBAB}"/>
                </a:ext>
              </a:extLst>
            </p:cNvPr>
            <p:cNvSpPr txBox="1"/>
            <p:nvPr/>
          </p:nvSpPr>
          <p:spPr>
            <a:xfrm>
              <a:off x="5772150" y="4149090"/>
              <a:ext cx="45878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Hit</a:t>
              </a:r>
            </a:p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8D7CF38-D493-0045-B1A3-26C3C1983A07}"/>
                </a:ext>
              </a:extLst>
            </p:cNvPr>
            <p:cNvSpPr txBox="1"/>
            <p:nvPr/>
          </p:nvSpPr>
          <p:spPr>
            <a:xfrm>
              <a:off x="6187440" y="4149090"/>
              <a:ext cx="45878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Hit</a:t>
              </a:r>
            </a:p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4BB643A-970F-0C40-90A2-37556E255E57}"/>
                </a:ext>
              </a:extLst>
            </p:cNvPr>
            <p:cNvSpPr txBox="1"/>
            <p:nvPr/>
          </p:nvSpPr>
          <p:spPr>
            <a:xfrm>
              <a:off x="6591300" y="4149090"/>
              <a:ext cx="45878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Hit</a:t>
              </a:r>
            </a:p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6E0E202-D626-3643-8C70-6FDCE363C427}"/>
                </a:ext>
              </a:extLst>
            </p:cNvPr>
            <p:cNvSpPr txBox="1"/>
            <p:nvPr/>
          </p:nvSpPr>
          <p:spPr>
            <a:xfrm>
              <a:off x="7006590" y="4149090"/>
              <a:ext cx="45878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Hit</a:t>
              </a:r>
            </a:p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DE1D184-4589-5442-8D4C-87B5035C62D9}"/>
                </a:ext>
              </a:extLst>
            </p:cNvPr>
            <p:cNvSpPr txBox="1"/>
            <p:nvPr/>
          </p:nvSpPr>
          <p:spPr>
            <a:xfrm>
              <a:off x="7421880" y="4149090"/>
              <a:ext cx="45878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Hit</a:t>
              </a:r>
            </a:p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2C93773-901C-3F46-9C61-A884B4E9E8A5}"/>
                </a:ext>
              </a:extLst>
            </p:cNvPr>
            <p:cNvSpPr txBox="1"/>
            <p:nvPr/>
          </p:nvSpPr>
          <p:spPr>
            <a:xfrm>
              <a:off x="7837170" y="4149090"/>
              <a:ext cx="45878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Hit</a:t>
              </a:r>
            </a:p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4A7A5D7A-B466-4C42-BFA8-FE369E24302D}"/>
                </a:ext>
              </a:extLst>
            </p:cNvPr>
            <p:cNvSpPr txBox="1"/>
            <p:nvPr/>
          </p:nvSpPr>
          <p:spPr>
            <a:xfrm>
              <a:off x="8380455" y="4287589"/>
              <a:ext cx="6142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Miss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7A6ABF0A-ABA4-954D-BB99-A07BBF2DAC3D}"/>
                </a:ext>
              </a:extLst>
            </p:cNvPr>
            <p:cNvSpPr txBox="1"/>
            <p:nvPr/>
          </p:nvSpPr>
          <p:spPr>
            <a:xfrm>
              <a:off x="5684554" y="6200209"/>
              <a:ext cx="27447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4-way set associative cache</a:t>
              </a:r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C860C102-E63E-8F4D-92E3-AA6C57EF6FF0}"/>
              </a:ext>
            </a:extLst>
          </p:cNvPr>
          <p:cNvSpPr txBox="1"/>
          <p:nvPr/>
        </p:nvSpPr>
        <p:spPr>
          <a:xfrm>
            <a:off x="10267129" y="5383531"/>
            <a:ext cx="7997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Delete</a:t>
            </a:r>
          </a:p>
          <a:p>
            <a:pPr algn="ctr"/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744920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-17462"/>
            <a:ext cx="8229600" cy="1143000"/>
          </a:xfrm>
        </p:spPr>
        <p:txBody>
          <a:bodyPr/>
          <a:lstStyle/>
          <a:p>
            <a:r>
              <a:rPr lang="en-US" dirty="0"/>
              <a:t>Other Replacement Policies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5658" y="1125967"/>
            <a:ext cx="10972800" cy="552831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First-In-First-Out (FIFO)</a:t>
            </a:r>
          </a:p>
          <a:p>
            <a:r>
              <a:rPr lang="en-US" dirty="0"/>
              <a:t>Random (randomly select one)</a:t>
            </a:r>
          </a:p>
          <a:p>
            <a:r>
              <a:rPr lang="en-US" dirty="0" smtClean="0"/>
              <a:t>Pseudo-LRU: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et of bits for each set in the cache, one for each way (2-way, 4-way)</a:t>
            </a:r>
          </a:p>
          <a:p>
            <a:pPr lvl="1"/>
            <a:r>
              <a:rPr lang="en-US" dirty="0" smtClean="0"/>
              <a:t>When set accessed, bit corresponding to the way with the desired block is set</a:t>
            </a:r>
          </a:p>
          <a:p>
            <a:pPr lvl="1"/>
            <a:r>
              <a:rPr lang="en-US" dirty="0" smtClean="0"/>
              <a:t>If all bits are set, reset all but most recently set</a:t>
            </a:r>
          </a:p>
          <a:p>
            <a:pPr lvl="1"/>
            <a:r>
              <a:rPr lang="en-US" dirty="0" smtClean="0"/>
              <a:t>When replacing a block, choose any with bit not set</a:t>
            </a:r>
            <a:endParaRPr lang="en-US" dirty="0"/>
          </a:p>
          <a:p>
            <a:r>
              <a:rPr lang="en-US" dirty="0"/>
              <a:t>In practice</a:t>
            </a:r>
          </a:p>
          <a:p>
            <a:pPr lvl="1"/>
            <a:r>
              <a:rPr lang="en-US" dirty="0"/>
              <a:t>LRU is preferred approach to maximize hit rate</a:t>
            </a:r>
          </a:p>
          <a:p>
            <a:pPr lvl="1"/>
            <a:r>
              <a:rPr lang="en-US" dirty="0"/>
              <a:t>Relatively complex to implement</a:t>
            </a:r>
          </a:p>
          <a:p>
            <a:pPr lvl="1"/>
            <a:r>
              <a:rPr lang="en-US" dirty="0"/>
              <a:t>In practice, usually use random, FIFO, or an approximation to </a:t>
            </a:r>
            <a:r>
              <a:rPr lang="en-US" dirty="0" smtClean="0"/>
              <a:t>LRU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167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1143000"/>
          </a:xfrm>
        </p:spPr>
        <p:txBody>
          <a:bodyPr/>
          <a:lstStyle/>
          <a:p>
            <a:r>
              <a:rPr lang="en-US" dirty="0"/>
              <a:t>Write Policy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9046" y="1066800"/>
            <a:ext cx="10972800" cy="58039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What happens on a write operation?</a:t>
            </a:r>
          </a:p>
          <a:p>
            <a:pPr lvl="1"/>
            <a:r>
              <a:rPr lang="en-US" dirty="0"/>
              <a:t>Hit: write data into cache, but what about main memory (MM)?</a:t>
            </a:r>
          </a:p>
          <a:p>
            <a:r>
              <a:rPr lang="en-US" dirty="0" smtClean="0"/>
              <a:t>Write-through </a:t>
            </a:r>
            <a:r>
              <a:rPr lang="en-US" dirty="0"/>
              <a:t>[write hit]</a:t>
            </a:r>
          </a:p>
          <a:p>
            <a:pPr lvl="1"/>
            <a:r>
              <a:rPr lang="en-US" dirty="0"/>
              <a:t>Immediately update </a:t>
            </a:r>
            <a:r>
              <a:rPr lang="en-US" dirty="0" smtClean="0"/>
              <a:t>MM along with cache</a:t>
            </a:r>
            <a:endParaRPr lang="en-US" dirty="0"/>
          </a:p>
          <a:p>
            <a:pPr lvl="1"/>
            <a:r>
              <a:rPr lang="en-US" dirty="0"/>
              <a:t>May generate unnecessary memory operations</a:t>
            </a:r>
          </a:p>
          <a:p>
            <a:r>
              <a:rPr lang="en-US" dirty="0" smtClean="0"/>
              <a:t>Write-back </a:t>
            </a:r>
            <a:r>
              <a:rPr lang="en-US" dirty="0"/>
              <a:t>(aka Copy Back) [write hit]</a:t>
            </a:r>
          </a:p>
          <a:p>
            <a:pPr lvl="1"/>
            <a:r>
              <a:rPr lang="en-US" dirty="0"/>
              <a:t>Do not update MM on a cache  write hit</a:t>
            </a:r>
          </a:p>
          <a:p>
            <a:pPr lvl="1"/>
            <a:r>
              <a:rPr lang="en-US" dirty="0"/>
              <a:t>Write to MM when data deleted from </a:t>
            </a:r>
            <a:r>
              <a:rPr lang="en-US" dirty="0" smtClean="0"/>
              <a:t>cache (overwritten)</a:t>
            </a:r>
            <a:endParaRPr lang="en-US" dirty="0"/>
          </a:p>
          <a:p>
            <a:pPr lvl="1"/>
            <a:r>
              <a:rPr lang="en-US" dirty="0"/>
              <a:t>”Dirty bit” in cache indicates if the block has been modified</a:t>
            </a:r>
          </a:p>
          <a:p>
            <a:r>
              <a:rPr lang="en-US" dirty="0"/>
              <a:t>Write miss: Do we load block into cache?</a:t>
            </a:r>
          </a:p>
          <a:p>
            <a:pPr lvl="1"/>
            <a:r>
              <a:rPr lang="en-US" dirty="0"/>
              <a:t>No-write allocate (write around): do not load block in cache; typically used for </a:t>
            </a:r>
            <a:r>
              <a:rPr lang="en-US" dirty="0" smtClean="0"/>
              <a:t>write-through </a:t>
            </a:r>
            <a:r>
              <a:rPr lang="en-US" dirty="0"/>
              <a:t>caches</a:t>
            </a:r>
          </a:p>
          <a:p>
            <a:pPr lvl="1"/>
            <a:r>
              <a:rPr lang="en-US" dirty="0"/>
              <a:t>Write allocate: load block in cache; typically used for </a:t>
            </a:r>
            <a:r>
              <a:rPr lang="en-US" dirty="0" smtClean="0"/>
              <a:t>write-back</a:t>
            </a:r>
            <a:endParaRPr lang="en-US" dirty="0"/>
          </a:p>
          <a:p>
            <a:pPr lvl="1"/>
            <a:r>
              <a:rPr lang="en-US" dirty="0"/>
              <a:t>Rationale: consider multiple successive writes to the </a:t>
            </a:r>
            <a:r>
              <a:rPr lang="en-US" dirty="0" smtClean="0"/>
              <a:t>block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060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8710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More on Caches</a:t>
            </a:r>
            <a:br>
              <a:rPr lang="en-US" dirty="0" smtClean="0"/>
            </a:br>
            <a:r>
              <a:rPr lang="en-US" dirty="0" smtClean="0"/>
              <a:t>Part 3: Multilevel Caches and Virtual Memory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 bwMode="auto">
          <a:xfrm>
            <a:off x="1981200" y="4038600"/>
            <a:ext cx="8534400" cy="17526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For use in Fall 2020 CSE6010/CX4010 only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Not for distribution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3577088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2B7FD-CE3F-A942-A26C-2E274782D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39C425-EBBB-E343-89C2-EBB9E90162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8237" y="1478280"/>
            <a:ext cx="10972800" cy="5044440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Cache Blocks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Cache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Design Questions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Placement policy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Replacement policy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Write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policy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dirty="0"/>
              <a:t>Multilevel Caches</a:t>
            </a:r>
          </a:p>
          <a:p>
            <a:r>
              <a:rPr lang="en-US" dirty="0"/>
              <a:t>Virtual Memory</a:t>
            </a:r>
          </a:p>
          <a:p>
            <a:r>
              <a:rPr lang="en-US" dirty="0"/>
              <a:t>Multiprocessor Caches</a:t>
            </a:r>
          </a:p>
          <a:p>
            <a:pPr lvl="1"/>
            <a:r>
              <a:rPr lang="en-US" dirty="0"/>
              <a:t>Cache coherence</a:t>
            </a:r>
          </a:p>
          <a:p>
            <a:pPr lvl="1"/>
            <a:r>
              <a:rPr lang="en-US" dirty="0"/>
              <a:t>False sharing</a:t>
            </a:r>
          </a:p>
        </p:txBody>
      </p:sp>
    </p:spTree>
    <p:extLst>
      <p:ext uri="{BB962C8B-B14F-4D97-AF65-F5344CB8AC3E}">
        <p14:creationId xmlns:p14="http://schemas.microsoft.com/office/powerpoint/2010/main" val="1993222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6440" y="0"/>
            <a:ext cx="8229600" cy="731202"/>
          </a:xfrm>
        </p:spPr>
        <p:txBody>
          <a:bodyPr>
            <a:normAutofit/>
          </a:bodyPr>
          <a:lstStyle/>
          <a:p>
            <a:r>
              <a:rPr lang="en-US" sz="3600" dirty="0"/>
              <a:t>Multi-Level Caches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4725" y="4174848"/>
            <a:ext cx="10972800" cy="2683153"/>
          </a:xfrm>
        </p:spPr>
        <p:txBody>
          <a:bodyPr>
            <a:normAutofit/>
          </a:bodyPr>
          <a:lstStyle/>
          <a:p>
            <a:r>
              <a:rPr lang="en-US" sz="2400" dirty="0"/>
              <a:t>Add second cache (L1 cache: original; add L2 cache)</a:t>
            </a:r>
          </a:p>
          <a:p>
            <a:pPr lvl="1"/>
            <a:r>
              <a:rPr lang="en-US" sz="2400" dirty="0"/>
              <a:t>Good news: L2 cache is larger than the L1 cache</a:t>
            </a:r>
          </a:p>
          <a:p>
            <a:pPr lvl="1"/>
            <a:r>
              <a:rPr lang="en-US" sz="2400" dirty="0"/>
              <a:t>Bad news: L2 cache is slower than the L1 cache</a:t>
            </a:r>
          </a:p>
          <a:p>
            <a:r>
              <a:rPr lang="en-US" sz="2400" dirty="0"/>
              <a:t>If L1 cache misses, check L2 cache; only access MM if L2 also misses</a:t>
            </a:r>
          </a:p>
          <a:p>
            <a:r>
              <a:rPr lang="en-US" sz="2400" dirty="0"/>
              <a:t>Can extend to L3, etc.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807564" y="1203425"/>
            <a:ext cx="1377183" cy="2749560"/>
            <a:chOff x="172616" y="1232703"/>
            <a:chExt cx="2145364" cy="5465019"/>
          </a:xfrm>
        </p:grpSpPr>
        <p:sp>
          <p:nvSpPr>
            <p:cNvPr id="10" name="Rectangle 9"/>
            <p:cNvSpPr/>
            <p:nvPr/>
          </p:nvSpPr>
          <p:spPr>
            <a:xfrm>
              <a:off x="172616" y="1232703"/>
              <a:ext cx="2145364" cy="546501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57200" y="1553453"/>
              <a:ext cx="1540208" cy="369869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</a:rPr>
                <a:t>PC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1640" y="2088052"/>
              <a:ext cx="1540208" cy="369869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</a:rPr>
                <a:t>IR</a:t>
              </a:r>
            </a:p>
          </p:txBody>
        </p:sp>
        <p:sp>
          <p:nvSpPr>
            <p:cNvPr id="13" name="Freeform 12"/>
            <p:cNvSpPr/>
            <p:nvPr/>
          </p:nvSpPr>
          <p:spPr>
            <a:xfrm>
              <a:off x="752114" y="2663061"/>
              <a:ext cx="1035693" cy="406857"/>
            </a:xfrm>
            <a:custGeom>
              <a:avLst/>
              <a:gdLst>
                <a:gd name="connsiteX0" fmla="*/ 0 w 1035693"/>
                <a:gd name="connsiteY0" fmla="*/ 12329 h 406857"/>
                <a:gd name="connsiteX1" fmla="*/ 406880 w 1035693"/>
                <a:gd name="connsiteY1" fmla="*/ 12329 h 406857"/>
                <a:gd name="connsiteX2" fmla="*/ 517847 w 1035693"/>
                <a:gd name="connsiteY2" fmla="*/ 147948 h 406857"/>
                <a:gd name="connsiteX3" fmla="*/ 641143 w 1035693"/>
                <a:gd name="connsiteY3" fmla="*/ 12329 h 406857"/>
                <a:gd name="connsiteX4" fmla="*/ 1035693 w 1035693"/>
                <a:gd name="connsiteY4" fmla="*/ 0 h 406857"/>
                <a:gd name="connsiteX5" fmla="*/ 776770 w 1035693"/>
                <a:gd name="connsiteY5" fmla="*/ 406857 h 406857"/>
                <a:gd name="connsiteX6" fmla="*/ 135627 w 1035693"/>
                <a:gd name="connsiteY6" fmla="*/ 394528 h 406857"/>
                <a:gd name="connsiteX7" fmla="*/ 0 w 1035693"/>
                <a:gd name="connsiteY7" fmla="*/ 12329 h 406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35693" h="406857">
                  <a:moveTo>
                    <a:pt x="0" y="12329"/>
                  </a:moveTo>
                  <a:lnTo>
                    <a:pt x="406880" y="12329"/>
                  </a:lnTo>
                  <a:lnTo>
                    <a:pt x="517847" y="147948"/>
                  </a:lnTo>
                  <a:lnTo>
                    <a:pt x="641143" y="12329"/>
                  </a:lnTo>
                  <a:lnTo>
                    <a:pt x="1035693" y="0"/>
                  </a:lnTo>
                  <a:lnTo>
                    <a:pt x="776770" y="406857"/>
                  </a:lnTo>
                  <a:lnTo>
                    <a:pt x="135627" y="394528"/>
                  </a:lnTo>
                  <a:lnTo>
                    <a:pt x="0" y="12329"/>
                  </a:lnTo>
                  <a:close/>
                </a:path>
              </a:pathLst>
            </a:cu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50422" y="5326123"/>
              <a:ext cx="1385336" cy="1294544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rgbClr val="000000"/>
                  </a:solidFill>
                </a:rPr>
                <a:t>Control</a:t>
              </a:r>
            </a:p>
            <a:p>
              <a:pPr algn="ctr"/>
              <a:r>
                <a:rPr lang="en-US" sz="1400" dirty="0">
                  <a:solidFill>
                    <a:srgbClr val="000000"/>
                  </a:solidFill>
                </a:rPr>
                <a:t>Unit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61640" y="3710211"/>
              <a:ext cx="1540208" cy="369869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61640" y="4080080"/>
              <a:ext cx="1540208" cy="369869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</a:rPr>
                <a:t>Register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61640" y="4449949"/>
              <a:ext cx="1540208" cy="369869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</a:rPr>
                <a:t>File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1640" y="4819818"/>
              <a:ext cx="1540208" cy="369869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0000"/>
                </a:solidFill>
              </a:endParaRPr>
            </a:p>
          </p:txBody>
        </p:sp>
      </p:grpSp>
      <p:sp>
        <p:nvSpPr>
          <p:cNvPr id="6" name="Rectangle 5"/>
          <p:cNvSpPr/>
          <p:nvPr/>
        </p:nvSpPr>
        <p:spPr>
          <a:xfrm>
            <a:off x="8576608" y="1402527"/>
            <a:ext cx="1812463" cy="220551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000000"/>
                </a:solidFill>
              </a:rPr>
              <a:t>Main</a:t>
            </a:r>
          </a:p>
          <a:p>
            <a:pPr algn="ctr"/>
            <a:r>
              <a:rPr lang="en-US" sz="2800" dirty="0">
                <a:solidFill>
                  <a:srgbClr val="000000"/>
                </a:solidFill>
              </a:rPr>
              <a:t>Memory</a:t>
            </a:r>
          </a:p>
          <a:p>
            <a:pPr algn="ctr"/>
            <a:r>
              <a:rPr lang="en-US" sz="2800" dirty="0">
                <a:solidFill>
                  <a:srgbClr val="000000"/>
                </a:solidFill>
              </a:rPr>
              <a:t>(MM)</a:t>
            </a:r>
          </a:p>
        </p:txBody>
      </p:sp>
      <p:sp>
        <p:nvSpPr>
          <p:cNvPr id="7" name="Rectangle 6"/>
          <p:cNvSpPr/>
          <p:nvPr/>
        </p:nvSpPr>
        <p:spPr>
          <a:xfrm>
            <a:off x="4088548" y="2127766"/>
            <a:ext cx="1232968" cy="73058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000000"/>
                </a:solidFill>
              </a:rPr>
              <a:t>Level 1</a:t>
            </a:r>
          </a:p>
          <a:p>
            <a:pPr algn="ctr"/>
            <a:r>
              <a:rPr lang="en-US" sz="2000" dirty="0">
                <a:solidFill>
                  <a:srgbClr val="000000"/>
                </a:solidFill>
              </a:rPr>
              <a:t>Cache</a:t>
            </a:r>
          </a:p>
        </p:txBody>
      </p:sp>
      <p:sp>
        <p:nvSpPr>
          <p:cNvPr id="8" name="Left-Right Arrow 7"/>
          <p:cNvSpPr/>
          <p:nvPr/>
        </p:nvSpPr>
        <p:spPr>
          <a:xfrm>
            <a:off x="3151492" y="2240316"/>
            <a:ext cx="826088" cy="419186"/>
          </a:xfrm>
          <a:prstGeom prst="leftRightArrow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Left-Right Arrow 8"/>
          <p:cNvSpPr/>
          <p:nvPr/>
        </p:nvSpPr>
        <p:spPr>
          <a:xfrm>
            <a:off x="5424597" y="2269441"/>
            <a:ext cx="826088" cy="419186"/>
          </a:xfrm>
          <a:prstGeom prst="leftRightArrow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410978" y="1925511"/>
            <a:ext cx="1232968" cy="115246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000000"/>
                </a:solidFill>
              </a:rPr>
              <a:t>Level 2</a:t>
            </a:r>
          </a:p>
          <a:p>
            <a:pPr algn="ctr"/>
            <a:r>
              <a:rPr lang="en-US" sz="2000" dirty="0">
                <a:solidFill>
                  <a:srgbClr val="000000"/>
                </a:solidFill>
              </a:rPr>
              <a:t>Cache</a:t>
            </a:r>
          </a:p>
        </p:txBody>
      </p:sp>
      <p:sp>
        <p:nvSpPr>
          <p:cNvPr id="20" name="Left-Right Arrow 19"/>
          <p:cNvSpPr/>
          <p:nvPr/>
        </p:nvSpPr>
        <p:spPr>
          <a:xfrm>
            <a:off x="7747027" y="2252122"/>
            <a:ext cx="826088" cy="419186"/>
          </a:xfrm>
          <a:prstGeom prst="leftRightArrow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210092-102F-2A49-859B-A07BD0238BE6}"/>
              </a:ext>
            </a:extLst>
          </p:cNvPr>
          <p:cNvSpPr txBox="1"/>
          <p:nvPr/>
        </p:nvSpPr>
        <p:spPr>
          <a:xfrm>
            <a:off x="514591" y="624841"/>
            <a:ext cx="100545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Basic idea: Reduce cost of a cache miss with another cache memory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BA97521-059C-7E49-8229-DC176DB3DB3C}"/>
              </a:ext>
            </a:extLst>
          </p:cNvPr>
          <p:cNvSpPr txBox="1"/>
          <p:nvPr/>
        </p:nvSpPr>
        <p:spPr>
          <a:xfrm>
            <a:off x="3870960" y="3004785"/>
            <a:ext cx="17027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256 K Bytes</a:t>
            </a:r>
          </a:p>
          <a:p>
            <a:pPr algn="ctr"/>
            <a:r>
              <a:rPr lang="en-US" dirty="0"/>
              <a:t>1 ns access time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2E039BD-CFCB-724E-AB61-B037412B527F}"/>
              </a:ext>
            </a:extLst>
          </p:cNvPr>
          <p:cNvSpPr txBox="1"/>
          <p:nvPr/>
        </p:nvSpPr>
        <p:spPr>
          <a:xfrm>
            <a:off x="6067970" y="3126705"/>
            <a:ext cx="18197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4 M Bytes</a:t>
            </a:r>
          </a:p>
          <a:p>
            <a:pPr algn="ctr"/>
            <a:r>
              <a:rPr lang="en-US" dirty="0"/>
              <a:t>10 ns access time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B8F4986-FE2F-814D-8D01-4E2F6B09F366}"/>
              </a:ext>
            </a:extLst>
          </p:cNvPr>
          <p:cNvSpPr txBox="1"/>
          <p:nvPr/>
        </p:nvSpPr>
        <p:spPr>
          <a:xfrm>
            <a:off x="8465552" y="3629625"/>
            <a:ext cx="19367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8 G Bytes</a:t>
            </a:r>
          </a:p>
          <a:p>
            <a:pPr algn="ctr"/>
            <a:r>
              <a:rPr lang="en-US" dirty="0"/>
              <a:t>100 ns access time</a:t>
            </a:r>
          </a:p>
        </p:txBody>
      </p:sp>
    </p:spTree>
    <p:extLst>
      <p:ext uri="{BB962C8B-B14F-4D97-AF65-F5344CB8AC3E}">
        <p14:creationId xmlns:p14="http://schemas.microsoft.com/office/powerpoint/2010/main" val="1739352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98155-EA1B-284E-A3A4-8E4D7BF3B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-14922"/>
            <a:ext cx="8229600" cy="1143000"/>
          </a:xfrm>
        </p:spPr>
        <p:txBody>
          <a:bodyPr/>
          <a:lstStyle/>
          <a:p>
            <a:r>
              <a:rPr lang="en-US" dirty="0"/>
              <a:t>Cache Access Time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FBC23B-260C-E542-B71A-C297B63F5C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563" y="868680"/>
            <a:ext cx="10972800" cy="2697480"/>
          </a:xfrm>
        </p:spPr>
        <p:txBody>
          <a:bodyPr>
            <a:normAutofit/>
          </a:bodyPr>
          <a:lstStyle/>
          <a:p>
            <a:r>
              <a:rPr lang="en-US" dirty="0" smtClean="0"/>
              <a:t>Consider the case with L1 </a:t>
            </a:r>
            <a:r>
              <a:rPr lang="en-US" dirty="0"/>
              <a:t>cache only</a:t>
            </a:r>
          </a:p>
          <a:p>
            <a:pPr lvl="1"/>
            <a:r>
              <a:rPr lang="en-US" dirty="0"/>
              <a:t>95% hit rate</a:t>
            </a:r>
          </a:p>
          <a:p>
            <a:pPr lvl="1"/>
            <a:r>
              <a:rPr lang="en-US" dirty="0"/>
              <a:t>Cache: 1ns (hit), MM: 100 ns (</a:t>
            </a:r>
            <a:r>
              <a:rPr lang="en-US" dirty="0" smtClean="0"/>
              <a:t>miss, including cache access)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What is the average access time? 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E7A70A0-3F7F-F447-A2E0-9AB2048DDC60}"/>
              </a:ext>
            </a:extLst>
          </p:cNvPr>
          <p:cNvSpPr txBox="1">
            <a:spLocks/>
          </p:cNvSpPr>
          <p:nvPr/>
        </p:nvSpPr>
        <p:spPr>
          <a:xfrm>
            <a:off x="631324" y="3474720"/>
            <a:ext cx="10972800" cy="3550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Consider the case with L1 </a:t>
            </a:r>
            <a:r>
              <a:rPr lang="en-US" dirty="0"/>
              <a:t>cache + L2 cache</a:t>
            </a:r>
          </a:p>
          <a:p>
            <a:pPr lvl="1"/>
            <a:r>
              <a:rPr lang="en-US" dirty="0"/>
              <a:t>95% hit rate in L1; 99% in L1 or </a:t>
            </a:r>
            <a:r>
              <a:rPr lang="en-US" dirty="0" smtClean="0"/>
              <a:t>L2</a:t>
            </a:r>
            <a:endParaRPr lang="en-US" dirty="0"/>
          </a:p>
          <a:p>
            <a:pPr lvl="1"/>
            <a:r>
              <a:rPr lang="en-US" dirty="0"/>
              <a:t>L1: 1 ns; L2: 10 ns; MM: 100 </a:t>
            </a:r>
            <a:r>
              <a:rPr lang="en-US" dirty="0" smtClean="0"/>
              <a:t>ns</a:t>
            </a:r>
          </a:p>
          <a:p>
            <a:pPr marL="0" indent="0">
              <a:buNone/>
            </a:pPr>
            <a:r>
              <a:rPr lang="en-US" dirty="0" smtClean="0"/>
              <a:t>What is the average access time?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(It will help to calculate L1 miss + L2 hit: what %?</a:t>
            </a:r>
          </a:p>
          <a:p>
            <a:pPr marL="0" indent="0">
              <a:buNone/>
            </a:pPr>
            <a:r>
              <a:rPr lang="en-US" dirty="0" smtClean="0"/>
              <a:t>What is the performance increase over L1 cache only?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0918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98155-EA1B-284E-A3A4-8E4D7BF3B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-14922"/>
            <a:ext cx="8229600" cy="1143000"/>
          </a:xfrm>
        </p:spPr>
        <p:txBody>
          <a:bodyPr/>
          <a:lstStyle/>
          <a:p>
            <a:r>
              <a:rPr lang="en-US" dirty="0"/>
              <a:t>Cache Access Time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FBC23B-260C-E542-B71A-C297B63F5C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563" y="868680"/>
            <a:ext cx="10972800" cy="269748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L1 cache only</a:t>
            </a:r>
          </a:p>
          <a:p>
            <a:pPr lvl="1"/>
            <a:r>
              <a:rPr lang="en-US" dirty="0"/>
              <a:t>95% hit rate</a:t>
            </a:r>
          </a:p>
          <a:p>
            <a:pPr lvl="1"/>
            <a:r>
              <a:rPr lang="en-US" dirty="0"/>
              <a:t>Cache: 1ns (hit), MM: 100 ns (</a:t>
            </a:r>
            <a:r>
              <a:rPr lang="en-US" dirty="0" smtClean="0"/>
              <a:t>miss, including cache access)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Average </a:t>
            </a:r>
            <a:r>
              <a:rPr lang="en-US" dirty="0"/>
              <a:t>access time: 0.95*1 + 0.05*100 = 5.95 ns</a:t>
            </a:r>
          </a:p>
          <a:p>
            <a:pPr marL="0" indent="0">
              <a:buNone/>
            </a:pPr>
            <a:r>
              <a:rPr lang="en-US" dirty="0"/>
              <a:t>(~6x performance reduction due to misses)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E7A70A0-3F7F-F447-A2E0-9AB2048DDC60}"/>
              </a:ext>
            </a:extLst>
          </p:cNvPr>
          <p:cNvSpPr txBox="1">
            <a:spLocks/>
          </p:cNvSpPr>
          <p:nvPr/>
        </p:nvSpPr>
        <p:spPr>
          <a:xfrm>
            <a:off x="631324" y="3474720"/>
            <a:ext cx="10972800" cy="3550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L1 cache + L2 cache</a:t>
            </a:r>
          </a:p>
          <a:p>
            <a:pPr lvl="1"/>
            <a:r>
              <a:rPr lang="en-US" dirty="0"/>
              <a:t>95% hit rate in L1; 99% in L1 or L2 (4% miss L1, hit L2)</a:t>
            </a:r>
          </a:p>
          <a:p>
            <a:pPr lvl="1"/>
            <a:r>
              <a:rPr lang="en-US" dirty="0"/>
              <a:t>L1: 1 ns; L2: 10 ns; MM: 100 ns</a:t>
            </a:r>
          </a:p>
          <a:p>
            <a:pPr marL="0" indent="0">
              <a:buNone/>
            </a:pPr>
            <a:r>
              <a:rPr lang="en-US" dirty="0" smtClean="0"/>
              <a:t>Average </a:t>
            </a:r>
            <a:r>
              <a:rPr lang="en-US" dirty="0"/>
              <a:t>access time: 0.95*1+0.04*10+0.01*100 = 2.35 ns</a:t>
            </a:r>
          </a:p>
          <a:p>
            <a:pPr marL="0" indent="0">
              <a:buNone/>
            </a:pPr>
            <a:r>
              <a:rPr lang="en-US" dirty="0"/>
              <a:t>(2.35x performance reduction due to misses)</a:t>
            </a:r>
          </a:p>
          <a:p>
            <a:pPr marL="0" indent="0">
              <a:buNone/>
            </a:pPr>
            <a:r>
              <a:rPr lang="en-US" dirty="0"/>
              <a:t>(over 2x faster than having only an L1 cache)</a:t>
            </a:r>
          </a:p>
        </p:txBody>
      </p:sp>
    </p:spTree>
    <p:extLst>
      <p:ext uri="{BB962C8B-B14F-4D97-AF65-F5344CB8AC3E}">
        <p14:creationId xmlns:p14="http://schemas.microsoft.com/office/powerpoint/2010/main" val="1969847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 </a:t>
            </a:r>
            <a:r>
              <a:rPr lang="en-US" dirty="0" smtClean="0"/>
              <a:t>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939" y="1435100"/>
            <a:ext cx="10972800" cy="5245100"/>
          </a:xfrm>
        </p:spPr>
        <p:txBody>
          <a:bodyPr>
            <a:normAutofit/>
          </a:bodyPr>
          <a:lstStyle/>
          <a:p>
            <a:r>
              <a:rPr lang="en-US" dirty="0" smtClean="0"/>
              <a:t>A cache is a small memory located close to the CPU</a:t>
            </a:r>
          </a:p>
          <a:p>
            <a:pPr lvl="1"/>
            <a:r>
              <a:rPr lang="en-US" dirty="0" smtClean="0"/>
              <a:t>Frequently used items can be kept here</a:t>
            </a:r>
          </a:p>
          <a:p>
            <a:pPr lvl="1"/>
            <a:r>
              <a:rPr lang="en-US" dirty="0" smtClean="0"/>
              <a:t>Fast access; caches misses are costly</a:t>
            </a:r>
          </a:p>
          <a:p>
            <a:r>
              <a:rPr lang="en-US" dirty="0" smtClean="0"/>
              <a:t>Cache is not visible to the instruction set</a:t>
            </a:r>
          </a:p>
          <a:p>
            <a:r>
              <a:rPr lang="en-US" dirty="0" smtClean="0"/>
              <a:t>Caches work because of temporal and spatial locality of reference</a:t>
            </a:r>
          </a:p>
          <a:p>
            <a:pPr lvl="1"/>
            <a:r>
              <a:rPr lang="en-US" dirty="0" smtClean="0"/>
              <a:t>Temporal locality: Item recently used is likely to be used again, so once in cache no need to reload the same item from memory</a:t>
            </a:r>
          </a:p>
          <a:p>
            <a:pPr lvl="1"/>
            <a:r>
              <a:rPr lang="en-US" dirty="0" smtClean="0"/>
              <a:t>Spatial locality: Items with memory locations near recently used items are likely to be used soon; </a:t>
            </a:r>
            <a:r>
              <a:rPr lang="en-US" dirty="0" smtClean="0">
                <a:solidFill>
                  <a:srgbClr val="FF0000"/>
                </a:solidFill>
              </a:rPr>
              <a:t>how is this actually exploited?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202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46038"/>
            <a:ext cx="8229600" cy="847300"/>
          </a:xfrm>
        </p:spPr>
        <p:txBody>
          <a:bodyPr>
            <a:normAutofit/>
          </a:bodyPr>
          <a:lstStyle/>
          <a:p>
            <a:r>
              <a:rPr lang="en-US" sz="3600" dirty="0"/>
              <a:t>Virtual 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6306" y="3440784"/>
            <a:ext cx="11048505" cy="3417216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Use main memory as a “cache” for storage on disk</a:t>
            </a:r>
          </a:p>
          <a:p>
            <a:pPr lvl="1"/>
            <a:r>
              <a:rPr lang="en-US" dirty="0"/>
              <a:t>Each “block” is called a “</a:t>
            </a:r>
            <a:r>
              <a:rPr lang="en-US" dirty="0">
                <a:solidFill>
                  <a:srgbClr val="FF0000"/>
                </a:solidFill>
              </a:rPr>
              <a:t>page</a:t>
            </a:r>
            <a:r>
              <a:rPr lang="en-US" dirty="0"/>
              <a:t>” (4 KB or 8 KB typical)</a:t>
            </a:r>
          </a:p>
          <a:p>
            <a:pPr lvl="1"/>
            <a:r>
              <a:rPr lang="en-US" dirty="0"/>
              <a:t>Unlike cache, paging is implemented (mostly) with software</a:t>
            </a:r>
          </a:p>
          <a:p>
            <a:pPr lvl="1"/>
            <a:r>
              <a:rPr lang="en-US" dirty="0"/>
              <a:t>If read/write is to a page </a:t>
            </a:r>
            <a:r>
              <a:rPr lang="en-US" i="1" dirty="0"/>
              <a:t>not</a:t>
            </a:r>
            <a:r>
              <a:rPr lang="en-US" dirty="0"/>
              <a:t> in memory (</a:t>
            </a:r>
            <a:r>
              <a:rPr lang="en-US" dirty="0" smtClean="0"/>
              <a:t>miss—called a </a:t>
            </a:r>
            <a:r>
              <a:rPr lang="en-US" i="1" dirty="0" smtClean="0"/>
              <a:t>page fault</a:t>
            </a:r>
            <a:r>
              <a:rPr lang="en-US" dirty="0" smtClean="0"/>
              <a:t>), </a:t>
            </a:r>
            <a:r>
              <a:rPr lang="en-US" dirty="0"/>
              <a:t>initiate disk I/O to load the page, suspend the process (run another process)</a:t>
            </a:r>
          </a:p>
          <a:p>
            <a:r>
              <a:rPr lang="en-US" dirty="0"/>
              <a:t>In principle, programs that use more memory than the amount of physical main memory on the machine!</a:t>
            </a:r>
          </a:p>
          <a:p>
            <a:pPr lvl="1"/>
            <a:r>
              <a:rPr lang="en-US" dirty="0"/>
              <a:t>Keep in mind disk </a:t>
            </a:r>
            <a:r>
              <a:rPr lang="en-US" dirty="0" smtClean="0"/>
              <a:t>speeds </a:t>
            </a:r>
            <a:r>
              <a:rPr lang="en-US" dirty="0"/>
              <a:t>c</a:t>
            </a:r>
            <a:r>
              <a:rPr lang="en-US" dirty="0" smtClean="0"/>
              <a:t>an </a:t>
            </a:r>
            <a:r>
              <a:rPr lang="en-US" dirty="0"/>
              <a:t>be extremely </a:t>
            </a:r>
            <a:r>
              <a:rPr lang="en-US" dirty="0" smtClean="0"/>
              <a:t>slow!</a:t>
            </a:r>
            <a:endParaRPr lang="en-US" dirty="0"/>
          </a:p>
          <a:p>
            <a:r>
              <a:rPr lang="en-US" dirty="0"/>
              <a:t>Virtual memory used to keep programs executing on the same machine from interfering with each other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FC24CDF-F5F2-3A41-88C9-B5D07570C813}"/>
              </a:ext>
            </a:extLst>
          </p:cNvPr>
          <p:cNvGrpSpPr/>
          <p:nvPr/>
        </p:nvGrpSpPr>
        <p:grpSpPr>
          <a:xfrm>
            <a:off x="1724964" y="604676"/>
            <a:ext cx="8861225" cy="2749560"/>
            <a:chOff x="200963" y="934613"/>
            <a:chExt cx="8861225" cy="2749560"/>
          </a:xfrm>
        </p:grpSpPr>
        <p:grpSp>
          <p:nvGrpSpPr>
            <p:cNvPr id="5" name="Group 4"/>
            <p:cNvGrpSpPr/>
            <p:nvPr/>
          </p:nvGrpSpPr>
          <p:grpSpPr>
            <a:xfrm>
              <a:off x="200963" y="934613"/>
              <a:ext cx="1377183" cy="2749560"/>
              <a:chOff x="172616" y="1232703"/>
              <a:chExt cx="2145364" cy="5465019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172616" y="1232703"/>
                <a:ext cx="2145364" cy="546501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457200" y="1553453"/>
                <a:ext cx="1540208" cy="369869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rgbClr val="000000"/>
                    </a:solidFill>
                  </a:rPr>
                  <a:t>PC</a:t>
                </a: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461640" y="2088052"/>
                <a:ext cx="1540208" cy="369869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rgbClr val="000000"/>
                    </a:solidFill>
                  </a:rPr>
                  <a:t>IR</a:t>
                </a:r>
              </a:p>
            </p:txBody>
          </p:sp>
          <p:sp>
            <p:nvSpPr>
              <p:cNvPr id="13" name="Freeform 12"/>
              <p:cNvSpPr/>
              <p:nvPr/>
            </p:nvSpPr>
            <p:spPr>
              <a:xfrm>
                <a:off x="752114" y="2663061"/>
                <a:ext cx="1035693" cy="406857"/>
              </a:xfrm>
              <a:custGeom>
                <a:avLst/>
                <a:gdLst>
                  <a:gd name="connsiteX0" fmla="*/ 0 w 1035693"/>
                  <a:gd name="connsiteY0" fmla="*/ 12329 h 406857"/>
                  <a:gd name="connsiteX1" fmla="*/ 406880 w 1035693"/>
                  <a:gd name="connsiteY1" fmla="*/ 12329 h 406857"/>
                  <a:gd name="connsiteX2" fmla="*/ 517847 w 1035693"/>
                  <a:gd name="connsiteY2" fmla="*/ 147948 h 406857"/>
                  <a:gd name="connsiteX3" fmla="*/ 641143 w 1035693"/>
                  <a:gd name="connsiteY3" fmla="*/ 12329 h 406857"/>
                  <a:gd name="connsiteX4" fmla="*/ 1035693 w 1035693"/>
                  <a:gd name="connsiteY4" fmla="*/ 0 h 406857"/>
                  <a:gd name="connsiteX5" fmla="*/ 776770 w 1035693"/>
                  <a:gd name="connsiteY5" fmla="*/ 406857 h 406857"/>
                  <a:gd name="connsiteX6" fmla="*/ 135627 w 1035693"/>
                  <a:gd name="connsiteY6" fmla="*/ 394528 h 406857"/>
                  <a:gd name="connsiteX7" fmla="*/ 0 w 1035693"/>
                  <a:gd name="connsiteY7" fmla="*/ 12329 h 4068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35693" h="406857">
                    <a:moveTo>
                      <a:pt x="0" y="12329"/>
                    </a:moveTo>
                    <a:lnTo>
                      <a:pt x="406880" y="12329"/>
                    </a:lnTo>
                    <a:lnTo>
                      <a:pt x="517847" y="147948"/>
                    </a:lnTo>
                    <a:lnTo>
                      <a:pt x="641143" y="12329"/>
                    </a:lnTo>
                    <a:lnTo>
                      <a:pt x="1035693" y="0"/>
                    </a:lnTo>
                    <a:lnTo>
                      <a:pt x="776770" y="406857"/>
                    </a:lnTo>
                    <a:lnTo>
                      <a:pt x="135627" y="394528"/>
                    </a:lnTo>
                    <a:lnTo>
                      <a:pt x="0" y="1232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550422" y="5326123"/>
                <a:ext cx="1385336" cy="1294544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rgbClr val="000000"/>
                    </a:solidFill>
                  </a:rPr>
                  <a:t>Control</a:t>
                </a:r>
              </a:p>
              <a:p>
                <a:pPr algn="ctr"/>
                <a:r>
                  <a:rPr lang="en-US" sz="1400" dirty="0">
                    <a:solidFill>
                      <a:srgbClr val="000000"/>
                    </a:solidFill>
                  </a:rPr>
                  <a:t>Unit</a:t>
                </a: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461640" y="3710211"/>
                <a:ext cx="1540208" cy="369869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461640" y="4080080"/>
                <a:ext cx="1540208" cy="369869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rgbClr val="000000"/>
                    </a:solidFill>
                  </a:rPr>
                  <a:t>Register</a:t>
                </a:r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461640" y="4449949"/>
                <a:ext cx="1540208" cy="369869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rgbClr val="000000"/>
                    </a:solidFill>
                  </a:rPr>
                  <a:t>File</a:t>
                </a:r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461640" y="4819818"/>
                <a:ext cx="1540208" cy="369869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6" name="Rectangle 5"/>
            <p:cNvSpPr/>
            <p:nvPr/>
          </p:nvSpPr>
          <p:spPr>
            <a:xfrm>
              <a:off x="5880845" y="1133715"/>
              <a:ext cx="1812463" cy="220551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rgbClr val="000000"/>
                  </a:solidFill>
                </a:rPr>
                <a:t>Main</a:t>
              </a:r>
            </a:p>
            <a:p>
              <a:pPr algn="ctr"/>
              <a:r>
                <a:rPr lang="en-US" sz="2800" dirty="0">
                  <a:solidFill>
                    <a:srgbClr val="000000"/>
                  </a:solidFill>
                </a:rPr>
                <a:t>Memory</a:t>
              </a:r>
            </a:p>
            <a:p>
              <a:pPr algn="ctr"/>
              <a:r>
                <a:rPr lang="en-US" sz="2800" dirty="0">
                  <a:solidFill>
                    <a:srgbClr val="000000"/>
                  </a:solidFill>
                </a:rPr>
                <a:t>(MM)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2168231" y="1848629"/>
              <a:ext cx="1232968" cy="73058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rgbClr val="000000"/>
                  </a:solidFill>
                </a:rPr>
                <a:t>Level 1</a:t>
              </a:r>
            </a:p>
            <a:p>
              <a:pPr algn="ctr"/>
              <a:r>
                <a:rPr lang="en-US" sz="2000" dirty="0">
                  <a:solidFill>
                    <a:srgbClr val="000000"/>
                  </a:solidFill>
                </a:rPr>
                <a:t>Cache</a:t>
              </a:r>
            </a:p>
          </p:txBody>
        </p:sp>
        <p:sp>
          <p:nvSpPr>
            <p:cNvPr id="8" name="Left-Right Arrow 7"/>
            <p:cNvSpPr/>
            <p:nvPr/>
          </p:nvSpPr>
          <p:spPr>
            <a:xfrm>
              <a:off x="1544892" y="1971504"/>
              <a:ext cx="623339" cy="419186"/>
            </a:xfrm>
            <a:prstGeom prst="leftRightArrow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024538" y="1656699"/>
              <a:ext cx="1232968" cy="115246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rgbClr val="000000"/>
                  </a:solidFill>
                </a:rPr>
                <a:t>Level 2</a:t>
              </a:r>
            </a:p>
            <a:p>
              <a:pPr algn="ctr"/>
              <a:r>
                <a:rPr lang="en-US" sz="2000" dirty="0">
                  <a:solidFill>
                    <a:srgbClr val="000000"/>
                  </a:solidFill>
                </a:rPr>
                <a:t>Cache</a:t>
              </a:r>
            </a:p>
          </p:txBody>
        </p:sp>
        <p:sp>
          <p:nvSpPr>
            <p:cNvPr id="21" name="Left-Right Arrow 20"/>
            <p:cNvSpPr/>
            <p:nvPr/>
          </p:nvSpPr>
          <p:spPr>
            <a:xfrm>
              <a:off x="3401199" y="1983310"/>
              <a:ext cx="623339" cy="419186"/>
            </a:xfrm>
            <a:prstGeom prst="leftRightArrow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2" name="Left-Right Arrow 21"/>
            <p:cNvSpPr/>
            <p:nvPr/>
          </p:nvSpPr>
          <p:spPr>
            <a:xfrm>
              <a:off x="5257506" y="1983310"/>
              <a:ext cx="623339" cy="419186"/>
            </a:xfrm>
            <a:prstGeom prst="leftRightArrow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3" name="Left-Right Arrow 22"/>
            <p:cNvSpPr/>
            <p:nvPr/>
          </p:nvSpPr>
          <p:spPr>
            <a:xfrm>
              <a:off x="7693308" y="1988393"/>
              <a:ext cx="623339" cy="419186"/>
            </a:xfrm>
            <a:prstGeom prst="leftRightArrow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4" name="Can 23"/>
            <p:cNvSpPr/>
            <p:nvPr/>
          </p:nvSpPr>
          <p:spPr>
            <a:xfrm>
              <a:off x="8349769" y="1282077"/>
              <a:ext cx="712419" cy="1960457"/>
            </a:xfrm>
            <a:prstGeom prst="can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rgbClr val="000000"/>
                  </a:solidFill>
                </a:rPr>
                <a:t>Disk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80305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7910" y="35150"/>
            <a:ext cx="8556174" cy="1143000"/>
          </a:xfrm>
        </p:spPr>
        <p:txBody>
          <a:bodyPr/>
          <a:lstStyle/>
          <a:p>
            <a:r>
              <a:rPr lang="en-US" dirty="0"/>
              <a:t>Working Set and Thrashing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2496" y="1144814"/>
            <a:ext cx="10972800" cy="558255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For any period of time during a program’s execution it will have some set of pages it will access</a:t>
            </a:r>
          </a:p>
          <a:p>
            <a:pPr lvl="1"/>
            <a:r>
              <a:rPr lang="en-US" dirty="0"/>
              <a:t>Consider the execution of a function or loop</a:t>
            </a:r>
          </a:p>
          <a:p>
            <a:pPr lvl="1"/>
            <a:r>
              <a:rPr lang="en-US" dirty="0"/>
              <a:t>Access memory for code, local variables (stack), dynamically allocated memory, global variables</a:t>
            </a:r>
          </a:p>
          <a:p>
            <a:r>
              <a:rPr lang="en-US" dirty="0"/>
              <a:t>This preferred set of pages is called the </a:t>
            </a:r>
            <a:r>
              <a:rPr lang="en-US" dirty="0">
                <a:solidFill>
                  <a:srgbClr val="FF0000"/>
                </a:solidFill>
              </a:rPr>
              <a:t>working set</a:t>
            </a:r>
          </a:p>
          <a:p>
            <a:r>
              <a:rPr lang="en-US" dirty="0"/>
              <a:t>What happens when execution switches to another process?</a:t>
            </a:r>
          </a:p>
          <a:p>
            <a:r>
              <a:rPr lang="en-US" dirty="0"/>
              <a:t>Danger: If a program spends most of its time loading its working set into memory, then gives up the CPU to another process, it gets little real work accomplished. This is called </a:t>
            </a:r>
            <a:r>
              <a:rPr lang="en-US" dirty="0">
                <a:solidFill>
                  <a:srgbClr val="FF0000"/>
                </a:solidFill>
              </a:rPr>
              <a:t>thrashing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37349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46038"/>
            <a:ext cx="8229600" cy="847300"/>
          </a:xfrm>
        </p:spPr>
        <p:txBody>
          <a:bodyPr>
            <a:normAutofit/>
          </a:bodyPr>
          <a:lstStyle/>
          <a:p>
            <a:r>
              <a:rPr lang="en-US" sz="3600" dirty="0"/>
              <a:t>Virtual Machines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7282" y="4278089"/>
            <a:ext cx="10972800" cy="256902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Encapsulate a program, operating system, memory, I/O devices into a virtual machine (VM)</a:t>
            </a:r>
          </a:p>
          <a:p>
            <a:pPr lvl="1"/>
            <a:r>
              <a:rPr lang="en-US" dirty="0"/>
              <a:t>Each VM can run a different operating system</a:t>
            </a:r>
          </a:p>
          <a:p>
            <a:pPr lvl="1"/>
            <a:r>
              <a:rPr lang="en-US" dirty="0"/>
              <a:t>System switches execution among different VMs on the physical hardware</a:t>
            </a:r>
          </a:p>
          <a:p>
            <a:pPr lvl="1"/>
            <a:r>
              <a:rPr lang="en-US" dirty="0"/>
              <a:t>System makes sure VMs do not interfere with each other</a:t>
            </a:r>
          </a:p>
          <a:p>
            <a:r>
              <a:rPr lang="en-US" dirty="0"/>
              <a:t>Used in cloud computing systems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4729715-8FF6-FB48-8E2C-04BE953AE64F}"/>
              </a:ext>
            </a:extLst>
          </p:cNvPr>
          <p:cNvGrpSpPr/>
          <p:nvPr/>
        </p:nvGrpSpPr>
        <p:grpSpPr>
          <a:xfrm>
            <a:off x="4855018" y="794659"/>
            <a:ext cx="4397828" cy="1534886"/>
            <a:chOff x="1719943" y="1469571"/>
            <a:chExt cx="5007428" cy="2209800"/>
          </a:xfrm>
        </p:grpSpPr>
        <p:grpSp>
          <p:nvGrpSpPr>
            <p:cNvPr id="5" name="Group 4"/>
            <p:cNvGrpSpPr/>
            <p:nvPr/>
          </p:nvGrpSpPr>
          <p:grpSpPr>
            <a:xfrm>
              <a:off x="1905000" y="1600200"/>
              <a:ext cx="968546" cy="1860424"/>
              <a:chOff x="172616" y="1232703"/>
              <a:chExt cx="2145364" cy="5465019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172616" y="1232703"/>
                <a:ext cx="2145364" cy="546501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457200" y="1553453"/>
                <a:ext cx="1540208" cy="369869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rgbClr val="000000"/>
                    </a:solidFill>
                  </a:rPr>
                  <a:t>PC</a:t>
                </a: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461640" y="2088052"/>
                <a:ext cx="1540208" cy="369869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rgbClr val="000000"/>
                    </a:solidFill>
                  </a:rPr>
                  <a:t>IR</a:t>
                </a:r>
              </a:p>
            </p:txBody>
          </p:sp>
          <p:sp>
            <p:nvSpPr>
              <p:cNvPr id="13" name="Freeform 12"/>
              <p:cNvSpPr/>
              <p:nvPr/>
            </p:nvSpPr>
            <p:spPr>
              <a:xfrm>
                <a:off x="752114" y="2663061"/>
                <a:ext cx="1035693" cy="406857"/>
              </a:xfrm>
              <a:custGeom>
                <a:avLst/>
                <a:gdLst>
                  <a:gd name="connsiteX0" fmla="*/ 0 w 1035693"/>
                  <a:gd name="connsiteY0" fmla="*/ 12329 h 406857"/>
                  <a:gd name="connsiteX1" fmla="*/ 406880 w 1035693"/>
                  <a:gd name="connsiteY1" fmla="*/ 12329 h 406857"/>
                  <a:gd name="connsiteX2" fmla="*/ 517847 w 1035693"/>
                  <a:gd name="connsiteY2" fmla="*/ 147948 h 406857"/>
                  <a:gd name="connsiteX3" fmla="*/ 641143 w 1035693"/>
                  <a:gd name="connsiteY3" fmla="*/ 12329 h 406857"/>
                  <a:gd name="connsiteX4" fmla="*/ 1035693 w 1035693"/>
                  <a:gd name="connsiteY4" fmla="*/ 0 h 406857"/>
                  <a:gd name="connsiteX5" fmla="*/ 776770 w 1035693"/>
                  <a:gd name="connsiteY5" fmla="*/ 406857 h 406857"/>
                  <a:gd name="connsiteX6" fmla="*/ 135627 w 1035693"/>
                  <a:gd name="connsiteY6" fmla="*/ 394528 h 406857"/>
                  <a:gd name="connsiteX7" fmla="*/ 0 w 1035693"/>
                  <a:gd name="connsiteY7" fmla="*/ 12329 h 4068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35693" h="406857">
                    <a:moveTo>
                      <a:pt x="0" y="12329"/>
                    </a:moveTo>
                    <a:lnTo>
                      <a:pt x="406880" y="12329"/>
                    </a:lnTo>
                    <a:lnTo>
                      <a:pt x="517847" y="147948"/>
                    </a:lnTo>
                    <a:lnTo>
                      <a:pt x="641143" y="12329"/>
                    </a:lnTo>
                    <a:lnTo>
                      <a:pt x="1035693" y="0"/>
                    </a:lnTo>
                    <a:lnTo>
                      <a:pt x="776770" y="406857"/>
                    </a:lnTo>
                    <a:lnTo>
                      <a:pt x="135627" y="394528"/>
                    </a:lnTo>
                    <a:lnTo>
                      <a:pt x="0" y="1232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550422" y="5326123"/>
                <a:ext cx="1385336" cy="1294544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>
                    <a:solidFill>
                      <a:srgbClr val="000000"/>
                    </a:solidFill>
                  </a:rPr>
                  <a:t>Control</a:t>
                </a:r>
              </a:p>
              <a:p>
                <a:pPr algn="ctr"/>
                <a:r>
                  <a:rPr lang="en-US" sz="900" dirty="0">
                    <a:solidFill>
                      <a:srgbClr val="000000"/>
                    </a:solidFill>
                  </a:rPr>
                  <a:t>Unit</a:t>
                </a: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461640" y="3710211"/>
                <a:ext cx="1540208" cy="369869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461640" y="4080080"/>
                <a:ext cx="1540208" cy="369869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rgbClr val="000000"/>
                    </a:solidFill>
                  </a:rPr>
                  <a:t>Register</a:t>
                </a:r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461640" y="4449949"/>
                <a:ext cx="1540208" cy="369869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rgbClr val="000000"/>
                    </a:solidFill>
                  </a:rPr>
                  <a:t>File</a:t>
                </a:r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461640" y="4819818"/>
                <a:ext cx="1540208" cy="369869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6" name="Rectangle 5"/>
            <p:cNvSpPr/>
            <p:nvPr/>
          </p:nvSpPr>
          <p:spPr>
            <a:xfrm>
              <a:off x="3529531" y="1676401"/>
              <a:ext cx="1521441" cy="179851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rgbClr val="000000"/>
                  </a:solidFill>
                </a:rPr>
                <a:t>Main</a:t>
              </a:r>
            </a:p>
            <a:p>
              <a:pPr algn="ctr"/>
              <a:r>
                <a:rPr lang="en-US" sz="1400" dirty="0">
                  <a:solidFill>
                    <a:srgbClr val="000000"/>
                  </a:solidFill>
                </a:rPr>
                <a:t>Memory</a:t>
              </a:r>
            </a:p>
            <a:p>
              <a:pPr algn="ctr"/>
              <a:r>
                <a:rPr lang="en-US" sz="1400" dirty="0">
                  <a:solidFill>
                    <a:srgbClr val="000000"/>
                  </a:solidFill>
                </a:rPr>
                <a:t>(MM)</a:t>
              </a:r>
            </a:p>
          </p:txBody>
        </p:sp>
        <p:sp>
          <p:nvSpPr>
            <p:cNvPr id="22" name="Left-Right Arrow 21"/>
            <p:cNvSpPr/>
            <p:nvPr/>
          </p:nvSpPr>
          <p:spPr>
            <a:xfrm>
              <a:off x="2906192" y="2282275"/>
              <a:ext cx="623339" cy="419186"/>
            </a:xfrm>
            <a:prstGeom prst="leftRightArrow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rgbClr val="000000"/>
                </a:solidFill>
              </a:endParaRPr>
            </a:p>
          </p:txBody>
        </p:sp>
        <p:sp>
          <p:nvSpPr>
            <p:cNvPr id="23" name="Left-Right Arrow 22"/>
            <p:cNvSpPr/>
            <p:nvPr/>
          </p:nvSpPr>
          <p:spPr>
            <a:xfrm>
              <a:off x="5080736" y="2341786"/>
              <a:ext cx="623339" cy="419186"/>
            </a:xfrm>
            <a:prstGeom prst="leftRightArrow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rgbClr val="000000"/>
                </a:solidFill>
              </a:endParaRPr>
            </a:p>
          </p:txBody>
        </p:sp>
        <p:sp>
          <p:nvSpPr>
            <p:cNvPr id="24" name="Can 23"/>
            <p:cNvSpPr/>
            <p:nvPr/>
          </p:nvSpPr>
          <p:spPr>
            <a:xfrm>
              <a:off x="5704540" y="1657243"/>
              <a:ext cx="712419" cy="1771758"/>
            </a:xfrm>
            <a:prstGeom prst="can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</a:rPr>
                <a:t>I/O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8050B79-3CAE-284A-AB87-71D1B22D6937}"/>
                </a:ext>
              </a:extLst>
            </p:cNvPr>
            <p:cNvSpPr/>
            <p:nvPr/>
          </p:nvSpPr>
          <p:spPr>
            <a:xfrm>
              <a:off x="1719943" y="1469571"/>
              <a:ext cx="5007428" cy="2209800"/>
            </a:xfrm>
            <a:prstGeom prst="rect">
              <a:avLst/>
            </a:prstGeom>
            <a:noFill/>
            <a:ln w="412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8E4811F-EB03-F743-91B6-AB2BA8A00B1B}"/>
              </a:ext>
            </a:extLst>
          </p:cNvPr>
          <p:cNvGrpSpPr/>
          <p:nvPr/>
        </p:nvGrpSpPr>
        <p:grpSpPr>
          <a:xfrm>
            <a:off x="5301332" y="1186545"/>
            <a:ext cx="4397828" cy="1534886"/>
            <a:chOff x="1719943" y="1469571"/>
            <a:chExt cx="5007428" cy="2209800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0525A3B4-661B-6B41-B300-8C6C942D1021}"/>
                </a:ext>
              </a:extLst>
            </p:cNvPr>
            <p:cNvGrpSpPr/>
            <p:nvPr/>
          </p:nvGrpSpPr>
          <p:grpSpPr>
            <a:xfrm>
              <a:off x="1905000" y="1600200"/>
              <a:ext cx="968546" cy="1860424"/>
              <a:chOff x="172616" y="1232703"/>
              <a:chExt cx="2145364" cy="5465019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D2D22A7C-571A-8142-922A-F8429D88DA06}"/>
                  </a:ext>
                </a:extLst>
              </p:cNvPr>
              <p:cNvSpPr/>
              <p:nvPr/>
            </p:nvSpPr>
            <p:spPr>
              <a:xfrm>
                <a:off x="172616" y="1232703"/>
                <a:ext cx="2145364" cy="546501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52E34C75-B39A-AA45-9288-7AFA076A5CE5}"/>
                  </a:ext>
                </a:extLst>
              </p:cNvPr>
              <p:cNvSpPr/>
              <p:nvPr/>
            </p:nvSpPr>
            <p:spPr>
              <a:xfrm>
                <a:off x="457200" y="1553453"/>
                <a:ext cx="1540208" cy="369869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rgbClr val="000000"/>
                    </a:solidFill>
                  </a:rPr>
                  <a:t>PC</a:t>
                </a: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C5FD4872-E157-1F4E-BD17-B6AB260B04C8}"/>
                  </a:ext>
                </a:extLst>
              </p:cNvPr>
              <p:cNvSpPr/>
              <p:nvPr/>
            </p:nvSpPr>
            <p:spPr>
              <a:xfrm>
                <a:off x="461640" y="2088052"/>
                <a:ext cx="1540208" cy="369869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rgbClr val="000000"/>
                    </a:solidFill>
                  </a:rPr>
                  <a:t>IR</a:t>
                </a:r>
              </a:p>
            </p:txBody>
          </p:sp>
          <p:sp>
            <p:nvSpPr>
              <p:cNvPr id="35" name="Freeform 34">
                <a:extLst>
                  <a:ext uri="{FF2B5EF4-FFF2-40B4-BE49-F238E27FC236}">
                    <a16:creationId xmlns:a16="http://schemas.microsoft.com/office/drawing/2014/main" id="{FFE1EBED-870D-FA44-B473-92CC1705B27C}"/>
                  </a:ext>
                </a:extLst>
              </p:cNvPr>
              <p:cNvSpPr/>
              <p:nvPr/>
            </p:nvSpPr>
            <p:spPr>
              <a:xfrm>
                <a:off x="752114" y="2663061"/>
                <a:ext cx="1035693" cy="406857"/>
              </a:xfrm>
              <a:custGeom>
                <a:avLst/>
                <a:gdLst>
                  <a:gd name="connsiteX0" fmla="*/ 0 w 1035693"/>
                  <a:gd name="connsiteY0" fmla="*/ 12329 h 406857"/>
                  <a:gd name="connsiteX1" fmla="*/ 406880 w 1035693"/>
                  <a:gd name="connsiteY1" fmla="*/ 12329 h 406857"/>
                  <a:gd name="connsiteX2" fmla="*/ 517847 w 1035693"/>
                  <a:gd name="connsiteY2" fmla="*/ 147948 h 406857"/>
                  <a:gd name="connsiteX3" fmla="*/ 641143 w 1035693"/>
                  <a:gd name="connsiteY3" fmla="*/ 12329 h 406857"/>
                  <a:gd name="connsiteX4" fmla="*/ 1035693 w 1035693"/>
                  <a:gd name="connsiteY4" fmla="*/ 0 h 406857"/>
                  <a:gd name="connsiteX5" fmla="*/ 776770 w 1035693"/>
                  <a:gd name="connsiteY5" fmla="*/ 406857 h 406857"/>
                  <a:gd name="connsiteX6" fmla="*/ 135627 w 1035693"/>
                  <a:gd name="connsiteY6" fmla="*/ 394528 h 406857"/>
                  <a:gd name="connsiteX7" fmla="*/ 0 w 1035693"/>
                  <a:gd name="connsiteY7" fmla="*/ 12329 h 4068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35693" h="406857">
                    <a:moveTo>
                      <a:pt x="0" y="12329"/>
                    </a:moveTo>
                    <a:lnTo>
                      <a:pt x="406880" y="12329"/>
                    </a:lnTo>
                    <a:lnTo>
                      <a:pt x="517847" y="147948"/>
                    </a:lnTo>
                    <a:lnTo>
                      <a:pt x="641143" y="12329"/>
                    </a:lnTo>
                    <a:lnTo>
                      <a:pt x="1035693" y="0"/>
                    </a:lnTo>
                    <a:lnTo>
                      <a:pt x="776770" y="406857"/>
                    </a:lnTo>
                    <a:lnTo>
                      <a:pt x="135627" y="394528"/>
                    </a:lnTo>
                    <a:lnTo>
                      <a:pt x="0" y="1232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D6FC346C-06D9-0F40-9768-850912F03722}"/>
                  </a:ext>
                </a:extLst>
              </p:cNvPr>
              <p:cNvSpPr/>
              <p:nvPr/>
            </p:nvSpPr>
            <p:spPr>
              <a:xfrm>
                <a:off x="550422" y="5326123"/>
                <a:ext cx="1385336" cy="1294544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>
                    <a:solidFill>
                      <a:srgbClr val="000000"/>
                    </a:solidFill>
                  </a:rPr>
                  <a:t>Control</a:t>
                </a:r>
              </a:p>
              <a:p>
                <a:pPr algn="ctr"/>
                <a:r>
                  <a:rPr lang="en-US" sz="900" dirty="0">
                    <a:solidFill>
                      <a:srgbClr val="000000"/>
                    </a:solidFill>
                  </a:rPr>
                  <a:t>Unit</a:t>
                </a: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4DDACDF8-C6CC-F246-8360-E5DA6A91B4AE}"/>
                  </a:ext>
                </a:extLst>
              </p:cNvPr>
              <p:cNvSpPr/>
              <p:nvPr/>
            </p:nvSpPr>
            <p:spPr>
              <a:xfrm>
                <a:off x="461640" y="3710211"/>
                <a:ext cx="1540208" cy="369869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105E01A9-A6F0-5E4E-8270-1A206C3AA114}"/>
                  </a:ext>
                </a:extLst>
              </p:cNvPr>
              <p:cNvSpPr/>
              <p:nvPr/>
            </p:nvSpPr>
            <p:spPr>
              <a:xfrm>
                <a:off x="461640" y="4080080"/>
                <a:ext cx="1540208" cy="369869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rgbClr val="000000"/>
                    </a:solidFill>
                  </a:rPr>
                  <a:t>Register</a:t>
                </a:r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F028F9A2-E42A-DD4B-A0CD-9C3B1CECEE32}"/>
                  </a:ext>
                </a:extLst>
              </p:cNvPr>
              <p:cNvSpPr/>
              <p:nvPr/>
            </p:nvSpPr>
            <p:spPr>
              <a:xfrm>
                <a:off x="461640" y="4449949"/>
                <a:ext cx="1540208" cy="369869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rgbClr val="000000"/>
                    </a:solidFill>
                  </a:rPr>
                  <a:t>File</a:t>
                </a:r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54CF16E8-4113-FE4C-8AB8-001A013C0E91}"/>
                  </a:ext>
                </a:extLst>
              </p:cNvPr>
              <p:cNvSpPr/>
              <p:nvPr/>
            </p:nvSpPr>
            <p:spPr>
              <a:xfrm>
                <a:off x="461640" y="4819818"/>
                <a:ext cx="1540208" cy="369869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7F853E54-E6C0-CE44-9DE5-EFC534BBB065}"/>
                </a:ext>
              </a:extLst>
            </p:cNvPr>
            <p:cNvSpPr/>
            <p:nvPr/>
          </p:nvSpPr>
          <p:spPr>
            <a:xfrm>
              <a:off x="3529531" y="1676401"/>
              <a:ext cx="1521441" cy="179851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rgbClr val="000000"/>
                  </a:solidFill>
                </a:rPr>
                <a:t>Main</a:t>
              </a:r>
            </a:p>
            <a:p>
              <a:pPr algn="ctr"/>
              <a:r>
                <a:rPr lang="en-US" sz="1400" dirty="0">
                  <a:solidFill>
                    <a:srgbClr val="000000"/>
                  </a:solidFill>
                </a:rPr>
                <a:t>Memory</a:t>
              </a:r>
            </a:p>
            <a:p>
              <a:pPr algn="ctr"/>
              <a:r>
                <a:rPr lang="en-US" sz="1400" dirty="0">
                  <a:solidFill>
                    <a:srgbClr val="000000"/>
                  </a:solidFill>
                </a:rPr>
                <a:t>(MM)</a:t>
              </a:r>
            </a:p>
          </p:txBody>
        </p:sp>
        <p:sp>
          <p:nvSpPr>
            <p:cNvPr id="28" name="Left-Right Arrow 27">
              <a:extLst>
                <a:ext uri="{FF2B5EF4-FFF2-40B4-BE49-F238E27FC236}">
                  <a16:creationId xmlns:a16="http://schemas.microsoft.com/office/drawing/2014/main" id="{0B4D169D-9D2F-C84D-BF28-6799570A7E93}"/>
                </a:ext>
              </a:extLst>
            </p:cNvPr>
            <p:cNvSpPr/>
            <p:nvPr/>
          </p:nvSpPr>
          <p:spPr>
            <a:xfrm>
              <a:off x="2906192" y="2282275"/>
              <a:ext cx="623339" cy="419186"/>
            </a:xfrm>
            <a:prstGeom prst="leftRightArrow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rgbClr val="000000"/>
                </a:solidFill>
              </a:endParaRPr>
            </a:p>
          </p:txBody>
        </p:sp>
        <p:sp>
          <p:nvSpPr>
            <p:cNvPr id="29" name="Left-Right Arrow 28">
              <a:extLst>
                <a:ext uri="{FF2B5EF4-FFF2-40B4-BE49-F238E27FC236}">
                  <a16:creationId xmlns:a16="http://schemas.microsoft.com/office/drawing/2014/main" id="{457F3530-C183-3B4C-A72D-70256DB0856B}"/>
                </a:ext>
              </a:extLst>
            </p:cNvPr>
            <p:cNvSpPr/>
            <p:nvPr/>
          </p:nvSpPr>
          <p:spPr>
            <a:xfrm>
              <a:off x="5080736" y="2341786"/>
              <a:ext cx="623339" cy="419186"/>
            </a:xfrm>
            <a:prstGeom prst="leftRightArrow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rgbClr val="000000"/>
                </a:solidFill>
              </a:endParaRPr>
            </a:p>
          </p:txBody>
        </p:sp>
        <p:sp>
          <p:nvSpPr>
            <p:cNvPr id="30" name="Can 29">
              <a:extLst>
                <a:ext uri="{FF2B5EF4-FFF2-40B4-BE49-F238E27FC236}">
                  <a16:creationId xmlns:a16="http://schemas.microsoft.com/office/drawing/2014/main" id="{F72F8C1A-4F2B-194D-B584-587902B9AB8A}"/>
                </a:ext>
              </a:extLst>
            </p:cNvPr>
            <p:cNvSpPr/>
            <p:nvPr/>
          </p:nvSpPr>
          <p:spPr>
            <a:xfrm>
              <a:off x="5704540" y="1657243"/>
              <a:ext cx="712419" cy="1771758"/>
            </a:xfrm>
            <a:prstGeom prst="can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</a:rPr>
                <a:t>I/O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5AFB2B7C-B233-9F40-A7F2-BE42671D03B5}"/>
                </a:ext>
              </a:extLst>
            </p:cNvPr>
            <p:cNvSpPr/>
            <p:nvPr/>
          </p:nvSpPr>
          <p:spPr>
            <a:xfrm>
              <a:off x="1719943" y="1469571"/>
              <a:ext cx="5007428" cy="2209800"/>
            </a:xfrm>
            <a:prstGeom prst="rect">
              <a:avLst/>
            </a:prstGeom>
            <a:noFill/>
            <a:ln w="412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38EFB76-62FD-254F-8442-F031C5B6D278}"/>
              </a:ext>
            </a:extLst>
          </p:cNvPr>
          <p:cNvGrpSpPr/>
          <p:nvPr/>
        </p:nvGrpSpPr>
        <p:grpSpPr>
          <a:xfrm>
            <a:off x="5747646" y="1578431"/>
            <a:ext cx="4397828" cy="1534886"/>
            <a:chOff x="1719943" y="1469571"/>
            <a:chExt cx="5007428" cy="2209800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329C5A10-3FC9-9B41-949C-8FAA672A4C80}"/>
                </a:ext>
              </a:extLst>
            </p:cNvPr>
            <p:cNvGrpSpPr/>
            <p:nvPr/>
          </p:nvGrpSpPr>
          <p:grpSpPr>
            <a:xfrm>
              <a:off x="1905000" y="1600200"/>
              <a:ext cx="968546" cy="1860424"/>
              <a:chOff x="172616" y="1232703"/>
              <a:chExt cx="2145364" cy="5465019"/>
            </a:xfrm>
          </p:grpSpPr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9594C622-A6B3-0843-87CB-09DE2F4ADBAE}"/>
                  </a:ext>
                </a:extLst>
              </p:cNvPr>
              <p:cNvSpPr/>
              <p:nvPr/>
            </p:nvSpPr>
            <p:spPr>
              <a:xfrm>
                <a:off x="172616" y="1232703"/>
                <a:ext cx="2145364" cy="546501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2E536F66-2042-BE4D-B57B-34DC59F55DE3}"/>
                  </a:ext>
                </a:extLst>
              </p:cNvPr>
              <p:cNvSpPr/>
              <p:nvPr/>
            </p:nvSpPr>
            <p:spPr>
              <a:xfrm>
                <a:off x="457200" y="1553453"/>
                <a:ext cx="1540208" cy="369869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rgbClr val="000000"/>
                    </a:solidFill>
                  </a:rPr>
                  <a:t>PC</a:t>
                </a:r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962347AB-EB57-554D-ADD0-A00D0FCA50E0}"/>
                  </a:ext>
                </a:extLst>
              </p:cNvPr>
              <p:cNvSpPr/>
              <p:nvPr/>
            </p:nvSpPr>
            <p:spPr>
              <a:xfrm>
                <a:off x="461640" y="2088052"/>
                <a:ext cx="1540208" cy="369869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rgbClr val="000000"/>
                    </a:solidFill>
                  </a:rPr>
                  <a:t>IR</a:t>
                </a:r>
              </a:p>
            </p:txBody>
          </p:sp>
          <p:sp>
            <p:nvSpPr>
              <p:cNvPr id="51" name="Freeform 50">
                <a:extLst>
                  <a:ext uri="{FF2B5EF4-FFF2-40B4-BE49-F238E27FC236}">
                    <a16:creationId xmlns:a16="http://schemas.microsoft.com/office/drawing/2014/main" id="{D25FD9F4-A804-5C40-9464-F9E6D2C1DC42}"/>
                  </a:ext>
                </a:extLst>
              </p:cNvPr>
              <p:cNvSpPr/>
              <p:nvPr/>
            </p:nvSpPr>
            <p:spPr>
              <a:xfrm>
                <a:off x="752114" y="2663061"/>
                <a:ext cx="1035693" cy="406857"/>
              </a:xfrm>
              <a:custGeom>
                <a:avLst/>
                <a:gdLst>
                  <a:gd name="connsiteX0" fmla="*/ 0 w 1035693"/>
                  <a:gd name="connsiteY0" fmla="*/ 12329 h 406857"/>
                  <a:gd name="connsiteX1" fmla="*/ 406880 w 1035693"/>
                  <a:gd name="connsiteY1" fmla="*/ 12329 h 406857"/>
                  <a:gd name="connsiteX2" fmla="*/ 517847 w 1035693"/>
                  <a:gd name="connsiteY2" fmla="*/ 147948 h 406857"/>
                  <a:gd name="connsiteX3" fmla="*/ 641143 w 1035693"/>
                  <a:gd name="connsiteY3" fmla="*/ 12329 h 406857"/>
                  <a:gd name="connsiteX4" fmla="*/ 1035693 w 1035693"/>
                  <a:gd name="connsiteY4" fmla="*/ 0 h 406857"/>
                  <a:gd name="connsiteX5" fmla="*/ 776770 w 1035693"/>
                  <a:gd name="connsiteY5" fmla="*/ 406857 h 406857"/>
                  <a:gd name="connsiteX6" fmla="*/ 135627 w 1035693"/>
                  <a:gd name="connsiteY6" fmla="*/ 394528 h 406857"/>
                  <a:gd name="connsiteX7" fmla="*/ 0 w 1035693"/>
                  <a:gd name="connsiteY7" fmla="*/ 12329 h 4068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35693" h="406857">
                    <a:moveTo>
                      <a:pt x="0" y="12329"/>
                    </a:moveTo>
                    <a:lnTo>
                      <a:pt x="406880" y="12329"/>
                    </a:lnTo>
                    <a:lnTo>
                      <a:pt x="517847" y="147948"/>
                    </a:lnTo>
                    <a:lnTo>
                      <a:pt x="641143" y="12329"/>
                    </a:lnTo>
                    <a:lnTo>
                      <a:pt x="1035693" y="0"/>
                    </a:lnTo>
                    <a:lnTo>
                      <a:pt x="776770" y="406857"/>
                    </a:lnTo>
                    <a:lnTo>
                      <a:pt x="135627" y="394528"/>
                    </a:lnTo>
                    <a:lnTo>
                      <a:pt x="0" y="1232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A3BBFF44-7A58-CF4F-85A0-501C1BCD079E}"/>
                  </a:ext>
                </a:extLst>
              </p:cNvPr>
              <p:cNvSpPr/>
              <p:nvPr/>
            </p:nvSpPr>
            <p:spPr>
              <a:xfrm>
                <a:off x="550422" y="5326123"/>
                <a:ext cx="1385336" cy="1294544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>
                    <a:solidFill>
                      <a:srgbClr val="000000"/>
                    </a:solidFill>
                  </a:rPr>
                  <a:t>Control</a:t>
                </a:r>
              </a:p>
              <a:p>
                <a:pPr algn="ctr"/>
                <a:r>
                  <a:rPr lang="en-US" sz="900" dirty="0">
                    <a:solidFill>
                      <a:srgbClr val="000000"/>
                    </a:solidFill>
                  </a:rPr>
                  <a:t>Unit</a:t>
                </a:r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63753B1A-F251-B348-95CA-39E18954CAB8}"/>
                  </a:ext>
                </a:extLst>
              </p:cNvPr>
              <p:cNvSpPr/>
              <p:nvPr/>
            </p:nvSpPr>
            <p:spPr>
              <a:xfrm>
                <a:off x="461640" y="3710211"/>
                <a:ext cx="1540208" cy="369869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B2E00E03-E1FC-CF4A-907C-64FE590041CD}"/>
                  </a:ext>
                </a:extLst>
              </p:cNvPr>
              <p:cNvSpPr/>
              <p:nvPr/>
            </p:nvSpPr>
            <p:spPr>
              <a:xfrm>
                <a:off x="461640" y="4080080"/>
                <a:ext cx="1540208" cy="369869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rgbClr val="000000"/>
                    </a:solidFill>
                  </a:rPr>
                  <a:t>Register</a:t>
                </a:r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55AA3D47-63AE-9045-8224-03020535E573}"/>
                  </a:ext>
                </a:extLst>
              </p:cNvPr>
              <p:cNvSpPr/>
              <p:nvPr/>
            </p:nvSpPr>
            <p:spPr>
              <a:xfrm>
                <a:off x="461640" y="4449949"/>
                <a:ext cx="1540208" cy="369869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rgbClr val="000000"/>
                    </a:solidFill>
                  </a:rPr>
                  <a:t>File</a:t>
                </a:r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1B99819E-A960-9640-AB71-AFF415028AB8}"/>
                  </a:ext>
                </a:extLst>
              </p:cNvPr>
              <p:cNvSpPr/>
              <p:nvPr/>
            </p:nvSpPr>
            <p:spPr>
              <a:xfrm>
                <a:off x="461640" y="4819818"/>
                <a:ext cx="1540208" cy="369869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FB399AD5-4146-1549-B237-C3913E79A1D3}"/>
                </a:ext>
              </a:extLst>
            </p:cNvPr>
            <p:cNvSpPr/>
            <p:nvPr/>
          </p:nvSpPr>
          <p:spPr>
            <a:xfrm>
              <a:off x="3529531" y="1676401"/>
              <a:ext cx="1521441" cy="179851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rgbClr val="000000"/>
                  </a:solidFill>
                </a:rPr>
                <a:t>Main</a:t>
              </a:r>
            </a:p>
            <a:p>
              <a:pPr algn="ctr"/>
              <a:r>
                <a:rPr lang="en-US" sz="1400" dirty="0">
                  <a:solidFill>
                    <a:srgbClr val="000000"/>
                  </a:solidFill>
                </a:rPr>
                <a:t>Memory</a:t>
              </a:r>
            </a:p>
            <a:p>
              <a:pPr algn="ctr"/>
              <a:r>
                <a:rPr lang="en-US" sz="1400" dirty="0">
                  <a:solidFill>
                    <a:srgbClr val="000000"/>
                  </a:solidFill>
                </a:rPr>
                <a:t>(MM)</a:t>
              </a:r>
            </a:p>
          </p:txBody>
        </p:sp>
        <p:sp>
          <p:nvSpPr>
            <p:cNvPr id="44" name="Left-Right Arrow 43">
              <a:extLst>
                <a:ext uri="{FF2B5EF4-FFF2-40B4-BE49-F238E27FC236}">
                  <a16:creationId xmlns:a16="http://schemas.microsoft.com/office/drawing/2014/main" id="{4616F473-D54F-8F4E-8182-00C5657FC1C7}"/>
                </a:ext>
              </a:extLst>
            </p:cNvPr>
            <p:cNvSpPr/>
            <p:nvPr/>
          </p:nvSpPr>
          <p:spPr>
            <a:xfrm>
              <a:off x="2906192" y="2282275"/>
              <a:ext cx="623339" cy="419186"/>
            </a:xfrm>
            <a:prstGeom prst="leftRightArrow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rgbClr val="000000"/>
                </a:solidFill>
              </a:endParaRPr>
            </a:p>
          </p:txBody>
        </p:sp>
        <p:sp>
          <p:nvSpPr>
            <p:cNvPr id="45" name="Left-Right Arrow 44">
              <a:extLst>
                <a:ext uri="{FF2B5EF4-FFF2-40B4-BE49-F238E27FC236}">
                  <a16:creationId xmlns:a16="http://schemas.microsoft.com/office/drawing/2014/main" id="{3DB502E6-7EEA-F749-AF85-B5AB1024A88C}"/>
                </a:ext>
              </a:extLst>
            </p:cNvPr>
            <p:cNvSpPr/>
            <p:nvPr/>
          </p:nvSpPr>
          <p:spPr>
            <a:xfrm>
              <a:off x="5080736" y="2341786"/>
              <a:ext cx="623339" cy="419186"/>
            </a:xfrm>
            <a:prstGeom prst="leftRightArrow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rgbClr val="000000"/>
                </a:solidFill>
              </a:endParaRPr>
            </a:p>
          </p:txBody>
        </p:sp>
        <p:sp>
          <p:nvSpPr>
            <p:cNvPr id="46" name="Can 45">
              <a:extLst>
                <a:ext uri="{FF2B5EF4-FFF2-40B4-BE49-F238E27FC236}">
                  <a16:creationId xmlns:a16="http://schemas.microsoft.com/office/drawing/2014/main" id="{9506A5A7-B356-D346-A874-8232C93CC1EE}"/>
                </a:ext>
              </a:extLst>
            </p:cNvPr>
            <p:cNvSpPr/>
            <p:nvPr/>
          </p:nvSpPr>
          <p:spPr>
            <a:xfrm>
              <a:off x="5704540" y="1657243"/>
              <a:ext cx="712419" cy="1771758"/>
            </a:xfrm>
            <a:prstGeom prst="can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</a:rPr>
                <a:t>I/O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66FFBCB9-934A-FE40-A831-9AC7E5991D03}"/>
                </a:ext>
              </a:extLst>
            </p:cNvPr>
            <p:cNvSpPr/>
            <p:nvPr/>
          </p:nvSpPr>
          <p:spPr>
            <a:xfrm>
              <a:off x="1719943" y="1469571"/>
              <a:ext cx="5007428" cy="2209800"/>
            </a:xfrm>
            <a:prstGeom prst="rect">
              <a:avLst/>
            </a:prstGeom>
            <a:noFill/>
            <a:ln w="412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AB41044D-ADF0-AF44-8840-BC20C5ADE6C7}"/>
              </a:ext>
            </a:extLst>
          </p:cNvPr>
          <p:cNvGrpSpPr/>
          <p:nvPr/>
        </p:nvGrpSpPr>
        <p:grpSpPr>
          <a:xfrm>
            <a:off x="6193960" y="1970317"/>
            <a:ext cx="4397828" cy="1534886"/>
            <a:chOff x="1719943" y="1469571"/>
            <a:chExt cx="5007428" cy="2209800"/>
          </a:xfrm>
        </p:grpSpPr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BC8B6082-FCC1-6B4A-9700-9BA1173798F8}"/>
                </a:ext>
              </a:extLst>
            </p:cNvPr>
            <p:cNvGrpSpPr/>
            <p:nvPr/>
          </p:nvGrpSpPr>
          <p:grpSpPr>
            <a:xfrm>
              <a:off x="1905000" y="1600200"/>
              <a:ext cx="968546" cy="1860424"/>
              <a:chOff x="172616" y="1232703"/>
              <a:chExt cx="2145364" cy="5465019"/>
            </a:xfrm>
          </p:grpSpPr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C4C46570-3088-1049-B320-3CD0BE43BB53}"/>
                  </a:ext>
                </a:extLst>
              </p:cNvPr>
              <p:cNvSpPr/>
              <p:nvPr/>
            </p:nvSpPr>
            <p:spPr>
              <a:xfrm>
                <a:off x="172616" y="1232703"/>
                <a:ext cx="2145364" cy="546501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F280A937-3118-464B-A6C1-BEFDE992C550}"/>
                  </a:ext>
                </a:extLst>
              </p:cNvPr>
              <p:cNvSpPr/>
              <p:nvPr/>
            </p:nvSpPr>
            <p:spPr>
              <a:xfrm>
                <a:off x="457200" y="1553453"/>
                <a:ext cx="1540208" cy="369869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rgbClr val="000000"/>
                    </a:solidFill>
                  </a:rPr>
                  <a:t>PC</a:t>
                </a:r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B530FCD5-5485-914D-8E63-CA3BB29945EA}"/>
                  </a:ext>
                </a:extLst>
              </p:cNvPr>
              <p:cNvSpPr/>
              <p:nvPr/>
            </p:nvSpPr>
            <p:spPr>
              <a:xfrm>
                <a:off x="461640" y="2088052"/>
                <a:ext cx="1540208" cy="369869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rgbClr val="000000"/>
                    </a:solidFill>
                  </a:rPr>
                  <a:t>IR</a:t>
                </a:r>
              </a:p>
            </p:txBody>
          </p:sp>
          <p:sp>
            <p:nvSpPr>
              <p:cNvPr id="67" name="Freeform 66">
                <a:extLst>
                  <a:ext uri="{FF2B5EF4-FFF2-40B4-BE49-F238E27FC236}">
                    <a16:creationId xmlns:a16="http://schemas.microsoft.com/office/drawing/2014/main" id="{CBB487CC-B7B5-EF4C-BC7C-EF4401E82257}"/>
                  </a:ext>
                </a:extLst>
              </p:cNvPr>
              <p:cNvSpPr/>
              <p:nvPr/>
            </p:nvSpPr>
            <p:spPr>
              <a:xfrm>
                <a:off x="752114" y="2663061"/>
                <a:ext cx="1035693" cy="406857"/>
              </a:xfrm>
              <a:custGeom>
                <a:avLst/>
                <a:gdLst>
                  <a:gd name="connsiteX0" fmla="*/ 0 w 1035693"/>
                  <a:gd name="connsiteY0" fmla="*/ 12329 h 406857"/>
                  <a:gd name="connsiteX1" fmla="*/ 406880 w 1035693"/>
                  <a:gd name="connsiteY1" fmla="*/ 12329 h 406857"/>
                  <a:gd name="connsiteX2" fmla="*/ 517847 w 1035693"/>
                  <a:gd name="connsiteY2" fmla="*/ 147948 h 406857"/>
                  <a:gd name="connsiteX3" fmla="*/ 641143 w 1035693"/>
                  <a:gd name="connsiteY3" fmla="*/ 12329 h 406857"/>
                  <a:gd name="connsiteX4" fmla="*/ 1035693 w 1035693"/>
                  <a:gd name="connsiteY4" fmla="*/ 0 h 406857"/>
                  <a:gd name="connsiteX5" fmla="*/ 776770 w 1035693"/>
                  <a:gd name="connsiteY5" fmla="*/ 406857 h 406857"/>
                  <a:gd name="connsiteX6" fmla="*/ 135627 w 1035693"/>
                  <a:gd name="connsiteY6" fmla="*/ 394528 h 406857"/>
                  <a:gd name="connsiteX7" fmla="*/ 0 w 1035693"/>
                  <a:gd name="connsiteY7" fmla="*/ 12329 h 4068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35693" h="406857">
                    <a:moveTo>
                      <a:pt x="0" y="12329"/>
                    </a:moveTo>
                    <a:lnTo>
                      <a:pt x="406880" y="12329"/>
                    </a:lnTo>
                    <a:lnTo>
                      <a:pt x="517847" y="147948"/>
                    </a:lnTo>
                    <a:lnTo>
                      <a:pt x="641143" y="12329"/>
                    </a:lnTo>
                    <a:lnTo>
                      <a:pt x="1035693" y="0"/>
                    </a:lnTo>
                    <a:lnTo>
                      <a:pt x="776770" y="406857"/>
                    </a:lnTo>
                    <a:lnTo>
                      <a:pt x="135627" y="394528"/>
                    </a:lnTo>
                    <a:lnTo>
                      <a:pt x="0" y="1232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635E7F7D-4AE1-BF47-BFE8-5925C5178E3D}"/>
                  </a:ext>
                </a:extLst>
              </p:cNvPr>
              <p:cNvSpPr/>
              <p:nvPr/>
            </p:nvSpPr>
            <p:spPr>
              <a:xfrm>
                <a:off x="550422" y="5326123"/>
                <a:ext cx="1385336" cy="1294544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>
                    <a:solidFill>
                      <a:srgbClr val="000000"/>
                    </a:solidFill>
                  </a:rPr>
                  <a:t>Control</a:t>
                </a:r>
              </a:p>
              <a:p>
                <a:pPr algn="ctr"/>
                <a:r>
                  <a:rPr lang="en-US" sz="900" dirty="0">
                    <a:solidFill>
                      <a:srgbClr val="000000"/>
                    </a:solidFill>
                  </a:rPr>
                  <a:t>Unit</a:t>
                </a:r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6C4757D9-5250-5246-BCD9-BD600A556188}"/>
                  </a:ext>
                </a:extLst>
              </p:cNvPr>
              <p:cNvSpPr/>
              <p:nvPr/>
            </p:nvSpPr>
            <p:spPr>
              <a:xfrm>
                <a:off x="461640" y="3710211"/>
                <a:ext cx="1540208" cy="369869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464F7173-18B4-2A42-8C57-E2E53F0F72A0}"/>
                  </a:ext>
                </a:extLst>
              </p:cNvPr>
              <p:cNvSpPr/>
              <p:nvPr/>
            </p:nvSpPr>
            <p:spPr>
              <a:xfrm>
                <a:off x="461640" y="4080080"/>
                <a:ext cx="1540208" cy="369869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rgbClr val="000000"/>
                    </a:solidFill>
                  </a:rPr>
                  <a:t>Register</a:t>
                </a:r>
              </a:p>
            </p:txBody>
          </p: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8269C814-047C-B449-8C27-FB06E48FEAD6}"/>
                  </a:ext>
                </a:extLst>
              </p:cNvPr>
              <p:cNvSpPr/>
              <p:nvPr/>
            </p:nvSpPr>
            <p:spPr>
              <a:xfrm>
                <a:off x="461640" y="4449949"/>
                <a:ext cx="1540208" cy="369869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rgbClr val="000000"/>
                    </a:solidFill>
                  </a:rPr>
                  <a:t>File</a:t>
                </a:r>
              </a:p>
            </p:txBody>
          </p: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3BCCBBFF-ABEE-9946-AF3F-2AF8B530402D}"/>
                  </a:ext>
                </a:extLst>
              </p:cNvPr>
              <p:cNvSpPr/>
              <p:nvPr/>
            </p:nvSpPr>
            <p:spPr>
              <a:xfrm>
                <a:off x="461640" y="4819818"/>
                <a:ext cx="1540208" cy="369869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3F64C06A-F2D9-1149-A780-98B2B52B3341}"/>
                </a:ext>
              </a:extLst>
            </p:cNvPr>
            <p:cNvSpPr/>
            <p:nvPr/>
          </p:nvSpPr>
          <p:spPr>
            <a:xfrm>
              <a:off x="3529531" y="1676401"/>
              <a:ext cx="1521441" cy="179851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rgbClr val="000000"/>
                  </a:solidFill>
                </a:rPr>
                <a:t>Main</a:t>
              </a:r>
            </a:p>
            <a:p>
              <a:pPr algn="ctr"/>
              <a:r>
                <a:rPr lang="en-US" sz="1400" dirty="0">
                  <a:solidFill>
                    <a:srgbClr val="000000"/>
                  </a:solidFill>
                </a:rPr>
                <a:t>Memory</a:t>
              </a:r>
            </a:p>
            <a:p>
              <a:pPr algn="ctr"/>
              <a:r>
                <a:rPr lang="en-US" sz="1400" dirty="0">
                  <a:solidFill>
                    <a:srgbClr val="000000"/>
                  </a:solidFill>
                </a:rPr>
                <a:t>(MM)</a:t>
              </a:r>
            </a:p>
          </p:txBody>
        </p:sp>
        <p:sp>
          <p:nvSpPr>
            <p:cNvPr id="60" name="Left-Right Arrow 59">
              <a:extLst>
                <a:ext uri="{FF2B5EF4-FFF2-40B4-BE49-F238E27FC236}">
                  <a16:creationId xmlns:a16="http://schemas.microsoft.com/office/drawing/2014/main" id="{104752FF-A523-DB47-971D-9DB112F09E62}"/>
                </a:ext>
              </a:extLst>
            </p:cNvPr>
            <p:cNvSpPr/>
            <p:nvPr/>
          </p:nvSpPr>
          <p:spPr>
            <a:xfrm>
              <a:off x="2906192" y="2282275"/>
              <a:ext cx="623339" cy="419186"/>
            </a:xfrm>
            <a:prstGeom prst="leftRightArrow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rgbClr val="000000"/>
                </a:solidFill>
              </a:endParaRPr>
            </a:p>
          </p:txBody>
        </p:sp>
        <p:sp>
          <p:nvSpPr>
            <p:cNvPr id="61" name="Left-Right Arrow 60">
              <a:extLst>
                <a:ext uri="{FF2B5EF4-FFF2-40B4-BE49-F238E27FC236}">
                  <a16:creationId xmlns:a16="http://schemas.microsoft.com/office/drawing/2014/main" id="{169BB481-8B6F-2F42-BC09-1C6AD717672D}"/>
                </a:ext>
              </a:extLst>
            </p:cNvPr>
            <p:cNvSpPr/>
            <p:nvPr/>
          </p:nvSpPr>
          <p:spPr>
            <a:xfrm>
              <a:off x="5080736" y="2341786"/>
              <a:ext cx="623339" cy="419186"/>
            </a:xfrm>
            <a:prstGeom prst="leftRightArrow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rgbClr val="000000"/>
                </a:solidFill>
              </a:endParaRPr>
            </a:p>
          </p:txBody>
        </p:sp>
        <p:sp>
          <p:nvSpPr>
            <p:cNvPr id="62" name="Can 61">
              <a:extLst>
                <a:ext uri="{FF2B5EF4-FFF2-40B4-BE49-F238E27FC236}">
                  <a16:creationId xmlns:a16="http://schemas.microsoft.com/office/drawing/2014/main" id="{E1734397-FC2E-9B49-9584-CE05317954DB}"/>
                </a:ext>
              </a:extLst>
            </p:cNvPr>
            <p:cNvSpPr/>
            <p:nvPr/>
          </p:nvSpPr>
          <p:spPr>
            <a:xfrm>
              <a:off x="5704540" y="1657243"/>
              <a:ext cx="712419" cy="1771758"/>
            </a:xfrm>
            <a:prstGeom prst="can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</a:rPr>
                <a:t>I/O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89427958-4AE0-7749-AE4C-3A11C6A98754}"/>
                </a:ext>
              </a:extLst>
            </p:cNvPr>
            <p:cNvSpPr/>
            <p:nvPr/>
          </p:nvSpPr>
          <p:spPr>
            <a:xfrm>
              <a:off x="1719943" y="1469571"/>
              <a:ext cx="5007428" cy="2209800"/>
            </a:xfrm>
            <a:prstGeom prst="rect">
              <a:avLst/>
            </a:prstGeom>
            <a:noFill/>
            <a:ln w="412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7532CECF-88DD-C048-BF21-00CA66D9D9AE}"/>
              </a:ext>
            </a:extLst>
          </p:cNvPr>
          <p:cNvGrpSpPr/>
          <p:nvPr/>
        </p:nvGrpSpPr>
        <p:grpSpPr>
          <a:xfrm>
            <a:off x="1643742" y="838200"/>
            <a:ext cx="2645228" cy="3112532"/>
            <a:chOff x="195943" y="794657"/>
            <a:chExt cx="2645228" cy="3112532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BC3A8D82-70F3-F64E-9547-E2156374E243}"/>
                </a:ext>
              </a:extLst>
            </p:cNvPr>
            <p:cNvSpPr/>
            <p:nvPr/>
          </p:nvSpPr>
          <p:spPr>
            <a:xfrm>
              <a:off x="195943" y="794657"/>
              <a:ext cx="2645228" cy="2645229"/>
            </a:xfrm>
            <a:prstGeom prst="rect">
              <a:avLst/>
            </a:prstGeom>
            <a:solidFill>
              <a:srgbClr val="00B05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61DE4E01-A97F-4746-8311-8B9AD1AF8071}"/>
                </a:ext>
              </a:extLst>
            </p:cNvPr>
            <p:cNvGrpSpPr/>
            <p:nvPr/>
          </p:nvGrpSpPr>
          <p:grpSpPr>
            <a:xfrm>
              <a:off x="353363" y="972321"/>
              <a:ext cx="876723" cy="2347822"/>
              <a:chOff x="172616" y="1232703"/>
              <a:chExt cx="2145364" cy="5465019"/>
            </a:xfrm>
          </p:grpSpPr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11430001-85B8-BB44-8970-04705196FE59}"/>
                  </a:ext>
                </a:extLst>
              </p:cNvPr>
              <p:cNvSpPr/>
              <p:nvPr/>
            </p:nvSpPr>
            <p:spPr>
              <a:xfrm>
                <a:off x="172616" y="1232703"/>
                <a:ext cx="2145364" cy="546501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0B293B15-ED1E-4849-B5B1-19D8A3210D56}"/>
                  </a:ext>
                </a:extLst>
              </p:cNvPr>
              <p:cNvSpPr/>
              <p:nvPr/>
            </p:nvSpPr>
            <p:spPr>
              <a:xfrm>
                <a:off x="457200" y="1553453"/>
                <a:ext cx="1540208" cy="369869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rgbClr val="000000"/>
                    </a:solidFill>
                  </a:rPr>
                  <a:t>PC</a:t>
                </a:r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D5F02CAE-B35E-6A47-A400-AE47D24D3EF5}"/>
                  </a:ext>
                </a:extLst>
              </p:cNvPr>
              <p:cNvSpPr/>
              <p:nvPr/>
            </p:nvSpPr>
            <p:spPr>
              <a:xfrm>
                <a:off x="461640" y="2088052"/>
                <a:ext cx="1540208" cy="369869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rgbClr val="000000"/>
                    </a:solidFill>
                  </a:rPr>
                  <a:t>IR</a:t>
                </a:r>
              </a:p>
            </p:txBody>
          </p:sp>
          <p:sp>
            <p:nvSpPr>
              <p:cNvPr id="77" name="Freeform 76">
                <a:extLst>
                  <a:ext uri="{FF2B5EF4-FFF2-40B4-BE49-F238E27FC236}">
                    <a16:creationId xmlns:a16="http://schemas.microsoft.com/office/drawing/2014/main" id="{D983FC3D-D982-7E46-BCC3-CE79DE9F8D14}"/>
                  </a:ext>
                </a:extLst>
              </p:cNvPr>
              <p:cNvSpPr/>
              <p:nvPr/>
            </p:nvSpPr>
            <p:spPr>
              <a:xfrm>
                <a:off x="752114" y="2663061"/>
                <a:ext cx="1035693" cy="406857"/>
              </a:xfrm>
              <a:custGeom>
                <a:avLst/>
                <a:gdLst>
                  <a:gd name="connsiteX0" fmla="*/ 0 w 1035693"/>
                  <a:gd name="connsiteY0" fmla="*/ 12329 h 406857"/>
                  <a:gd name="connsiteX1" fmla="*/ 406880 w 1035693"/>
                  <a:gd name="connsiteY1" fmla="*/ 12329 h 406857"/>
                  <a:gd name="connsiteX2" fmla="*/ 517847 w 1035693"/>
                  <a:gd name="connsiteY2" fmla="*/ 147948 h 406857"/>
                  <a:gd name="connsiteX3" fmla="*/ 641143 w 1035693"/>
                  <a:gd name="connsiteY3" fmla="*/ 12329 h 406857"/>
                  <a:gd name="connsiteX4" fmla="*/ 1035693 w 1035693"/>
                  <a:gd name="connsiteY4" fmla="*/ 0 h 406857"/>
                  <a:gd name="connsiteX5" fmla="*/ 776770 w 1035693"/>
                  <a:gd name="connsiteY5" fmla="*/ 406857 h 406857"/>
                  <a:gd name="connsiteX6" fmla="*/ 135627 w 1035693"/>
                  <a:gd name="connsiteY6" fmla="*/ 394528 h 406857"/>
                  <a:gd name="connsiteX7" fmla="*/ 0 w 1035693"/>
                  <a:gd name="connsiteY7" fmla="*/ 12329 h 4068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35693" h="406857">
                    <a:moveTo>
                      <a:pt x="0" y="12329"/>
                    </a:moveTo>
                    <a:lnTo>
                      <a:pt x="406880" y="12329"/>
                    </a:lnTo>
                    <a:lnTo>
                      <a:pt x="517847" y="147948"/>
                    </a:lnTo>
                    <a:lnTo>
                      <a:pt x="641143" y="12329"/>
                    </a:lnTo>
                    <a:lnTo>
                      <a:pt x="1035693" y="0"/>
                    </a:lnTo>
                    <a:lnTo>
                      <a:pt x="776770" y="406857"/>
                    </a:lnTo>
                    <a:lnTo>
                      <a:pt x="135627" y="394528"/>
                    </a:lnTo>
                    <a:lnTo>
                      <a:pt x="0" y="1232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EF97C92E-D395-5B42-9C24-D65ED77E2D97}"/>
                  </a:ext>
                </a:extLst>
              </p:cNvPr>
              <p:cNvSpPr/>
              <p:nvPr/>
            </p:nvSpPr>
            <p:spPr>
              <a:xfrm>
                <a:off x="550422" y="5326123"/>
                <a:ext cx="1385336" cy="1294544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rgbClr val="000000"/>
                    </a:solidFill>
                  </a:rPr>
                  <a:t>Control</a:t>
                </a:r>
              </a:p>
              <a:p>
                <a:pPr algn="ctr"/>
                <a:r>
                  <a:rPr lang="en-US" sz="1100" dirty="0">
                    <a:solidFill>
                      <a:srgbClr val="000000"/>
                    </a:solidFill>
                  </a:rPr>
                  <a:t>Unit</a:t>
                </a:r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CECA2A3D-79EC-4749-8B42-A9AC12A4792C}"/>
                  </a:ext>
                </a:extLst>
              </p:cNvPr>
              <p:cNvSpPr/>
              <p:nvPr/>
            </p:nvSpPr>
            <p:spPr>
              <a:xfrm>
                <a:off x="461640" y="3710211"/>
                <a:ext cx="1540208" cy="369869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892B9B07-5628-0742-B06C-6B35B9911A50}"/>
                  </a:ext>
                </a:extLst>
              </p:cNvPr>
              <p:cNvSpPr/>
              <p:nvPr/>
            </p:nvSpPr>
            <p:spPr>
              <a:xfrm>
                <a:off x="461640" y="4080080"/>
                <a:ext cx="1540208" cy="369869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rgbClr val="000000"/>
                    </a:solidFill>
                  </a:rPr>
                  <a:t>Register</a:t>
                </a:r>
              </a:p>
            </p:txBody>
          </p:sp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8E6D41A4-DB78-9743-9D41-E326B3072806}"/>
                  </a:ext>
                </a:extLst>
              </p:cNvPr>
              <p:cNvSpPr/>
              <p:nvPr/>
            </p:nvSpPr>
            <p:spPr>
              <a:xfrm>
                <a:off x="461640" y="4449949"/>
                <a:ext cx="1540208" cy="369869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rgbClr val="000000"/>
                    </a:solidFill>
                  </a:rPr>
                  <a:t>File</a:t>
                </a:r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17C0C0F4-2FDC-A342-9085-C4E81E5961C0}"/>
                  </a:ext>
                </a:extLst>
              </p:cNvPr>
              <p:cNvSpPr/>
              <p:nvPr/>
            </p:nvSpPr>
            <p:spPr>
              <a:xfrm>
                <a:off x="461640" y="4819818"/>
                <a:ext cx="1540208" cy="369869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49321828-BCBB-B849-BB05-649875ED8EB3}"/>
                </a:ext>
              </a:extLst>
            </p:cNvPr>
            <p:cNvSpPr/>
            <p:nvPr/>
          </p:nvSpPr>
          <p:spPr>
            <a:xfrm>
              <a:off x="1371558" y="949209"/>
              <a:ext cx="1336222" cy="124921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rgbClr val="000000"/>
                  </a:solidFill>
                </a:rPr>
                <a:t>Main</a:t>
              </a:r>
            </a:p>
            <a:p>
              <a:pPr algn="ctr"/>
              <a:r>
                <a:rPr lang="en-US" sz="1400" dirty="0">
                  <a:solidFill>
                    <a:srgbClr val="000000"/>
                  </a:solidFill>
                </a:rPr>
                <a:t>Memory</a:t>
              </a:r>
            </a:p>
            <a:p>
              <a:pPr algn="ctr"/>
              <a:r>
                <a:rPr lang="en-US" sz="1400" dirty="0">
                  <a:solidFill>
                    <a:srgbClr val="000000"/>
                  </a:solidFill>
                </a:rPr>
                <a:t>(MM)</a:t>
              </a:r>
            </a:p>
          </p:txBody>
        </p:sp>
        <p:sp>
          <p:nvSpPr>
            <p:cNvPr id="93" name="Can 92">
              <a:extLst>
                <a:ext uri="{FF2B5EF4-FFF2-40B4-BE49-F238E27FC236}">
                  <a16:creationId xmlns:a16="http://schemas.microsoft.com/office/drawing/2014/main" id="{BCA44F45-B9A6-F848-A02F-33DA46698B82}"/>
                </a:ext>
              </a:extLst>
            </p:cNvPr>
            <p:cNvSpPr/>
            <p:nvPr/>
          </p:nvSpPr>
          <p:spPr>
            <a:xfrm>
              <a:off x="1768671" y="2438400"/>
              <a:ext cx="625690" cy="871132"/>
            </a:xfrm>
            <a:prstGeom prst="can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</a:rPr>
                <a:t>I/O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4046824E-95B5-2449-97BF-1E1492823EDA}"/>
                </a:ext>
              </a:extLst>
            </p:cNvPr>
            <p:cNvSpPr txBox="1"/>
            <p:nvPr/>
          </p:nvSpPr>
          <p:spPr>
            <a:xfrm>
              <a:off x="511629" y="3537857"/>
              <a:ext cx="19211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Physical Computer</a:t>
              </a:r>
            </a:p>
          </p:txBody>
        </p:sp>
      </p:grpSp>
      <p:sp>
        <p:nvSpPr>
          <p:cNvPr id="106" name="TextBox 105">
            <a:extLst>
              <a:ext uri="{FF2B5EF4-FFF2-40B4-BE49-F238E27FC236}">
                <a16:creationId xmlns:a16="http://schemas.microsoft.com/office/drawing/2014/main" id="{FB14B88C-72AD-F64B-9BB6-215D264D28D7}"/>
              </a:ext>
            </a:extLst>
          </p:cNvPr>
          <p:cNvSpPr txBox="1"/>
          <p:nvPr/>
        </p:nvSpPr>
        <p:spPr>
          <a:xfrm>
            <a:off x="7380517" y="3592283"/>
            <a:ext cx="1771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Virtual Machines</a:t>
            </a:r>
          </a:p>
        </p:txBody>
      </p:sp>
    </p:spTree>
    <p:extLst>
      <p:ext uri="{BB962C8B-B14F-4D97-AF65-F5344CB8AC3E}">
        <p14:creationId xmlns:p14="http://schemas.microsoft.com/office/powerpoint/2010/main" val="3366920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9955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More on Caches</a:t>
            </a:r>
            <a:br>
              <a:rPr lang="en-US" dirty="0" smtClean="0"/>
            </a:br>
            <a:r>
              <a:rPr lang="en-US" dirty="0" smtClean="0"/>
              <a:t>Part </a:t>
            </a:r>
            <a:r>
              <a:rPr lang="en-US" dirty="0"/>
              <a:t>4</a:t>
            </a:r>
            <a:r>
              <a:rPr lang="en-US" dirty="0" smtClean="0"/>
              <a:t>: Multiprocessor Caches: Cache Coherence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 bwMode="auto">
          <a:xfrm>
            <a:off x="1981200" y="4038600"/>
            <a:ext cx="8534400" cy="17526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For use in Fall 2020 CSE6010/CX4010 only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Not for distribution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792564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2B7FD-CE3F-A942-A26C-2E274782D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39C425-EBBB-E343-89C2-EBB9E90162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324" y="1478280"/>
            <a:ext cx="10972800" cy="5044440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Cache Blocks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Cache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Design Questions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Placement policy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Replacement policy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Write policy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Multilevel Caches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Virtual Memory</a:t>
            </a:r>
          </a:p>
          <a:p>
            <a:r>
              <a:rPr lang="en-US" dirty="0"/>
              <a:t>Multiprocessor Caches</a:t>
            </a:r>
          </a:p>
          <a:p>
            <a:pPr lvl="1"/>
            <a:r>
              <a:rPr lang="en-US" dirty="0"/>
              <a:t>Cache coherence</a:t>
            </a:r>
          </a:p>
          <a:p>
            <a:pPr lvl="1"/>
            <a:r>
              <a:rPr lang="en-US" dirty="0"/>
              <a:t>False sharing</a:t>
            </a:r>
          </a:p>
        </p:txBody>
      </p:sp>
    </p:spTree>
    <p:extLst>
      <p:ext uri="{BB962C8B-B14F-4D97-AF65-F5344CB8AC3E}">
        <p14:creationId xmlns:p14="http://schemas.microsoft.com/office/powerpoint/2010/main" val="4242939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88" name="Rectangle 20"/>
          <p:cNvSpPr>
            <a:spLocks noGrp="1" noChangeArrowheads="1"/>
          </p:cNvSpPr>
          <p:nvPr>
            <p:ph type="title"/>
          </p:nvPr>
        </p:nvSpPr>
        <p:spPr>
          <a:xfrm>
            <a:off x="1981200" y="-6556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Symmetric Multiprocessor (Uniform Memory Access [UMA] Architecture)</a:t>
            </a:r>
          </a:p>
        </p:txBody>
      </p:sp>
      <p:grpSp>
        <p:nvGrpSpPr>
          <p:cNvPr id="160799" name="Group 31"/>
          <p:cNvGrpSpPr>
            <a:grpSpLocks/>
          </p:cNvGrpSpPr>
          <p:nvPr/>
        </p:nvGrpSpPr>
        <p:grpSpPr bwMode="auto">
          <a:xfrm>
            <a:off x="2278063" y="1463677"/>
            <a:ext cx="7246937" cy="4581523"/>
            <a:chOff x="872" y="816"/>
            <a:chExt cx="3976" cy="1960"/>
          </a:xfrm>
        </p:grpSpPr>
        <p:sp>
          <p:nvSpPr>
            <p:cNvPr id="160770" name="Rectangle 2"/>
            <p:cNvSpPr>
              <a:spLocks noChangeArrowheads="1"/>
            </p:cNvSpPr>
            <p:nvPr/>
          </p:nvSpPr>
          <p:spPr bwMode="auto">
            <a:xfrm>
              <a:off x="1112" y="816"/>
              <a:ext cx="472" cy="424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 anchor="ctr"/>
            <a:lstStyle/>
            <a:p>
              <a:pPr algn="ctr"/>
              <a:r>
                <a:rPr lang="en-US" sz="2000"/>
                <a:t>CPU</a:t>
              </a:r>
            </a:p>
          </p:txBody>
        </p:sp>
        <p:sp>
          <p:nvSpPr>
            <p:cNvPr id="160771" name="Rectangle 3"/>
            <p:cNvSpPr>
              <a:spLocks noChangeArrowheads="1"/>
            </p:cNvSpPr>
            <p:nvPr/>
          </p:nvSpPr>
          <p:spPr bwMode="auto">
            <a:xfrm>
              <a:off x="2024" y="816"/>
              <a:ext cx="472" cy="424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 anchor="ctr"/>
            <a:lstStyle/>
            <a:p>
              <a:pPr algn="ctr"/>
              <a:r>
                <a:rPr lang="en-US" sz="2000"/>
                <a:t>CPU</a:t>
              </a:r>
            </a:p>
          </p:txBody>
        </p:sp>
        <p:sp>
          <p:nvSpPr>
            <p:cNvPr id="160772" name="Rectangle 4"/>
            <p:cNvSpPr>
              <a:spLocks noChangeArrowheads="1"/>
            </p:cNvSpPr>
            <p:nvPr/>
          </p:nvSpPr>
          <p:spPr bwMode="auto">
            <a:xfrm>
              <a:off x="4088" y="816"/>
              <a:ext cx="472" cy="424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 anchor="ctr"/>
            <a:lstStyle/>
            <a:p>
              <a:pPr algn="ctr"/>
              <a:r>
                <a:rPr lang="en-US" sz="2000"/>
                <a:t>CPU</a:t>
              </a:r>
            </a:p>
          </p:txBody>
        </p:sp>
        <p:sp>
          <p:nvSpPr>
            <p:cNvPr id="160773" name="Rectangle 5"/>
            <p:cNvSpPr>
              <a:spLocks noChangeArrowheads="1"/>
            </p:cNvSpPr>
            <p:nvPr/>
          </p:nvSpPr>
          <p:spPr bwMode="auto">
            <a:xfrm>
              <a:off x="1112" y="1248"/>
              <a:ext cx="472" cy="328"/>
            </a:xfrm>
            <a:prstGeom prst="rect">
              <a:avLst/>
            </a:prstGeom>
            <a:solidFill>
              <a:srgbClr val="0033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 anchor="ctr"/>
            <a:lstStyle/>
            <a:p>
              <a:pPr algn="ctr"/>
              <a:r>
                <a:rPr lang="en-US" sz="2000">
                  <a:solidFill>
                    <a:schemeClr val="bg1"/>
                  </a:solidFill>
                </a:rPr>
                <a:t>cache</a:t>
              </a:r>
            </a:p>
          </p:txBody>
        </p:sp>
        <p:sp>
          <p:nvSpPr>
            <p:cNvPr id="160774" name="Rectangle 6"/>
            <p:cNvSpPr>
              <a:spLocks noChangeArrowheads="1"/>
            </p:cNvSpPr>
            <p:nvPr/>
          </p:nvSpPr>
          <p:spPr bwMode="auto">
            <a:xfrm>
              <a:off x="2024" y="1248"/>
              <a:ext cx="472" cy="328"/>
            </a:xfrm>
            <a:prstGeom prst="rect">
              <a:avLst/>
            </a:prstGeom>
            <a:solidFill>
              <a:srgbClr val="0033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 anchor="ctr"/>
            <a:lstStyle/>
            <a:p>
              <a:pPr algn="ctr"/>
              <a:r>
                <a:rPr lang="en-US" sz="2000">
                  <a:solidFill>
                    <a:schemeClr val="bg1"/>
                  </a:solidFill>
                </a:rPr>
                <a:t>cache</a:t>
              </a:r>
            </a:p>
          </p:txBody>
        </p:sp>
        <p:sp>
          <p:nvSpPr>
            <p:cNvPr id="160775" name="Rectangle 7"/>
            <p:cNvSpPr>
              <a:spLocks noChangeArrowheads="1"/>
            </p:cNvSpPr>
            <p:nvPr/>
          </p:nvSpPr>
          <p:spPr bwMode="auto">
            <a:xfrm>
              <a:off x="4088" y="1248"/>
              <a:ext cx="472" cy="328"/>
            </a:xfrm>
            <a:prstGeom prst="rect">
              <a:avLst/>
            </a:prstGeom>
            <a:solidFill>
              <a:srgbClr val="0033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 anchor="ctr"/>
            <a:lstStyle/>
            <a:p>
              <a:pPr algn="ctr"/>
              <a:r>
                <a:rPr lang="en-US" sz="2000">
                  <a:solidFill>
                    <a:schemeClr val="bg1"/>
                  </a:solidFill>
                </a:rPr>
                <a:t>cache</a:t>
              </a:r>
            </a:p>
          </p:txBody>
        </p:sp>
        <p:sp>
          <p:nvSpPr>
            <p:cNvPr id="160776" name="Rectangle 8"/>
            <p:cNvSpPr>
              <a:spLocks noChangeArrowheads="1"/>
            </p:cNvSpPr>
            <p:nvPr/>
          </p:nvSpPr>
          <p:spPr bwMode="auto">
            <a:xfrm>
              <a:off x="872" y="1824"/>
              <a:ext cx="3976" cy="232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 anchor="ctr"/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</a:rPr>
                <a:t>interconnection network (e.g., bus)</a:t>
              </a:r>
            </a:p>
          </p:txBody>
        </p:sp>
        <p:sp>
          <p:nvSpPr>
            <p:cNvPr id="160777" name="Rectangle 9"/>
            <p:cNvSpPr>
              <a:spLocks noChangeArrowheads="1"/>
            </p:cNvSpPr>
            <p:nvPr/>
          </p:nvSpPr>
          <p:spPr bwMode="auto">
            <a:xfrm>
              <a:off x="1640" y="2256"/>
              <a:ext cx="2460" cy="520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 anchor="ctr"/>
            <a:lstStyle/>
            <a:p>
              <a:pPr algn="ctr"/>
              <a:r>
                <a:rPr lang="en-US" sz="2000"/>
                <a:t>memory</a:t>
              </a:r>
            </a:p>
          </p:txBody>
        </p:sp>
        <p:sp>
          <p:nvSpPr>
            <p:cNvPr id="160780" name="Rectangle 12"/>
            <p:cNvSpPr>
              <a:spLocks noChangeArrowheads="1"/>
            </p:cNvSpPr>
            <p:nvPr/>
          </p:nvSpPr>
          <p:spPr bwMode="auto">
            <a:xfrm>
              <a:off x="2953" y="866"/>
              <a:ext cx="630" cy="3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pPr algn="ctr"/>
              <a:r>
                <a:rPr lang="en-US" sz="4400" b="1"/>
                <a:t>.  .  .</a:t>
              </a:r>
            </a:p>
          </p:txBody>
        </p:sp>
        <p:sp>
          <p:nvSpPr>
            <p:cNvPr id="160782" name="Line 14"/>
            <p:cNvSpPr>
              <a:spLocks noChangeShapeType="1"/>
            </p:cNvSpPr>
            <p:nvPr/>
          </p:nvSpPr>
          <p:spPr bwMode="auto">
            <a:xfrm flipH="1">
              <a:off x="1352" y="1584"/>
              <a:ext cx="0" cy="24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0785" name="Line 17"/>
            <p:cNvSpPr>
              <a:spLocks noChangeShapeType="1"/>
            </p:cNvSpPr>
            <p:nvPr/>
          </p:nvSpPr>
          <p:spPr bwMode="auto">
            <a:xfrm flipH="1">
              <a:off x="2024" y="2064"/>
              <a:ext cx="0" cy="192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0792" name="Line 24"/>
            <p:cNvSpPr>
              <a:spLocks noChangeShapeType="1"/>
            </p:cNvSpPr>
            <p:nvPr/>
          </p:nvSpPr>
          <p:spPr bwMode="auto">
            <a:xfrm>
              <a:off x="2256" y="1584"/>
              <a:ext cx="0" cy="24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0793" name="Line 25"/>
            <p:cNvSpPr>
              <a:spLocks noChangeShapeType="1"/>
            </p:cNvSpPr>
            <p:nvPr/>
          </p:nvSpPr>
          <p:spPr bwMode="auto">
            <a:xfrm flipH="1">
              <a:off x="4328" y="1584"/>
              <a:ext cx="0" cy="24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0794" name="Line 26"/>
            <p:cNvSpPr>
              <a:spLocks noChangeShapeType="1"/>
            </p:cNvSpPr>
            <p:nvPr/>
          </p:nvSpPr>
          <p:spPr bwMode="auto">
            <a:xfrm flipH="1">
              <a:off x="3752" y="2064"/>
              <a:ext cx="0" cy="192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94396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88" name="Rectangle 20"/>
          <p:cNvSpPr>
            <a:spLocks noGrp="1" noChangeArrowheads="1"/>
          </p:cNvSpPr>
          <p:nvPr>
            <p:ph type="title"/>
          </p:nvPr>
        </p:nvSpPr>
        <p:spPr>
          <a:xfrm>
            <a:off x="1981200" y="-6556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Symmetric Multiprocessor (Uniform Memory Access [UMA] Architecture)</a:t>
            </a:r>
          </a:p>
        </p:txBody>
      </p:sp>
      <p:sp>
        <p:nvSpPr>
          <p:cNvPr id="160770" name="Rectangle 2"/>
          <p:cNvSpPr>
            <a:spLocks noChangeArrowheads="1"/>
          </p:cNvSpPr>
          <p:nvPr/>
        </p:nvSpPr>
        <p:spPr bwMode="auto">
          <a:xfrm>
            <a:off x="1699503" y="2098677"/>
            <a:ext cx="2415297" cy="738664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pPr algn="ctr"/>
            <a:r>
              <a:rPr lang="en-US" sz="2000"/>
              <a:t>CPU</a:t>
            </a:r>
          </a:p>
        </p:txBody>
      </p:sp>
      <p:sp>
        <p:nvSpPr>
          <p:cNvPr id="160773" name="Rectangle 5"/>
          <p:cNvSpPr>
            <a:spLocks noChangeArrowheads="1"/>
          </p:cNvSpPr>
          <p:nvPr/>
        </p:nvSpPr>
        <p:spPr bwMode="auto">
          <a:xfrm>
            <a:off x="1699502" y="2837341"/>
            <a:ext cx="2415298" cy="1037845"/>
          </a:xfrm>
          <a:prstGeom prst="rect">
            <a:avLst/>
          </a:prstGeom>
          <a:solidFill>
            <a:srgbClr val="0033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 anchor="t" anchorCtr="0"/>
          <a:lstStyle/>
          <a:p>
            <a:pPr algn="ctr"/>
            <a:r>
              <a:rPr lang="en-US" sz="2000">
                <a:solidFill>
                  <a:schemeClr val="bg1"/>
                </a:solidFill>
              </a:rPr>
              <a:t>cache</a:t>
            </a:r>
          </a:p>
        </p:txBody>
      </p:sp>
      <p:sp>
        <p:nvSpPr>
          <p:cNvPr id="160777" name="Rectangle 9"/>
          <p:cNvSpPr>
            <a:spLocks noChangeArrowheads="1"/>
          </p:cNvSpPr>
          <p:nvPr/>
        </p:nvSpPr>
        <p:spPr bwMode="auto">
          <a:xfrm>
            <a:off x="3474674" y="5464693"/>
            <a:ext cx="4982473" cy="1215506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 anchor="t" anchorCtr="0"/>
          <a:lstStyle/>
          <a:p>
            <a:pPr algn="ctr"/>
            <a:r>
              <a:rPr lang="en-US" sz="2000" dirty="0"/>
              <a:t>main memory</a:t>
            </a:r>
          </a:p>
        </p:txBody>
      </p:sp>
      <p:sp>
        <p:nvSpPr>
          <p:cNvPr id="160780" name="Rectangle 12"/>
          <p:cNvSpPr>
            <a:spLocks noChangeArrowheads="1"/>
          </p:cNvSpPr>
          <p:nvPr/>
        </p:nvSpPr>
        <p:spPr bwMode="auto">
          <a:xfrm>
            <a:off x="5479121" y="2215553"/>
            <a:ext cx="1147749" cy="766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ctr"/>
            <a:r>
              <a:rPr lang="en-US" sz="4400" b="1" dirty="0"/>
              <a:t>.  .  .</a:t>
            </a:r>
          </a:p>
        </p:txBody>
      </p:sp>
      <p:sp>
        <p:nvSpPr>
          <p:cNvPr id="160782" name="Line 14"/>
          <p:cNvSpPr>
            <a:spLocks noChangeShapeType="1"/>
          </p:cNvSpPr>
          <p:nvPr/>
        </p:nvSpPr>
        <p:spPr bwMode="auto">
          <a:xfrm flipH="1">
            <a:off x="2886244" y="3881186"/>
            <a:ext cx="0" cy="561003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785" name="Line 17"/>
          <p:cNvSpPr>
            <a:spLocks noChangeShapeType="1"/>
          </p:cNvSpPr>
          <p:nvPr/>
        </p:nvSpPr>
        <p:spPr bwMode="auto">
          <a:xfrm flipH="1">
            <a:off x="4377778" y="5015891"/>
            <a:ext cx="0" cy="448802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794" name="Line 26"/>
          <p:cNvSpPr>
            <a:spLocks noChangeShapeType="1"/>
          </p:cNvSpPr>
          <p:nvPr/>
        </p:nvSpPr>
        <p:spPr bwMode="auto">
          <a:xfrm flipH="1">
            <a:off x="7527352" y="5015891"/>
            <a:ext cx="0" cy="448802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3474674" y="6146969"/>
            <a:ext cx="4982473" cy="338554"/>
            <a:chOff x="1950673" y="5511969"/>
            <a:chExt cx="4982473" cy="338554"/>
          </a:xfrm>
        </p:grpSpPr>
        <p:sp>
          <p:nvSpPr>
            <p:cNvPr id="3" name="TextBox 2"/>
            <p:cNvSpPr txBox="1"/>
            <p:nvPr/>
          </p:nvSpPr>
          <p:spPr>
            <a:xfrm>
              <a:off x="2955238" y="5511969"/>
              <a:ext cx="1003439" cy="338554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0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/>
                <a:t>i</a:t>
              </a:r>
              <a:r>
                <a:rPr lang="en-US" sz="1600" dirty="0"/>
                <a:t> = 10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950673" y="5511969"/>
              <a:ext cx="1003439" cy="338554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sz="16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945977" y="5511969"/>
              <a:ext cx="1003439" cy="338554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sz="16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937842" y="5511969"/>
              <a:ext cx="1003439" cy="338554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sz="16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929707" y="5511969"/>
              <a:ext cx="1003439" cy="338554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sz="1600" dirty="0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8513711" y="6116022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block</a:t>
            </a:r>
          </a:p>
        </p:txBody>
      </p:sp>
      <p:sp>
        <p:nvSpPr>
          <p:cNvPr id="33" name="Rectangle 2"/>
          <p:cNvSpPr>
            <a:spLocks noChangeArrowheads="1"/>
          </p:cNvSpPr>
          <p:nvPr/>
        </p:nvSpPr>
        <p:spPr bwMode="auto">
          <a:xfrm>
            <a:off x="7730299" y="2143561"/>
            <a:ext cx="2415297" cy="738664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pPr algn="ctr"/>
            <a:r>
              <a:rPr lang="en-US" sz="2000"/>
              <a:t>CPU</a:t>
            </a:r>
          </a:p>
        </p:txBody>
      </p:sp>
      <p:sp>
        <p:nvSpPr>
          <p:cNvPr id="34" name="Rectangle 5"/>
          <p:cNvSpPr>
            <a:spLocks noChangeArrowheads="1"/>
          </p:cNvSpPr>
          <p:nvPr/>
        </p:nvSpPr>
        <p:spPr bwMode="auto">
          <a:xfrm>
            <a:off x="7730298" y="2882225"/>
            <a:ext cx="2415298" cy="1037845"/>
          </a:xfrm>
          <a:prstGeom prst="rect">
            <a:avLst/>
          </a:prstGeom>
          <a:solidFill>
            <a:srgbClr val="0033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 anchor="t" anchorCtr="0"/>
          <a:lstStyle/>
          <a:p>
            <a:pPr algn="ctr"/>
            <a:r>
              <a:rPr lang="en-US" sz="2000">
                <a:solidFill>
                  <a:schemeClr val="bg1"/>
                </a:solidFill>
              </a:rPr>
              <a:t>cache</a:t>
            </a:r>
          </a:p>
        </p:txBody>
      </p:sp>
      <p:sp>
        <p:nvSpPr>
          <p:cNvPr id="35" name="Line 14"/>
          <p:cNvSpPr>
            <a:spLocks noChangeShapeType="1"/>
          </p:cNvSpPr>
          <p:nvPr/>
        </p:nvSpPr>
        <p:spPr bwMode="auto">
          <a:xfrm flipH="1">
            <a:off x="8917040" y="3926070"/>
            <a:ext cx="0" cy="561003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776" name="Rectangle 8"/>
          <p:cNvSpPr>
            <a:spLocks noChangeArrowheads="1"/>
          </p:cNvSpPr>
          <p:nvPr/>
        </p:nvSpPr>
        <p:spPr bwMode="auto">
          <a:xfrm>
            <a:off x="2278063" y="4454889"/>
            <a:ext cx="7246937" cy="542303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interconnection network (e.g., bus)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74801" y="1282700"/>
            <a:ext cx="56815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Reads and writes to shared variable </a:t>
            </a:r>
            <a:r>
              <a:rPr lang="en-US" sz="2800" dirty="0" err="1">
                <a:latin typeface="Courier"/>
                <a:cs typeface="Courier"/>
              </a:rPr>
              <a:t>i</a:t>
            </a:r>
            <a:endParaRPr lang="en-US" sz="28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32032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88" name="Rectangle 20"/>
          <p:cNvSpPr>
            <a:spLocks noGrp="1" noChangeArrowheads="1"/>
          </p:cNvSpPr>
          <p:nvPr>
            <p:ph type="title"/>
          </p:nvPr>
        </p:nvSpPr>
        <p:spPr>
          <a:xfrm>
            <a:off x="1981200" y="-6556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Symmetric Multiprocessor (Uniform Memory Access [UMA] Architecture)</a:t>
            </a:r>
          </a:p>
        </p:txBody>
      </p:sp>
      <p:sp>
        <p:nvSpPr>
          <p:cNvPr id="160770" name="Rectangle 2"/>
          <p:cNvSpPr>
            <a:spLocks noChangeArrowheads="1"/>
          </p:cNvSpPr>
          <p:nvPr/>
        </p:nvSpPr>
        <p:spPr bwMode="auto">
          <a:xfrm>
            <a:off x="1699503" y="2098677"/>
            <a:ext cx="2415297" cy="738664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pPr algn="ctr"/>
            <a:r>
              <a:rPr lang="en-US" sz="2000"/>
              <a:t>CPU</a:t>
            </a:r>
          </a:p>
        </p:txBody>
      </p:sp>
      <p:sp>
        <p:nvSpPr>
          <p:cNvPr id="160773" name="Rectangle 5"/>
          <p:cNvSpPr>
            <a:spLocks noChangeArrowheads="1"/>
          </p:cNvSpPr>
          <p:nvPr/>
        </p:nvSpPr>
        <p:spPr bwMode="auto">
          <a:xfrm>
            <a:off x="1699502" y="2837341"/>
            <a:ext cx="2415298" cy="1037845"/>
          </a:xfrm>
          <a:prstGeom prst="rect">
            <a:avLst/>
          </a:prstGeom>
          <a:solidFill>
            <a:srgbClr val="0033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 anchor="t" anchorCtr="0"/>
          <a:lstStyle/>
          <a:p>
            <a:pPr algn="ctr"/>
            <a:r>
              <a:rPr lang="en-US" sz="2000">
                <a:solidFill>
                  <a:schemeClr val="bg1"/>
                </a:solidFill>
              </a:rPr>
              <a:t>cache</a:t>
            </a:r>
          </a:p>
        </p:txBody>
      </p:sp>
      <p:sp>
        <p:nvSpPr>
          <p:cNvPr id="160777" name="Rectangle 9"/>
          <p:cNvSpPr>
            <a:spLocks noChangeArrowheads="1"/>
          </p:cNvSpPr>
          <p:nvPr/>
        </p:nvSpPr>
        <p:spPr bwMode="auto">
          <a:xfrm>
            <a:off x="3474674" y="5464693"/>
            <a:ext cx="4982473" cy="1215506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 anchor="t" anchorCtr="0"/>
          <a:lstStyle/>
          <a:p>
            <a:pPr algn="ctr"/>
            <a:r>
              <a:rPr lang="en-US" sz="2000" dirty="0"/>
              <a:t>main memory</a:t>
            </a:r>
          </a:p>
        </p:txBody>
      </p:sp>
      <p:sp>
        <p:nvSpPr>
          <p:cNvPr id="160780" name="Rectangle 12"/>
          <p:cNvSpPr>
            <a:spLocks noChangeArrowheads="1"/>
          </p:cNvSpPr>
          <p:nvPr/>
        </p:nvSpPr>
        <p:spPr bwMode="auto">
          <a:xfrm>
            <a:off x="5479121" y="2215553"/>
            <a:ext cx="1147749" cy="766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ctr"/>
            <a:r>
              <a:rPr lang="en-US" sz="4400" b="1" dirty="0"/>
              <a:t>.  .  .</a:t>
            </a:r>
          </a:p>
        </p:txBody>
      </p:sp>
      <p:sp>
        <p:nvSpPr>
          <p:cNvPr id="160782" name="Line 14"/>
          <p:cNvSpPr>
            <a:spLocks noChangeShapeType="1"/>
          </p:cNvSpPr>
          <p:nvPr/>
        </p:nvSpPr>
        <p:spPr bwMode="auto">
          <a:xfrm flipH="1">
            <a:off x="2886244" y="3881186"/>
            <a:ext cx="0" cy="561003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785" name="Line 17"/>
          <p:cNvSpPr>
            <a:spLocks noChangeShapeType="1"/>
          </p:cNvSpPr>
          <p:nvPr/>
        </p:nvSpPr>
        <p:spPr bwMode="auto">
          <a:xfrm flipH="1">
            <a:off x="4377778" y="5015891"/>
            <a:ext cx="0" cy="448802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794" name="Line 26"/>
          <p:cNvSpPr>
            <a:spLocks noChangeShapeType="1"/>
          </p:cNvSpPr>
          <p:nvPr/>
        </p:nvSpPr>
        <p:spPr bwMode="auto">
          <a:xfrm flipH="1">
            <a:off x="7527352" y="5015891"/>
            <a:ext cx="0" cy="448802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4096425" y="1941188"/>
            <a:ext cx="12995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Read </a:t>
            </a:r>
            <a:r>
              <a:rPr lang="en-US" sz="2000" dirty="0" err="1"/>
              <a:t>i</a:t>
            </a:r>
            <a:r>
              <a:rPr lang="en-US" sz="2000" dirty="0"/>
              <a:t> (10)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474674" y="6146969"/>
            <a:ext cx="4982473" cy="338554"/>
            <a:chOff x="1950673" y="5511969"/>
            <a:chExt cx="4982473" cy="338554"/>
          </a:xfrm>
        </p:grpSpPr>
        <p:sp>
          <p:nvSpPr>
            <p:cNvPr id="3" name="TextBox 2"/>
            <p:cNvSpPr txBox="1"/>
            <p:nvPr/>
          </p:nvSpPr>
          <p:spPr>
            <a:xfrm>
              <a:off x="2955238" y="5511969"/>
              <a:ext cx="1003439" cy="338554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0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/>
                <a:t>i</a:t>
              </a:r>
              <a:r>
                <a:rPr lang="en-US" sz="1600" dirty="0"/>
                <a:t> = 10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950673" y="5511969"/>
              <a:ext cx="1003439" cy="338554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sz="16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945977" y="5511969"/>
              <a:ext cx="1003439" cy="338554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sz="16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937842" y="5511969"/>
              <a:ext cx="1003439" cy="338554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sz="16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929707" y="5511969"/>
              <a:ext cx="1003439" cy="338554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sz="1600" dirty="0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8513711" y="6116022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block</a:t>
            </a:r>
          </a:p>
        </p:txBody>
      </p:sp>
      <p:sp>
        <p:nvSpPr>
          <p:cNvPr id="33" name="Rectangle 2"/>
          <p:cNvSpPr>
            <a:spLocks noChangeArrowheads="1"/>
          </p:cNvSpPr>
          <p:nvPr/>
        </p:nvSpPr>
        <p:spPr bwMode="auto">
          <a:xfrm>
            <a:off x="7730299" y="2143561"/>
            <a:ext cx="2415297" cy="738664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pPr algn="ctr"/>
            <a:r>
              <a:rPr lang="en-US" sz="2000"/>
              <a:t>CPU</a:t>
            </a:r>
          </a:p>
        </p:txBody>
      </p:sp>
      <p:sp>
        <p:nvSpPr>
          <p:cNvPr id="34" name="Rectangle 5"/>
          <p:cNvSpPr>
            <a:spLocks noChangeArrowheads="1"/>
          </p:cNvSpPr>
          <p:nvPr/>
        </p:nvSpPr>
        <p:spPr bwMode="auto">
          <a:xfrm>
            <a:off x="7730298" y="2882225"/>
            <a:ext cx="2415298" cy="1037845"/>
          </a:xfrm>
          <a:prstGeom prst="rect">
            <a:avLst/>
          </a:prstGeom>
          <a:solidFill>
            <a:srgbClr val="0033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 anchor="t" anchorCtr="0"/>
          <a:lstStyle/>
          <a:p>
            <a:pPr algn="ctr"/>
            <a:r>
              <a:rPr lang="en-US" sz="2000">
                <a:solidFill>
                  <a:schemeClr val="bg1"/>
                </a:solidFill>
              </a:rPr>
              <a:t>cache</a:t>
            </a:r>
          </a:p>
        </p:txBody>
      </p:sp>
      <p:sp>
        <p:nvSpPr>
          <p:cNvPr id="35" name="Line 14"/>
          <p:cNvSpPr>
            <a:spLocks noChangeShapeType="1"/>
          </p:cNvSpPr>
          <p:nvPr/>
        </p:nvSpPr>
        <p:spPr bwMode="auto">
          <a:xfrm flipH="1">
            <a:off x="8917040" y="3926070"/>
            <a:ext cx="0" cy="561003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776" name="Rectangle 8"/>
          <p:cNvSpPr>
            <a:spLocks noChangeArrowheads="1"/>
          </p:cNvSpPr>
          <p:nvPr/>
        </p:nvSpPr>
        <p:spPr bwMode="auto">
          <a:xfrm>
            <a:off x="2278063" y="4454889"/>
            <a:ext cx="7246937" cy="542303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interconnection network (e.g., bus)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74801" y="1282700"/>
            <a:ext cx="56815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Reads and writes to shared variable </a:t>
            </a:r>
            <a:r>
              <a:rPr lang="en-US" sz="2800" dirty="0" err="1">
                <a:latin typeface="Courier"/>
                <a:cs typeface="Courier"/>
              </a:rPr>
              <a:t>i</a:t>
            </a:r>
            <a:endParaRPr lang="en-US" sz="2800" dirty="0">
              <a:latin typeface="Courier"/>
              <a:cs typeface="Courier"/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1699503" y="3251553"/>
            <a:ext cx="2415298" cy="184665"/>
            <a:chOff x="1950673" y="5511969"/>
            <a:chExt cx="4982473" cy="308213"/>
          </a:xfrm>
        </p:grpSpPr>
        <p:sp>
          <p:nvSpPr>
            <p:cNvPr id="39" name="TextBox 38"/>
            <p:cNvSpPr txBox="1"/>
            <p:nvPr/>
          </p:nvSpPr>
          <p:spPr>
            <a:xfrm>
              <a:off x="2954112" y="5511969"/>
              <a:ext cx="991864" cy="308213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000000"/>
              </a:solidFill>
            </a:ln>
          </p:spPr>
          <p:txBody>
            <a:bodyPr wrap="none" lIns="0" tIns="0" rIns="0" bIns="0" rtlCol="0" anchor="ctr" anchorCtr="0">
              <a:noAutofit/>
            </a:bodyPr>
            <a:lstStyle/>
            <a:p>
              <a:pPr algn="ctr"/>
              <a:r>
                <a:rPr lang="en-US" sz="1600" dirty="0"/>
                <a:t>10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950673" y="5511969"/>
              <a:ext cx="1003439" cy="308213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sz="600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945976" y="5511969"/>
              <a:ext cx="1003439" cy="308213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sz="600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937843" y="5511969"/>
              <a:ext cx="1003439" cy="308213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sz="600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929707" y="5511969"/>
              <a:ext cx="1003439" cy="308213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sz="600" dirty="0"/>
            </a:p>
          </p:txBody>
        </p:sp>
      </p:grpSp>
    </p:spTree>
    <p:extLst>
      <p:ext uri="{BB962C8B-B14F-4D97-AF65-F5344CB8AC3E}">
        <p14:creationId xmlns:p14="http://schemas.microsoft.com/office/powerpoint/2010/main" val="3421510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88" name="Rectangle 20"/>
          <p:cNvSpPr>
            <a:spLocks noGrp="1" noChangeArrowheads="1"/>
          </p:cNvSpPr>
          <p:nvPr>
            <p:ph type="title"/>
          </p:nvPr>
        </p:nvSpPr>
        <p:spPr>
          <a:xfrm>
            <a:off x="1981200" y="-6556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Symmetric Multiprocessor (Uniform Memory Access [UMA] Architecture)</a:t>
            </a:r>
          </a:p>
        </p:txBody>
      </p:sp>
      <p:sp>
        <p:nvSpPr>
          <p:cNvPr id="160770" name="Rectangle 2"/>
          <p:cNvSpPr>
            <a:spLocks noChangeArrowheads="1"/>
          </p:cNvSpPr>
          <p:nvPr/>
        </p:nvSpPr>
        <p:spPr bwMode="auto">
          <a:xfrm>
            <a:off x="1699503" y="2098677"/>
            <a:ext cx="2415297" cy="738664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pPr algn="ctr"/>
            <a:r>
              <a:rPr lang="en-US" sz="2000"/>
              <a:t>CPU</a:t>
            </a:r>
          </a:p>
        </p:txBody>
      </p:sp>
      <p:sp>
        <p:nvSpPr>
          <p:cNvPr id="160773" name="Rectangle 5"/>
          <p:cNvSpPr>
            <a:spLocks noChangeArrowheads="1"/>
          </p:cNvSpPr>
          <p:nvPr/>
        </p:nvSpPr>
        <p:spPr bwMode="auto">
          <a:xfrm>
            <a:off x="1699502" y="2837341"/>
            <a:ext cx="2415298" cy="1037845"/>
          </a:xfrm>
          <a:prstGeom prst="rect">
            <a:avLst/>
          </a:prstGeom>
          <a:solidFill>
            <a:srgbClr val="0033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 anchor="t" anchorCtr="0"/>
          <a:lstStyle/>
          <a:p>
            <a:pPr algn="ctr"/>
            <a:r>
              <a:rPr lang="en-US" sz="2000">
                <a:solidFill>
                  <a:schemeClr val="bg1"/>
                </a:solidFill>
              </a:rPr>
              <a:t>cache</a:t>
            </a:r>
          </a:p>
        </p:txBody>
      </p:sp>
      <p:sp>
        <p:nvSpPr>
          <p:cNvPr id="160777" name="Rectangle 9"/>
          <p:cNvSpPr>
            <a:spLocks noChangeArrowheads="1"/>
          </p:cNvSpPr>
          <p:nvPr/>
        </p:nvSpPr>
        <p:spPr bwMode="auto">
          <a:xfrm>
            <a:off x="3474674" y="5464693"/>
            <a:ext cx="4982473" cy="1215506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 anchor="t" anchorCtr="0"/>
          <a:lstStyle/>
          <a:p>
            <a:pPr algn="ctr"/>
            <a:r>
              <a:rPr lang="en-US" sz="2000" dirty="0"/>
              <a:t>main memory</a:t>
            </a:r>
          </a:p>
        </p:txBody>
      </p:sp>
      <p:sp>
        <p:nvSpPr>
          <p:cNvPr id="160780" name="Rectangle 12"/>
          <p:cNvSpPr>
            <a:spLocks noChangeArrowheads="1"/>
          </p:cNvSpPr>
          <p:nvPr/>
        </p:nvSpPr>
        <p:spPr bwMode="auto">
          <a:xfrm>
            <a:off x="5479121" y="2215553"/>
            <a:ext cx="1147749" cy="766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ctr"/>
            <a:r>
              <a:rPr lang="en-US" sz="4400" b="1" dirty="0"/>
              <a:t>.  .  .</a:t>
            </a:r>
          </a:p>
        </p:txBody>
      </p:sp>
      <p:sp>
        <p:nvSpPr>
          <p:cNvPr id="160782" name="Line 14"/>
          <p:cNvSpPr>
            <a:spLocks noChangeShapeType="1"/>
          </p:cNvSpPr>
          <p:nvPr/>
        </p:nvSpPr>
        <p:spPr bwMode="auto">
          <a:xfrm flipH="1">
            <a:off x="2886244" y="3881186"/>
            <a:ext cx="0" cy="561003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785" name="Line 17"/>
          <p:cNvSpPr>
            <a:spLocks noChangeShapeType="1"/>
          </p:cNvSpPr>
          <p:nvPr/>
        </p:nvSpPr>
        <p:spPr bwMode="auto">
          <a:xfrm flipH="1">
            <a:off x="4377778" y="5015891"/>
            <a:ext cx="0" cy="448802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794" name="Line 26"/>
          <p:cNvSpPr>
            <a:spLocks noChangeShapeType="1"/>
          </p:cNvSpPr>
          <p:nvPr/>
        </p:nvSpPr>
        <p:spPr bwMode="auto">
          <a:xfrm flipH="1">
            <a:off x="7527352" y="5015891"/>
            <a:ext cx="0" cy="448802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4096425" y="1941188"/>
            <a:ext cx="12995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Read </a:t>
            </a:r>
            <a:r>
              <a:rPr lang="en-US" sz="2000" dirty="0" err="1"/>
              <a:t>i</a:t>
            </a:r>
            <a:r>
              <a:rPr lang="en-US" sz="2000" dirty="0"/>
              <a:t> (10)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464668" y="2239403"/>
            <a:ext cx="12995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Read </a:t>
            </a:r>
            <a:r>
              <a:rPr lang="en-US" sz="2000" dirty="0" err="1"/>
              <a:t>i</a:t>
            </a:r>
            <a:r>
              <a:rPr lang="en-US" sz="2000" dirty="0"/>
              <a:t> (10)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474674" y="6146969"/>
            <a:ext cx="4982473" cy="338554"/>
            <a:chOff x="1950673" y="5511969"/>
            <a:chExt cx="4982473" cy="338554"/>
          </a:xfrm>
        </p:grpSpPr>
        <p:sp>
          <p:nvSpPr>
            <p:cNvPr id="3" name="TextBox 2"/>
            <p:cNvSpPr txBox="1"/>
            <p:nvPr/>
          </p:nvSpPr>
          <p:spPr>
            <a:xfrm>
              <a:off x="2955238" y="5511969"/>
              <a:ext cx="1003439" cy="338554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0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/>
                <a:t>i</a:t>
              </a:r>
              <a:r>
                <a:rPr lang="en-US" sz="1600" dirty="0"/>
                <a:t> = 10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950673" y="5511969"/>
              <a:ext cx="1003439" cy="338554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sz="16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945977" y="5511969"/>
              <a:ext cx="1003439" cy="338554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sz="16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937842" y="5511969"/>
              <a:ext cx="1003439" cy="338554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sz="16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929707" y="5511969"/>
              <a:ext cx="1003439" cy="338554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sz="1600" dirty="0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8513711" y="6116022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block</a:t>
            </a:r>
          </a:p>
        </p:txBody>
      </p:sp>
      <p:sp>
        <p:nvSpPr>
          <p:cNvPr id="33" name="Rectangle 2"/>
          <p:cNvSpPr>
            <a:spLocks noChangeArrowheads="1"/>
          </p:cNvSpPr>
          <p:nvPr/>
        </p:nvSpPr>
        <p:spPr bwMode="auto">
          <a:xfrm>
            <a:off x="7730299" y="2143561"/>
            <a:ext cx="2415297" cy="738664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pPr algn="ctr"/>
            <a:r>
              <a:rPr lang="en-US" sz="2000"/>
              <a:t>CPU</a:t>
            </a:r>
          </a:p>
        </p:txBody>
      </p:sp>
      <p:sp>
        <p:nvSpPr>
          <p:cNvPr id="34" name="Rectangle 5"/>
          <p:cNvSpPr>
            <a:spLocks noChangeArrowheads="1"/>
          </p:cNvSpPr>
          <p:nvPr/>
        </p:nvSpPr>
        <p:spPr bwMode="auto">
          <a:xfrm>
            <a:off x="7730298" y="2882225"/>
            <a:ext cx="2415298" cy="1037845"/>
          </a:xfrm>
          <a:prstGeom prst="rect">
            <a:avLst/>
          </a:prstGeom>
          <a:solidFill>
            <a:srgbClr val="0033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 anchor="t" anchorCtr="0"/>
          <a:lstStyle/>
          <a:p>
            <a:pPr algn="ctr"/>
            <a:r>
              <a:rPr lang="en-US" sz="2000">
                <a:solidFill>
                  <a:schemeClr val="bg1"/>
                </a:solidFill>
              </a:rPr>
              <a:t>cache</a:t>
            </a:r>
          </a:p>
        </p:txBody>
      </p:sp>
      <p:sp>
        <p:nvSpPr>
          <p:cNvPr id="35" name="Line 14"/>
          <p:cNvSpPr>
            <a:spLocks noChangeShapeType="1"/>
          </p:cNvSpPr>
          <p:nvPr/>
        </p:nvSpPr>
        <p:spPr bwMode="auto">
          <a:xfrm flipH="1">
            <a:off x="8917040" y="3926070"/>
            <a:ext cx="0" cy="561003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776" name="Rectangle 8"/>
          <p:cNvSpPr>
            <a:spLocks noChangeArrowheads="1"/>
          </p:cNvSpPr>
          <p:nvPr/>
        </p:nvSpPr>
        <p:spPr bwMode="auto">
          <a:xfrm>
            <a:off x="2278063" y="4454889"/>
            <a:ext cx="7246937" cy="542303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interconnection network (e.g., bus)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74801" y="1282700"/>
            <a:ext cx="56815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Reads and writes to shared variable </a:t>
            </a:r>
            <a:r>
              <a:rPr lang="en-US" sz="2800" dirty="0" err="1">
                <a:latin typeface="Courier"/>
                <a:cs typeface="Courier"/>
              </a:rPr>
              <a:t>i</a:t>
            </a:r>
            <a:endParaRPr lang="en-US" sz="2800" dirty="0">
              <a:latin typeface="Courier"/>
              <a:cs typeface="Courier"/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1699503" y="3251553"/>
            <a:ext cx="2415298" cy="184665"/>
            <a:chOff x="1950673" y="5511969"/>
            <a:chExt cx="4982473" cy="308213"/>
          </a:xfrm>
        </p:grpSpPr>
        <p:sp>
          <p:nvSpPr>
            <p:cNvPr id="39" name="TextBox 38"/>
            <p:cNvSpPr txBox="1"/>
            <p:nvPr/>
          </p:nvSpPr>
          <p:spPr>
            <a:xfrm>
              <a:off x="2954112" y="5511969"/>
              <a:ext cx="991864" cy="308213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000000"/>
              </a:solidFill>
            </a:ln>
          </p:spPr>
          <p:txBody>
            <a:bodyPr wrap="none" lIns="0" tIns="0" rIns="0" bIns="0" rtlCol="0" anchor="ctr" anchorCtr="0">
              <a:noAutofit/>
            </a:bodyPr>
            <a:lstStyle/>
            <a:p>
              <a:pPr algn="ctr"/>
              <a:r>
                <a:rPr lang="en-US" sz="1600" dirty="0"/>
                <a:t>10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950673" y="5511969"/>
              <a:ext cx="1003439" cy="308213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sz="600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945976" y="5511969"/>
              <a:ext cx="1003439" cy="308213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sz="600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937843" y="5511969"/>
              <a:ext cx="1003439" cy="308213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sz="600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929707" y="5511969"/>
              <a:ext cx="1003439" cy="308213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sz="600" dirty="0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7730298" y="3653288"/>
            <a:ext cx="2415298" cy="184665"/>
            <a:chOff x="1950673" y="5511969"/>
            <a:chExt cx="4982473" cy="308213"/>
          </a:xfrm>
        </p:grpSpPr>
        <p:sp>
          <p:nvSpPr>
            <p:cNvPr id="51" name="TextBox 50"/>
            <p:cNvSpPr txBox="1"/>
            <p:nvPr/>
          </p:nvSpPr>
          <p:spPr>
            <a:xfrm>
              <a:off x="2954112" y="5511969"/>
              <a:ext cx="991864" cy="308213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000000"/>
              </a:solidFill>
            </a:ln>
          </p:spPr>
          <p:txBody>
            <a:bodyPr wrap="none" lIns="0" tIns="0" rIns="0" bIns="0" rtlCol="0" anchor="ctr" anchorCtr="0">
              <a:noAutofit/>
            </a:bodyPr>
            <a:lstStyle/>
            <a:p>
              <a:pPr algn="ctr"/>
              <a:r>
                <a:rPr lang="en-US" sz="1600" dirty="0"/>
                <a:t>10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950673" y="5511969"/>
              <a:ext cx="1003439" cy="308213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sz="600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945976" y="5511969"/>
              <a:ext cx="1003439" cy="308213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sz="600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4937843" y="5511969"/>
              <a:ext cx="1003439" cy="308213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sz="600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5929707" y="5511969"/>
              <a:ext cx="1003439" cy="308213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sz="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871508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 </a:t>
            </a:r>
            <a:r>
              <a:rPr lang="en-US" dirty="0" smtClean="0"/>
              <a:t>Blocks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33939" y="1435100"/>
                <a:ext cx="10972800" cy="5245100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dirty="0" smtClean="0"/>
                  <a:t>Cache holds fixed-size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blocks </a:t>
                </a:r>
                <a:r>
                  <a:rPr lang="en-US" dirty="0" smtClean="0"/>
                  <a:t>or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lines </a:t>
                </a:r>
                <a:r>
                  <a:rPr lang="en-US" dirty="0" smtClean="0"/>
                  <a:t>(e.g., 64 bytes)</a:t>
                </a:r>
              </a:p>
              <a:p>
                <a:r>
                  <a:rPr lang="en-US" dirty="0"/>
                  <a:t>Assume byte addressable (each item is a byte</a:t>
                </a:r>
                <a:r>
                  <a:rPr lang="en-US" dirty="0" smtClean="0"/>
                  <a:t>); in practice, usually word addressable</a:t>
                </a:r>
                <a:endParaRPr lang="en-US" dirty="0"/>
              </a:p>
              <a:p>
                <a:r>
                  <a:rPr lang="en-US" dirty="0" smtClean="0"/>
                  <a:t>Block </a:t>
                </a:r>
                <a:r>
                  <a:rPr lang="en-US" dirty="0" smtClean="0"/>
                  <a:t>size </a:t>
                </a:r>
                <a:r>
                  <a:rPr lang="en-US" dirty="0" smtClean="0"/>
                  <a:t>is </a:t>
                </a:r>
                <a:r>
                  <a:rPr lang="en-US" dirty="0" smtClean="0"/>
                  <a:t>typically 2</a:t>
                </a:r>
                <a:r>
                  <a:rPr lang="en-US" baseline="30000" dirty="0" smtClean="0"/>
                  <a:t>i</a:t>
                </a:r>
                <a:r>
                  <a:rPr lang="en-US" dirty="0" smtClean="0"/>
                  <a:t> for some integer </a:t>
                </a:r>
                <a:r>
                  <a:rPr lang="en-US" dirty="0"/>
                  <a:t>i</a:t>
                </a:r>
                <a:endParaRPr lang="en-US" dirty="0" smtClean="0"/>
              </a:p>
              <a:p>
                <a:r>
                  <a:rPr lang="en-US" dirty="0" smtClean="0"/>
                  <a:t>Loading </a:t>
                </a:r>
                <a:r>
                  <a:rPr lang="en-US" dirty="0" smtClean="0"/>
                  <a:t>the cache by block means </a:t>
                </a:r>
                <a:r>
                  <a:rPr lang="en-US" dirty="0"/>
                  <a:t>that a series of sequential memory locations are brought into the cache together: this is how spatial locality works</a:t>
                </a:r>
              </a:p>
              <a:p>
                <a:r>
                  <a:rPr lang="en-US" dirty="0" smtClean="0"/>
                  <a:t>Block address of memory address k for n blocks of size 2</a:t>
                </a:r>
                <a:r>
                  <a:rPr lang="en-US" baseline="30000" dirty="0" smtClean="0"/>
                  <a:t>i</a:t>
                </a:r>
                <a:r>
                  <a:rPr lang="en-US" dirty="0" smtClean="0"/>
                  <a:t>: </a:t>
                </a:r>
                <a:endParaRPr lang="en-US" dirty="0"/>
              </a:p>
              <a:p>
                <a:pPr lvl="1"/>
                <a:r>
                  <a:rPr lang="en-US" dirty="0" smtClean="0"/>
                  <a:t>Start by dividing memory into 2</a:t>
                </a:r>
                <a:r>
                  <a:rPr lang="en-US" baseline="30000" dirty="0" smtClean="0"/>
                  <a:t>i</a:t>
                </a:r>
                <a:r>
                  <a:rPr lang="en-US" dirty="0" smtClean="0"/>
                  <a:t>-size </a:t>
                </a:r>
                <a:r>
                  <a:rPr lang="en-US" dirty="0"/>
                  <a:t>chunks </a:t>
                </a:r>
                <a:r>
                  <a:rPr lang="en-US" dirty="0" smtClean="0"/>
                  <a:t>using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 smtClean="0"/>
                  <a:t>; basically keep higher-order bits (bit shift)</a:t>
                </a:r>
              </a:p>
              <a:p>
                <a:pPr lvl="1"/>
                <a:r>
                  <a:rPr lang="en-US" dirty="0" smtClean="0"/>
                  <a:t>But, since memory is much larger than cache, multiple memory locations will be mapped to the same part of the cache, so we will need to follow that with a mod by the number of blocks n: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/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 smtClean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3939" y="1435100"/>
                <a:ext cx="10972800" cy="5245100"/>
              </a:xfrm>
              <a:blipFill>
                <a:blip r:embed="rId2"/>
                <a:stretch>
                  <a:fillRect l="-944" t="-2323" r="-8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4789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88" name="Rectangle 20"/>
          <p:cNvSpPr>
            <a:spLocks noGrp="1" noChangeArrowheads="1"/>
          </p:cNvSpPr>
          <p:nvPr>
            <p:ph type="title"/>
          </p:nvPr>
        </p:nvSpPr>
        <p:spPr>
          <a:xfrm>
            <a:off x="1981200" y="-6556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Symmetric Multiprocessor (Uniform Memory Access [UMA] Architecture)</a:t>
            </a:r>
          </a:p>
        </p:txBody>
      </p:sp>
      <p:sp>
        <p:nvSpPr>
          <p:cNvPr id="160770" name="Rectangle 2"/>
          <p:cNvSpPr>
            <a:spLocks noChangeArrowheads="1"/>
          </p:cNvSpPr>
          <p:nvPr/>
        </p:nvSpPr>
        <p:spPr bwMode="auto">
          <a:xfrm>
            <a:off x="1699503" y="2098677"/>
            <a:ext cx="2415297" cy="738664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pPr algn="ctr"/>
            <a:r>
              <a:rPr lang="en-US" sz="2000"/>
              <a:t>CPU</a:t>
            </a:r>
          </a:p>
        </p:txBody>
      </p:sp>
      <p:sp>
        <p:nvSpPr>
          <p:cNvPr id="160773" name="Rectangle 5"/>
          <p:cNvSpPr>
            <a:spLocks noChangeArrowheads="1"/>
          </p:cNvSpPr>
          <p:nvPr/>
        </p:nvSpPr>
        <p:spPr bwMode="auto">
          <a:xfrm>
            <a:off x="1699502" y="2837341"/>
            <a:ext cx="2415298" cy="1037845"/>
          </a:xfrm>
          <a:prstGeom prst="rect">
            <a:avLst/>
          </a:prstGeom>
          <a:solidFill>
            <a:srgbClr val="0033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 anchor="t" anchorCtr="0"/>
          <a:lstStyle/>
          <a:p>
            <a:pPr algn="ctr"/>
            <a:r>
              <a:rPr lang="en-US" sz="2000">
                <a:solidFill>
                  <a:schemeClr val="bg1"/>
                </a:solidFill>
              </a:rPr>
              <a:t>cache</a:t>
            </a:r>
          </a:p>
        </p:txBody>
      </p:sp>
      <p:sp>
        <p:nvSpPr>
          <p:cNvPr id="160777" name="Rectangle 9"/>
          <p:cNvSpPr>
            <a:spLocks noChangeArrowheads="1"/>
          </p:cNvSpPr>
          <p:nvPr/>
        </p:nvSpPr>
        <p:spPr bwMode="auto">
          <a:xfrm>
            <a:off x="3474674" y="5464693"/>
            <a:ext cx="4982473" cy="1215506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 anchor="t" anchorCtr="0"/>
          <a:lstStyle/>
          <a:p>
            <a:pPr algn="ctr"/>
            <a:r>
              <a:rPr lang="en-US" sz="2000" dirty="0"/>
              <a:t>main memory</a:t>
            </a:r>
          </a:p>
        </p:txBody>
      </p:sp>
      <p:sp>
        <p:nvSpPr>
          <p:cNvPr id="160780" name="Rectangle 12"/>
          <p:cNvSpPr>
            <a:spLocks noChangeArrowheads="1"/>
          </p:cNvSpPr>
          <p:nvPr/>
        </p:nvSpPr>
        <p:spPr bwMode="auto">
          <a:xfrm>
            <a:off x="5479121" y="2215553"/>
            <a:ext cx="1147749" cy="766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ctr"/>
            <a:r>
              <a:rPr lang="en-US" sz="4400" b="1" dirty="0"/>
              <a:t>.  .  .</a:t>
            </a:r>
          </a:p>
        </p:txBody>
      </p:sp>
      <p:sp>
        <p:nvSpPr>
          <p:cNvPr id="160782" name="Line 14"/>
          <p:cNvSpPr>
            <a:spLocks noChangeShapeType="1"/>
          </p:cNvSpPr>
          <p:nvPr/>
        </p:nvSpPr>
        <p:spPr bwMode="auto">
          <a:xfrm flipH="1">
            <a:off x="2886244" y="3881186"/>
            <a:ext cx="0" cy="561003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785" name="Line 17"/>
          <p:cNvSpPr>
            <a:spLocks noChangeShapeType="1"/>
          </p:cNvSpPr>
          <p:nvPr/>
        </p:nvSpPr>
        <p:spPr bwMode="auto">
          <a:xfrm flipH="1">
            <a:off x="4377778" y="5015891"/>
            <a:ext cx="0" cy="448802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794" name="Line 26"/>
          <p:cNvSpPr>
            <a:spLocks noChangeShapeType="1"/>
          </p:cNvSpPr>
          <p:nvPr/>
        </p:nvSpPr>
        <p:spPr bwMode="auto">
          <a:xfrm flipH="1">
            <a:off x="7527352" y="5015891"/>
            <a:ext cx="0" cy="448802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4096425" y="1941188"/>
            <a:ext cx="12995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Read </a:t>
            </a:r>
            <a:r>
              <a:rPr lang="en-US" sz="2000" dirty="0" err="1"/>
              <a:t>i</a:t>
            </a:r>
            <a:r>
              <a:rPr lang="en-US" sz="2000" dirty="0"/>
              <a:t> (10)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464668" y="2239403"/>
            <a:ext cx="12995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Read </a:t>
            </a:r>
            <a:r>
              <a:rPr lang="en-US" sz="2000" dirty="0" err="1"/>
              <a:t>i</a:t>
            </a:r>
            <a:r>
              <a:rPr lang="en-US" sz="2000" dirty="0"/>
              <a:t> (10)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096425" y="2450220"/>
            <a:ext cx="11434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Write </a:t>
            </a:r>
            <a:r>
              <a:rPr lang="en-US" sz="2000" dirty="0" err="1"/>
              <a:t>i</a:t>
            </a:r>
            <a:r>
              <a:rPr lang="en-US" sz="2000" dirty="0"/>
              <a:t>, 5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474674" y="6146969"/>
            <a:ext cx="4982473" cy="338554"/>
            <a:chOff x="1950673" y="5511969"/>
            <a:chExt cx="4982473" cy="338554"/>
          </a:xfrm>
        </p:grpSpPr>
        <p:sp>
          <p:nvSpPr>
            <p:cNvPr id="3" name="TextBox 2"/>
            <p:cNvSpPr txBox="1"/>
            <p:nvPr/>
          </p:nvSpPr>
          <p:spPr>
            <a:xfrm>
              <a:off x="2955238" y="5511969"/>
              <a:ext cx="1003439" cy="338554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0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/>
                <a:t>i</a:t>
              </a:r>
              <a:r>
                <a:rPr lang="en-US" sz="1600" dirty="0"/>
                <a:t> = 10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950673" y="5511969"/>
              <a:ext cx="1003439" cy="338554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sz="16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945977" y="5511969"/>
              <a:ext cx="1003439" cy="338554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sz="16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937842" y="5511969"/>
              <a:ext cx="1003439" cy="338554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sz="16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929707" y="5511969"/>
              <a:ext cx="1003439" cy="338554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sz="1600" dirty="0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8513711" y="6116022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block</a:t>
            </a:r>
          </a:p>
        </p:txBody>
      </p:sp>
      <p:sp>
        <p:nvSpPr>
          <p:cNvPr id="33" name="Rectangle 2"/>
          <p:cNvSpPr>
            <a:spLocks noChangeArrowheads="1"/>
          </p:cNvSpPr>
          <p:nvPr/>
        </p:nvSpPr>
        <p:spPr bwMode="auto">
          <a:xfrm>
            <a:off x="7730299" y="2143561"/>
            <a:ext cx="2415297" cy="738664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pPr algn="ctr"/>
            <a:r>
              <a:rPr lang="en-US" sz="2000"/>
              <a:t>CPU</a:t>
            </a:r>
          </a:p>
        </p:txBody>
      </p:sp>
      <p:sp>
        <p:nvSpPr>
          <p:cNvPr id="34" name="Rectangle 5"/>
          <p:cNvSpPr>
            <a:spLocks noChangeArrowheads="1"/>
          </p:cNvSpPr>
          <p:nvPr/>
        </p:nvSpPr>
        <p:spPr bwMode="auto">
          <a:xfrm>
            <a:off x="7730298" y="2882225"/>
            <a:ext cx="2415298" cy="1037845"/>
          </a:xfrm>
          <a:prstGeom prst="rect">
            <a:avLst/>
          </a:prstGeom>
          <a:solidFill>
            <a:srgbClr val="0033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 anchor="t" anchorCtr="0"/>
          <a:lstStyle/>
          <a:p>
            <a:pPr algn="ctr"/>
            <a:r>
              <a:rPr lang="en-US" sz="2000">
                <a:solidFill>
                  <a:schemeClr val="bg1"/>
                </a:solidFill>
              </a:rPr>
              <a:t>cache</a:t>
            </a:r>
          </a:p>
        </p:txBody>
      </p:sp>
      <p:sp>
        <p:nvSpPr>
          <p:cNvPr id="35" name="Line 14"/>
          <p:cNvSpPr>
            <a:spLocks noChangeShapeType="1"/>
          </p:cNvSpPr>
          <p:nvPr/>
        </p:nvSpPr>
        <p:spPr bwMode="auto">
          <a:xfrm flipH="1">
            <a:off x="8917040" y="3926070"/>
            <a:ext cx="0" cy="561003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776" name="Rectangle 8"/>
          <p:cNvSpPr>
            <a:spLocks noChangeArrowheads="1"/>
          </p:cNvSpPr>
          <p:nvPr/>
        </p:nvSpPr>
        <p:spPr bwMode="auto">
          <a:xfrm>
            <a:off x="2278063" y="4454889"/>
            <a:ext cx="7246937" cy="542303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interconnection network (e.g., bus)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74801" y="1282700"/>
            <a:ext cx="56815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Reads and writes to shared variable </a:t>
            </a:r>
            <a:r>
              <a:rPr lang="en-US" sz="2800" dirty="0" err="1">
                <a:latin typeface="Courier"/>
                <a:cs typeface="Courier"/>
              </a:rPr>
              <a:t>i</a:t>
            </a:r>
            <a:endParaRPr lang="en-US" sz="2800" dirty="0">
              <a:latin typeface="Courier"/>
              <a:cs typeface="Courier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185930" y="3251556"/>
            <a:ext cx="480815" cy="184665"/>
          </a:xfrm>
          <a:prstGeom prst="rect">
            <a:avLst/>
          </a:prstGeom>
          <a:solidFill>
            <a:srgbClr val="FFFF00"/>
          </a:solidFill>
          <a:ln>
            <a:solidFill>
              <a:srgbClr val="000000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r>
              <a:rPr lang="en-US" sz="1600" dirty="0"/>
              <a:t>10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699503" y="3251556"/>
            <a:ext cx="486426" cy="18466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600" dirty="0"/>
          </a:p>
        </p:txBody>
      </p:sp>
      <p:sp>
        <p:nvSpPr>
          <p:cNvPr id="41" name="TextBox 40"/>
          <p:cNvSpPr txBox="1"/>
          <p:nvPr/>
        </p:nvSpPr>
        <p:spPr>
          <a:xfrm>
            <a:off x="2666744" y="3251556"/>
            <a:ext cx="486426" cy="18466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600" dirty="0"/>
          </a:p>
        </p:txBody>
      </p:sp>
      <p:sp>
        <p:nvSpPr>
          <p:cNvPr id="42" name="TextBox 41"/>
          <p:cNvSpPr txBox="1"/>
          <p:nvPr/>
        </p:nvSpPr>
        <p:spPr>
          <a:xfrm>
            <a:off x="3147560" y="3251556"/>
            <a:ext cx="486426" cy="18466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600" dirty="0"/>
          </a:p>
        </p:txBody>
      </p:sp>
      <p:sp>
        <p:nvSpPr>
          <p:cNvPr id="43" name="TextBox 42"/>
          <p:cNvSpPr txBox="1"/>
          <p:nvPr/>
        </p:nvSpPr>
        <p:spPr>
          <a:xfrm>
            <a:off x="3628375" y="3251556"/>
            <a:ext cx="486426" cy="18466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600" dirty="0"/>
          </a:p>
        </p:txBody>
      </p:sp>
      <p:grpSp>
        <p:nvGrpSpPr>
          <p:cNvPr id="50" name="Group 49"/>
          <p:cNvGrpSpPr/>
          <p:nvPr/>
        </p:nvGrpSpPr>
        <p:grpSpPr>
          <a:xfrm>
            <a:off x="7730298" y="3653288"/>
            <a:ext cx="2415298" cy="184665"/>
            <a:chOff x="1950673" y="5511969"/>
            <a:chExt cx="4982473" cy="308213"/>
          </a:xfrm>
        </p:grpSpPr>
        <p:sp>
          <p:nvSpPr>
            <p:cNvPr id="51" name="TextBox 50"/>
            <p:cNvSpPr txBox="1"/>
            <p:nvPr/>
          </p:nvSpPr>
          <p:spPr>
            <a:xfrm>
              <a:off x="2954112" y="5511969"/>
              <a:ext cx="991864" cy="308213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000000"/>
              </a:solidFill>
            </a:ln>
          </p:spPr>
          <p:txBody>
            <a:bodyPr wrap="none" lIns="0" tIns="0" rIns="0" bIns="0" rtlCol="0" anchor="ctr" anchorCtr="0">
              <a:noAutofit/>
            </a:bodyPr>
            <a:lstStyle/>
            <a:p>
              <a:pPr algn="ctr"/>
              <a:r>
                <a:rPr lang="en-US" sz="1600" dirty="0"/>
                <a:t>10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950673" y="5511969"/>
              <a:ext cx="1003439" cy="308213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sz="600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945976" y="5511969"/>
              <a:ext cx="1003439" cy="308213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sz="600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4937843" y="5511969"/>
              <a:ext cx="1003439" cy="308213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sz="600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5929707" y="5511969"/>
              <a:ext cx="1003439" cy="308213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sz="600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185930" y="3171201"/>
            <a:ext cx="480815" cy="347136"/>
            <a:chOff x="661929" y="3171201"/>
            <a:chExt cx="480815" cy="347136"/>
          </a:xfrm>
        </p:grpSpPr>
        <p:sp>
          <p:nvSpPr>
            <p:cNvPr id="44" name="TextBox 43"/>
            <p:cNvSpPr txBox="1"/>
            <p:nvPr/>
          </p:nvSpPr>
          <p:spPr>
            <a:xfrm>
              <a:off x="661929" y="3251555"/>
              <a:ext cx="480815" cy="184665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000000"/>
              </a:solidFill>
            </a:ln>
          </p:spPr>
          <p:txBody>
            <a:bodyPr wrap="none" lIns="0" tIns="0" rIns="0" bIns="0" rtlCol="0" anchor="ctr" anchorCtr="0">
              <a:noAutofit/>
            </a:bodyPr>
            <a:lstStyle/>
            <a:p>
              <a:pPr algn="ctr"/>
              <a:r>
                <a:rPr lang="en-US" sz="1600" dirty="0"/>
                <a:t>10 </a:t>
              </a:r>
              <a:r>
                <a:rPr lang="en-US" sz="1600" dirty="0">
                  <a:solidFill>
                    <a:srgbClr val="FF0000"/>
                  </a:solidFill>
                </a:rPr>
                <a:t>5</a:t>
              </a:r>
            </a:p>
          </p:txBody>
        </p:sp>
        <p:cxnSp>
          <p:nvCxnSpPr>
            <p:cNvPr id="8" name="Straight Connector 7"/>
            <p:cNvCxnSpPr/>
            <p:nvPr/>
          </p:nvCxnSpPr>
          <p:spPr>
            <a:xfrm flipH="1">
              <a:off x="729484" y="3171201"/>
              <a:ext cx="211666" cy="347136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1583274" y="5708596"/>
            <a:ext cx="18965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Assume</a:t>
            </a:r>
          </a:p>
          <a:p>
            <a:pPr algn="ctr"/>
            <a:r>
              <a:rPr lang="en-US" dirty="0" smtClean="0"/>
              <a:t>Write-through</a:t>
            </a:r>
            <a:endParaRPr lang="en-US" dirty="0"/>
          </a:p>
          <a:p>
            <a:pPr algn="ctr"/>
            <a:r>
              <a:rPr lang="en-US" dirty="0"/>
              <a:t>policy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4A2AD05-F5E7-B440-83BA-3A12C9105223}"/>
              </a:ext>
            </a:extLst>
          </p:cNvPr>
          <p:cNvSpPr txBox="1"/>
          <p:nvPr/>
        </p:nvSpPr>
        <p:spPr>
          <a:xfrm>
            <a:off x="5101432" y="6230860"/>
            <a:ext cx="480815" cy="18466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r>
              <a:rPr lang="en-US" sz="1600" dirty="0">
                <a:solidFill>
                  <a:srgbClr val="FF0000"/>
                </a:solidFill>
              </a:rPr>
              <a:t>5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B0DC0E3-E3ED-3544-9DE5-4A2BE7C3A5D0}"/>
              </a:ext>
            </a:extLst>
          </p:cNvPr>
          <p:cNvCxnSpPr/>
          <p:nvPr/>
        </p:nvCxnSpPr>
        <p:spPr>
          <a:xfrm flipH="1">
            <a:off x="4970664" y="6133708"/>
            <a:ext cx="211666" cy="34713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0907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88" name="Rectangle 20"/>
          <p:cNvSpPr>
            <a:spLocks noGrp="1" noChangeArrowheads="1"/>
          </p:cNvSpPr>
          <p:nvPr>
            <p:ph type="title"/>
          </p:nvPr>
        </p:nvSpPr>
        <p:spPr>
          <a:xfrm>
            <a:off x="1981200" y="-6556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Symmetric Multiprocessor (Uniform Memory Access [UMA] Architecture)</a:t>
            </a:r>
          </a:p>
        </p:txBody>
      </p:sp>
      <p:sp>
        <p:nvSpPr>
          <p:cNvPr id="160770" name="Rectangle 2"/>
          <p:cNvSpPr>
            <a:spLocks noChangeArrowheads="1"/>
          </p:cNvSpPr>
          <p:nvPr/>
        </p:nvSpPr>
        <p:spPr bwMode="auto">
          <a:xfrm>
            <a:off x="1699503" y="2098677"/>
            <a:ext cx="2415297" cy="738664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pPr algn="ctr"/>
            <a:r>
              <a:rPr lang="en-US" sz="2000"/>
              <a:t>CPU</a:t>
            </a:r>
          </a:p>
        </p:txBody>
      </p:sp>
      <p:sp>
        <p:nvSpPr>
          <p:cNvPr id="160773" name="Rectangle 5"/>
          <p:cNvSpPr>
            <a:spLocks noChangeArrowheads="1"/>
          </p:cNvSpPr>
          <p:nvPr/>
        </p:nvSpPr>
        <p:spPr bwMode="auto">
          <a:xfrm>
            <a:off x="1699502" y="2837341"/>
            <a:ext cx="2415298" cy="1037845"/>
          </a:xfrm>
          <a:prstGeom prst="rect">
            <a:avLst/>
          </a:prstGeom>
          <a:solidFill>
            <a:srgbClr val="0033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 anchor="t" anchorCtr="0"/>
          <a:lstStyle/>
          <a:p>
            <a:pPr algn="ctr"/>
            <a:r>
              <a:rPr lang="en-US" sz="2000">
                <a:solidFill>
                  <a:schemeClr val="bg1"/>
                </a:solidFill>
              </a:rPr>
              <a:t>cache</a:t>
            </a:r>
          </a:p>
        </p:txBody>
      </p:sp>
      <p:sp>
        <p:nvSpPr>
          <p:cNvPr id="160777" name="Rectangle 9"/>
          <p:cNvSpPr>
            <a:spLocks noChangeArrowheads="1"/>
          </p:cNvSpPr>
          <p:nvPr/>
        </p:nvSpPr>
        <p:spPr bwMode="auto">
          <a:xfrm>
            <a:off x="3474674" y="5464693"/>
            <a:ext cx="4982473" cy="1215506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 anchor="t" anchorCtr="0"/>
          <a:lstStyle/>
          <a:p>
            <a:pPr algn="ctr"/>
            <a:r>
              <a:rPr lang="en-US" sz="2000" dirty="0"/>
              <a:t>main memory</a:t>
            </a:r>
          </a:p>
        </p:txBody>
      </p:sp>
      <p:sp>
        <p:nvSpPr>
          <p:cNvPr id="160780" name="Rectangle 12"/>
          <p:cNvSpPr>
            <a:spLocks noChangeArrowheads="1"/>
          </p:cNvSpPr>
          <p:nvPr/>
        </p:nvSpPr>
        <p:spPr bwMode="auto">
          <a:xfrm>
            <a:off x="5479121" y="2215553"/>
            <a:ext cx="1147749" cy="766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ctr"/>
            <a:r>
              <a:rPr lang="en-US" sz="4400" b="1" dirty="0"/>
              <a:t>.  .  .</a:t>
            </a:r>
          </a:p>
        </p:txBody>
      </p:sp>
      <p:sp>
        <p:nvSpPr>
          <p:cNvPr id="160782" name="Line 14"/>
          <p:cNvSpPr>
            <a:spLocks noChangeShapeType="1"/>
          </p:cNvSpPr>
          <p:nvPr/>
        </p:nvSpPr>
        <p:spPr bwMode="auto">
          <a:xfrm flipH="1">
            <a:off x="2886244" y="3881186"/>
            <a:ext cx="0" cy="561003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785" name="Line 17"/>
          <p:cNvSpPr>
            <a:spLocks noChangeShapeType="1"/>
          </p:cNvSpPr>
          <p:nvPr/>
        </p:nvSpPr>
        <p:spPr bwMode="auto">
          <a:xfrm flipH="1">
            <a:off x="4377778" y="5015891"/>
            <a:ext cx="0" cy="448802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794" name="Line 26"/>
          <p:cNvSpPr>
            <a:spLocks noChangeShapeType="1"/>
          </p:cNvSpPr>
          <p:nvPr/>
        </p:nvSpPr>
        <p:spPr bwMode="auto">
          <a:xfrm flipH="1">
            <a:off x="7527352" y="5015891"/>
            <a:ext cx="0" cy="448802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4096425" y="1941188"/>
            <a:ext cx="12995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Read </a:t>
            </a:r>
            <a:r>
              <a:rPr lang="en-US" sz="2000" dirty="0" err="1"/>
              <a:t>i</a:t>
            </a:r>
            <a:r>
              <a:rPr lang="en-US" sz="2000" dirty="0"/>
              <a:t> (10)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464668" y="2239403"/>
            <a:ext cx="12995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Read </a:t>
            </a:r>
            <a:r>
              <a:rPr lang="en-US" sz="2000" dirty="0" err="1"/>
              <a:t>i</a:t>
            </a:r>
            <a:r>
              <a:rPr lang="en-US" sz="2000" dirty="0"/>
              <a:t> (10)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096425" y="2450220"/>
            <a:ext cx="11434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Write </a:t>
            </a:r>
            <a:r>
              <a:rPr lang="en-US" sz="2000" dirty="0" err="1"/>
              <a:t>i</a:t>
            </a:r>
            <a:r>
              <a:rPr lang="en-US" sz="2000" dirty="0"/>
              <a:t>, 5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502839" y="2755219"/>
            <a:ext cx="12772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Read </a:t>
            </a:r>
            <a:r>
              <a:rPr lang="en-US" sz="2000" dirty="0" err="1"/>
              <a:t>i</a:t>
            </a:r>
            <a:r>
              <a:rPr lang="en-US" sz="2000" dirty="0"/>
              <a:t> (??)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474674" y="6146969"/>
            <a:ext cx="4982473" cy="338554"/>
            <a:chOff x="1950673" y="5511969"/>
            <a:chExt cx="4982473" cy="338554"/>
          </a:xfrm>
        </p:grpSpPr>
        <p:sp>
          <p:nvSpPr>
            <p:cNvPr id="3" name="TextBox 2"/>
            <p:cNvSpPr txBox="1"/>
            <p:nvPr/>
          </p:nvSpPr>
          <p:spPr>
            <a:xfrm>
              <a:off x="2955238" y="5511969"/>
              <a:ext cx="1003439" cy="338554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0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/>
                <a:t>i</a:t>
              </a:r>
              <a:r>
                <a:rPr lang="en-US" sz="1600" dirty="0"/>
                <a:t> = 10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950673" y="5511969"/>
              <a:ext cx="1003439" cy="338554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sz="16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945977" y="5511969"/>
              <a:ext cx="1003439" cy="338554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sz="16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937842" y="5511969"/>
              <a:ext cx="1003439" cy="338554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sz="16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929707" y="5511969"/>
              <a:ext cx="1003439" cy="338554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sz="1600" dirty="0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8513711" y="6116022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block</a:t>
            </a:r>
          </a:p>
        </p:txBody>
      </p:sp>
      <p:sp>
        <p:nvSpPr>
          <p:cNvPr id="33" name="Rectangle 2"/>
          <p:cNvSpPr>
            <a:spLocks noChangeArrowheads="1"/>
          </p:cNvSpPr>
          <p:nvPr/>
        </p:nvSpPr>
        <p:spPr bwMode="auto">
          <a:xfrm>
            <a:off x="7730299" y="2143561"/>
            <a:ext cx="2415297" cy="738664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pPr algn="ctr"/>
            <a:r>
              <a:rPr lang="en-US" sz="2000"/>
              <a:t>CPU</a:t>
            </a:r>
          </a:p>
        </p:txBody>
      </p:sp>
      <p:sp>
        <p:nvSpPr>
          <p:cNvPr id="34" name="Rectangle 5"/>
          <p:cNvSpPr>
            <a:spLocks noChangeArrowheads="1"/>
          </p:cNvSpPr>
          <p:nvPr/>
        </p:nvSpPr>
        <p:spPr bwMode="auto">
          <a:xfrm>
            <a:off x="7730298" y="2882225"/>
            <a:ext cx="2415298" cy="1037845"/>
          </a:xfrm>
          <a:prstGeom prst="rect">
            <a:avLst/>
          </a:prstGeom>
          <a:solidFill>
            <a:srgbClr val="0033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 anchor="t" anchorCtr="0"/>
          <a:lstStyle/>
          <a:p>
            <a:pPr algn="ctr"/>
            <a:r>
              <a:rPr lang="en-US" sz="2000">
                <a:solidFill>
                  <a:schemeClr val="bg1"/>
                </a:solidFill>
              </a:rPr>
              <a:t>cache</a:t>
            </a:r>
          </a:p>
        </p:txBody>
      </p:sp>
      <p:sp>
        <p:nvSpPr>
          <p:cNvPr id="35" name="Line 14"/>
          <p:cNvSpPr>
            <a:spLocks noChangeShapeType="1"/>
          </p:cNvSpPr>
          <p:nvPr/>
        </p:nvSpPr>
        <p:spPr bwMode="auto">
          <a:xfrm flipH="1">
            <a:off x="8917040" y="3926070"/>
            <a:ext cx="0" cy="561003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776" name="Rectangle 8"/>
          <p:cNvSpPr>
            <a:spLocks noChangeArrowheads="1"/>
          </p:cNvSpPr>
          <p:nvPr/>
        </p:nvSpPr>
        <p:spPr bwMode="auto">
          <a:xfrm>
            <a:off x="2278063" y="4454889"/>
            <a:ext cx="7246937" cy="542303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interconnection network (e.g., bus)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74801" y="1282700"/>
            <a:ext cx="56815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Reads and writes to shared variable </a:t>
            </a:r>
            <a:r>
              <a:rPr lang="en-US" sz="2800" dirty="0" err="1">
                <a:latin typeface="Courier"/>
                <a:cs typeface="Courier"/>
              </a:rPr>
              <a:t>i</a:t>
            </a:r>
            <a:endParaRPr lang="en-US" sz="2800" dirty="0">
              <a:latin typeface="Courier"/>
              <a:cs typeface="Courier"/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1699503" y="3251553"/>
            <a:ext cx="2415298" cy="184665"/>
            <a:chOff x="1950673" y="5511969"/>
            <a:chExt cx="4982473" cy="308213"/>
          </a:xfrm>
        </p:grpSpPr>
        <p:sp>
          <p:nvSpPr>
            <p:cNvPr id="39" name="TextBox 38"/>
            <p:cNvSpPr txBox="1"/>
            <p:nvPr/>
          </p:nvSpPr>
          <p:spPr>
            <a:xfrm>
              <a:off x="2954112" y="5511969"/>
              <a:ext cx="991864" cy="308213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000000"/>
              </a:solidFill>
            </a:ln>
          </p:spPr>
          <p:txBody>
            <a:bodyPr wrap="none" lIns="0" tIns="0" rIns="0" bIns="0" rtlCol="0" anchor="ctr" anchorCtr="0">
              <a:noAutofit/>
            </a:bodyPr>
            <a:lstStyle/>
            <a:p>
              <a:pPr algn="ctr"/>
              <a:r>
                <a:rPr lang="en-US" sz="1600" dirty="0"/>
                <a:t>10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950673" y="5511969"/>
              <a:ext cx="1003439" cy="308213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sz="600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945976" y="5511969"/>
              <a:ext cx="1003439" cy="308213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sz="600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937843" y="5511969"/>
              <a:ext cx="1003439" cy="308213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sz="600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929707" y="5511969"/>
              <a:ext cx="1003439" cy="308213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sz="600" dirty="0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7730298" y="3653288"/>
            <a:ext cx="2415298" cy="184665"/>
            <a:chOff x="1950673" y="5511969"/>
            <a:chExt cx="4982473" cy="308213"/>
          </a:xfrm>
        </p:grpSpPr>
        <p:sp>
          <p:nvSpPr>
            <p:cNvPr id="51" name="TextBox 50"/>
            <p:cNvSpPr txBox="1"/>
            <p:nvPr/>
          </p:nvSpPr>
          <p:spPr>
            <a:xfrm>
              <a:off x="2954112" y="5511969"/>
              <a:ext cx="991864" cy="308213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000000"/>
              </a:solidFill>
            </a:ln>
          </p:spPr>
          <p:txBody>
            <a:bodyPr wrap="none" lIns="0" tIns="0" rIns="0" bIns="0" rtlCol="0" anchor="ctr" anchorCtr="0">
              <a:noAutofit/>
            </a:bodyPr>
            <a:lstStyle/>
            <a:p>
              <a:pPr algn="ctr"/>
              <a:r>
                <a:rPr lang="en-US" sz="1600" dirty="0"/>
                <a:t>10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950673" y="5511969"/>
              <a:ext cx="1003439" cy="308213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sz="600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945976" y="5511969"/>
              <a:ext cx="1003439" cy="308213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sz="600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4937843" y="5511969"/>
              <a:ext cx="1003439" cy="308213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sz="600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5929707" y="5511969"/>
              <a:ext cx="1003439" cy="308213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sz="600" dirty="0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2185930" y="3171201"/>
            <a:ext cx="480815" cy="347136"/>
            <a:chOff x="661929" y="3171201"/>
            <a:chExt cx="480815" cy="347136"/>
          </a:xfrm>
        </p:grpSpPr>
        <p:sp>
          <p:nvSpPr>
            <p:cNvPr id="45" name="TextBox 44"/>
            <p:cNvSpPr txBox="1"/>
            <p:nvPr/>
          </p:nvSpPr>
          <p:spPr>
            <a:xfrm>
              <a:off x="661929" y="3251555"/>
              <a:ext cx="480815" cy="184665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000000"/>
              </a:solidFill>
            </a:ln>
          </p:spPr>
          <p:txBody>
            <a:bodyPr wrap="none" lIns="0" tIns="0" rIns="0" bIns="0" rtlCol="0" anchor="ctr" anchorCtr="0">
              <a:noAutofit/>
            </a:bodyPr>
            <a:lstStyle/>
            <a:p>
              <a:pPr algn="ctr"/>
              <a:r>
                <a:rPr lang="en-US" sz="1600" dirty="0"/>
                <a:t>10 </a:t>
              </a:r>
              <a:r>
                <a:rPr lang="en-US" sz="1600" dirty="0">
                  <a:solidFill>
                    <a:srgbClr val="FF0000"/>
                  </a:solidFill>
                </a:rPr>
                <a:t>5</a:t>
              </a:r>
            </a:p>
          </p:txBody>
        </p:sp>
        <p:cxnSp>
          <p:nvCxnSpPr>
            <p:cNvPr id="46" name="Straight Connector 45"/>
            <p:cNvCxnSpPr/>
            <p:nvPr/>
          </p:nvCxnSpPr>
          <p:spPr>
            <a:xfrm flipH="1">
              <a:off x="729484" y="3171201"/>
              <a:ext cx="211666" cy="347136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/>
          <p:cNvSpPr txBox="1"/>
          <p:nvPr/>
        </p:nvSpPr>
        <p:spPr>
          <a:xfrm>
            <a:off x="4737836" y="3556737"/>
            <a:ext cx="2982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Cache hit: CPU gets old value!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088E67D-1134-5B4E-8801-0468B56303D9}"/>
              </a:ext>
            </a:extLst>
          </p:cNvPr>
          <p:cNvSpPr txBox="1"/>
          <p:nvPr/>
        </p:nvSpPr>
        <p:spPr>
          <a:xfrm>
            <a:off x="5101432" y="6230860"/>
            <a:ext cx="480815" cy="18466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r>
              <a:rPr lang="en-US" sz="1600" dirty="0">
                <a:solidFill>
                  <a:srgbClr val="FF0000"/>
                </a:solidFill>
              </a:rPr>
              <a:t>5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8A4B367A-7707-F44B-8918-3CE725AC7A20}"/>
              </a:ext>
            </a:extLst>
          </p:cNvPr>
          <p:cNvCxnSpPr/>
          <p:nvPr/>
        </p:nvCxnSpPr>
        <p:spPr>
          <a:xfrm flipH="1">
            <a:off x="4970664" y="6133708"/>
            <a:ext cx="211666" cy="34713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5529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 Coherence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Caches holding “stale” data that is no longer valid is referred to as the cache coherence problem</a:t>
            </a:r>
          </a:p>
          <a:p>
            <a:r>
              <a:rPr lang="en-US" dirty="0"/>
              <a:t>Solutions</a:t>
            </a:r>
          </a:p>
          <a:p>
            <a:pPr lvl="1"/>
            <a:r>
              <a:rPr lang="en-US" dirty="0"/>
              <a:t>Write invalidate: on write, delete the block in other caches holding that block of memory</a:t>
            </a:r>
          </a:p>
        </p:txBody>
      </p:sp>
    </p:spTree>
    <p:extLst>
      <p:ext uri="{BB962C8B-B14F-4D97-AF65-F5344CB8AC3E}">
        <p14:creationId xmlns:p14="http://schemas.microsoft.com/office/powerpoint/2010/main" val="2807077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88" name="Rectangle 20"/>
          <p:cNvSpPr>
            <a:spLocks noGrp="1" noChangeArrowheads="1"/>
          </p:cNvSpPr>
          <p:nvPr>
            <p:ph type="title"/>
          </p:nvPr>
        </p:nvSpPr>
        <p:spPr>
          <a:xfrm>
            <a:off x="1981200" y="-6556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Symmetric Multiprocessor (Uniform Memory Access [UMA] Architecture)</a:t>
            </a:r>
          </a:p>
        </p:txBody>
      </p:sp>
      <p:sp>
        <p:nvSpPr>
          <p:cNvPr id="160770" name="Rectangle 2"/>
          <p:cNvSpPr>
            <a:spLocks noChangeArrowheads="1"/>
          </p:cNvSpPr>
          <p:nvPr/>
        </p:nvSpPr>
        <p:spPr bwMode="auto">
          <a:xfrm>
            <a:off x="1699503" y="2098677"/>
            <a:ext cx="2415297" cy="738664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pPr algn="ctr"/>
            <a:r>
              <a:rPr lang="en-US" sz="2000"/>
              <a:t>CPU</a:t>
            </a:r>
          </a:p>
        </p:txBody>
      </p:sp>
      <p:sp>
        <p:nvSpPr>
          <p:cNvPr id="160773" name="Rectangle 5"/>
          <p:cNvSpPr>
            <a:spLocks noChangeArrowheads="1"/>
          </p:cNvSpPr>
          <p:nvPr/>
        </p:nvSpPr>
        <p:spPr bwMode="auto">
          <a:xfrm>
            <a:off x="1699502" y="2837341"/>
            <a:ext cx="2415298" cy="1037845"/>
          </a:xfrm>
          <a:prstGeom prst="rect">
            <a:avLst/>
          </a:prstGeom>
          <a:solidFill>
            <a:srgbClr val="0033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 anchor="t" anchorCtr="0"/>
          <a:lstStyle/>
          <a:p>
            <a:pPr algn="ctr"/>
            <a:r>
              <a:rPr lang="en-US" sz="2000">
                <a:solidFill>
                  <a:schemeClr val="bg1"/>
                </a:solidFill>
              </a:rPr>
              <a:t>cache</a:t>
            </a:r>
          </a:p>
        </p:txBody>
      </p:sp>
      <p:sp>
        <p:nvSpPr>
          <p:cNvPr id="160777" name="Rectangle 9"/>
          <p:cNvSpPr>
            <a:spLocks noChangeArrowheads="1"/>
          </p:cNvSpPr>
          <p:nvPr/>
        </p:nvSpPr>
        <p:spPr bwMode="auto">
          <a:xfrm>
            <a:off x="3474674" y="5464693"/>
            <a:ext cx="4982473" cy="1215506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 anchor="t" anchorCtr="0"/>
          <a:lstStyle/>
          <a:p>
            <a:pPr algn="ctr"/>
            <a:r>
              <a:rPr lang="en-US" sz="2000" dirty="0"/>
              <a:t>main memory</a:t>
            </a:r>
          </a:p>
        </p:txBody>
      </p:sp>
      <p:sp>
        <p:nvSpPr>
          <p:cNvPr id="160780" name="Rectangle 12"/>
          <p:cNvSpPr>
            <a:spLocks noChangeArrowheads="1"/>
          </p:cNvSpPr>
          <p:nvPr/>
        </p:nvSpPr>
        <p:spPr bwMode="auto">
          <a:xfrm>
            <a:off x="5479121" y="2215553"/>
            <a:ext cx="1147749" cy="766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ctr"/>
            <a:r>
              <a:rPr lang="en-US" sz="4400" b="1" dirty="0"/>
              <a:t>.  .  .</a:t>
            </a:r>
          </a:p>
        </p:txBody>
      </p:sp>
      <p:sp>
        <p:nvSpPr>
          <p:cNvPr id="160782" name="Line 14"/>
          <p:cNvSpPr>
            <a:spLocks noChangeShapeType="1"/>
          </p:cNvSpPr>
          <p:nvPr/>
        </p:nvSpPr>
        <p:spPr bwMode="auto">
          <a:xfrm flipH="1">
            <a:off x="2886244" y="3881186"/>
            <a:ext cx="0" cy="561003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785" name="Line 17"/>
          <p:cNvSpPr>
            <a:spLocks noChangeShapeType="1"/>
          </p:cNvSpPr>
          <p:nvPr/>
        </p:nvSpPr>
        <p:spPr bwMode="auto">
          <a:xfrm flipH="1">
            <a:off x="4377778" y="5015891"/>
            <a:ext cx="0" cy="448802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794" name="Line 26"/>
          <p:cNvSpPr>
            <a:spLocks noChangeShapeType="1"/>
          </p:cNvSpPr>
          <p:nvPr/>
        </p:nvSpPr>
        <p:spPr bwMode="auto">
          <a:xfrm flipH="1">
            <a:off x="7527352" y="5015891"/>
            <a:ext cx="0" cy="448802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3474674" y="6146969"/>
            <a:ext cx="4982473" cy="338554"/>
            <a:chOff x="1950673" y="5511969"/>
            <a:chExt cx="4982473" cy="338554"/>
          </a:xfrm>
        </p:grpSpPr>
        <p:sp>
          <p:nvSpPr>
            <p:cNvPr id="3" name="TextBox 2"/>
            <p:cNvSpPr txBox="1"/>
            <p:nvPr/>
          </p:nvSpPr>
          <p:spPr>
            <a:xfrm>
              <a:off x="2955238" y="5511969"/>
              <a:ext cx="1003439" cy="338554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0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/>
                <a:t>i</a:t>
              </a:r>
              <a:r>
                <a:rPr lang="en-US" sz="1600" dirty="0"/>
                <a:t> = 10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950673" y="5511969"/>
              <a:ext cx="1003439" cy="338554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sz="16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945977" y="5511969"/>
              <a:ext cx="1003439" cy="338554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sz="16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937842" y="5511969"/>
              <a:ext cx="1003439" cy="338554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sz="16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929707" y="5511969"/>
              <a:ext cx="1003439" cy="338554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sz="1600" dirty="0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8513711" y="6116022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block</a:t>
            </a:r>
          </a:p>
        </p:txBody>
      </p:sp>
      <p:sp>
        <p:nvSpPr>
          <p:cNvPr id="33" name="Rectangle 2"/>
          <p:cNvSpPr>
            <a:spLocks noChangeArrowheads="1"/>
          </p:cNvSpPr>
          <p:nvPr/>
        </p:nvSpPr>
        <p:spPr bwMode="auto">
          <a:xfrm>
            <a:off x="7730299" y="2143561"/>
            <a:ext cx="2415297" cy="738664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pPr algn="ctr"/>
            <a:r>
              <a:rPr lang="en-US" sz="2000"/>
              <a:t>CPU</a:t>
            </a:r>
          </a:p>
        </p:txBody>
      </p:sp>
      <p:sp>
        <p:nvSpPr>
          <p:cNvPr id="34" name="Rectangle 5"/>
          <p:cNvSpPr>
            <a:spLocks noChangeArrowheads="1"/>
          </p:cNvSpPr>
          <p:nvPr/>
        </p:nvSpPr>
        <p:spPr bwMode="auto">
          <a:xfrm>
            <a:off x="7730298" y="2882225"/>
            <a:ext cx="2415298" cy="1037845"/>
          </a:xfrm>
          <a:prstGeom prst="rect">
            <a:avLst/>
          </a:prstGeom>
          <a:solidFill>
            <a:srgbClr val="0033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 anchor="t" anchorCtr="0"/>
          <a:lstStyle/>
          <a:p>
            <a:pPr algn="ctr"/>
            <a:r>
              <a:rPr lang="en-US" sz="2000">
                <a:solidFill>
                  <a:schemeClr val="bg1"/>
                </a:solidFill>
              </a:rPr>
              <a:t>cache</a:t>
            </a:r>
          </a:p>
        </p:txBody>
      </p:sp>
      <p:sp>
        <p:nvSpPr>
          <p:cNvPr id="35" name="Line 14"/>
          <p:cNvSpPr>
            <a:spLocks noChangeShapeType="1"/>
          </p:cNvSpPr>
          <p:nvPr/>
        </p:nvSpPr>
        <p:spPr bwMode="auto">
          <a:xfrm flipH="1">
            <a:off x="8917040" y="3926070"/>
            <a:ext cx="0" cy="561003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776" name="Rectangle 8"/>
          <p:cNvSpPr>
            <a:spLocks noChangeArrowheads="1"/>
          </p:cNvSpPr>
          <p:nvPr/>
        </p:nvSpPr>
        <p:spPr bwMode="auto">
          <a:xfrm>
            <a:off x="2278063" y="4454889"/>
            <a:ext cx="7246937" cy="542303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interconnection network (e.g., bus)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74801" y="1282700"/>
            <a:ext cx="56815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Reads and writes to shared variable </a:t>
            </a:r>
            <a:r>
              <a:rPr lang="en-US" sz="2800" dirty="0" err="1">
                <a:latin typeface="Courier"/>
                <a:cs typeface="Courier"/>
              </a:rPr>
              <a:t>i</a:t>
            </a:r>
            <a:endParaRPr lang="en-US" sz="28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85628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88" name="Rectangle 20"/>
          <p:cNvSpPr>
            <a:spLocks noGrp="1" noChangeArrowheads="1"/>
          </p:cNvSpPr>
          <p:nvPr>
            <p:ph type="title"/>
          </p:nvPr>
        </p:nvSpPr>
        <p:spPr>
          <a:xfrm>
            <a:off x="1981200" y="-6556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Symmetric Multiprocessor (Uniform Memory Access [UMA] Architecture)</a:t>
            </a:r>
          </a:p>
        </p:txBody>
      </p:sp>
      <p:sp>
        <p:nvSpPr>
          <p:cNvPr id="160770" name="Rectangle 2"/>
          <p:cNvSpPr>
            <a:spLocks noChangeArrowheads="1"/>
          </p:cNvSpPr>
          <p:nvPr/>
        </p:nvSpPr>
        <p:spPr bwMode="auto">
          <a:xfrm>
            <a:off x="1699503" y="2098677"/>
            <a:ext cx="2415297" cy="738664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pPr algn="ctr"/>
            <a:r>
              <a:rPr lang="en-US" sz="2000"/>
              <a:t>CPU</a:t>
            </a:r>
          </a:p>
        </p:txBody>
      </p:sp>
      <p:sp>
        <p:nvSpPr>
          <p:cNvPr id="160773" name="Rectangle 5"/>
          <p:cNvSpPr>
            <a:spLocks noChangeArrowheads="1"/>
          </p:cNvSpPr>
          <p:nvPr/>
        </p:nvSpPr>
        <p:spPr bwMode="auto">
          <a:xfrm>
            <a:off x="1699502" y="2837341"/>
            <a:ext cx="2415298" cy="1037845"/>
          </a:xfrm>
          <a:prstGeom prst="rect">
            <a:avLst/>
          </a:prstGeom>
          <a:solidFill>
            <a:srgbClr val="0033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 anchor="t" anchorCtr="0"/>
          <a:lstStyle/>
          <a:p>
            <a:pPr algn="ctr"/>
            <a:r>
              <a:rPr lang="en-US" sz="2000">
                <a:solidFill>
                  <a:schemeClr val="bg1"/>
                </a:solidFill>
              </a:rPr>
              <a:t>cache</a:t>
            </a:r>
          </a:p>
        </p:txBody>
      </p:sp>
      <p:sp>
        <p:nvSpPr>
          <p:cNvPr id="160777" name="Rectangle 9"/>
          <p:cNvSpPr>
            <a:spLocks noChangeArrowheads="1"/>
          </p:cNvSpPr>
          <p:nvPr/>
        </p:nvSpPr>
        <p:spPr bwMode="auto">
          <a:xfrm>
            <a:off x="3474674" y="5464693"/>
            <a:ext cx="4982473" cy="1215506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 anchor="t" anchorCtr="0"/>
          <a:lstStyle/>
          <a:p>
            <a:pPr algn="ctr"/>
            <a:r>
              <a:rPr lang="en-US" sz="2000" dirty="0"/>
              <a:t>main memory</a:t>
            </a:r>
          </a:p>
        </p:txBody>
      </p:sp>
      <p:sp>
        <p:nvSpPr>
          <p:cNvPr id="160780" name="Rectangle 12"/>
          <p:cNvSpPr>
            <a:spLocks noChangeArrowheads="1"/>
          </p:cNvSpPr>
          <p:nvPr/>
        </p:nvSpPr>
        <p:spPr bwMode="auto">
          <a:xfrm>
            <a:off x="5479121" y="2215553"/>
            <a:ext cx="1147749" cy="766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ctr"/>
            <a:r>
              <a:rPr lang="en-US" sz="4400" b="1" dirty="0"/>
              <a:t>.  .  .</a:t>
            </a:r>
          </a:p>
        </p:txBody>
      </p:sp>
      <p:sp>
        <p:nvSpPr>
          <p:cNvPr id="160782" name="Line 14"/>
          <p:cNvSpPr>
            <a:spLocks noChangeShapeType="1"/>
          </p:cNvSpPr>
          <p:nvPr/>
        </p:nvSpPr>
        <p:spPr bwMode="auto">
          <a:xfrm flipH="1">
            <a:off x="2886244" y="3881186"/>
            <a:ext cx="0" cy="561003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785" name="Line 17"/>
          <p:cNvSpPr>
            <a:spLocks noChangeShapeType="1"/>
          </p:cNvSpPr>
          <p:nvPr/>
        </p:nvSpPr>
        <p:spPr bwMode="auto">
          <a:xfrm flipH="1">
            <a:off x="4377778" y="5015891"/>
            <a:ext cx="0" cy="448802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794" name="Line 26"/>
          <p:cNvSpPr>
            <a:spLocks noChangeShapeType="1"/>
          </p:cNvSpPr>
          <p:nvPr/>
        </p:nvSpPr>
        <p:spPr bwMode="auto">
          <a:xfrm flipH="1">
            <a:off x="7527352" y="5015891"/>
            <a:ext cx="0" cy="448802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4096425" y="1941188"/>
            <a:ext cx="12995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Read </a:t>
            </a:r>
            <a:r>
              <a:rPr lang="en-US" sz="2000" dirty="0" err="1"/>
              <a:t>i</a:t>
            </a:r>
            <a:r>
              <a:rPr lang="en-US" sz="2000" dirty="0"/>
              <a:t> (10)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474674" y="6146969"/>
            <a:ext cx="4982473" cy="338554"/>
            <a:chOff x="1950673" y="5511969"/>
            <a:chExt cx="4982473" cy="338554"/>
          </a:xfrm>
        </p:grpSpPr>
        <p:sp>
          <p:nvSpPr>
            <p:cNvPr id="3" name="TextBox 2"/>
            <p:cNvSpPr txBox="1"/>
            <p:nvPr/>
          </p:nvSpPr>
          <p:spPr>
            <a:xfrm>
              <a:off x="2955238" y="5511969"/>
              <a:ext cx="1003439" cy="338554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0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/>
                <a:t>i</a:t>
              </a:r>
              <a:r>
                <a:rPr lang="en-US" sz="1600" dirty="0"/>
                <a:t> = 10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950673" y="5511969"/>
              <a:ext cx="1003439" cy="338554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sz="16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945977" y="5511969"/>
              <a:ext cx="1003439" cy="338554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sz="16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937842" y="5511969"/>
              <a:ext cx="1003439" cy="338554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sz="16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929707" y="5511969"/>
              <a:ext cx="1003439" cy="338554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sz="1600" dirty="0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8513711" y="6116022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block</a:t>
            </a:r>
          </a:p>
        </p:txBody>
      </p:sp>
      <p:sp>
        <p:nvSpPr>
          <p:cNvPr id="33" name="Rectangle 2"/>
          <p:cNvSpPr>
            <a:spLocks noChangeArrowheads="1"/>
          </p:cNvSpPr>
          <p:nvPr/>
        </p:nvSpPr>
        <p:spPr bwMode="auto">
          <a:xfrm>
            <a:off x="7730299" y="2143561"/>
            <a:ext cx="2415297" cy="738664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pPr algn="ctr"/>
            <a:r>
              <a:rPr lang="en-US" sz="2000"/>
              <a:t>CPU</a:t>
            </a:r>
          </a:p>
        </p:txBody>
      </p:sp>
      <p:sp>
        <p:nvSpPr>
          <p:cNvPr id="34" name="Rectangle 5"/>
          <p:cNvSpPr>
            <a:spLocks noChangeArrowheads="1"/>
          </p:cNvSpPr>
          <p:nvPr/>
        </p:nvSpPr>
        <p:spPr bwMode="auto">
          <a:xfrm>
            <a:off x="7730298" y="2882225"/>
            <a:ext cx="2415298" cy="1037845"/>
          </a:xfrm>
          <a:prstGeom prst="rect">
            <a:avLst/>
          </a:prstGeom>
          <a:solidFill>
            <a:srgbClr val="0033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 anchor="t" anchorCtr="0"/>
          <a:lstStyle/>
          <a:p>
            <a:pPr algn="ctr"/>
            <a:r>
              <a:rPr lang="en-US" sz="2000">
                <a:solidFill>
                  <a:schemeClr val="bg1"/>
                </a:solidFill>
              </a:rPr>
              <a:t>cache</a:t>
            </a:r>
          </a:p>
        </p:txBody>
      </p:sp>
      <p:sp>
        <p:nvSpPr>
          <p:cNvPr id="35" name="Line 14"/>
          <p:cNvSpPr>
            <a:spLocks noChangeShapeType="1"/>
          </p:cNvSpPr>
          <p:nvPr/>
        </p:nvSpPr>
        <p:spPr bwMode="auto">
          <a:xfrm flipH="1">
            <a:off x="8917040" y="3926070"/>
            <a:ext cx="0" cy="561003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776" name="Rectangle 8"/>
          <p:cNvSpPr>
            <a:spLocks noChangeArrowheads="1"/>
          </p:cNvSpPr>
          <p:nvPr/>
        </p:nvSpPr>
        <p:spPr bwMode="auto">
          <a:xfrm>
            <a:off x="2278063" y="4454889"/>
            <a:ext cx="7246937" cy="542303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interconnection network (e.g., bus)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74801" y="1282700"/>
            <a:ext cx="56815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Reads and writes to shared variable </a:t>
            </a:r>
            <a:r>
              <a:rPr lang="en-US" sz="2800" dirty="0" err="1">
                <a:latin typeface="Courier"/>
                <a:cs typeface="Courier"/>
              </a:rPr>
              <a:t>i</a:t>
            </a:r>
            <a:endParaRPr lang="en-US" sz="2800" dirty="0">
              <a:latin typeface="Courier"/>
              <a:cs typeface="Courier"/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1699503" y="3251553"/>
            <a:ext cx="2415298" cy="184665"/>
            <a:chOff x="1950673" y="5511969"/>
            <a:chExt cx="4982473" cy="308213"/>
          </a:xfrm>
        </p:grpSpPr>
        <p:sp>
          <p:nvSpPr>
            <p:cNvPr id="39" name="TextBox 38"/>
            <p:cNvSpPr txBox="1"/>
            <p:nvPr/>
          </p:nvSpPr>
          <p:spPr>
            <a:xfrm>
              <a:off x="2954112" y="5511969"/>
              <a:ext cx="991864" cy="308213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000000"/>
              </a:solidFill>
            </a:ln>
          </p:spPr>
          <p:txBody>
            <a:bodyPr wrap="none" lIns="0" tIns="0" rIns="0" bIns="0" rtlCol="0" anchor="ctr" anchorCtr="0">
              <a:noAutofit/>
            </a:bodyPr>
            <a:lstStyle/>
            <a:p>
              <a:pPr algn="ctr"/>
              <a:r>
                <a:rPr lang="en-US" sz="1600" dirty="0"/>
                <a:t>10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950673" y="5511969"/>
              <a:ext cx="1003439" cy="308213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sz="600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945976" y="5511969"/>
              <a:ext cx="1003439" cy="308213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sz="600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937843" y="5511969"/>
              <a:ext cx="1003439" cy="308213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sz="600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929707" y="5511969"/>
              <a:ext cx="1003439" cy="308213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sz="600" dirty="0"/>
            </a:p>
          </p:txBody>
        </p:sp>
      </p:grpSp>
    </p:spTree>
    <p:extLst>
      <p:ext uri="{BB962C8B-B14F-4D97-AF65-F5344CB8AC3E}">
        <p14:creationId xmlns:p14="http://schemas.microsoft.com/office/powerpoint/2010/main" val="809170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88" name="Rectangle 20"/>
          <p:cNvSpPr>
            <a:spLocks noGrp="1" noChangeArrowheads="1"/>
          </p:cNvSpPr>
          <p:nvPr>
            <p:ph type="title"/>
          </p:nvPr>
        </p:nvSpPr>
        <p:spPr>
          <a:xfrm>
            <a:off x="1981200" y="-6556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Symmetric Multiprocessor (Uniform Memory Access [UMA] Architecture)</a:t>
            </a:r>
          </a:p>
        </p:txBody>
      </p:sp>
      <p:sp>
        <p:nvSpPr>
          <p:cNvPr id="160770" name="Rectangle 2"/>
          <p:cNvSpPr>
            <a:spLocks noChangeArrowheads="1"/>
          </p:cNvSpPr>
          <p:nvPr/>
        </p:nvSpPr>
        <p:spPr bwMode="auto">
          <a:xfrm>
            <a:off x="1699503" y="2098677"/>
            <a:ext cx="2415297" cy="738664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pPr algn="ctr"/>
            <a:r>
              <a:rPr lang="en-US" sz="2000"/>
              <a:t>CPU</a:t>
            </a:r>
          </a:p>
        </p:txBody>
      </p:sp>
      <p:sp>
        <p:nvSpPr>
          <p:cNvPr id="160773" name="Rectangle 5"/>
          <p:cNvSpPr>
            <a:spLocks noChangeArrowheads="1"/>
          </p:cNvSpPr>
          <p:nvPr/>
        </p:nvSpPr>
        <p:spPr bwMode="auto">
          <a:xfrm>
            <a:off x="1699502" y="2837341"/>
            <a:ext cx="2415298" cy="1037845"/>
          </a:xfrm>
          <a:prstGeom prst="rect">
            <a:avLst/>
          </a:prstGeom>
          <a:solidFill>
            <a:srgbClr val="0033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 anchor="t" anchorCtr="0"/>
          <a:lstStyle/>
          <a:p>
            <a:pPr algn="ctr"/>
            <a:r>
              <a:rPr lang="en-US" sz="2000">
                <a:solidFill>
                  <a:schemeClr val="bg1"/>
                </a:solidFill>
              </a:rPr>
              <a:t>cache</a:t>
            </a:r>
          </a:p>
        </p:txBody>
      </p:sp>
      <p:sp>
        <p:nvSpPr>
          <p:cNvPr id="160777" name="Rectangle 9"/>
          <p:cNvSpPr>
            <a:spLocks noChangeArrowheads="1"/>
          </p:cNvSpPr>
          <p:nvPr/>
        </p:nvSpPr>
        <p:spPr bwMode="auto">
          <a:xfrm>
            <a:off x="3474674" y="5464693"/>
            <a:ext cx="4982473" cy="1215506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 anchor="t" anchorCtr="0"/>
          <a:lstStyle/>
          <a:p>
            <a:pPr algn="ctr"/>
            <a:r>
              <a:rPr lang="en-US" sz="2000" dirty="0"/>
              <a:t>main memory</a:t>
            </a:r>
          </a:p>
        </p:txBody>
      </p:sp>
      <p:sp>
        <p:nvSpPr>
          <p:cNvPr id="160780" name="Rectangle 12"/>
          <p:cNvSpPr>
            <a:spLocks noChangeArrowheads="1"/>
          </p:cNvSpPr>
          <p:nvPr/>
        </p:nvSpPr>
        <p:spPr bwMode="auto">
          <a:xfrm>
            <a:off x="5479121" y="2215553"/>
            <a:ext cx="1147749" cy="766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ctr"/>
            <a:r>
              <a:rPr lang="en-US" sz="4400" b="1" dirty="0"/>
              <a:t>.  .  .</a:t>
            </a:r>
          </a:p>
        </p:txBody>
      </p:sp>
      <p:sp>
        <p:nvSpPr>
          <p:cNvPr id="160782" name="Line 14"/>
          <p:cNvSpPr>
            <a:spLocks noChangeShapeType="1"/>
          </p:cNvSpPr>
          <p:nvPr/>
        </p:nvSpPr>
        <p:spPr bwMode="auto">
          <a:xfrm flipH="1">
            <a:off x="2886244" y="3881186"/>
            <a:ext cx="0" cy="561003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785" name="Line 17"/>
          <p:cNvSpPr>
            <a:spLocks noChangeShapeType="1"/>
          </p:cNvSpPr>
          <p:nvPr/>
        </p:nvSpPr>
        <p:spPr bwMode="auto">
          <a:xfrm flipH="1">
            <a:off x="4377778" y="5015891"/>
            <a:ext cx="0" cy="448802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794" name="Line 26"/>
          <p:cNvSpPr>
            <a:spLocks noChangeShapeType="1"/>
          </p:cNvSpPr>
          <p:nvPr/>
        </p:nvSpPr>
        <p:spPr bwMode="auto">
          <a:xfrm flipH="1">
            <a:off x="7527352" y="5015891"/>
            <a:ext cx="0" cy="448802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4096425" y="1941188"/>
            <a:ext cx="12995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Read </a:t>
            </a:r>
            <a:r>
              <a:rPr lang="en-US" sz="2000" dirty="0" err="1"/>
              <a:t>i</a:t>
            </a:r>
            <a:r>
              <a:rPr lang="en-US" sz="2000" dirty="0"/>
              <a:t> (10)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464668" y="2239403"/>
            <a:ext cx="12995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Read </a:t>
            </a:r>
            <a:r>
              <a:rPr lang="en-US" sz="2000" dirty="0" err="1"/>
              <a:t>i</a:t>
            </a:r>
            <a:r>
              <a:rPr lang="en-US" sz="2000" dirty="0"/>
              <a:t> (10)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474674" y="6146969"/>
            <a:ext cx="4982473" cy="338554"/>
            <a:chOff x="1950673" y="5511969"/>
            <a:chExt cx="4982473" cy="338554"/>
          </a:xfrm>
        </p:grpSpPr>
        <p:sp>
          <p:nvSpPr>
            <p:cNvPr id="3" name="TextBox 2"/>
            <p:cNvSpPr txBox="1"/>
            <p:nvPr/>
          </p:nvSpPr>
          <p:spPr>
            <a:xfrm>
              <a:off x="2955238" y="5511969"/>
              <a:ext cx="1003439" cy="338554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0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/>
                <a:t>i</a:t>
              </a:r>
              <a:r>
                <a:rPr lang="en-US" sz="1600" dirty="0"/>
                <a:t> = 10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950673" y="5511969"/>
              <a:ext cx="1003439" cy="338554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sz="16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945977" y="5511969"/>
              <a:ext cx="1003439" cy="338554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sz="16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937842" y="5511969"/>
              <a:ext cx="1003439" cy="338554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sz="16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929707" y="5511969"/>
              <a:ext cx="1003439" cy="338554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sz="1600" dirty="0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8513711" y="6116022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block</a:t>
            </a:r>
          </a:p>
        </p:txBody>
      </p:sp>
      <p:sp>
        <p:nvSpPr>
          <p:cNvPr id="33" name="Rectangle 2"/>
          <p:cNvSpPr>
            <a:spLocks noChangeArrowheads="1"/>
          </p:cNvSpPr>
          <p:nvPr/>
        </p:nvSpPr>
        <p:spPr bwMode="auto">
          <a:xfrm>
            <a:off x="7730299" y="2143561"/>
            <a:ext cx="2415297" cy="738664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pPr algn="ctr"/>
            <a:r>
              <a:rPr lang="en-US" sz="2000"/>
              <a:t>CPU</a:t>
            </a:r>
          </a:p>
        </p:txBody>
      </p:sp>
      <p:sp>
        <p:nvSpPr>
          <p:cNvPr id="34" name="Rectangle 5"/>
          <p:cNvSpPr>
            <a:spLocks noChangeArrowheads="1"/>
          </p:cNvSpPr>
          <p:nvPr/>
        </p:nvSpPr>
        <p:spPr bwMode="auto">
          <a:xfrm>
            <a:off x="7730298" y="2882225"/>
            <a:ext cx="2415298" cy="1037845"/>
          </a:xfrm>
          <a:prstGeom prst="rect">
            <a:avLst/>
          </a:prstGeom>
          <a:solidFill>
            <a:srgbClr val="0033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 anchor="t" anchorCtr="0"/>
          <a:lstStyle/>
          <a:p>
            <a:pPr algn="ctr"/>
            <a:r>
              <a:rPr lang="en-US" sz="2000">
                <a:solidFill>
                  <a:schemeClr val="bg1"/>
                </a:solidFill>
              </a:rPr>
              <a:t>cache</a:t>
            </a:r>
          </a:p>
        </p:txBody>
      </p:sp>
      <p:sp>
        <p:nvSpPr>
          <p:cNvPr id="35" name="Line 14"/>
          <p:cNvSpPr>
            <a:spLocks noChangeShapeType="1"/>
          </p:cNvSpPr>
          <p:nvPr/>
        </p:nvSpPr>
        <p:spPr bwMode="auto">
          <a:xfrm flipH="1">
            <a:off x="8917040" y="3926070"/>
            <a:ext cx="0" cy="561003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776" name="Rectangle 8"/>
          <p:cNvSpPr>
            <a:spLocks noChangeArrowheads="1"/>
          </p:cNvSpPr>
          <p:nvPr/>
        </p:nvSpPr>
        <p:spPr bwMode="auto">
          <a:xfrm>
            <a:off x="2278063" y="4454889"/>
            <a:ext cx="7246937" cy="542303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interconnection network (e.g., bus)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74801" y="1282700"/>
            <a:ext cx="56815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Reads and writes to shared variable </a:t>
            </a:r>
            <a:r>
              <a:rPr lang="en-US" sz="2800" dirty="0" err="1">
                <a:latin typeface="Courier"/>
                <a:cs typeface="Courier"/>
              </a:rPr>
              <a:t>i</a:t>
            </a:r>
            <a:endParaRPr lang="en-US" sz="2800" dirty="0">
              <a:latin typeface="Courier"/>
              <a:cs typeface="Courier"/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1699503" y="3251553"/>
            <a:ext cx="2415298" cy="184665"/>
            <a:chOff x="1950673" y="5511969"/>
            <a:chExt cx="4982473" cy="308213"/>
          </a:xfrm>
        </p:grpSpPr>
        <p:sp>
          <p:nvSpPr>
            <p:cNvPr id="39" name="TextBox 38"/>
            <p:cNvSpPr txBox="1"/>
            <p:nvPr/>
          </p:nvSpPr>
          <p:spPr>
            <a:xfrm>
              <a:off x="2954112" y="5511969"/>
              <a:ext cx="991864" cy="308213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000000"/>
              </a:solidFill>
            </a:ln>
          </p:spPr>
          <p:txBody>
            <a:bodyPr wrap="none" lIns="0" tIns="0" rIns="0" bIns="0" rtlCol="0" anchor="ctr" anchorCtr="0">
              <a:noAutofit/>
            </a:bodyPr>
            <a:lstStyle/>
            <a:p>
              <a:pPr algn="ctr"/>
              <a:r>
                <a:rPr lang="en-US" sz="1600" dirty="0"/>
                <a:t>10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950673" y="5511969"/>
              <a:ext cx="1003439" cy="308213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sz="600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945976" y="5511969"/>
              <a:ext cx="1003439" cy="308213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sz="600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937843" y="5511969"/>
              <a:ext cx="1003439" cy="308213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sz="600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929707" y="5511969"/>
              <a:ext cx="1003439" cy="308213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sz="600" dirty="0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7730298" y="3653288"/>
            <a:ext cx="2415298" cy="184665"/>
            <a:chOff x="1950673" y="5511969"/>
            <a:chExt cx="4982473" cy="308213"/>
          </a:xfrm>
        </p:grpSpPr>
        <p:sp>
          <p:nvSpPr>
            <p:cNvPr id="51" name="TextBox 50"/>
            <p:cNvSpPr txBox="1"/>
            <p:nvPr/>
          </p:nvSpPr>
          <p:spPr>
            <a:xfrm>
              <a:off x="2954112" y="5511969"/>
              <a:ext cx="991864" cy="308213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000000"/>
              </a:solidFill>
            </a:ln>
          </p:spPr>
          <p:txBody>
            <a:bodyPr wrap="none" lIns="0" tIns="0" rIns="0" bIns="0" rtlCol="0" anchor="ctr" anchorCtr="0">
              <a:noAutofit/>
            </a:bodyPr>
            <a:lstStyle/>
            <a:p>
              <a:pPr algn="ctr"/>
              <a:r>
                <a:rPr lang="en-US" sz="1600" dirty="0"/>
                <a:t>10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950673" y="5511969"/>
              <a:ext cx="1003439" cy="308213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sz="600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945976" y="5511969"/>
              <a:ext cx="1003439" cy="308213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sz="600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4937843" y="5511969"/>
              <a:ext cx="1003439" cy="308213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sz="600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5929707" y="5511969"/>
              <a:ext cx="1003439" cy="308213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sz="600" dirty="0"/>
            </a:p>
          </p:txBody>
        </p:sp>
      </p:grpSp>
    </p:spTree>
    <p:extLst>
      <p:ext uri="{BB962C8B-B14F-4D97-AF65-F5344CB8AC3E}">
        <p14:creationId xmlns:p14="http://schemas.microsoft.com/office/powerpoint/2010/main" val="519501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88" name="Rectangle 20"/>
          <p:cNvSpPr>
            <a:spLocks noGrp="1" noChangeArrowheads="1"/>
          </p:cNvSpPr>
          <p:nvPr>
            <p:ph type="title"/>
          </p:nvPr>
        </p:nvSpPr>
        <p:spPr>
          <a:xfrm>
            <a:off x="1981200" y="-6556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Symmetric Multiprocessor (Uniform Memory Access [UMA] Architecture)</a:t>
            </a:r>
          </a:p>
        </p:txBody>
      </p:sp>
      <p:sp>
        <p:nvSpPr>
          <p:cNvPr id="160770" name="Rectangle 2"/>
          <p:cNvSpPr>
            <a:spLocks noChangeArrowheads="1"/>
          </p:cNvSpPr>
          <p:nvPr/>
        </p:nvSpPr>
        <p:spPr bwMode="auto">
          <a:xfrm>
            <a:off x="1699503" y="2098677"/>
            <a:ext cx="2415297" cy="738664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pPr algn="ctr"/>
            <a:r>
              <a:rPr lang="en-US" sz="2000"/>
              <a:t>CPU</a:t>
            </a:r>
          </a:p>
        </p:txBody>
      </p:sp>
      <p:sp>
        <p:nvSpPr>
          <p:cNvPr id="160773" name="Rectangle 5"/>
          <p:cNvSpPr>
            <a:spLocks noChangeArrowheads="1"/>
          </p:cNvSpPr>
          <p:nvPr/>
        </p:nvSpPr>
        <p:spPr bwMode="auto">
          <a:xfrm>
            <a:off x="1699502" y="2837341"/>
            <a:ext cx="2415298" cy="1037845"/>
          </a:xfrm>
          <a:prstGeom prst="rect">
            <a:avLst/>
          </a:prstGeom>
          <a:solidFill>
            <a:srgbClr val="0033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 anchor="t" anchorCtr="0"/>
          <a:lstStyle/>
          <a:p>
            <a:pPr algn="ctr"/>
            <a:r>
              <a:rPr lang="en-US" sz="2000">
                <a:solidFill>
                  <a:schemeClr val="bg1"/>
                </a:solidFill>
              </a:rPr>
              <a:t>cache</a:t>
            </a:r>
          </a:p>
        </p:txBody>
      </p:sp>
      <p:sp>
        <p:nvSpPr>
          <p:cNvPr id="160777" name="Rectangle 9"/>
          <p:cNvSpPr>
            <a:spLocks noChangeArrowheads="1"/>
          </p:cNvSpPr>
          <p:nvPr/>
        </p:nvSpPr>
        <p:spPr bwMode="auto">
          <a:xfrm>
            <a:off x="3474674" y="5464693"/>
            <a:ext cx="4982473" cy="1215506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 anchor="t" anchorCtr="0"/>
          <a:lstStyle/>
          <a:p>
            <a:pPr algn="ctr"/>
            <a:r>
              <a:rPr lang="en-US" sz="2000" dirty="0"/>
              <a:t>main memory</a:t>
            </a:r>
          </a:p>
        </p:txBody>
      </p:sp>
      <p:sp>
        <p:nvSpPr>
          <p:cNvPr id="160780" name="Rectangle 12"/>
          <p:cNvSpPr>
            <a:spLocks noChangeArrowheads="1"/>
          </p:cNvSpPr>
          <p:nvPr/>
        </p:nvSpPr>
        <p:spPr bwMode="auto">
          <a:xfrm>
            <a:off x="5479121" y="2215553"/>
            <a:ext cx="1147749" cy="766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ctr"/>
            <a:r>
              <a:rPr lang="en-US" sz="4400" b="1" dirty="0"/>
              <a:t>.  .  .</a:t>
            </a:r>
          </a:p>
        </p:txBody>
      </p:sp>
      <p:sp>
        <p:nvSpPr>
          <p:cNvPr id="160782" name="Line 14"/>
          <p:cNvSpPr>
            <a:spLocks noChangeShapeType="1"/>
          </p:cNvSpPr>
          <p:nvPr/>
        </p:nvSpPr>
        <p:spPr bwMode="auto">
          <a:xfrm flipH="1">
            <a:off x="2886244" y="3881186"/>
            <a:ext cx="0" cy="561003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785" name="Line 17"/>
          <p:cNvSpPr>
            <a:spLocks noChangeShapeType="1"/>
          </p:cNvSpPr>
          <p:nvPr/>
        </p:nvSpPr>
        <p:spPr bwMode="auto">
          <a:xfrm flipH="1">
            <a:off x="4377778" y="5015891"/>
            <a:ext cx="0" cy="448802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794" name="Line 26"/>
          <p:cNvSpPr>
            <a:spLocks noChangeShapeType="1"/>
          </p:cNvSpPr>
          <p:nvPr/>
        </p:nvSpPr>
        <p:spPr bwMode="auto">
          <a:xfrm flipH="1">
            <a:off x="7527352" y="5015891"/>
            <a:ext cx="0" cy="448802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4096425" y="1941188"/>
            <a:ext cx="12995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Read </a:t>
            </a:r>
            <a:r>
              <a:rPr lang="en-US" sz="2000" dirty="0" err="1"/>
              <a:t>i</a:t>
            </a:r>
            <a:r>
              <a:rPr lang="en-US" sz="2000" dirty="0"/>
              <a:t> (10)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464668" y="2239403"/>
            <a:ext cx="12995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Read </a:t>
            </a:r>
            <a:r>
              <a:rPr lang="en-US" sz="2000" dirty="0" err="1"/>
              <a:t>i</a:t>
            </a:r>
            <a:r>
              <a:rPr lang="en-US" sz="2000" dirty="0"/>
              <a:t> (10)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096425" y="2450220"/>
            <a:ext cx="11434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Write </a:t>
            </a:r>
            <a:r>
              <a:rPr lang="en-US" sz="2000" dirty="0" err="1"/>
              <a:t>i</a:t>
            </a:r>
            <a:r>
              <a:rPr lang="en-US" sz="2000" dirty="0"/>
              <a:t>, 5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474674" y="6146969"/>
            <a:ext cx="4982473" cy="338554"/>
            <a:chOff x="1950673" y="5511969"/>
            <a:chExt cx="4982473" cy="338554"/>
          </a:xfrm>
        </p:grpSpPr>
        <p:sp>
          <p:nvSpPr>
            <p:cNvPr id="3" name="TextBox 2"/>
            <p:cNvSpPr txBox="1"/>
            <p:nvPr/>
          </p:nvSpPr>
          <p:spPr>
            <a:xfrm>
              <a:off x="2955238" y="5511969"/>
              <a:ext cx="1003439" cy="338554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0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/>
                <a:t>i</a:t>
              </a:r>
              <a:r>
                <a:rPr lang="en-US" sz="1600" dirty="0"/>
                <a:t> = 10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950673" y="5511969"/>
              <a:ext cx="1003439" cy="338554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sz="16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945977" y="5511969"/>
              <a:ext cx="1003439" cy="338554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sz="16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937842" y="5511969"/>
              <a:ext cx="1003439" cy="338554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sz="16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929707" y="5511969"/>
              <a:ext cx="1003439" cy="338554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sz="1600" dirty="0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8513711" y="6116022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block</a:t>
            </a:r>
          </a:p>
        </p:txBody>
      </p:sp>
      <p:sp>
        <p:nvSpPr>
          <p:cNvPr id="33" name="Rectangle 2"/>
          <p:cNvSpPr>
            <a:spLocks noChangeArrowheads="1"/>
          </p:cNvSpPr>
          <p:nvPr/>
        </p:nvSpPr>
        <p:spPr bwMode="auto">
          <a:xfrm>
            <a:off x="7730299" y="2143561"/>
            <a:ext cx="2415297" cy="738664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pPr algn="ctr"/>
            <a:r>
              <a:rPr lang="en-US" sz="2000"/>
              <a:t>CPU</a:t>
            </a:r>
          </a:p>
        </p:txBody>
      </p:sp>
      <p:sp>
        <p:nvSpPr>
          <p:cNvPr id="34" name="Rectangle 5"/>
          <p:cNvSpPr>
            <a:spLocks noChangeArrowheads="1"/>
          </p:cNvSpPr>
          <p:nvPr/>
        </p:nvSpPr>
        <p:spPr bwMode="auto">
          <a:xfrm>
            <a:off x="7730298" y="2882225"/>
            <a:ext cx="2415298" cy="1037845"/>
          </a:xfrm>
          <a:prstGeom prst="rect">
            <a:avLst/>
          </a:prstGeom>
          <a:solidFill>
            <a:srgbClr val="0033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 anchor="t" anchorCtr="0"/>
          <a:lstStyle/>
          <a:p>
            <a:pPr algn="ctr"/>
            <a:r>
              <a:rPr lang="en-US" sz="2000">
                <a:solidFill>
                  <a:schemeClr val="bg1"/>
                </a:solidFill>
              </a:rPr>
              <a:t>cache</a:t>
            </a:r>
          </a:p>
        </p:txBody>
      </p:sp>
      <p:sp>
        <p:nvSpPr>
          <p:cNvPr id="35" name="Line 14"/>
          <p:cNvSpPr>
            <a:spLocks noChangeShapeType="1"/>
          </p:cNvSpPr>
          <p:nvPr/>
        </p:nvSpPr>
        <p:spPr bwMode="auto">
          <a:xfrm flipH="1">
            <a:off x="8917040" y="3926070"/>
            <a:ext cx="0" cy="561003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776" name="Rectangle 8"/>
          <p:cNvSpPr>
            <a:spLocks noChangeArrowheads="1"/>
          </p:cNvSpPr>
          <p:nvPr/>
        </p:nvSpPr>
        <p:spPr bwMode="auto">
          <a:xfrm>
            <a:off x="2278063" y="4454889"/>
            <a:ext cx="7246937" cy="542303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interconnection network (e.g., bus)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74801" y="1282700"/>
            <a:ext cx="56815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Reads and writes to shared variable </a:t>
            </a:r>
            <a:r>
              <a:rPr lang="en-US" sz="2800" dirty="0" err="1">
                <a:latin typeface="Courier"/>
                <a:cs typeface="Courier"/>
              </a:rPr>
              <a:t>i</a:t>
            </a:r>
            <a:endParaRPr lang="en-US" sz="2800" dirty="0">
              <a:latin typeface="Courier"/>
              <a:cs typeface="Courier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185930" y="3251556"/>
            <a:ext cx="480815" cy="184665"/>
          </a:xfrm>
          <a:prstGeom prst="rect">
            <a:avLst/>
          </a:prstGeom>
          <a:solidFill>
            <a:srgbClr val="FFFF00"/>
          </a:solidFill>
          <a:ln>
            <a:solidFill>
              <a:srgbClr val="000000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r>
              <a:rPr lang="en-US" sz="1600" dirty="0"/>
              <a:t>10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699503" y="3251556"/>
            <a:ext cx="486426" cy="18466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600" dirty="0"/>
          </a:p>
        </p:txBody>
      </p:sp>
      <p:sp>
        <p:nvSpPr>
          <p:cNvPr id="41" name="TextBox 40"/>
          <p:cNvSpPr txBox="1"/>
          <p:nvPr/>
        </p:nvSpPr>
        <p:spPr>
          <a:xfrm>
            <a:off x="2666744" y="3251556"/>
            <a:ext cx="486426" cy="18466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600" dirty="0"/>
          </a:p>
        </p:txBody>
      </p:sp>
      <p:sp>
        <p:nvSpPr>
          <p:cNvPr id="42" name="TextBox 41"/>
          <p:cNvSpPr txBox="1"/>
          <p:nvPr/>
        </p:nvSpPr>
        <p:spPr>
          <a:xfrm>
            <a:off x="3147560" y="3251556"/>
            <a:ext cx="486426" cy="18466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600" dirty="0"/>
          </a:p>
        </p:txBody>
      </p:sp>
      <p:sp>
        <p:nvSpPr>
          <p:cNvPr id="43" name="TextBox 42"/>
          <p:cNvSpPr txBox="1"/>
          <p:nvPr/>
        </p:nvSpPr>
        <p:spPr>
          <a:xfrm>
            <a:off x="3628375" y="3251556"/>
            <a:ext cx="486426" cy="18466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600" dirty="0"/>
          </a:p>
        </p:txBody>
      </p:sp>
      <p:grpSp>
        <p:nvGrpSpPr>
          <p:cNvPr id="10" name="Group 9"/>
          <p:cNvGrpSpPr/>
          <p:nvPr/>
        </p:nvGrpSpPr>
        <p:grpSpPr>
          <a:xfrm>
            <a:off x="2185930" y="3171201"/>
            <a:ext cx="480815" cy="347136"/>
            <a:chOff x="661929" y="3171201"/>
            <a:chExt cx="480815" cy="347136"/>
          </a:xfrm>
        </p:grpSpPr>
        <p:sp>
          <p:nvSpPr>
            <p:cNvPr id="44" name="TextBox 43"/>
            <p:cNvSpPr txBox="1"/>
            <p:nvPr/>
          </p:nvSpPr>
          <p:spPr>
            <a:xfrm>
              <a:off x="661929" y="3251555"/>
              <a:ext cx="480815" cy="184665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000000"/>
              </a:solidFill>
            </a:ln>
          </p:spPr>
          <p:txBody>
            <a:bodyPr wrap="none" lIns="0" tIns="0" rIns="0" bIns="0" rtlCol="0" anchor="ctr" anchorCtr="0">
              <a:noAutofit/>
            </a:bodyPr>
            <a:lstStyle/>
            <a:p>
              <a:pPr algn="ctr"/>
              <a:r>
                <a:rPr lang="en-US" sz="1600" dirty="0"/>
                <a:t>10 </a:t>
              </a:r>
              <a:r>
                <a:rPr lang="en-US" sz="1600" dirty="0">
                  <a:solidFill>
                    <a:srgbClr val="FF0000"/>
                  </a:solidFill>
                </a:rPr>
                <a:t>5</a:t>
              </a:r>
            </a:p>
          </p:txBody>
        </p:sp>
        <p:cxnSp>
          <p:nvCxnSpPr>
            <p:cNvPr id="8" name="Straight Connector 7"/>
            <p:cNvCxnSpPr/>
            <p:nvPr/>
          </p:nvCxnSpPr>
          <p:spPr>
            <a:xfrm flipH="1">
              <a:off x="729484" y="3171201"/>
              <a:ext cx="211666" cy="347136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5042704" y="3357592"/>
            <a:ext cx="2687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Invalidate cache block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BC52B1B-89D4-9D4C-AD8D-B0E739A06342}"/>
              </a:ext>
            </a:extLst>
          </p:cNvPr>
          <p:cNvSpPr txBox="1"/>
          <p:nvPr/>
        </p:nvSpPr>
        <p:spPr>
          <a:xfrm>
            <a:off x="5101432" y="6230860"/>
            <a:ext cx="480815" cy="18466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r>
              <a:rPr lang="en-US" sz="1600" dirty="0">
                <a:solidFill>
                  <a:srgbClr val="FF0000"/>
                </a:solidFill>
              </a:rPr>
              <a:t>5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4EA20BF-D89A-EB49-BFC8-EBF6F89F2C09}"/>
              </a:ext>
            </a:extLst>
          </p:cNvPr>
          <p:cNvCxnSpPr/>
          <p:nvPr/>
        </p:nvCxnSpPr>
        <p:spPr>
          <a:xfrm flipH="1">
            <a:off x="4970664" y="6133708"/>
            <a:ext cx="211666" cy="34713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7318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88" name="Rectangle 20"/>
          <p:cNvSpPr>
            <a:spLocks noGrp="1" noChangeArrowheads="1"/>
          </p:cNvSpPr>
          <p:nvPr>
            <p:ph type="title"/>
          </p:nvPr>
        </p:nvSpPr>
        <p:spPr>
          <a:xfrm>
            <a:off x="1981200" y="-6556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Symmetric Multiprocessor (Uniform Memory Access [UMA] Architecture)</a:t>
            </a:r>
          </a:p>
        </p:txBody>
      </p:sp>
      <p:sp>
        <p:nvSpPr>
          <p:cNvPr id="160770" name="Rectangle 2"/>
          <p:cNvSpPr>
            <a:spLocks noChangeArrowheads="1"/>
          </p:cNvSpPr>
          <p:nvPr/>
        </p:nvSpPr>
        <p:spPr bwMode="auto">
          <a:xfrm>
            <a:off x="1699503" y="2098677"/>
            <a:ext cx="2415297" cy="738664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pPr algn="ctr"/>
            <a:r>
              <a:rPr lang="en-US" sz="2000"/>
              <a:t>CPU</a:t>
            </a:r>
          </a:p>
        </p:txBody>
      </p:sp>
      <p:sp>
        <p:nvSpPr>
          <p:cNvPr id="160773" name="Rectangle 5"/>
          <p:cNvSpPr>
            <a:spLocks noChangeArrowheads="1"/>
          </p:cNvSpPr>
          <p:nvPr/>
        </p:nvSpPr>
        <p:spPr bwMode="auto">
          <a:xfrm>
            <a:off x="1699502" y="2837341"/>
            <a:ext cx="2415298" cy="1037845"/>
          </a:xfrm>
          <a:prstGeom prst="rect">
            <a:avLst/>
          </a:prstGeom>
          <a:solidFill>
            <a:srgbClr val="0033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 anchor="t" anchorCtr="0"/>
          <a:lstStyle/>
          <a:p>
            <a:pPr algn="ctr"/>
            <a:r>
              <a:rPr lang="en-US" sz="2000">
                <a:solidFill>
                  <a:schemeClr val="bg1"/>
                </a:solidFill>
              </a:rPr>
              <a:t>cache</a:t>
            </a:r>
          </a:p>
        </p:txBody>
      </p:sp>
      <p:sp>
        <p:nvSpPr>
          <p:cNvPr id="160777" name="Rectangle 9"/>
          <p:cNvSpPr>
            <a:spLocks noChangeArrowheads="1"/>
          </p:cNvSpPr>
          <p:nvPr/>
        </p:nvSpPr>
        <p:spPr bwMode="auto">
          <a:xfrm>
            <a:off x="3474674" y="5464693"/>
            <a:ext cx="4982473" cy="1215506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 anchor="t" anchorCtr="0"/>
          <a:lstStyle/>
          <a:p>
            <a:pPr algn="ctr"/>
            <a:r>
              <a:rPr lang="en-US" sz="2000" dirty="0"/>
              <a:t>main memory</a:t>
            </a:r>
          </a:p>
        </p:txBody>
      </p:sp>
      <p:sp>
        <p:nvSpPr>
          <p:cNvPr id="160780" name="Rectangle 12"/>
          <p:cNvSpPr>
            <a:spLocks noChangeArrowheads="1"/>
          </p:cNvSpPr>
          <p:nvPr/>
        </p:nvSpPr>
        <p:spPr bwMode="auto">
          <a:xfrm>
            <a:off x="5479121" y="2215553"/>
            <a:ext cx="1147749" cy="766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ctr"/>
            <a:r>
              <a:rPr lang="en-US" sz="4400" b="1" dirty="0"/>
              <a:t>.  .  .</a:t>
            </a:r>
          </a:p>
        </p:txBody>
      </p:sp>
      <p:sp>
        <p:nvSpPr>
          <p:cNvPr id="160782" name="Line 14"/>
          <p:cNvSpPr>
            <a:spLocks noChangeShapeType="1"/>
          </p:cNvSpPr>
          <p:nvPr/>
        </p:nvSpPr>
        <p:spPr bwMode="auto">
          <a:xfrm flipH="1">
            <a:off x="2886244" y="3881186"/>
            <a:ext cx="0" cy="561003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785" name="Line 17"/>
          <p:cNvSpPr>
            <a:spLocks noChangeShapeType="1"/>
          </p:cNvSpPr>
          <p:nvPr/>
        </p:nvSpPr>
        <p:spPr bwMode="auto">
          <a:xfrm flipH="1">
            <a:off x="4377778" y="5015891"/>
            <a:ext cx="0" cy="448802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794" name="Line 26"/>
          <p:cNvSpPr>
            <a:spLocks noChangeShapeType="1"/>
          </p:cNvSpPr>
          <p:nvPr/>
        </p:nvSpPr>
        <p:spPr bwMode="auto">
          <a:xfrm flipH="1">
            <a:off x="7527352" y="5015891"/>
            <a:ext cx="0" cy="448802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4096425" y="1941188"/>
            <a:ext cx="12995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Read </a:t>
            </a:r>
            <a:r>
              <a:rPr lang="en-US" sz="2000" dirty="0" err="1"/>
              <a:t>i</a:t>
            </a:r>
            <a:r>
              <a:rPr lang="en-US" sz="2000" dirty="0"/>
              <a:t> (10)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464668" y="2239403"/>
            <a:ext cx="12995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Read </a:t>
            </a:r>
            <a:r>
              <a:rPr lang="en-US" sz="2000" dirty="0" err="1"/>
              <a:t>i</a:t>
            </a:r>
            <a:r>
              <a:rPr lang="en-US" sz="2000" dirty="0"/>
              <a:t> (10)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096425" y="2450220"/>
            <a:ext cx="11434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Write </a:t>
            </a:r>
            <a:r>
              <a:rPr lang="en-US" sz="2000" dirty="0" err="1"/>
              <a:t>i</a:t>
            </a:r>
            <a:r>
              <a:rPr lang="en-US" sz="2000" dirty="0"/>
              <a:t>, 5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474674" y="6146969"/>
            <a:ext cx="4982473" cy="338554"/>
            <a:chOff x="1950673" y="5511969"/>
            <a:chExt cx="4982473" cy="338554"/>
          </a:xfrm>
        </p:grpSpPr>
        <p:sp>
          <p:nvSpPr>
            <p:cNvPr id="3" name="TextBox 2"/>
            <p:cNvSpPr txBox="1"/>
            <p:nvPr/>
          </p:nvSpPr>
          <p:spPr>
            <a:xfrm>
              <a:off x="2955238" y="5511969"/>
              <a:ext cx="1003439" cy="338554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0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/>
                <a:t>i</a:t>
              </a:r>
              <a:r>
                <a:rPr lang="en-US" sz="1600" dirty="0"/>
                <a:t> = 10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950673" y="5511969"/>
              <a:ext cx="1003439" cy="338554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sz="16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945977" y="5511969"/>
              <a:ext cx="1003439" cy="338554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sz="16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937842" y="5511969"/>
              <a:ext cx="1003439" cy="338554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sz="16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929707" y="5511969"/>
              <a:ext cx="1003439" cy="338554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sz="1600" dirty="0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8513711" y="6116022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block</a:t>
            </a:r>
          </a:p>
        </p:txBody>
      </p:sp>
      <p:sp>
        <p:nvSpPr>
          <p:cNvPr id="33" name="Rectangle 2"/>
          <p:cNvSpPr>
            <a:spLocks noChangeArrowheads="1"/>
          </p:cNvSpPr>
          <p:nvPr/>
        </p:nvSpPr>
        <p:spPr bwMode="auto">
          <a:xfrm>
            <a:off x="7730299" y="2143561"/>
            <a:ext cx="2415297" cy="738664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pPr algn="ctr"/>
            <a:r>
              <a:rPr lang="en-US" sz="2000"/>
              <a:t>CPU</a:t>
            </a:r>
          </a:p>
        </p:txBody>
      </p:sp>
      <p:sp>
        <p:nvSpPr>
          <p:cNvPr id="34" name="Rectangle 5"/>
          <p:cNvSpPr>
            <a:spLocks noChangeArrowheads="1"/>
          </p:cNvSpPr>
          <p:nvPr/>
        </p:nvSpPr>
        <p:spPr bwMode="auto">
          <a:xfrm>
            <a:off x="7730298" y="2882225"/>
            <a:ext cx="2415298" cy="1037845"/>
          </a:xfrm>
          <a:prstGeom prst="rect">
            <a:avLst/>
          </a:prstGeom>
          <a:solidFill>
            <a:srgbClr val="0033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 anchor="t" anchorCtr="0"/>
          <a:lstStyle/>
          <a:p>
            <a:pPr algn="ctr"/>
            <a:r>
              <a:rPr lang="en-US" sz="2000">
                <a:solidFill>
                  <a:schemeClr val="bg1"/>
                </a:solidFill>
              </a:rPr>
              <a:t>cache</a:t>
            </a:r>
          </a:p>
        </p:txBody>
      </p:sp>
      <p:sp>
        <p:nvSpPr>
          <p:cNvPr id="35" name="Line 14"/>
          <p:cNvSpPr>
            <a:spLocks noChangeShapeType="1"/>
          </p:cNvSpPr>
          <p:nvPr/>
        </p:nvSpPr>
        <p:spPr bwMode="auto">
          <a:xfrm flipH="1">
            <a:off x="8917040" y="3926070"/>
            <a:ext cx="0" cy="561003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776" name="Rectangle 8"/>
          <p:cNvSpPr>
            <a:spLocks noChangeArrowheads="1"/>
          </p:cNvSpPr>
          <p:nvPr/>
        </p:nvSpPr>
        <p:spPr bwMode="auto">
          <a:xfrm>
            <a:off x="2278063" y="4454889"/>
            <a:ext cx="7246937" cy="542303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interconnection network (e.g., bus)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74801" y="1282700"/>
            <a:ext cx="56815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Reads and writes to shared variable </a:t>
            </a:r>
            <a:r>
              <a:rPr lang="en-US" sz="2800" dirty="0" err="1">
                <a:latin typeface="Courier"/>
                <a:cs typeface="Courier"/>
              </a:rPr>
              <a:t>i</a:t>
            </a:r>
            <a:endParaRPr lang="en-US" sz="2800" dirty="0">
              <a:latin typeface="Courier"/>
              <a:cs typeface="Courier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185930" y="3251556"/>
            <a:ext cx="480815" cy="184665"/>
          </a:xfrm>
          <a:prstGeom prst="rect">
            <a:avLst/>
          </a:prstGeom>
          <a:solidFill>
            <a:srgbClr val="FFFF00"/>
          </a:solidFill>
          <a:ln>
            <a:solidFill>
              <a:srgbClr val="000000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r>
              <a:rPr lang="en-US" sz="1600" dirty="0"/>
              <a:t>10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699503" y="3251556"/>
            <a:ext cx="486426" cy="18466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600" dirty="0"/>
          </a:p>
        </p:txBody>
      </p:sp>
      <p:sp>
        <p:nvSpPr>
          <p:cNvPr id="41" name="TextBox 40"/>
          <p:cNvSpPr txBox="1"/>
          <p:nvPr/>
        </p:nvSpPr>
        <p:spPr>
          <a:xfrm>
            <a:off x="2666744" y="3251556"/>
            <a:ext cx="486426" cy="18466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600" dirty="0"/>
          </a:p>
        </p:txBody>
      </p:sp>
      <p:sp>
        <p:nvSpPr>
          <p:cNvPr id="42" name="TextBox 41"/>
          <p:cNvSpPr txBox="1"/>
          <p:nvPr/>
        </p:nvSpPr>
        <p:spPr>
          <a:xfrm>
            <a:off x="3147560" y="3251556"/>
            <a:ext cx="486426" cy="18466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600" dirty="0"/>
          </a:p>
        </p:txBody>
      </p:sp>
      <p:sp>
        <p:nvSpPr>
          <p:cNvPr id="43" name="TextBox 42"/>
          <p:cNvSpPr txBox="1"/>
          <p:nvPr/>
        </p:nvSpPr>
        <p:spPr>
          <a:xfrm>
            <a:off x="3628375" y="3251556"/>
            <a:ext cx="486426" cy="18466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600" dirty="0"/>
          </a:p>
        </p:txBody>
      </p:sp>
      <p:grpSp>
        <p:nvGrpSpPr>
          <p:cNvPr id="10" name="Group 9"/>
          <p:cNvGrpSpPr/>
          <p:nvPr/>
        </p:nvGrpSpPr>
        <p:grpSpPr>
          <a:xfrm>
            <a:off x="2185930" y="3171201"/>
            <a:ext cx="480815" cy="347136"/>
            <a:chOff x="661929" y="3171201"/>
            <a:chExt cx="480815" cy="347136"/>
          </a:xfrm>
        </p:grpSpPr>
        <p:sp>
          <p:nvSpPr>
            <p:cNvPr id="44" name="TextBox 43"/>
            <p:cNvSpPr txBox="1"/>
            <p:nvPr/>
          </p:nvSpPr>
          <p:spPr>
            <a:xfrm>
              <a:off x="661929" y="3251555"/>
              <a:ext cx="480815" cy="184665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000000"/>
              </a:solidFill>
            </a:ln>
          </p:spPr>
          <p:txBody>
            <a:bodyPr wrap="none" lIns="0" tIns="0" rIns="0" bIns="0" rtlCol="0" anchor="ctr" anchorCtr="0">
              <a:noAutofit/>
            </a:bodyPr>
            <a:lstStyle/>
            <a:p>
              <a:pPr algn="ctr"/>
              <a:r>
                <a:rPr lang="en-US" sz="1600" dirty="0"/>
                <a:t>10 </a:t>
              </a:r>
              <a:r>
                <a:rPr lang="en-US" sz="1600" dirty="0">
                  <a:solidFill>
                    <a:srgbClr val="FF0000"/>
                  </a:solidFill>
                </a:rPr>
                <a:t>5</a:t>
              </a:r>
            </a:p>
          </p:txBody>
        </p:sp>
        <p:cxnSp>
          <p:nvCxnSpPr>
            <p:cNvPr id="8" name="Straight Connector 7"/>
            <p:cNvCxnSpPr/>
            <p:nvPr/>
          </p:nvCxnSpPr>
          <p:spPr>
            <a:xfrm flipH="1">
              <a:off x="729484" y="3171201"/>
              <a:ext cx="211666" cy="347136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3BC52B1B-89D4-9D4C-AD8D-B0E739A06342}"/>
              </a:ext>
            </a:extLst>
          </p:cNvPr>
          <p:cNvSpPr txBox="1"/>
          <p:nvPr/>
        </p:nvSpPr>
        <p:spPr>
          <a:xfrm>
            <a:off x="5101432" y="6230860"/>
            <a:ext cx="480815" cy="18466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r>
              <a:rPr lang="en-US" sz="1600" dirty="0">
                <a:solidFill>
                  <a:srgbClr val="FF0000"/>
                </a:solidFill>
              </a:rPr>
              <a:t>5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4EA20BF-D89A-EB49-BFC8-EBF6F89F2C09}"/>
              </a:ext>
            </a:extLst>
          </p:cNvPr>
          <p:cNvCxnSpPr/>
          <p:nvPr/>
        </p:nvCxnSpPr>
        <p:spPr>
          <a:xfrm flipH="1">
            <a:off x="4970664" y="6133708"/>
            <a:ext cx="211666" cy="34713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853FA8D9-589E-8247-915D-28869D929512}"/>
              </a:ext>
            </a:extLst>
          </p:cNvPr>
          <p:cNvSpPr txBox="1"/>
          <p:nvPr/>
        </p:nvSpPr>
        <p:spPr>
          <a:xfrm>
            <a:off x="6502839" y="2755219"/>
            <a:ext cx="116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Read </a:t>
            </a:r>
            <a:r>
              <a:rPr lang="en-US" sz="2000" dirty="0" err="1"/>
              <a:t>i</a:t>
            </a:r>
            <a:r>
              <a:rPr lang="en-US" sz="2000" dirty="0"/>
              <a:t> (5)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8FD8CE35-EA48-4040-AED7-2CF9C6DC5548}"/>
              </a:ext>
            </a:extLst>
          </p:cNvPr>
          <p:cNvGrpSpPr/>
          <p:nvPr/>
        </p:nvGrpSpPr>
        <p:grpSpPr>
          <a:xfrm>
            <a:off x="7730298" y="3653288"/>
            <a:ext cx="2415298" cy="184665"/>
            <a:chOff x="1950673" y="5511969"/>
            <a:chExt cx="4982473" cy="308213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19F4BE01-D81A-5B40-8AA1-E3AEEF5B0877}"/>
                </a:ext>
              </a:extLst>
            </p:cNvPr>
            <p:cNvSpPr txBox="1"/>
            <p:nvPr/>
          </p:nvSpPr>
          <p:spPr>
            <a:xfrm>
              <a:off x="2954112" y="5511969"/>
              <a:ext cx="991864" cy="308213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000000"/>
              </a:solidFill>
            </a:ln>
          </p:spPr>
          <p:txBody>
            <a:bodyPr wrap="none" lIns="0" tIns="0" rIns="0" bIns="0" rtlCol="0" anchor="ctr" anchorCtr="0">
              <a:noAutofit/>
            </a:bodyPr>
            <a:lstStyle/>
            <a:p>
              <a:pPr algn="ctr"/>
              <a:r>
                <a:rPr lang="en-US" sz="1600" dirty="0">
                  <a:solidFill>
                    <a:srgbClr val="FF0000"/>
                  </a:solidFill>
                </a:rPr>
                <a:t>5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ADA50A44-786F-B246-9604-763E80B244BD}"/>
                </a:ext>
              </a:extLst>
            </p:cNvPr>
            <p:cNvSpPr txBox="1"/>
            <p:nvPr/>
          </p:nvSpPr>
          <p:spPr>
            <a:xfrm>
              <a:off x="1950673" y="5511969"/>
              <a:ext cx="1003439" cy="308213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sz="600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BC050732-6805-3E4A-85C1-83A667B4FD99}"/>
                </a:ext>
              </a:extLst>
            </p:cNvPr>
            <p:cNvSpPr txBox="1"/>
            <p:nvPr/>
          </p:nvSpPr>
          <p:spPr>
            <a:xfrm>
              <a:off x="3945976" y="5511969"/>
              <a:ext cx="1003439" cy="308213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sz="600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AF88A02B-F19D-F24E-89C6-9B348E73ED2F}"/>
                </a:ext>
              </a:extLst>
            </p:cNvPr>
            <p:cNvSpPr txBox="1"/>
            <p:nvPr/>
          </p:nvSpPr>
          <p:spPr>
            <a:xfrm>
              <a:off x="4937843" y="5511969"/>
              <a:ext cx="1003439" cy="308213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sz="600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A33A1B47-52A3-7345-9A3F-22A0790FFF62}"/>
                </a:ext>
              </a:extLst>
            </p:cNvPr>
            <p:cNvSpPr txBox="1"/>
            <p:nvPr/>
          </p:nvSpPr>
          <p:spPr>
            <a:xfrm>
              <a:off x="5929707" y="5511969"/>
              <a:ext cx="1003439" cy="308213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sz="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821005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 Coherence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Caches holding “stale” data that is no longer valid is referred to as the cache coherence problem</a:t>
            </a:r>
          </a:p>
          <a:p>
            <a:r>
              <a:rPr lang="en-US" dirty="0"/>
              <a:t>Solutions</a:t>
            </a:r>
          </a:p>
          <a:p>
            <a:pPr lvl="1"/>
            <a:r>
              <a:rPr lang="en-US" i="1" dirty="0"/>
              <a:t>Write invalidate: on write, delete the block in other caches holding that block of memory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Write update: on write, update other caches that hold that block of memory</a:t>
            </a:r>
          </a:p>
        </p:txBody>
      </p:sp>
    </p:spTree>
    <p:extLst>
      <p:ext uri="{BB962C8B-B14F-4D97-AF65-F5344CB8AC3E}">
        <p14:creationId xmlns:p14="http://schemas.microsoft.com/office/powerpoint/2010/main" val="1584591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88" name="Rectangle 20"/>
          <p:cNvSpPr>
            <a:spLocks noGrp="1" noChangeArrowheads="1"/>
          </p:cNvSpPr>
          <p:nvPr>
            <p:ph type="title"/>
          </p:nvPr>
        </p:nvSpPr>
        <p:spPr>
          <a:xfrm>
            <a:off x="1981200" y="-6556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Symmetric Multiprocessor (Uniform Memory Access [UMA] Architecture)</a:t>
            </a:r>
          </a:p>
        </p:txBody>
      </p:sp>
      <p:sp>
        <p:nvSpPr>
          <p:cNvPr id="160770" name="Rectangle 2"/>
          <p:cNvSpPr>
            <a:spLocks noChangeArrowheads="1"/>
          </p:cNvSpPr>
          <p:nvPr/>
        </p:nvSpPr>
        <p:spPr bwMode="auto">
          <a:xfrm>
            <a:off x="1699503" y="2098677"/>
            <a:ext cx="2415297" cy="738664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pPr algn="ctr"/>
            <a:r>
              <a:rPr lang="en-US" sz="2000"/>
              <a:t>CPU</a:t>
            </a:r>
          </a:p>
        </p:txBody>
      </p:sp>
      <p:sp>
        <p:nvSpPr>
          <p:cNvPr id="160773" name="Rectangle 5"/>
          <p:cNvSpPr>
            <a:spLocks noChangeArrowheads="1"/>
          </p:cNvSpPr>
          <p:nvPr/>
        </p:nvSpPr>
        <p:spPr bwMode="auto">
          <a:xfrm>
            <a:off x="1699502" y="2837341"/>
            <a:ext cx="2415298" cy="1037845"/>
          </a:xfrm>
          <a:prstGeom prst="rect">
            <a:avLst/>
          </a:prstGeom>
          <a:solidFill>
            <a:srgbClr val="0033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 anchor="t" anchorCtr="0"/>
          <a:lstStyle/>
          <a:p>
            <a:pPr algn="ctr"/>
            <a:r>
              <a:rPr lang="en-US" sz="2000">
                <a:solidFill>
                  <a:schemeClr val="bg1"/>
                </a:solidFill>
              </a:rPr>
              <a:t>cache</a:t>
            </a:r>
          </a:p>
        </p:txBody>
      </p:sp>
      <p:sp>
        <p:nvSpPr>
          <p:cNvPr id="160777" name="Rectangle 9"/>
          <p:cNvSpPr>
            <a:spLocks noChangeArrowheads="1"/>
          </p:cNvSpPr>
          <p:nvPr/>
        </p:nvSpPr>
        <p:spPr bwMode="auto">
          <a:xfrm>
            <a:off x="3474674" y="5464693"/>
            <a:ext cx="4982473" cy="1215506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 anchor="t" anchorCtr="0"/>
          <a:lstStyle/>
          <a:p>
            <a:pPr algn="ctr"/>
            <a:r>
              <a:rPr lang="en-US" sz="2000" dirty="0"/>
              <a:t>main memory</a:t>
            </a:r>
          </a:p>
        </p:txBody>
      </p:sp>
      <p:sp>
        <p:nvSpPr>
          <p:cNvPr id="160780" name="Rectangle 12"/>
          <p:cNvSpPr>
            <a:spLocks noChangeArrowheads="1"/>
          </p:cNvSpPr>
          <p:nvPr/>
        </p:nvSpPr>
        <p:spPr bwMode="auto">
          <a:xfrm>
            <a:off x="5479121" y="2215553"/>
            <a:ext cx="1147749" cy="766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ctr"/>
            <a:r>
              <a:rPr lang="en-US" sz="4400" b="1" dirty="0"/>
              <a:t>.  .  .</a:t>
            </a:r>
          </a:p>
        </p:txBody>
      </p:sp>
      <p:sp>
        <p:nvSpPr>
          <p:cNvPr id="160782" name="Line 14"/>
          <p:cNvSpPr>
            <a:spLocks noChangeShapeType="1"/>
          </p:cNvSpPr>
          <p:nvPr/>
        </p:nvSpPr>
        <p:spPr bwMode="auto">
          <a:xfrm flipH="1">
            <a:off x="2886244" y="3881186"/>
            <a:ext cx="0" cy="561003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785" name="Line 17"/>
          <p:cNvSpPr>
            <a:spLocks noChangeShapeType="1"/>
          </p:cNvSpPr>
          <p:nvPr/>
        </p:nvSpPr>
        <p:spPr bwMode="auto">
          <a:xfrm flipH="1">
            <a:off x="4377778" y="5015891"/>
            <a:ext cx="0" cy="448802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794" name="Line 26"/>
          <p:cNvSpPr>
            <a:spLocks noChangeShapeType="1"/>
          </p:cNvSpPr>
          <p:nvPr/>
        </p:nvSpPr>
        <p:spPr bwMode="auto">
          <a:xfrm flipH="1">
            <a:off x="7527352" y="5015891"/>
            <a:ext cx="0" cy="448802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3474674" y="6146969"/>
            <a:ext cx="4982473" cy="338554"/>
            <a:chOff x="1950673" y="5511969"/>
            <a:chExt cx="4982473" cy="338554"/>
          </a:xfrm>
        </p:grpSpPr>
        <p:sp>
          <p:nvSpPr>
            <p:cNvPr id="3" name="TextBox 2"/>
            <p:cNvSpPr txBox="1"/>
            <p:nvPr/>
          </p:nvSpPr>
          <p:spPr>
            <a:xfrm>
              <a:off x="2955238" y="5511969"/>
              <a:ext cx="1003439" cy="338554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0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/>
                <a:t>i</a:t>
              </a:r>
              <a:r>
                <a:rPr lang="en-US" sz="1600" dirty="0"/>
                <a:t> = 10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950673" y="5511969"/>
              <a:ext cx="1003439" cy="338554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sz="16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945977" y="5511969"/>
              <a:ext cx="1003439" cy="338554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sz="16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937842" y="5511969"/>
              <a:ext cx="1003439" cy="338554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sz="16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929707" y="5511969"/>
              <a:ext cx="1003439" cy="338554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sz="1600" dirty="0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8513711" y="6116022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block</a:t>
            </a:r>
          </a:p>
        </p:txBody>
      </p:sp>
      <p:sp>
        <p:nvSpPr>
          <p:cNvPr id="33" name="Rectangle 2"/>
          <p:cNvSpPr>
            <a:spLocks noChangeArrowheads="1"/>
          </p:cNvSpPr>
          <p:nvPr/>
        </p:nvSpPr>
        <p:spPr bwMode="auto">
          <a:xfrm>
            <a:off x="7730299" y="2143561"/>
            <a:ext cx="2415297" cy="738664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pPr algn="ctr"/>
            <a:r>
              <a:rPr lang="en-US" sz="2000"/>
              <a:t>CPU</a:t>
            </a:r>
          </a:p>
        </p:txBody>
      </p:sp>
      <p:sp>
        <p:nvSpPr>
          <p:cNvPr id="34" name="Rectangle 5"/>
          <p:cNvSpPr>
            <a:spLocks noChangeArrowheads="1"/>
          </p:cNvSpPr>
          <p:nvPr/>
        </p:nvSpPr>
        <p:spPr bwMode="auto">
          <a:xfrm>
            <a:off x="7730298" y="2882225"/>
            <a:ext cx="2415298" cy="1037845"/>
          </a:xfrm>
          <a:prstGeom prst="rect">
            <a:avLst/>
          </a:prstGeom>
          <a:solidFill>
            <a:srgbClr val="0033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 anchor="t" anchorCtr="0"/>
          <a:lstStyle/>
          <a:p>
            <a:pPr algn="ctr"/>
            <a:r>
              <a:rPr lang="en-US" sz="2000">
                <a:solidFill>
                  <a:schemeClr val="bg1"/>
                </a:solidFill>
              </a:rPr>
              <a:t>cache</a:t>
            </a:r>
          </a:p>
        </p:txBody>
      </p:sp>
      <p:sp>
        <p:nvSpPr>
          <p:cNvPr id="35" name="Line 14"/>
          <p:cNvSpPr>
            <a:spLocks noChangeShapeType="1"/>
          </p:cNvSpPr>
          <p:nvPr/>
        </p:nvSpPr>
        <p:spPr bwMode="auto">
          <a:xfrm flipH="1">
            <a:off x="8917040" y="3926070"/>
            <a:ext cx="0" cy="561003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776" name="Rectangle 8"/>
          <p:cNvSpPr>
            <a:spLocks noChangeArrowheads="1"/>
          </p:cNvSpPr>
          <p:nvPr/>
        </p:nvSpPr>
        <p:spPr bwMode="auto">
          <a:xfrm>
            <a:off x="2278063" y="4454889"/>
            <a:ext cx="7246937" cy="542303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interconnection network (e.g., bus)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74801" y="1282700"/>
            <a:ext cx="56815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Reads and writes to shared variable </a:t>
            </a:r>
            <a:r>
              <a:rPr lang="en-US" sz="2800" dirty="0" err="1">
                <a:latin typeface="Courier"/>
                <a:cs typeface="Courier"/>
              </a:rPr>
              <a:t>i</a:t>
            </a:r>
            <a:endParaRPr lang="en-US" sz="28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472399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 </a:t>
            </a:r>
            <a:r>
              <a:rPr lang="en-US" dirty="0" smtClean="0"/>
              <a:t>Blocks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939" y="1435100"/>
            <a:ext cx="10972800" cy="5245100"/>
          </a:xfrm>
        </p:spPr>
        <p:txBody>
          <a:bodyPr>
            <a:normAutofit/>
          </a:bodyPr>
          <a:lstStyle/>
          <a:p>
            <a:r>
              <a:rPr lang="en-US" dirty="0" smtClean="0"/>
              <a:t>Consider the following cache:</a:t>
            </a:r>
          </a:p>
          <a:p>
            <a:pPr lvl="1"/>
            <a:r>
              <a:rPr lang="en-US" dirty="0" smtClean="0"/>
              <a:t>Cache size is 4096 = 2</a:t>
            </a:r>
            <a:r>
              <a:rPr lang="en-US" baseline="30000" dirty="0" smtClean="0"/>
              <a:t>12</a:t>
            </a:r>
            <a:r>
              <a:rPr lang="en-US" dirty="0" smtClean="0"/>
              <a:t> bytes</a:t>
            </a:r>
          </a:p>
          <a:p>
            <a:pPr lvl="1"/>
            <a:r>
              <a:rPr lang="en-US" dirty="0" smtClean="0"/>
              <a:t>Block size is 32 = 2</a:t>
            </a:r>
            <a:r>
              <a:rPr lang="en-US" baseline="30000" dirty="0" smtClean="0"/>
              <a:t>5</a:t>
            </a:r>
            <a:r>
              <a:rPr lang="en-US" dirty="0" smtClean="0"/>
              <a:t> bytes</a:t>
            </a:r>
          </a:p>
          <a:p>
            <a:pPr lvl="1"/>
            <a:r>
              <a:rPr lang="en-US" dirty="0" smtClean="0"/>
              <a:t>Byte addressable</a:t>
            </a:r>
            <a:endParaRPr lang="en-US" dirty="0" smtClean="0"/>
          </a:p>
          <a:p>
            <a:r>
              <a:rPr lang="en-US" dirty="0" smtClean="0"/>
              <a:t>Find the following</a:t>
            </a:r>
          </a:p>
          <a:p>
            <a:pPr lvl="1"/>
            <a:r>
              <a:rPr lang="en-US" dirty="0" smtClean="0"/>
              <a:t>The number of blocks in the cache</a:t>
            </a:r>
          </a:p>
          <a:p>
            <a:pPr lvl="1"/>
            <a:r>
              <a:rPr lang="en-US" dirty="0" smtClean="0"/>
              <a:t>The block address of a memory address k</a:t>
            </a:r>
          </a:p>
          <a:p>
            <a:pPr lvl="1"/>
            <a:r>
              <a:rPr lang="en-US" dirty="0" smtClean="0"/>
              <a:t>The block address of memory address 6795</a:t>
            </a:r>
          </a:p>
          <a:p>
            <a:pPr lvl="1"/>
            <a:r>
              <a:rPr lang="en-US" dirty="0" smtClean="0"/>
              <a:t>The other memory addresses included in the same cache block as memory address 6795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7229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88" name="Rectangle 20"/>
          <p:cNvSpPr>
            <a:spLocks noGrp="1" noChangeArrowheads="1"/>
          </p:cNvSpPr>
          <p:nvPr>
            <p:ph type="title"/>
          </p:nvPr>
        </p:nvSpPr>
        <p:spPr>
          <a:xfrm>
            <a:off x="1981200" y="-6556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Symmetric Multiprocessor (Uniform Memory Access [UMA] Architecture)</a:t>
            </a:r>
          </a:p>
        </p:txBody>
      </p:sp>
      <p:sp>
        <p:nvSpPr>
          <p:cNvPr id="160770" name="Rectangle 2"/>
          <p:cNvSpPr>
            <a:spLocks noChangeArrowheads="1"/>
          </p:cNvSpPr>
          <p:nvPr/>
        </p:nvSpPr>
        <p:spPr bwMode="auto">
          <a:xfrm>
            <a:off x="1699503" y="2098677"/>
            <a:ext cx="2415297" cy="738664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pPr algn="ctr"/>
            <a:r>
              <a:rPr lang="en-US" sz="2000"/>
              <a:t>CPU</a:t>
            </a:r>
          </a:p>
        </p:txBody>
      </p:sp>
      <p:sp>
        <p:nvSpPr>
          <p:cNvPr id="160773" name="Rectangle 5"/>
          <p:cNvSpPr>
            <a:spLocks noChangeArrowheads="1"/>
          </p:cNvSpPr>
          <p:nvPr/>
        </p:nvSpPr>
        <p:spPr bwMode="auto">
          <a:xfrm>
            <a:off x="1699502" y="2837341"/>
            <a:ext cx="2415298" cy="1037845"/>
          </a:xfrm>
          <a:prstGeom prst="rect">
            <a:avLst/>
          </a:prstGeom>
          <a:solidFill>
            <a:srgbClr val="0033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 anchor="t" anchorCtr="0"/>
          <a:lstStyle/>
          <a:p>
            <a:pPr algn="ctr"/>
            <a:r>
              <a:rPr lang="en-US" sz="2000">
                <a:solidFill>
                  <a:schemeClr val="bg1"/>
                </a:solidFill>
              </a:rPr>
              <a:t>cache</a:t>
            </a:r>
          </a:p>
        </p:txBody>
      </p:sp>
      <p:sp>
        <p:nvSpPr>
          <p:cNvPr id="160777" name="Rectangle 9"/>
          <p:cNvSpPr>
            <a:spLocks noChangeArrowheads="1"/>
          </p:cNvSpPr>
          <p:nvPr/>
        </p:nvSpPr>
        <p:spPr bwMode="auto">
          <a:xfrm>
            <a:off x="3474674" y="5464693"/>
            <a:ext cx="4982473" cy="1215506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 anchor="t" anchorCtr="0"/>
          <a:lstStyle/>
          <a:p>
            <a:pPr algn="ctr"/>
            <a:r>
              <a:rPr lang="en-US" sz="2000" dirty="0"/>
              <a:t>main memory</a:t>
            </a:r>
          </a:p>
        </p:txBody>
      </p:sp>
      <p:sp>
        <p:nvSpPr>
          <p:cNvPr id="160780" name="Rectangle 12"/>
          <p:cNvSpPr>
            <a:spLocks noChangeArrowheads="1"/>
          </p:cNvSpPr>
          <p:nvPr/>
        </p:nvSpPr>
        <p:spPr bwMode="auto">
          <a:xfrm>
            <a:off x="5479121" y="2215553"/>
            <a:ext cx="1147749" cy="766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ctr"/>
            <a:r>
              <a:rPr lang="en-US" sz="4400" b="1" dirty="0"/>
              <a:t>.  .  .</a:t>
            </a:r>
          </a:p>
        </p:txBody>
      </p:sp>
      <p:sp>
        <p:nvSpPr>
          <p:cNvPr id="160782" name="Line 14"/>
          <p:cNvSpPr>
            <a:spLocks noChangeShapeType="1"/>
          </p:cNvSpPr>
          <p:nvPr/>
        </p:nvSpPr>
        <p:spPr bwMode="auto">
          <a:xfrm flipH="1">
            <a:off x="2886244" y="3881186"/>
            <a:ext cx="0" cy="561003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785" name="Line 17"/>
          <p:cNvSpPr>
            <a:spLocks noChangeShapeType="1"/>
          </p:cNvSpPr>
          <p:nvPr/>
        </p:nvSpPr>
        <p:spPr bwMode="auto">
          <a:xfrm flipH="1">
            <a:off x="4377778" y="5015891"/>
            <a:ext cx="0" cy="448802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794" name="Line 26"/>
          <p:cNvSpPr>
            <a:spLocks noChangeShapeType="1"/>
          </p:cNvSpPr>
          <p:nvPr/>
        </p:nvSpPr>
        <p:spPr bwMode="auto">
          <a:xfrm flipH="1">
            <a:off x="7527352" y="5015891"/>
            <a:ext cx="0" cy="448802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4096425" y="1941188"/>
            <a:ext cx="12995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Read </a:t>
            </a:r>
            <a:r>
              <a:rPr lang="en-US" sz="2000" dirty="0" err="1"/>
              <a:t>i</a:t>
            </a:r>
            <a:r>
              <a:rPr lang="en-US" sz="2000" dirty="0"/>
              <a:t> (10)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474674" y="6146969"/>
            <a:ext cx="4982473" cy="338554"/>
            <a:chOff x="1950673" y="5511969"/>
            <a:chExt cx="4982473" cy="338554"/>
          </a:xfrm>
        </p:grpSpPr>
        <p:sp>
          <p:nvSpPr>
            <p:cNvPr id="3" name="TextBox 2"/>
            <p:cNvSpPr txBox="1"/>
            <p:nvPr/>
          </p:nvSpPr>
          <p:spPr>
            <a:xfrm>
              <a:off x="2955238" y="5511969"/>
              <a:ext cx="1003439" cy="338554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0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/>
                <a:t>i</a:t>
              </a:r>
              <a:r>
                <a:rPr lang="en-US" sz="1600" dirty="0"/>
                <a:t> = 10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950673" y="5511969"/>
              <a:ext cx="1003439" cy="338554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sz="16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945977" y="5511969"/>
              <a:ext cx="1003439" cy="338554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sz="16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937842" y="5511969"/>
              <a:ext cx="1003439" cy="338554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sz="16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929707" y="5511969"/>
              <a:ext cx="1003439" cy="338554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sz="1600" dirty="0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8513711" y="6116022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block</a:t>
            </a:r>
          </a:p>
        </p:txBody>
      </p:sp>
      <p:sp>
        <p:nvSpPr>
          <p:cNvPr id="33" name="Rectangle 2"/>
          <p:cNvSpPr>
            <a:spLocks noChangeArrowheads="1"/>
          </p:cNvSpPr>
          <p:nvPr/>
        </p:nvSpPr>
        <p:spPr bwMode="auto">
          <a:xfrm>
            <a:off x="7730299" y="2143561"/>
            <a:ext cx="2415297" cy="738664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pPr algn="ctr"/>
            <a:r>
              <a:rPr lang="en-US" sz="2000"/>
              <a:t>CPU</a:t>
            </a:r>
          </a:p>
        </p:txBody>
      </p:sp>
      <p:sp>
        <p:nvSpPr>
          <p:cNvPr id="34" name="Rectangle 5"/>
          <p:cNvSpPr>
            <a:spLocks noChangeArrowheads="1"/>
          </p:cNvSpPr>
          <p:nvPr/>
        </p:nvSpPr>
        <p:spPr bwMode="auto">
          <a:xfrm>
            <a:off x="7730298" y="2882225"/>
            <a:ext cx="2415298" cy="1037845"/>
          </a:xfrm>
          <a:prstGeom prst="rect">
            <a:avLst/>
          </a:prstGeom>
          <a:solidFill>
            <a:srgbClr val="0033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 anchor="t" anchorCtr="0"/>
          <a:lstStyle/>
          <a:p>
            <a:pPr algn="ctr"/>
            <a:r>
              <a:rPr lang="en-US" sz="2000">
                <a:solidFill>
                  <a:schemeClr val="bg1"/>
                </a:solidFill>
              </a:rPr>
              <a:t>cache</a:t>
            </a:r>
          </a:p>
        </p:txBody>
      </p:sp>
      <p:sp>
        <p:nvSpPr>
          <p:cNvPr id="35" name="Line 14"/>
          <p:cNvSpPr>
            <a:spLocks noChangeShapeType="1"/>
          </p:cNvSpPr>
          <p:nvPr/>
        </p:nvSpPr>
        <p:spPr bwMode="auto">
          <a:xfrm flipH="1">
            <a:off x="8917040" y="3926070"/>
            <a:ext cx="0" cy="561003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776" name="Rectangle 8"/>
          <p:cNvSpPr>
            <a:spLocks noChangeArrowheads="1"/>
          </p:cNvSpPr>
          <p:nvPr/>
        </p:nvSpPr>
        <p:spPr bwMode="auto">
          <a:xfrm>
            <a:off x="2278063" y="4454889"/>
            <a:ext cx="7246937" cy="542303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interconnection network (e.g., bus)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74801" y="1282700"/>
            <a:ext cx="56815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Reads and writes to shared variable </a:t>
            </a:r>
            <a:r>
              <a:rPr lang="en-US" sz="2800" dirty="0" err="1">
                <a:latin typeface="Courier"/>
                <a:cs typeface="Courier"/>
              </a:rPr>
              <a:t>i</a:t>
            </a:r>
            <a:endParaRPr lang="en-US" sz="2800" dirty="0">
              <a:latin typeface="Courier"/>
              <a:cs typeface="Courier"/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1699503" y="3251553"/>
            <a:ext cx="2415298" cy="184665"/>
            <a:chOff x="1950673" y="5511969"/>
            <a:chExt cx="4982473" cy="308213"/>
          </a:xfrm>
        </p:grpSpPr>
        <p:sp>
          <p:nvSpPr>
            <p:cNvPr id="39" name="TextBox 38"/>
            <p:cNvSpPr txBox="1"/>
            <p:nvPr/>
          </p:nvSpPr>
          <p:spPr>
            <a:xfrm>
              <a:off x="2954112" y="5511969"/>
              <a:ext cx="991864" cy="308213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000000"/>
              </a:solidFill>
            </a:ln>
          </p:spPr>
          <p:txBody>
            <a:bodyPr wrap="none" lIns="0" tIns="0" rIns="0" bIns="0" rtlCol="0" anchor="ctr" anchorCtr="0">
              <a:noAutofit/>
            </a:bodyPr>
            <a:lstStyle/>
            <a:p>
              <a:pPr algn="ctr"/>
              <a:r>
                <a:rPr lang="en-US" sz="1600" dirty="0"/>
                <a:t>10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950673" y="5511969"/>
              <a:ext cx="1003439" cy="308213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sz="600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945976" y="5511969"/>
              <a:ext cx="1003439" cy="308213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sz="600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937843" y="5511969"/>
              <a:ext cx="1003439" cy="308213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sz="600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929707" y="5511969"/>
              <a:ext cx="1003439" cy="308213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sz="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439361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88" name="Rectangle 20"/>
          <p:cNvSpPr>
            <a:spLocks noGrp="1" noChangeArrowheads="1"/>
          </p:cNvSpPr>
          <p:nvPr>
            <p:ph type="title"/>
          </p:nvPr>
        </p:nvSpPr>
        <p:spPr>
          <a:xfrm>
            <a:off x="1981200" y="-6556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Symmetric Multiprocessor (Uniform Memory Access [UMA] Architecture)</a:t>
            </a:r>
          </a:p>
        </p:txBody>
      </p:sp>
      <p:sp>
        <p:nvSpPr>
          <p:cNvPr id="160770" name="Rectangle 2"/>
          <p:cNvSpPr>
            <a:spLocks noChangeArrowheads="1"/>
          </p:cNvSpPr>
          <p:nvPr/>
        </p:nvSpPr>
        <p:spPr bwMode="auto">
          <a:xfrm>
            <a:off x="1699503" y="2098677"/>
            <a:ext cx="2415297" cy="738664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pPr algn="ctr"/>
            <a:r>
              <a:rPr lang="en-US" sz="2000"/>
              <a:t>CPU</a:t>
            </a:r>
          </a:p>
        </p:txBody>
      </p:sp>
      <p:sp>
        <p:nvSpPr>
          <p:cNvPr id="160773" name="Rectangle 5"/>
          <p:cNvSpPr>
            <a:spLocks noChangeArrowheads="1"/>
          </p:cNvSpPr>
          <p:nvPr/>
        </p:nvSpPr>
        <p:spPr bwMode="auto">
          <a:xfrm>
            <a:off x="1699502" y="2837341"/>
            <a:ext cx="2415298" cy="1037845"/>
          </a:xfrm>
          <a:prstGeom prst="rect">
            <a:avLst/>
          </a:prstGeom>
          <a:solidFill>
            <a:srgbClr val="0033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 anchor="t" anchorCtr="0"/>
          <a:lstStyle/>
          <a:p>
            <a:pPr algn="ctr"/>
            <a:r>
              <a:rPr lang="en-US" sz="2000">
                <a:solidFill>
                  <a:schemeClr val="bg1"/>
                </a:solidFill>
              </a:rPr>
              <a:t>cache</a:t>
            </a:r>
          </a:p>
        </p:txBody>
      </p:sp>
      <p:sp>
        <p:nvSpPr>
          <p:cNvPr id="160777" name="Rectangle 9"/>
          <p:cNvSpPr>
            <a:spLocks noChangeArrowheads="1"/>
          </p:cNvSpPr>
          <p:nvPr/>
        </p:nvSpPr>
        <p:spPr bwMode="auto">
          <a:xfrm>
            <a:off x="3474674" y="5464693"/>
            <a:ext cx="4982473" cy="1215506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 anchor="t" anchorCtr="0"/>
          <a:lstStyle/>
          <a:p>
            <a:pPr algn="ctr"/>
            <a:r>
              <a:rPr lang="en-US" sz="2000" dirty="0"/>
              <a:t>main memory</a:t>
            </a:r>
          </a:p>
        </p:txBody>
      </p:sp>
      <p:sp>
        <p:nvSpPr>
          <p:cNvPr id="160780" name="Rectangle 12"/>
          <p:cNvSpPr>
            <a:spLocks noChangeArrowheads="1"/>
          </p:cNvSpPr>
          <p:nvPr/>
        </p:nvSpPr>
        <p:spPr bwMode="auto">
          <a:xfrm>
            <a:off x="5479121" y="2215553"/>
            <a:ext cx="1147749" cy="766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ctr"/>
            <a:r>
              <a:rPr lang="en-US" sz="4400" b="1" dirty="0"/>
              <a:t>.  .  .</a:t>
            </a:r>
          </a:p>
        </p:txBody>
      </p:sp>
      <p:sp>
        <p:nvSpPr>
          <p:cNvPr id="160782" name="Line 14"/>
          <p:cNvSpPr>
            <a:spLocks noChangeShapeType="1"/>
          </p:cNvSpPr>
          <p:nvPr/>
        </p:nvSpPr>
        <p:spPr bwMode="auto">
          <a:xfrm flipH="1">
            <a:off x="2886244" y="3881186"/>
            <a:ext cx="0" cy="561003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785" name="Line 17"/>
          <p:cNvSpPr>
            <a:spLocks noChangeShapeType="1"/>
          </p:cNvSpPr>
          <p:nvPr/>
        </p:nvSpPr>
        <p:spPr bwMode="auto">
          <a:xfrm flipH="1">
            <a:off x="4377778" y="5015891"/>
            <a:ext cx="0" cy="448802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794" name="Line 26"/>
          <p:cNvSpPr>
            <a:spLocks noChangeShapeType="1"/>
          </p:cNvSpPr>
          <p:nvPr/>
        </p:nvSpPr>
        <p:spPr bwMode="auto">
          <a:xfrm flipH="1">
            <a:off x="7527352" y="5015891"/>
            <a:ext cx="0" cy="448802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4096425" y="1941188"/>
            <a:ext cx="12995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Read </a:t>
            </a:r>
            <a:r>
              <a:rPr lang="en-US" sz="2000" dirty="0" err="1"/>
              <a:t>i</a:t>
            </a:r>
            <a:r>
              <a:rPr lang="en-US" sz="2000" dirty="0"/>
              <a:t> (10)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464668" y="2239403"/>
            <a:ext cx="12995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Read </a:t>
            </a:r>
            <a:r>
              <a:rPr lang="en-US" sz="2000" dirty="0" err="1"/>
              <a:t>i</a:t>
            </a:r>
            <a:r>
              <a:rPr lang="en-US" sz="2000" dirty="0"/>
              <a:t> (10)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474674" y="6146969"/>
            <a:ext cx="4982473" cy="338554"/>
            <a:chOff x="1950673" y="5511969"/>
            <a:chExt cx="4982473" cy="338554"/>
          </a:xfrm>
        </p:grpSpPr>
        <p:sp>
          <p:nvSpPr>
            <p:cNvPr id="3" name="TextBox 2"/>
            <p:cNvSpPr txBox="1"/>
            <p:nvPr/>
          </p:nvSpPr>
          <p:spPr>
            <a:xfrm>
              <a:off x="2955238" y="5511969"/>
              <a:ext cx="1003439" cy="338554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0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/>
                <a:t>i</a:t>
              </a:r>
              <a:r>
                <a:rPr lang="en-US" sz="1600" dirty="0"/>
                <a:t> = 10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950673" y="5511969"/>
              <a:ext cx="1003439" cy="338554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sz="16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945977" y="5511969"/>
              <a:ext cx="1003439" cy="338554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sz="16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937842" y="5511969"/>
              <a:ext cx="1003439" cy="338554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sz="16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929707" y="5511969"/>
              <a:ext cx="1003439" cy="338554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sz="1600" dirty="0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8513711" y="6116022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block</a:t>
            </a:r>
          </a:p>
        </p:txBody>
      </p:sp>
      <p:sp>
        <p:nvSpPr>
          <p:cNvPr id="33" name="Rectangle 2"/>
          <p:cNvSpPr>
            <a:spLocks noChangeArrowheads="1"/>
          </p:cNvSpPr>
          <p:nvPr/>
        </p:nvSpPr>
        <p:spPr bwMode="auto">
          <a:xfrm>
            <a:off x="7730299" y="2143561"/>
            <a:ext cx="2415297" cy="738664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pPr algn="ctr"/>
            <a:r>
              <a:rPr lang="en-US" sz="2000"/>
              <a:t>CPU</a:t>
            </a:r>
          </a:p>
        </p:txBody>
      </p:sp>
      <p:sp>
        <p:nvSpPr>
          <p:cNvPr id="34" name="Rectangle 5"/>
          <p:cNvSpPr>
            <a:spLocks noChangeArrowheads="1"/>
          </p:cNvSpPr>
          <p:nvPr/>
        </p:nvSpPr>
        <p:spPr bwMode="auto">
          <a:xfrm>
            <a:off x="7730298" y="2882225"/>
            <a:ext cx="2415298" cy="1037845"/>
          </a:xfrm>
          <a:prstGeom prst="rect">
            <a:avLst/>
          </a:prstGeom>
          <a:solidFill>
            <a:srgbClr val="0033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 anchor="t" anchorCtr="0"/>
          <a:lstStyle/>
          <a:p>
            <a:pPr algn="ctr"/>
            <a:r>
              <a:rPr lang="en-US" sz="2000">
                <a:solidFill>
                  <a:schemeClr val="bg1"/>
                </a:solidFill>
              </a:rPr>
              <a:t>cache</a:t>
            </a:r>
          </a:p>
        </p:txBody>
      </p:sp>
      <p:sp>
        <p:nvSpPr>
          <p:cNvPr id="35" name="Line 14"/>
          <p:cNvSpPr>
            <a:spLocks noChangeShapeType="1"/>
          </p:cNvSpPr>
          <p:nvPr/>
        </p:nvSpPr>
        <p:spPr bwMode="auto">
          <a:xfrm flipH="1">
            <a:off x="8917040" y="3926070"/>
            <a:ext cx="0" cy="561003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776" name="Rectangle 8"/>
          <p:cNvSpPr>
            <a:spLocks noChangeArrowheads="1"/>
          </p:cNvSpPr>
          <p:nvPr/>
        </p:nvSpPr>
        <p:spPr bwMode="auto">
          <a:xfrm>
            <a:off x="2278063" y="4454889"/>
            <a:ext cx="7246937" cy="542303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interconnection network (e.g., bus)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74801" y="1282700"/>
            <a:ext cx="56815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Reads and writes to shared variable </a:t>
            </a:r>
            <a:r>
              <a:rPr lang="en-US" sz="2800" dirty="0" err="1">
                <a:latin typeface="Courier"/>
                <a:cs typeface="Courier"/>
              </a:rPr>
              <a:t>i</a:t>
            </a:r>
            <a:endParaRPr lang="en-US" sz="2800" dirty="0">
              <a:latin typeface="Courier"/>
              <a:cs typeface="Courier"/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1699503" y="3251553"/>
            <a:ext cx="2415298" cy="184665"/>
            <a:chOff x="1950673" y="5511969"/>
            <a:chExt cx="4982473" cy="308213"/>
          </a:xfrm>
        </p:grpSpPr>
        <p:sp>
          <p:nvSpPr>
            <p:cNvPr id="39" name="TextBox 38"/>
            <p:cNvSpPr txBox="1"/>
            <p:nvPr/>
          </p:nvSpPr>
          <p:spPr>
            <a:xfrm>
              <a:off x="2954112" y="5511969"/>
              <a:ext cx="991864" cy="308213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000000"/>
              </a:solidFill>
            </a:ln>
          </p:spPr>
          <p:txBody>
            <a:bodyPr wrap="none" lIns="0" tIns="0" rIns="0" bIns="0" rtlCol="0" anchor="ctr" anchorCtr="0">
              <a:noAutofit/>
            </a:bodyPr>
            <a:lstStyle/>
            <a:p>
              <a:pPr algn="ctr"/>
              <a:r>
                <a:rPr lang="en-US" sz="1600" dirty="0"/>
                <a:t>10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950673" y="5511969"/>
              <a:ext cx="1003439" cy="308213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sz="600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945976" y="5511969"/>
              <a:ext cx="1003439" cy="308213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sz="600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937843" y="5511969"/>
              <a:ext cx="1003439" cy="308213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sz="600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929707" y="5511969"/>
              <a:ext cx="1003439" cy="308213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sz="600" dirty="0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7730298" y="3653288"/>
            <a:ext cx="2415298" cy="184665"/>
            <a:chOff x="1950673" y="5511969"/>
            <a:chExt cx="4982473" cy="308213"/>
          </a:xfrm>
        </p:grpSpPr>
        <p:sp>
          <p:nvSpPr>
            <p:cNvPr id="51" name="TextBox 50"/>
            <p:cNvSpPr txBox="1"/>
            <p:nvPr/>
          </p:nvSpPr>
          <p:spPr>
            <a:xfrm>
              <a:off x="2954112" y="5511969"/>
              <a:ext cx="991864" cy="308213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000000"/>
              </a:solidFill>
            </a:ln>
          </p:spPr>
          <p:txBody>
            <a:bodyPr wrap="none" lIns="0" tIns="0" rIns="0" bIns="0" rtlCol="0" anchor="ctr" anchorCtr="0">
              <a:noAutofit/>
            </a:bodyPr>
            <a:lstStyle/>
            <a:p>
              <a:pPr algn="ctr"/>
              <a:r>
                <a:rPr lang="en-US" sz="1600" dirty="0"/>
                <a:t>10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950673" y="5511969"/>
              <a:ext cx="1003439" cy="308213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sz="600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945976" y="5511969"/>
              <a:ext cx="1003439" cy="308213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sz="600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4937843" y="5511969"/>
              <a:ext cx="1003439" cy="308213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sz="600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5929707" y="5511969"/>
              <a:ext cx="1003439" cy="308213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sz="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404040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88" name="Rectangle 20"/>
          <p:cNvSpPr>
            <a:spLocks noGrp="1" noChangeArrowheads="1"/>
          </p:cNvSpPr>
          <p:nvPr>
            <p:ph type="title"/>
          </p:nvPr>
        </p:nvSpPr>
        <p:spPr>
          <a:xfrm>
            <a:off x="1981200" y="-6556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Symmetric Multiprocessor (Uniform Memory Access [UMA] Architecture)</a:t>
            </a:r>
          </a:p>
        </p:txBody>
      </p:sp>
      <p:sp>
        <p:nvSpPr>
          <p:cNvPr id="160770" name="Rectangle 2"/>
          <p:cNvSpPr>
            <a:spLocks noChangeArrowheads="1"/>
          </p:cNvSpPr>
          <p:nvPr/>
        </p:nvSpPr>
        <p:spPr bwMode="auto">
          <a:xfrm>
            <a:off x="1699503" y="2098677"/>
            <a:ext cx="2415297" cy="738664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pPr algn="ctr"/>
            <a:r>
              <a:rPr lang="en-US" sz="2000"/>
              <a:t>CPU</a:t>
            </a:r>
          </a:p>
        </p:txBody>
      </p:sp>
      <p:sp>
        <p:nvSpPr>
          <p:cNvPr id="160773" name="Rectangle 5"/>
          <p:cNvSpPr>
            <a:spLocks noChangeArrowheads="1"/>
          </p:cNvSpPr>
          <p:nvPr/>
        </p:nvSpPr>
        <p:spPr bwMode="auto">
          <a:xfrm>
            <a:off x="1699502" y="2837341"/>
            <a:ext cx="2415298" cy="1037845"/>
          </a:xfrm>
          <a:prstGeom prst="rect">
            <a:avLst/>
          </a:prstGeom>
          <a:solidFill>
            <a:srgbClr val="0033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 anchor="t" anchorCtr="0"/>
          <a:lstStyle/>
          <a:p>
            <a:pPr algn="ctr"/>
            <a:r>
              <a:rPr lang="en-US" sz="2000">
                <a:solidFill>
                  <a:schemeClr val="bg1"/>
                </a:solidFill>
              </a:rPr>
              <a:t>cache</a:t>
            </a:r>
          </a:p>
        </p:txBody>
      </p:sp>
      <p:sp>
        <p:nvSpPr>
          <p:cNvPr id="160777" name="Rectangle 9"/>
          <p:cNvSpPr>
            <a:spLocks noChangeArrowheads="1"/>
          </p:cNvSpPr>
          <p:nvPr/>
        </p:nvSpPr>
        <p:spPr bwMode="auto">
          <a:xfrm>
            <a:off x="3474674" y="5464693"/>
            <a:ext cx="4982473" cy="1215506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 anchor="t" anchorCtr="0"/>
          <a:lstStyle/>
          <a:p>
            <a:pPr algn="ctr"/>
            <a:r>
              <a:rPr lang="en-US" sz="2000" dirty="0"/>
              <a:t>main memory</a:t>
            </a:r>
          </a:p>
        </p:txBody>
      </p:sp>
      <p:sp>
        <p:nvSpPr>
          <p:cNvPr id="160780" name="Rectangle 12"/>
          <p:cNvSpPr>
            <a:spLocks noChangeArrowheads="1"/>
          </p:cNvSpPr>
          <p:nvPr/>
        </p:nvSpPr>
        <p:spPr bwMode="auto">
          <a:xfrm>
            <a:off x="5479121" y="2215553"/>
            <a:ext cx="1147749" cy="766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ctr"/>
            <a:r>
              <a:rPr lang="en-US" sz="4400" b="1" dirty="0"/>
              <a:t>.  .  .</a:t>
            </a:r>
          </a:p>
        </p:txBody>
      </p:sp>
      <p:sp>
        <p:nvSpPr>
          <p:cNvPr id="160782" name="Line 14"/>
          <p:cNvSpPr>
            <a:spLocks noChangeShapeType="1"/>
          </p:cNvSpPr>
          <p:nvPr/>
        </p:nvSpPr>
        <p:spPr bwMode="auto">
          <a:xfrm flipH="1">
            <a:off x="2886244" y="3881186"/>
            <a:ext cx="0" cy="561003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785" name="Line 17"/>
          <p:cNvSpPr>
            <a:spLocks noChangeShapeType="1"/>
          </p:cNvSpPr>
          <p:nvPr/>
        </p:nvSpPr>
        <p:spPr bwMode="auto">
          <a:xfrm flipH="1">
            <a:off x="4377778" y="5015891"/>
            <a:ext cx="0" cy="448802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794" name="Line 26"/>
          <p:cNvSpPr>
            <a:spLocks noChangeShapeType="1"/>
          </p:cNvSpPr>
          <p:nvPr/>
        </p:nvSpPr>
        <p:spPr bwMode="auto">
          <a:xfrm flipH="1">
            <a:off x="7527352" y="5015891"/>
            <a:ext cx="0" cy="448802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4096425" y="1941188"/>
            <a:ext cx="12995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Read </a:t>
            </a:r>
            <a:r>
              <a:rPr lang="en-US" sz="2000" dirty="0" err="1"/>
              <a:t>i</a:t>
            </a:r>
            <a:r>
              <a:rPr lang="en-US" sz="2000" dirty="0"/>
              <a:t> (10)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464668" y="2239403"/>
            <a:ext cx="12995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Read </a:t>
            </a:r>
            <a:r>
              <a:rPr lang="en-US" sz="2000" dirty="0" err="1"/>
              <a:t>i</a:t>
            </a:r>
            <a:r>
              <a:rPr lang="en-US" sz="2000" dirty="0"/>
              <a:t> (10)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096425" y="2450220"/>
            <a:ext cx="11434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Write </a:t>
            </a:r>
            <a:r>
              <a:rPr lang="en-US" sz="2000" dirty="0" err="1"/>
              <a:t>i</a:t>
            </a:r>
            <a:r>
              <a:rPr lang="en-US" sz="2000" dirty="0"/>
              <a:t>, 5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474674" y="6146969"/>
            <a:ext cx="4982473" cy="338554"/>
            <a:chOff x="1950673" y="5511969"/>
            <a:chExt cx="4982473" cy="338554"/>
          </a:xfrm>
        </p:grpSpPr>
        <p:sp>
          <p:nvSpPr>
            <p:cNvPr id="3" name="TextBox 2"/>
            <p:cNvSpPr txBox="1"/>
            <p:nvPr/>
          </p:nvSpPr>
          <p:spPr>
            <a:xfrm>
              <a:off x="2955238" y="5511969"/>
              <a:ext cx="1003439" cy="338554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0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/>
                <a:t>i</a:t>
              </a:r>
              <a:r>
                <a:rPr lang="en-US" sz="1600" dirty="0"/>
                <a:t> = 10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950673" y="5511969"/>
              <a:ext cx="1003439" cy="338554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sz="16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945977" y="5511969"/>
              <a:ext cx="1003439" cy="338554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sz="16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937842" y="5511969"/>
              <a:ext cx="1003439" cy="338554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sz="16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929707" y="5511969"/>
              <a:ext cx="1003439" cy="338554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sz="1600" dirty="0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8513711" y="6116022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block</a:t>
            </a:r>
          </a:p>
        </p:txBody>
      </p:sp>
      <p:sp>
        <p:nvSpPr>
          <p:cNvPr id="33" name="Rectangle 2"/>
          <p:cNvSpPr>
            <a:spLocks noChangeArrowheads="1"/>
          </p:cNvSpPr>
          <p:nvPr/>
        </p:nvSpPr>
        <p:spPr bwMode="auto">
          <a:xfrm>
            <a:off x="7730299" y="2143561"/>
            <a:ext cx="2415297" cy="738664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pPr algn="ctr"/>
            <a:r>
              <a:rPr lang="en-US" sz="2000"/>
              <a:t>CPU</a:t>
            </a:r>
          </a:p>
        </p:txBody>
      </p:sp>
      <p:sp>
        <p:nvSpPr>
          <p:cNvPr id="34" name="Rectangle 5"/>
          <p:cNvSpPr>
            <a:spLocks noChangeArrowheads="1"/>
          </p:cNvSpPr>
          <p:nvPr/>
        </p:nvSpPr>
        <p:spPr bwMode="auto">
          <a:xfrm>
            <a:off x="7730298" y="2882225"/>
            <a:ext cx="2415298" cy="1037845"/>
          </a:xfrm>
          <a:prstGeom prst="rect">
            <a:avLst/>
          </a:prstGeom>
          <a:solidFill>
            <a:srgbClr val="0033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 anchor="t" anchorCtr="0"/>
          <a:lstStyle/>
          <a:p>
            <a:pPr algn="ctr"/>
            <a:r>
              <a:rPr lang="en-US" sz="2000">
                <a:solidFill>
                  <a:schemeClr val="bg1"/>
                </a:solidFill>
              </a:rPr>
              <a:t>cache</a:t>
            </a:r>
          </a:p>
        </p:txBody>
      </p:sp>
      <p:sp>
        <p:nvSpPr>
          <p:cNvPr id="35" name="Line 14"/>
          <p:cNvSpPr>
            <a:spLocks noChangeShapeType="1"/>
          </p:cNvSpPr>
          <p:nvPr/>
        </p:nvSpPr>
        <p:spPr bwMode="auto">
          <a:xfrm flipH="1">
            <a:off x="8917040" y="3926070"/>
            <a:ext cx="0" cy="561003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776" name="Rectangle 8"/>
          <p:cNvSpPr>
            <a:spLocks noChangeArrowheads="1"/>
          </p:cNvSpPr>
          <p:nvPr/>
        </p:nvSpPr>
        <p:spPr bwMode="auto">
          <a:xfrm>
            <a:off x="2278063" y="4454889"/>
            <a:ext cx="7246937" cy="542303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interconnection network (e.g., bus)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74801" y="1282700"/>
            <a:ext cx="56815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Reads and writes to shared variable </a:t>
            </a:r>
            <a:r>
              <a:rPr lang="en-US" sz="2800" dirty="0" err="1">
                <a:latin typeface="Courier"/>
                <a:cs typeface="Courier"/>
              </a:rPr>
              <a:t>i</a:t>
            </a:r>
            <a:endParaRPr lang="en-US" sz="2800" dirty="0">
              <a:latin typeface="Courier"/>
              <a:cs typeface="Courier"/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1699503" y="3251553"/>
            <a:ext cx="2415298" cy="184665"/>
            <a:chOff x="1950673" y="5511969"/>
            <a:chExt cx="4982473" cy="308213"/>
          </a:xfrm>
        </p:grpSpPr>
        <p:sp>
          <p:nvSpPr>
            <p:cNvPr id="39" name="TextBox 38"/>
            <p:cNvSpPr txBox="1"/>
            <p:nvPr/>
          </p:nvSpPr>
          <p:spPr>
            <a:xfrm>
              <a:off x="2954112" y="5511969"/>
              <a:ext cx="991864" cy="308213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000000"/>
              </a:solidFill>
            </a:ln>
          </p:spPr>
          <p:txBody>
            <a:bodyPr wrap="none" lIns="0" tIns="0" rIns="0" bIns="0" rtlCol="0" anchor="ctr" anchorCtr="0">
              <a:noAutofit/>
            </a:bodyPr>
            <a:lstStyle/>
            <a:p>
              <a:pPr algn="ctr"/>
              <a:r>
                <a:rPr lang="en-US" sz="1600" dirty="0"/>
                <a:t>10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950673" y="5511969"/>
              <a:ext cx="1003439" cy="308213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sz="600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945976" y="5511969"/>
              <a:ext cx="1003439" cy="308213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sz="600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937843" y="5511969"/>
              <a:ext cx="1003439" cy="308213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sz="600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929707" y="5511969"/>
              <a:ext cx="1003439" cy="308213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sz="600" dirty="0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7730298" y="3653288"/>
            <a:ext cx="2415298" cy="184665"/>
            <a:chOff x="1950673" y="5511969"/>
            <a:chExt cx="4982473" cy="308213"/>
          </a:xfrm>
        </p:grpSpPr>
        <p:sp>
          <p:nvSpPr>
            <p:cNvPr id="51" name="TextBox 50"/>
            <p:cNvSpPr txBox="1"/>
            <p:nvPr/>
          </p:nvSpPr>
          <p:spPr>
            <a:xfrm>
              <a:off x="2954112" y="5511969"/>
              <a:ext cx="991864" cy="308213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000000"/>
              </a:solidFill>
            </a:ln>
          </p:spPr>
          <p:txBody>
            <a:bodyPr wrap="none" lIns="0" tIns="0" rIns="0" bIns="0" rtlCol="0" anchor="ctr" anchorCtr="0">
              <a:noAutofit/>
            </a:bodyPr>
            <a:lstStyle/>
            <a:p>
              <a:pPr algn="ctr"/>
              <a:r>
                <a:rPr lang="en-US" sz="1600" dirty="0"/>
                <a:t>10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950673" y="5511969"/>
              <a:ext cx="1003439" cy="308213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sz="600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945976" y="5511969"/>
              <a:ext cx="1003439" cy="308213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sz="600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4937843" y="5511969"/>
              <a:ext cx="1003439" cy="308213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sz="600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5929707" y="5511969"/>
              <a:ext cx="1003439" cy="308213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sz="600" dirty="0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2185930" y="3171201"/>
            <a:ext cx="480815" cy="347136"/>
            <a:chOff x="661929" y="3171201"/>
            <a:chExt cx="480815" cy="347136"/>
          </a:xfrm>
        </p:grpSpPr>
        <p:sp>
          <p:nvSpPr>
            <p:cNvPr id="45" name="TextBox 44"/>
            <p:cNvSpPr txBox="1"/>
            <p:nvPr/>
          </p:nvSpPr>
          <p:spPr>
            <a:xfrm>
              <a:off x="661929" y="3251555"/>
              <a:ext cx="480815" cy="184665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000000"/>
              </a:solidFill>
            </a:ln>
          </p:spPr>
          <p:txBody>
            <a:bodyPr wrap="none" lIns="0" tIns="0" rIns="0" bIns="0" rtlCol="0" anchor="ctr" anchorCtr="0">
              <a:noAutofit/>
            </a:bodyPr>
            <a:lstStyle/>
            <a:p>
              <a:pPr algn="ctr"/>
              <a:r>
                <a:rPr lang="en-US" sz="1600" dirty="0"/>
                <a:t>10 </a:t>
              </a:r>
              <a:r>
                <a:rPr lang="en-US" sz="1600" dirty="0">
                  <a:solidFill>
                    <a:srgbClr val="FF0000"/>
                  </a:solidFill>
                </a:rPr>
                <a:t>5</a:t>
              </a:r>
            </a:p>
          </p:txBody>
        </p:sp>
        <p:cxnSp>
          <p:nvCxnSpPr>
            <p:cNvPr id="46" name="Straight Connector 45"/>
            <p:cNvCxnSpPr/>
            <p:nvPr/>
          </p:nvCxnSpPr>
          <p:spPr>
            <a:xfrm flipH="1">
              <a:off x="729484" y="3171201"/>
              <a:ext cx="211666" cy="347136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/>
          <p:cNvGrpSpPr/>
          <p:nvPr/>
        </p:nvGrpSpPr>
        <p:grpSpPr>
          <a:xfrm>
            <a:off x="8216739" y="3572933"/>
            <a:ext cx="480815" cy="347136"/>
            <a:chOff x="661929" y="3171201"/>
            <a:chExt cx="480815" cy="347136"/>
          </a:xfrm>
        </p:grpSpPr>
        <p:sp>
          <p:nvSpPr>
            <p:cNvPr id="48" name="TextBox 47"/>
            <p:cNvSpPr txBox="1"/>
            <p:nvPr/>
          </p:nvSpPr>
          <p:spPr>
            <a:xfrm>
              <a:off x="661929" y="3251555"/>
              <a:ext cx="480815" cy="184665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000000"/>
              </a:solidFill>
            </a:ln>
          </p:spPr>
          <p:txBody>
            <a:bodyPr wrap="none" lIns="0" tIns="0" rIns="0" bIns="0" rtlCol="0" anchor="ctr" anchorCtr="0">
              <a:noAutofit/>
            </a:bodyPr>
            <a:lstStyle/>
            <a:p>
              <a:pPr algn="ctr"/>
              <a:r>
                <a:rPr lang="en-US" sz="1600" dirty="0"/>
                <a:t>10 </a:t>
              </a:r>
              <a:r>
                <a:rPr lang="en-US" sz="1600" dirty="0">
                  <a:solidFill>
                    <a:srgbClr val="FF0000"/>
                  </a:solidFill>
                </a:rPr>
                <a:t>5</a:t>
              </a:r>
            </a:p>
          </p:txBody>
        </p:sp>
        <p:cxnSp>
          <p:nvCxnSpPr>
            <p:cNvPr id="49" name="Straight Connector 48"/>
            <p:cNvCxnSpPr/>
            <p:nvPr/>
          </p:nvCxnSpPr>
          <p:spPr>
            <a:xfrm flipH="1">
              <a:off x="729484" y="3171201"/>
              <a:ext cx="211666" cy="347136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TextBox 55"/>
          <p:cNvSpPr txBox="1"/>
          <p:nvPr/>
        </p:nvSpPr>
        <p:spPr>
          <a:xfrm>
            <a:off x="5520504" y="3346018"/>
            <a:ext cx="22097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Update cache protocol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FD2F809-CB3F-0F4C-A4FD-0D98332C6B8B}"/>
              </a:ext>
            </a:extLst>
          </p:cNvPr>
          <p:cNvSpPr txBox="1"/>
          <p:nvPr/>
        </p:nvSpPr>
        <p:spPr>
          <a:xfrm>
            <a:off x="5101432" y="6230860"/>
            <a:ext cx="480815" cy="18466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r>
              <a:rPr lang="en-US" sz="1600" dirty="0">
                <a:solidFill>
                  <a:srgbClr val="FF0000"/>
                </a:solidFill>
              </a:rPr>
              <a:t>5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2BD2D3F5-1E24-7741-A9C8-78A9175B75E2}"/>
              </a:ext>
            </a:extLst>
          </p:cNvPr>
          <p:cNvCxnSpPr/>
          <p:nvPr/>
        </p:nvCxnSpPr>
        <p:spPr>
          <a:xfrm flipH="1">
            <a:off x="4970664" y="6133708"/>
            <a:ext cx="211666" cy="34713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6979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88" name="Rectangle 20"/>
          <p:cNvSpPr>
            <a:spLocks noGrp="1" noChangeArrowheads="1"/>
          </p:cNvSpPr>
          <p:nvPr>
            <p:ph type="title"/>
          </p:nvPr>
        </p:nvSpPr>
        <p:spPr>
          <a:xfrm>
            <a:off x="1981200" y="-6556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Symmetric Multiprocessor (Uniform Memory Access [UMA] Architecture)</a:t>
            </a:r>
          </a:p>
        </p:txBody>
      </p:sp>
      <p:sp>
        <p:nvSpPr>
          <p:cNvPr id="160770" name="Rectangle 2"/>
          <p:cNvSpPr>
            <a:spLocks noChangeArrowheads="1"/>
          </p:cNvSpPr>
          <p:nvPr/>
        </p:nvSpPr>
        <p:spPr bwMode="auto">
          <a:xfrm>
            <a:off x="1699503" y="2098677"/>
            <a:ext cx="2415297" cy="738664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pPr algn="ctr"/>
            <a:r>
              <a:rPr lang="en-US" sz="2000"/>
              <a:t>CPU</a:t>
            </a:r>
          </a:p>
        </p:txBody>
      </p:sp>
      <p:sp>
        <p:nvSpPr>
          <p:cNvPr id="160773" name="Rectangle 5"/>
          <p:cNvSpPr>
            <a:spLocks noChangeArrowheads="1"/>
          </p:cNvSpPr>
          <p:nvPr/>
        </p:nvSpPr>
        <p:spPr bwMode="auto">
          <a:xfrm>
            <a:off x="1699502" y="2837341"/>
            <a:ext cx="2415298" cy="1037845"/>
          </a:xfrm>
          <a:prstGeom prst="rect">
            <a:avLst/>
          </a:prstGeom>
          <a:solidFill>
            <a:srgbClr val="0033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 anchor="t" anchorCtr="0"/>
          <a:lstStyle/>
          <a:p>
            <a:pPr algn="ctr"/>
            <a:r>
              <a:rPr lang="en-US" sz="2000">
                <a:solidFill>
                  <a:schemeClr val="bg1"/>
                </a:solidFill>
              </a:rPr>
              <a:t>cache</a:t>
            </a:r>
          </a:p>
        </p:txBody>
      </p:sp>
      <p:sp>
        <p:nvSpPr>
          <p:cNvPr id="160777" name="Rectangle 9"/>
          <p:cNvSpPr>
            <a:spLocks noChangeArrowheads="1"/>
          </p:cNvSpPr>
          <p:nvPr/>
        </p:nvSpPr>
        <p:spPr bwMode="auto">
          <a:xfrm>
            <a:off x="3474674" y="5464693"/>
            <a:ext cx="4982473" cy="1215506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 anchor="t" anchorCtr="0"/>
          <a:lstStyle/>
          <a:p>
            <a:pPr algn="ctr"/>
            <a:r>
              <a:rPr lang="en-US" sz="2000" dirty="0"/>
              <a:t>main memory</a:t>
            </a:r>
          </a:p>
        </p:txBody>
      </p:sp>
      <p:sp>
        <p:nvSpPr>
          <p:cNvPr id="160780" name="Rectangle 12"/>
          <p:cNvSpPr>
            <a:spLocks noChangeArrowheads="1"/>
          </p:cNvSpPr>
          <p:nvPr/>
        </p:nvSpPr>
        <p:spPr bwMode="auto">
          <a:xfrm>
            <a:off x="5479121" y="2215553"/>
            <a:ext cx="1147749" cy="766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ctr"/>
            <a:r>
              <a:rPr lang="en-US" sz="4400" b="1" dirty="0"/>
              <a:t>.  .  .</a:t>
            </a:r>
          </a:p>
        </p:txBody>
      </p:sp>
      <p:sp>
        <p:nvSpPr>
          <p:cNvPr id="160782" name="Line 14"/>
          <p:cNvSpPr>
            <a:spLocks noChangeShapeType="1"/>
          </p:cNvSpPr>
          <p:nvPr/>
        </p:nvSpPr>
        <p:spPr bwMode="auto">
          <a:xfrm flipH="1">
            <a:off x="2886244" y="3881186"/>
            <a:ext cx="0" cy="561003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785" name="Line 17"/>
          <p:cNvSpPr>
            <a:spLocks noChangeShapeType="1"/>
          </p:cNvSpPr>
          <p:nvPr/>
        </p:nvSpPr>
        <p:spPr bwMode="auto">
          <a:xfrm flipH="1">
            <a:off x="4377778" y="5015891"/>
            <a:ext cx="0" cy="448802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794" name="Line 26"/>
          <p:cNvSpPr>
            <a:spLocks noChangeShapeType="1"/>
          </p:cNvSpPr>
          <p:nvPr/>
        </p:nvSpPr>
        <p:spPr bwMode="auto">
          <a:xfrm flipH="1">
            <a:off x="7527352" y="5015891"/>
            <a:ext cx="0" cy="448802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4096425" y="1941188"/>
            <a:ext cx="12995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Read </a:t>
            </a:r>
            <a:r>
              <a:rPr lang="en-US" sz="2000" dirty="0" err="1"/>
              <a:t>i</a:t>
            </a:r>
            <a:r>
              <a:rPr lang="en-US" sz="2000" dirty="0"/>
              <a:t> (10)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464668" y="2239403"/>
            <a:ext cx="12995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Read </a:t>
            </a:r>
            <a:r>
              <a:rPr lang="en-US" sz="2000" dirty="0" err="1"/>
              <a:t>i</a:t>
            </a:r>
            <a:r>
              <a:rPr lang="en-US" sz="2000" dirty="0"/>
              <a:t> (10)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096425" y="2450220"/>
            <a:ext cx="11434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Write </a:t>
            </a:r>
            <a:r>
              <a:rPr lang="en-US" sz="2000" dirty="0" err="1"/>
              <a:t>i</a:t>
            </a:r>
            <a:r>
              <a:rPr lang="en-US" sz="2000" dirty="0"/>
              <a:t>, 5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474674" y="6146969"/>
            <a:ext cx="4982473" cy="338554"/>
            <a:chOff x="1950673" y="5511969"/>
            <a:chExt cx="4982473" cy="338554"/>
          </a:xfrm>
        </p:grpSpPr>
        <p:sp>
          <p:nvSpPr>
            <p:cNvPr id="3" name="TextBox 2"/>
            <p:cNvSpPr txBox="1"/>
            <p:nvPr/>
          </p:nvSpPr>
          <p:spPr>
            <a:xfrm>
              <a:off x="2955238" y="5511969"/>
              <a:ext cx="1003439" cy="338554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0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/>
                <a:t>i</a:t>
              </a:r>
              <a:r>
                <a:rPr lang="en-US" sz="1600" dirty="0"/>
                <a:t> = 10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950673" y="5511969"/>
              <a:ext cx="1003439" cy="338554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sz="16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945977" y="5511969"/>
              <a:ext cx="1003439" cy="338554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sz="16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937842" y="5511969"/>
              <a:ext cx="1003439" cy="338554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sz="16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929707" y="5511969"/>
              <a:ext cx="1003439" cy="338554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sz="1600" dirty="0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8513711" y="6116022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block</a:t>
            </a:r>
          </a:p>
        </p:txBody>
      </p:sp>
      <p:sp>
        <p:nvSpPr>
          <p:cNvPr id="33" name="Rectangle 2"/>
          <p:cNvSpPr>
            <a:spLocks noChangeArrowheads="1"/>
          </p:cNvSpPr>
          <p:nvPr/>
        </p:nvSpPr>
        <p:spPr bwMode="auto">
          <a:xfrm>
            <a:off x="7730299" y="2143561"/>
            <a:ext cx="2415297" cy="738664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pPr algn="ctr"/>
            <a:r>
              <a:rPr lang="en-US" sz="2000"/>
              <a:t>CPU</a:t>
            </a:r>
          </a:p>
        </p:txBody>
      </p:sp>
      <p:sp>
        <p:nvSpPr>
          <p:cNvPr id="34" name="Rectangle 5"/>
          <p:cNvSpPr>
            <a:spLocks noChangeArrowheads="1"/>
          </p:cNvSpPr>
          <p:nvPr/>
        </p:nvSpPr>
        <p:spPr bwMode="auto">
          <a:xfrm>
            <a:off x="7730298" y="2882225"/>
            <a:ext cx="2415298" cy="1037845"/>
          </a:xfrm>
          <a:prstGeom prst="rect">
            <a:avLst/>
          </a:prstGeom>
          <a:solidFill>
            <a:srgbClr val="0033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 anchor="t" anchorCtr="0"/>
          <a:lstStyle/>
          <a:p>
            <a:pPr algn="ctr"/>
            <a:r>
              <a:rPr lang="en-US" sz="2000">
                <a:solidFill>
                  <a:schemeClr val="bg1"/>
                </a:solidFill>
              </a:rPr>
              <a:t>cache</a:t>
            </a:r>
          </a:p>
        </p:txBody>
      </p:sp>
      <p:sp>
        <p:nvSpPr>
          <p:cNvPr id="35" name="Line 14"/>
          <p:cNvSpPr>
            <a:spLocks noChangeShapeType="1"/>
          </p:cNvSpPr>
          <p:nvPr/>
        </p:nvSpPr>
        <p:spPr bwMode="auto">
          <a:xfrm flipH="1">
            <a:off x="8917040" y="3926070"/>
            <a:ext cx="0" cy="561003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776" name="Rectangle 8"/>
          <p:cNvSpPr>
            <a:spLocks noChangeArrowheads="1"/>
          </p:cNvSpPr>
          <p:nvPr/>
        </p:nvSpPr>
        <p:spPr bwMode="auto">
          <a:xfrm>
            <a:off x="2278063" y="4454889"/>
            <a:ext cx="7246937" cy="542303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interconnection network (e.g., bus)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74801" y="1282700"/>
            <a:ext cx="56815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Reads and writes to shared variable </a:t>
            </a:r>
            <a:r>
              <a:rPr lang="en-US" sz="2800" dirty="0" err="1">
                <a:latin typeface="Courier"/>
                <a:cs typeface="Courier"/>
              </a:rPr>
              <a:t>i</a:t>
            </a:r>
            <a:endParaRPr lang="en-US" sz="2800" dirty="0">
              <a:latin typeface="Courier"/>
              <a:cs typeface="Courier"/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1699503" y="3251553"/>
            <a:ext cx="2415298" cy="184665"/>
            <a:chOff x="1950673" y="5511969"/>
            <a:chExt cx="4982473" cy="308213"/>
          </a:xfrm>
        </p:grpSpPr>
        <p:sp>
          <p:nvSpPr>
            <p:cNvPr id="39" name="TextBox 38"/>
            <p:cNvSpPr txBox="1"/>
            <p:nvPr/>
          </p:nvSpPr>
          <p:spPr>
            <a:xfrm>
              <a:off x="2954112" y="5511969"/>
              <a:ext cx="991864" cy="308213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000000"/>
              </a:solidFill>
            </a:ln>
          </p:spPr>
          <p:txBody>
            <a:bodyPr wrap="none" lIns="0" tIns="0" rIns="0" bIns="0" rtlCol="0" anchor="ctr" anchorCtr="0">
              <a:noAutofit/>
            </a:bodyPr>
            <a:lstStyle/>
            <a:p>
              <a:pPr algn="ctr"/>
              <a:r>
                <a:rPr lang="en-US" sz="1600" dirty="0"/>
                <a:t>10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950673" y="5511969"/>
              <a:ext cx="1003439" cy="308213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sz="600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945976" y="5511969"/>
              <a:ext cx="1003439" cy="308213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sz="600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937843" y="5511969"/>
              <a:ext cx="1003439" cy="308213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sz="600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929707" y="5511969"/>
              <a:ext cx="1003439" cy="308213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sz="600" dirty="0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7730298" y="3653288"/>
            <a:ext cx="2415298" cy="184665"/>
            <a:chOff x="1950673" y="5511969"/>
            <a:chExt cx="4982473" cy="308213"/>
          </a:xfrm>
        </p:grpSpPr>
        <p:sp>
          <p:nvSpPr>
            <p:cNvPr id="51" name="TextBox 50"/>
            <p:cNvSpPr txBox="1"/>
            <p:nvPr/>
          </p:nvSpPr>
          <p:spPr>
            <a:xfrm>
              <a:off x="2954112" y="5511969"/>
              <a:ext cx="991864" cy="308213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000000"/>
              </a:solidFill>
            </a:ln>
          </p:spPr>
          <p:txBody>
            <a:bodyPr wrap="none" lIns="0" tIns="0" rIns="0" bIns="0" rtlCol="0" anchor="ctr" anchorCtr="0">
              <a:noAutofit/>
            </a:bodyPr>
            <a:lstStyle/>
            <a:p>
              <a:pPr algn="ctr"/>
              <a:r>
                <a:rPr lang="en-US" sz="1600" dirty="0"/>
                <a:t>10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950673" y="5511969"/>
              <a:ext cx="1003439" cy="308213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sz="600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945976" y="5511969"/>
              <a:ext cx="1003439" cy="308213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sz="600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4937843" y="5511969"/>
              <a:ext cx="1003439" cy="308213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sz="600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5929707" y="5511969"/>
              <a:ext cx="1003439" cy="308213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sz="600" dirty="0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2185930" y="3171201"/>
            <a:ext cx="480815" cy="347136"/>
            <a:chOff x="661929" y="3171201"/>
            <a:chExt cx="480815" cy="347136"/>
          </a:xfrm>
        </p:grpSpPr>
        <p:sp>
          <p:nvSpPr>
            <p:cNvPr id="45" name="TextBox 44"/>
            <p:cNvSpPr txBox="1"/>
            <p:nvPr/>
          </p:nvSpPr>
          <p:spPr>
            <a:xfrm>
              <a:off x="661929" y="3251555"/>
              <a:ext cx="480815" cy="184665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000000"/>
              </a:solidFill>
            </a:ln>
          </p:spPr>
          <p:txBody>
            <a:bodyPr wrap="none" lIns="0" tIns="0" rIns="0" bIns="0" rtlCol="0" anchor="ctr" anchorCtr="0">
              <a:noAutofit/>
            </a:bodyPr>
            <a:lstStyle/>
            <a:p>
              <a:pPr algn="ctr"/>
              <a:r>
                <a:rPr lang="en-US" sz="1600" dirty="0"/>
                <a:t>10 </a:t>
              </a:r>
              <a:r>
                <a:rPr lang="en-US" sz="1600" dirty="0">
                  <a:solidFill>
                    <a:srgbClr val="FF0000"/>
                  </a:solidFill>
                </a:rPr>
                <a:t>5</a:t>
              </a:r>
            </a:p>
          </p:txBody>
        </p:sp>
        <p:cxnSp>
          <p:nvCxnSpPr>
            <p:cNvPr id="46" name="Straight Connector 45"/>
            <p:cNvCxnSpPr/>
            <p:nvPr/>
          </p:nvCxnSpPr>
          <p:spPr>
            <a:xfrm flipH="1">
              <a:off x="729484" y="3171201"/>
              <a:ext cx="211666" cy="347136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/>
          <p:cNvGrpSpPr/>
          <p:nvPr/>
        </p:nvGrpSpPr>
        <p:grpSpPr>
          <a:xfrm>
            <a:off x="8216739" y="3572933"/>
            <a:ext cx="480815" cy="347136"/>
            <a:chOff x="661929" y="3171201"/>
            <a:chExt cx="480815" cy="347136"/>
          </a:xfrm>
        </p:grpSpPr>
        <p:sp>
          <p:nvSpPr>
            <p:cNvPr id="48" name="TextBox 47"/>
            <p:cNvSpPr txBox="1"/>
            <p:nvPr/>
          </p:nvSpPr>
          <p:spPr>
            <a:xfrm>
              <a:off x="661929" y="3251555"/>
              <a:ext cx="480815" cy="184665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000000"/>
              </a:solidFill>
            </a:ln>
          </p:spPr>
          <p:txBody>
            <a:bodyPr wrap="none" lIns="0" tIns="0" rIns="0" bIns="0" rtlCol="0" anchor="ctr" anchorCtr="0">
              <a:noAutofit/>
            </a:bodyPr>
            <a:lstStyle/>
            <a:p>
              <a:pPr algn="ctr"/>
              <a:r>
                <a:rPr lang="en-US" sz="1600" dirty="0"/>
                <a:t>10 </a:t>
              </a:r>
              <a:r>
                <a:rPr lang="en-US" sz="1600" dirty="0">
                  <a:solidFill>
                    <a:srgbClr val="FF0000"/>
                  </a:solidFill>
                </a:rPr>
                <a:t>5</a:t>
              </a:r>
            </a:p>
          </p:txBody>
        </p:sp>
        <p:cxnSp>
          <p:nvCxnSpPr>
            <p:cNvPr id="49" name="Straight Connector 48"/>
            <p:cNvCxnSpPr/>
            <p:nvPr/>
          </p:nvCxnSpPr>
          <p:spPr>
            <a:xfrm flipH="1">
              <a:off x="729484" y="3171201"/>
              <a:ext cx="211666" cy="347136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C0C48AB9-2D92-A84B-A4FF-96D68B85931E}"/>
              </a:ext>
            </a:extLst>
          </p:cNvPr>
          <p:cNvSpPr txBox="1"/>
          <p:nvPr/>
        </p:nvSpPr>
        <p:spPr>
          <a:xfrm>
            <a:off x="6502839" y="2755219"/>
            <a:ext cx="116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Read </a:t>
            </a:r>
            <a:r>
              <a:rPr lang="en-US" sz="2000" dirty="0" err="1"/>
              <a:t>i</a:t>
            </a:r>
            <a:r>
              <a:rPr lang="en-US" sz="2000" dirty="0"/>
              <a:t> (5)</a:t>
            </a:r>
          </a:p>
        </p:txBody>
      </p:sp>
    </p:spTree>
    <p:extLst>
      <p:ext uri="{BB962C8B-B14F-4D97-AF65-F5344CB8AC3E}">
        <p14:creationId xmlns:p14="http://schemas.microsoft.com/office/powerpoint/2010/main" val="412545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71438"/>
            <a:ext cx="8229600" cy="830262"/>
          </a:xfrm>
        </p:spPr>
        <p:txBody>
          <a:bodyPr/>
          <a:lstStyle/>
          <a:p>
            <a:r>
              <a:rPr lang="en-US" dirty="0"/>
              <a:t>Cache Coherence: 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0688" y="952500"/>
            <a:ext cx="10972800" cy="58039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Protocol details</a:t>
            </a:r>
          </a:p>
          <a:p>
            <a:pPr lvl="1"/>
            <a:r>
              <a:rPr lang="en-US" dirty="0"/>
              <a:t>Various details (e.g., when to update main memory) differ from one design to the next</a:t>
            </a:r>
          </a:p>
          <a:p>
            <a:r>
              <a:rPr lang="en-US" dirty="0"/>
              <a:t>Implementation: How does a cache know which other caches have a copy of a cached block?</a:t>
            </a:r>
          </a:p>
          <a:p>
            <a:pPr lvl="1"/>
            <a:r>
              <a:rPr lang="en-US" dirty="0"/>
              <a:t>Broadcast cache operations</a:t>
            </a:r>
          </a:p>
          <a:p>
            <a:pPr lvl="2"/>
            <a:r>
              <a:rPr lang="en-US" dirty="0"/>
              <a:t>Bus-based systems: monitor operations on the global bus</a:t>
            </a:r>
          </a:p>
          <a:p>
            <a:pPr lvl="2"/>
            <a:r>
              <a:rPr lang="en-US" dirty="0"/>
              <a:t>Known as “</a:t>
            </a:r>
            <a:r>
              <a:rPr lang="en-US" dirty="0" smtClean="0"/>
              <a:t>snooping </a:t>
            </a:r>
            <a:r>
              <a:rPr lang="en-US" dirty="0"/>
              <a:t>cache protocols”</a:t>
            </a:r>
          </a:p>
          <a:p>
            <a:pPr lvl="2"/>
            <a:r>
              <a:rPr lang="en-US" dirty="0"/>
              <a:t>Does not scale to large multiprocessor systems</a:t>
            </a:r>
          </a:p>
          <a:p>
            <a:pPr lvl="1"/>
            <a:r>
              <a:rPr lang="en-US" dirty="0"/>
              <a:t>Directory-based system</a:t>
            </a:r>
          </a:p>
          <a:p>
            <a:pPr lvl="2"/>
            <a:r>
              <a:rPr lang="en-US" dirty="0"/>
              <a:t>Directory indicates which other caches hold a copy</a:t>
            </a:r>
          </a:p>
          <a:p>
            <a:r>
              <a:rPr lang="en-US" dirty="0"/>
              <a:t>To achieve scalability, many approaches involve defining different semantics of what is “correct” behavior</a:t>
            </a:r>
          </a:p>
          <a:p>
            <a:r>
              <a:rPr lang="en-US" dirty="0"/>
              <a:t>Cache coherence </a:t>
            </a:r>
            <a:r>
              <a:rPr lang="en-US" dirty="0" smtClean="0"/>
              <a:t>can result </a:t>
            </a:r>
            <a:r>
              <a:rPr lang="en-US" dirty="0"/>
              <a:t>in significant computational overheads when </a:t>
            </a:r>
            <a:r>
              <a:rPr lang="en-US" dirty="0" smtClean="0"/>
              <a:t>reading </a:t>
            </a:r>
            <a:r>
              <a:rPr lang="en-US" dirty="0"/>
              <a:t>and </a:t>
            </a:r>
            <a:r>
              <a:rPr lang="en-US" dirty="0" smtClean="0"/>
              <a:t>writing </a:t>
            </a:r>
            <a:r>
              <a:rPr lang="en-US" dirty="0"/>
              <a:t>shared variables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734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33644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on Caches</a:t>
            </a:r>
            <a:br>
              <a:rPr lang="en-US" dirty="0" smtClean="0"/>
            </a:br>
            <a:r>
              <a:rPr lang="en-US" dirty="0" smtClean="0"/>
              <a:t>Part 5: Multiprocessor Caches: False Sharing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 bwMode="auto">
          <a:xfrm>
            <a:off x="1981200" y="4038600"/>
            <a:ext cx="8534400" cy="17526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For use in Fall 2020 CSE6010/CX4010 only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Not for distribution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590519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2B7FD-CE3F-A942-A26C-2E274782D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39C425-EBBB-E343-89C2-EBB9E90162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8237" y="1478280"/>
            <a:ext cx="10972800" cy="5044440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Cache Blocks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Cache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Design Questions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Placement policy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Replacement policy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Write policy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Multilevel Caches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Virtual Memory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Multiprocessor Caches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Cache coherence</a:t>
            </a:r>
          </a:p>
          <a:p>
            <a:pPr lvl="1"/>
            <a:r>
              <a:rPr lang="en-US" dirty="0"/>
              <a:t>False sharing</a:t>
            </a:r>
          </a:p>
        </p:txBody>
      </p:sp>
    </p:spTree>
    <p:extLst>
      <p:ext uri="{BB962C8B-B14F-4D97-AF65-F5344CB8AC3E}">
        <p14:creationId xmlns:p14="http://schemas.microsoft.com/office/powerpoint/2010/main" val="4191685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7770"/>
            <a:ext cx="8229600" cy="534783"/>
          </a:xfrm>
        </p:spPr>
        <p:txBody>
          <a:bodyPr>
            <a:normAutofit fontScale="90000"/>
          </a:bodyPr>
          <a:lstStyle/>
          <a:p>
            <a:r>
              <a:rPr lang="en-US" dirty="0"/>
              <a:t>Parallel Dot Product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68500" y="739402"/>
            <a:ext cx="8229600" cy="582649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#include &lt;</a:t>
            </a:r>
            <a:r>
              <a:rPr lang="en-US" sz="1400" dirty="0" err="1">
                <a:latin typeface="Courier"/>
                <a:cs typeface="Courier"/>
              </a:rPr>
              <a:t>omp.h</a:t>
            </a:r>
            <a:r>
              <a:rPr lang="en-US" sz="1400" dirty="0">
                <a:latin typeface="Courier"/>
                <a:cs typeface="Courier"/>
              </a:rPr>
              <a:t>&gt;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#include &lt;</a:t>
            </a:r>
            <a:r>
              <a:rPr lang="en-US" sz="1400" dirty="0" err="1">
                <a:latin typeface="Courier"/>
                <a:cs typeface="Courier"/>
              </a:rPr>
              <a:t>stdio.h</a:t>
            </a:r>
            <a:r>
              <a:rPr lang="en-US" sz="1400" dirty="0">
                <a:latin typeface="Courier"/>
                <a:cs typeface="Courier"/>
              </a:rPr>
              <a:t>&gt;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#include &lt;</a:t>
            </a:r>
            <a:r>
              <a:rPr lang="en-US" sz="1400" dirty="0" err="1">
                <a:latin typeface="Courier"/>
                <a:cs typeface="Courier"/>
              </a:rPr>
              <a:t>stdlib.h</a:t>
            </a:r>
            <a:r>
              <a:rPr lang="en-US" sz="1400" dirty="0">
                <a:latin typeface="Courier"/>
                <a:cs typeface="Courier"/>
              </a:rPr>
              <a:t>&gt;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#define NUM_THREADS 4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#define NUM_ELEM 100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double A[NUM_ELEM], B[NUM_ELEM];	// inputs; initialization not shown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FF0000"/>
                </a:solidFill>
                <a:latin typeface="Courier"/>
                <a:cs typeface="Courier"/>
              </a:rPr>
              <a:t>double C[NUM_THREADS];         	// result computed by each thread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double Result;                 	// final result</a:t>
            </a:r>
          </a:p>
          <a:p>
            <a:pPr marL="0" indent="0">
              <a:buNone/>
            </a:pPr>
            <a:r>
              <a:rPr lang="en-US" sz="1400" dirty="0" err="1">
                <a:latin typeface="Courier"/>
                <a:cs typeface="Courier"/>
              </a:rPr>
              <a:t>int</a:t>
            </a:r>
            <a:r>
              <a:rPr lang="en-US" sz="1400" dirty="0">
                <a:latin typeface="Courier"/>
                <a:cs typeface="Courier"/>
              </a:rPr>
              <a:t> main (void)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{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	</a:t>
            </a:r>
            <a:r>
              <a:rPr lang="en-US" sz="1400" dirty="0" err="1">
                <a:latin typeface="Courier"/>
                <a:cs typeface="Courier"/>
              </a:rPr>
              <a:t>int</a:t>
            </a:r>
            <a:r>
              <a:rPr lang="en-US" sz="1400" dirty="0">
                <a:latin typeface="Courier"/>
                <a:cs typeface="Courier"/>
              </a:rPr>
              <a:t> </a:t>
            </a:r>
            <a:r>
              <a:rPr lang="en-US" sz="1400" dirty="0" err="1">
                <a:latin typeface="Courier"/>
                <a:cs typeface="Courier"/>
              </a:rPr>
              <a:t>i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 err="1">
                <a:latin typeface="Courier"/>
                <a:cs typeface="Courier"/>
              </a:rPr>
              <a:t>nthreads</a:t>
            </a:r>
            <a:r>
              <a:rPr lang="en-US" sz="1400" dirty="0">
                <a:latin typeface="Courier"/>
                <a:cs typeface="Courier"/>
              </a:rPr>
              <a:t>;			// shared variables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	</a:t>
            </a:r>
            <a:r>
              <a:rPr lang="en-US" sz="1400" dirty="0" err="1">
                <a:latin typeface="Courier"/>
                <a:cs typeface="Courier"/>
              </a:rPr>
              <a:t>omp_set_num_threads</a:t>
            </a:r>
            <a:r>
              <a:rPr lang="en-US" sz="1400" dirty="0">
                <a:latin typeface="Courier"/>
                <a:cs typeface="Courier"/>
              </a:rPr>
              <a:t>(NUM_THREADS);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	#pragma </a:t>
            </a:r>
            <a:r>
              <a:rPr lang="en-US" sz="1400" dirty="0" err="1">
                <a:latin typeface="Courier"/>
                <a:cs typeface="Courier"/>
              </a:rPr>
              <a:t>omp</a:t>
            </a:r>
            <a:r>
              <a:rPr lang="en-US" sz="1400" dirty="0">
                <a:latin typeface="Courier"/>
                <a:cs typeface="Courier"/>
              </a:rPr>
              <a:t> parallel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	{	</a:t>
            </a:r>
            <a:r>
              <a:rPr lang="en-US" sz="1400" dirty="0" err="1">
                <a:latin typeface="Courier"/>
                <a:cs typeface="Courier"/>
              </a:rPr>
              <a:t>int</a:t>
            </a:r>
            <a:r>
              <a:rPr lang="en-US" sz="1400" dirty="0">
                <a:latin typeface="Courier"/>
                <a:cs typeface="Courier"/>
              </a:rPr>
              <a:t> </a:t>
            </a:r>
            <a:r>
              <a:rPr lang="en-US" sz="1400" dirty="0" err="1">
                <a:latin typeface="Courier"/>
                <a:cs typeface="Courier"/>
              </a:rPr>
              <a:t>i</a:t>
            </a:r>
            <a:r>
              <a:rPr lang="en-US" sz="1400" dirty="0">
                <a:latin typeface="Courier"/>
                <a:cs typeface="Courier"/>
              </a:rPr>
              <a:t>, id, </a:t>
            </a:r>
            <a:r>
              <a:rPr lang="en-US" sz="1400" dirty="0" err="1">
                <a:latin typeface="Courier"/>
                <a:cs typeface="Courier"/>
              </a:rPr>
              <a:t>nthrds</a:t>
            </a:r>
            <a:r>
              <a:rPr lang="en-US" sz="1400" dirty="0">
                <a:latin typeface="Courier"/>
                <a:cs typeface="Courier"/>
              </a:rPr>
              <a:t>;	// private variables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		id = </a:t>
            </a:r>
            <a:r>
              <a:rPr lang="en-US" sz="1400" dirty="0" err="1">
                <a:latin typeface="Courier"/>
                <a:cs typeface="Courier"/>
              </a:rPr>
              <a:t>omp_get_thread_num</a:t>
            </a:r>
            <a:r>
              <a:rPr lang="en-US" sz="1400" dirty="0">
                <a:latin typeface="Courier"/>
                <a:cs typeface="Courier"/>
              </a:rPr>
              <a:t>();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		</a:t>
            </a:r>
            <a:r>
              <a:rPr lang="en-US" sz="1400" dirty="0" err="1">
                <a:latin typeface="Courier"/>
                <a:cs typeface="Courier"/>
              </a:rPr>
              <a:t>nthrds</a:t>
            </a:r>
            <a:r>
              <a:rPr lang="en-US" sz="1400" dirty="0">
                <a:latin typeface="Courier"/>
                <a:cs typeface="Courier"/>
              </a:rPr>
              <a:t> = </a:t>
            </a:r>
            <a:r>
              <a:rPr lang="en-US" sz="1400" dirty="0" err="1">
                <a:latin typeface="Courier"/>
                <a:cs typeface="Courier"/>
              </a:rPr>
              <a:t>omp_get_num_threads</a:t>
            </a:r>
            <a:r>
              <a:rPr lang="en-US" sz="1400" dirty="0">
                <a:latin typeface="Courier"/>
                <a:cs typeface="Courier"/>
              </a:rPr>
              <a:t>();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		if (id == 0) </a:t>
            </a:r>
            <a:r>
              <a:rPr lang="en-US" sz="1400" dirty="0" err="1">
                <a:latin typeface="Courier"/>
                <a:cs typeface="Courier"/>
              </a:rPr>
              <a:t>nthreads</a:t>
            </a:r>
            <a:r>
              <a:rPr lang="en-US" sz="1400" dirty="0">
                <a:latin typeface="Courier"/>
                <a:cs typeface="Courier"/>
              </a:rPr>
              <a:t> = </a:t>
            </a:r>
            <a:r>
              <a:rPr lang="en-US" sz="1400" dirty="0" err="1">
                <a:latin typeface="Courier"/>
                <a:cs typeface="Courier"/>
              </a:rPr>
              <a:t>nthrds</a:t>
            </a:r>
            <a:r>
              <a:rPr lang="en-US" sz="1400" dirty="0">
                <a:latin typeface="Courier"/>
                <a:cs typeface="Courier"/>
              </a:rPr>
              <a:t>;	// one thread writes </a:t>
            </a:r>
            <a:r>
              <a:rPr lang="en-US" sz="1400" dirty="0" err="1">
                <a:latin typeface="Courier"/>
                <a:cs typeface="Courier"/>
              </a:rPr>
              <a:t>nthreads</a:t>
            </a:r>
            <a:endParaRPr lang="en-US" sz="1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		</a:t>
            </a:r>
            <a:r>
              <a:rPr lang="en-US" sz="1400" dirty="0">
                <a:solidFill>
                  <a:srgbClr val="FF0000"/>
                </a:solidFill>
                <a:latin typeface="Courier"/>
                <a:cs typeface="Courier"/>
              </a:rPr>
              <a:t>for (</a:t>
            </a:r>
            <a:r>
              <a:rPr lang="en-US" sz="1400" dirty="0" err="1">
                <a:solidFill>
                  <a:srgbClr val="FF0000"/>
                </a:solidFill>
                <a:latin typeface="Courier"/>
                <a:cs typeface="Courier"/>
              </a:rPr>
              <a:t>i</a:t>
            </a:r>
            <a:r>
              <a:rPr lang="en-US" sz="1400" dirty="0">
                <a:solidFill>
                  <a:srgbClr val="FF0000"/>
                </a:solidFill>
                <a:latin typeface="Courier"/>
                <a:cs typeface="Courier"/>
              </a:rPr>
              <a:t>=id, C[id]=0.0;  </a:t>
            </a:r>
            <a:r>
              <a:rPr lang="en-US" sz="1400" dirty="0" err="1">
                <a:solidFill>
                  <a:srgbClr val="FF0000"/>
                </a:solidFill>
                <a:latin typeface="Courier"/>
                <a:cs typeface="Courier"/>
              </a:rPr>
              <a:t>i</a:t>
            </a:r>
            <a:r>
              <a:rPr lang="en-US" sz="1400" dirty="0">
                <a:solidFill>
                  <a:srgbClr val="FF0000"/>
                </a:solidFill>
                <a:latin typeface="Courier"/>
                <a:cs typeface="Courier"/>
              </a:rPr>
              <a:t>&lt;NUM_ELEM;  </a:t>
            </a:r>
            <a:r>
              <a:rPr lang="en-US" sz="1400" dirty="0" err="1">
                <a:solidFill>
                  <a:srgbClr val="FF0000"/>
                </a:solidFill>
                <a:latin typeface="Courier"/>
                <a:cs typeface="Courier"/>
              </a:rPr>
              <a:t>i</a:t>
            </a:r>
            <a:r>
              <a:rPr lang="en-US" sz="1400" dirty="0">
                <a:solidFill>
                  <a:srgbClr val="FF0000"/>
                </a:solidFill>
                <a:latin typeface="Courier"/>
                <a:cs typeface="Courier"/>
              </a:rPr>
              <a:t>+=</a:t>
            </a:r>
            <a:r>
              <a:rPr lang="en-US" sz="1400" dirty="0" err="1">
                <a:solidFill>
                  <a:srgbClr val="FF0000"/>
                </a:solidFill>
                <a:latin typeface="Courier"/>
                <a:cs typeface="Courier"/>
              </a:rPr>
              <a:t>nthrds</a:t>
            </a:r>
            <a:r>
              <a:rPr lang="en-US" sz="1400" dirty="0">
                <a:solidFill>
                  <a:srgbClr val="FF0000"/>
                </a:solidFill>
                <a:latin typeface="Courier"/>
                <a:cs typeface="Courier"/>
              </a:rPr>
              <a:t>) C[id] += A[</a:t>
            </a:r>
            <a:r>
              <a:rPr lang="en-US" sz="1400" dirty="0" err="1">
                <a:solidFill>
                  <a:srgbClr val="FF0000"/>
                </a:solidFill>
                <a:latin typeface="Courier"/>
                <a:cs typeface="Courier"/>
              </a:rPr>
              <a:t>i</a:t>
            </a:r>
            <a:r>
              <a:rPr lang="en-US" sz="1400" dirty="0">
                <a:solidFill>
                  <a:srgbClr val="FF0000"/>
                </a:solidFill>
                <a:latin typeface="Courier"/>
                <a:cs typeface="Courier"/>
              </a:rPr>
              <a:t>]*B[</a:t>
            </a:r>
            <a:r>
              <a:rPr lang="en-US" sz="1400" dirty="0" err="1">
                <a:solidFill>
                  <a:srgbClr val="FF0000"/>
                </a:solidFill>
                <a:latin typeface="Courier"/>
                <a:cs typeface="Courier"/>
              </a:rPr>
              <a:t>i</a:t>
            </a:r>
            <a:r>
              <a:rPr lang="en-US" sz="1400" dirty="0">
                <a:solidFill>
                  <a:srgbClr val="FF0000"/>
                </a:solidFill>
                <a:latin typeface="Courier"/>
                <a:cs typeface="Courier"/>
              </a:rPr>
              <a:t>];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	}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	for (</a:t>
            </a:r>
            <a:r>
              <a:rPr lang="en-US" sz="1400" dirty="0" err="1">
                <a:latin typeface="Courier"/>
                <a:cs typeface="Courier"/>
              </a:rPr>
              <a:t>i</a:t>
            </a:r>
            <a:r>
              <a:rPr lang="en-US" sz="1400" dirty="0">
                <a:latin typeface="Courier"/>
                <a:cs typeface="Courier"/>
              </a:rPr>
              <a:t>=0, Result=0.0; </a:t>
            </a:r>
            <a:r>
              <a:rPr lang="en-US" sz="1400" dirty="0" err="1">
                <a:latin typeface="Courier"/>
                <a:cs typeface="Courier"/>
              </a:rPr>
              <a:t>i</a:t>
            </a:r>
            <a:r>
              <a:rPr lang="en-US" sz="1400" dirty="0">
                <a:latin typeface="Courier"/>
                <a:cs typeface="Courier"/>
              </a:rPr>
              <a:t>&lt;</a:t>
            </a:r>
            <a:r>
              <a:rPr lang="en-US" sz="1400" dirty="0" err="1">
                <a:latin typeface="Courier"/>
                <a:cs typeface="Courier"/>
              </a:rPr>
              <a:t>nthreads</a:t>
            </a:r>
            <a:r>
              <a:rPr lang="en-US" sz="1400" dirty="0">
                <a:latin typeface="Courier"/>
                <a:cs typeface="Courier"/>
              </a:rPr>
              <a:t>; </a:t>
            </a:r>
            <a:r>
              <a:rPr lang="en-US" sz="1400" dirty="0" err="1">
                <a:latin typeface="Courier"/>
                <a:cs typeface="Courier"/>
              </a:rPr>
              <a:t>i</a:t>
            </a:r>
            <a:r>
              <a:rPr lang="en-US" sz="1400" dirty="0">
                <a:latin typeface="Courier"/>
                <a:cs typeface="Courier"/>
              </a:rPr>
              <a:t>++)  Result += C[</a:t>
            </a:r>
            <a:r>
              <a:rPr lang="en-US" sz="1400" dirty="0" err="1">
                <a:latin typeface="Courier"/>
                <a:cs typeface="Courier"/>
              </a:rPr>
              <a:t>i</a:t>
            </a:r>
            <a:r>
              <a:rPr lang="en-US" sz="1400" dirty="0">
                <a:latin typeface="Courier"/>
                <a:cs typeface="Courier"/>
              </a:rPr>
              <a:t>];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	</a:t>
            </a:r>
            <a:r>
              <a:rPr lang="en-US" sz="1400" dirty="0" err="1">
                <a:latin typeface="Courier"/>
                <a:cs typeface="Courier"/>
              </a:rPr>
              <a:t>printf</a:t>
            </a:r>
            <a:r>
              <a:rPr lang="en-US" sz="1400" dirty="0">
                <a:latin typeface="Courier"/>
                <a:cs typeface="Courier"/>
              </a:rPr>
              <a:t> ("result = %f\n", Result);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}</a:t>
            </a:r>
          </a:p>
          <a:p>
            <a:endParaRPr lang="en-US" sz="1400" dirty="0">
              <a:latin typeface="Courier"/>
              <a:cs typeface="Courier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1968502" y="846667"/>
            <a:ext cx="5462761" cy="1854200"/>
            <a:chOff x="444501" y="846667"/>
            <a:chExt cx="5462761" cy="1854200"/>
          </a:xfrm>
        </p:grpSpPr>
        <p:sp>
          <p:nvSpPr>
            <p:cNvPr id="4" name="Freeform 3"/>
            <p:cNvSpPr/>
            <p:nvPr/>
          </p:nvSpPr>
          <p:spPr>
            <a:xfrm>
              <a:off x="444501" y="2150533"/>
              <a:ext cx="2544232" cy="550334"/>
            </a:xfrm>
            <a:custGeom>
              <a:avLst/>
              <a:gdLst>
                <a:gd name="connsiteX0" fmla="*/ 2396067 w 2396067"/>
                <a:gd name="connsiteY0" fmla="*/ 262467 h 550334"/>
                <a:gd name="connsiteX1" fmla="*/ 2328334 w 2396067"/>
                <a:gd name="connsiteY1" fmla="*/ 211667 h 550334"/>
                <a:gd name="connsiteX2" fmla="*/ 2184400 w 2396067"/>
                <a:gd name="connsiteY2" fmla="*/ 127000 h 550334"/>
                <a:gd name="connsiteX3" fmla="*/ 2099734 w 2396067"/>
                <a:gd name="connsiteY3" fmla="*/ 93134 h 550334"/>
                <a:gd name="connsiteX4" fmla="*/ 2074334 w 2396067"/>
                <a:gd name="connsiteY4" fmla="*/ 84667 h 550334"/>
                <a:gd name="connsiteX5" fmla="*/ 1735667 w 2396067"/>
                <a:gd name="connsiteY5" fmla="*/ 67734 h 550334"/>
                <a:gd name="connsiteX6" fmla="*/ 1456267 w 2396067"/>
                <a:gd name="connsiteY6" fmla="*/ 50800 h 550334"/>
                <a:gd name="connsiteX7" fmla="*/ 1405467 w 2396067"/>
                <a:gd name="connsiteY7" fmla="*/ 42334 h 550334"/>
                <a:gd name="connsiteX8" fmla="*/ 1363134 w 2396067"/>
                <a:gd name="connsiteY8" fmla="*/ 33867 h 550334"/>
                <a:gd name="connsiteX9" fmla="*/ 1185334 w 2396067"/>
                <a:gd name="connsiteY9" fmla="*/ 25400 h 550334"/>
                <a:gd name="connsiteX10" fmla="*/ 1092200 w 2396067"/>
                <a:gd name="connsiteY10" fmla="*/ 16934 h 550334"/>
                <a:gd name="connsiteX11" fmla="*/ 931334 w 2396067"/>
                <a:gd name="connsiteY11" fmla="*/ 0 h 550334"/>
                <a:gd name="connsiteX12" fmla="*/ 711200 w 2396067"/>
                <a:gd name="connsiteY12" fmla="*/ 8467 h 550334"/>
                <a:gd name="connsiteX13" fmla="*/ 677334 w 2396067"/>
                <a:gd name="connsiteY13" fmla="*/ 16934 h 550334"/>
                <a:gd name="connsiteX14" fmla="*/ 567267 w 2396067"/>
                <a:gd name="connsiteY14" fmla="*/ 33867 h 550334"/>
                <a:gd name="connsiteX15" fmla="*/ 541867 w 2396067"/>
                <a:gd name="connsiteY15" fmla="*/ 42334 h 550334"/>
                <a:gd name="connsiteX16" fmla="*/ 397934 w 2396067"/>
                <a:gd name="connsiteY16" fmla="*/ 59267 h 550334"/>
                <a:gd name="connsiteX17" fmla="*/ 355600 w 2396067"/>
                <a:gd name="connsiteY17" fmla="*/ 67734 h 550334"/>
                <a:gd name="connsiteX18" fmla="*/ 304800 w 2396067"/>
                <a:gd name="connsiteY18" fmla="*/ 76200 h 550334"/>
                <a:gd name="connsiteX19" fmla="*/ 270934 w 2396067"/>
                <a:gd name="connsiteY19" fmla="*/ 84667 h 550334"/>
                <a:gd name="connsiteX20" fmla="*/ 245534 w 2396067"/>
                <a:gd name="connsiteY20" fmla="*/ 93134 h 550334"/>
                <a:gd name="connsiteX21" fmla="*/ 152400 w 2396067"/>
                <a:gd name="connsiteY21" fmla="*/ 110067 h 550334"/>
                <a:gd name="connsiteX22" fmla="*/ 127000 w 2396067"/>
                <a:gd name="connsiteY22" fmla="*/ 127000 h 550334"/>
                <a:gd name="connsiteX23" fmla="*/ 76200 w 2396067"/>
                <a:gd name="connsiteY23" fmla="*/ 143934 h 550334"/>
                <a:gd name="connsiteX24" fmla="*/ 50800 w 2396067"/>
                <a:gd name="connsiteY24" fmla="*/ 160867 h 550334"/>
                <a:gd name="connsiteX25" fmla="*/ 33867 w 2396067"/>
                <a:gd name="connsiteY25" fmla="*/ 186267 h 550334"/>
                <a:gd name="connsiteX26" fmla="*/ 8467 w 2396067"/>
                <a:gd name="connsiteY26" fmla="*/ 203200 h 550334"/>
                <a:gd name="connsiteX27" fmla="*/ 0 w 2396067"/>
                <a:gd name="connsiteY27" fmla="*/ 228600 h 550334"/>
                <a:gd name="connsiteX28" fmla="*/ 8467 w 2396067"/>
                <a:gd name="connsiteY28" fmla="*/ 330200 h 550334"/>
                <a:gd name="connsiteX29" fmla="*/ 16934 w 2396067"/>
                <a:gd name="connsiteY29" fmla="*/ 355600 h 550334"/>
                <a:gd name="connsiteX30" fmla="*/ 33867 w 2396067"/>
                <a:gd name="connsiteY30" fmla="*/ 372534 h 550334"/>
                <a:gd name="connsiteX31" fmla="*/ 42334 w 2396067"/>
                <a:gd name="connsiteY31" fmla="*/ 397934 h 550334"/>
                <a:gd name="connsiteX32" fmla="*/ 76200 w 2396067"/>
                <a:gd name="connsiteY32" fmla="*/ 414867 h 550334"/>
                <a:gd name="connsiteX33" fmla="*/ 118534 w 2396067"/>
                <a:gd name="connsiteY33" fmla="*/ 440267 h 550334"/>
                <a:gd name="connsiteX34" fmla="*/ 143934 w 2396067"/>
                <a:gd name="connsiteY34" fmla="*/ 457200 h 550334"/>
                <a:gd name="connsiteX35" fmla="*/ 194734 w 2396067"/>
                <a:gd name="connsiteY35" fmla="*/ 465667 h 550334"/>
                <a:gd name="connsiteX36" fmla="*/ 279400 w 2396067"/>
                <a:gd name="connsiteY36" fmla="*/ 482600 h 550334"/>
                <a:gd name="connsiteX37" fmla="*/ 321734 w 2396067"/>
                <a:gd name="connsiteY37" fmla="*/ 491067 h 550334"/>
                <a:gd name="connsiteX38" fmla="*/ 347134 w 2396067"/>
                <a:gd name="connsiteY38" fmla="*/ 499534 h 550334"/>
                <a:gd name="connsiteX39" fmla="*/ 592667 w 2396067"/>
                <a:gd name="connsiteY39" fmla="*/ 524934 h 550334"/>
                <a:gd name="connsiteX40" fmla="*/ 745067 w 2396067"/>
                <a:gd name="connsiteY40" fmla="*/ 533400 h 550334"/>
                <a:gd name="connsiteX41" fmla="*/ 931334 w 2396067"/>
                <a:gd name="connsiteY41" fmla="*/ 550334 h 550334"/>
                <a:gd name="connsiteX42" fmla="*/ 1981200 w 2396067"/>
                <a:gd name="connsiteY42" fmla="*/ 541867 h 550334"/>
                <a:gd name="connsiteX43" fmla="*/ 2057400 w 2396067"/>
                <a:gd name="connsiteY43" fmla="*/ 499534 h 550334"/>
                <a:gd name="connsiteX44" fmla="*/ 2082800 w 2396067"/>
                <a:gd name="connsiteY44" fmla="*/ 491067 h 550334"/>
                <a:gd name="connsiteX45" fmla="*/ 2150534 w 2396067"/>
                <a:gd name="connsiteY45" fmla="*/ 465667 h 550334"/>
                <a:gd name="connsiteX46" fmla="*/ 2184400 w 2396067"/>
                <a:gd name="connsiteY46" fmla="*/ 440267 h 550334"/>
                <a:gd name="connsiteX47" fmla="*/ 2235200 w 2396067"/>
                <a:gd name="connsiteY47" fmla="*/ 406400 h 550334"/>
                <a:gd name="connsiteX48" fmla="*/ 2277534 w 2396067"/>
                <a:gd name="connsiteY48" fmla="*/ 372534 h 550334"/>
                <a:gd name="connsiteX49" fmla="*/ 2294467 w 2396067"/>
                <a:gd name="connsiteY49" fmla="*/ 355600 h 550334"/>
                <a:gd name="connsiteX50" fmla="*/ 2328334 w 2396067"/>
                <a:gd name="connsiteY50" fmla="*/ 347134 h 550334"/>
                <a:gd name="connsiteX51" fmla="*/ 2370667 w 2396067"/>
                <a:gd name="connsiteY51" fmla="*/ 313267 h 550334"/>
                <a:gd name="connsiteX52" fmla="*/ 2379134 w 2396067"/>
                <a:gd name="connsiteY52" fmla="*/ 287867 h 550334"/>
                <a:gd name="connsiteX53" fmla="*/ 2353734 w 2396067"/>
                <a:gd name="connsiteY53" fmla="*/ 228600 h 550334"/>
                <a:gd name="connsiteX54" fmla="*/ 2336800 w 2396067"/>
                <a:gd name="connsiteY54" fmla="*/ 228600 h 550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2396067" h="550334">
                  <a:moveTo>
                    <a:pt x="2396067" y="262467"/>
                  </a:moveTo>
                  <a:cubicBezTo>
                    <a:pt x="2373489" y="245534"/>
                    <a:pt x="2352105" y="226880"/>
                    <a:pt x="2328334" y="211667"/>
                  </a:cubicBezTo>
                  <a:cubicBezTo>
                    <a:pt x="2281451" y="181662"/>
                    <a:pt x="2232729" y="154617"/>
                    <a:pt x="2184400" y="127000"/>
                  </a:cubicBezTo>
                  <a:cubicBezTo>
                    <a:pt x="2149517" y="107067"/>
                    <a:pt x="2141367" y="107012"/>
                    <a:pt x="2099734" y="93134"/>
                  </a:cubicBezTo>
                  <a:lnTo>
                    <a:pt x="2074334" y="84667"/>
                  </a:lnTo>
                  <a:cubicBezTo>
                    <a:pt x="1949834" y="43166"/>
                    <a:pt x="2057855" y="76441"/>
                    <a:pt x="1735667" y="67734"/>
                  </a:cubicBezTo>
                  <a:cubicBezTo>
                    <a:pt x="1543598" y="46392"/>
                    <a:pt x="1813632" y="74624"/>
                    <a:pt x="1456267" y="50800"/>
                  </a:cubicBezTo>
                  <a:cubicBezTo>
                    <a:pt x="1439138" y="49658"/>
                    <a:pt x="1422357" y="45405"/>
                    <a:pt x="1405467" y="42334"/>
                  </a:cubicBezTo>
                  <a:cubicBezTo>
                    <a:pt x="1391309" y="39760"/>
                    <a:pt x="1377482" y="34971"/>
                    <a:pt x="1363134" y="33867"/>
                  </a:cubicBezTo>
                  <a:cubicBezTo>
                    <a:pt x="1303975" y="29316"/>
                    <a:pt x="1244552" y="29101"/>
                    <a:pt x="1185334" y="25400"/>
                  </a:cubicBezTo>
                  <a:cubicBezTo>
                    <a:pt x="1154222" y="23456"/>
                    <a:pt x="1123218" y="20036"/>
                    <a:pt x="1092200" y="16934"/>
                  </a:cubicBezTo>
                  <a:lnTo>
                    <a:pt x="931334" y="0"/>
                  </a:lnTo>
                  <a:cubicBezTo>
                    <a:pt x="857956" y="2822"/>
                    <a:pt x="784470" y="3582"/>
                    <a:pt x="711200" y="8467"/>
                  </a:cubicBezTo>
                  <a:cubicBezTo>
                    <a:pt x="699590" y="9241"/>
                    <a:pt x="688693" y="14410"/>
                    <a:pt x="677334" y="16934"/>
                  </a:cubicBezTo>
                  <a:cubicBezTo>
                    <a:pt x="627476" y="28013"/>
                    <a:pt x="625899" y="26538"/>
                    <a:pt x="567267" y="33867"/>
                  </a:cubicBezTo>
                  <a:cubicBezTo>
                    <a:pt x="558800" y="36689"/>
                    <a:pt x="550618" y="40584"/>
                    <a:pt x="541867" y="42334"/>
                  </a:cubicBezTo>
                  <a:cubicBezTo>
                    <a:pt x="492632" y="52181"/>
                    <a:pt x="448293" y="52552"/>
                    <a:pt x="397934" y="59267"/>
                  </a:cubicBezTo>
                  <a:cubicBezTo>
                    <a:pt x="383669" y="61169"/>
                    <a:pt x="369759" y="65160"/>
                    <a:pt x="355600" y="67734"/>
                  </a:cubicBezTo>
                  <a:cubicBezTo>
                    <a:pt x="338710" y="70805"/>
                    <a:pt x="321634" y="72833"/>
                    <a:pt x="304800" y="76200"/>
                  </a:cubicBezTo>
                  <a:cubicBezTo>
                    <a:pt x="293390" y="78482"/>
                    <a:pt x="282122" y="81470"/>
                    <a:pt x="270934" y="84667"/>
                  </a:cubicBezTo>
                  <a:cubicBezTo>
                    <a:pt x="262353" y="87119"/>
                    <a:pt x="254285" y="91384"/>
                    <a:pt x="245534" y="93134"/>
                  </a:cubicBezTo>
                  <a:cubicBezTo>
                    <a:pt x="93858" y="123469"/>
                    <a:pt x="252794" y="84968"/>
                    <a:pt x="152400" y="110067"/>
                  </a:cubicBezTo>
                  <a:cubicBezTo>
                    <a:pt x="143933" y="115711"/>
                    <a:pt x="136299" y="122867"/>
                    <a:pt x="127000" y="127000"/>
                  </a:cubicBezTo>
                  <a:cubicBezTo>
                    <a:pt x="110689" y="134249"/>
                    <a:pt x="91052" y="134033"/>
                    <a:pt x="76200" y="143934"/>
                  </a:cubicBezTo>
                  <a:lnTo>
                    <a:pt x="50800" y="160867"/>
                  </a:lnTo>
                  <a:cubicBezTo>
                    <a:pt x="45156" y="169334"/>
                    <a:pt x="41062" y="179072"/>
                    <a:pt x="33867" y="186267"/>
                  </a:cubicBezTo>
                  <a:cubicBezTo>
                    <a:pt x="26672" y="193462"/>
                    <a:pt x="14824" y="195254"/>
                    <a:pt x="8467" y="203200"/>
                  </a:cubicBezTo>
                  <a:cubicBezTo>
                    <a:pt x="2892" y="210169"/>
                    <a:pt x="2822" y="220133"/>
                    <a:pt x="0" y="228600"/>
                  </a:cubicBezTo>
                  <a:cubicBezTo>
                    <a:pt x="2822" y="262467"/>
                    <a:pt x="3975" y="296514"/>
                    <a:pt x="8467" y="330200"/>
                  </a:cubicBezTo>
                  <a:cubicBezTo>
                    <a:pt x="9647" y="339046"/>
                    <a:pt x="12342" y="347947"/>
                    <a:pt x="16934" y="355600"/>
                  </a:cubicBezTo>
                  <a:cubicBezTo>
                    <a:pt x="21041" y="362445"/>
                    <a:pt x="28223" y="366889"/>
                    <a:pt x="33867" y="372534"/>
                  </a:cubicBezTo>
                  <a:cubicBezTo>
                    <a:pt x="36689" y="381001"/>
                    <a:pt x="36023" y="391623"/>
                    <a:pt x="42334" y="397934"/>
                  </a:cubicBezTo>
                  <a:cubicBezTo>
                    <a:pt x="51258" y="406858"/>
                    <a:pt x="65699" y="407866"/>
                    <a:pt x="76200" y="414867"/>
                  </a:cubicBezTo>
                  <a:cubicBezTo>
                    <a:pt x="175424" y="481015"/>
                    <a:pt x="614" y="381307"/>
                    <a:pt x="118534" y="440267"/>
                  </a:cubicBezTo>
                  <a:cubicBezTo>
                    <a:pt x="127635" y="444818"/>
                    <a:pt x="134281" y="453982"/>
                    <a:pt x="143934" y="457200"/>
                  </a:cubicBezTo>
                  <a:cubicBezTo>
                    <a:pt x="160220" y="462629"/>
                    <a:pt x="177861" y="462503"/>
                    <a:pt x="194734" y="465667"/>
                  </a:cubicBezTo>
                  <a:cubicBezTo>
                    <a:pt x="223022" y="470971"/>
                    <a:pt x="251178" y="476956"/>
                    <a:pt x="279400" y="482600"/>
                  </a:cubicBezTo>
                  <a:cubicBezTo>
                    <a:pt x="293511" y="485422"/>
                    <a:pt x="308082" y="486516"/>
                    <a:pt x="321734" y="491067"/>
                  </a:cubicBezTo>
                  <a:cubicBezTo>
                    <a:pt x="330201" y="493889"/>
                    <a:pt x="338422" y="497598"/>
                    <a:pt x="347134" y="499534"/>
                  </a:cubicBezTo>
                  <a:cubicBezTo>
                    <a:pt x="413323" y="514242"/>
                    <a:pt x="566356" y="523472"/>
                    <a:pt x="592667" y="524934"/>
                  </a:cubicBezTo>
                  <a:lnTo>
                    <a:pt x="745067" y="533400"/>
                  </a:lnTo>
                  <a:cubicBezTo>
                    <a:pt x="807237" y="538063"/>
                    <a:pt x="931334" y="550334"/>
                    <a:pt x="931334" y="550334"/>
                  </a:cubicBezTo>
                  <a:lnTo>
                    <a:pt x="1981200" y="541867"/>
                  </a:lnTo>
                  <a:cubicBezTo>
                    <a:pt x="2008393" y="541030"/>
                    <a:pt x="2033827" y="511320"/>
                    <a:pt x="2057400" y="499534"/>
                  </a:cubicBezTo>
                  <a:cubicBezTo>
                    <a:pt x="2065382" y="495543"/>
                    <a:pt x="2074818" y="495058"/>
                    <a:pt x="2082800" y="491067"/>
                  </a:cubicBezTo>
                  <a:cubicBezTo>
                    <a:pt x="2140936" y="461999"/>
                    <a:pt x="2068859" y="482002"/>
                    <a:pt x="2150534" y="465667"/>
                  </a:cubicBezTo>
                  <a:cubicBezTo>
                    <a:pt x="2161823" y="457200"/>
                    <a:pt x="2172840" y="448359"/>
                    <a:pt x="2184400" y="440267"/>
                  </a:cubicBezTo>
                  <a:cubicBezTo>
                    <a:pt x="2201072" y="428596"/>
                    <a:pt x="2220809" y="420790"/>
                    <a:pt x="2235200" y="406400"/>
                  </a:cubicBezTo>
                  <a:cubicBezTo>
                    <a:pt x="2276096" y="365506"/>
                    <a:pt x="2224119" y="415267"/>
                    <a:pt x="2277534" y="372534"/>
                  </a:cubicBezTo>
                  <a:cubicBezTo>
                    <a:pt x="2283767" y="367547"/>
                    <a:pt x="2287327" y="359170"/>
                    <a:pt x="2294467" y="355600"/>
                  </a:cubicBezTo>
                  <a:cubicBezTo>
                    <a:pt x="2304875" y="350396"/>
                    <a:pt x="2317045" y="349956"/>
                    <a:pt x="2328334" y="347134"/>
                  </a:cubicBezTo>
                  <a:cubicBezTo>
                    <a:pt x="2348632" y="286235"/>
                    <a:pt x="2317512" y="355791"/>
                    <a:pt x="2370667" y="313267"/>
                  </a:cubicBezTo>
                  <a:cubicBezTo>
                    <a:pt x="2377636" y="307692"/>
                    <a:pt x="2376312" y="296334"/>
                    <a:pt x="2379134" y="287867"/>
                  </a:cubicBezTo>
                  <a:cubicBezTo>
                    <a:pt x="2374532" y="264859"/>
                    <a:pt x="2377830" y="240648"/>
                    <a:pt x="2353734" y="228600"/>
                  </a:cubicBezTo>
                  <a:cubicBezTo>
                    <a:pt x="2348685" y="226076"/>
                    <a:pt x="2342445" y="228600"/>
                    <a:pt x="2336800" y="228600"/>
                  </a:cubicBezTo>
                </a:path>
              </a:pathLst>
            </a:custGeom>
            <a:ln w="57150" cmpd="sng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904066" y="846667"/>
              <a:ext cx="30031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C[] is a shared variable</a:t>
              </a:r>
            </a:p>
          </p:txBody>
        </p:sp>
        <p:cxnSp>
          <p:nvCxnSpPr>
            <p:cNvPr id="9" name="Straight Arrow Connector 8"/>
            <p:cNvCxnSpPr>
              <a:endCxn id="4" idx="2"/>
            </p:cNvCxnSpPr>
            <p:nvPr/>
          </p:nvCxnSpPr>
          <p:spPr>
            <a:xfrm flipH="1">
              <a:off x="2763977" y="1308332"/>
              <a:ext cx="1367756" cy="969201"/>
            </a:xfrm>
            <a:prstGeom prst="straightConnector1">
              <a:avLst/>
            </a:prstGeom>
            <a:ln w="57150" cmpd="sng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7605184" y="2887138"/>
            <a:ext cx="3077632" cy="2675463"/>
            <a:chOff x="6081184" y="2887137"/>
            <a:chExt cx="3077632" cy="2675463"/>
          </a:xfrm>
        </p:grpSpPr>
        <p:sp>
          <p:nvSpPr>
            <p:cNvPr id="5" name="Freeform 4"/>
            <p:cNvSpPr/>
            <p:nvPr/>
          </p:nvSpPr>
          <p:spPr>
            <a:xfrm>
              <a:off x="6269568" y="5012266"/>
              <a:ext cx="2544232" cy="550334"/>
            </a:xfrm>
            <a:custGeom>
              <a:avLst/>
              <a:gdLst>
                <a:gd name="connsiteX0" fmla="*/ 2396067 w 2396067"/>
                <a:gd name="connsiteY0" fmla="*/ 262467 h 550334"/>
                <a:gd name="connsiteX1" fmla="*/ 2328334 w 2396067"/>
                <a:gd name="connsiteY1" fmla="*/ 211667 h 550334"/>
                <a:gd name="connsiteX2" fmla="*/ 2184400 w 2396067"/>
                <a:gd name="connsiteY2" fmla="*/ 127000 h 550334"/>
                <a:gd name="connsiteX3" fmla="*/ 2099734 w 2396067"/>
                <a:gd name="connsiteY3" fmla="*/ 93134 h 550334"/>
                <a:gd name="connsiteX4" fmla="*/ 2074334 w 2396067"/>
                <a:gd name="connsiteY4" fmla="*/ 84667 h 550334"/>
                <a:gd name="connsiteX5" fmla="*/ 1735667 w 2396067"/>
                <a:gd name="connsiteY5" fmla="*/ 67734 h 550334"/>
                <a:gd name="connsiteX6" fmla="*/ 1456267 w 2396067"/>
                <a:gd name="connsiteY6" fmla="*/ 50800 h 550334"/>
                <a:gd name="connsiteX7" fmla="*/ 1405467 w 2396067"/>
                <a:gd name="connsiteY7" fmla="*/ 42334 h 550334"/>
                <a:gd name="connsiteX8" fmla="*/ 1363134 w 2396067"/>
                <a:gd name="connsiteY8" fmla="*/ 33867 h 550334"/>
                <a:gd name="connsiteX9" fmla="*/ 1185334 w 2396067"/>
                <a:gd name="connsiteY9" fmla="*/ 25400 h 550334"/>
                <a:gd name="connsiteX10" fmla="*/ 1092200 w 2396067"/>
                <a:gd name="connsiteY10" fmla="*/ 16934 h 550334"/>
                <a:gd name="connsiteX11" fmla="*/ 931334 w 2396067"/>
                <a:gd name="connsiteY11" fmla="*/ 0 h 550334"/>
                <a:gd name="connsiteX12" fmla="*/ 711200 w 2396067"/>
                <a:gd name="connsiteY12" fmla="*/ 8467 h 550334"/>
                <a:gd name="connsiteX13" fmla="*/ 677334 w 2396067"/>
                <a:gd name="connsiteY13" fmla="*/ 16934 h 550334"/>
                <a:gd name="connsiteX14" fmla="*/ 567267 w 2396067"/>
                <a:gd name="connsiteY14" fmla="*/ 33867 h 550334"/>
                <a:gd name="connsiteX15" fmla="*/ 541867 w 2396067"/>
                <a:gd name="connsiteY15" fmla="*/ 42334 h 550334"/>
                <a:gd name="connsiteX16" fmla="*/ 397934 w 2396067"/>
                <a:gd name="connsiteY16" fmla="*/ 59267 h 550334"/>
                <a:gd name="connsiteX17" fmla="*/ 355600 w 2396067"/>
                <a:gd name="connsiteY17" fmla="*/ 67734 h 550334"/>
                <a:gd name="connsiteX18" fmla="*/ 304800 w 2396067"/>
                <a:gd name="connsiteY18" fmla="*/ 76200 h 550334"/>
                <a:gd name="connsiteX19" fmla="*/ 270934 w 2396067"/>
                <a:gd name="connsiteY19" fmla="*/ 84667 h 550334"/>
                <a:gd name="connsiteX20" fmla="*/ 245534 w 2396067"/>
                <a:gd name="connsiteY20" fmla="*/ 93134 h 550334"/>
                <a:gd name="connsiteX21" fmla="*/ 152400 w 2396067"/>
                <a:gd name="connsiteY21" fmla="*/ 110067 h 550334"/>
                <a:gd name="connsiteX22" fmla="*/ 127000 w 2396067"/>
                <a:gd name="connsiteY22" fmla="*/ 127000 h 550334"/>
                <a:gd name="connsiteX23" fmla="*/ 76200 w 2396067"/>
                <a:gd name="connsiteY23" fmla="*/ 143934 h 550334"/>
                <a:gd name="connsiteX24" fmla="*/ 50800 w 2396067"/>
                <a:gd name="connsiteY24" fmla="*/ 160867 h 550334"/>
                <a:gd name="connsiteX25" fmla="*/ 33867 w 2396067"/>
                <a:gd name="connsiteY25" fmla="*/ 186267 h 550334"/>
                <a:gd name="connsiteX26" fmla="*/ 8467 w 2396067"/>
                <a:gd name="connsiteY26" fmla="*/ 203200 h 550334"/>
                <a:gd name="connsiteX27" fmla="*/ 0 w 2396067"/>
                <a:gd name="connsiteY27" fmla="*/ 228600 h 550334"/>
                <a:gd name="connsiteX28" fmla="*/ 8467 w 2396067"/>
                <a:gd name="connsiteY28" fmla="*/ 330200 h 550334"/>
                <a:gd name="connsiteX29" fmla="*/ 16934 w 2396067"/>
                <a:gd name="connsiteY29" fmla="*/ 355600 h 550334"/>
                <a:gd name="connsiteX30" fmla="*/ 33867 w 2396067"/>
                <a:gd name="connsiteY30" fmla="*/ 372534 h 550334"/>
                <a:gd name="connsiteX31" fmla="*/ 42334 w 2396067"/>
                <a:gd name="connsiteY31" fmla="*/ 397934 h 550334"/>
                <a:gd name="connsiteX32" fmla="*/ 76200 w 2396067"/>
                <a:gd name="connsiteY32" fmla="*/ 414867 h 550334"/>
                <a:gd name="connsiteX33" fmla="*/ 118534 w 2396067"/>
                <a:gd name="connsiteY33" fmla="*/ 440267 h 550334"/>
                <a:gd name="connsiteX34" fmla="*/ 143934 w 2396067"/>
                <a:gd name="connsiteY34" fmla="*/ 457200 h 550334"/>
                <a:gd name="connsiteX35" fmla="*/ 194734 w 2396067"/>
                <a:gd name="connsiteY35" fmla="*/ 465667 h 550334"/>
                <a:gd name="connsiteX36" fmla="*/ 279400 w 2396067"/>
                <a:gd name="connsiteY36" fmla="*/ 482600 h 550334"/>
                <a:gd name="connsiteX37" fmla="*/ 321734 w 2396067"/>
                <a:gd name="connsiteY37" fmla="*/ 491067 h 550334"/>
                <a:gd name="connsiteX38" fmla="*/ 347134 w 2396067"/>
                <a:gd name="connsiteY38" fmla="*/ 499534 h 550334"/>
                <a:gd name="connsiteX39" fmla="*/ 592667 w 2396067"/>
                <a:gd name="connsiteY39" fmla="*/ 524934 h 550334"/>
                <a:gd name="connsiteX40" fmla="*/ 745067 w 2396067"/>
                <a:gd name="connsiteY40" fmla="*/ 533400 h 550334"/>
                <a:gd name="connsiteX41" fmla="*/ 931334 w 2396067"/>
                <a:gd name="connsiteY41" fmla="*/ 550334 h 550334"/>
                <a:gd name="connsiteX42" fmla="*/ 1981200 w 2396067"/>
                <a:gd name="connsiteY42" fmla="*/ 541867 h 550334"/>
                <a:gd name="connsiteX43" fmla="*/ 2057400 w 2396067"/>
                <a:gd name="connsiteY43" fmla="*/ 499534 h 550334"/>
                <a:gd name="connsiteX44" fmla="*/ 2082800 w 2396067"/>
                <a:gd name="connsiteY44" fmla="*/ 491067 h 550334"/>
                <a:gd name="connsiteX45" fmla="*/ 2150534 w 2396067"/>
                <a:gd name="connsiteY45" fmla="*/ 465667 h 550334"/>
                <a:gd name="connsiteX46" fmla="*/ 2184400 w 2396067"/>
                <a:gd name="connsiteY46" fmla="*/ 440267 h 550334"/>
                <a:gd name="connsiteX47" fmla="*/ 2235200 w 2396067"/>
                <a:gd name="connsiteY47" fmla="*/ 406400 h 550334"/>
                <a:gd name="connsiteX48" fmla="*/ 2277534 w 2396067"/>
                <a:gd name="connsiteY48" fmla="*/ 372534 h 550334"/>
                <a:gd name="connsiteX49" fmla="*/ 2294467 w 2396067"/>
                <a:gd name="connsiteY49" fmla="*/ 355600 h 550334"/>
                <a:gd name="connsiteX50" fmla="*/ 2328334 w 2396067"/>
                <a:gd name="connsiteY50" fmla="*/ 347134 h 550334"/>
                <a:gd name="connsiteX51" fmla="*/ 2370667 w 2396067"/>
                <a:gd name="connsiteY51" fmla="*/ 313267 h 550334"/>
                <a:gd name="connsiteX52" fmla="*/ 2379134 w 2396067"/>
                <a:gd name="connsiteY52" fmla="*/ 287867 h 550334"/>
                <a:gd name="connsiteX53" fmla="*/ 2353734 w 2396067"/>
                <a:gd name="connsiteY53" fmla="*/ 228600 h 550334"/>
                <a:gd name="connsiteX54" fmla="*/ 2336800 w 2396067"/>
                <a:gd name="connsiteY54" fmla="*/ 228600 h 550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2396067" h="550334">
                  <a:moveTo>
                    <a:pt x="2396067" y="262467"/>
                  </a:moveTo>
                  <a:cubicBezTo>
                    <a:pt x="2373489" y="245534"/>
                    <a:pt x="2352105" y="226880"/>
                    <a:pt x="2328334" y="211667"/>
                  </a:cubicBezTo>
                  <a:cubicBezTo>
                    <a:pt x="2281451" y="181662"/>
                    <a:pt x="2232729" y="154617"/>
                    <a:pt x="2184400" y="127000"/>
                  </a:cubicBezTo>
                  <a:cubicBezTo>
                    <a:pt x="2149517" y="107067"/>
                    <a:pt x="2141367" y="107012"/>
                    <a:pt x="2099734" y="93134"/>
                  </a:cubicBezTo>
                  <a:lnTo>
                    <a:pt x="2074334" y="84667"/>
                  </a:lnTo>
                  <a:cubicBezTo>
                    <a:pt x="1949834" y="43166"/>
                    <a:pt x="2057855" y="76441"/>
                    <a:pt x="1735667" y="67734"/>
                  </a:cubicBezTo>
                  <a:cubicBezTo>
                    <a:pt x="1543598" y="46392"/>
                    <a:pt x="1813632" y="74624"/>
                    <a:pt x="1456267" y="50800"/>
                  </a:cubicBezTo>
                  <a:cubicBezTo>
                    <a:pt x="1439138" y="49658"/>
                    <a:pt x="1422357" y="45405"/>
                    <a:pt x="1405467" y="42334"/>
                  </a:cubicBezTo>
                  <a:cubicBezTo>
                    <a:pt x="1391309" y="39760"/>
                    <a:pt x="1377482" y="34971"/>
                    <a:pt x="1363134" y="33867"/>
                  </a:cubicBezTo>
                  <a:cubicBezTo>
                    <a:pt x="1303975" y="29316"/>
                    <a:pt x="1244552" y="29101"/>
                    <a:pt x="1185334" y="25400"/>
                  </a:cubicBezTo>
                  <a:cubicBezTo>
                    <a:pt x="1154222" y="23456"/>
                    <a:pt x="1123218" y="20036"/>
                    <a:pt x="1092200" y="16934"/>
                  </a:cubicBezTo>
                  <a:lnTo>
                    <a:pt x="931334" y="0"/>
                  </a:lnTo>
                  <a:cubicBezTo>
                    <a:pt x="857956" y="2822"/>
                    <a:pt x="784470" y="3582"/>
                    <a:pt x="711200" y="8467"/>
                  </a:cubicBezTo>
                  <a:cubicBezTo>
                    <a:pt x="699590" y="9241"/>
                    <a:pt x="688693" y="14410"/>
                    <a:pt x="677334" y="16934"/>
                  </a:cubicBezTo>
                  <a:cubicBezTo>
                    <a:pt x="627476" y="28013"/>
                    <a:pt x="625899" y="26538"/>
                    <a:pt x="567267" y="33867"/>
                  </a:cubicBezTo>
                  <a:cubicBezTo>
                    <a:pt x="558800" y="36689"/>
                    <a:pt x="550618" y="40584"/>
                    <a:pt x="541867" y="42334"/>
                  </a:cubicBezTo>
                  <a:cubicBezTo>
                    <a:pt x="492632" y="52181"/>
                    <a:pt x="448293" y="52552"/>
                    <a:pt x="397934" y="59267"/>
                  </a:cubicBezTo>
                  <a:cubicBezTo>
                    <a:pt x="383669" y="61169"/>
                    <a:pt x="369759" y="65160"/>
                    <a:pt x="355600" y="67734"/>
                  </a:cubicBezTo>
                  <a:cubicBezTo>
                    <a:pt x="338710" y="70805"/>
                    <a:pt x="321634" y="72833"/>
                    <a:pt x="304800" y="76200"/>
                  </a:cubicBezTo>
                  <a:cubicBezTo>
                    <a:pt x="293390" y="78482"/>
                    <a:pt x="282122" y="81470"/>
                    <a:pt x="270934" y="84667"/>
                  </a:cubicBezTo>
                  <a:cubicBezTo>
                    <a:pt x="262353" y="87119"/>
                    <a:pt x="254285" y="91384"/>
                    <a:pt x="245534" y="93134"/>
                  </a:cubicBezTo>
                  <a:cubicBezTo>
                    <a:pt x="93858" y="123469"/>
                    <a:pt x="252794" y="84968"/>
                    <a:pt x="152400" y="110067"/>
                  </a:cubicBezTo>
                  <a:cubicBezTo>
                    <a:pt x="143933" y="115711"/>
                    <a:pt x="136299" y="122867"/>
                    <a:pt x="127000" y="127000"/>
                  </a:cubicBezTo>
                  <a:cubicBezTo>
                    <a:pt x="110689" y="134249"/>
                    <a:pt x="91052" y="134033"/>
                    <a:pt x="76200" y="143934"/>
                  </a:cubicBezTo>
                  <a:lnTo>
                    <a:pt x="50800" y="160867"/>
                  </a:lnTo>
                  <a:cubicBezTo>
                    <a:pt x="45156" y="169334"/>
                    <a:pt x="41062" y="179072"/>
                    <a:pt x="33867" y="186267"/>
                  </a:cubicBezTo>
                  <a:cubicBezTo>
                    <a:pt x="26672" y="193462"/>
                    <a:pt x="14824" y="195254"/>
                    <a:pt x="8467" y="203200"/>
                  </a:cubicBezTo>
                  <a:cubicBezTo>
                    <a:pt x="2892" y="210169"/>
                    <a:pt x="2822" y="220133"/>
                    <a:pt x="0" y="228600"/>
                  </a:cubicBezTo>
                  <a:cubicBezTo>
                    <a:pt x="2822" y="262467"/>
                    <a:pt x="3975" y="296514"/>
                    <a:pt x="8467" y="330200"/>
                  </a:cubicBezTo>
                  <a:cubicBezTo>
                    <a:pt x="9647" y="339046"/>
                    <a:pt x="12342" y="347947"/>
                    <a:pt x="16934" y="355600"/>
                  </a:cubicBezTo>
                  <a:cubicBezTo>
                    <a:pt x="21041" y="362445"/>
                    <a:pt x="28223" y="366889"/>
                    <a:pt x="33867" y="372534"/>
                  </a:cubicBezTo>
                  <a:cubicBezTo>
                    <a:pt x="36689" y="381001"/>
                    <a:pt x="36023" y="391623"/>
                    <a:pt x="42334" y="397934"/>
                  </a:cubicBezTo>
                  <a:cubicBezTo>
                    <a:pt x="51258" y="406858"/>
                    <a:pt x="65699" y="407866"/>
                    <a:pt x="76200" y="414867"/>
                  </a:cubicBezTo>
                  <a:cubicBezTo>
                    <a:pt x="175424" y="481015"/>
                    <a:pt x="614" y="381307"/>
                    <a:pt x="118534" y="440267"/>
                  </a:cubicBezTo>
                  <a:cubicBezTo>
                    <a:pt x="127635" y="444818"/>
                    <a:pt x="134281" y="453982"/>
                    <a:pt x="143934" y="457200"/>
                  </a:cubicBezTo>
                  <a:cubicBezTo>
                    <a:pt x="160220" y="462629"/>
                    <a:pt x="177861" y="462503"/>
                    <a:pt x="194734" y="465667"/>
                  </a:cubicBezTo>
                  <a:cubicBezTo>
                    <a:pt x="223022" y="470971"/>
                    <a:pt x="251178" y="476956"/>
                    <a:pt x="279400" y="482600"/>
                  </a:cubicBezTo>
                  <a:cubicBezTo>
                    <a:pt x="293511" y="485422"/>
                    <a:pt x="308082" y="486516"/>
                    <a:pt x="321734" y="491067"/>
                  </a:cubicBezTo>
                  <a:cubicBezTo>
                    <a:pt x="330201" y="493889"/>
                    <a:pt x="338422" y="497598"/>
                    <a:pt x="347134" y="499534"/>
                  </a:cubicBezTo>
                  <a:cubicBezTo>
                    <a:pt x="413323" y="514242"/>
                    <a:pt x="566356" y="523472"/>
                    <a:pt x="592667" y="524934"/>
                  </a:cubicBezTo>
                  <a:lnTo>
                    <a:pt x="745067" y="533400"/>
                  </a:lnTo>
                  <a:cubicBezTo>
                    <a:pt x="807237" y="538063"/>
                    <a:pt x="931334" y="550334"/>
                    <a:pt x="931334" y="550334"/>
                  </a:cubicBezTo>
                  <a:lnTo>
                    <a:pt x="1981200" y="541867"/>
                  </a:lnTo>
                  <a:cubicBezTo>
                    <a:pt x="2008393" y="541030"/>
                    <a:pt x="2033827" y="511320"/>
                    <a:pt x="2057400" y="499534"/>
                  </a:cubicBezTo>
                  <a:cubicBezTo>
                    <a:pt x="2065382" y="495543"/>
                    <a:pt x="2074818" y="495058"/>
                    <a:pt x="2082800" y="491067"/>
                  </a:cubicBezTo>
                  <a:cubicBezTo>
                    <a:pt x="2140936" y="461999"/>
                    <a:pt x="2068859" y="482002"/>
                    <a:pt x="2150534" y="465667"/>
                  </a:cubicBezTo>
                  <a:cubicBezTo>
                    <a:pt x="2161823" y="457200"/>
                    <a:pt x="2172840" y="448359"/>
                    <a:pt x="2184400" y="440267"/>
                  </a:cubicBezTo>
                  <a:cubicBezTo>
                    <a:pt x="2201072" y="428596"/>
                    <a:pt x="2220809" y="420790"/>
                    <a:pt x="2235200" y="406400"/>
                  </a:cubicBezTo>
                  <a:cubicBezTo>
                    <a:pt x="2276096" y="365506"/>
                    <a:pt x="2224119" y="415267"/>
                    <a:pt x="2277534" y="372534"/>
                  </a:cubicBezTo>
                  <a:cubicBezTo>
                    <a:pt x="2283767" y="367547"/>
                    <a:pt x="2287327" y="359170"/>
                    <a:pt x="2294467" y="355600"/>
                  </a:cubicBezTo>
                  <a:cubicBezTo>
                    <a:pt x="2304875" y="350396"/>
                    <a:pt x="2317045" y="349956"/>
                    <a:pt x="2328334" y="347134"/>
                  </a:cubicBezTo>
                  <a:cubicBezTo>
                    <a:pt x="2348632" y="286235"/>
                    <a:pt x="2317512" y="355791"/>
                    <a:pt x="2370667" y="313267"/>
                  </a:cubicBezTo>
                  <a:cubicBezTo>
                    <a:pt x="2377636" y="307692"/>
                    <a:pt x="2376312" y="296334"/>
                    <a:pt x="2379134" y="287867"/>
                  </a:cubicBezTo>
                  <a:cubicBezTo>
                    <a:pt x="2374532" y="264859"/>
                    <a:pt x="2377830" y="240648"/>
                    <a:pt x="2353734" y="228600"/>
                  </a:cubicBezTo>
                  <a:cubicBezTo>
                    <a:pt x="2348685" y="226076"/>
                    <a:pt x="2342445" y="228600"/>
                    <a:pt x="2336800" y="228600"/>
                  </a:cubicBezTo>
                </a:path>
              </a:pathLst>
            </a:custGeom>
            <a:ln w="57150" cmpd="sng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081184" y="2887137"/>
              <a:ext cx="3077632" cy="1200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Each thread reads and modifies its own separate element of C</a:t>
              </a: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H="1">
              <a:off x="7306344" y="4087465"/>
              <a:ext cx="254389" cy="907934"/>
            </a:xfrm>
            <a:prstGeom prst="straightConnector1">
              <a:avLst/>
            </a:prstGeom>
            <a:ln w="57150" cmpd="sng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57296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88" name="Rectangle 20"/>
          <p:cNvSpPr>
            <a:spLocks noGrp="1" noChangeArrowheads="1"/>
          </p:cNvSpPr>
          <p:nvPr>
            <p:ph type="title"/>
          </p:nvPr>
        </p:nvSpPr>
        <p:spPr>
          <a:xfrm>
            <a:off x="1981200" y="-65562"/>
            <a:ext cx="8229600" cy="776762"/>
          </a:xfrm>
        </p:spPr>
        <p:txBody>
          <a:bodyPr>
            <a:normAutofit/>
          </a:bodyPr>
          <a:lstStyle/>
          <a:p>
            <a:r>
              <a:rPr lang="en-US" dirty="0"/>
              <a:t>False Sharing</a:t>
            </a:r>
          </a:p>
        </p:txBody>
      </p:sp>
      <p:sp>
        <p:nvSpPr>
          <p:cNvPr id="160770" name="Rectangle 2"/>
          <p:cNvSpPr>
            <a:spLocks noChangeArrowheads="1"/>
          </p:cNvSpPr>
          <p:nvPr/>
        </p:nvSpPr>
        <p:spPr bwMode="auto">
          <a:xfrm>
            <a:off x="1699503" y="2217215"/>
            <a:ext cx="2415297" cy="7386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lIns="90487" tIns="44450" rIns="90487" bIns="44450" anchor="t" anchorCtr="0"/>
          <a:lstStyle/>
          <a:p>
            <a:pPr algn="ctr"/>
            <a:r>
              <a:rPr lang="en-US" sz="2000"/>
              <a:t>CPU</a:t>
            </a:r>
          </a:p>
        </p:txBody>
      </p:sp>
      <p:sp>
        <p:nvSpPr>
          <p:cNvPr id="160773" name="Rectangle 5"/>
          <p:cNvSpPr>
            <a:spLocks noChangeArrowheads="1"/>
          </p:cNvSpPr>
          <p:nvPr/>
        </p:nvSpPr>
        <p:spPr bwMode="auto">
          <a:xfrm>
            <a:off x="1699502" y="2955879"/>
            <a:ext cx="2415298" cy="1037845"/>
          </a:xfrm>
          <a:prstGeom prst="rect">
            <a:avLst/>
          </a:prstGeom>
          <a:solidFill>
            <a:srgbClr val="0033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 anchor="t" anchorCtr="0"/>
          <a:lstStyle/>
          <a:p>
            <a:pPr algn="ctr"/>
            <a:r>
              <a:rPr lang="en-US" sz="2000">
                <a:solidFill>
                  <a:schemeClr val="bg1"/>
                </a:solidFill>
              </a:rPr>
              <a:t>cache</a:t>
            </a:r>
          </a:p>
        </p:txBody>
      </p:sp>
      <p:sp>
        <p:nvSpPr>
          <p:cNvPr id="160777" name="Rectangle 9"/>
          <p:cNvSpPr>
            <a:spLocks noChangeArrowheads="1"/>
          </p:cNvSpPr>
          <p:nvPr/>
        </p:nvSpPr>
        <p:spPr bwMode="auto">
          <a:xfrm>
            <a:off x="3474674" y="5583231"/>
            <a:ext cx="4982473" cy="1215506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 anchor="t" anchorCtr="0"/>
          <a:lstStyle/>
          <a:p>
            <a:pPr algn="ctr"/>
            <a:r>
              <a:rPr lang="en-US" sz="2000" dirty="0"/>
              <a:t>main memory</a:t>
            </a:r>
          </a:p>
        </p:txBody>
      </p:sp>
      <p:sp>
        <p:nvSpPr>
          <p:cNvPr id="160780" name="Rectangle 12"/>
          <p:cNvSpPr>
            <a:spLocks noChangeArrowheads="1"/>
          </p:cNvSpPr>
          <p:nvPr/>
        </p:nvSpPr>
        <p:spPr bwMode="auto">
          <a:xfrm>
            <a:off x="9323668" y="2583245"/>
            <a:ext cx="1147749" cy="766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ctr"/>
            <a:r>
              <a:rPr lang="en-US" sz="4400" b="1" dirty="0"/>
              <a:t>.  .  .</a:t>
            </a:r>
          </a:p>
        </p:txBody>
      </p:sp>
      <p:sp>
        <p:nvSpPr>
          <p:cNvPr id="160782" name="Line 14"/>
          <p:cNvSpPr>
            <a:spLocks noChangeShapeType="1"/>
          </p:cNvSpPr>
          <p:nvPr/>
        </p:nvSpPr>
        <p:spPr bwMode="auto">
          <a:xfrm flipH="1">
            <a:off x="2886244" y="3999724"/>
            <a:ext cx="0" cy="561003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785" name="Line 17"/>
          <p:cNvSpPr>
            <a:spLocks noChangeShapeType="1"/>
          </p:cNvSpPr>
          <p:nvPr/>
        </p:nvSpPr>
        <p:spPr bwMode="auto">
          <a:xfrm flipH="1">
            <a:off x="4377778" y="5134429"/>
            <a:ext cx="0" cy="448802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794" name="Line 26"/>
          <p:cNvSpPr>
            <a:spLocks noChangeShapeType="1"/>
          </p:cNvSpPr>
          <p:nvPr/>
        </p:nvSpPr>
        <p:spPr bwMode="auto">
          <a:xfrm flipH="1">
            <a:off x="7527352" y="5134429"/>
            <a:ext cx="0" cy="448802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3474674" y="6265507"/>
            <a:ext cx="4982473" cy="338554"/>
            <a:chOff x="1950673" y="5511969"/>
            <a:chExt cx="4982473" cy="338554"/>
          </a:xfrm>
        </p:grpSpPr>
        <p:sp>
          <p:nvSpPr>
            <p:cNvPr id="3" name="TextBox 2"/>
            <p:cNvSpPr txBox="1"/>
            <p:nvPr/>
          </p:nvSpPr>
          <p:spPr>
            <a:xfrm>
              <a:off x="2955238" y="5511969"/>
              <a:ext cx="1003439" cy="338554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0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C[1]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950673" y="5511969"/>
              <a:ext cx="1003439" cy="338554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C[0]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945977" y="5511969"/>
              <a:ext cx="1003439" cy="338554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C[2]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937842" y="5511969"/>
              <a:ext cx="1003439" cy="338554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C[3]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929707" y="5511969"/>
              <a:ext cx="1003439" cy="338554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C[4]</a:t>
              </a: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8513711" y="6234560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block</a:t>
            </a:r>
          </a:p>
        </p:txBody>
      </p:sp>
      <p:sp>
        <p:nvSpPr>
          <p:cNvPr id="33" name="Rectangle 2"/>
          <p:cNvSpPr>
            <a:spLocks noChangeArrowheads="1"/>
          </p:cNvSpPr>
          <p:nvPr/>
        </p:nvSpPr>
        <p:spPr bwMode="auto">
          <a:xfrm>
            <a:off x="4225373" y="2231067"/>
            <a:ext cx="2415297" cy="7386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lIns="90487" tIns="44450" rIns="90487" bIns="44450" anchor="t" anchorCtr="0"/>
          <a:lstStyle/>
          <a:p>
            <a:pPr algn="ctr"/>
            <a:r>
              <a:rPr lang="en-US" sz="2000"/>
              <a:t>CPU</a:t>
            </a:r>
          </a:p>
        </p:txBody>
      </p:sp>
      <p:sp>
        <p:nvSpPr>
          <p:cNvPr id="34" name="Rectangle 5"/>
          <p:cNvSpPr>
            <a:spLocks noChangeArrowheads="1"/>
          </p:cNvSpPr>
          <p:nvPr/>
        </p:nvSpPr>
        <p:spPr bwMode="auto">
          <a:xfrm>
            <a:off x="4225372" y="2969731"/>
            <a:ext cx="2415298" cy="1037845"/>
          </a:xfrm>
          <a:prstGeom prst="rect">
            <a:avLst/>
          </a:prstGeom>
          <a:solidFill>
            <a:srgbClr val="0033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 anchor="t" anchorCtr="0"/>
          <a:lstStyle/>
          <a:p>
            <a:pPr algn="ctr"/>
            <a:r>
              <a:rPr lang="en-US" sz="2000">
                <a:solidFill>
                  <a:schemeClr val="bg1"/>
                </a:solidFill>
              </a:rPr>
              <a:t>cache</a:t>
            </a:r>
          </a:p>
        </p:txBody>
      </p:sp>
      <p:sp>
        <p:nvSpPr>
          <p:cNvPr id="35" name="Line 14"/>
          <p:cNvSpPr>
            <a:spLocks noChangeShapeType="1"/>
          </p:cNvSpPr>
          <p:nvPr/>
        </p:nvSpPr>
        <p:spPr bwMode="auto">
          <a:xfrm flipH="1">
            <a:off x="5412114" y="4013576"/>
            <a:ext cx="0" cy="561003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776" name="Rectangle 8"/>
          <p:cNvSpPr>
            <a:spLocks noChangeArrowheads="1"/>
          </p:cNvSpPr>
          <p:nvPr/>
        </p:nvSpPr>
        <p:spPr bwMode="auto">
          <a:xfrm>
            <a:off x="2278063" y="4573427"/>
            <a:ext cx="7246937" cy="542303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interconnection network (e.g., bus)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65483" y="690890"/>
            <a:ext cx="87384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urier"/>
                <a:cs typeface="Courier"/>
              </a:rPr>
              <a:t>for (</a:t>
            </a:r>
            <a:r>
              <a:rPr lang="en-US" sz="2400" dirty="0" err="1">
                <a:latin typeface="Courier"/>
                <a:cs typeface="Courier"/>
              </a:rPr>
              <a:t>i</a:t>
            </a:r>
            <a:r>
              <a:rPr lang="en-US" sz="2400" dirty="0">
                <a:latin typeface="Courier"/>
                <a:cs typeface="Courier"/>
              </a:rPr>
              <a:t>=id, C[id]=0.0; </a:t>
            </a:r>
            <a:r>
              <a:rPr lang="en-US" sz="2400" dirty="0" err="1">
                <a:latin typeface="Courier"/>
                <a:cs typeface="Courier"/>
              </a:rPr>
              <a:t>i</a:t>
            </a:r>
            <a:r>
              <a:rPr lang="en-US" sz="2400" dirty="0">
                <a:latin typeface="Courier"/>
                <a:cs typeface="Courier"/>
              </a:rPr>
              <a:t>&lt;NUM_ELEM; </a:t>
            </a:r>
            <a:r>
              <a:rPr lang="en-US" sz="2400" dirty="0" err="1">
                <a:latin typeface="Courier"/>
                <a:cs typeface="Courier"/>
              </a:rPr>
              <a:t>i</a:t>
            </a:r>
            <a:r>
              <a:rPr lang="en-US" sz="2400" dirty="0">
                <a:latin typeface="Courier"/>
                <a:cs typeface="Courier"/>
              </a:rPr>
              <a:t>+=</a:t>
            </a:r>
            <a:r>
              <a:rPr lang="en-US" sz="2400" dirty="0" err="1">
                <a:latin typeface="Courier"/>
                <a:cs typeface="Courier"/>
              </a:rPr>
              <a:t>nthrds</a:t>
            </a:r>
            <a:r>
              <a:rPr lang="en-US" sz="2400" dirty="0">
                <a:latin typeface="Courier"/>
                <a:cs typeface="Courier"/>
              </a:rPr>
              <a:t>)</a:t>
            </a:r>
          </a:p>
          <a:p>
            <a:r>
              <a:rPr lang="en-US" sz="2400" dirty="0">
                <a:latin typeface="Courier"/>
                <a:cs typeface="Courier"/>
              </a:rPr>
              <a:t>	C[id] += A[</a:t>
            </a:r>
            <a:r>
              <a:rPr lang="en-US" sz="2400" dirty="0" err="1">
                <a:latin typeface="Courier"/>
                <a:cs typeface="Courier"/>
              </a:rPr>
              <a:t>i</a:t>
            </a:r>
            <a:r>
              <a:rPr lang="en-US" sz="2400" dirty="0">
                <a:latin typeface="Courier"/>
                <a:cs typeface="Courier"/>
              </a:rPr>
              <a:t>]*B[</a:t>
            </a:r>
            <a:r>
              <a:rPr lang="en-US" sz="2400" dirty="0" err="1">
                <a:latin typeface="Courier"/>
                <a:cs typeface="Courier"/>
              </a:rPr>
              <a:t>i</a:t>
            </a:r>
            <a:r>
              <a:rPr lang="en-US" sz="2400" dirty="0">
                <a:latin typeface="Courier"/>
                <a:cs typeface="Courier"/>
              </a:rPr>
              <a:t>];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1699503" y="3370090"/>
            <a:ext cx="2415298" cy="184670"/>
            <a:chOff x="175503" y="3251552"/>
            <a:chExt cx="2415298" cy="184670"/>
          </a:xfrm>
        </p:grpSpPr>
        <p:sp>
          <p:nvSpPr>
            <p:cNvPr id="39" name="TextBox 38"/>
            <p:cNvSpPr txBox="1"/>
            <p:nvPr/>
          </p:nvSpPr>
          <p:spPr>
            <a:xfrm>
              <a:off x="661929" y="3251556"/>
              <a:ext cx="480815" cy="184665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000000"/>
              </a:solidFill>
            </a:ln>
          </p:spPr>
          <p:txBody>
            <a:bodyPr wrap="none" lIns="0" tIns="0" rIns="0" bIns="0" rtlCol="0" anchor="ctr" anchorCtr="0">
              <a:noAutofit/>
            </a:bodyPr>
            <a:lstStyle/>
            <a:p>
              <a:pPr algn="ctr"/>
              <a:r>
                <a:rPr lang="en-US" sz="1200" dirty="0"/>
                <a:t>C[1]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75503" y="3251552"/>
              <a:ext cx="486426" cy="184665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sz="1200" dirty="0"/>
                <a:t>C[0]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142744" y="3251556"/>
              <a:ext cx="486426" cy="18466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sz="1200" dirty="0"/>
                <a:t>C[2]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623560" y="3251556"/>
              <a:ext cx="486426" cy="18466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sz="1200" dirty="0"/>
                <a:t>C[3]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104375" y="3251556"/>
              <a:ext cx="486426" cy="18466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sz="1200" dirty="0"/>
                <a:t>C[4]</a:t>
              </a: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4225371" y="3700575"/>
            <a:ext cx="2415298" cy="184670"/>
            <a:chOff x="175503" y="3251552"/>
            <a:chExt cx="2415298" cy="184670"/>
          </a:xfrm>
        </p:grpSpPr>
        <p:sp>
          <p:nvSpPr>
            <p:cNvPr id="45" name="TextBox 44"/>
            <p:cNvSpPr txBox="1"/>
            <p:nvPr/>
          </p:nvSpPr>
          <p:spPr>
            <a:xfrm>
              <a:off x="661929" y="3251556"/>
              <a:ext cx="480815" cy="184665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000000"/>
              </a:solidFill>
            </a:ln>
          </p:spPr>
          <p:txBody>
            <a:bodyPr wrap="none" lIns="0" tIns="0" rIns="0" bIns="0" rtlCol="0" anchor="ctr" anchorCtr="0">
              <a:noAutofit/>
            </a:bodyPr>
            <a:lstStyle/>
            <a:p>
              <a:pPr algn="ctr"/>
              <a:r>
                <a:rPr lang="en-US" sz="1200" dirty="0"/>
                <a:t>C[1]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75503" y="3251552"/>
              <a:ext cx="486426" cy="184665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sz="1200" dirty="0"/>
                <a:t>C[0]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142744" y="3251556"/>
              <a:ext cx="486426" cy="18466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sz="1200" dirty="0"/>
                <a:t>C[2]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1623560" y="3251556"/>
              <a:ext cx="486426" cy="18466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sz="1200" dirty="0"/>
                <a:t>C[3]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104375" y="3251556"/>
              <a:ext cx="486426" cy="18466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sz="1200" dirty="0"/>
                <a:t>C[4]</a:t>
              </a:r>
            </a:p>
          </p:txBody>
        </p:sp>
      </p:grpSp>
      <p:sp>
        <p:nvSpPr>
          <p:cNvPr id="56" name="Rectangle 2"/>
          <p:cNvSpPr>
            <a:spLocks noChangeArrowheads="1"/>
          </p:cNvSpPr>
          <p:nvPr/>
        </p:nvSpPr>
        <p:spPr bwMode="auto">
          <a:xfrm>
            <a:off x="6783216" y="2231599"/>
            <a:ext cx="2415297" cy="7386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lIns="90487" tIns="44450" rIns="90487" bIns="44450" anchor="t" anchorCtr="0"/>
          <a:lstStyle/>
          <a:p>
            <a:pPr algn="ctr"/>
            <a:r>
              <a:rPr lang="en-US" sz="2000"/>
              <a:t>CPU</a:t>
            </a:r>
          </a:p>
        </p:txBody>
      </p:sp>
      <p:sp>
        <p:nvSpPr>
          <p:cNvPr id="57" name="Rectangle 5"/>
          <p:cNvSpPr>
            <a:spLocks noChangeArrowheads="1"/>
          </p:cNvSpPr>
          <p:nvPr/>
        </p:nvSpPr>
        <p:spPr bwMode="auto">
          <a:xfrm>
            <a:off x="6783215" y="2970263"/>
            <a:ext cx="2415298" cy="1037845"/>
          </a:xfrm>
          <a:prstGeom prst="rect">
            <a:avLst/>
          </a:prstGeom>
          <a:solidFill>
            <a:srgbClr val="0033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 anchor="t" anchorCtr="0"/>
          <a:lstStyle/>
          <a:p>
            <a:pPr algn="ctr"/>
            <a:r>
              <a:rPr lang="en-US" sz="2000">
                <a:solidFill>
                  <a:schemeClr val="bg1"/>
                </a:solidFill>
              </a:rPr>
              <a:t>cache</a:t>
            </a:r>
          </a:p>
        </p:txBody>
      </p:sp>
      <p:sp>
        <p:nvSpPr>
          <p:cNvPr id="58" name="Line 14"/>
          <p:cNvSpPr>
            <a:spLocks noChangeShapeType="1"/>
          </p:cNvSpPr>
          <p:nvPr/>
        </p:nvSpPr>
        <p:spPr bwMode="auto">
          <a:xfrm flipH="1">
            <a:off x="7969957" y="4014108"/>
            <a:ext cx="0" cy="561003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9" name="Group 58"/>
          <p:cNvGrpSpPr/>
          <p:nvPr/>
        </p:nvGrpSpPr>
        <p:grpSpPr>
          <a:xfrm>
            <a:off x="6783214" y="3523300"/>
            <a:ext cx="2415298" cy="184670"/>
            <a:chOff x="175503" y="3251552"/>
            <a:chExt cx="2415298" cy="184670"/>
          </a:xfrm>
        </p:grpSpPr>
        <p:sp>
          <p:nvSpPr>
            <p:cNvPr id="60" name="TextBox 59"/>
            <p:cNvSpPr txBox="1"/>
            <p:nvPr/>
          </p:nvSpPr>
          <p:spPr>
            <a:xfrm>
              <a:off x="661929" y="3251556"/>
              <a:ext cx="480815" cy="184665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000000"/>
              </a:solidFill>
            </a:ln>
          </p:spPr>
          <p:txBody>
            <a:bodyPr wrap="none" lIns="0" tIns="0" rIns="0" bIns="0" rtlCol="0" anchor="ctr" anchorCtr="0">
              <a:noAutofit/>
            </a:bodyPr>
            <a:lstStyle/>
            <a:p>
              <a:pPr algn="ctr"/>
              <a:r>
                <a:rPr lang="en-US" sz="1200" dirty="0"/>
                <a:t>C[1]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175503" y="3251552"/>
              <a:ext cx="486426" cy="184665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sz="1200" dirty="0"/>
                <a:t>C[0]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142744" y="3251556"/>
              <a:ext cx="486426" cy="18466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sz="1200" dirty="0"/>
                <a:t>C[2]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1623560" y="3251556"/>
              <a:ext cx="486426" cy="18466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sz="1200" dirty="0"/>
                <a:t>C[3]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2104375" y="3251556"/>
              <a:ext cx="486426" cy="18466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sz="1200" dirty="0"/>
                <a:t>C[4]</a:t>
              </a: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2459889" y="1845735"/>
            <a:ext cx="1014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Thread 0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4898071" y="1845735"/>
            <a:ext cx="1014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Thread 1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7540394" y="1845735"/>
            <a:ext cx="1014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Thread 2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1699032" y="2290856"/>
            <a:ext cx="1063079" cy="1341344"/>
            <a:chOff x="175031" y="2290856"/>
            <a:chExt cx="1063079" cy="1341344"/>
          </a:xfrm>
        </p:grpSpPr>
        <p:sp>
          <p:nvSpPr>
            <p:cNvPr id="10" name="TextBox 9"/>
            <p:cNvSpPr txBox="1"/>
            <p:nvPr/>
          </p:nvSpPr>
          <p:spPr>
            <a:xfrm>
              <a:off x="195837" y="2290856"/>
              <a:ext cx="1042273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</a:rPr>
                <a:t>Read C[0]</a:t>
              </a:r>
            </a:p>
            <a:p>
              <a:r>
                <a:rPr lang="en-US" sz="1600" dirty="0">
                  <a:solidFill>
                    <a:srgbClr val="FF0000"/>
                  </a:solidFill>
                </a:rPr>
                <a:t>Write C[0]</a:t>
              </a:r>
            </a:p>
          </p:txBody>
        </p:sp>
        <p:sp>
          <p:nvSpPr>
            <p:cNvPr id="11" name="Freeform 10"/>
            <p:cNvSpPr/>
            <p:nvPr/>
          </p:nvSpPr>
          <p:spPr>
            <a:xfrm>
              <a:off x="175031" y="3285067"/>
              <a:ext cx="476902" cy="347133"/>
            </a:xfrm>
            <a:custGeom>
              <a:avLst/>
              <a:gdLst>
                <a:gd name="connsiteX0" fmla="*/ 324502 w 476902"/>
                <a:gd name="connsiteY0" fmla="*/ 25400 h 347133"/>
                <a:gd name="connsiteX1" fmla="*/ 282169 w 476902"/>
                <a:gd name="connsiteY1" fmla="*/ 16933 h 347133"/>
                <a:gd name="connsiteX2" fmla="*/ 231369 w 476902"/>
                <a:gd name="connsiteY2" fmla="*/ 0 h 347133"/>
                <a:gd name="connsiteX3" fmla="*/ 104369 w 476902"/>
                <a:gd name="connsiteY3" fmla="*/ 16933 h 347133"/>
                <a:gd name="connsiteX4" fmla="*/ 78969 w 476902"/>
                <a:gd name="connsiteY4" fmla="*/ 25400 h 347133"/>
                <a:gd name="connsiteX5" fmla="*/ 28169 w 476902"/>
                <a:gd name="connsiteY5" fmla="*/ 59266 h 347133"/>
                <a:gd name="connsiteX6" fmla="*/ 11236 w 476902"/>
                <a:gd name="connsiteY6" fmla="*/ 84666 h 347133"/>
                <a:gd name="connsiteX7" fmla="*/ 11236 w 476902"/>
                <a:gd name="connsiteY7" fmla="*/ 237066 h 347133"/>
                <a:gd name="connsiteX8" fmla="*/ 36636 w 476902"/>
                <a:gd name="connsiteY8" fmla="*/ 279400 h 347133"/>
                <a:gd name="connsiteX9" fmla="*/ 62036 w 476902"/>
                <a:gd name="connsiteY9" fmla="*/ 287866 h 347133"/>
                <a:gd name="connsiteX10" fmla="*/ 104369 w 476902"/>
                <a:gd name="connsiteY10" fmla="*/ 313266 h 347133"/>
                <a:gd name="connsiteX11" fmla="*/ 121302 w 476902"/>
                <a:gd name="connsiteY11" fmla="*/ 330200 h 347133"/>
                <a:gd name="connsiteX12" fmla="*/ 172102 w 476902"/>
                <a:gd name="connsiteY12" fmla="*/ 347133 h 347133"/>
                <a:gd name="connsiteX13" fmla="*/ 332969 w 476902"/>
                <a:gd name="connsiteY13" fmla="*/ 338666 h 347133"/>
                <a:gd name="connsiteX14" fmla="*/ 383769 w 476902"/>
                <a:gd name="connsiteY14" fmla="*/ 321733 h 347133"/>
                <a:gd name="connsiteX15" fmla="*/ 409169 w 476902"/>
                <a:gd name="connsiteY15" fmla="*/ 313266 h 347133"/>
                <a:gd name="connsiteX16" fmla="*/ 476902 w 476902"/>
                <a:gd name="connsiteY16" fmla="*/ 262466 h 347133"/>
                <a:gd name="connsiteX17" fmla="*/ 468436 w 476902"/>
                <a:gd name="connsiteY17" fmla="*/ 118533 h 347133"/>
                <a:gd name="connsiteX18" fmla="*/ 443036 w 476902"/>
                <a:gd name="connsiteY18" fmla="*/ 67733 h 347133"/>
                <a:gd name="connsiteX19" fmla="*/ 392236 w 476902"/>
                <a:gd name="connsiteY19" fmla="*/ 50800 h 347133"/>
                <a:gd name="connsiteX20" fmla="*/ 366836 w 476902"/>
                <a:gd name="connsiteY20" fmla="*/ 42333 h 347133"/>
                <a:gd name="connsiteX21" fmla="*/ 324502 w 476902"/>
                <a:gd name="connsiteY21" fmla="*/ 25400 h 347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76902" h="347133">
                  <a:moveTo>
                    <a:pt x="324502" y="25400"/>
                  </a:moveTo>
                  <a:cubicBezTo>
                    <a:pt x="310391" y="21167"/>
                    <a:pt x="296052" y="20719"/>
                    <a:pt x="282169" y="16933"/>
                  </a:cubicBezTo>
                  <a:cubicBezTo>
                    <a:pt x="264949" y="12237"/>
                    <a:pt x="231369" y="0"/>
                    <a:pt x="231369" y="0"/>
                  </a:cubicBezTo>
                  <a:cubicBezTo>
                    <a:pt x="158132" y="6657"/>
                    <a:pt x="156725" y="1974"/>
                    <a:pt x="104369" y="16933"/>
                  </a:cubicBezTo>
                  <a:cubicBezTo>
                    <a:pt x="95788" y="19385"/>
                    <a:pt x="86771" y="21066"/>
                    <a:pt x="78969" y="25400"/>
                  </a:cubicBezTo>
                  <a:cubicBezTo>
                    <a:pt x="61179" y="35283"/>
                    <a:pt x="28169" y="59266"/>
                    <a:pt x="28169" y="59266"/>
                  </a:cubicBezTo>
                  <a:cubicBezTo>
                    <a:pt x="22525" y="67733"/>
                    <a:pt x="15787" y="75565"/>
                    <a:pt x="11236" y="84666"/>
                  </a:cubicBezTo>
                  <a:cubicBezTo>
                    <a:pt x="-11598" y="130334"/>
                    <a:pt x="6690" y="196154"/>
                    <a:pt x="11236" y="237066"/>
                  </a:cubicBezTo>
                  <a:cubicBezTo>
                    <a:pt x="13139" y="254192"/>
                    <a:pt x="21520" y="270330"/>
                    <a:pt x="36636" y="279400"/>
                  </a:cubicBezTo>
                  <a:cubicBezTo>
                    <a:pt x="44289" y="283992"/>
                    <a:pt x="53569" y="285044"/>
                    <a:pt x="62036" y="287866"/>
                  </a:cubicBezTo>
                  <a:cubicBezTo>
                    <a:pt x="104941" y="330773"/>
                    <a:pt x="49415" y="280293"/>
                    <a:pt x="104369" y="313266"/>
                  </a:cubicBezTo>
                  <a:cubicBezTo>
                    <a:pt x="111214" y="317373"/>
                    <a:pt x="114162" y="326630"/>
                    <a:pt x="121302" y="330200"/>
                  </a:cubicBezTo>
                  <a:cubicBezTo>
                    <a:pt x="137267" y="338183"/>
                    <a:pt x="172102" y="347133"/>
                    <a:pt x="172102" y="347133"/>
                  </a:cubicBezTo>
                  <a:cubicBezTo>
                    <a:pt x="225724" y="344311"/>
                    <a:pt x="279655" y="345064"/>
                    <a:pt x="332969" y="338666"/>
                  </a:cubicBezTo>
                  <a:cubicBezTo>
                    <a:pt x="350691" y="336539"/>
                    <a:pt x="366836" y="327377"/>
                    <a:pt x="383769" y="321733"/>
                  </a:cubicBezTo>
                  <a:cubicBezTo>
                    <a:pt x="392236" y="318911"/>
                    <a:pt x="401743" y="318216"/>
                    <a:pt x="409169" y="313266"/>
                  </a:cubicBezTo>
                  <a:cubicBezTo>
                    <a:pt x="466611" y="274972"/>
                    <a:pt x="445579" y="293791"/>
                    <a:pt x="476902" y="262466"/>
                  </a:cubicBezTo>
                  <a:cubicBezTo>
                    <a:pt x="474080" y="214488"/>
                    <a:pt x="473218" y="166355"/>
                    <a:pt x="468436" y="118533"/>
                  </a:cubicBezTo>
                  <a:cubicBezTo>
                    <a:pt x="467267" y="106847"/>
                    <a:pt x="452929" y="73916"/>
                    <a:pt x="443036" y="67733"/>
                  </a:cubicBezTo>
                  <a:cubicBezTo>
                    <a:pt x="427900" y="58273"/>
                    <a:pt x="409169" y="56444"/>
                    <a:pt x="392236" y="50800"/>
                  </a:cubicBezTo>
                  <a:cubicBezTo>
                    <a:pt x="383769" y="47978"/>
                    <a:pt x="375639" y="43800"/>
                    <a:pt x="366836" y="42333"/>
                  </a:cubicBezTo>
                  <a:cubicBezTo>
                    <a:pt x="313252" y="33402"/>
                    <a:pt x="338613" y="29633"/>
                    <a:pt x="324502" y="25400"/>
                  </a:cubicBezTo>
                  <a:close/>
                </a:path>
              </a:pathLst>
            </a:custGeom>
            <a:noFill/>
            <a:ln w="57150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Arrow Connector 12"/>
            <p:cNvCxnSpPr>
              <a:stCxn id="10" idx="2"/>
            </p:cNvCxnSpPr>
            <p:nvPr/>
          </p:nvCxnSpPr>
          <p:spPr>
            <a:xfrm flipH="1">
              <a:off x="516467" y="2875632"/>
              <a:ext cx="200507" cy="409435"/>
            </a:xfrm>
            <a:prstGeom prst="straightConnector1">
              <a:avLst/>
            </a:prstGeom>
            <a:ln w="57150" cmpd="sng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2175934" y="3134626"/>
            <a:ext cx="4607281" cy="849087"/>
            <a:chOff x="651933" y="3134625"/>
            <a:chExt cx="4607281" cy="849087"/>
          </a:xfrm>
        </p:grpSpPr>
        <p:cxnSp>
          <p:nvCxnSpPr>
            <p:cNvPr id="17" name="Straight Arrow Connector 16"/>
            <p:cNvCxnSpPr>
              <a:stCxn id="11" idx="16"/>
            </p:cNvCxnSpPr>
            <p:nvPr/>
          </p:nvCxnSpPr>
          <p:spPr>
            <a:xfrm>
              <a:off x="651933" y="3547533"/>
              <a:ext cx="2049438" cy="254000"/>
            </a:xfrm>
            <a:prstGeom prst="straightConnector1">
              <a:avLst/>
            </a:prstGeom>
            <a:ln w="57150" cmpd="sng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/>
            <p:nvPr/>
          </p:nvCxnSpPr>
          <p:spPr>
            <a:xfrm>
              <a:off x="651933" y="3370090"/>
              <a:ext cx="4607281" cy="254000"/>
            </a:xfrm>
            <a:prstGeom prst="straightConnector1">
              <a:avLst/>
            </a:prstGeom>
            <a:ln w="57150" cmpd="sng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2779217" y="3134625"/>
              <a:ext cx="11088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Invalidate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942106" y="3614380"/>
              <a:ext cx="11088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Invalidate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44809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 </a:t>
            </a:r>
            <a:r>
              <a:rPr lang="en-US" dirty="0" smtClean="0"/>
              <a:t>Blocks Example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33939" y="1174044"/>
                <a:ext cx="10972800" cy="5683956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Consider the following cache:</a:t>
                </a:r>
              </a:p>
              <a:p>
                <a:pPr lvl="1"/>
                <a:r>
                  <a:rPr lang="en-US" dirty="0" smtClean="0"/>
                  <a:t>Cache size is 4096 = 2</a:t>
                </a:r>
                <a:r>
                  <a:rPr lang="en-US" baseline="30000" dirty="0" smtClean="0"/>
                  <a:t>12</a:t>
                </a:r>
                <a:r>
                  <a:rPr lang="en-US" dirty="0" smtClean="0"/>
                  <a:t> </a:t>
                </a:r>
                <a:r>
                  <a:rPr lang="en-US" dirty="0" smtClean="0"/>
                  <a:t>bytes;  Block </a:t>
                </a:r>
                <a:r>
                  <a:rPr lang="en-US" dirty="0" smtClean="0"/>
                  <a:t>size is 32 = 2</a:t>
                </a:r>
                <a:r>
                  <a:rPr lang="en-US" baseline="30000" dirty="0" smtClean="0"/>
                  <a:t>5</a:t>
                </a:r>
                <a:r>
                  <a:rPr lang="en-US" dirty="0" smtClean="0"/>
                  <a:t> </a:t>
                </a:r>
                <a:r>
                  <a:rPr lang="en-US" dirty="0" smtClean="0"/>
                  <a:t>bytes;  Byte addressable</a:t>
                </a:r>
                <a:endParaRPr lang="en-US" dirty="0" smtClean="0"/>
              </a:p>
              <a:p>
                <a:r>
                  <a:rPr lang="en-US" dirty="0" smtClean="0"/>
                  <a:t>Find the following</a:t>
                </a:r>
              </a:p>
              <a:p>
                <a:pPr lvl="1"/>
                <a:r>
                  <a:rPr lang="en-US" dirty="0" smtClean="0"/>
                  <a:t>The number of blocks in the cache: 2</a:t>
                </a:r>
                <a:r>
                  <a:rPr lang="en-US" baseline="30000" dirty="0" smtClean="0"/>
                  <a:t>12</a:t>
                </a:r>
                <a:r>
                  <a:rPr lang="en-US" dirty="0" smtClean="0"/>
                  <a:t>/2</a:t>
                </a:r>
                <a:r>
                  <a:rPr lang="en-US" baseline="30000" dirty="0" smtClean="0"/>
                  <a:t>5</a:t>
                </a:r>
                <a:r>
                  <a:rPr lang="en-US" dirty="0" smtClean="0"/>
                  <a:t> = 2</a:t>
                </a:r>
                <a:r>
                  <a:rPr lang="en-US" baseline="30000" dirty="0" smtClean="0"/>
                  <a:t>7</a:t>
                </a:r>
                <a:r>
                  <a:rPr lang="en-US" dirty="0" smtClean="0"/>
                  <a:t> = 128 </a:t>
                </a:r>
                <a:r>
                  <a:rPr lang="en-US" dirty="0" smtClean="0"/>
                  <a:t>blocks (need 7-bit block address)</a:t>
                </a:r>
              </a:p>
              <a:p>
                <a:pPr lvl="1"/>
                <a:r>
                  <a:rPr lang="en-US" dirty="0" smtClean="0"/>
                  <a:t>The </a:t>
                </a:r>
                <a:r>
                  <a:rPr lang="en-US" dirty="0" smtClean="0"/>
                  <a:t>block address of a memory address k: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/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 smtClean="0"/>
                  <a:t> mod 2</a:t>
                </a:r>
                <a:r>
                  <a:rPr lang="en-US" baseline="30000" dirty="0" smtClean="0"/>
                  <a:t>7</a:t>
                </a:r>
                <a:endParaRPr lang="en-US" dirty="0" smtClean="0"/>
              </a:p>
              <a:p>
                <a:pPr lvl="1"/>
                <a:r>
                  <a:rPr lang="en-US" dirty="0" smtClean="0"/>
                  <a:t>The block address of memory address </a:t>
                </a:r>
                <a:r>
                  <a:rPr lang="en-US" dirty="0" smtClean="0"/>
                  <a:t>6795 [decimal]: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6795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/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mod 2</a:t>
                </a:r>
                <a:r>
                  <a:rPr lang="en-US" baseline="30000" dirty="0" smtClean="0"/>
                  <a:t>7</a:t>
                </a:r>
                <a:r>
                  <a:rPr lang="en-US" dirty="0" smtClean="0"/>
                  <a:t> = 212 mod 2</a:t>
                </a:r>
                <a:r>
                  <a:rPr lang="en-US" baseline="30000" dirty="0" smtClean="0"/>
                  <a:t>7</a:t>
                </a:r>
                <a:r>
                  <a:rPr lang="en-US" dirty="0" smtClean="0"/>
                  <a:t> = </a:t>
                </a:r>
                <a:r>
                  <a:rPr lang="en-US" dirty="0" smtClean="0"/>
                  <a:t>84</a:t>
                </a:r>
              </a:p>
              <a:p>
                <a:pPr lvl="1"/>
                <a:r>
                  <a:rPr lang="en-US" dirty="0"/>
                  <a:t>Note that base-10 6795 </a:t>
                </a:r>
                <a:r>
                  <a:rPr lang="en-US" dirty="0" smtClean="0"/>
                  <a:t>= 1  </a:t>
                </a:r>
                <a:r>
                  <a:rPr lang="en-US" b="1" dirty="0" smtClean="0"/>
                  <a:t>1010100</a:t>
                </a:r>
                <a:r>
                  <a:rPr lang="en-US" dirty="0" smtClean="0"/>
                  <a:t>  01011</a:t>
                </a:r>
                <a:endParaRPr lang="en-US" dirty="0" smtClean="0"/>
              </a:p>
              <a:p>
                <a:pPr lvl="1"/>
                <a:r>
                  <a:rPr lang="en-US" dirty="0" smtClean="0"/>
                  <a:t>The other memory addresses included in the same cache block as memory address 6795: 212*32 = 6784, that plus 31 more: </a:t>
                </a:r>
                <a:r>
                  <a:rPr lang="en-US" dirty="0" smtClean="0"/>
                  <a:t>6784-6815</a:t>
                </a:r>
                <a:br>
                  <a:rPr lang="en-US" dirty="0" smtClean="0"/>
                </a:br>
                <a:r>
                  <a:rPr lang="en-US" dirty="0" smtClean="0"/>
                  <a:t>corresponding </a:t>
                </a:r>
                <a:r>
                  <a:rPr lang="en-US" dirty="0"/>
                  <a:t>to 1 </a:t>
                </a:r>
                <a:r>
                  <a:rPr lang="en-US" b="1" dirty="0"/>
                  <a:t>1010100</a:t>
                </a:r>
                <a:r>
                  <a:rPr lang="en-US" dirty="0"/>
                  <a:t> </a:t>
                </a:r>
                <a:r>
                  <a:rPr lang="en-US" dirty="0" smtClean="0"/>
                  <a:t>00000 - </a:t>
                </a:r>
                <a:r>
                  <a:rPr lang="en-US" dirty="0"/>
                  <a:t>1 </a:t>
                </a:r>
                <a:r>
                  <a:rPr lang="en-US" b="1" dirty="0"/>
                  <a:t>1010100</a:t>
                </a:r>
                <a:r>
                  <a:rPr lang="en-US" dirty="0"/>
                  <a:t> </a:t>
                </a:r>
                <a:r>
                  <a:rPr lang="en-US" dirty="0" smtClean="0"/>
                  <a:t>11111 </a:t>
                </a:r>
                <a:endParaRPr lang="en-US" dirty="0" smtClean="0"/>
              </a:p>
              <a:p>
                <a:r>
                  <a:rPr lang="en-US" dirty="0" smtClean="0"/>
                  <a:t>Thus, lower-order bits give a </a:t>
                </a:r>
                <a:r>
                  <a:rPr lang="en-US" b="1" dirty="0" smtClean="0">
                    <a:solidFill>
                      <a:srgbClr val="7030A0"/>
                    </a:solidFill>
                  </a:rPr>
                  <a:t>block offset </a:t>
                </a:r>
                <a:r>
                  <a:rPr lang="en-US" dirty="0" smtClean="0"/>
                  <a:t>within the cache block</a:t>
                </a:r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3939" y="1174044"/>
                <a:ext cx="10972800" cy="5683956"/>
              </a:xfrm>
              <a:blipFill>
                <a:blip r:embed="rId2"/>
                <a:stretch>
                  <a:fillRect l="-1167" t="-2146" r="-1611" b="-30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7343256" y="4842933"/>
            <a:ext cx="22903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7030A0"/>
                </a:solidFill>
              </a:rPr>
              <a:t>5-bit block offset</a:t>
            </a:r>
            <a:endParaRPr lang="en-US" sz="2400" dirty="0">
              <a:solidFill>
                <a:srgbClr val="7030A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372785" y="4251445"/>
            <a:ext cx="3155800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7</a:t>
            </a:r>
            <a:r>
              <a:rPr lang="en-US" sz="2400" dirty="0" smtClean="0">
                <a:solidFill>
                  <a:srgbClr val="FF0000"/>
                </a:solidFill>
              </a:rPr>
              <a:t>-bit block address; =84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5056094" y="4713110"/>
            <a:ext cx="1331259" cy="43711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360458" y="4713110"/>
            <a:ext cx="1062318" cy="437114"/>
          </a:xfrm>
          <a:prstGeom prst="ellipse">
            <a:avLst/>
          </a:prstGeom>
          <a:noFill/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20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 animBg="1"/>
      <p:bldP spid="7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88" name="Rectangle 20"/>
          <p:cNvSpPr>
            <a:spLocks noGrp="1" noChangeArrowheads="1"/>
          </p:cNvSpPr>
          <p:nvPr>
            <p:ph type="title"/>
          </p:nvPr>
        </p:nvSpPr>
        <p:spPr>
          <a:xfrm>
            <a:off x="1981200" y="-65562"/>
            <a:ext cx="8229600" cy="776762"/>
          </a:xfrm>
        </p:spPr>
        <p:txBody>
          <a:bodyPr>
            <a:normAutofit/>
          </a:bodyPr>
          <a:lstStyle/>
          <a:p>
            <a:r>
              <a:rPr lang="en-US" dirty="0"/>
              <a:t>False Sharing</a:t>
            </a:r>
          </a:p>
        </p:txBody>
      </p:sp>
      <p:sp>
        <p:nvSpPr>
          <p:cNvPr id="160770" name="Rectangle 2"/>
          <p:cNvSpPr>
            <a:spLocks noChangeArrowheads="1"/>
          </p:cNvSpPr>
          <p:nvPr/>
        </p:nvSpPr>
        <p:spPr bwMode="auto">
          <a:xfrm>
            <a:off x="1699503" y="2217215"/>
            <a:ext cx="2415297" cy="7386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lIns="90487" tIns="44450" rIns="90487" bIns="44450" anchor="t" anchorCtr="0"/>
          <a:lstStyle/>
          <a:p>
            <a:pPr algn="ctr"/>
            <a:r>
              <a:rPr lang="en-US" sz="2000"/>
              <a:t>CPU</a:t>
            </a:r>
          </a:p>
        </p:txBody>
      </p:sp>
      <p:sp>
        <p:nvSpPr>
          <p:cNvPr id="160773" name="Rectangle 5"/>
          <p:cNvSpPr>
            <a:spLocks noChangeArrowheads="1"/>
          </p:cNvSpPr>
          <p:nvPr/>
        </p:nvSpPr>
        <p:spPr bwMode="auto">
          <a:xfrm>
            <a:off x="1699502" y="2955879"/>
            <a:ext cx="2415298" cy="1037845"/>
          </a:xfrm>
          <a:prstGeom prst="rect">
            <a:avLst/>
          </a:prstGeom>
          <a:solidFill>
            <a:srgbClr val="0033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 anchor="t" anchorCtr="0"/>
          <a:lstStyle/>
          <a:p>
            <a:pPr algn="ctr"/>
            <a:r>
              <a:rPr lang="en-US" sz="2000">
                <a:solidFill>
                  <a:schemeClr val="bg1"/>
                </a:solidFill>
              </a:rPr>
              <a:t>cache</a:t>
            </a:r>
          </a:p>
        </p:txBody>
      </p:sp>
      <p:sp>
        <p:nvSpPr>
          <p:cNvPr id="160777" name="Rectangle 9"/>
          <p:cNvSpPr>
            <a:spLocks noChangeArrowheads="1"/>
          </p:cNvSpPr>
          <p:nvPr/>
        </p:nvSpPr>
        <p:spPr bwMode="auto">
          <a:xfrm>
            <a:off x="3474674" y="5583231"/>
            <a:ext cx="4982473" cy="1215506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 anchor="t" anchorCtr="0"/>
          <a:lstStyle/>
          <a:p>
            <a:pPr algn="ctr"/>
            <a:r>
              <a:rPr lang="en-US" sz="2000" dirty="0"/>
              <a:t>main memory</a:t>
            </a:r>
          </a:p>
        </p:txBody>
      </p:sp>
      <p:sp>
        <p:nvSpPr>
          <p:cNvPr id="160780" name="Rectangle 12"/>
          <p:cNvSpPr>
            <a:spLocks noChangeArrowheads="1"/>
          </p:cNvSpPr>
          <p:nvPr/>
        </p:nvSpPr>
        <p:spPr bwMode="auto">
          <a:xfrm>
            <a:off x="9323668" y="2583245"/>
            <a:ext cx="1147749" cy="766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ctr"/>
            <a:r>
              <a:rPr lang="en-US" sz="4400" b="1" dirty="0"/>
              <a:t>.  .  .</a:t>
            </a:r>
          </a:p>
        </p:txBody>
      </p:sp>
      <p:sp>
        <p:nvSpPr>
          <p:cNvPr id="160782" name="Line 14"/>
          <p:cNvSpPr>
            <a:spLocks noChangeShapeType="1"/>
          </p:cNvSpPr>
          <p:nvPr/>
        </p:nvSpPr>
        <p:spPr bwMode="auto">
          <a:xfrm flipH="1">
            <a:off x="2886244" y="3999724"/>
            <a:ext cx="0" cy="561003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785" name="Line 17"/>
          <p:cNvSpPr>
            <a:spLocks noChangeShapeType="1"/>
          </p:cNvSpPr>
          <p:nvPr/>
        </p:nvSpPr>
        <p:spPr bwMode="auto">
          <a:xfrm flipH="1">
            <a:off x="4377778" y="5134429"/>
            <a:ext cx="0" cy="448802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794" name="Line 26"/>
          <p:cNvSpPr>
            <a:spLocks noChangeShapeType="1"/>
          </p:cNvSpPr>
          <p:nvPr/>
        </p:nvSpPr>
        <p:spPr bwMode="auto">
          <a:xfrm flipH="1">
            <a:off x="7527352" y="5134429"/>
            <a:ext cx="0" cy="448802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3474674" y="6265507"/>
            <a:ext cx="4982473" cy="338554"/>
            <a:chOff x="1950673" y="5511969"/>
            <a:chExt cx="4982473" cy="338554"/>
          </a:xfrm>
        </p:grpSpPr>
        <p:sp>
          <p:nvSpPr>
            <p:cNvPr id="3" name="TextBox 2"/>
            <p:cNvSpPr txBox="1"/>
            <p:nvPr/>
          </p:nvSpPr>
          <p:spPr>
            <a:xfrm>
              <a:off x="2955238" y="5511969"/>
              <a:ext cx="1003439" cy="338554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0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C[1]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950673" y="5511969"/>
              <a:ext cx="1003439" cy="338554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C[0]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945977" y="5511969"/>
              <a:ext cx="1003439" cy="338554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C[2]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937842" y="5511969"/>
              <a:ext cx="1003439" cy="338554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C[3]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929707" y="5511969"/>
              <a:ext cx="1003439" cy="338554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C[4]</a:t>
              </a: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8513711" y="6234560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block</a:t>
            </a:r>
          </a:p>
        </p:txBody>
      </p:sp>
      <p:sp>
        <p:nvSpPr>
          <p:cNvPr id="33" name="Rectangle 2"/>
          <p:cNvSpPr>
            <a:spLocks noChangeArrowheads="1"/>
          </p:cNvSpPr>
          <p:nvPr/>
        </p:nvSpPr>
        <p:spPr bwMode="auto">
          <a:xfrm>
            <a:off x="4225373" y="2231067"/>
            <a:ext cx="2415297" cy="7386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lIns="90487" tIns="44450" rIns="90487" bIns="44450" anchor="t" anchorCtr="0"/>
          <a:lstStyle/>
          <a:p>
            <a:pPr algn="ctr"/>
            <a:r>
              <a:rPr lang="en-US" sz="2000"/>
              <a:t>CPU</a:t>
            </a:r>
          </a:p>
        </p:txBody>
      </p:sp>
      <p:sp>
        <p:nvSpPr>
          <p:cNvPr id="34" name="Rectangle 5"/>
          <p:cNvSpPr>
            <a:spLocks noChangeArrowheads="1"/>
          </p:cNvSpPr>
          <p:nvPr/>
        </p:nvSpPr>
        <p:spPr bwMode="auto">
          <a:xfrm>
            <a:off x="4225372" y="2969731"/>
            <a:ext cx="2415298" cy="1037845"/>
          </a:xfrm>
          <a:prstGeom prst="rect">
            <a:avLst/>
          </a:prstGeom>
          <a:solidFill>
            <a:srgbClr val="0033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 anchor="t" anchorCtr="0"/>
          <a:lstStyle/>
          <a:p>
            <a:pPr algn="ctr"/>
            <a:r>
              <a:rPr lang="en-US" sz="2000">
                <a:solidFill>
                  <a:schemeClr val="bg1"/>
                </a:solidFill>
              </a:rPr>
              <a:t>cache</a:t>
            </a:r>
          </a:p>
        </p:txBody>
      </p:sp>
      <p:sp>
        <p:nvSpPr>
          <p:cNvPr id="35" name="Line 14"/>
          <p:cNvSpPr>
            <a:spLocks noChangeShapeType="1"/>
          </p:cNvSpPr>
          <p:nvPr/>
        </p:nvSpPr>
        <p:spPr bwMode="auto">
          <a:xfrm flipH="1">
            <a:off x="5412114" y="4013576"/>
            <a:ext cx="0" cy="561003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776" name="Rectangle 8"/>
          <p:cNvSpPr>
            <a:spLocks noChangeArrowheads="1"/>
          </p:cNvSpPr>
          <p:nvPr/>
        </p:nvSpPr>
        <p:spPr bwMode="auto">
          <a:xfrm>
            <a:off x="2278063" y="4573427"/>
            <a:ext cx="7246937" cy="542303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interconnection network (e.g., bus)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65483" y="690890"/>
            <a:ext cx="87384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urier"/>
                <a:cs typeface="Courier"/>
              </a:rPr>
              <a:t>for (</a:t>
            </a:r>
            <a:r>
              <a:rPr lang="en-US" sz="2400" dirty="0" err="1">
                <a:latin typeface="Courier"/>
                <a:cs typeface="Courier"/>
              </a:rPr>
              <a:t>i</a:t>
            </a:r>
            <a:r>
              <a:rPr lang="en-US" sz="2400" dirty="0">
                <a:latin typeface="Courier"/>
                <a:cs typeface="Courier"/>
              </a:rPr>
              <a:t>=id, C[id]=0.0; </a:t>
            </a:r>
            <a:r>
              <a:rPr lang="en-US" sz="2400" dirty="0" err="1">
                <a:latin typeface="Courier"/>
                <a:cs typeface="Courier"/>
              </a:rPr>
              <a:t>i</a:t>
            </a:r>
            <a:r>
              <a:rPr lang="en-US" sz="2400" dirty="0">
                <a:latin typeface="Courier"/>
                <a:cs typeface="Courier"/>
              </a:rPr>
              <a:t>&lt;NUM_ELEM; </a:t>
            </a:r>
            <a:r>
              <a:rPr lang="en-US" sz="2400" dirty="0" err="1">
                <a:latin typeface="Courier"/>
                <a:cs typeface="Courier"/>
              </a:rPr>
              <a:t>i</a:t>
            </a:r>
            <a:r>
              <a:rPr lang="en-US" sz="2400" dirty="0">
                <a:latin typeface="Courier"/>
                <a:cs typeface="Courier"/>
              </a:rPr>
              <a:t>+=</a:t>
            </a:r>
            <a:r>
              <a:rPr lang="en-US" sz="2400" dirty="0" err="1">
                <a:latin typeface="Courier"/>
                <a:cs typeface="Courier"/>
              </a:rPr>
              <a:t>nthrds</a:t>
            </a:r>
            <a:r>
              <a:rPr lang="en-US" sz="2400" dirty="0">
                <a:latin typeface="Courier"/>
                <a:cs typeface="Courier"/>
              </a:rPr>
              <a:t>)</a:t>
            </a:r>
          </a:p>
          <a:p>
            <a:r>
              <a:rPr lang="en-US" sz="2400" dirty="0">
                <a:latin typeface="Courier"/>
                <a:cs typeface="Courier"/>
              </a:rPr>
              <a:t>	C[id] += A[</a:t>
            </a:r>
            <a:r>
              <a:rPr lang="en-US" sz="2400" dirty="0" err="1">
                <a:latin typeface="Courier"/>
                <a:cs typeface="Courier"/>
              </a:rPr>
              <a:t>i</a:t>
            </a:r>
            <a:r>
              <a:rPr lang="en-US" sz="2400" dirty="0">
                <a:latin typeface="Courier"/>
                <a:cs typeface="Courier"/>
              </a:rPr>
              <a:t>]*B[</a:t>
            </a:r>
            <a:r>
              <a:rPr lang="en-US" sz="2400" dirty="0" err="1">
                <a:latin typeface="Courier"/>
                <a:cs typeface="Courier"/>
              </a:rPr>
              <a:t>i</a:t>
            </a:r>
            <a:r>
              <a:rPr lang="en-US" sz="2400" dirty="0">
                <a:latin typeface="Courier"/>
                <a:cs typeface="Courier"/>
              </a:rPr>
              <a:t>];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1699503" y="3370090"/>
            <a:ext cx="2415298" cy="184670"/>
            <a:chOff x="175503" y="3251552"/>
            <a:chExt cx="2415298" cy="184670"/>
          </a:xfrm>
        </p:grpSpPr>
        <p:sp>
          <p:nvSpPr>
            <p:cNvPr id="39" name="TextBox 38"/>
            <p:cNvSpPr txBox="1"/>
            <p:nvPr/>
          </p:nvSpPr>
          <p:spPr>
            <a:xfrm>
              <a:off x="661929" y="3251556"/>
              <a:ext cx="480815" cy="184665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000000"/>
              </a:solidFill>
            </a:ln>
          </p:spPr>
          <p:txBody>
            <a:bodyPr wrap="none" lIns="0" tIns="0" rIns="0" bIns="0" rtlCol="0" anchor="ctr" anchorCtr="0">
              <a:noAutofit/>
            </a:bodyPr>
            <a:lstStyle/>
            <a:p>
              <a:pPr algn="ctr"/>
              <a:r>
                <a:rPr lang="en-US" sz="1200" dirty="0"/>
                <a:t>C[1]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75503" y="3251552"/>
              <a:ext cx="486426" cy="184665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sz="1200" dirty="0"/>
                <a:t>C[0]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142744" y="3251556"/>
              <a:ext cx="486426" cy="18466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sz="1200" dirty="0"/>
                <a:t>C[2]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623560" y="3251556"/>
              <a:ext cx="486426" cy="18466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sz="1200" dirty="0"/>
                <a:t>C[3]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104375" y="3251556"/>
              <a:ext cx="486426" cy="18466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sz="1200" dirty="0"/>
                <a:t>C[4]</a:t>
              </a:r>
            </a:p>
          </p:txBody>
        </p:sp>
      </p:grpSp>
      <p:sp>
        <p:nvSpPr>
          <p:cNvPr id="56" name="Rectangle 2"/>
          <p:cNvSpPr>
            <a:spLocks noChangeArrowheads="1"/>
          </p:cNvSpPr>
          <p:nvPr/>
        </p:nvSpPr>
        <p:spPr bwMode="auto">
          <a:xfrm>
            <a:off x="6783216" y="2231599"/>
            <a:ext cx="2415297" cy="7386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lIns="90487" tIns="44450" rIns="90487" bIns="44450" anchor="t" anchorCtr="0"/>
          <a:lstStyle/>
          <a:p>
            <a:pPr algn="ctr"/>
            <a:r>
              <a:rPr lang="en-US" sz="2000"/>
              <a:t>CPU</a:t>
            </a:r>
          </a:p>
        </p:txBody>
      </p:sp>
      <p:sp>
        <p:nvSpPr>
          <p:cNvPr id="57" name="Rectangle 5"/>
          <p:cNvSpPr>
            <a:spLocks noChangeArrowheads="1"/>
          </p:cNvSpPr>
          <p:nvPr/>
        </p:nvSpPr>
        <p:spPr bwMode="auto">
          <a:xfrm>
            <a:off x="6783215" y="2970263"/>
            <a:ext cx="2415298" cy="1037845"/>
          </a:xfrm>
          <a:prstGeom prst="rect">
            <a:avLst/>
          </a:prstGeom>
          <a:solidFill>
            <a:srgbClr val="0033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 anchor="t" anchorCtr="0"/>
          <a:lstStyle/>
          <a:p>
            <a:pPr algn="ctr"/>
            <a:r>
              <a:rPr lang="en-US" sz="2000">
                <a:solidFill>
                  <a:schemeClr val="bg1"/>
                </a:solidFill>
              </a:rPr>
              <a:t>cache</a:t>
            </a:r>
          </a:p>
        </p:txBody>
      </p:sp>
      <p:sp>
        <p:nvSpPr>
          <p:cNvPr id="58" name="Line 14"/>
          <p:cNvSpPr>
            <a:spLocks noChangeShapeType="1"/>
          </p:cNvSpPr>
          <p:nvPr/>
        </p:nvSpPr>
        <p:spPr bwMode="auto">
          <a:xfrm flipH="1">
            <a:off x="7969957" y="4014108"/>
            <a:ext cx="0" cy="561003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459889" y="1845735"/>
            <a:ext cx="1014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Thread 0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4898071" y="1845735"/>
            <a:ext cx="1014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Thread 1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7540394" y="1845735"/>
            <a:ext cx="1014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Thread 2</a:t>
            </a:r>
          </a:p>
        </p:txBody>
      </p:sp>
    </p:spTree>
    <p:extLst>
      <p:ext uri="{BB962C8B-B14F-4D97-AF65-F5344CB8AC3E}">
        <p14:creationId xmlns:p14="http://schemas.microsoft.com/office/powerpoint/2010/main" val="2927530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88" name="Rectangle 20"/>
          <p:cNvSpPr>
            <a:spLocks noGrp="1" noChangeArrowheads="1"/>
          </p:cNvSpPr>
          <p:nvPr>
            <p:ph type="title"/>
          </p:nvPr>
        </p:nvSpPr>
        <p:spPr>
          <a:xfrm>
            <a:off x="1981200" y="-65562"/>
            <a:ext cx="8229600" cy="776762"/>
          </a:xfrm>
        </p:spPr>
        <p:txBody>
          <a:bodyPr>
            <a:normAutofit/>
          </a:bodyPr>
          <a:lstStyle/>
          <a:p>
            <a:r>
              <a:rPr lang="en-US" dirty="0"/>
              <a:t>False Sharing</a:t>
            </a:r>
          </a:p>
        </p:txBody>
      </p:sp>
      <p:sp>
        <p:nvSpPr>
          <p:cNvPr id="160770" name="Rectangle 2"/>
          <p:cNvSpPr>
            <a:spLocks noChangeArrowheads="1"/>
          </p:cNvSpPr>
          <p:nvPr/>
        </p:nvSpPr>
        <p:spPr bwMode="auto">
          <a:xfrm>
            <a:off x="1699503" y="2217215"/>
            <a:ext cx="2415297" cy="7386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lIns="90487" tIns="44450" rIns="90487" bIns="44450" anchor="t" anchorCtr="0"/>
          <a:lstStyle/>
          <a:p>
            <a:pPr algn="ctr"/>
            <a:r>
              <a:rPr lang="en-US" sz="2000"/>
              <a:t>CPU</a:t>
            </a:r>
          </a:p>
        </p:txBody>
      </p:sp>
      <p:sp>
        <p:nvSpPr>
          <p:cNvPr id="160773" name="Rectangle 5"/>
          <p:cNvSpPr>
            <a:spLocks noChangeArrowheads="1"/>
          </p:cNvSpPr>
          <p:nvPr/>
        </p:nvSpPr>
        <p:spPr bwMode="auto">
          <a:xfrm>
            <a:off x="1699502" y="2955879"/>
            <a:ext cx="2415298" cy="1037845"/>
          </a:xfrm>
          <a:prstGeom prst="rect">
            <a:avLst/>
          </a:prstGeom>
          <a:solidFill>
            <a:srgbClr val="0033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 anchor="t" anchorCtr="0"/>
          <a:lstStyle/>
          <a:p>
            <a:pPr algn="ctr"/>
            <a:r>
              <a:rPr lang="en-US" sz="2000">
                <a:solidFill>
                  <a:schemeClr val="bg1"/>
                </a:solidFill>
              </a:rPr>
              <a:t>cache</a:t>
            </a:r>
          </a:p>
        </p:txBody>
      </p:sp>
      <p:sp>
        <p:nvSpPr>
          <p:cNvPr id="160777" name="Rectangle 9"/>
          <p:cNvSpPr>
            <a:spLocks noChangeArrowheads="1"/>
          </p:cNvSpPr>
          <p:nvPr/>
        </p:nvSpPr>
        <p:spPr bwMode="auto">
          <a:xfrm>
            <a:off x="3474674" y="5583231"/>
            <a:ext cx="4982473" cy="1215506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 anchor="t" anchorCtr="0"/>
          <a:lstStyle/>
          <a:p>
            <a:pPr algn="ctr"/>
            <a:r>
              <a:rPr lang="en-US" sz="2000" dirty="0"/>
              <a:t>main memory</a:t>
            </a:r>
          </a:p>
        </p:txBody>
      </p:sp>
      <p:sp>
        <p:nvSpPr>
          <p:cNvPr id="160780" name="Rectangle 12"/>
          <p:cNvSpPr>
            <a:spLocks noChangeArrowheads="1"/>
          </p:cNvSpPr>
          <p:nvPr/>
        </p:nvSpPr>
        <p:spPr bwMode="auto">
          <a:xfrm>
            <a:off x="9323668" y="2583245"/>
            <a:ext cx="1147749" cy="766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ctr"/>
            <a:r>
              <a:rPr lang="en-US" sz="4400" b="1" dirty="0"/>
              <a:t>.  .  .</a:t>
            </a:r>
          </a:p>
        </p:txBody>
      </p:sp>
      <p:sp>
        <p:nvSpPr>
          <p:cNvPr id="160782" name="Line 14"/>
          <p:cNvSpPr>
            <a:spLocks noChangeShapeType="1"/>
          </p:cNvSpPr>
          <p:nvPr/>
        </p:nvSpPr>
        <p:spPr bwMode="auto">
          <a:xfrm flipH="1">
            <a:off x="2886244" y="3999724"/>
            <a:ext cx="0" cy="561003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785" name="Line 17"/>
          <p:cNvSpPr>
            <a:spLocks noChangeShapeType="1"/>
          </p:cNvSpPr>
          <p:nvPr/>
        </p:nvSpPr>
        <p:spPr bwMode="auto">
          <a:xfrm flipH="1">
            <a:off x="4377778" y="5134429"/>
            <a:ext cx="0" cy="448802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794" name="Line 26"/>
          <p:cNvSpPr>
            <a:spLocks noChangeShapeType="1"/>
          </p:cNvSpPr>
          <p:nvPr/>
        </p:nvSpPr>
        <p:spPr bwMode="auto">
          <a:xfrm flipH="1">
            <a:off x="7527352" y="5134429"/>
            <a:ext cx="0" cy="448802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3474674" y="6265507"/>
            <a:ext cx="4982473" cy="338554"/>
            <a:chOff x="1950673" y="5511969"/>
            <a:chExt cx="4982473" cy="338554"/>
          </a:xfrm>
        </p:grpSpPr>
        <p:sp>
          <p:nvSpPr>
            <p:cNvPr id="3" name="TextBox 2"/>
            <p:cNvSpPr txBox="1"/>
            <p:nvPr/>
          </p:nvSpPr>
          <p:spPr>
            <a:xfrm>
              <a:off x="2955238" y="5511969"/>
              <a:ext cx="1003439" cy="338554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0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C[1]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950673" y="5511969"/>
              <a:ext cx="1003439" cy="338554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C[0]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945977" y="5511969"/>
              <a:ext cx="1003439" cy="338554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C[2]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937842" y="5511969"/>
              <a:ext cx="1003439" cy="338554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C[3]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929707" y="5511969"/>
              <a:ext cx="1003439" cy="338554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C[4]</a:t>
              </a: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8513711" y="6234560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block</a:t>
            </a:r>
          </a:p>
        </p:txBody>
      </p:sp>
      <p:sp>
        <p:nvSpPr>
          <p:cNvPr id="33" name="Rectangle 2"/>
          <p:cNvSpPr>
            <a:spLocks noChangeArrowheads="1"/>
          </p:cNvSpPr>
          <p:nvPr/>
        </p:nvSpPr>
        <p:spPr bwMode="auto">
          <a:xfrm>
            <a:off x="4225373" y="2231067"/>
            <a:ext cx="2415297" cy="7386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lIns="90487" tIns="44450" rIns="90487" bIns="44450" anchor="t" anchorCtr="0"/>
          <a:lstStyle/>
          <a:p>
            <a:pPr algn="ctr"/>
            <a:r>
              <a:rPr lang="en-US" sz="2000"/>
              <a:t>CPU</a:t>
            </a:r>
          </a:p>
        </p:txBody>
      </p:sp>
      <p:sp>
        <p:nvSpPr>
          <p:cNvPr id="34" name="Rectangle 5"/>
          <p:cNvSpPr>
            <a:spLocks noChangeArrowheads="1"/>
          </p:cNvSpPr>
          <p:nvPr/>
        </p:nvSpPr>
        <p:spPr bwMode="auto">
          <a:xfrm>
            <a:off x="4225372" y="2969731"/>
            <a:ext cx="2415298" cy="1037845"/>
          </a:xfrm>
          <a:prstGeom prst="rect">
            <a:avLst/>
          </a:prstGeom>
          <a:solidFill>
            <a:srgbClr val="0033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 anchor="t" anchorCtr="0"/>
          <a:lstStyle/>
          <a:p>
            <a:pPr algn="ctr"/>
            <a:r>
              <a:rPr lang="en-US" sz="2000">
                <a:solidFill>
                  <a:schemeClr val="bg1"/>
                </a:solidFill>
              </a:rPr>
              <a:t>cache</a:t>
            </a:r>
          </a:p>
        </p:txBody>
      </p:sp>
      <p:sp>
        <p:nvSpPr>
          <p:cNvPr id="35" name="Line 14"/>
          <p:cNvSpPr>
            <a:spLocks noChangeShapeType="1"/>
          </p:cNvSpPr>
          <p:nvPr/>
        </p:nvSpPr>
        <p:spPr bwMode="auto">
          <a:xfrm flipH="1">
            <a:off x="5412114" y="4013576"/>
            <a:ext cx="0" cy="561003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776" name="Rectangle 8"/>
          <p:cNvSpPr>
            <a:spLocks noChangeArrowheads="1"/>
          </p:cNvSpPr>
          <p:nvPr/>
        </p:nvSpPr>
        <p:spPr bwMode="auto">
          <a:xfrm>
            <a:off x="2278063" y="4573427"/>
            <a:ext cx="7246937" cy="542303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interconnection network (e.g., bus)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65483" y="690890"/>
            <a:ext cx="87384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urier"/>
                <a:cs typeface="Courier"/>
              </a:rPr>
              <a:t>for (</a:t>
            </a:r>
            <a:r>
              <a:rPr lang="en-US" sz="2400" dirty="0" err="1">
                <a:latin typeface="Courier"/>
                <a:cs typeface="Courier"/>
              </a:rPr>
              <a:t>i</a:t>
            </a:r>
            <a:r>
              <a:rPr lang="en-US" sz="2400" dirty="0">
                <a:latin typeface="Courier"/>
                <a:cs typeface="Courier"/>
              </a:rPr>
              <a:t>=id, C[id]=0.0; </a:t>
            </a:r>
            <a:r>
              <a:rPr lang="en-US" sz="2400" dirty="0" err="1">
                <a:latin typeface="Courier"/>
                <a:cs typeface="Courier"/>
              </a:rPr>
              <a:t>i</a:t>
            </a:r>
            <a:r>
              <a:rPr lang="en-US" sz="2400" dirty="0">
                <a:latin typeface="Courier"/>
                <a:cs typeface="Courier"/>
              </a:rPr>
              <a:t>&lt;NUM_ELEM; </a:t>
            </a:r>
            <a:r>
              <a:rPr lang="en-US" sz="2400" dirty="0" err="1">
                <a:latin typeface="Courier"/>
                <a:cs typeface="Courier"/>
              </a:rPr>
              <a:t>i</a:t>
            </a:r>
            <a:r>
              <a:rPr lang="en-US" sz="2400" dirty="0">
                <a:latin typeface="Courier"/>
                <a:cs typeface="Courier"/>
              </a:rPr>
              <a:t>+=</a:t>
            </a:r>
            <a:r>
              <a:rPr lang="en-US" sz="2400" dirty="0" err="1">
                <a:latin typeface="Courier"/>
                <a:cs typeface="Courier"/>
              </a:rPr>
              <a:t>nthrds</a:t>
            </a:r>
            <a:r>
              <a:rPr lang="en-US" sz="2400" dirty="0">
                <a:latin typeface="Courier"/>
                <a:cs typeface="Courier"/>
              </a:rPr>
              <a:t>)</a:t>
            </a:r>
          </a:p>
          <a:p>
            <a:r>
              <a:rPr lang="en-US" sz="2400" dirty="0">
                <a:latin typeface="Courier"/>
                <a:cs typeface="Courier"/>
              </a:rPr>
              <a:t>	C[id] += A[</a:t>
            </a:r>
            <a:r>
              <a:rPr lang="en-US" sz="2400" dirty="0" err="1">
                <a:latin typeface="Courier"/>
                <a:cs typeface="Courier"/>
              </a:rPr>
              <a:t>i</a:t>
            </a:r>
            <a:r>
              <a:rPr lang="en-US" sz="2400" dirty="0">
                <a:latin typeface="Courier"/>
                <a:cs typeface="Courier"/>
              </a:rPr>
              <a:t>]*B[</a:t>
            </a:r>
            <a:r>
              <a:rPr lang="en-US" sz="2400" dirty="0" err="1">
                <a:latin typeface="Courier"/>
                <a:cs typeface="Courier"/>
              </a:rPr>
              <a:t>i</a:t>
            </a:r>
            <a:r>
              <a:rPr lang="en-US" sz="2400" dirty="0">
                <a:latin typeface="Courier"/>
                <a:cs typeface="Courier"/>
              </a:rPr>
              <a:t>];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1699503" y="3370090"/>
            <a:ext cx="2415298" cy="184670"/>
            <a:chOff x="175503" y="3251552"/>
            <a:chExt cx="2415298" cy="184670"/>
          </a:xfrm>
        </p:grpSpPr>
        <p:sp>
          <p:nvSpPr>
            <p:cNvPr id="39" name="TextBox 38"/>
            <p:cNvSpPr txBox="1"/>
            <p:nvPr/>
          </p:nvSpPr>
          <p:spPr>
            <a:xfrm>
              <a:off x="661929" y="3251556"/>
              <a:ext cx="480815" cy="184665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000000"/>
              </a:solidFill>
            </a:ln>
          </p:spPr>
          <p:txBody>
            <a:bodyPr wrap="none" lIns="0" tIns="0" rIns="0" bIns="0" rtlCol="0" anchor="ctr" anchorCtr="0">
              <a:noAutofit/>
            </a:bodyPr>
            <a:lstStyle/>
            <a:p>
              <a:pPr algn="ctr"/>
              <a:r>
                <a:rPr lang="en-US" sz="1200" dirty="0"/>
                <a:t>C[1]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75503" y="3251552"/>
              <a:ext cx="486426" cy="184665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sz="1200" dirty="0"/>
                <a:t>C[0]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142744" y="3251556"/>
              <a:ext cx="486426" cy="18466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sz="1200" dirty="0"/>
                <a:t>C[2]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623560" y="3251556"/>
              <a:ext cx="486426" cy="18466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sz="1200" dirty="0"/>
                <a:t>C[3]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104375" y="3251556"/>
              <a:ext cx="486426" cy="18466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sz="1200" dirty="0"/>
                <a:t>C[4]</a:t>
              </a:r>
            </a:p>
          </p:txBody>
        </p:sp>
      </p:grpSp>
      <p:sp>
        <p:nvSpPr>
          <p:cNvPr id="56" name="Rectangle 2"/>
          <p:cNvSpPr>
            <a:spLocks noChangeArrowheads="1"/>
          </p:cNvSpPr>
          <p:nvPr/>
        </p:nvSpPr>
        <p:spPr bwMode="auto">
          <a:xfrm>
            <a:off x="6783216" y="2231599"/>
            <a:ext cx="2415297" cy="7386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lIns="90487" tIns="44450" rIns="90487" bIns="44450" anchor="t" anchorCtr="0"/>
          <a:lstStyle/>
          <a:p>
            <a:pPr algn="ctr"/>
            <a:r>
              <a:rPr lang="en-US" sz="2000"/>
              <a:t>CPU</a:t>
            </a:r>
          </a:p>
        </p:txBody>
      </p:sp>
      <p:sp>
        <p:nvSpPr>
          <p:cNvPr id="57" name="Rectangle 5"/>
          <p:cNvSpPr>
            <a:spLocks noChangeArrowheads="1"/>
          </p:cNvSpPr>
          <p:nvPr/>
        </p:nvSpPr>
        <p:spPr bwMode="auto">
          <a:xfrm>
            <a:off x="6783215" y="2970263"/>
            <a:ext cx="2415298" cy="1037845"/>
          </a:xfrm>
          <a:prstGeom prst="rect">
            <a:avLst/>
          </a:prstGeom>
          <a:solidFill>
            <a:srgbClr val="0033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 anchor="t" anchorCtr="0"/>
          <a:lstStyle/>
          <a:p>
            <a:pPr algn="ctr"/>
            <a:r>
              <a:rPr lang="en-US" sz="2000">
                <a:solidFill>
                  <a:schemeClr val="bg1"/>
                </a:solidFill>
              </a:rPr>
              <a:t>cache</a:t>
            </a:r>
          </a:p>
        </p:txBody>
      </p:sp>
      <p:sp>
        <p:nvSpPr>
          <p:cNvPr id="58" name="Line 14"/>
          <p:cNvSpPr>
            <a:spLocks noChangeShapeType="1"/>
          </p:cNvSpPr>
          <p:nvPr/>
        </p:nvSpPr>
        <p:spPr bwMode="auto">
          <a:xfrm flipH="1">
            <a:off x="7969957" y="4014108"/>
            <a:ext cx="0" cy="561003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459889" y="1845735"/>
            <a:ext cx="1014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Thread 0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4898071" y="1845735"/>
            <a:ext cx="1014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Thread 1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7540394" y="1845735"/>
            <a:ext cx="1014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Thread 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305447" y="2299059"/>
            <a:ext cx="9898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Read C[1]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4225372" y="3809053"/>
            <a:ext cx="2415298" cy="184670"/>
            <a:chOff x="175503" y="3251552"/>
            <a:chExt cx="2415298" cy="184670"/>
          </a:xfrm>
        </p:grpSpPr>
        <p:sp>
          <p:nvSpPr>
            <p:cNvPr id="44" name="TextBox 43"/>
            <p:cNvSpPr txBox="1"/>
            <p:nvPr/>
          </p:nvSpPr>
          <p:spPr>
            <a:xfrm>
              <a:off x="661929" y="3251556"/>
              <a:ext cx="480815" cy="184665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000000"/>
              </a:solidFill>
            </a:ln>
          </p:spPr>
          <p:txBody>
            <a:bodyPr wrap="none" lIns="0" tIns="0" rIns="0" bIns="0" rtlCol="0" anchor="ctr" anchorCtr="0">
              <a:noAutofit/>
            </a:bodyPr>
            <a:lstStyle/>
            <a:p>
              <a:pPr algn="ctr"/>
              <a:r>
                <a:rPr lang="en-US" sz="1200" dirty="0"/>
                <a:t>C[1]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75503" y="3251552"/>
              <a:ext cx="486426" cy="184665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sz="1200" dirty="0"/>
                <a:t>C[0]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142744" y="3251556"/>
              <a:ext cx="486426" cy="18466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sz="1200" dirty="0"/>
                <a:t>C[2]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623560" y="3251556"/>
              <a:ext cx="486426" cy="18466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sz="1200" dirty="0"/>
                <a:t>C[3]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104375" y="3251556"/>
              <a:ext cx="486426" cy="18466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sz="1200" dirty="0"/>
                <a:t>C[4]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305448" y="2583244"/>
            <a:ext cx="1042273" cy="1481936"/>
            <a:chOff x="2781447" y="2583244"/>
            <a:chExt cx="1042273" cy="1481936"/>
          </a:xfrm>
        </p:grpSpPr>
        <p:sp>
          <p:nvSpPr>
            <p:cNvPr id="49" name="TextBox 48"/>
            <p:cNvSpPr txBox="1"/>
            <p:nvPr/>
          </p:nvSpPr>
          <p:spPr>
            <a:xfrm>
              <a:off x="2781447" y="2583244"/>
              <a:ext cx="104227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</a:rPr>
                <a:t>Write C[1]</a:t>
              </a:r>
            </a:p>
          </p:txBody>
        </p:sp>
        <p:sp>
          <p:nvSpPr>
            <p:cNvPr id="11" name="Freeform 10"/>
            <p:cNvSpPr/>
            <p:nvPr/>
          </p:nvSpPr>
          <p:spPr>
            <a:xfrm>
              <a:off x="3187798" y="3718047"/>
              <a:ext cx="476902" cy="347133"/>
            </a:xfrm>
            <a:custGeom>
              <a:avLst/>
              <a:gdLst>
                <a:gd name="connsiteX0" fmla="*/ 324502 w 476902"/>
                <a:gd name="connsiteY0" fmla="*/ 25400 h 347133"/>
                <a:gd name="connsiteX1" fmla="*/ 282169 w 476902"/>
                <a:gd name="connsiteY1" fmla="*/ 16933 h 347133"/>
                <a:gd name="connsiteX2" fmla="*/ 231369 w 476902"/>
                <a:gd name="connsiteY2" fmla="*/ 0 h 347133"/>
                <a:gd name="connsiteX3" fmla="*/ 104369 w 476902"/>
                <a:gd name="connsiteY3" fmla="*/ 16933 h 347133"/>
                <a:gd name="connsiteX4" fmla="*/ 78969 w 476902"/>
                <a:gd name="connsiteY4" fmla="*/ 25400 h 347133"/>
                <a:gd name="connsiteX5" fmla="*/ 28169 w 476902"/>
                <a:gd name="connsiteY5" fmla="*/ 59266 h 347133"/>
                <a:gd name="connsiteX6" fmla="*/ 11236 w 476902"/>
                <a:gd name="connsiteY6" fmla="*/ 84666 h 347133"/>
                <a:gd name="connsiteX7" fmla="*/ 11236 w 476902"/>
                <a:gd name="connsiteY7" fmla="*/ 237066 h 347133"/>
                <a:gd name="connsiteX8" fmla="*/ 36636 w 476902"/>
                <a:gd name="connsiteY8" fmla="*/ 279400 h 347133"/>
                <a:gd name="connsiteX9" fmla="*/ 62036 w 476902"/>
                <a:gd name="connsiteY9" fmla="*/ 287866 h 347133"/>
                <a:gd name="connsiteX10" fmla="*/ 104369 w 476902"/>
                <a:gd name="connsiteY10" fmla="*/ 313266 h 347133"/>
                <a:gd name="connsiteX11" fmla="*/ 121302 w 476902"/>
                <a:gd name="connsiteY11" fmla="*/ 330200 h 347133"/>
                <a:gd name="connsiteX12" fmla="*/ 172102 w 476902"/>
                <a:gd name="connsiteY12" fmla="*/ 347133 h 347133"/>
                <a:gd name="connsiteX13" fmla="*/ 332969 w 476902"/>
                <a:gd name="connsiteY13" fmla="*/ 338666 h 347133"/>
                <a:gd name="connsiteX14" fmla="*/ 383769 w 476902"/>
                <a:gd name="connsiteY14" fmla="*/ 321733 h 347133"/>
                <a:gd name="connsiteX15" fmla="*/ 409169 w 476902"/>
                <a:gd name="connsiteY15" fmla="*/ 313266 h 347133"/>
                <a:gd name="connsiteX16" fmla="*/ 476902 w 476902"/>
                <a:gd name="connsiteY16" fmla="*/ 262466 h 347133"/>
                <a:gd name="connsiteX17" fmla="*/ 468436 w 476902"/>
                <a:gd name="connsiteY17" fmla="*/ 118533 h 347133"/>
                <a:gd name="connsiteX18" fmla="*/ 443036 w 476902"/>
                <a:gd name="connsiteY18" fmla="*/ 67733 h 347133"/>
                <a:gd name="connsiteX19" fmla="*/ 392236 w 476902"/>
                <a:gd name="connsiteY19" fmla="*/ 50800 h 347133"/>
                <a:gd name="connsiteX20" fmla="*/ 366836 w 476902"/>
                <a:gd name="connsiteY20" fmla="*/ 42333 h 347133"/>
                <a:gd name="connsiteX21" fmla="*/ 324502 w 476902"/>
                <a:gd name="connsiteY21" fmla="*/ 25400 h 347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76902" h="347133">
                  <a:moveTo>
                    <a:pt x="324502" y="25400"/>
                  </a:moveTo>
                  <a:cubicBezTo>
                    <a:pt x="310391" y="21167"/>
                    <a:pt x="296052" y="20719"/>
                    <a:pt x="282169" y="16933"/>
                  </a:cubicBezTo>
                  <a:cubicBezTo>
                    <a:pt x="264949" y="12237"/>
                    <a:pt x="231369" y="0"/>
                    <a:pt x="231369" y="0"/>
                  </a:cubicBezTo>
                  <a:cubicBezTo>
                    <a:pt x="158132" y="6657"/>
                    <a:pt x="156725" y="1974"/>
                    <a:pt x="104369" y="16933"/>
                  </a:cubicBezTo>
                  <a:cubicBezTo>
                    <a:pt x="95788" y="19385"/>
                    <a:pt x="86771" y="21066"/>
                    <a:pt x="78969" y="25400"/>
                  </a:cubicBezTo>
                  <a:cubicBezTo>
                    <a:pt x="61179" y="35283"/>
                    <a:pt x="28169" y="59266"/>
                    <a:pt x="28169" y="59266"/>
                  </a:cubicBezTo>
                  <a:cubicBezTo>
                    <a:pt x="22525" y="67733"/>
                    <a:pt x="15787" y="75565"/>
                    <a:pt x="11236" y="84666"/>
                  </a:cubicBezTo>
                  <a:cubicBezTo>
                    <a:pt x="-11598" y="130334"/>
                    <a:pt x="6690" y="196154"/>
                    <a:pt x="11236" y="237066"/>
                  </a:cubicBezTo>
                  <a:cubicBezTo>
                    <a:pt x="13139" y="254192"/>
                    <a:pt x="21520" y="270330"/>
                    <a:pt x="36636" y="279400"/>
                  </a:cubicBezTo>
                  <a:cubicBezTo>
                    <a:pt x="44289" y="283992"/>
                    <a:pt x="53569" y="285044"/>
                    <a:pt x="62036" y="287866"/>
                  </a:cubicBezTo>
                  <a:cubicBezTo>
                    <a:pt x="104941" y="330773"/>
                    <a:pt x="49415" y="280293"/>
                    <a:pt x="104369" y="313266"/>
                  </a:cubicBezTo>
                  <a:cubicBezTo>
                    <a:pt x="111214" y="317373"/>
                    <a:pt x="114162" y="326630"/>
                    <a:pt x="121302" y="330200"/>
                  </a:cubicBezTo>
                  <a:cubicBezTo>
                    <a:pt x="137267" y="338183"/>
                    <a:pt x="172102" y="347133"/>
                    <a:pt x="172102" y="347133"/>
                  </a:cubicBezTo>
                  <a:cubicBezTo>
                    <a:pt x="225724" y="344311"/>
                    <a:pt x="279655" y="345064"/>
                    <a:pt x="332969" y="338666"/>
                  </a:cubicBezTo>
                  <a:cubicBezTo>
                    <a:pt x="350691" y="336539"/>
                    <a:pt x="366836" y="327377"/>
                    <a:pt x="383769" y="321733"/>
                  </a:cubicBezTo>
                  <a:cubicBezTo>
                    <a:pt x="392236" y="318911"/>
                    <a:pt x="401743" y="318216"/>
                    <a:pt x="409169" y="313266"/>
                  </a:cubicBezTo>
                  <a:cubicBezTo>
                    <a:pt x="466611" y="274972"/>
                    <a:pt x="445579" y="293791"/>
                    <a:pt x="476902" y="262466"/>
                  </a:cubicBezTo>
                  <a:cubicBezTo>
                    <a:pt x="474080" y="214488"/>
                    <a:pt x="473218" y="166355"/>
                    <a:pt x="468436" y="118533"/>
                  </a:cubicBezTo>
                  <a:cubicBezTo>
                    <a:pt x="467267" y="106847"/>
                    <a:pt x="452929" y="73916"/>
                    <a:pt x="443036" y="67733"/>
                  </a:cubicBezTo>
                  <a:cubicBezTo>
                    <a:pt x="427900" y="58273"/>
                    <a:pt x="409169" y="56444"/>
                    <a:pt x="392236" y="50800"/>
                  </a:cubicBezTo>
                  <a:cubicBezTo>
                    <a:pt x="383769" y="47978"/>
                    <a:pt x="375639" y="43800"/>
                    <a:pt x="366836" y="42333"/>
                  </a:cubicBezTo>
                  <a:cubicBezTo>
                    <a:pt x="313252" y="33402"/>
                    <a:pt x="338613" y="29633"/>
                    <a:pt x="324502" y="25400"/>
                  </a:cubicBezTo>
                  <a:close/>
                </a:path>
              </a:pathLst>
            </a:custGeom>
            <a:noFill/>
            <a:ln w="57150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" name="Straight Arrow Connector 3"/>
            <p:cNvCxnSpPr>
              <a:stCxn id="49" idx="2"/>
            </p:cNvCxnSpPr>
            <p:nvPr/>
          </p:nvCxnSpPr>
          <p:spPr>
            <a:xfrm>
              <a:off x="3302584" y="2921798"/>
              <a:ext cx="71487" cy="718869"/>
            </a:xfrm>
            <a:prstGeom prst="straightConnector1">
              <a:avLst/>
            </a:prstGeom>
            <a:ln w="57150" cmpd="sng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3055940" y="3554760"/>
            <a:ext cx="1655859" cy="369332"/>
            <a:chOff x="1531939" y="3554760"/>
            <a:chExt cx="1655859" cy="369332"/>
          </a:xfrm>
        </p:grpSpPr>
        <p:cxnSp>
          <p:nvCxnSpPr>
            <p:cNvPr id="14" name="Straight Arrow Connector 13"/>
            <p:cNvCxnSpPr/>
            <p:nvPr/>
          </p:nvCxnSpPr>
          <p:spPr>
            <a:xfrm flipH="1" flipV="1">
              <a:off x="2590799" y="3554760"/>
              <a:ext cx="596999" cy="254293"/>
            </a:xfrm>
            <a:prstGeom prst="straightConnector1">
              <a:avLst/>
            </a:prstGeom>
            <a:ln w="57150" cmpd="sng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1531939" y="3554760"/>
              <a:ext cx="11088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Invalidate</a:t>
              </a:r>
              <a:endParaRPr lang="en-US" sz="16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33815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88" name="Rectangle 20"/>
          <p:cNvSpPr>
            <a:spLocks noGrp="1" noChangeArrowheads="1"/>
          </p:cNvSpPr>
          <p:nvPr>
            <p:ph type="title"/>
          </p:nvPr>
        </p:nvSpPr>
        <p:spPr>
          <a:xfrm>
            <a:off x="1981200" y="-65562"/>
            <a:ext cx="8229600" cy="776762"/>
          </a:xfrm>
        </p:spPr>
        <p:txBody>
          <a:bodyPr>
            <a:normAutofit/>
          </a:bodyPr>
          <a:lstStyle/>
          <a:p>
            <a:r>
              <a:rPr lang="en-US" dirty="0"/>
              <a:t>False Sharing</a:t>
            </a:r>
          </a:p>
        </p:txBody>
      </p:sp>
      <p:sp>
        <p:nvSpPr>
          <p:cNvPr id="160770" name="Rectangle 2"/>
          <p:cNvSpPr>
            <a:spLocks noChangeArrowheads="1"/>
          </p:cNvSpPr>
          <p:nvPr/>
        </p:nvSpPr>
        <p:spPr bwMode="auto">
          <a:xfrm>
            <a:off x="1699503" y="2217215"/>
            <a:ext cx="2415297" cy="7386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lIns="90487" tIns="44450" rIns="90487" bIns="44450" anchor="t" anchorCtr="0"/>
          <a:lstStyle/>
          <a:p>
            <a:pPr algn="ctr"/>
            <a:r>
              <a:rPr lang="en-US" sz="2000"/>
              <a:t>CPU</a:t>
            </a:r>
          </a:p>
        </p:txBody>
      </p:sp>
      <p:sp>
        <p:nvSpPr>
          <p:cNvPr id="160773" name="Rectangle 5"/>
          <p:cNvSpPr>
            <a:spLocks noChangeArrowheads="1"/>
          </p:cNvSpPr>
          <p:nvPr/>
        </p:nvSpPr>
        <p:spPr bwMode="auto">
          <a:xfrm>
            <a:off x="1699502" y="2955879"/>
            <a:ext cx="2415298" cy="1037845"/>
          </a:xfrm>
          <a:prstGeom prst="rect">
            <a:avLst/>
          </a:prstGeom>
          <a:solidFill>
            <a:srgbClr val="0033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 anchor="t" anchorCtr="0"/>
          <a:lstStyle/>
          <a:p>
            <a:pPr algn="ctr"/>
            <a:r>
              <a:rPr lang="en-US" sz="2000">
                <a:solidFill>
                  <a:schemeClr val="bg1"/>
                </a:solidFill>
              </a:rPr>
              <a:t>cache</a:t>
            </a:r>
          </a:p>
        </p:txBody>
      </p:sp>
      <p:sp>
        <p:nvSpPr>
          <p:cNvPr id="160777" name="Rectangle 9"/>
          <p:cNvSpPr>
            <a:spLocks noChangeArrowheads="1"/>
          </p:cNvSpPr>
          <p:nvPr/>
        </p:nvSpPr>
        <p:spPr bwMode="auto">
          <a:xfrm>
            <a:off x="3474674" y="5583231"/>
            <a:ext cx="4982473" cy="1215506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 anchor="t" anchorCtr="0"/>
          <a:lstStyle/>
          <a:p>
            <a:pPr algn="ctr"/>
            <a:r>
              <a:rPr lang="en-US" sz="2000" dirty="0"/>
              <a:t>main memory</a:t>
            </a:r>
          </a:p>
        </p:txBody>
      </p:sp>
      <p:sp>
        <p:nvSpPr>
          <p:cNvPr id="160780" name="Rectangle 12"/>
          <p:cNvSpPr>
            <a:spLocks noChangeArrowheads="1"/>
          </p:cNvSpPr>
          <p:nvPr/>
        </p:nvSpPr>
        <p:spPr bwMode="auto">
          <a:xfrm>
            <a:off x="9323668" y="2583245"/>
            <a:ext cx="1147749" cy="766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ctr"/>
            <a:r>
              <a:rPr lang="en-US" sz="4400" b="1" dirty="0"/>
              <a:t>.  .  .</a:t>
            </a:r>
          </a:p>
        </p:txBody>
      </p:sp>
      <p:sp>
        <p:nvSpPr>
          <p:cNvPr id="160782" name="Line 14"/>
          <p:cNvSpPr>
            <a:spLocks noChangeShapeType="1"/>
          </p:cNvSpPr>
          <p:nvPr/>
        </p:nvSpPr>
        <p:spPr bwMode="auto">
          <a:xfrm flipH="1">
            <a:off x="2886244" y="3999724"/>
            <a:ext cx="0" cy="561003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785" name="Line 17"/>
          <p:cNvSpPr>
            <a:spLocks noChangeShapeType="1"/>
          </p:cNvSpPr>
          <p:nvPr/>
        </p:nvSpPr>
        <p:spPr bwMode="auto">
          <a:xfrm flipH="1">
            <a:off x="4377778" y="5134429"/>
            <a:ext cx="0" cy="448802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794" name="Line 26"/>
          <p:cNvSpPr>
            <a:spLocks noChangeShapeType="1"/>
          </p:cNvSpPr>
          <p:nvPr/>
        </p:nvSpPr>
        <p:spPr bwMode="auto">
          <a:xfrm flipH="1">
            <a:off x="7527352" y="5134429"/>
            <a:ext cx="0" cy="448802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3474674" y="6265507"/>
            <a:ext cx="4982473" cy="338554"/>
            <a:chOff x="1950673" y="5511969"/>
            <a:chExt cx="4982473" cy="338554"/>
          </a:xfrm>
        </p:grpSpPr>
        <p:sp>
          <p:nvSpPr>
            <p:cNvPr id="3" name="TextBox 2"/>
            <p:cNvSpPr txBox="1"/>
            <p:nvPr/>
          </p:nvSpPr>
          <p:spPr>
            <a:xfrm>
              <a:off x="2955238" y="5511969"/>
              <a:ext cx="1003439" cy="338554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0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C[1]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950673" y="5511969"/>
              <a:ext cx="1003439" cy="338554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C[0]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945977" y="5511969"/>
              <a:ext cx="1003439" cy="338554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C[2]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937842" y="5511969"/>
              <a:ext cx="1003439" cy="338554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C[3]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929707" y="5511969"/>
              <a:ext cx="1003439" cy="338554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C[4]</a:t>
              </a: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8513711" y="6234560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block</a:t>
            </a:r>
          </a:p>
        </p:txBody>
      </p:sp>
      <p:sp>
        <p:nvSpPr>
          <p:cNvPr id="33" name="Rectangle 2"/>
          <p:cNvSpPr>
            <a:spLocks noChangeArrowheads="1"/>
          </p:cNvSpPr>
          <p:nvPr/>
        </p:nvSpPr>
        <p:spPr bwMode="auto">
          <a:xfrm>
            <a:off x="4225373" y="2231067"/>
            <a:ext cx="2415297" cy="7386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lIns="90487" tIns="44450" rIns="90487" bIns="44450" anchor="t" anchorCtr="0"/>
          <a:lstStyle/>
          <a:p>
            <a:pPr algn="ctr"/>
            <a:r>
              <a:rPr lang="en-US" sz="2000"/>
              <a:t>CPU</a:t>
            </a:r>
          </a:p>
        </p:txBody>
      </p:sp>
      <p:sp>
        <p:nvSpPr>
          <p:cNvPr id="34" name="Rectangle 5"/>
          <p:cNvSpPr>
            <a:spLocks noChangeArrowheads="1"/>
          </p:cNvSpPr>
          <p:nvPr/>
        </p:nvSpPr>
        <p:spPr bwMode="auto">
          <a:xfrm>
            <a:off x="4225372" y="2969731"/>
            <a:ext cx="2415298" cy="1037845"/>
          </a:xfrm>
          <a:prstGeom prst="rect">
            <a:avLst/>
          </a:prstGeom>
          <a:solidFill>
            <a:srgbClr val="0033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 anchor="t" anchorCtr="0"/>
          <a:lstStyle/>
          <a:p>
            <a:pPr algn="ctr"/>
            <a:r>
              <a:rPr lang="en-US" sz="2000">
                <a:solidFill>
                  <a:schemeClr val="bg1"/>
                </a:solidFill>
              </a:rPr>
              <a:t>cache</a:t>
            </a:r>
          </a:p>
        </p:txBody>
      </p:sp>
      <p:sp>
        <p:nvSpPr>
          <p:cNvPr id="35" name="Line 14"/>
          <p:cNvSpPr>
            <a:spLocks noChangeShapeType="1"/>
          </p:cNvSpPr>
          <p:nvPr/>
        </p:nvSpPr>
        <p:spPr bwMode="auto">
          <a:xfrm flipH="1">
            <a:off x="5412114" y="4013576"/>
            <a:ext cx="0" cy="561003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776" name="Rectangle 8"/>
          <p:cNvSpPr>
            <a:spLocks noChangeArrowheads="1"/>
          </p:cNvSpPr>
          <p:nvPr/>
        </p:nvSpPr>
        <p:spPr bwMode="auto">
          <a:xfrm>
            <a:off x="2278063" y="4573427"/>
            <a:ext cx="7246937" cy="542303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interconnection network (e.g., bus)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65483" y="690890"/>
            <a:ext cx="87384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urier"/>
                <a:cs typeface="Courier"/>
              </a:rPr>
              <a:t>for (</a:t>
            </a:r>
            <a:r>
              <a:rPr lang="en-US" sz="2400" dirty="0" err="1">
                <a:latin typeface="Courier"/>
                <a:cs typeface="Courier"/>
              </a:rPr>
              <a:t>i</a:t>
            </a:r>
            <a:r>
              <a:rPr lang="en-US" sz="2400" dirty="0">
                <a:latin typeface="Courier"/>
                <a:cs typeface="Courier"/>
              </a:rPr>
              <a:t>=id, C[id]=0.0; </a:t>
            </a:r>
            <a:r>
              <a:rPr lang="en-US" sz="2400" dirty="0" err="1">
                <a:latin typeface="Courier"/>
                <a:cs typeface="Courier"/>
              </a:rPr>
              <a:t>i</a:t>
            </a:r>
            <a:r>
              <a:rPr lang="en-US" sz="2400" dirty="0">
                <a:latin typeface="Courier"/>
                <a:cs typeface="Courier"/>
              </a:rPr>
              <a:t>&lt;NUM_ELEM; </a:t>
            </a:r>
            <a:r>
              <a:rPr lang="en-US" sz="2400" dirty="0" err="1">
                <a:latin typeface="Courier"/>
                <a:cs typeface="Courier"/>
              </a:rPr>
              <a:t>i</a:t>
            </a:r>
            <a:r>
              <a:rPr lang="en-US" sz="2400" dirty="0">
                <a:latin typeface="Courier"/>
                <a:cs typeface="Courier"/>
              </a:rPr>
              <a:t>+=</a:t>
            </a:r>
            <a:r>
              <a:rPr lang="en-US" sz="2400" dirty="0" err="1">
                <a:latin typeface="Courier"/>
                <a:cs typeface="Courier"/>
              </a:rPr>
              <a:t>nthrds</a:t>
            </a:r>
            <a:r>
              <a:rPr lang="en-US" sz="2400" dirty="0">
                <a:latin typeface="Courier"/>
                <a:cs typeface="Courier"/>
              </a:rPr>
              <a:t>)</a:t>
            </a:r>
          </a:p>
          <a:p>
            <a:r>
              <a:rPr lang="en-US" sz="2400" dirty="0">
                <a:latin typeface="Courier"/>
                <a:cs typeface="Courier"/>
              </a:rPr>
              <a:t>	C[id] += A[</a:t>
            </a:r>
            <a:r>
              <a:rPr lang="en-US" sz="2400" dirty="0" err="1">
                <a:latin typeface="Courier"/>
                <a:cs typeface="Courier"/>
              </a:rPr>
              <a:t>i</a:t>
            </a:r>
            <a:r>
              <a:rPr lang="en-US" sz="2400" dirty="0">
                <a:latin typeface="Courier"/>
                <a:cs typeface="Courier"/>
              </a:rPr>
              <a:t>]*B[</a:t>
            </a:r>
            <a:r>
              <a:rPr lang="en-US" sz="2400" dirty="0" err="1">
                <a:latin typeface="Courier"/>
                <a:cs typeface="Courier"/>
              </a:rPr>
              <a:t>i</a:t>
            </a:r>
            <a:r>
              <a:rPr lang="en-US" sz="2400" dirty="0">
                <a:latin typeface="Courier"/>
                <a:cs typeface="Courier"/>
              </a:rPr>
              <a:t>];</a:t>
            </a:r>
          </a:p>
        </p:txBody>
      </p:sp>
      <p:sp>
        <p:nvSpPr>
          <p:cNvPr id="56" name="Rectangle 2"/>
          <p:cNvSpPr>
            <a:spLocks noChangeArrowheads="1"/>
          </p:cNvSpPr>
          <p:nvPr/>
        </p:nvSpPr>
        <p:spPr bwMode="auto">
          <a:xfrm>
            <a:off x="6783216" y="2231599"/>
            <a:ext cx="2415297" cy="7386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lIns="90487" tIns="44450" rIns="90487" bIns="44450" anchor="t" anchorCtr="0"/>
          <a:lstStyle/>
          <a:p>
            <a:pPr algn="ctr"/>
            <a:r>
              <a:rPr lang="en-US" sz="2000"/>
              <a:t>CPU</a:t>
            </a:r>
          </a:p>
        </p:txBody>
      </p:sp>
      <p:sp>
        <p:nvSpPr>
          <p:cNvPr id="57" name="Rectangle 5"/>
          <p:cNvSpPr>
            <a:spLocks noChangeArrowheads="1"/>
          </p:cNvSpPr>
          <p:nvPr/>
        </p:nvSpPr>
        <p:spPr bwMode="auto">
          <a:xfrm>
            <a:off x="6783215" y="2970263"/>
            <a:ext cx="2415298" cy="1037845"/>
          </a:xfrm>
          <a:prstGeom prst="rect">
            <a:avLst/>
          </a:prstGeom>
          <a:solidFill>
            <a:srgbClr val="0033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 anchor="t" anchorCtr="0"/>
          <a:lstStyle/>
          <a:p>
            <a:pPr algn="ctr"/>
            <a:r>
              <a:rPr lang="en-US" sz="2000">
                <a:solidFill>
                  <a:schemeClr val="bg1"/>
                </a:solidFill>
              </a:rPr>
              <a:t>cache</a:t>
            </a:r>
          </a:p>
        </p:txBody>
      </p:sp>
      <p:sp>
        <p:nvSpPr>
          <p:cNvPr id="58" name="Line 14"/>
          <p:cNvSpPr>
            <a:spLocks noChangeShapeType="1"/>
          </p:cNvSpPr>
          <p:nvPr/>
        </p:nvSpPr>
        <p:spPr bwMode="auto">
          <a:xfrm flipH="1">
            <a:off x="7969957" y="4014108"/>
            <a:ext cx="0" cy="561003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459889" y="1845735"/>
            <a:ext cx="1014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Thread 0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4898071" y="1845735"/>
            <a:ext cx="1014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Thread 1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7540394" y="1845735"/>
            <a:ext cx="1014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Thread 2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4225372" y="3809053"/>
            <a:ext cx="2415298" cy="184670"/>
            <a:chOff x="175503" y="3251552"/>
            <a:chExt cx="2415298" cy="184670"/>
          </a:xfrm>
        </p:grpSpPr>
        <p:sp>
          <p:nvSpPr>
            <p:cNvPr id="44" name="TextBox 43"/>
            <p:cNvSpPr txBox="1"/>
            <p:nvPr/>
          </p:nvSpPr>
          <p:spPr>
            <a:xfrm>
              <a:off x="661929" y="3251556"/>
              <a:ext cx="480815" cy="184665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000000"/>
              </a:solidFill>
            </a:ln>
          </p:spPr>
          <p:txBody>
            <a:bodyPr wrap="none" lIns="0" tIns="0" rIns="0" bIns="0" rtlCol="0" anchor="ctr" anchorCtr="0">
              <a:noAutofit/>
            </a:bodyPr>
            <a:lstStyle/>
            <a:p>
              <a:pPr algn="ctr"/>
              <a:r>
                <a:rPr lang="en-US" sz="1200" dirty="0"/>
                <a:t>C[1]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75503" y="3251552"/>
              <a:ext cx="486426" cy="184665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sz="1200" dirty="0"/>
                <a:t>C[0]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142744" y="3251556"/>
              <a:ext cx="486426" cy="18466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sz="1200" dirty="0"/>
                <a:t>C[2]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623560" y="3251556"/>
              <a:ext cx="486426" cy="18466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sz="1200" dirty="0"/>
                <a:t>C[3]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104375" y="3251556"/>
              <a:ext cx="486426" cy="18466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sz="1200" dirty="0"/>
                <a:t>C[4]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08471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88" name="Rectangle 20"/>
          <p:cNvSpPr>
            <a:spLocks noGrp="1" noChangeArrowheads="1"/>
          </p:cNvSpPr>
          <p:nvPr>
            <p:ph type="title"/>
          </p:nvPr>
        </p:nvSpPr>
        <p:spPr>
          <a:xfrm>
            <a:off x="1981200" y="-65562"/>
            <a:ext cx="8229600" cy="776762"/>
          </a:xfrm>
        </p:spPr>
        <p:txBody>
          <a:bodyPr>
            <a:normAutofit/>
          </a:bodyPr>
          <a:lstStyle/>
          <a:p>
            <a:r>
              <a:rPr lang="en-US" dirty="0"/>
              <a:t>False Sharing</a:t>
            </a:r>
          </a:p>
        </p:txBody>
      </p:sp>
      <p:sp>
        <p:nvSpPr>
          <p:cNvPr id="160770" name="Rectangle 2"/>
          <p:cNvSpPr>
            <a:spLocks noChangeArrowheads="1"/>
          </p:cNvSpPr>
          <p:nvPr/>
        </p:nvSpPr>
        <p:spPr bwMode="auto">
          <a:xfrm>
            <a:off x="1699503" y="2217215"/>
            <a:ext cx="2415297" cy="7386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lIns="90487" tIns="44450" rIns="90487" bIns="44450" anchor="t" anchorCtr="0"/>
          <a:lstStyle/>
          <a:p>
            <a:pPr algn="ctr"/>
            <a:r>
              <a:rPr lang="en-US" sz="2000"/>
              <a:t>CPU</a:t>
            </a:r>
          </a:p>
        </p:txBody>
      </p:sp>
      <p:sp>
        <p:nvSpPr>
          <p:cNvPr id="160773" name="Rectangle 5"/>
          <p:cNvSpPr>
            <a:spLocks noChangeArrowheads="1"/>
          </p:cNvSpPr>
          <p:nvPr/>
        </p:nvSpPr>
        <p:spPr bwMode="auto">
          <a:xfrm>
            <a:off x="1699502" y="2955879"/>
            <a:ext cx="2415298" cy="1037845"/>
          </a:xfrm>
          <a:prstGeom prst="rect">
            <a:avLst/>
          </a:prstGeom>
          <a:solidFill>
            <a:srgbClr val="0033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 anchor="t" anchorCtr="0"/>
          <a:lstStyle/>
          <a:p>
            <a:pPr algn="ctr"/>
            <a:r>
              <a:rPr lang="en-US" sz="2000">
                <a:solidFill>
                  <a:schemeClr val="bg1"/>
                </a:solidFill>
              </a:rPr>
              <a:t>cache</a:t>
            </a:r>
          </a:p>
        </p:txBody>
      </p:sp>
      <p:sp>
        <p:nvSpPr>
          <p:cNvPr id="160777" name="Rectangle 9"/>
          <p:cNvSpPr>
            <a:spLocks noChangeArrowheads="1"/>
          </p:cNvSpPr>
          <p:nvPr/>
        </p:nvSpPr>
        <p:spPr bwMode="auto">
          <a:xfrm>
            <a:off x="3474674" y="5583231"/>
            <a:ext cx="4982473" cy="1215506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 anchor="t" anchorCtr="0"/>
          <a:lstStyle/>
          <a:p>
            <a:pPr algn="ctr"/>
            <a:r>
              <a:rPr lang="en-US" sz="2000" dirty="0"/>
              <a:t>main memory</a:t>
            </a:r>
          </a:p>
        </p:txBody>
      </p:sp>
      <p:sp>
        <p:nvSpPr>
          <p:cNvPr id="160780" name="Rectangle 12"/>
          <p:cNvSpPr>
            <a:spLocks noChangeArrowheads="1"/>
          </p:cNvSpPr>
          <p:nvPr/>
        </p:nvSpPr>
        <p:spPr bwMode="auto">
          <a:xfrm>
            <a:off x="9323668" y="2583245"/>
            <a:ext cx="1147749" cy="766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ctr"/>
            <a:r>
              <a:rPr lang="en-US" sz="4400" b="1" dirty="0"/>
              <a:t>.  .  .</a:t>
            </a:r>
          </a:p>
        </p:txBody>
      </p:sp>
      <p:sp>
        <p:nvSpPr>
          <p:cNvPr id="160782" name="Line 14"/>
          <p:cNvSpPr>
            <a:spLocks noChangeShapeType="1"/>
          </p:cNvSpPr>
          <p:nvPr/>
        </p:nvSpPr>
        <p:spPr bwMode="auto">
          <a:xfrm flipH="1">
            <a:off x="2886244" y="3999724"/>
            <a:ext cx="0" cy="561003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785" name="Line 17"/>
          <p:cNvSpPr>
            <a:spLocks noChangeShapeType="1"/>
          </p:cNvSpPr>
          <p:nvPr/>
        </p:nvSpPr>
        <p:spPr bwMode="auto">
          <a:xfrm flipH="1">
            <a:off x="4377778" y="5134429"/>
            <a:ext cx="0" cy="448802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794" name="Line 26"/>
          <p:cNvSpPr>
            <a:spLocks noChangeShapeType="1"/>
          </p:cNvSpPr>
          <p:nvPr/>
        </p:nvSpPr>
        <p:spPr bwMode="auto">
          <a:xfrm flipH="1">
            <a:off x="7527352" y="5134429"/>
            <a:ext cx="0" cy="448802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3474674" y="6265507"/>
            <a:ext cx="4982473" cy="338554"/>
            <a:chOff x="1950673" y="5511969"/>
            <a:chExt cx="4982473" cy="338554"/>
          </a:xfrm>
        </p:grpSpPr>
        <p:sp>
          <p:nvSpPr>
            <p:cNvPr id="3" name="TextBox 2"/>
            <p:cNvSpPr txBox="1"/>
            <p:nvPr/>
          </p:nvSpPr>
          <p:spPr>
            <a:xfrm>
              <a:off x="2955238" y="5511969"/>
              <a:ext cx="1003439" cy="338554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0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C[1]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950673" y="5511969"/>
              <a:ext cx="1003439" cy="338554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C[0]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945977" y="5511969"/>
              <a:ext cx="1003439" cy="338554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C[2]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937842" y="5511969"/>
              <a:ext cx="1003439" cy="338554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C[3]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929707" y="5511969"/>
              <a:ext cx="1003439" cy="338554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C[4]</a:t>
              </a: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8513711" y="6234560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block</a:t>
            </a:r>
          </a:p>
        </p:txBody>
      </p:sp>
      <p:sp>
        <p:nvSpPr>
          <p:cNvPr id="33" name="Rectangle 2"/>
          <p:cNvSpPr>
            <a:spLocks noChangeArrowheads="1"/>
          </p:cNvSpPr>
          <p:nvPr/>
        </p:nvSpPr>
        <p:spPr bwMode="auto">
          <a:xfrm>
            <a:off x="4225373" y="2231067"/>
            <a:ext cx="2415297" cy="7386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lIns="90487" tIns="44450" rIns="90487" bIns="44450" anchor="t" anchorCtr="0"/>
          <a:lstStyle/>
          <a:p>
            <a:pPr algn="ctr"/>
            <a:r>
              <a:rPr lang="en-US" sz="2000"/>
              <a:t>CPU</a:t>
            </a:r>
          </a:p>
        </p:txBody>
      </p:sp>
      <p:sp>
        <p:nvSpPr>
          <p:cNvPr id="34" name="Rectangle 5"/>
          <p:cNvSpPr>
            <a:spLocks noChangeArrowheads="1"/>
          </p:cNvSpPr>
          <p:nvPr/>
        </p:nvSpPr>
        <p:spPr bwMode="auto">
          <a:xfrm>
            <a:off x="4225372" y="2969731"/>
            <a:ext cx="2415298" cy="1037845"/>
          </a:xfrm>
          <a:prstGeom prst="rect">
            <a:avLst/>
          </a:prstGeom>
          <a:solidFill>
            <a:srgbClr val="0033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 anchor="t" anchorCtr="0"/>
          <a:lstStyle/>
          <a:p>
            <a:pPr algn="ctr"/>
            <a:r>
              <a:rPr lang="en-US" sz="2000">
                <a:solidFill>
                  <a:schemeClr val="bg1"/>
                </a:solidFill>
              </a:rPr>
              <a:t>cache</a:t>
            </a:r>
          </a:p>
        </p:txBody>
      </p:sp>
      <p:sp>
        <p:nvSpPr>
          <p:cNvPr id="35" name="Line 14"/>
          <p:cNvSpPr>
            <a:spLocks noChangeShapeType="1"/>
          </p:cNvSpPr>
          <p:nvPr/>
        </p:nvSpPr>
        <p:spPr bwMode="auto">
          <a:xfrm flipH="1">
            <a:off x="5412114" y="4013576"/>
            <a:ext cx="0" cy="561003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776" name="Rectangle 8"/>
          <p:cNvSpPr>
            <a:spLocks noChangeArrowheads="1"/>
          </p:cNvSpPr>
          <p:nvPr/>
        </p:nvSpPr>
        <p:spPr bwMode="auto">
          <a:xfrm>
            <a:off x="2278063" y="4573427"/>
            <a:ext cx="7246937" cy="542303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interconnection network (e.g., bus)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65483" y="690890"/>
            <a:ext cx="87384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urier"/>
                <a:cs typeface="Courier"/>
              </a:rPr>
              <a:t>for (</a:t>
            </a:r>
            <a:r>
              <a:rPr lang="en-US" sz="2400" dirty="0" err="1">
                <a:latin typeface="Courier"/>
                <a:cs typeface="Courier"/>
              </a:rPr>
              <a:t>i</a:t>
            </a:r>
            <a:r>
              <a:rPr lang="en-US" sz="2400" dirty="0">
                <a:latin typeface="Courier"/>
                <a:cs typeface="Courier"/>
              </a:rPr>
              <a:t>=id, C[id]=0.0; </a:t>
            </a:r>
            <a:r>
              <a:rPr lang="en-US" sz="2400" dirty="0" err="1">
                <a:latin typeface="Courier"/>
                <a:cs typeface="Courier"/>
              </a:rPr>
              <a:t>i</a:t>
            </a:r>
            <a:r>
              <a:rPr lang="en-US" sz="2400" dirty="0">
                <a:latin typeface="Courier"/>
                <a:cs typeface="Courier"/>
              </a:rPr>
              <a:t>&lt;NUM_ELEM; </a:t>
            </a:r>
            <a:r>
              <a:rPr lang="en-US" sz="2400" dirty="0" err="1">
                <a:latin typeface="Courier"/>
                <a:cs typeface="Courier"/>
              </a:rPr>
              <a:t>i</a:t>
            </a:r>
            <a:r>
              <a:rPr lang="en-US" sz="2400" dirty="0">
                <a:latin typeface="Courier"/>
                <a:cs typeface="Courier"/>
              </a:rPr>
              <a:t>+=</a:t>
            </a:r>
            <a:r>
              <a:rPr lang="en-US" sz="2400" dirty="0" err="1">
                <a:latin typeface="Courier"/>
                <a:cs typeface="Courier"/>
              </a:rPr>
              <a:t>nthrds</a:t>
            </a:r>
            <a:r>
              <a:rPr lang="en-US" sz="2400" dirty="0">
                <a:latin typeface="Courier"/>
                <a:cs typeface="Courier"/>
              </a:rPr>
              <a:t>)</a:t>
            </a:r>
          </a:p>
          <a:p>
            <a:r>
              <a:rPr lang="en-US" sz="2400" dirty="0">
                <a:latin typeface="Courier"/>
                <a:cs typeface="Courier"/>
              </a:rPr>
              <a:t>	C[id] += A[</a:t>
            </a:r>
            <a:r>
              <a:rPr lang="en-US" sz="2400" dirty="0" err="1">
                <a:latin typeface="Courier"/>
                <a:cs typeface="Courier"/>
              </a:rPr>
              <a:t>i</a:t>
            </a:r>
            <a:r>
              <a:rPr lang="en-US" sz="2400" dirty="0">
                <a:latin typeface="Courier"/>
                <a:cs typeface="Courier"/>
              </a:rPr>
              <a:t>]*B[</a:t>
            </a:r>
            <a:r>
              <a:rPr lang="en-US" sz="2400" dirty="0" err="1">
                <a:latin typeface="Courier"/>
                <a:cs typeface="Courier"/>
              </a:rPr>
              <a:t>i</a:t>
            </a:r>
            <a:r>
              <a:rPr lang="en-US" sz="2400" dirty="0">
                <a:latin typeface="Courier"/>
                <a:cs typeface="Courier"/>
              </a:rPr>
              <a:t>];</a:t>
            </a:r>
          </a:p>
        </p:txBody>
      </p:sp>
      <p:sp>
        <p:nvSpPr>
          <p:cNvPr id="56" name="Rectangle 2"/>
          <p:cNvSpPr>
            <a:spLocks noChangeArrowheads="1"/>
          </p:cNvSpPr>
          <p:nvPr/>
        </p:nvSpPr>
        <p:spPr bwMode="auto">
          <a:xfrm>
            <a:off x="6783216" y="2231599"/>
            <a:ext cx="2415297" cy="7386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lIns="90487" tIns="44450" rIns="90487" bIns="44450" anchor="t" anchorCtr="0"/>
          <a:lstStyle/>
          <a:p>
            <a:pPr algn="ctr"/>
            <a:r>
              <a:rPr lang="en-US" sz="2000"/>
              <a:t>CPU</a:t>
            </a:r>
          </a:p>
        </p:txBody>
      </p:sp>
      <p:sp>
        <p:nvSpPr>
          <p:cNvPr id="57" name="Rectangle 5"/>
          <p:cNvSpPr>
            <a:spLocks noChangeArrowheads="1"/>
          </p:cNvSpPr>
          <p:nvPr/>
        </p:nvSpPr>
        <p:spPr bwMode="auto">
          <a:xfrm>
            <a:off x="6783215" y="2970263"/>
            <a:ext cx="2415298" cy="1037845"/>
          </a:xfrm>
          <a:prstGeom prst="rect">
            <a:avLst/>
          </a:prstGeom>
          <a:solidFill>
            <a:srgbClr val="0033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 anchor="t" anchorCtr="0"/>
          <a:lstStyle/>
          <a:p>
            <a:pPr algn="ctr"/>
            <a:r>
              <a:rPr lang="en-US" sz="2000">
                <a:solidFill>
                  <a:schemeClr val="bg1"/>
                </a:solidFill>
              </a:rPr>
              <a:t>cache</a:t>
            </a:r>
          </a:p>
        </p:txBody>
      </p:sp>
      <p:sp>
        <p:nvSpPr>
          <p:cNvPr id="58" name="Line 14"/>
          <p:cNvSpPr>
            <a:spLocks noChangeShapeType="1"/>
          </p:cNvSpPr>
          <p:nvPr/>
        </p:nvSpPr>
        <p:spPr bwMode="auto">
          <a:xfrm flipH="1">
            <a:off x="7969957" y="4014108"/>
            <a:ext cx="0" cy="561003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459889" y="1845735"/>
            <a:ext cx="1014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Thread 0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4898071" y="1845735"/>
            <a:ext cx="1014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Thread 1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7540394" y="1845735"/>
            <a:ext cx="1014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Thread 2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4225372" y="3809053"/>
            <a:ext cx="2415298" cy="184670"/>
            <a:chOff x="175503" y="3251552"/>
            <a:chExt cx="2415298" cy="184670"/>
          </a:xfrm>
        </p:grpSpPr>
        <p:sp>
          <p:nvSpPr>
            <p:cNvPr id="44" name="TextBox 43"/>
            <p:cNvSpPr txBox="1"/>
            <p:nvPr/>
          </p:nvSpPr>
          <p:spPr>
            <a:xfrm>
              <a:off x="661929" y="3251556"/>
              <a:ext cx="480815" cy="184665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000000"/>
              </a:solidFill>
            </a:ln>
          </p:spPr>
          <p:txBody>
            <a:bodyPr wrap="none" lIns="0" tIns="0" rIns="0" bIns="0" rtlCol="0" anchor="ctr" anchorCtr="0">
              <a:noAutofit/>
            </a:bodyPr>
            <a:lstStyle/>
            <a:p>
              <a:pPr algn="ctr"/>
              <a:r>
                <a:rPr lang="en-US" sz="1200" dirty="0"/>
                <a:t>C[1]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75503" y="3251552"/>
              <a:ext cx="486426" cy="184665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sz="1200" dirty="0"/>
                <a:t>C[0]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142744" y="3251556"/>
              <a:ext cx="486426" cy="18466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sz="1200" dirty="0"/>
                <a:t>C[2]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623560" y="3251556"/>
              <a:ext cx="486426" cy="18466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sz="1200" dirty="0"/>
                <a:t>C[3]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104375" y="3251556"/>
              <a:ext cx="486426" cy="18466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sz="1200" dirty="0"/>
                <a:t>C[4]</a:t>
              </a:r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6783215" y="2268813"/>
            <a:ext cx="9898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Read C[2]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5482678" y="3439721"/>
            <a:ext cx="2205057" cy="369336"/>
            <a:chOff x="3958677" y="3439721"/>
            <a:chExt cx="2205057" cy="369336"/>
          </a:xfrm>
        </p:grpSpPr>
        <p:cxnSp>
          <p:nvCxnSpPr>
            <p:cNvPr id="67" name="Straight Arrow Connector 66"/>
            <p:cNvCxnSpPr/>
            <p:nvPr/>
          </p:nvCxnSpPr>
          <p:spPr>
            <a:xfrm flipH="1">
              <a:off x="4937842" y="3524514"/>
              <a:ext cx="1225892" cy="284543"/>
            </a:xfrm>
            <a:prstGeom prst="straightConnector1">
              <a:avLst/>
            </a:prstGeom>
            <a:ln w="57150" cmpd="sng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/>
            <p:cNvSpPr txBox="1"/>
            <p:nvPr/>
          </p:nvSpPr>
          <p:spPr>
            <a:xfrm>
              <a:off x="3958677" y="3439721"/>
              <a:ext cx="11088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Invalidate</a:t>
              </a:r>
              <a:endParaRPr lang="en-US" sz="16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6783214" y="3339844"/>
            <a:ext cx="2415298" cy="184670"/>
            <a:chOff x="175503" y="3251552"/>
            <a:chExt cx="2415298" cy="184670"/>
          </a:xfrm>
        </p:grpSpPr>
        <p:sp>
          <p:nvSpPr>
            <p:cNvPr id="70" name="TextBox 69"/>
            <p:cNvSpPr txBox="1"/>
            <p:nvPr/>
          </p:nvSpPr>
          <p:spPr>
            <a:xfrm>
              <a:off x="661929" y="3251556"/>
              <a:ext cx="480815" cy="184665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000000"/>
              </a:solidFill>
            </a:ln>
          </p:spPr>
          <p:txBody>
            <a:bodyPr wrap="none" lIns="0" tIns="0" rIns="0" bIns="0" rtlCol="0" anchor="ctr" anchorCtr="0">
              <a:noAutofit/>
            </a:bodyPr>
            <a:lstStyle/>
            <a:p>
              <a:pPr algn="ctr"/>
              <a:r>
                <a:rPr lang="en-US" sz="1200" dirty="0"/>
                <a:t>C[1]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175503" y="3251552"/>
              <a:ext cx="486426" cy="184665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sz="1200" dirty="0"/>
                <a:t>C[0]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1142744" y="3251556"/>
              <a:ext cx="486426" cy="18466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sz="1200" dirty="0"/>
                <a:t>C[2]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1623560" y="3251556"/>
              <a:ext cx="486426" cy="18466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sz="1200" dirty="0"/>
                <a:t>C[3]</a:t>
              </a: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2104375" y="3251556"/>
              <a:ext cx="486426" cy="18466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sz="1200" dirty="0"/>
                <a:t>C[4]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783215" y="2552999"/>
            <a:ext cx="1440736" cy="1079157"/>
            <a:chOff x="5259215" y="2552998"/>
            <a:chExt cx="1440736" cy="1079157"/>
          </a:xfrm>
        </p:grpSpPr>
        <p:sp>
          <p:nvSpPr>
            <p:cNvPr id="61" name="TextBox 60"/>
            <p:cNvSpPr txBox="1"/>
            <p:nvPr/>
          </p:nvSpPr>
          <p:spPr>
            <a:xfrm>
              <a:off x="5259215" y="2552998"/>
              <a:ext cx="104227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</a:rPr>
                <a:t>Write C[2]</a:t>
              </a:r>
            </a:p>
          </p:txBody>
        </p:sp>
        <p:cxnSp>
          <p:nvCxnSpPr>
            <p:cNvPr id="63" name="Straight Arrow Connector 62"/>
            <p:cNvCxnSpPr>
              <a:stCxn id="61" idx="2"/>
            </p:cNvCxnSpPr>
            <p:nvPr/>
          </p:nvCxnSpPr>
          <p:spPr>
            <a:xfrm>
              <a:off x="5780352" y="2891552"/>
              <a:ext cx="442697" cy="393470"/>
            </a:xfrm>
            <a:prstGeom prst="straightConnector1">
              <a:avLst/>
            </a:prstGeom>
            <a:ln w="57150" cmpd="sng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Freeform 61"/>
            <p:cNvSpPr/>
            <p:nvPr/>
          </p:nvSpPr>
          <p:spPr>
            <a:xfrm>
              <a:off x="6223049" y="3285022"/>
              <a:ext cx="476902" cy="347133"/>
            </a:xfrm>
            <a:custGeom>
              <a:avLst/>
              <a:gdLst>
                <a:gd name="connsiteX0" fmla="*/ 324502 w 476902"/>
                <a:gd name="connsiteY0" fmla="*/ 25400 h 347133"/>
                <a:gd name="connsiteX1" fmla="*/ 282169 w 476902"/>
                <a:gd name="connsiteY1" fmla="*/ 16933 h 347133"/>
                <a:gd name="connsiteX2" fmla="*/ 231369 w 476902"/>
                <a:gd name="connsiteY2" fmla="*/ 0 h 347133"/>
                <a:gd name="connsiteX3" fmla="*/ 104369 w 476902"/>
                <a:gd name="connsiteY3" fmla="*/ 16933 h 347133"/>
                <a:gd name="connsiteX4" fmla="*/ 78969 w 476902"/>
                <a:gd name="connsiteY4" fmla="*/ 25400 h 347133"/>
                <a:gd name="connsiteX5" fmla="*/ 28169 w 476902"/>
                <a:gd name="connsiteY5" fmla="*/ 59266 h 347133"/>
                <a:gd name="connsiteX6" fmla="*/ 11236 w 476902"/>
                <a:gd name="connsiteY6" fmla="*/ 84666 h 347133"/>
                <a:gd name="connsiteX7" fmla="*/ 11236 w 476902"/>
                <a:gd name="connsiteY7" fmla="*/ 237066 h 347133"/>
                <a:gd name="connsiteX8" fmla="*/ 36636 w 476902"/>
                <a:gd name="connsiteY8" fmla="*/ 279400 h 347133"/>
                <a:gd name="connsiteX9" fmla="*/ 62036 w 476902"/>
                <a:gd name="connsiteY9" fmla="*/ 287866 h 347133"/>
                <a:gd name="connsiteX10" fmla="*/ 104369 w 476902"/>
                <a:gd name="connsiteY10" fmla="*/ 313266 h 347133"/>
                <a:gd name="connsiteX11" fmla="*/ 121302 w 476902"/>
                <a:gd name="connsiteY11" fmla="*/ 330200 h 347133"/>
                <a:gd name="connsiteX12" fmla="*/ 172102 w 476902"/>
                <a:gd name="connsiteY12" fmla="*/ 347133 h 347133"/>
                <a:gd name="connsiteX13" fmla="*/ 332969 w 476902"/>
                <a:gd name="connsiteY13" fmla="*/ 338666 h 347133"/>
                <a:gd name="connsiteX14" fmla="*/ 383769 w 476902"/>
                <a:gd name="connsiteY14" fmla="*/ 321733 h 347133"/>
                <a:gd name="connsiteX15" fmla="*/ 409169 w 476902"/>
                <a:gd name="connsiteY15" fmla="*/ 313266 h 347133"/>
                <a:gd name="connsiteX16" fmla="*/ 476902 w 476902"/>
                <a:gd name="connsiteY16" fmla="*/ 262466 h 347133"/>
                <a:gd name="connsiteX17" fmla="*/ 468436 w 476902"/>
                <a:gd name="connsiteY17" fmla="*/ 118533 h 347133"/>
                <a:gd name="connsiteX18" fmla="*/ 443036 w 476902"/>
                <a:gd name="connsiteY18" fmla="*/ 67733 h 347133"/>
                <a:gd name="connsiteX19" fmla="*/ 392236 w 476902"/>
                <a:gd name="connsiteY19" fmla="*/ 50800 h 347133"/>
                <a:gd name="connsiteX20" fmla="*/ 366836 w 476902"/>
                <a:gd name="connsiteY20" fmla="*/ 42333 h 347133"/>
                <a:gd name="connsiteX21" fmla="*/ 324502 w 476902"/>
                <a:gd name="connsiteY21" fmla="*/ 25400 h 347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76902" h="347133">
                  <a:moveTo>
                    <a:pt x="324502" y="25400"/>
                  </a:moveTo>
                  <a:cubicBezTo>
                    <a:pt x="310391" y="21167"/>
                    <a:pt x="296052" y="20719"/>
                    <a:pt x="282169" y="16933"/>
                  </a:cubicBezTo>
                  <a:cubicBezTo>
                    <a:pt x="264949" y="12237"/>
                    <a:pt x="231369" y="0"/>
                    <a:pt x="231369" y="0"/>
                  </a:cubicBezTo>
                  <a:cubicBezTo>
                    <a:pt x="158132" y="6657"/>
                    <a:pt x="156725" y="1974"/>
                    <a:pt x="104369" y="16933"/>
                  </a:cubicBezTo>
                  <a:cubicBezTo>
                    <a:pt x="95788" y="19385"/>
                    <a:pt x="86771" y="21066"/>
                    <a:pt x="78969" y="25400"/>
                  </a:cubicBezTo>
                  <a:cubicBezTo>
                    <a:pt x="61179" y="35283"/>
                    <a:pt x="28169" y="59266"/>
                    <a:pt x="28169" y="59266"/>
                  </a:cubicBezTo>
                  <a:cubicBezTo>
                    <a:pt x="22525" y="67733"/>
                    <a:pt x="15787" y="75565"/>
                    <a:pt x="11236" y="84666"/>
                  </a:cubicBezTo>
                  <a:cubicBezTo>
                    <a:pt x="-11598" y="130334"/>
                    <a:pt x="6690" y="196154"/>
                    <a:pt x="11236" y="237066"/>
                  </a:cubicBezTo>
                  <a:cubicBezTo>
                    <a:pt x="13139" y="254192"/>
                    <a:pt x="21520" y="270330"/>
                    <a:pt x="36636" y="279400"/>
                  </a:cubicBezTo>
                  <a:cubicBezTo>
                    <a:pt x="44289" y="283992"/>
                    <a:pt x="53569" y="285044"/>
                    <a:pt x="62036" y="287866"/>
                  </a:cubicBezTo>
                  <a:cubicBezTo>
                    <a:pt x="104941" y="330773"/>
                    <a:pt x="49415" y="280293"/>
                    <a:pt x="104369" y="313266"/>
                  </a:cubicBezTo>
                  <a:cubicBezTo>
                    <a:pt x="111214" y="317373"/>
                    <a:pt x="114162" y="326630"/>
                    <a:pt x="121302" y="330200"/>
                  </a:cubicBezTo>
                  <a:cubicBezTo>
                    <a:pt x="137267" y="338183"/>
                    <a:pt x="172102" y="347133"/>
                    <a:pt x="172102" y="347133"/>
                  </a:cubicBezTo>
                  <a:cubicBezTo>
                    <a:pt x="225724" y="344311"/>
                    <a:pt x="279655" y="345064"/>
                    <a:pt x="332969" y="338666"/>
                  </a:cubicBezTo>
                  <a:cubicBezTo>
                    <a:pt x="350691" y="336539"/>
                    <a:pt x="366836" y="327377"/>
                    <a:pt x="383769" y="321733"/>
                  </a:cubicBezTo>
                  <a:cubicBezTo>
                    <a:pt x="392236" y="318911"/>
                    <a:pt x="401743" y="318216"/>
                    <a:pt x="409169" y="313266"/>
                  </a:cubicBezTo>
                  <a:cubicBezTo>
                    <a:pt x="466611" y="274972"/>
                    <a:pt x="445579" y="293791"/>
                    <a:pt x="476902" y="262466"/>
                  </a:cubicBezTo>
                  <a:cubicBezTo>
                    <a:pt x="474080" y="214488"/>
                    <a:pt x="473218" y="166355"/>
                    <a:pt x="468436" y="118533"/>
                  </a:cubicBezTo>
                  <a:cubicBezTo>
                    <a:pt x="467267" y="106847"/>
                    <a:pt x="452929" y="73916"/>
                    <a:pt x="443036" y="67733"/>
                  </a:cubicBezTo>
                  <a:cubicBezTo>
                    <a:pt x="427900" y="58273"/>
                    <a:pt x="409169" y="56444"/>
                    <a:pt x="392236" y="50800"/>
                  </a:cubicBezTo>
                  <a:cubicBezTo>
                    <a:pt x="383769" y="47978"/>
                    <a:pt x="375639" y="43800"/>
                    <a:pt x="366836" y="42333"/>
                  </a:cubicBezTo>
                  <a:cubicBezTo>
                    <a:pt x="313252" y="33402"/>
                    <a:pt x="338613" y="29633"/>
                    <a:pt x="324502" y="25400"/>
                  </a:cubicBezTo>
                  <a:close/>
                </a:path>
              </a:pathLst>
            </a:custGeom>
            <a:noFill/>
            <a:ln w="57150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24180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88" name="Rectangle 20"/>
          <p:cNvSpPr>
            <a:spLocks noGrp="1" noChangeArrowheads="1"/>
          </p:cNvSpPr>
          <p:nvPr>
            <p:ph type="title"/>
          </p:nvPr>
        </p:nvSpPr>
        <p:spPr>
          <a:xfrm>
            <a:off x="1981200" y="-65562"/>
            <a:ext cx="8229600" cy="776762"/>
          </a:xfrm>
        </p:spPr>
        <p:txBody>
          <a:bodyPr>
            <a:normAutofit/>
          </a:bodyPr>
          <a:lstStyle/>
          <a:p>
            <a:r>
              <a:rPr lang="en-US" dirty="0"/>
              <a:t>False Sharing</a:t>
            </a:r>
          </a:p>
        </p:txBody>
      </p:sp>
      <p:sp>
        <p:nvSpPr>
          <p:cNvPr id="160770" name="Rectangle 2"/>
          <p:cNvSpPr>
            <a:spLocks noChangeArrowheads="1"/>
          </p:cNvSpPr>
          <p:nvPr/>
        </p:nvSpPr>
        <p:spPr bwMode="auto">
          <a:xfrm>
            <a:off x="1699503" y="2217215"/>
            <a:ext cx="2415297" cy="7386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lIns="90487" tIns="44450" rIns="90487" bIns="44450" anchor="t" anchorCtr="0"/>
          <a:lstStyle/>
          <a:p>
            <a:pPr algn="ctr"/>
            <a:r>
              <a:rPr lang="en-US" sz="2000"/>
              <a:t>CPU</a:t>
            </a:r>
          </a:p>
        </p:txBody>
      </p:sp>
      <p:sp>
        <p:nvSpPr>
          <p:cNvPr id="160773" name="Rectangle 5"/>
          <p:cNvSpPr>
            <a:spLocks noChangeArrowheads="1"/>
          </p:cNvSpPr>
          <p:nvPr/>
        </p:nvSpPr>
        <p:spPr bwMode="auto">
          <a:xfrm>
            <a:off x="1699502" y="2955879"/>
            <a:ext cx="2415298" cy="1037845"/>
          </a:xfrm>
          <a:prstGeom prst="rect">
            <a:avLst/>
          </a:prstGeom>
          <a:solidFill>
            <a:srgbClr val="0033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 anchor="t" anchorCtr="0"/>
          <a:lstStyle/>
          <a:p>
            <a:pPr algn="ctr"/>
            <a:r>
              <a:rPr lang="en-US" sz="2000">
                <a:solidFill>
                  <a:schemeClr val="bg1"/>
                </a:solidFill>
              </a:rPr>
              <a:t>cache</a:t>
            </a:r>
          </a:p>
        </p:txBody>
      </p:sp>
      <p:sp>
        <p:nvSpPr>
          <p:cNvPr id="160777" name="Rectangle 9"/>
          <p:cNvSpPr>
            <a:spLocks noChangeArrowheads="1"/>
          </p:cNvSpPr>
          <p:nvPr/>
        </p:nvSpPr>
        <p:spPr bwMode="auto">
          <a:xfrm>
            <a:off x="3474674" y="5583231"/>
            <a:ext cx="4982473" cy="1215506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 anchor="t" anchorCtr="0"/>
          <a:lstStyle/>
          <a:p>
            <a:pPr algn="ctr"/>
            <a:r>
              <a:rPr lang="en-US" sz="2000" dirty="0"/>
              <a:t>main memory</a:t>
            </a:r>
          </a:p>
        </p:txBody>
      </p:sp>
      <p:sp>
        <p:nvSpPr>
          <p:cNvPr id="160780" name="Rectangle 12"/>
          <p:cNvSpPr>
            <a:spLocks noChangeArrowheads="1"/>
          </p:cNvSpPr>
          <p:nvPr/>
        </p:nvSpPr>
        <p:spPr bwMode="auto">
          <a:xfrm>
            <a:off x="9323668" y="2583245"/>
            <a:ext cx="1147749" cy="766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ctr"/>
            <a:r>
              <a:rPr lang="en-US" sz="4400" b="1" dirty="0"/>
              <a:t>.  .  .</a:t>
            </a:r>
          </a:p>
        </p:txBody>
      </p:sp>
      <p:sp>
        <p:nvSpPr>
          <p:cNvPr id="160782" name="Line 14"/>
          <p:cNvSpPr>
            <a:spLocks noChangeShapeType="1"/>
          </p:cNvSpPr>
          <p:nvPr/>
        </p:nvSpPr>
        <p:spPr bwMode="auto">
          <a:xfrm flipH="1">
            <a:off x="2886244" y="3999724"/>
            <a:ext cx="0" cy="561003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785" name="Line 17"/>
          <p:cNvSpPr>
            <a:spLocks noChangeShapeType="1"/>
          </p:cNvSpPr>
          <p:nvPr/>
        </p:nvSpPr>
        <p:spPr bwMode="auto">
          <a:xfrm flipH="1">
            <a:off x="4377778" y="5134429"/>
            <a:ext cx="0" cy="448802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794" name="Line 26"/>
          <p:cNvSpPr>
            <a:spLocks noChangeShapeType="1"/>
          </p:cNvSpPr>
          <p:nvPr/>
        </p:nvSpPr>
        <p:spPr bwMode="auto">
          <a:xfrm flipH="1">
            <a:off x="7527352" y="5134429"/>
            <a:ext cx="0" cy="448802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3474674" y="6265507"/>
            <a:ext cx="4982473" cy="338554"/>
            <a:chOff x="1950673" y="5511969"/>
            <a:chExt cx="4982473" cy="338554"/>
          </a:xfrm>
        </p:grpSpPr>
        <p:sp>
          <p:nvSpPr>
            <p:cNvPr id="3" name="TextBox 2"/>
            <p:cNvSpPr txBox="1"/>
            <p:nvPr/>
          </p:nvSpPr>
          <p:spPr>
            <a:xfrm>
              <a:off x="2955238" y="5511969"/>
              <a:ext cx="1003439" cy="338554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0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C[1]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950673" y="5511969"/>
              <a:ext cx="1003439" cy="338554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C[0]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945977" y="5511969"/>
              <a:ext cx="1003439" cy="338554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C[2]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937842" y="5511969"/>
              <a:ext cx="1003439" cy="338554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C[3]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929707" y="5511969"/>
              <a:ext cx="1003439" cy="338554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C[4]</a:t>
              </a: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8513711" y="6234560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block</a:t>
            </a:r>
          </a:p>
        </p:txBody>
      </p:sp>
      <p:sp>
        <p:nvSpPr>
          <p:cNvPr id="33" name="Rectangle 2"/>
          <p:cNvSpPr>
            <a:spLocks noChangeArrowheads="1"/>
          </p:cNvSpPr>
          <p:nvPr/>
        </p:nvSpPr>
        <p:spPr bwMode="auto">
          <a:xfrm>
            <a:off x="4225373" y="2231067"/>
            <a:ext cx="2415297" cy="7386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lIns="90487" tIns="44450" rIns="90487" bIns="44450" anchor="t" anchorCtr="0"/>
          <a:lstStyle/>
          <a:p>
            <a:pPr algn="ctr"/>
            <a:r>
              <a:rPr lang="en-US" sz="2000"/>
              <a:t>CPU</a:t>
            </a:r>
          </a:p>
        </p:txBody>
      </p:sp>
      <p:sp>
        <p:nvSpPr>
          <p:cNvPr id="34" name="Rectangle 5"/>
          <p:cNvSpPr>
            <a:spLocks noChangeArrowheads="1"/>
          </p:cNvSpPr>
          <p:nvPr/>
        </p:nvSpPr>
        <p:spPr bwMode="auto">
          <a:xfrm>
            <a:off x="4225372" y="2969731"/>
            <a:ext cx="2415298" cy="1037845"/>
          </a:xfrm>
          <a:prstGeom prst="rect">
            <a:avLst/>
          </a:prstGeom>
          <a:solidFill>
            <a:srgbClr val="0033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 anchor="t" anchorCtr="0"/>
          <a:lstStyle/>
          <a:p>
            <a:pPr algn="ctr"/>
            <a:r>
              <a:rPr lang="en-US" sz="2000">
                <a:solidFill>
                  <a:schemeClr val="bg1"/>
                </a:solidFill>
              </a:rPr>
              <a:t>cache</a:t>
            </a:r>
          </a:p>
        </p:txBody>
      </p:sp>
      <p:sp>
        <p:nvSpPr>
          <p:cNvPr id="35" name="Line 14"/>
          <p:cNvSpPr>
            <a:spLocks noChangeShapeType="1"/>
          </p:cNvSpPr>
          <p:nvPr/>
        </p:nvSpPr>
        <p:spPr bwMode="auto">
          <a:xfrm flipH="1">
            <a:off x="5412114" y="4013576"/>
            <a:ext cx="0" cy="561003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776" name="Rectangle 8"/>
          <p:cNvSpPr>
            <a:spLocks noChangeArrowheads="1"/>
          </p:cNvSpPr>
          <p:nvPr/>
        </p:nvSpPr>
        <p:spPr bwMode="auto">
          <a:xfrm>
            <a:off x="2278063" y="4573427"/>
            <a:ext cx="7246937" cy="542303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interconnection network (e.g., bus)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65483" y="690890"/>
            <a:ext cx="87384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urier"/>
                <a:cs typeface="Courier"/>
              </a:rPr>
              <a:t>for (</a:t>
            </a:r>
            <a:r>
              <a:rPr lang="en-US" sz="2400" dirty="0" err="1">
                <a:latin typeface="Courier"/>
                <a:cs typeface="Courier"/>
              </a:rPr>
              <a:t>i</a:t>
            </a:r>
            <a:r>
              <a:rPr lang="en-US" sz="2400" dirty="0">
                <a:latin typeface="Courier"/>
                <a:cs typeface="Courier"/>
              </a:rPr>
              <a:t>=id, C[id]=0.0; </a:t>
            </a:r>
            <a:r>
              <a:rPr lang="en-US" sz="2400" dirty="0" err="1">
                <a:latin typeface="Courier"/>
                <a:cs typeface="Courier"/>
              </a:rPr>
              <a:t>i</a:t>
            </a:r>
            <a:r>
              <a:rPr lang="en-US" sz="2400" dirty="0">
                <a:latin typeface="Courier"/>
                <a:cs typeface="Courier"/>
              </a:rPr>
              <a:t>&lt;NUM_ELEM; </a:t>
            </a:r>
            <a:r>
              <a:rPr lang="en-US" sz="2400" dirty="0" err="1">
                <a:latin typeface="Courier"/>
                <a:cs typeface="Courier"/>
              </a:rPr>
              <a:t>i</a:t>
            </a:r>
            <a:r>
              <a:rPr lang="en-US" sz="2400" dirty="0">
                <a:latin typeface="Courier"/>
                <a:cs typeface="Courier"/>
              </a:rPr>
              <a:t>+=</a:t>
            </a:r>
            <a:r>
              <a:rPr lang="en-US" sz="2400" dirty="0" err="1">
                <a:latin typeface="Courier"/>
                <a:cs typeface="Courier"/>
              </a:rPr>
              <a:t>nthrds</a:t>
            </a:r>
            <a:r>
              <a:rPr lang="en-US" sz="2400" dirty="0">
                <a:latin typeface="Courier"/>
                <a:cs typeface="Courier"/>
              </a:rPr>
              <a:t>)</a:t>
            </a:r>
          </a:p>
          <a:p>
            <a:r>
              <a:rPr lang="en-US" sz="2400" dirty="0">
                <a:latin typeface="Courier"/>
                <a:cs typeface="Courier"/>
              </a:rPr>
              <a:t>	C[id] += A[</a:t>
            </a:r>
            <a:r>
              <a:rPr lang="en-US" sz="2400" dirty="0" err="1">
                <a:latin typeface="Courier"/>
                <a:cs typeface="Courier"/>
              </a:rPr>
              <a:t>i</a:t>
            </a:r>
            <a:r>
              <a:rPr lang="en-US" sz="2400" dirty="0">
                <a:latin typeface="Courier"/>
                <a:cs typeface="Courier"/>
              </a:rPr>
              <a:t>]*B[</a:t>
            </a:r>
            <a:r>
              <a:rPr lang="en-US" sz="2400" dirty="0" err="1">
                <a:latin typeface="Courier"/>
                <a:cs typeface="Courier"/>
              </a:rPr>
              <a:t>i</a:t>
            </a:r>
            <a:r>
              <a:rPr lang="en-US" sz="2400" dirty="0">
                <a:latin typeface="Courier"/>
                <a:cs typeface="Courier"/>
              </a:rPr>
              <a:t>];</a:t>
            </a:r>
          </a:p>
        </p:txBody>
      </p:sp>
      <p:sp>
        <p:nvSpPr>
          <p:cNvPr id="56" name="Rectangle 2"/>
          <p:cNvSpPr>
            <a:spLocks noChangeArrowheads="1"/>
          </p:cNvSpPr>
          <p:nvPr/>
        </p:nvSpPr>
        <p:spPr bwMode="auto">
          <a:xfrm>
            <a:off x="6783216" y="2231599"/>
            <a:ext cx="2415297" cy="7386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lIns="90487" tIns="44450" rIns="90487" bIns="44450" anchor="t" anchorCtr="0"/>
          <a:lstStyle/>
          <a:p>
            <a:pPr algn="ctr"/>
            <a:r>
              <a:rPr lang="en-US" sz="2000"/>
              <a:t>CPU</a:t>
            </a:r>
          </a:p>
        </p:txBody>
      </p:sp>
      <p:sp>
        <p:nvSpPr>
          <p:cNvPr id="57" name="Rectangle 5"/>
          <p:cNvSpPr>
            <a:spLocks noChangeArrowheads="1"/>
          </p:cNvSpPr>
          <p:nvPr/>
        </p:nvSpPr>
        <p:spPr bwMode="auto">
          <a:xfrm>
            <a:off x="6783215" y="2970263"/>
            <a:ext cx="2415298" cy="1037845"/>
          </a:xfrm>
          <a:prstGeom prst="rect">
            <a:avLst/>
          </a:prstGeom>
          <a:solidFill>
            <a:srgbClr val="0033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 anchor="t" anchorCtr="0"/>
          <a:lstStyle/>
          <a:p>
            <a:pPr algn="ctr"/>
            <a:r>
              <a:rPr lang="en-US" sz="2000">
                <a:solidFill>
                  <a:schemeClr val="bg1"/>
                </a:solidFill>
              </a:rPr>
              <a:t>cache</a:t>
            </a:r>
          </a:p>
        </p:txBody>
      </p:sp>
      <p:sp>
        <p:nvSpPr>
          <p:cNvPr id="58" name="Line 14"/>
          <p:cNvSpPr>
            <a:spLocks noChangeShapeType="1"/>
          </p:cNvSpPr>
          <p:nvPr/>
        </p:nvSpPr>
        <p:spPr bwMode="auto">
          <a:xfrm flipH="1">
            <a:off x="7969957" y="4014108"/>
            <a:ext cx="0" cy="561003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459889" y="1845735"/>
            <a:ext cx="1014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Thread 0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4898071" y="1845735"/>
            <a:ext cx="1014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Thread 1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7540394" y="1845735"/>
            <a:ext cx="1014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Thread 2</a:t>
            </a:r>
          </a:p>
        </p:txBody>
      </p:sp>
      <p:grpSp>
        <p:nvGrpSpPr>
          <p:cNvPr id="69" name="Group 68"/>
          <p:cNvGrpSpPr/>
          <p:nvPr/>
        </p:nvGrpSpPr>
        <p:grpSpPr>
          <a:xfrm>
            <a:off x="6783214" y="3339844"/>
            <a:ext cx="2415298" cy="184670"/>
            <a:chOff x="175503" y="3251552"/>
            <a:chExt cx="2415298" cy="184670"/>
          </a:xfrm>
        </p:grpSpPr>
        <p:sp>
          <p:nvSpPr>
            <p:cNvPr id="70" name="TextBox 69"/>
            <p:cNvSpPr txBox="1"/>
            <p:nvPr/>
          </p:nvSpPr>
          <p:spPr>
            <a:xfrm>
              <a:off x="661929" y="3251556"/>
              <a:ext cx="480815" cy="184665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000000"/>
              </a:solidFill>
            </a:ln>
          </p:spPr>
          <p:txBody>
            <a:bodyPr wrap="none" lIns="0" tIns="0" rIns="0" bIns="0" rtlCol="0" anchor="ctr" anchorCtr="0">
              <a:noAutofit/>
            </a:bodyPr>
            <a:lstStyle/>
            <a:p>
              <a:pPr algn="ctr"/>
              <a:r>
                <a:rPr lang="en-US" sz="1200" dirty="0"/>
                <a:t>C[1]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175503" y="3251552"/>
              <a:ext cx="486426" cy="184665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sz="1200" dirty="0"/>
                <a:t>C[0]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1142744" y="3251556"/>
              <a:ext cx="486426" cy="18466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sz="1200" dirty="0"/>
                <a:t>C[2]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1623560" y="3251556"/>
              <a:ext cx="486426" cy="18466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sz="1200" dirty="0"/>
                <a:t>C[3]</a:t>
              </a: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2104375" y="3251556"/>
              <a:ext cx="486426" cy="18466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sz="1200" dirty="0"/>
                <a:t>C[4]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86551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88" name="Rectangle 20"/>
          <p:cNvSpPr>
            <a:spLocks noGrp="1" noChangeArrowheads="1"/>
          </p:cNvSpPr>
          <p:nvPr>
            <p:ph type="title"/>
          </p:nvPr>
        </p:nvSpPr>
        <p:spPr>
          <a:xfrm>
            <a:off x="1981200" y="-65562"/>
            <a:ext cx="8229600" cy="776762"/>
          </a:xfrm>
        </p:spPr>
        <p:txBody>
          <a:bodyPr>
            <a:normAutofit/>
          </a:bodyPr>
          <a:lstStyle/>
          <a:p>
            <a:r>
              <a:rPr lang="en-US" dirty="0"/>
              <a:t>False Sharing</a:t>
            </a:r>
          </a:p>
        </p:txBody>
      </p:sp>
      <p:sp>
        <p:nvSpPr>
          <p:cNvPr id="160770" name="Rectangle 2"/>
          <p:cNvSpPr>
            <a:spLocks noChangeArrowheads="1"/>
          </p:cNvSpPr>
          <p:nvPr/>
        </p:nvSpPr>
        <p:spPr bwMode="auto">
          <a:xfrm>
            <a:off x="1699503" y="2217215"/>
            <a:ext cx="2415297" cy="7386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lIns="90487" tIns="44450" rIns="90487" bIns="44450" anchor="t" anchorCtr="0"/>
          <a:lstStyle/>
          <a:p>
            <a:pPr algn="ctr"/>
            <a:r>
              <a:rPr lang="en-US" sz="2000"/>
              <a:t>CPU</a:t>
            </a:r>
          </a:p>
        </p:txBody>
      </p:sp>
      <p:sp>
        <p:nvSpPr>
          <p:cNvPr id="160773" name="Rectangle 5"/>
          <p:cNvSpPr>
            <a:spLocks noChangeArrowheads="1"/>
          </p:cNvSpPr>
          <p:nvPr/>
        </p:nvSpPr>
        <p:spPr bwMode="auto">
          <a:xfrm>
            <a:off x="1699502" y="2955879"/>
            <a:ext cx="2415298" cy="1037845"/>
          </a:xfrm>
          <a:prstGeom prst="rect">
            <a:avLst/>
          </a:prstGeom>
          <a:solidFill>
            <a:srgbClr val="0033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 anchor="t" anchorCtr="0"/>
          <a:lstStyle/>
          <a:p>
            <a:pPr algn="ctr"/>
            <a:r>
              <a:rPr lang="en-US" sz="2000">
                <a:solidFill>
                  <a:schemeClr val="bg1"/>
                </a:solidFill>
              </a:rPr>
              <a:t>cache</a:t>
            </a:r>
          </a:p>
        </p:txBody>
      </p:sp>
      <p:sp>
        <p:nvSpPr>
          <p:cNvPr id="160777" name="Rectangle 9"/>
          <p:cNvSpPr>
            <a:spLocks noChangeArrowheads="1"/>
          </p:cNvSpPr>
          <p:nvPr/>
        </p:nvSpPr>
        <p:spPr bwMode="auto">
          <a:xfrm>
            <a:off x="3474674" y="5583231"/>
            <a:ext cx="4982473" cy="1215506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 anchor="t" anchorCtr="0"/>
          <a:lstStyle/>
          <a:p>
            <a:pPr algn="ctr"/>
            <a:r>
              <a:rPr lang="en-US" sz="2000" dirty="0"/>
              <a:t>main memory</a:t>
            </a:r>
          </a:p>
        </p:txBody>
      </p:sp>
      <p:sp>
        <p:nvSpPr>
          <p:cNvPr id="160780" name="Rectangle 12"/>
          <p:cNvSpPr>
            <a:spLocks noChangeArrowheads="1"/>
          </p:cNvSpPr>
          <p:nvPr/>
        </p:nvSpPr>
        <p:spPr bwMode="auto">
          <a:xfrm>
            <a:off x="9323668" y="2583245"/>
            <a:ext cx="1147749" cy="766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ctr"/>
            <a:r>
              <a:rPr lang="en-US" sz="4400" b="1" dirty="0"/>
              <a:t>.  .  .</a:t>
            </a:r>
          </a:p>
        </p:txBody>
      </p:sp>
      <p:sp>
        <p:nvSpPr>
          <p:cNvPr id="160782" name="Line 14"/>
          <p:cNvSpPr>
            <a:spLocks noChangeShapeType="1"/>
          </p:cNvSpPr>
          <p:nvPr/>
        </p:nvSpPr>
        <p:spPr bwMode="auto">
          <a:xfrm flipH="1">
            <a:off x="2886244" y="3999724"/>
            <a:ext cx="0" cy="561003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785" name="Line 17"/>
          <p:cNvSpPr>
            <a:spLocks noChangeShapeType="1"/>
          </p:cNvSpPr>
          <p:nvPr/>
        </p:nvSpPr>
        <p:spPr bwMode="auto">
          <a:xfrm flipH="1">
            <a:off x="4377778" y="5134429"/>
            <a:ext cx="0" cy="448802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794" name="Line 26"/>
          <p:cNvSpPr>
            <a:spLocks noChangeShapeType="1"/>
          </p:cNvSpPr>
          <p:nvPr/>
        </p:nvSpPr>
        <p:spPr bwMode="auto">
          <a:xfrm flipH="1">
            <a:off x="7527352" y="5134429"/>
            <a:ext cx="0" cy="448802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3474674" y="6265507"/>
            <a:ext cx="4982473" cy="338554"/>
            <a:chOff x="1950673" y="5511969"/>
            <a:chExt cx="4982473" cy="338554"/>
          </a:xfrm>
        </p:grpSpPr>
        <p:sp>
          <p:nvSpPr>
            <p:cNvPr id="3" name="TextBox 2"/>
            <p:cNvSpPr txBox="1"/>
            <p:nvPr/>
          </p:nvSpPr>
          <p:spPr>
            <a:xfrm>
              <a:off x="2955238" y="5511969"/>
              <a:ext cx="1003439" cy="338554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0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C[1]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950673" y="5511969"/>
              <a:ext cx="1003439" cy="338554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C[0]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945977" y="5511969"/>
              <a:ext cx="1003439" cy="338554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C[2]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937842" y="5511969"/>
              <a:ext cx="1003439" cy="338554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C[3]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929707" y="5511969"/>
              <a:ext cx="1003439" cy="338554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C[4]</a:t>
              </a: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8513711" y="6234560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block</a:t>
            </a:r>
          </a:p>
        </p:txBody>
      </p:sp>
      <p:sp>
        <p:nvSpPr>
          <p:cNvPr id="33" name="Rectangle 2"/>
          <p:cNvSpPr>
            <a:spLocks noChangeArrowheads="1"/>
          </p:cNvSpPr>
          <p:nvPr/>
        </p:nvSpPr>
        <p:spPr bwMode="auto">
          <a:xfrm>
            <a:off x="4225373" y="2231067"/>
            <a:ext cx="2415297" cy="7386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lIns="90487" tIns="44450" rIns="90487" bIns="44450" anchor="t" anchorCtr="0"/>
          <a:lstStyle/>
          <a:p>
            <a:pPr algn="ctr"/>
            <a:r>
              <a:rPr lang="en-US" sz="2000"/>
              <a:t>CPU</a:t>
            </a:r>
          </a:p>
        </p:txBody>
      </p:sp>
      <p:sp>
        <p:nvSpPr>
          <p:cNvPr id="34" name="Rectangle 5"/>
          <p:cNvSpPr>
            <a:spLocks noChangeArrowheads="1"/>
          </p:cNvSpPr>
          <p:nvPr/>
        </p:nvSpPr>
        <p:spPr bwMode="auto">
          <a:xfrm>
            <a:off x="4225372" y="2969731"/>
            <a:ext cx="2415298" cy="1037845"/>
          </a:xfrm>
          <a:prstGeom prst="rect">
            <a:avLst/>
          </a:prstGeom>
          <a:solidFill>
            <a:srgbClr val="0033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 anchor="t" anchorCtr="0"/>
          <a:lstStyle/>
          <a:p>
            <a:pPr algn="ctr"/>
            <a:r>
              <a:rPr lang="en-US" sz="2000">
                <a:solidFill>
                  <a:schemeClr val="bg1"/>
                </a:solidFill>
              </a:rPr>
              <a:t>cache</a:t>
            </a:r>
          </a:p>
        </p:txBody>
      </p:sp>
      <p:sp>
        <p:nvSpPr>
          <p:cNvPr id="35" name="Line 14"/>
          <p:cNvSpPr>
            <a:spLocks noChangeShapeType="1"/>
          </p:cNvSpPr>
          <p:nvPr/>
        </p:nvSpPr>
        <p:spPr bwMode="auto">
          <a:xfrm flipH="1">
            <a:off x="5412114" y="4013576"/>
            <a:ext cx="0" cy="561003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776" name="Rectangle 8"/>
          <p:cNvSpPr>
            <a:spLocks noChangeArrowheads="1"/>
          </p:cNvSpPr>
          <p:nvPr/>
        </p:nvSpPr>
        <p:spPr bwMode="auto">
          <a:xfrm>
            <a:off x="2278063" y="4573427"/>
            <a:ext cx="7246937" cy="542303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interconnection network (e.g., bus)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65483" y="690890"/>
            <a:ext cx="87384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urier"/>
                <a:cs typeface="Courier"/>
              </a:rPr>
              <a:t>for (</a:t>
            </a:r>
            <a:r>
              <a:rPr lang="en-US" sz="2400" dirty="0" err="1">
                <a:latin typeface="Courier"/>
                <a:cs typeface="Courier"/>
              </a:rPr>
              <a:t>i</a:t>
            </a:r>
            <a:r>
              <a:rPr lang="en-US" sz="2400" dirty="0">
                <a:latin typeface="Courier"/>
                <a:cs typeface="Courier"/>
              </a:rPr>
              <a:t>=id, C[id]=0.0; </a:t>
            </a:r>
            <a:r>
              <a:rPr lang="en-US" sz="2400" dirty="0" err="1">
                <a:latin typeface="Courier"/>
                <a:cs typeface="Courier"/>
              </a:rPr>
              <a:t>i</a:t>
            </a:r>
            <a:r>
              <a:rPr lang="en-US" sz="2400" dirty="0">
                <a:latin typeface="Courier"/>
                <a:cs typeface="Courier"/>
              </a:rPr>
              <a:t>&lt;NUM_ELEM; </a:t>
            </a:r>
            <a:r>
              <a:rPr lang="en-US" sz="2400" dirty="0" err="1">
                <a:latin typeface="Courier"/>
                <a:cs typeface="Courier"/>
              </a:rPr>
              <a:t>i</a:t>
            </a:r>
            <a:r>
              <a:rPr lang="en-US" sz="2400" dirty="0">
                <a:latin typeface="Courier"/>
                <a:cs typeface="Courier"/>
              </a:rPr>
              <a:t>+=</a:t>
            </a:r>
            <a:r>
              <a:rPr lang="en-US" sz="2400" dirty="0" err="1">
                <a:latin typeface="Courier"/>
                <a:cs typeface="Courier"/>
              </a:rPr>
              <a:t>nthrds</a:t>
            </a:r>
            <a:r>
              <a:rPr lang="en-US" sz="2400" dirty="0">
                <a:latin typeface="Courier"/>
                <a:cs typeface="Courier"/>
              </a:rPr>
              <a:t>)</a:t>
            </a:r>
          </a:p>
          <a:p>
            <a:r>
              <a:rPr lang="en-US" sz="2400" dirty="0">
                <a:latin typeface="Courier"/>
                <a:cs typeface="Courier"/>
              </a:rPr>
              <a:t>	C[id] += A[</a:t>
            </a:r>
            <a:r>
              <a:rPr lang="en-US" sz="2400" dirty="0" err="1">
                <a:latin typeface="Courier"/>
                <a:cs typeface="Courier"/>
              </a:rPr>
              <a:t>i</a:t>
            </a:r>
            <a:r>
              <a:rPr lang="en-US" sz="2400" dirty="0">
                <a:latin typeface="Courier"/>
                <a:cs typeface="Courier"/>
              </a:rPr>
              <a:t>]*B[</a:t>
            </a:r>
            <a:r>
              <a:rPr lang="en-US" sz="2400" dirty="0" err="1">
                <a:latin typeface="Courier"/>
                <a:cs typeface="Courier"/>
              </a:rPr>
              <a:t>i</a:t>
            </a:r>
            <a:r>
              <a:rPr lang="en-US" sz="2400" dirty="0">
                <a:latin typeface="Courier"/>
                <a:cs typeface="Courier"/>
              </a:rPr>
              <a:t>];</a:t>
            </a:r>
          </a:p>
        </p:txBody>
      </p:sp>
      <p:sp>
        <p:nvSpPr>
          <p:cNvPr id="56" name="Rectangle 2"/>
          <p:cNvSpPr>
            <a:spLocks noChangeArrowheads="1"/>
          </p:cNvSpPr>
          <p:nvPr/>
        </p:nvSpPr>
        <p:spPr bwMode="auto">
          <a:xfrm>
            <a:off x="6783216" y="2231599"/>
            <a:ext cx="2415297" cy="7386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lIns="90487" tIns="44450" rIns="90487" bIns="44450" anchor="t" anchorCtr="0"/>
          <a:lstStyle/>
          <a:p>
            <a:pPr algn="ctr"/>
            <a:r>
              <a:rPr lang="en-US" sz="2000"/>
              <a:t>CPU</a:t>
            </a:r>
          </a:p>
        </p:txBody>
      </p:sp>
      <p:sp>
        <p:nvSpPr>
          <p:cNvPr id="57" name="Rectangle 5"/>
          <p:cNvSpPr>
            <a:spLocks noChangeArrowheads="1"/>
          </p:cNvSpPr>
          <p:nvPr/>
        </p:nvSpPr>
        <p:spPr bwMode="auto">
          <a:xfrm>
            <a:off x="6783215" y="2970263"/>
            <a:ext cx="2415298" cy="1037845"/>
          </a:xfrm>
          <a:prstGeom prst="rect">
            <a:avLst/>
          </a:prstGeom>
          <a:solidFill>
            <a:srgbClr val="0033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 anchor="t" anchorCtr="0"/>
          <a:lstStyle/>
          <a:p>
            <a:pPr algn="ctr"/>
            <a:r>
              <a:rPr lang="en-US" sz="2000">
                <a:solidFill>
                  <a:schemeClr val="bg1"/>
                </a:solidFill>
              </a:rPr>
              <a:t>cache</a:t>
            </a:r>
          </a:p>
        </p:txBody>
      </p:sp>
      <p:sp>
        <p:nvSpPr>
          <p:cNvPr id="58" name="Line 14"/>
          <p:cNvSpPr>
            <a:spLocks noChangeShapeType="1"/>
          </p:cNvSpPr>
          <p:nvPr/>
        </p:nvSpPr>
        <p:spPr bwMode="auto">
          <a:xfrm flipH="1">
            <a:off x="7969957" y="4014108"/>
            <a:ext cx="0" cy="561003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459889" y="1845735"/>
            <a:ext cx="1014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Thread 0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4898071" y="1845735"/>
            <a:ext cx="1014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Thread 1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7540394" y="1845735"/>
            <a:ext cx="1014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Thread 2</a:t>
            </a:r>
          </a:p>
        </p:txBody>
      </p:sp>
      <p:grpSp>
        <p:nvGrpSpPr>
          <p:cNvPr id="69" name="Group 68"/>
          <p:cNvGrpSpPr/>
          <p:nvPr/>
        </p:nvGrpSpPr>
        <p:grpSpPr>
          <a:xfrm>
            <a:off x="6783214" y="3339844"/>
            <a:ext cx="2415298" cy="184670"/>
            <a:chOff x="175503" y="3251552"/>
            <a:chExt cx="2415298" cy="184670"/>
          </a:xfrm>
        </p:grpSpPr>
        <p:sp>
          <p:nvSpPr>
            <p:cNvPr id="70" name="TextBox 69"/>
            <p:cNvSpPr txBox="1"/>
            <p:nvPr/>
          </p:nvSpPr>
          <p:spPr>
            <a:xfrm>
              <a:off x="661929" y="3251556"/>
              <a:ext cx="480815" cy="184665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000000"/>
              </a:solidFill>
            </a:ln>
          </p:spPr>
          <p:txBody>
            <a:bodyPr wrap="none" lIns="0" tIns="0" rIns="0" bIns="0" rtlCol="0" anchor="ctr" anchorCtr="0">
              <a:noAutofit/>
            </a:bodyPr>
            <a:lstStyle/>
            <a:p>
              <a:pPr algn="ctr"/>
              <a:r>
                <a:rPr lang="en-US" sz="1200" dirty="0"/>
                <a:t>C[1]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175503" y="3251552"/>
              <a:ext cx="486426" cy="184665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sz="1200" dirty="0"/>
                <a:t>C[0]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1142744" y="3251556"/>
              <a:ext cx="486426" cy="18466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sz="1200" dirty="0"/>
                <a:t>C[2]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1623560" y="3251556"/>
              <a:ext cx="486426" cy="18466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sz="1200" dirty="0"/>
                <a:t>C[3]</a:t>
              </a: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2104375" y="3251556"/>
              <a:ext cx="486426" cy="18466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sz="1200" dirty="0"/>
                <a:t>C[4]</a:t>
              </a:r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1719837" y="2290856"/>
            <a:ext cx="9898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Read C[0]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1699502" y="3809053"/>
            <a:ext cx="2415298" cy="184670"/>
            <a:chOff x="175503" y="3251552"/>
            <a:chExt cx="2415298" cy="184670"/>
          </a:xfrm>
        </p:grpSpPr>
        <p:sp>
          <p:nvSpPr>
            <p:cNvPr id="44" name="TextBox 43"/>
            <p:cNvSpPr txBox="1"/>
            <p:nvPr/>
          </p:nvSpPr>
          <p:spPr>
            <a:xfrm>
              <a:off x="661929" y="3251556"/>
              <a:ext cx="480815" cy="184665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000000"/>
              </a:solidFill>
            </a:ln>
          </p:spPr>
          <p:txBody>
            <a:bodyPr wrap="none" lIns="0" tIns="0" rIns="0" bIns="0" rtlCol="0" anchor="ctr" anchorCtr="0">
              <a:noAutofit/>
            </a:bodyPr>
            <a:lstStyle/>
            <a:p>
              <a:pPr algn="ctr"/>
              <a:r>
                <a:rPr lang="en-US" sz="1200" dirty="0"/>
                <a:t>C[1]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75503" y="3251552"/>
              <a:ext cx="486426" cy="184665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sz="1200" dirty="0"/>
                <a:t>C[0]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142744" y="3251556"/>
              <a:ext cx="486426" cy="18466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sz="1200" dirty="0"/>
                <a:t>C[2]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623560" y="3251556"/>
              <a:ext cx="486426" cy="18466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sz="1200" dirty="0"/>
                <a:t>C[3]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104375" y="3251556"/>
              <a:ext cx="486426" cy="18466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sz="1200" dirty="0"/>
                <a:t>C[4]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04208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88" name="Rectangle 20"/>
          <p:cNvSpPr>
            <a:spLocks noGrp="1" noChangeArrowheads="1"/>
          </p:cNvSpPr>
          <p:nvPr>
            <p:ph type="title"/>
          </p:nvPr>
        </p:nvSpPr>
        <p:spPr>
          <a:xfrm>
            <a:off x="1981200" y="-65562"/>
            <a:ext cx="8229600" cy="776762"/>
          </a:xfrm>
        </p:spPr>
        <p:txBody>
          <a:bodyPr>
            <a:normAutofit/>
          </a:bodyPr>
          <a:lstStyle/>
          <a:p>
            <a:r>
              <a:rPr lang="en-US" dirty="0"/>
              <a:t>False Sharing</a:t>
            </a:r>
          </a:p>
        </p:txBody>
      </p:sp>
      <p:sp>
        <p:nvSpPr>
          <p:cNvPr id="160770" name="Rectangle 2"/>
          <p:cNvSpPr>
            <a:spLocks noChangeArrowheads="1"/>
          </p:cNvSpPr>
          <p:nvPr/>
        </p:nvSpPr>
        <p:spPr bwMode="auto">
          <a:xfrm>
            <a:off x="1699503" y="2217215"/>
            <a:ext cx="2415297" cy="7386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lIns="90487" tIns="44450" rIns="90487" bIns="44450" anchor="t" anchorCtr="0"/>
          <a:lstStyle/>
          <a:p>
            <a:pPr algn="ctr"/>
            <a:r>
              <a:rPr lang="en-US" sz="2000"/>
              <a:t>CPU</a:t>
            </a:r>
          </a:p>
        </p:txBody>
      </p:sp>
      <p:sp>
        <p:nvSpPr>
          <p:cNvPr id="160773" name="Rectangle 5"/>
          <p:cNvSpPr>
            <a:spLocks noChangeArrowheads="1"/>
          </p:cNvSpPr>
          <p:nvPr/>
        </p:nvSpPr>
        <p:spPr bwMode="auto">
          <a:xfrm>
            <a:off x="1699502" y="2955879"/>
            <a:ext cx="2415298" cy="1037845"/>
          </a:xfrm>
          <a:prstGeom prst="rect">
            <a:avLst/>
          </a:prstGeom>
          <a:solidFill>
            <a:srgbClr val="0033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 anchor="t" anchorCtr="0"/>
          <a:lstStyle/>
          <a:p>
            <a:pPr algn="ctr"/>
            <a:r>
              <a:rPr lang="en-US" sz="2000">
                <a:solidFill>
                  <a:schemeClr val="bg1"/>
                </a:solidFill>
              </a:rPr>
              <a:t>cache</a:t>
            </a:r>
          </a:p>
        </p:txBody>
      </p:sp>
      <p:sp>
        <p:nvSpPr>
          <p:cNvPr id="160777" name="Rectangle 9"/>
          <p:cNvSpPr>
            <a:spLocks noChangeArrowheads="1"/>
          </p:cNvSpPr>
          <p:nvPr/>
        </p:nvSpPr>
        <p:spPr bwMode="auto">
          <a:xfrm>
            <a:off x="3474674" y="5583231"/>
            <a:ext cx="4982473" cy="1215506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 anchor="t" anchorCtr="0"/>
          <a:lstStyle/>
          <a:p>
            <a:pPr algn="ctr"/>
            <a:r>
              <a:rPr lang="en-US" sz="2000" dirty="0"/>
              <a:t>main memory</a:t>
            </a:r>
          </a:p>
        </p:txBody>
      </p:sp>
      <p:sp>
        <p:nvSpPr>
          <p:cNvPr id="160780" name="Rectangle 12"/>
          <p:cNvSpPr>
            <a:spLocks noChangeArrowheads="1"/>
          </p:cNvSpPr>
          <p:nvPr/>
        </p:nvSpPr>
        <p:spPr bwMode="auto">
          <a:xfrm>
            <a:off x="9323668" y="2583245"/>
            <a:ext cx="1147749" cy="766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ctr"/>
            <a:r>
              <a:rPr lang="en-US" sz="4400" b="1" dirty="0"/>
              <a:t>.  .  .</a:t>
            </a:r>
          </a:p>
        </p:txBody>
      </p:sp>
      <p:sp>
        <p:nvSpPr>
          <p:cNvPr id="160782" name="Line 14"/>
          <p:cNvSpPr>
            <a:spLocks noChangeShapeType="1"/>
          </p:cNvSpPr>
          <p:nvPr/>
        </p:nvSpPr>
        <p:spPr bwMode="auto">
          <a:xfrm flipH="1">
            <a:off x="2886244" y="3999724"/>
            <a:ext cx="0" cy="561003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785" name="Line 17"/>
          <p:cNvSpPr>
            <a:spLocks noChangeShapeType="1"/>
          </p:cNvSpPr>
          <p:nvPr/>
        </p:nvSpPr>
        <p:spPr bwMode="auto">
          <a:xfrm flipH="1">
            <a:off x="4377778" y="5134429"/>
            <a:ext cx="0" cy="448802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794" name="Line 26"/>
          <p:cNvSpPr>
            <a:spLocks noChangeShapeType="1"/>
          </p:cNvSpPr>
          <p:nvPr/>
        </p:nvSpPr>
        <p:spPr bwMode="auto">
          <a:xfrm flipH="1">
            <a:off x="7527352" y="5134429"/>
            <a:ext cx="0" cy="448802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3474674" y="6265507"/>
            <a:ext cx="4982473" cy="338554"/>
            <a:chOff x="1950673" y="5511969"/>
            <a:chExt cx="4982473" cy="338554"/>
          </a:xfrm>
        </p:grpSpPr>
        <p:sp>
          <p:nvSpPr>
            <p:cNvPr id="3" name="TextBox 2"/>
            <p:cNvSpPr txBox="1"/>
            <p:nvPr/>
          </p:nvSpPr>
          <p:spPr>
            <a:xfrm>
              <a:off x="2955238" y="5511969"/>
              <a:ext cx="1003439" cy="338554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0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C[1]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950673" y="5511969"/>
              <a:ext cx="1003439" cy="338554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C[0]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945977" y="5511969"/>
              <a:ext cx="1003439" cy="338554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C[2]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937842" y="5511969"/>
              <a:ext cx="1003439" cy="338554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C[3]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929707" y="5511969"/>
              <a:ext cx="1003439" cy="338554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C[4]</a:t>
              </a: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8513711" y="6234560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block</a:t>
            </a:r>
          </a:p>
        </p:txBody>
      </p:sp>
      <p:sp>
        <p:nvSpPr>
          <p:cNvPr id="33" name="Rectangle 2"/>
          <p:cNvSpPr>
            <a:spLocks noChangeArrowheads="1"/>
          </p:cNvSpPr>
          <p:nvPr/>
        </p:nvSpPr>
        <p:spPr bwMode="auto">
          <a:xfrm>
            <a:off x="4225373" y="2231067"/>
            <a:ext cx="2415297" cy="7386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lIns="90487" tIns="44450" rIns="90487" bIns="44450" anchor="t" anchorCtr="0"/>
          <a:lstStyle/>
          <a:p>
            <a:pPr algn="ctr"/>
            <a:r>
              <a:rPr lang="en-US" sz="2000"/>
              <a:t>CPU</a:t>
            </a:r>
          </a:p>
        </p:txBody>
      </p:sp>
      <p:sp>
        <p:nvSpPr>
          <p:cNvPr id="34" name="Rectangle 5"/>
          <p:cNvSpPr>
            <a:spLocks noChangeArrowheads="1"/>
          </p:cNvSpPr>
          <p:nvPr/>
        </p:nvSpPr>
        <p:spPr bwMode="auto">
          <a:xfrm>
            <a:off x="4225372" y="2969731"/>
            <a:ext cx="2415298" cy="1037845"/>
          </a:xfrm>
          <a:prstGeom prst="rect">
            <a:avLst/>
          </a:prstGeom>
          <a:solidFill>
            <a:srgbClr val="0033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 anchor="t" anchorCtr="0"/>
          <a:lstStyle/>
          <a:p>
            <a:pPr algn="ctr"/>
            <a:r>
              <a:rPr lang="en-US" sz="2000">
                <a:solidFill>
                  <a:schemeClr val="bg1"/>
                </a:solidFill>
              </a:rPr>
              <a:t>cache</a:t>
            </a:r>
          </a:p>
        </p:txBody>
      </p:sp>
      <p:sp>
        <p:nvSpPr>
          <p:cNvPr id="35" name="Line 14"/>
          <p:cNvSpPr>
            <a:spLocks noChangeShapeType="1"/>
          </p:cNvSpPr>
          <p:nvPr/>
        </p:nvSpPr>
        <p:spPr bwMode="auto">
          <a:xfrm flipH="1">
            <a:off x="5412114" y="4013576"/>
            <a:ext cx="0" cy="561003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776" name="Rectangle 8"/>
          <p:cNvSpPr>
            <a:spLocks noChangeArrowheads="1"/>
          </p:cNvSpPr>
          <p:nvPr/>
        </p:nvSpPr>
        <p:spPr bwMode="auto">
          <a:xfrm>
            <a:off x="2278063" y="4573427"/>
            <a:ext cx="7246937" cy="542303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interconnection network (e.g., bus)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65483" y="690890"/>
            <a:ext cx="87384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urier"/>
                <a:cs typeface="Courier"/>
              </a:rPr>
              <a:t>for (</a:t>
            </a:r>
            <a:r>
              <a:rPr lang="en-US" sz="2400" dirty="0" err="1">
                <a:latin typeface="Courier"/>
                <a:cs typeface="Courier"/>
              </a:rPr>
              <a:t>i</a:t>
            </a:r>
            <a:r>
              <a:rPr lang="en-US" sz="2400" dirty="0">
                <a:latin typeface="Courier"/>
                <a:cs typeface="Courier"/>
              </a:rPr>
              <a:t>=id, C[id]=0.0; </a:t>
            </a:r>
            <a:r>
              <a:rPr lang="en-US" sz="2400" dirty="0" err="1">
                <a:latin typeface="Courier"/>
                <a:cs typeface="Courier"/>
              </a:rPr>
              <a:t>i</a:t>
            </a:r>
            <a:r>
              <a:rPr lang="en-US" sz="2400" dirty="0">
                <a:latin typeface="Courier"/>
                <a:cs typeface="Courier"/>
              </a:rPr>
              <a:t>&lt;NUM_ELEM; </a:t>
            </a:r>
            <a:r>
              <a:rPr lang="en-US" sz="2400" dirty="0" err="1">
                <a:latin typeface="Courier"/>
                <a:cs typeface="Courier"/>
              </a:rPr>
              <a:t>i</a:t>
            </a:r>
            <a:r>
              <a:rPr lang="en-US" sz="2400" dirty="0">
                <a:latin typeface="Courier"/>
                <a:cs typeface="Courier"/>
              </a:rPr>
              <a:t>+=</a:t>
            </a:r>
            <a:r>
              <a:rPr lang="en-US" sz="2400" dirty="0" err="1">
                <a:latin typeface="Courier"/>
                <a:cs typeface="Courier"/>
              </a:rPr>
              <a:t>nthrds</a:t>
            </a:r>
            <a:r>
              <a:rPr lang="en-US" sz="2400" dirty="0">
                <a:latin typeface="Courier"/>
                <a:cs typeface="Courier"/>
              </a:rPr>
              <a:t>)</a:t>
            </a:r>
          </a:p>
          <a:p>
            <a:r>
              <a:rPr lang="en-US" sz="2400" dirty="0">
                <a:latin typeface="Courier"/>
                <a:cs typeface="Courier"/>
              </a:rPr>
              <a:t>	C[id] += A[</a:t>
            </a:r>
            <a:r>
              <a:rPr lang="en-US" sz="2400" dirty="0" err="1">
                <a:latin typeface="Courier"/>
                <a:cs typeface="Courier"/>
              </a:rPr>
              <a:t>i</a:t>
            </a:r>
            <a:r>
              <a:rPr lang="en-US" sz="2400" dirty="0">
                <a:latin typeface="Courier"/>
                <a:cs typeface="Courier"/>
              </a:rPr>
              <a:t>]*B[</a:t>
            </a:r>
            <a:r>
              <a:rPr lang="en-US" sz="2400" dirty="0" err="1">
                <a:latin typeface="Courier"/>
                <a:cs typeface="Courier"/>
              </a:rPr>
              <a:t>i</a:t>
            </a:r>
            <a:r>
              <a:rPr lang="en-US" sz="2400" dirty="0">
                <a:latin typeface="Courier"/>
                <a:cs typeface="Courier"/>
              </a:rPr>
              <a:t>];</a:t>
            </a:r>
          </a:p>
        </p:txBody>
      </p:sp>
      <p:sp>
        <p:nvSpPr>
          <p:cNvPr id="56" name="Rectangle 2"/>
          <p:cNvSpPr>
            <a:spLocks noChangeArrowheads="1"/>
          </p:cNvSpPr>
          <p:nvPr/>
        </p:nvSpPr>
        <p:spPr bwMode="auto">
          <a:xfrm>
            <a:off x="6783216" y="2231599"/>
            <a:ext cx="2415297" cy="7386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lIns="90487" tIns="44450" rIns="90487" bIns="44450" anchor="t" anchorCtr="0"/>
          <a:lstStyle/>
          <a:p>
            <a:pPr algn="ctr"/>
            <a:r>
              <a:rPr lang="en-US" sz="2000"/>
              <a:t>CPU</a:t>
            </a:r>
          </a:p>
        </p:txBody>
      </p:sp>
      <p:sp>
        <p:nvSpPr>
          <p:cNvPr id="57" name="Rectangle 5"/>
          <p:cNvSpPr>
            <a:spLocks noChangeArrowheads="1"/>
          </p:cNvSpPr>
          <p:nvPr/>
        </p:nvSpPr>
        <p:spPr bwMode="auto">
          <a:xfrm>
            <a:off x="6783215" y="2970263"/>
            <a:ext cx="2415298" cy="1037845"/>
          </a:xfrm>
          <a:prstGeom prst="rect">
            <a:avLst/>
          </a:prstGeom>
          <a:solidFill>
            <a:srgbClr val="0033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 anchor="t" anchorCtr="0"/>
          <a:lstStyle/>
          <a:p>
            <a:pPr algn="ctr"/>
            <a:r>
              <a:rPr lang="en-US" sz="2000">
                <a:solidFill>
                  <a:schemeClr val="bg1"/>
                </a:solidFill>
              </a:rPr>
              <a:t>cache</a:t>
            </a:r>
          </a:p>
        </p:txBody>
      </p:sp>
      <p:sp>
        <p:nvSpPr>
          <p:cNvPr id="58" name="Line 14"/>
          <p:cNvSpPr>
            <a:spLocks noChangeShapeType="1"/>
          </p:cNvSpPr>
          <p:nvPr/>
        </p:nvSpPr>
        <p:spPr bwMode="auto">
          <a:xfrm flipH="1">
            <a:off x="7969957" y="4014108"/>
            <a:ext cx="0" cy="561003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459889" y="1845735"/>
            <a:ext cx="1014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Thread 0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4898071" y="1845735"/>
            <a:ext cx="1014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Thread 1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7540394" y="1845735"/>
            <a:ext cx="1014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Thread 2</a:t>
            </a:r>
          </a:p>
        </p:txBody>
      </p:sp>
      <p:grpSp>
        <p:nvGrpSpPr>
          <p:cNvPr id="69" name="Group 68"/>
          <p:cNvGrpSpPr/>
          <p:nvPr/>
        </p:nvGrpSpPr>
        <p:grpSpPr>
          <a:xfrm>
            <a:off x="6783214" y="3339844"/>
            <a:ext cx="2415298" cy="184670"/>
            <a:chOff x="175503" y="3251552"/>
            <a:chExt cx="2415298" cy="184670"/>
          </a:xfrm>
        </p:grpSpPr>
        <p:sp>
          <p:nvSpPr>
            <p:cNvPr id="70" name="TextBox 69"/>
            <p:cNvSpPr txBox="1"/>
            <p:nvPr/>
          </p:nvSpPr>
          <p:spPr>
            <a:xfrm>
              <a:off x="661929" y="3251556"/>
              <a:ext cx="480815" cy="184665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000000"/>
              </a:solidFill>
            </a:ln>
          </p:spPr>
          <p:txBody>
            <a:bodyPr wrap="none" lIns="0" tIns="0" rIns="0" bIns="0" rtlCol="0" anchor="ctr" anchorCtr="0">
              <a:noAutofit/>
            </a:bodyPr>
            <a:lstStyle/>
            <a:p>
              <a:pPr algn="ctr"/>
              <a:r>
                <a:rPr lang="en-US" sz="1200" dirty="0"/>
                <a:t>C[1]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175503" y="3251552"/>
              <a:ext cx="486426" cy="184665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sz="1200" dirty="0"/>
                <a:t>C[0]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1142744" y="3251556"/>
              <a:ext cx="486426" cy="18466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sz="1200" dirty="0"/>
                <a:t>C[2]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1623560" y="3251556"/>
              <a:ext cx="486426" cy="18466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sz="1200" dirty="0"/>
                <a:t>C[3]</a:t>
              </a: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2104375" y="3251556"/>
              <a:ext cx="486426" cy="18466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sz="1200" dirty="0"/>
                <a:t>C[4]</a:t>
              </a:r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1719837" y="2290856"/>
            <a:ext cx="9898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Read C[0]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1699502" y="3809053"/>
            <a:ext cx="2415298" cy="184670"/>
            <a:chOff x="175503" y="3251552"/>
            <a:chExt cx="2415298" cy="184670"/>
          </a:xfrm>
        </p:grpSpPr>
        <p:sp>
          <p:nvSpPr>
            <p:cNvPr id="44" name="TextBox 43"/>
            <p:cNvSpPr txBox="1"/>
            <p:nvPr/>
          </p:nvSpPr>
          <p:spPr>
            <a:xfrm>
              <a:off x="661929" y="3251556"/>
              <a:ext cx="480815" cy="184665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000000"/>
              </a:solidFill>
            </a:ln>
          </p:spPr>
          <p:txBody>
            <a:bodyPr wrap="none" lIns="0" tIns="0" rIns="0" bIns="0" rtlCol="0" anchor="ctr" anchorCtr="0">
              <a:noAutofit/>
            </a:bodyPr>
            <a:lstStyle/>
            <a:p>
              <a:pPr algn="ctr"/>
              <a:r>
                <a:rPr lang="en-US" sz="1200" dirty="0"/>
                <a:t>C[1]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75503" y="3251552"/>
              <a:ext cx="486426" cy="184665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sz="1200" dirty="0"/>
                <a:t>C[0]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142744" y="3251556"/>
              <a:ext cx="486426" cy="18466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sz="1200" dirty="0"/>
                <a:t>C[2]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623560" y="3251556"/>
              <a:ext cx="486426" cy="18466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sz="1200" dirty="0"/>
                <a:t>C[3]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104375" y="3251556"/>
              <a:ext cx="486426" cy="18466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sz="1200" dirty="0"/>
                <a:t>C[4]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699503" y="2539058"/>
            <a:ext cx="5083713" cy="1508650"/>
            <a:chOff x="175502" y="2539058"/>
            <a:chExt cx="5083713" cy="1508650"/>
          </a:xfrm>
        </p:grpSpPr>
        <p:cxnSp>
          <p:nvCxnSpPr>
            <p:cNvPr id="50" name="Straight Arrow Connector 49"/>
            <p:cNvCxnSpPr>
              <a:endCxn id="57" idx="1"/>
            </p:cNvCxnSpPr>
            <p:nvPr/>
          </p:nvCxnSpPr>
          <p:spPr>
            <a:xfrm flipV="1">
              <a:off x="754063" y="3489185"/>
              <a:ext cx="4505152" cy="211390"/>
            </a:xfrm>
            <a:prstGeom prst="straightConnector1">
              <a:avLst/>
            </a:prstGeom>
            <a:ln w="57150" cmpd="sng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2819622" y="3229643"/>
              <a:ext cx="11088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Invalidate</a:t>
              </a:r>
              <a:endParaRPr lang="en-US" sz="1600" dirty="0">
                <a:solidFill>
                  <a:srgbClr val="FF0000"/>
                </a:solidFill>
              </a:endParaRPr>
            </a:p>
          </p:txBody>
        </p:sp>
        <p:grpSp>
          <p:nvGrpSpPr>
            <p:cNvPr id="52" name="Group 51"/>
            <p:cNvGrpSpPr/>
            <p:nvPr/>
          </p:nvGrpSpPr>
          <p:grpSpPr>
            <a:xfrm>
              <a:off x="175502" y="2539058"/>
              <a:ext cx="1042273" cy="1508650"/>
              <a:chOff x="5259215" y="2552998"/>
              <a:chExt cx="1042273" cy="1508650"/>
            </a:xfrm>
          </p:grpSpPr>
          <p:sp>
            <p:nvSpPr>
              <p:cNvPr id="53" name="TextBox 52"/>
              <p:cNvSpPr txBox="1"/>
              <p:nvPr/>
            </p:nvSpPr>
            <p:spPr>
              <a:xfrm>
                <a:off x="5259215" y="2552998"/>
                <a:ext cx="104227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rgbClr val="FF0000"/>
                    </a:solidFill>
                  </a:rPr>
                  <a:t>Write C[0]</a:t>
                </a:r>
              </a:p>
            </p:txBody>
          </p:sp>
          <p:cxnSp>
            <p:nvCxnSpPr>
              <p:cNvPr id="54" name="Straight Arrow Connector 53"/>
              <p:cNvCxnSpPr>
                <a:stCxn id="53" idx="2"/>
              </p:cNvCxnSpPr>
              <p:nvPr/>
            </p:nvCxnSpPr>
            <p:spPr>
              <a:xfrm flipH="1">
                <a:off x="5540913" y="2891552"/>
                <a:ext cx="239439" cy="822963"/>
              </a:xfrm>
              <a:prstGeom prst="straightConnector1">
                <a:avLst/>
              </a:prstGeom>
              <a:ln w="57150" cmpd="sng">
                <a:solidFill>
                  <a:srgbClr val="FF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Freeform 54"/>
              <p:cNvSpPr/>
              <p:nvPr/>
            </p:nvSpPr>
            <p:spPr>
              <a:xfrm>
                <a:off x="5268739" y="3714515"/>
                <a:ext cx="476902" cy="347133"/>
              </a:xfrm>
              <a:custGeom>
                <a:avLst/>
                <a:gdLst>
                  <a:gd name="connsiteX0" fmla="*/ 324502 w 476902"/>
                  <a:gd name="connsiteY0" fmla="*/ 25400 h 347133"/>
                  <a:gd name="connsiteX1" fmla="*/ 282169 w 476902"/>
                  <a:gd name="connsiteY1" fmla="*/ 16933 h 347133"/>
                  <a:gd name="connsiteX2" fmla="*/ 231369 w 476902"/>
                  <a:gd name="connsiteY2" fmla="*/ 0 h 347133"/>
                  <a:gd name="connsiteX3" fmla="*/ 104369 w 476902"/>
                  <a:gd name="connsiteY3" fmla="*/ 16933 h 347133"/>
                  <a:gd name="connsiteX4" fmla="*/ 78969 w 476902"/>
                  <a:gd name="connsiteY4" fmla="*/ 25400 h 347133"/>
                  <a:gd name="connsiteX5" fmla="*/ 28169 w 476902"/>
                  <a:gd name="connsiteY5" fmla="*/ 59266 h 347133"/>
                  <a:gd name="connsiteX6" fmla="*/ 11236 w 476902"/>
                  <a:gd name="connsiteY6" fmla="*/ 84666 h 347133"/>
                  <a:gd name="connsiteX7" fmla="*/ 11236 w 476902"/>
                  <a:gd name="connsiteY7" fmla="*/ 237066 h 347133"/>
                  <a:gd name="connsiteX8" fmla="*/ 36636 w 476902"/>
                  <a:gd name="connsiteY8" fmla="*/ 279400 h 347133"/>
                  <a:gd name="connsiteX9" fmla="*/ 62036 w 476902"/>
                  <a:gd name="connsiteY9" fmla="*/ 287866 h 347133"/>
                  <a:gd name="connsiteX10" fmla="*/ 104369 w 476902"/>
                  <a:gd name="connsiteY10" fmla="*/ 313266 h 347133"/>
                  <a:gd name="connsiteX11" fmla="*/ 121302 w 476902"/>
                  <a:gd name="connsiteY11" fmla="*/ 330200 h 347133"/>
                  <a:gd name="connsiteX12" fmla="*/ 172102 w 476902"/>
                  <a:gd name="connsiteY12" fmla="*/ 347133 h 347133"/>
                  <a:gd name="connsiteX13" fmla="*/ 332969 w 476902"/>
                  <a:gd name="connsiteY13" fmla="*/ 338666 h 347133"/>
                  <a:gd name="connsiteX14" fmla="*/ 383769 w 476902"/>
                  <a:gd name="connsiteY14" fmla="*/ 321733 h 347133"/>
                  <a:gd name="connsiteX15" fmla="*/ 409169 w 476902"/>
                  <a:gd name="connsiteY15" fmla="*/ 313266 h 347133"/>
                  <a:gd name="connsiteX16" fmla="*/ 476902 w 476902"/>
                  <a:gd name="connsiteY16" fmla="*/ 262466 h 347133"/>
                  <a:gd name="connsiteX17" fmla="*/ 468436 w 476902"/>
                  <a:gd name="connsiteY17" fmla="*/ 118533 h 347133"/>
                  <a:gd name="connsiteX18" fmla="*/ 443036 w 476902"/>
                  <a:gd name="connsiteY18" fmla="*/ 67733 h 347133"/>
                  <a:gd name="connsiteX19" fmla="*/ 392236 w 476902"/>
                  <a:gd name="connsiteY19" fmla="*/ 50800 h 347133"/>
                  <a:gd name="connsiteX20" fmla="*/ 366836 w 476902"/>
                  <a:gd name="connsiteY20" fmla="*/ 42333 h 347133"/>
                  <a:gd name="connsiteX21" fmla="*/ 324502 w 476902"/>
                  <a:gd name="connsiteY21" fmla="*/ 25400 h 347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76902" h="347133">
                    <a:moveTo>
                      <a:pt x="324502" y="25400"/>
                    </a:moveTo>
                    <a:cubicBezTo>
                      <a:pt x="310391" y="21167"/>
                      <a:pt x="296052" y="20719"/>
                      <a:pt x="282169" y="16933"/>
                    </a:cubicBezTo>
                    <a:cubicBezTo>
                      <a:pt x="264949" y="12237"/>
                      <a:pt x="231369" y="0"/>
                      <a:pt x="231369" y="0"/>
                    </a:cubicBezTo>
                    <a:cubicBezTo>
                      <a:pt x="158132" y="6657"/>
                      <a:pt x="156725" y="1974"/>
                      <a:pt x="104369" y="16933"/>
                    </a:cubicBezTo>
                    <a:cubicBezTo>
                      <a:pt x="95788" y="19385"/>
                      <a:pt x="86771" y="21066"/>
                      <a:pt x="78969" y="25400"/>
                    </a:cubicBezTo>
                    <a:cubicBezTo>
                      <a:pt x="61179" y="35283"/>
                      <a:pt x="28169" y="59266"/>
                      <a:pt x="28169" y="59266"/>
                    </a:cubicBezTo>
                    <a:cubicBezTo>
                      <a:pt x="22525" y="67733"/>
                      <a:pt x="15787" y="75565"/>
                      <a:pt x="11236" y="84666"/>
                    </a:cubicBezTo>
                    <a:cubicBezTo>
                      <a:pt x="-11598" y="130334"/>
                      <a:pt x="6690" y="196154"/>
                      <a:pt x="11236" y="237066"/>
                    </a:cubicBezTo>
                    <a:cubicBezTo>
                      <a:pt x="13139" y="254192"/>
                      <a:pt x="21520" y="270330"/>
                      <a:pt x="36636" y="279400"/>
                    </a:cubicBezTo>
                    <a:cubicBezTo>
                      <a:pt x="44289" y="283992"/>
                      <a:pt x="53569" y="285044"/>
                      <a:pt x="62036" y="287866"/>
                    </a:cubicBezTo>
                    <a:cubicBezTo>
                      <a:pt x="104941" y="330773"/>
                      <a:pt x="49415" y="280293"/>
                      <a:pt x="104369" y="313266"/>
                    </a:cubicBezTo>
                    <a:cubicBezTo>
                      <a:pt x="111214" y="317373"/>
                      <a:pt x="114162" y="326630"/>
                      <a:pt x="121302" y="330200"/>
                    </a:cubicBezTo>
                    <a:cubicBezTo>
                      <a:pt x="137267" y="338183"/>
                      <a:pt x="172102" y="347133"/>
                      <a:pt x="172102" y="347133"/>
                    </a:cubicBezTo>
                    <a:cubicBezTo>
                      <a:pt x="225724" y="344311"/>
                      <a:pt x="279655" y="345064"/>
                      <a:pt x="332969" y="338666"/>
                    </a:cubicBezTo>
                    <a:cubicBezTo>
                      <a:pt x="350691" y="336539"/>
                      <a:pt x="366836" y="327377"/>
                      <a:pt x="383769" y="321733"/>
                    </a:cubicBezTo>
                    <a:cubicBezTo>
                      <a:pt x="392236" y="318911"/>
                      <a:pt x="401743" y="318216"/>
                      <a:pt x="409169" y="313266"/>
                    </a:cubicBezTo>
                    <a:cubicBezTo>
                      <a:pt x="466611" y="274972"/>
                      <a:pt x="445579" y="293791"/>
                      <a:pt x="476902" y="262466"/>
                    </a:cubicBezTo>
                    <a:cubicBezTo>
                      <a:pt x="474080" y="214488"/>
                      <a:pt x="473218" y="166355"/>
                      <a:pt x="468436" y="118533"/>
                    </a:cubicBezTo>
                    <a:cubicBezTo>
                      <a:pt x="467267" y="106847"/>
                      <a:pt x="452929" y="73916"/>
                      <a:pt x="443036" y="67733"/>
                    </a:cubicBezTo>
                    <a:cubicBezTo>
                      <a:pt x="427900" y="58273"/>
                      <a:pt x="409169" y="56444"/>
                      <a:pt x="392236" y="50800"/>
                    </a:cubicBezTo>
                    <a:cubicBezTo>
                      <a:pt x="383769" y="47978"/>
                      <a:pt x="375639" y="43800"/>
                      <a:pt x="366836" y="42333"/>
                    </a:cubicBezTo>
                    <a:cubicBezTo>
                      <a:pt x="313252" y="33402"/>
                      <a:pt x="338613" y="29633"/>
                      <a:pt x="324502" y="25400"/>
                    </a:cubicBezTo>
                    <a:close/>
                  </a:path>
                </a:pathLst>
              </a:custGeom>
              <a:noFill/>
              <a:ln w="57150" cmpd="sng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53666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88" name="Rectangle 20"/>
          <p:cNvSpPr>
            <a:spLocks noGrp="1" noChangeArrowheads="1"/>
          </p:cNvSpPr>
          <p:nvPr>
            <p:ph type="title"/>
          </p:nvPr>
        </p:nvSpPr>
        <p:spPr>
          <a:xfrm>
            <a:off x="1981200" y="-65562"/>
            <a:ext cx="8229600" cy="776762"/>
          </a:xfrm>
        </p:spPr>
        <p:txBody>
          <a:bodyPr>
            <a:normAutofit/>
          </a:bodyPr>
          <a:lstStyle/>
          <a:p>
            <a:r>
              <a:rPr lang="en-US" dirty="0"/>
              <a:t>False Sharing</a:t>
            </a:r>
          </a:p>
        </p:txBody>
      </p:sp>
      <p:sp>
        <p:nvSpPr>
          <p:cNvPr id="160770" name="Rectangle 2"/>
          <p:cNvSpPr>
            <a:spLocks noChangeArrowheads="1"/>
          </p:cNvSpPr>
          <p:nvPr/>
        </p:nvSpPr>
        <p:spPr bwMode="auto">
          <a:xfrm>
            <a:off x="1699503" y="2217215"/>
            <a:ext cx="2415297" cy="7386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lIns="90487" tIns="44450" rIns="90487" bIns="44450" anchor="t" anchorCtr="0"/>
          <a:lstStyle/>
          <a:p>
            <a:pPr algn="ctr"/>
            <a:r>
              <a:rPr lang="en-US" sz="2000"/>
              <a:t>CPU</a:t>
            </a:r>
          </a:p>
        </p:txBody>
      </p:sp>
      <p:sp>
        <p:nvSpPr>
          <p:cNvPr id="160773" name="Rectangle 5"/>
          <p:cNvSpPr>
            <a:spLocks noChangeArrowheads="1"/>
          </p:cNvSpPr>
          <p:nvPr/>
        </p:nvSpPr>
        <p:spPr bwMode="auto">
          <a:xfrm>
            <a:off x="1699502" y="2955879"/>
            <a:ext cx="2415298" cy="1037845"/>
          </a:xfrm>
          <a:prstGeom prst="rect">
            <a:avLst/>
          </a:prstGeom>
          <a:solidFill>
            <a:srgbClr val="0033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 anchor="t" anchorCtr="0"/>
          <a:lstStyle/>
          <a:p>
            <a:pPr algn="ctr"/>
            <a:r>
              <a:rPr lang="en-US" sz="2000">
                <a:solidFill>
                  <a:schemeClr val="bg1"/>
                </a:solidFill>
              </a:rPr>
              <a:t>cache</a:t>
            </a:r>
          </a:p>
        </p:txBody>
      </p:sp>
      <p:sp>
        <p:nvSpPr>
          <p:cNvPr id="160777" name="Rectangle 9"/>
          <p:cNvSpPr>
            <a:spLocks noChangeArrowheads="1"/>
          </p:cNvSpPr>
          <p:nvPr/>
        </p:nvSpPr>
        <p:spPr bwMode="auto">
          <a:xfrm>
            <a:off x="3474674" y="5583231"/>
            <a:ext cx="4982473" cy="1215506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 anchor="t" anchorCtr="0"/>
          <a:lstStyle/>
          <a:p>
            <a:pPr algn="ctr"/>
            <a:r>
              <a:rPr lang="en-US" sz="2000" dirty="0"/>
              <a:t>main memory</a:t>
            </a:r>
          </a:p>
        </p:txBody>
      </p:sp>
      <p:sp>
        <p:nvSpPr>
          <p:cNvPr id="160780" name="Rectangle 12"/>
          <p:cNvSpPr>
            <a:spLocks noChangeArrowheads="1"/>
          </p:cNvSpPr>
          <p:nvPr/>
        </p:nvSpPr>
        <p:spPr bwMode="auto">
          <a:xfrm>
            <a:off x="9323668" y="2583245"/>
            <a:ext cx="1147749" cy="766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ctr"/>
            <a:r>
              <a:rPr lang="en-US" sz="4400" b="1" dirty="0"/>
              <a:t>.  .  .</a:t>
            </a:r>
          </a:p>
        </p:txBody>
      </p:sp>
      <p:sp>
        <p:nvSpPr>
          <p:cNvPr id="160782" name="Line 14"/>
          <p:cNvSpPr>
            <a:spLocks noChangeShapeType="1"/>
          </p:cNvSpPr>
          <p:nvPr/>
        </p:nvSpPr>
        <p:spPr bwMode="auto">
          <a:xfrm flipH="1">
            <a:off x="2886244" y="3999724"/>
            <a:ext cx="0" cy="561003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785" name="Line 17"/>
          <p:cNvSpPr>
            <a:spLocks noChangeShapeType="1"/>
          </p:cNvSpPr>
          <p:nvPr/>
        </p:nvSpPr>
        <p:spPr bwMode="auto">
          <a:xfrm flipH="1">
            <a:off x="4377778" y="5134429"/>
            <a:ext cx="0" cy="448802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794" name="Line 26"/>
          <p:cNvSpPr>
            <a:spLocks noChangeShapeType="1"/>
          </p:cNvSpPr>
          <p:nvPr/>
        </p:nvSpPr>
        <p:spPr bwMode="auto">
          <a:xfrm flipH="1">
            <a:off x="7527352" y="5134429"/>
            <a:ext cx="0" cy="448802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3474674" y="6265507"/>
            <a:ext cx="4982473" cy="338554"/>
            <a:chOff x="1950673" y="5511969"/>
            <a:chExt cx="4982473" cy="338554"/>
          </a:xfrm>
        </p:grpSpPr>
        <p:sp>
          <p:nvSpPr>
            <p:cNvPr id="3" name="TextBox 2"/>
            <p:cNvSpPr txBox="1"/>
            <p:nvPr/>
          </p:nvSpPr>
          <p:spPr>
            <a:xfrm>
              <a:off x="2955238" y="5511969"/>
              <a:ext cx="1003439" cy="338554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0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C[1]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950673" y="5511969"/>
              <a:ext cx="1003439" cy="338554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C[0]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945977" y="5511969"/>
              <a:ext cx="1003439" cy="338554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C[2]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937842" y="5511969"/>
              <a:ext cx="1003439" cy="338554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C[3]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929707" y="5511969"/>
              <a:ext cx="1003439" cy="338554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C[4]</a:t>
              </a: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8513711" y="6234560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block</a:t>
            </a:r>
          </a:p>
        </p:txBody>
      </p:sp>
      <p:sp>
        <p:nvSpPr>
          <p:cNvPr id="33" name="Rectangle 2"/>
          <p:cNvSpPr>
            <a:spLocks noChangeArrowheads="1"/>
          </p:cNvSpPr>
          <p:nvPr/>
        </p:nvSpPr>
        <p:spPr bwMode="auto">
          <a:xfrm>
            <a:off x="4225373" y="2231067"/>
            <a:ext cx="2415297" cy="7386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lIns="90487" tIns="44450" rIns="90487" bIns="44450" anchor="t" anchorCtr="0"/>
          <a:lstStyle/>
          <a:p>
            <a:pPr algn="ctr"/>
            <a:r>
              <a:rPr lang="en-US" sz="2000"/>
              <a:t>CPU</a:t>
            </a:r>
          </a:p>
        </p:txBody>
      </p:sp>
      <p:sp>
        <p:nvSpPr>
          <p:cNvPr id="34" name="Rectangle 5"/>
          <p:cNvSpPr>
            <a:spLocks noChangeArrowheads="1"/>
          </p:cNvSpPr>
          <p:nvPr/>
        </p:nvSpPr>
        <p:spPr bwMode="auto">
          <a:xfrm>
            <a:off x="4225372" y="2969731"/>
            <a:ext cx="2415298" cy="1037845"/>
          </a:xfrm>
          <a:prstGeom prst="rect">
            <a:avLst/>
          </a:prstGeom>
          <a:solidFill>
            <a:srgbClr val="0033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 anchor="t" anchorCtr="0"/>
          <a:lstStyle/>
          <a:p>
            <a:pPr algn="ctr"/>
            <a:r>
              <a:rPr lang="en-US" sz="2000">
                <a:solidFill>
                  <a:schemeClr val="bg1"/>
                </a:solidFill>
              </a:rPr>
              <a:t>cache</a:t>
            </a:r>
          </a:p>
        </p:txBody>
      </p:sp>
      <p:sp>
        <p:nvSpPr>
          <p:cNvPr id="35" name="Line 14"/>
          <p:cNvSpPr>
            <a:spLocks noChangeShapeType="1"/>
          </p:cNvSpPr>
          <p:nvPr/>
        </p:nvSpPr>
        <p:spPr bwMode="auto">
          <a:xfrm flipH="1">
            <a:off x="5412114" y="4013576"/>
            <a:ext cx="0" cy="561003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776" name="Rectangle 8"/>
          <p:cNvSpPr>
            <a:spLocks noChangeArrowheads="1"/>
          </p:cNvSpPr>
          <p:nvPr/>
        </p:nvSpPr>
        <p:spPr bwMode="auto">
          <a:xfrm>
            <a:off x="2278063" y="4573427"/>
            <a:ext cx="7246937" cy="542303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interconnection network (e.g., bus)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65483" y="690890"/>
            <a:ext cx="87384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urier"/>
                <a:cs typeface="Courier"/>
              </a:rPr>
              <a:t>for (</a:t>
            </a:r>
            <a:r>
              <a:rPr lang="en-US" sz="2400" dirty="0" err="1">
                <a:latin typeface="Courier"/>
                <a:cs typeface="Courier"/>
              </a:rPr>
              <a:t>i</a:t>
            </a:r>
            <a:r>
              <a:rPr lang="en-US" sz="2400" dirty="0">
                <a:latin typeface="Courier"/>
                <a:cs typeface="Courier"/>
              </a:rPr>
              <a:t>=id, C[id]=0.0; </a:t>
            </a:r>
            <a:r>
              <a:rPr lang="en-US" sz="2400" dirty="0" err="1">
                <a:latin typeface="Courier"/>
                <a:cs typeface="Courier"/>
              </a:rPr>
              <a:t>i</a:t>
            </a:r>
            <a:r>
              <a:rPr lang="en-US" sz="2400" dirty="0">
                <a:latin typeface="Courier"/>
                <a:cs typeface="Courier"/>
              </a:rPr>
              <a:t>&lt;NUM_ELEM; </a:t>
            </a:r>
            <a:r>
              <a:rPr lang="en-US" sz="2400" dirty="0" err="1">
                <a:latin typeface="Courier"/>
                <a:cs typeface="Courier"/>
              </a:rPr>
              <a:t>i</a:t>
            </a:r>
            <a:r>
              <a:rPr lang="en-US" sz="2400" dirty="0">
                <a:latin typeface="Courier"/>
                <a:cs typeface="Courier"/>
              </a:rPr>
              <a:t>+=</a:t>
            </a:r>
            <a:r>
              <a:rPr lang="en-US" sz="2400" dirty="0" err="1">
                <a:latin typeface="Courier"/>
                <a:cs typeface="Courier"/>
              </a:rPr>
              <a:t>nthrds</a:t>
            </a:r>
            <a:r>
              <a:rPr lang="en-US" sz="2400" dirty="0">
                <a:latin typeface="Courier"/>
                <a:cs typeface="Courier"/>
              </a:rPr>
              <a:t>)</a:t>
            </a:r>
          </a:p>
          <a:p>
            <a:r>
              <a:rPr lang="en-US" sz="2400" dirty="0">
                <a:latin typeface="Courier"/>
                <a:cs typeface="Courier"/>
              </a:rPr>
              <a:t>	C[id] += A[</a:t>
            </a:r>
            <a:r>
              <a:rPr lang="en-US" sz="2400" dirty="0" err="1">
                <a:latin typeface="Courier"/>
                <a:cs typeface="Courier"/>
              </a:rPr>
              <a:t>i</a:t>
            </a:r>
            <a:r>
              <a:rPr lang="en-US" sz="2400" dirty="0">
                <a:latin typeface="Courier"/>
                <a:cs typeface="Courier"/>
              </a:rPr>
              <a:t>]*B[</a:t>
            </a:r>
            <a:r>
              <a:rPr lang="en-US" sz="2400" dirty="0" err="1">
                <a:latin typeface="Courier"/>
                <a:cs typeface="Courier"/>
              </a:rPr>
              <a:t>i</a:t>
            </a:r>
            <a:r>
              <a:rPr lang="en-US" sz="2400" dirty="0">
                <a:latin typeface="Courier"/>
                <a:cs typeface="Courier"/>
              </a:rPr>
              <a:t>];</a:t>
            </a:r>
          </a:p>
        </p:txBody>
      </p:sp>
      <p:sp>
        <p:nvSpPr>
          <p:cNvPr id="56" name="Rectangle 2"/>
          <p:cNvSpPr>
            <a:spLocks noChangeArrowheads="1"/>
          </p:cNvSpPr>
          <p:nvPr/>
        </p:nvSpPr>
        <p:spPr bwMode="auto">
          <a:xfrm>
            <a:off x="6783216" y="2231599"/>
            <a:ext cx="2415297" cy="7386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lIns="90487" tIns="44450" rIns="90487" bIns="44450" anchor="t" anchorCtr="0"/>
          <a:lstStyle/>
          <a:p>
            <a:pPr algn="ctr"/>
            <a:r>
              <a:rPr lang="en-US" sz="2000"/>
              <a:t>CPU</a:t>
            </a:r>
          </a:p>
        </p:txBody>
      </p:sp>
      <p:sp>
        <p:nvSpPr>
          <p:cNvPr id="57" name="Rectangle 5"/>
          <p:cNvSpPr>
            <a:spLocks noChangeArrowheads="1"/>
          </p:cNvSpPr>
          <p:nvPr/>
        </p:nvSpPr>
        <p:spPr bwMode="auto">
          <a:xfrm>
            <a:off x="6783215" y="2970263"/>
            <a:ext cx="2415298" cy="1037845"/>
          </a:xfrm>
          <a:prstGeom prst="rect">
            <a:avLst/>
          </a:prstGeom>
          <a:solidFill>
            <a:srgbClr val="0033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 anchor="t" anchorCtr="0"/>
          <a:lstStyle/>
          <a:p>
            <a:pPr algn="ctr"/>
            <a:r>
              <a:rPr lang="en-US" sz="2000">
                <a:solidFill>
                  <a:schemeClr val="bg1"/>
                </a:solidFill>
              </a:rPr>
              <a:t>cache</a:t>
            </a:r>
          </a:p>
        </p:txBody>
      </p:sp>
      <p:sp>
        <p:nvSpPr>
          <p:cNvPr id="58" name="Line 14"/>
          <p:cNvSpPr>
            <a:spLocks noChangeShapeType="1"/>
          </p:cNvSpPr>
          <p:nvPr/>
        </p:nvSpPr>
        <p:spPr bwMode="auto">
          <a:xfrm flipH="1">
            <a:off x="7969957" y="4014108"/>
            <a:ext cx="0" cy="561003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459889" y="1845735"/>
            <a:ext cx="1014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Thread 0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4898071" y="1845735"/>
            <a:ext cx="1014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Thread 1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7540394" y="1845735"/>
            <a:ext cx="1014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Thread 2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1699502" y="3809053"/>
            <a:ext cx="2415298" cy="184670"/>
            <a:chOff x="175503" y="3251552"/>
            <a:chExt cx="2415298" cy="184670"/>
          </a:xfrm>
        </p:grpSpPr>
        <p:sp>
          <p:nvSpPr>
            <p:cNvPr id="44" name="TextBox 43"/>
            <p:cNvSpPr txBox="1"/>
            <p:nvPr/>
          </p:nvSpPr>
          <p:spPr>
            <a:xfrm>
              <a:off x="661929" y="3251556"/>
              <a:ext cx="480815" cy="184665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000000"/>
              </a:solidFill>
            </a:ln>
          </p:spPr>
          <p:txBody>
            <a:bodyPr wrap="none" lIns="0" tIns="0" rIns="0" bIns="0" rtlCol="0" anchor="ctr" anchorCtr="0">
              <a:noAutofit/>
            </a:bodyPr>
            <a:lstStyle/>
            <a:p>
              <a:pPr algn="ctr"/>
              <a:r>
                <a:rPr lang="en-US" sz="1200" dirty="0"/>
                <a:t>C[1]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75503" y="3251552"/>
              <a:ext cx="486426" cy="184665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sz="1200" dirty="0"/>
                <a:t>C[0]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142744" y="3251556"/>
              <a:ext cx="486426" cy="18466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sz="1200" dirty="0"/>
                <a:t>C[2]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623560" y="3251556"/>
              <a:ext cx="486426" cy="18466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sz="1200" dirty="0"/>
                <a:t>C[3]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104375" y="3251556"/>
              <a:ext cx="486426" cy="18466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sz="1200" dirty="0"/>
                <a:t>C[4]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93460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38100"/>
            <a:ext cx="8229600" cy="812800"/>
          </a:xfrm>
        </p:spPr>
        <p:txBody>
          <a:bodyPr/>
          <a:lstStyle/>
          <a:p>
            <a:r>
              <a:rPr lang="en-US" dirty="0"/>
              <a:t>Observations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8781" y="901700"/>
            <a:ext cx="10972800" cy="58547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Each </a:t>
            </a:r>
            <a:r>
              <a:rPr lang="en-US" dirty="0" smtClean="0"/>
              <a:t>read/write </a:t>
            </a:r>
            <a:r>
              <a:rPr lang="en-US" dirty="0"/>
              <a:t>sequence on C[i] results in a cache miss and an invalidation operation, resulting in poor performance</a:t>
            </a:r>
          </a:p>
          <a:p>
            <a:r>
              <a:rPr lang="en-US" dirty="0"/>
              <a:t>Each thread is referencing a </a:t>
            </a:r>
            <a:r>
              <a:rPr lang="en-US" dirty="0" smtClean="0"/>
              <a:t>different element of the shared variable, </a:t>
            </a:r>
            <a:r>
              <a:rPr lang="en-US" dirty="0"/>
              <a:t>but the shared </a:t>
            </a:r>
            <a:r>
              <a:rPr lang="en-US" dirty="0" smtClean="0"/>
              <a:t>variable maps </a:t>
            </a:r>
            <a:r>
              <a:rPr lang="en-US" dirty="0"/>
              <a:t>to the same cache block</a:t>
            </a:r>
          </a:p>
          <a:p>
            <a:r>
              <a:rPr lang="en-US" dirty="0"/>
              <a:t>This </a:t>
            </a:r>
            <a:r>
              <a:rPr lang="en-US" dirty="0" smtClean="0"/>
              <a:t>phenomenon </a:t>
            </a:r>
            <a:r>
              <a:rPr lang="en-US" dirty="0"/>
              <a:t>is called </a:t>
            </a:r>
            <a:r>
              <a:rPr lang="en-US" dirty="0">
                <a:solidFill>
                  <a:srgbClr val="FF0000"/>
                </a:solidFill>
              </a:rPr>
              <a:t>false sharing</a:t>
            </a:r>
            <a:r>
              <a:rPr lang="en-US" dirty="0"/>
              <a:t>; the processors believe the threads are accessing the same variable because it does not differentiate among references to different variables within the same </a:t>
            </a:r>
            <a:r>
              <a:rPr lang="en-US" dirty="0" smtClean="0"/>
              <a:t>block—the block is shared, but no word in the block is shared</a:t>
            </a:r>
            <a:endParaRPr lang="en-US" dirty="0"/>
          </a:p>
          <a:p>
            <a:r>
              <a:rPr lang="en-US" dirty="0"/>
              <a:t>Update protocols do better, but also have performance issues: unnecessary copying of data among the caches, especially for large numbers of processors</a:t>
            </a:r>
          </a:p>
        </p:txBody>
      </p:sp>
    </p:spTree>
    <p:extLst>
      <p:ext uri="{BB962C8B-B14F-4D97-AF65-F5344CB8AC3E}">
        <p14:creationId xmlns:p14="http://schemas.microsoft.com/office/powerpoint/2010/main" val="1275227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0960" y="1417638"/>
            <a:ext cx="10972800" cy="4957762"/>
          </a:xfrm>
        </p:spPr>
        <p:txBody>
          <a:bodyPr>
            <a:normAutofit/>
          </a:bodyPr>
          <a:lstStyle/>
          <a:p>
            <a:r>
              <a:rPr lang="en-US" dirty="0"/>
              <a:t>Make sure shared variables accessed by different threads are placed in different cache blocks</a:t>
            </a:r>
          </a:p>
          <a:p>
            <a:pPr lvl="1"/>
            <a:r>
              <a:rPr lang="en-US" dirty="0"/>
              <a:t>Requires knowledge of details of cache (e.g., block size)</a:t>
            </a:r>
          </a:p>
          <a:p>
            <a:pPr lvl="1"/>
            <a:r>
              <a:rPr lang="en-US" dirty="0"/>
              <a:t>Moving to a different machine can degrade performance</a:t>
            </a:r>
          </a:p>
          <a:p>
            <a:r>
              <a:rPr lang="en-US" dirty="0"/>
              <a:t>A better solution is to redesign data structures to reduce the frequency of references to shared variables or eliminate them altogether when not essential</a:t>
            </a:r>
          </a:p>
        </p:txBody>
      </p:sp>
    </p:spTree>
    <p:extLst>
      <p:ext uri="{BB962C8B-B14F-4D97-AF65-F5344CB8AC3E}">
        <p14:creationId xmlns:p14="http://schemas.microsoft.com/office/powerpoint/2010/main" val="1788139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 Design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939" y="1435100"/>
            <a:ext cx="10972800" cy="5245100"/>
          </a:xfrm>
        </p:spPr>
        <p:txBody>
          <a:bodyPr>
            <a:normAutofit/>
          </a:bodyPr>
          <a:lstStyle/>
          <a:p>
            <a:r>
              <a:rPr lang="en-US" dirty="0"/>
              <a:t>Placement Policy</a:t>
            </a:r>
          </a:p>
          <a:p>
            <a:pPr lvl="1"/>
            <a:r>
              <a:rPr lang="en-US" dirty="0"/>
              <a:t>When a block is loaded into the cache, where does it go?</a:t>
            </a:r>
          </a:p>
          <a:p>
            <a:pPr lvl="1"/>
            <a:r>
              <a:rPr lang="en-US" dirty="0"/>
              <a:t>How do we find the block in the cache?</a:t>
            </a:r>
          </a:p>
          <a:p>
            <a:r>
              <a:rPr lang="en-US" dirty="0"/>
              <a:t>Replacement Policy</a:t>
            </a:r>
          </a:p>
          <a:p>
            <a:pPr lvl="1"/>
            <a:r>
              <a:rPr lang="en-US" dirty="0"/>
              <a:t>When cache becomes full, we need to delete some cache block from the cache to make room</a:t>
            </a:r>
          </a:p>
          <a:p>
            <a:pPr lvl="1"/>
            <a:r>
              <a:rPr lang="en-US" dirty="0"/>
              <a:t>Which block is deleted (replaced)?</a:t>
            </a:r>
          </a:p>
          <a:p>
            <a:r>
              <a:rPr lang="en-US" dirty="0"/>
              <a:t>Write Policy</a:t>
            </a:r>
          </a:p>
          <a:p>
            <a:pPr lvl="1"/>
            <a:r>
              <a:rPr lang="en-US" dirty="0"/>
              <a:t>What happens on write operations (update main memory?)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655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65088"/>
            <a:ext cx="8229600" cy="671512"/>
          </a:xfrm>
        </p:spPr>
        <p:txBody>
          <a:bodyPr>
            <a:normAutofit fontScale="90000"/>
          </a:bodyPr>
          <a:lstStyle/>
          <a:p>
            <a:r>
              <a:rPr lang="en-US" dirty="0"/>
              <a:t>Revised Parallel Dot Product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92300" y="762000"/>
            <a:ext cx="8585200" cy="60071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double A[NUM_ELEM], B[NUM_ELEM];	// inputs to computation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double Result=0.0;                // final result</a:t>
            </a:r>
          </a:p>
          <a:p>
            <a:pPr marL="0" indent="0">
              <a:buNone/>
            </a:pPr>
            <a:r>
              <a:rPr lang="en-US" sz="1600" dirty="0" err="1">
                <a:latin typeface="Courier"/>
                <a:cs typeface="Courier"/>
              </a:rPr>
              <a:t>int</a:t>
            </a:r>
            <a:r>
              <a:rPr lang="en-US" sz="1600" dirty="0">
                <a:latin typeface="Courier"/>
                <a:cs typeface="Courier"/>
              </a:rPr>
              <a:t> main (void)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{	</a:t>
            </a:r>
            <a:r>
              <a:rPr lang="en-US" sz="1600" dirty="0" err="1">
                <a:latin typeface="Courier"/>
                <a:cs typeface="Courier"/>
              </a:rPr>
              <a:t>int</a:t>
            </a: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err="1">
                <a:latin typeface="Courier"/>
                <a:cs typeface="Courier"/>
              </a:rPr>
              <a:t>i</a:t>
            </a:r>
            <a:r>
              <a:rPr lang="en-US" sz="1600" dirty="0">
                <a:latin typeface="Courier"/>
                <a:cs typeface="Courier"/>
              </a:rPr>
              <a:t>, </a:t>
            </a:r>
            <a:r>
              <a:rPr lang="en-US" sz="1600" dirty="0" err="1">
                <a:latin typeface="Courier"/>
                <a:cs typeface="Courier"/>
              </a:rPr>
              <a:t>nthreads</a:t>
            </a:r>
            <a:r>
              <a:rPr lang="en-US" sz="1600" dirty="0">
                <a:latin typeface="Courier"/>
                <a:cs typeface="Courier"/>
              </a:rPr>
              <a:t>;			// shared variables 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	#pragma </a:t>
            </a:r>
            <a:r>
              <a:rPr lang="en-US" sz="1600" dirty="0" err="1">
                <a:latin typeface="Courier"/>
                <a:cs typeface="Courier"/>
              </a:rPr>
              <a:t>omp</a:t>
            </a:r>
            <a:r>
              <a:rPr lang="en-US" sz="1600" dirty="0">
                <a:latin typeface="Courier"/>
                <a:cs typeface="Courier"/>
              </a:rPr>
              <a:t> parallel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	{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		</a:t>
            </a:r>
            <a:r>
              <a:rPr lang="en-US" sz="1600" dirty="0" err="1">
                <a:latin typeface="Courier"/>
                <a:cs typeface="Courier"/>
              </a:rPr>
              <a:t>int</a:t>
            </a: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err="1">
                <a:latin typeface="Courier"/>
                <a:cs typeface="Courier"/>
              </a:rPr>
              <a:t>i</a:t>
            </a:r>
            <a:r>
              <a:rPr lang="en-US" sz="1600" dirty="0">
                <a:latin typeface="Courier"/>
                <a:cs typeface="Courier"/>
              </a:rPr>
              <a:t>, id, </a:t>
            </a:r>
            <a:r>
              <a:rPr lang="en-US" sz="1600" dirty="0" err="1">
                <a:latin typeface="Courier"/>
                <a:cs typeface="Courier"/>
              </a:rPr>
              <a:t>nthrds</a:t>
            </a:r>
            <a:r>
              <a:rPr lang="en-US" sz="1600" dirty="0">
                <a:latin typeface="Courier"/>
                <a:cs typeface="Courier"/>
              </a:rPr>
              <a:t>;	// private variables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		</a:t>
            </a:r>
            <a:r>
              <a:rPr lang="en-US" sz="1600" dirty="0">
                <a:solidFill>
                  <a:srgbClr val="FF0000"/>
                </a:solidFill>
                <a:latin typeface="Courier"/>
                <a:cs typeface="Courier"/>
              </a:rPr>
              <a:t>double </a:t>
            </a:r>
            <a:r>
              <a:rPr lang="en-US" sz="1600" dirty="0" err="1">
                <a:solidFill>
                  <a:srgbClr val="FF0000"/>
                </a:solidFill>
                <a:latin typeface="Courier"/>
                <a:cs typeface="Courier"/>
              </a:rPr>
              <a:t>MyC</a:t>
            </a:r>
            <a:r>
              <a:rPr lang="en-US" sz="1600" dirty="0">
                <a:solidFill>
                  <a:srgbClr val="FF0000"/>
                </a:solidFill>
                <a:latin typeface="Courier"/>
                <a:cs typeface="Courier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		id = </a:t>
            </a:r>
            <a:r>
              <a:rPr lang="en-US" sz="1600" dirty="0" err="1">
                <a:latin typeface="Courier"/>
                <a:cs typeface="Courier"/>
              </a:rPr>
              <a:t>omp_get_thread_num</a:t>
            </a:r>
            <a:r>
              <a:rPr lang="en-US" sz="1600" dirty="0">
                <a:latin typeface="Courier"/>
                <a:cs typeface="Courier"/>
              </a:rPr>
              <a:t>();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		</a:t>
            </a:r>
            <a:r>
              <a:rPr lang="en-US" sz="1600" dirty="0" err="1">
                <a:latin typeface="Courier"/>
                <a:cs typeface="Courier"/>
              </a:rPr>
              <a:t>nthrds</a:t>
            </a:r>
            <a:r>
              <a:rPr lang="en-US" sz="1600" dirty="0">
                <a:latin typeface="Courier"/>
                <a:cs typeface="Courier"/>
              </a:rPr>
              <a:t> = </a:t>
            </a:r>
            <a:r>
              <a:rPr lang="en-US" sz="1600" dirty="0" err="1">
                <a:latin typeface="Courier"/>
                <a:cs typeface="Courier"/>
              </a:rPr>
              <a:t>omp_get_num_threads</a:t>
            </a:r>
            <a:r>
              <a:rPr lang="en-US" sz="1600" dirty="0">
                <a:latin typeface="Courier"/>
                <a:cs typeface="Courier"/>
              </a:rPr>
              <a:t>();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		for (</a:t>
            </a:r>
            <a:r>
              <a:rPr lang="en-US" sz="1600" dirty="0" err="1">
                <a:latin typeface="Courier"/>
                <a:cs typeface="Courier"/>
              </a:rPr>
              <a:t>i</a:t>
            </a:r>
            <a:r>
              <a:rPr lang="en-US" sz="1600" dirty="0">
                <a:latin typeface="Courier"/>
                <a:cs typeface="Courier"/>
              </a:rPr>
              <a:t>=id, </a:t>
            </a:r>
            <a:r>
              <a:rPr lang="en-US" sz="1600" dirty="0" err="1">
                <a:latin typeface="Courier"/>
                <a:cs typeface="Courier"/>
              </a:rPr>
              <a:t>MyC</a:t>
            </a:r>
            <a:r>
              <a:rPr lang="en-US" sz="1600" dirty="0">
                <a:latin typeface="Courier"/>
                <a:cs typeface="Courier"/>
              </a:rPr>
              <a:t>=0.0; </a:t>
            </a:r>
            <a:r>
              <a:rPr lang="en-US" sz="1600" dirty="0" err="1">
                <a:latin typeface="Courier"/>
                <a:cs typeface="Courier"/>
              </a:rPr>
              <a:t>i</a:t>
            </a:r>
            <a:r>
              <a:rPr lang="en-US" sz="1600" dirty="0">
                <a:latin typeface="Courier"/>
                <a:cs typeface="Courier"/>
              </a:rPr>
              <a:t>&lt;NUM_ELEM; </a:t>
            </a:r>
            <a:r>
              <a:rPr lang="en-US" sz="1600" dirty="0" err="1">
                <a:latin typeface="Courier"/>
                <a:cs typeface="Courier"/>
              </a:rPr>
              <a:t>i</a:t>
            </a:r>
            <a:r>
              <a:rPr lang="en-US" sz="1600" dirty="0">
                <a:latin typeface="Courier"/>
                <a:cs typeface="Courier"/>
              </a:rPr>
              <a:t>+=</a:t>
            </a:r>
            <a:r>
              <a:rPr lang="en-US" sz="1600" dirty="0" err="1">
                <a:latin typeface="Courier"/>
                <a:cs typeface="Courier"/>
              </a:rPr>
              <a:t>nthrds</a:t>
            </a:r>
            <a:r>
              <a:rPr lang="en-US" sz="1600" dirty="0">
                <a:latin typeface="Courier"/>
                <a:cs typeface="Courier"/>
              </a:rPr>
              <a:t>) </a:t>
            </a:r>
            <a:r>
              <a:rPr lang="en-US" sz="1600" dirty="0" err="1">
                <a:solidFill>
                  <a:srgbClr val="FF0000"/>
                </a:solidFill>
                <a:latin typeface="Courier"/>
                <a:cs typeface="Courier"/>
              </a:rPr>
              <a:t>MyC</a:t>
            </a:r>
            <a:r>
              <a:rPr lang="en-US" sz="1600" dirty="0">
                <a:solidFill>
                  <a:srgbClr val="FF0000"/>
                </a:solidFill>
                <a:latin typeface="Courier"/>
                <a:cs typeface="Courier"/>
              </a:rPr>
              <a:t> += A[</a:t>
            </a:r>
            <a:r>
              <a:rPr lang="en-US" sz="1600" dirty="0" err="1">
                <a:solidFill>
                  <a:srgbClr val="FF0000"/>
                </a:solidFill>
                <a:latin typeface="Courier"/>
                <a:cs typeface="Courier"/>
              </a:rPr>
              <a:t>i</a:t>
            </a:r>
            <a:r>
              <a:rPr lang="en-US" sz="1600" dirty="0">
                <a:solidFill>
                  <a:srgbClr val="FF0000"/>
                </a:solidFill>
                <a:latin typeface="Courier"/>
                <a:cs typeface="Courier"/>
              </a:rPr>
              <a:t>]*B[</a:t>
            </a:r>
            <a:r>
              <a:rPr lang="en-US" sz="1600" dirty="0" err="1">
                <a:solidFill>
                  <a:srgbClr val="FF0000"/>
                </a:solidFill>
                <a:latin typeface="Courier"/>
                <a:cs typeface="Courier"/>
              </a:rPr>
              <a:t>i</a:t>
            </a:r>
            <a:r>
              <a:rPr lang="en-US" sz="1600" dirty="0">
                <a:solidFill>
                  <a:srgbClr val="FF0000"/>
                </a:solidFill>
                <a:latin typeface="Courier"/>
                <a:cs typeface="Courier"/>
              </a:rPr>
              <a:t>];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urier"/>
                <a:cs typeface="Courier"/>
              </a:rPr>
              <a:t>		// above, no other threads modify A[] and B[]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urier"/>
                <a:cs typeface="Courier"/>
              </a:rPr>
              <a:t>		// critical section to sum up results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urier"/>
                <a:cs typeface="Courier"/>
              </a:rPr>
              <a:t>		#pragma </a:t>
            </a:r>
            <a:r>
              <a:rPr lang="en-US" sz="1600" dirty="0" err="1">
                <a:solidFill>
                  <a:srgbClr val="000000"/>
                </a:solidFill>
                <a:latin typeface="Courier"/>
                <a:cs typeface="Courier"/>
              </a:rPr>
              <a:t>omp</a:t>
            </a:r>
            <a:r>
              <a:rPr lang="en-US" sz="1600" dirty="0">
                <a:solidFill>
                  <a:srgbClr val="000000"/>
                </a:solidFill>
                <a:latin typeface="Courier"/>
                <a:cs typeface="Courier"/>
              </a:rPr>
              <a:t> critical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urier"/>
                <a:cs typeface="Courier"/>
              </a:rPr>
              <a:t>		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urier"/>
                <a:cs typeface="Courier"/>
              </a:rPr>
              <a:t>			Result += </a:t>
            </a:r>
            <a:r>
              <a:rPr lang="en-US" sz="1600" dirty="0" err="1">
                <a:solidFill>
                  <a:srgbClr val="000000"/>
                </a:solidFill>
                <a:latin typeface="Courier"/>
                <a:cs typeface="Courier"/>
              </a:rPr>
              <a:t>MyC</a:t>
            </a:r>
            <a:r>
              <a:rPr lang="en-US" sz="1600" dirty="0">
                <a:solidFill>
                  <a:srgbClr val="000000"/>
                </a:solidFill>
                <a:latin typeface="Courier"/>
                <a:cs typeface="Courier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urier"/>
                <a:cs typeface="Courier"/>
              </a:rPr>
              <a:t>		}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urier"/>
                <a:cs typeface="Courier"/>
              </a:rPr>
              <a:t>	}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	</a:t>
            </a:r>
            <a:r>
              <a:rPr lang="en-US" sz="1600" dirty="0" err="1">
                <a:latin typeface="Courier"/>
                <a:cs typeface="Courier"/>
              </a:rPr>
              <a:t>printf</a:t>
            </a:r>
            <a:r>
              <a:rPr lang="en-US" sz="1600" dirty="0">
                <a:latin typeface="Courier"/>
                <a:cs typeface="Courier"/>
              </a:rPr>
              <a:t> ("result = %f\n", Result);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}</a:t>
            </a:r>
          </a:p>
          <a:p>
            <a:pPr marL="0" indent="0">
              <a:buNone/>
            </a:pPr>
            <a:endParaRPr lang="en-US" sz="1600" dirty="0">
              <a:latin typeface="Courier"/>
              <a:cs typeface="Courier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378700" y="5092700"/>
            <a:ext cx="2971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Eliminates false sharing by replacing C[] with a private variable</a:t>
            </a:r>
          </a:p>
        </p:txBody>
      </p:sp>
      <p:sp>
        <p:nvSpPr>
          <p:cNvPr id="6" name="Freeform 5"/>
          <p:cNvSpPr/>
          <p:nvPr/>
        </p:nvSpPr>
        <p:spPr>
          <a:xfrm>
            <a:off x="2730499" y="2700867"/>
            <a:ext cx="1782233" cy="550334"/>
          </a:xfrm>
          <a:custGeom>
            <a:avLst/>
            <a:gdLst>
              <a:gd name="connsiteX0" fmla="*/ 2396067 w 2396067"/>
              <a:gd name="connsiteY0" fmla="*/ 262467 h 550334"/>
              <a:gd name="connsiteX1" fmla="*/ 2328334 w 2396067"/>
              <a:gd name="connsiteY1" fmla="*/ 211667 h 550334"/>
              <a:gd name="connsiteX2" fmla="*/ 2184400 w 2396067"/>
              <a:gd name="connsiteY2" fmla="*/ 127000 h 550334"/>
              <a:gd name="connsiteX3" fmla="*/ 2099734 w 2396067"/>
              <a:gd name="connsiteY3" fmla="*/ 93134 h 550334"/>
              <a:gd name="connsiteX4" fmla="*/ 2074334 w 2396067"/>
              <a:gd name="connsiteY4" fmla="*/ 84667 h 550334"/>
              <a:gd name="connsiteX5" fmla="*/ 1735667 w 2396067"/>
              <a:gd name="connsiteY5" fmla="*/ 67734 h 550334"/>
              <a:gd name="connsiteX6" fmla="*/ 1456267 w 2396067"/>
              <a:gd name="connsiteY6" fmla="*/ 50800 h 550334"/>
              <a:gd name="connsiteX7" fmla="*/ 1405467 w 2396067"/>
              <a:gd name="connsiteY7" fmla="*/ 42334 h 550334"/>
              <a:gd name="connsiteX8" fmla="*/ 1363134 w 2396067"/>
              <a:gd name="connsiteY8" fmla="*/ 33867 h 550334"/>
              <a:gd name="connsiteX9" fmla="*/ 1185334 w 2396067"/>
              <a:gd name="connsiteY9" fmla="*/ 25400 h 550334"/>
              <a:gd name="connsiteX10" fmla="*/ 1092200 w 2396067"/>
              <a:gd name="connsiteY10" fmla="*/ 16934 h 550334"/>
              <a:gd name="connsiteX11" fmla="*/ 931334 w 2396067"/>
              <a:gd name="connsiteY11" fmla="*/ 0 h 550334"/>
              <a:gd name="connsiteX12" fmla="*/ 711200 w 2396067"/>
              <a:gd name="connsiteY12" fmla="*/ 8467 h 550334"/>
              <a:gd name="connsiteX13" fmla="*/ 677334 w 2396067"/>
              <a:gd name="connsiteY13" fmla="*/ 16934 h 550334"/>
              <a:gd name="connsiteX14" fmla="*/ 567267 w 2396067"/>
              <a:gd name="connsiteY14" fmla="*/ 33867 h 550334"/>
              <a:gd name="connsiteX15" fmla="*/ 541867 w 2396067"/>
              <a:gd name="connsiteY15" fmla="*/ 42334 h 550334"/>
              <a:gd name="connsiteX16" fmla="*/ 397934 w 2396067"/>
              <a:gd name="connsiteY16" fmla="*/ 59267 h 550334"/>
              <a:gd name="connsiteX17" fmla="*/ 355600 w 2396067"/>
              <a:gd name="connsiteY17" fmla="*/ 67734 h 550334"/>
              <a:gd name="connsiteX18" fmla="*/ 304800 w 2396067"/>
              <a:gd name="connsiteY18" fmla="*/ 76200 h 550334"/>
              <a:gd name="connsiteX19" fmla="*/ 270934 w 2396067"/>
              <a:gd name="connsiteY19" fmla="*/ 84667 h 550334"/>
              <a:gd name="connsiteX20" fmla="*/ 245534 w 2396067"/>
              <a:gd name="connsiteY20" fmla="*/ 93134 h 550334"/>
              <a:gd name="connsiteX21" fmla="*/ 152400 w 2396067"/>
              <a:gd name="connsiteY21" fmla="*/ 110067 h 550334"/>
              <a:gd name="connsiteX22" fmla="*/ 127000 w 2396067"/>
              <a:gd name="connsiteY22" fmla="*/ 127000 h 550334"/>
              <a:gd name="connsiteX23" fmla="*/ 76200 w 2396067"/>
              <a:gd name="connsiteY23" fmla="*/ 143934 h 550334"/>
              <a:gd name="connsiteX24" fmla="*/ 50800 w 2396067"/>
              <a:gd name="connsiteY24" fmla="*/ 160867 h 550334"/>
              <a:gd name="connsiteX25" fmla="*/ 33867 w 2396067"/>
              <a:gd name="connsiteY25" fmla="*/ 186267 h 550334"/>
              <a:gd name="connsiteX26" fmla="*/ 8467 w 2396067"/>
              <a:gd name="connsiteY26" fmla="*/ 203200 h 550334"/>
              <a:gd name="connsiteX27" fmla="*/ 0 w 2396067"/>
              <a:gd name="connsiteY27" fmla="*/ 228600 h 550334"/>
              <a:gd name="connsiteX28" fmla="*/ 8467 w 2396067"/>
              <a:gd name="connsiteY28" fmla="*/ 330200 h 550334"/>
              <a:gd name="connsiteX29" fmla="*/ 16934 w 2396067"/>
              <a:gd name="connsiteY29" fmla="*/ 355600 h 550334"/>
              <a:gd name="connsiteX30" fmla="*/ 33867 w 2396067"/>
              <a:gd name="connsiteY30" fmla="*/ 372534 h 550334"/>
              <a:gd name="connsiteX31" fmla="*/ 42334 w 2396067"/>
              <a:gd name="connsiteY31" fmla="*/ 397934 h 550334"/>
              <a:gd name="connsiteX32" fmla="*/ 76200 w 2396067"/>
              <a:gd name="connsiteY32" fmla="*/ 414867 h 550334"/>
              <a:gd name="connsiteX33" fmla="*/ 118534 w 2396067"/>
              <a:gd name="connsiteY33" fmla="*/ 440267 h 550334"/>
              <a:gd name="connsiteX34" fmla="*/ 143934 w 2396067"/>
              <a:gd name="connsiteY34" fmla="*/ 457200 h 550334"/>
              <a:gd name="connsiteX35" fmla="*/ 194734 w 2396067"/>
              <a:gd name="connsiteY35" fmla="*/ 465667 h 550334"/>
              <a:gd name="connsiteX36" fmla="*/ 279400 w 2396067"/>
              <a:gd name="connsiteY36" fmla="*/ 482600 h 550334"/>
              <a:gd name="connsiteX37" fmla="*/ 321734 w 2396067"/>
              <a:gd name="connsiteY37" fmla="*/ 491067 h 550334"/>
              <a:gd name="connsiteX38" fmla="*/ 347134 w 2396067"/>
              <a:gd name="connsiteY38" fmla="*/ 499534 h 550334"/>
              <a:gd name="connsiteX39" fmla="*/ 592667 w 2396067"/>
              <a:gd name="connsiteY39" fmla="*/ 524934 h 550334"/>
              <a:gd name="connsiteX40" fmla="*/ 745067 w 2396067"/>
              <a:gd name="connsiteY40" fmla="*/ 533400 h 550334"/>
              <a:gd name="connsiteX41" fmla="*/ 931334 w 2396067"/>
              <a:gd name="connsiteY41" fmla="*/ 550334 h 550334"/>
              <a:gd name="connsiteX42" fmla="*/ 1981200 w 2396067"/>
              <a:gd name="connsiteY42" fmla="*/ 541867 h 550334"/>
              <a:gd name="connsiteX43" fmla="*/ 2057400 w 2396067"/>
              <a:gd name="connsiteY43" fmla="*/ 499534 h 550334"/>
              <a:gd name="connsiteX44" fmla="*/ 2082800 w 2396067"/>
              <a:gd name="connsiteY44" fmla="*/ 491067 h 550334"/>
              <a:gd name="connsiteX45" fmla="*/ 2150534 w 2396067"/>
              <a:gd name="connsiteY45" fmla="*/ 465667 h 550334"/>
              <a:gd name="connsiteX46" fmla="*/ 2184400 w 2396067"/>
              <a:gd name="connsiteY46" fmla="*/ 440267 h 550334"/>
              <a:gd name="connsiteX47" fmla="*/ 2235200 w 2396067"/>
              <a:gd name="connsiteY47" fmla="*/ 406400 h 550334"/>
              <a:gd name="connsiteX48" fmla="*/ 2277534 w 2396067"/>
              <a:gd name="connsiteY48" fmla="*/ 372534 h 550334"/>
              <a:gd name="connsiteX49" fmla="*/ 2294467 w 2396067"/>
              <a:gd name="connsiteY49" fmla="*/ 355600 h 550334"/>
              <a:gd name="connsiteX50" fmla="*/ 2328334 w 2396067"/>
              <a:gd name="connsiteY50" fmla="*/ 347134 h 550334"/>
              <a:gd name="connsiteX51" fmla="*/ 2370667 w 2396067"/>
              <a:gd name="connsiteY51" fmla="*/ 313267 h 550334"/>
              <a:gd name="connsiteX52" fmla="*/ 2379134 w 2396067"/>
              <a:gd name="connsiteY52" fmla="*/ 287867 h 550334"/>
              <a:gd name="connsiteX53" fmla="*/ 2353734 w 2396067"/>
              <a:gd name="connsiteY53" fmla="*/ 228600 h 550334"/>
              <a:gd name="connsiteX54" fmla="*/ 2336800 w 2396067"/>
              <a:gd name="connsiteY54" fmla="*/ 228600 h 550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2396067" h="550334">
                <a:moveTo>
                  <a:pt x="2396067" y="262467"/>
                </a:moveTo>
                <a:cubicBezTo>
                  <a:pt x="2373489" y="245534"/>
                  <a:pt x="2352105" y="226880"/>
                  <a:pt x="2328334" y="211667"/>
                </a:cubicBezTo>
                <a:cubicBezTo>
                  <a:pt x="2281451" y="181662"/>
                  <a:pt x="2232729" y="154617"/>
                  <a:pt x="2184400" y="127000"/>
                </a:cubicBezTo>
                <a:cubicBezTo>
                  <a:pt x="2149517" y="107067"/>
                  <a:pt x="2141367" y="107012"/>
                  <a:pt x="2099734" y="93134"/>
                </a:cubicBezTo>
                <a:lnTo>
                  <a:pt x="2074334" y="84667"/>
                </a:lnTo>
                <a:cubicBezTo>
                  <a:pt x="1949834" y="43166"/>
                  <a:pt x="2057855" y="76441"/>
                  <a:pt x="1735667" y="67734"/>
                </a:cubicBezTo>
                <a:cubicBezTo>
                  <a:pt x="1543598" y="46392"/>
                  <a:pt x="1813632" y="74624"/>
                  <a:pt x="1456267" y="50800"/>
                </a:cubicBezTo>
                <a:cubicBezTo>
                  <a:pt x="1439138" y="49658"/>
                  <a:pt x="1422357" y="45405"/>
                  <a:pt x="1405467" y="42334"/>
                </a:cubicBezTo>
                <a:cubicBezTo>
                  <a:pt x="1391309" y="39760"/>
                  <a:pt x="1377482" y="34971"/>
                  <a:pt x="1363134" y="33867"/>
                </a:cubicBezTo>
                <a:cubicBezTo>
                  <a:pt x="1303975" y="29316"/>
                  <a:pt x="1244552" y="29101"/>
                  <a:pt x="1185334" y="25400"/>
                </a:cubicBezTo>
                <a:cubicBezTo>
                  <a:pt x="1154222" y="23456"/>
                  <a:pt x="1123218" y="20036"/>
                  <a:pt x="1092200" y="16934"/>
                </a:cubicBezTo>
                <a:lnTo>
                  <a:pt x="931334" y="0"/>
                </a:lnTo>
                <a:cubicBezTo>
                  <a:pt x="857956" y="2822"/>
                  <a:pt x="784470" y="3582"/>
                  <a:pt x="711200" y="8467"/>
                </a:cubicBezTo>
                <a:cubicBezTo>
                  <a:pt x="699590" y="9241"/>
                  <a:pt x="688693" y="14410"/>
                  <a:pt x="677334" y="16934"/>
                </a:cubicBezTo>
                <a:cubicBezTo>
                  <a:pt x="627476" y="28013"/>
                  <a:pt x="625899" y="26538"/>
                  <a:pt x="567267" y="33867"/>
                </a:cubicBezTo>
                <a:cubicBezTo>
                  <a:pt x="558800" y="36689"/>
                  <a:pt x="550618" y="40584"/>
                  <a:pt x="541867" y="42334"/>
                </a:cubicBezTo>
                <a:cubicBezTo>
                  <a:pt x="492632" y="52181"/>
                  <a:pt x="448293" y="52552"/>
                  <a:pt x="397934" y="59267"/>
                </a:cubicBezTo>
                <a:cubicBezTo>
                  <a:pt x="383669" y="61169"/>
                  <a:pt x="369759" y="65160"/>
                  <a:pt x="355600" y="67734"/>
                </a:cubicBezTo>
                <a:cubicBezTo>
                  <a:pt x="338710" y="70805"/>
                  <a:pt x="321634" y="72833"/>
                  <a:pt x="304800" y="76200"/>
                </a:cubicBezTo>
                <a:cubicBezTo>
                  <a:pt x="293390" y="78482"/>
                  <a:pt x="282122" y="81470"/>
                  <a:pt x="270934" y="84667"/>
                </a:cubicBezTo>
                <a:cubicBezTo>
                  <a:pt x="262353" y="87119"/>
                  <a:pt x="254285" y="91384"/>
                  <a:pt x="245534" y="93134"/>
                </a:cubicBezTo>
                <a:cubicBezTo>
                  <a:pt x="93858" y="123469"/>
                  <a:pt x="252794" y="84968"/>
                  <a:pt x="152400" y="110067"/>
                </a:cubicBezTo>
                <a:cubicBezTo>
                  <a:pt x="143933" y="115711"/>
                  <a:pt x="136299" y="122867"/>
                  <a:pt x="127000" y="127000"/>
                </a:cubicBezTo>
                <a:cubicBezTo>
                  <a:pt x="110689" y="134249"/>
                  <a:pt x="91052" y="134033"/>
                  <a:pt x="76200" y="143934"/>
                </a:cubicBezTo>
                <a:lnTo>
                  <a:pt x="50800" y="160867"/>
                </a:lnTo>
                <a:cubicBezTo>
                  <a:pt x="45156" y="169334"/>
                  <a:pt x="41062" y="179072"/>
                  <a:pt x="33867" y="186267"/>
                </a:cubicBezTo>
                <a:cubicBezTo>
                  <a:pt x="26672" y="193462"/>
                  <a:pt x="14824" y="195254"/>
                  <a:pt x="8467" y="203200"/>
                </a:cubicBezTo>
                <a:cubicBezTo>
                  <a:pt x="2892" y="210169"/>
                  <a:pt x="2822" y="220133"/>
                  <a:pt x="0" y="228600"/>
                </a:cubicBezTo>
                <a:cubicBezTo>
                  <a:pt x="2822" y="262467"/>
                  <a:pt x="3975" y="296514"/>
                  <a:pt x="8467" y="330200"/>
                </a:cubicBezTo>
                <a:cubicBezTo>
                  <a:pt x="9647" y="339046"/>
                  <a:pt x="12342" y="347947"/>
                  <a:pt x="16934" y="355600"/>
                </a:cubicBezTo>
                <a:cubicBezTo>
                  <a:pt x="21041" y="362445"/>
                  <a:pt x="28223" y="366889"/>
                  <a:pt x="33867" y="372534"/>
                </a:cubicBezTo>
                <a:cubicBezTo>
                  <a:pt x="36689" y="381001"/>
                  <a:pt x="36023" y="391623"/>
                  <a:pt x="42334" y="397934"/>
                </a:cubicBezTo>
                <a:cubicBezTo>
                  <a:pt x="51258" y="406858"/>
                  <a:pt x="65699" y="407866"/>
                  <a:pt x="76200" y="414867"/>
                </a:cubicBezTo>
                <a:cubicBezTo>
                  <a:pt x="175424" y="481015"/>
                  <a:pt x="614" y="381307"/>
                  <a:pt x="118534" y="440267"/>
                </a:cubicBezTo>
                <a:cubicBezTo>
                  <a:pt x="127635" y="444818"/>
                  <a:pt x="134281" y="453982"/>
                  <a:pt x="143934" y="457200"/>
                </a:cubicBezTo>
                <a:cubicBezTo>
                  <a:pt x="160220" y="462629"/>
                  <a:pt x="177861" y="462503"/>
                  <a:pt x="194734" y="465667"/>
                </a:cubicBezTo>
                <a:cubicBezTo>
                  <a:pt x="223022" y="470971"/>
                  <a:pt x="251178" y="476956"/>
                  <a:pt x="279400" y="482600"/>
                </a:cubicBezTo>
                <a:cubicBezTo>
                  <a:pt x="293511" y="485422"/>
                  <a:pt x="308082" y="486516"/>
                  <a:pt x="321734" y="491067"/>
                </a:cubicBezTo>
                <a:cubicBezTo>
                  <a:pt x="330201" y="493889"/>
                  <a:pt x="338422" y="497598"/>
                  <a:pt x="347134" y="499534"/>
                </a:cubicBezTo>
                <a:cubicBezTo>
                  <a:pt x="413323" y="514242"/>
                  <a:pt x="566356" y="523472"/>
                  <a:pt x="592667" y="524934"/>
                </a:cubicBezTo>
                <a:lnTo>
                  <a:pt x="745067" y="533400"/>
                </a:lnTo>
                <a:cubicBezTo>
                  <a:pt x="807237" y="538063"/>
                  <a:pt x="931334" y="550334"/>
                  <a:pt x="931334" y="550334"/>
                </a:cubicBezTo>
                <a:lnTo>
                  <a:pt x="1981200" y="541867"/>
                </a:lnTo>
                <a:cubicBezTo>
                  <a:pt x="2008393" y="541030"/>
                  <a:pt x="2033827" y="511320"/>
                  <a:pt x="2057400" y="499534"/>
                </a:cubicBezTo>
                <a:cubicBezTo>
                  <a:pt x="2065382" y="495543"/>
                  <a:pt x="2074818" y="495058"/>
                  <a:pt x="2082800" y="491067"/>
                </a:cubicBezTo>
                <a:cubicBezTo>
                  <a:pt x="2140936" y="461999"/>
                  <a:pt x="2068859" y="482002"/>
                  <a:pt x="2150534" y="465667"/>
                </a:cubicBezTo>
                <a:cubicBezTo>
                  <a:pt x="2161823" y="457200"/>
                  <a:pt x="2172840" y="448359"/>
                  <a:pt x="2184400" y="440267"/>
                </a:cubicBezTo>
                <a:cubicBezTo>
                  <a:pt x="2201072" y="428596"/>
                  <a:pt x="2220809" y="420790"/>
                  <a:pt x="2235200" y="406400"/>
                </a:cubicBezTo>
                <a:cubicBezTo>
                  <a:pt x="2276096" y="365506"/>
                  <a:pt x="2224119" y="415267"/>
                  <a:pt x="2277534" y="372534"/>
                </a:cubicBezTo>
                <a:cubicBezTo>
                  <a:pt x="2283767" y="367547"/>
                  <a:pt x="2287327" y="359170"/>
                  <a:pt x="2294467" y="355600"/>
                </a:cubicBezTo>
                <a:cubicBezTo>
                  <a:pt x="2304875" y="350396"/>
                  <a:pt x="2317045" y="349956"/>
                  <a:pt x="2328334" y="347134"/>
                </a:cubicBezTo>
                <a:cubicBezTo>
                  <a:pt x="2348632" y="286235"/>
                  <a:pt x="2317512" y="355791"/>
                  <a:pt x="2370667" y="313267"/>
                </a:cubicBezTo>
                <a:cubicBezTo>
                  <a:pt x="2377636" y="307692"/>
                  <a:pt x="2376312" y="296334"/>
                  <a:pt x="2379134" y="287867"/>
                </a:cubicBezTo>
                <a:cubicBezTo>
                  <a:pt x="2374532" y="264859"/>
                  <a:pt x="2377830" y="240648"/>
                  <a:pt x="2353734" y="228600"/>
                </a:cubicBezTo>
                <a:cubicBezTo>
                  <a:pt x="2348685" y="226076"/>
                  <a:pt x="2342445" y="228600"/>
                  <a:pt x="2336800" y="228600"/>
                </a:cubicBezTo>
              </a:path>
            </a:pathLst>
          </a:custGeom>
          <a:ln w="5715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>
            <a:stCxn id="4" idx="0"/>
            <a:endCxn id="6" idx="46"/>
          </p:cNvCxnSpPr>
          <p:nvPr/>
        </p:nvCxnSpPr>
        <p:spPr>
          <a:xfrm flipH="1" flipV="1">
            <a:off x="4355290" y="3141134"/>
            <a:ext cx="4509310" cy="1951566"/>
          </a:xfrm>
          <a:prstGeom prst="straightConnector1">
            <a:avLst/>
          </a:prstGeom>
          <a:ln w="5715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Freeform 9"/>
          <p:cNvSpPr/>
          <p:nvPr/>
        </p:nvSpPr>
        <p:spPr>
          <a:xfrm>
            <a:off x="8022168" y="3657600"/>
            <a:ext cx="613832" cy="404465"/>
          </a:xfrm>
          <a:custGeom>
            <a:avLst/>
            <a:gdLst>
              <a:gd name="connsiteX0" fmla="*/ 2396067 w 2396067"/>
              <a:gd name="connsiteY0" fmla="*/ 262467 h 550334"/>
              <a:gd name="connsiteX1" fmla="*/ 2328334 w 2396067"/>
              <a:gd name="connsiteY1" fmla="*/ 211667 h 550334"/>
              <a:gd name="connsiteX2" fmla="*/ 2184400 w 2396067"/>
              <a:gd name="connsiteY2" fmla="*/ 127000 h 550334"/>
              <a:gd name="connsiteX3" fmla="*/ 2099734 w 2396067"/>
              <a:gd name="connsiteY3" fmla="*/ 93134 h 550334"/>
              <a:gd name="connsiteX4" fmla="*/ 2074334 w 2396067"/>
              <a:gd name="connsiteY4" fmla="*/ 84667 h 550334"/>
              <a:gd name="connsiteX5" fmla="*/ 1735667 w 2396067"/>
              <a:gd name="connsiteY5" fmla="*/ 67734 h 550334"/>
              <a:gd name="connsiteX6" fmla="*/ 1456267 w 2396067"/>
              <a:gd name="connsiteY6" fmla="*/ 50800 h 550334"/>
              <a:gd name="connsiteX7" fmla="*/ 1405467 w 2396067"/>
              <a:gd name="connsiteY7" fmla="*/ 42334 h 550334"/>
              <a:gd name="connsiteX8" fmla="*/ 1363134 w 2396067"/>
              <a:gd name="connsiteY8" fmla="*/ 33867 h 550334"/>
              <a:gd name="connsiteX9" fmla="*/ 1185334 w 2396067"/>
              <a:gd name="connsiteY9" fmla="*/ 25400 h 550334"/>
              <a:gd name="connsiteX10" fmla="*/ 1092200 w 2396067"/>
              <a:gd name="connsiteY10" fmla="*/ 16934 h 550334"/>
              <a:gd name="connsiteX11" fmla="*/ 931334 w 2396067"/>
              <a:gd name="connsiteY11" fmla="*/ 0 h 550334"/>
              <a:gd name="connsiteX12" fmla="*/ 711200 w 2396067"/>
              <a:gd name="connsiteY12" fmla="*/ 8467 h 550334"/>
              <a:gd name="connsiteX13" fmla="*/ 677334 w 2396067"/>
              <a:gd name="connsiteY13" fmla="*/ 16934 h 550334"/>
              <a:gd name="connsiteX14" fmla="*/ 567267 w 2396067"/>
              <a:gd name="connsiteY14" fmla="*/ 33867 h 550334"/>
              <a:gd name="connsiteX15" fmla="*/ 541867 w 2396067"/>
              <a:gd name="connsiteY15" fmla="*/ 42334 h 550334"/>
              <a:gd name="connsiteX16" fmla="*/ 397934 w 2396067"/>
              <a:gd name="connsiteY16" fmla="*/ 59267 h 550334"/>
              <a:gd name="connsiteX17" fmla="*/ 355600 w 2396067"/>
              <a:gd name="connsiteY17" fmla="*/ 67734 h 550334"/>
              <a:gd name="connsiteX18" fmla="*/ 304800 w 2396067"/>
              <a:gd name="connsiteY18" fmla="*/ 76200 h 550334"/>
              <a:gd name="connsiteX19" fmla="*/ 270934 w 2396067"/>
              <a:gd name="connsiteY19" fmla="*/ 84667 h 550334"/>
              <a:gd name="connsiteX20" fmla="*/ 245534 w 2396067"/>
              <a:gd name="connsiteY20" fmla="*/ 93134 h 550334"/>
              <a:gd name="connsiteX21" fmla="*/ 152400 w 2396067"/>
              <a:gd name="connsiteY21" fmla="*/ 110067 h 550334"/>
              <a:gd name="connsiteX22" fmla="*/ 127000 w 2396067"/>
              <a:gd name="connsiteY22" fmla="*/ 127000 h 550334"/>
              <a:gd name="connsiteX23" fmla="*/ 76200 w 2396067"/>
              <a:gd name="connsiteY23" fmla="*/ 143934 h 550334"/>
              <a:gd name="connsiteX24" fmla="*/ 50800 w 2396067"/>
              <a:gd name="connsiteY24" fmla="*/ 160867 h 550334"/>
              <a:gd name="connsiteX25" fmla="*/ 33867 w 2396067"/>
              <a:gd name="connsiteY25" fmla="*/ 186267 h 550334"/>
              <a:gd name="connsiteX26" fmla="*/ 8467 w 2396067"/>
              <a:gd name="connsiteY26" fmla="*/ 203200 h 550334"/>
              <a:gd name="connsiteX27" fmla="*/ 0 w 2396067"/>
              <a:gd name="connsiteY27" fmla="*/ 228600 h 550334"/>
              <a:gd name="connsiteX28" fmla="*/ 8467 w 2396067"/>
              <a:gd name="connsiteY28" fmla="*/ 330200 h 550334"/>
              <a:gd name="connsiteX29" fmla="*/ 16934 w 2396067"/>
              <a:gd name="connsiteY29" fmla="*/ 355600 h 550334"/>
              <a:gd name="connsiteX30" fmla="*/ 33867 w 2396067"/>
              <a:gd name="connsiteY30" fmla="*/ 372534 h 550334"/>
              <a:gd name="connsiteX31" fmla="*/ 42334 w 2396067"/>
              <a:gd name="connsiteY31" fmla="*/ 397934 h 550334"/>
              <a:gd name="connsiteX32" fmla="*/ 76200 w 2396067"/>
              <a:gd name="connsiteY32" fmla="*/ 414867 h 550334"/>
              <a:gd name="connsiteX33" fmla="*/ 118534 w 2396067"/>
              <a:gd name="connsiteY33" fmla="*/ 440267 h 550334"/>
              <a:gd name="connsiteX34" fmla="*/ 143934 w 2396067"/>
              <a:gd name="connsiteY34" fmla="*/ 457200 h 550334"/>
              <a:gd name="connsiteX35" fmla="*/ 194734 w 2396067"/>
              <a:gd name="connsiteY35" fmla="*/ 465667 h 550334"/>
              <a:gd name="connsiteX36" fmla="*/ 279400 w 2396067"/>
              <a:gd name="connsiteY36" fmla="*/ 482600 h 550334"/>
              <a:gd name="connsiteX37" fmla="*/ 321734 w 2396067"/>
              <a:gd name="connsiteY37" fmla="*/ 491067 h 550334"/>
              <a:gd name="connsiteX38" fmla="*/ 347134 w 2396067"/>
              <a:gd name="connsiteY38" fmla="*/ 499534 h 550334"/>
              <a:gd name="connsiteX39" fmla="*/ 592667 w 2396067"/>
              <a:gd name="connsiteY39" fmla="*/ 524934 h 550334"/>
              <a:gd name="connsiteX40" fmla="*/ 745067 w 2396067"/>
              <a:gd name="connsiteY40" fmla="*/ 533400 h 550334"/>
              <a:gd name="connsiteX41" fmla="*/ 931334 w 2396067"/>
              <a:gd name="connsiteY41" fmla="*/ 550334 h 550334"/>
              <a:gd name="connsiteX42" fmla="*/ 1981200 w 2396067"/>
              <a:gd name="connsiteY42" fmla="*/ 541867 h 550334"/>
              <a:gd name="connsiteX43" fmla="*/ 2057400 w 2396067"/>
              <a:gd name="connsiteY43" fmla="*/ 499534 h 550334"/>
              <a:gd name="connsiteX44" fmla="*/ 2082800 w 2396067"/>
              <a:gd name="connsiteY44" fmla="*/ 491067 h 550334"/>
              <a:gd name="connsiteX45" fmla="*/ 2150534 w 2396067"/>
              <a:gd name="connsiteY45" fmla="*/ 465667 h 550334"/>
              <a:gd name="connsiteX46" fmla="*/ 2184400 w 2396067"/>
              <a:gd name="connsiteY46" fmla="*/ 440267 h 550334"/>
              <a:gd name="connsiteX47" fmla="*/ 2235200 w 2396067"/>
              <a:gd name="connsiteY47" fmla="*/ 406400 h 550334"/>
              <a:gd name="connsiteX48" fmla="*/ 2277534 w 2396067"/>
              <a:gd name="connsiteY48" fmla="*/ 372534 h 550334"/>
              <a:gd name="connsiteX49" fmla="*/ 2294467 w 2396067"/>
              <a:gd name="connsiteY49" fmla="*/ 355600 h 550334"/>
              <a:gd name="connsiteX50" fmla="*/ 2328334 w 2396067"/>
              <a:gd name="connsiteY50" fmla="*/ 347134 h 550334"/>
              <a:gd name="connsiteX51" fmla="*/ 2370667 w 2396067"/>
              <a:gd name="connsiteY51" fmla="*/ 313267 h 550334"/>
              <a:gd name="connsiteX52" fmla="*/ 2379134 w 2396067"/>
              <a:gd name="connsiteY52" fmla="*/ 287867 h 550334"/>
              <a:gd name="connsiteX53" fmla="*/ 2353734 w 2396067"/>
              <a:gd name="connsiteY53" fmla="*/ 228600 h 550334"/>
              <a:gd name="connsiteX54" fmla="*/ 2336800 w 2396067"/>
              <a:gd name="connsiteY54" fmla="*/ 228600 h 550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2396067" h="550334">
                <a:moveTo>
                  <a:pt x="2396067" y="262467"/>
                </a:moveTo>
                <a:cubicBezTo>
                  <a:pt x="2373489" y="245534"/>
                  <a:pt x="2352105" y="226880"/>
                  <a:pt x="2328334" y="211667"/>
                </a:cubicBezTo>
                <a:cubicBezTo>
                  <a:pt x="2281451" y="181662"/>
                  <a:pt x="2232729" y="154617"/>
                  <a:pt x="2184400" y="127000"/>
                </a:cubicBezTo>
                <a:cubicBezTo>
                  <a:pt x="2149517" y="107067"/>
                  <a:pt x="2141367" y="107012"/>
                  <a:pt x="2099734" y="93134"/>
                </a:cubicBezTo>
                <a:lnTo>
                  <a:pt x="2074334" y="84667"/>
                </a:lnTo>
                <a:cubicBezTo>
                  <a:pt x="1949834" y="43166"/>
                  <a:pt x="2057855" y="76441"/>
                  <a:pt x="1735667" y="67734"/>
                </a:cubicBezTo>
                <a:cubicBezTo>
                  <a:pt x="1543598" y="46392"/>
                  <a:pt x="1813632" y="74624"/>
                  <a:pt x="1456267" y="50800"/>
                </a:cubicBezTo>
                <a:cubicBezTo>
                  <a:pt x="1439138" y="49658"/>
                  <a:pt x="1422357" y="45405"/>
                  <a:pt x="1405467" y="42334"/>
                </a:cubicBezTo>
                <a:cubicBezTo>
                  <a:pt x="1391309" y="39760"/>
                  <a:pt x="1377482" y="34971"/>
                  <a:pt x="1363134" y="33867"/>
                </a:cubicBezTo>
                <a:cubicBezTo>
                  <a:pt x="1303975" y="29316"/>
                  <a:pt x="1244552" y="29101"/>
                  <a:pt x="1185334" y="25400"/>
                </a:cubicBezTo>
                <a:cubicBezTo>
                  <a:pt x="1154222" y="23456"/>
                  <a:pt x="1123218" y="20036"/>
                  <a:pt x="1092200" y="16934"/>
                </a:cubicBezTo>
                <a:lnTo>
                  <a:pt x="931334" y="0"/>
                </a:lnTo>
                <a:cubicBezTo>
                  <a:pt x="857956" y="2822"/>
                  <a:pt x="784470" y="3582"/>
                  <a:pt x="711200" y="8467"/>
                </a:cubicBezTo>
                <a:cubicBezTo>
                  <a:pt x="699590" y="9241"/>
                  <a:pt x="688693" y="14410"/>
                  <a:pt x="677334" y="16934"/>
                </a:cubicBezTo>
                <a:cubicBezTo>
                  <a:pt x="627476" y="28013"/>
                  <a:pt x="625899" y="26538"/>
                  <a:pt x="567267" y="33867"/>
                </a:cubicBezTo>
                <a:cubicBezTo>
                  <a:pt x="558800" y="36689"/>
                  <a:pt x="550618" y="40584"/>
                  <a:pt x="541867" y="42334"/>
                </a:cubicBezTo>
                <a:cubicBezTo>
                  <a:pt x="492632" y="52181"/>
                  <a:pt x="448293" y="52552"/>
                  <a:pt x="397934" y="59267"/>
                </a:cubicBezTo>
                <a:cubicBezTo>
                  <a:pt x="383669" y="61169"/>
                  <a:pt x="369759" y="65160"/>
                  <a:pt x="355600" y="67734"/>
                </a:cubicBezTo>
                <a:cubicBezTo>
                  <a:pt x="338710" y="70805"/>
                  <a:pt x="321634" y="72833"/>
                  <a:pt x="304800" y="76200"/>
                </a:cubicBezTo>
                <a:cubicBezTo>
                  <a:pt x="293390" y="78482"/>
                  <a:pt x="282122" y="81470"/>
                  <a:pt x="270934" y="84667"/>
                </a:cubicBezTo>
                <a:cubicBezTo>
                  <a:pt x="262353" y="87119"/>
                  <a:pt x="254285" y="91384"/>
                  <a:pt x="245534" y="93134"/>
                </a:cubicBezTo>
                <a:cubicBezTo>
                  <a:pt x="93858" y="123469"/>
                  <a:pt x="252794" y="84968"/>
                  <a:pt x="152400" y="110067"/>
                </a:cubicBezTo>
                <a:cubicBezTo>
                  <a:pt x="143933" y="115711"/>
                  <a:pt x="136299" y="122867"/>
                  <a:pt x="127000" y="127000"/>
                </a:cubicBezTo>
                <a:cubicBezTo>
                  <a:pt x="110689" y="134249"/>
                  <a:pt x="91052" y="134033"/>
                  <a:pt x="76200" y="143934"/>
                </a:cubicBezTo>
                <a:lnTo>
                  <a:pt x="50800" y="160867"/>
                </a:lnTo>
                <a:cubicBezTo>
                  <a:pt x="45156" y="169334"/>
                  <a:pt x="41062" y="179072"/>
                  <a:pt x="33867" y="186267"/>
                </a:cubicBezTo>
                <a:cubicBezTo>
                  <a:pt x="26672" y="193462"/>
                  <a:pt x="14824" y="195254"/>
                  <a:pt x="8467" y="203200"/>
                </a:cubicBezTo>
                <a:cubicBezTo>
                  <a:pt x="2892" y="210169"/>
                  <a:pt x="2822" y="220133"/>
                  <a:pt x="0" y="228600"/>
                </a:cubicBezTo>
                <a:cubicBezTo>
                  <a:pt x="2822" y="262467"/>
                  <a:pt x="3975" y="296514"/>
                  <a:pt x="8467" y="330200"/>
                </a:cubicBezTo>
                <a:cubicBezTo>
                  <a:pt x="9647" y="339046"/>
                  <a:pt x="12342" y="347947"/>
                  <a:pt x="16934" y="355600"/>
                </a:cubicBezTo>
                <a:cubicBezTo>
                  <a:pt x="21041" y="362445"/>
                  <a:pt x="28223" y="366889"/>
                  <a:pt x="33867" y="372534"/>
                </a:cubicBezTo>
                <a:cubicBezTo>
                  <a:pt x="36689" y="381001"/>
                  <a:pt x="36023" y="391623"/>
                  <a:pt x="42334" y="397934"/>
                </a:cubicBezTo>
                <a:cubicBezTo>
                  <a:pt x="51258" y="406858"/>
                  <a:pt x="65699" y="407866"/>
                  <a:pt x="76200" y="414867"/>
                </a:cubicBezTo>
                <a:cubicBezTo>
                  <a:pt x="175424" y="481015"/>
                  <a:pt x="614" y="381307"/>
                  <a:pt x="118534" y="440267"/>
                </a:cubicBezTo>
                <a:cubicBezTo>
                  <a:pt x="127635" y="444818"/>
                  <a:pt x="134281" y="453982"/>
                  <a:pt x="143934" y="457200"/>
                </a:cubicBezTo>
                <a:cubicBezTo>
                  <a:pt x="160220" y="462629"/>
                  <a:pt x="177861" y="462503"/>
                  <a:pt x="194734" y="465667"/>
                </a:cubicBezTo>
                <a:cubicBezTo>
                  <a:pt x="223022" y="470971"/>
                  <a:pt x="251178" y="476956"/>
                  <a:pt x="279400" y="482600"/>
                </a:cubicBezTo>
                <a:cubicBezTo>
                  <a:pt x="293511" y="485422"/>
                  <a:pt x="308082" y="486516"/>
                  <a:pt x="321734" y="491067"/>
                </a:cubicBezTo>
                <a:cubicBezTo>
                  <a:pt x="330201" y="493889"/>
                  <a:pt x="338422" y="497598"/>
                  <a:pt x="347134" y="499534"/>
                </a:cubicBezTo>
                <a:cubicBezTo>
                  <a:pt x="413323" y="514242"/>
                  <a:pt x="566356" y="523472"/>
                  <a:pt x="592667" y="524934"/>
                </a:cubicBezTo>
                <a:lnTo>
                  <a:pt x="745067" y="533400"/>
                </a:lnTo>
                <a:cubicBezTo>
                  <a:pt x="807237" y="538063"/>
                  <a:pt x="931334" y="550334"/>
                  <a:pt x="931334" y="550334"/>
                </a:cubicBezTo>
                <a:lnTo>
                  <a:pt x="1981200" y="541867"/>
                </a:lnTo>
                <a:cubicBezTo>
                  <a:pt x="2008393" y="541030"/>
                  <a:pt x="2033827" y="511320"/>
                  <a:pt x="2057400" y="499534"/>
                </a:cubicBezTo>
                <a:cubicBezTo>
                  <a:pt x="2065382" y="495543"/>
                  <a:pt x="2074818" y="495058"/>
                  <a:pt x="2082800" y="491067"/>
                </a:cubicBezTo>
                <a:cubicBezTo>
                  <a:pt x="2140936" y="461999"/>
                  <a:pt x="2068859" y="482002"/>
                  <a:pt x="2150534" y="465667"/>
                </a:cubicBezTo>
                <a:cubicBezTo>
                  <a:pt x="2161823" y="457200"/>
                  <a:pt x="2172840" y="448359"/>
                  <a:pt x="2184400" y="440267"/>
                </a:cubicBezTo>
                <a:cubicBezTo>
                  <a:pt x="2201072" y="428596"/>
                  <a:pt x="2220809" y="420790"/>
                  <a:pt x="2235200" y="406400"/>
                </a:cubicBezTo>
                <a:cubicBezTo>
                  <a:pt x="2276096" y="365506"/>
                  <a:pt x="2224119" y="415267"/>
                  <a:pt x="2277534" y="372534"/>
                </a:cubicBezTo>
                <a:cubicBezTo>
                  <a:pt x="2283767" y="367547"/>
                  <a:pt x="2287327" y="359170"/>
                  <a:pt x="2294467" y="355600"/>
                </a:cubicBezTo>
                <a:cubicBezTo>
                  <a:pt x="2304875" y="350396"/>
                  <a:pt x="2317045" y="349956"/>
                  <a:pt x="2328334" y="347134"/>
                </a:cubicBezTo>
                <a:cubicBezTo>
                  <a:pt x="2348632" y="286235"/>
                  <a:pt x="2317512" y="355791"/>
                  <a:pt x="2370667" y="313267"/>
                </a:cubicBezTo>
                <a:cubicBezTo>
                  <a:pt x="2377636" y="307692"/>
                  <a:pt x="2376312" y="296334"/>
                  <a:pt x="2379134" y="287867"/>
                </a:cubicBezTo>
                <a:cubicBezTo>
                  <a:pt x="2374532" y="264859"/>
                  <a:pt x="2377830" y="240648"/>
                  <a:pt x="2353734" y="228600"/>
                </a:cubicBezTo>
                <a:cubicBezTo>
                  <a:pt x="2348685" y="226076"/>
                  <a:pt x="2342445" y="228600"/>
                  <a:pt x="2336800" y="228600"/>
                </a:cubicBezTo>
              </a:path>
            </a:pathLst>
          </a:custGeom>
          <a:ln w="5715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8483600" y="4087466"/>
            <a:ext cx="381000" cy="1005235"/>
          </a:xfrm>
          <a:prstGeom prst="straightConnector1">
            <a:avLst/>
          </a:prstGeom>
          <a:ln w="5715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0359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1222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Things You Should Know </a:t>
            </a:r>
            <a:r>
              <a:rPr lang="en-US"/>
              <a:t>About Caches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3932" y="1270001"/>
            <a:ext cx="10972800" cy="498351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Caches are used extensively throughout computer systems (not just CPUs)</a:t>
            </a:r>
          </a:p>
          <a:p>
            <a:pPr lvl="1"/>
            <a:r>
              <a:rPr lang="en-US" dirty="0"/>
              <a:t>Cache memory essential because memory is slow</a:t>
            </a:r>
          </a:p>
          <a:p>
            <a:pPr lvl="1"/>
            <a:r>
              <a:rPr lang="en-US" dirty="0"/>
              <a:t>Concept applies throughout all computer systems (virtual memory; web caching on the Internet)</a:t>
            </a:r>
          </a:p>
          <a:p>
            <a:pPr lvl="1"/>
            <a:r>
              <a:rPr lang="en-US" dirty="0"/>
              <a:t>Key design questions include the replacement policy (e.g., LRU)</a:t>
            </a:r>
          </a:p>
          <a:p>
            <a:r>
              <a:rPr lang="en-US" dirty="0"/>
              <a:t>Programs exhibit spatial and temporal locality</a:t>
            </a:r>
          </a:p>
          <a:p>
            <a:r>
              <a:rPr lang="en-US" dirty="0"/>
              <a:t>Caches can have a significant impact on execution time</a:t>
            </a:r>
          </a:p>
          <a:p>
            <a:pPr lvl="1"/>
            <a:r>
              <a:rPr lang="en-US" dirty="0"/>
              <a:t>Increasing locality can improve performance</a:t>
            </a:r>
          </a:p>
          <a:p>
            <a:r>
              <a:rPr lang="en-US" dirty="0"/>
              <a:t>Multiprocessors: Be aware that cache coherence and false sharing can significantly impact performance</a:t>
            </a:r>
          </a:p>
        </p:txBody>
      </p:sp>
    </p:spTree>
    <p:extLst>
      <p:ext uri="{BB962C8B-B14F-4D97-AF65-F5344CB8AC3E}">
        <p14:creationId xmlns:p14="http://schemas.microsoft.com/office/powerpoint/2010/main" val="85313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-244306"/>
            <a:ext cx="8229600" cy="1143000"/>
          </a:xfrm>
        </p:spPr>
        <p:txBody>
          <a:bodyPr/>
          <a:lstStyle/>
          <a:p>
            <a:r>
              <a:rPr lang="en-US" dirty="0"/>
              <a:t>Cache 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0044" y="4190821"/>
            <a:ext cx="5169890" cy="2362379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CPU: issue request for memory location </a:t>
            </a:r>
            <a:r>
              <a:rPr lang="en-US" sz="2400" i="1" dirty="0"/>
              <a:t>A</a:t>
            </a:r>
            <a:r>
              <a:rPr lang="en-US" sz="2400" dirty="0"/>
              <a:t> (read/write)</a:t>
            </a:r>
          </a:p>
          <a:p>
            <a:r>
              <a:rPr lang="en-US" sz="2400" dirty="0"/>
              <a:t>Cache: Search the cache; is the contents of memory location </a:t>
            </a:r>
            <a:r>
              <a:rPr lang="en-US" sz="2400" i="1" dirty="0"/>
              <a:t>A</a:t>
            </a:r>
            <a:r>
              <a:rPr lang="en-US" sz="2400" dirty="0"/>
              <a:t> stored in the cache</a:t>
            </a:r>
            <a:r>
              <a:rPr lang="en-US" sz="2400" dirty="0" smtClean="0"/>
              <a:t>?</a:t>
            </a:r>
          </a:p>
          <a:p>
            <a:r>
              <a:rPr lang="en-US" sz="2400" dirty="0" smtClean="0"/>
              <a:t>Many memory locations, few cache locations: this should remind you of…</a:t>
            </a:r>
            <a:endParaRPr lang="en-US" sz="2400" dirty="0"/>
          </a:p>
        </p:txBody>
      </p:sp>
      <p:sp>
        <p:nvSpPr>
          <p:cNvPr id="24" name="Rectangle 23"/>
          <p:cNvSpPr/>
          <p:nvPr/>
        </p:nvSpPr>
        <p:spPr>
          <a:xfrm>
            <a:off x="3299272" y="1794935"/>
            <a:ext cx="1081057" cy="173566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000000"/>
                </a:solidFill>
              </a:rPr>
              <a:t>Cache</a:t>
            </a:r>
          </a:p>
          <a:p>
            <a:pPr algn="ctr"/>
            <a:r>
              <a:rPr lang="en-US" sz="2000" dirty="0">
                <a:solidFill>
                  <a:srgbClr val="000000"/>
                </a:solidFill>
              </a:rPr>
              <a:t>Memory</a:t>
            </a:r>
          </a:p>
        </p:txBody>
      </p:sp>
      <p:sp>
        <p:nvSpPr>
          <p:cNvPr id="25" name="Left-Right Arrow 24"/>
          <p:cNvSpPr/>
          <p:nvPr/>
        </p:nvSpPr>
        <p:spPr>
          <a:xfrm>
            <a:off x="2565416" y="3060455"/>
            <a:ext cx="731180" cy="419186"/>
          </a:xfrm>
          <a:prstGeom prst="leftRightArrow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68F791A-5267-B84E-B685-248B910A0CEA}"/>
              </a:ext>
            </a:extLst>
          </p:cNvPr>
          <p:cNvGrpSpPr/>
          <p:nvPr/>
        </p:nvGrpSpPr>
        <p:grpSpPr>
          <a:xfrm>
            <a:off x="1052928" y="1320830"/>
            <a:ext cx="1498602" cy="2749560"/>
            <a:chOff x="93133" y="1320830"/>
            <a:chExt cx="1498602" cy="2749560"/>
          </a:xfrm>
        </p:grpSpPr>
        <p:sp>
          <p:nvSpPr>
            <p:cNvPr id="6" name="Rectangle 5"/>
            <p:cNvSpPr/>
            <p:nvPr/>
          </p:nvSpPr>
          <p:spPr>
            <a:xfrm>
              <a:off x="93133" y="1320830"/>
              <a:ext cx="1498602" cy="274956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99386" y="1482206"/>
              <a:ext cx="1026335" cy="186088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</a:rPr>
                <a:t>PC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202344" y="1751173"/>
              <a:ext cx="1026335" cy="186088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</a:rPr>
                <a:t>IR</a:t>
              </a:r>
            </a:p>
          </p:txBody>
        </p:sp>
        <p:sp>
          <p:nvSpPr>
            <p:cNvPr id="9" name="Freeform 8"/>
            <p:cNvSpPr/>
            <p:nvPr/>
          </p:nvSpPr>
          <p:spPr>
            <a:xfrm>
              <a:off x="395905" y="2040472"/>
              <a:ext cx="690145" cy="204698"/>
            </a:xfrm>
            <a:custGeom>
              <a:avLst/>
              <a:gdLst>
                <a:gd name="connsiteX0" fmla="*/ 0 w 1035693"/>
                <a:gd name="connsiteY0" fmla="*/ 12329 h 406857"/>
                <a:gd name="connsiteX1" fmla="*/ 406880 w 1035693"/>
                <a:gd name="connsiteY1" fmla="*/ 12329 h 406857"/>
                <a:gd name="connsiteX2" fmla="*/ 517847 w 1035693"/>
                <a:gd name="connsiteY2" fmla="*/ 147948 h 406857"/>
                <a:gd name="connsiteX3" fmla="*/ 641143 w 1035693"/>
                <a:gd name="connsiteY3" fmla="*/ 12329 h 406857"/>
                <a:gd name="connsiteX4" fmla="*/ 1035693 w 1035693"/>
                <a:gd name="connsiteY4" fmla="*/ 0 h 406857"/>
                <a:gd name="connsiteX5" fmla="*/ 776770 w 1035693"/>
                <a:gd name="connsiteY5" fmla="*/ 406857 h 406857"/>
                <a:gd name="connsiteX6" fmla="*/ 135627 w 1035693"/>
                <a:gd name="connsiteY6" fmla="*/ 394528 h 406857"/>
                <a:gd name="connsiteX7" fmla="*/ 0 w 1035693"/>
                <a:gd name="connsiteY7" fmla="*/ 12329 h 406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35693" h="406857">
                  <a:moveTo>
                    <a:pt x="0" y="12329"/>
                  </a:moveTo>
                  <a:lnTo>
                    <a:pt x="406880" y="12329"/>
                  </a:lnTo>
                  <a:lnTo>
                    <a:pt x="517847" y="147948"/>
                  </a:lnTo>
                  <a:lnTo>
                    <a:pt x="641143" y="12329"/>
                  </a:lnTo>
                  <a:lnTo>
                    <a:pt x="1035693" y="0"/>
                  </a:lnTo>
                  <a:lnTo>
                    <a:pt x="776770" y="406857"/>
                  </a:lnTo>
                  <a:lnTo>
                    <a:pt x="135627" y="394528"/>
                  </a:lnTo>
                  <a:lnTo>
                    <a:pt x="0" y="12329"/>
                  </a:lnTo>
                  <a:close/>
                </a:path>
              </a:pathLst>
            </a:cu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61505" y="3380311"/>
              <a:ext cx="923134" cy="651311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rgbClr val="000000"/>
                  </a:solidFill>
                </a:rPr>
                <a:t>Control</a:t>
              </a:r>
            </a:p>
            <a:p>
              <a:pPr algn="ctr"/>
              <a:r>
                <a:rPr lang="en-US" sz="1400" dirty="0">
                  <a:solidFill>
                    <a:srgbClr val="000000"/>
                  </a:solidFill>
                </a:rPr>
                <a:t>Unit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02344" y="2567314"/>
              <a:ext cx="1026335" cy="186088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02344" y="2753402"/>
              <a:ext cx="1026335" cy="186088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</a:rPr>
                <a:t>Register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02344" y="2939491"/>
              <a:ext cx="1026335" cy="186088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</a:rPr>
                <a:t>File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02344" y="3125579"/>
              <a:ext cx="1026335" cy="186088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B59CA201-1C9A-3847-85F8-3450937AFF22}"/>
                </a:ext>
              </a:extLst>
            </p:cNvPr>
            <p:cNvSpPr/>
            <p:nvPr/>
          </p:nvSpPr>
          <p:spPr>
            <a:xfrm rot="16200000">
              <a:off x="938942" y="2055971"/>
              <a:ext cx="1026335" cy="186088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</a:rPr>
                <a:t>MAR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209C4DBE-ED79-4A45-9F4D-2B4EE01E4C44}"/>
                </a:ext>
              </a:extLst>
            </p:cNvPr>
            <p:cNvSpPr/>
            <p:nvPr/>
          </p:nvSpPr>
          <p:spPr>
            <a:xfrm rot="16200000">
              <a:off x="938943" y="3224371"/>
              <a:ext cx="1026335" cy="186088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</a:rPr>
                <a:t>MDR</a:t>
              </a:r>
            </a:p>
          </p:txBody>
        </p:sp>
      </p:grpSp>
      <p:sp>
        <p:nvSpPr>
          <p:cNvPr id="5" name="Right Arrow 4">
            <a:extLst>
              <a:ext uri="{FF2B5EF4-FFF2-40B4-BE49-F238E27FC236}">
                <a16:creationId xmlns:a16="http://schemas.microsoft.com/office/drawing/2014/main" id="{179EE3F9-FE74-2144-B6F5-B9CAA62DF954}"/>
              </a:ext>
            </a:extLst>
          </p:cNvPr>
          <p:cNvSpPr/>
          <p:nvPr/>
        </p:nvSpPr>
        <p:spPr>
          <a:xfrm>
            <a:off x="2568465" y="1913469"/>
            <a:ext cx="728131" cy="406400"/>
          </a:xfrm>
          <a:prstGeom prst="rightArrow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A739C920-1D23-6B40-A610-79DAEB15F6A8}"/>
              </a:ext>
            </a:extLst>
          </p:cNvPr>
          <p:cNvSpPr txBox="1">
            <a:spLocks/>
          </p:cNvSpPr>
          <p:nvPr/>
        </p:nvSpPr>
        <p:spPr bwMode="auto">
          <a:xfrm>
            <a:off x="6167337" y="3891984"/>
            <a:ext cx="5904690" cy="2948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400" dirty="0"/>
              <a:t>Hash </a:t>
            </a:r>
            <a:r>
              <a:rPr lang="en-US" altLang="en-US" sz="2400" dirty="0">
                <a:solidFill>
                  <a:srgbClr val="FF0000"/>
                </a:solidFill>
              </a:rPr>
              <a:t>Key</a:t>
            </a:r>
            <a:r>
              <a:rPr lang="en-US" altLang="en-US" sz="2400" dirty="0"/>
              <a:t> to an array index, check if key matches</a:t>
            </a:r>
          </a:p>
          <a:p>
            <a:pPr lvl="1"/>
            <a:r>
              <a:rPr lang="en-US" altLang="en-US" sz="2000" dirty="0"/>
              <a:t>Key: MM address (A)</a:t>
            </a:r>
          </a:p>
          <a:p>
            <a:pPr lvl="1"/>
            <a:r>
              <a:rPr lang="en-US" altLang="en-US" sz="2000" dirty="0"/>
              <a:t>Data: contents M[A]</a:t>
            </a:r>
          </a:p>
          <a:p>
            <a:pPr lvl="1"/>
            <a:r>
              <a:rPr lang="en-US" altLang="en-US" sz="2000" dirty="0"/>
              <a:t>Hash MM address to cache memory address</a:t>
            </a:r>
          </a:p>
          <a:p>
            <a:pPr lvl="1"/>
            <a:r>
              <a:rPr lang="en-US" altLang="en-US" sz="2000" dirty="0" err="1"/>
              <a:t>Match:hit</a:t>
            </a:r>
            <a:r>
              <a:rPr lang="en-US" altLang="en-US" sz="2000" dirty="0"/>
              <a:t>; doesn’t </a:t>
            </a:r>
            <a:r>
              <a:rPr lang="en-US" altLang="en-US" sz="2000" dirty="0" err="1"/>
              <a:t>match:miss</a:t>
            </a:r>
            <a:endParaRPr lang="en-US" altLang="en-US" sz="2000" dirty="0"/>
          </a:p>
          <a:p>
            <a:r>
              <a:rPr lang="en-US" altLang="en-US" sz="2400" dirty="0"/>
              <a:t>Conflict resolution: none</a:t>
            </a:r>
          </a:p>
        </p:txBody>
      </p:sp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DE3188C2-660A-474B-ACDE-81D4E7DFFE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5827407"/>
              </p:ext>
            </p:extLst>
          </p:nvPr>
        </p:nvGraphicFramePr>
        <p:xfrm>
          <a:off x="7137400" y="1359746"/>
          <a:ext cx="3081866" cy="2551141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535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28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260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key</a:t>
                      </a:r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data</a:t>
                      </a:r>
                    </a:p>
                  </a:txBody>
                  <a:tcPr marT="45728" marB="4572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key</a:t>
                      </a:r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data</a:t>
                      </a:r>
                    </a:p>
                  </a:txBody>
                  <a:tcPr marT="45728" marB="4572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300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key</a:t>
                      </a:r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data</a:t>
                      </a:r>
                    </a:p>
                  </a:txBody>
                  <a:tcPr marT="45728" marB="4572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992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key</a:t>
                      </a:r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data</a:t>
                      </a:r>
                    </a:p>
                  </a:txBody>
                  <a:tcPr marT="45728" marB="45728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300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key</a:t>
                      </a:r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data</a:t>
                      </a:r>
                    </a:p>
                  </a:txBody>
                  <a:tcPr marT="45728" marB="45728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5" name="Rectangle 34">
            <a:extLst>
              <a:ext uri="{FF2B5EF4-FFF2-40B4-BE49-F238E27FC236}">
                <a16:creationId xmlns:a16="http://schemas.microsoft.com/office/drawing/2014/main" id="{68FD3C77-B173-C940-83DC-3DDA64C3D98F}"/>
              </a:ext>
            </a:extLst>
          </p:cNvPr>
          <p:cNvSpPr/>
          <p:nvPr/>
        </p:nvSpPr>
        <p:spPr>
          <a:xfrm>
            <a:off x="4482716" y="1325197"/>
            <a:ext cx="1455479" cy="267953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000000"/>
                </a:solidFill>
              </a:rPr>
              <a:t>Main</a:t>
            </a:r>
          </a:p>
          <a:p>
            <a:pPr algn="ctr"/>
            <a:r>
              <a:rPr lang="en-US" sz="2800" dirty="0">
                <a:solidFill>
                  <a:srgbClr val="000000"/>
                </a:solidFill>
              </a:rPr>
              <a:t>Memory</a:t>
            </a:r>
          </a:p>
          <a:p>
            <a:pPr algn="ctr"/>
            <a:r>
              <a:rPr lang="en-US" sz="2800" dirty="0">
                <a:solidFill>
                  <a:srgbClr val="000000"/>
                </a:solidFill>
              </a:rPr>
              <a:t>(MM)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546C047-87BB-9940-970E-7E06195A7FAD}"/>
              </a:ext>
            </a:extLst>
          </p:cNvPr>
          <p:cNvSpPr txBox="1"/>
          <p:nvPr/>
        </p:nvSpPr>
        <p:spPr>
          <a:xfrm>
            <a:off x="2534596" y="1261535"/>
            <a:ext cx="9110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MM</a:t>
            </a:r>
          </a:p>
          <a:p>
            <a:pPr algn="ctr"/>
            <a:r>
              <a:rPr lang="en-US" dirty="0"/>
              <a:t>address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58CEF46-E3D6-554A-BDA7-0DF6AF79FBEC}"/>
              </a:ext>
            </a:extLst>
          </p:cNvPr>
          <p:cNvSpPr txBox="1"/>
          <p:nvPr/>
        </p:nvSpPr>
        <p:spPr>
          <a:xfrm>
            <a:off x="2645960" y="3547534"/>
            <a:ext cx="620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29928B0-57B2-D643-8272-4C5A4811A98D}"/>
              </a:ext>
            </a:extLst>
          </p:cNvPr>
          <p:cNvSpPr txBox="1"/>
          <p:nvPr/>
        </p:nvSpPr>
        <p:spPr>
          <a:xfrm>
            <a:off x="7264401" y="562189"/>
            <a:ext cx="32088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2400" dirty="0"/>
              <a:t>Content Addressable Memory (</a:t>
            </a:r>
            <a:r>
              <a:rPr lang="en-US" altLang="en-US" sz="2400" dirty="0">
                <a:solidFill>
                  <a:srgbClr val="FF0000"/>
                </a:solidFill>
              </a:rPr>
              <a:t>hashing</a:t>
            </a:r>
            <a:r>
              <a:rPr lang="en-US" altLang="en-US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6419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15971-6BD1-7D45-9328-16AC8F8A2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5800" y="1"/>
            <a:ext cx="8229600" cy="749829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 LC-3 Cache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6B063D-59CA-EC4B-8D92-AA28C1B261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8001" y="708979"/>
            <a:ext cx="3877733" cy="1516061"/>
          </a:xfrm>
          <a:ln>
            <a:solidFill>
              <a:schemeClr val="tx1"/>
            </a:solidFill>
          </a:ln>
        </p:spPr>
        <p:txBody>
          <a:bodyPr>
            <a:normAutofit fontScale="85000" lnSpcReduction="20000"/>
          </a:bodyPr>
          <a:lstStyle/>
          <a:p>
            <a:r>
              <a:rPr lang="en-US" sz="2400" dirty="0"/>
              <a:t>Main Memory</a:t>
            </a:r>
          </a:p>
          <a:p>
            <a:pPr lvl="1"/>
            <a:r>
              <a:rPr lang="en-US" sz="2000" dirty="0" smtClean="0"/>
              <a:t>16-bit </a:t>
            </a:r>
            <a:r>
              <a:rPr lang="en-US" sz="2000" dirty="0"/>
              <a:t>memory address</a:t>
            </a:r>
          </a:p>
          <a:p>
            <a:pPr lvl="1"/>
            <a:r>
              <a:rPr lang="en-US" sz="2000" dirty="0"/>
              <a:t>65K </a:t>
            </a:r>
            <a:r>
              <a:rPr lang="en-US" sz="2000" dirty="0" smtClean="0"/>
              <a:t>16-bit </a:t>
            </a:r>
            <a:r>
              <a:rPr lang="en-US" sz="2000" dirty="0"/>
              <a:t>words</a:t>
            </a:r>
          </a:p>
          <a:p>
            <a:r>
              <a:rPr lang="en-US" sz="2400" dirty="0"/>
              <a:t>Cache: 256 </a:t>
            </a:r>
            <a:r>
              <a:rPr lang="en-US" sz="2400" dirty="0" smtClean="0"/>
              <a:t>16-bit </a:t>
            </a:r>
            <a:r>
              <a:rPr lang="en-US" sz="2400" dirty="0"/>
              <a:t>words</a:t>
            </a:r>
          </a:p>
          <a:p>
            <a:r>
              <a:rPr lang="en-US" sz="2400" dirty="0"/>
              <a:t>Block size: 1 word</a:t>
            </a: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55F447AF-FEB2-3B4E-9F4A-48788329B7C1}"/>
              </a:ext>
            </a:extLst>
          </p:cNvPr>
          <p:cNvGrpSpPr/>
          <p:nvPr/>
        </p:nvGrpSpPr>
        <p:grpSpPr>
          <a:xfrm>
            <a:off x="8172183" y="1375089"/>
            <a:ext cx="2445782" cy="4688212"/>
            <a:chOff x="6258717" y="891321"/>
            <a:chExt cx="2445782" cy="4688212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ED4C4A84-3C6B-EB46-A4BD-9FF6EA9B1723}"/>
                </a:ext>
              </a:extLst>
            </p:cNvPr>
            <p:cNvGrpSpPr/>
            <p:nvPr/>
          </p:nvGrpSpPr>
          <p:grpSpPr>
            <a:xfrm>
              <a:off x="6858241" y="891321"/>
              <a:ext cx="1603374" cy="338554"/>
              <a:chOff x="5407026" y="3994587"/>
              <a:chExt cx="1603374" cy="338554"/>
            </a:xfrm>
          </p:grpSpPr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952AD2E6-EE12-A644-965C-D355BA3228A5}"/>
                  </a:ext>
                </a:extLst>
              </p:cNvPr>
              <p:cNvSpPr txBox="1"/>
              <p:nvPr/>
            </p:nvSpPr>
            <p:spPr>
              <a:xfrm>
                <a:off x="5743378" y="3994587"/>
                <a:ext cx="88357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en-US" sz="2000" dirty="0"/>
                  <a:t>16 bits</a:t>
                </a:r>
              </a:p>
            </p:txBody>
          </p:sp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13BDC557-2C53-DD4E-8DEC-6B1D5F5D5270}"/>
                  </a:ext>
                </a:extLst>
              </p:cNvPr>
              <p:cNvCxnSpPr/>
              <p:nvPr/>
            </p:nvCxnSpPr>
            <p:spPr bwMode="auto">
              <a:xfrm>
                <a:off x="6705600" y="4146987"/>
                <a:ext cx="304800" cy="4028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75B9F1AC-C74B-304B-88F0-4701625F0F43}"/>
                  </a:ext>
                </a:extLst>
              </p:cNvPr>
              <p:cNvCxnSpPr/>
              <p:nvPr/>
            </p:nvCxnSpPr>
            <p:spPr bwMode="auto">
              <a:xfrm flipH="1">
                <a:off x="5407026" y="4133850"/>
                <a:ext cx="263524" cy="4467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</p:grp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EEA5EE6-DBE6-6548-A726-638710D09C48}"/>
                </a:ext>
              </a:extLst>
            </p:cNvPr>
            <p:cNvSpPr/>
            <p:nvPr/>
          </p:nvSpPr>
          <p:spPr bwMode="auto">
            <a:xfrm>
              <a:off x="6861415" y="1269999"/>
              <a:ext cx="1600200" cy="3869267"/>
            </a:xfrm>
            <a:prstGeom prst="rect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latin typeface="Arial" charset="0"/>
                <a:ea typeface="ＭＳ Ｐゴシック" charset="-128"/>
                <a:cs typeface="ＭＳ Ｐゴシック" charset="-128"/>
              </a:endParaRP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D4278B48-7E0F-D443-963C-1E6E2D105179}"/>
                </a:ext>
              </a:extLst>
            </p:cNvPr>
            <p:cNvCxnSpPr/>
            <p:nvPr/>
          </p:nvCxnSpPr>
          <p:spPr bwMode="auto">
            <a:xfrm>
              <a:off x="6861415" y="3327399"/>
              <a:ext cx="16002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47DF6F6-C481-594C-9B26-7CC44BDCC55D}"/>
                </a:ext>
              </a:extLst>
            </p:cNvPr>
            <p:cNvSpPr txBox="1"/>
            <p:nvPr/>
          </p:nvSpPr>
          <p:spPr>
            <a:xfrm rot="5400000">
              <a:off x="7539822" y="1869341"/>
              <a:ext cx="574196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/>
                <a:t>…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1DF7B8ED-34F5-8C4A-AD57-812D0D2C4F12}"/>
                </a:ext>
              </a:extLst>
            </p:cNvPr>
            <p:cNvCxnSpPr/>
            <p:nvPr/>
          </p:nvCxnSpPr>
          <p:spPr bwMode="auto">
            <a:xfrm>
              <a:off x="6861415" y="3098799"/>
              <a:ext cx="16002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1B98515-469C-E742-A466-4FCCFC89BB18}"/>
                </a:ext>
              </a:extLst>
            </p:cNvPr>
            <p:cNvCxnSpPr/>
            <p:nvPr/>
          </p:nvCxnSpPr>
          <p:spPr bwMode="auto">
            <a:xfrm>
              <a:off x="6861415" y="2870199"/>
              <a:ext cx="16002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76E067D-FCC4-4E4D-9A77-735E9F20A687}"/>
                </a:ext>
              </a:extLst>
            </p:cNvPr>
            <p:cNvSpPr txBox="1"/>
            <p:nvPr/>
          </p:nvSpPr>
          <p:spPr>
            <a:xfrm>
              <a:off x="6692666" y="5117868"/>
              <a:ext cx="201183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dirty="0"/>
                <a:t>Main Memory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81DF22E8-DC7F-124B-9929-44B05FCCDD6E}"/>
                </a:ext>
              </a:extLst>
            </p:cNvPr>
            <p:cNvSpPr txBox="1"/>
            <p:nvPr/>
          </p:nvSpPr>
          <p:spPr>
            <a:xfrm>
              <a:off x="6266732" y="4838471"/>
              <a:ext cx="6527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0000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F21CA305-F792-064F-9E15-B327F35F142E}"/>
                </a:ext>
              </a:extLst>
            </p:cNvPr>
            <p:cNvSpPr txBox="1"/>
            <p:nvPr/>
          </p:nvSpPr>
          <p:spPr>
            <a:xfrm>
              <a:off x="6258717" y="3042734"/>
              <a:ext cx="6687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0A10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BD33ACB0-0092-5B41-9865-EE8078A6BC62}"/>
                </a:ext>
              </a:extLst>
            </p:cNvPr>
            <p:cNvSpPr txBox="1"/>
            <p:nvPr/>
          </p:nvSpPr>
          <p:spPr>
            <a:xfrm>
              <a:off x="6258717" y="2814134"/>
              <a:ext cx="6687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0A11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15453676-F570-354D-82E8-B573C5036FB8}"/>
                </a:ext>
              </a:extLst>
            </p:cNvPr>
            <p:cNvSpPr txBox="1"/>
            <p:nvPr/>
          </p:nvSpPr>
          <p:spPr>
            <a:xfrm>
              <a:off x="6289174" y="1214736"/>
              <a:ext cx="6078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FFFF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B81A9C2-9524-544A-BB7A-713A23D8EC51}"/>
                </a:ext>
              </a:extLst>
            </p:cNvPr>
            <p:cNvSpPr txBox="1"/>
            <p:nvPr/>
          </p:nvSpPr>
          <p:spPr>
            <a:xfrm>
              <a:off x="6258717" y="2573866"/>
              <a:ext cx="6687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0A12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81BEABD-D234-914C-9350-1AD5FF26D91D}"/>
                </a:ext>
              </a:extLst>
            </p:cNvPr>
            <p:cNvSpPr txBox="1"/>
            <p:nvPr/>
          </p:nvSpPr>
          <p:spPr>
            <a:xfrm rot="5400000">
              <a:off x="7616022" y="3795885"/>
              <a:ext cx="574196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/>
                <a:t>…</a:t>
              </a:r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321DE59-B138-0C46-98BE-81925B209037}"/>
                </a:ext>
              </a:extLst>
            </p:cNvPr>
            <p:cNvCxnSpPr/>
            <p:nvPr/>
          </p:nvCxnSpPr>
          <p:spPr bwMode="auto">
            <a:xfrm>
              <a:off x="6866466" y="2650066"/>
              <a:ext cx="16002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E9C027A-050C-6848-83CE-4E9FE2C56B9D}"/>
                </a:ext>
              </a:extLst>
            </p:cNvPr>
            <p:cNvSpPr txBox="1"/>
            <p:nvPr/>
          </p:nvSpPr>
          <p:spPr>
            <a:xfrm>
              <a:off x="7361904" y="2802466"/>
              <a:ext cx="6527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1234</a:t>
              </a:r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4B4A2C94-6FC8-F345-9E8F-B99A7BF4E83A}"/>
              </a:ext>
            </a:extLst>
          </p:cNvPr>
          <p:cNvGrpSpPr/>
          <p:nvPr/>
        </p:nvGrpSpPr>
        <p:grpSpPr>
          <a:xfrm>
            <a:off x="4382556" y="2367369"/>
            <a:ext cx="3533778" cy="2638400"/>
            <a:chOff x="1927222" y="1900534"/>
            <a:chExt cx="3533778" cy="2638400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A5EE914-7C17-E845-B648-8CF2DCCA90AB}"/>
                </a:ext>
              </a:extLst>
            </p:cNvPr>
            <p:cNvSpPr txBox="1"/>
            <p:nvPr/>
          </p:nvSpPr>
          <p:spPr>
            <a:xfrm>
              <a:off x="3338225" y="1900534"/>
              <a:ext cx="94128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dirty="0"/>
                <a:t>Cache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23E11729-2EC9-BC41-AE51-720CEBA5EC83}"/>
                </a:ext>
              </a:extLst>
            </p:cNvPr>
            <p:cNvSpPr/>
            <p:nvPr/>
          </p:nvSpPr>
          <p:spPr bwMode="auto">
            <a:xfrm>
              <a:off x="3857626" y="2827867"/>
              <a:ext cx="1600200" cy="1646535"/>
            </a:xfrm>
            <a:prstGeom prst="rect">
              <a:avLst/>
            </a:prstGeom>
            <a:solidFill>
              <a:srgbClr val="25C21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latin typeface="Arial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7FC01A4-706D-E04D-A429-DD093CC7FA4D}"/>
                </a:ext>
              </a:extLst>
            </p:cNvPr>
            <p:cNvSpPr txBox="1"/>
            <p:nvPr/>
          </p:nvSpPr>
          <p:spPr>
            <a:xfrm>
              <a:off x="1927222" y="416960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00</a:t>
              </a:r>
            </a:p>
          </p:txBody>
        </p: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F6A44458-B788-FC47-91A5-FF82C345E2F5}"/>
                </a:ext>
              </a:extLst>
            </p:cNvPr>
            <p:cNvGrpSpPr/>
            <p:nvPr/>
          </p:nvGrpSpPr>
          <p:grpSpPr>
            <a:xfrm>
              <a:off x="3857626" y="2516925"/>
              <a:ext cx="1603374" cy="338554"/>
              <a:chOff x="5407026" y="3994587"/>
              <a:chExt cx="1603374" cy="338554"/>
            </a:xfrm>
          </p:grpSpPr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72E69656-B189-394A-8B52-C8BF3677D64C}"/>
                  </a:ext>
                </a:extLst>
              </p:cNvPr>
              <p:cNvSpPr txBox="1"/>
              <p:nvPr/>
            </p:nvSpPr>
            <p:spPr>
              <a:xfrm>
                <a:off x="5743378" y="3994587"/>
                <a:ext cx="88357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en-US" sz="2000" dirty="0"/>
                  <a:t>16 bits</a:t>
                </a:r>
              </a:p>
            </p:txBody>
          </p: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1AAD5E79-D8B5-9A4E-8288-5E7EF41A9BE1}"/>
                  </a:ext>
                </a:extLst>
              </p:cNvPr>
              <p:cNvCxnSpPr/>
              <p:nvPr/>
            </p:nvCxnSpPr>
            <p:spPr bwMode="auto">
              <a:xfrm>
                <a:off x="6705600" y="4146987"/>
                <a:ext cx="304800" cy="4028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57C1573E-8DF5-1D4C-B388-0ACFCFB008A5}"/>
                  </a:ext>
                </a:extLst>
              </p:cNvPr>
              <p:cNvCxnSpPr/>
              <p:nvPr/>
            </p:nvCxnSpPr>
            <p:spPr bwMode="auto">
              <a:xfrm flipH="1">
                <a:off x="5407026" y="4133850"/>
                <a:ext cx="263524" cy="4467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</p:grp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8B7EBA2-4190-234F-826F-4C5CE13044CE}"/>
                </a:ext>
              </a:extLst>
            </p:cNvPr>
            <p:cNvSpPr txBox="1"/>
            <p:nvPr/>
          </p:nvSpPr>
          <p:spPr>
            <a:xfrm>
              <a:off x="1944156" y="2738736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FF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445B8F40-AB6D-4F4D-9CC0-448F3AF75BB6}"/>
                </a:ext>
              </a:extLst>
            </p:cNvPr>
            <p:cNvSpPr/>
            <p:nvPr/>
          </p:nvSpPr>
          <p:spPr bwMode="auto">
            <a:xfrm>
              <a:off x="3857626" y="3551536"/>
              <a:ext cx="1600200" cy="228600"/>
            </a:xfrm>
            <a:prstGeom prst="rect">
              <a:avLst/>
            </a:prstGeom>
            <a:solidFill>
              <a:srgbClr val="25C21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latin typeface="Arial" charset="0"/>
                  <a:ea typeface="ＭＳ Ｐゴシック" charset="-128"/>
                  <a:cs typeface="ＭＳ Ｐゴシック" charset="-128"/>
                </a:rPr>
                <a:t>1234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697B472A-7FCC-DC42-9F69-F448401D3F83}"/>
                </a:ext>
              </a:extLst>
            </p:cNvPr>
            <p:cNvSpPr/>
            <p:nvPr/>
          </p:nvSpPr>
          <p:spPr bwMode="auto">
            <a:xfrm>
              <a:off x="2282827" y="2827867"/>
              <a:ext cx="1600200" cy="1646535"/>
            </a:xfrm>
            <a:prstGeom prst="rect">
              <a:avLst/>
            </a:prstGeom>
            <a:solidFill>
              <a:srgbClr val="25C21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latin typeface="Arial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FD5A1588-B499-8440-BAE3-721D617619C9}"/>
                </a:ext>
              </a:extLst>
            </p:cNvPr>
            <p:cNvSpPr/>
            <p:nvPr/>
          </p:nvSpPr>
          <p:spPr bwMode="auto">
            <a:xfrm>
              <a:off x="2282826" y="3551536"/>
              <a:ext cx="1600200" cy="228600"/>
            </a:xfrm>
            <a:prstGeom prst="rect">
              <a:avLst/>
            </a:prstGeom>
            <a:solidFill>
              <a:srgbClr val="25C21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latin typeface="Arial" charset="0"/>
                  <a:ea typeface="ＭＳ Ｐゴシック" charset="-128"/>
                  <a:cs typeface="ＭＳ Ｐゴシック" charset="-128"/>
                </a:rPr>
                <a:t>0A11</a:t>
              </a:r>
            </a:p>
          </p:txBody>
        </p: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F817E5D5-2D20-354E-812D-A0A516EE2056}"/>
                </a:ext>
              </a:extLst>
            </p:cNvPr>
            <p:cNvGrpSpPr/>
            <p:nvPr/>
          </p:nvGrpSpPr>
          <p:grpSpPr>
            <a:xfrm>
              <a:off x="2274360" y="2508458"/>
              <a:ext cx="1603374" cy="338554"/>
              <a:chOff x="5407026" y="3994587"/>
              <a:chExt cx="1603374" cy="338554"/>
            </a:xfrm>
          </p:grpSpPr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F4887306-F5F1-9F4B-96E7-0A658564825F}"/>
                  </a:ext>
                </a:extLst>
              </p:cNvPr>
              <p:cNvSpPr txBox="1"/>
              <p:nvPr/>
            </p:nvSpPr>
            <p:spPr>
              <a:xfrm>
                <a:off x="5743378" y="3994587"/>
                <a:ext cx="88357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en-US" sz="2000" dirty="0"/>
                  <a:t>16 bits</a:t>
                </a:r>
              </a:p>
            </p:txBody>
          </p:sp>
          <p:cxnSp>
            <p:nvCxnSpPr>
              <p:cNvPr id="61" name="Straight Arrow Connector 60">
                <a:extLst>
                  <a:ext uri="{FF2B5EF4-FFF2-40B4-BE49-F238E27FC236}">
                    <a16:creationId xmlns:a16="http://schemas.microsoft.com/office/drawing/2014/main" id="{0847BA64-8118-5249-A2CE-0F9F6A0E21B1}"/>
                  </a:ext>
                </a:extLst>
              </p:cNvPr>
              <p:cNvCxnSpPr/>
              <p:nvPr/>
            </p:nvCxnSpPr>
            <p:spPr bwMode="auto">
              <a:xfrm>
                <a:off x="6705600" y="4146987"/>
                <a:ext cx="304800" cy="4028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62" name="Straight Arrow Connector 61">
                <a:extLst>
                  <a:ext uri="{FF2B5EF4-FFF2-40B4-BE49-F238E27FC236}">
                    <a16:creationId xmlns:a16="http://schemas.microsoft.com/office/drawing/2014/main" id="{D8BAD7C7-024A-AA4F-B437-255292455DAC}"/>
                  </a:ext>
                </a:extLst>
              </p:cNvPr>
              <p:cNvCxnSpPr/>
              <p:nvPr/>
            </p:nvCxnSpPr>
            <p:spPr bwMode="auto">
              <a:xfrm flipH="1">
                <a:off x="5407026" y="4133850"/>
                <a:ext cx="263524" cy="4467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</p:grp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BADDEDE9-765A-614A-8D50-C6E240F30E8B}"/>
                </a:ext>
              </a:extLst>
            </p:cNvPr>
            <p:cNvSpPr txBox="1"/>
            <p:nvPr/>
          </p:nvSpPr>
          <p:spPr>
            <a:xfrm>
              <a:off x="2573867" y="2192867"/>
              <a:ext cx="9334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Address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DDE0B650-64D8-7347-A16B-AD39327F05D7}"/>
                </a:ext>
              </a:extLst>
            </p:cNvPr>
            <p:cNvSpPr txBox="1"/>
            <p:nvPr/>
          </p:nvSpPr>
          <p:spPr>
            <a:xfrm>
              <a:off x="4292601" y="2201334"/>
              <a:ext cx="620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Data</a:t>
              </a:r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A19D8270-C1A6-244E-8B98-23AC43D6BEAF}"/>
              </a:ext>
            </a:extLst>
          </p:cNvPr>
          <p:cNvGrpSpPr/>
          <p:nvPr/>
        </p:nvGrpSpPr>
        <p:grpSpPr>
          <a:xfrm>
            <a:off x="1701799" y="1127266"/>
            <a:ext cx="905935" cy="3340301"/>
            <a:chOff x="364065" y="1058363"/>
            <a:chExt cx="905935" cy="3340301"/>
          </a:xfrm>
        </p:grpSpPr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1445D402-FCB4-F342-977A-85BF968206BE}"/>
                </a:ext>
              </a:extLst>
            </p:cNvPr>
            <p:cNvGrpSpPr/>
            <p:nvPr/>
          </p:nvGrpSpPr>
          <p:grpSpPr>
            <a:xfrm>
              <a:off x="364065" y="1058363"/>
              <a:ext cx="905935" cy="2749560"/>
              <a:chOff x="685799" y="1320830"/>
              <a:chExt cx="905935" cy="2749560"/>
            </a:xfrm>
          </p:grpSpPr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59674066-DD42-1B46-9FAE-71EBD44026C9}"/>
                  </a:ext>
                </a:extLst>
              </p:cNvPr>
              <p:cNvSpPr/>
              <p:nvPr/>
            </p:nvSpPr>
            <p:spPr>
              <a:xfrm>
                <a:off x="685799" y="1320830"/>
                <a:ext cx="905935" cy="274956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8565FF66-E381-5342-AC8C-DD9D70784217}"/>
                  </a:ext>
                </a:extLst>
              </p:cNvPr>
              <p:cNvSpPr/>
              <p:nvPr/>
            </p:nvSpPr>
            <p:spPr>
              <a:xfrm rot="16200000">
                <a:off x="938942" y="2055971"/>
                <a:ext cx="1026335" cy="186088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rgbClr val="000000"/>
                    </a:solidFill>
                  </a:rPr>
                  <a:t>MAR</a:t>
                </a:r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258AD5EB-D41A-6B46-9034-8B9F87422ABE}"/>
                  </a:ext>
                </a:extLst>
              </p:cNvPr>
              <p:cNvSpPr/>
              <p:nvPr/>
            </p:nvSpPr>
            <p:spPr>
              <a:xfrm rot="16200000">
                <a:off x="938943" y="3224371"/>
                <a:ext cx="1026335" cy="186088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rgbClr val="000000"/>
                    </a:solidFill>
                  </a:rPr>
                  <a:t>MDR</a:t>
                </a:r>
              </a:p>
            </p:txBody>
          </p:sp>
        </p:grp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D4127875-7D7A-B84B-92A1-6514D8F1DC72}"/>
                </a:ext>
              </a:extLst>
            </p:cNvPr>
            <p:cNvSpPr txBox="1"/>
            <p:nvPr/>
          </p:nvSpPr>
          <p:spPr>
            <a:xfrm>
              <a:off x="491066" y="3936999"/>
              <a:ext cx="7120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CPU</a:t>
              </a:r>
            </a:p>
          </p:txBody>
        </p:sp>
      </p:grp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823FBC4C-D4B8-7440-8095-B5010C7487CF}"/>
              </a:ext>
            </a:extLst>
          </p:cNvPr>
          <p:cNvCxnSpPr>
            <a:cxnSpLocks/>
            <a:stCxn id="75" idx="2"/>
          </p:cNvCxnSpPr>
          <p:nvPr/>
        </p:nvCxnSpPr>
        <p:spPr>
          <a:xfrm>
            <a:off x="2561154" y="1955450"/>
            <a:ext cx="1121847" cy="0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FC7AC34B-C5AD-5946-AE80-55D3F6710352}"/>
              </a:ext>
            </a:extLst>
          </p:cNvPr>
          <p:cNvSpPr txBox="1"/>
          <p:nvPr/>
        </p:nvSpPr>
        <p:spPr>
          <a:xfrm>
            <a:off x="2810936" y="1618302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0A11</a:t>
            </a:r>
          </a:p>
        </p:txBody>
      </p: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9B2A89E5-8F6F-2845-BC2A-803F66800260}"/>
              </a:ext>
            </a:extLst>
          </p:cNvPr>
          <p:cNvGrpSpPr/>
          <p:nvPr/>
        </p:nvGrpSpPr>
        <p:grpSpPr>
          <a:xfrm>
            <a:off x="2582333" y="1912111"/>
            <a:ext cx="5116354" cy="4633790"/>
            <a:chOff x="1058333" y="1724677"/>
            <a:chExt cx="5116354" cy="4633790"/>
          </a:xfrm>
        </p:grpSpPr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C4522880-12D5-1641-B5B9-4E19DDE0BAE6}"/>
                </a:ext>
              </a:extLst>
            </p:cNvPr>
            <p:cNvSpPr txBox="1"/>
            <p:nvPr/>
          </p:nvSpPr>
          <p:spPr>
            <a:xfrm>
              <a:off x="2853266" y="3776134"/>
              <a:ext cx="4251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XX</a:t>
              </a:r>
            </a:p>
          </p:txBody>
        </p:sp>
        <p:cxnSp>
          <p:nvCxnSpPr>
            <p:cNvPr id="126" name="Straight Arrow Connector 125">
              <a:extLst>
                <a:ext uri="{FF2B5EF4-FFF2-40B4-BE49-F238E27FC236}">
                  <a16:creationId xmlns:a16="http://schemas.microsoft.com/office/drawing/2014/main" id="{A98C7CB5-6E91-A54A-8662-081E0A19F0D2}"/>
                </a:ext>
              </a:extLst>
            </p:cNvPr>
            <p:cNvCxnSpPr>
              <a:cxnSpLocks/>
            </p:cNvCxnSpPr>
            <p:nvPr/>
          </p:nvCxnSpPr>
          <p:spPr>
            <a:xfrm>
              <a:off x="1396999" y="2963333"/>
              <a:ext cx="0" cy="3369734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1593CAF4-C1AF-2F47-A8A0-932664D22232}"/>
                </a:ext>
              </a:extLst>
            </p:cNvPr>
            <p:cNvSpPr/>
            <p:nvPr/>
          </p:nvSpPr>
          <p:spPr>
            <a:xfrm>
              <a:off x="1803399" y="2269067"/>
              <a:ext cx="685800" cy="100753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Hash</a:t>
              </a:r>
            </a:p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Function</a:t>
              </a:r>
            </a:p>
          </p:txBody>
        </p: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60854F7D-447C-1B40-A075-3B4D7CEF5EB5}"/>
                </a:ext>
              </a:extLst>
            </p:cNvPr>
            <p:cNvCxnSpPr>
              <a:cxnSpLocks/>
            </p:cNvCxnSpPr>
            <p:nvPr/>
          </p:nvCxnSpPr>
          <p:spPr>
            <a:xfrm>
              <a:off x="2150533" y="1749287"/>
              <a:ext cx="0" cy="51978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197870A5-C77C-B148-AF06-34A81CC7E984}"/>
                </a:ext>
              </a:extLst>
            </p:cNvPr>
            <p:cNvCxnSpPr>
              <a:cxnSpLocks/>
            </p:cNvCxnSpPr>
            <p:nvPr/>
          </p:nvCxnSpPr>
          <p:spPr>
            <a:xfrm>
              <a:off x="2150533" y="3285068"/>
              <a:ext cx="0" cy="29633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045AEC0B-1228-F448-8251-C064DD047C1C}"/>
                </a:ext>
              </a:extLst>
            </p:cNvPr>
            <p:cNvSpPr txBox="1"/>
            <p:nvPr/>
          </p:nvSpPr>
          <p:spPr>
            <a:xfrm>
              <a:off x="1947333" y="3564467"/>
              <a:ext cx="4251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XX</a:t>
              </a:r>
            </a:p>
          </p:txBody>
        </p: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3197B2F7-DDC7-394E-A82C-7361A0F31E88}"/>
                </a:ext>
              </a:extLst>
            </p:cNvPr>
            <p:cNvGrpSpPr/>
            <p:nvPr/>
          </p:nvGrpSpPr>
          <p:grpSpPr>
            <a:xfrm>
              <a:off x="2997200" y="5190067"/>
              <a:ext cx="1193802" cy="462464"/>
              <a:chOff x="2531533" y="4936067"/>
              <a:chExt cx="1193802" cy="462464"/>
            </a:xfrm>
          </p:grpSpPr>
          <p:sp>
            <p:nvSpPr>
              <p:cNvPr id="106" name="Freeform 105">
                <a:extLst>
                  <a:ext uri="{FF2B5EF4-FFF2-40B4-BE49-F238E27FC236}">
                    <a16:creationId xmlns:a16="http://schemas.microsoft.com/office/drawing/2014/main" id="{48BEEB50-C29F-E543-AFCB-54873D52DD58}"/>
                  </a:ext>
                </a:extLst>
              </p:cNvPr>
              <p:cNvSpPr/>
              <p:nvPr/>
            </p:nvSpPr>
            <p:spPr>
              <a:xfrm>
                <a:off x="2531533" y="4936067"/>
                <a:ext cx="1193802" cy="423333"/>
              </a:xfrm>
              <a:custGeom>
                <a:avLst/>
                <a:gdLst>
                  <a:gd name="connsiteX0" fmla="*/ 0 w 1035693"/>
                  <a:gd name="connsiteY0" fmla="*/ 12329 h 406857"/>
                  <a:gd name="connsiteX1" fmla="*/ 406880 w 1035693"/>
                  <a:gd name="connsiteY1" fmla="*/ 12329 h 406857"/>
                  <a:gd name="connsiteX2" fmla="*/ 517847 w 1035693"/>
                  <a:gd name="connsiteY2" fmla="*/ 147948 h 406857"/>
                  <a:gd name="connsiteX3" fmla="*/ 641143 w 1035693"/>
                  <a:gd name="connsiteY3" fmla="*/ 12329 h 406857"/>
                  <a:gd name="connsiteX4" fmla="*/ 1035693 w 1035693"/>
                  <a:gd name="connsiteY4" fmla="*/ 0 h 406857"/>
                  <a:gd name="connsiteX5" fmla="*/ 776770 w 1035693"/>
                  <a:gd name="connsiteY5" fmla="*/ 406857 h 406857"/>
                  <a:gd name="connsiteX6" fmla="*/ 135627 w 1035693"/>
                  <a:gd name="connsiteY6" fmla="*/ 394528 h 406857"/>
                  <a:gd name="connsiteX7" fmla="*/ 0 w 1035693"/>
                  <a:gd name="connsiteY7" fmla="*/ 12329 h 4068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35693" h="406857">
                    <a:moveTo>
                      <a:pt x="0" y="12329"/>
                    </a:moveTo>
                    <a:lnTo>
                      <a:pt x="406880" y="12329"/>
                    </a:lnTo>
                    <a:lnTo>
                      <a:pt x="517847" y="147948"/>
                    </a:lnTo>
                    <a:lnTo>
                      <a:pt x="641143" y="12329"/>
                    </a:lnTo>
                    <a:lnTo>
                      <a:pt x="1035693" y="0"/>
                    </a:lnTo>
                    <a:lnTo>
                      <a:pt x="776770" y="406857"/>
                    </a:lnTo>
                    <a:lnTo>
                      <a:pt x="135627" y="394528"/>
                    </a:lnTo>
                    <a:lnTo>
                      <a:pt x="0" y="1232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7F72572E-300B-C547-A936-D934F38DF12D}"/>
                  </a:ext>
                </a:extLst>
              </p:cNvPr>
              <p:cNvSpPr txBox="1"/>
              <p:nvPr/>
            </p:nvSpPr>
            <p:spPr>
              <a:xfrm>
                <a:off x="2904067" y="5029199"/>
                <a:ext cx="5229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==?</a:t>
                </a:r>
              </a:p>
            </p:txBody>
          </p:sp>
        </p:grpSp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EECE5EA2-94E4-2045-ADF8-F1D11BF4D17E}"/>
                </a:ext>
              </a:extLst>
            </p:cNvPr>
            <p:cNvCxnSpPr>
              <a:cxnSpLocks/>
            </p:cNvCxnSpPr>
            <p:nvPr/>
          </p:nvCxnSpPr>
          <p:spPr>
            <a:xfrm>
              <a:off x="3920066" y="4758268"/>
              <a:ext cx="0" cy="44873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id="{645E2AB2-9C3E-9E4A-B92C-3A8737C55404}"/>
                </a:ext>
              </a:extLst>
            </p:cNvPr>
            <p:cNvCxnSpPr>
              <a:cxnSpLocks/>
            </p:cNvCxnSpPr>
            <p:nvPr/>
          </p:nvCxnSpPr>
          <p:spPr>
            <a:xfrm>
              <a:off x="1617133" y="1761067"/>
              <a:ext cx="0" cy="3158067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>
              <a:extLst>
                <a:ext uri="{FF2B5EF4-FFF2-40B4-BE49-F238E27FC236}">
                  <a16:creationId xmlns:a16="http://schemas.microsoft.com/office/drawing/2014/main" id="{F11918C5-1EF6-9344-A12B-BEF3E1A13429}"/>
                </a:ext>
              </a:extLst>
            </p:cNvPr>
            <p:cNvCxnSpPr>
              <a:cxnSpLocks/>
            </p:cNvCxnSpPr>
            <p:nvPr/>
          </p:nvCxnSpPr>
          <p:spPr>
            <a:xfrm>
              <a:off x="1608667" y="4900683"/>
              <a:ext cx="164253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E05EA4F2-98B8-EB47-BAF8-0F94D8B9F44D}"/>
                </a:ext>
              </a:extLst>
            </p:cNvPr>
            <p:cNvCxnSpPr>
              <a:cxnSpLocks/>
            </p:cNvCxnSpPr>
            <p:nvPr/>
          </p:nvCxnSpPr>
          <p:spPr>
            <a:xfrm>
              <a:off x="3242733" y="4907091"/>
              <a:ext cx="0" cy="30837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7C53DFC4-A709-2B42-9F9B-FD6A9FA54766}"/>
                </a:ext>
              </a:extLst>
            </p:cNvPr>
            <p:cNvCxnSpPr>
              <a:cxnSpLocks/>
            </p:cNvCxnSpPr>
            <p:nvPr/>
          </p:nvCxnSpPr>
          <p:spPr>
            <a:xfrm>
              <a:off x="5554133" y="4766735"/>
              <a:ext cx="0" cy="1591732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D8A8C1E2-A238-7746-853F-15824976743F}"/>
                </a:ext>
              </a:extLst>
            </p:cNvPr>
            <p:cNvSpPr txBox="1"/>
            <p:nvPr/>
          </p:nvSpPr>
          <p:spPr>
            <a:xfrm>
              <a:off x="5554133" y="4885268"/>
              <a:ext cx="620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Data</a:t>
              </a:r>
            </a:p>
          </p:txBody>
        </p: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14B083B3-6D81-5644-84A5-E6DE780C6308}"/>
                </a:ext>
              </a:extLst>
            </p:cNvPr>
            <p:cNvCxnSpPr>
              <a:cxnSpLocks/>
            </p:cNvCxnSpPr>
            <p:nvPr/>
          </p:nvCxnSpPr>
          <p:spPr>
            <a:xfrm>
              <a:off x="3513667" y="5613401"/>
              <a:ext cx="0" cy="279399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992BBCE6-0117-F843-971B-F5B4ED41FD96}"/>
                </a:ext>
              </a:extLst>
            </p:cNvPr>
            <p:cNvSpPr txBox="1"/>
            <p:nvPr/>
          </p:nvSpPr>
          <p:spPr>
            <a:xfrm>
              <a:off x="3301999" y="5850468"/>
              <a:ext cx="4363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hit</a:t>
              </a:r>
            </a:p>
          </p:txBody>
        </p:sp>
        <p:cxnSp>
          <p:nvCxnSpPr>
            <p:cNvPr id="124" name="Straight Arrow Connector 123">
              <a:extLst>
                <a:ext uri="{FF2B5EF4-FFF2-40B4-BE49-F238E27FC236}">
                  <a16:creationId xmlns:a16="http://schemas.microsoft.com/office/drawing/2014/main" id="{EE321404-14CB-E445-8EC3-5ADFBBACCF7A}"/>
                </a:ext>
              </a:extLst>
            </p:cNvPr>
            <p:cNvCxnSpPr>
              <a:cxnSpLocks/>
            </p:cNvCxnSpPr>
            <p:nvPr/>
          </p:nvCxnSpPr>
          <p:spPr>
            <a:xfrm>
              <a:off x="1388533" y="6340016"/>
              <a:ext cx="415713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Arrow Connector 128">
              <a:extLst>
                <a:ext uri="{FF2B5EF4-FFF2-40B4-BE49-F238E27FC236}">
                  <a16:creationId xmlns:a16="http://schemas.microsoft.com/office/drawing/2014/main" id="{3B2AF6A3-D41C-A54D-BCE3-EB176F6171A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58333" y="2971800"/>
              <a:ext cx="33866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787E6CAF-9D34-5648-B715-C96E5ECC6197}"/>
                </a:ext>
              </a:extLst>
            </p:cNvPr>
            <p:cNvSpPr/>
            <p:nvPr/>
          </p:nvSpPr>
          <p:spPr>
            <a:xfrm>
              <a:off x="1579375" y="1724677"/>
              <a:ext cx="67681" cy="8140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0A6476EC-AFB2-6246-BEB9-25877BA62C9B}"/>
              </a:ext>
            </a:extLst>
          </p:cNvPr>
          <p:cNvSpPr txBox="1"/>
          <p:nvPr/>
        </p:nvSpPr>
        <p:spPr>
          <a:xfrm>
            <a:off x="7269480" y="5934670"/>
            <a:ext cx="31851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Miss: Read data from MM into cache (overwrite that cache location)</a:t>
            </a:r>
          </a:p>
        </p:txBody>
      </p:sp>
    </p:spTree>
    <p:extLst>
      <p:ext uri="{BB962C8B-B14F-4D97-AF65-F5344CB8AC3E}">
        <p14:creationId xmlns:p14="http://schemas.microsoft.com/office/powerpoint/2010/main" val="3493933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5121</TotalTime>
  <Words>4984</Words>
  <Application>Microsoft Office PowerPoint</Application>
  <PresentationFormat>Widescreen</PresentationFormat>
  <Paragraphs>1182</Paragraphs>
  <Slides>71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71</vt:i4>
      </vt:variant>
    </vt:vector>
  </HeadingPairs>
  <TitlesOfParts>
    <vt:vector size="77" baseType="lpstr">
      <vt:lpstr>ＭＳ Ｐゴシック</vt:lpstr>
      <vt:lpstr>Arial</vt:lpstr>
      <vt:lpstr>Calibri</vt:lpstr>
      <vt:lpstr>Cambria Math</vt:lpstr>
      <vt:lpstr>Courier</vt:lpstr>
      <vt:lpstr>Office Theme</vt:lpstr>
      <vt:lpstr>More on Caches Part 1: Cache Design</vt:lpstr>
      <vt:lpstr>Outline</vt:lpstr>
      <vt:lpstr>Cache Basics</vt:lpstr>
      <vt:lpstr>Cache Blocks</vt:lpstr>
      <vt:lpstr>Cache Blocks Example</vt:lpstr>
      <vt:lpstr>Cache Blocks Example</vt:lpstr>
      <vt:lpstr>Cache Design Questions</vt:lpstr>
      <vt:lpstr>Cache Memory</vt:lpstr>
      <vt:lpstr>Example: LC-3 Cache Memory</vt:lpstr>
      <vt:lpstr>Cache: Hash Function</vt:lpstr>
      <vt:lpstr>Example: LC-3 Cache Memory</vt:lpstr>
      <vt:lpstr>PowerPoint Presentation</vt:lpstr>
      <vt:lpstr>More on Caches Part 2: More Cache Design</vt:lpstr>
      <vt:lpstr>Outline</vt:lpstr>
      <vt:lpstr>Direct Mapped Cache</vt:lpstr>
      <vt:lpstr>Placement Policy</vt:lpstr>
      <vt:lpstr>Two-Way Set Associative Cache</vt:lpstr>
      <vt:lpstr>Placement Policy: Tradeoffs</vt:lpstr>
      <vt:lpstr>Addressing in Cache</vt:lpstr>
      <vt:lpstr>Replacement Policy</vt:lpstr>
      <vt:lpstr>LRU Replacement</vt:lpstr>
      <vt:lpstr>Other Replacement Policies</vt:lpstr>
      <vt:lpstr>Write Policy</vt:lpstr>
      <vt:lpstr>PowerPoint Presentation</vt:lpstr>
      <vt:lpstr>More on Caches Part 3: Multilevel Caches and Virtual Memory</vt:lpstr>
      <vt:lpstr>Outline</vt:lpstr>
      <vt:lpstr>Multi-Level Caches</vt:lpstr>
      <vt:lpstr>Cache Access Time Examples</vt:lpstr>
      <vt:lpstr>Cache Access Time Examples</vt:lpstr>
      <vt:lpstr>Virtual Memory</vt:lpstr>
      <vt:lpstr>Working Set and Thrashing</vt:lpstr>
      <vt:lpstr>Virtual Machines</vt:lpstr>
      <vt:lpstr>PowerPoint Presentation</vt:lpstr>
      <vt:lpstr>More on Caches Part 4: Multiprocessor Caches: Cache Coherence</vt:lpstr>
      <vt:lpstr>Outline</vt:lpstr>
      <vt:lpstr>Symmetric Multiprocessor (Uniform Memory Access [UMA] Architecture)</vt:lpstr>
      <vt:lpstr>Symmetric Multiprocessor (Uniform Memory Access [UMA] Architecture)</vt:lpstr>
      <vt:lpstr>Symmetric Multiprocessor (Uniform Memory Access [UMA] Architecture)</vt:lpstr>
      <vt:lpstr>Symmetric Multiprocessor (Uniform Memory Access [UMA] Architecture)</vt:lpstr>
      <vt:lpstr>Symmetric Multiprocessor (Uniform Memory Access [UMA] Architecture)</vt:lpstr>
      <vt:lpstr>Symmetric Multiprocessor (Uniform Memory Access [UMA] Architecture)</vt:lpstr>
      <vt:lpstr>Cache Coherence</vt:lpstr>
      <vt:lpstr>Symmetric Multiprocessor (Uniform Memory Access [UMA] Architecture)</vt:lpstr>
      <vt:lpstr>Symmetric Multiprocessor (Uniform Memory Access [UMA] Architecture)</vt:lpstr>
      <vt:lpstr>Symmetric Multiprocessor (Uniform Memory Access [UMA] Architecture)</vt:lpstr>
      <vt:lpstr>Symmetric Multiprocessor (Uniform Memory Access [UMA] Architecture)</vt:lpstr>
      <vt:lpstr>Symmetric Multiprocessor (Uniform Memory Access [UMA] Architecture)</vt:lpstr>
      <vt:lpstr>Cache Coherence</vt:lpstr>
      <vt:lpstr>Symmetric Multiprocessor (Uniform Memory Access [UMA] Architecture)</vt:lpstr>
      <vt:lpstr>Symmetric Multiprocessor (Uniform Memory Access [UMA] Architecture)</vt:lpstr>
      <vt:lpstr>Symmetric Multiprocessor (Uniform Memory Access [UMA] Architecture)</vt:lpstr>
      <vt:lpstr>Symmetric Multiprocessor (Uniform Memory Access [UMA] Architecture)</vt:lpstr>
      <vt:lpstr>Symmetric Multiprocessor (Uniform Memory Access [UMA] Architecture)</vt:lpstr>
      <vt:lpstr>Cache Coherence: Issues</vt:lpstr>
      <vt:lpstr>PowerPoint Presentation</vt:lpstr>
      <vt:lpstr>More on Caches Part 5: Multiprocessor Caches: False Sharing</vt:lpstr>
      <vt:lpstr>Outline</vt:lpstr>
      <vt:lpstr>Parallel Dot Product</vt:lpstr>
      <vt:lpstr>False Sharing</vt:lpstr>
      <vt:lpstr>False Sharing</vt:lpstr>
      <vt:lpstr>False Sharing</vt:lpstr>
      <vt:lpstr>False Sharing</vt:lpstr>
      <vt:lpstr>False Sharing</vt:lpstr>
      <vt:lpstr>False Sharing</vt:lpstr>
      <vt:lpstr>False Sharing</vt:lpstr>
      <vt:lpstr>False Sharing</vt:lpstr>
      <vt:lpstr>False Sharing</vt:lpstr>
      <vt:lpstr>Observations</vt:lpstr>
      <vt:lpstr>Solutions</vt:lpstr>
      <vt:lpstr>Revised Parallel Dot Product</vt:lpstr>
      <vt:lpstr>Things You Should Know About Caches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 what happens when I type % a.out &lt;return&gt; ?</dc:title>
  <dc:creator>Richard Fujimoto</dc:creator>
  <cp:lastModifiedBy>Cherry, Elizabeth</cp:lastModifiedBy>
  <cp:revision>368</cp:revision>
  <cp:lastPrinted>2014-09-10T13:46:02Z</cp:lastPrinted>
  <dcterms:created xsi:type="dcterms:W3CDTF">2011-08-30T03:26:13Z</dcterms:created>
  <dcterms:modified xsi:type="dcterms:W3CDTF">2020-11-09T21:05:13Z</dcterms:modified>
</cp:coreProperties>
</file>