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538" r:id="rId2"/>
    <p:sldId id="539" r:id="rId3"/>
    <p:sldId id="540" r:id="rId4"/>
    <p:sldId id="527" r:id="rId5"/>
    <p:sldId id="535" r:id="rId6"/>
    <p:sldId id="536" r:id="rId7"/>
    <p:sldId id="537" r:id="rId8"/>
    <p:sldId id="528" r:id="rId9"/>
    <p:sldId id="545" r:id="rId10"/>
    <p:sldId id="546" r:id="rId11"/>
    <p:sldId id="547" r:id="rId12"/>
    <p:sldId id="548" r:id="rId13"/>
    <p:sldId id="549" r:id="rId14"/>
    <p:sldId id="550" r:id="rId15"/>
    <p:sldId id="555" r:id="rId16"/>
    <p:sldId id="554" r:id="rId17"/>
    <p:sldId id="544" r:id="rId18"/>
    <p:sldId id="551" r:id="rId19"/>
    <p:sldId id="552" r:id="rId20"/>
    <p:sldId id="529" r:id="rId21"/>
    <p:sldId id="541" r:id="rId22"/>
    <p:sldId id="542" r:id="rId23"/>
    <p:sldId id="553" r:id="rId24"/>
    <p:sldId id="54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3"/>
    <p:restoredTop sz="95541" autoAdjust="0"/>
  </p:normalViewPr>
  <p:slideViewPr>
    <p:cSldViewPr snapToGrid="0" snapToObjects="1">
      <p:cViewPr varScale="1">
        <p:scale>
          <a:sx n="64" d="100"/>
          <a:sy n="64" d="100"/>
        </p:scale>
        <p:origin x="101" y="10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30T22:02:58.61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1E77A97-8EC1-4551-BE45-DB897CFBC1E5}" emma:medium="tactile" emma:mode="ink">
          <msink:context xmlns:msink="http://schemas.microsoft.com/ink/2010/main" type="inkDrawing" rotatedBoundingBox="7426,6512 13270,6453 13281,7623 7438,7682" hotPoints="7777,6854 10520,6413 13126,6786 13187,7493 12272,7643 7715,7450" semanticType="enclosure" shapeName="Hexagon"/>
        </emma:interpretation>
      </emma:emma>
    </inkml:annotationXML>
    <inkml:trace contextRef="#ctx0" brushRef="#br0">5751 308 555 0,'-10'-10'154'15,"-4"-2"40"-15,7 14-171 16,-3 1 6-16,-4 2-25 16,-5 2 4-16,0-3-9 15,-5-3 9-15,-4 1-8 0,-8-5 16 16,-2-4-4-16,-11 0 15 15,-1-5-5-15,-10-2 11 16,4-2-15-16,-9-3 5 16,2 7-15-16,-2-7 5 15,2 5-13-15,-8 2 8 16,7 2-11-16,-13 0 8 16,4 3-8-16,-12-5 8 15,7 10-8-15,-11-5 11 16,11 0-8-16,-4 0 11 15,15 4-9-15,-11-10 11 16,11 5-11-16,-13-4 8 16,9 0-11-16,-15-2 10 15,8 2-10-15,-8 3 10 16,9 2-7-16,-12 0 9 16,9 2-8-16,-10 2 7 0,7 1-9 15,-9 2 6-15,11 2-9 16,-7 1 8-16,5-1-9 15,-2 1 9-15,11 1-9 16,-9 1 8-16,10-2-9 16,-6-1 9-16,8 1-8 15,-11 1 10-15,13-1-7 0,-10 4 9 16,11 7-11-16,-10-2 8 16,14 2-10-16,-10-2 9 15,10 0-9-15,-10-1 10 16,8-1-10-16,-10 2 10 15,14 0-11-15,-13 4 10 16,13-6-10-16,-5 13 9 16,10-13-8-16,-9-1 9 15,12-4-9-15,-8 10 9 16,10-15-8-16,-10 7 9 16,10 4-12-16,-10-6 11 15,15-2-9-15,-13 4 9 16,13 5-11-16,-9-5 11 15,10 5-10-15,-8 6 8 16,11-6-8-16,-9-7 11 16,14-1-11-16,-3 8 11 0,6-5-9 15,-1-2 8-15,5 5-9 16,-6 9 9-16,3-15-10 16,-6 13 9-16,4 4-10 15,-1 6 10-15,3-3-10 16,-1 11 10-16,6-9-9 15,1 5 10-15,2-3-9 0,4 5 9 16,3-6-9-16,3 4 8 16,4-5-9-16,7 7 6 15,3-5-7-15,9 5 9 16,5-2-9-16,7 4 9 16,3-6-8-16,11 2 9 15,0-10-9-15,10 3 11 16,2-12-8-16,18 4 9 15,-5-13-8-15,13-1 11 16,0-4-10-16,9-1 10 16,-9-6-10-16,12 6 11 15,-6-3-12-15,10 5 11 16,-4 4-11-16,7 1 11 16,-11 2-11-16,4 3 9 15,-12-9-9-15,5-7 7 16,-6 9-9-16,6-12 9 0,-7-1-8 15,7 11 9-15,-9 4-8 16,6-11 8-16,-6 17-8 16,4-3 7-16,-10-4-9 15,8-1 9-15,-10 7-10 16,8-7 10-16,-6-1-10 16,13 3 10-16,-12 1-10 0,6-10 9 15,-9 6-9 1,6 5 9-16,-11-8-9 0,7 0 9 15,-3 14-8-15,5-5 9 16,-6-2-9-16,8 4 8 16,-2 5-8-16,2-12 7 15,-1 3-7-15,11 5 10 16,-8-1-8-16,4-11 9 16,-7 6-8-16,3 6 9 15,-15-13-11-15,5 1 9 16,-6 9-9-16,6-6 8 15,-14-6-8-15,12 12 9 16,-5 0-10-16,9-9 10 16,-5 6-9-16,10 4 8 15,-9-6-9-15,9-2 9 16,-12 0-10-16,10 0 10 16,-10-5-8-16,10 2 8 0,-8 3-7 15,12 6 9-15,-11 1-9 16,9-1 8-16,-9-3-8 15,9-3 8-15,-5-2-10 16,9-1 11-16,-17-4-11 16,8 3 8-16,-5 1-8 0,8-2 8 15,-7-4-9 1,15 2 9-16,-8-7-9 0,9-1 9 16,-12 3-9-16,8 1 8 15,-12-4-8-15,8 3 9 16,-10 5-10-16,-1-16 12 15,-12 1-12-15,-6-6 12 16,-8-1-12-16,-3-14 12 16,-8 4-10-16,-3-9 10 15,2 7-11-15,-8-15 12 16,-5 10-12-16,-4-6 12 16,-1 8-9-16,-8-1 11 15,0 9-10-15,-7 2 10 16,-2 4-11-16,-10 2 7 15,-3 3-10-15,-15-1 6 16,-1 12-8-16,-16 3 5 16,6 3-13-16,-9 4-2 0,12 6-17 15,5-2-17-15,19-3-26 16,17-10-212-16,25-14 50 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30T22:15:54.42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67BB14F-37A7-42DC-98A6-3F6E0DFBED9C}" emma:medium="tactile" emma:mode="ink">
          <msink:context xmlns:msink="http://schemas.microsoft.com/ink/2010/main" type="inkDrawing" rotatedBoundingBox="7457,7874 13482,7763 13502,8882 7477,8993" hotPoints="13680,8346 10388,8847 7102,8305 10394,7805" semanticType="enclosure" shapeName="Ellipse"/>
        </emma:interpretation>
      </emma:emma>
    </inkml:annotationXML>
    <inkml:trace contextRef="#ctx0" brushRef="#br0">5373 280 682 0,'-24'-19'144'0,"3"-7"68"0,11 9-205 16,5 0-3-16,5 5-4 15,-4-2-1-15,-3 2-2 16,-5 0 0-16,-9-2 4 15,-10 2 2-15,-10 1 2 16,-11 6 3-16,-2-2 0 0,-11 5 1 16,1-3 1-16,-12 3 3 15,1-6 0-15,-20-1 5 16,3-5 1-16,-15-1 3 16,7 1-4-16,-9 2-1 15,7 3-5-15,-17 4-1 16,10 7-6-16,-16-4 1 15,6-3 0-15,-7 5 4 16,11 2 2-16,-16 1 3 16,17-1-2-16,-19 5-1 15,13-4-4-15,-6 1-3 16,19-3-2-16,-12 3-1 16,18-4 0-16,-11 2 0 15,10-6 3-15,-12 4 1 16,17 0 1-16,-10 2 2 15,17 1-3-15,-11 1 0 16,20-3-4-16,-12 1 1 16,13 0-2-16,-10 1 0 0,14 1 0 15,-12 3 0-15,19 3-1 16,-7 2 2-16,12 0-1 16,-5 6 0-16,12-8-1 15,-9-1 4-15,11-1 0 16,-6 1 0-16,11-4 1 0,-12 2 1 15,10 2-4-15,-5 6 0 16,8 3 1-16,-6 4-1 16,10 4-2-16,-9 5 1 15,9-2-2-15,-7 4 1 16,8-2-1-16,-5 4 1 16,15-9 0-16,-6 5 0 15,10-1 0-15,1-5 1 16,12 1 0-16,-1 0-2 15,8-8 2-15,5-1-2 16,7 4-1-16,1 5-1 16,4-4 1-16,8 11-1 15,4-7 0-15,9 2 2 16,7-8-1-16,10 5 1 16,1-12 1-16,22 8 0 0,-8-7-1 15,16-4 1-15,-5 1-1 16,18 1 0-16,-12-5 1 15,20 7 0-15,-9-1 0 16,21 6 1-16,-17-3-2 16,15 0 1-16,-13-1 0 15,13 1 0-15,-14-4 0 16,13 3 1-16,-15-1 0 16,17 2-1-16,-17-1 1 0,11 1-1 15,-5-6 0 1,10 4 0-16,-12-5 1 0,18-2-2 15,-15 0 2-15,10-4-1 16,-15-6 1-16,12-1-2 16,-11-5 2-16,11-1-1 15,-8 3 0-15,17 2 0 16,-19-5 1-16,6 4 0 16,-11 3 0-16,5-4 0 15,-16-2 0-15,15 8-1 16,-10-1 0-16,18 0-1 15,-13 2 1-15,14 2 0 16,-7-6 0-16,9-1 0 16,-15-2 0-16,12-3 0 15,-14 0 0-15,11-6 0 0,-11 4 1 16,9-9 0-16,-7 2-1 16,10-3 1-16,-10 1-2 15,10-5 1-15,-8 9 0 16,6-9 1-16,-13 2-1 15,10-8 1-15,-17 1-1 16,7-3 1-16,-16 4 0 0,0 3 0 16,-19 1 0-16,-5-2 1 15,-21-3 2-15,-17 0 2 16,-19-11 1-16,-26-4 1 16,-21-8 0-16,-20 0 0 15,-8 1-5-15,-18-1 0 16,12 13-4-16,-1 4-3 15,16 11-8-15,2 6-22 16,24 8-19-16,-6 1-239 16,7 6 55-16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30T22:15:56.37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135F200-254B-4E1E-B370-175BD65DD63E}" emma:medium="tactile" emma:mode="ink">
          <msink:context xmlns:msink="http://schemas.microsoft.com/ink/2010/main" type="inkDrawing" rotatedBoundingBox="23042,7753 29173,7693 29183,8699 23052,8759" hotPoints="29456,8268 26094,8765 22731,8271 26093,7775" semanticType="enclosure" shapeName="Ellipse"/>
        </emma:interpretation>
      </emma:emma>
    </inkml:annotationXML>
    <inkml:trace contextRef="#ctx0" brushRef="#br0">5636 232 535 0,'-8'-5'242'0,"-13"-7"-12"0,0 5-106 15,-3 4-106-15,1 3-12 16,-9 0-5-16,-1-2 2 16,-7 2-3-16,0-5 2 15,-12 0 7-15,2-2 6 16,-14 0 6-16,4 2 8 15,-16 1 2-15,6 1-2 16,-16-2-3-16,5 1-2 16,-21-5-5-16,8-1-1 0,-18-5-6 15,8-5 1-15,-13-2-6 16,9 3-1-16,-20 0-4 16,11 3 3-16,-13 8-5 15,49 3 1 1,-1 1 3-16,-96 1-6 15,21 1 5-15,-11 5-3 16,16 1 3-16,34 3-4 16,15-7 4-16,-20 7-4 15,12-2 2-15,-20 5-3 16,17 2 5-16,-11 4-4 16,23-1 5-16,-12 1-2 15,26-2 5-15,-16 0-5 16,14-2 6-16,-7 3-6 15,14-1 4-15,-10 3-8 16,10-6 6-16,-16 6-8 16,11-5 8-16,-17 2-7 0,10 0 7 15,-16 5-6-15,19-2 4 16,-13 1-4-16,15-5 4 16,-7-1-4-16,19-1 4 15,-3 3-5-15,20 3 4 16,-1 5-3-16,12 3 4 15,3 9-4-15,11-4 4 0,1-1-5 16,27-6-5 0,1-1 5-16,7 26-7 15,14-6 7-15,22 12-4 16,19-3 7-16,28-9-5 16,11-2 9-16,16 1-6 15,-6-10 7-15,12 2-6 16,-17-12 6-16,9-2-6 15,-9-7 4-15,17-2-6 16,-9-4 6-16,18-6-5 16,-11-7 5-16,24 2-3 15,-12-8 3-15,21 1-4 16,-8 2 4-16,20 3-4 16,-17 0 3-16,25 2-4 0,-21 7 0 15,18-4 0 1,-19 2 6-16,16 5-4 0,-24-1 4 15,20 2 3-15,-24 3-1 16,11-2-4-16,-16-3 5 16,12 2-4-16,-23-2 3 15,20 1-4-15,-14 0 2 16,15-3-3-16,-15-4 3 0,15-3-4 16,-20-5 4-16,11 5-2 15,-23-8 4-15,12-2-3 16,-18 4 2-16,5-2-2 15,-13-3 2-15,8 4-6 16,-18 0 5-16,6-4-3 16,-16-3 4-16,3-3-5 15,-13-1 5-15,-2 1-4 16,-9 5 4-16,-5 1-2 16,-11-1 9-16,-4-1-5 15,-12 1 4-15,-5-4 2 16,-14-1 7-16,-7-8-6 15,-14-6 5-15,-20-7-6 16,-15 0-2-16,-16-7-8 0,-1 13 3 16,-20 4-7-1,3 7 4-15,-9 9-5 16,13 10-2-16,-16 4-23 0,20 4-7 16,-2 6-39-16,20 0-20 15,-12-7-237-15,10-17 56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30T22:04:17.49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9134D03-9000-4085-865E-770F5C3DC66E}" emma:medium="tactile" emma:mode="ink">
          <msink:context xmlns:msink="http://schemas.microsoft.com/ink/2010/main" type="inkDrawing" rotatedBoundingBox="19192,7110 19205,7050 19212,7051 19200,7112" shapeName="Other"/>
        </emma:interpretation>
      </emma:emma>
    </inkml:annotationXML>
    <inkml:trace contextRef="#ctx0" brushRef="#br0">0 61 226 0,'5'-16'33'0,"4"1"2"16,-11 8-66-16,4-2-34 15,-5 2 2-15,4 0-6 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30T22:15:46.14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44674F6-EE16-45C5-9153-6C5EAB7C8931}" emma:medium="tactile" emma:mode="ink">
          <msink:context xmlns:msink="http://schemas.microsoft.com/ink/2010/main" type="inkDrawing" rotatedBoundingBox="7384,8946 12790,8866 12807,10017 7401,10097" hotPoints="13018,9516 9966,9992 6926,9442 9979,8965" semanticType="enclosure" shapeName="Ellipse"/>
        </emma:interpretation>
      </emma:emma>
    </inkml:annotationXML>
    <inkml:trace contextRef="#ctx0" brushRef="#br0">5401 331 141 0,'1'-4'55'0,"-2"4"8"16,2-7-24-16,-1 2 28 0,-6-3 18 15,-5-1 30-15,-3 6 3 16,-10-3 10-16,-5 3-39 15,-8 1-15-15,-4-1-30 16,-16-4-4-16,3-2-19 16,-10 1 4-16,2-5-7 15,-12 3 6-15,6-7-5 16,-11 6 5-16,4-6-7 0,-6 8 5 16,5-1-8-1,-7 1 2-15,15 1-7 0,-13-4 3 16,9 0-7-16,-8-6 2 15,9 1-3-15,-12 3 2 16,14 0-5-16,-7 0 3 16,14 6-5-16,-11-1 4 15,14-1-5-15,-3 1 4 16,12 6-4-16,-7-1 5 16,7 2-5-16,-13-1 4 15,6 1-3-15,-8 1-1 16,6 1-3-16,-7 5 4 15,7 2-2-15,-6 3 3 16,6-1 0-16,-9-6 5 16,9-3-4-16,-5 4 5 15,4-6-6-15,-11 0 5 0,9 2-5 16,-11 0 4-16,7 0-5 16,-6 5 4-16,10-1-3 15,-6 3 4-15,11 0-4 16,-7 3 2-16,12 0-3 15,-1 4 5-15,1-5-6 16,-7 1 5-16,9-6-3 16,-9-1 4-16,4-5-6 0,-6 8 6 15,8-6-7-15,-10 12 5 16,10-4-3-16,-6 4 2 16,2-5-3-16,-2 11 4 15,24-11-1 1,1 0-3-16,-41 3 4 15,8-3-4-15,-4 0 5 16,7-4-5-16,14-1 5 16,7 3-3-16,-4-1 3 15,11 1-5-15,-6-4 5 16,6 1-5-16,-6 2 5 16,8 1-4-16,-9 5 4 15,10-5-2 1,2 2-5-16,-39 5 6 15,6 7-4-15,-6 4 2 0,2-1-1 16,23 4 1-16,7 2-2 16,-5 1 2-16,12-4-1 15,3 6 2-15,4-4-3 16,1 1 3-16,10-2-3 16,-1 7 2-16,5-9-3 15,2 2 2-15,7 2-4 16,7-2 5-16,3-4-4 15,11 6 4-15,3-9-3 0,16 5 3 16,0-10-3-16,14 3 5 16,3-8-3-16,15 1 5 15,-8-3-3-15,14 0 2 16,-5-2-4-16,13 4 5 16,-6 3-4-16,18 0 3 15,-6 2-3-15,17-7 4 16,-12 3-6-16,15 2 4 15,-15-3-4-15,10 0 4 16,-13 4-4-16,15 6 5 16,-21-12-5-16,14 11 4 15,-12-3-2-15,6-3 2 16,-14-5-3-16,15 9 4 16,-16-9-5-16,11 3 6 0,-11 0-4 15,10-3 6-15,-14-1-7 16,7 1 7-16,-13-4-6 15,9 4 4-15,-11 2-4 16,10-1 5-16,-9-1-5 16,13-3 4-16,-9-4-3 15,14 0 2-15,-10-4-2 16,8-3 2-16,-8 0-4 0,11 4 4 16,-15 1-4-16,7-3 3 15,-1 1-3-15,8 1 4 16,-12-7-5-16,12 1 5 15,-5 4-5-15,14 0 4 16,-12-2-4-16,12 1 4 16,-11 1-3-16,11-7 6 15,-16 0-1-15,6-5 4 16,-15-6-3-16,6-1 6 16,-16 0-7-16,4-14 1 15,-11 2-3-15,6-11 3 16,-16 0-4-16,-2-6 5 15,-15 8 0-15,-9-9 5 16,-12 9-5-16,-12-10 7 16,-9 3-7-16,-11-7 7 15,-6 9-7-15,-8-4 4 0,-1 13-8 16,-7 1 3 0,4 14-11-16,3 14-5 0,2 3-15 15,2 8-20-15,3 4-21 16,-3 13-18-16,-9-16-207 15,-11-14 58-15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30T22:15:47.81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52A7FA0-80E0-4519-8BCE-2D44852A1610}" emma:medium="tactile" emma:mode="ink">
          <msink:context xmlns:msink="http://schemas.microsoft.com/ink/2010/main" type="inkDrawing" rotatedBoundingBox="23071,8819 29470,8765 29478,9766 23079,9819" hotPoints="29727,9303 26078,9783 22436,9263 26084,8784" semanticType="enclosure" shapeName="Ellipse"/>
        </emma:interpretation>
      </emma:emma>
    </inkml:annotationXML>
    <inkml:trace contextRef="#ctx0" brushRef="#br0">5831 223 734 0,'-7'-23'166'0,"0"-1"65"15,9 14-218-15,-15-8-5 0,3 1-4 16,-16-2 5-16,-3 3 3 16,-16-8 8-16,-4 9 4 15,-18 3 3-15,1 5 0 16,-29 3 1-16,3 4-4 15,-18 4 4-15,6-1 0 16,-20-1 1-16,15 0-2 16,-21 1-3-16,11-1-7 15,-13-2-6-15,16 1-6 0,-22-2-2 16,13-3-1-16,-20 1 0 16,12-1 0-16,-14-4 0 15,16 2-1-15,-13-2 0 16,21 1-1-16,-19-2-1 15,18 8 2-15,-14-1-1 16,18 4 0-16,-13-1 0 16,14 4 0-16,-21-3-1 15,17 2 0-15,-8 3 1 16,13-6 2-16,-14 4-3 16,22-1 2-16,-15-1 0 15,13-1-1-15,-11 2 0 16,18-1 0-16,-11 1-1 15,15 1 2-15,-7 9-3 16,9-2 2-16,-3 7 0 16,12 3 0-16,-3 6-2 15,10-6 3-15,-7 2-3 0,12 2 2 16,-2 7-1-16,13-8-1 16,1 2-1-16,23 4 1 15,5 2 0-15,12-10-1 16,9 13-1-16,11-3 2 15,13 12-2-15,9-5 1 16,20 8 0-16,9-3 4 16,21 9-2-16,3-9 2 0,21 1 1 15,-5-1-1-15,17-3-1 16,-9-13 0-16,13 0 0 16,-1-8 2-16,21-5 0 15,-10-9-1-15,17-4 1 16,-3-1 1-16,12-7-2 15,-12-1 1-15,22 1 0 16,-12 2 0-16,24-6-2 16,-19 6 3-16,25 1-1 15,-21 0 3-15,15 4 1 16,-24 3-1-16,16 2-1 16,-25-3 1-16,18 8-3 15,-61-11 1 1,2 1-1-16,107 3-2 0,-19-3 0 15,12 2 1 1,-24-4 0-16,-38 3 5 0,-20-5 1 16,9-1 2-16,-13 1 0 15,22-5-2-15,-10 2-3 16,14-5-2-16,-11 4-1 16,12-7-1-16,-15 4 0 0,12-5 0 15,-17 9 0 1,7-11 1-16,-15 4 1 0,8-7 0 15,-18 5 0-15,4-8 3 16,-17 5 0-16,-4-6 7 16,-24-1 4-16,-7-9 4 15,-25-2 1-15,-14-13 8 16,-27-6-6-16,-21-11-4 16,-15-4-5-16,-17-2-5 15,-4 12-6-15,-12-3-3 16,18 20-1-16,-6 6-6 15,10 8-7-15,-8 4-23 16,12 14-22-16,-19-3-47 16,5 6 432-16,-15-20-665 15,7-8 341-15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30T22:04:17.49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02D9857-6653-4585-B4B0-A1C20F288E68}" emma:medium="tactile" emma:mode="ink">
          <msink:context xmlns:msink="http://schemas.microsoft.com/ink/2010/main" type="inkDrawing" rotatedBoundingBox="19192,7110 19205,7050 19212,7051 19200,7112" shapeName="Other"/>
        </emma:interpretation>
      </emma:emma>
    </inkml:annotationXML>
    <inkml:trace contextRef="#ctx0" brushRef="#br0">0 61 226 0,'5'-16'33'0,"4"1"2"16,-11 8-66-16,4-2-34 15,-5 2 2-15,4 0-6 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30T22:15:38.59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EAF9E42-D8BF-474A-8DCB-F4618635B2CF}" emma:medium="tactile" emma:mode="ink">
          <msink:context xmlns:msink="http://schemas.microsoft.com/ink/2010/main" type="inkDrawing" rotatedBoundingBox="7593,10087 12650,9998 12667,10972 7610,11061" hotPoints="12721,10571 9841,11067 6953,10616 9834,10120" semanticType="enclosure" shapeName="Ellipse"/>
        </emma:interpretation>
      </emma:emma>
    </inkml:annotationXML>
    <inkml:trace contextRef="#ctx0" brushRef="#br0">4977 172 568 0,'-23'-9'189'0,"6"-3"24"16,-1 2-135-16,6 4-69 15,9 5-4-15,-6 1-5 16,-1 0-4-16,-1 1-7 16,-1-1 2-16,-14-1 0 15,-3-3 5-15,-11-1 6 16,-3-2 7-16,-16 0 7 16,0 0 4-16,-13 0 0 15,6 2-1-15,-19-5 1 16,9 3-4-16,-10-4-2 15,13 5-1-15,-18-1-3 16,13 3-4-16,-16-1-2 0,10 3-2 16,-18-5-2-16,12 2 0 15,-12-2 1-15,12 0 1 16,-12-1-2-16,10 2 3 16,-15 5-1-16,15 1 2 15,-19 1-2-15,16 5 3 0,0 1-4 16,12-2 3-1,-8 3-3-15,16-1 3 0,-6 2-5 16,8-2 4-16,-8 2-3 16,10-4 1-16,-10 3-2 15,10-2 3-15,-5 4-2 16,12-3 1-16,-4 7-1 16,10-4 2-16,-8 2-2 15,7-1 1-15,-5 2 0 16,7-6 1-16,-3 4-2 15,9-3 3-15,-6-1-3 16,9-2 2-16,-4 6-3 16,2-6 1-16,5 5-1 15,5-1 3-15,-3 0-4 16,5-2 3-16,-2-2-1 16,-3-4 2-16,-4 5-3 0,6-3 5 15,-8 2-3 1,8 2 2-16,-2 2-1 0,1 0 0 15,-5 1-3-15,4 2 2 16,-9 5-3-16,2-1 2 16,-7 5-2-16,12-2 2 15,-7 3-2-15,9-3 3 16,1 5-3-16,8-5 5 0,-4 4-4 16,8-4 2-16,-1 2-1 15,9-6 1-15,3 8-3 16,1-4 2-16,3 7-3 15,3-2 3-15,0 4-1 16,3-9-1-16,4 6-3 16,3-6 2-16,6 4-3 15,1-4 3-15,9 5-2 16,1-8 2-16,11 5 0 16,4-6 1-16,11 4-4 15,4-5 4-15,16 2-2 16,-1-6 1-16,18-1-1 15,-4-6 3-15,14 2 1 16,-3-1 2-16,14 1 1 16,-9-2 1-16,13-1-1 15,-16-4-1-15,13 1 0 0,-17-5 1 16,11 1-3-16,-13 2 2 16,16-1-1-16,-13 4 0 15,15-1 0-15,-14-5 3 16,12 5-3-16,-11-1 1 15,9-2-1-15,-12 1-2 16,16 5 1-16,-15-6 3 16,6 4-1-16,-12 2 3 0,0-2 0 15,-11 3 0-15,4 4-2 16,-7-1 2-16,5 0-3 16,-3 3 1-16,5-4-3 15,-5 2 2-15,10-2-3 16,-10-3 3-16,6-2-2 15,-8 0 1-15,9 0-1 16,-14 0 2-16,8 0-2 16,-13 4 1-16,6 1-1 15,-10-2 1-15,11-3-1 16,-9 0 1-16,7-2-2 16,-4-3 2-16,4 4-1 15,-9 1 2-15,5 0-3 0,-8 0 2 16,7 0 0-1,-11 0 1-15,7-4-2 0,-5 1 2 16,5-1 0-16,-7-1-1 16,4-2 0-16,-7 5 0 15,3-5 1-15,-3 4 4 16,-1-4-3-16,-2 2 2 16,4 0 0-16,-6 1 0 15,3 1-4-15,-5-1 2 0,1-4-2 16,-6 2 0-16,7-6-1 15,-6 2 3-15,4-4-2 16,-5 0 1-16,3-3 0 16,-9 1 3-16,1-6-3 15,-4-6 5-15,-4-1 0 16,-6 0 0-16,-7-15 1 16,-9 6-1-16,-14-7-3 15,-8 0 0-15,-11-12-4 16,-3 7 0-16,-13-9-3 15,3 14 5-15,-17-1-1 16,6 16 2-16,-12 8-3 16,11 10 2-16,-3 5-15 15,20 8-7-15,6 1-32 16,22 3 298-16,21-3-520 16,15-11 252-16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30T22:15:40.88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D0D2A51-4D60-4FBC-9CA2-533A826726C6}" emma:medium="tactile" emma:mode="ink">
          <msink:context xmlns:msink="http://schemas.microsoft.com/ink/2010/main" type="inkDrawing" rotatedBoundingBox="23496,9953 28734,9999 28724,11124 23486,11078" hotPoints="23613,10292 24742,9959 28602,10112 28789,10893 27338,11129 23863,10926" semanticType="enclosure" shapeName="Hexagon"/>
        </emma:interpretation>
      </emma:emma>
    </inkml:annotationXML>
    <inkml:trace contextRef="#ctx0" brushRef="#br0">5091 131 559 0,'1'-14'148'0,"-1"2"41"0,4 7-161 15,-2 5-13-15,-2-2-11 16,0 2-7-16,-4 2-4 16,-1-4 3-16,-7 2 3 15,-2 0 5-15,-10 3 2 16,-6 1 4-16,-9 4 3 16,-8-2 0-16,-15-1 3 15,0 0 3-15,-11-2 3 16,2-3-1-16,-14-1 5 15,7-1-5-15,-17 0 1 16,2-3-5-16,-16 2-4 16,12 1-2-16,-15-3-3 15,10-4-1-15,-19 0 0 16,15 1 1-16,-22-4-2 16,9 3 1-16,-6-3-2 15,16 3 1-15,-17 2-3 16,17 0 2-16,-12 2-2 0,5 3 1 15,-10-1-2-15,24-4 3 16,-14 2-1-16,16 1 0 16,-13-3-1-16,13 9 1 15,-12 2-1-15,11-4 0 16,1 1 0-16,12 1 2 0,-9-2-4 16,11 0 2-16,-3 5-1 15,6-8 1-15,4 10 1 16,15-4 2-16,-7 2 0 15,16 2-1-15,-2 7-1 16,6-2-1-16,-7 4-2 16,8 1 0-16,-16 2 0 15,2 2-1-15,-9 1 0 16,9-3-1-16,-5 2 1 16,10-4-2-16,-5 2 1 15,7-6-1-15,2 7 1 16,15-1 2-16,-3 7 1 15,13-2 1-15,1 8-2 16,7-5 1-16,-1 4-4 16,6 1 2-16,0-1-1 0,8 2 1 15,2-1-2-15,4-7 2 16,4 4-1-16,3-3-1 16,-1 0 0-16,4-4-2 15,3 9-3-15,1-6-1 16,11 4 0-16,1-5 1 15,4 1 1-15,1-5 3 16,12 6 2-16,-4-7-1 16,14-1 3-16,-5-3-1 0,9 1 2 15,-4-8-1-15,11 3 3 16,-4-1-2-16,14-1 1 16,-2-2-2-16,10 3 3 15,-6-5-4-15,15 4 1 16,-14-6 0-16,15 4 1 15,-8-5-2-15,11 1 3 16,-15-3-1-16,17 0 0 16,-15-1-1-16,8-3 2 15,-13 1-2-15,14-1 2 16,-12 1-2-16,11 3 3 16,-9 3-2-16,8 1 1 15,-11 3-2-15,9 0 3 16,-16-9-3-16,10 7 2 15,-11-3 0-15,4 1 1 0,-11 2-1 16,6 6 3-16,-11-6-2 16,8 4 2-16,-15-2-1 15,8 5 2-15,-5-5-3 16,10 6-1-16,-6-4-2 16,2 1 1-16,-8-4-2 15,10 2 0-15,-9-3 0 0,2-1 1 16,1-4-1-16,8 0 1 15,-11 0-2-15,5 0 3 16,-8-2-2-16,5 6 0 16,-9-3 1-16,7-2 1 15,-10 1-1-15,8 3 0 16,-11-3 0-16,2-2-1 16,-4 2 1-16,1-1 0 15,-1-5 0-15,6 1 0 16,1 0 0-16,1 0-1 15,-1-2 0-15,-3 0 1 16,-4 0-2-16,1 2 2 16,-1 0-1-16,1-2 0 15,-1 5 0-15,3 0 1 16,-2-1-2-16,0-1 1 16,1 3 0-16,1-4 1 15,-9-2-1-15,9 3 1 16,-8-3-1-16,6 0 1 0,0-1-2 15,11-4 2-15,-4-2-1 16,9-2 1-16,-9-5-2 16,2 1 1-16,-8 1 0 15,2-2 1-15,-4 4-1 0,1-6 2 16,-1 2-2 0,-1-3 2-16,-8-2 3 0,-5-5 3 15,-4 5 2-15,-6-8 1 16,-9-1-2-16,-9-7 3 15,-9 1-4-15,-15-11 1 16,-4 5-2-16,-8 4 1 16,-2 5-7-16,-5 5 1 15,9 13-4-15,-3 2-2 16,10 8-5-16,-1-1-7 16,6 5-8-16,1 2-14 15,12 2-14-15,-3 1-234 16,7-5 65-16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30T22:04:17.49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CAA79F7-4215-4806-85B4-0E573D1AA841}" emma:medium="tactile" emma:mode="ink">
          <msink:context xmlns:msink="http://schemas.microsoft.com/ink/2010/main" type="inkDrawing" rotatedBoundingBox="19192,7110 19205,7050 19212,7051 19200,7112" shapeName="Other"/>
        </emma:interpretation>
      </emma:emma>
    </inkml:annotationXML>
    <inkml:trace contextRef="#ctx0" brushRef="#br0">0 61 226 0,'5'-16'33'0,"4"1"2"16,-11 8-66-16,4-2-34 15,-5 2 2-15,4 0-6 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30T22:15:24.26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9358C83-91B3-43D4-B0E6-ABDD468845A2}" emma:medium="tactile" emma:mode="ink">
          <msink:context xmlns:msink="http://schemas.microsoft.com/ink/2010/main" type="inkDrawing" rotatedBoundingBox="23393,11140 28745,11112 28750,12111 23399,12139" hotPoints="28833,11786 25676,12123 22544,11598 25701,11261" semanticType="enclosure" shapeName="Ellipse"/>
        </emma:interpretation>
      </emma:emma>
    </inkml:annotationXML>
    <inkml:trace contextRef="#ctx0" brushRef="#br0">5020 103 272 0,'0'-4'102'0,"-1"2"15"0,1 6-78 15,-6-4 1-15,1 3-17 16,-5 1 14-16,-2-2-6 15,-7-2 16-15,3 1-6 16,-8-1 8-16,-2-1-17 16,-9-1 2-16,3 2-15 15,-8-2 7-15,0 0-11 16,-10-3 8-16,5 2-8 0,-14-4 4 16,0 0-8-16,-8-2 4 15,6 4-9-15,-10-2 4 16,6 4-7-16,-8 1 3 15,9 2-8-15,-7-2 6 16,9-1-7-16,-6-2 5 16,6-2-3-16,-14 0 5 15,9 2-4-15,-15-1 8 16,12 5-5-16,-12 1 5 16,11 3-7-16,-5-1 5 15,14 3-8-15,-9-2 7 16,11-1-8-16,-13-5 7 15,11-1-7-15,-9-1 7 16,2-5-6-16,-2 4 6 16,8 3-5-16,-9-2 7 0,13 1-5 15,-2 3 7-15,10 1-6 16,-6 0 5-16,6 3-7 16,-11-1 5-16,5 0-7 15,-3-2 5-15,4 1-5 16,-3-1 6-16,8-1-6 15,-12-1 7-15,4 4-6 16,1-2 7-16,6-2-8 0,-2 5 6 16,4 1-6-16,-5-6 6 15,-1 5-8-15,-4-3 8 16,3 0-7-16,-5 0 5 16,6 0-5-16,1 6 10 15,5-3-5-15,-7 4 9 16,12-2-5-16,-4 4 7 15,9-4-9-15,-4 4 5 16,7-2-10-16,-6 0 7 16,5-1-7-16,-7 0 7 15,3 1-8-15,-6-1 8 16,8 3-6-16,-8 2 3 16,6-3-5-16,-1 6 7 15,7 2-8-15,-7 1 7 16,3-2-6-16,-5 3 6 15,2-3-7-15,-6-3 7 0,9-1-7 16,2-4 7-16,5 7-8 16,-1-1 7-16,5-1-8 15,1 9 7-15,4 2-8 16,1-6 8-16,8 5-7 16,-1 6 8-16,4-4-6 15,-4 2 9-15,8 0-8 16,-6-3 7-16,5-3-6 0,1 1 5 15,8 3-7-15,-4-5 6 16,4 0-6-16,5 4 6 16,0-4-5-16,4-2 5 15,2 2-8-15,4 4 7 16,1-4-4-16,4-2 8 16,1 0-6-16,7 4 7 15,-1-9-5-15,3 4 8 16,3-2-9-16,7-1 9 15,-6 0-9-15,13 0 9 16,-1-7-9-16,8 2 9 16,-4-3-8-16,11 2 10 15,-8-5-9-15,11 5 9 16,-8 2-9-16,11-1 8 0,-12-3-10 16,11 4 9-16,-10-4-9 15,6-3 8-15,-5 0-8 16,9-2 8-16,-9-4-8 15,10 4 11-15,-13 2-7 16,10 1 8-16,-12 4-7 16,6 2 8-16,-8 0-11 15,9-8 10-15,-12 5-10 0,5-6 7 16,-9 0-8-16,11 3 7 16,-6 4-12-16,9-7 8 15,-1 5-8-15,8 2 7 16,-9-7-7-16,7 0 9 15,-7 7-6-15,8-7 6 16,-13-3-8-16,3 3 10 16,-8 0-8-16,7-2 10 15,-10 0-8-15,8 4 9 16,-5-4-8-16,7 2 7 16,-9-2-9-16,9 8 9 15,-5-6-9-15,6 6 6 16,-4-7-9-16,6-1 7 15,-3-1-8-15,5 3 7 16,-2-2-7-16,4 4 8 16,-11-6-7-16,6-5 5 15,-6 4-6-15,4-2 8 16,-5-1-9-16,10 1 8 0,-3 3-7 16,3-4 7-16,-7 6-7 15,10-3 7-15,-6 6-8 16,1-1 9-16,-4 6-7 15,0-10 6-15,-4 6-7 16,0-4 8-16,0 4-7 16,4-7 6-16,0 6-7 0,0-2 8 15,-2-3-8-15,4 4 7 16,-6 2-7-16,0-2 10 16,-6 0-7-16,8 5 9 15,-9-3-8-15,8-7 6 16,-8-4-9-16,5 6 8 15,-9-6-8-15,4 2 8 16,-7 5-7-16,6-3 8 16,-4-5-10-16,5-1 8 15,1-1-7-15,4-5 5 16,-3 3-7-16,6 0 7 16,-5 2-8-16,2-2 8 15,-8 2-6-15,2-2 6 16,-13 1-5-16,2-5 7 15,-11 3-7-15,-1-1 9 0,-6-3-7 16,1-2 8-16,-6-1-7 16,-2-6 9-16,-4 2-9 15,-6-5 7-15,-2 4-9 16,-5-1 5-16,-3 2-6 16,-7-2 6-16,1 4-7 0,-11 3 6 15,1-5-9-15,-14 7 5 16,2 4-9-16,-15-3 8 15,4 8-5-15,-9 7 9 16,4-3-3-16,0 3 8 16,15 3-8-16,-6-7 7 15,10 2-8-15,1 1 1 16,3-2-10-16,2 2-4 16,10-5-12-16,1 4-16 15,12 0-18-15,6 2-174 16,0-10-61-16,-4-33-45 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30T22:03:02.48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43C3EA2-BB03-44FA-9905-65C2176D42E7}" emma:medium="tactile" emma:mode="ink">
          <msink:context xmlns:msink="http://schemas.microsoft.com/ink/2010/main" type="inkDrawing" rotatedBoundingBox="17182,12241 17302,6537 18570,6564 18450,12268" hotPoints="18001,12738 17343,9375 17754,5973 18411,9336" semanticType="enclosure" shapeName="Ellipse"/>
        </emma:interpretation>
      </emma:emma>
    </inkml:annotationXML>
    <inkml:trace contextRef="#ctx0" brushRef="#br0">1087 676 550 0,'-5'0'109'0,"3"-2"56"0,4 0-165 15,-2-3-1-15,0-2 3 16,2-5-1-16,-6-5 0 16,-1-7 1-16,2-4 1 15,-6-7 5-15,-5 3 5 16,-5-8 9-16,0 5 4 16,-5-6 5-16,0 3-3 15,-4-2-2-15,9 7-7 0,-8-5-4 16,8 9-6-1,-1-1-2-15,5 3-3 0,-1-5-2 16,4 6-1-16,-2-5 0 16,2 9 1-16,-2 1-1 15,2 4-1-15,-7 8 2 16,0 7 0-16,-8 4 0 16,-4 7-1-16,-11 6 4 15,1 8 1-15,-8 10 1 16,6-2 2-16,0 3 1 15,5 3-2-15,-2-1-2 16,10-5-2-16,-2 11 0 16,-1-1-2-16,0 4 1 15,3-2 0-15,-2 16 2 0,2-3 0 16,3 18-1-16,1 4 1 16,1 22-1-16,8-1 0 15,0 16 0-15,5-13-1 16,1 14 1-16,6-12 1 15,0 10-1-15,5-15 0 16,0 22 4-16,3-12-1 0,3 15 0 16,2-8-1-16,4 26 1 15,4-19-4-15,3 15 0 16,-2-13-3-16,4 8 2 16,-2-21-1-16,-2 18 0 15,-1-23 0-15,1 16 1 16,-3-16 0-16,0 9 0 15,-4-19 0-15,2 12 0 16,-5-23 0-16,2 11 0 16,-1-19 0-16,3 10-1 15,-4-12 1-15,3 11-1 16,-3-15-1-16,2 8 0 16,-4-9 0-16,7 5 0 15,-2-7 1-15,2 5 0 16,-8-8-1-16,1 1 2 15,-5-8-1-15,-2 9 1 16,-1-6-2-16,1 5 1 16,-3-3 0-16,2 4-1 15,-1-13 0-15,2 2 0 0,6-10 1 16,1 3-1-16,4-7 1 16,-1 4 0-16,4-5 0 15,-3 1-1-15,3-3 0 16,-5-6 0-16,3-5 1 15,1 3-1-15,1-6 0 0,5-2 1 16,1-5-2-16,1-2 3 16,0-5 0-16,5 2-1 15,-5-5 1-15,5-1-1 16,-1 1 0-16,6-7 0 16,-8-6 0-16,8-4-1 15,-3-3 1-15,5-6-2 16,-5-2 2-16,9-7 0 15,-6-2 0-15,9-8 0 16,-5 0-1-16,5-11 0 16,-5 4 0-16,5-11 1 15,-9 6 0-15,4-15 0 16,-10 8-1-16,-3-11 0 16,-2 6 0-16,-3-16 0 15,-10 8 0-15,6-15 1 16,-3 12 1-16,-4-15 0 15,1 12 0-15,4-13 0 0,-4 11 0 16,0-12-1-16,0 14 0 16,1-6 2-16,2 13 0 15,-6-11-1-15,7 10 2 16,-4-16 0-16,-2 2-2 16,1-15-1-16,1 4 1 0,-3-11 0 15,1 18 0-15,-1-4 0 16,-7 12 4-16,-1-3 3 15,1 15 3-15,-2-8 0 16,0 6 2-16,0-4-2 16,2 9-2-16,0-9-4 15,-5 6-2-15,-1-8-1 16,6 3-1-16,0-7-1 16,-2 9 0-16,2-19 2 15,3 10-1-15,-1-10 0 16,1 6-1-16,-3-13 2 15,0 16 0-15,-4-3 0 16,-2 13 0-16,-4-12 4 16,5 15 0-16,4-12-1 15,3 1-2-15,3-17 2 16,9 9-4-16,-1-11-2 0,-3 11 2 16,2-9-1-16,-2 17 0 15,-3-10-1-15,-2 16 2 16,-2-10-1-16,-6 10 3 15,-3-8-1-15,-4 13 0 16,-4-5 0-16,0 16 0 0,3-1-2 16,-6 13-2-16,-6-4-40 15,-3 6 433-15,-19-21-689 16,-5 1 334-16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30T22:15:28.49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7E05A85-858A-42DF-9E02-2D56152B2270}" emma:medium="tactile" emma:mode="ink">
          <msink:context xmlns:msink="http://schemas.microsoft.com/ink/2010/main" type="inkDrawing" rotatedBoundingBox="7637,11159 12754,11111 12765,12300 7648,12348" hotPoints="12855,11765 10041,12262 7241,11689 10055,11192" semanticType="enclosure" shapeName="Ellipse"/>
        </emma:interpretation>
      </emma:emma>
    </inkml:annotationXML>
    <inkml:trace contextRef="#ctx0" brushRef="#br0">5082 268 516 0,'-21'-10'145'16,"-1"-4"42"-16,1 6-154 15,2 2-5-15,-2 5-14 16,-1-1-8-16,-8-5-8 16,1 4 6-16,-4 3-5 15,-3-4 9-15,-11-5-5 16,7 4 9-16,-13-12-2 15,-1-4 7-15,-10 2-4 0,9 5 5 16,-16 1-6 0,10 2 2-16,-8 3-6 0,5 2 3 15,-7-2-8-15,11 1 0 16,-8 0-5-16,4 2 6 16,-15-2-4-16,3 5 6 15,-14-1 0-15,7 4 4 16,-7-1-8-16,16 0 6 15,-4-1-7-15,7-3 4 0,-9-5-6 16,8-1 7-16,-13 0-6 16,9 1 5-16,-12 2-4 15,13 2 8-15,-8 1-3 16,11 3 5-16,-6-3-3 16,12 4 2-16,-7 0-7 15,11 4 4-15,-7-1-7 16,7 1 3-16,-6 1-5 15,6 0 6-15,-2 0-7 16,9 4 8-16,-9 0-7 16,15-3 6-16,-3-2-5 15,2-1 4-15,-2 1-5 16,13-1 7-16,-17-4-6 16,4 4 7-16,-5 0-5 15,6-1 6-15,-12 0-5 0,13 3 6 16,0 0-9-16,5-1 9 15,-2 1-3 1,8-2 8-16,-6-4-6 0,5 6 8 16,-2 0-7-16,4-5 1 15,4 5-6-15,1 2 2 16,-7-5-5-16,0-2 4 16,-5 7-7-16,-1-9 5 0,-6 7-5 15,7 0 4-15,-12 9-4 16,8-3 6-16,-4 11-5 15,4-3 6-15,-3 5-6 16,14-8 6-16,-3 6-8 16,6-11 7-16,-1 10-7 15,8-8 9-15,-3 5-8 16,7-3 7-16,-5 6-6 16,4-5 6-16,-6 3-8 15,2 1 6-15,1 5-6 16,4-3 6-16,-4 6-6 15,7-6 7-15,6 2-8 16,3-3 4-16,3 0-9 16,9-4 5-16,0 2-4 15,4 0 9-15,6 0-4 0,0-1 8 16,6-3-5-16,3 2 4 16,7-1-8-16,0 3 7 15,8 0-5-15,3-2 6 16,1 1-7-16,-4-5 8 15,11 1-6-15,-3-2 4 16,10 6-4-16,-2-3 4 16,12-1-5-16,-8 0 5 15,10 0-5-15,-9 0 6 0,9 1-5 16,-12 2 7-16,14-3-6 16,-13 2 6-16,4-2-8 15,-8-2 8-15,13 2-9 16,-8-1 7-16,10-2-8 15,0 1 8-15,8-2-6 16,-8-1 7-16,9 1-6 16,-11 1 6-16,7-3-5 15,-7-1 5-15,-1-2-8 16,-9-1 8-16,5 1-7 16,-5 0 7-16,7 0-8 15,-2 2 8-15,5 2-6 16,-2-7 6-16,6-4-6 15,-7 0 7-15,5-3-8 16,-10 0 7-16,6 1-4 16,-13 4 6-16,8 0-6 0,-6 2 6 15,8-2-8-15,-5 4 4 16,10-1-5-16,-10 2 6 16,6 0-4-16,-4 1 5 15,3-3-3-15,-8-3 3 16,9 0-6-16,-11 0 7 15,3 2-6-15,-3-2 6 0,6 3-7 16,-8-1 8-16,11 0-9 16,-4 1 9-16,3-3-11 15,-5 2 9-15,9-2-8 16,-7 0 7-16,5-5-6 16,-5 1 8-16,5-3-7 15,-4 2 7-15,1-5-6 16,-9 3 7-16,7-2-7 15,-9-1 6-15,9-4-3 16,-5 7 5-16,8-3-8 16,-3 1 6-16,2-8-7 15,-6 5 6-15,9-7-6 16,-9 0 6-16,4 3-6 16,-5-5 9-16,3-3-4 15,-7 3 7-15,6-3-4 0,-11-7 5 16,7 2-6-1,-12-4 2-15,5-7-5 16,-9 4 3-16,7-2-5 0,-6 1 4 16,3-1-4-16,-9 5-1 15,4-8-1-15,-6 5 6 16,-1-2-5-16,-6 3 4 0,-4-3 2 16,-10 9 4-16,-2-3-3 15,-10 8 11-15,-11-3-5 16,-2 6 2-16,-11 2-7 15,-1 5 1-15,-7 5-10 16,8 2 2-16,-1 7-13 16,6-5-1-16,3 5-22 15,8-2-8-15,5 4 177 16,5-17-415-16,-7-30 192 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30T22:04:17.49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61 226 0,'5'-16'33'0,"4"1"2"16,-11 8-66-16,4-2-34 15,-5 2 2-15,4 0-6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30T22:03:07.72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2D54191-445C-4BB7-B897-0E9427B874EF}" emma:medium="tactile" emma:mode="ink">
          <msink:context xmlns:msink="http://schemas.microsoft.com/ink/2010/main" type="writingRegion" rotatedBoundingBox="25637,6798 26536,6798 26536,7740 25637,7740"/>
        </emma:interpretation>
      </emma:emma>
    </inkml:annotationXML>
    <inkml:traceGroup>
      <inkml:annotationXML>
        <emma:emma xmlns:emma="http://www.w3.org/2003/04/emma" version="1.0">
          <emma:interpretation id="{303FB9F6-EF8D-4AD5-8A7A-4B877FB971C9}" emma:medium="tactile" emma:mode="ink">
            <msink:context xmlns:msink="http://schemas.microsoft.com/ink/2010/main" type="paragraph" rotatedBoundingBox="25637,6798 26536,6798 26536,7740 25637,77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C4A52D-FF10-4941-A28A-7D9BC77214B0}" emma:medium="tactile" emma:mode="ink">
              <msink:context xmlns:msink="http://schemas.microsoft.com/ink/2010/main" type="line" rotatedBoundingBox="25637,6798 26536,6798 26536,7740 25637,7740"/>
            </emma:interpretation>
          </emma:emma>
        </inkml:annotationXML>
        <inkml:traceGroup>
          <inkml:annotationXML>
            <emma:emma xmlns:emma="http://www.w3.org/2003/04/emma" version="1.0">
              <emma:interpretation id="{FB04F118-F1A6-4EAE-9CF0-60D7276F131A}" emma:medium="tactile" emma:mode="ink">
                <msink:context xmlns:msink="http://schemas.microsoft.com/ink/2010/main" type="inkWord" rotatedBoundingBox="25637,6798 26536,6798 26536,7740 25637,7740"/>
              </emma:interpretation>
              <emma:one-of disjunction-type="recognition" id="oneOf0">
                <emma:interpretation id="interp0" emma:lang="" emma:confidence="0">
                  <emma:literal>o</emma:literal>
                </emma:interpretation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O</emma:literal>
                </emma:interpretation>
                <emma:interpretation id="interp3" emma:lang="" emma:confidence="0">
                  <emma:literal>•</emma:literal>
                </emma:interpretation>
                <emma:interpretation id="interp4" emma:lang="" emma:confidence="0">
                  <emma:literal>6</emma:literal>
                </emma:interpretation>
              </emma:one-of>
            </emma:emma>
          </inkml:annotationXML>
          <inkml:trace contextRef="#ctx0" brushRef="#br0">447 0 236 0,'8'2'104'15,"-1"1"7"-15,-3 1-55 0,-3 6 1 16,-7-3-7-16,-8 3 12 15,-4 1 1-15,-8 3 3 16,-1-8-15-16,-9 0 0 16,3 1-15-16,-2 3-5 15,0-8-9-15,1 5 1 16,6 3-8-16,-1 0 0 16,1-1-3-16,6 7-2 15,4-3-3-15,1 5-3 16,0-3-2-16,5 6 0 15,0 1-1-15,3 8 0 16,0-1-1-16,8 9 1 16,1-1-1-16,3 4 1 15,2-1-2-15,4 7 1 16,1-2 1-16,2 3 0 0,-1-7-1 16,3 4 0-1,-2-7 1-15,3 1-1 0,-3-10 1 16,6 0 0-16,-5-3 0 15,8-2 1-15,0-3 2 16,7-2 0-16,-1 0 1 16,10-7 1-16,-8-5-2 15,7-2-2-15,-1-6 1 0,1-6-1 16,1-2 0-16,9-1 0 16,-9-4 2-16,4-7-2 15,4 4 1-15,2-12-1 16,-6-4 0-16,6-2-1 15,-7 4 2-15,-6 0 0 16,-6 0 2-16,-4-4 1 16,-10 4 2-16,-2-9 1 15,-10-3 0-15,-6 1 2 16,-3 4-2-16,-6-1 4 16,-6-1 1-16,-6 2 1 15,-4 10 0-15,-13-1 3 16,-4 6-4-16,-16 4 0 15,-8 11-1-15,-11 2 1 16,5 8-5-16,-5 9-1 0,13 2-1 16,3 10-4-16,16-4-5 15,4 5-13 1,11-7-12-16,9 4-25 0,17-7-221 16,4-17 59-16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30T22:04:19.29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99C71C6-6352-4DB5-85F3-C40EAC24CB37}" emma:medium="tactile" emma:mode="ink">
          <msink:context xmlns:msink="http://schemas.microsoft.com/ink/2010/main" type="inkDrawing" rotatedBoundingBox="18013,11903 18182,6724 19430,6765 19262,11944" hotPoints="18936,6539 19372,9432 18593,12251 18157,9359" semanticType="enclosure" shapeName="Ellipse"/>
        </emma:interpretation>
      </emma:emma>
    </inkml:annotationXML>
    <inkml:trace contextRef="#ctx0" brushRef="#br0">1064 284 71 0,'-14'6'140'16,"3"0"10"-16,4 1 5 15,9 2-1-15,0-7-30 16,3-2-21-16,2 2-45 16,2-6-17-16,-1-1-10 15,-6-2-6-15,3 0-3 0,-3-7 2 16,-4-1 6-16,-1-6 5 15,1-2 4-15,-3-6 4 16,-7 0 2-16,1-8 1 16,-6 10-1-16,-5 1 0 15,-1 5-2-15,-3 9-3 16,0 0-4-16,-5-6-4 16,5 18-5-16,-2 0-6 15,4-8-3-15,-2 1-6 16,6 16 3-16,-3-9-6 15,2 5 3-15,-6 0-5 16,2 14 3-16,-2-14-3 16,-3 11 5-16,-2 1-3 15,7 11 7-15,-6-4-6 16,5 14 1-16,0-2-8 16,2-5 2-16,-2 11-6 15,9 11 4-15,-2 5-6 16,0-7 7-16,2 13-5 0,3 2 5 15,-2 3-3-15,-1-20 6 16,1 11-4-16,2 1 5 16,-1-1-3-16,-1-3 4 15,-3 21-2-15,0-10 3 0,-2 2-4 16,2 1 3-16,6 9-5 16,1-14 2-16,-2 6-3 15,3-4 4-15,-3 1-4 16,1-2 3-16,-1 9-2 15,3 1 4-15,-1 7-3 16,5-9 3-16,-3 8-4 16,7-11 1-16,-3 1-4 15,3-13 2-15,-2 22-6 16,-2-13 7-16,-2 16-4 16,4 1 4-16,-2 11-2 15,5-16 7-15,4 9-6 16,2-16 6-16,6 13-6 15,-3-16 2-15,1 14-6 16,3-11 6-16,-4 14-6 16,-4-17 5-16,4 19-3 15,0-19 5-15,-2 8-3 0,4-11 4 16,1 4-3-16,-1-16 6 16,0 3-7-16,3-2 4 15,-2 3-5-15,-1-8 1 16,3 10-5-16,2-3 5 15,3-4-6-15,-3-11 7 16,5 6-3-16,-4-5 3 0,4 5-4 16,-3-15 5-16,1 6-8 15,-3-1 7-15,7-2-6 16,-7-12 4-16,6 14-5 16,-4-13 7-16,0-1-8 15,-3 0 8-15,5 7-4 16,-10-4 4-16,8 11-3 15,-4-7 3-15,-3 0-8 16,-1-2 7-16,6 2-7 16,-4-4 6-16,8 4-4 15,1-7 5-15,-2-2-8 16,2 0 8-16,0 1-7 16,-2-10 6-16,2-1-7 15,0-2 9-15,0 0-7 16,-1-5 4-16,3 2-6 0,-1-4 7 15,3-2-6-15,1 1 5 16,-2-4-2-16,-3-2 6 16,0 4-7-16,-3 3 6 15,0-3-7-15,-1-6 5 16,-1 1-7-16,-2 8 7 16,5-3-2-16,-6-11 6 15,1 7-6-15,-3 15 6 16,1-15-5-16,-3-2 2 0,5 6-7 15,-3 9 1-15,1-15-4 16,-3-8 4-16,5 3-4 16,-3-1 5-16,-2-16-2 15,-1 0 5-15,3 2-4 16,-4-9 6-16,-1-3-4 16,1-1 5-16,0-9-5 15,2-1 3-15,-5-7-5 16,1 2 6-16,-1-5-5 15,-2-1 7-15,2-10-6 16,-2 11 6-16,1-12-4 16,1 1 4-16,2-4-6 15,-1 4 8-15,4-11-9 16,5 8 7-16,2-7-7 16,0 2 6-16,0-9-6 0,-1 14 4 15,1-15-4-15,-3 3 4 16,-1-5-5-16,2 0 8 15,0-13-5-15,-5 15 3 16,0-4-2-16,-5 9 4 16,-6-9-5-16,-1 12 5 0,3-10-1 15,-3 1 6-15,2-3-5 16,5 16 7-16,-2-9-4 16,-2 7 2-16,4-4-7 15,-1 21 4-15,3-20-7 16,-4 3 5-16,10-5-6 15,-5 4 7-15,4-16-4 16,-6 14 6-16,4-8-3 16,-5 16 6-16,-4-5-6 15,2 16 3-15,4-13-5 16,-4 5 2-16,3-11-6 16,2 6 5-16,-1-15-6 15,-2 10 6-15,-1-12-6 16,-2 16 6-16,-3-7-6 15,-1 3 6-15,0-5-7 16,-2 15 9-16,0-11 1 16,-5 10 6-16,-4 3-3 0,-1 19 6 15,0 1-8-15,-4 4 1 16,0 4-8-16,0 12 4 16,6 0-5-16,-1 0 1 15,4 2-8-15,2 10-2 16,-2 0-47-16,-9-6-47 15,-33 33-346-15,-17 15 59 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30T22:04:21.28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9C6BE3F-EB27-444A-B2B1-1D64D3515AA9}" emma:medium="tactile" emma:mode="ink">
          <msink:context xmlns:msink="http://schemas.microsoft.com/ink/2010/main" type="writingRegion" rotatedBoundingBox="26468,6679 27468,6679 27468,7749 26468,7749"/>
        </emma:interpretation>
      </emma:emma>
    </inkml:annotationXML>
    <inkml:traceGroup>
      <inkml:annotationXML>
        <emma:emma xmlns:emma="http://www.w3.org/2003/04/emma" version="1.0">
          <emma:interpretation id="{C1A515AD-5816-4776-9397-CA14337FDC6D}" emma:medium="tactile" emma:mode="ink">
            <msink:context xmlns:msink="http://schemas.microsoft.com/ink/2010/main" type="paragraph" rotatedBoundingBox="26468,6679 27468,6679 27468,7749 26468,77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C41C037-EE8E-45C6-B1D8-C29D1716FDAE}" emma:medium="tactile" emma:mode="ink">
              <msink:context xmlns:msink="http://schemas.microsoft.com/ink/2010/main" type="line" rotatedBoundingBox="26468,6679 27468,6679 27468,7749 26468,7749"/>
            </emma:interpretation>
          </emma:emma>
        </inkml:annotationXML>
        <inkml:traceGroup>
          <inkml:annotationXML>
            <emma:emma xmlns:emma="http://www.w3.org/2003/04/emma" version="1.0">
              <emma:interpretation id="{E8364F0A-2B91-4EFB-BE77-AD335D1244C9}" emma:medium="tactile" emma:mode="ink">
                <msink:context xmlns:msink="http://schemas.microsoft.com/ink/2010/main" type="inkWord" rotatedBoundingBox="26468,6679 27468,6679 27468,7749 26468,7749"/>
              </emma:interpretation>
              <emma:one-of disjunction-type="recognition" id="oneOf0">
                <emma:interpretation id="interp0" emma:lang="" emma:confidence="0">
                  <emma:literal>0</emma:literal>
                </emma:interpretation>
                <emma:interpretation id="interp1" emma:lang="" emma:confidence="0">
                  <emma:literal>o</emma:literal>
                </emma:interpretation>
                <emma:interpretation id="interp2" emma:lang="" emma:confidence="0">
                  <emma:literal>O</emma:literal>
                </emma:interpretation>
                <emma:interpretation id="interp3" emma:lang="" emma:confidence="0">
                  <emma:literal>a</emma:literal>
                </emma:interpretation>
                <emma:interpretation id="interp4" emma:lang="" emma:confidence="0">
                  <emma:literal>D</emma:literal>
                </emma:interpretation>
              </emma:one-of>
            </emma:emma>
          </inkml:annotationXML>
          <inkml:trace contextRef="#ctx0" brushRef="#br0">442 101 185 0,'0'-2'41'0,"2"4"6"15,0 0-72-15,4-6 0 16,0-8-5-16,1-2 18 0,-2-3 25 16,0-2 77-16,-2 2 23 15,-3 8 37-15,0 4-8 16,-5 0-3-16,-3-2-64 16,-5 7-16-16,1 8-41 15,-8-1 0-15,1 5-16 16,-4 11 7-16,-1-6-10 15,-4 4 12-15,2-2-7 0,-1 0 13 16,-1-5-6-16,7 10 11 16,0-10-9-16,2 10 8 15,6-3-11-15,-1 6 6 16,-2-2-14-16,6 4 8 16,-4-3-11-16,7 9 6 15,-3-6-8-15,6 6 10 16,-4-4-9-16,4 7 10 15,-3-7-8-15,-1 9 10 16,-6-4-9-16,5 5 13 16,-3-4-10-16,-2 3 10 15,7-9-9-15,0 3 9 16,2-8-11-16,3 0 8 16,4-7-8-16,0 7 10 15,0-9-9-15,8 8 9 0,2-6-11 16,2 3 10-16,0-5-11 15,8-1 8-15,-3-7-9 16,4 6 10-16,-6-4-10 16,5-3 7-16,-4 3-10 15,4-5 6-15,2 0-8 16,8-3 11-16,-3-3-8 16,6-2 11-16,-1 2-8 15,1-1 8-15,-4 1-11 0,5 1 9 16,-5-2-9-16,2-5 8 15,-3 5-10-15,1-4 11 16,-4-2-11-16,6 0 9 16,-3 3-9-16,4-4 10 15,-1-8-10-15,9 1 9 16,-11 2-9-16,3-7 11 16,-4-5-10-16,3 10 11 15,-13-1-8-15,-1-10 12 16,0 6-9-16,-3 2 13 15,-11-8-10-15,4-5 11 16,-4 4-12-16,-5-8 11 16,-2-3-12-16,-5-2 12 15,2 4-11-15,-4-4 12 16,-1 4-9-16,-9-7 10 16,3 6-12-16,-8-8 10 0,0 7-14 15,-4-3 8-15,2 4-12 16,-6 1 14-16,-1 5-11 15,-4 0 12-15,-1 3-10 16,-7 4 11-16,4 8-15 16,-2 4 9-16,3 4-12 0,-2 1 8 15,8 7-9-15,-8 0 4 16,4 0-13-16,-3 8-10 16,6 6-22-16,-1 9-34 15,5-1 99-15,-25 16-322 16,-2-7 119-16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30T22:04:17.49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252C2B2-10FC-43E6-9A71-BDD64B0D49DB}" emma:medium="tactile" emma:mode="ink">
          <msink:context xmlns:msink="http://schemas.microsoft.com/ink/2010/main" type="inkDrawing" rotatedBoundingBox="19192,7110 19205,7050 19212,7051 19200,7112" shapeName="Other"/>
        </emma:interpretation>
      </emma:emma>
    </inkml:annotationXML>
    <inkml:trace contextRef="#ctx0" brushRef="#br0">0 61 226 0,'5'-16'33'0,"4"1"2"16,-11 8-66-16,4-2-34 15,-5 2 2-15,4 0-6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30T22:04:56.51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425432D-0D50-4087-9E0C-B9242693F1DF}" emma:medium="tactile" emma:mode="ink">
          <msink:context xmlns:msink="http://schemas.microsoft.com/ink/2010/main" type="inkDrawing" rotatedBoundingBox="18830,12040 19244,6776 20635,6885 20221,12149" hotPoints="19831,6712 20389,9689 19547,12597 18989,9621" semanticType="enclosure" shapeName="Ellipse"/>
        </emma:interpretation>
      </emma:emma>
    </inkml:annotationXML>
    <inkml:trace contextRef="#ctx0" brushRef="#br0">1355 412 268 0,'1'-10'117'0,"-2"-6"21"16,2-1-61-16,-2-2-4 16,-3 3-8-16,-4-1 3 0,-5 1-8 15,-4-1-3-15,-2 3 2 16,-7-8-5-16,0 3-10 15,-3-5-5-15,3 5-5 16,-4-11-5-16,5 8 1 16,-3-4-5-16,7 5-1 15,-1-5-5-15,4 12-2 16,-1-3-8-16,2 1 3 16,-2 6-6-16,-3 0 1 15,-4 6-3-15,0 9 4 0,-11 13-5 16,-1-5 3-16,-12 13-4 15,5 2 5-15,-10 3 0 16,8-3 5-16,-1 6 0 16,10 1 5-16,-2 10-5 15,10-3 0-15,1 20-6 16,3-2-1-16,0 25-5 16,2-11 3-16,-2 21-4 15,4-6 4-15,1 14-3 16,0-18 7-16,-5 19-1 15,4-14 8-15,-3 10-3 16,5-15 6-16,4 19-3 16,2-13 3-16,6 10-7 15,1-15 4-15,0 13-6 16,3-16 0-16,3 8-6 0,1-13 3 16,-4 2-5-16,1 1 3 15,-6 7-2-15,4-8 1 16,-7 15-4-16,5-5 5 15,-7 0-4-15,0-14 6 16,0 5-5-16,2-7 7 16,-2 6-5-16,8-13 4 15,2 11-5-15,-1-9 4 0,5 2-4 16,-2-5 3-16,2 8-4 16,0-10 4-16,0 11-2 15,-2-11 3-15,2 1-4 16,-1-13 5-16,1 11-2 15,0-10 3-15,1 8-4 16,-2-4 3-16,2 14-5 16,1-14 3-16,0 5-4 15,3-8 3-15,7 3-3 16,-1-7 4-16,1 3-6 16,5 1 4-16,-3 0-3 15,-4-6 4-15,1 6-4 16,-1-8 4-16,0-2-4 0,1-5 3 15,-3 1-5 1,1-5 4-16,5-1-2 0,-6-3 4 16,6 6-7-16,0-8 8 15,5 4-6-15,-7-4 5 16,7 4-5-16,-1-3 5 16,-1 2-2-16,-3-4 1 15,3-5-4-15,0-1 4 16,-1-6-3-16,-1-13 1 0,6 7 1 15,0 3 3-15,-2-8-1 16,3 5 2-16,4 7-4 16,-5-13 3-16,2-4-3 15,-1 2 3-15,4 1-5 16,-5 1 5-16,8 9-6 16,-8-1 5-16,3 1-4 15,-3-6 5-15,1-11-7 16,-8-1 7-16,3 1-4 15,-3 1 3-15,4 3-6 16,-3 12 6-16,4-8-5 16,-2 2 3-16,2 0-5 15,-3-3 7-15,0-10-3 16,-1-3 4-16,-1-2-4 16,-4 3 6-16,6-1-4 15,-6 1 1-15,4 14-2 0,0-3 4 16,2-7-7-16,-6 0 3 15,5-2-4-15,-2-12 5 16,0 7-5-16,0-2 8 16,4-5-4-16,-3-6 4 15,1 0-4-15,-1-3 4 16,3-2-4-16,-5 1 5 0,1-4-4 16,0 4 5-1,-1-8-6-15,1 5 3 0,2-6-4 16,2 5 4-16,-3-9-6 15,-2 1 6-15,-1-11-2 16,-1 5 4-16,-1-6-2 16,-2 2 5-16,0-9-4 15,1 5 2-15,-3-15-3 16,2 6 2-16,-1-7-6 16,2 9 5-16,1-10-4 15,-2 4 1-15,1-6-1 16,-1-2 4-16,2-9-6 15,-2 14 5-15,2-7-2 16,-3 4 1-16,0 0-2 16,-1 8 6-16,-2-10-4 15,-1 8 4-15,-4-3-1 0,1 4 4 16,1 3-5-16,-4 10 3 16,1-15-4-16,1 5 2 15,2-10-5-15,-2 1 4 16,0-25-6-16,6 11 4 15,-1-13-4-15,-1 13 5 16,0-4-5-16,-2 15 6 0,-5-9-1 16,1 17 4-16,1-9-3 15,-1 6 4-15,3-9-5 16,-3 11 0-16,2-7-5 16,-1 10 4-16,1-3-4 15,-1 7 2-15,-1-9-2 16,3 9 4-16,1-9-3 15,0 5 3-15,5-5-2 16,0 12 2-16,4-8-6 16,-3 6 3-16,0-6-3 15,2 12 4-15,-4-4-2 16,-3 3 5-16,-4-2-4 16,-2 11 4-16,-6-5-6 15,-1 9 4-15,-3-4-6 16,3 7 5-16,-4 2-4 15,2 5 3-15,-3 1-4 16,1 6 4-16,-3 1-4 16,0 0 4-16,-1-3-5 0,-1 7 4 15,-2 0-13-15,6 8-4 16,-2 0-34-16,-2 5-22 16,4 6 160-16,-2 11-461 15,-19-15 192-15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30T22:04:58.23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231613-41D1-4922-BA9C-79850EED7DC1}" emma:medium="tactile" emma:mode="ink">
          <msink:context xmlns:msink="http://schemas.microsoft.com/ink/2010/main" type="writingRegion" rotatedBoundingBox="27419,6784 28512,6784 28512,7822 27419,7822"/>
        </emma:interpretation>
      </emma:emma>
    </inkml:annotationXML>
    <inkml:traceGroup>
      <inkml:annotationXML>
        <emma:emma xmlns:emma="http://www.w3.org/2003/04/emma" version="1.0">
          <emma:interpretation id="{6ED42330-7D01-4ECE-9232-5EB5EF113900}" emma:medium="tactile" emma:mode="ink">
            <msink:context xmlns:msink="http://schemas.microsoft.com/ink/2010/main" type="paragraph" rotatedBoundingBox="27419,6784 28512,6784 28512,7822 27419,78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B7D093-9480-475B-8CD9-6B83AE745890}" emma:medium="tactile" emma:mode="ink">
              <msink:context xmlns:msink="http://schemas.microsoft.com/ink/2010/main" type="line" rotatedBoundingBox="27419,6784 28512,6784 28512,7822 27419,7822"/>
            </emma:interpretation>
          </emma:emma>
        </inkml:annotationXML>
        <inkml:traceGroup>
          <inkml:annotationXML>
            <emma:emma xmlns:emma="http://www.w3.org/2003/04/emma" version="1.0">
              <emma:interpretation id="{E7180622-29D9-4F42-9B3A-0B2A95B4B21D}" emma:medium="tactile" emma:mode="ink">
                <msink:context xmlns:msink="http://schemas.microsoft.com/ink/2010/main" type="inkWord" rotatedBoundingBox="27419,6784 28512,6784 28512,7822 27419,7822"/>
              </emma:interpretation>
              <emma:one-of disjunction-type="recognition" id="oneOf0">
                <emma:interpretation id="interp0" emma:lang="" emma:confidence="0">
                  <emma:literal>O</emma:literal>
                </emma:interpretation>
                <emma:interpretation id="interp1" emma:lang="" emma:confidence="0">
                  <emma:literal>o</emma:literal>
                </emma:interpretation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a</emma:literal>
                </emma:interpretation>
                <emma:interpretation id="interp4" emma:lang="" emma:confidence="0">
                  <emma:literal>G</emma:literal>
                </emma:interpretation>
              </emma:one-of>
            </emma:emma>
          </inkml:annotationXML>
          <inkml:trace contextRef="#ctx0" brushRef="#br0">673 20 486 0,'2'5'121'0,"-7"-6"40"15,1 4-143-15,-1-1-5 16,2-9-6-16,-8 0 26 16,3 4 4-16,-5-6 26 15,7 7-7-15,-7 4 17 16,-2 1-22-16,-8-4 6 16,-3-3-26-16,-5 15 5 15,-3-6-21-15,-1 12 5 16,4 0-17-16,-5 8 8 0,3-5-11 15,-2 5 11 1,1-1-10-16,-6 5 12 0,9-3-10 16,-7 0 12-16,8 2-9 15,3 1 12-15,6-1-8 16,0 5 11-16,11-4-11 16,-7 4 8-16,6-7-11 15,3 10 8-15,4-5-12 0,1 7 10 16,1 0-10-16,-2 0 9 15,1-3-10-15,-1 6 12 16,6-6-11-16,5 0 8 16,-3-6-10-16,4-1 8 15,3-6-11-15,-3 2 9 16,3-6-8-16,6 6 8 16,0-2-9-16,7-4 10 15,-1 2-9-15,1-4 9 16,2-2-9-16,5-2 12 15,-7-3-11-15,8-1 9 16,-3 1-9-16,4-6 7 16,-4-1-11-16,7 0 12 15,-1-6-10-15,7-1 10 16,-8 0-8-16,8-7 12 16,-4 5-11-16,0-9 10 15,-7-1-10-15,5-4 10 0,-5 9-11 16,2-7 10-16,-5 4-10 15,3-3 8-15,-7 8-9 16,4-11 8-16,-11 6-10 16,7-1 11-16,-5 2-8 15,4-10 11-15,-8 3-8 16,6-10 14-16,-4 7-10 16,1-9 11-16,-3 7-10 0,3-3 9 15,-6-4-12-15,0-3 10 16,-5 10-10-16,-2-12 10 15,-2 10-8-15,-4 0 11 16,-6-1-7-16,-4-6 11 16,-2 6-8-16,-12-2 12 15,-4 0-10-15,-9 6 10 16,-5-2-12-16,-11 6 4 16,2-3-12-16,-1 8 4 15,-1 4-13-15,-5-2 9 16,4 4-9-16,-6 10 9 15,6-9-9-15,0 6 6 16,13 6-7-16,1-3 2 16,13 0-18-16,-3 18-20 0,10-6-30 15,7 12-55-15,9 2-117 16,10 5-131-16,6-17-26 16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30T22:04:17.49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EEF08F8-2EDE-4F66-B8BA-DB80B96F6B7A}" emma:medium="tactile" emma:mode="ink">
          <msink:context xmlns:msink="http://schemas.microsoft.com/ink/2010/main" type="inkDrawing" rotatedBoundingBox="19192,7110 19205,7050 19212,7051 19200,7112" shapeName="Other"/>
        </emma:interpretation>
      </emma:emma>
    </inkml:annotationXML>
    <inkml:trace contextRef="#ctx0" brushRef="#br0">0 61 226 0,'5'-16'33'0,"4"1"2"16,-11 8-66-16,4-2-34 15,-5 2 2-15,4 0-6 16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43A0E-08E8-904A-8896-F5EE47BC064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8D05-0861-6D45-A7C8-559D61E7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69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methodology is important,</a:t>
            </a:r>
            <a:r>
              <a:rPr lang="en-US" baseline="0" dirty="0"/>
              <a:t> not the particulars of </a:t>
            </a:r>
            <a:r>
              <a:rPr lang="en-US" baseline="0"/>
              <a:t>the algorithm!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A00CC-C379-4E47-AB02-67C0AE6435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5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8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7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3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1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4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7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5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7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9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99E53-A74B-8A47-904B-983681AF407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8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9.emf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11.emf"/><Relationship Id="rId4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4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13.emf"/><Relationship Id="rId4" Type="http://schemas.openxmlformats.org/officeDocument/2006/relationships/customXml" Target="../ink/ink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6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15.emf"/><Relationship Id="rId4" Type="http://schemas.openxmlformats.org/officeDocument/2006/relationships/customXml" Target="../ink/ink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All Pairs Shortest </a:t>
            </a:r>
            <a:r>
              <a:rPr lang="en-US" dirty="0" smtClean="0"/>
              <a:t>Path</a:t>
            </a:r>
            <a:br>
              <a:rPr lang="en-US" dirty="0" smtClean="0"/>
            </a:br>
            <a:r>
              <a:rPr lang="en-US" dirty="0" smtClean="0"/>
              <a:t>Part 1: 1-Hop and 2-Hop Paths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For use in Fall 2020 CSE6010/CX4010 only</a:t>
            </a:r>
          </a:p>
          <a:p>
            <a:pPr lvl="0" defTabSz="914400" eaLnBrk="0" fontAlgn="base" hangingPunct="0"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Not for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6492" y="364334"/>
            <a:ext cx="6663080" cy="909170"/>
          </a:xfrm>
        </p:spPr>
        <p:txBody>
          <a:bodyPr>
            <a:normAutofit fontScale="90000"/>
          </a:bodyPr>
          <a:lstStyle/>
          <a:p>
            <a:r>
              <a:rPr lang="en-US" dirty="0"/>
              <a:t>Matrix Multiplication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957" y="4911892"/>
            <a:ext cx="10972800" cy="1690858"/>
          </a:xfrm>
        </p:spPr>
        <p:txBody>
          <a:bodyPr>
            <a:noAutofit/>
          </a:bodyPr>
          <a:lstStyle/>
          <a:p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[0,2] </a:t>
            </a:r>
            <a:r>
              <a:rPr lang="en-US" sz="2400" dirty="0"/>
              <a:t>= min (</a:t>
            </a:r>
            <a:r>
              <a:rPr lang="en-US" sz="2400" dirty="0" smtClean="0"/>
              <a:t>0+15</a:t>
            </a:r>
            <a:r>
              <a:rPr lang="en-US" sz="2400" dirty="0"/>
              <a:t>, 25</a:t>
            </a:r>
            <a:r>
              <a:rPr lang="en-US" sz="2400" dirty="0" smtClean="0"/>
              <a:t>+∞</a:t>
            </a:r>
            <a:r>
              <a:rPr lang="en-US" sz="2400" dirty="0"/>
              <a:t>, </a:t>
            </a:r>
            <a:r>
              <a:rPr lang="en-US" sz="2400" dirty="0" smtClean="0"/>
              <a:t>15+0, ∞+45, </a:t>
            </a:r>
            <a:r>
              <a:rPr lang="en-US" sz="2400" dirty="0"/>
              <a:t>∞</a:t>
            </a:r>
            <a:r>
              <a:rPr lang="en-US" sz="2400" dirty="0" smtClean="0"/>
              <a:t>+20) </a:t>
            </a:r>
            <a:r>
              <a:rPr lang="en-US" sz="2400" dirty="0"/>
              <a:t>= </a:t>
            </a:r>
            <a:r>
              <a:rPr lang="en-US" sz="2400" dirty="0" smtClean="0"/>
              <a:t>15</a:t>
            </a:r>
            <a:endParaRPr lang="en-US" sz="2400" dirty="0"/>
          </a:p>
          <a:p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[0,3] </a:t>
            </a:r>
            <a:r>
              <a:rPr lang="en-US" sz="2400" dirty="0"/>
              <a:t>= min </a:t>
            </a:r>
            <a:r>
              <a:rPr lang="en-US" sz="2400" dirty="0" smtClean="0"/>
              <a:t>(</a:t>
            </a:r>
            <a:r>
              <a:rPr lang="en-US" sz="2400" dirty="0"/>
              <a:t>0</a:t>
            </a:r>
            <a:r>
              <a:rPr lang="en-US" sz="2400" dirty="0" smtClean="0"/>
              <a:t>+∞</a:t>
            </a:r>
            <a:r>
              <a:rPr lang="en-US" sz="2400" dirty="0"/>
              <a:t>, </a:t>
            </a:r>
            <a:r>
              <a:rPr lang="en-US" sz="2400" dirty="0" smtClean="0"/>
              <a:t>25+55</a:t>
            </a:r>
            <a:r>
              <a:rPr lang="en-US" sz="2400" dirty="0"/>
              <a:t>, 15</a:t>
            </a:r>
            <a:r>
              <a:rPr lang="en-US" sz="2400" dirty="0" smtClean="0"/>
              <a:t>+∞</a:t>
            </a:r>
            <a:r>
              <a:rPr lang="en-US" sz="2400" dirty="0"/>
              <a:t>, </a:t>
            </a:r>
            <a:r>
              <a:rPr lang="en-US" sz="2400" dirty="0" smtClean="0"/>
              <a:t>∞+</a:t>
            </a:r>
            <a:r>
              <a:rPr lang="en-US" sz="2400" dirty="0"/>
              <a:t>0</a:t>
            </a:r>
            <a:r>
              <a:rPr lang="en-US" sz="2400" dirty="0" smtClean="0"/>
              <a:t>, </a:t>
            </a:r>
            <a:r>
              <a:rPr lang="en-US" sz="2400" dirty="0"/>
              <a:t>∞</a:t>
            </a:r>
            <a:r>
              <a:rPr lang="en-US" sz="2400" dirty="0" smtClean="0"/>
              <a:t>+∞</a:t>
            </a:r>
            <a:r>
              <a:rPr lang="en-US" sz="2400" dirty="0"/>
              <a:t>) = </a:t>
            </a:r>
            <a:r>
              <a:rPr lang="en-US" sz="2400" dirty="0" smtClean="0"/>
              <a:t>80</a:t>
            </a:r>
          </a:p>
          <a:p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[0,4] </a:t>
            </a:r>
            <a:r>
              <a:rPr lang="en-US" sz="2400" dirty="0"/>
              <a:t>= min </a:t>
            </a:r>
            <a:r>
              <a:rPr lang="en-US" sz="2400" dirty="0" smtClean="0"/>
              <a:t>(</a:t>
            </a:r>
            <a:r>
              <a:rPr lang="en-US" sz="2400" dirty="0"/>
              <a:t>0</a:t>
            </a:r>
            <a:r>
              <a:rPr lang="en-US" sz="2400" dirty="0" smtClean="0"/>
              <a:t>+∞, 25+</a:t>
            </a:r>
            <a:r>
              <a:rPr lang="en-US" sz="2400" dirty="0"/>
              <a:t>∞, </a:t>
            </a:r>
            <a:r>
              <a:rPr lang="en-US" sz="2400" dirty="0" smtClean="0"/>
              <a:t>15+∞, ∞+60, </a:t>
            </a:r>
            <a:r>
              <a:rPr lang="en-US" sz="2400" dirty="0"/>
              <a:t>∞</a:t>
            </a:r>
            <a:r>
              <a:rPr lang="en-US" sz="2400" dirty="0" smtClean="0"/>
              <a:t>+0</a:t>
            </a:r>
            <a:r>
              <a:rPr lang="en-US" sz="2400" dirty="0"/>
              <a:t>) = ∞</a:t>
            </a:r>
          </a:p>
          <a:p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32248" y="87336"/>
            <a:ext cx="2037320" cy="2202749"/>
            <a:chOff x="1546730" y="3730818"/>
            <a:chExt cx="3008538" cy="2841241"/>
          </a:xfrm>
        </p:grpSpPr>
        <p:cxnSp>
          <p:nvCxnSpPr>
            <p:cNvPr id="38" name="Straight Connector 37"/>
            <p:cNvCxnSpPr>
              <a:endCxn id="48" idx="0"/>
            </p:cNvCxnSpPr>
            <p:nvPr/>
          </p:nvCxnSpPr>
          <p:spPr>
            <a:xfrm>
              <a:off x="4055949" y="3882336"/>
              <a:ext cx="12488" cy="1259138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46" idx="0"/>
            </p:cNvCxnSpPr>
            <p:nvPr/>
          </p:nvCxnSpPr>
          <p:spPr>
            <a:xfrm flipH="1">
              <a:off x="2032618" y="3860812"/>
              <a:ext cx="10763" cy="1280662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355490" y="4250658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6" idx="6"/>
              <a:endCxn id="48" idx="2"/>
            </p:cNvCxnSpPr>
            <p:nvPr/>
          </p:nvCxnSpPr>
          <p:spPr>
            <a:xfrm>
              <a:off x="2355490" y="5442806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1709746" y="3871578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4" name="Straight Connector 43"/>
            <p:cNvCxnSpPr>
              <a:endCxn id="49" idx="7"/>
            </p:cNvCxnSpPr>
            <p:nvPr/>
          </p:nvCxnSpPr>
          <p:spPr>
            <a:xfrm flipH="1">
              <a:off x="3281100" y="5455302"/>
              <a:ext cx="774849" cy="602351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1709746" y="5141474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3745565" y="3871578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3745565" y="5141474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2729923" y="5969395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70028" y="4239276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52214" y="4610000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55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72788" y="5792137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26931" y="5116748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46730" y="4645764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15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55490" y="4053193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766921" y="3730818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12</a:t>
              </a:r>
            </a:p>
          </p:txBody>
        </p:sp>
        <p:cxnSp>
          <p:nvCxnSpPr>
            <p:cNvPr id="45" name="Straight Connector 44"/>
            <p:cNvCxnSpPr>
              <a:stCxn id="49" idx="1"/>
              <a:endCxn id="46" idx="5"/>
            </p:cNvCxnSpPr>
            <p:nvPr/>
          </p:nvCxnSpPr>
          <p:spPr>
            <a:xfrm flipH="1" flipV="1">
              <a:off x="2260923" y="5655880"/>
              <a:ext cx="563567" cy="401773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183665" y="5888376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20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57969" y="2016708"/>
            <a:ext cx="2302305" cy="2863482"/>
            <a:chOff x="3424367" y="734559"/>
            <a:chExt cx="2397423" cy="2952530"/>
          </a:xfrm>
        </p:grpSpPr>
        <p:grpSp>
          <p:nvGrpSpPr>
            <p:cNvPr id="35" name="Group 34"/>
            <p:cNvGrpSpPr/>
            <p:nvPr/>
          </p:nvGrpSpPr>
          <p:grpSpPr>
            <a:xfrm>
              <a:off x="3424367" y="734559"/>
              <a:ext cx="2397423" cy="2527313"/>
              <a:chOff x="5868096" y="2412384"/>
              <a:chExt cx="2397423" cy="2527313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306770" y="2839005"/>
                <a:ext cx="1958749" cy="21006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868096" y="4444642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306770" y="2412384"/>
                <a:ext cx="174812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0      1     2     3     4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69829" y="4048180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871560" y="3651718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2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873292" y="3255256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1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875024" y="2858794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319264" y="4467901"/>
                <a:ext cx="1836799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∞    20    ∞     0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31758" y="4060677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∞    45    0     60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268918" y="3653453"/>
                <a:ext cx="189908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 ∞      0    ∞    ∞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270650" y="3246228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    0      ∞   55   ∞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369240" y="2839005"/>
                <a:ext cx="177451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25   15   ∞    ∞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4732246" y="3211067"/>
              <a:ext cx="379249" cy="476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866174" y="4395263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*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36533" y="2008126"/>
            <a:ext cx="2754944" cy="2953526"/>
            <a:chOff x="6112533" y="2008126"/>
            <a:chExt cx="2754944" cy="2953526"/>
          </a:xfrm>
        </p:grpSpPr>
        <p:grpSp>
          <p:nvGrpSpPr>
            <p:cNvPr id="56" name="Group 55"/>
            <p:cNvGrpSpPr/>
            <p:nvPr/>
          </p:nvGrpSpPr>
          <p:grpSpPr>
            <a:xfrm>
              <a:off x="6518558" y="2008126"/>
              <a:ext cx="2348919" cy="2451090"/>
              <a:chOff x="5868096" y="2412384"/>
              <a:chExt cx="2445962" cy="2527313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6306770" y="2839005"/>
                <a:ext cx="1958749" cy="21006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868096" y="4444642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306770" y="2412384"/>
                <a:ext cx="174812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0      1     2     3     4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869829" y="4048180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871560" y="3651718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2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873292" y="3255256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1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875024" y="2858794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0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319264" y="4467901"/>
                <a:ext cx="1836798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 ∞   20    ∞     0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331758" y="4060677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 ∞   45     0     60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268919" y="3653453"/>
                <a:ext cx="2045139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  ∞    0      ∞     ∞ 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270650" y="3246228"/>
                <a:ext cx="1999758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12     0    27   55   115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285380" y="2839005"/>
                <a:ext cx="1953750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 0     25   15   80     ∞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413484" y="4436483"/>
              <a:ext cx="1195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/>
                <a:t>2</a:t>
              </a:r>
              <a:r>
                <a:rPr lang="en-US" sz="2400" dirty="0"/>
                <a:t> = A</a:t>
              </a:r>
              <a:r>
                <a:rPr lang="en-US" sz="2400" baseline="30000" dirty="0"/>
                <a:t>2</a:t>
              </a:r>
              <a:endParaRPr lang="en-US" sz="2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112533" y="4315321"/>
              <a:ext cx="4145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=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120925" y="2016708"/>
            <a:ext cx="2302305" cy="2863482"/>
            <a:chOff x="3424367" y="734559"/>
            <a:chExt cx="2397423" cy="2952530"/>
          </a:xfrm>
        </p:grpSpPr>
        <p:grpSp>
          <p:nvGrpSpPr>
            <p:cNvPr id="88" name="Group 87"/>
            <p:cNvGrpSpPr/>
            <p:nvPr/>
          </p:nvGrpSpPr>
          <p:grpSpPr>
            <a:xfrm>
              <a:off x="3424367" y="734559"/>
              <a:ext cx="2397423" cy="2527313"/>
              <a:chOff x="5868096" y="2412384"/>
              <a:chExt cx="2397423" cy="2527313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6306770" y="2839005"/>
                <a:ext cx="1958749" cy="21006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868096" y="4444642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306770" y="2412384"/>
                <a:ext cx="174812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0      1     2     3     4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869829" y="4048180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871560" y="3651718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2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873292" y="3255256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1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875024" y="2858794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319264" y="4467901"/>
                <a:ext cx="1836799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∞    20    ∞     0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331758" y="4060677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∞    45    0     60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268918" y="3653453"/>
                <a:ext cx="189908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 ∞      0    ∞    ∞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270650" y="3246228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    0      ∞   55   ∞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369240" y="2839005"/>
                <a:ext cx="177451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25   15   ∞    ∞</a:t>
                </a: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4732246" y="3211067"/>
              <a:ext cx="379249" cy="476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2676960" y="2330655"/>
              <a:ext cx="2103120" cy="4176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6160" y="2319855"/>
                <a:ext cx="2125800" cy="43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/>
          <p:cNvGrpSpPr/>
          <p:nvPr/>
        </p:nvGrpSpPr>
        <p:grpSpPr>
          <a:xfrm>
            <a:off x="6218640" y="2358375"/>
            <a:ext cx="3333960" cy="2052000"/>
            <a:chOff x="6218640" y="2358375"/>
            <a:chExt cx="3333960" cy="20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/>
                <p14:cNvContentPartPr/>
                <p14:nvPr/>
              </p14:nvContentPartPr>
              <p14:xfrm>
                <a:off x="6218640" y="2358375"/>
                <a:ext cx="440640" cy="205200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08560" y="2349015"/>
                  <a:ext cx="461520" cy="20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/>
                <p14:cNvContentPartPr/>
                <p14:nvPr/>
              </p14:nvContentPartPr>
              <p14:xfrm>
                <a:off x="9228960" y="2447295"/>
                <a:ext cx="323640" cy="33876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19240" y="2442255"/>
                  <a:ext cx="343800" cy="35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6516720" y="2377754"/>
            <a:ext cx="3372840" cy="1890000"/>
            <a:chOff x="6516720" y="2377754"/>
            <a:chExt cx="3372840" cy="189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6" name="Ink 35"/>
                <p14:cNvContentPartPr/>
                <p14:nvPr/>
              </p14:nvContentPartPr>
              <p14:xfrm>
                <a:off x="6516720" y="2402594"/>
                <a:ext cx="458640" cy="186516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02320" y="2389634"/>
                  <a:ext cx="488880" cy="18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1" name="Ink 70"/>
                <p14:cNvContentPartPr/>
                <p14:nvPr/>
              </p14:nvContentPartPr>
              <p14:xfrm>
                <a:off x="9528840" y="2377754"/>
                <a:ext cx="360720" cy="382680"/>
              </p14:xfrm>
            </p:contentPart>
          </mc:Choice>
          <mc:Fallback xmlns="">
            <p:pic>
              <p:nvPicPr>
                <p:cNvPr id="71" name="Ink 70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18400" y="2368754"/>
                  <a:ext cx="382680" cy="40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8" name="Ink 77"/>
              <p14:cNvContentPartPr/>
              <p14:nvPr/>
            </p14:nvContentPartPr>
            <p14:xfrm>
              <a:off x="6909480" y="2538015"/>
              <a:ext cx="5040" cy="2232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04440" y="2534055"/>
                <a:ext cx="1548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/>
          <p:cNvGrpSpPr/>
          <p:nvPr/>
        </p:nvGrpSpPr>
        <p:grpSpPr>
          <a:xfrm>
            <a:off x="6830280" y="2441895"/>
            <a:ext cx="3434040" cy="1918440"/>
            <a:chOff x="6830280" y="2441895"/>
            <a:chExt cx="3434040" cy="191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7" name="Ink 76"/>
                <p14:cNvContentPartPr/>
                <p14:nvPr/>
              </p14:nvContentPartPr>
              <p14:xfrm>
                <a:off x="6830280" y="2462055"/>
                <a:ext cx="505440" cy="189828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17320" y="2450895"/>
                  <a:ext cx="533160" cy="19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2" name="Ink 81"/>
                <p14:cNvContentPartPr/>
                <p14:nvPr/>
              </p14:nvContentPartPr>
              <p14:xfrm>
                <a:off x="9870840" y="2441895"/>
                <a:ext cx="393480" cy="374400"/>
              </p14:xfrm>
            </p:contentPart>
          </mc:Choice>
          <mc:Fallback xmlns="">
            <p:pic>
              <p:nvPicPr>
                <p:cNvPr id="82" name="Ink 81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58960" y="2431455"/>
                  <a:ext cx="419040" cy="39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5843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6492" y="364334"/>
            <a:ext cx="6663080" cy="909170"/>
          </a:xfrm>
        </p:spPr>
        <p:txBody>
          <a:bodyPr>
            <a:normAutofit fontScale="90000"/>
          </a:bodyPr>
          <a:lstStyle/>
          <a:p>
            <a:r>
              <a:rPr lang="en-US" dirty="0"/>
              <a:t>Matrix Multiplication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957" y="4730917"/>
            <a:ext cx="10972800" cy="1690858"/>
          </a:xfrm>
        </p:spPr>
        <p:txBody>
          <a:bodyPr>
            <a:noAutofit/>
          </a:bodyPr>
          <a:lstStyle/>
          <a:p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[1,0] </a:t>
            </a:r>
            <a:r>
              <a:rPr lang="en-US" sz="2400" dirty="0"/>
              <a:t>= min </a:t>
            </a:r>
            <a:r>
              <a:rPr lang="en-US" sz="2400" dirty="0" smtClean="0"/>
              <a:t>(12+0, 0+12, ∞+∞, 55+∞, </a:t>
            </a:r>
            <a:r>
              <a:rPr lang="en-US" sz="2400" dirty="0"/>
              <a:t>∞</a:t>
            </a:r>
            <a:r>
              <a:rPr lang="en-US" sz="2400" dirty="0" smtClean="0"/>
              <a:t>+∞) </a:t>
            </a:r>
            <a:r>
              <a:rPr lang="en-US" sz="2400" dirty="0"/>
              <a:t>= </a:t>
            </a:r>
            <a:r>
              <a:rPr lang="en-US" sz="2400" dirty="0" smtClean="0"/>
              <a:t>12</a:t>
            </a:r>
            <a:endParaRPr lang="en-US" sz="2400" dirty="0"/>
          </a:p>
          <a:p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[1,1] </a:t>
            </a:r>
            <a:r>
              <a:rPr lang="en-US" sz="2400" dirty="0"/>
              <a:t>= min </a:t>
            </a:r>
            <a:r>
              <a:rPr lang="en-US" sz="2400" dirty="0" smtClean="0"/>
              <a:t>(12+25, 0+0, ∞+∞, 55+∞, </a:t>
            </a:r>
            <a:r>
              <a:rPr lang="en-US" sz="2400" dirty="0"/>
              <a:t>∞</a:t>
            </a:r>
            <a:r>
              <a:rPr lang="en-US" sz="2400" dirty="0" smtClean="0"/>
              <a:t>+∞) </a:t>
            </a:r>
            <a:r>
              <a:rPr lang="en-US" sz="2400" dirty="0"/>
              <a:t>= 0</a:t>
            </a:r>
          </a:p>
          <a:p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[1,2] = </a:t>
            </a:r>
            <a:r>
              <a:rPr lang="en-US" sz="2400" dirty="0"/>
              <a:t>min </a:t>
            </a:r>
            <a:r>
              <a:rPr lang="en-US" sz="2400" dirty="0" smtClean="0"/>
              <a:t>(12+15, 0+∞, ∞+0, 55+45, ∞+20) = 27</a:t>
            </a:r>
          </a:p>
          <a:p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[1,3] </a:t>
            </a:r>
            <a:r>
              <a:rPr lang="en-US" sz="2400" dirty="0"/>
              <a:t>= min </a:t>
            </a:r>
            <a:r>
              <a:rPr lang="en-US" sz="2400" dirty="0" smtClean="0"/>
              <a:t>(12+∞</a:t>
            </a:r>
            <a:r>
              <a:rPr lang="en-US" sz="2400" dirty="0"/>
              <a:t>, 0</a:t>
            </a:r>
            <a:r>
              <a:rPr lang="en-US" sz="2400" dirty="0" smtClean="0"/>
              <a:t>+55</a:t>
            </a:r>
            <a:r>
              <a:rPr lang="en-US" sz="2400" dirty="0"/>
              <a:t>, </a:t>
            </a:r>
            <a:r>
              <a:rPr lang="en-US" sz="2400" dirty="0" smtClean="0"/>
              <a:t>∞+∞, 55+0, </a:t>
            </a:r>
            <a:r>
              <a:rPr lang="en-US" sz="2400" dirty="0"/>
              <a:t>∞</a:t>
            </a:r>
            <a:r>
              <a:rPr lang="en-US" sz="2400" dirty="0" smtClean="0"/>
              <a:t>+∞</a:t>
            </a:r>
            <a:r>
              <a:rPr lang="en-US" sz="2400" dirty="0"/>
              <a:t>) = </a:t>
            </a:r>
            <a:r>
              <a:rPr lang="en-US" sz="2400" dirty="0" smtClean="0"/>
              <a:t>55</a:t>
            </a:r>
          </a:p>
          <a:p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[1,4] </a:t>
            </a:r>
            <a:r>
              <a:rPr lang="en-US" sz="2400" dirty="0"/>
              <a:t>= min </a:t>
            </a:r>
            <a:r>
              <a:rPr lang="en-US" sz="2400" dirty="0" smtClean="0"/>
              <a:t>(12+∞, 0+</a:t>
            </a:r>
            <a:r>
              <a:rPr lang="en-US" sz="2400" dirty="0"/>
              <a:t>∞, </a:t>
            </a:r>
            <a:r>
              <a:rPr lang="en-US" sz="2400" dirty="0" smtClean="0"/>
              <a:t>∞+∞, 55+60, </a:t>
            </a:r>
            <a:r>
              <a:rPr lang="en-US" sz="2400" dirty="0"/>
              <a:t>∞</a:t>
            </a:r>
            <a:r>
              <a:rPr lang="en-US" sz="2400" dirty="0" smtClean="0"/>
              <a:t>+0</a:t>
            </a:r>
            <a:r>
              <a:rPr lang="en-US" sz="2400" dirty="0"/>
              <a:t>) </a:t>
            </a:r>
            <a:r>
              <a:rPr lang="en-US" sz="2400" dirty="0" smtClean="0"/>
              <a:t>=115</a:t>
            </a:r>
            <a:endParaRPr lang="en-US" sz="2400" dirty="0"/>
          </a:p>
          <a:p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32248" y="87336"/>
            <a:ext cx="2037320" cy="2202749"/>
            <a:chOff x="1546730" y="3730818"/>
            <a:chExt cx="3008538" cy="2841241"/>
          </a:xfrm>
        </p:grpSpPr>
        <p:cxnSp>
          <p:nvCxnSpPr>
            <p:cNvPr id="38" name="Straight Connector 37"/>
            <p:cNvCxnSpPr>
              <a:endCxn id="48" idx="0"/>
            </p:cNvCxnSpPr>
            <p:nvPr/>
          </p:nvCxnSpPr>
          <p:spPr>
            <a:xfrm>
              <a:off x="4055949" y="3882336"/>
              <a:ext cx="12488" cy="1259138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46" idx="0"/>
            </p:cNvCxnSpPr>
            <p:nvPr/>
          </p:nvCxnSpPr>
          <p:spPr>
            <a:xfrm flipH="1">
              <a:off x="2032618" y="3860812"/>
              <a:ext cx="10763" cy="1280662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355490" y="4250658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6" idx="6"/>
              <a:endCxn id="48" idx="2"/>
            </p:cNvCxnSpPr>
            <p:nvPr/>
          </p:nvCxnSpPr>
          <p:spPr>
            <a:xfrm>
              <a:off x="2355490" y="5442806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1709746" y="3871578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4" name="Straight Connector 43"/>
            <p:cNvCxnSpPr>
              <a:endCxn id="49" idx="7"/>
            </p:cNvCxnSpPr>
            <p:nvPr/>
          </p:nvCxnSpPr>
          <p:spPr>
            <a:xfrm flipH="1">
              <a:off x="3281100" y="5455302"/>
              <a:ext cx="774849" cy="602351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1709746" y="5141474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3745565" y="3871578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3745565" y="5141474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2729923" y="5969395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70028" y="4239276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52214" y="4610000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55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72788" y="5792137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26931" y="5116748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46730" y="4645764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15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55490" y="4053193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766921" y="3730818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12</a:t>
              </a:r>
            </a:p>
          </p:txBody>
        </p:sp>
        <p:cxnSp>
          <p:nvCxnSpPr>
            <p:cNvPr id="45" name="Straight Connector 44"/>
            <p:cNvCxnSpPr>
              <a:stCxn id="49" idx="1"/>
              <a:endCxn id="46" idx="5"/>
            </p:cNvCxnSpPr>
            <p:nvPr/>
          </p:nvCxnSpPr>
          <p:spPr>
            <a:xfrm flipH="1" flipV="1">
              <a:off x="2260923" y="5655880"/>
              <a:ext cx="563567" cy="401773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183665" y="5888376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20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57969" y="2016708"/>
            <a:ext cx="2302305" cy="2863482"/>
            <a:chOff x="3424367" y="734559"/>
            <a:chExt cx="2397423" cy="2952530"/>
          </a:xfrm>
        </p:grpSpPr>
        <p:grpSp>
          <p:nvGrpSpPr>
            <p:cNvPr id="35" name="Group 34"/>
            <p:cNvGrpSpPr/>
            <p:nvPr/>
          </p:nvGrpSpPr>
          <p:grpSpPr>
            <a:xfrm>
              <a:off x="3424367" y="734559"/>
              <a:ext cx="2397423" cy="2527313"/>
              <a:chOff x="5868096" y="2412384"/>
              <a:chExt cx="2397423" cy="2527313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306770" y="2839005"/>
                <a:ext cx="1958749" cy="21006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868096" y="4444642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306770" y="2412384"/>
                <a:ext cx="174812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0      1     2     3     4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69829" y="4048180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871560" y="3651718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2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873292" y="3255256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1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875024" y="2858794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319264" y="4467901"/>
                <a:ext cx="1836799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∞    20    ∞     0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31758" y="4060677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∞    45    0     60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268918" y="3653453"/>
                <a:ext cx="189908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 ∞      0    ∞    ∞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270650" y="3246228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    0      ∞   55   ∞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369240" y="2839005"/>
                <a:ext cx="177451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25   15   ∞    ∞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4732246" y="3211067"/>
              <a:ext cx="379249" cy="476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866174" y="4395263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*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36533" y="2008126"/>
            <a:ext cx="2754944" cy="2953526"/>
            <a:chOff x="6112533" y="2008126"/>
            <a:chExt cx="2754944" cy="2953526"/>
          </a:xfrm>
        </p:grpSpPr>
        <p:grpSp>
          <p:nvGrpSpPr>
            <p:cNvPr id="56" name="Group 55"/>
            <p:cNvGrpSpPr/>
            <p:nvPr/>
          </p:nvGrpSpPr>
          <p:grpSpPr>
            <a:xfrm>
              <a:off x="6518558" y="2008126"/>
              <a:ext cx="2348919" cy="2451090"/>
              <a:chOff x="5868096" y="2412384"/>
              <a:chExt cx="2445962" cy="2527313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6306770" y="2839005"/>
                <a:ext cx="1958749" cy="21006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868096" y="4444642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306770" y="2412384"/>
                <a:ext cx="174812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0      1     2     3     4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869829" y="4048180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871560" y="3651718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2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873292" y="3255256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1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875024" y="2858794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0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319264" y="4467901"/>
                <a:ext cx="1836798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 ∞   20    ∞     0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331758" y="4060677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 ∞   45     0     60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268919" y="3653453"/>
                <a:ext cx="2045139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  ∞    0      ∞     ∞ 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270650" y="3246228"/>
                <a:ext cx="1999758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12     0    27   55   115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285380" y="2839005"/>
                <a:ext cx="1953750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 0     25   15   80     ∞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413484" y="4436483"/>
              <a:ext cx="1195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/>
                <a:t>2</a:t>
              </a:r>
              <a:r>
                <a:rPr lang="en-US" sz="2400" dirty="0"/>
                <a:t> = A</a:t>
              </a:r>
              <a:r>
                <a:rPr lang="en-US" sz="2400" baseline="30000" dirty="0"/>
                <a:t>2</a:t>
              </a:r>
              <a:endParaRPr lang="en-US" sz="2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112533" y="4315321"/>
              <a:ext cx="4145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=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120925" y="2016708"/>
            <a:ext cx="2302305" cy="2863482"/>
            <a:chOff x="3424367" y="734559"/>
            <a:chExt cx="2397423" cy="2952530"/>
          </a:xfrm>
        </p:grpSpPr>
        <p:grpSp>
          <p:nvGrpSpPr>
            <p:cNvPr id="88" name="Group 87"/>
            <p:cNvGrpSpPr/>
            <p:nvPr/>
          </p:nvGrpSpPr>
          <p:grpSpPr>
            <a:xfrm>
              <a:off x="3424367" y="734559"/>
              <a:ext cx="2397423" cy="2527313"/>
              <a:chOff x="5868096" y="2412384"/>
              <a:chExt cx="2397423" cy="2527313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6306770" y="2839005"/>
                <a:ext cx="1958749" cy="21006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868096" y="4444642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306770" y="2412384"/>
                <a:ext cx="174812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0      1     2     3     4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869829" y="4048180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871560" y="3651718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2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873292" y="3255256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1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875024" y="2858794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319264" y="4467901"/>
                <a:ext cx="1836799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∞    20    ∞     0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331758" y="4060677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∞    45    0     60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268918" y="3653453"/>
                <a:ext cx="189908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 ∞      0    ∞    ∞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270650" y="3246228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    0      ∞   55   ∞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369240" y="2839005"/>
                <a:ext cx="177451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25   15   ∞    ∞</a:t>
                </a: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4732246" y="3211067"/>
              <a:ext cx="379249" cy="476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8" name="Ink 77"/>
              <p14:cNvContentPartPr/>
              <p14:nvPr/>
            </p14:nvContentPartPr>
            <p14:xfrm>
              <a:off x="6909480" y="2538015"/>
              <a:ext cx="5040" cy="2232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4440" y="2534055"/>
                <a:ext cx="154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2689200" y="2811390"/>
              <a:ext cx="2167560" cy="4021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7680" y="2800590"/>
                <a:ext cx="219060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8297640" y="2777550"/>
              <a:ext cx="2207520" cy="3614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85760" y="2766030"/>
                <a:ext cx="2232000" cy="38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82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6492" y="364334"/>
            <a:ext cx="6663080" cy="909170"/>
          </a:xfrm>
        </p:spPr>
        <p:txBody>
          <a:bodyPr>
            <a:normAutofit fontScale="90000"/>
          </a:bodyPr>
          <a:lstStyle/>
          <a:p>
            <a:r>
              <a:rPr lang="en-US" dirty="0"/>
              <a:t>Matrix Multiplication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957" y="4730917"/>
            <a:ext cx="10972800" cy="1690858"/>
          </a:xfrm>
        </p:spPr>
        <p:txBody>
          <a:bodyPr>
            <a:noAutofit/>
          </a:bodyPr>
          <a:lstStyle/>
          <a:p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[2,0] </a:t>
            </a:r>
            <a:r>
              <a:rPr lang="en-US" sz="2400" dirty="0"/>
              <a:t>= min </a:t>
            </a:r>
            <a:r>
              <a:rPr lang="en-US" sz="2400" dirty="0" smtClean="0"/>
              <a:t>(∞+0, ∞+12, 0+∞, ∞+∞, </a:t>
            </a:r>
            <a:r>
              <a:rPr lang="en-US" sz="2400" dirty="0"/>
              <a:t>∞</a:t>
            </a:r>
            <a:r>
              <a:rPr lang="en-US" sz="2400" dirty="0" smtClean="0"/>
              <a:t>+∞) </a:t>
            </a:r>
            <a:r>
              <a:rPr lang="en-US" sz="2400" dirty="0"/>
              <a:t>= ∞</a:t>
            </a:r>
          </a:p>
          <a:p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[2,1] </a:t>
            </a:r>
            <a:r>
              <a:rPr lang="en-US" sz="2400" dirty="0"/>
              <a:t>= min </a:t>
            </a:r>
            <a:r>
              <a:rPr lang="en-US" sz="2400" dirty="0" smtClean="0"/>
              <a:t>(∞+25, ∞+0, 0+∞, ∞+∞, </a:t>
            </a:r>
            <a:r>
              <a:rPr lang="en-US" sz="2400" dirty="0"/>
              <a:t>∞</a:t>
            </a:r>
            <a:r>
              <a:rPr lang="en-US" sz="2400" dirty="0" smtClean="0"/>
              <a:t>+∞) </a:t>
            </a:r>
            <a:r>
              <a:rPr lang="en-US" sz="2400" dirty="0"/>
              <a:t>= ∞</a:t>
            </a:r>
          </a:p>
          <a:p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[2,2] = </a:t>
            </a:r>
            <a:r>
              <a:rPr lang="en-US" sz="2400" dirty="0"/>
              <a:t>min </a:t>
            </a:r>
            <a:r>
              <a:rPr lang="en-US" sz="2400" dirty="0" smtClean="0"/>
              <a:t>(∞+15</a:t>
            </a:r>
            <a:r>
              <a:rPr lang="en-US" sz="2400" dirty="0"/>
              <a:t>, </a:t>
            </a:r>
            <a:r>
              <a:rPr lang="en-US" sz="2400" dirty="0" smtClean="0"/>
              <a:t>∞+∞, 0+0</a:t>
            </a:r>
            <a:r>
              <a:rPr lang="en-US" sz="2400" dirty="0"/>
              <a:t>, </a:t>
            </a:r>
            <a:r>
              <a:rPr lang="en-US" sz="2400" dirty="0" smtClean="0"/>
              <a:t>∞+45, ∞+20) = 0</a:t>
            </a:r>
          </a:p>
          <a:p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[2,3] </a:t>
            </a:r>
            <a:r>
              <a:rPr lang="en-US" sz="2400" dirty="0"/>
              <a:t>= min (</a:t>
            </a:r>
            <a:r>
              <a:rPr lang="en-US" sz="2400" dirty="0" smtClean="0"/>
              <a:t>∞+∞</a:t>
            </a:r>
            <a:r>
              <a:rPr lang="en-US" sz="2400" dirty="0"/>
              <a:t>, </a:t>
            </a:r>
            <a:r>
              <a:rPr lang="en-US" sz="2400" dirty="0" smtClean="0"/>
              <a:t>∞+55</a:t>
            </a:r>
            <a:r>
              <a:rPr lang="en-US" sz="2400" dirty="0"/>
              <a:t>, 0</a:t>
            </a:r>
            <a:r>
              <a:rPr lang="en-US" sz="2400" dirty="0" smtClean="0"/>
              <a:t>+∞,</a:t>
            </a:r>
            <a:r>
              <a:rPr lang="en-US" sz="2400" dirty="0"/>
              <a:t> </a:t>
            </a:r>
            <a:r>
              <a:rPr lang="en-US" sz="2400" dirty="0" smtClean="0"/>
              <a:t>∞+0, </a:t>
            </a:r>
            <a:r>
              <a:rPr lang="en-US" sz="2400" dirty="0"/>
              <a:t>∞</a:t>
            </a:r>
            <a:r>
              <a:rPr lang="en-US" sz="2400" dirty="0" smtClean="0"/>
              <a:t>+∞</a:t>
            </a:r>
            <a:r>
              <a:rPr lang="en-US" sz="2400" dirty="0"/>
              <a:t>) = ∞</a:t>
            </a:r>
            <a:endParaRPr lang="en-US" sz="2400" dirty="0" smtClean="0"/>
          </a:p>
          <a:p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[2,4] </a:t>
            </a:r>
            <a:r>
              <a:rPr lang="en-US" sz="2400" dirty="0"/>
              <a:t>= min </a:t>
            </a:r>
            <a:r>
              <a:rPr lang="en-US" sz="2400" dirty="0" smtClean="0"/>
              <a:t>(∞+∞, ∞+</a:t>
            </a:r>
            <a:r>
              <a:rPr lang="en-US" sz="2400" dirty="0"/>
              <a:t>∞, 0</a:t>
            </a:r>
            <a:r>
              <a:rPr lang="en-US" sz="2400" dirty="0" smtClean="0"/>
              <a:t>+∞, ∞+60, </a:t>
            </a:r>
            <a:r>
              <a:rPr lang="en-US" sz="2400" dirty="0"/>
              <a:t>∞</a:t>
            </a:r>
            <a:r>
              <a:rPr lang="en-US" sz="2400" dirty="0" smtClean="0"/>
              <a:t>+0</a:t>
            </a:r>
            <a:r>
              <a:rPr lang="en-US" sz="2400" dirty="0"/>
              <a:t>) </a:t>
            </a:r>
            <a:r>
              <a:rPr lang="en-US" sz="2400" dirty="0" smtClean="0"/>
              <a:t>=</a:t>
            </a:r>
            <a:r>
              <a:rPr lang="en-US" sz="2400" dirty="0"/>
              <a:t> ∞</a:t>
            </a:r>
          </a:p>
          <a:p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32248" y="87336"/>
            <a:ext cx="2037320" cy="2202749"/>
            <a:chOff x="1546730" y="3730818"/>
            <a:chExt cx="3008538" cy="2841241"/>
          </a:xfrm>
        </p:grpSpPr>
        <p:cxnSp>
          <p:nvCxnSpPr>
            <p:cNvPr id="38" name="Straight Connector 37"/>
            <p:cNvCxnSpPr>
              <a:endCxn id="48" idx="0"/>
            </p:cNvCxnSpPr>
            <p:nvPr/>
          </p:nvCxnSpPr>
          <p:spPr>
            <a:xfrm>
              <a:off x="4055949" y="3882336"/>
              <a:ext cx="12488" cy="1259138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46" idx="0"/>
            </p:cNvCxnSpPr>
            <p:nvPr/>
          </p:nvCxnSpPr>
          <p:spPr>
            <a:xfrm flipH="1">
              <a:off x="2032618" y="3860812"/>
              <a:ext cx="10763" cy="1280662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355490" y="4250658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6" idx="6"/>
              <a:endCxn id="48" idx="2"/>
            </p:cNvCxnSpPr>
            <p:nvPr/>
          </p:nvCxnSpPr>
          <p:spPr>
            <a:xfrm>
              <a:off x="2355490" y="5442806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1709746" y="3871578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4" name="Straight Connector 43"/>
            <p:cNvCxnSpPr>
              <a:endCxn id="49" idx="7"/>
            </p:cNvCxnSpPr>
            <p:nvPr/>
          </p:nvCxnSpPr>
          <p:spPr>
            <a:xfrm flipH="1">
              <a:off x="3281100" y="5455302"/>
              <a:ext cx="774849" cy="602351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1709746" y="5141474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3745565" y="3871578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3745565" y="5141474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2729923" y="5969395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70028" y="4239276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52214" y="4610000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55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72788" y="5792137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26931" y="5116748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46730" y="4645764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15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55490" y="4053193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766921" y="3730818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12</a:t>
              </a:r>
            </a:p>
          </p:txBody>
        </p:sp>
        <p:cxnSp>
          <p:nvCxnSpPr>
            <p:cNvPr id="45" name="Straight Connector 44"/>
            <p:cNvCxnSpPr>
              <a:stCxn id="49" idx="1"/>
              <a:endCxn id="46" idx="5"/>
            </p:cNvCxnSpPr>
            <p:nvPr/>
          </p:nvCxnSpPr>
          <p:spPr>
            <a:xfrm flipH="1" flipV="1">
              <a:off x="2260923" y="5655880"/>
              <a:ext cx="563567" cy="401773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183665" y="5888376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20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57969" y="2016708"/>
            <a:ext cx="2302305" cy="2863482"/>
            <a:chOff x="3424367" y="734559"/>
            <a:chExt cx="2397423" cy="2952530"/>
          </a:xfrm>
        </p:grpSpPr>
        <p:grpSp>
          <p:nvGrpSpPr>
            <p:cNvPr id="35" name="Group 34"/>
            <p:cNvGrpSpPr/>
            <p:nvPr/>
          </p:nvGrpSpPr>
          <p:grpSpPr>
            <a:xfrm>
              <a:off x="3424367" y="734559"/>
              <a:ext cx="2397423" cy="2527313"/>
              <a:chOff x="5868096" y="2412384"/>
              <a:chExt cx="2397423" cy="2527313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306770" y="2839005"/>
                <a:ext cx="1958749" cy="21006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868096" y="4444642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306770" y="2412384"/>
                <a:ext cx="174812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0      1     2     3     4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69829" y="4048180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871560" y="3651718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2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873292" y="3255256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1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875024" y="2858794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319264" y="4467901"/>
                <a:ext cx="1836799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∞    20    ∞     0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31758" y="4060677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∞    45    0     60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268918" y="3653453"/>
                <a:ext cx="189908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 ∞      0    ∞    ∞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270650" y="3246228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    0      ∞   55   ∞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369240" y="2839005"/>
                <a:ext cx="177451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25   15   ∞    ∞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4732246" y="3211067"/>
              <a:ext cx="379249" cy="476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866174" y="4395263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*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36533" y="2008126"/>
            <a:ext cx="2754944" cy="2953526"/>
            <a:chOff x="6112533" y="2008126"/>
            <a:chExt cx="2754944" cy="2953526"/>
          </a:xfrm>
        </p:grpSpPr>
        <p:grpSp>
          <p:nvGrpSpPr>
            <p:cNvPr id="56" name="Group 55"/>
            <p:cNvGrpSpPr/>
            <p:nvPr/>
          </p:nvGrpSpPr>
          <p:grpSpPr>
            <a:xfrm>
              <a:off x="6518558" y="2008126"/>
              <a:ext cx="2348919" cy="2451090"/>
              <a:chOff x="5868096" y="2412384"/>
              <a:chExt cx="2445962" cy="2527313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6306770" y="2839005"/>
                <a:ext cx="1958749" cy="21006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868096" y="4444642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306770" y="2412384"/>
                <a:ext cx="174812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0      1     2     3     4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869829" y="4048180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871560" y="3651718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2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873292" y="3255256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1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875024" y="2858794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0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319264" y="4467901"/>
                <a:ext cx="1836798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 ∞   20    ∞     0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331758" y="4060677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 ∞   45     0     60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268919" y="3653453"/>
                <a:ext cx="2045139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  ∞    0      ∞     ∞ 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270650" y="3246228"/>
                <a:ext cx="1999758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12     0    27   55   115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285380" y="2839005"/>
                <a:ext cx="1953750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 0     25   15   80     ∞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413484" y="4436483"/>
              <a:ext cx="1195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/>
                <a:t>2</a:t>
              </a:r>
              <a:r>
                <a:rPr lang="en-US" sz="2400" dirty="0"/>
                <a:t> = A</a:t>
              </a:r>
              <a:r>
                <a:rPr lang="en-US" sz="2400" baseline="30000" dirty="0"/>
                <a:t>2</a:t>
              </a:r>
              <a:endParaRPr lang="en-US" sz="2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112533" y="4315321"/>
              <a:ext cx="4145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=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120925" y="2016708"/>
            <a:ext cx="2302305" cy="2863482"/>
            <a:chOff x="3424367" y="734559"/>
            <a:chExt cx="2397423" cy="2952530"/>
          </a:xfrm>
        </p:grpSpPr>
        <p:grpSp>
          <p:nvGrpSpPr>
            <p:cNvPr id="88" name="Group 87"/>
            <p:cNvGrpSpPr/>
            <p:nvPr/>
          </p:nvGrpSpPr>
          <p:grpSpPr>
            <a:xfrm>
              <a:off x="3424367" y="734559"/>
              <a:ext cx="2397423" cy="2527313"/>
              <a:chOff x="5868096" y="2412384"/>
              <a:chExt cx="2397423" cy="2527313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6306770" y="2839005"/>
                <a:ext cx="1958749" cy="21006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868096" y="4444642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306770" y="2412384"/>
                <a:ext cx="174812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0      1     2     3     4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869829" y="4048180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871560" y="3651718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2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873292" y="3255256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1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875024" y="2858794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319264" y="4467901"/>
                <a:ext cx="1836799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∞    20    ∞     0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331758" y="4060677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∞    45    0     60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268918" y="3653453"/>
                <a:ext cx="189908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 ∞      0    ∞    ∞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270650" y="3246228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    0      ∞   55   ∞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369240" y="2839005"/>
                <a:ext cx="177451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25   15   ∞    ∞</a:t>
                </a: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4732246" y="3211067"/>
              <a:ext cx="379249" cy="476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8" name="Ink 77"/>
              <p14:cNvContentPartPr/>
              <p14:nvPr/>
            </p14:nvContentPartPr>
            <p14:xfrm>
              <a:off x="6909480" y="2538015"/>
              <a:ext cx="5040" cy="2232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4440" y="2534055"/>
                <a:ext cx="154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2661840" y="3203430"/>
              <a:ext cx="1945080" cy="4154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0680" y="3192270"/>
                <a:ext cx="196200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8307360" y="3167070"/>
              <a:ext cx="2302200" cy="3538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95480" y="3154830"/>
                <a:ext cx="2327040" cy="37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678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6492" y="364334"/>
            <a:ext cx="6663080" cy="909170"/>
          </a:xfrm>
        </p:spPr>
        <p:txBody>
          <a:bodyPr>
            <a:normAutofit fontScale="90000"/>
          </a:bodyPr>
          <a:lstStyle/>
          <a:p>
            <a:r>
              <a:rPr lang="en-US" dirty="0"/>
              <a:t>Matrix Multiplication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957" y="4730917"/>
            <a:ext cx="10972800" cy="1690858"/>
          </a:xfrm>
        </p:spPr>
        <p:txBody>
          <a:bodyPr>
            <a:noAutofit/>
          </a:bodyPr>
          <a:lstStyle/>
          <a:p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[3,0] </a:t>
            </a:r>
            <a:r>
              <a:rPr lang="en-US" sz="2400" dirty="0"/>
              <a:t>= min </a:t>
            </a:r>
            <a:r>
              <a:rPr lang="en-US" sz="2400" dirty="0" smtClean="0"/>
              <a:t>(∞+0, ∞+12, 45+∞, 0+∞, 60+∞) </a:t>
            </a:r>
            <a:r>
              <a:rPr lang="en-US" sz="2400" dirty="0"/>
              <a:t>= ∞</a:t>
            </a:r>
          </a:p>
          <a:p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[3,1] </a:t>
            </a:r>
            <a:r>
              <a:rPr lang="en-US" sz="2400" dirty="0"/>
              <a:t>= min </a:t>
            </a:r>
            <a:r>
              <a:rPr lang="en-US" sz="2400" dirty="0" smtClean="0"/>
              <a:t>(∞+25, ∞+0, 45+∞, 0+∞, 60+∞) </a:t>
            </a:r>
            <a:r>
              <a:rPr lang="en-US" sz="2400" dirty="0"/>
              <a:t>= ∞</a:t>
            </a:r>
          </a:p>
          <a:p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[3,2] = </a:t>
            </a:r>
            <a:r>
              <a:rPr lang="en-US" sz="2400" dirty="0"/>
              <a:t>min </a:t>
            </a:r>
            <a:r>
              <a:rPr lang="en-US" sz="2400" dirty="0" smtClean="0"/>
              <a:t>(∞+15</a:t>
            </a:r>
            <a:r>
              <a:rPr lang="en-US" sz="2400" dirty="0"/>
              <a:t>, </a:t>
            </a:r>
            <a:r>
              <a:rPr lang="en-US" sz="2400" dirty="0" smtClean="0"/>
              <a:t>∞+∞, 45+0, 0+45, 60+20) = 45</a:t>
            </a:r>
          </a:p>
          <a:p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[3,3] </a:t>
            </a:r>
            <a:r>
              <a:rPr lang="en-US" sz="2400" dirty="0"/>
              <a:t>= min </a:t>
            </a:r>
            <a:r>
              <a:rPr lang="en-US" sz="2400" dirty="0" smtClean="0"/>
              <a:t>(∞+∞</a:t>
            </a:r>
            <a:r>
              <a:rPr lang="en-US" sz="2400" dirty="0"/>
              <a:t>, </a:t>
            </a:r>
            <a:r>
              <a:rPr lang="en-US" sz="2400" dirty="0" smtClean="0"/>
              <a:t>∞+55, 45+∞, 0+0, 60+∞</a:t>
            </a:r>
            <a:r>
              <a:rPr lang="en-US" sz="2400" dirty="0"/>
              <a:t>) = </a:t>
            </a:r>
            <a:r>
              <a:rPr lang="en-US" sz="2400" dirty="0" smtClean="0"/>
              <a:t>0</a:t>
            </a:r>
          </a:p>
          <a:p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[3,4] </a:t>
            </a:r>
            <a:r>
              <a:rPr lang="en-US" sz="2400" dirty="0"/>
              <a:t>= min </a:t>
            </a:r>
            <a:r>
              <a:rPr lang="en-US" sz="2400" dirty="0" smtClean="0"/>
              <a:t>(∞+∞, ∞+</a:t>
            </a:r>
            <a:r>
              <a:rPr lang="en-US" sz="2400" dirty="0"/>
              <a:t>∞</a:t>
            </a:r>
            <a:r>
              <a:rPr lang="en-US" sz="2400" dirty="0" smtClean="0"/>
              <a:t>, 45+∞, 0+60, 60+0</a:t>
            </a:r>
            <a:r>
              <a:rPr lang="en-US" sz="2400" dirty="0"/>
              <a:t>) </a:t>
            </a:r>
            <a:r>
              <a:rPr lang="en-US" sz="2400" dirty="0" smtClean="0"/>
              <a:t>=60</a:t>
            </a:r>
            <a:endParaRPr lang="en-US" sz="2400" dirty="0"/>
          </a:p>
          <a:p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32248" y="87336"/>
            <a:ext cx="2037320" cy="2202749"/>
            <a:chOff x="1546730" y="3730818"/>
            <a:chExt cx="3008538" cy="2841241"/>
          </a:xfrm>
        </p:grpSpPr>
        <p:cxnSp>
          <p:nvCxnSpPr>
            <p:cNvPr id="38" name="Straight Connector 37"/>
            <p:cNvCxnSpPr>
              <a:endCxn id="48" idx="0"/>
            </p:cNvCxnSpPr>
            <p:nvPr/>
          </p:nvCxnSpPr>
          <p:spPr>
            <a:xfrm>
              <a:off x="4055949" y="3882336"/>
              <a:ext cx="12488" cy="1259138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46" idx="0"/>
            </p:cNvCxnSpPr>
            <p:nvPr/>
          </p:nvCxnSpPr>
          <p:spPr>
            <a:xfrm flipH="1">
              <a:off x="2032618" y="3860812"/>
              <a:ext cx="10763" cy="1280662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355490" y="4250658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6" idx="6"/>
              <a:endCxn id="48" idx="2"/>
            </p:cNvCxnSpPr>
            <p:nvPr/>
          </p:nvCxnSpPr>
          <p:spPr>
            <a:xfrm>
              <a:off x="2355490" y="5442806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1709746" y="3871578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4" name="Straight Connector 43"/>
            <p:cNvCxnSpPr>
              <a:endCxn id="49" idx="7"/>
            </p:cNvCxnSpPr>
            <p:nvPr/>
          </p:nvCxnSpPr>
          <p:spPr>
            <a:xfrm flipH="1">
              <a:off x="3281100" y="5455302"/>
              <a:ext cx="774849" cy="602351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1709746" y="5141474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3745565" y="3871578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3745565" y="5141474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2729923" y="5969395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70028" y="4239276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52214" y="4610000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55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72788" y="5792137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26931" y="5116748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46730" y="4645764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15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55490" y="4053193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766921" y="3730818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12</a:t>
              </a:r>
            </a:p>
          </p:txBody>
        </p:sp>
        <p:cxnSp>
          <p:nvCxnSpPr>
            <p:cNvPr id="45" name="Straight Connector 44"/>
            <p:cNvCxnSpPr>
              <a:stCxn id="49" idx="1"/>
              <a:endCxn id="46" idx="5"/>
            </p:cNvCxnSpPr>
            <p:nvPr/>
          </p:nvCxnSpPr>
          <p:spPr>
            <a:xfrm flipH="1" flipV="1">
              <a:off x="2260923" y="5655880"/>
              <a:ext cx="563567" cy="401773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183665" y="5888376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20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57969" y="2016708"/>
            <a:ext cx="2302305" cy="2863482"/>
            <a:chOff x="3424367" y="734559"/>
            <a:chExt cx="2397423" cy="2952530"/>
          </a:xfrm>
        </p:grpSpPr>
        <p:grpSp>
          <p:nvGrpSpPr>
            <p:cNvPr id="35" name="Group 34"/>
            <p:cNvGrpSpPr/>
            <p:nvPr/>
          </p:nvGrpSpPr>
          <p:grpSpPr>
            <a:xfrm>
              <a:off x="3424367" y="734559"/>
              <a:ext cx="2397423" cy="2527313"/>
              <a:chOff x="5868096" y="2412384"/>
              <a:chExt cx="2397423" cy="2527313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306770" y="2839005"/>
                <a:ext cx="1958749" cy="21006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868096" y="4444642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306770" y="2412384"/>
                <a:ext cx="174812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0      1     2     3     4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69829" y="4048180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871560" y="3651718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2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873292" y="3255256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1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875024" y="2858794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319264" y="4467901"/>
                <a:ext cx="1836799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∞    20    ∞     0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31758" y="4060677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∞    45    0     60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268918" y="3653453"/>
                <a:ext cx="189908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 ∞      0    ∞    ∞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270650" y="3246228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    0      ∞   55   ∞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369240" y="2839005"/>
                <a:ext cx="177451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25   15   ∞    ∞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4732246" y="3211067"/>
              <a:ext cx="379249" cy="476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866174" y="4395263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*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36533" y="2008126"/>
            <a:ext cx="2754944" cy="2953526"/>
            <a:chOff x="6112533" y="2008126"/>
            <a:chExt cx="2754944" cy="2953526"/>
          </a:xfrm>
        </p:grpSpPr>
        <p:grpSp>
          <p:nvGrpSpPr>
            <p:cNvPr id="56" name="Group 55"/>
            <p:cNvGrpSpPr/>
            <p:nvPr/>
          </p:nvGrpSpPr>
          <p:grpSpPr>
            <a:xfrm>
              <a:off x="6518558" y="2008126"/>
              <a:ext cx="2348919" cy="2451090"/>
              <a:chOff x="5868096" y="2412384"/>
              <a:chExt cx="2445962" cy="2527313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6306770" y="2839005"/>
                <a:ext cx="1958749" cy="21006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868096" y="4444642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306770" y="2412384"/>
                <a:ext cx="174812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0      1     2     3     4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869829" y="4048180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871560" y="3651718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2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873292" y="3255256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1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875024" y="2858794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0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319264" y="4467901"/>
                <a:ext cx="1836798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 ∞   20    ∞     0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331758" y="4060677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 ∞   45     0     60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268919" y="3653453"/>
                <a:ext cx="2045139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  ∞    0      ∞     ∞ 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270650" y="3246228"/>
                <a:ext cx="1999758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12     0    27   55   115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285380" y="2839005"/>
                <a:ext cx="1953750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 0     25   15   80     ∞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413484" y="4436483"/>
              <a:ext cx="1195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/>
                <a:t>2</a:t>
              </a:r>
              <a:r>
                <a:rPr lang="en-US" sz="2400" dirty="0"/>
                <a:t> = A</a:t>
              </a:r>
              <a:r>
                <a:rPr lang="en-US" sz="2400" baseline="30000" dirty="0"/>
                <a:t>2</a:t>
              </a:r>
              <a:endParaRPr lang="en-US" sz="2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112533" y="4315321"/>
              <a:ext cx="4145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=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120925" y="2016708"/>
            <a:ext cx="2302305" cy="2863482"/>
            <a:chOff x="3424367" y="734559"/>
            <a:chExt cx="2397423" cy="2952530"/>
          </a:xfrm>
        </p:grpSpPr>
        <p:grpSp>
          <p:nvGrpSpPr>
            <p:cNvPr id="88" name="Group 87"/>
            <p:cNvGrpSpPr/>
            <p:nvPr/>
          </p:nvGrpSpPr>
          <p:grpSpPr>
            <a:xfrm>
              <a:off x="3424367" y="734559"/>
              <a:ext cx="2397423" cy="2527313"/>
              <a:chOff x="5868096" y="2412384"/>
              <a:chExt cx="2397423" cy="2527313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6306770" y="2839005"/>
                <a:ext cx="1958749" cy="21006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868096" y="4444642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306770" y="2412384"/>
                <a:ext cx="174812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0      1     2     3     4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869829" y="4048180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871560" y="3651718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2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873292" y="3255256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1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875024" y="2858794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319264" y="4467901"/>
                <a:ext cx="1836799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∞    20    ∞     0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331758" y="4060677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∞    45    0     60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268918" y="3653453"/>
                <a:ext cx="189908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 ∞      0    ∞    ∞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270650" y="3246228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    0      ∞   55   ∞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369240" y="2839005"/>
                <a:ext cx="177451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25   15   ∞    ∞</a:t>
                </a: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4732246" y="3211067"/>
              <a:ext cx="379249" cy="476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8" name="Ink 77"/>
              <p14:cNvContentPartPr/>
              <p14:nvPr/>
            </p14:nvContentPartPr>
            <p14:xfrm>
              <a:off x="6909480" y="2538015"/>
              <a:ext cx="5040" cy="2232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4440" y="2534055"/>
                <a:ext cx="154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2739240" y="3613110"/>
              <a:ext cx="1818720" cy="3459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8800" y="3602670"/>
                <a:ext cx="184032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8458560" y="3591150"/>
              <a:ext cx="1884240" cy="4086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47400" y="3580710"/>
                <a:ext cx="1906920" cy="43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44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6492" y="364334"/>
            <a:ext cx="6663080" cy="909170"/>
          </a:xfrm>
        </p:spPr>
        <p:txBody>
          <a:bodyPr>
            <a:normAutofit fontScale="90000"/>
          </a:bodyPr>
          <a:lstStyle/>
          <a:p>
            <a:r>
              <a:rPr lang="en-US" dirty="0"/>
              <a:t>Matrix Multiplication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957" y="4730917"/>
            <a:ext cx="10972800" cy="1690858"/>
          </a:xfrm>
        </p:spPr>
        <p:txBody>
          <a:bodyPr>
            <a:noAutofit/>
          </a:bodyPr>
          <a:lstStyle/>
          <a:p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[4,0] </a:t>
            </a:r>
            <a:r>
              <a:rPr lang="en-US" sz="2400" dirty="0"/>
              <a:t>= min </a:t>
            </a:r>
            <a:r>
              <a:rPr lang="en-US" sz="2400" dirty="0" smtClean="0"/>
              <a:t>(∞+0, ∞+12, 20+∞, ∞+∞, 0+∞) </a:t>
            </a:r>
            <a:r>
              <a:rPr lang="en-US" sz="2400" dirty="0"/>
              <a:t>= ∞</a:t>
            </a:r>
          </a:p>
          <a:p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[4,1] </a:t>
            </a:r>
            <a:r>
              <a:rPr lang="en-US" sz="2400" dirty="0"/>
              <a:t>= min </a:t>
            </a:r>
            <a:r>
              <a:rPr lang="en-US" sz="2400" dirty="0" smtClean="0"/>
              <a:t>(∞+25, ∞+0, 20+∞, ∞+∞, 0+∞) </a:t>
            </a:r>
            <a:r>
              <a:rPr lang="en-US" sz="2400" dirty="0"/>
              <a:t>= ∞</a:t>
            </a:r>
          </a:p>
          <a:p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[4,2] = </a:t>
            </a:r>
            <a:r>
              <a:rPr lang="en-US" sz="2400" dirty="0"/>
              <a:t>min </a:t>
            </a:r>
            <a:r>
              <a:rPr lang="en-US" sz="2400" dirty="0" smtClean="0"/>
              <a:t>(∞+15</a:t>
            </a:r>
            <a:r>
              <a:rPr lang="en-US" sz="2400" dirty="0"/>
              <a:t>, </a:t>
            </a:r>
            <a:r>
              <a:rPr lang="en-US" sz="2400" dirty="0" smtClean="0"/>
              <a:t>∞+∞, 20+0</a:t>
            </a:r>
            <a:r>
              <a:rPr lang="en-US" sz="2400" dirty="0"/>
              <a:t>, </a:t>
            </a:r>
            <a:r>
              <a:rPr lang="en-US" sz="2400" dirty="0" smtClean="0"/>
              <a:t>∞+45, 0+20) = 20</a:t>
            </a:r>
          </a:p>
          <a:p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[4,3] </a:t>
            </a:r>
            <a:r>
              <a:rPr lang="en-US" sz="2400" dirty="0"/>
              <a:t>= min (</a:t>
            </a:r>
            <a:r>
              <a:rPr lang="en-US" sz="2400" dirty="0" smtClean="0"/>
              <a:t>∞+∞</a:t>
            </a:r>
            <a:r>
              <a:rPr lang="en-US" sz="2400" dirty="0"/>
              <a:t>, </a:t>
            </a:r>
            <a:r>
              <a:rPr lang="en-US" sz="2400" dirty="0" smtClean="0"/>
              <a:t>∞+55</a:t>
            </a:r>
            <a:r>
              <a:rPr lang="en-US" sz="2400" dirty="0"/>
              <a:t>, </a:t>
            </a:r>
            <a:r>
              <a:rPr lang="en-US" sz="2400" dirty="0" smtClean="0"/>
              <a:t>20+∞, ∞+0, </a:t>
            </a:r>
            <a:r>
              <a:rPr lang="en-US" sz="2400" dirty="0"/>
              <a:t>0</a:t>
            </a:r>
            <a:r>
              <a:rPr lang="en-US" sz="2400" dirty="0" smtClean="0"/>
              <a:t>+∞</a:t>
            </a:r>
            <a:r>
              <a:rPr lang="en-US" sz="2400" dirty="0"/>
              <a:t>) = ∞</a:t>
            </a:r>
            <a:endParaRPr lang="en-US" sz="2400" dirty="0" smtClean="0"/>
          </a:p>
          <a:p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[4,4] </a:t>
            </a:r>
            <a:r>
              <a:rPr lang="en-US" sz="2400" dirty="0"/>
              <a:t>= min </a:t>
            </a:r>
            <a:r>
              <a:rPr lang="en-US" sz="2400" dirty="0" smtClean="0"/>
              <a:t>(∞+∞, ∞+</a:t>
            </a:r>
            <a:r>
              <a:rPr lang="en-US" sz="2400" dirty="0"/>
              <a:t>∞, </a:t>
            </a:r>
            <a:r>
              <a:rPr lang="en-US" sz="2400" dirty="0" smtClean="0"/>
              <a:t>20+∞, ∞+60, 0+0</a:t>
            </a:r>
            <a:r>
              <a:rPr lang="en-US" sz="2400" dirty="0"/>
              <a:t>) </a:t>
            </a:r>
            <a:r>
              <a:rPr lang="en-US" sz="2400" dirty="0" smtClean="0"/>
              <a:t>=0</a:t>
            </a:r>
            <a:endParaRPr lang="en-US" sz="2400" dirty="0"/>
          </a:p>
          <a:p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32248" y="87336"/>
            <a:ext cx="2037320" cy="2202749"/>
            <a:chOff x="1546730" y="3730818"/>
            <a:chExt cx="3008538" cy="2841241"/>
          </a:xfrm>
        </p:grpSpPr>
        <p:cxnSp>
          <p:nvCxnSpPr>
            <p:cNvPr id="38" name="Straight Connector 37"/>
            <p:cNvCxnSpPr>
              <a:endCxn id="48" idx="0"/>
            </p:cNvCxnSpPr>
            <p:nvPr/>
          </p:nvCxnSpPr>
          <p:spPr>
            <a:xfrm>
              <a:off x="4055949" y="3882336"/>
              <a:ext cx="12488" cy="1259138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46" idx="0"/>
            </p:cNvCxnSpPr>
            <p:nvPr/>
          </p:nvCxnSpPr>
          <p:spPr>
            <a:xfrm flipH="1">
              <a:off x="2032618" y="3860812"/>
              <a:ext cx="10763" cy="1280662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355490" y="4250658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6" idx="6"/>
              <a:endCxn id="48" idx="2"/>
            </p:cNvCxnSpPr>
            <p:nvPr/>
          </p:nvCxnSpPr>
          <p:spPr>
            <a:xfrm>
              <a:off x="2355490" y="5442806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1709746" y="3871578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4" name="Straight Connector 43"/>
            <p:cNvCxnSpPr>
              <a:endCxn id="49" idx="7"/>
            </p:cNvCxnSpPr>
            <p:nvPr/>
          </p:nvCxnSpPr>
          <p:spPr>
            <a:xfrm flipH="1">
              <a:off x="3281100" y="5455302"/>
              <a:ext cx="774849" cy="602351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1709746" y="5141474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3745565" y="3871578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3745565" y="5141474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2729923" y="5969395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70028" y="4239276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52214" y="4610000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55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72788" y="5792137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26931" y="5116748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46730" y="4645764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15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55490" y="4053193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766921" y="3730818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12</a:t>
              </a:r>
            </a:p>
          </p:txBody>
        </p:sp>
        <p:cxnSp>
          <p:nvCxnSpPr>
            <p:cNvPr id="45" name="Straight Connector 44"/>
            <p:cNvCxnSpPr>
              <a:stCxn id="49" idx="1"/>
              <a:endCxn id="46" idx="5"/>
            </p:cNvCxnSpPr>
            <p:nvPr/>
          </p:nvCxnSpPr>
          <p:spPr>
            <a:xfrm flipH="1" flipV="1">
              <a:off x="2260923" y="5655880"/>
              <a:ext cx="563567" cy="401773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183665" y="5888376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20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57969" y="2016708"/>
            <a:ext cx="2302305" cy="2863482"/>
            <a:chOff x="3424367" y="734559"/>
            <a:chExt cx="2397423" cy="2952530"/>
          </a:xfrm>
        </p:grpSpPr>
        <p:grpSp>
          <p:nvGrpSpPr>
            <p:cNvPr id="35" name="Group 34"/>
            <p:cNvGrpSpPr/>
            <p:nvPr/>
          </p:nvGrpSpPr>
          <p:grpSpPr>
            <a:xfrm>
              <a:off x="3424367" y="734559"/>
              <a:ext cx="2397423" cy="2527313"/>
              <a:chOff x="5868096" y="2412384"/>
              <a:chExt cx="2397423" cy="2527313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306770" y="2839005"/>
                <a:ext cx="1958749" cy="21006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868096" y="4444642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306770" y="2412384"/>
                <a:ext cx="174812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0      1     2     3     4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69829" y="4048180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871560" y="3651718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2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873292" y="3255256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1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875024" y="2858794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319264" y="4467901"/>
                <a:ext cx="1836799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∞    20    ∞     0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31758" y="4060677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∞    45    0     60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268918" y="3653453"/>
                <a:ext cx="189908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 ∞      0    ∞    ∞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270650" y="3246228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    0      ∞   55   ∞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369240" y="2839005"/>
                <a:ext cx="177451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25   15   ∞    ∞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4732246" y="3211067"/>
              <a:ext cx="379249" cy="476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866174" y="4395263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*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36533" y="2008126"/>
            <a:ext cx="2754944" cy="2953526"/>
            <a:chOff x="6112533" y="2008126"/>
            <a:chExt cx="2754944" cy="2953526"/>
          </a:xfrm>
        </p:grpSpPr>
        <p:grpSp>
          <p:nvGrpSpPr>
            <p:cNvPr id="56" name="Group 55"/>
            <p:cNvGrpSpPr/>
            <p:nvPr/>
          </p:nvGrpSpPr>
          <p:grpSpPr>
            <a:xfrm>
              <a:off x="6518558" y="2008126"/>
              <a:ext cx="2348919" cy="2451090"/>
              <a:chOff x="5868096" y="2412384"/>
              <a:chExt cx="2445962" cy="2527313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6306770" y="2839005"/>
                <a:ext cx="1958749" cy="21006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868096" y="4444642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306770" y="2412384"/>
                <a:ext cx="174812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0      1     2     3     4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869829" y="4048180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871560" y="3651718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2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873292" y="3255256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1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875024" y="2858794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0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319264" y="4467901"/>
                <a:ext cx="1836798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 ∞   20    ∞     0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331758" y="4060677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 ∞   45     0     60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268919" y="3653453"/>
                <a:ext cx="2045139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  ∞    0      ∞     ∞ 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270650" y="3246228"/>
                <a:ext cx="1999758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12     0    27   55   115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285380" y="2839005"/>
                <a:ext cx="1953750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 0     25   15   80     ∞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413484" y="4436483"/>
              <a:ext cx="1195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/>
                <a:t>2</a:t>
              </a:r>
              <a:r>
                <a:rPr lang="en-US" sz="2400" dirty="0"/>
                <a:t> = A</a:t>
              </a:r>
              <a:r>
                <a:rPr lang="en-US" sz="2400" baseline="30000" dirty="0"/>
                <a:t>2</a:t>
              </a:r>
              <a:endParaRPr lang="en-US" sz="2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112533" y="4315321"/>
              <a:ext cx="4145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=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120925" y="2016708"/>
            <a:ext cx="2302305" cy="2863482"/>
            <a:chOff x="3424367" y="734559"/>
            <a:chExt cx="2397423" cy="2952530"/>
          </a:xfrm>
        </p:grpSpPr>
        <p:grpSp>
          <p:nvGrpSpPr>
            <p:cNvPr id="88" name="Group 87"/>
            <p:cNvGrpSpPr/>
            <p:nvPr/>
          </p:nvGrpSpPr>
          <p:grpSpPr>
            <a:xfrm>
              <a:off x="3424367" y="734559"/>
              <a:ext cx="2397423" cy="2527313"/>
              <a:chOff x="5868096" y="2412384"/>
              <a:chExt cx="2397423" cy="2527313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6306770" y="2839005"/>
                <a:ext cx="1958749" cy="21006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868096" y="4444642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306770" y="2412384"/>
                <a:ext cx="174812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0      1     2     3     4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869829" y="4048180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871560" y="3651718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2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873292" y="3255256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1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875024" y="2858794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319264" y="4467901"/>
                <a:ext cx="1836799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∞    20    ∞     0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331758" y="4060677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∞    45    0     60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268918" y="3653453"/>
                <a:ext cx="189908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 ∞      0    ∞    ∞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270650" y="3246228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    0      ∞   55   ∞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369240" y="2839005"/>
                <a:ext cx="177451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25   15   ∞    ∞</a:t>
                </a: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4732246" y="3211067"/>
              <a:ext cx="379249" cy="476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8" name="Ink 77"/>
              <p14:cNvContentPartPr/>
              <p14:nvPr/>
            </p14:nvContentPartPr>
            <p14:xfrm>
              <a:off x="6909480" y="2538015"/>
              <a:ext cx="5040" cy="2232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4440" y="2534055"/>
                <a:ext cx="154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8422920" y="4008390"/>
              <a:ext cx="1928160" cy="3567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12840" y="3998670"/>
                <a:ext cx="195048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2752920" y="4013430"/>
              <a:ext cx="1840680" cy="4186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42120" y="4003350"/>
                <a:ext cx="1863000" cy="43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45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49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All Pairs Shortest </a:t>
            </a:r>
            <a:r>
              <a:rPr lang="en-US" dirty="0" smtClean="0"/>
              <a:t>Path</a:t>
            </a:r>
            <a:br>
              <a:rPr lang="en-US" dirty="0" smtClean="0"/>
            </a:br>
            <a:r>
              <a:rPr lang="en-US" dirty="0" smtClean="0"/>
              <a:t>Part 2: Generalizing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For use in Fall 2020 CSE6010/CX4010 only</a:t>
            </a:r>
          </a:p>
          <a:p>
            <a:pPr lvl="0" defTabSz="914400" eaLnBrk="0" fontAlgn="base" hangingPunct="0"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Not for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3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Generalize?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777" y="1417638"/>
            <a:ext cx="10972800" cy="4996744"/>
          </a:xfrm>
        </p:spPr>
        <p:txBody>
          <a:bodyPr>
            <a:normAutofit fontScale="92500"/>
          </a:bodyPr>
          <a:lstStyle/>
          <a:p>
            <a:r>
              <a:rPr lang="en-US" dirty="0"/>
              <a:t>Does the same approach extend to a larger numbers of hops?</a:t>
            </a:r>
          </a:p>
          <a:p>
            <a:r>
              <a:rPr lang="en-US" dirty="0"/>
              <a:t>The answer is yes</a:t>
            </a:r>
          </a:p>
          <a:p>
            <a:pPr lvl="1"/>
            <a:r>
              <a:rPr lang="en-US" dirty="0"/>
              <a:t>A</a:t>
            </a:r>
            <a:r>
              <a:rPr lang="en-US" baseline="30000" dirty="0"/>
              <a:t>3</a:t>
            </a:r>
            <a:r>
              <a:rPr lang="en-US" dirty="0"/>
              <a:t> computes the minimum weight (length) of paths that are 3 hops or less</a:t>
            </a:r>
          </a:p>
          <a:p>
            <a:pPr lvl="1"/>
            <a:r>
              <a:rPr lang="en-US" dirty="0"/>
              <a:t>A</a:t>
            </a:r>
            <a:r>
              <a:rPr lang="en-US" baseline="30000" dirty="0"/>
              <a:t>4</a:t>
            </a:r>
            <a:r>
              <a:rPr lang="en-US" dirty="0"/>
              <a:t> computes the minimum weight (length) of paths that are 4 hops or less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Observation: It can be shown that the shortest path “matrix multiply” is associative</a:t>
            </a:r>
          </a:p>
          <a:p>
            <a:pPr lvl="1"/>
            <a:r>
              <a:rPr lang="en-US" dirty="0"/>
              <a:t>(A*A)*A = A*(A*A)</a:t>
            </a:r>
          </a:p>
          <a:p>
            <a:pPr lvl="1"/>
            <a:r>
              <a:rPr lang="en-US" dirty="0"/>
              <a:t>Doesn’t matter what order the “multiplications” are performed</a:t>
            </a:r>
          </a:p>
        </p:txBody>
      </p:sp>
    </p:spTree>
    <p:extLst>
      <p:ext uri="{BB962C8B-B14F-4D97-AF65-F5344CB8AC3E}">
        <p14:creationId xmlns:p14="http://schemas.microsoft.com/office/powerpoint/2010/main" val="207514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Path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46" y="1268909"/>
            <a:ext cx="10972800" cy="5504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Given an adjacency matrix A with N vertices, how do we compute the distance between any pair of nodes</a:t>
            </a:r>
            <a:r>
              <a:rPr lang="en-US" sz="2800" dirty="0" smtClean="0"/>
              <a:t>?</a:t>
            </a:r>
          </a:p>
          <a:p>
            <a:r>
              <a:rPr lang="en-US" sz="2800" dirty="0" smtClean="0"/>
              <a:t>Can you think of a way to do this at all?</a:t>
            </a:r>
          </a:p>
          <a:p>
            <a:r>
              <a:rPr lang="en-US" sz="2800" dirty="0" smtClean="0"/>
              <a:t>Can you think of a way to do this efficiently? What is the execution time for your algorithm? </a:t>
            </a:r>
            <a:endParaRPr lang="en-US" sz="2800" dirty="0"/>
          </a:p>
          <a:p>
            <a:pPr marL="0" indent="0">
              <a:buNone/>
            </a:pPr>
            <a:r>
              <a:rPr lang="en-US" sz="2800" baseline="30000" dirty="0"/>
              <a:t>		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066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Path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46" y="1268909"/>
            <a:ext cx="10972800" cy="5504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Given an adjacency matrix A with N vertices, how do we compute the distance between any pair of nodes?</a:t>
            </a:r>
          </a:p>
          <a:p>
            <a:r>
              <a:rPr lang="en-US" sz="2800" dirty="0"/>
              <a:t>Maximum length path is N-1 hops </a:t>
            </a:r>
            <a:r>
              <a:rPr lang="en-US" sz="2800" dirty="0" smtClean="0"/>
              <a:t>(no repeats in path)</a:t>
            </a:r>
            <a:endParaRPr lang="en-US" sz="2800" dirty="0"/>
          </a:p>
          <a:p>
            <a:r>
              <a:rPr lang="en-US" sz="2800" dirty="0"/>
              <a:t>To compute the minimum length path between all pairs of nodes, one need only compute D</a:t>
            </a:r>
            <a:r>
              <a:rPr lang="en-US" sz="2800" baseline="-25000" dirty="0"/>
              <a:t>N-1</a:t>
            </a:r>
            <a:r>
              <a:rPr lang="en-US" sz="2800" dirty="0"/>
              <a:t> = A</a:t>
            </a:r>
            <a:r>
              <a:rPr lang="en-US" sz="2800" baseline="30000" dirty="0"/>
              <a:t>N-1</a:t>
            </a:r>
          </a:p>
          <a:p>
            <a:r>
              <a:rPr lang="en-US" sz="2800" dirty="0"/>
              <a:t>D</a:t>
            </a:r>
            <a:r>
              <a:rPr lang="en-US" sz="2800" baseline="-25000" dirty="0"/>
              <a:t>N-1</a:t>
            </a:r>
            <a:r>
              <a:rPr lang="en-US" sz="2800" dirty="0"/>
              <a:t>[</a:t>
            </a:r>
            <a:r>
              <a:rPr lang="en-US" sz="2800" dirty="0" err="1"/>
              <a:t>i,j</a:t>
            </a:r>
            <a:r>
              <a:rPr lang="en-US" sz="2800" dirty="0"/>
              <a:t>] = distance w/ N-1 hops or less from </a:t>
            </a:r>
            <a:r>
              <a:rPr lang="en-US" sz="2800" dirty="0" err="1"/>
              <a:t>i</a:t>
            </a:r>
            <a:r>
              <a:rPr lang="en-US" sz="2800" dirty="0"/>
              <a:t> to j</a:t>
            </a:r>
          </a:p>
          <a:p>
            <a:r>
              <a:rPr lang="en-US" sz="2800" dirty="0" smtClean="0"/>
              <a:t>Initial approach</a:t>
            </a:r>
            <a:r>
              <a:rPr lang="en-US" sz="2800" dirty="0"/>
              <a:t>:</a:t>
            </a:r>
            <a:r>
              <a:rPr lang="en-US" sz="2800" dirty="0" smtClean="0"/>
              <a:t> perform N-1 multiplications to arrive at A</a:t>
            </a:r>
            <a:r>
              <a:rPr lang="en-US" sz="2800" baseline="30000" dirty="0" smtClean="0"/>
              <a:t>N-1</a:t>
            </a:r>
            <a:endParaRPr lang="en-US" sz="2800" baseline="30000" dirty="0"/>
          </a:p>
          <a:p>
            <a:pPr marL="0" indent="0">
              <a:buNone/>
            </a:pPr>
            <a:r>
              <a:rPr lang="en-US" sz="2800" baseline="30000" dirty="0"/>
              <a:t>		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958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058"/>
            <a:ext cx="8229600" cy="11430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803" y="876128"/>
            <a:ext cx="10972800" cy="5904462"/>
          </a:xfrm>
        </p:spPr>
        <p:txBody>
          <a:bodyPr>
            <a:noAutofit/>
          </a:bodyPr>
          <a:lstStyle/>
          <a:p>
            <a:r>
              <a:rPr lang="en-US" sz="2400" dirty="0"/>
              <a:t>Compute the minimum length path between all pairs of nodes in a graph with N nodes and adjacency matrix A</a:t>
            </a:r>
          </a:p>
          <a:p>
            <a:pPr lvl="1"/>
            <a:r>
              <a:rPr lang="en-US" sz="2400" dirty="0"/>
              <a:t>Nodes are labeled 0, 1, 2, 3, … N-1</a:t>
            </a:r>
          </a:p>
          <a:p>
            <a:pPr lvl="1"/>
            <a:r>
              <a:rPr lang="en-US" sz="2400" dirty="0"/>
              <a:t>A[</a:t>
            </a:r>
            <a:r>
              <a:rPr lang="en-US" sz="2400" dirty="0" err="1"/>
              <a:t>i,j</a:t>
            </a:r>
            <a:r>
              <a:rPr lang="en-US" sz="2400" dirty="0"/>
              <a:t>] indicates the weight of the edge from </a:t>
            </a:r>
            <a:r>
              <a:rPr lang="en-US" sz="2400" dirty="0" err="1"/>
              <a:t>i</a:t>
            </a:r>
            <a:r>
              <a:rPr lang="en-US" sz="2400" dirty="0"/>
              <a:t> to j</a:t>
            </a:r>
          </a:p>
          <a:p>
            <a:pPr lvl="1"/>
            <a:r>
              <a:rPr lang="en-US" sz="2400" dirty="0"/>
              <a:t>Assume A[</a:t>
            </a:r>
            <a:r>
              <a:rPr lang="en-US" sz="2400" dirty="0" err="1"/>
              <a:t>i,j</a:t>
            </a:r>
            <a:r>
              <a:rPr lang="en-US" sz="2400" dirty="0"/>
              <a:t>] ≥ 0 for all </a:t>
            </a:r>
            <a:r>
              <a:rPr lang="en-US" sz="2400" dirty="0" err="1"/>
              <a:t>i</a:t>
            </a:r>
            <a:r>
              <a:rPr lang="en-US" sz="2400" dirty="0"/>
              <a:t>, j</a:t>
            </a:r>
          </a:p>
          <a:p>
            <a:r>
              <a:rPr lang="en-US" sz="2400" dirty="0"/>
              <a:t>Compute D where D[</a:t>
            </a:r>
            <a:r>
              <a:rPr lang="en-US" sz="2400" dirty="0" err="1"/>
              <a:t>i,j</a:t>
            </a:r>
            <a:r>
              <a:rPr lang="en-US" sz="2400" dirty="0"/>
              <a:t>] = minimum weight of a path from </a:t>
            </a:r>
            <a:r>
              <a:rPr lang="en-US" sz="2400" dirty="0" err="1"/>
              <a:t>i</a:t>
            </a:r>
            <a:r>
              <a:rPr lang="en-US" sz="2400" dirty="0"/>
              <a:t> to j</a:t>
            </a:r>
          </a:p>
          <a:p>
            <a:pPr lvl="1"/>
            <a:r>
              <a:rPr lang="en-US" sz="2400" dirty="0"/>
              <a:t>D[</a:t>
            </a:r>
            <a:r>
              <a:rPr lang="en-US" sz="2400" dirty="0" err="1"/>
              <a:t>i,j</a:t>
            </a:r>
            <a:r>
              <a:rPr lang="en-US" sz="2400" dirty="0"/>
              <a:t>] = ∞ if no path exists from i to </a:t>
            </a:r>
            <a:r>
              <a:rPr lang="en-US" sz="2400" dirty="0" smtClean="0"/>
              <a:t>j</a:t>
            </a:r>
          </a:p>
          <a:p>
            <a:pPr marL="0" indent="0">
              <a:buNone/>
            </a:pPr>
            <a:endParaRPr lang="en-US" sz="2400" dirty="0"/>
          </a:p>
          <a:p>
            <a:pPr marL="0" indent="-457200">
              <a:buNone/>
            </a:pPr>
            <a:r>
              <a:rPr lang="en-US" sz="2400" dirty="0"/>
              <a:t>Definition: the maximum length among the minimum length paths between all pairs of nodes in the graph is known as the graph’s </a:t>
            </a:r>
            <a:r>
              <a:rPr lang="en-US" sz="2400" b="1" i="1" dirty="0"/>
              <a:t>diameter</a:t>
            </a:r>
            <a:r>
              <a:rPr lang="en-US" sz="2400" dirty="0"/>
              <a:t> (analogous to the diameter of a circle)</a:t>
            </a:r>
          </a:p>
          <a:p>
            <a:pPr marL="0" indent="-45720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Diameter = max (D[</a:t>
            </a:r>
            <a:r>
              <a:rPr lang="en-US" sz="2400" dirty="0" err="1"/>
              <a:t>i,j</a:t>
            </a:r>
            <a:r>
              <a:rPr lang="en-US" sz="2400" dirty="0"/>
              <a:t>]), </a:t>
            </a:r>
            <a:r>
              <a:rPr lang="en-US" sz="2400" dirty="0" err="1"/>
              <a:t>i,j</a:t>
            </a:r>
            <a:r>
              <a:rPr lang="en-US" sz="2400" dirty="0"/>
              <a:t> = 0, … N-1</a:t>
            </a:r>
          </a:p>
          <a:p>
            <a:pPr marL="0" indent="0">
              <a:buNone/>
            </a:pPr>
            <a:r>
              <a:rPr lang="en-US" sz="2400" dirty="0"/>
              <a:t>Diameter gives the </a:t>
            </a:r>
            <a:r>
              <a:rPr lang="en-US" sz="2400" dirty="0" smtClean="0"/>
              <a:t>worst-case </a:t>
            </a:r>
            <a:r>
              <a:rPr lang="en-US" sz="2400" dirty="0"/>
              <a:t>distance between any pair of nodes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350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Path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46" y="1268909"/>
            <a:ext cx="10972800" cy="55044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 </a:t>
            </a:r>
            <a:r>
              <a:rPr lang="en-US" sz="2800" dirty="0"/>
              <a:t>greater efficiency: </a:t>
            </a:r>
            <a:r>
              <a:rPr lang="en-US" sz="2800" dirty="0" smtClean="0"/>
              <a:t>Observe that subsequent </a:t>
            </a:r>
            <a:r>
              <a:rPr lang="en-US" sz="2800" dirty="0"/>
              <a:t>multiplications yield same result</a:t>
            </a:r>
          </a:p>
          <a:p>
            <a:pPr marL="0" indent="0">
              <a:buNone/>
            </a:pPr>
            <a:r>
              <a:rPr lang="en-US" sz="2800" dirty="0"/>
              <a:t>		A</a:t>
            </a:r>
            <a:r>
              <a:rPr lang="en-US" sz="2800" baseline="30000" dirty="0"/>
              <a:t>N</a:t>
            </a:r>
            <a:r>
              <a:rPr lang="en-US" sz="2800" dirty="0"/>
              <a:t> = 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N-1</a:t>
            </a:r>
            <a:r>
              <a:rPr lang="en-US" sz="2800" dirty="0" smtClean="0"/>
              <a:t>						(repeated node: cannot decrease length)</a:t>
            </a:r>
            <a:endParaRPr lang="en-US" sz="2800" baseline="30000" dirty="0"/>
          </a:p>
          <a:p>
            <a:pPr marL="0" indent="0">
              <a:buNone/>
            </a:pPr>
            <a:r>
              <a:rPr lang="en-US" sz="2800" dirty="0"/>
              <a:t>		A</a:t>
            </a:r>
            <a:r>
              <a:rPr lang="en-US" sz="2800" baseline="30000" dirty="0"/>
              <a:t>N+1</a:t>
            </a:r>
            <a:r>
              <a:rPr lang="en-US" sz="2800" dirty="0"/>
              <a:t> = A</a:t>
            </a:r>
            <a:r>
              <a:rPr lang="en-US" sz="2800" baseline="30000" dirty="0"/>
              <a:t>N</a:t>
            </a:r>
            <a:r>
              <a:rPr lang="en-US" sz="2800" dirty="0"/>
              <a:t> = A</a:t>
            </a:r>
            <a:r>
              <a:rPr lang="en-US" sz="2800" baseline="30000" dirty="0"/>
              <a:t>N-1</a:t>
            </a:r>
          </a:p>
          <a:p>
            <a:pPr marL="0" indent="0">
              <a:buNone/>
            </a:pPr>
            <a:r>
              <a:rPr lang="en-US" sz="2800" dirty="0"/>
              <a:t>		A</a:t>
            </a:r>
            <a:r>
              <a:rPr lang="en-US" sz="2800" baseline="30000" dirty="0"/>
              <a:t>N+2</a:t>
            </a:r>
            <a:r>
              <a:rPr lang="en-US" sz="2800" dirty="0"/>
              <a:t> = A</a:t>
            </a:r>
            <a:r>
              <a:rPr lang="en-US" sz="2800" baseline="30000" dirty="0"/>
              <a:t>N+1</a:t>
            </a:r>
            <a:r>
              <a:rPr lang="en-US" sz="2800" dirty="0"/>
              <a:t> = A</a:t>
            </a:r>
            <a:r>
              <a:rPr lang="en-US" sz="2800" baseline="30000" dirty="0"/>
              <a:t>N</a:t>
            </a:r>
            <a:r>
              <a:rPr lang="en-US" sz="2800" dirty="0"/>
              <a:t> = A</a:t>
            </a:r>
            <a:r>
              <a:rPr lang="en-US" sz="2800" baseline="30000" dirty="0"/>
              <a:t>N-1</a:t>
            </a:r>
          </a:p>
          <a:p>
            <a:pPr marL="0" indent="0">
              <a:buNone/>
            </a:pPr>
            <a:r>
              <a:rPr lang="en-US" sz="2800" baseline="30000" dirty="0"/>
              <a:t>			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018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Goal: Compute A</a:t>
            </a:r>
            <a:r>
              <a:rPr lang="en-US" baseline="30000" dirty="0"/>
              <a:t>N-1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Approach: Keep squaring the matrix to compute A</a:t>
            </a:r>
            <a:r>
              <a:rPr lang="en-US" baseline="30000" dirty="0"/>
              <a:t>x</a:t>
            </a:r>
            <a:r>
              <a:rPr lang="en-US" dirty="0"/>
              <a:t> until x ≥ N-1</a:t>
            </a:r>
          </a:p>
          <a:p>
            <a:pPr marL="0" indent="0">
              <a:buNone/>
            </a:pPr>
            <a:r>
              <a:rPr lang="en-US" dirty="0"/>
              <a:t>Step 1: Compute A*A = A</a:t>
            </a:r>
            <a:r>
              <a:rPr lang="en-US" baseline="30000" dirty="0"/>
              <a:t>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Step 2: Compute A</a:t>
            </a:r>
            <a:r>
              <a:rPr lang="en-US" baseline="30000" dirty="0"/>
              <a:t>2</a:t>
            </a:r>
            <a:r>
              <a:rPr lang="en-US" dirty="0"/>
              <a:t> * A</a:t>
            </a:r>
            <a:r>
              <a:rPr lang="en-US" baseline="30000" dirty="0"/>
              <a:t>2</a:t>
            </a:r>
            <a:r>
              <a:rPr lang="en-US" dirty="0"/>
              <a:t> = A</a:t>
            </a:r>
            <a:r>
              <a:rPr lang="en-US" baseline="30000" dirty="0"/>
              <a:t>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Step 3: Compute A</a:t>
            </a:r>
            <a:r>
              <a:rPr lang="en-US" baseline="30000" dirty="0"/>
              <a:t>4</a:t>
            </a:r>
            <a:r>
              <a:rPr lang="en-US" dirty="0"/>
              <a:t> * A</a:t>
            </a:r>
            <a:r>
              <a:rPr lang="en-US" baseline="30000" dirty="0"/>
              <a:t>4</a:t>
            </a:r>
            <a:r>
              <a:rPr lang="en-US" dirty="0"/>
              <a:t> = A</a:t>
            </a:r>
            <a:r>
              <a:rPr lang="en-US" baseline="30000" dirty="0"/>
              <a:t>8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Until exponent is at least N-1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execution time?</a:t>
            </a:r>
          </a:p>
          <a:p>
            <a:r>
              <a:rPr lang="en-US" dirty="0"/>
              <a:t>Each matrix multiply requires 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r>
              <a:rPr lang="en-US" dirty="0"/>
              <a:t>Need </a:t>
            </a:r>
            <a:r>
              <a:rPr lang="da-DK" dirty="0" err="1">
                <a:latin typeface="Symbol" charset="0"/>
                <a:ea typeface="ＭＳ Ｐゴシック" charset="0"/>
              </a:rPr>
              <a:t>é</a:t>
            </a:r>
            <a:r>
              <a:rPr lang="en-US" dirty="0"/>
              <a:t>log </a:t>
            </a:r>
            <a:r>
              <a:rPr lang="da-DK" dirty="0">
                <a:latin typeface="Calibri" charset="0"/>
                <a:ea typeface="ＭＳ Ｐゴシック" charset="0"/>
              </a:rPr>
              <a:t>N-1</a:t>
            </a:r>
            <a:r>
              <a:rPr lang="da-DK" dirty="0">
                <a:latin typeface="Symbol" charset="0"/>
                <a:ea typeface="ＭＳ Ｐゴシック" charset="0"/>
              </a:rPr>
              <a:t>ù</a:t>
            </a:r>
            <a:r>
              <a:rPr lang="da-DK" dirty="0">
                <a:latin typeface="Calibri" charset="0"/>
                <a:ea typeface="ＭＳ Ｐゴシック" charset="0"/>
              </a:rPr>
              <a:t> </a:t>
            </a:r>
            <a:r>
              <a:rPr lang="en-US" dirty="0"/>
              <a:t>multiplication </a:t>
            </a:r>
            <a:r>
              <a:rPr lang="da-DK" dirty="0">
                <a:latin typeface="Calibri" charset="0"/>
                <a:ea typeface="ＭＳ Ｐゴシック" charset="0"/>
              </a:rPr>
              <a:t>steps</a:t>
            </a:r>
          </a:p>
          <a:p>
            <a:r>
              <a:rPr lang="da-DK" dirty="0">
                <a:latin typeface="Calibri" charset="0"/>
                <a:ea typeface="ＭＳ Ｐゴシック" charset="0"/>
              </a:rPr>
              <a:t>Runtime is O(N</a:t>
            </a:r>
            <a:r>
              <a:rPr lang="da-DK" baseline="30000" dirty="0">
                <a:latin typeface="Calibri" charset="0"/>
                <a:ea typeface="ＭＳ Ｐゴシック" charset="0"/>
              </a:rPr>
              <a:t>3</a:t>
            </a:r>
            <a:r>
              <a:rPr lang="da-DK" dirty="0">
                <a:latin typeface="Calibri" charset="0"/>
                <a:ea typeface="ＭＳ Ｐゴシック" charset="0"/>
              </a:rPr>
              <a:t> log N</a:t>
            </a:r>
            <a:r>
              <a:rPr lang="da-DK" dirty="0" smtClean="0">
                <a:latin typeface="Calibri" charset="0"/>
                <a:ea typeface="ＭＳ Ｐゴシック" charset="0"/>
              </a:rPr>
              <a:t>)</a:t>
            </a:r>
          </a:p>
          <a:p>
            <a:endParaRPr lang="da-DK" dirty="0">
              <a:latin typeface="Calibri" charset="0"/>
              <a:ea typeface="ＭＳ Ｐゴシック" charset="0"/>
            </a:endParaRPr>
          </a:p>
          <a:p>
            <a:r>
              <a:rPr lang="da-DK" dirty="0" smtClean="0">
                <a:latin typeface="Calibri" charset="0"/>
                <a:ea typeface="ＭＳ Ｐゴシック" charset="0"/>
              </a:rPr>
              <a:t>Note that a limitation is that the algorithm computes the shortest path lengths for all pairs but does not record/ construct the paths!</a:t>
            </a:r>
            <a:endParaRPr lang="da-DK" dirty="0">
              <a:latin typeface="Calibri" charset="0"/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6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6492" y="364334"/>
            <a:ext cx="6663080" cy="909170"/>
          </a:xfrm>
        </p:spPr>
        <p:txBody>
          <a:bodyPr>
            <a:normAutofit fontScale="90000"/>
          </a:bodyPr>
          <a:lstStyle/>
          <a:p>
            <a:r>
              <a:rPr lang="en-US" dirty="0"/>
              <a:t>Matrix Multiplication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957" y="2308987"/>
            <a:ext cx="10972800" cy="1690858"/>
          </a:xfrm>
        </p:spPr>
        <p:txBody>
          <a:bodyPr>
            <a:noAutofit/>
          </a:bodyPr>
          <a:lstStyle/>
          <a:p>
            <a:r>
              <a:rPr lang="en-US" sz="2400" dirty="0" smtClean="0"/>
              <a:t>Let’s finish our example. What we computed as D</a:t>
            </a:r>
            <a:r>
              <a:rPr lang="en-US" sz="2400" baseline="-25000" dirty="0" smtClean="0"/>
              <a:t>2</a:t>
            </a:r>
            <a:r>
              <a:rPr lang="en-US" sz="2400" dirty="0"/>
              <a:t> </a:t>
            </a:r>
            <a:r>
              <a:rPr lang="en-US" sz="2400" dirty="0" smtClean="0"/>
              <a:t>= A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is the minimum path length between all pairs of vertices with at most two hops. This can be easily verified.</a:t>
            </a:r>
          </a:p>
          <a:p>
            <a:r>
              <a:rPr lang="en-US" sz="2400" dirty="0" smtClean="0"/>
              <a:t>With 5 vertices, the paths can have length at most 4, so for all-pairs shortest paths we need to compute A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* A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A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. Using successive squaring saves one multiply.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32248" y="87336"/>
            <a:ext cx="2037320" cy="2202749"/>
            <a:chOff x="1546730" y="3730818"/>
            <a:chExt cx="3008538" cy="2841241"/>
          </a:xfrm>
        </p:grpSpPr>
        <p:cxnSp>
          <p:nvCxnSpPr>
            <p:cNvPr id="38" name="Straight Connector 37"/>
            <p:cNvCxnSpPr>
              <a:endCxn id="48" idx="0"/>
            </p:cNvCxnSpPr>
            <p:nvPr/>
          </p:nvCxnSpPr>
          <p:spPr>
            <a:xfrm>
              <a:off x="4055949" y="3882336"/>
              <a:ext cx="12488" cy="1259138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46" idx="0"/>
            </p:cNvCxnSpPr>
            <p:nvPr/>
          </p:nvCxnSpPr>
          <p:spPr>
            <a:xfrm flipH="1">
              <a:off x="2032618" y="3860812"/>
              <a:ext cx="10763" cy="1280662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355490" y="4250658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6" idx="6"/>
              <a:endCxn id="48" idx="2"/>
            </p:cNvCxnSpPr>
            <p:nvPr/>
          </p:nvCxnSpPr>
          <p:spPr>
            <a:xfrm>
              <a:off x="2355490" y="5442806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1709746" y="3871578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4" name="Straight Connector 43"/>
            <p:cNvCxnSpPr>
              <a:endCxn id="49" idx="7"/>
            </p:cNvCxnSpPr>
            <p:nvPr/>
          </p:nvCxnSpPr>
          <p:spPr>
            <a:xfrm flipH="1">
              <a:off x="3281100" y="5455302"/>
              <a:ext cx="774849" cy="602351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1709746" y="5141474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3745565" y="3871578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3745565" y="5141474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2729923" y="5969395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70028" y="4239276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52214" y="4610000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55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72788" y="5792137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26931" y="5116748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46730" y="4645764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15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55490" y="4053193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766921" y="3730818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12</a:t>
              </a:r>
            </a:p>
          </p:txBody>
        </p:sp>
        <p:cxnSp>
          <p:nvCxnSpPr>
            <p:cNvPr id="45" name="Straight Connector 44"/>
            <p:cNvCxnSpPr>
              <a:stCxn id="49" idx="1"/>
              <a:endCxn id="46" idx="5"/>
            </p:cNvCxnSpPr>
            <p:nvPr/>
          </p:nvCxnSpPr>
          <p:spPr>
            <a:xfrm flipH="1" flipV="1">
              <a:off x="2260923" y="5655880"/>
              <a:ext cx="563567" cy="401773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183665" y="5888376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20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184972" y="3870230"/>
            <a:ext cx="2310508" cy="2863482"/>
            <a:chOff x="3424367" y="734559"/>
            <a:chExt cx="2405965" cy="2952530"/>
          </a:xfrm>
        </p:grpSpPr>
        <p:grpSp>
          <p:nvGrpSpPr>
            <p:cNvPr id="35" name="Group 34"/>
            <p:cNvGrpSpPr/>
            <p:nvPr/>
          </p:nvGrpSpPr>
          <p:grpSpPr>
            <a:xfrm>
              <a:off x="3424367" y="734559"/>
              <a:ext cx="2405965" cy="2527313"/>
              <a:chOff x="5868096" y="2412384"/>
              <a:chExt cx="2405965" cy="2527313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306770" y="2839005"/>
                <a:ext cx="1958749" cy="21006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868096" y="4444642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306770" y="2412384"/>
                <a:ext cx="174812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0      1     2     3     4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69829" y="4048180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871560" y="3651718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2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873292" y="3255256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1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875024" y="2858794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319264" y="4467901"/>
                <a:ext cx="1836799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∞    20    ∞     0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31758" y="4060677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∞    45    0     60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268918" y="3653453"/>
                <a:ext cx="189908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 ∞      0    ∞    ∞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270650" y="3246228"/>
                <a:ext cx="2003411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12    0    </a:t>
                </a:r>
                <a:r>
                  <a:rPr lang="en-US" sz="1600" dirty="0" smtClean="0"/>
                  <a:t> 27   </a:t>
                </a:r>
                <a:r>
                  <a:rPr lang="en-US" sz="1600" dirty="0"/>
                  <a:t>55   </a:t>
                </a:r>
                <a:r>
                  <a:rPr lang="en-US" sz="1600" dirty="0" smtClean="0"/>
                  <a:t>115</a:t>
                </a:r>
                <a:endParaRPr lang="en-US" sz="16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369240" y="2839005"/>
                <a:ext cx="1811448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0    25   15   </a:t>
                </a:r>
                <a:r>
                  <a:rPr lang="en-US" sz="1600" dirty="0" smtClean="0"/>
                  <a:t>80    </a:t>
                </a:r>
                <a:r>
                  <a:rPr lang="en-US" sz="1600" dirty="0"/>
                  <a:t>∞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4732246" y="3211067"/>
              <a:ext cx="486079" cy="476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r>
                <a:rPr lang="en-US" sz="2400" baseline="30000" dirty="0" smtClean="0"/>
                <a:t>2</a:t>
              </a:r>
              <a:endParaRPr lang="en-US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93177" y="3861648"/>
            <a:ext cx="5547523" cy="3033468"/>
            <a:chOff x="4693177" y="3861648"/>
            <a:chExt cx="5547523" cy="3033468"/>
          </a:xfrm>
        </p:grpSpPr>
        <p:sp>
          <p:nvSpPr>
            <p:cNvPr id="85" name="TextBox 84"/>
            <p:cNvSpPr txBox="1"/>
            <p:nvPr/>
          </p:nvSpPr>
          <p:spPr>
            <a:xfrm>
              <a:off x="4693177" y="6248785"/>
              <a:ext cx="4145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*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463536" y="3861648"/>
              <a:ext cx="2777164" cy="2953526"/>
              <a:chOff x="6112533" y="2008126"/>
              <a:chExt cx="2777164" cy="2953526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6518558" y="2008126"/>
                <a:ext cx="2371139" cy="2451090"/>
                <a:chOff x="5868096" y="2412384"/>
                <a:chExt cx="2469100" cy="2527313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6306770" y="2839005"/>
                  <a:ext cx="1958749" cy="210069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5868096" y="4444642"/>
                  <a:ext cx="300587" cy="349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/>
                    <a:t>4</a:t>
                  </a: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306770" y="2412384"/>
                  <a:ext cx="1748122" cy="349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0      1     2     3     4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869829" y="4048180"/>
                  <a:ext cx="300587" cy="349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/>
                    <a:t>3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5871560" y="3651718"/>
                  <a:ext cx="300587" cy="349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/>
                    <a:t>2</a:t>
                  </a: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5873292" y="3255256"/>
                  <a:ext cx="300587" cy="349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/>
                    <a:t>1</a:t>
                  </a: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5875024" y="2858794"/>
                  <a:ext cx="300587" cy="349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/>
                    <a:t>0</a:t>
                  </a: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6319264" y="4467901"/>
                  <a:ext cx="1836798" cy="349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∞    ∞   20    ∞     0</a:t>
                  </a: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6331758" y="4060677"/>
                  <a:ext cx="1919426" cy="349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∞    ∞   45     0     60</a:t>
                  </a: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6268919" y="3653453"/>
                  <a:ext cx="2045139" cy="349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∞     ∞    0      ∞     ∞ 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6270650" y="3246228"/>
                  <a:ext cx="1999758" cy="349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12     0    27   55   115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6285380" y="2839005"/>
                  <a:ext cx="2051816" cy="349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 0     25   15   80   </a:t>
                  </a:r>
                  <a:r>
                    <a:rPr lang="en-US" sz="1600" dirty="0" smtClean="0"/>
                    <a:t>140</a:t>
                  </a:r>
                  <a:endParaRPr lang="en-US" sz="1600" dirty="0"/>
                </a:p>
              </p:txBody>
            </p:sp>
          </p:grpSp>
          <p:sp>
            <p:nvSpPr>
              <p:cNvPr id="69" name="TextBox 68"/>
              <p:cNvSpPr txBox="1"/>
              <p:nvPr/>
            </p:nvSpPr>
            <p:spPr>
              <a:xfrm>
                <a:off x="7401127" y="4436483"/>
                <a:ext cx="11957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A</a:t>
                </a:r>
                <a:r>
                  <a:rPr lang="en-US" sz="2400" baseline="30000" dirty="0" smtClean="0"/>
                  <a:t>4</a:t>
                </a:r>
                <a:endParaRPr lang="en-US" sz="24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112533" y="4315321"/>
                <a:ext cx="4145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=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947928" y="3870230"/>
              <a:ext cx="2310508" cy="2863482"/>
              <a:chOff x="3424367" y="734559"/>
              <a:chExt cx="2405965" cy="2952530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3424367" y="734559"/>
                <a:ext cx="2405965" cy="2527313"/>
                <a:chOff x="5868096" y="2412384"/>
                <a:chExt cx="2405965" cy="2527313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6306770" y="2839005"/>
                  <a:ext cx="1958749" cy="210069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5868096" y="4444642"/>
                  <a:ext cx="300587" cy="349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/>
                    <a:t>4</a:t>
                  </a: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306770" y="2412384"/>
                  <a:ext cx="1748122" cy="349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0      1     2     3     4</a:t>
                  </a: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5869829" y="4048180"/>
                  <a:ext cx="300587" cy="349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/>
                    <a:t>3</a:t>
                  </a: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5871560" y="3651718"/>
                  <a:ext cx="300587" cy="349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/>
                    <a:t>2</a:t>
                  </a: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5873292" y="3255256"/>
                  <a:ext cx="300587" cy="349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/>
                    <a:t>1</a:t>
                  </a: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5875024" y="2858794"/>
                  <a:ext cx="300587" cy="349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/>
                    <a:t>0</a:t>
                  </a: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6319264" y="4467901"/>
                  <a:ext cx="1836799" cy="349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∞   ∞    20    ∞     0</a:t>
                  </a: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6331758" y="4060677"/>
                  <a:ext cx="1919426" cy="349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∞   ∞    45    0     60</a:t>
                  </a: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6268918" y="3653453"/>
                  <a:ext cx="1899082" cy="349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∞    ∞      0    ∞    ∞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6270650" y="3246228"/>
                  <a:ext cx="2003411" cy="349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12    0     </a:t>
                  </a:r>
                  <a:r>
                    <a:rPr lang="en-US" sz="1600" dirty="0" smtClean="0"/>
                    <a:t>27   </a:t>
                  </a:r>
                  <a:r>
                    <a:rPr lang="en-US" sz="1600" dirty="0"/>
                    <a:t>55   </a:t>
                  </a:r>
                  <a:r>
                    <a:rPr lang="en-US" sz="1600" dirty="0" smtClean="0"/>
                    <a:t>115</a:t>
                  </a:r>
                  <a:endParaRPr lang="en-US" sz="1600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6369240" y="2839005"/>
                  <a:ext cx="1811448" cy="349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0    25   15   </a:t>
                  </a:r>
                  <a:r>
                    <a:rPr lang="en-US" sz="1600" dirty="0" smtClean="0"/>
                    <a:t>80    </a:t>
                  </a:r>
                  <a:r>
                    <a:rPr lang="en-US" sz="1600" dirty="0"/>
                    <a:t>∞</a:t>
                  </a:r>
                </a:p>
              </p:txBody>
            </p:sp>
          </p:grpSp>
          <p:sp>
            <p:nvSpPr>
              <p:cNvPr id="89" name="TextBox 88"/>
              <p:cNvSpPr txBox="1"/>
              <p:nvPr/>
            </p:nvSpPr>
            <p:spPr>
              <a:xfrm>
                <a:off x="4732246" y="3211067"/>
                <a:ext cx="486079" cy="476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30000" dirty="0" smtClean="0"/>
                  <a:t>2</a:t>
                </a:r>
                <a:endParaRPr lang="en-US" sz="2400" dirty="0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8" name="Ink 77"/>
                <p14:cNvContentPartPr/>
                <p14:nvPr/>
              </p14:nvContentPartPr>
              <p14:xfrm>
                <a:off x="6736483" y="4391537"/>
                <a:ext cx="5040" cy="22320"/>
              </p14:xfrm>
            </p:contentPart>
          </mc:Choice>
          <mc:Fallback xmlns="">
            <p:pic>
              <p:nvPicPr>
                <p:cNvPr id="78" name="Ink 77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31443" y="4387577"/>
                  <a:ext cx="15480" cy="3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3275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4762"/>
            <a:ext cx="8229600" cy="842962"/>
          </a:xfrm>
        </p:spPr>
        <p:txBody>
          <a:bodyPr/>
          <a:lstStyle/>
          <a:p>
            <a:r>
              <a:rPr lang="en-US" dirty="0"/>
              <a:t>Summary: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237" y="838200"/>
            <a:ext cx="10972800" cy="5712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Graph are a useful abstraction for many problems of practical interest</a:t>
            </a:r>
          </a:p>
          <a:p>
            <a:r>
              <a:rPr lang="en-US" dirty="0" smtClean="0"/>
              <a:t>Graphs can be represented in in </a:t>
            </a:r>
            <a:r>
              <a:rPr lang="en-US" dirty="0"/>
              <a:t>software </a:t>
            </a:r>
            <a:r>
              <a:rPr lang="en-US" dirty="0" smtClean="0"/>
              <a:t>using various approaches (adjacency matrix, </a:t>
            </a:r>
            <a:r>
              <a:rPr lang="en-US" dirty="0"/>
              <a:t>adjacency list); these can be implemented in C using dynamic memory allocation and linked lists</a:t>
            </a:r>
          </a:p>
          <a:p>
            <a:r>
              <a:rPr lang="en-US" dirty="0"/>
              <a:t>Breadth first and depth first search are two approaches to visit all nodes of the graph</a:t>
            </a:r>
          </a:p>
          <a:p>
            <a:r>
              <a:rPr lang="en-US" dirty="0"/>
              <a:t>Relaxation </a:t>
            </a:r>
            <a:r>
              <a:rPr lang="en-US" dirty="0" smtClean="0"/>
              <a:t>can </a:t>
            </a:r>
            <a:r>
              <a:rPr lang="en-US" dirty="0"/>
              <a:t>be used to compute shortest paths (Bellman-Ford)</a:t>
            </a:r>
          </a:p>
          <a:p>
            <a:r>
              <a:rPr lang="en-US" dirty="0"/>
              <a:t>A more efficient relaxation approach can be obtained by being careful in the order that we applied relaxation to edges (</a:t>
            </a:r>
            <a:r>
              <a:rPr lang="en-US" dirty="0" err="1"/>
              <a:t>Dijkstra’s</a:t>
            </a:r>
            <a:r>
              <a:rPr lang="en-US" dirty="0"/>
              <a:t> algorithm)</a:t>
            </a:r>
          </a:p>
          <a:p>
            <a:r>
              <a:rPr lang="en-US" dirty="0"/>
              <a:t>Computing minimum weighted paths can be viewed as a matrix computation problem</a:t>
            </a:r>
          </a:p>
        </p:txBody>
      </p:sp>
    </p:spTree>
    <p:extLst>
      <p:ext uri="{BB962C8B-B14F-4D97-AF65-F5344CB8AC3E}">
        <p14:creationId xmlns:p14="http://schemas.microsoft.com/office/powerpoint/2010/main" val="428184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you guess one way to calculate all pairs distance?</a:t>
            </a:r>
          </a:p>
          <a:p>
            <a:pPr marL="0" indent="0">
              <a:buNone/>
            </a:pPr>
            <a:r>
              <a:rPr lang="en-US" dirty="0" smtClean="0"/>
              <a:t>All </a:t>
            </a:r>
            <a:r>
              <a:rPr lang="en-US" dirty="0"/>
              <a:t>pairs distance could be computed by repeatedly applying Bellman-Ford or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for (</a:t>
            </a:r>
            <a:r>
              <a:rPr lang="en-US" sz="2800" dirty="0" err="1">
                <a:latin typeface="Courier"/>
                <a:cs typeface="Courier"/>
              </a:rPr>
              <a:t>i</a:t>
            </a:r>
            <a:r>
              <a:rPr lang="en-US" sz="2800" dirty="0">
                <a:latin typeface="Courier"/>
                <a:cs typeface="Courier"/>
              </a:rPr>
              <a:t>=0; </a:t>
            </a:r>
            <a:r>
              <a:rPr lang="en-US" sz="2800" dirty="0" err="1">
                <a:latin typeface="Courier"/>
                <a:cs typeface="Courier"/>
              </a:rPr>
              <a:t>i</a:t>
            </a:r>
            <a:r>
              <a:rPr lang="en-US" sz="2800" dirty="0">
                <a:latin typeface="Courier"/>
                <a:cs typeface="Courier"/>
              </a:rPr>
              <a:t>&lt;N; </a:t>
            </a:r>
            <a:r>
              <a:rPr lang="en-US" sz="2800" dirty="0" err="1">
                <a:latin typeface="Courier"/>
                <a:cs typeface="Courier"/>
              </a:rPr>
              <a:t>i</a:t>
            </a:r>
            <a:r>
              <a:rPr lang="en-US" sz="2800" dirty="0">
                <a:latin typeface="Courier"/>
                <a:cs typeface="Courier"/>
              </a:rPr>
              <a:t>++)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// invoke </a:t>
            </a:r>
            <a:r>
              <a:rPr lang="en-US" sz="2800" dirty="0" err="1">
                <a:latin typeface="Courier"/>
                <a:cs typeface="Courier"/>
              </a:rPr>
              <a:t>Dijkstra</a:t>
            </a:r>
            <a:r>
              <a:rPr lang="en-US" sz="2800" dirty="0">
                <a:latin typeface="Courier"/>
                <a:cs typeface="Courier"/>
              </a:rPr>
              <a:t> w/ source node </a:t>
            </a:r>
            <a:r>
              <a:rPr lang="en-US" sz="2800" dirty="0" err="1">
                <a:latin typeface="Courier"/>
                <a:cs typeface="Courier"/>
              </a:rPr>
              <a:t>i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</a:t>
            </a:r>
            <a:r>
              <a:rPr lang="en-US" sz="2800" dirty="0" err="1">
                <a:latin typeface="Courier"/>
                <a:cs typeface="Courier"/>
              </a:rPr>
              <a:t>Dijkstra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i</a:t>
            </a:r>
            <a:r>
              <a:rPr lang="en-US" sz="2800" dirty="0"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7398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97588"/>
            <a:ext cx="8229600" cy="909170"/>
          </a:xfrm>
        </p:spPr>
        <p:txBody>
          <a:bodyPr>
            <a:normAutofit/>
          </a:bodyPr>
          <a:lstStyle/>
          <a:p>
            <a:r>
              <a:rPr lang="en-US" dirty="0"/>
              <a:t>Adjacency Matrix: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40" y="4047512"/>
            <a:ext cx="10972800" cy="2442766"/>
          </a:xfrm>
        </p:spPr>
        <p:txBody>
          <a:bodyPr>
            <a:noAutofit/>
          </a:bodyPr>
          <a:lstStyle/>
          <a:p>
            <a:r>
              <a:rPr lang="en-US" sz="2800" dirty="0"/>
              <a:t>Row </a:t>
            </a:r>
            <a:r>
              <a:rPr lang="en-US" sz="2800" dirty="0" err="1"/>
              <a:t>i</a:t>
            </a:r>
            <a:r>
              <a:rPr lang="en-US" sz="2800" dirty="0"/>
              <a:t> indicates the outgoing links for node </a:t>
            </a:r>
            <a:r>
              <a:rPr lang="en-US" sz="2800" dirty="0" err="1"/>
              <a:t>i</a:t>
            </a:r>
            <a:endParaRPr lang="en-US" sz="2800" dirty="0"/>
          </a:p>
          <a:p>
            <a:r>
              <a:rPr lang="en-US" sz="2800" dirty="0"/>
              <a:t>Column j indicates the incoming links for node j</a:t>
            </a:r>
          </a:p>
          <a:p>
            <a:r>
              <a:rPr lang="en-US" sz="2800" dirty="0"/>
              <a:t>Length of path from node </a:t>
            </a:r>
            <a:r>
              <a:rPr lang="en-US" sz="2800" dirty="0" err="1"/>
              <a:t>i</a:t>
            </a:r>
            <a:r>
              <a:rPr lang="en-US" sz="2800" dirty="0"/>
              <a:t> to j via k can be computed as A[</a:t>
            </a:r>
            <a:r>
              <a:rPr lang="en-US" sz="2800" dirty="0" err="1"/>
              <a:t>i,k</a:t>
            </a:r>
            <a:r>
              <a:rPr lang="en-US" sz="2800" dirty="0"/>
              <a:t>] + A[</a:t>
            </a:r>
            <a:r>
              <a:rPr lang="en-US" sz="2800" dirty="0" err="1"/>
              <a:t>k,j</a:t>
            </a:r>
            <a:r>
              <a:rPr lang="en-US" sz="2800" dirty="0"/>
              <a:t>]</a:t>
            </a:r>
          </a:p>
          <a:p>
            <a:r>
              <a:rPr lang="en-US" sz="2800" dirty="0" smtClean="0"/>
              <a:t>Example: </a:t>
            </a:r>
            <a:r>
              <a:rPr lang="en-US" sz="2800" dirty="0"/>
              <a:t>Path from 0 to 3 via 1: A[0,1]+A[1,3] = 25+55 = </a:t>
            </a:r>
            <a:r>
              <a:rPr lang="en-US" sz="2800" dirty="0" smtClean="0"/>
              <a:t>80</a:t>
            </a:r>
            <a:br>
              <a:rPr lang="en-US" sz="2800" dirty="0" smtClean="0"/>
            </a:br>
            <a:r>
              <a:rPr lang="en-US" sz="2800" dirty="0" smtClean="0"/>
              <a:t>This is an example of a two-hop path</a:t>
            </a:r>
            <a:endParaRPr lang="en-US" sz="28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7044131" y="1116608"/>
            <a:ext cx="2397959" cy="2527313"/>
            <a:chOff x="5867560" y="2412384"/>
            <a:chExt cx="2397959" cy="2527313"/>
          </a:xfrm>
        </p:grpSpPr>
        <p:sp>
          <p:nvSpPr>
            <p:cNvPr id="34" name="Rectangle 33"/>
            <p:cNvSpPr/>
            <p:nvPr/>
          </p:nvSpPr>
          <p:spPr>
            <a:xfrm>
              <a:off x="6306770" y="2839005"/>
              <a:ext cx="1958749" cy="21006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67560" y="444464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06770" y="2412384"/>
              <a:ext cx="1865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0      1     2     3     4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69292" y="404818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71024" y="365171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72756" y="325525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74488" y="285879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19264" y="4467901"/>
              <a:ext cx="1849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     -    20     -       -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31758" y="4060677"/>
              <a:ext cx="1908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     -    45     -     60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68918" y="3653453"/>
              <a:ext cx="18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-     -      -       -      -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70650" y="3246229"/>
              <a:ext cx="1908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    -      -     55     -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69240" y="2839005"/>
              <a:ext cx="1803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   25   15     -      -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23301" y="1001548"/>
            <a:ext cx="2898141" cy="2841241"/>
            <a:chOff x="1546730" y="3730818"/>
            <a:chExt cx="2898141" cy="2841241"/>
          </a:xfrm>
        </p:grpSpPr>
        <p:cxnSp>
          <p:nvCxnSpPr>
            <p:cNvPr id="38" name="Straight Connector 37"/>
            <p:cNvCxnSpPr>
              <a:endCxn id="48" idx="0"/>
            </p:cNvCxnSpPr>
            <p:nvPr/>
          </p:nvCxnSpPr>
          <p:spPr>
            <a:xfrm>
              <a:off x="4055949" y="3882336"/>
              <a:ext cx="12488" cy="1259138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46" idx="0"/>
            </p:cNvCxnSpPr>
            <p:nvPr/>
          </p:nvCxnSpPr>
          <p:spPr>
            <a:xfrm flipH="1">
              <a:off x="2032618" y="3860812"/>
              <a:ext cx="10763" cy="1280662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355490" y="4250658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6" idx="6"/>
              <a:endCxn id="48" idx="2"/>
            </p:cNvCxnSpPr>
            <p:nvPr/>
          </p:nvCxnSpPr>
          <p:spPr>
            <a:xfrm>
              <a:off x="2355490" y="5442806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1709746" y="3871578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4" name="Straight Connector 43"/>
            <p:cNvCxnSpPr>
              <a:endCxn id="49" idx="7"/>
            </p:cNvCxnSpPr>
            <p:nvPr/>
          </p:nvCxnSpPr>
          <p:spPr>
            <a:xfrm flipH="1">
              <a:off x="3281100" y="5455302"/>
              <a:ext cx="774849" cy="602351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1709746" y="5141474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3745565" y="3871578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3745565" y="5141474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2729923" y="5969395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70028" y="4239276"/>
              <a:ext cx="392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52215" y="4610000"/>
              <a:ext cx="392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55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72788" y="5792136"/>
              <a:ext cx="392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60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26932" y="5116748"/>
              <a:ext cx="392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46730" y="4645765"/>
              <a:ext cx="392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15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55490" y="4053193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766920" y="3730818"/>
              <a:ext cx="392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  <p:cxnSp>
          <p:nvCxnSpPr>
            <p:cNvPr id="45" name="Straight Connector 44"/>
            <p:cNvCxnSpPr>
              <a:stCxn id="49" idx="1"/>
              <a:endCxn id="46" idx="5"/>
            </p:cNvCxnSpPr>
            <p:nvPr/>
          </p:nvCxnSpPr>
          <p:spPr>
            <a:xfrm flipH="1" flipV="1">
              <a:off x="2260923" y="5655880"/>
              <a:ext cx="563567" cy="401773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183664" y="5888376"/>
              <a:ext cx="392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20</a:t>
              </a:r>
            </a:p>
          </p:txBody>
        </p:sp>
      </p:grpSp>
      <p:sp>
        <p:nvSpPr>
          <p:cNvPr id="4" name="Oval 3"/>
          <p:cNvSpPr/>
          <p:nvPr/>
        </p:nvSpPr>
        <p:spPr>
          <a:xfrm>
            <a:off x="7780421" y="1452396"/>
            <a:ext cx="508458" cy="5084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558463" y="1829385"/>
            <a:ext cx="508458" cy="5084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1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976"/>
            <a:ext cx="8229600" cy="881500"/>
          </a:xfrm>
        </p:spPr>
        <p:txBody>
          <a:bodyPr/>
          <a:lstStyle/>
          <a:p>
            <a:r>
              <a:rPr lang="en-US" dirty="0"/>
              <a:t>Two-Hop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506" y="1162272"/>
            <a:ext cx="10972800" cy="1167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the minimum weight path from node </a:t>
            </a:r>
            <a:r>
              <a:rPr lang="en-US" dirty="0" err="1"/>
              <a:t>i</a:t>
            </a:r>
            <a:r>
              <a:rPr lang="en-US" dirty="0"/>
              <a:t> to node j using two hops?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81201" y="5659876"/>
            <a:ext cx="5719379" cy="1057987"/>
            <a:chOff x="560551" y="5202621"/>
            <a:chExt cx="5719379" cy="1057987"/>
          </a:xfrm>
        </p:grpSpPr>
        <p:sp>
          <p:nvSpPr>
            <p:cNvPr id="5" name="TextBox 4"/>
            <p:cNvSpPr txBox="1"/>
            <p:nvPr/>
          </p:nvSpPr>
          <p:spPr>
            <a:xfrm>
              <a:off x="560551" y="5202621"/>
              <a:ext cx="571937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Answer: min (A[</a:t>
              </a:r>
              <a:r>
                <a:rPr lang="en-US" sz="3200" dirty="0" err="1"/>
                <a:t>i,k</a:t>
              </a:r>
              <a:r>
                <a:rPr lang="en-US" sz="3200" dirty="0"/>
                <a:t>]+A[</a:t>
              </a:r>
              <a:r>
                <a:rPr lang="en-US" sz="3200" dirty="0" err="1"/>
                <a:t>k,j</a:t>
              </a:r>
              <a:r>
                <a:rPr lang="en-US" sz="3200" dirty="0"/>
                <a:t>])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91858" y="5614277"/>
              <a:ext cx="1121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k=0 … N-1</a:t>
              </a:r>
            </a:p>
            <a:p>
              <a:r>
                <a:rPr lang="en-US" dirty="0" err="1"/>
                <a:t>k≠i</a:t>
              </a:r>
              <a:r>
                <a:rPr lang="en-US" dirty="0"/>
                <a:t>, </a:t>
              </a:r>
              <a:r>
                <a:rPr lang="en-US" dirty="0" err="1"/>
                <a:t>k≠j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981200" y="2564765"/>
            <a:ext cx="3658710" cy="2729336"/>
            <a:chOff x="2331544" y="2352074"/>
            <a:chExt cx="3658710" cy="2729336"/>
          </a:xfrm>
        </p:grpSpPr>
        <p:cxnSp>
          <p:nvCxnSpPr>
            <p:cNvPr id="34" name="Straight Connector 33"/>
            <p:cNvCxnSpPr>
              <a:endCxn id="17" idx="1"/>
            </p:cNvCxnSpPr>
            <p:nvPr/>
          </p:nvCxnSpPr>
          <p:spPr>
            <a:xfrm>
              <a:off x="4274207" y="2706414"/>
              <a:ext cx="1164870" cy="743816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662621" y="2785241"/>
              <a:ext cx="1278600" cy="779519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344510" y="3361972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941221" y="2352074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k</a:t>
              </a:r>
              <a:r>
                <a:rPr lang="en-US" baseline="-250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0</a:t>
              </a:r>
              <a:endParaRPr lang="en-US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274207" y="3366382"/>
              <a:ext cx="1070303" cy="198378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39" idx="2"/>
            </p:cNvCxnSpPr>
            <p:nvPr/>
          </p:nvCxnSpPr>
          <p:spPr>
            <a:xfrm flipV="1">
              <a:off x="2662621" y="3366382"/>
              <a:ext cx="1282097" cy="198378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944718" y="3065050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k</a:t>
              </a:r>
              <a:r>
                <a:rPr lang="en-US" baseline="-250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1</a:t>
              </a:r>
              <a:endParaRPr lang="en-US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/>
            <p:cNvCxnSpPr>
              <a:endCxn id="17" idx="3"/>
            </p:cNvCxnSpPr>
            <p:nvPr/>
          </p:nvCxnSpPr>
          <p:spPr>
            <a:xfrm flipV="1">
              <a:off x="4281201" y="3876378"/>
              <a:ext cx="1157876" cy="956708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42" idx="1"/>
            </p:cNvCxnSpPr>
            <p:nvPr/>
          </p:nvCxnSpPr>
          <p:spPr>
            <a:xfrm>
              <a:off x="2662621" y="3564760"/>
              <a:ext cx="1380161" cy="1002244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3948215" y="4478746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k</a:t>
              </a:r>
              <a:r>
                <a:rPr lang="en-US" baseline="-250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m</a:t>
              </a:r>
              <a:endParaRPr lang="en-US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331544" y="3274773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i</a:t>
              </a:r>
              <a:endParaRPr lang="en-US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 rot="5400000">
              <a:off x="4181850" y="3643586"/>
              <a:ext cx="6096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…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7041452" y="2142038"/>
            <a:ext cx="362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if there is no link from </a:t>
            </a:r>
            <a:r>
              <a:rPr lang="en-US" sz="2800" dirty="0" err="1"/>
              <a:t>i</a:t>
            </a:r>
            <a:r>
              <a:rPr lang="en-US" sz="2800" dirty="0"/>
              <a:t> to k (or k to j)?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7104944" y="3013321"/>
            <a:ext cx="3444352" cy="3395684"/>
            <a:chOff x="5580944" y="3013321"/>
            <a:chExt cx="3444352" cy="3395684"/>
          </a:xfrm>
        </p:grpSpPr>
        <p:grpSp>
          <p:nvGrpSpPr>
            <p:cNvPr id="54" name="Group 53"/>
            <p:cNvGrpSpPr/>
            <p:nvPr/>
          </p:nvGrpSpPr>
          <p:grpSpPr>
            <a:xfrm>
              <a:off x="6080516" y="3881692"/>
              <a:ext cx="2468473" cy="2527313"/>
              <a:chOff x="5867560" y="2412384"/>
              <a:chExt cx="2468473" cy="2527313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6306770" y="2839005"/>
                <a:ext cx="1958749" cy="21006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867560" y="4444642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306770" y="2412384"/>
                <a:ext cx="1865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0      1     2     3     4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869292" y="4048180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871024" y="3651718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872756" y="3255256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874488" y="285879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319264" y="4467901"/>
                <a:ext cx="1915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∞    ∞   20    ∞     -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331758" y="4060677"/>
                <a:ext cx="2004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∞    ∞   45     -     60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268918" y="3653453"/>
                <a:ext cx="2034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∞    ∞    -      ∞    ∞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270650" y="3246229"/>
                <a:ext cx="2056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     -    ∞     55   ∞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369240" y="2839005"/>
                <a:ext cx="1952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    25   15    ∞    ∞</a:t>
                </a: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5580944" y="3013321"/>
              <a:ext cx="34443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A[</a:t>
              </a:r>
              <a:r>
                <a:rPr lang="en-US" sz="2800" dirty="0" err="1"/>
                <a:t>p,q</a:t>
              </a:r>
              <a:r>
                <a:rPr lang="en-US" sz="2800" dirty="0"/>
                <a:t>] = ∞ if there is no link from p to q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249343" y="4591721"/>
            <a:ext cx="1825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More to come about the diagonal…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00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6310"/>
            <a:ext cx="8229600" cy="881500"/>
          </a:xfrm>
        </p:spPr>
        <p:txBody>
          <a:bodyPr/>
          <a:lstStyle/>
          <a:p>
            <a:r>
              <a:rPr lang="en-US" dirty="0"/>
              <a:t>Two-Hop (or less)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059" y="628206"/>
            <a:ext cx="10972800" cy="1167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What is the minimum weight of a path from node i to node j using </a:t>
            </a:r>
            <a:r>
              <a:rPr lang="en-US" sz="2800" dirty="0" smtClean="0">
                <a:solidFill>
                  <a:srgbClr val="FF0000"/>
                </a:solidFill>
              </a:rPr>
              <a:t>at most </a:t>
            </a:r>
            <a:r>
              <a:rPr lang="en-US" sz="2800" dirty="0" smtClean="0"/>
              <a:t>two hops?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7541027" y="3212179"/>
            <a:ext cx="3188138" cy="3447970"/>
            <a:chOff x="5837158" y="3881692"/>
            <a:chExt cx="3188138" cy="3447970"/>
          </a:xfrm>
        </p:grpSpPr>
        <p:grpSp>
          <p:nvGrpSpPr>
            <p:cNvPr id="21" name="Group 20"/>
            <p:cNvGrpSpPr/>
            <p:nvPr/>
          </p:nvGrpSpPr>
          <p:grpSpPr>
            <a:xfrm>
              <a:off x="6080516" y="3881692"/>
              <a:ext cx="2514797" cy="2527313"/>
              <a:chOff x="5867560" y="2412384"/>
              <a:chExt cx="2514797" cy="252731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306770" y="2839005"/>
                <a:ext cx="1958749" cy="21006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67560" y="4444642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6770" y="2412384"/>
                <a:ext cx="1865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0      1     2     3     4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869292" y="4048180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871024" y="3651718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872756" y="3255256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74488" y="285879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319264" y="4467901"/>
                <a:ext cx="2013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∞    ∞   20     ∞     0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331758" y="4060677"/>
                <a:ext cx="2050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∞    ∞   45     0    60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268918" y="3653453"/>
                <a:ext cx="2082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∞    ∞    0      ∞   ∞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270650" y="3246229"/>
                <a:ext cx="2050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     0    ∞     55   ∞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369240" y="2839005"/>
                <a:ext cx="1946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   25   15    ∞    ∞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837158" y="6498665"/>
              <a:ext cx="31881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distance matrix with</a:t>
              </a:r>
            </a:p>
            <a:p>
              <a:pPr algn="ctr"/>
              <a:r>
                <a:rPr lang="en-US" sz="2400" dirty="0"/>
                <a:t>A[</a:t>
              </a:r>
              <a:r>
                <a:rPr lang="en-US" sz="2400" dirty="0" err="1"/>
                <a:t>i,i</a:t>
              </a:r>
              <a:r>
                <a:rPr lang="en-US" sz="2400" dirty="0"/>
                <a:t>] = 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6059" y="2335164"/>
            <a:ext cx="1097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Better solution: We can view a one-hop path as a </a:t>
            </a:r>
            <a:r>
              <a:rPr lang="en-US" sz="2800" dirty="0" smtClean="0"/>
              <a:t>two-hop </a:t>
            </a:r>
            <a:r>
              <a:rPr lang="en-US" sz="2800" dirty="0"/>
              <a:t>path where each node has a </a:t>
            </a:r>
            <a:r>
              <a:rPr lang="en-US" sz="2800" dirty="0" smtClean="0"/>
              <a:t>zero-weight </a:t>
            </a:r>
            <a:r>
              <a:rPr lang="en-US" sz="2800" dirty="0"/>
              <a:t>link to itself (A[</a:t>
            </a:r>
            <a:r>
              <a:rPr lang="en-US" sz="2800" dirty="0" err="1"/>
              <a:t>i,i</a:t>
            </a:r>
            <a:r>
              <a:rPr lang="en-US" sz="2800" dirty="0"/>
              <a:t>] = 0 for all i)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2445603" y="3252741"/>
            <a:ext cx="3816573" cy="2433077"/>
            <a:chOff x="921602" y="3252741"/>
            <a:chExt cx="3816573" cy="2433077"/>
          </a:xfrm>
        </p:grpSpPr>
        <p:sp>
          <p:nvSpPr>
            <p:cNvPr id="17" name="Oval 16"/>
            <p:cNvSpPr/>
            <p:nvPr/>
          </p:nvSpPr>
          <p:spPr>
            <a:xfrm>
              <a:off x="4092431" y="3860795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37" name="Straight Connector 36"/>
            <p:cNvCxnSpPr>
              <a:endCxn id="17" idx="2"/>
            </p:cNvCxnSpPr>
            <p:nvPr/>
          </p:nvCxnSpPr>
          <p:spPr>
            <a:xfrm>
              <a:off x="2078712" y="4149343"/>
              <a:ext cx="2013719" cy="12784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725209" y="3860795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i</a:t>
              </a:r>
              <a:endParaRPr lang="en-US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1" name="Curved Connector 10"/>
            <p:cNvCxnSpPr>
              <a:stCxn id="14" idx="3"/>
              <a:endCxn id="14" idx="1"/>
            </p:cNvCxnSpPr>
            <p:nvPr/>
          </p:nvCxnSpPr>
          <p:spPr>
            <a:xfrm rot="5400000" flipH="1">
              <a:off x="1606702" y="4162127"/>
              <a:ext cx="426148" cy="12700"/>
            </a:xfrm>
            <a:prstGeom prst="curvedConnector5">
              <a:avLst>
                <a:gd name="adj1" fmla="val -68544"/>
                <a:gd name="adj2" fmla="val 6973307"/>
                <a:gd name="adj3" fmla="val 1735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921602" y="3252741"/>
              <a:ext cx="855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</a:t>
              </a:r>
              <a:r>
                <a:rPr lang="en-US" dirty="0" err="1"/>
                <a:t>i,i</a:t>
              </a:r>
              <a:r>
                <a:rPr lang="en-US" dirty="0"/>
                <a:t>]=0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10081" y="3744788"/>
              <a:ext cx="625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</a:t>
              </a:r>
              <a:r>
                <a:rPr lang="en-US" dirty="0" err="1"/>
                <a:t>i,j</a:t>
              </a:r>
              <a:r>
                <a:rPr lang="en-US" dirty="0"/>
                <a:t>]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22325" y="4762488"/>
              <a:ext cx="357341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</a:t>
              </a:r>
              <a:r>
                <a:rPr lang="en-US" dirty="0" smtClean="0"/>
                <a:t>Two-hop</a:t>
              </a:r>
              <a:r>
                <a:rPr lang="en-US" dirty="0"/>
                <a:t>” path from i to j: i -&gt; i -&gt; j</a:t>
              </a:r>
            </a:p>
            <a:p>
              <a:r>
                <a:rPr lang="en-US" dirty="0"/>
                <a:t>(or equivalently path </a:t>
              </a:r>
              <a:r>
                <a:rPr lang="en-US" dirty="0" err="1"/>
                <a:t>i</a:t>
              </a:r>
              <a:r>
                <a:rPr lang="en-US" dirty="0"/>
                <a:t>-&gt;j-&gt;j)</a:t>
              </a:r>
            </a:p>
            <a:p>
              <a:r>
                <a:rPr lang="en-US" dirty="0"/>
                <a:t>Weight = A[</a:t>
              </a:r>
              <a:r>
                <a:rPr lang="en-US" dirty="0" err="1"/>
                <a:t>i,i</a:t>
              </a:r>
              <a:r>
                <a:rPr lang="en-US" dirty="0"/>
                <a:t>] + A[</a:t>
              </a:r>
              <a:r>
                <a:rPr lang="en-US" dirty="0" err="1"/>
                <a:t>i,j</a:t>
              </a:r>
              <a:r>
                <a:rPr lang="en-US" dirty="0"/>
                <a:t>] = A[</a:t>
              </a:r>
              <a:r>
                <a:rPr lang="en-US" dirty="0" err="1"/>
                <a:t>i,j</a:t>
              </a:r>
              <a:r>
                <a:rPr lang="en-US" dirty="0"/>
                <a:t>]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981201" y="5659876"/>
            <a:ext cx="5719379" cy="1057987"/>
            <a:chOff x="457200" y="5659875"/>
            <a:chExt cx="5719379" cy="1057987"/>
          </a:xfrm>
        </p:grpSpPr>
        <p:grpSp>
          <p:nvGrpSpPr>
            <p:cNvPr id="60" name="Group 59"/>
            <p:cNvGrpSpPr/>
            <p:nvPr/>
          </p:nvGrpSpPr>
          <p:grpSpPr>
            <a:xfrm>
              <a:off x="457200" y="5659875"/>
              <a:ext cx="5719379" cy="1057987"/>
              <a:chOff x="560551" y="5202621"/>
              <a:chExt cx="5719379" cy="1057987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560551" y="5202621"/>
                <a:ext cx="5719379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Answer: min (A[</a:t>
                </a:r>
                <a:r>
                  <a:rPr lang="en-US" sz="3200" dirty="0" err="1"/>
                  <a:t>i,k</a:t>
                </a:r>
                <a:r>
                  <a:rPr lang="en-US" sz="3200" dirty="0"/>
                  <a:t>]+A[</a:t>
                </a:r>
                <a:r>
                  <a:rPr lang="en-US" sz="3200" dirty="0" err="1"/>
                  <a:t>k,j</a:t>
                </a:r>
                <a:r>
                  <a:rPr lang="en-US" sz="3200" dirty="0"/>
                  <a:t>])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891858" y="5614277"/>
                <a:ext cx="11219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k=0 … N-1</a:t>
                </a:r>
              </a:p>
              <a:p>
                <a:r>
                  <a:rPr lang="en-US" dirty="0" err="1"/>
                  <a:t>k≠i</a:t>
                </a:r>
                <a:r>
                  <a:rPr lang="en-US" dirty="0"/>
                  <a:t>, </a:t>
                </a:r>
                <a:r>
                  <a:rPr lang="en-US" dirty="0" err="1"/>
                  <a:t>k≠j</a:t>
                </a:r>
                <a:endParaRPr lang="en-US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788507" y="6394697"/>
              <a:ext cx="861079" cy="285126"/>
              <a:chOff x="1788507" y="6394697"/>
              <a:chExt cx="861079" cy="285126"/>
            </a:xfrm>
          </p:grpSpPr>
          <p:cxnSp>
            <p:nvCxnSpPr>
              <p:cNvPr id="64" name="Straight Connector 63"/>
              <p:cNvCxnSpPr>
                <a:stCxn id="62" idx="1"/>
              </p:cNvCxnSpPr>
              <p:nvPr/>
            </p:nvCxnSpPr>
            <p:spPr>
              <a:xfrm>
                <a:off x="1788507" y="6394697"/>
                <a:ext cx="836160" cy="26545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1813426" y="6414371"/>
                <a:ext cx="836160" cy="26545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/>
          <p:cNvGrpSpPr/>
          <p:nvPr/>
        </p:nvGrpSpPr>
        <p:grpSpPr>
          <a:xfrm>
            <a:off x="1997347" y="1553222"/>
            <a:ext cx="5948294" cy="852219"/>
            <a:chOff x="560551" y="5124798"/>
            <a:chExt cx="5719379" cy="852219"/>
          </a:xfrm>
        </p:grpSpPr>
        <p:sp>
          <p:nvSpPr>
            <p:cNvPr id="42" name="TextBox 41"/>
            <p:cNvSpPr txBox="1"/>
            <p:nvPr/>
          </p:nvSpPr>
          <p:spPr>
            <a:xfrm>
              <a:off x="560551" y="5124798"/>
              <a:ext cx="57193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Direct solution: </a:t>
              </a:r>
              <a:r>
                <a:rPr lang="en-US" sz="2400" dirty="0">
                  <a:solidFill>
                    <a:srgbClr val="FF0000"/>
                  </a:solidFill>
                </a:rPr>
                <a:t>min</a:t>
              </a:r>
              <a:r>
                <a:rPr lang="en-US" sz="2400" dirty="0"/>
                <a:t> </a:t>
              </a:r>
              <a:r>
                <a:rPr lang="en-US" sz="2400" dirty="0">
                  <a:solidFill>
                    <a:srgbClr val="FF0000"/>
                  </a:solidFill>
                </a:rPr>
                <a:t>(</a:t>
              </a:r>
              <a:r>
                <a:rPr lang="en-US" sz="2400" dirty="0"/>
                <a:t>min (A[</a:t>
              </a:r>
              <a:r>
                <a:rPr lang="en-US" sz="2400" dirty="0" err="1"/>
                <a:t>i,k</a:t>
              </a:r>
              <a:r>
                <a:rPr lang="en-US" sz="2400" dirty="0"/>
                <a:t>]+A[</a:t>
              </a:r>
              <a:r>
                <a:rPr lang="en-US" sz="2400" dirty="0" err="1"/>
                <a:t>k,j</a:t>
              </a:r>
              <a:r>
                <a:rPr lang="en-US" sz="2400" dirty="0"/>
                <a:t>]), </a:t>
              </a:r>
              <a:r>
                <a:rPr lang="en-US" sz="2400" dirty="0">
                  <a:solidFill>
                    <a:srgbClr val="FF0000"/>
                  </a:solidFill>
                </a:rPr>
                <a:t>A[</a:t>
              </a:r>
              <a:r>
                <a:rPr lang="en-US" sz="2400" dirty="0" err="1">
                  <a:solidFill>
                    <a:srgbClr val="FF0000"/>
                  </a:solidFill>
                </a:rPr>
                <a:t>i,j</a:t>
              </a:r>
              <a:r>
                <a:rPr lang="en-US" sz="2400" dirty="0">
                  <a:solidFill>
                    <a:srgbClr val="FF0000"/>
                  </a:solidFill>
                </a:rPr>
                <a:t>])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69326" y="5453797"/>
              <a:ext cx="8773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k=0 … N-1</a:t>
              </a:r>
            </a:p>
            <a:p>
              <a:r>
                <a:rPr lang="en-US" sz="1400" dirty="0" err="1"/>
                <a:t>k≠i</a:t>
              </a:r>
              <a:r>
                <a:rPr lang="en-US" sz="1400" dirty="0"/>
                <a:t>, </a:t>
              </a:r>
              <a:r>
                <a:rPr lang="en-US" sz="1400" dirty="0" err="1"/>
                <a:t>k≠j</a:t>
              </a:r>
              <a:endParaRPr lang="en-US" sz="1400" dirty="0"/>
            </a:p>
          </p:txBody>
        </p:sp>
      </p:grpSp>
      <p:sp>
        <p:nvSpPr>
          <p:cNvPr id="5" name="Rounded Rectangle 4"/>
          <p:cNvSpPr/>
          <p:nvPr/>
        </p:nvSpPr>
        <p:spPr>
          <a:xfrm rot="8100000">
            <a:off x="9066731" y="3244629"/>
            <a:ext cx="349985" cy="28328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23912" y="1062634"/>
            <a:ext cx="2987125" cy="669540"/>
            <a:chOff x="4723912" y="1062634"/>
            <a:chExt cx="2987125" cy="669540"/>
          </a:xfrm>
        </p:grpSpPr>
        <p:sp>
          <p:nvSpPr>
            <p:cNvPr id="6" name="Right Brace 5"/>
            <p:cNvSpPr/>
            <p:nvPr/>
          </p:nvSpPr>
          <p:spPr>
            <a:xfrm rot="16200000">
              <a:off x="5586832" y="540255"/>
              <a:ext cx="328999" cy="205484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Brace 39"/>
            <p:cNvSpPr/>
            <p:nvPr/>
          </p:nvSpPr>
          <p:spPr>
            <a:xfrm rot="16200000">
              <a:off x="7162622" y="1194215"/>
              <a:ext cx="348673" cy="72724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73335" y="10626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1-hop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382480" y="10626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2</a:t>
              </a:r>
              <a:r>
                <a:rPr lang="en-US" dirty="0" smtClean="0">
                  <a:solidFill>
                    <a:schemeClr val="accent1"/>
                  </a:solidFill>
                </a:rPr>
                <a:t>-hop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621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976"/>
            <a:ext cx="8229600" cy="881500"/>
          </a:xfrm>
        </p:spPr>
        <p:txBody>
          <a:bodyPr>
            <a:normAutofit fontScale="90000"/>
          </a:bodyPr>
          <a:lstStyle/>
          <a:p>
            <a:r>
              <a:rPr lang="en-US" dirty="0"/>
              <a:t>Shortest Path &amp; Matrix Multiplication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11807" y="3917353"/>
            <a:ext cx="4299526" cy="1340955"/>
            <a:chOff x="560551" y="5202621"/>
            <a:chExt cx="5905260" cy="1340955"/>
          </a:xfrm>
        </p:grpSpPr>
        <p:sp>
          <p:nvSpPr>
            <p:cNvPr id="5" name="TextBox 4"/>
            <p:cNvSpPr txBox="1"/>
            <p:nvPr/>
          </p:nvSpPr>
          <p:spPr>
            <a:xfrm>
              <a:off x="560551" y="5202621"/>
              <a:ext cx="590526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Minimum distance 2 hops or less from </a:t>
              </a:r>
              <a:r>
                <a:rPr lang="en-US" sz="2400" dirty="0" err="1"/>
                <a:t>i</a:t>
              </a:r>
              <a:r>
                <a:rPr lang="en-US" sz="2400" dirty="0"/>
                <a:t> to j: </a:t>
              </a:r>
            </a:p>
            <a:p>
              <a:r>
                <a:rPr lang="en-US" sz="2400" dirty="0"/>
                <a:t>D</a:t>
              </a:r>
              <a:r>
                <a:rPr lang="en-US" sz="2400" baseline="-25000" dirty="0"/>
                <a:t>2</a:t>
              </a:r>
              <a:r>
                <a:rPr lang="en-US" sz="2400" dirty="0"/>
                <a:t>[</a:t>
              </a:r>
              <a:r>
                <a:rPr lang="en-US" sz="2400" dirty="0" err="1"/>
                <a:t>i,j</a:t>
              </a:r>
              <a:r>
                <a:rPr lang="en-US" sz="2400" dirty="0"/>
                <a:t>] = min (A[</a:t>
              </a:r>
              <a:r>
                <a:rPr lang="en-US" sz="2400" dirty="0" err="1"/>
                <a:t>i,k</a:t>
              </a:r>
              <a:r>
                <a:rPr lang="en-US" sz="2400" dirty="0"/>
                <a:t>]+A[</a:t>
              </a:r>
              <a:r>
                <a:rPr lang="en-US" sz="2400" dirty="0" err="1"/>
                <a:t>k,j</a:t>
              </a:r>
              <a:r>
                <a:rPr lang="en-US" sz="2400" dirty="0"/>
                <a:t>])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55528" y="6235799"/>
              <a:ext cx="1253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k=0 … N-1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55828" y="845324"/>
            <a:ext cx="3188138" cy="3078638"/>
            <a:chOff x="5837158" y="3881692"/>
            <a:chExt cx="3188138" cy="3078638"/>
          </a:xfrm>
        </p:grpSpPr>
        <p:grpSp>
          <p:nvGrpSpPr>
            <p:cNvPr id="21" name="Group 20"/>
            <p:cNvGrpSpPr/>
            <p:nvPr/>
          </p:nvGrpSpPr>
          <p:grpSpPr>
            <a:xfrm>
              <a:off x="6080516" y="3881692"/>
              <a:ext cx="2514797" cy="2527313"/>
              <a:chOff x="5867560" y="2412384"/>
              <a:chExt cx="2514797" cy="252731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306770" y="2839005"/>
                <a:ext cx="1958749" cy="21006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67560" y="4444642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6770" y="2412384"/>
                <a:ext cx="1865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0      1     2     3     4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869292" y="4048180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871024" y="3651718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872756" y="3255256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74488" y="285879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319264" y="4467901"/>
                <a:ext cx="2013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∞    ∞   20     ∞     0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331758" y="4060677"/>
                <a:ext cx="2050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∞    ∞   45     0    60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268918" y="3653453"/>
                <a:ext cx="2082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∞    ∞    0      ∞   ∞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270650" y="3246229"/>
                <a:ext cx="2050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     0    ∞     55   ∞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369240" y="2839005"/>
                <a:ext cx="1946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   25   15    ∞    ∞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837158" y="6498665"/>
              <a:ext cx="31881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17871" y="851948"/>
            <a:ext cx="8184970" cy="4428119"/>
            <a:chOff x="693871" y="851947"/>
            <a:chExt cx="8184970" cy="4428119"/>
          </a:xfrm>
        </p:grpSpPr>
        <p:grpSp>
          <p:nvGrpSpPr>
            <p:cNvPr id="34" name="Group 33"/>
            <p:cNvGrpSpPr/>
            <p:nvPr/>
          </p:nvGrpSpPr>
          <p:grpSpPr>
            <a:xfrm>
              <a:off x="5199117" y="851947"/>
              <a:ext cx="3188138" cy="3078638"/>
              <a:chOff x="5837158" y="3881692"/>
              <a:chExt cx="3188138" cy="307863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080516" y="3881692"/>
                <a:ext cx="2514797" cy="2527313"/>
                <a:chOff x="5867560" y="2412384"/>
                <a:chExt cx="2514797" cy="2527313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6306770" y="2839005"/>
                  <a:ext cx="1958749" cy="210069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5867560" y="4444642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6306770" y="2412384"/>
                  <a:ext cx="18655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0      1     2     3     4</a:t>
                  </a: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5869292" y="4048180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5871024" y="3651718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5872756" y="3255256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874488" y="2858794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0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319264" y="4467901"/>
                  <a:ext cx="20135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∞    ∞   20     ∞     0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6331758" y="4060677"/>
                  <a:ext cx="2050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∞    ∞   45     0    60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6268918" y="3653453"/>
                  <a:ext cx="20826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∞    ∞    0      ∞   ∞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270650" y="3246229"/>
                  <a:ext cx="2050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     0    ∞     55   ∞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369240" y="2839005"/>
                  <a:ext cx="19462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    25   15    ∞    ∞</a:t>
                  </a: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5837158" y="6498665"/>
                <a:ext cx="31881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812910" y="2015087"/>
              <a:ext cx="4145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*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3871" y="1944527"/>
              <a:ext cx="9072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</a:t>
              </a:r>
              <a:r>
                <a:rPr lang="en-US" sz="3600" baseline="30000" dirty="0"/>
                <a:t>2 </a:t>
              </a:r>
              <a:r>
                <a:rPr lang="en-US" sz="3600" dirty="0"/>
                <a:t>=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714652" y="3942748"/>
              <a:ext cx="4164189" cy="1337318"/>
              <a:chOff x="560551" y="5202621"/>
              <a:chExt cx="5719379" cy="1337318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560551" y="5202621"/>
                <a:ext cx="5719379" cy="1200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Matrix Multiply (B = A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= A*A):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B[</a:t>
                </a:r>
                <a:r>
                  <a:rPr lang="en-US" sz="2400" dirty="0" err="1"/>
                  <a:t>i,j</a:t>
                </a:r>
                <a:r>
                  <a:rPr lang="en-US" sz="2400" dirty="0"/>
                  <a:t>] = </a:t>
                </a:r>
                <a:r>
                  <a:rPr lang="en-US" sz="2400" dirty="0" err="1"/>
                  <a:t>Σ</a:t>
                </a:r>
                <a:r>
                  <a:rPr lang="en-US" sz="2400" dirty="0"/>
                  <a:t> (A[</a:t>
                </a:r>
                <a:r>
                  <a:rPr lang="en-US" sz="2400" dirty="0" err="1"/>
                  <a:t>i,k</a:t>
                </a:r>
                <a:r>
                  <a:rPr lang="en-US" sz="2400" dirty="0"/>
                  <a:t>]*A[</a:t>
                </a:r>
                <a:r>
                  <a:rPr lang="en-US" sz="2400" dirty="0" err="1"/>
                  <a:t>k,j</a:t>
                </a:r>
                <a:r>
                  <a:rPr lang="en-US" sz="2400" dirty="0"/>
                  <a:t>])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670132" y="6232162"/>
                <a:ext cx="613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k=0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677388" y="5818183"/>
                <a:ext cx="6132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N-1</a:t>
                </a: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661218" y="5280066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Observation: The minimum distance between any two nodes of </a:t>
            </a:r>
            <a:r>
              <a:rPr lang="en-US" sz="2400" dirty="0" smtClean="0"/>
              <a:t>at most 2 hops can </a:t>
            </a:r>
            <a:r>
              <a:rPr lang="en-US" sz="2400" dirty="0"/>
              <a:t>be </a:t>
            </a:r>
            <a:r>
              <a:rPr lang="en-US" sz="2400" dirty="0" smtClean="0"/>
              <a:t>computed </a:t>
            </a:r>
            <a:r>
              <a:rPr lang="en-US" sz="2400" dirty="0"/>
              <a:t>using matrix multiply (A</a:t>
            </a:r>
            <a:r>
              <a:rPr lang="en-US" sz="2400" baseline="30000" dirty="0"/>
              <a:t>2</a:t>
            </a:r>
            <a:r>
              <a:rPr lang="en-US" sz="2400" dirty="0"/>
              <a:t>) where “minimum” is used rather than addition and addition is used rather than multiplication in each dot product of the matrix multiplication.</a:t>
            </a:r>
          </a:p>
        </p:txBody>
      </p:sp>
      <p:sp>
        <p:nvSpPr>
          <p:cNvPr id="3" name="Oval 2"/>
          <p:cNvSpPr/>
          <p:nvPr/>
        </p:nvSpPr>
        <p:spPr>
          <a:xfrm>
            <a:off x="8058912" y="4657344"/>
            <a:ext cx="289649" cy="460337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979920" y="4578096"/>
            <a:ext cx="676656" cy="676656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9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6492" y="364334"/>
            <a:ext cx="6663080" cy="909170"/>
          </a:xfrm>
        </p:spPr>
        <p:txBody>
          <a:bodyPr>
            <a:normAutofit fontScale="90000"/>
          </a:bodyPr>
          <a:lstStyle/>
          <a:p>
            <a:r>
              <a:rPr lang="en-US" dirty="0"/>
              <a:t>Matrix Multiplication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957" y="4911892"/>
            <a:ext cx="10972800" cy="16908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D</a:t>
            </a:r>
            <a:r>
              <a:rPr lang="en-US" sz="2400" baseline="-25000" dirty="0"/>
              <a:t>2</a:t>
            </a:r>
            <a:r>
              <a:rPr lang="en-US" sz="2400" dirty="0"/>
              <a:t>[</a:t>
            </a:r>
            <a:r>
              <a:rPr lang="en-US" sz="2400" dirty="0" err="1"/>
              <a:t>i,j</a:t>
            </a:r>
            <a:r>
              <a:rPr lang="en-US" sz="2400" dirty="0"/>
              <a:t>] = length of minimum path of length 2  or less from </a:t>
            </a:r>
            <a:r>
              <a:rPr lang="en-US" sz="2400" dirty="0" err="1"/>
              <a:t>i</a:t>
            </a:r>
            <a:r>
              <a:rPr lang="en-US" sz="2400" dirty="0"/>
              <a:t> to j</a:t>
            </a:r>
          </a:p>
          <a:p>
            <a:r>
              <a:rPr lang="en-US" sz="2400" dirty="0"/>
              <a:t>D</a:t>
            </a:r>
            <a:r>
              <a:rPr lang="en-US" sz="2400" baseline="-25000" dirty="0"/>
              <a:t>2</a:t>
            </a:r>
            <a:r>
              <a:rPr lang="en-US" sz="2400" dirty="0"/>
              <a:t>[0,0] = min (0+0, 25+12, 15+∞, ∞+∞, ∞+∞) = 0</a:t>
            </a:r>
          </a:p>
          <a:p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[0,1] = min (0+25, 25+0, 15+∞, ∞+∞ ∞+∞) = 25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532248" y="87336"/>
            <a:ext cx="2037320" cy="2202749"/>
            <a:chOff x="1546730" y="3730818"/>
            <a:chExt cx="3008538" cy="2841241"/>
          </a:xfrm>
        </p:grpSpPr>
        <p:cxnSp>
          <p:nvCxnSpPr>
            <p:cNvPr id="38" name="Straight Connector 37"/>
            <p:cNvCxnSpPr>
              <a:endCxn id="48" idx="0"/>
            </p:cNvCxnSpPr>
            <p:nvPr/>
          </p:nvCxnSpPr>
          <p:spPr>
            <a:xfrm>
              <a:off x="4055949" y="3882336"/>
              <a:ext cx="12488" cy="1259138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46" idx="0"/>
            </p:cNvCxnSpPr>
            <p:nvPr/>
          </p:nvCxnSpPr>
          <p:spPr>
            <a:xfrm flipH="1">
              <a:off x="2032618" y="3860812"/>
              <a:ext cx="10763" cy="1280662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355490" y="4250658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6" idx="6"/>
              <a:endCxn id="48" idx="2"/>
            </p:cNvCxnSpPr>
            <p:nvPr/>
          </p:nvCxnSpPr>
          <p:spPr>
            <a:xfrm>
              <a:off x="2355490" y="5442806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1709746" y="3871578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4" name="Straight Connector 43"/>
            <p:cNvCxnSpPr>
              <a:endCxn id="49" idx="7"/>
            </p:cNvCxnSpPr>
            <p:nvPr/>
          </p:nvCxnSpPr>
          <p:spPr>
            <a:xfrm flipH="1">
              <a:off x="3281100" y="5455302"/>
              <a:ext cx="774849" cy="602351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1709746" y="5141474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3745565" y="3871578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3745565" y="5141474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2729923" y="5969395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70028" y="4239276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52214" y="4610000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55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72788" y="5792137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26931" y="5116748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46730" y="4645764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15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55490" y="4053193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766921" y="3730818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12</a:t>
              </a:r>
            </a:p>
          </p:txBody>
        </p:sp>
        <p:cxnSp>
          <p:nvCxnSpPr>
            <p:cNvPr id="45" name="Straight Connector 44"/>
            <p:cNvCxnSpPr>
              <a:stCxn id="49" idx="1"/>
              <a:endCxn id="46" idx="5"/>
            </p:cNvCxnSpPr>
            <p:nvPr/>
          </p:nvCxnSpPr>
          <p:spPr>
            <a:xfrm flipH="1" flipV="1">
              <a:off x="2260923" y="5655880"/>
              <a:ext cx="563567" cy="401773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183665" y="5888376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20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57969" y="2016708"/>
            <a:ext cx="2302305" cy="2863482"/>
            <a:chOff x="3424367" y="734559"/>
            <a:chExt cx="2397423" cy="2952530"/>
          </a:xfrm>
        </p:grpSpPr>
        <p:grpSp>
          <p:nvGrpSpPr>
            <p:cNvPr id="35" name="Group 34"/>
            <p:cNvGrpSpPr/>
            <p:nvPr/>
          </p:nvGrpSpPr>
          <p:grpSpPr>
            <a:xfrm>
              <a:off x="3424367" y="734559"/>
              <a:ext cx="2397423" cy="2527313"/>
              <a:chOff x="5868096" y="2412384"/>
              <a:chExt cx="2397423" cy="2527313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306770" y="2839005"/>
                <a:ext cx="1958749" cy="21006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868096" y="4444642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306770" y="2412384"/>
                <a:ext cx="174812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0      1     2     3     4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69829" y="4048180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871560" y="3651718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2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873292" y="3255256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1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875024" y="2858794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319264" y="4467901"/>
                <a:ext cx="1836799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∞    20    ∞     0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31758" y="4060677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∞    45    0     60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268918" y="3653453"/>
                <a:ext cx="189908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 ∞      0    ∞    ∞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270650" y="3246228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    0      ∞   55   ∞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369240" y="2839005"/>
                <a:ext cx="177451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25   15   ∞    ∞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4732246" y="3211067"/>
              <a:ext cx="379249" cy="476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866174" y="4395263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*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36533" y="2008126"/>
            <a:ext cx="2708332" cy="2953526"/>
            <a:chOff x="6112533" y="2008126"/>
            <a:chExt cx="2708332" cy="2953526"/>
          </a:xfrm>
        </p:grpSpPr>
        <p:grpSp>
          <p:nvGrpSpPr>
            <p:cNvPr id="56" name="Group 55"/>
            <p:cNvGrpSpPr/>
            <p:nvPr/>
          </p:nvGrpSpPr>
          <p:grpSpPr>
            <a:xfrm>
              <a:off x="6518559" y="2008126"/>
              <a:ext cx="2302306" cy="2451090"/>
              <a:chOff x="5868096" y="2412384"/>
              <a:chExt cx="2397423" cy="2527313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6306770" y="2839005"/>
                <a:ext cx="1958749" cy="21006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868096" y="4444642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306770" y="2412384"/>
                <a:ext cx="174812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0      1     2     3     4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869829" y="4048180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871560" y="3651718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2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873292" y="3255256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1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875024" y="2858794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0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319264" y="4467901"/>
                <a:ext cx="192363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331758" y="4060677"/>
                <a:ext cx="192363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268919" y="3653453"/>
                <a:ext cx="192363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270650" y="3246228"/>
                <a:ext cx="192363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285380" y="2839005"/>
                <a:ext cx="80824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 0     </a:t>
                </a:r>
                <a:r>
                  <a:rPr lang="en-US" sz="1600" dirty="0" smtClean="0"/>
                  <a:t>25</a:t>
                </a:r>
                <a:endParaRPr lang="en-US" sz="1600" dirty="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413484" y="4436483"/>
              <a:ext cx="1195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/>
                <a:t>2</a:t>
              </a:r>
              <a:r>
                <a:rPr lang="en-US" sz="2400" dirty="0"/>
                <a:t> = A</a:t>
              </a:r>
              <a:r>
                <a:rPr lang="en-US" sz="2400" baseline="30000" dirty="0"/>
                <a:t>2</a:t>
              </a:r>
              <a:endParaRPr lang="en-US" sz="2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112533" y="4315321"/>
              <a:ext cx="4145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=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104883" y="2016708"/>
            <a:ext cx="2302305" cy="2863482"/>
            <a:chOff x="3424367" y="734559"/>
            <a:chExt cx="2397423" cy="2952530"/>
          </a:xfrm>
        </p:grpSpPr>
        <p:grpSp>
          <p:nvGrpSpPr>
            <p:cNvPr id="88" name="Group 87"/>
            <p:cNvGrpSpPr/>
            <p:nvPr/>
          </p:nvGrpSpPr>
          <p:grpSpPr>
            <a:xfrm>
              <a:off x="3424367" y="734559"/>
              <a:ext cx="2397423" cy="2527313"/>
              <a:chOff x="5868096" y="2412384"/>
              <a:chExt cx="2397423" cy="2527313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6306770" y="2839005"/>
                <a:ext cx="1958749" cy="21006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868096" y="4444642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306770" y="2412384"/>
                <a:ext cx="174812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0      1     2     3     4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869829" y="4048180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871560" y="3651718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2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873292" y="3255256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1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875024" y="2858794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319264" y="4467901"/>
                <a:ext cx="1836799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∞    20    ∞     0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331758" y="4060677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∞    45    0     60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268918" y="3653453"/>
                <a:ext cx="189908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 ∞      0    ∞    ∞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270650" y="3246228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    0      ∞   55   ∞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369240" y="2839005"/>
                <a:ext cx="177451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25   15   ∞    ∞</a:t>
                </a: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4732246" y="3211067"/>
              <a:ext cx="379249" cy="476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74405" y="106209"/>
            <a:ext cx="7621698" cy="4312317"/>
            <a:chOff x="50405" y="106208"/>
            <a:chExt cx="7621698" cy="4312317"/>
          </a:xfrm>
        </p:grpSpPr>
        <p:sp>
          <p:nvSpPr>
            <p:cNvPr id="7" name="Freeform 6"/>
            <p:cNvSpPr/>
            <p:nvPr/>
          </p:nvSpPr>
          <p:spPr>
            <a:xfrm>
              <a:off x="1283026" y="2403231"/>
              <a:ext cx="1771487" cy="397661"/>
            </a:xfrm>
            <a:custGeom>
              <a:avLst/>
              <a:gdLst>
                <a:gd name="connsiteX0" fmla="*/ 1016000 w 1771487"/>
                <a:gd name="connsiteY0" fmla="*/ 45590 h 397661"/>
                <a:gd name="connsiteX1" fmla="*/ 963897 w 1771487"/>
                <a:gd name="connsiteY1" fmla="*/ 39077 h 397661"/>
                <a:gd name="connsiteX2" fmla="*/ 924820 w 1771487"/>
                <a:gd name="connsiteY2" fmla="*/ 26051 h 397661"/>
                <a:gd name="connsiteX3" fmla="*/ 775025 w 1771487"/>
                <a:gd name="connsiteY3" fmla="*/ 6513 h 397661"/>
                <a:gd name="connsiteX4" fmla="*/ 338666 w 1771487"/>
                <a:gd name="connsiteY4" fmla="*/ 13025 h 397661"/>
                <a:gd name="connsiteX5" fmla="*/ 260512 w 1771487"/>
                <a:gd name="connsiteY5" fmla="*/ 19538 h 397661"/>
                <a:gd name="connsiteX6" fmla="*/ 91179 w 1771487"/>
                <a:gd name="connsiteY6" fmla="*/ 26051 h 397661"/>
                <a:gd name="connsiteX7" fmla="*/ 71641 w 1771487"/>
                <a:gd name="connsiteY7" fmla="*/ 32564 h 397661"/>
                <a:gd name="connsiteX8" fmla="*/ 52102 w 1771487"/>
                <a:gd name="connsiteY8" fmla="*/ 52102 h 397661"/>
                <a:gd name="connsiteX9" fmla="*/ 32564 w 1771487"/>
                <a:gd name="connsiteY9" fmla="*/ 65128 h 397661"/>
                <a:gd name="connsiteX10" fmla="*/ 13025 w 1771487"/>
                <a:gd name="connsiteY10" fmla="*/ 169333 h 397661"/>
                <a:gd name="connsiteX11" fmla="*/ 6512 w 1771487"/>
                <a:gd name="connsiteY11" fmla="*/ 195384 h 397661"/>
                <a:gd name="connsiteX12" fmla="*/ 0 w 1771487"/>
                <a:gd name="connsiteY12" fmla="*/ 227948 h 397661"/>
                <a:gd name="connsiteX13" fmla="*/ 6512 w 1771487"/>
                <a:gd name="connsiteY13" fmla="*/ 260513 h 397661"/>
                <a:gd name="connsiteX14" fmla="*/ 71641 w 1771487"/>
                <a:gd name="connsiteY14" fmla="*/ 293077 h 397661"/>
                <a:gd name="connsiteX15" fmla="*/ 91179 w 1771487"/>
                <a:gd name="connsiteY15" fmla="*/ 299590 h 397661"/>
                <a:gd name="connsiteX16" fmla="*/ 143282 w 1771487"/>
                <a:gd name="connsiteY16" fmla="*/ 312615 h 397661"/>
                <a:gd name="connsiteX17" fmla="*/ 208410 w 1771487"/>
                <a:gd name="connsiteY17" fmla="*/ 332154 h 397661"/>
                <a:gd name="connsiteX18" fmla="*/ 227948 w 1771487"/>
                <a:gd name="connsiteY18" fmla="*/ 338666 h 397661"/>
                <a:gd name="connsiteX19" fmla="*/ 267025 w 1771487"/>
                <a:gd name="connsiteY19" fmla="*/ 345179 h 397661"/>
                <a:gd name="connsiteX20" fmla="*/ 299589 w 1771487"/>
                <a:gd name="connsiteY20" fmla="*/ 351692 h 397661"/>
                <a:gd name="connsiteX21" fmla="*/ 345179 w 1771487"/>
                <a:gd name="connsiteY21" fmla="*/ 358205 h 397661"/>
                <a:gd name="connsiteX22" fmla="*/ 377743 w 1771487"/>
                <a:gd name="connsiteY22" fmla="*/ 364718 h 397661"/>
                <a:gd name="connsiteX23" fmla="*/ 429846 w 1771487"/>
                <a:gd name="connsiteY23" fmla="*/ 377743 h 397661"/>
                <a:gd name="connsiteX24" fmla="*/ 1035538 w 1771487"/>
                <a:gd name="connsiteY24" fmla="*/ 384256 h 397661"/>
                <a:gd name="connsiteX25" fmla="*/ 1706359 w 1771487"/>
                <a:gd name="connsiteY25" fmla="*/ 358205 h 397661"/>
                <a:gd name="connsiteX26" fmla="*/ 1745436 w 1771487"/>
                <a:gd name="connsiteY26" fmla="*/ 332154 h 397661"/>
                <a:gd name="connsiteX27" fmla="*/ 1758461 w 1771487"/>
                <a:gd name="connsiteY27" fmla="*/ 312615 h 397661"/>
                <a:gd name="connsiteX28" fmla="*/ 1771487 w 1771487"/>
                <a:gd name="connsiteY28" fmla="*/ 267025 h 397661"/>
                <a:gd name="connsiteX29" fmla="*/ 1751948 w 1771487"/>
                <a:gd name="connsiteY29" fmla="*/ 156307 h 397661"/>
                <a:gd name="connsiteX30" fmla="*/ 1745436 w 1771487"/>
                <a:gd name="connsiteY30" fmla="*/ 136769 h 397661"/>
                <a:gd name="connsiteX31" fmla="*/ 1719384 w 1771487"/>
                <a:gd name="connsiteY31" fmla="*/ 97692 h 397661"/>
                <a:gd name="connsiteX32" fmla="*/ 1680307 w 1771487"/>
                <a:gd name="connsiteY32" fmla="*/ 78154 h 397661"/>
                <a:gd name="connsiteX33" fmla="*/ 1660769 w 1771487"/>
                <a:gd name="connsiteY33" fmla="*/ 58615 h 397661"/>
                <a:gd name="connsiteX34" fmla="*/ 1621692 w 1771487"/>
                <a:gd name="connsiteY34" fmla="*/ 45590 h 397661"/>
                <a:gd name="connsiteX35" fmla="*/ 1602153 w 1771487"/>
                <a:gd name="connsiteY35" fmla="*/ 39077 h 397661"/>
                <a:gd name="connsiteX36" fmla="*/ 1556564 w 1771487"/>
                <a:gd name="connsiteY36" fmla="*/ 26051 h 397661"/>
                <a:gd name="connsiteX37" fmla="*/ 1510974 w 1771487"/>
                <a:gd name="connsiteY37" fmla="*/ 19538 h 397661"/>
                <a:gd name="connsiteX38" fmla="*/ 1478410 w 1771487"/>
                <a:gd name="connsiteY38" fmla="*/ 13025 h 397661"/>
                <a:gd name="connsiteX39" fmla="*/ 1374205 w 1771487"/>
                <a:gd name="connsiteY39" fmla="*/ 0 h 397661"/>
                <a:gd name="connsiteX40" fmla="*/ 1042051 w 1771487"/>
                <a:gd name="connsiteY40" fmla="*/ 6513 h 397661"/>
                <a:gd name="connsiteX41" fmla="*/ 1002974 w 1771487"/>
                <a:gd name="connsiteY41" fmla="*/ 19538 h 397661"/>
                <a:gd name="connsiteX42" fmla="*/ 983436 w 1771487"/>
                <a:gd name="connsiteY42" fmla="*/ 26051 h 397661"/>
                <a:gd name="connsiteX43" fmla="*/ 963897 w 1771487"/>
                <a:gd name="connsiteY43" fmla="*/ 32564 h 397661"/>
                <a:gd name="connsiteX44" fmla="*/ 957384 w 1771487"/>
                <a:gd name="connsiteY44" fmla="*/ 45590 h 39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71487" h="397661">
                  <a:moveTo>
                    <a:pt x="1016000" y="45590"/>
                  </a:moveTo>
                  <a:cubicBezTo>
                    <a:pt x="998632" y="43419"/>
                    <a:pt x="981011" y="42744"/>
                    <a:pt x="963897" y="39077"/>
                  </a:cubicBezTo>
                  <a:cubicBezTo>
                    <a:pt x="950471" y="36200"/>
                    <a:pt x="938412" y="27993"/>
                    <a:pt x="924820" y="26051"/>
                  </a:cubicBezTo>
                  <a:cubicBezTo>
                    <a:pt x="814180" y="10245"/>
                    <a:pt x="864155" y="16415"/>
                    <a:pt x="775025" y="6513"/>
                  </a:cubicBezTo>
                  <a:lnTo>
                    <a:pt x="338666" y="13025"/>
                  </a:lnTo>
                  <a:cubicBezTo>
                    <a:pt x="312533" y="13687"/>
                    <a:pt x="286618" y="18164"/>
                    <a:pt x="260512" y="19538"/>
                  </a:cubicBezTo>
                  <a:cubicBezTo>
                    <a:pt x="204104" y="22507"/>
                    <a:pt x="147623" y="23880"/>
                    <a:pt x="91179" y="26051"/>
                  </a:cubicBezTo>
                  <a:cubicBezTo>
                    <a:pt x="84666" y="28222"/>
                    <a:pt x="77353" y="28756"/>
                    <a:pt x="71641" y="32564"/>
                  </a:cubicBezTo>
                  <a:cubicBezTo>
                    <a:pt x="63977" y="37673"/>
                    <a:pt x="59178" y="46206"/>
                    <a:pt x="52102" y="52102"/>
                  </a:cubicBezTo>
                  <a:cubicBezTo>
                    <a:pt x="46089" y="57113"/>
                    <a:pt x="39077" y="60786"/>
                    <a:pt x="32564" y="65128"/>
                  </a:cubicBezTo>
                  <a:cubicBezTo>
                    <a:pt x="8920" y="136060"/>
                    <a:pt x="26814" y="72815"/>
                    <a:pt x="13025" y="169333"/>
                  </a:cubicBezTo>
                  <a:cubicBezTo>
                    <a:pt x="11759" y="178194"/>
                    <a:pt x="8454" y="186646"/>
                    <a:pt x="6512" y="195384"/>
                  </a:cubicBezTo>
                  <a:cubicBezTo>
                    <a:pt x="4111" y="206190"/>
                    <a:pt x="2171" y="217093"/>
                    <a:pt x="0" y="227948"/>
                  </a:cubicBezTo>
                  <a:cubicBezTo>
                    <a:pt x="2171" y="238803"/>
                    <a:pt x="-284" y="251775"/>
                    <a:pt x="6512" y="260513"/>
                  </a:cubicBezTo>
                  <a:cubicBezTo>
                    <a:pt x="26811" y="286612"/>
                    <a:pt x="45397" y="285579"/>
                    <a:pt x="71641" y="293077"/>
                  </a:cubicBezTo>
                  <a:cubicBezTo>
                    <a:pt x="78242" y="294963"/>
                    <a:pt x="84556" y="297784"/>
                    <a:pt x="91179" y="299590"/>
                  </a:cubicBezTo>
                  <a:cubicBezTo>
                    <a:pt x="108450" y="304300"/>
                    <a:pt x="126299" y="306954"/>
                    <a:pt x="143282" y="312615"/>
                  </a:cubicBezTo>
                  <a:cubicBezTo>
                    <a:pt x="236105" y="343557"/>
                    <a:pt x="139537" y="312477"/>
                    <a:pt x="208410" y="332154"/>
                  </a:cubicBezTo>
                  <a:cubicBezTo>
                    <a:pt x="215011" y="334040"/>
                    <a:pt x="221247" y="337177"/>
                    <a:pt x="227948" y="338666"/>
                  </a:cubicBezTo>
                  <a:cubicBezTo>
                    <a:pt x="240839" y="341531"/>
                    <a:pt x="254033" y="342817"/>
                    <a:pt x="267025" y="345179"/>
                  </a:cubicBezTo>
                  <a:cubicBezTo>
                    <a:pt x="277916" y="347159"/>
                    <a:pt x="288670" y="349872"/>
                    <a:pt x="299589" y="351692"/>
                  </a:cubicBezTo>
                  <a:cubicBezTo>
                    <a:pt x="314731" y="354216"/>
                    <a:pt x="330037" y="355681"/>
                    <a:pt x="345179" y="358205"/>
                  </a:cubicBezTo>
                  <a:cubicBezTo>
                    <a:pt x="356098" y="360025"/>
                    <a:pt x="366957" y="362229"/>
                    <a:pt x="377743" y="364718"/>
                  </a:cubicBezTo>
                  <a:cubicBezTo>
                    <a:pt x="395187" y="368743"/>
                    <a:pt x="411945" y="377551"/>
                    <a:pt x="429846" y="377743"/>
                  </a:cubicBezTo>
                  <a:lnTo>
                    <a:pt x="1035538" y="384256"/>
                  </a:lnTo>
                  <a:cubicBezTo>
                    <a:pt x="1255604" y="381864"/>
                    <a:pt x="1492310" y="429555"/>
                    <a:pt x="1706359" y="358205"/>
                  </a:cubicBezTo>
                  <a:cubicBezTo>
                    <a:pt x="1719385" y="349521"/>
                    <a:pt x="1736753" y="345180"/>
                    <a:pt x="1745436" y="332154"/>
                  </a:cubicBezTo>
                  <a:cubicBezTo>
                    <a:pt x="1749778" y="325641"/>
                    <a:pt x="1754961" y="319616"/>
                    <a:pt x="1758461" y="312615"/>
                  </a:cubicBezTo>
                  <a:cubicBezTo>
                    <a:pt x="1763134" y="303269"/>
                    <a:pt x="1769400" y="275375"/>
                    <a:pt x="1771487" y="267025"/>
                  </a:cubicBezTo>
                  <a:cubicBezTo>
                    <a:pt x="1763730" y="181704"/>
                    <a:pt x="1772557" y="218136"/>
                    <a:pt x="1751948" y="156307"/>
                  </a:cubicBezTo>
                  <a:cubicBezTo>
                    <a:pt x="1749777" y="149794"/>
                    <a:pt x="1749244" y="142481"/>
                    <a:pt x="1745436" y="136769"/>
                  </a:cubicBezTo>
                  <a:cubicBezTo>
                    <a:pt x="1736752" y="123743"/>
                    <a:pt x="1732410" y="106376"/>
                    <a:pt x="1719384" y="97692"/>
                  </a:cubicBezTo>
                  <a:cubicBezTo>
                    <a:pt x="1694134" y="80858"/>
                    <a:pt x="1707272" y="87141"/>
                    <a:pt x="1680307" y="78154"/>
                  </a:cubicBezTo>
                  <a:cubicBezTo>
                    <a:pt x="1673794" y="71641"/>
                    <a:pt x="1668820" y="63088"/>
                    <a:pt x="1660769" y="58615"/>
                  </a:cubicBezTo>
                  <a:cubicBezTo>
                    <a:pt x="1648767" y="51947"/>
                    <a:pt x="1634718" y="49932"/>
                    <a:pt x="1621692" y="45590"/>
                  </a:cubicBezTo>
                  <a:cubicBezTo>
                    <a:pt x="1615179" y="43419"/>
                    <a:pt x="1608754" y="40963"/>
                    <a:pt x="1602153" y="39077"/>
                  </a:cubicBezTo>
                  <a:cubicBezTo>
                    <a:pt x="1586957" y="34735"/>
                    <a:pt x="1572018" y="29363"/>
                    <a:pt x="1556564" y="26051"/>
                  </a:cubicBezTo>
                  <a:cubicBezTo>
                    <a:pt x="1541554" y="22834"/>
                    <a:pt x="1526116" y="22062"/>
                    <a:pt x="1510974" y="19538"/>
                  </a:cubicBezTo>
                  <a:cubicBezTo>
                    <a:pt x="1500055" y="17718"/>
                    <a:pt x="1489329" y="14845"/>
                    <a:pt x="1478410" y="13025"/>
                  </a:cubicBezTo>
                  <a:cubicBezTo>
                    <a:pt x="1441256" y="6833"/>
                    <a:pt x="1412351" y="4239"/>
                    <a:pt x="1374205" y="0"/>
                  </a:cubicBezTo>
                  <a:cubicBezTo>
                    <a:pt x="1263487" y="2171"/>
                    <a:pt x="1152637" y="693"/>
                    <a:pt x="1042051" y="6513"/>
                  </a:cubicBezTo>
                  <a:cubicBezTo>
                    <a:pt x="1028340" y="7235"/>
                    <a:pt x="1016000" y="15196"/>
                    <a:pt x="1002974" y="19538"/>
                  </a:cubicBezTo>
                  <a:lnTo>
                    <a:pt x="983436" y="26051"/>
                  </a:lnTo>
                  <a:cubicBezTo>
                    <a:pt x="976923" y="28222"/>
                    <a:pt x="966967" y="26423"/>
                    <a:pt x="963897" y="32564"/>
                  </a:cubicBezTo>
                  <a:lnTo>
                    <a:pt x="957384" y="45590"/>
                  </a:lnTo>
                </a:path>
              </a:pathLst>
            </a:cu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 rot="5400000">
              <a:off x="3503896" y="3188063"/>
              <a:ext cx="2063263" cy="397661"/>
            </a:xfrm>
            <a:custGeom>
              <a:avLst/>
              <a:gdLst>
                <a:gd name="connsiteX0" fmla="*/ 1016000 w 1771487"/>
                <a:gd name="connsiteY0" fmla="*/ 45590 h 397661"/>
                <a:gd name="connsiteX1" fmla="*/ 963897 w 1771487"/>
                <a:gd name="connsiteY1" fmla="*/ 39077 h 397661"/>
                <a:gd name="connsiteX2" fmla="*/ 924820 w 1771487"/>
                <a:gd name="connsiteY2" fmla="*/ 26051 h 397661"/>
                <a:gd name="connsiteX3" fmla="*/ 775025 w 1771487"/>
                <a:gd name="connsiteY3" fmla="*/ 6513 h 397661"/>
                <a:gd name="connsiteX4" fmla="*/ 338666 w 1771487"/>
                <a:gd name="connsiteY4" fmla="*/ 13025 h 397661"/>
                <a:gd name="connsiteX5" fmla="*/ 260512 w 1771487"/>
                <a:gd name="connsiteY5" fmla="*/ 19538 h 397661"/>
                <a:gd name="connsiteX6" fmla="*/ 91179 w 1771487"/>
                <a:gd name="connsiteY6" fmla="*/ 26051 h 397661"/>
                <a:gd name="connsiteX7" fmla="*/ 71641 w 1771487"/>
                <a:gd name="connsiteY7" fmla="*/ 32564 h 397661"/>
                <a:gd name="connsiteX8" fmla="*/ 52102 w 1771487"/>
                <a:gd name="connsiteY8" fmla="*/ 52102 h 397661"/>
                <a:gd name="connsiteX9" fmla="*/ 32564 w 1771487"/>
                <a:gd name="connsiteY9" fmla="*/ 65128 h 397661"/>
                <a:gd name="connsiteX10" fmla="*/ 13025 w 1771487"/>
                <a:gd name="connsiteY10" fmla="*/ 169333 h 397661"/>
                <a:gd name="connsiteX11" fmla="*/ 6512 w 1771487"/>
                <a:gd name="connsiteY11" fmla="*/ 195384 h 397661"/>
                <a:gd name="connsiteX12" fmla="*/ 0 w 1771487"/>
                <a:gd name="connsiteY12" fmla="*/ 227948 h 397661"/>
                <a:gd name="connsiteX13" fmla="*/ 6512 w 1771487"/>
                <a:gd name="connsiteY13" fmla="*/ 260513 h 397661"/>
                <a:gd name="connsiteX14" fmla="*/ 71641 w 1771487"/>
                <a:gd name="connsiteY14" fmla="*/ 293077 h 397661"/>
                <a:gd name="connsiteX15" fmla="*/ 91179 w 1771487"/>
                <a:gd name="connsiteY15" fmla="*/ 299590 h 397661"/>
                <a:gd name="connsiteX16" fmla="*/ 143282 w 1771487"/>
                <a:gd name="connsiteY16" fmla="*/ 312615 h 397661"/>
                <a:gd name="connsiteX17" fmla="*/ 208410 w 1771487"/>
                <a:gd name="connsiteY17" fmla="*/ 332154 h 397661"/>
                <a:gd name="connsiteX18" fmla="*/ 227948 w 1771487"/>
                <a:gd name="connsiteY18" fmla="*/ 338666 h 397661"/>
                <a:gd name="connsiteX19" fmla="*/ 267025 w 1771487"/>
                <a:gd name="connsiteY19" fmla="*/ 345179 h 397661"/>
                <a:gd name="connsiteX20" fmla="*/ 299589 w 1771487"/>
                <a:gd name="connsiteY20" fmla="*/ 351692 h 397661"/>
                <a:gd name="connsiteX21" fmla="*/ 345179 w 1771487"/>
                <a:gd name="connsiteY21" fmla="*/ 358205 h 397661"/>
                <a:gd name="connsiteX22" fmla="*/ 377743 w 1771487"/>
                <a:gd name="connsiteY22" fmla="*/ 364718 h 397661"/>
                <a:gd name="connsiteX23" fmla="*/ 429846 w 1771487"/>
                <a:gd name="connsiteY23" fmla="*/ 377743 h 397661"/>
                <a:gd name="connsiteX24" fmla="*/ 1035538 w 1771487"/>
                <a:gd name="connsiteY24" fmla="*/ 384256 h 397661"/>
                <a:gd name="connsiteX25" fmla="*/ 1706359 w 1771487"/>
                <a:gd name="connsiteY25" fmla="*/ 358205 h 397661"/>
                <a:gd name="connsiteX26" fmla="*/ 1745436 w 1771487"/>
                <a:gd name="connsiteY26" fmla="*/ 332154 h 397661"/>
                <a:gd name="connsiteX27" fmla="*/ 1758461 w 1771487"/>
                <a:gd name="connsiteY27" fmla="*/ 312615 h 397661"/>
                <a:gd name="connsiteX28" fmla="*/ 1771487 w 1771487"/>
                <a:gd name="connsiteY28" fmla="*/ 267025 h 397661"/>
                <a:gd name="connsiteX29" fmla="*/ 1751948 w 1771487"/>
                <a:gd name="connsiteY29" fmla="*/ 156307 h 397661"/>
                <a:gd name="connsiteX30" fmla="*/ 1745436 w 1771487"/>
                <a:gd name="connsiteY30" fmla="*/ 136769 h 397661"/>
                <a:gd name="connsiteX31" fmla="*/ 1719384 w 1771487"/>
                <a:gd name="connsiteY31" fmla="*/ 97692 h 397661"/>
                <a:gd name="connsiteX32" fmla="*/ 1680307 w 1771487"/>
                <a:gd name="connsiteY32" fmla="*/ 78154 h 397661"/>
                <a:gd name="connsiteX33" fmla="*/ 1660769 w 1771487"/>
                <a:gd name="connsiteY33" fmla="*/ 58615 h 397661"/>
                <a:gd name="connsiteX34" fmla="*/ 1621692 w 1771487"/>
                <a:gd name="connsiteY34" fmla="*/ 45590 h 397661"/>
                <a:gd name="connsiteX35" fmla="*/ 1602153 w 1771487"/>
                <a:gd name="connsiteY35" fmla="*/ 39077 h 397661"/>
                <a:gd name="connsiteX36" fmla="*/ 1556564 w 1771487"/>
                <a:gd name="connsiteY36" fmla="*/ 26051 h 397661"/>
                <a:gd name="connsiteX37" fmla="*/ 1510974 w 1771487"/>
                <a:gd name="connsiteY37" fmla="*/ 19538 h 397661"/>
                <a:gd name="connsiteX38" fmla="*/ 1478410 w 1771487"/>
                <a:gd name="connsiteY38" fmla="*/ 13025 h 397661"/>
                <a:gd name="connsiteX39" fmla="*/ 1374205 w 1771487"/>
                <a:gd name="connsiteY39" fmla="*/ 0 h 397661"/>
                <a:gd name="connsiteX40" fmla="*/ 1042051 w 1771487"/>
                <a:gd name="connsiteY40" fmla="*/ 6513 h 397661"/>
                <a:gd name="connsiteX41" fmla="*/ 1002974 w 1771487"/>
                <a:gd name="connsiteY41" fmla="*/ 19538 h 397661"/>
                <a:gd name="connsiteX42" fmla="*/ 983436 w 1771487"/>
                <a:gd name="connsiteY42" fmla="*/ 26051 h 397661"/>
                <a:gd name="connsiteX43" fmla="*/ 963897 w 1771487"/>
                <a:gd name="connsiteY43" fmla="*/ 32564 h 397661"/>
                <a:gd name="connsiteX44" fmla="*/ 957384 w 1771487"/>
                <a:gd name="connsiteY44" fmla="*/ 45590 h 39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71487" h="397661">
                  <a:moveTo>
                    <a:pt x="1016000" y="45590"/>
                  </a:moveTo>
                  <a:cubicBezTo>
                    <a:pt x="998632" y="43419"/>
                    <a:pt x="981011" y="42744"/>
                    <a:pt x="963897" y="39077"/>
                  </a:cubicBezTo>
                  <a:cubicBezTo>
                    <a:pt x="950471" y="36200"/>
                    <a:pt x="938412" y="27993"/>
                    <a:pt x="924820" y="26051"/>
                  </a:cubicBezTo>
                  <a:cubicBezTo>
                    <a:pt x="814180" y="10245"/>
                    <a:pt x="864155" y="16415"/>
                    <a:pt x="775025" y="6513"/>
                  </a:cubicBezTo>
                  <a:lnTo>
                    <a:pt x="338666" y="13025"/>
                  </a:lnTo>
                  <a:cubicBezTo>
                    <a:pt x="312533" y="13687"/>
                    <a:pt x="286618" y="18164"/>
                    <a:pt x="260512" y="19538"/>
                  </a:cubicBezTo>
                  <a:cubicBezTo>
                    <a:pt x="204104" y="22507"/>
                    <a:pt x="147623" y="23880"/>
                    <a:pt x="91179" y="26051"/>
                  </a:cubicBezTo>
                  <a:cubicBezTo>
                    <a:pt x="84666" y="28222"/>
                    <a:pt x="77353" y="28756"/>
                    <a:pt x="71641" y="32564"/>
                  </a:cubicBezTo>
                  <a:cubicBezTo>
                    <a:pt x="63977" y="37673"/>
                    <a:pt x="59178" y="46206"/>
                    <a:pt x="52102" y="52102"/>
                  </a:cubicBezTo>
                  <a:cubicBezTo>
                    <a:pt x="46089" y="57113"/>
                    <a:pt x="39077" y="60786"/>
                    <a:pt x="32564" y="65128"/>
                  </a:cubicBezTo>
                  <a:cubicBezTo>
                    <a:pt x="8920" y="136060"/>
                    <a:pt x="26814" y="72815"/>
                    <a:pt x="13025" y="169333"/>
                  </a:cubicBezTo>
                  <a:cubicBezTo>
                    <a:pt x="11759" y="178194"/>
                    <a:pt x="8454" y="186646"/>
                    <a:pt x="6512" y="195384"/>
                  </a:cubicBezTo>
                  <a:cubicBezTo>
                    <a:pt x="4111" y="206190"/>
                    <a:pt x="2171" y="217093"/>
                    <a:pt x="0" y="227948"/>
                  </a:cubicBezTo>
                  <a:cubicBezTo>
                    <a:pt x="2171" y="238803"/>
                    <a:pt x="-284" y="251775"/>
                    <a:pt x="6512" y="260513"/>
                  </a:cubicBezTo>
                  <a:cubicBezTo>
                    <a:pt x="26811" y="286612"/>
                    <a:pt x="45397" y="285579"/>
                    <a:pt x="71641" y="293077"/>
                  </a:cubicBezTo>
                  <a:cubicBezTo>
                    <a:pt x="78242" y="294963"/>
                    <a:pt x="84556" y="297784"/>
                    <a:pt x="91179" y="299590"/>
                  </a:cubicBezTo>
                  <a:cubicBezTo>
                    <a:pt x="108450" y="304300"/>
                    <a:pt x="126299" y="306954"/>
                    <a:pt x="143282" y="312615"/>
                  </a:cubicBezTo>
                  <a:cubicBezTo>
                    <a:pt x="236105" y="343557"/>
                    <a:pt x="139537" y="312477"/>
                    <a:pt x="208410" y="332154"/>
                  </a:cubicBezTo>
                  <a:cubicBezTo>
                    <a:pt x="215011" y="334040"/>
                    <a:pt x="221247" y="337177"/>
                    <a:pt x="227948" y="338666"/>
                  </a:cubicBezTo>
                  <a:cubicBezTo>
                    <a:pt x="240839" y="341531"/>
                    <a:pt x="254033" y="342817"/>
                    <a:pt x="267025" y="345179"/>
                  </a:cubicBezTo>
                  <a:cubicBezTo>
                    <a:pt x="277916" y="347159"/>
                    <a:pt x="288670" y="349872"/>
                    <a:pt x="299589" y="351692"/>
                  </a:cubicBezTo>
                  <a:cubicBezTo>
                    <a:pt x="314731" y="354216"/>
                    <a:pt x="330037" y="355681"/>
                    <a:pt x="345179" y="358205"/>
                  </a:cubicBezTo>
                  <a:cubicBezTo>
                    <a:pt x="356098" y="360025"/>
                    <a:pt x="366957" y="362229"/>
                    <a:pt x="377743" y="364718"/>
                  </a:cubicBezTo>
                  <a:cubicBezTo>
                    <a:pt x="395187" y="368743"/>
                    <a:pt x="411945" y="377551"/>
                    <a:pt x="429846" y="377743"/>
                  </a:cubicBezTo>
                  <a:lnTo>
                    <a:pt x="1035538" y="384256"/>
                  </a:lnTo>
                  <a:cubicBezTo>
                    <a:pt x="1255604" y="381864"/>
                    <a:pt x="1492310" y="429555"/>
                    <a:pt x="1706359" y="358205"/>
                  </a:cubicBezTo>
                  <a:cubicBezTo>
                    <a:pt x="1719385" y="349521"/>
                    <a:pt x="1736753" y="345180"/>
                    <a:pt x="1745436" y="332154"/>
                  </a:cubicBezTo>
                  <a:cubicBezTo>
                    <a:pt x="1749778" y="325641"/>
                    <a:pt x="1754961" y="319616"/>
                    <a:pt x="1758461" y="312615"/>
                  </a:cubicBezTo>
                  <a:cubicBezTo>
                    <a:pt x="1763134" y="303269"/>
                    <a:pt x="1769400" y="275375"/>
                    <a:pt x="1771487" y="267025"/>
                  </a:cubicBezTo>
                  <a:cubicBezTo>
                    <a:pt x="1763730" y="181704"/>
                    <a:pt x="1772557" y="218136"/>
                    <a:pt x="1751948" y="156307"/>
                  </a:cubicBezTo>
                  <a:cubicBezTo>
                    <a:pt x="1749777" y="149794"/>
                    <a:pt x="1749244" y="142481"/>
                    <a:pt x="1745436" y="136769"/>
                  </a:cubicBezTo>
                  <a:cubicBezTo>
                    <a:pt x="1736752" y="123743"/>
                    <a:pt x="1732410" y="106376"/>
                    <a:pt x="1719384" y="97692"/>
                  </a:cubicBezTo>
                  <a:cubicBezTo>
                    <a:pt x="1694134" y="80858"/>
                    <a:pt x="1707272" y="87141"/>
                    <a:pt x="1680307" y="78154"/>
                  </a:cubicBezTo>
                  <a:cubicBezTo>
                    <a:pt x="1673794" y="71641"/>
                    <a:pt x="1668820" y="63088"/>
                    <a:pt x="1660769" y="58615"/>
                  </a:cubicBezTo>
                  <a:cubicBezTo>
                    <a:pt x="1648767" y="51947"/>
                    <a:pt x="1634718" y="49932"/>
                    <a:pt x="1621692" y="45590"/>
                  </a:cubicBezTo>
                  <a:cubicBezTo>
                    <a:pt x="1615179" y="43419"/>
                    <a:pt x="1608754" y="40963"/>
                    <a:pt x="1602153" y="39077"/>
                  </a:cubicBezTo>
                  <a:cubicBezTo>
                    <a:pt x="1586957" y="34735"/>
                    <a:pt x="1572018" y="29363"/>
                    <a:pt x="1556564" y="26051"/>
                  </a:cubicBezTo>
                  <a:cubicBezTo>
                    <a:pt x="1541554" y="22834"/>
                    <a:pt x="1526116" y="22062"/>
                    <a:pt x="1510974" y="19538"/>
                  </a:cubicBezTo>
                  <a:cubicBezTo>
                    <a:pt x="1500055" y="17718"/>
                    <a:pt x="1489329" y="14845"/>
                    <a:pt x="1478410" y="13025"/>
                  </a:cubicBezTo>
                  <a:cubicBezTo>
                    <a:pt x="1441256" y="6833"/>
                    <a:pt x="1412351" y="4239"/>
                    <a:pt x="1374205" y="0"/>
                  </a:cubicBezTo>
                  <a:cubicBezTo>
                    <a:pt x="1263487" y="2171"/>
                    <a:pt x="1152637" y="693"/>
                    <a:pt x="1042051" y="6513"/>
                  </a:cubicBezTo>
                  <a:cubicBezTo>
                    <a:pt x="1028340" y="7235"/>
                    <a:pt x="1016000" y="15196"/>
                    <a:pt x="1002974" y="19538"/>
                  </a:cubicBezTo>
                  <a:lnTo>
                    <a:pt x="983436" y="26051"/>
                  </a:lnTo>
                  <a:cubicBezTo>
                    <a:pt x="976923" y="28222"/>
                    <a:pt x="966967" y="26423"/>
                    <a:pt x="963897" y="32564"/>
                  </a:cubicBezTo>
                  <a:lnTo>
                    <a:pt x="957384" y="45590"/>
                  </a:lnTo>
                </a:path>
              </a:pathLst>
            </a:cu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320410" y="2422497"/>
              <a:ext cx="351693" cy="384529"/>
            </a:xfrm>
            <a:custGeom>
              <a:avLst/>
              <a:gdLst>
                <a:gd name="connsiteX0" fmla="*/ 234462 w 351693"/>
                <a:gd name="connsiteY0" fmla="*/ 32836 h 384529"/>
                <a:gd name="connsiteX1" fmla="*/ 162821 w 351693"/>
                <a:gd name="connsiteY1" fmla="*/ 6785 h 384529"/>
                <a:gd name="connsiteX2" fmla="*/ 143282 w 351693"/>
                <a:gd name="connsiteY2" fmla="*/ 272 h 384529"/>
                <a:gd name="connsiteX3" fmla="*/ 84667 w 351693"/>
                <a:gd name="connsiteY3" fmla="*/ 6785 h 384529"/>
                <a:gd name="connsiteX4" fmla="*/ 52103 w 351693"/>
                <a:gd name="connsiteY4" fmla="*/ 39349 h 384529"/>
                <a:gd name="connsiteX5" fmla="*/ 32564 w 351693"/>
                <a:gd name="connsiteY5" fmla="*/ 104477 h 384529"/>
                <a:gd name="connsiteX6" fmla="*/ 13026 w 351693"/>
                <a:gd name="connsiteY6" fmla="*/ 163093 h 384529"/>
                <a:gd name="connsiteX7" fmla="*/ 6513 w 351693"/>
                <a:gd name="connsiteY7" fmla="*/ 182631 h 384529"/>
                <a:gd name="connsiteX8" fmla="*/ 0 w 351693"/>
                <a:gd name="connsiteY8" fmla="*/ 202170 h 384529"/>
                <a:gd name="connsiteX9" fmla="*/ 6513 w 351693"/>
                <a:gd name="connsiteY9" fmla="*/ 280324 h 384529"/>
                <a:gd name="connsiteX10" fmla="*/ 13026 w 351693"/>
                <a:gd name="connsiteY10" fmla="*/ 299862 h 384529"/>
                <a:gd name="connsiteX11" fmla="*/ 52103 w 351693"/>
                <a:gd name="connsiteY11" fmla="*/ 325913 h 384529"/>
                <a:gd name="connsiteX12" fmla="*/ 91180 w 351693"/>
                <a:gd name="connsiteY12" fmla="*/ 358477 h 384529"/>
                <a:gd name="connsiteX13" fmla="*/ 130257 w 351693"/>
                <a:gd name="connsiteY13" fmla="*/ 371503 h 384529"/>
                <a:gd name="connsiteX14" fmla="*/ 149795 w 351693"/>
                <a:gd name="connsiteY14" fmla="*/ 378016 h 384529"/>
                <a:gd name="connsiteX15" fmla="*/ 201898 w 351693"/>
                <a:gd name="connsiteY15" fmla="*/ 384529 h 384529"/>
                <a:gd name="connsiteX16" fmla="*/ 299590 w 351693"/>
                <a:gd name="connsiteY16" fmla="*/ 371503 h 384529"/>
                <a:gd name="connsiteX17" fmla="*/ 319128 w 351693"/>
                <a:gd name="connsiteY17" fmla="*/ 358477 h 384529"/>
                <a:gd name="connsiteX18" fmla="*/ 332154 w 351693"/>
                <a:gd name="connsiteY18" fmla="*/ 338939 h 384529"/>
                <a:gd name="connsiteX19" fmla="*/ 351693 w 351693"/>
                <a:gd name="connsiteY19" fmla="*/ 254272 h 384529"/>
                <a:gd name="connsiteX20" fmla="*/ 345180 w 351693"/>
                <a:gd name="connsiteY20" fmla="*/ 84939 h 384529"/>
                <a:gd name="connsiteX21" fmla="*/ 338667 w 351693"/>
                <a:gd name="connsiteY21" fmla="*/ 65400 h 384529"/>
                <a:gd name="connsiteX22" fmla="*/ 299590 w 351693"/>
                <a:gd name="connsiteY22" fmla="*/ 39349 h 384529"/>
                <a:gd name="connsiteX23" fmla="*/ 240975 w 351693"/>
                <a:gd name="connsiteY23" fmla="*/ 13298 h 384529"/>
                <a:gd name="connsiteX24" fmla="*/ 188872 w 351693"/>
                <a:gd name="connsiteY24" fmla="*/ 272 h 384529"/>
                <a:gd name="connsiteX25" fmla="*/ 175846 w 351693"/>
                <a:gd name="connsiteY25" fmla="*/ 272 h 38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1693" h="384529">
                  <a:moveTo>
                    <a:pt x="234462" y="32836"/>
                  </a:moveTo>
                  <a:cubicBezTo>
                    <a:pt x="189151" y="14713"/>
                    <a:pt x="212987" y="23507"/>
                    <a:pt x="162821" y="6785"/>
                  </a:cubicBezTo>
                  <a:lnTo>
                    <a:pt x="143282" y="272"/>
                  </a:lnTo>
                  <a:cubicBezTo>
                    <a:pt x="123744" y="2443"/>
                    <a:pt x="103739" y="2017"/>
                    <a:pt x="84667" y="6785"/>
                  </a:cubicBezTo>
                  <a:cubicBezTo>
                    <a:pt x="70555" y="10313"/>
                    <a:pt x="57531" y="27137"/>
                    <a:pt x="52103" y="39349"/>
                  </a:cubicBezTo>
                  <a:cubicBezTo>
                    <a:pt x="37934" y="71229"/>
                    <a:pt x="41307" y="75333"/>
                    <a:pt x="32564" y="104477"/>
                  </a:cubicBezTo>
                  <a:cubicBezTo>
                    <a:pt x="32559" y="104495"/>
                    <a:pt x="16285" y="153315"/>
                    <a:pt x="13026" y="163093"/>
                  </a:cubicBezTo>
                  <a:lnTo>
                    <a:pt x="6513" y="182631"/>
                  </a:lnTo>
                  <a:lnTo>
                    <a:pt x="0" y="202170"/>
                  </a:lnTo>
                  <a:cubicBezTo>
                    <a:pt x="2171" y="228221"/>
                    <a:pt x="3058" y="254412"/>
                    <a:pt x="6513" y="280324"/>
                  </a:cubicBezTo>
                  <a:cubicBezTo>
                    <a:pt x="7420" y="287129"/>
                    <a:pt x="8172" y="295008"/>
                    <a:pt x="13026" y="299862"/>
                  </a:cubicBezTo>
                  <a:cubicBezTo>
                    <a:pt x="24096" y="310932"/>
                    <a:pt x="41034" y="314843"/>
                    <a:pt x="52103" y="325913"/>
                  </a:cubicBezTo>
                  <a:cubicBezTo>
                    <a:pt x="64376" y="338186"/>
                    <a:pt x="74855" y="351222"/>
                    <a:pt x="91180" y="358477"/>
                  </a:cubicBezTo>
                  <a:cubicBezTo>
                    <a:pt x="103727" y="364053"/>
                    <a:pt x="117231" y="367161"/>
                    <a:pt x="130257" y="371503"/>
                  </a:cubicBezTo>
                  <a:cubicBezTo>
                    <a:pt x="136770" y="373674"/>
                    <a:pt x="142983" y="377164"/>
                    <a:pt x="149795" y="378016"/>
                  </a:cubicBezTo>
                  <a:lnTo>
                    <a:pt x="201898" y="384529"/>
                  </a:lnTo>
                  <a:cubicBezTo>
                    <a:pt x="219359" y="383074"/>
                    <a:pt x="272987" y="384805"/>
                    <a:pt x="299590" y="371503"/>
                  </a:cubicBezTo>
                  <a:cubicBezTo>
                    <a:pt x="306591" y="368002"/>
                    <a:pt x="312615" y="362819"/>
                    <a:pt x="319128" y="358477"/>
                  </a:cubicBezTo>
                  <a:cubicBezTo>
                    <a:pt x="323470" y="351964"/>
                    <a:pt x="329247" y="346207"/>
                    <a:pt x="332154" y="338939"/>
                  </a:cubicBezTo>
                  <a:cubicBezTo>
                    <a:pt x="344050" y="309201"/>
                    <a:pt x="346557" y="285085"/>
                    <a:pt x="351693" y="254272"/>
                  </a:cubicBezTo>
                  <a:cubicBezTo>
                    <a:pt x="349522" y="197828"/>
                    <a:pt x="349066" y="141291"/>
                    <a:pt x="345180" y="84939"/>
                  </a:cubicBezTo>
                  <a:cubicBezTo>
                    <a:pt x="344708" y="78090"/>
                    <a:pt x="343522" y="70255"/>
                    <a:pt x="338667" y="65400"/>
                  </a:cubicBezTo>
                  <a:cubicBezTo>
                    <a:pt x="327597" y="54330"/>
                    <a:pt x="312616" y="48033"/>
                    <a:pt x="299590" y="39349"/>
                  </a:cubicBezTo>
                  <a:cubicBezTo>
                    <a:pt x="268628" y="18708"/>
                    <a:pt x="287476" y="28799"/>
                    <a:pt x="240975" y="13298"/>
                  </a:cubicBezTo>
                  <a:cubicBezTo>
                    <a:pt x="218247" y="5722"/>
                    <a:pt x="216377" y="4201"/>
                    <a:pt x="188872" y="272"/>
                  </a:cubicBezTo>
                  <a:cubicBezTo>
                    <a:pt x="184574" y="-342"/>
                    <a:pt x="180188" y="272"/>
                    <a:pt x="175846" y="272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1410631" y="106208"/>
              <a:ext cx="578807" cy="623445"/>
            </a:xfrm>
            <a:custGeom>
              <a:avLst/>
              <a:gdLst>
                <a:gd name="connsiteX0" fmla="*/ 234462 w 351693"/>
                <a:gd name="connsiteY0" fmla="*/ 32836 h 384529"/>
                <a:gd name="connsiteX1" fmla="*/ 162821 w 351693"/>
                <a:gd name="connsiteY1" fmla="*/ 6785 h 384529"/>
                <a:gd name="connsiteX2" fmla="*/ 143282 w 351693"/>
                <a:gd name="connsiteY2" fmla="*/ 272 h 384529"/>
                <a:gd name="connsiteX3" fmla="*/ 84667 w 351693"/>
                <a:gd name="connsiteY3" fmla="*/ 6785 h 384529"/>
                <a:gd name="connsiteX4" fmla="*/ 52103 w 351693"/>
                <a:gd name="connsiteY4" fmla="*/ 39349 h 384529"/>
                <a:gd name="connsiteX5" fmla="*/ 32564 w 351693"/>
                <a:gd name="connsiteY5" fmla="*/ 104477 h 384529"/>
                <a:gd name="connsiteX6" fmla="*/ 13026 w 351693"/>
                <a:gd name="connsiteY6" fmla="*/ 163093 h 384529"/>
                <a:gd name="connsiteX7" fmla="*/ 6513 w 351693"/>
                <a:gd name="connsiteY7" fmla="*/ 182631 h 384529"/>
                <a:gd name="connsiteX8" fmla="*/ 0 w 351693"/>
                <a:gd name="connsiteY8" fmla="*/ 202170 h 384529"/>
                <a:gd name="connsiteX9" fmla="*/ 6513 w 351693"/>
                <a:gd name="connsiteY9" fmla="*/ 280324 h 384529"/>
                <a:gd name="connsiteX10" fmla="*/ 13026 w 351693"/>
                <a:gd name="connsiteY10" fmla="*/ 299862 h 384529"/>
                <a:gd name="connsiteX11" fmla="*/ 52103 w 351693"/>
                <a:gd name="connsiteY11" fmla="*/ 325913 h 384529"/>
                <a:gd name="connsiteX12" fmla="*/ 91180 w 351693"/>
                <a:gd name="connsiteY12" fmla="*/ 358477 h 384529"/>
                <a:gd name="connsiteX13" fmla="*/ 130257 w 351693"/>
                <a:gd name="connsiteY13" fmla="*/ 371503 h 384529"/>
                <a:gd name="connsiteX14" fmla="*/ 149795 w 351693"/>
                <a:gd name="connsiteY14" fmla="*/ 378016 h 384529"/>
                <a:gd name="connsiteX15" fmla="*/ 201898 w 351693"/>
                <a:gd name="connsiteY15" fmla="*/ 384529 h 384529"/>
                <a:gd name="connsiteX16" fmla="*/ 299590 w 351693"/>
                <a:gd name="connsiteY16" fmla="*/ 371503 h 384529"/>
                <a:gd name="connsiteX17" fmla="*/ 319128 w 351693"/>
                <a:gd name="connsiteY17" fmla="*/ 358477 h 384529"/>
                <a:gd name="connsiteX18" fmla="*/ 332154 w 351693"/>
                <a:gd name="connsiteY18" fmla="*/ 338939 h 384529"/>
                <a:gd name="connsiteX19" fmla="*/ 351693 w 351693"/>
                <a:gd name="connsiteY19" fmla="*/ 254272 h 384529"/>
                <a:gd name="connsiteX20" fmla="*/ 345180 w 351693"/>
                <a:gd name="connsiteY20" fmla="*/ 84939 h 384529"/>
                <a:gd name="connsiteX21" fmla="*/ 338667 w 351693"/>
                <a:gd name="connsiteY21" fmla="*/ 65400 h 384529"/>
                <a:gd name="connsiteX22" fmla="*/ 299590 w 351693"/>
                <a:gd name="connsiteY22" fmla="*/ 39349 h 384529"/>
                <a:gd name="connsiteX23" fmla="*/ 240975 w 351693"/>
                <a:gd name="connsiteY23" fmla="*/ 13298 h 384529"/>
                <a:gd name="connsiteX24" fmla="*/ 188872 w 351693"/>
                <a:gd name="connsiteY24" fmla="*/ 272 h 384529"/>
                <a:gd name="connsiteX25" fmla="*/ 175846 w 351693"/>
                <a:gd name="connsiteY25" fmla="*/ 272 h 38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1693" h="384529">
                  <a:moveTo>
                    <a:pt x="234462" y="32836"/>
                  </a:moveTo>
                  <a:cubicBezTo>
                    <a:pt x="189151" y="14713"/>
                    <a:pt x="212987" y="23507"/>
                    <a:pt x="162821" y="6785"/>
                  </a:cubicBezTo>
                  <a:lnTo>
                    <a:pt x="143282" y="272"/>
                  </a:lnTo>
                  <a:cubicBezTo>
                    <a:pt x="123744" y="2443"/>
                    <a:pt x="103739" y="2017"/>
                    <a:pt x="84667" y="6785"/>
                  </a:cubicBezTo>
                  <a:cubicBezTo>
                    <a:pt x="70555" y="10313"/>
                    <a:pt x="57531" y="27137"/>
                    <a:pt x="52103" y="39349"/>
                  </a:cubicBezTo>
                  <a:cubicBezTo>
                    <a:pt x="37934" y="71229"/>
                    <a:pt x="41307" y="75333"/>
                    <a:pt x="32564" y="104477"/>
                  </a:cubicBezTo>
                  <a:cubicBezTo>
                    <a:pt x="32559" y="104495"/>
                    <a:pt x="16285" y="153315"/>
                    <a:pt x="13026" y="163093"/>
                  </a:cubicBezTo>
                  <a:lnTo>
                    <a:pt x="6513" y="182631"/>
                  </a:lnTo>
                  <a:lnTo>
                    <a:pt x="0" y="202170"/>
                  </a:lnTo>
                  <a:cubicBezTo>
                    <a:pt x="2171" y="228221"/>
                    <a:pt x="3058" y="254412"/>
                    <a:pt x="6513" y="280324"/>
                  </a:cubicBezTo>
                  <a:cubicBezTo>
                    <a:pt x="7420" y="287129"/>
                    <a:pt x="8172" y="295008"/>
                    <a:pt x="13026" y="299862"/>
                  </a:cubicBezTo>
                  <a:cubicBezTo>
                    <a:pt x="24096" y="310932"/>
                    <a:pt x="41034" y="314843"/>
                    <a:pt x="52103" y="325913"/>
                  </a:cubicBezTo>
                  <a:cubicBezTo>
                    <a:pt x="64376" y="338186"/>
                    <a:pt x="74855" y="351222"/>
                    <a:pt x="91180" y="358477"/>
                  </a:cubicBezTo>
                  <a:cubicBezTo>
                    <a:pt x="103727" y="364053"/>
                    <a:pt x="117231" y="367161"/>
                    <a:pt x="130257" y="371503"/>
                  </a:cubicBezTo>
                  <a:cubicBezTo>
                    <a:pt x="136770" y="373674"/>
                    <a:pt x="142983" y="377164"/>
                    <a:pt x="149795" y="378016"/>
                  </a:cubicBezTo>
                  <a:lnTo>
                    <a:pt x="201898" y="384529"/>
                  </a:lnTo>
                  <a:cubicBezTo>
                    <a:pt x="219359" y="383074"/>
                    <a:pt x="272987" y="384805"/>
                    <a:pt x="299590" y="371503"/>
                  </a:cubicBezTo>
                  <a:cubicBezTo>
                    <a:pt x="306591" y="368002"/>
                    <a:pt x="312615" y="362819"/>
                    <a:pt x="319128" y="358477"/>
                  </a:cubicBezTo>
                  <a:cubicBezTo>
                    <a:pt x="323470" y="351964"/>
                    <a:pt x="329247" y="346207"/>
                    <a:pt x="332154" y="338939"/>
                  </a:cubicBezTo>
                  <a:cubicBezTo>
                    <a:pt x="344050" y="309201"/>
                    <a:pt x="346557" y="285085"/>
                    <a:pt x="351693" y="254272"/>
                  </a:cubicBezTo>
                  <a:cubicBezTo>
                    <a:pt x="349522" y="197828"/>
                    <a:pt x="349066" y="141291"/>
                    <a:pt x="345180" y="84939"/>
                  </a:cubicBezTo>
                  <a:cubicBezTo>
                    <a:pt x="344708" y="78090"/>
                    <a:pt x="343522" y="70255"/>
                    <a:pt x="338667" y="65400"/>
                  </a:cubicBezTo>
                  <a:cubicBezTo>
                    <a:pt x="327597" y="54330"/>
                    <a:pt x="312616" y="48033"/>
                    <a:pt x="299590" y="39349"/>
                  </a:cubicBezTo>
                  <a:cubicBezTo>
                    <a:pt x="268628" y="18708"/>
                    <a:pt x="287476" y="28799"/>
                    <a:pt x="240975" y="13298"/>
                  </a:cubicBezTo>
                  <a:cubicBezTo>
                    <a:pt x="218247" y="5722"/>
                    <a:pt x="216377" y="4201"/>
                    <a:pt x="188872" y="272"/>
                  </a:cubicBezTo>
                  <a:cubicBezTo>
                    <a:pt x="184574" y="-342"/>
                    <a:pt x="180188" y="272"/>
                    <a:pt x="175846" y="272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0405" y="119130"/>
              <a:ext cx="565488" cy="639400"/>
            </a:xfrm>
            <a:custGeom>
              <a:avLst/>
              <a:gdLst>
                <a:gd name="connsiteX0" fmla="*/ 234462 w 351693"/>
                <a:gd name="connsiteY0" fmla="*/ 32836 h 384529"/>
                <a:gd name="connsiteX1" fmla="*/ 162821 w 351693"/>
                <a:gd name="connsiteY1" fmla="*/ 6785 h 384529"/>
                <a:gd name="connsiteX2" fmla="*/ 143282 w 351693"/>
                <a:gd name="connsiteY2" fmla="*/ 272 h 384529"/>
                <a:gd name="connsiteX3" fmla="*/ 84667 w 351693"/>
                <a:gd name="connsiteY3" fmla="*/ 6785 h 384529"/>
                <a:gd name="connsiteX4" fmla="*/ 52103 w 351693"/>
                <a:gd name="connsiteY4" fmla="*/ 39349 h 384529"/>
                <a:gd name="connsiteX5" fmla="*/ 32564 w 351693"/>
                <a:gd name="connsiteY5" fmla="*/ 104477 h 384529"/>
                <a:gd name="connsiteX6" fmla="*/ 13026 w 351693"/>
                <a:gd name="connsiteY6" fmla="*/ 163093 h 384529"/>
                <a:gd name="connsiteX7" fmla="*/ 6513 w 351693"/>
                <a:gd name="connsiteY7" fmla="*/ 182631 h 384529"/>
                <a:gd name="connsiteX8" fmla="*/ 0 w 351693"/>
                <a:gd name="connsiteY8" fmla="*/ 202170 h 384529"/>
                <a:gd name="connsiteX9" fmla="*/ 6513 w 351693"/>
                <a:gd name="connsiteY9" fmla="*/ 280324 h 384529"/>
                <a:gd name="connsiteX10" fmla="*/ 13026 w 351693"/>
                <a:gd name="connsiteY10" fmla="*/ 299862 h 384529"/>
                <a:gd name="connsiteX11" fmla="*/ 52103 w 351693"/>
                <a:gd name="connsiteY11" fmla="*/ 325913 h 384529"/>
                <a:gd name="connsiteX12" fmla="*/ 91180 w 351693"/>
                <a:gd name="connsiteY12" fmla="*/ 358477 h 384529"/>
                <a:gd name="connsiteX13" fmla="*/ 130257 w 351693"/>
                <a:gd name="connsiteY13" fmla="*/ 371503 h 384529"/>
                <a:gd name="connsiteX14" fmla="*/ 149795 w 351693"/>
                <a:gd name="connsiteY14" fmla="*/ 378016 h 384529"/>
                <a:gd name="connsiteX15" fmla="*/ 201898 w 351693"/>
                <a:gd name="connsiteY15" fmla="*/ 384529 h 384529"/>
                <a:gd name="connsiteX16" fmla="*/ 299590 w 351693"/>
                <a:gd name="connsiteY16" fmla="*/ 371503 h 384529"/>
                <a:gd name="connsiteX17" fmla="*/ 319128 w 351693"/>
                <a:gd name="connsiteY17" fmla="*/ 358477 h 384529"/>
                <a:gd name="connsiteX18" fmla="*/ 332154 w 351693"/>
                <a:gd name="connsiteY18" fmla="*/ 338939 h 384529"/>
                <a:gd name="connsiteX19" fmla="*/ 351693 w 351693"/>
                <a:gd name="connsiteY19" fmla="*/ 254272 h 384529"/>
                <a:gd name="connsiteX20" fmla="*/ 345180 w 351693"/>
                <a:gd name="connsiteY20" fmla="*/ 84939 h 384529"/>
                <a:gd name="connsiteX21" fmla="*/ 338667 w 351693"/>
                <a:gd name="connsiteY21" fmla="*/ 65400 h 384529"/>
                <a:gd name="connsiteX22" fmla="*/ 299590 w 351693"/>
                <a:gd name="connsiteY22" fmla="*/ 39349 h 384529"/>
                <a:gd name="connsiteX23" fmla="*/ 240975 w 351693"/>
                <a:gd name="connsiteY23" fmla="*/ 13298 h 384529"/>
                <a:gd name="connsiteX24" fmla="*/ 188872 w 351693"/>
                <a:gd name="connsiteY24" fmla="*/ 272 h 384529"/>
                <a:gd name="connsiteX25" fmla="*/ 175846 w 351693"/>
                <a:gd name="connsiteY25" fmla="*/ 272 h 38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1693" h="384529">
                  <a:moveTo>
                    <a:pt x="234462" y="32836"/>
                  </a:moveTo>
                  <a:cubicBezTo>
                    <a:pt x="189151" y="14713"/>
                    <a:pt x="212987" y="23507"/>
                    <a:pt x="162821" y="6785"/>
                  </a:cubicBezTo>
                  <a:lnTo>
                    <a:pt x="143282" y="272"/>
                  </a:lnTo>
                  <a:cubicBezTo>
                    <a:pt x="123744" y="2443"/>
                    <a:pt x="103739" y="2017"/>
                    <a:pt x="84667" y="6785"/>
                  </a:cubicBezTo>
                  <a:cubicBezTo>
                    <a:pt x="70555" y="10313"/>
                    <a:pt x="57531" y="27137"/>
                    <a:pt x="52103" y="39349"/>
                  </a:cubicBezTo>
                  <a:cubicBezTo>
                    <a:pt x="37934" y="71229"/>
                    <a:pt x="41307" y="75333"/>
                    <a:pt x="32564" y="104477"/>
                  </a:cubicBezTo>
                  <a:cubicBezTo>
                    <a:pt x="32559" y="104495"/>
                    <a:pt x="16285" y="153315"/>
                    <a:pt x="13026" y="163093"/>
                  </a:cubicBezTo>
                  <a:lnTo>
                    <a:pt x="6513" y="182631"/>
                  </a:lnTo>
                  <a:lnTo>
                    <a:pt x="0" y="202170"/>
                  </a:lnTo>
                  <a:cubicBezTo>
                    <a:pt x="2171" y="228221"/>
                    <a:pt x="3058" y="254412"/>
                    <a:pt x="6513" y="280324"/>
                  </a:cubicBezTo>
                  <a:cubicBezTo>
                    <a:pt x="7420" y="287129"/>
                    <a:pt x="8172" y="295008"/>
                    <a:pt x="13026" y="299862"/>
                  </a:cubicBezTo>
                  <a:cubicBezTo>
                    <a:pt x="24096" y="310932"/>
                    <a:pt x="41034" y="314843"/>
                    <a:pt x="52103" y="325913"/>
                  </a:cubicBezTo>
                  <a:cubicBezTo>
                    <a:pt x="64376" y="338186"/>
                    <a:pt x="74855" y="351222"/>
                    <a:pt x="91180" y="358477"/>
                  </a:cubicBezTo>
                  <a:cubicBezTo>
                    <a:pt x="103727" y="364053"/>
                    <a:pt x="117231" y="367161"/>
                    <a:pt x="130257" y="371503"/>
                  </a:cubicBezTo>
                  <a:cubicBezTo>
                    <a:pt x="136770" y="373674"/>
                    <a:pt x="142983" y="377164"/>
                    <a:pt x="149795" y="378016"/>
                  </a:cubicBezTo>
                  <a:lnTo>
                    <a:pt x="201898" y="384529"/>
                  </a:lnTo>
                  <a:cubicBezTo>
                    <a:pt x="219359" y="383074"/>
                    <a:pt x="272987" y="384805"/>
                    <a:pt x="299590" y="371503"/>
                  </a:cubicBezTo>
                  <a:cubicBezTo>
                    <a:pt x="306591" y="368002"/>
                    <a:pt x="312615" y="362819"/>
                    <a:pt x="319128" y="358477"/>
                  </a:cubicBezTo>
                  <a:cubicBezTo>
                    <a:pt x="323470" y="351964"/>
                    <a:pt x="329247" y="346207"/>
                    <a:pt x="332154" y="338939"/>
                  </a:cubicBezTo>
                  <a:cubicBezTo>
                    <a:pt x="344050" y="309201"/>
                    <a:pt x="346557" y="285085"/>
                    <a:pt x="351693" y="254272"/>
                  </a:cubicBezTo>
                  <a:cubicBezTo>
                    <a:pt x="349522" y="197828"/>
                    <a:pt x="349066" y="141291"/>
                    <a:pt x="345180" y="84939"/>
                  </a:cubicBezTo>
                  <a:cubicBezTo>
                    <a:pt x="344708" y="78090"/>
                    <a:pt x="343522" y="70255"/>
                    <a:pt x="338667" y="65400"/>
                  </a:cubicBezTo>
                  <a:cubicBezTo>
                    <a:pt x="327597" y="54330"/>
                    <a:pt x="312616" y="48033"/>
                    <a:pt x="299590" y="39349"/>
                  </a:cubicBezTo>
                  <a:cubicBezTo>
                    <a:pt x="268628" y="18708"/>
                    <a:pt x="287476" y="28799"/>
                    <a:pt x="240975" y="13298"/>
                  </a:cubicBezTo>
                  <a:cubicBezTo>
                    <a:pt x="218247" y="5722"/>
                    <a:pt x="216377" y="4201"/>
                    <a:pt x="188872" y="272"/>
                  </a:cubicBezTo>
                  <a:cubicBezTo>
                    <a:pt x="184574" y="-342"/>
                    <a:pt x="180188" y="272"/>
                    <a:pt x="175846" y="272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24897" y="2356351"/>
            <a:ext cx="5970083" cy="2063263"/>
            <a:chOff x="1300896" y="2356350"/>
            <a:chExt cx="5970083" cy="2063263"/>
          </a:xfrm>
        </p:grpSpPr>
        <p:sp>
          <p:nvSpPr>
            <p:cNvPr id="79" name="Freeform 78"/>
            <p:cNvSpPr/>
            <p:nvPr/>
          </p:nvSpPr>
          <p:spPr>
            <a:xfrm>
              <a:off x="1300896" y="2416219"/>
              <a:ext cx="1771487" cy="397661"/>
            </a:xfrm>
            <a:custGeom>
              <a:avLst/>
              <a:gdLst>
                <a:gd name="connsiteX0" fmla="*/ 1016000 w 1771487"/>
                <a:gd name="connsiteY0" fmla="*/ 45590 h 397661"/>
                <a:gd name="connsiteX1" fmla="*/ 963897 w 1771487"/>
                <a:gd name="connsiteY1" fmla="*/ 39077 h 397661"/>
                <a:gd name="connsiteX2" fmla="*/ 924820 w 1771487"/>
                <a:gd name="connsiteY2" fmla="*/ 26051 h 397661"/>
                <a:gd name="connsiteX3" fmla="*/ 775025 w 1771487"/>
                <a:gd name="connsiteY3" fmla="*/ 6513 h 397661"/>
                <a:gd name="connsiteX4" fmla="*/ 338666 w 1771487"/>
                <a:gd name="connsiteY4" fmla="*/ 13025 h 397661"/>
                <a:gd name="connsiteX5" fmla="*/ 260512 w 1771487"/>
                <a:gd name="connsiteY5" fmla="*/ 19538 h 397661"/>
                <a:gd name="connsiteX6" fmla="*/ 91179 w 1771487"/>
                <a:gd name="connsiteY6" fmla="*/ 26051 h 397661"/>
                <a:gd name="connsiteX7" fmla="*/ 71641 w 1771487"/>
                <a:gd name="connsiteY7" fmla="*/ 32564 h 397661"/>
                <a:gd name="connsiteX8" fmla="*/ 52102 w 1771487"/>
                <a:gd name="connsiteY8" fmla="*/ 52102 h 397661"/>
                <a:gd name="connsiteX9" fmla="*/ 32564 w 1771487"/>
                <a:gd name="connsiteY9" fmla="*/ 65128 h 397661"/>
                <a:gd name="connsiteX10" fmla="*/ 13025 w 1771487"/>
                <a:gd name="connsiteY10" fmla="*/ 169333 h 397661"/>
                <a:gd name="connsiteX11" fmla="*/ 6512 w 1771487"/>
                <a:gd name="connsiteY11" fmla="*/ 195384 h 397661"/>
                <a:gd name="connsiteX12" fmla="*/ 0 w 1771487"/>
                <a:gd name="connsiteY12" fmla="*/ 227948 h 397661"/>
                <a:gd name="connsiteX13" fmla="*/ 6512 w 1771487"/>
                <a:gd name="connsiteY13" fmla="*/ 260513 h 397661"/>
                <a:gd name="connsiteX14" fmla="*/ 71641 w 1771487"/>
                <a:gd name="connsiteY14" fmla="*/ 293077 h 397661"/>
                <a:gd name="connsiteX15" fmla="*/ 91179 w 1771487"/>
                <a:gd name="connsiteY15" fmla="*/ 299590 h 397661"/>
                <a:gd name="connsiteX16" fmla="*/ 143282 w 1771487"/>
                <a:gd name="connsiteY16" fmla="*/ 312615 h 397661"/>
                <a:gd name="connsiteX17" fmla="*/ 208410 w 1771487"/>
                <a:gd name="connsiteY17" fmla="*/ 332154 h 397661"/>
                <a:gd name="connsiteX18" fmla="*/ 227948 w 1771487"/>
                <a:gd name="connsiteY18" fmla="*/ 338666 h 397661"/>
                <a:gd name="connsiteX19" fmla="*/ 267025 w 1771487"/>
                <a:gd name="connsiteY19" fmla="*/ 345179 h 397661"/>
                <a:gd name="connsiteX20" fmla="*/ 299589 w 1771487"/>
                <a:gd name="connsiteY20" fmla="*/ 351692 h 397661"/>
                <a:gd name="connsiteX21" fmla="*/ 345179 w 1771487"/>
                <a:gd name="connsiteY21" fmla="*/ 358205 h 397661"/>
                <a:gd name="connsiteX22" fmla="*/ 377743 w 1771487"/>
                <a:gd name="connsiteY22" fmla="*/ 364718 h 397661"/>
                <a:gd name="connsiteX23" fmla="*/ 429846 w 1771487"/>
                <a:gd name="connsiteY23" fmla="*/ 377743 h 397661"/>
                <a:gd name="connsiteX24" fmla="*/ 1035538 w 1771487"/>
                <a:gd name="connsiteY24" fmla="*/ 384256 h 397661"/>
                <a:gd name="connsiteX25" fmla="*/ 1706359 w 1771487"/>
                <a:gd name="connsiteY25" fmla="*/ 358205 h 397661"/>
                <a:gd name="connsiteX26" fmla="*/ 1745436 w 1771487"/>
                <a:gd name="connsiteY26" fmla="*/ 332154 h 397661"/>
                <a:gd name="connsiteX27" fmla="*/ 1758461 w 1771487"/>
                <a:gd name="connsiteY27" fmla="*/ 312615 h 397661"/>
                <a:gd name="connsiteX28" fmla="*/ 1771487 w 1771487"/>
                <a:gd name="connsiteY28" fmla="*/ 267025 h 397661"/>
                <a:gd name="connsiteX29" fmla="*/ 1751948 w 1771487"/>
                <a:gd name="connsiteY29" fmla="*/ 156307 h 397661"/>
                <a:gd name="connsiteX30" fmla="*/ 1745436 w 1771487"/>
                <a:gd name="connsiteY30" fmla="*/ 136769 h 397661"/>
                <a:gd name="connsiteX31" fmla="*/ 1719384 w 1771487"/>
                <a:gd name="connsiteY31" fmla="*/ 97692 h 397661"/>
                <a:gd name="connsiteX32" fmla="*/ 1680307 w 1771487"/>
                <a:gd name="connsiteY32" fmla="*/ 78154 h 397661"/>
                <a:gd name="connsiteX33" fmla="*/ 1660769 w 1771487"/>
                <a:gd name="connsiteY33" fmla="*/ 58615 h 397661"/>
                <a:gd name="connsiteX34" fmla="*/ 1621692 w 1771487"/>
                <a:gd name="connsiteY34" fmla="*/ 45590 h 397661"/>
                <a:gd name="connsiteX35" fmla="*/ 1602153 w 1771487"/>
                <a:gd name="connsiteY35" fmla="*/ 39077 h 397661"/>
                <a:gd name="connsiteX36" fmla="*/ 1556564 w 1771487"/>
                <a:gd name="connsiteY36" fmla="*/ 26051 h 397661"/>
                <a:gd name="connsiteX37" fmla="*/ 1510974 w 1771487"/>
                <a:gd name="connsiteY37" fmla="*/ 19538 h 397661"/>
                <a:gd name="connsiteX38" fmla="*/ 1478410 w 1771487"/>
                <a:gd name="connsiteY38" fmla="*/ 13025 h 397661"/>
                <a:gd name="connsiteX39" fmla="*/ 1374205 w 1771487"/>
                <a:gd name="connsiteY39" fmla="*/ 0 h 397661"/>
                <a:gd name="connsiteX40" fmla="*/ 1042051 w 1771487"/>
                <a:gd name="connsiteY40" fmla="*/ 6513 h 397661"/>
                <a:gd name="connsiteX41" fmla="*/ 1002974 w 1771487"/>
                <a:gd name="connsiteY41" fmla="*/ 19538 h 397661"/>
                <a:gd name="connsiteX42" fmla="*/ 983436 w 1771487"/>
                <a:gd name="connsiteY42" fmla="*/ 26051 h 397661"/>
                <a:gd name="connsiteX43" fmla="*/ 963897 w 1771487"/>
                <a:gd name="connsiteY43" fmla="*/ 32564 h 397661"/>
                <a:gd name="connsiteX44" fmla="*/ 957384 w 1771487"/>
                <a:gd name="connsiteY44" fmla="*/ 45590 h 39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71487" h="397661">
                  <a:moveTo>
                    <a:pt x="1016000" y="45590"/>
                  </a:moveTo>
                  <a:cubicBezTo>
                    <a:pt x="998632" y="43419"/>
                    <a:pt x="981011" y="42744"/>
                    <a:pt x="963897" y="39077"/>
                  </a:cubicBezTo>
                  <a:cubicBezTo>
                    <a:pt x="950471" y="36200"/>
                    <a:pt x="938412" y="27993"/>
                    <a:pt x="924820" y="26051"/>
                  </a:cubicBezTo>
                  <a:cubicBezTo>
                    <a:pt x="814180" y="10245"/>
                    <a:pt x="864155" y="16415"/>
                    <a:pt x="775025" y="6513"/>
                  </a:cubicBezTo>
                  <a:lnTo>
                    <a:pt x="338666" y="13025"/>
                  </a:lnTo>
                  <a:cubicBezTo>
                    <a:pt x="312533" y="13687"/>
                    <a:pt x="286618" y="18164"/>
                    <a:pt x="260512" y="19538"/>
                  </a:cubicBezTo>
                  <a:cubicBezTo>
                    <a:pt x="204104" y="22507"/>
                    <a:pt x="147623" y="23880"/>
                    <a:pt x="91179" y="26051"/>
                  </a:cubicBezTo>
                  <a:cubicBezTo>
                    <a:pt x="84666" y="28222"/>
                    <a:pt x="77353" y="28756"/>
                    <a:pt x="71641" y="32564"/>
                  </a:cubicBezTo>
                  <a:cubicBezTo>
                    <a:pt x="63977" y="37673"/>
                    <a:pt x="59178" y="46206"/>
                    <a:pt x="52102" y="52102"/>
                  </a:cubicBezTo>
                  <a:cubicBezTo>
                    <a:pt x="46089" y="57113"/>
                    <a:pt x="39077" y="60786"/>
                    <a:pt x="32564" y="65128"/>
                  </a:cubicBezTo>
                  <a:cubicBezTo>
                    <a:pt x="8920" y="136060"/>
                    <a:pt x="26814" y="72815"/>
                    <a:pt x="13025" y="169333"/>
                  </a:cubicBezTo>
                  <a:cubicBezTo>
                    <a:pt x="11759" y="178194"/>
                    <a:pt x="8454" y="186646"/>
                    <a:pt x="6512" y="195384"/>
                  </a:cubicBezTo>
                  <a:cubicBezTo>
                    <a:pt x="4111" y="206190"/>
                    <a:pt x="2171" y="217093"/>
                    <a:pt x="0" y="227948"/>
                  </a:cubicBezTo>
                  <a:cubicBezTo>
                    <a:pt x="2171" y="238803"/>
                    <a:pt x="-284" y="251775"/>
                    <a:pt x="6512" y="260513"/>
                  </a:cubicBezTo>
                  <a:cubicBezTo>
                    <a:pt x="26811" y="286612"/>
                    <a:pt x="45397" y="285579"/>
                    <a:pt x="71641" y="293077"/>
                  </a:cubicBezTo>
                  <a:cubicBezTo>
                    <a:pt x="78242" y="294963"/>
                    <a:pt x="84556" y="297784"/>
                    <a:pt x="91179" y="299590"/>
                  </a:cubicBezTo>
                  <a:cubicBezTo>
                    <a:pt x="108450" y="304300"/>
                    <a:pt x="126299" y="306954"/>
                    <a:pt x="143282" y="312615"/>
                  </a:cubicBezTo>
                  <a:cubicBezTo>
                    <a:pt x="236105" y="343557"/>
                    <a:pt x="139537" y="312477"/>
                    <a:pt x="208410" y="332154"/>
                  </a:cubicBezTo>
                  <a:cubicBezTo>
                    <a:pt x="215011" y="334040"/>
                    <a:pt x="221247" y="337177"/>
                    <a:pt x="227948" y="338666"/>
                  </a:cubicBezTo>
                  <a:cubicBezTo>
                    <a:pt x="240839" y="341531"/>
                    <a:pt x="254033" y="342817"/>
                    <a:pt x="267025" y="345179"/>
                  </a:cubicBezTo>
                  <a:cubicBezTo>
                    <a:pt x="277916" y="347159"/>
                    <a:pt x="288670" y="349872"/>
                    <a:pt x="299589" y="351692"/>
                  </a:cubicBezTo>
                  <a:cubicBezTo>
                    <a:pt x="314731" y="354216"/>
                    <a:pt x="330037" y="355681"/>
                    <a:pt x="345179" y="358205"/>
                  </a:cubicBezTo>
                  <a:cubicBezTo>
                    <a:pt x="356098" y="360025"/>
                    <a:pt x="366957" y="362229"/>
                    <a:pt x="377743" y="364718"/>
                  </a:cubicBezTo>
                  <a:cubicBezTo>
                    <a:pt x="395187" y="368743"/>
                    <a:pt x="411945" y="377551"/>
                    <a:pt x="429846" y="377743"/>
                  </a:cubicBezTo>
                  <a:lnTo>
                    <a:pt x="1035538" y="384256"/>
                  </a:lnTo>
                  <a:cubicBezTo>
                    <a:pt x="1255604" y="381864"/>
                    <a:pt x="1492310" y="429555"/>
                    <a:pt x="1706359" y="358205"/>
                  </a:cubicBezTo>
                  <a:cubicBezTo>
                    <a:pt x="1719385" y="349521"/>
                    <a:pt x="1736753" y="345180"/>
                    <a:pt x="1745436" y="332154"/>
                  </a:cubicBezTo>
                  <a:cubicBezTo>
                    <a:pt x="1749778" y="325641"/>
                    <a:pt x="1754961" y="319616"/>
                    <a:pt x="1758461" y="312615"/>
                  </a:cubicBezTo>
                  <a:cubicBezTo>
                    <a:pt x="1763134" y="303269"/>
                    <a:pt x="1769400" y="275375"/>
                    <a:pt x="1771487" y="267025"/>
                  </a:cubicBezTo>
                  <a:cubicBezTo>
                    <a:pt x="1763730" y="181704"/>
                    <a:pt x="1772557" y="218136"/>
                    <a:pt x="1751948" y="156307"/>
                  </a:cubicBezTo>
                  <a:cubicBezTo>
                    <a:pt x="1749777" y="149794"/>
                    <a:pt x="1749244" y="142481"/>
                    <a:pt x="1745436" y="136769"/>
                  </a:cubicBezTo>
                  <a:cubicBezTo>
                    <a:pt x="1736752" y="123743"/>
                    <a:pt x="1732410" y="106376"/>
                    <a:pt x="1719384" y="97692"/>
                  </a:cubicBezTo>
                  <a:cubicBezTo>
                    <a:pt x="1694134" y="80858"/>
                    <a:pt x="1707272" y="87141"/>
                    <a:pt x="1680307" y="78154"/>
                  </a:cubicBezTo>
                  <a:cubicBezTo>
                    <a:pt x="1673794" y="71641"/>
                    <a:pt x="1668820" y="63088"/>
                    <a:pt x="1660769" y="58615"/>
                  </a:cubicBezTo>
                  <a:cubicBezTo>
                    <a:pt x="1648767" y="51947"/>
                    <a:pt x="1634718" y="49932"/>
                    <a:pt x="1621692" y="45590"/>
                  </a:cubicBezTo>
                  <a:cubicBezTo>
                    <a:pt x="1615179" y="43419"/>
                    <a:pt x="1608754" y="40963"/>
                    <a:pt x="1602153" y="39077"/>
                  </a:cubicBezTo>
                  <a:cubicBezTo>
                    <a:pt x="1586957" y="34735"/>
                    <a:pt x="1572018" y="29363"/>
                    <a:pt x="1556564" y="26051"/>
                  </a:cubicBezTo>
                  <a:cubicBezTo>
                    <a:pt x="1541554" y="22834"/>
                    <a:pt x="1526116" y="22062"/>
                    <a:pt x="1510974" y="19538"/>
                  </a:cubicBezTo>
                  <a:cubicBezTo>
                    <a:pt x="1500055" y="17718"/>
                    <a:pt x="1489329" y="14845"/>
                    <a:pt x="1478410" y="13025"/>
                  </a:cubicBezTo>
                  <a:cubicBezTo>
                    <a:pt x="1441256" y="6833"/>
                    <a:pt x="1412351" y="4239"/>
                    <a:pt x="1374205" y="0"/>
                  </a:cubicBezTo>
                  <a:cubicBezTo>
                    <a:pt x="1263487" y="2171"/>
                    <a:pt x="1152637" y="693"/>
                    <a:pt x="1042051" y="6513"/>
                  </a:cubicBezTo>
                  <a:cubicBezTo>
                    <a:pt x="1028340" y="7235"/>
                    <a:pt x="1016000" y="15196"/>
                    <a:pt x="1002974" y="19538"/>
                  </a:cubicBezTo>
                  <a:lnTo>
                    <a:pt x="983436" y="26051"/>
                  </a:lnTo>
                  <a:cubicBezTo>
                    <a:pt x="976923" y="28222"/>
                    <a:pt x="966967" y="26423"/>
                    <a:pt x="963897" y="32564"/>
                  </a:cubicBezTo>
                  <a:lnTo>
                    <a:pt x="957384" y="45590"/>
                  </a:lnTo>
                </a:path>
              </a:pathLst>
            </a:cu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 79"/>
            <p:cNvSpPr/>
            <p:nvPr/>
          </p:nvSpPr>
          <p:spPr>
            <a:xfrm rot="5400000">
              <a:off x="3193952" y="3189151"/>
              <a:ext cx="2063263" cy="397661"/>
            </a:xfrm>
            <a:custGeom>
              <a:avLst/>
              <a:gdLst>
                <a:gd name="connsiteX0" fmla="*/ 1016000 w 1771487"/>
                <a:gd name="connsiteY0" fmla="*/ 45590 h 397661"/>
                <a:gd name="connsiteX1" fmla="*/ 963897 w 1771487"/>
                <a:gd name="connsiteY1" fmla="*/ 39077 h 397661"/>
                <a:gd name="connsiteX2" fmla="*/ 924820 w 1771487"/>
                <a:gd name="connsiteY2" fmla="*/ 26051 h 397661"/>
                <a:gd name="connsiteX3" fmla="*/ 775025 w 1771487"/>
                <a:gd name="connsiteY3" fmla="*/ 6513 h 397661"/>
                <a:gd name="connsiteX4" fmla="*/ 338666 w 1771487"/>
                <a:gd name="connsiteY4" fmla="*/ 13025 h 397661"/>
                <a:gd name="connsiteX5" fmla="*/ 260512 w 1771487"/>
                <a:gd name="connsiteY5" fmla="*/ 19538 h 397661"/>
                <a:gd name="connsiteX6" fmla="*/ 91179 w 1771487"/>
                <a:gd name="connsiteY6" fmla="*/ 26051 h 397661"/>
                <a:gd name="connsiteX7" fmla="*/ 71641 w 1771487"/>
                <a:gd name="connsiteY7" fmla="*/ 32564 h 397661"/>
                <a:gd name="connsiteX8" fmla="*/ 52102 w 1771487"/>
                <a:gd name="connsiteY8" fmla="*/ 52102 h 397661"/>
                <a:gd name="connsiteX9" fmla="*/ 32564 w 1771487"/>
                <a:gd name="connsiteY9" fmla="*/ 65128 h 397661"/>
                <a:gd name="connsiteX10" fmla="*/ 13025 w 1771487"/>
                <a:gd name="connsiteY10" fmla="*/ 169333 h 397661"/>
                <a:gd name="connsiteX11" fmla="*/ 6512 w 1771487"/>
                <a:gd name="connsiteY11" fmla="*/ 195384 h 397661"/>
                <a:gd name="connsiteX12" fmla="*/ 0 w 1771487"/>
                <a:gd name="connsiteY12" fmla="*/ 227948 h 397661"/>
                <a:gd name="connsiteX13" fmla="*/ 6512 w 1771487"/>
                <a:gd name="connsiteY13" fmla="*/ 260513 h 397661"/>
                <a:gd name="connsiteX14" fmla="*/ 71641 w 1771487"/>
                <a:gd name="connsiteY14" fmla="*/ 293077 h 397661"/>
                <a:gd name="connsiteX15" fmla="*/ 91179 w 1771487"/>
                <a:gd name="connsiteY15" fmla="*/ 299590 h 397661"/>
                <a:gd name="connsiteX16" fmla="*/ 143282 w 1771487"/>
                <a:gd name="connsiteY16" fmla="*/ 312615 h 397661"/>
                <a:gd name="connsiteX17" fmla="*/ 208410 w 1771487"/>
                <a:gd name="connsiteY17" fmla="*/ 332154 h 397661"/>
                <a:gd name="connsiteX18" fmla="*/ 227948 w 1771487"/>
                <a:gd name="connsiteY18" fmla="*/ 338666 h 397661"/>
                <a:gd name="connsiteX19" fmla="*/ 267025 w 1771487"/>
                <a:gd name="connsiteY19" fmla="*/ 345179 h 397661"/>
                <a:gd name="connsiteX20" fmla="*/ 299589 w 1771487"/>
                <a:gd name="connsiteY20" fmla="*/ 351692 h 397661"/>
                <a:gd name="connsiteX21" fmla="*/ 345179 w 1771487"/>
                <a:gd name="connsiteY21" fmla="*/ 358205 h 397661"/>
                <a:gd name="connsiteX22" fmla="*/ 377743 w 1771487"/>
                <a:gd name="connsiteY22" fmla="*/ 364718 h 397661"/>
                <a:gd name="connsiteX23" fmla="*/ 429846 w 1771487"/>
                <a:gd name="connsiteY23" fmla="*/ 377743 h 397661"/>
                <a:gd name="connsiteX24" fmla="*/ 1035538 w 1771487"/>
                <a:gd name="connsiteY24" fmla="*/ 384256 h 397661"/>
                <a:gd name="connsiteX25" fmla="*/ 1706359 w 1771487"/>
                <a:gd name="connsiteY25" fmla="*/ 358205 h 397661"/>
                <a:gd name="connsiteX26" fmla="*/ 1745436 w 1771487"/>
                <a:gd name="connsiteY26" fmla="*/ 332154 h 397661"/>
                <a:gd name="connsiteX27" fmla="*/ 1758461 w 1771487"/>
                <a:gd name="connsiteY27" fmla="*/ 312615 h 397661"/>
                <a:gd name="connsiteX28" fmla="*/ 1771487 w 1771487"/>
                <a:gd name="connsiteY28" fmla="*/ 267025 h 397661"/>
                <a:gd name="connsiteX29" fmla="*/ 1751948 w 1771487"/>
                <a:gd name="connsiteY29" fmla="*/ 156307 h 397661"/>
                <a:gd name="connsiteX30" fmla="*/ 1745436 w 1771487"/>
                <a:gd name="connsiteY30" fmla="*/ 136769 h 397661"/>
                <a:gd name="connsiteX31" fmla="*/ 1719384 w 1771487"/>
                <a:gd name="connsiteY31" fmla="*/ 97692 h 397661"/>
                <a:gd name="connsiteX32" fmla="*/ 1680307 w 1771487"/>
                <a:gd name="connsiteY32" fmla="*/ 78154 h 397661"/>
                <a:gd name="connsiteX33" fmla="*/ 1660769 w 1771487"/>
                <a:gd name="connsiteY33" fmla="*/ 58615 h 397661"/>
                <a:gd name="connsiteX34" fmla="*/ 1621692 w 1771487"/>
                <a:gd name="connsiteY34" fmla="*/ 45590 h 397661"/>
                <a:gd name="connsiteX35" fmla="*/ 1602153 w 1771487"/>
                <a:gd name="connsiteY35" fmla="*/ 39077 h 397661"/>
                <a:gd name="connsiteX36" fmla="*/ 1556564 w 1771487"/>
                <a:gd name="connsiteY36" fmla="*/ 26051 h 397661"/>
                <a:gd name="connsiteX37" fmla="*/ 1510974 w 1771487"/>
                <a:gd name="connsiteY37" fmla="*/ 19538 h 397661"/>
                <a:gd name="connsiteX38" fmla="*/ 1478410 w 1771487"/>
                <a:gd name="connsiteY38" fmla="*/ 13025 h 397661"/>
                <a:gd name="connsiteX39" fmla="*/ 1374205 w 1771487"/>
                <a:gd name="connsiteY39" fmla="*/ 0 h 397661"/>
                <a:gd name="connsiteX40" fmla="*/ 1042051 w 1771487"/>
                <a:gd name="connsiteY40" fmla="*/ 6513 h 397661"/>
                <a:gd name="connsiteX41" fmla="*/ 1002974 w 1771487"/>
                <a:gd name="connsiteY41" fmla="*/ 19538 h 397661"/>
                <a:gd name="connsiteX42" fmla="*/ 983436 w 1771487"/>
                <a:gd name="connsiteY42" fmla="*/ 26051 h 397661"/>
                <a:gd name="connsiteX43" fmla="*/ 963897 w 1771487"/>
                <a:gd name="connsiteY43" fmla="*/ 32564 h 397661"/>
                <a:gd name="connsiteX44" fmla="*/ 957384 w 1771487"/>
                <a:gd name="connsiteY44" fmla="*/ 45590 h 39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71487" h="397661">
                  <a:moveTo>
                    <a:pt x="1016000" y="45590"/>
                  </a:moveTo>
                  <a:cubicBezTo>
                    <a:pt x="998632" y="43419"/>
                    <a:pt x="981011" y="42744"/>
                    <a:pt x="963897" y="39077"/>
                  </a:cubicBezTo>
                  <a:cubicBezTo>
                    <a:pt x="950471" y="36200"/>
                    <a:pt x="938412" y="27993"/>
                    <a:pt x="924820" y="26051"/>
                  </a:cubicBezTo>
                  <a:cubicBezTo>
                    <a:pt x="814180" y="10245"/>
                    <a:pt x="864155" y="16415"/>
                    <a:pt x="775025" y="6513"/>
                  </a:cubicBezTo>
                  <a:lnTo>
                    <a:pt x="338666" y="13025"/>
                  </a:lnTo>
                  <a:cubicBezTo>
                    <a:pt x="312533" y="13687"/>
                    <a:pt x="286618" y="18164"/>
                    <a:pt x="260512" y="19538"/>
                  </a:cubicBezTo>
                  <a:cubicBezTo>
                    <a:pt x="204104" y="22507"/>
                    <a:pt x="147623" y="23880"/>
                    <a:pt x="91179" y="26051"/>
                  </a:cubicBezTo>
                  <a:cubicBezTo>
                    <a:pt x="84666" y="28222"/>
                    <a:pt x="77353" y="28756"/>
                    <a:pt x="71641" y="32564"/>
                  </a:cubicBezTo>
                  <a:cubicBezTo>
                    <a:pt x="63977" y="37673"/>
                    <a:pt x="59178" y="46206"/>
                    <a:pt x="52102" y="52102"/>
                  </a:cubicBezTo>
                  <a:cubicBezTo>
                    <a:pt x="46089" y="57113"/>
                    <a:pt x="39077" y="60786"/>
                    <a:pt x="32564" y="65128"/>
                  </a:cubicBezTo>
                  <a:cubicBezTo>
                    <a:pt x="8920" y="136060"/>
                    <a:pt x="26814" y="72815"/>
                    <a:pt x="13025" y="169333"/>
                  </a:cubicBezTo>
                  <a:cubicBezTo>
                    <a:pt x="11759" y="178194"/>
                    <a:pt x="8454" y="186646"/>
                    <a:pt x="6512" y="195384"/>
                  </a:cubicBezTo>
                  <a:cubicBezTo>
                    <a:pt x="4111" y="206190"/>
                    <a:pt x="2171" y="217093"/>
                    <a:pt x="0" y="227948"/>
                  </a:cubicBezTo>
                  <a:cubicBezTo>
                    <a:pt x="2171" y="238803"/>
                    <a:pt x="-284" y="251775"/>
                    <a:pt x="6512" y="260513"/>
                  </a:cubicBezTo>
                  <a:cubicBezTo>
                    <a:pt x="26811" y="286612"/>
                    <a:pt x="45397" y="285579"/>
                    <a:pt x="71641" y="293077"/>
                  </a:cubicBezTo>
                  <a:cubicBezTo>
                    <a:pt x="78242" y="294963"/>
                    <a:pt x="84556" y="297784"/>
                    <a:pt x="91179" y="299590"/>
                  </a:cubicBezTo>
                  <a:cubicBezTo>
                    <a:pt x="108450" y="304300"/>
                    <a:pt x="126299" y="306954"/>
                    <a:pt x="143282" y="312615"/>
                  </a:cubicBezTo>
                  <a:cubicBezTo>
                    <a:pt x="236105" y="343557"/>
                    <a:pt x="139537" y="312477"/>
                    <a:pt x="208410" y="332154"/>
                  </a:cubicBezTo>
                  <a:cubicBezTo>
                    <a:pt x="215011" y="334040"/>
                    <a:pt x="221247" y="337177"/>
                    <a:pt x="227948" y="338666"/>
                  </a:cubicBezTo>
                  <a:cubicBezTo>
                    <a:pt x="240839" y="341531"/>
                    <a:pt x="254033" y="342817"/>
                    <a:pt x="267025" y="345179"/>
                  </a:cubicBezTo>
                  <a:cubicBezTo>
                    <a:pt x="277916" y="347159"/>
                    <a:pt x="288670" y="349872"/>
                    <a:pt x="299589" y="351692"/>
                  </a:cubicBezTo>
                  <a:cubicBezTo>
                    <a:pt x="314731" y="354216"/>
                    <a:pt x="330037" y="355681"/>
                    <a:pt x="345179" y="358205"/>
                  </a:cubicBezTo>
                  <a:cubicBezTo>
                    <a:pt x="356098" y="360025"/>
                    <a:pt x="366957" y="362229"/>
                    <a:pt x="377743" y="364718"/>
                  </a:cubicBezTo>
                  <a:cubicBezTo>
                    <a:pt x="395187" y="368743"/>
                    <a:pt x="411945" y="377551"/>
                    <a:pt x="429846" y="377743"/>
                  </a:cubicBezTo>
                  <a:lnTo>
                    <a:pt x="1035538" y="384256"/>
                  </a:lnTo>
                  <a:cubicBezTo>
                    <a:pt x="1255604" y="381864"/>
                    <a:pt x="1492310" y="429555"/>
                    <a:pt x="1706359" y="358205"/>
                  </a:cubicBezTo>
                  <a:cubicBezTo>
                    <a:pt x="1719385" y="349521"/>
                    <a:pt x="1736753" y="345180"/>
                    <a:pt x="1745436" y="332154"/>
                  </a:cubicBezTo>
                  <a:cubicBezTo>
                    <a:pt x="1749778" y="325641"/>
                    <a:pt x="1754961" y="319616"/>
                    <a:pt x="1758461" y="312615"/>
                  </a:cubicBezTo>
                  <a:cubicBezTo>
                    <a:pt x="1763134" y="303269"/>
                    <a:pt x="1769400" y="275375"/>
                    <a:pt x="1771487" y="267025"/>
                  </a:cubicBezTo>
                  <a:cubicBezTo>
                    <a:pt x="1763730" y="181704"/>
                    <a:pt x="1772557" y="218136"/>
                    <a:pt x="1751948" y="156307"/>
                  </a:cubicBezTo>
                  <a:cubicBezTo>
                    <a:pt x="1749777" y="149794"/>
                    <a:pt x="1749244" y="142481"/>
                    <a:pt x="1745436" y="136769"/>
                  </a:cubicBezTo>
                  <a:cubicBezTo>
                    <a:pt x="1736752" y="123743"/>
                    <a:pt x="1732410" y="106376"/>
                    <a:pt x="1719384" y="97692"/>
                  </a:cubicBezTo>
                  <a:cubicBezTo>
                    <a:pt x="1694134" y="80858"/>
                    <a:pt x="1707272" y="87141"/>
                    <a:pt x="1680307" y="78154"/>
                  </a:cubicBezTo>
                  <a:cubicBezTo>
                    <a:pt x="1673794" y="71641"/>
                    <a:pt x="1668820" y="63088"/>
                    <a:pt x="1660769" y="58615"/>
                  </a:cubicBezTo>
                  <a:cubicBezTo>
                    <a:pt x="1648767" y="51947"/>
                    <a:pt x="1634718" y="49932"/>
                    <a:pt x="1621692" y="45590"/>
                  </a:cubicBezTo>
                  <a:cubicBezTo>
                    <a:pt x="1615179" y="43419"/>
                    <a:pt x="1608754" y="40963"/>
                    <a:pt x="1602153" y="39077"/>
                  </a:cubicBezTo>
                  <a:cubicBezTo>
                    <a:pt x="1586957" y="34735"/>
                    <a:pt x="1572018" y="29363"/>
                    <a:pt x="1556564" y="26051"/>
                  </a:cubicBezTo>
                  <a:cubicBezTo>
                    <a:pt x="1541554" y="22834"/>
                    <a:pt x="1526116" y="22062"/>
                    <a:pt x="1510974" y="19538"/>
                  </a:cubicBezTo>
                  <a:cubicBezTo>
                    <a:pt x="1500055" y="17718"/>
                    <a:pt x="1489329" y="14845"/>
                    <a:pt x="1478410" y="13025"/>
                  </a:cubicBezTo>
                  <a:cubicBezTo>
                    <a:pt x="1441256" y="6833"/>
                    <a:pt x="1412351" y="4239"/>
                    <a:pt x="1374205" y="0"/>
                  </a:cubicBezTo>
                  <a:cubicBezTo>
                    <a:pt x="1263487" y="2171"/>
                    <a:pt x="1152637" y="693"/>
                    <a:pt x="1042051" y="6513"/>
                  </a:cubicBezTo>
                  <a:cubicBezTo>
                    <a:pt x="1028340" y="7235"/>
                    <a:pt x="1016000" y="15196"/>
                    <a:pt x="1002974" y="19538"/>
                  </a:cubicBezTo>
                  <a:lnTo>
                    <a:pt x="983436" y="26051"/>
                  </a:lnTo>
                  <a:cubicBezTo>
                    <a:pt x="976923" y="28222"/>
                    <a:pt x="966967" y="26423"/>
                    <a:pt x="963897" y="32564"/>
                  </a:cubicBezTo>
                  <a:lnTo>
                    <a:pt x="957384" y="45590"/>
                  </a:lnTo>
                </a:path>
              </a:pathLst>
            </a:cu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6919286" y="2417575"/>
              <a:ext cx="351693" cy="384529"/>
            </a:xfrm>
            <a:custGeom>
              <a:avLst/>
              <a:gdLst>
                <a:gd name="connsiteX0" fmla="*/ 234462 w 351693"/>
                <a:gd name="connsiteY0" fmla="*/ 32836 h 384529"/>
                <a:gd name="connsiteX1" fmla="*/ 162821 w 351693"/>
                <a:gd name="connsiteY1" fmla="*/ 6785 h 384529"/>
                <a:gd name="connsiteX2" fmla="*/ 143282 w 351693"/>
                <a:gd name="connsiteY2" fmla="*/ 272 h 384529"/>
                <a:gd name="connsiteX3" fmla="*/ 84667 w 351693"/>
                <a:gd name="connsiteY3" fmla="*/ 6785 h 384529"/>
                <a:gd name="connsiteX4" fmla="*/ 52103 w 351693"/>
                <a:gd name="connsiteY4" fmla="*/ 39349 h 384529"/>
                <a:gd name="connsiteX5" fmla="*/ 32564 w 351693"/>
                <a:gd name="connsiteY5" fmla="*/ 104477 h 384529"/>
                <a:gd name="connsiteX6" fmla="*/ 13026 w 351693"/>
                <a:gd name="connsiteY6" fmla="*/ 163093 h 384529"/>
                <a:gd name="connsiteX7" fmla="*/ 6513 w 351693"/>
                <a:gd name="connsiteY7" fmla="*/ 182631 h 384529"/>
                <a:gd name="connsiteX8" fmla="*/ 0 w 351693"/>
                <a:gd name="connsiteY8" fmla="*/ 202170 h 384529"/>
                <a:gd name="connsiteX9" fmla="*/ 6513 w 351693"/>
                <a:gd name="connsiteY9" fmla="*/ 280324 h 384529"/>
                <a:gd name="connsiteX10" fmla="*/ 13026 w 351693"/>
                <a:gd name="connsiteY10" fmla="*/ 299862 h 384529"/>
                <a:gd name="connsiteX11" fmla="*/ 52103 w 351693"/>
                <a:gd name="connsiteY11" fmla="*/ 325913 h 384529"/>
                <a:gd name="connsiteX12" fmla="*/ 91180 w 351693"/>
                <a:gd name="connsiteY12" fmla="*/ 358477 h 384529"/>
                <a:gd name="connsiteX13" fmla="*/ 130257 w 351693"/>
                <a:gd name="connsiteY13" fmla="*/ 371503 h 384529"/>
                <a:gd name="connsiteX14" fmla="*/ 149795 w 351693"/>
                <a:gd name="connsiteY14" fmla="*/ 378016 h 384529"/>
                <a:gd name="connsiteX15" fmla="*/ 201898 w 351693"/>
                <a:gd name="connsiteY15" fmla="*/ 384529 h 384529"/>
                <a:gd name="connsiteX16" fmla="*/ 299590 w 351693"/>
                <a:gd name="connsiteY16" fmla="*/ 371503 h 384529"/>
                <a:gd name="connsiteX17" fmla="*/ 319128 w 351693"/>
                <a:gd name="connsiteY17" fmla="*/ 358477 h 384529"/>
                <a:gd name="connsiteX18" fmla="*/ 332154 w 351693"/>
                <a:gd name="connsiteY18" fmla="*/ 338939 h 384529"/>
                <a:gd name="connsiteX19" fmla="*/ 351693 w 351693"/>
                <a:gd name="connsiteY19" fmla="*/ 254272 h 384529"/>
                <a:gd name="connsiteX20" fmla="*/ 345180 w 351693"/>
                <a:gd name="connsiteY20" fmla="*/ 84939 h 384529"/>
                <a:gd name="connsiteX21" fmla="*/ 338667 w 351693"/>
                <a:gd name="connsiteY21" fmla="*/ 65400 h 384529"/>
                <a:gd name="connsiteX22" fmla="*/ 299590 w 351693"/>
                <a:gd name="connsiteY22" fmla="*/ 39349 h 384529"/>
                <a:gd name="connsiteX23" fmla="*/ 240975 w 351693"/>
                <a:gd name="connsiteY23" fmla="*/ 13298 h 384529"/>
                <a:gd name="connsiteX24" fmla="*/ 188872 w 351693"/>
                <a:gd name="connsiteY24" fmla="*/ 272 h 384529"/>
                <a:gd name="connsiteX25" fmla="*/ 175846 w 351693"/>
                <a:gd name="connsiteY25" fmla="*/ 272 h 38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1693" h="384529">
                  <a:moveTo>
                    <a:pt x="234462" y="32836"/>
                  </a:moveTo>
                  <a:cubicBezTo>
                    <a:pt x="189151" y="14713"/>
                    <a:pt x="212987" y="23507"/>
                    <a:pt x="162821" y="6785"/>
                  </a:cubicBezTo>
                  <a:lnTo>
                    <a:pt x="143282" y="272"/>
                  </a:lnTo>
                  <a:cubicBezTo>
                    <a:pt x="123744" y="2443"/>
                    <a:pt x="103739" y="2017"/>
                    <a:pt x="84667" y="6785"/>
                  </a:cubicBezTo>
                  <a:cubicBezTo>
                    <a:pt x="70555" y="10313"/>
                    <a:pt x="57531" y="27137"/>
                    <a:pt x="52103" y="39349"/>
                  </a:cubicBezTo>
                  <a:cubicBezTo>
                    <a:pt x="37934" y="71229"/>
                    <a:pt x="41307" y="75333"/>
                    <a:pt x="32564" y="104477"/>
                  </a:cubicBezTo>
                  <a:cubicBezTo>
                    <a:pt x="32559" y="104495"/>
                    <a:pt x="16285" y="153315"/>
                    <a:pt x="13026" y="163093"/>
                  </a:cubicBezTo>
                  <a:lnTo>
                    <a:pt x="6513" y="182631"/>
                  </a:lnTo>
                  <a:lnTo>
                    <a:pt x="0" y="202170"/>
                  </a:lnTo>
                  <a:cubicBezTo>
                    <a:pt x="2171" y="228221"/>
                    <a:pt x="3058" y="254412"/>
                    <a:pt x="6513" y="280324"/>
                  </a:cubicBezTo>
                  <a:cubicBezTo>
                    <a:pt x="7420" y="287129"/>
                    <a:pt x="8172" y="295008"/>
                    <a:pt x="13026" y="299862"/>
                  </a:cubicBezTo>
                  <a:cubicBezTo>
                    <a:pt x="24096" y="310932"/>
                    <a:pt x="41034" y="314843"/>
                    <a:pt x="52103" y="325913"/>
                  </a:cubicBezTo>
                  <a:cubicBezTo>
                    <a:pt x="64376" y="338186"/>
                    <a:pt x="74855" y="351222"/>
                    <a:pt x="91180" y="358477"/>
                  </a:cubicBezTo>
                  <a:cubicBezTo>
                    <a:pt x="103727" y="364053"/>
                    <a:pt x="117231" y="367161"/>
                    <a:pt x="130257" y="371503"/>
                  </a:cubicBezTo>
                  <a:cubicBezTo>
                    <a:pt x="136770" y="373674"/>
                    <a:pt x="142983" y="377164"/>
                    <a:pt x="149795" y="378016"/>
                  </a:cubicBezTo>
                  <a:lnTo>
                    <a:pt x="201898" y="384529"/>
                  </a:lnTo>
                  <a:cubicBezTo>
                    <a:pt x="219359" y="383074"/>
                    <a:pt x="272987" y="384805"/>
                    <a:pt x="299590" y="371503"/>
                  </a:cubicBezTo>
                  <a:cubicBezTo>
                    <a:pt x="306591" y="368002"/>
                    <a:pt x="312615" y="362819"/>
                    <a:pt x="319128" y="358477"/>
                  </a:cubicBezTo>
                  <a:cubicBezTo>
                    <a:pt x="323470" y="351964"/>
                    <a:pt x="329247" y="346207"/>
                    <a:pt x="332154" y="338939"/>
                  </a:cubicBezTo>
                  <a:cubicBezTo>
                    <a:pt x="344050" y="309201"/>
                    <a:pt x="346557" y="285085"/>
                    <a:pt x="351693" y="254272"/>
                  </a:cubicBezTo>
                  <a:cubicBezTo>
                    <a:pt x="349522" y="197828"/>
                    <a:pt x="349066" y="141291"/>
                    <a:pt x="345180" y="84939"/>
                  </a:cubicBezTo>
                  <a:cubicBezTo>
                    <a:pt x="344708" y="78090"/>
                    <a:pt x="343522" y="70255"/>
                    <a:pt x="338667" y="65400"/>
                  </a:cubicBezTo>
                  <a:cubicBezTo>
                    <a:pt x="327597" y="54330"/>
                    <a:pt x="312616" y="48033"/>
                    <a:pt x="299590" y="39349"/>
                  </a:cubicBezTo>
                  <a:cubicBezTo>
                    <a:pt x="268628" y="18708"/>
                    <a:pt x="287476" y="28799"/>
                    <a:pt x="240975" y="13298"/>
                  </a:cubicBezTo>
                  <a:cubicBezTo>
                    <a:pt x="218247" y="5722"/>
                    <a:pt x="216377" y="4201"/>
                    <a:pt x="188872" y="272"/>
                  </a:cubicBezTo>
                  <a:cubicBezTo>
                    <a:pt x="184574" y="-342"/>
                    <a:pt x="180188" y="272"/>
                    <a:pt x="175846" y="272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33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6492" y="364334"/>
            <a:ext cx="6663080" cy="909170"/>
          </a:xfrm>
        </p:spPr>
        <p:txBody>
          <a:bodyPr>
            <a:normAutofit fontScale="90000"/>
          </a:bodyPr>
          <a:lstStyle/>
          <a:p>
            <a:r>
              <a:rPr lang="en-US" dirty="0"/>
              <a:t>Matrix Multiplication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957" y="4911892"/>
            <a:ext cx="10972800" cy="16908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Complete the matrix multiplication by finding the remaining entries in 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=A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32248" y="87336"/>
            <a:ext cx="2037320" cy="2202749"/>
            <a:chOff x="1546730" y="3730818"/>
            <a:chExt cx="3008538" cy="2841241"/>
          </a:xfrm>
        </p:grpSpPr>
        <p:cxnSp>
          <p:nvCxnSpPr>
            <p:cNvPr id="38" name="Straight Connector 37"/>
            <p:cNvCxnSpPr>
              <a:endCxn id="48" idx="0"/>
            </p:cNvCxnSpPr>
            <p:nvPr/>
          </p:nvCxnSpPr>
          <p:spPr>
            <a:xfrm>
              <a:off x="4055949" y="3882336"/>
              <a:ext cx="12488" cy="1259138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46" idx="0"/>
            </p:cNvCxnSpPr>
            <p:nvPr/>
          </p:nvCxnSpPr>
          <p:spPr>
            <a:xfrm flipH="1">
              <a:off x="2032618" y="3860812"/>
              <a:ext cx="10763" cy="1280662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355490" y="4250658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6" idx="6"/>
              <a:endCxn id="48" idx="2"/>
            </p:cNvCxnSpPr>
            <p:nvPr/>
          </p:nvCxnSpPr>
          <p:spPr>
            <a:xfrm>
              <a:off x="2355490" y="5442806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1709746" y="3871578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4" name="Straight Connector 43"/>
            <p:cNvCxnSpPr>
              <a:endCxn id="49" idx="7"/>
            </p:cNvCxnSpPr>
            <p:nvPr/>
          </p:nvCxnSpPr>
          <p:spPr>
            <a:xfrm flipH="1">
              <a:off x="3281100" y="5455302"/>
              <a:ext cx="774849" cy="602351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1709746" y="5141474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3745565" y="3871578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3745565" y="5141474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2729923" y="5969395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70028" y="4239276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52214" y="4610000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55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72788" y="5792137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26931" y="5116748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46730" y="4645764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15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55490" y="4053193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766921" y="3730818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12</a:t>
              </a:r>
            </a:p>
          </p:txBody>
        </p:sp>
        <p:cxnSp>
          <p:nvCxnSpPr>
            <p:cNvPr id="45" name="Straight Connector 44"/>
            <p:cNvCxnSpPr>
              <a:stCxn id="49" idx="1"/>
              <a:endCxn id="46" idx="5"/>
            </p:cNvCxnSpPr>
            <p:nvPr/>
          </p:nvCxnSpPr>
          <p:spPr>
            <a:xfrm flipH="1" flipV="1">
              <a:off x="2260923" y="5655880"/>
              <a:ext cx="563567" cy="401773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183665" y="5888376"/>
              <a:ext cx="503054" cy="357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20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57969" y="2016708"/>
            <a:ext cx="2302305" cy="2863482"/>
            <a:chOff x="3424367" y="734559"/>
            <a:chExt cx="2397423" cy="2952530"/>
          </a:xfrm>
        </p:grpSpPr>
        <p:grpSp>
          <p:nvGrpSpPr>
            <p:cNvPr id="35" name="Group 34"/>
            <p:cNvGrpSpPr/>
            <p:nvPr/>
          </p:nvGrpSpPr>
          <p:grpSpPr>
            <a:xfrm>
              <a:off x="3424367" y="734559"/>
              <a:ext cx="2397423" cy="2527313"/>
              <a:chOff x="5868096" y="2412384"/>
              <a:chExt cx="2397423" cy="2527313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306770" y="2839005"/>
                <a:ext cx="1958749" cy="21006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868096" y="4444642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306770" y="2412384"/>
                <a:ext cx="174812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0      1     2     3     4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69829" y="4048180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871560" y="3651718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2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873292" y="3255256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1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875024" y="2858794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319264" y="4467901"/>
                <a:ext cx="1836799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∞    20    ∞     0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31758" y="4060677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∞    45    0     60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268918" y="3653453"/>
                <a:ext cx="189908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 ∞      0    ∞    ∞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270650" y="3246228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    0      ∞   55   ∞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369240" y="2839005"/>
                <a:ext cx="177451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25   15   ∞    ∞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4732246" y="3211067"/>
              <a:ext cx="379249" cy="476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866174" y="4395263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*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36533" y="2008126"/>
            <a:ext cx="2708332" cy="2953526"/>
            <a:chOff x="6112533" y="2008126"/>
            <a:chExt cx="2708332" cy="2953526"/>
          </a:xfrm>
        </p:grpSpPr>
        <p:grpSp>
          <p:nvGrpSpPr>
            <p:cNvPr id="56" name="Group 55"/>
            <p:cNvGrpSpPr/>
            <p:nvPr/>
          </p:nvGrpSpPr>
          <p:grpSpPr>
            <a:xfrm>
              <a:off x="6518559" y="2008126"/>
              <a:ext cx="2302306" cy="2451090"/>
              <a:chOff x="5868096" y="2412384"/>
              <a:chExt cx="2397423" cy="2527313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6306770" y="2839005"/>
                <a:ext cx="1958749" cy="21006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868096" y="4444642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306770" y="2412384"/>
                <a:ext cx="174812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0      1     2     3     4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869829" y="4048180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871560" y="3651718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2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873292" y="3255256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1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875024" y="2858794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0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304628" y="2839005"/>
                <a:ext cx="80824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 0     </a:t>
                </a:r>
                <a:r>
                  <a:rPr lang="en-US" sz="1600" dirty="0" smtClean="0"/>
                  <a:t>25</a:t>
                </a:r>
                <a:endParaRPr lang="en-US" sz="1600" dirty="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413484" y="4436483"/>
              <a:ext cx="1195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/>
                <a:t>2</a:t>
              </a:r>
              <a:r>
                <a:rPr lang="en-US" sz="2400" dirty="0"/>
                <a:t> = A</a:t>
              </a:r>
              <a:r>
                <a:rPr lang="en-US" sz="2400" baseline="30000" dirty="0"/>
                <a:t>2</a:t>
              </a:r>
              <a:endParaRPr lang="en-US" sz="2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112533" y="4315321"/>
              <a:ext cx="4145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=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120925" y="2016708"/>
            <a:ext cx="2302305" cy="2863482"/>
            <a:chOff x="3424367" y="734559"/>
            <a:chExt cx="2397423" cy="2952530"/>
          </a:xfrm>
        </p:grpSpPr>
        <p:grpSp>
          <p:nvGrpSpPr>
            <p:cNvPr id="88" name="Group 87"/>
            <p:cNvGrpSpPr/>
            <p:nvPr/>
          </p:nvGrpSpPr>
          <p:grpSpPr>
            <a:xfrm>
              <a:off x="3424367" y="734559"/>
              <a:ext cx="2397423" cy="2527313"/>
              <a:chOff x="5868096" y="2412384"/>
              <a:chExt cx="2397423" cy="2527313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6306770" y="2839005"/>
                <a:ext cx="1958749" cy="21006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868096" y="4444642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306770" y="2412384"/>
                <a:ext cx="174812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0      1     2     3     4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869829" y="4048180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871560" y="3651718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2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873292" y="3255256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1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875024" y="2858794"/>
                <a:ext cx="300587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319264" y="4467901"/>
                <a:ext cx="1836799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∞    20    ∞     0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331758" y="4060677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∞    45    0     60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268918" y="3653453"/>
                <a:ext cx="1899082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∞    ∞      0    ∞    ∞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270650" y="3246228"/>
                <a:ext cx="191942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    0      ∞   55   ∞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369240" y="2839005"/>
                <a:ext cx="1774516" cy="34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    25   15   ∞    ∞</a:t>
                </a: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4732246" y="3211067"/>
              <a:ext cx="379249" cy="476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335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6515</TotalTime>
  <Words>3016</Words>
  <Application>Microsoft Office PowerPoint</Application>
  <PresentationFormat>Widescreen</PresentationFormat>
  <Paragraphs>626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ＭＳ Ｐゴシック</vt:lpstr>
      <vt:lpstr>Arial</vt:lpstr>
      <vt:lpstr>Calibri</vt:lpstr>
      <vt:lpstr>Courier</vt:lpstr>
      <vt:lpstr>Symbol</vt:lpstr>
      <vt:lpstr>Office Theme</vt:lpstr>
      <vt:lpstr>All Pairs Shortest Path Part 1: 1-Hop and 2-Hop Paths</vt:lpstr>
      <vt:lpstr>Problem Statement</vt:lpstr>
      <vt:lpstr>All Pairs Shortest Path</vt:lpstr>
      <vt:lpstr>Adjacency Matrix: Observations</vt:lpstr>
      <vt:lpstr>Two-Hop Paths</vt:lpstr>
      <vt:lpstr>Two-Hop (or less) Paths</vt:lpstr>
      <vt:lpstr>Shortest Path &amp; Matrix Multiplication</vt:lpstr>
      <vt:lpstr>Matrix Multiplication Example</vt:lpstr>
      <vt:lpstr>Matrix Multiplication Example</vt:lpstr>
      <vt:lpstr>Matrix Multiplication Example</vt:lpstr>
      <vt:lpstr>Matrix Multiplication Example</vt:lpstr>
      <vt:lpstr>Matrix Multiplication Example</vt:lpstr>
      <vt:lpstr>Matrix Multiplication Example</vt:lpstr>
      <vt:lpstr>Matrix Multiplication Example</vt:lpstr>
      <vt:lpstr>PowerPoint Presentation</vt:lpstr>
      <vt:lpstr>All Pairs Shortest Path Part 2: Generalizing</vt:lpstr>
      <vt:lpstr>Does This Generalize?</vt:lpstr>
      <vt:lpstr>All Pairs Path Length</vt:lpstr>
      <vt:lpstr>All Pairs Path Length</vt:lpstr>
      <vt:lpstr>All Pairs Path Length</vt:lpstr>
      <vt:lpstr>Algorithm</vt:lpstr>
      <vt:lpstr>Analysis</vt:lpstr>
      <vt:lpstr>Matrix Multiplication Example</vt:lpstr>
      <vt:lpstr>Summary: 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Richard Fujimoto</dc:creator>
  <cp:lastModifiedBy>Cherry, Elizabeth</cp:lastModifiedBy>
  <cp:revision>278</cp:revision>
  <dcterms:created xsi:type="dcterms:W3CDTF">2011-09-17T11:49:53Z</dcterms:created>
  <dcterms:modified xsi:type="dcterms:W3CDTF">2020-09-25T15:22:04Z</dcterms:modified>
</cp:coreProperties>
</file>