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82" r:id="rId5"/>
    <p:sldId id="592" r:id="rId6"/>
    <p:sldId id="621" r:id="rId7"/>
    <p:sldId id="586" r:id="rId8"/>
    <p:sldId id="587" r:id="rId9"/>
    <p:sldId id="596" r:id="rId10"/>
    <p:sldId id="638" r:id="rId11"/>
    <p:sldId id="639" r:id="rId12"/>
    <p:sldId id="640" r:id="rId13"/>
    <p:sldId id="643" r:id="rId14"/>
    <p:sldId id="642" r:id="rId15"/>
    <p:sldId id="630" r:id="rId16"/>
    <p:sldId id="588" r:id="rId17"/>
    <p:sldId id="632" r:id="rId18"/>
    <p:sldId id="631" r:id="rId19"/>
    <p:sldId id="633" r:id="rId20"/>
    <p:sldId id="595" r:id="rId21"/>
    <p:sldId id="629" r:id="rId22"/>
    <p:sldId id="604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008000"/>
    <a:srgbClr val="25C210"/>
    <a:srgbClr val="FF6666"/>
    <a:srgbClr val="FF8000"/>
    <a:srgbClr val="996633"/>
    <a:srgbClr val="FF00FF"/>
    <a:srgbClr val="2FF20C"/>
    <a:srgbClr val="FF6FCF"/>
    <a:srgbClr val="CCFF6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1" autoAdjust="0"/>
    <p:restoredTop sz="94282" autoAdjust="0"/>
  </p:normalViewPr>
  <p:slideViewPr>
    <p:cSldViewPr>
      <p:cViewPr varScale="1">
        <p:scale>
          <a:sx n="65" d="100"/>
          <a:sy n="65" d="100"/>
        </p:scale>
        <p:origin x="53" y="1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9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30FF06F-6CD5-A841-8FA4-04871B051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56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C23F081-C537-F944-8FB6-87D3FD0A1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35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21BA79-E05F-BE43-A4AF-5D4C708DC81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39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21BA79-E05F-BE43-A4AF-5D4C708DC815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2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F1919-3281-6149-ACD7-D72903004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51E6A-D9B2-A94F-B04A-15B67FA2D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7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7A3AD-C3C6-5341-A18D-D7D010A43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D0276-D3A5-6E4C-A896-A210A99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2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EAAD9-DFF6-7843-95ED-2362EEA15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9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CF3D6-6117-8847-8BBA-BBD49E762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3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EDF65-5825-1543-A022-53D741828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851FD-CF0E-1342-A57B-F3D3DC116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65F7D-65E6-EF4D-8334-3E42DF2F8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1F1A4-3C93-4246-BCE9-4B4F3C251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7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1FD45-1ABE-2742-95F2-E5B676AEC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1DB63-A062-AF4D-9CBD-0C45E7430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9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4" r:id="rId1"/>
    <p:sldLayoutId id="2147485075" r:id="rId2"/>
    <p:sldLayoutId id="2147485076" r:id="rId3"/>
    <p:sldLayoutId id="2147485077" r:id="rId4"/>
    <p:sldLayoutId id="2147485078" r:id="rId5"/>
    <p:sldLayoutId id="2147485079" r:id="rId6"/>
    <p:sldLayoutId id="2147485080" r:id="rId7"/>
    <p:sldLayoutId id="2147485081" r:id="rId8"/>
    <p:sldLayoutId id="2147485082" r:id="rId9"/>
    <p:sldLayoutId id="2147485083" r:id="rId10"/>
    <p:sldLayoutId id="2147485084" r:id="rId11"/>
    <p:sldLayoutId id="2147485085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09800" y="1371600"/>
            <a:ext cx="7772400" cy="2057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Instruction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Examples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Part 1: Operate Instructions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For use in Fall 2020 CSE6010/CX4010 only</a:t>
            </a:r>
          </a:p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Not for distribution</a:t>
            </a:r>
          </a:p>
          <a:p>
            <a:pPr lvl="0">
              <a:defRPr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65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371600"/>
            <a:ext cx="10363200" cy="2057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Instruction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Examples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Part 2: Memory and Control Instructions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For use in Fall 2020 CSE6010/CX4010 only</a:t>
            </a:r>
          </a:p>
          <a:p>
            <a:pPr lvl="0">
              <a:defRPr/>
            </a:pPr>
            <a:r>
              <a:rPr lang="en-US" dirty="0">
                <a:solidFill>
                  <a:srgbClr val="000000"/>
                </a:solidFill>
              </a:rPr>
              <a:t>Not for distribution</a:t>
            </a:r>
          </a:p>
          <a:p>
            <a:pPr lvl="0">
              <a:defRPr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93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76200"/>
            <a:ext cx="8763000" cy="1143000"/>
          </a:xfrm>
        </p:spPr>
        <p:txBody>
          <a:bodyPr/>
          <a:lstStyle/>
          <a:p>
            <a:r>
              <a:rPr lang="en-US" dirty="0"/>
              <a:t>LC-3 LOAD Instruction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371601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LDR		DR, BR, offset	// DR &lt;- M [BR + offset]</a:t>
            </a:r>
          </a:p>
          <a:p>
            <a:r>
              <a:rPr lang="en-US" dirty="0"/>
              <a:t>					// sign extend </a:t>
            </a:r>
            <a:r>
              <a:rPr lang="en-US" dirty="0" smtClean="0"/>
              <a:t>offset to 16 bits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09600" y="1828800"/>
            <a:ext cx="8534400" cy="1676400"/>
            <a:chOff x="304800" y="2267130"/>
            <a:chExt cx="8534400" cy="1676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04800" y="2965390"/>
              <a:ext cx="8534400" cy="609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8382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8382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3716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3716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9050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9050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2438400" y="296539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9718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9718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35052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5052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4038600" y="296539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5720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45720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1054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51054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5638800" y="296539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1722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61722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67056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67056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77724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77724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8305800" y="34225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8305800" y="29653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381000" y="3041590"/>
              <a:ext cx="19809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0     1    1    0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27097" y="3041590"/>
              <a:ext cx="6291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27297" y="3041590"/>
              <a:ext cx="612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05600" y="3041590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offset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6437" y="2267130"/>
              <a:ext cx="2665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Encoding (16 bits)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" y="3486090"/>
              <a:ext cx="10261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opcode</a:t>
              </a:r>
              <a:endParaRPr lang="en-US" sz="2000" dirty="0"/>
            </a:p>
          </p:txBody>
        </p:sp>
        <p:cxnSp>
          <p:nvCxnSpPr>
            <p:cNvPr id="74" name="Straight Connector 73"/>
            <p:cNvCxnSpPr/>
            <p:nvPr/>
          </p:nvCxnSpPr>
          <p:spPr bwMode="auto">
            <a:xfrm>
              <a:off x="7239000" y="34098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7239000" y="295269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556081" y="3505200"/>
              <a:ext cx="1253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dest</a:t>
              </a:r>
              <a:r>
                <a:rPr lang="en-US" sz="2000" dirty="0"/>
                <a:t>. reg.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73962" y="3524310"/>
              <a:ext cx="1254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base reg.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561426" y="3543420"/>
              <a:ext cx="1363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 bit offset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E7689C-000F-FE4D-9E9B-90E2E7816EDB}"/>
              </a:ext>
            </a:extLst>
          </p:cNvPr>
          <p:cNvGrpSpPr/>
          <p:nvPr/>
        </p:nvGrpSpPr>
        <p:grpSpPr>
          <a:xfrm>
            <a:off x="736600" y="3657600"/>
            <a:ext cx="8255000" cy="3200400"/>
            <a:chOff x="431800" y="3657600"/>
            <a:chExt cx="8255000" cy="3200400"/>
          </a:xfrm>
        </p:grpSpPr>
        <p:sp>
          <p:nvSpPr>
            <p:cNvPr id="160" name="Rectangle 159"/>
            <p:cNvSpPr/>
            <p:nvPr/>
          </p:nvSpPr>
          <p:spPr bwMode="auto">
            <a:xfrm>
              <a:off x="990600" y="5100935"/>
              <a:ext cx="381000" cy="3810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1371600" y="5100935"/>
              <a:ext cx="381000" cy="3810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0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1752600" y="5100935"/>
              <a:ext cx="381000" cy="3810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000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655041" y="4066322"/>
              <a:ext cx="1603374" cy="348813"/>
              <a:chOff x="5407026" y="3994587"/>
              <a:chExt cx="1603374" cy="348813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5715000" y="3994587"/>
                <a:ext cx="940332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16 bits</a:t>
                </a:r>
              </a:p>
            </p:txBody>
          </p:sp>
          <p:cxnSp>
            <p:nvCxnSpPr>
              <p:cNvPr id="120" name="Straight Arrow Connector 119"/>
              <p:cNvCxnSpPr/>
              <p:nvPr/>
            </p:nvCxnSpPr>
            <p:spPr bwMode="auto">
              <a:xfrm>
                <a:off x="6705600" y="4146987"/>
                <a:ext cx="304800" cy="40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4" name="Straight Arrow Connector 123"/>
              <p:cNvCxnSpPr/>
              <p:nvPr/>
            </p:nvCxnSpPr>
            <p:spPr bwMode="auto">
              <a:xfrm flipH="1">
                <a:off x="5407026" y="4133850"/>
                <a:ext cx="263524" cy="446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25" name="Rectangle 124"/>
            <p:cNvSpPr/>
            <p:nvPr/>
          </p:nvSpPr>
          <p:spPr bwMode="auto">
            <a:xfrm>
              <a:off x="6658215" y="4403467"/>
              <a:ext cx="1600200" cy="191666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 bwMode="auto">
            <a:xfrm>
              <a:off x="6658215" y="5638800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 rot="5400000">
              <a:off x="7325459" y="4256941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p:cxnSp>
          <p:nvCxnSpPr>
            <p:cNvPr id="129" name="Straight Connector 128"/>
            <p:cNvCxnSpPr/>
            <p:nvPr/>
          </p:nvCxnSpPr>
          <p:spPr bwMode="auto">
            <a:xfrm>
              <a:off x="6658215" y="5410200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>
              <a:off x="6658215" y="5181600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6333242" y="6396335"/>
              <a:ext cx="2048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5943600" y="4338935"/>
              <a:ext cx="765109" cy="2045732"/>
              <a:chOff x="4695585" y="4267200"/>
              <a:chExt cx="765109" cy="2045732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4712022" y="5943600"/>
                <a:ext cx="69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0000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712022" y="5273933"/>
                <a:ext cx="72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0A10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4712022" y="5045333"/>
                <a:ext cx="7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0A11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712022" y="4267200"/>
                <a:ext cx="748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FFFF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695585" y="4805065"/>
                <a:ext cx="72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0A12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349626" y="4066322"/>
              <a:ext cx="1908174" cy="2715478"/>
              <a:chOff x="1905000" y="3994587"/>
              <a:chExt cx="1908174" cy="2715478"/>
            </a:xfrm>
          </p:grpSpPr>
          <p:sp>
            <p:nvSpPr>
              <p:cNvPr id="138" name="TextBox 137"/>
              <p:cNvSpPr txBox="1"/>
              <p:nvPr/>
            </p:nvSpPr>
            <p:spPr>
              <a:xfrm>
                <a:off x="2249199" y="6248400"/>
                <a:ext cx="1484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Registers</a:t>
                </a:r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2209800" y="43434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2209800" y="45720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 bwMode="auto">
              <a:xfrm>
                <a:off x="2209800" y="48006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dirty="0">
                    <a:ea typeface="ＭＳ Ｐゴシック" charset="-128"/>
                    <a:cs typeface="ＭＳ Ｐゴシック" charset="-128"/>
                  </a:rPr>
                  <a:t>0A10</a:t>
                </a:r>
              </a:p>
            </p:txBody>
          </p:sp>
          <p:sp>
            <p:nvSpPr>
              <p:cNvPr id="142" name="Rectangle 141"/>
              <p:cNvSpPr/>
              <p:nvPr/>
            </p:nvSpPr>
            <p:spPr bwMode="auto">
              <a:xfrm>
                <a:off x="2209800" y="50292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 bwMode="auto">
              <a:xfrm>
                <a:off x="2209800" y="52578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2209800" y="54864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2209800" y="57150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dirty="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 bwMode="auto">
              <a:xfrm>
                <a:off x="2209800" y="59436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905000" y="5867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05000" y="56388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905000" y="54102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905000" y="51816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05000" y="4953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4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905000" y="4724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5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905000" y="44958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6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905000" y="42672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7</a:t>
                </a: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2209800" y="3994587"/>
                <a:ext cx="1603374" cy="348813"/>
                <a:chOff x="5407026" y="3994587"/>
                <a:chExt cx="1603374" cy="348813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5715000" y="3994587"/>
                  <a:ext cx="940332" cy="348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/>
                    <a:t>16 bits</a:t>
                  </a:r>
                </a:p>
              </p:txBody>
            </p:sp>
            <p:cxnSp>
              <p:nvCxnSpPr>
                <p:cNvPr id="157" name="Straight Arrow Connector 156"/>
                <p:cNvCxnSpPr/>
                <p:nvPr/>
              </p:nvCxnSpPr>
              <p:spPr bwMode="auto">
                <a:xfrm>
                  <a:off x="6705600" y="4146987"/>
                  <a:ext cx="304800" cy="402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58" name="Straight Arrow Connector 157"/>
                <p:cNvCxnSpPr/>
                <p:nvPr/>
              </p:nvCxnSpPr>
              <p:spPr bwMode="auto">
                <a:xfrm flipH="1">
                  <a:off x="5407026" y="4133850"/>
                  <a:ext cx="263524" cy="4467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  <p:sp>
          <p:nvSpPr>
            <p:cNvPr id="163" name="TextBox 162"/>
            <p:cNvSpPr txBox="1"/>
            <p:nvPr/>
          </p:nvSpPr>
          <p:spPr>
            <a:xfrm>
              <a:off x="685800" y="5558135"/>
              <a:ext cx="17526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Condition</a:t>
              </a:r>
            </a:p>
            <a:p>
              <a:pPr algn="ctr"/>
              <a:r>
                <a:rPr lang="en-US" dirty="0"/>
                <a:t>Code (CC) bits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990600" y="4618335"/>
              <a:ext cx="40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345668" y="4618335"/>
              <a:ext cx="37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700736" y="461833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1800" y="3657600"/>
              <a:ext cx="825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LDR  R1, R5, #2	// R1 &lt;- M[R5 + 2]	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 rot="5400000">
              <a:off x="7325459" y="5565418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p:cxnSp>
          <p:nvCxnSpPr>
            <p:cNvPr id="172" name="Straight Connector 171"/>
            <p:cNvCxnSpPr/>
            <p:nvPr/>
          </p:nvCxnSpPr>
          <p:spPr bwMode="auto">
            <a:xfrm>
              <a:off x="6705600" y="4953000"/>
              <a:ext cx="16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4" name="TextBox 173"/>
            <p:cNvSpPr txBox="1"/>
            <p:nvPr/>
          </p:nvSpPr>
          <p:spPr>
            <a:xfrm>
              <a:off x="7124837" y="4876800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F023</a:t>
              </a: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4419601" y="5726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F023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763000" y="21522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5800" y="2140563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21A933-CEA9-D14F-9E6C-41D717CA833C}"/>
              </a:ext>
            </a:extLst>
          </p:cNvPr>
          <p:cNvGrpSpPr/>
          <p:nvPr/>
        </p:nvGrpSpPr>
        <p:grpSpPr>
          <a:xfrm>
            <a:off x="1295400" y="5105400"/>
            <a:ext cx="1143000" cy="381000"/>
            <a:chOff x="-914400" y="5253335"/>
            <a:chExt cx="1143000" cy="38100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0401AAF-1D91-2844-B749-72626B304224}"/>
                </a:ext>
              </a:extLst>
            </p:cNvPr>
            <p:cNvSpPr/>
            <p:nvPr/>
          </p:nvSpPr>
          <p:spPr bwMode="auto">
            <a:xfrm>
              <a:off x="-914400" y="5253335"/>
              <a:ext cx="381000" cy="3810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AFB7CBD-E5DB-1740-8121-69E4344BC64A}"/>
                </a:ext>
              </a:extLst>
            </p:cNvPr>
            <p:cNvSpPr/>
            <p:nvPr/>
          </p:nvSpPr>
          <p:spPr bwMode="auto">
            <a:xfrm>
              <a:off x="-533400" y="5253335"/>
              <a:ext cx="381000" cy="3810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000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9325DA8-32A9-1446-9751-6BCD4C292122}"/>
                </a:ext>
              </a:extLst>
            </p:cNvPr>
            <p:cNvSpPr/>
            <p:nvPr/>
          </p:nvSpPr>
          <p:spPr bwMode="auto">
            <a:xfrm>
              <a:off x="-152400" y="5253335"/>
              <a:ext cx="381000" cy="3810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000" dirty="0">
                  <a:solidFill>
                    <a:schemeClr val="bg1"/>
                  </a:solidFill>
                  <a:ea typeface="ＭＳ Ｐゴシック" charset="-128"/>
                  <a:cs typeface="ＭＳ Ｐゴシック" charset="-128"/>
                </a:rPr>
                <a:t>0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9372600" y="5181600"/>
            <a:ext cx="246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Why use load with </a:t>
            </a:r>
            <a:r>
              <a:rPr lang="en-US" sz="2000" dirty="0" err="1" smtClean="0">
                <a:solidFill>
                  <a:srgbClr val="FF0000"/>
                </a:solidFill>
              </a:rPr>
              <a:t>base+offset</a:t>
            </a:r>
            <a:r>
              <a:rPr lang="en-US" sz="2000" dirty="0" smtClean="0">
                <a:solidFill>
                  <a:srgbClr val="FF0000"/>
                </a:solidFill>
              </a:rPr>
              <a:t> mode?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525000" y="1009471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Here the offset is relative to the address in BR.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5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76200"/>
            <a:ext cx="8763000" cy="1143000"/>
          </a:xfrm>
        </p:spPr>
        <p:txBody>
          <a:bodyPr/>
          <a:lstStyle/>
          <a:p>
            <a:r>
              <a:rPr lang="en-US" dirty="0"/>
              <a:t>Usage Example: Local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838201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Addressing Mode: memory address computed by adding an offset (stored in instruction) to a base register (BR)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676401"/>
            <a:ext cx="828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LDR		DR, BR, offset	// DR &lt;- M [BR + offset]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BB9147-3909-734E-8A18-26653D445909}"/>
              </a:ext>
            </a:extLst>
          </p:cNvPr>
          <p:cNvSpPr txBox="1"/>
          <p:nvPr/>
        </p:nvSpPr>
        <p:spPr>
          <a:xfrm>
            <a:off x="1676400" y="47244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                             Assembler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BR</a:t>
            </a:r>
            <a:r>
              <a:rPr lang="en-US" sz="2000" dirty="0">
                <a:solidFill>
                  <a:srgbClr val="FF0000"/>
                </a:solidFill>
              </a:rPr>
              <a:t>: address of memory block used for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local variables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Offset</a:t>
            </a:r>
            <a:r>
              <a:rPr lang="en-US" sz="2000" dirty="0">
                <a:solidFill>
                  <a:srgbClr val="FF0000"/>
                </a:solidFill>
              </a:rPr>
              <a:t>: specifies variable (i:0;  j:1;  x:2)</a:t>
            </a:r>
          </a:p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// assume R1 holds address of memory block for locals</a:t>
            </a:r>
          </a:p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LDR  R2,R1,#2     // R2&lt;-x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250F627-7C7C-FA4B-8E47-570A6409C2F2}"/>
              </a:ext>
            </a:extLst>
          </p:cNvPr>
          <p:cNvSpPr txBox="1"/>
          <p:nvPr/>
        </p:nvSpPr>
        <p:spPr>
          <a:xfrm>
            <a:off x="2743200" y="2556808"/>
            <a:ext cx="259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+mj-lt"/>
              </a:rPr>
              <a:t>C Code</a:t>
            </a:r>
          </a:p>
          <a:p>
            <a:r>
              <a:rPr lang="en-US" sz="2000" dirty="0">
                <a:latin typeface="Courier" pitchFamily="2" charset="0"/>
              </a:rPr>
              <a:t>foo ()</a:t>
            </a:r>
          </a:p>
          <a:p>
            <a:r>
              <a:rPr lang="en-US" sz="2000" dirty="0">
                <a:latin typeface="Courier" pitchFamily="2" charset="0"/>
              </a:rPr>
              <a:t>{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, j;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*x;</a:t>
            </a:r>
          </a:p>
          <a:p>
            <a:r>
              <a:rPr lang="en-US" sz="2000" dirty="0">
                <a:latin typeface="Courier" pitchFamily="2" charset="0"/>
              </a:rPr>
              <a:t>...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x</a:t>
            </a:r>
            <a:r>
              <a:rPr lang="en-US" sz="2000" dirty="0">
                <a:latin typeface="Courier" pitchFamily="2" charset="0"/>
              </a:rPr>
              <a:t> ...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69781E4-26C6-3340-85F7-EFDDE94A59E0}"/>
              </a:ext>
            </a:extLst>
          </p:cNvPr>
          <p:cNvSpPr/>
          <p:nvPr/>
        </p:nvSpPr>
        <p:spPr bwMode="auto">
          <a:xfrm>
            <a:off x="6784974" y="2807732"/>
            <a:ext cx="1216026" cy="191666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CFD1CCD-8C4C-8A42-B09C-D53CB92B707B}"/>
              </a:ext>
            </a:extLst>
          </p:cNvPr>
          <p:cNvCxnSpPr/>
          <p:nvPr/>
        </p:nvCxnSpPr>
        <p:spPr bwMode="auto">
          <a:xfrm>
            <a:off x="6784974" y="3918387"/>
            <a:ext cx="1216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1F659F6-8789-8E47-9589-664F406F52BE}"/>
              </a:ext>
            </a:extLst>
          </p:cNvPr>
          <p:cNvSpPr txBox="1"/>
          <p:nvPr/>
        </p:nvSpPr>
        <p:spPr>
          <a:xfrm rot="5400000">
            <a:off x="7167930" y="277025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94869C8-6DFD-4D48-94F9-53B60BE8A2B0}"/>
              </a:ext>
            </a:extLst>
          </p:cNvPr>
          <p:cNvCxnSpPr/>
          <p:nvPr/>
        </p:nvCxnSpPr>
        <p:spPr bwMode="auto">
          <a:xfrm>
            <a:off x="6784974" y="3689787"/>
            <a:ext cx="1216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C682B41-E9CD-1E47-83CB-39CB13110FE6}"/>
              </a:ext>
            </a:extLst>
          </p:cNvPr>
          <p:cNvCxnSpPr/>
          <p:nvPr/>
        </p:nvCxnSpPr>
        <p:spPr bwMode="auto">
          <a:xfrm>
            <a:off x="6784974" y="3461187"/>
            <a:ext cx="1216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FB1EE1C-0249-6A43-8282-A7862ABD99C6}"/>
              </a:ext>
            </a:extLst>
          </p:cNvPr>
          <p:cNvSpPr txBox="1"/>
          <p:nvPr/>
        </p:nvSpPr>
        <p:spPr>
          <a:xfrm>
            <a:off x="5943600" y="44196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0000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E947BC6-BB21-0749-B0ED-7DA6781DDEA5}"/>
              </a:ext>
            </a:extLst>
          </p:cNvPr>
          <p:cNvSpPr txBox="1"/>
          <p:nvPr/>
        </p:nvSpPr>
        <p:spPr>
          <a:xfrm>
            <a:off x="5943600" y="2743200"/>
            <a:ext cx="74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FFFF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D3797A-4E03-B84D-950D-6163898222AD}"/>
              </a:ext>
            </a:extLst>
          </p:cNvPr>
          <p:cNvSpPr txBox="1"/>
          <p:nvPr/>
        </p:nvSpPr>
        <p:spPr>
          <a:xfrm>
            <a:off x="5943601" y="3897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1000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846E73-0AA5-ED4D-9ABB-391E79245420}"/>
              </a:ext>
            </a:extLst>
          </p:cNvPr>
          <p:cNvSpPr txBox="1"/>
          <p:nvPr/>
        </p:nvSpPr>
        <p:spPr>
          <a:xfrm>
            <a:off x="5943601" y="3657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1001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402FD4-A900-4F4F-B982-C3B32351E44A}"/>
              </a:ext>
            </a:extLst>
          </p:cNvPr>
          <p:cNvSpPr txBox="1"/>
          <p:nvPr/>
        </p:nvSpPr>
        <p:spPr>
          <a:xfrm>
            <a:off x="5943601" y="341733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1002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B69016E-EF6A-9E41-98FB-2D8C72118E44}"/>
              </a:ext>
            </a:extLst>
          </p:cNvPr>
          <p:cNvCxnSpPr/>
          <p:nvPr/>
        </p:nvCxnSpPr>
        <p:spPr bwMode="auto">
          <a:xfrm>
            <a:off x="6781800" y="4146987"/>
            <a:ext cx="1216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10AA0D7-B7BF-5146-94AB-045BEACBCC7F}"/>
              </a:ext>
            </a:extLst>
          </p:cNvPr>
          <p:cNvSpPr txBox="1"/>
          <p:nvPr/>
        </p:nvSpPr>
        <p:spPr>
          <a:xfrm rot="5400000">
            <a:off x="7167931" y="413003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756D2E-513F-D241-B92F-0008BDA6C638}"/>
              </a:ext>
            </a:extLst>
          </p:cNvPr>
          <p:cNvSpPr txBox="1"/>
          <p:nvPr/>
        </p:nvSpPr>
        <p:spPr>
          <a:xfrm>
            <a:off x="6530582" y="3852446"/>
            <a:ext cx="229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i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1307EBC-18B8-FD48-AB0F-7C902623FCD1}"/>
              </a:ext>
            </a:extLst>
          </p:cNvPr>
          <p:cNvSpPr txBox="1"/>
          <p:nvPr/>
        </p:nvSpPr>
        <p:spPr>
          <a:xfrm>
            <a:off x="6537726" y="3614737"/>
            <a:ext cx="229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1B8AF6E-B7A1-8D4A-887F-8874F2C85CBB}"/>
              </a:ext>
            </a:extLst>
          </p:cNvPr>
          <p:cNvSpPr txBox="1"/>
          <p:nvPr/>
        </p:nvSpPr>
        <p:spPr>
          <a:xfrm>
            <a:off x="6502007" y="339566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3C2220-54CB-0F4C-B359-53F947586D7C}"/>
              </a:ext>
            </a:extLst>
          </p:cNvPr>
          <p:cNvSpPr/>
          <p:nvPr/>
        </p:nvSpPr>
        <p:spPr bwMode="auto">
          <a:xfrm>
            <a:off x="8305800" y="2743200"/>
            <a:ext cx="1600200" cy="2209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CPU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9DBF6A-6463-334F-B3C9-647369DDECD8}"/>
              </a:ext>
            </a:extLst>
          </p:cNvPr>
          <p:cNvSpPr txBox="1"/>
          <p:nvPr/>
        </p:nvSpPr>
        <p:spPr>
          <a:xfrm>
            <a:off x="8686800" y="3962400"/>
            <a:ext cx="990600" cy="304800"/>
          </a:xfrm>
          <a:prstGeom prst="rect">
            <a:avLst/>
          </a:prstGeom>
          <a:solidFill>
            <a:srgbClr val="25C21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3A4252-E10A-9647-B7A7-FA676790C7E4}"/>
              </a:ext>
            </a:extLst>
          </p:cNvPr>
          <p:cNvSpPr txBox="1"/>
          <p:nvPr/>
        </p:nvSpPr>
        <p:spPr>
          <a:xfrm rot="16200000">
            <a:off x="5276888" y="3549113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local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410D5-EA99-054B-8E48-CA5C6048AC32}"/>
              </a:ext>
            </a:extLst>
          </p:cNvPr>
          <p:cNvSpPr txBox="1"/>
          <p:nvPr/>
        </p:nvSpPr>
        <p:spPr>
          <a:xfrm>
            <a:off x="8294591" y="39243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1CE5F7-C6B8-754B-9D1D-4E3DBEFEB963}"/>
              </a:ext>
            </a:extLst>
          </p:cNvPr>
          <p:cNvSpPr txBox="1"/>
          <p:nvPr/>
        </p:nvSpPr>
        <p:spPr>
          <a:xfrm>
            <a:off x="8686800" y="3657600"/>
            <a:ext cx="990600" cy="304800"/>
          </a:xfrm>
          <a:prstGeom prst="rect">
            <a:avLst/>
          </a:prstGeom>
          <a:solidFill>
            <a:srgbClr val="25C21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2B4E6-0149-BC4E-9F22-827A816D5C87}"/>
              </a:ext>
            </a:extLst>
          </p:cNvPr>
          <p:cNvSpPr txBox="1"/>
          <p:nvPr/>
        </p:nvSpPr>
        <p:spPr>
          <a:xfrm>
            <a:off x="6934202" y="33981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3156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E3CF65-455F-9345-BEFD-0409BACF7D5E}"/>
              </a:ext>
            </a:extLst>
          </p:cNvPr>
          <p:cNvSpPr txBox="1"/>
          <p:nvPr/>
        </p:nvSpPr>
        <p:spPr>
          <a:xfrm>
            <a:off x="8294591" y="3657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8E086-31C4-E248-9150-3F7C7F617F06}"/>
              </a:ext>
            </a:extLst>
          </p:cNvPr>
          <p:cNvSpPr txBox="1"/>
          <p:nvPr/>
        </p:nvSpPr>
        <p:spPr>
          <a:xfrm>
            <a:off x="13095767" y="237106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E5AD09-621F-AD42-9D2B-483B8E79FAA2}"/>
              </a:ext>
            </a:extLst>
          </p:cNvPr>
          <p:cNvSpPr txBox="1"/>
          <p:nvPr/>
        </p:nvSpPr>
        <p:spPr>
          <a:xfrm>
            <a:off x="8787811" y="361433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3156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E84197-0AB2-2945-9B36-0EF6BD4AB153}"/>
              </a:ext>
            </a:extLst>
          </p:cNvPr>
          <p:cNvSpPr txBox="1"/>
          <p:nvPr/>
        </p:nvSpPr>
        <p:spPr>
          <a:xfrm>
            <a:off x="8641492" y="3982995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220071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4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76200"/>
            <a:ext cx="8763000" cy="1143000"/>
          </a:xfrm>
        </p:spPr>
        <p:txBody>
          <a:bodyPr/>
          <a:lstStyle/>
          <a:p>
            <a:r>
              <a:rPr lang="en-US" dirty="0"/>
              <a:t>Usage Example: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838201"/>
            <a:ext cx="828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LDR		DR, BR, offset	// DR &lt;- M [BR + offset]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9499163-0F4C-1149-B851-1FDA384039DB}"/>
              </a:ext>
            </a:extLst>
          </p:cNvPr>
          <p:cNvSpPr txBox="1"/>
          <p:nvPr/>
        </p:nvSpPr>
        <p:spPr>
          <a:xfrm>
            <a:off x="1676400" y="4842808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FF0000"/>
                </a:solidFill>
              </a:rPr>
              <a:t>Assembler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BR</a:t>
            </a:r>
            <a:r>
              <a:rPr lang="en-US" sz="2000" dirty="0">
                <a:solidFill>
                  <a:srgbClr val="FF0000"/>
                </a:solidFill>
              </a:rPr>
              <a:t>: address of structure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Offset</a:t>
            </a:r>
            <a:r>
              <a:rPr lang="en-US" sz="2000" dirty="0">
                <a:solidFill>
                  <a:srgbClr val="FF0000"/>
                </a:solidFill>
              </a:rPr>
              <a:t>: specifies field (a:0;  next:1)</a:t>
            </a:r>
          </a:p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// Assume R1 holds address of p</a:t>
            </a:r>
          </a:p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LDR R1,R1,#0     // R1&lt;-p</a:t>
            </a:r>
          </a:p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LDR R2,R1,#1     // R2&lt;-p-&gt;next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4FDD01E-F301-1249-8AFC-A593AD7D3C76}"/>
              </a:ext>
            </a:extLst>
          </p:cNvPr>
          <p:cNvSpPr txBox="1"/>
          <p:nvPr/>
        </p:nvSpPr>
        <p:spPr>
          <a:xfrm>
            <a:off x="1524000" y="1600201"/>
            <a:ext cx="5105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C Code: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struct node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a;</a:t>
            </a:r>
          </a:p>
          <a:p>
            <a:r>
              <a:rPr lang="en-US" sz="2000" dirty="0">
                <a:latin typeface="Courier" pitchFamily="2" charset="0"/>
              </a:rPr>
              <a:t>  struct node *next;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struct node *p;</a:t>
            </a:r>
          </a:p>
          <a:p>
            <a:r>
              <a:rPr lang="en-US" sz="2000" dirty="0">
                <a:latin typeface="Courier" pitchFamily="2" charset="0"/>
              </a:rPr>
              <a:t>p=(struct node *) </a:t>
            </a:r>
          </a:p>
          <a:p>
            <a:r>
              <a:rPr lang="en-US" sz="2000" dirty="0">
                <a:latin typeface="Courier" pitchFamily="2" charset="0"/>
              </a:rPr>
              <a:t>    malloc(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(struct node));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...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p-&gt;next </a:t>
            </a:r>
            <a:r>
              <a:rPr lang="en-US" sz="2000" dirty="0">
                <a:latin typeface="Courier" pitchFamily="2" charset="0"/>
              </a:rPr>
              <a:t>...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8717DA2-8462-AA40-9CBD-18FD93A7195F}"/>
              </a:ext>
            </a:extLst>
          </p:cNvPr>
          <p:cNvSpPr/>
          <p:nvPr/>
        </p:nvSpPr>
        <p:spPr bwMode="auto">
          <a:xfrm>
            <a:off x="7258998" y="1942321"/>
            <a:ext cx="1216026" cy="2286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0B0259D-8B27-0A4D-91E7-292CBF6DC4CD}"/>
              </a:ext>
            </a:extLst>
          </p:cNvPr>
          <p:cNvCxnSpPr/>
          <p:nvPr/>
        </p:nvCxnSpPr>
        <p:spPr bwMode="auto">
          <a:xfrm>
            <a:off x="7258998" y="2846045"/>
            <a:ext cx="1216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AF9E985-DA71-0644-903B-B4A7D668723E}"/>
              </a:ext>
            </a:extLst>
          </p:cNvPr>
          <p:cNvSpPr txBox="1"/>
          <p:nvPr/>
        </p:nvSpPr>
        <p:spPr>
          <a:xfrm rot="5400000">
            <a:off x="7651284" y="182367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76F5DB7-FB95-AE40-B5AE-83134205F740}"/>
              </a:ext>
            </a:extLst>
          </p:cNvPr>
          <p:cNvCxnSpPr/>
          <p:nvPr/>
        </p:nvCxnSpPr>
        <p:spPr bwMode="auto">
          <a:xfrm>
            <a:off x="7258998" y="2617445"/>
            <a:ext cx="1216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EE1F916-8985-F74E-929B-10C944FA256D}"/>
              </a:ext>
            </a:extLst>
          </p:cNvPr>
          <p:cNvCxnSpPr/>
          <p:nvPr/>
        </p:nvCxnSpPr>
        <p:spPr bwMode="auto">
          <a:xfrm>
            <a:off x="7258998" y="2388845"/>
            <a:ext cx="1216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4CE09DAB-12CA-0D4A-8B19-7AB227EC750F}"/>
              </a:ext>
            </a:extLst>
          </p:cNvPr>
          <p:cNvSpPr txBox="1"/>
          <p:nvPr/>
        </p:nvSpPr>
        <p:spPr>
          <a:xfrm>
            <a:off x="6574148" y="3935189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0000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ED8A6E8-2453-B944-8EA8-9F10B15F1B39}"/>
              </a:ext>
            </a:extLst>
          </p:cNvPr>
          <p:cNvSpPr txBox="1"/>
          <p:nvPr/>
        </p:nvSpPr>
        <p:spPr>
          <a:xfrm>
            <a:off x="6574148" y="1866121"/>
            <a:ext cx="74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FFFF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E3A316-C975-AF4F-A428-F010F45E5016}"/>
              </a:ext>
            </a:extLst>
          </p:cNvPr>
          <p:cNvSpPr txBox="1"/>
          <p:nvPr/>
        </p:nvSpPr>
        <p:spPr>
          <a:xfrm>
            <a:off x="6269349" y="3352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1000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941984-936C-E94B-8629-EF6EFA595D8A}"/>
              </a:ext>
            </a:extLst>
          </p:cNvPr>
          <p:cNvSpPr txBox="1"/>
          <p:nvPr/>
        </p:nvSpPr>
        <p:spPr>
          <a:xfrm>
            <a:off x="6269349" y="2590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0D918D-9A8B-384B-B8C8-F20E4D769912}"/>
              </a:ext>
            </a:extLst>
          </p:cNvPr>
          <p:cNvSpPr txBox="1"/>
          <p:nvPr/>
        </p:nvSpPr>
        <p:spPr>
          <a:xfrm>
            <a:off x="6269349" y="23622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2001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8735945-1413-F740-860B-08842372B0E9}"/>
              </a:ext>
            </a:extLst>
          </p:cNvPr>
          <p:cNvCxnSpPr/>
          <p:nvPr/>
        </p:nvCxnSpPr>
        <p:spPr bwMode="auto">
          <a:xfrm>
            <a:off x="7255824" y="3650908"/>
            <a:ext cx="1216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5C1F107A-629E-264D-BA33-F63E73BB55E3}"/>
              </a:ext>
            </a:extLst>
          </p:cNvPr>
          <p:cNvSpPr txBox="1"/>
          <p:nvPr/>
        </p:nvSpPr>
        <p:spPr>
          <a:xfrm rot="5400000">
            <a:off x="7669946" y="36670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5A00D52-1AA4-054A-9F9A-26115DC3A6A0}"/>
              </a:ext>
            </a:extLst>
          </p:cNvPr>
          <p:cNvSpPr txBox="1"/>
          <p:nvPr/>
        </p:nvSpPr>
        <p:spPr>
          <a:xfrm>
            <a:off x="7024340" y="335636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DFFBF1C-3A22-8F47-AB45-DDD1A4C75692}"/>
              </a:ext>
            </a:extLst>
          </p:cNvPr>
          <p:cNvSpPr txBox="1"/>
          <p:nvPr/>
        </p:nvSpPr>
        <p:spPr>
          <a:xfrm>
            <a:off x="7024340" y="254239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06B8300-DA32-944C-8428-E2F1C33AFE32}"/>
              </a:ext>
            </a:extLst>
          </p:cNvPr>
          <p:cNvSpPr txBox="1"/>
          <p:nvPr/>
        </p:nvSpPr>
        <p:spPr>
          <a:xfrm>
            <a:off x="6750228" y="2323321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next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C5D77A6-F598-A44B-9432-65FE6E7040A3}"/>
              </a:ext>
            </a:extLst>
          </p:cNvPr>
          <p:cNvCxnSpPr/>
          <p:nvPr/>
        </p:nvCxnSpPr>
        <p:spPr bwMode="auto">
          <a:xfrm>
            <a:off x="7246620" y="3419219"/>
            <a:ext cx="1216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4C0937E7-AEA3-A54B-AB70-1D924BE20CCE}"/>
              </a:ext>
            </a:extLst>
          </p:cNvPr>
          <p:cNvSpPr txBox="1"/>
          <p:nvPr/>
        </p:nvSpPr>
        <p:spPr>
          <a:xfrm rot="5400000">
            <a:off x="7673056" y="279311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07B9EB-7E6D-EE44-A0E5-23BC17DDA337}"/>
              </a:ext>
            </a:extLst>
          </p:cNvPr>
          <p:cNvSpPr/>
          <p:nvPr/>
        </p:nvSpPr>
        <p:spPr bwMode="auto">
          <a:xfrm>
            <a:off x="8923020" y="1981200"/>
            <a:ext cx="1600200" cy="2209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CPU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607286-2C2E-7145-81CF-2C9C4871A982}"/>
              </a:ext>
            </a:extLst>
          </p:cNvPr>
          <p:cNvSpPr txBox="1"/>
          <p:nvPr/>
        </p:nvSpPr>
        <p:spPr>
          <a:xfrm>
            <a:off x="9304020" y="3200400"/>
            <a:ext cx="990600" cy="304800"/>
          </a:xfrm>
          <a:prstGeom prst="rect">
            <a:avLst/>
          </a:prstGeom>
          <a:solidFill>
            <a:srgbClr val="25C21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7C2FCC-59E4-4C41-9D89-8802F5DDC6EC}"/>
              </a:ext>
            </a:extLst>
          </p:cNvPr>
          <p:cNvSpPr txBox="1"/>
          <p:nvPr/>
        </p:nvSpPr>
        <p:spPr>
          <a:xfrm>
            <a:off x="8911811" y="31623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5D19FD-BEA9-B243-B794-F2B8C9639334}"/>
              </a:ext>
            </a:extLst>
          </p:cNvPr>
          <p:cNvSpPr txBox="1"/>
          <p:nvPr/>
        </p:nvSpPr>
        <p:spPr>
          <a:xfrm>
            <a:off x="9304020" y="2895600"/>
            <a:ext cx="990600" cy="304800"/>
          </a:xfrm>
          <a:prstGeom prst="rect">
            <a:avLst/>
          </a:prstGeom>
          <a:solidFill>
            <a:srgbClr val="25C21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674E46-0DD9-0148-9A50-D2A2AC18D56A}"/>
              </a:ext>
            </a:extLst>
          </p:cNvPr>
          <p:cNvSpPr txBox="1"/>
          <p:nvPr/>
        </p:nvSpPr>
        <p:spPr>
          <a:xfrm>
            <a:off x="8911811" y="2895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ABEE90-2297-EE4C-A08D-64C8EFA99407}"/>
              </a:ext>
            </a:extLst>
          </p:cNvPr>
          <p:cNvSpPr txBox="1"/>
          <p:nvPr/>
        </p:nvSpPr>
        <p:spPr>
          <a:xfrm>
            <a:off x="9258712" y="3220995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DA690C-CFDE-6E4B-AE82-AEC9485F27E5}"/>
              </a:ext>
            </a:extLst>
          </p:cNvPr>
          <p:cNvSpPr txBox="1"/>
          <p:nvPr/>
        </p:nvSpPr>
        <p:spPr>
          <a:xfrm>
            <a:off x="7333118" y="3396049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CBBEF6-2350-494A-8AA7-66144B49210C}"/>
              </a:ext>
            </a:extLst>
          </p:cNvPr>
          <p:cNvSpPr txBox="1"/>
          <p:nvPr/>
        </p:nvSpPr>
        <p:spPr>
          <a:xfrm>
            <a:off x="7322820" y="23622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5000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6FFAF-0AC1-8049-BF67-C582F974924E}"/>
              </a:ext>
            </a:extLst>
          </p:cNvPr>
          <p:cNvGrpSpPr/>
          <p:nvPr/>
        </p:nvGrpSpPr>
        <p:grpSpPr>
          <a:xfrm>
            <a:off x="9380220" y="3276600"/>
            <a:ext cx="1295400" cy="533400"/>
            <a:chOff x="7620000" y="3962400"/>
            <a:chExt cx="1295400" cy="53340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4B9131-6AE2-F041-BBDD-B854A2761C8B}"/>
                </a:ext>
              </a:extLst>
            </p:cNvPr>
            <p:cNvSpPr txBox="1"/>
            <p:nvPr/>
          </p:nvSpPr>
          <p:spPr>
            <a:xfrm>
              <a:off x="7924800" y="4191000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2000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A44D11D-6FBF-6A41-84C6-C6DA1416CD38}"/>
                </a:ext>
              </a:extLst>
            </p:cNvPr>
            <p:cNvGrpSpPr/>
            <p:nvPr/>
          </p:nvGrpSpPr>
          <p:grpSpPr>
            <a:xfrm>
              <a:off x="7620000" y="3962400"/>
              <a:ext cx="685800" cy="228600"/>
              <a:chOff x="7467600" y="5410200"/>
              <a:chExt cx="685800" cy="22860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37E780A-E772-7243-88E0-22F632A67331}"/>
                  </a:ext>
                </a:extLst>
              </p:cNvPr>
              <p:cNvCxnSpPr/>
              <p:nvPr/>
            </p:nvCxnSpPr>
            <p:spPr bwMode="auto">
              <a:xfrm>
                <a:off x="7467600" y="5410200"/>
                <a:ext cx="685800" cy="22860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9EE82C8-CB03-AC4A-9409-111EBEA86C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467600" y="5410200"/>
                <a:ext cx="685800" cy="22860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9" name="Left Arrow 8">
            <a:extLst>
              <a:ext uri="{FF2B5EF4-FFF2-40B4-BE49-F238E27FC236}">
                <a16:creationId xmlns:a16="http://schemas.microsoft.com/office/drawing/2014/main" id="{A7667928-65E8-244D-B482-2B3A07ABD353}"/>
              </a:ext>
            </a:extLst>
          </p:cNvPr>
          <p:cNvSpPr/>
          <p:nvPr/>
        </p:nvSpPr>
        <p:spPr bwMode="auto">
          <a:xfrm>
            <a:off x="6705600" y="6096000"/>
            <a:ext cx="990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B34D66F-FC39-524E-AB5F-2B3998A0129B}"/>
              </a:ext>
            </a:extLst>
          </p:cNvPr>
          <p:cNvSpPr txBox="1"/>
          <p:nvPr/>
        </p:nvSpPr>
        <p:spPr>
          <a:xfrm>
            <a:off x="9405031" y="285233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5000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37CC7E7-0B46-AC4B-BDDE-00D27E512B41}"/>
              </a:ext>
            </a:extLst>
          </p:cNvPr>
          <p:cNvGrpSpPr/>
          <p:nvPr/>
        </p:nvGrpSpPr>
        <p:grpSpPr>
          <a:xfrm>
            <a:off x="6553200" y="5791200"/>
            <a:ext cx="1295400" cy="1066800"/>
            <a:chOff x="5181600" y="5791200"/>
            <a:chExt cx="1295400" cy="10668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B5FD778-76A0-964A-89B7-3257F7F31194}"/>
                </a:ext>
              </a:extLst>
            </p:cNvPr>
            <p:cNvSpPr/>
            <p:nvPr/>
          </p:nvSpPr>
          <p:spPr bwMode="auto">
            <a:xfrm>
              <a:off x="5181600" y="5791200"/>
              <a:ext cx="1295400" cy="1066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9" name="Left Arrow 78">
              <a:extLst>
                <a:ext uri="{FF2B5EF4-FFF2-40B4-BE49-F238E27FC236}">
                  <a16:creationId xmlns:a16="http://schemas.microsoft.com/office/drawing/2014/main" id="{F986AF35-4E98-E54B-AD1E-12E0A2921F1E}"/>
                </a:ext>
              </a:extLst>
            </p:cNvPr>
            <p:cNvSpPr/>
            <p:nvPr/>
          </p:nvSpPr>
          <p:spPr bwMode="auto">
            <a:xfrm>
              <a:off x="5334000" y="6400800"/>
              <a:ext cx="990600" cy="3048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519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76200"/>
            <a:ext cx="8763000" cy="1143000"/>
          </a:xfrm>
        </p:spPr>
        <p:txBody>
          <a:bodyPr/>
          <a:lstStyle/>
          <a:p>
            <a:r>
              <a:rPr lang="en-US" dirty="0"/>
              <a:t>Usage Example: Arrays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838201"/>
            <a:ext cx="828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LDR		DR, BR, offset	// DR &lt;- M [BR + offset]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4FDD01E-F301-1249-8AFC-A593AD7D3C76}"/>
              </a:ext>
            </a:extLst>
          </p:cNvPr>
          <p:cNvSpPr txBox="1"/>
          <p:nvPr/>
        </p:nvSpPr>
        <p:spPr>
          <a:xfrm>
            <a:off x="1676400" y="1905000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C Code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*A;    // A is a pointer!</a:t>
            </a:r>
          </a:p>
          <a:p>
            <a:r>
              <a:rPr lang="en-US" sz="2000" dirty="0">
                <a:latin typeface="Courier" pitchFamily="2" charset="0"/>
              </a:rPr>
              <a:t>A=(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*)malloc(3*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));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A[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] </a:t>
            </a:r>
            <a:r>
              <a:rPr lang="en-US" sz="2000" dirty="0">
                <a:latin typeface="Courier" pitchFamily="2" charset="0"/>
              </a:rPr>
              <a:t>...</a:t>
            </a:r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8717DA2-8462-AA40-9CBD-18FD93A7195F}"/>
              </a:ext>
            </a:extLst>
          </p:cNvPr>
          <p:cNvSpPr/>
          <p:nvPr/>
        </p:nvSpPr>
        <p:spPr bwMode="auto">
          <a:xfrm>
            <a:off x="7533646" y="2362200"/>
            <a:ext cx="1216026" cy="2743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0B0259D-8B27-0A4D-91E7-292CBF6DC4CD}"/>
              </a:ext>
            </a:extLst>
          </p:cNvPr>
          <p:cNvCxnSpPr/>
          <p:nvPr/>
        </p:nvCxnSpPr>
        <p:spPr bwMode="auto">
          <a:xfrm>
            <a:off x="7533646" y="3723124"/>
            <a:ext cx="1216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AF9E985-DA71-0644-903B-B4A7D668723E}"/>
              </a:ext>
            </a:extLst>
          </p:cNvPr>
          <p:cNvSpPr txBox="1"/>
          <p:nvPr/>
        </p:nvSpPr>
        <p:spPr>
          <a:xfrm rot="5400000">
            <a:off x="7925932" y="228087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76F5DB7-FB95-AE40-B5AE-83134205F740}"/>
              </a:ext>
            </a:extLst>
          </p:cNvPr>
          <p:cNvCxnSpPr/>
          <p:nvPr/>
        </p:nvCxnSpPr>
        <p:spPr bwMode="auto">
          <a:xfrm>
            <a:off x="7533646" y="3494524"/>
            <a:ext cx="1216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EE1F916-8985-F74E-929B-10C944FA256D}"/>
              </a:ext>
            </a:extLst>
          </p:cNvPr>
          <p:cNvCxnSpPr/>
          <p:nvPr/>
        </p:nvCxnSpPr>
        <p:spPr bwMode="auto">
          <a:xfrm>
            <a:off x="7533646" y="3265924"/>
            <a:ext cx="1216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4CE09DAB-12CA-0D4A-8B19-7AB227EC750F}"/>
              </a:ext>
            </a:extLst>
          </p:cNvPr>
          <p:cNvSpPr txBox="1"/>
          <p:nvPr/>
        </p:nvSpPr>
        <p:spPr>
          <a:xfrm>
            <a:off x="6795128" y="48006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0000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ED8A6E8-2453-B944-8EA8-9F10B15F1B39}"/>
              </a:ext>
            </a:extLst>
          </p:cNvPr>
          <p:cNvSpPr txBox="1"/>
          <p:nvPr/>
        </p:nvSpPr>
        <p:spPr>
          <a:xfrm>
            <a:off x="6795128" y="2286000"/>
            <a:ext cx="74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FFFF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4E0C05-EE6D-2244-86A9-A5346B18D62E}"/>
              </a:ext>
            </a:extLst>
          </p:cNvPr>
          <p:cNvSpPr txBox="1"/>
          <p:nvPr/>
        </p:nvSpPr>
        <p:spPr>
          <a:xfrm>
            <a:off x="6477001" y="4278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1000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8735945-1413-F740-860B-08842372B0E9}"/>
              </a:ext>
            </a:extLst>
          </p:cNvPr>
          <p:cNvCxnSpPr/>
          <p:nvPr/>
        </p:nvCxnSpPr>
        <p:spPr bwMode="auto">
          <a:xfrm>
            <a:off x="7530472" y="4527987"/>
            <a:ext cx="1216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5C1F107A-629E-264D-BA33-F63E73BB55E3}"/>
              </a:ext>
            </a:extLst>
          </p:cNvPr>
          <p:cNvSpPr txBox="1"/>
          <p:nvPr/>
        </p:nvSpPr>
        <p:spPr>
          <a:xfrm rot="5400000">
            <a:off x="7944594" y="454415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5A00D52-1AA4-054A-9F9A-26115DC3A6A0}"/>
              </a:ext>
            </a:extLst>
          </p:cNvPr>
          <p:cNvSpPr txBox="1"/>
          <p:nvPr/>
        </p:nvSpPr>
        <p:spPr>
          <a:xfrm>
            <a:off x="7276546" y="423344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DFFBF1C-3A22-8F47-AB45-DDD1A4C75692}"/>
              </a:ext>
            </a:extLst>
          </p:cNvPr>
          <p:cNvSpPr txBox="1"/>
          <p:nvPr/>
        </p:nvSpPr>
        <p:spPr>
          <a:xfrm>
            <a:off x="6987868" y="3419474"/>
            <a:ext cx="550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A[0]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06B8300-DA32-944C-8428-E2F1C33AFE32}"/>
              </a:ext>
            </a:extLst>
          </p:cNvPr>
          <p:cNvSpPr txBox="1"/>
          <p:nvPr/>
        </p:nvSpPr>
        <p:spPr>
          <a:xfrm>
            <a:off x="6987868" y="3200400"/>
            <a:ext cx="550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A[1]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C5D77A6-F598-A44B-9432-65FE6E7040A3}"/>
              </a:ext>
            </a:extLst>
          </p:cNvPr>
          <p:cNvCxnSpPr/>
          <p:nvPr/>
        </p:nvCxnSpPr>
        <p:spPr bwMode="auto">
          <a:xfrm>
            <a:off x="7521268" y="4296298"/>
            <a:ext cx="1216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4C0937E7-AEA3-A54B-AB70-1D924BE20CCE}"/>
              </a:ext>
            </a:extLst>
          </p:cNvPr>
          <p:cNvSpPr txBox="1"/>
          <p:nvPr/>
        </p:nvSpPr>
        <p:spPr>
          <a:xfrm rot="5400000">
            <a:off x="7947704" y="367019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6B4496-214C-4A4D-9C43-C830C503A5F6}"/>
              </a:ext>
            </a:extLst>
          </p:cNvPr>
          <p:cNvCxnSpPr/>
          <p:nvPr/>
        </p:nvCxnSpPr>
        <p:spPr bwMode="auto">
          <a:xfrm>
            <a:off x="7521268" y="3048000"/>
            <a:ext cx="1216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5B6373-CA6F-CD4E-81B2-CFA18C12AD70}"/>
              </a:ext>
            </a:extLst>
          </p:cNvPr>
          <p:cNvSpPr txBox="1"/>
          <p:nvPr/>
        </p:nvSpPr>
        <p:spPr>
          <a:xfrm>
            <a:off x="6987868" y="2971800"/>
            <a:ext cx="550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A[2]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C6801-F5A7-7A4B-8B58-8780E37ED9FD}"/>
              </a:ext>
            </a:extLst>
          </p:cNvPr>
          <p:cNvSpPr txBox="1"/>
          <p:nvPr/>
        </p:nvSpPr>
        <p:spPr>
          <a:xfrm>
            <a:off x="1676400" y="3929063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FF0000"/>
                </a:solidFill>
              </a:rPr>
              <a:t>Assembler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BR</a:t>
            </a:r>
            <a:r>
              <a:rPr lang="en-US" sz="2000" dirty="0">
                <a:solidFill>
                  <a:srgbClr val="FF0000"/>
                </a:solidFill>
              </a:rPr>
              <a:t>: compute address of data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Offset</a:t>
            </a:r>
            <a:r>
              <a:rPr lang="en-US" sz="2000" dirty="0">
                <a:solidFill>
                  <a:srgbClr val="FF0000"/>
                </a:solidFill>
              </a:rPr>
              <a:t>: 0 </a:t>
            </a:r>
            <a:r>
              <a:rPr lang="en-US" sz="2000" i="1" dirty="0">
                <a:solidFill>
                  <a:srgbClr val="FF0000"/>
                </a:solidFill>
              </a:rPr>
              <a:t>(offset from BR depends on index)</a:t>
            </a:r>
          </a:p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// Assume R1 holds address of A</a:t>
            </a:r>
          </a:p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// Assume R2 holds value of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i</a:t>
            </a:r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// Compute address of A[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] in R1</a:t>
            </a:r>
          </a:p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LDR R1,R1,#0  // R1&lt;-A (address of (A[0])</a:t>
            </a:r>
          </a:p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ADD R1,R1,R2  // R1&lt;-address of A[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]</a:t>
            </a:r>
          </a:p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LDR R3,R1,#0  // R3&lt;-A[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76CF56-E201-CD47-9D09-5CA3AF92A8B2}"/>
              </a:ext>
            </a:extLst>
          </p:cNvPr>
          <p:cNvSpPr/>
          <p:nvPr/>
        </p:nvSpPr>
        <p:spPr bwMode="auto">
          <a:xfrm>
            <a:off x="8978272" y="2667000"/>
            <a:ext cx="1600200" cy="2209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CPU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B8AF36-3877-074F-837E-8D627263235D}"/>
              </a:ext>
            </a:extLst>
          </p:cNvPr>
          <p:cNvSpPr txBox="1"/>
          <p:nvPr/>
        </p:nvSpPr>
        <p:spPr>
          <a:xfrm>
            <a:off x="9359272" y="3886200"/>
            <a:ext cx="990600" cy="304800"/>
          </a:xfrm>
          <a:prstGeom prst="rect">
            <a:avLst/>
          </a:prstGeom>
          <a:solidFill>
            <a:srgbClr val="25C21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F6C295-EF7B-A14A-87C8-616CEF9DF7F8}"/>
              </a:ext>
            </a:extLst>
          </p:cNvPr>
          <p:cNvSpPr txBox="1"/>
          <p:nvPr/>
        </p:nvSpPr>
        <p:spPr>
          <a:xfrm>
            <a:off x="8967063" y="38481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802A81-CA34-AD43-B71A-2408D279FEDB}"/>
              </a:ext>
            </a:extLst>
          </p:cNvPr>
          <p:cNvSpPr txBox="1"/>
          <p:nvPr/>
        </p:nvSpPr>
        <p:spPr>
          <a:xfrm>
            <a:off x="9359272" y="3581400"/>
            <a:ext cx="990600" cy="304800"/>
          </a:xfrm>
          <a:prstGeom prst="rect">
            <a:avLst/>
          </a:prstGeom>
          <a:solidFill>
            <a:srgbClr val="25C21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AD3C27-4EE1-5741-A0D2-9338C50FF568}"/>
              </a:ext>
            </a:extLst>
          </p:cNvPr>
          <p:cNvSpPr txBox="1"/>
          <p:nvPr/>
        </p:nvSpPr>
        <p:spPr>
          <a:xfrm>
            <a:off x="8967063" y="3581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4285C5-93AD-7F4F-A967-A4FD0C085EF4}"/>
              </a:ext>
            </a:extLst>
          </p:cNvPr>
          <p:cNvSpPr txBox="1"/>
          <p:nvPr/>
        </p:nvSpPr>
        <p:spPr>
          <a:xfrm>
            <a:off x="9313964" y="3906795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837BB3-7E60-8B45-9D7D-2721C1AF8D02}"/>
              </a:ext>
            </a:extLst>
          </p:cNvPr>
          <p:cNvSpPr txBox="1"/>
          <p:nvPr/>
        </p:nvSpPr>
        <p:spPr>
          <a:xfrm>
            <a:off x="9664072" y="35381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AEE57B-36B9-214B-9FC7-003D40C82302}"/>
              </a:ext>
            </a:extLst>
          </p:cNvPr>
          <p:cNvSpPr txBox="1"/>
          <p:nvPr/>
        </p:nvSpPr>
        <p:spPr>
          <a:xfrm>
            <a:off x="6477001" y="34290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828300-B7AE-7249-9A25-922911B925BB}"/>
              </a:ext>
            </a:extLst>
          </p:cNvPr>
          <p:cNvSpPr txBox="1"/>
          <p:nvPr/>
        </p:nvSpPr>
        <p:spPr>
          <a:xfrm>
            <a:off x="6477001" y="32120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0C1FFD-E5A8-A641-9AFA-46821521FFDE}"/>
              </a:ext>
            </a:extLst>
          </p:cNvPr>
          <p:cNvSpPr txBox="1"/>
          <p:nvPr/>
        </p:nvSpPr>
        <p:spPr>
          <a:xfrm>
            <a:off x="6477001" y="299513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2002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3D0F19-E799-8C45-8BC4-FA1F96F78A5C}"/>
              </a:ext>
            </a:extLst>
          </p:cNvPr>
          <p:cNvSpPr txBox="1"/>
          <p:nvPr/>
        </p:nvSpPr>
        <p:spPr>
          <a:xfrm>
            <a:off x="7747244" y="4258159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</a:rPr>
              <a:t>2000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20F086-582D-3843-8520-9B477A2DFC15}"/>
              </a:ext>
            </a:extLst>
          </p:cNvPr>
          <p:cNvSpPr txBox="1"/>
          <p:nvPr/>
        </p:nvSpPr>
        <p:spPr>
          <a:xfrm>
            <a:off x="9359272" y="3276600"/>
            <a:ext cx="990600" cy="304800"/>
          </a:xfrm>
          <a:prstGeom prst="rect">
            <a:avLst/>
          </a:prstGeom>
          <a:solidFill>
            <a:srgbClr val="25C21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1164CA-CCBE-2F4A-8A73-0750ADDF2133}"/>
              </a:ext>
            </a:extLst>
          </p:cNvPr>
          <p:cNvSpPr txBox="1"/>
          <p:nvPr/>
        </p:nvSpPr>
        <p:spPr>
          <a:xfrm>
            <a:off x="8967063" y="3276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3012E3-7808-554B-ADF1-9A897A92CC31}"/>
              </a:ext>
            </a:extLst>
          </p:cNvPr>
          <p:cNvSpPr txBox="1"/>
          <p:nvPr/>
        </p:nvSpPr>
        <p:spPr>
          <a:xfrm>
            <a:off x="8007305" y="3200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444872" y="5571907"/>
            <a:ext cx="3747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in R1, R2, and R3 after executing each of these ops consecutively?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1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76200"/>
            <a:ext cx="8763000" cy="1143000"/>
          </a:xfrm>
        </p:spPr>
        <p:txBody>
          <a:bodyPr/>
          <a:lstStyle/>
          <a:p>
            <a:r>
              <a:rPr lang="en-US" dirty="0"/>
              <a:t>Usage Example: Arrays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838201"/>
            <a:ext cx="828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LDR		DR, BR, offset	// DR &lt;- M [BR + offset]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4FDD01E-F301-1249-8AFC-A593AD7D3C76}"/>
              </a:ext>
            </a:extLst>
          </p:cNvPr>
          <p:cNvSpPr txBox="1"/>
          <p:nvPr/>
        </p:nvSpPr>
        <p:spPr>
          <a:xfrm>
            <a:off x="1676400" y="1905000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C Code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*A;    // A is a pointer!</a:t>
            </a:r>
          </a:p>
          <a:p>
            <a:r>
              <a:rPr lang="en-US" sz="2000" dirty="0">
                <a:latin typeface="Courier" pitchFamily="2" charset="0"/>
              </a:rPr>
              <a:t>A=(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*)malloc(3*</a:t>
            </a:r>
            <a:r>
              <a:rPr lang="en-US" sz="2000" dirty="0" err="1">
                <a:latin typeface="Courier" pitchFamily="2" charset="0"/>
              </a:rPr>
              <a:t>sizeof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));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...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A[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] </a:t>
            </a:r>
            <a:r>
              <a:rPr lang="en-US" sz="2000" dirty="0">
                <a:latin typeface="Courier" pitchFamily="2" charset="0"/>
              </a:rPr>
              <a:t>...</a:t>
            </a:r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8717DA2-8462-AA40-9CBD-18FD93A7195F}"/>
              </a:ext>
            </a:extLst>
          </p:cNvPr>
          <p:cNvSpPr/>
          <p:nvPr/>
        </p:nvSpPr>
        <p:spPr bwMode="auto">
          <a:xfrm>
            <a:off x="7533646" y="2362200"/>
            <a:ext cx="1216026" cy="2743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0B0259D-8B27-0A4D-91E7-292CBF6DC4CD}"/>
              </a:ext>
            </a:extLst>
          </p:cNvPr>
          <p:cNvCxnSpPr/>
          <p:nvPr/>
        </p:nvCxnSpPr>
        <p:spPr bwMode="auto">
          <a:xfrm>
            <a:off x="7533646" y="3723124"/>
            <a:ext cx="1216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AF9E985-DA71-0644-903B-B4A7D668723E}"/>
              </a:ext>
            </a:extLst>
          </p:cNvPr>
          <p:cNvSpPr txBox="1"/>
          <p:nvPr/>
        </p:nvSpPr>
        <p:spPr>
          <a:xfrm rot="5400000">
            <a:off x="7925932" y="228087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76F5DB7-FB95-AE40-B5AE-83134205F740}"/>
              </a:ext>
            </a:extLst>
          </p:cNvPr>
          <p:cNvCxnSpPr/>
          <p:nvPr/>
        </p:nvCxnSpPr>
        <p:spPr bwMode="auto">
          <a:xfrm>
            <a:off x="7533646" y="3494524"/>
            <a:ext cx="1216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EE1F916-8985-F74E-929B-10C944FA256D}"/>
              </a:ext>
            </a:extLst>
          </p:cNvPr>
          <p:cNvCxnSpPr/>
          <p:nvPr/>
        </p:nvCxnSpPr>
        <p:spPr bwMode="auto">
          <a:xfrm>
            <a:off x="7533646" y="3265924"/>
            <a:ext cx="1216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4CE09DAB-12CA-0D4A-8B19-7AB227EC750F}"/>
              </a:ext>
            </a:extLst>
          </p:cNvPr>
          <p:cNvSpPr txBox="1"/>
          <p:nvPr/>
        </p:nvSpPr>
        <p:spPr>
          <a:xfrm>
            <a:off x="6795128" y="48006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0000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ED8A6E8-2453-B944-8EA8-9F10B15F1B39}"/>
              </a:ext>
            </a:extLst>
          </p:cNvPr>
          <p:cNvSpPr txBox="1"/>
          <p:nvPr/>
        </p:nvSpPr>
        <p:spPr>
          <a:xfrm>
            <a:off x="6795128" y="2286000"/>
            <a:ext cx="74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FFFF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4E0C05-EE6D-2244-86A9-A5346B18D62E}"/>
              </a:ext>
            </a:extLst>
          </p:cNvPr>
          <p:cNvSpPr txBox="1"/>
          <p:nvPr/>
        </p:nvSpPr>
        <p:spPr>
          <a:xfrm>
            <a:off x="6477001" y="4278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1000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8735945-1413-F740-860B-08842372B0E9}"/>
              </a:ext>
            </a:extLst>
          </p:cNvPr>
          <p:cNvCxnSpPr/>
          <p:nvPr/>
        </p:nvCxnSpPr>
        <p:spPr bwMode="auto">
          <a:xfrm>
            <a:off x="7530472" y="4527987"/>
            <a:ext cx="1216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5C1F107A-629E-264D-BA33-F63E73BB55E3}"/>
              </a:ext>
            </a:extLst>
          </p:cNvPr>
          <p:cNvSpPr txBox="1"/>
          <p:nvPr/>
        </p:nvSpPr>
        <p:spPr>
          <a:xfrm rot="5400000">
            <a:off x="7944594" y="454415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5A00D52-1AA4-054A-9F9A-26115DC3A6A0}"/>
              </a:ext>
            </a:extLst>
          </p:cNvPr>
          <p:cNvSpPr txBox="1"/>
          <p:nvPr/>
        </p:nvSpPr>
        <p:spPr>
          <a:xfrm>
            <a:off x="7276546" y="423344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DFFBF1C-3A22-8F47-AB45-DDD1A4C75692}"/>
              </a:ext>
            </a:extLst>
          </p:cNvPr>
          <p:cNvSpPr txBox="1"/>
          <p:nvPr/>
        </p:nvSpPr>
        <p:spPr>
          <a:xfrm>
            <a:off x="6987868" y="3419474"/>
            <a:ext cx="550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A[0]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06B8300-DA32-944C-8428-E2F1C33AFE32}"/>
              </a:ext>
            </a:extLst>
          </p:cNvPr>
          <p:cNvSpPr txBox="1"/>
          <p:nvPr/>
        </p:nvSpPr>
        <p:spPr>
          <a:xfrm>
            <a:off x="6987868" y="3200400"/>
            <a:ext cx="550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A[1]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C5D77A6-F598-A44B-9432-65FE6E7040A3}"/>
              </a:ext>
            </a:extLst>
          </p:cNvPr>
          <p:cNvCxnSpPr/>
          <p:nvPr/>
        </p:nvCxnSpPr>
        <p:spPr bwMode="auto">
          <a:xfrm>
            <a:off x="7521268" y="4296298"/>
            <a:ext cx="1216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4C0937E7-AEA3-A54B-AB70-1D924BE20CCE}"/>
              </a:ext>
            </a:extLst>
          </p:cNvPr>
          <p:cNvSpPr txBox="1"/>
          <p:nvPr/>
        </p:nvSpPr>
        <p:spPr>
          <a:xfrm rot="5400000">
            <a:off x="7947704" y="367019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6B4496-214C-4A4D-9C43-C830C503A5F6}"/>
              </a:ext>
            </a:extLst>
          </p:cNvPr>
          <p:cNvCxnSpPr/>
          <p:nvPr/>
        </p:nvCxnSpPr>
        <p:spPr bwMode="auto">
          <a:xfrm>
            <a:off x="7521268" y="3048000"/>
            <a:ext cx="1216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5B6373-CA6F-CD4E-81B2-CFA18C12AD70}"/>
              </a:ext>
            </a:extLst>
          </p:cNvPr>
          <p:cNvSpPr txBox="1"/>
          <p:nvPr/>
        </p:nvSpPr>
        <p:spPr>
          <a:xfrm>
            <a:off x="6987868" y="2971800"/>
            <a:ext cx="550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A[2]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C6801-F5A7-7A4B-8B58-8780E37ED9FD}"/>
              </a:ext>
            </a:extLst>
          </p:cNvPr>
          <p:cNvSpPr txBox="1"/>
          <p:nvPr/>
        </p:nvSpPr>
        <p:spPr>
          <a:xfrm>
            <a:off x="1676400" y="3929063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FF0000"/>
                </a:solidFill>
              </a:rPr>
              <a:t>Assembler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BR</a:t>
            </a:r>
            <a:r>
              <a:rPr lang="en-US" sz="2000" dirty="0">
                <a:solidFill>
                  <a:srgbClr val="FF0000"/>
                </a:solidFill>
              </a:rPr>
              <a:t>: compute address of data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Offset</a:t>
            </a:r>
            <a:r>
              <a:rPr lang="en-US" sz="2000" dirty="0">
                <a:solidFill>
                  <a:srgbClr val="FF0000"/>
                </a:solidFill>
              </a:rPr>
              <a:t>: 0 </a:t>
            </a:r>
            <a:r>
              <a:rPr lang="en-US" sz="2000" i="1" dirty="0">
                <a:solidFill>
                  <a:srgbClr val="FF0000"/>
                </a:solidFill>
              </a:rPr>
              <a:t>(offset from BR depends on index)</a:t>
            </a:r>
          </a:p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// Assume R1 holds address of A</a:t>
            </a:r>
          </a:p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// Assume R2 holds value of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i</a:t>
            </a:r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// Compute address of A[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] in R1</a:t>
            </a:r>
          </a:p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LDR R1,R1,#0  // R1&lt;-A (address of (A[0])</a:t>
            </a:r>
          </a:p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ADD R1,R1,R2  // R1&lt;-address of A[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]</a:t>
            </a:r>
          </a:p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LDR R3,R1,#0  // R3&lt;-A[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76CF56-E201-CD47-9D09-5CA3AF92A8B2}"/>
              </a:ext>
            </a:extLst>
          </p:cNvPr>
          <p:cNvSpPr/>
          <p:nvPr/>
        </p:nvSpPr>
        <p:spPr bwMode="auto">
          <a:xfrm>
            <a:off x="8978272" y="2667000"/>
            <a:ext cx="1600200" cy="2209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ea typeface="ＭＳ Ｐゴシック" charset="-128"/>
                <a:cs typeface="ＭＳ Ｐゴシック" charset="-128"/>
              </a:rPr>
              <a:t>CPU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B8AF36-3877-074F-837E-8D627263235D}"/>
              </a:ext>
            </a:extLst>
          </p:cNvPr>
          <p:cNvSpPr txBox="1"/>
          <p:nvPr/>
        </p:nvSpPr>
        <p:spPr>
          <a:xfrm>
            <a:off x="9359272" y="3886200"/>
            <a:ext cx="990600" cy="304800"/>
          </a:xfrm>
          <a:prstGeom prst="rect">
            <a:avLst/>
          </a:prstGeom>
          <a:solidFill>
            <a:srgbClr val="25C21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F6C295-EF7B-A14A-87C8-616CEF9DF7F8}"/>
              </a:ext>
            </a:extLst>
          </p:cNvPr>
          <p:cNvSpPr txBox="1"/>
          <p:nvPr/>
        </p:nvSpPr>
        <p:spPr>
          <a:xfrm>
            <a:off x="8967063" y="38481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802A81-CA34-AD43-B71A-2408D279FEDB}"/>
              </a:ext>
            </a:extLst>
          </p:cNvPr>
          <p:cNvSpPr txBox="1"/>
          <p:nvPr/>
        </p:nvSpPr>
        <p:spPr>
          <a:xfrm>
            <a:off x="9359272" y="3581400"/>
            <a:ext cx="990600" cy="304800"/>
          </a:xfrm>
          <a:prstGeom prst="rect">
            <a:avLst/>
          </a:prstGeom>
          <a:solidFill>
            <a:srgbClr val="25C21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AD3C27-4EE1-5741-A0D2-9338C50FF568}"/>
              </a:ext>
            </a:extLst>
          </p:cNvPr>
          <p:cNvSpPr txBox="1"/>
          <p:nvPr/>
        </p:nvSpPr>
        <p:spPr>
          <a:xfrm>
            <a:off x="8967063" y="3581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4285C5-93AD-7F4F-A967-A4FD0C085EF4}"/>
              </a:ext>
            </a:extLst>
          </p:cNvPr>
          <p:cNvSpPr txBox="1"/>
          <p:nvPr/>
        </p:nvSpPr>
        <p:spPr>
          <a:xfrm>
            <a:off x="9313964" y="3906795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1000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EDFFF3C-01FA-8347-AF46-CCC2D53842CB}"/>
              </a:ext>
            </a:extLst>
          </p:cNvPr>
          <p:cNvGrpSpPr/>
          <p:nvPr/>
        </p:nvGrpSpPr>
        <p:grpSpPr>
          <a:xfrm>
            <a:off x="9435472" y="3962400"/>
            <a:ext cx="1295400" cy="533400"/>
            <a:chOff x="7620000" y="3962400"/>
            <a:chExt cx="1295400" cy="53340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F675AF-2DE7-A54B-A8AF-4F9CA4F5648D}"/>
                </a:ext>
              </a:extLst>
            </p:cNvPr>
            <p:cNvSpPr txBox="1"/>
            <p:nvPr/>
          </p:nvSpPr>
          <p:spPr>
            <a:xfrm>
              <a:off x="7924800" y="4191000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2000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672E813-F5B3-4A44-983A-6910D4567B94}"/>
                </a:ext>
              </a:extLst>
            </p:cNvPr>
            <p:cNvGrpSpPr/>
            <p:nvPr/>
          </p:nvGrpSpPr>
          <p:grpSpPr>
            <a:xfrm>
              <a:off x="7620000" y="3962400"/>
              <a:ext cx="685800" cy="228600"/>
              <a:chOff x="7467600" y="5410200"/>
              <a:chExt cx="685800" cy="2286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457853D-4AA1-8A4C-89D0-0586186ABF31}"/>
                  </a:ext>
                </a:extLst>
              </p:cNvPr>
              <p:cNvCxnSpPr/>
              <p:nvPr/>
            </p:nvCxnSpPr>
            <p:spPr bwMode="auto">
              <a:xfrm>
                <a:off x="7467600" y="5410200"/>
                <a:ext cx="685800" cy="22860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282164A-C6DE-6240-ACDC-EFA1655EBAC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467600" y="5410200"/>
                <a:ext cx="685800" cy="22860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7837BB3-7E60-8B45-9D7D-2721C1AF8D02}"/>
              </a:ext>
            </a:extLst>
          </p:cNvPr>
          <p:cNvSpPr txBox="1"/>
          <p:nvPr/>
        </p:nvSpPr>
        <p:spPr>
          <a:xfrm>
            <a:off x="9664072" y="35381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AEE57B-36B9-214B-9FC7-003D40C82302}"/>
              </a:ext>
            </a:extLst>
          </p:cNvPr>
          <p:cNvSpPr txBox="1"/>
          <p:nvPr/>
        </p:nvSpPr>
        <p:spPr>
          <a:xfrm>
            <a:off x="6477001" y="34290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828300-B7AE-7249-9A25-922911B925BB}"/>
              </a:ext>
            </a:extLst>
          </p:cNvPr>
          <p:cNvSpPr txBox="1"/>
          <p:nvPr/>
        </p:nvSpPr>
        <p:spPr>
          <a:xfrm>
            <a:off x="6477001" y="32120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0C1FFD-E5A8-A641-9AFA-46821521FFDE}"/>
              </a:ext>
            </a:extLst>
          </p:cNvPr>
          <p:cNvSpPr txBox="1"/>
          <p:nvPr/>
        </p:nvSpPr>
        <p:spPr>
          <a:xfrm>
            <a:off x="6477001" y="299513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2002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3D0F19-E799-8C45-8BC4-FA1F96F78A5C}"/>
              </a:ext>
            </a:extLst>
          </p:cNvPr>
          <p:cNvSpPr txBox="1"/>
          <p:nvPr/>
        </p:nvSpPr>
        <p:spPr>
          <a:xfrm>
            <a:off x="7747244" y="4258159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</a:rPr>
              <a:t>2000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20F086-582D-3843-8520-9B477A2DFC15}"/>
              </a:ext>
            </a:extLst>
          </p:cNvPr>
          <p:cNvSpPr txBox="1"/>
          <p:nvPr/>
        </p:nvSpPr>
        <p:spPr>
          <a:xfrm>
            <a:off x="9359272" y="3276600"/>
            <a:ext cx="990600" cy="304800"/>
          </a:xfrm>
          <a:prstGeom prst="rect">
            <a:avLst/>
          </a:prstGeom>
          <a:solidFill>
            <a:srgbClr val="25C21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1164CA-CCBE-2F4A-8A73-0750ADDF2133}"/>
              </a:ext>
            </a:extLst>
          </p:cNvPr>
          <p:cNvSpPr txBox="1"/>
          <p:nvPr/>
        </p:nvSpPr>
        <p:spPr>
          <a:xfrm>
            <a:off x="8967063" y="3276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R3</a:t>
            </a:r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1E6CF839-1A99-9F4D-A214-168E13F5C2D2}"/>
              </a:ext>
            </a:extLst>
          </p:cNvPr>
          <p:cNvSpPr/>
          <p:nvPr/>
        </p:nvSpPr>
        <p:spPr bwMode="auto">
          <a:xfrm>
            <a:off x="8229600" y="5791200"/>
            <a:ext cx="990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3012E3-7808-554B-ADF1-9A897A92CC31}"/>
              </a:ext>
            </a:extLst>
          </p:cNvPr>
          <p:cNvSpPr txBox="1"/>
          <p:nvPr/>
        </p:nvSpPr>
        <p:spPr>
          <a:xfrm>
            <a:off x="8007305" y="3200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40A89E-0011-2548-B8D0-2218A07622D3}"/>
              </a:ext>
            </a:extLst>
          </p:cNvPr>
          <p:cNvSpPr txBox="1"/>
          <p:nvPr/>
        </p:nvSpPr>
        <p:spPr>
          <a:xfrm>
            <a:off x="9664072" y="3200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</a:rPr>
              <a:t>7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9A6452-43E1-8345-BF26-6CB2FD591D68}"/>
              </a:ext>
            </a:extLst>
          </p:cNvPr>
          <p:cNvGrpSpPr/>
          <p:nvPr/>
        </p:nvGrpSpPr>
        <p:grpSpPr>
          <a:xfrm>
            <a:off x="8077200" y="5562600"/>
            <a:ext cx="1295400" cy="1066800"/>
            <a:chOff x="5181600" y="5791200"/>
            <a:chExt cx="1295400" cy="1066800"/>
          </a:xfrm>
          <a:solidFill>
            <a:schemeClr val="accent5">
              <a:lumMod val="7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62001A1-1185-5548-90A1-95F903DFEC00}"/>
                </a:ext>
              </a:extLst>
            </p:cNvPr>
            <p:cNvSpPr/>
            <p:nvPr/>
          </p:nvSpPr>
          <p:spPr bwMode="auto">
            <a:xfrm>
              <a:off x="5181600" y="5791200"/>
              <a:ext cx="1295400" cy="1066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7" name="Left Arrow 46">
              <a:extLst>
                <a:ext uri="{FF2B5EF4-FFF2-40B4-BE49-F238E27FC236}">
                  <a16:creationId xmlns:a16="http://schemas.microsoft.com/office/drawing/2014/main" id="{66AD7F5E-53DA-9743-9DA6-58BB79F5D546}"/>
                </a:ext>
              </a:extLst>
            </p:cNvPr>
            <p:cNvSpPr/>
            <p:nvPr/>
          </p:nvSpPr>
          <p:spPr bwMode="auto">
            <a:xfrm>
              <a:off x="5334000" y="6400800"/>
              <a:ext cx="990600" cy="3048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1A1FFA1-AEFC-E948-B4C3-909D923C7D50}"/>
              </a:ext>
            </a:extLst>
          </p:cNvPr>
          <p:cNvGrpSpPr/>
          <p:nvPr/>
        </p:nvGrpSpPr>
        <p:grpSpPr>
          <a:xfrm>
            <a:off x="9870018" y="4223951"/>
            <a:ext cx="990600" cy="533400"/>
            <a:chOff x="7543800" y="3962400"/>
            <a:chExt cx="990600" cy="53340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077E923-7A34-B141-B4FC-D5210F5FCB32}"/>
                </a:ext>
              </a:extLst>
            </p:cNvPr>
            <p:cNvSpPr txBox="1"/>
            <p:nvPr/>
          </p:nvSpPr>
          <p:spPr>
            <a:xfrm>
              <a:off x="7543800" y="4191000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2001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9E1019B-B85F-9C4E-BE7E-FDE88430DE4D}"/>
                </a:ext>
              </a:extLst>
            </p:cNvPr>
            <p:cNvGrpSpPr/>
            <p:nvPr/>
          </p:nvGrpSpPr>
          <p:grpSpPr>
            <a:xfrm>
              <a:off x="7620000" y="3962400"/>
              <a:ext cx="685800" cy="228600"/>
              <a:chOff x="7467600" y="5410200"/>
              <a:chExt cx="685800" cy="22860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A39061D-4D2E-F447-B2B5-53402F6817CE}"/>
                  </a:ext>
                </a:extLst>
              </p:cNvPr>
              <p:cNvCxnSpPr/>
              <p:nvPr/>
            </p:nvCxnSpPr>
            <p:spPr bwMode="auto">
              <a:xfrm>
                <a:off x="7467600" y="5410200"/>
                <a:ext cx="685800" cy="22860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94F2002-86FF-5E41-8BA8-09E692AB8A8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467600" y="5410200"/>
                <a:ext cx="685800" cy="22860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C64D823-1829-2E48-87B5-6FCB59BD559F}"/>
              </a:ext>
            </a:extLst>
          </p:cNvPr>
          <p:cNvGrpSpPr/>
          <p:nvPr/>
        </p:nvGrpSpPr>
        <p:grpSpPr>
          <a:xfrm>
            <a:off x="8077200" y="5867400"/>
            <a:ext cx="1295400" cy="1066800"/>
            <a:chOff x="5181600" y="5791200"/>
            <a:chExt cx="1295400" cy="1066800"/>
          </a:xfrm>
          <a:solidFill>
            <a:schemeClr val="accent5">
              <a:lumMod val="75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73739B1-7C83-6F40-BA6F-7191644E1A80}"/>
                </a:ext>
              </a:extLst>
            </p:cNvPr>
            <p:cNvSpPr/>
            <p:nvPr/>
          </p:nvSpPr>
          <p:spPr bwMode="auto">
            <a:xfrm>
              <a:off x="5181600" y="5791200"/>
              <a:ext cx="1295400" cy="1066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5CF7AEB8-D5C6-EA44-931A-25B06E8C3575}"/>
                </a:ext>
              </a:extLst>
            </p:cNvPr>
            <p:cNvSpPr/>
            <p:nvPr/>
          </p:nvSpPr>
          <p:spPr bwMode="auto">
            <a:xfrm>
              <a:off x="5334000" y="6400800"/>
              <a:ext cx="990600" cy="3048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88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76200"/>
            <a:ext cx="8763000" cy="1143000"/>
          </a:xfrm>
        </p:spPr>
        <p:txBody>
          <a:bodyPr/>
          <a:lstStyle/>
          <a:p>
            <a:r>
              <a:rPr lang="en-US" dirty="0"/>
              <a:t>LC-3 BRANCH Instruction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14399" y="838200"/>
            <a:ext cx="8534400" cy="3200640"/>
            <a:chOff x="304800" y="3581400"/>
            <a:chExt cx="8534400" cy="3200640"/>
          </a:xfrm>
        </p:grpSpPr>
        <p:sp>
          <p:nvSpPr>
            <p:cNvPr id="79" name="TextBox 78"/>
            <p:cNvSpPr txBox="1"/>
            <p:nvPr/>
          </p:nvSpPr>
          <p:spPr>
            <a:xfrm>
              <a:off x="482600" y="3581400"/>
              <a:ext cx="14610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Control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2600" y="4038600"/>
              <a:ext cx="82804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BRz</a:t>
              </a:r>
              <a:r>
                <a:rPr lang="en-US" dirty="0"/>
                <a:t>		offset		// if (Z bit set) PC &lt;- PC+1+offset</a:t>
              </a:r>
            </a:p>
            <a:p>
              <a:r>
                <a:rPr lang="en-US" dirty="0"/>
                <a:t>				// sign extend offset</a:t>
              </a:r>
            </a:p>
            <a:p>
              <a:r>
                <a:rPr lang="en-US" dirty="0"/>
                <a:t>				// previous instruction sets Z</a:t>
              </a: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04800" y="5100935"/>
              <a:ext cx="8534400" cy="1681105"/>
              <a:chOff x="304800" y="2262425"/>
              <a:chExt cx="8534400" cy="1681105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304800" y="2965390"/>
                <a:ext cx="8534400" cy="609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 bwMode="auto">
              <a:xfrm>
                <a:off x="8382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8382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13716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13716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>
                <a:off x="19050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 bwMode="auto">
              <a:xfrm>
                <a:off x="19050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Connector 91"/>
              <p:cNvCxnSpPr/>
              <p:nvPr/>
            </p:nvCxnSpPr>
            <p:spPr bwMode="auto">
              <a:xfrm>
                <a:off x="2438400" y="296539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>
                <a:off x="29718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>
                <a:off x="29718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35052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>
                <a:off x="35052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Connector 96"/>
              <p:cNvCxnSpPr/>
              <p:nvPr/>
            </p:nvCxnSpPr>
            <p:spPr bwMode="auto">
              <a:xfrm>
                <a:off x="4038600" y="2965390"/>
                <a:ext cx="0" cy="60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>
                <a:off x="45720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/>
              <p:nvPr/>
            </p:nvCxnSpPr>
            <p:spPr bwMode="auto">
              <a:xfrm>
                <a:off x="45720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51054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51054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>
                <a:off x="61722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61722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67056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Straight Connector 105"/>
              <p:cNvCxnSpPr/>
              <p:nvPr/>
            </p:nvCxnSpPr>
            <p:spPr bwMode="auto">
              <a:xfrm>
                <a:off x="67056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Straight Connector 106"/>
              <p:cNvCxnSpPr/>
              <p:nvPr/>
            </p:nvCxnSpPr>
            <p:spPr bwMode="auto">
              <a:xfrm>
                <a:off x="77724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Straight Connector 107"/>
              <p:cNvCxnSpPr/>
              <p:nvPr/>
            </p:nvCxnSpPr>
            <p:spPr bwMode="auto">
              <a:xfrm>
                <a:off x="77724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Straight Connector 108"/>
              <p:cNvCxnSpPr/>
              <p:nvPr/>
            </p:nvCxnSpPr>
            <p:spPr bwMode="auto">
              <a:xfrm>
                <a:off x="8305800" y="34225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Straight Connector 109"/>
              <p:cNvCxnSpPr/>
              <p:nvPr/>
            </p:nvCxnSpPr>
            <p:spPr bwMode="auto">
              <a:xfrm>
                <a:off x="8305800" y="29653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1" name="TextBox 110"/>
              <p:cNvSpPr txBox="1"/>
              <p:nvPr/>
            </p:nvSpPr>
            <p:spPr>
              <a:xfrm>
                <a:off x="381000" y="3041590"/>
                <a:ext cx="19809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0     0    0    0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514600" y="3041590"/>
                <a:ext cx="13822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0    1    0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943600" y="3041590"/>
                <a:ext cx="9412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offset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06437" y="2262425"/>
                <a:ext cx="2665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Encoding (16 bits)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838200" y="3486090"/>
                <a:ext cx="1026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opcode</a:t>
                </a:r>
                <a:endParaRPr lang="en-US" sz="2000" dirty="0"/>
              </a:p>
            </p:txBody>
          </p:sp>
          <p:cxnSp>
            <p:nvCxnSpPr>
              <p:cNvPr id="117" name="Straight Connector 116"/>
              <p:cNvCxnSpPr/>
              <p:nvPr/>
            </p:nvCxnSpPr>
            <p:spPr bwMode="auto">
              <a:xfrm>
                <a:off x="7239000" y="34098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Straight Connector 117"/>
              <p:cNvCxnSpPr/>
              <p:nvPr/>
            </p:nvCxnSpPr>
            <p:spPr bwMode="auto">
              <a:xfrm>
                <a:off x="7239000" y="29526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9" name="TextBox 118"/>
              <p:cNvSpPr txBox="1"/>
              <p:nvPr/>
            </p:nvSpPr>
            <p:spPr>
              <a:xfrm>
                <a:off x="2556081" y="3505200"/>
                <a:ext cx="12251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Test Z bit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723226" y="3543420"/>
                <a:ext cx="13633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9 bit offset</a:t>
                </a:r>
              </a:p>
            </p:txBody>
          </p:sp>
          <p:cxnSp>
            <p:nvCxnSpPr>
              <p:cNvPr id="122" name="Straight Connector 121"/>
              <p:cNvCxnSpPr/>
              <p:nvPr/>
            </p:nvCxnSpPr>
            <p:spPr bwMode="auto">
              <a:xfrm>
                <a:off x="5638800" y="34098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Straight Connector 122"/>
              <p:cNvCxnSpPr/>
              <p:nvPr/>
            </p:nvCxnSpPr>
            <p:spPr bwMode="auto">
              <a:xfrm>
                <a:off x="5638800" y="295269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13" name="Group 112"/>
          <p:cNvGrpSpPr/>
          <p:nvPr/>
        </p:nvGrpSpPr>
        <p:grpSpPr>
          <a:xfrm>
            <a:off x="7188440" y="4066323"/>
            <a:ext cx="1603374" cy="348813"/>
            <a:chOff x="5407026" y="3994587"/>
            <a:chExt cx="1603374" cy="348813"/>
          </a:xfrm>
        </p:grpSpPr>
        <p:sp>
          <p:nvSpPr>
            <p:cNvPr id="170" name="TextBox 169"/>
            <p:cNvSpPr txBox="1"/>
            <p:nvPr/>
          </p:nvSpPr>
          <p:spPr>
            <a:xfrm>
              <a:off x="5715000" y="3994587"/>
              <a:ext cx="940332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/>
                <a:t>16 bits</a:t>
              </a:r>
            </a:p>
          </p:txBody>
        </p:sp>
        <p:cxnSp>
          <p:nvCxnSpPr>
            <p:cNvPr id="171" name="Straight Arrow Connector 170"/>
            <p:cNvCxnSpPr/>
            <p:nvPr/>
          </p:nvCxnSpPr>
          <p:spPr bwMode="auto">
            <a:xfrm>
              <a:off x="6705600" y="4146987"/>
              <a:ext cx="304800" cy="40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2" name="Straight Arrow Connector 171"/>
            <p:cNvCxnSpPr/>
            <p:nvPr/>
          </p:nvCxnSpPr>
          <p:spPr bwMode="auto">
            <a:xfrm flipH="1">
              <a:off x="5407026" y="4133850"/>
              <a:ext cx="263524" cy="4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0" name="Rectangle 119"/>
          <p:cNvSpPr/>
          <p:nvPr/>
        </p:nvSpPr>
        <p:spPr bwMode="auto">
          <a:xfrm>
            <a:off x="7191614" y="4403467"/>
            <a:ext cx="1600200" cy="191666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24" name="Straight Connector 123"/>
          <p:cNvCxnSpPr/>
          <p:nvPr/>
        </p:nvCxnSpPr>
        <p:spPr bwMode="auto">
          <a:xfrm>
            <a:off x="7191614" y="5638800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TextBox 124"/>
          <p:cNvSpPr txBox="1"/>
          <p:nvPr/>
        </p:nvSpPr>
        <p:spPr>
          <a:xfrm rot="5400000">
            <a:off x="7858859" y="425694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cxnSp>
        <p:nvCxnSpPr>
          <p:cNvPr id="126" name="Straight Connector 125"/>
          <p:cNvCxnSpPr/>
          <p:nvPr/>
        </p:nvCxnSpPr>
        <p:spPr bwMode="auto">
          <a:xfrm>
            <a:off x="7191614" y="5410200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>
            <a:off x="7191614" y="5181600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6866641" y="6396336"/>
            <a:ext cx="2048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6477000" y="4338935"/>
            <a:ext cx="765109" cy="2045732"/>
            <a:chOff x="4695585" y="4267200"/>
            <a:chExt cx="765109" cy="2045732"/>
          </a:xfrm>
        </p:grpSpPr>
        <p:sp>
          <p:nvSpPr>
            <p:cNvPr id="165" name="TextBox 164"/>
            <p:cNvSpPr txBox="1"/>
            <p:nvPr/>
          </p:nvSpPr>
          <p:spPr>
            <a:xfrm>
              <a:off x="4712022" y="5943600"/>
              <a:ext cx="74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FFFF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712022" y="5273933"/>
              <a:ext cx="693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F112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712022" y="5045333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F111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712022" y="4267200"/>
              <a:ext cx="69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0000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695585" y="4805065"/>
              <a:ext cx="693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F110</a:t>
              </a: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685800" y="4572000"/>
            <a:ext cx="58922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BRz</a:t>
            </a:r>
            <a:r>
              <a:rPr lang="en-US" dirty="0">
                <a:solidFill>
                  <a:srgbClr val="FF0000"/>
                </a:solidFill>
              </a:rPr>
              <a:t>     -3</a:t>
            </a:r>
          </a:p>
          <a:p>
            <a:r>
              <a:rPr lang="en-US" dirty="0">
                <a:solidFill>
                  <a:srgbClr val="FF0000"/>
                </a:solidFill>
              </a:rPr>
              <a:t>// if Z bit is set, PC &lt;- PC-2 (branch taken)</a:t>
            </a:r>
          </a:p>
          <a:p>
            <a:r>
              <a:rPr lang="en-US" dirty="0">
                <a:solidFill>
                  <a:srgbClr val="FF0000"/>
                </a:solidFill>
              </a:rPr>
              <a:t>// if Z not set, execute next instruction, at</a:t>
            </a:r>
          </a:p>
          <a:p>
            <a:r>
              <a:rPr lang="en-US" dirty="0">
                <a:solidFill>
                  <a:srgbClr val="FF0000"/>
                </a:solidFill>
              </a:rPr>
              <a:t>//     PC+1 (branch not taken)</a:t>
            </a:r>
          </a:p>
        </p:txBody>
      </p:sp>
      <p:sp>
        <p:nvSpPr>
          <p:cNvPr id="138" name="TextBox 137"/>
          <p:cNvSpPr txBox="1"/>
          <p:nvPr/>
        </p:nvSpPr>
        <p:spPr>
          <a:xfrm rot="5400000">
            <a:off x="7858859" y="556541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cxnSp>
        <p:nvCxnSpPr>
          <p:cNvPr id="139" name="Straight Connector 138"/>
          <p:cNvCxnSpPr/>
          <p:nvPr/>
        </p:nvCxnSpPr>
        <p:spPr bwMode="auto">
          <a:xfrm>
            <a:off x="7191374" y="4956175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0" name="TextBox 139"/>
          <p:cNvSpPr txBox="1"/>
          <p:nvPr/>
        </p:nvSpPr>
        <p:spPr>
          <a:xfrm>
            <a:off x="7503941" y="5345668"/>
            <a:ext cx="95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BRz</a:t>
            </a:r>
            <a:r>
              <a:rPr lang="en-US" sz="1800" dirty="0"/>
              <a:t>  -3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839199" y="5486400"/>
            <a:ext cx="30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9143999" y="50292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>
            <a:off x="8839199" y="5029200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9067799" y="2678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90599" y="26670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706203" y="2781181"/>
            <a:ext cx="2209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Note the offset is now relative to the PC!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4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5" grpId="0"/>
      <p:bldP spid="128" grpId="0"/>
      <p:bldP spid="137" grpId="0"/>
      <p:bldP spid="138" grpId="0"/>
      <p:bldP spid="140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1FF0-68BE-514D-9C28-768F9BB2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Branch Instruction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7F43-B4A2-B940-BBF3-021D98820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838200"/>
            <a:ext cx="3886200" cy="1676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i="1" dirty="0"/>
              <a:t>Conditional Branch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if (p) { then code }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else { else code 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F80AF6-D6B9-A24B-954A-20388D987F44}"/>
              </a:ext>
            </a:extLst>
          </p:cNvPr>
          <p:cNvSpPr/>
          <p:nvPr/>
        </p:nvSpPr>
        <p:spPr bwMode="auto">
          <a:xfrm>
            <a:off x="2504446" y="2754868"/>
            <a:ext cx="2359026" cy="396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BB7E32-9E19-A847-9FF8-14B56529822A}"/>
              </a:ext>
            </a:extLst>
          </p:cNvPr>
          <p:cNvCxnSpPr>
            <a:cxnSpLocks/>
          </p:cNvCxnSpPr>
          <p:nvPr/>
        </p:nvCxnSpPr>
        <p:spPr bwMode="auto">
          <a:xfrm>
            <a:off x="2504446" y="4038600"/>
            <a:ext cx="2359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CCFB37F-0816-524F-A791-B7EE3241CFFA}"/>
              </a:ext>
            </a:extLst>
          </p:cNvPr>
          <p:cNvSpPr txBox="1"/>
          <p:nvPr/>
        </p:nvSpPr>
        <p:spPr>
          <a:xfrm rot="5400000">
            <a:off x="3494691" y="274461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…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537DC7-EE07-3D42-81F1-3440EE029FD9}"/>
              </a:ext>
            </a:extLst>
          </p:cNvPr>
          <p:cNvCxnSpPr>
            <a:cxnSpLocks/>
          </p:cNvCxnSpPr>
          <p:nvPr/>
        </p:nvCxnSpPr>
        <p:spPr bwMode="auto">
          <a:xfrm>
            <a:off x="2504446" y="3810000"/>
            <a:ext cx="2359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C0ECAB-494A-4245-B128-E9918EC4628F}"/>
              </a:ext>
            </a:extLst>
          </p:cNvPr>
          <p:cNvCxnSpPr>
            <a:cxnSpLocks/>
          </p:cNvCxnSpPr>
          <p:nvPr/>
        </p:nvCxnSpPr>
        <p:spPr bwMode="auto">
          <a:xfrm>
            <a:off x="2504446" y="4888468"/>
            <a:ext cx="2359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EB3280-F551-1D4A-962E-2B19EF6FA12B}"/>
              </a:ext>
            </a:extLst>
          </p:cNvPr>
          <p:cNvGrpSpPr/>
          <p:nvPr/>
        </p:nvGrpSpPr>
        <p:grpSpPr>
          <a:xfrm>
            <a:off x="1752600" y="2678668"/>
            <a:ext cx="761050" cy="4103132"/>
            <a:chOff x="4658354" y="3537387"/>
            <a:chExt cx="761050" cy="41031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EB1AC7-E3C7-314A-B817-554B2C7093DC}"/>
                </a:ext>
              </a:extLst>
            </p:cNvPr>
            <p:cNvSpPr txBox="1"/>
            <p:nvPr/>
          </p:nvSpPr>
          <p:spPr>
            <a:xfrm>
              <a:off x="4658354" y="7271187"/>
              <a:ext cx="74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FFFF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02F54F-53F9-674A-8E2B-49BE2C019A92}"/>
                </a:ext>
              </a:extLst>
            </p:cNvPr>
            <p:cNvSpPr txBox="1"/>
            <p:nvPr/>
          </p:nvSpPr>
          <p:spPr>
            <a:xfrm>
              <a:off x="4721226" y="3537387"/>
              <a:ext cx="69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0000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5E3854D-D572-6143-AA6F-EC18012828A5}"/>
              </a:ext>
            </a:extLst>
          </p:cNvPr>
          <p:cNvSpPr txBox="1"/>
          <p:nvPr/>
        </p:nvSpPr>
        <p:spPr>
          <a:xfrm rot="5400000">
            <a:off x="3494691" y="602121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9CE6BF-2E21-F24C-A51C-8EB17FFCF61D}"/>
              </a:ext>
            </a:extLst>
          </p:cNvPr>
          <p:cNvCxnSpPr>
            <a:cxnSpLocks/>
          </p:cNvCxnSpPr>
          <p:nvPr/>
        </p:nvCxnSpPr>
        <p:spPr bwMode="auto">
          <a:xfrm>
            <a:off x="2504206" y="3440668"/>
            <a:ext cx="2359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BA1387B-9433-7B47-8CA3-F85073A41D88}"/>
              </a:ext>
            </a:extLst>
          </p:cNvPr>
          <p:cNvSpPr txBox="1"/>
          <p:nvPr/>
        </p:nvSpPr>
        <p:spPr>
          <a:xfrm>
            <a:off x="2782132" y="3745468"/>
            <a:ext cx="110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BRz</a:t>
            </a:r>
            <a:r>
              <a:rPr lang="en-US" sz="1800" dirty="0"/>
              <a:t>  A 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FE05CD-6471-DB48-B406-EE21C966FC16}"/>
              </a:ext>
            </a:extLst>
          </p:cNvPr>
          <p:cNvCxnSpPr/>
          <p:nvPr/>
        </p:nvCxnSpPr>
        <p:spPr bwMode="auto">
          <a:xfrm>
            <a:off x="4863472" y="3897868"/>
            <a:ext cx="30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D63973-1739-ED49-8BE7-25A76DAA681F}"/>
              </a:ext>
            </a:extLst>
          </p:cNvPr>
          <p:cNvCxnSpPr>
            <a:cxnSpLocks/>
          </p:cNvCxnSpPr>
          <p:nvPr/>
        </p:nvCxnSpPr>
        <p:spPr bwMode="auto">
          <a:xfrm>
            <a:off x="5168272" y="3897868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739499-40DC-F54B-A7A7-18F28C1B06B3}"/>
              </a:ext>
            </a:extLst>
          </p:cNvPr>
          <p:cNvCxnSpPr/>
          <p:nvPr/>
        </p:nvCxnSpPr>
        <p:spPr bwMode="auto">
          <a:xfrm flipH="1">
            <a:off x="4863472" y="4964668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B743AF9-FA68-1747-BCFD-FDFD24B09D90}"/>
              </a:ext>
            </a:extLst>
          </p:cNvPr>
          <p:cNvSpPr txBox="1"/>
          <p:nvPr/>
        </p:nvSpPr>
        <p:spPr>
          <a:xfrm>
            <a:off x="2543254" y="3440668"/>
            <a:ext cx="239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LDR R2,R1,#0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6242EA-CA29-2544-AD22-CD779D23AADA}"/>
              </a:ext>
            </a:extLst>
          </p:cNvPr>
          <p:cNvSpPr txBox="1"/>
          <p:nvPr/>
        </p:nvSpPr>
        <p:spPr>
          <a:xfrm>
            <a:off x="2792342" y="4202668"/>
            <a:ext cx="169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&lt;then code&gt;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289A938-078B-5A40-B93B-CD874C07CCB2}"/>
              </a:ext>
            </a:extLst>
          </p:cNvPr>
          <p:cNvCxnSpPr>
            <a:cxnSpLocks/>
          </p:cNvCxnSpPr>
          <p:nvPr/>
        </p:nvCxnSpPr>
        <p:spPr bwMode="auto">
          <a:xfrm>
            <a:off x="2501272" y="5726668"/>
            <a:ext cx="23590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DA6AB1D-6C64-784C-984C-06E8DFD8AED1}"/>
              </a:ext>
            </a:extLst>
          </p:cNvPr>
          <p:cNvSpPr txBox="1"/>
          <p:nvPr/>
        </p:nvSpPr>
        <p:spPr>
          <a:xfrm>
            <a:off x="2806073" y="5204936"/>
            <a:ext cx="169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&lt;else code&gt;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2B0831-AF00-8A40-9CCC-DEDAEC940415}"/>
              </a:ext>
            </a:extLst>
          </p:cNvPr>
          <p:cNvCxnSpPr>
            <a:cxnSpLocks/>
          </p:cNvCxnSpPr>
          <p:nvPr/>
        </p:nvCxnSpPr>
        <p:spPr bwMode="auto">
          <a:xfrm>
            <a:off x="4876800" y="4812268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9CFF84E-D665-DF42-A282-50F78BB45FE7}"/>
              </a:ext>
            </a:extLst>
          </p:cNvPr>
          <p:cNvCxnSpPr>
            <a:cxnSpLocks/>
          </p:cNvCxnSpPr>
          <p:nvPr/>
        </p:nvCxnSpPr>
        <p:spPr bwMode="auto">
          <a:xfrm>
            <a:off x="5323846" y="4812268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20A484-694E-9E4D-A110-39C28043F268}"/>
              </a:ext>
            </a:extLst>
          </p:cNvPr>
          <p:cNvCxnSpPr>
            <a:cxnSpLocks/>
          </p:cNvCxnSpPr>
          <p:nvPr/>
        </p:nvCxnSpPr>
        <p:spPr bwMode="auto">
          <a:xfrm flipH="1">
            <a:off x="4866646" y="5802868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DC406EFB-8B27-2147-948F-FC3F4AE793F2}"/>
              </a:ext>
            </a:extLst>
          </p:cNvPr>
          <p:cNvSpPr txBox="1">
            <a:spLocks/>
          </p:cNvSpPr>
          <p:nvPr/>
        </p:nvSpPr>
        <p:spPr bwMode="auto">
          <a:xfrm>
            <a:off x="6477000" y="838200"/>
            <a:ext cx="3886200" cy="1676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2400" b="1" i="1" kern="0" dirty="0"/>
              <a:t>Loop</a:t>
            </a:r>
          </a:p>
          <a:p>
            <a:pPr marL="0" indent="0">
              <a:buNone/>
            </a:pPr>
            <a:r>
              <a:rPr lang="en-US" sz="2400" kern="0" dirty="0">
                <a:latin typeface="Courier" pitchFamily="2" charset="0"/>
              </a:rPr>
              <a:t>while (p) { </a:t>
            </a:r>
          </a:p>
          <a:p>
            <a:pPr marL="0" indent="0">
              <a:buNone/>
            </a:pPr>
            <a:r>
              <a:rPr lang="en-US" sz="2400" kern="0" dirty="0">
                <a:latin typeface="Courier" pitchFamily="2" charset="0"/>
              </a:rPr>
              <a:t>   code for loop</a:t>
            </a:r>
          </a:p>
          <a:p>
            <a:pPr marL="0" indent="0">
              <a:buNone/>
            </a:pPr>
            <a:r>
              <a:rPr lang="en-US" sz="2400" kern="0" dirty="0">
                <a:latin typeface="Courier" pitchFamily="2" charset="0"/>
              </a:rPr>
              <a:t>}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1659CE9-F53A-FA49-9A03-0A8D71255BEE}"/>
              </a:ext>
            </a:extLst>
          </p:cNvPr>
          <p:cNvGrpSpPr/>
          <p:nvPr/>
        </p:nvGrpSpPr>
        <p:grpSpPr>
          <a:xfrm>
            <a:off x="6324600" y="2667000"/>
            <a:ext cx="3591554" cy="4103132"/>
            <a:chOff x="4800600" y="2667000"/>
            <a:chExt cx="3591554" cy="410313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E802975-68D8-174A-8710-39CDB3275F75}"/>
                </a:ext>
              </a:extLst>
            </p:cNvPr>
            <p:cNvSpPr/>
            <p:nvPr/>
          </p:nvSpPr>
          <p:spPr bwMode="auto">
            <a:xfrm>
              <a:off x="5562600" y="2743200"/>
              <a:ext cx="2359026" cy="39624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3D23D67-A789-F24C-9D16-137F317738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62600" y="4573409"/>
              <a:ext cx="235902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340C409-00AA-E148-ADB1-1DEF679653F8}"/>
                </a:ext>
              </a:extLst>
            </p:cNvPr>
            <p:cNvSpPr txBox="1"/>
            <p:nvPr/>
          </p:nvSpPr>
          <p:spPr>
            <a:xfrm rot="5400000">
              <a:off x="6552844" y="3050818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…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93ED39F-03D7-1B4C-9299-E330643D0B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62600" y="4344809"/>
              <a:ext cx="235902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8AA425-D14E-744E-9B4C-5DF2416C7B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62600" y="5423277"/>
              <a:ext cx="235902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EC92FFB-BFA6-1043-A1D3-C0623C1A4E7F}"/>
                </a:ext>
              </a:extLst>
            </p:cNvPr>
            <p:cNvGrpSpPr/>
            <p:nvPr/>
          </p:nvGrpSpPr>
          <p:grpSpPr>
            <a:xfrm>
              <a:off x="4810754" y="2667000"/>
              <a:ext cx="761050" cy="4103132"/>
              <a:chOff x="4658354" y="3537387"/>
              <a:chExt cx="761050" cy="4103132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DCA2797-7731-E747-88A8-D697193E1F27}"/>
                  </a:ext>
                </a:extLst>
              </p:cNvPr>
              <p:cNvSpPr txBox="1"/>
              <p:nvPr/>
            </p:nvSpPr>
            <p:spPr>
              <a:xfrm>
                <a:off x="4658354" y="7271187"/>
                <a:ext cx="748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FFFF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5E812C9-EA67-EF44-8FC1-DA524AB4AA6B}"/>
                  </a:ext>
                </a:extLst>
              </p:cNvPr>
              <p:cNvSpPr txBox="1"/>
              <p:nvPr/>
            </p:nvSpPr>
            <p:spPr>
              <a:xfrm>
                <a:off x="4721226" y="3537387"/>
                <a:ext cx="69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0000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9BEEF17-CD53-7C40-8A7D-A001B1DDBBDE}"/>
                </a:ext>
              </a:extLst>
            </p:cNvPr>
            <p:cNvSpPr txBox="1"/>
            <p:nvPr/>
          </p:nvSpPr>
          <p:spPr>
            <a:xfrm rot="5400000">
              <a:off x="6552844" y="5565418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…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EB9354C-C1CE-0443-AEBB-7CF0AC96EA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62360" y="3975477"/>
              <a:ext cx="235902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3CA33EB-8DAF-FF40-B339-AB4BD01B1ACA}"/>
                </a:ext>
              </a:extLst>
            </p:cNvPr>
            <p:cNvSpPr txBox="1"/>
            <p:nvPr/>
          </p:nvSpPr>
          <p:spPr>
            <a:xfrm>
              <a:off x="5867400" y="4280277"/>
              <a:ext cx="1104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err="1"/>
                <a:t>BRz</a:t>
              </a:r>
              <a:r>
                <a:rPr lang="en-US" sz="1800" dirty="0"/>
                <a:t>  A  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267784B-C239-F344-8B33-1F5D113E984F}"/>
                </a:ext>
              </a:extLst>
            </p:cNvPr>
            <p:cNvCxnSpPr/>
            <p:nvPr/>
          </p:nvCxnSpPr>
          <p:spPr bwMode="auto">
            <a:xfrm>
              <a:off x="7921626" y="4432677"/>
              <a:ext cx="304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8729295-1B89-5349-955E-7CCBF3226F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26426" y="4432677"/>
              <a:ext cx="0" cy="106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C594EBC-346A-3A47-B354-9090EB7BC218}"/>
                </a:ext>
              </a:extLst>
            </p:cNvPr>
            <p:cNvCxnSpPr/>
            <p:nvPr/>
          </p:nvCxnSpPr>
          <p:spPr bwMode="auto">
            <a:xfrm flipH="1">
              <a:off x="7921626" y="5499477"/>
              <a:ext cx="3048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023258-91B8-9944-9B85-FE9AE3B8206A}"/>
                </a:ext>
              </a:extLst>
            </p:cNvPr>
            <p:cNvSpPr txBox="1"/>
            <p:nvPr/>
          </p:nvSpPr>
          <p:spPr>
            <a:xfrm>
              <a:off x="5601408" y="3975477"/>
              <a:ext cx="239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LDR R2,R1,#0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3E0533B-3852-6542-B194-A2B233C7DB47}"/>
                </a:ext>
              </a:extLst>
            </p:cNvPr>
            <p:cNvSpPr txBox="1"/>
            <p:nvPr/>
          </p:nvSpPr>
          <p:spPr>
            <a:xfrm>
              <a:off x="5791200" y="4813677"/>
              <a:ext cx="190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&lt;code for loop&gt;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CB72CF1-2386-2145-AF26-A00ABBC1F9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34954" y="5334000"/>
              <a:ext cx="457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0906FA4-F8D5-814E-A5DF-591770536D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2000" y="4114800"/>
              <a:ext cx="0" cy="1219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D54CAC2-DFE1-0545-847D-A42E4976AF9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924800" y="41148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618B601-D497-2D4B-BF17-79C1D15B9CB4}"/>
                </a:ext>
              </a:extLst>
            </p:cNvPr>
            <p:cNvSpPr txBox="1"/>
            <p:nvPr/>
          </p:nvSpPr>
          <p:spPr>
            <a:xfrm>
              <a:off x="4800600" y="5421868"/>
              <a:ext cx="1104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A: 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BBFAD0-3362-7946-8852-1DDDC46ACFA7}"/>
              </a:ext>
            </a:extLst>
          </p:cNvPr>
          <p:cNvSpPr txBox="1"/>
          <p:nvPr/>
        </p:nvSpPr>
        <p:spPr>
          <a:xfrm>
            <a:off x="2133600" y="48006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5441A-E7EF-FE48-8190-8B5DCD4F2F08}"/>
              </a:ext>
            </a:extLst>
          </p:cNvPr>
          <p:cNvSpPr txBox="1"/>
          <p:nvPr/>
        </p:nvSpPr>
        <p:spPr>
          <a:xfrm>
            <a:off x="1828800" y="2286000"/>
            <a:ext cx="367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Assume R1 holds address of p</a:t>
            </a:r>
          </a:p>
        </p:txBody>
      </p:sp>
    </p:spTree>
    <p:extLst>
      <p:ext uri="{BB962C8B-B14F-4D97-AF65-F5344CB8AC3E}">
        <p14:creationId xmlns:p14="http://schemas.microsoft.com/office/powerpoint/2010/main" val="242649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10972800" cy="5257800"/>
          </a:xfrm>
        </p:spPr>
        <p:txBody>
          <a:bodyPr/>
          <a:lstStyle/>
          <a:p>
            <a:r>
              <a:rPr lang="en-US" dirty="0" smtClean="0"/>
              <a:t>Machine </a:t>
            </a:r>
            <a:r>
              <a:rPr lang="en-US" dirty="0"/>
              <a:t>instruction set architecture defines what aspects of the hardware are visible to the </a:t>
            </a:r>
            <a:r>
              <a:rPr lang="en-US" dirty="0" smtClean="0"/>
              <a:t>programmer/compiler</a:t>
            </a:r>
          </a:p>
          <a:p>
            <a:r>
              <a:rPr lang="en-US" dirty="0" smtClean="0"/>
              <a:t>Instruction set of LC-3 include 3 types of operations:</a:t>
            </a:r>
          </a:p>
          <a:p>
            <a:pPr lvl="1"/>
            <a:r>
              <a:rPr lang="en-US" dirty="0" smtClean="0"/>
              <a:t>Arithmetic/logical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Logical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7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64298F3-96C7-A64D-858B-041CAF184EF0}"/>
              </a:ext>
            </a:extLst>
          </p:cNvPr>
          <p:cNvGrpSpPr/>
          <p:nvPr/>
        </p:nvGrpSpPr>
        <p:grpSpPr>
          <a:xfrm>
            <a:off x="1676400" y="914400"/>
            <a:ext cx="5257800" cy="5440416"/>
            <a:chOff x="685800" y="801469"/>
            <a:chExt cx="7816850" cy="57072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27CEEA-ABDB-BE42-93E1-F0114B8B2B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85800" y="801469"/>
              <a:ext cx="7816850" cy="67802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Application</a:t>
              </a:r>
            </a:p>
            <a:p>
              <a:pPr algn="ctr" eaLnBrk="1" hangingPunct="1"/>
              <a:r>
                <a:rPr lang="en-US" sz="1600"/>
                <a:t>(word processor, simulator, web browser, …)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C90CBE-4423-4544-9F71-9614CBB55DF0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1411069"/>
              <a:ext cx="7816850" cy="67802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Algorithms</a:t>
              </a:r>
            </a:p>
            <a:p>
              <a:pPr algn="ctr" eaLnBrk="1" hangingPunct="1"/>
              <a:r>
                <a:rPr lang="en-US" sz="1600"/>
                <a:t>(sorting, optimization, equation solver, …)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83402B-0039-C248-B2B5-ABA81AE7A86A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2020669"/>
              <a:ext cx="7816850" cy="678029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Programming Language</a:t>
              </a:r>
            </a:p>
            <a:p>
              <a:pPr algn="ctr" eaLnBrk="1" hangingPunct="1"/>
              <a:r>
                <a:rPr lang="en-US" sz="1600"/>
                <a:t>(C, FORTRAN, Matlab, Java, …)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C7F9F3-3C9F-C34A-833E-4E079769DFA4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3279338"/>
              <a:ext cx="7816850" cy="678029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Machine Instruction Set Architecture</a:t>
              </a:r>
            </a:p>
            <a:p>
              <a:pPr algn="ctr" eaLnBrk="1" hangingPunct="1"/>
              <a:r>
                <a:rPr lang="en-US" sz="1600"/>
                <a:t>(Intel i86, ARM, …)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C923CF-F62F-EB43-8174-97EC6694358A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3925669"/>
              <a:ext cx="7816850" cy="678029"/>
            </a:xfrm>
            <a:prstGeom prst="rect">
              <a:avLst/>
            </a:prstGeom>
            <a:solidFill>
              <a:srgbClr val="E6E6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/>
                <a:t>Machine Organization</a:t>
              </a:r>
            </a:p>
            <a:p>
              <a:pPr algn="ctr" eaLnBrk="1" hangingPunct="1"/>
              <a:r>
                <a:rPr lang="en-US" sz="1600" dirty="0"/>
                <a:t>(Main memory, registers, adders, …)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C5C88A8-6187-8146-ACA5-EA471CE6433D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4574738"/>
              <a:ext cx="7816850" cy="678029"/>
            </a:xfrm>
            <a:prstGeom prst="rect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Logic Gates</a:t>
              </a:r>
            </a:p>
            <a:p>
              <a:pPr algn="ctr" eaLnBrk="1" hangingPunct="1"/>
              <a:r>
                <a:rPr lang="en-US" sz="1600"/>
                <a:t>(NAND, NOR, inverter, …)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BDDC666-3232-CF45-9984-B0616006AC5F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5184338"/>
              <a:ext cx="7816850" cy="678029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Transistors</a:t>
              </a:r>
            </a:p>
            <a:p>
              <a:pPr algn="ctr" eaLnBrk="1" hangingPunct="1"/>
              <a:r>
                <a:rPr lang="en-US" sz="1600"/>
                <a:t>(CMOS, NMOS, …)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0EE4C2-16B4-9641-ADF1-1927A1AA5EA3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5830669"/>
              <a:ext cx="7816850" cy="678029"/>
            </a:xfrm>
            <a:prstGeom prst="rect">
              <a:avLst/>
            </a:prstGeom>
            <a:solidFill>
              <a:srgbClr val="FF6FC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/>
                <a:t>Physics (Semiconductors)</a:t>
              </a:r>
            </a:p>
            <a:p>
              <a:pPr algn="ctr" eaLnBrk="1" hangingPunct="1"/>
              <a:r>
                <a:rPr lang="en-US" sz="1600"/>
                <a:t>(electrons, holes, …)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8B009A-AABC-684A-A3C6-55706C7C7477}"/>
                </a:ext>
              </a:extLst>
            </p:cNvPr>
            <p:cNvSpPr txBox="1">
              <a:spLocks noChangeAspect="1"/>
            </p:cNvSpPr>
            <p:nvPr/>
          </p:nvSpPr>
          <p:spPr bwMode="auto">
            <a:xfrm>
              <a:off x="685800" y="2630269"/>
              <a:ext cx="7816850" cy="678029"/>
            </a:xfrm>
            <a:prstGeom prst="rect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dirty="0"/>
                <a:t>Operating System</a:t>
              </a:r>
            </a:p>
            <a:p>
              <a:pPr algn="ctr" eaLnBrk="1" hangingPunct="1"/>
              <a:r>
                <a:rPr lang="en-US" sz="1600" dirty="0"/>
                <a:t>(UNIX, Windows, iOS, …)</a:t>
              </a:r>
            </a:p>
          </p:txBody>
        </p:sp>
      </p:grpSp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Levels of Abstraction in Computers</a:t>
            </a:r>
          </a:p>
        </p:txBody>
      </p:sp>
      <p:sp>
        <p:nvSpPr>
          <p:cNvPr id="15" name="Right Arrow 14"/>
          <p:cNvSpPr/>
          <p:nvPr/>
        </p:nvSpPr>
        <p:spPr bwMode="auto">
          <a:xfrm flipV="1">
            <a:off x="6934629" y="3219272"/>
            <a:ext cx="990600" cy="609600"/>
          </a:xfrm>
          <a:prstGeom prst="rightArrow">
            <a:avLst/>
          </a:prstGeom>
          <a:solidFill>
            <a:srgbClr val="33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24800" y="2914472"/>
            <a:ext cx="2819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Defines interface between hardware and software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 bwMode="auto">
          <a:xfrm flipV="1">
            <a:off x="7162800" y="990600"/>
            <a:ext cx="0" cy="2286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7162800" y="3962400"/>
            <a:ext cx="0" cy="23622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518401" y="1748136"/>
            <a:ext cx="134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872336"/>
            <a:ext cx="146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8100" y="5816024"/>
            <a:ext cx="546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5206424"/>
            <a:ext cx="546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413500" y="4596824"/>
            <a:ext cx="546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06F157-4A3A-364E-B6BE-5B4A6D7188E9}"/>
              </a:ext>
            </a:extLst>
          </p:cNvPr>
          <p:cNvSpPr txBox="1"/>
          <p:nvPr/>
        </p:nvSpPr>
        <p:spPr>
          <a:xfrm>
            <a:off x="6400800" y="2083952"/>
            <a:ext cx="546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116072-18FE-3748-A987-3A58A0F99959}"/>
              </a:ext>
            </a:extLst>
          </p:cNvPr>
          <p:cNvSpPr txBox="1"/>
          <p:nvPr/>
        </p:nvSpPr>
        <p:spPr>
          <a:xfrm>
            <a:off x="6388100" y="1499176"/>
            <a:ext cx="546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D53E5D-7C60-DA4B-B1D6-7264DCF8A75A}"/>
              </a:ext>
            </a:extLst>
          </p:cNvPr>
          <p:cNvSpPr txBox="1"/>
          <p:nvPr/>
        </p:nvSpPr>
        <p:spPr>
          <a:xfrm>
            <a:off x="6375400" y="914400"/>
            <a:ext cx="546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749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E0C1-6F20-4D41-AEE3-D1D7972F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AF4B-AAE1-6245-8B84-73EAEC3D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66800"/>
            <a:ext cx="10972800" cy="5486400"/>
          </a:xfrm>
        </p:spPr>
        <p:txBody>
          <a:bodyPr/>
          <a:lstStyle/>
          <a:p>
            <a:r>
              <a:rPr lang="en-US" dirty="0" smtClean="0"/>
              <a:t>LC-3: simple computer, limited operations; e.g., integers only</a:t>
            </a:r>
          </a:p>
          <a:p>
            <a:r>
              <a:rPr lang="en-US" dirty="0" smtClean="0"/>
              <a:t>Example</a:t>
            </a:r>
            <a:r>
              <a:rPr lang="en-US" dirty="0"/>
              <a:t>: LC-3 Instruction Set</a:t>
            </a:r>
          </a:p>
          <a:p>
            <a:pPr lvl="1"/>
            <a:r>
              <a:rPr lang="en-US" dirty="0" smtClean="0"/>
              <a:t>Arithmetic/logical (operate): process/compute information</a:t>
            </a:r>
            <a:endParaRPr lang="en-US" dirty="0"/>
          </a:p>
          <a:p>
            <a:pPr lvl="1"/>
            <a:r>
              <a:rPr lang="en-US" dirty="0" smtClean="0"/>
              <a:t>Memory: move data between registers/memory (or I/O devices)</a:t>
            </a:r>
            <a:endParaRPr lang="en-US" dirty="0"/>
          </a:p>
          <a:p>
            <a:pPr lvl="1"/>
            <a:r>
              <a:rPr lang="en-US" dirty="0" smtClean="0"/>
              <a:t>Control: change the sequence of instructions that will be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4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533400"/>
          </a:xfrm>
        </p:spPr>
        <p:txBody>
          <a:bodyPr/>
          <a:lstStyle/>
          <a:p>
            <a:r>
              <a:rPr lang="en-US" sz="4000" dirty="0"/>
              <a:t>Example: LC-3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11316"/>
              </p:ext>
            </p:extLst>
          </p:nvPr>
        </p:nvGraphicFramePr>
        <p:xfrm>
          <a:off x="508000" y="990600"/>
          <a:ext cx="8610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Questions Every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CPU Designer Must Decide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LC-3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Size of data (bits) for “most” operations?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What does a memory address refer to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(e.g., byte)?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How many bits in an address?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Other storage visible to machine instructions?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What representation is used for integers?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5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What operations? Addressing modes?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5686426" y="3994588"/>
            <a:ext cx="1603374" cy="348813"/>
            <a:chOff x="5407026" y="3994587"/>
            <a:chExt cx="1603374" cy="348813"/>
          </a:xfrm>
        </p:grpSpPr>
        <p:sp>
          <p:nvSpPr>
            <p:cNvPr id="13" name="TextBox 12"/>
            <p:cNvSpPr txBox="1"/>
            <p:nvPr/>
          </p:nvSpPr>
          <p:spPr>
            <a:xfrm>
              <a:off x="5715000" y="3994587"/>
              <a:ext cx="940332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/>
                <a:t>16 bits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6705600" y="4146987"/>
              <a:ext cx="304800" cy="40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H="1">
              <a:off x="5407026" y="4133850"/>
              <a:ext cx="263524" cy="4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" name="Rectangle 20"/>
          <p:cNvSpPr/>
          <p:nvPr/>
        </p:nvSpPr>
        <p:spPr bwMode="auto">
          <a:xfrm>
            <a:off x="5689600" y="4331732"/>
            <a:ext cx="1600200" cy="191666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5689600" y="4560332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5689600" y="6019800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 rot="5400000">
            <a:off x="6309907" y="4574485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…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5689600" y="5791200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689600" y="5562600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851401" y="6324601"/>
            <a:ext cx="326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M[</a:t>
            </a:r>
            <a:r>
              <a:rPr lang="en-US" dirty="0" err="1"/>
              <a:t>addr</a:t>
            </a:r>
            <a:r>
              <a:rPr lang="en-US" dirty="0"/>
              <a:t>]: Main Memory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46800" y="1281491"/>
            <a:ext cx="3111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2000" dirty="0" smtClean="0"/>
              <a:t>16-bit word</a:t>
            </a:r>
            <a:endParaRPr lang="en-US" sz="2000" dirty="0"/>
          </a:p>
          <a:p>
            <a:pPr algn="ctr">
              <a:lnSpc>
                <a:spcPct val="135000"/>
              </a:lnSpc>
            </a:pPr>
            <a:r>
              <a:rPr lang="en-US" sz="2000" dirty="0"/>
              <a:t>16 </a:t>
            </a:r>
            <a:r>
              <a:rPr lang="en-US" sz="2000" dirty="0" smtClean="0"/>
              <a:t>bits (word)</a:t>
            </a:r>
            <a:endParaRPr lang="en-US" sz="2000" dirty="0"/>
          </a:p>
          <a:p>
            <a:pPr algn="ctr">
              <a:lnSpc>
                <a:spcPct val="135000"/>
              </a:lnSpc>
            </a:pPr>
            <a:r>
              <a:rPr lang="en-US" sz="2000" dirty="0" smtClean="0"/>
              <a:t>16 bits</a:t>
            </a:r>
            <a:endParaRPr lang="en-US" sz="2000" dirty="0"/>
          </a:p>
          <a:p>
            <a:pPr algn="ctr">
              <a:lnSpc>
                <a:spcPct val="135000"/>
              </a:lnSpc>
            </a:pPr>
            <a:r>
              <a:rPr lang="en-US" sz="2000" dirty="0"/>
              <a:t>8 16-bit registers; CC</a:t>
            </a:r>
          </a:p>
          <a:p>
            <a:pPr algn="ctr">
              <a:lnSpc>
                <a:spcPct val="135000"/>
              </a:lnSpc>
            </a:pPr>
            <a:r>
              <a:rPr lang="en-US" sz="2000" dirty="0"/>
              <a:t>Twos complement</a:t>
            </a:r>
          </a:p>
          <a:p>
            <a:pPr algn="ctr">
              <a:lnSpc>
                <a:spcPct val="135000"/>
              </a:lnSpc>
            </a:pPr>
            <a:r>
              <a:rPr lang="en-US" sz="2000" dirty="0"/>
              <a:t>LC-3 instruction set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991423" y="4267200"/>
            <a:ext cx="4250763" cy="2057400"/>
            <a:chOff x="4712022" y="4267200"/>
            <a:chExt cx="4250763" cy="2057400"/>
          </a:xfrm>
        </p:grpSpPr>
        <p:grpSp>
          <p:nvGrpSpPr>
            <p:cNvPr id="45" name="Group 44"/>
            <p:cNvGrpSpPr/>
            <p:nvPr/>
          </p:nvGrpSpPr>
          <p:grpSpPr>
            <a:xfrm>
              <a:off x="4712022" y="4267200"/>
              <a:ext cx="748672" cy="2045732"/>
              <a:chOff x="4712022" y="4267200"/>
              <a:chExt cx="748672" cy="204573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712022" y="5943600"/>
                <a:ext cx="69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0000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712022" y="5715000"/>
                <a:ext cx="69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0001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12022" y="5486400"/>
                <a:ext cx="69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0002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2022" y="4267200"/>
                <a:ext cx="748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FFFF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086600" y="4343400"/>
              <a:ext cx="1876185" cy="1981200"/>
              <a:chOff x="7086600" y="4343400"/>
              <a:chExt cx="1876185" cy="198120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086600" y="5054600"/>
                <a:ext cx="18761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baseline="30000" dirty="0"/>
                  <a:t>16</a:t>
                </a:r>
                <a:r>
                  <a:rPr lang="en-US" dirty="0"/>
                  <a:t> = 65,536</a:t>
                </a: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 bwMode="auto">
              <a:xfrm flipV="1">
                <a:off x="8001000" y="4343400"/>
                <a:ext cx="0" cy="609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Straight Arrow Connector 41"/>
              <p:cNvCxnSpPr/>
              <p:nvPr/>
            </p:nvCxnSpPr>
            <p:spPr bwMode="auto">
              <a:xfrm>
                <a:off x="8001000" y="5562600"/>
                <a:ext cx="0" cy="762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2D504F7-530A-A940-AAC3-A3520BF57A6F}"/>
              </a:ext>
            </a:extLst>
          </p:cNvPr>
          <p:cNvGrpSpPr/>
          <p:nvPr/>
        </p:nvGrpSpPr>
        <p:grpSpPr>
          <a:xfrm>
            <a:off x="76200" y="3810000"/>
            <a:ext cx="4318000" cy="2971800"/>
            <a:chOff x="-203200" y="3810000"/>
            <a:chExt cx="4318000" cy="2971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495FB5-08F3-0F49-A111-08F3F23C2FEE}"/>
                </a:ext>
              </a:extLst>
            </p:cNvPr>
            <p:cNvSpPr/>
            <p:nvPr/>
          </p:nvSpPr>
          <p:spPr bwMode="auto">
            <a:xfrm>
              <a:off x="76200" y="3810000"/>
              <a:ext cx="4038600" cy="297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3200" dirty="0">
                  <a:ea typeface="ＭＳ Ｐゴシック" charset="-128"/>
                  <a:cs typeface="ＭＳ Ｐゴシック" charset="-128"/>
                </a:rPr>
                <a:t>CPU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04800" y="3994587"/>
              <a:ext cx="3657600" cy="2715478"/>
              <a:chOff x="155574" y="3994587"/>
              <a:chExt cx="3657600" cy="2715478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2249199" y="6248400"/>
                <a:ext cx="1484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Registers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2209800" y="43434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209800" y="45720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2209800" y="48006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2209800" y="50292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2209800" y="52578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2209800" y="54864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209800" y="57150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209800" y="59436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5000" y="5867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905000" y="56388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05000" y="54102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05000" y="51816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905000" y="4953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4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905000" y="4724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5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05000" y="44958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6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05000" y="42672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7</a:t>
                </a: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2209800" y="3994587"/>
                <a:ext cx="1603374" cy="348813"/>
                <a:chOff x="5407026" y="3994587"/>
                <a:chExt cx="1603374" cy="348813"/>
              </a:xfrm>
            </p:grpSpPr>
            <p:sp>
              <p:nvSpPr>
                <p:cNvPr id="66" name="TextBox 65"/>
                <p:cNvSpPr txBox="1"/>
                <p:nvPr/>
              </p:nvSpPr>
              <p:spPr>
                <a:xfrm>
                  <a:off x="5715000" y="3994587"/>
                  <a:ext cx="940332" cy="348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/>
                    <a:t>16 bits</a:t>
                  </a:r>
                </a:p>
              </p:txBody>
            </p:sp>
            <p:cxnSp>
              <p:nvCxnSpPr>
                <p:cNvPr id="67" name="Straight Arrow Connector 66"/>
                <p:cNvCxnSpPr/>
                <p:nvPr/>
              </p:nvCxnSpPr>
              <p:spPr bwMode="auto">
                <a:xfrm>
                  <a:off x="6705600" y="4146987"/>
                  <a:ext cx="304800" cy="402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8" name="Straight Arrow Connector 67"/>
                <p:cNvCxnSpPr/>
                <p:nvPr/>
              </p:nvCxnSpPr>
              <p:spPr bwMode="auto">
                <a:xfrm flipH="1">
                  <a:off x="5407026" y="4133850"/>
                  <a:ext cx="263524" cy="4467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EBD0AD8-2370-6641-AA2C-FF102E179D4B}"/>
                  </a:ext>
                </a:extLst>
              </p:cNvPr>
              <p:cNvSpPr/>
              <p:nvPr/>
            </p:nvSpPr>
            <p:spPr bwMode="auto">
              <a:xfrm>
                <a:off x="155574" y="4495800"/>
                <a:ext cx="1600200" cy="3048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dirty="0">
                    <a:ea typeface="ＭＳ Ｐゴシック" charset="-128"/>
                    <a:cs typeface="ＭＳ Ｐゴシック" charset="-128"/>
                  </a:rPr>
                  <a:t>PC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25426" y="5029200"/>
              <a:ext cx="1752600" cy="1657528"/>
              <a:chOff x="76200" y="5029200"/>
              <a:chExt cx="1752600" cy="1657528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381000" y="5029200"/>
                <a:ext cx="1143000" cy="381000"/>
                <a:chOff x="381000" y="5029200"/>
                <a:chExt cx="1143000" cy="381000"/>
              </a:xfrm>
            </p:grpSpPr>
            <p:sp>
              <p:nvSpPr>
                <p:cNvPr id="70" name="Rectangle 69"/>
                <p:cNvSpPr/>
                <p:nvPr/>
              </p:nvSpPr>
              <p:spPr bwMode="auto">
                <a:xfrm>
                  <a:off x="381000" y="5029200"/>
                  <a:ext cx="381000" cy="381000"/>
                </a:xfrm>
                <a:prstGeom prst="rect">
                  <a:avLst/>
                </a:prstGeom>
                <a:solidFill>
                  <a:srgbClr val="25C21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ea typeface="ＭＳ Ｐゴシック" charset="-128"/>
                      <a:cs typeface="ＭＳ Ｐゴシック" charset="-128"/>
                    </a:rPr>
                    <a:t>N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762000" y="5029200"/>
                  <a:ext cx="381000" cy="381000"/>
                </a:xfrm>
                <a:prstGeom prst="rect">
                  <a:avLst/>
                </a:prstGeom>
                <a:solidFill>
                  <a:srgbClr val="25C21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 sz="2000" dirty="0">
                      <a:ea typeface="ＭＳ Ｐゴシック" charset="-128"/>
                      <a:cs typeface="ＭＳ Ｐゴシック" charset="-128"/>
                    </a:rPr>
                    <a:t>Z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 bwMode="auto">
                <a:xfrm>
                  <a:off x="1143000" y="5029200"/>
                  <a:ext cx="381000" cy="381000"/>
                </a:xfrm>
                <a:prstGeom prst="rect">
                  <a:avLst/>
                </a:prstGeom>
                <a:solidFill>
                  <a:srgbClr val="25C21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 sz="2000" dirty="0">
                      <a:ea typeface="ＭＳ Ｐゴシック" charset="-128"/>
                      <a:cs typeface="ＭＳ Ｐゴシック" charset="-128"/>
                    </a:rPr>
                    <a:t>P</a:t>
                  </a:r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76200" y="5486400"/>
                <a:ext cx="1752600" cy="1200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Condition</a:t>
                </a:r>
              </a:p>
              <a:p>
                <a:pPr algn="ctr"/>
                <a:r>
                  <a:rPr lang="en-US" dirty="0"/>
                  <a:t>Code (CC) register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-203200" y="4724400"/>
              <a:ext cx="184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D5BB8EB-3D84-AF42-BFF9-5CB8C006222E}"/>
              </a:ext>
            </a:extLst>
          </p:cNvPr>
          <p:cNvSpPr txBox="1"/>
          <p:nvPr/>
        </p:nvSpPr>
        <p:spPr>
          <a:xfrm>
            <a:off x="508000" y="533401"/>
            <a:ext cx="6893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LC-3 is a </a:t>
            </a:r>
            <a:r>
              <a:rPr lang="en-US" dirty="0" smtClean="0"/>
              <a:t>3-address</a:t>
            </a:r>
            <a:r>
              <a:rPr lang="en-US" dirty="0"/>
              <a:t>, load/store RISC 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94800" y="1600200"/>
            <a:ext cx="284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Hex is convenient: 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4 hex </a:t>
            </a:r>
            <a:r>
              <a:rPr lang="en-US" sz="2000" dirty="0" smtClean="0">
                <a:solidFill>
                  <a:srgbClr val="FF0000"/>
                </a:solidFill>
              </a:rPr>
              <a:t>d</a:t>
            </a:r>
            <a:r>
              <a:rPr lang="en-US" sz="2000" dirty="0" smtClean="0">
                <a:solidFill>
                  <a:srgbClr val="FF0000"/>
                </a:solidFill>
              </a:rPr>
              <a:t>igits </a:t>
            </a:r>
            <a:r>
              <a:rPr lang="en-US" sz="2000" dirty="0" smtClean="0">
                <a:solidFill>
                  <a:srgbClr val="FF0000"/>
                </a:solidFill>
              </a:rPr>
              <a:t>vs. 16 bits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94800" y="2895600"/>
            <a:ext cx="261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Addressing modes: mechanism for specifying operand location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94800" y="0"/>
            <a:ext cx="299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3-address: 3 operands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Load/store: only load, store ops access memory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RISC: small # operations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2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600200" y="3733800"/>
            <a:ext cx="8534400" cy="1377772"/>
            <a:chOff x="304800" y="3733800"/>
            <a:chExt cx="8534400" cy="1377772"/>
          </a:xfrm>
        </p:grpSpPr>
        <p:grpSp>
          <p:nvGrpSpPr>
            <p:cNvPr id="82" name="Group 81"/>
            <p:cNvGrpSpPr/>
            <p:nvPr/>
          </p:nvGrpSpPr>
          <p:grpSpPr>
            <a:xfrm>
              <a:off x="304800" y="3733800"/>
              <a:ext cx="8534400" cy="1377772"/>
              <a:chOff x="304800" y="3270428"/>
              <a:chExt cx="8534400" cy="137777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800" y="4038600"/>
                <a:ext cx="8534400" cy="609600"/>
                <a:chOff x="304800" y="3505200"/>
                <a:chExt cx="8534400" cy="609600"/>
              </a:xfrm>
            </p:grpSpPr>
            <p:sp>
              <p:nvSpPr>
                <p:cNvPr id="6" name="Rectangle 5"/>
                <p:cNvSpPr/>
                <p:nvPr/>
              </p:nvSpPr>
              <p:spPr bwMode="auto">
                <a:xfrm>
                  <a:off x="304800" y="3505200"/>
                  <a:ext cx="8534400" cy="609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endParaRPr lang="en-US">
                    <a:ea typeface="ＭＳ Ｐゴシック" charset="-128"/>
                    <a:cs typeface="ＭＳ Ｐゴシック" charset="-128"/>
                  </a:endParaRPr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 bwMode="auto">
                <a:xfrm>
                  <a:off x="8382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8382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" name="Straight Connector 10"/>
                <p:cNvCxnSpPr/>
                <p:nvPr/>
              </p:nvCxnSpPr>
              <p:spPr bwMode="auto">
                <a:xfrm>
                  <a:off x="13716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" name="Straight Connector 11"/>
                <p:cNvCxnSpPr/>
                <p:nvPr/>
              </p:nvCxnSpPr>
              <p:spPr bwMode="auto">
                <a:xfrm>
                  <a:off x="13716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" name="Straight Connector 12"/>
                <p:cNvCxnSpPr/>
                <p:nvPr/>
              </p:nvCxnSpPr>
              <p:spPr bwMode="auto">
                <a:xfrm>
                  <a:off x="19050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>
                  <a:off x="19050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24384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29718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9718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>
                  <a:off x="35052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>
                  <a:off x="35052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40386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>
                  <a:off x="45720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45720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>
                  <a:off x="51054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51054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56388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61722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61722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>
                  <a:off x="67056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>
                  <a:off x="67056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7239000" y="3505200"/>
                  <a:ext cx="0" cy="6096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>
                  <a:off x="77724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>
                  <a:off x="77724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" name="Straight Connector 36"/>
                <p:cNvCxnSpPr/>
                <p:nvPr/>
              </p:nvCxnSpPr>
              <p:spPr bwMode="auto">
                <a:xfrm>
                  <a:off x="8305800" y="39624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" name="Straight Connector 37"/>
                <p:cNvCxnSpPr/>
                <p:nvPr/>
              </p:nvCxnSpPr>
              <p:spPr bwMode="auto">
                <a:xfrm>
                  <a:off x="8305800" y="3505200"/>
                  <a:ext cx="0" cy="152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381000" y="3581400"/>
                  <a:ext cx="19809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0     0    0    1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695030" y="3581400"/>
                  <a:ext cx="14677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0     0    0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927097" y="3581400"/>
                  <a:ext cx="6291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DR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527297" y="3581400"/>
                  <a:ext cx="5611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S1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727697" y="3581400"/>
                  <a:ext cx="5611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S2</a:t>
                  </a: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306437" y="3270428"/>
                <a:ext cx="2665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Encoding (16 bits)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8382000" y="41264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4800" y="41148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15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dirty="0"/>
              <a:t>LC-3 Machine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10287000" cy="1371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All instructions are 16 bits</a:t>
            </a:r>
          </a:p>
          <a:p>
            <a:pPr marL="0" indent="0">
              <a:buNone/>
            </a:pPr>
            <a:r>
              <a:rPr lang="en-US" sz="2800" dirty="0"/>
              <a:t>Three types of instructions: </a:t>
            </a:r>
            <a:r>
              <a:rPr lang="en-US" sz="2800" dirty="0" smtClean="0"/>
              <a:t>Arithmetic/logical, </a:t>
            </a:r>
            <a:r>
              <a:rPr lang="en-US" sz="2800" dirty="0"/>
              <a:t>Memory, Control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447800" y="1828801"/>
            <a:ext cx="10058400" cy="1981200"/>
            <a:chOff x="152400" y="1838980"/>
            <a:chExt cx="8763000" cy="1981200"/>
          </a:xfrm>
        </p:grpSpPr>
        <p:sp>
          <p:nvSpPr>
            <p:cNvPr id="4" name="TextBox 3"/>
            <p:cNvSpPr txBox="1"/>
            <p:nvPr/>
          </p:nvSpPr>
          <p:spPr>
            <a:xfrm>
              <a:off x="152400" y="1838980"/>
              <a:ext cx="4216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Arithmetic/logical (operate)</a:t>
              </a:r>
              <a:endParaRPr lang="en-US" sz="28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2400" y="2250520"/>
              <a:ext cx="8763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		DR, S1, S2	// DR, S1, S2 are registers</a:t>
              </a:r>
            </a:p>
            <a:p>
              <a:r>
                <a:rPr lang="en-US" dirty="0"/>
                <a:t>				// DR &lt;- S1 + S2</a:t>
              </a:r>
            </a:p>
            <a:p>
              <a:r>
                <a:rPr lang="en-US" dirty="0" smtClean="0"/>
                <a:t>	// </a:t>
              </a:r>
              <a:r>
                <a:rPr lang="en-US" dirty="0"/>
                <a:t>set N, Z, P if result negative, zero, or positive, </a:t>
              </a:r>
              <a:r>
                <a:rPr lang="en-US" dirty="0" smtClean="0"/>
                <a:t>respectively </a:t>
              </a:r>
              <a:br>
                <a:rPr lang="en-US" dirty="0" smtClean="0"/>
              </a:br>
              <a:r>
                <a:rPr lang="en-US" dirty="0" smtClean="0"/>
                <a:t>(all write instructions use; can be used to change execution sequence)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43000" y="4514672"/>
            <a:ext cx="2590800" cy="2267128"/>
            <a:chOff x="-152400" y="3746500"/>
            <a:chExt cx="2590800" cy="2267128"/>
          </a:xfrm>
        </p:grpSpPr>
        <p:sp>
          <p:nvSpPr>
            <p:cNvPr id="52" name="Freeform 51"/>
            <p:cNvSpPr/>
            <p:nvPr/>
          </p:nvSpPr>
          <p:spPr>
            <a:xfrm>
              <a:off x="287147" y="3746500"/>
              <a:ext cx="2100453" cy="619748"/>
            </a:xfrm>
            <a:custGeom>
              <a:avLst/>
              <a:gdLst>
                <a:gd name="connsiteX0" fmla="*/ 2100453 w 2100453"/>
                <a:gd name="connsiteY0" fmla="*/ 279400 h 619748"/>
                <a:gd name="connsiteX1" fmla="*/ 2075053 w 2100453"/>
                <a:gd name="connsiteY1" fmla="*/ 165100 h 619748"/>
                <a:gd name="connsiteX2" fmla="*/ 2049653 w 2100453"/>
                <a:gd name="connsiteY2" fmla="*/ 127000 h 619748"/>
                <a:gd name="connsiteX3" fmla="*/ 1973453 w 2100453"/>
                <a:gd name="connsiteY3" fmla="*/ 101600 h 619748"/>
                <a:gd name="connsiteX4" fmla="*/ 1744853 w 2100453"/>
                <a:gd name="connsiteY4" fmla="*/ 76200 h 619748"/>
                <a:gd name="connsiteX5" fmla="*/ 1694053 w 2100453"/>
                <a:gd name="connsiteY5" fmla="*/ 63500 h 619748"/>
                <a:gd name="connsiteX6" fmla="*/ 1617853 w 2100453"/>
                <a:gd name="connsiteY6" fmla="*/ 38100 h 619748"/>
                <a:gd name="connsiteX7" fmla="*/ 1503553 w 2100453"/>
                <a:gd name="connsiteY7" fmla="*/ 25400 h 619748"/>
                <a:gd name="connsiteX8" fmla="*/ 1389253 w 2100453"/>
                <a:gd name="connsiteY8" fmla="*/ 0 h 619748"/>
                <a:gd name="connsiteX9" fmla="*/ 1147953 w 2100453"/>
                <a:gd name="connsiteY9" fmla="*/ 12700 h 619748"/>
                <a:gd name="connsiteX10" fmla="*/ 512953 w 2100453"/>
                <a:gd name="connsiteY10" fmla="*/ 25400 h 619748"/>
                <a:gd name="connsiteX11" fmla="*/ 398653 w 2100453"/>
                <a:gd name="connsiteY11" fmla="*/ 38100 h 619748"/>
                <a:gd name="connsiteX12" fmla="*/ 322453 w 2100453"/>
                <a:gd name="connsiteY12" fmla="*/ 63500 h 619748"/>
                <a:gd name="connsiteX13" fmla="*/ 284353 w 2100453"/>
                <a:gd name="connsiteY13" fmla="*/ 76200 h 619748"/>
                <a:gd name="connsiteX14" fmla="*/ 170053 w 2100453"/>
                <a:gd name="connsiteY14" fmla="*/ 165100 h 619748"/>
                <a:gd name="connsiteX15" fmla="*/ 131953 w 2100453"/>
                <a:gd name="connsiteY15" fmla="*/ 190500 h 619748"/>
                <a:gd name="connsiteX16" fmla="*/ 30353 w 2100453"/>
                <a:gd name="connsiteY16" fmla="*/ 215900 h 619748"/>
                <a:gd name="connsiteX17" fmla="*/ 17653 w 2100453"/>
                <a:gd name="connsiteY17" fmla="*/ 393700 h 619748"/>
                <a:gd name="connsiteX18" fmla="*/ 170053 w 2100453"/>
                <a:gd name="connsiteY18" fmla="*/ 469900 h 619748"/>
                <a:gd name="connsiteX19" fmla="*/ 208153 w 2100453"/>
                <a:gd name="connsiteY19" fmla="*/ 482600 h 619748"/>
                <a:gd name="connsiteX20" fmla="*/ 246253 w 2100453"/>
                <a:gd name="connsiteY20" fmla="*/ 495300 h 619748"/>
                <a:gd name="connsiteX21" fmla="*/ 284353 w 2100453"/>
                <a:gd name="connsiteY21" fmla="*/ 520700 h 619748"/>
                <a:gd name="connsiteX22" fmla="*/ 589153 w 2100453"/>
                <a:gd name="connsiteY22" fmla="*/ 533400 h 619748"/>
                <a:gd name="connsiteX23" fmla="*/ 690753 w 2100453"/>
                <a:gd name="connsiteY23" fmla="*/ 558800 h 619748"/>
                <a:gd name="connsiteX24" fmla="*/ 766953 w 2100453"/>
                <a:gd name="connsiteY24" fmla="*/ 584200 h 619748"/>
                <a:gd name="connsiteX25" fmla="*/ 1325753 w 2100453"/>
                <a:gd name="connsiteY25" fmla="*/ 596900 h 619748"/>
                <a:gd name="connsiteX26" fmla="*/ 1884553 w 2100453"/>
                <a:gd name="connsiteY26" fmla="*/ 596900 h 619748"/>
                <a:gd name="connsiteX27" fmla="*/ 1922653 w 2100453"/>
                <a:gd name="connsiteY27" fmla="*/ 584200 h 619748"/>
                <a:gd name="connsiteX28" fmla="*/ 1986153 w 2100453"/>
                <a:gd name="connsiteY28" fmla="*/ 533400 h 619748"/>
                <a:gd name="connsiteX29" fmla="*/ 2011553 w 2100453"/>
                <a:gd name="connsiteY29" fmla="*/ 495300 h 619748"/>
                <a:gd name="connsiteX30" fmla="*/ 2049653 w 2100453"/>
                <a:gd name="connsiteY30" fmla="*/ 469900 h 619748"/>
                <a:gd name="connsiteX31" fmla="*/ 2062353 w 2100453"/>
                <a:gd name="connsiteY31" fmla="*/ 431800 h 619748"/>
                <a:gd name="connsiteX32" fmla="*/ 2049653 w 2100453"/>
                <a:gd name="connsiteY32" fmla="*/ 292100 h 61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00453" h="619748">
                  <a:moveTo>
                    <a:pt x="2100453" y="279400"/>
                  </a:moveTo>
                  <a:cubicBezTo>
                    <a:pt x="2095575" y="250134"/>
                    <a:pt x="2090685" y="196364"/>
                    <a:pt x="2075053" y="165100"/>
                  </a:cubicBezTo>
                  <a:cubicBezTo>
                    <a:pt x="2068227" y="151448"/>
                    <a:pt x="2062596" y="135090"/>
                    <a:pt x="2049653" y="127000"/>
                  </a:cubicBezTo>
                  <a:cubicBezTo>
                    <a:pt x="2026949" y="112810"/>
                    <a:pt x="1998853" y="110067"/>
                    <a:pt x="1973453" y="101600"/>
                  </a:cubicBezTo>
                  <a:cubicBezTo>
                    <a:pt x="1874978" y="68775"/>
                    <a:pt x="1948710" y="89790"/>
                    <a:pt x="1744853" y="76200"/>
                  </a:cubicBezTo>
                  <a:cubicBezTo>
                    <a:pt x="1727920" y="71967"/>
                    <a:pt x="1710771" y="68516"/>
                    <a:pt x="1694053" y="63500"/>
                  </a:cubicBezTo>
                  <a:cubicBezTo>
                    <a:pt x="1668408" y="55807"/>
                    <a:pt x="1644463" y="41057"/>
                    <a:pt x="1617853" y="38100"/>
                  </a:cubicBezTo>
                  <a:lnTo>
                    <a:pt x="1503553" y="25400"/>
                  </a:lnTo>
                  <a:cubicBezTo>
                    <a:pt x="1483961" y="20502"/>
                    <a:pt x="1405376" y="0"/>
                    <a:pt x="1389253" y="0"/>
                  </a:cubicBezTo>
                  <a:cubicBezTo>
                    <a:pt x="1308708" y="0"/>
                    <a:pt x="1228464" y="10366"/>
                    <a:pt x="1147953" y="12700"/>
                  </a:cubicBezTo>
                  <a:lnTo>
                    <a:pt x="512953" y="25400"/>
                  </a:lnTo>
                  <a:cubicBezTo>
                    <a:pt x="474853" y="29633"/>
                    <a:pt x="436243" y="30582"/>
                    <a:pt x="398653" y="38100"/>
                  </a:cubicBezTo>
                  <a:cubicBezTo>
                    <a:pt x="372399" y="43351"/>
                    <a:pt x="347853" y="55033"/>
                    <a:pt x="322453" y="63500"/>
                  </a:cubicBezTo>
                  <a:lnTo>
                    <a:pt x="284353" y="76200"/>
                  </a:lnTo>
                  <a:cubicBezTo>
                    <a:pt x="224667" y="135886"/>
                    <a:pt x="261197" y="104337"/>
                    <a:pt x="170053" y="165100"/>
                  </a:cubicBezTo>
                  <a:cubicBezTo>
                    <a:pt x="157353" y="173567"/>
                    <a:pt x="146920" y="187507"/>
                    <a:pt x="131953" y="190500"/>
                  </a:cubicBezTo>
                  <a:cubicBezTo>
                    <a:pt x="55326" y="205825"/>
                    <a:pt x="88931" y="196374"/>
                    <a:pt x="30353" y="215900"/>
                  </a:cubicBezTo>
                  <a:cubicBezTo>
                    <a:pt x="10917" y="274207"/>
                    <a:pt x="-19729" y="329616"/>
                    <a:pt x="17653" y="393700"/>
                  </a:cubicBezTo>
                  <a:cubicBezTo>
                    <a:pt x="41423" y="434449"/>
                    <a:pt x="130415" y="456687"/>
                    <a:pt x="170053" y="469900"/>
                  </a:cubicBezTo>
                  <a:lnTo>
                    <a:pt x="208153" y="482600"/>
                  </a:lnTo>
                  <a:cubicBezTo>
                    <a:pt x="220853" y="486833"/>
                    <a:pt x="235114" y="487874"/>
                    <a:pt x="246253" y="495300"/>
                  </a:cubicBezTo>
                  <a:cubicBezTo>
                    <a:pt x="258953" y="503767"/>
                    <a:pt x="269183" y="519014"/>
                    <a:pt x="284353" y="520700"/>
                  </a:cubicBezTo>
                  <a:cubicBezTo>
                    <a:pt x="385419" y="531930"/>
                    <a:pt x="487553" y="529167"/>
                    <a:pt x="589153" y="533400"/>
                  </a:cubicBezTo>
                  <a:cubicBezTo>
                    <a:pt x="623020" y="541867"/>
                    <a:pt x="657635" y="547761"/>
                    <a:pt x="690753" y="558800"/>
                  </a:cubicBezTo>
                  <a:cubicBezTo>
                    <a:pt x="716153" y="567267"/>
                    <a:pt x="740186" y="583592"/>
                    <a:pt x="766953" y="584200"/>
                  </a:cubicBezTo>
                  <a:lnTo>
                    <a:pt x="1325753" y="596900"/>
                  </a:lnTo>
                  <a:cubicBezTo>
                    <a:pt x="1552204" y="634642"/>
                    <a:pt x="1429216" y="619112"/>
                    <a:pt x="1884553" y="596900"/>
                  </a:cubicBezTo>
                  <a:cubicBezTo>
                    <a:pt x="1897924" y="596248"/>
                    <a:pt x="1909953" y="588433"/>
                    <a:pt x="1922653" y="584200"/>
                  </a:cubicBezTo>
                  <a:cubicBezTo>
                    <a:pt x="1995446" y="475011"/>
                    <a:pt x="1898519" y="603507"/>
                    <a:pt x="1986153" y="533400"/>
                  </a:cubicBezTo>
                  <a:cubicBezTo>
                    <a:pt x="1998072" y="523865"/>
                    <a:pt x="2000760" y="506093"/>
                    <a:pt x="2011553" y="495300"/>
                  </a:cubicBezTo>
                  <a:cubicBezTo>
                    <a:pt x="2022346" y="484507"/>
                    <a:pt x="2036953" y="478367"/>
                    <a:pt x="2049653" y="469900"/>
                  </a:cubicBezTo>
                  <a:cubicBezTo>
                    <a:pt x="2053886" y="457200"/>
                    <a:pt x="2062353" y="445187"/>
                    <a:pt x="2062353" y="431800"/>
                  </a:cubicBezTo>
                  <a:cubicBezTo>
                    <a:pt x="2062353" y="385041"/>
                    <a:pt x="2049653" y="292100"/>
                    <a:pt x="2049653" y="2921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152400" y="4813300"/>
              <a:ext cx="25908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opcode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(0001 indicates ADD instruction)</a:t>
              </a:r>
            </a:p>
          </p:txBody>
        </p:sp>
        <p:cxnSp>
          <p:nvCxnSpPr>
            <p:cNvPr id="55" name="Straight Arrow Connector 54"/>
            <p:cNvCxnSpPr>
              <a:stCxn id="53" idx="0"/>
            </p:cNvCxnSpPr>
            <p:nvPr/>
          </p:nvCxnSpPr>
          <p:spPr bwMode="auto">
            <a:xfrm flipV="1">
              <a:off x="1143000" y="4343400"/>
              <a:ext cx="228600" cy="4699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172200" y="4501973"/>
            <a:ext cx="2590800" cy="1528465"/>
            <a:chOff x="4876800" y="3733800"/>
            <a:chExt cx="2590800" cy="1528465"/>
          </a:xfrm>
        </p:grpSpPr>
        <p:sp>
          <p:nvSpPr>
            <p:cNvPr id="58" name="Freeform 57"/>
            <p:cNvSpPr/>
            <p:nvPr/>
          </p:nvSpPr>
          <p:spPr>
            <a:xfrm>
              <a:off x="5638800" y="3733800"/>
              <a:ext cx="1600200" cy="619748"/>
            </a:xfrm>
            <a:custGeom>
              <a:avLst/>
              <a:gdLst>
                <a:gd name="connsiteX0" fmla="*/ 2100453 w 2100453"/>
                <a:gd name="connsiteY0" fmla="*/ 279400 h 619748"/>
                <a:gd name="connsiteX1" fmla="*/ 2075053 w 2100453"/>
                <a:gd name="connsiteY1" fmla="*/ 165100 h 619748"/>
                <a:gd name="connsiteX2" fmla="*/ 2049653 w 2100453"/>
                <a:gd name="connsiteY2" fmla="*/ 127000 h 619748"/>
                <a:gd name="connsiteX3" fmla="*/ 1973453 w 2100453"/>
                <a:gd name="connsiteY3" fmla="*/ 101600 h 619748"/>
                <a:gd name="connsiteX4" fmla="*/ 1744853 w 2100453"/>
                <a:gd name="connsiteY4" fmla="*/ 76200 h 619748"/>
                <a:gd name="connsiteX5" fmla="*/ 1694053 w 2100453"/>
                <a:gd name="connsiteY5" fmla="*/ 63500 h 619748"/>
                <a:gd name="connsiteX6" fmla="*/ 1617853 w 2100453"/>
                <a:gd name="connsiteY6" fmla="*/ 38100 h 619748"/>
                <a:gd name="connsiteX7" fmla="*/ 1503553 w 2100453"/>
                <a:gd name="connsiteY7" fmla="*/ 25400 h 619748"/>
                <a:gd name="connsiteX8" fmla="*/ 1389253 w 2100453"/>
                <a:gd name="connsiteY8" fmla="*/ 0 h 619748"/>
                <a:gd name="connsiteX9" fmla="*/ 1147953 w 2100453"/>
                <a:gd name="connsiteY9" fmla="*/ 12700 h 619748"/>
                <a:gd name="connsiteX10" fmla="*/ 512953 w 2100453"/>
                <a:gd name="connsiteY10" fmla="*/ 25400 h 619748"/>
                <a:gd name="connsiteX11" fmla="*/ 398653 w 2100453"/>
                <a:gd name="connsiteY11" fmla="*/ 38100 h 619748"/>
                <a:gd name="connsiteX12" fmla="*/ 322453 w 2100453"/>
                <a:gd name="connsiteY12" fmla="*/ 63500 h 619748"/>
                <a:gd name="connsiteX13" fmla="*/ 284353 w 2100453"/>
                <a:gd name="connsiteY13" fmla="*/ 76200 h 619748"/>
                <a:gd name="connsiteX14" fmla="*/ 170053 w 2100453"/>
                <a:gd name="connsiteY14" fmla="*/ 165100 h 619748"/>
                <a:gd name="connsiteX15" fmla="*/ 131953 w 2100453"/>
                <a:gd name="connsiteY15" fmla="*/ 190500 h 619748"/>
                <a:gd name="connsiteX16" fmla="*/ 30353 w 2100453"/>
                <a:gd name="connsiteY16" fmla="*/ 215900 h 619748"/>
                <a:gd name="connsiteX17" fmla="*/ 17653 w 2100453"/>
                <a:gd name="connsiteY17" fmla="*/ 393700 h 619748"/>
                <a:gd name="connsiteX18" fmla="*/ 170053 w 2100453"/>
                <a:gd name="connsiteY18" fmla="*/ 469900 h 619748"/>
                <a:gd name="connsiteX19" fmla="*/ 208153 w 2100453"/>
                <a:gd name="connsiteY19" fmla="*/ 482600 h 619748"/>
                <a:gd name="connsiteX20" fmla="*/ 246253 w 2100453"/>
                <a:gd name="connsiteY20" fmla="*/ 495300 h 619748"/>
                <a:gd name="connsiteX21" fmla="*/ 284353 w 2100453"/>
                <a:gd name="connsiteY21" fmla="*/ 520700 h 619748"/>
                <a:gd name="connsiteX22" fmla="*/ 589153 w 2100453"/>
                <a:gd name="connsiteY22" fmla="*/ 533400 h 619748"/>
                <a:gd name="connsiteX23" fmla="*/ 690753 w 2100453"/>
                <a:gd name="connsiteY23" fmla="*/ 558800 h 619748"/>
                <a:gd name="connsiteX24" fmla="*/ 766953 w 2100453"/>
                <a:gd name="connsiteY24" fmla="*/ 584200 h 619748"/>
                <a:gd name="connsiteX25" fmla="*/ 1325753 w 2100453"/>
                <a:gd name="connsiteY25" fmla="*/ 596900 h 619748"/>
                <a:gd name="connsiteX26" fmla="*/ 1884553 w 2100453"/>
                <a:gd name="connsiteY26" fmla="*/ 596900 h 619748"/>
                <a:gd name="connsiteX27" fmla="*/ 1922653 w 2100453"/>
                <a:gd name="connsiteY27" fmla="*/ 584200 h 619748"/>
                <a:gd name="connsiteX28" fmla="*/ 1986153 w 2100453"/>
                <a:gd name="connsiteY28" fmla="*/ 533400 h 619748"/>
                <a:gd name="connsiteX29" fmla="*/ 2011553 w 2100453"/>
                <a:gd name="connsiteY29" fmla="*/ 495300 h 619748"/>
                <a:gd name="connsiteX30" fmla="*/ 2049653 w 2100453"/>
                <a:gd name="connsiteY30" fmla="*/ 469900 h 619748"/>
                <a:gd name="connsiteX31" fmla="*/ 2062353 w 2100453"/>
                <a:gd name="connsiteY31" fmla="*/ 431800 h 619748"/>
                <a:gd name="connsiteX32" fmla="*/ 2049653 w 2100453"/>
                <a:gd name="connsiteY32" fmla="*/ 292100 h 61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00453" h="619748">
                  <a:moveTo>
                    <a:pt x="2100453" y="279400"/>
                  </a:moveTo>
                  <a:cubicBezTo>
                    <a:pt x="2095575" y="250134"/>
                    <a:pt x="2090685" y="196364"/>
                    <a:pt x="2075053" y="165100"/>
                  </a:cubicBezTo>
                  <a:cubicBezTo>
                    <a:pt x="2068227" y="151448"/>
                    <a:pt x="2062596" y="135090"/>
                    <a:pt x="2049653" y="127000"/>
                  </a:cubicBezTo>
                  <a:cubicBezTo>
                    <a:pt x="2026949" y="112810"/>
                    <a:pt x="1998853" y="110067"/>
                    <a:pt x="1973453" y="101600"/>
                  </a:cubicBezTo>
                  <a:cubicBezTo>
                    <a:pt x="1874978" y="68775"/>
                    <a:pt x="1948710" y="89790"/>
                    <a:pt x="1744853" y="76200"/>
                  </a:cubicBezTo>
                  <a:cubicBezTo>
                    <a:pt x="1727920" y="71967"/>
                    <a:pt x="1710771" y="68516"/>
                    <a:pt x="1694053" y="63500"/>
                  </a:cubicBezTo>
                  <a:cubicBezTo>
                    <a:pt x="1668408" y="55807"/>
                    <a:pt x="1644463" y="41057"/>
                    <a:pt x="1617853" y="38100"/>
                  </a:cubicBezTo>
                  <a:lnTo>
                    <a:pt x="1503553" y="25400"/>
                  </a:lnTo>
                  <a:cubicBezTo>
                    <a:pt x="1483961" y="20502"/>
                    <a:pt x="1405376" y="0"/>
                    <a:pt x="1389253" y="0"/>
                  </a:cubicBezTo>
                  <a:cubicBezTo>
                    <a:pt x="1308708" y="0"/>
                    <a:pt x="1228464" y="10366"/>
                    <a:pt x="1147953" y="12700"/>
                  </a:cubicBezTo>
                  <a:lnTo>
                    <a:pt x="512953" y="25400"/>
                  </a:lnTo>
                  <a:cubicBezTo>
                    <a:pt x="474853" y="29633"/>
                    <a:pt x="436243" y="30582"/>
                    <a:pt x="398653" y="38100"/>
                  </a:cubicBezTo>
                  <a:cubicBezTo>
                    <a:pt x="372399" y="43351"/>
                    <a:pt x="347853" y="55033"/>
                    <a:pt x="322453" y="63500"/>
                  </a:cubicBezTo>
                  <a:lnTo>
                    <a:pt x="284353" y="76200"/>
                  </a:lnTo>
                  <a:cubicBezTo>
                    <a:pt x="224667" y="135886"/>
                    <a:pt x="261197" y="104337"/>
                    <a:pt x="170053" y="165100"/>
                  </a:cubicBezTo>
                  <a:cubicBezTo>
                    <a:pt x="157353" y="173567"/>
                    <a:pt x="146920" y="187507"/>
                    <a:pt x="131953" y="190500"/>
                  </a:cubicBezTo>
                  <a:cubicBezTo>
                    <a:pt x="55326" y="205825"/>
                    <a:pt x="88931" y="196374"/>
                    <a:pt x="30353" y="215900"/>
                  </a:cubicBezTo>
                  <a:cubicBezTo>
                    <a:pt x="10917" y="274207"/>
                    <a:pt x="-19729" y="329616"/>
                    <a:pt x="17653" y="393700"/>
                  </a:cubicBezTo>
                  <a:cubicBezTo>
                    <a:pt x="41423" y="434449"/>
                    <a:pt x="130415" y="456687"/>
                    <a:pt x="170053" y="469900"/>
                  </a:cubicBezTo>
                  <a:lnTo>
                    <a:pt x="208153" y="482600"/>
                  </a:lnTo>
                  <a:cubicBezTo>
                    <a:pt x="220853" y="486833"/>
                    <a:pt x="235114" y="487874"/>
                    <a:pt x="246253" y="495300"/>
                  </a:cubicBezTo>
                  <a:cubicBezTo>
                    <a:pt x="258953" y="503767"/>
                    <a:pt x="269183" y="519014"/>
                    <a:pt x="284353" y="520700"/>
                  </a:cubicBezTo>
                  <a:cubicBezTo>
                    <a:pt x="385419" y="531930"/>
                    <a:pt x="487553" y="529167"/>
                    <a:pt x="589153" y="533400"/>
                  </a:cubicBezTo>
                  <a:cubicBezTo>
                    <a:pt x="623020" y="541867"/>
                    <a:pt x="657635" y="547761"/>
                    <a:pt x="690753" y="558800"/>
                  </a:cubicBezTo>
                  <a:cubicBezTo>
                    <a:pt x="716153" y="567267"/>
                    <a:pt x="740186" y="583592"/>
                    <a:pt x="766953" y="584200"/>
                  </a:cubicBezTo>
                  <a:lnTo>
                    <a:pt x="1325753" y="596900"/>
                  </a:lnTo>
                  <a:cubicBezTo>
                    <a:pt x="1552204" y="634642"/>
                    <a:pt x="1429216" y="619112"/>
                    <a:pt x="1884553" y="596900"/>
                  </a:cubicBezTo>
                  <a:cubicBezTo>
                    <a:pt x="1897924" y="596248"/>
                    <a:pt x="1909953" y="588433"/>
                    <a:pt x="1922653" y="584200"/>
                  </a:cubicBezTo>
                  <a:cubicBezTo>
                    <a:pt x="1995446" y="475011"/>
                    <a:pt x="1898519" y="603507"/>
                    <a:pt x="1986153" y="533400"/>
                  </a:cubicBezTo>
                  <a:cubicBezTo>
                    <a:pt x="1998072" y="523865"/>
                    <a:pt x="2000760" y="506093"/>
                    <a:pt x="2011553" y="495300"/>
                  </a:cubicBezTo>
                  <a:cubicBezTo>
                    <a:pt x="2022346" y="484507"/>
                    <a:pt x="2036953" y="478367"/>
                    <a:pt x="2049653" y="469900"/>
                  </a:cubicBezTo>
                  <a:cubicBezTo>
                    <a:pt x="2053886" y="457200"/>
                    <a:pt x="2062353" y="445187"/>
                    <a:pt x="2062353" y="431800"/>
                  </a:cubicBezTo>
                  <a:cubicBezTo>
                    <a:pt x="2062353" y="385041"/>
                    <a:pt x="2049653" y="292100"/>
                    <a:pt x="2049653" y="2921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76800" y="4800600"/>
              <a:ext cx="259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unused</a:t>
              </a:r>
            </a:p>
          </p:txBody>
        </p:sp>
        <p:cxnSp>
          <p:nvCxnSpPr>
            <p:cNvPr id="60" name="Straight Arrow Connector 59"/>
            <p:cNvCxnSpPr>
              <a:stCxn id="59" idx="0"/>
            </p:cNvCxnSpPr>
            <p:nvPr/>
          </p:nvCxnSpPr>
          <p:spPr bwMode="auto">
            <a:xfrm flipV="1">
              <a:off x="6172200" y="4330700"/>
              <a:ext cx="228600" cy="4699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3200400" y="4501973"/>
            <a:ext cx="7010400" cy="2278797"/>
            <a:chOff x="1905000" y="4501972"/>
            <a:chExt cx="7010400" cy="2278797"/>
          </a:xfrm>
        </p:grpSpPr>
        <p:grpSp>
          <p:nvGrpSpPr>
            <p:cNvPr id="62" name="Group 61"/>
            <p:cNvGrpSpPr/>
            <p:nvPr/>
          </p:nvGrpSpPr>
          <p:grpSpPr>
            <a:xfrm>
              <a:off x="4038600" y="4501972"/>
              <a:ext cx="1981200" cy="2278797"/>
              <a:chOff x="5638800" y="3733800"/>
              <a:chExt cx="1981200" cy="2278797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5638800" y="3733800"/>
                <a:ext cx="1600200" cy="619748"/>
              </a:xfrm>
              <a:custGeom>
                <a:avLst/>
                <a:gdLst>
                  <a:gd name="connsiteX0" fmla="*/ 2100453 w 2100453"/>
                  <a:gd name="connsiteY0" fmla="*/ 279400 h 619748"/>
                  <a:gd name="connsiteX1" fmla="*/ 2075053 w 2100453"/>
                  <a:gd name="connsiteY1" fmla="*/ 165100 h 619748"/>
                  <a:gd name="connsiteX2" fmla="*/ 2049653 w 2100453"/>
                  <a:gd name="connsiteY2" fmla="*/ 127000 h 619748"/>
                  <a:gd name="connsiteX3" fmla="*/ 1973453 w 2100453"/>
                  <a:gd name="connsiteY3" fmla="*/ 101600 h 619748"/>
                  <a:gd name="connsiteX4" fmla="*/ 1744853 w 2100453"/>
                  <a:gd name="connsiteY4" fmla="*/ 76200 h 619748"/>
                  <a:gd name="connsiteX5" fmla="*/ 1694053 w 2100453"/>
                  <a:gd name="connsiteY5" fmla="*/ 63500 h 619748"/>
                  <a:gd name="connsiteX6" fmla="*/ 1617853 w 2100453"/>
                  <a:gd name="connsiteY6" fmla="*/ 38100 h 619748"/>
                  <a:gd name="connsiteX7" fmla="*/ 1503553 w 2100453"/>
                  <a:gd name="connsiteY7" fmla="*/ 25400 h 619748"/>
                  <a:gd name="connsiteX8" fmla="*/ 1389253 w 2100453"/>
                  <a:gd name="connsiteY8" fmla="*/ 0 h 619748"/>
                  <a:gd name="connsiteX9" fmla="*/ 1147953 w 2100453"/>
                  <a:gd name="connsiteY9" fmla="*/ 12700 h 619748"/>
                  <a:gd name="connsiteX10" fmla="*/ 512953 w 2100453"/>
                  <a:gd name="connsiteY10" fmla="*/ 25400 h 619748"/>
                  <a:gd name="connsiteX11" fmla="*/ 398653 w 2100453"/>
                  <a:gd name="connsiteY11" fmla="*/ 38100 h 619748"/>
                  <a:gd name="connsiteX12" fmla="*/ 322453 w 2100453"/>
                  <a:gd name="connsiteY12" fmla="*/ 63500 h 619748"/>
                  <a:gd name="connsiteX13" fmla="*/ 284353 w 2100453"/>
                  <a:gd name="connsiteY13" fmla="*/ 76200 h 619748"/>
                  <a:gd name="connsiteX14" fmla="*/ 170053 w 2100453"/>
                  <a:gd name="connsiteY14" fmla="*/ 165100 h 619748"/>
                  <a:gd name="connsiteX15" fmla="*/ 131953 w 2100453"/>
                  <a:gd name="connsiteY15" fmla="*/ 190500 h 619748"/>
                  <a:gd name="connsiteX16" fmla="*/ 30353 w 2100453"/>
                  <a:gd name="connsiteY16" fmla="*/ 215900 h 619748"/>
                  <a:gd name="connsiteX17" fmla="*/ 17653 w 2100453"/>
                  <a:gd name="connsiteY17" fmla="*/ 393700 h 619748"/>
                  <a:gd name="connsiteX18" fmla="*/ 170053 w 2100453"/>
                  <a:gd name="connsiteY18" fmla="*/ 469900 h 619748"/>
                  <a:gd name="connsiteX19" fmla="*/ 208153 w 2100453"/>
                  <a:gd name="connsiteY19" fmla="*/ 482600 h 619748"/>
                  <a:gd name="connsiteX20" fmla="*/ 246253 w 2100453"/>
                  <a:gd name="connsiteY20" fmla="*/ 495300 h 619748"/>
                  <a:gd name="connsiteX21" fmla="*/ 284353 w 2100453"/>
                  <a:gd name="connsiteY21" fmla="*/ 520700 h 619748"/>
                  <a:gd name="connsiteX22" fmla="*/ 589153 w 2100453"/>
                  <a:gd name="connsiteY22" fmla="*/ 533400 h 619748"/>
                  <a:gd name="connsiteX23" fmla="*/ 690753 w 2100453"/>
                  <a:gd name="connsiteY23" fmla="*/ 558800 h 619748"/>
                  <a:gd name="connsiteX24" fmla="*/ 766953 w 2100453"/>
                  <a:gd name="connsiteY24" fmla="*/ 584200 h 619748"/>
                  <a:gd name="connsiteX25" fmla="*/ 1325753 w 2100453"/>
                  <a:gd name="connsiteY25" fmla="*/ 596900 h 619748"/>
                  <a:gd name="connsiteX26" fmla="*/ 1884553 w 2100453"/>
                  <a:gd name="connsiteY26" fmla="*/ 596900 h 619748"/>
                  <a:gd name="connsiteX27" fmla="*/ 1922653 w 2100453"/>
                  <a:gd name="connsiteY27" fmla="*/ 584200 h 619748"/>
                  <a:gd name="connsiteX28" fmla="*/ 1986153 w 2100453"/>
                  <a:gd name="connsiteY28" fmla="*/ 533400 h 619748"/>
                  <a:gd name="connsiteX29" fmla="*/ 2011553 w 2100453"/>
                  <a:gd name="connsiteY29" fmla="*/ 495300 h 619748"/>
                  <a:gd name="connsiteX30" fmla="*/ 2049653 w 2100453"/>
                  <a:gd name="connsiteY30" fmla="*/ 469900 h 619748"/>
                  <a:gd name="connsiteX31" fmla="*/ 2062353 w 2100453"/>
                  <a:gd name="connsiteY31" fmla="*/ 431800 h 619748"/>
                  <a:gd name="connsiteX32" fmla="*/ 2049653 w 2100453"/>
                  <a:gd name="connsiteY32" fmla="*/ 292100 h 619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00453" h="619748">
                    <a:moveTo>
                      <a:pt x="2100453" y="279400"/>
                    </a:moveTo>
                    <a:cubicBezTo>
                      <a:pt x="2095575" y="250134"/>
                      <a:pt x="2090685" y="196364"/>
                      <a:pt x="2075053" y="165100"/>
                    </a:cubicBezTo>
                    <a:cubicBezTo>
                      <a:pt x="2068227" y="151448"/>
                      <a:pt x="2062596" y="135090"/>
                      <a:pt x="2049653" y="127000"/>
                    </a:cubicBezTo>
                    <a:cubicBezTo>
                      <a:pt x="2026949" y="112810"/>
                      <a:pt x="1998853" y="110067"/>
                      <a:pt x="1973453" y="101600"/>
                    </a:cubicBezTo>
                    <a:cubicBezTo>
                      <a:pt x="1874978" y="68775"/>
                      <a:pt x="1948710" y="89790"/>
                      <a:pt x="1744853" y="76200"/>
                    </a:cubicBezTo>
                    <a:cubicBezTo>
                      <a:pt x="1727920" y="71967"/>
                      <a:pt x="1710771" y="68516"/>
                      <a:pt x="1694053" y="63500"/>
                    </a:cubicBezTo>
                    <a:cubicBezTo>
                      <a:pt x="1668408" y="55807"/>
                      <a:pt x="1644463" y="41057"/>
                      <a:pt x="1617853" y="38100"/>
                    </a:cubicBezTo>
                    <a:lnTo>
                      <a:pt x="1503553" y="25400"/>
                    </a:lnTo>
                    <a:cubicBezTo>
                      <a:pt x="1483961" y="20502"/>
                      <a:pt x="1405376" y="0"/>
                      <a:pt x="1389253" y="0"/>
                    </a:cubicBezTo>
                    <a:cubicBezTo>
                      <a:pt x="1308708" y="0"/>
                      <a:pt x="1228464" y="10366"/>
                      <a:pt x="1147953" y="12700"/>
                    </a:cubicBezTo>
                    <a:lnTo>
                      <a:pt x="512953" y="25400"/>
                    </a:lnTo>
                    <a:cubicBezTo>
                      <a:pt x="474853" y="29633"/>
                      <a:pt x="436243" y="30582"/>
                      <a:pt x="398653" y="38100"/>
                    </a:cubicBezTo>
                    <a:cubicBezTo>
                      <a:pt x="372399" y="43351"/>
                      <a:pt x="347853" y="55033"/>
                      <a:pt x="322453" y="63500"/>
                    </a:cubicBezTo>
                    <a:lnTo>
                      <a:pt x="284353" y="76200"/>
                    </a:lnTo>
                    <a:cubicBezTo>
                      <a:pt x="224667" y="135886"/>
                      <a:pt x="261197" y="104337"/>
                      <a:pt x="170053" y="165100"/>
                    </a:cubicBezTo>
                    <a:cubicBezTo>
                      <a:pt x="157353" y="173567"/>
                      <a:pt x="146920" y="187507"/>
                      <a:pt x="131953" y="190500"/>
                    </a:cubicBezTo>
                    <a:cubicBezTo>
                      <a:pt x="55326" y="205825"/>
                      <a:pt x="88931" y="196374"/>
                      <a:pt x="30353" y="215900"/>
                    </a:cubicBezTo>
                    <a:cubicBezTo>
                      <a:pt x="10917" y="274207"/>
                      <a:pt x="-19729" y="329616"/>
                      <a:pt x="17653" y="393700"/>
                    </a:cubicBezTo>
                    <a:cubicBezTo>
                      <a:pt x="41423" y="434449"/>
                      <a:pt x="130415" y="456687"/>
                      <a:pt x="170053" y="469900"/>
                    </a:cubicBezTo>
                    <a:lnTo>
                      <a:pt x="208153" y="482600"/>
                    </a:lnTo>
                    <a:cubicBezTo>
                      <a:pt x="220853" y="486833"/>
                      <a:pt x="235114" y="487874"/>
                      <a:pt x="246253" y="495300"/>
                    </a:cubicBezTo>
                    <a:cubicBezTo>
                      <a:pt x="258953" y="503767"/>
                      <a:pt x="269183" y="519014"/>
                      <a:pt x="284353" y="520700"/>
                    </a:cubicBezTo>
                    <a:cubicBezTo>
                      <a:pt x="385419" y="531930"/>
                      <a:pt x="487553" y="529167"/>
                      <a:pt x="589153" y="533400"/>
                    </a:cubicBezTo>
                    <a:cubicBezTo>
                      <a:pt x="623020" y="541867"/>
                      <a:pt x="657635" y="547761"/>
                      <a:pt x="690753" y="558800"/>
                    </a:cubicBezTo>
                    <a:cubicBezTo>
                      <a:pt x="716153" y="567267"/>
                      <a:pt x="740186" y="583592"/>
                      <a:pt x="766953" y="584200"/>
                    </a:cubicBezTo>
                    <a:lnTo>
                      <a:pt x="1325753" y="596900"/>
                    </a:lnTo>
                    <a:cubicBezTo>
                      <a:pt x="1552204" y="634642"/>
                      <a:pt x="1429216" y="619112"/>
                      <a:pt x="1884553" y="596900"/>
                    </a:cubicBezTo>
                    <a:cubicBezTo>
                      <a:pt x="1897924" y="596248"/>
                      <a:pt x="1909953" y="588433"/>
                      <a:pt x="1922653" y="584200"/>
                    </a:cubicBezTo>
                    <a:cubicBezTo>
                      <a:pt x="1995446" y="475011"/>
                      <a:pt x="1898519" y="603507"/>
                      <a:pt x="1986153" y="533400"/>
                    </a:cubicBezTo>
                    <a:cubicBezTo>
                      <a:pt x="1998072" y="523865"/>
                      <a:pt x="2000760" y="506093"/>
                      <a:pt x="2011553" y="495300"/>
                    </a:cubicBezTo>
                    <a:cubicBezTo>
                      <a:pt x="2022346" y="484507"/>
                      <a:pt x="2036953" y="478367"/>
                      <a:pt x="2049653" y="469900"/>
                    </a:cubicBezTo>
                    <a:cubicBezTo>
                      <a:pt x="2053886" y="457200"/>
                      <a:pt x="2062353" y="445187"/>
                      <a:pt x="2062353" y="431800"/>
                    </a:cubicBezTo>
                    <a:cubicBezTo>
                      <a:pt x="2062353" y="385041"/>
                      <a:pt x="2049653" y="292100"/>
                      <a:pt x="2049653" y="292100"/>
                    </a:cubicBezTo>
                  </a:path>
                </a:pathLst>
              </a:custGeom>
              <a:ln w="57150" cmpd="sng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638800" y="5181600"/>
                <a:ext cx="1981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source register 1</a:t>
                </a: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 bwMode="auto">
              <a:xfrm flipH="1" flipV="1">
                <a:off x="6400800" y="4343400"/>
                <a:ext cx="228600" cy="8382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1905000" y="4501972"/>
              <a:ext cx="2590800" cy="2202597"/>
              <a:chOff x="5105400" y="3733800"/>
              <a:chExt cx="2590800" cy="2202597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5638800" y="3733800"/>
                <a:ext cx="1600200" cy="619748"/>
              </a:xfrm>
              <a:custGeom>
                <a:avLst/>
                <a:gdLst>
                  <a:gd name="connsiteX0" fmla="*/ 2100453 w 2100453"/>
                  <a:gd name="connsiteY0" fmla="*/ 279400 h 619748"/>
                  <a:gd name="connsiteX1" fmla="*/ 2075053 w 2100453"/>
                  <a:gd name="connsiteY1" fmla="*/ 165100 h 619748"/>
                  <a:gd name="connsiteX2" fmla="*/ 2049653 w 2100453"/>
                  <a:gd name="connsiteY2" fmla="*/ 127000 h 619748"/>
                  <a:gd name="connsiteX3" fmla="*/ 1973453 w 2100453"/>
                  <a:gd name="connsiteY3" fmla="*/ 101600 h 619748"/>
                  <a:gd name="connsiteX4" fmla="*/ 1744853 w 2100453"/>
                  <a:gd name="connsiteY4" fmla="*/ 76200 h 619748"/>
                  <a:gd name="connsiteX5" fmla="*/ 1694053 w 2100453"/>
                  <a:gd name="connsiteY5" fmla="*/ 63500 h 619748"/>
                  <a:gd name="connsiteX6" fmla="*/ 1617853 w 2100453"/>
                  <a:gd name="connsiteY6" fmla="*/ 38100 h 619748"/>
                  <a:gd name="connsiteX7" fmla="*/ 1503553 w 2100453"/>
                  <a:gd name="connsiteY7" fmla="*/ 25400 h 619748"/>
                  <a:gd name="connsiteX8" fmla="*/ 1389253 w 2100453"/>
                  <a:gd name="connsiteY8" fmla="*/ 0 h 619748"/>
                  <a:gd name="connsiteX9" fmla="*/ 1147953 w 2100453"/>
                  <a:gd name="connsiteY9" fmla="*/ 12700 h 619748"/>
                  <a:gd name="connsiteX10" fmla="*/ 512953 w 2100453"/>
                  <a:gd name="connsiteY10" fmla="*/ 25400 h 619748"/>
                  <a:gd name="connsiteX11" fmla="*/ 398653 w 2100453"/>
                  <a:gd name="connsiteY11" fmla="*/ 38100 h 619748"/>
                  <a:gd name="connsiteX12" fmla="*/ 322453 w 2100453"/>
                  <a:gd name="connsiteY12" fmla="*/ 63500 h 619748"/>
                  <a:gd name="connsiteX13" fmla="*/ 284353 w 2100453"/>
                  <a:gd name="connsiteY13" fmla="*/ 76200 h 619748"/>
                  <a:gd name="connsiteX14" fmla="*/ 170053 w 2100453"/>
                  <a:gd name="connsiteY14" fmla="*/ 165100 h 619748"/>
                  <a:gd name="connsiteX15" fmla="*/ 131953 w 2100453"/>
                  <a:gd name="connsiteY15" fmla="*/ 190500 h 619748"/>
                  <a:gd name="connsiteX16" fmla="*/ 30353 w 2100453"/>
                  <a:gd name="connsiteY16" fmla="*/ 215900 h 619748"/>
                  <a:gd name="connsiteX17" fmla="*/ 17653 w 2100453"/>
                  <a:gd name="connsiteY17" fmla="*/ 393700 h 619748"/>
                  <a:gd name="connsiteX18" fmla="*/ 170053 w 2100453"/>
                  <a:gd name="connsiteY18" fmla="*/ 469900 h 619748"/>
                  <a:gd name="connsiteX19" fmla="*/ 208153 w 2100453"/>
                  <a:gd name="connsiteY19" fmla="*/ 482600 h 619748"/>
                  <a:gd name="connsiteX20" fmla="*/ 246253 w 2100453"/>
                  <a:gd name="connsiteY20" fmla="*/ 495300 h 619748"/>
                  <a:gd name="connsiteX21" fmla="*/ 284353 w 2100453"/>
                  <a:gd name="connsiteY21" fmla="*/ 520700 h 619748"/>
                  <a:gd name="connsiteX22" fmla="*/ 589153 w 2100453"/>
                  <a:gd name="connsiteY22" fmla="*/ 533400 h 619748"/>
                  <a:gd name="connsiteX23" fmla="*/ 690753 w 2100453"/>
                  <a:gd name="connsiteY23" fmla="*/ 558800 h 619748"/>
                  <a:gd name="connsiteX24" fmla="*/ 766953 w 2100453"/>
                  <a:gd name="connsiteY24" fmla="*/ 584200 h 619748"/>
                  <a:gd name="connsiteX25" fmla="*/ 1325753 w 2100453"/>
                  <a:gd name="connsiteY25" fmla="*/ 596900 h 619748"/>
                  <a:gd name="connsiteX26" fmla="*/ 1884553 w 2100453"/>
                  <a:gd name="connsiteY26" fmla="*/ 596900 h 619748"/>
                  <a:gd name="connsiteX27" fmla="*/ 1922653 w 2100453"/>
                  <a:gd name="connsiteY27" fmla="*/ 584200 h 619748"/>
                  <a:gd name="connsiteX28" fmla="*/ 1986153 w 2100453"/>
                  <a:gd name="connsiteY28" fmla="*/ 533400 h 619748"/>
                  <a:gd name="connsiteX29" fmla="*/ 2011553 w 2100453"/>
                  <a:gd name="connsiteY29" fmla="*/ 495300 h 619748"/>
                  <a:gd name="connsiteX30" fmla="*/ 2049653 w 2100453"/>
                  <a:gd name="connsiteY30" fmla="*/ 469900 h 619748"/>
                  <a:gd name="connsiteX31" fmla="*/ 2062353 w 2100453"/>
                  <a:gd name="connsiteY31" fmla="*/ 431800 h 619748"/>
                  <a:gd name="connsiteX32" fmla="*/ 2049653 w 2100453"/>
                  <a:gd name="connsiteY32" fmla="*/ 292100 h 619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00453" h="619748">
                    <a:moveTo>
                      <a:pt x="2100453" y="279400"/>
                    </a:moveTo>
                    <a:cubicBezTo>
                      <a:pt x="2095575" y="250134"/>
                      <a:pt x="2090685" y="196364"/>
                      <a:pt x="2075053" y="165100"/>
                    </a:cubicBezTo>
                    <a:cubicBezTo>
                      <a:pt x="2068227" y="151448"/>
                      <a:pt x="2062596" y="135090"/>
                      <a:pt x="2049653" y="127000"/>
                    </a:cubicBezTo>
                    <a:cubicBezTo>
                      <a:pt x="2026949" y="112810"/>
                      <a:pt x="1998853" y="110067"/>
                      <a:pt x="1973453" y="101600"/>
                    </a:cubicBezTo>
                    <a:cubicBezTo>
                      <a:pt x="1874978" y="68775"/>
                      <a:pt x="1948710" y="89790"/>
                      <a:pt x="1744853" y="76200"/>
                    </a:cubicBezTo>
                    <a:cubicBezTo>
                      <a:pt x="1727920" y="71967"/>
                      <a:pt x="1710771" y="68516"/>
                      <a:pt x="1694053" y="63500"/>
                    </a:cubicBezTo>
                    <a:cubicBezTo>
                      <a:pt x="1668408" y="55807"/>
                      <a:pt x="1644463" y="41057"/>
                      <a:pt x="1617853" y="38100"/>
                    </a:cubicBezTo>
                    <a:lnTo>
                      <a:pt x="1503553" y="25400"/>
                    </a:lnTo>
                    <a:cubicBezTo>
                      <a:pt x="1483961" y="20502"/>
                      <a:pt x="1405376" y="0"/>
                      <a:pt x="1389253" y="0"/>
                    </a:cubicBezTo>
                    <a:cubicBezTo>
                      <a:pt x="1308708" y="0"/>
                      <a:pt x="1228464" y="10366"/>
                      <a:pt x="1147953" y="12700"/>
                    </a:cubicBezTo>
                    <a:lnTo>
                      <a:pt x="512953" y="25400"/>
                    </a:lnTo>
                    <a:cubicBezTo>
                      <a:pt x="474853" y="29633"/>
                      <a:pt x="436243" y="30582"/>
                      <a:pt x="398653" y="38100"/>
                    </a:cubicBezTo>
                    <a:cubicBezTo>
                      <a:pt x="372399" y="43351"/>
                      <a:pt x="347853" y="55033"/>
                      <a:pt x="322453" y="63500"/>
                    </a:cubicBezTo>
                    <a:lnTo>
                      <a:pt x="284353" y="76200"/>
                    </a:lnTo>
                    <a:cubicBezTo>
                      <a:pt x="224667" y="135886"/>
                      <a:pt x="261197" y="104337"/>
                      <a:pt x="170053" y="165100"/>
                    </a:cubicBezTo>
                    <a:cubicBezTo>
                      <a:pt x="157353" y="173567"/>
                      <a:pt x="146920" y="187507"/>
                      <a:pt x="131953" y="190500"/>
                    </a:cubicBezTo>
                    <a:cubicBezTo>
                      <a:pt x="55326" y="205825"/>
                      <a:pt x="88931" y="196374"/>
                      <a:pt x="30353" y="215900"/>
                    </a:cubicBezTo>
                    <a:cubicBezTo>
                      <a:pt x="10917" y="274207"/>
                      <a:pt x="-19729" y="329616"/>
                      <a:pt x="17653" y="393700"/>
                    </a:cubicBezTo>
                    <a:cubicBezTo>
                      <a:pt x="41423" y="434449"/>
                      <a:pt x="130415" y="456687"/>
                      <a:pt x="170053" y="469900"/>
                    </a:cubicBezTo>
                    <a:lnTo>
                      <a:pt x="208153" y="482600"/>
                    </a:lnTo>
                    <a:cubicBezTo>
                      <a:pt x="220853" y="486833"/>
                      <a:pt x="235114" y="487874"/>
                      <a:pt x="246253" y="495300"/>
                    </a:cubicBezTo>
                    <a:cubicBezTo>
                      <a:pt x="258953" y="503767"/>
                      <a:pt x="269183" y="519014"/>
                      <a:pt x="284353" y="520700"/>
                    </a:cubicBezTo>
                    <a:cubicBezTo>
                      <a:pt x="385419" y="531930"/>
                      <a:pt x="487553" y="529167"/>
                      <a:pt x="589153" y="533400"/>
                    </a:cubicBezTo>
                    <a:cubicBezTo>
                      <a:pt x="623020" y="541867"/>
                      <a:pt x="657635" y="547761"/>
                      <a:pt x="690753" y="558800"/>
                    </a:cubicBezTo>
                    <a:cubicBezTo>
                      <a:pt x="716153" y="567267"/>
                      <a:pt x="740186" y="583592"/>
                      <a:pt x="766953" y="584200"/>
                    </a:cubicBezTo>
                    <a:lnTo>
                      <a:pt x="1325753" y="596900"/>
                    </a:lnTo>
                    <a:cubicBezTo>
                      <a:pt x="1552204" y="634642"/>
                      <a:pt x="1429216" y="619112"/>
                      <a:pt x="1884553" y="596900"/>
                    </a:cubicBezTo>
                    <a:cubicBezTo>
                      <a:pt x="1897924" y="596248"/>
                      <a:pt x="1909953" y="588433"/>
                      <a:pt x="1922653" y="584200"/>
                    </a:cubicBezTo>
                    <a:cubicBezTo>
                      <a:pt x="1995446" y="475011"/>
                      <a:pt x="1898519" y="603507"/>
                      <a:pt x="1986153" y="533400"/>
                    </a:cubicBezTo>
                    <a:cubicBezTo>
                      <a:pt x="1998072" y="523865"/>
                      <a:pt x="2000760" y="506093"/>
                      <a:pt x="2011553" y="495300"/>
                    </a:cubicBezTo>
                    <a:cubicBezTo>
                      <a:pt x="2022346" y="484507"/>
                      <a:pt x="2036953" y="478367"/>
                      <a:pt x="2049653" y="469900"/>
                    </a:cubicBezTo>
                    <a:cubicBezTo>
                      <a:pt x="2053886" y="457200"/>
                      <a:pt x="2062353" y="445187"/>
                      <a:pt x="2062353" y="431800"/>
                    </a:cubicBezTo>
                    <a:cubicBezTo>
                      <a:pt x="2062353" y="385041"/>
                      <a:pt x="2049653" y="292100"/>
                      <a:pt x="2049653" y="292100"/>
                    </a:cubicBezTo>
                  </a:path>
                </a:pathLst>
              </a:custGeom>
              <a:ln w="57150" cmpd="sng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105400" y="5105400"/>
                <a:ext cx="2590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destination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register</a:t>
                </a:r>
              </a:p>
            </p:txBody>
          </p:sp>
          <p:cxnSp>
            <p:nvCxnSpPr>
              <p:cNvPr id="69" name="Straight Arrow Connector 68"/>
              <p:cNvCxnSpPr>
                <a:stCxn id="68" idx="0"/>
                <a:endCxn id="67" idx="25"/>
              </p:cNvCxnSpPr>
              <p:nvPr/>
            </p:nvCxnSpPr>
            <p:spPr bwMode="auto">
              <a:xfrm flipV="1">
                <a:off x="6400800" y="4330700"/>
                <a:ext cx="248006" cy="7747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70" name="Group 69"/>
            <p:cNvGrpSpPr/>
            <p:nvPr/>
          </p:nvGrpSpPr>
          <p:grpSpPr>
            <a:xfrm>
              <a:off x="6934200" y="4501972"/>
              <a:ext cx="1981200" cy="2278797"/>
              <a:chOff x="5257800" y="3733800"/>
              <a:chExt cx="1981200" cy="2278797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638800" y="3733800"/>
                <a:ext cx="1600200" cy="619748"/>
              </a:xfrm>
              <a:custGeom>
                <a:avLst/>
                <a:gdLst>
                  <a:gd name="connsiteX0" fmla="*/ 2100453 w 2100453"/>
                  <a:gd name="connsiteY0" fmla="*/ 279400 h 619748"/>
                  <a:gd name="connsiteX1" fmla="*/ 2075053 w 2100453"/>
                  <a:gd name="connsiteY1" fmla="*/ 165100 h 619748"/>
                  <a:gd name="connsiteX2" fmla="*/ 2049653 w 2100453"/>
                  <a:gd name="connsiteY2" fmla="*/ 127000 h 619748"/>
                  <a:gd name="connsiteX3" fmla="*/ 1973453 w 2100453"/>
                  <a:gd name="connsiteY3" fmla="*/ 101600 h 619748"/>
                  <a:gd name="connsiteX4" fmla="*/ 1744853 w 2100453"/>
                  <a:gd name="connsiteY4" fmla="*/ 76200 h 619748"/>
                  <a:gd name="connsiteX5" fmla="*/ 1694053 w 2100453"/>
                  <a:gd name="connsiteY5" fmla="*/ 63500 h 619748"/>
                  <a:gd name="connsiteX6" fmla="*/ 1617853 w 2100453"/>
                  <a:gd name="connsiteY6" fmla="*/ 38100 h 619748"/>
                  <a:gd name="connsiteX7" fmla="*/ 1503553 w 2100453"/>
                  <a:gd name="connsiteY7" fmla="*/ 25400 h 619748"/>
                  <a:gd name="connsiteX8" fmla="*/ 1389253 w 2100453"/>
                  <a:gd name="connsiteY8" fmla="*/ 0 h 619748"/>
                  <a:gd name="connsiteX9" fmla="*/ 1147953 w 2100453"/>
                  <a:gd name="connsiteY9" fmla="*/ 12700 h 619748"/>
                  <a:gd name="connsiteX10" fmla="*/ 512953 w 2100453"/>
                  <a:gd name="connsiteY10" fmla="*/ 25400 h 619748"/>
                  <a:gd name="connsiteX11" fmla="*/ 398653 w 2100453"/>
                  <a:gd name="connsiteY11" fmla="*/ 38100 h 619748"/>
                  <a:gd name="connsiteX12" fmla="*/ 322453 w 2100453"/>
                  <a:gd name="connsiteY12" fmla="*/ 63500 h 619748"/>
                  <a:gd name="connsiteX13" fmla="*/ 284353 w 2100453"/>
                  <a:gd name="connsiteY13" fmla="*/ 76200 h 619748"/>
                  <a:gd name="connsiteX14" fmla="*/ 170053 w 2100453"/>
                  <a:gd name="connsiteY14" fmla="*/ 165100 h 619748"/>
                  <a:gd name="connsiteX15" fmla="*/ 131953 w 2100453"/>
                  <a:gd name="connsiteY15" fmla="*/ 190500 h 619748"/>
                  <a:gd name="connsiteX16" fmla="*/ 30353 w 2100453"/>
                  <a:gd name="connsiteY16" fmla="*/ 215900 h 619748"/>
                  <a:gd name="connsiteX17" fmla="*/ 17653 w 2100453"/>
                  <a:gd name="connsiteY17" fmla="*/ 393700 h 619748"/>
                  <a:gd name="connsiteX18" fmla="*/ 170053 w 2100453"/>
                  <a:gd name="connsiteY18" fmla="*/ 469900 h 619748"/>
                  <a:gd name="connsiteX19" fmla="*/ 208153 w 2100453"/>
                  <a:gd name="connsiteY19" fmla="*/ 482600 h 619748"/>
                  <a:gd name="connsiteX20" fmla="*/ 246253 w 2100453"/>
                  <a:gd name="connsiteY20" fmla="*/ 495300 h 619748"/>
                  <a:gd name="connsiteX21" fmla="*/ 284353 w 2100453"/>
                  <a:gd name="connsiteY21" fmla="*/ 520700 h 619748"/>
                  <a:gd name="connsiteX22" fmla="*/ 589153 w 2100453"/>
                  <a:gd name="connsiteY22" fmla="*/ 533400 h 619748"/>
                  <a:gd name="connsiteX23" fmla="*/ 690753 w 2100453"/>
                  <a:gd name="connsiteY23" fmla="*/ 558800 h 619748"/>
                  <a:gd name="connsiteX24" fmla="*/ 766953 w 2100453"/>
                  <a:gd name="connsiteY24" fmla="*/ 584200 h 619748"/>
                  <a:gd name="connsiteX25" fmla="*/ 1325753 w 2100453"/>
                  <a:gd name="connsiteY25" fmla="*/ 596900 h 619748"/>
                  <a:gd name="connsiteX26" fmla="*/ 1884553 w 2100453"/>
                  <a:gd name="connsiteY26" fmla="*/ 596900 h 619748"/>
                  <a:gd name="connsiteX27" fmla="*/ 1922653 w 2100453"/>
                  <a:gd name="connsiteY27" fmla="*/ 584200 h 619748"/>
                  <a:gd name="connsiteX28" fmla="*/ 1986153 w 2100453"/>
                  <a:gd name="connsiteY28" fmla="*/ 533400 h 619748"/>
                  <a:gd name="connsiteX29" fmla="*/ 2011553 w 2100453"/>
                  <a:gd name="connsiteY29" fmla="*/ 495300 h 619748"/>
                  <a:gd name="connsiteX30" fmla="*/ 2049653 w 2100453"/>
                  <a:gd name="connsiteY30" fmla="*/ 469900 h 619748"/>
                  <a:gd name="connsiteX31" fmla="*/ 2062353 w 2100453"/>
                  <a:gd name="connsiteY31" fmla="*/ 431800 h 619748"/>
                  <a:gd name="connsiteX32" fmla="*/ 2049653 w 2100453"/>
                  <a:gd name="connsiteY32" fmla="*/ 292100 h 619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100453" h="619748">
                    <a:moveTo>
                      <a:pt x="2100453" y="279400"/>
                    </a:moveTo>
                    <a:cubicBezTo>
                      <a:pt x="2095575" y="250134"/>
                      <a:pt x="2090685" y="196364"/>
                      <a:pt x="2075053" y="165100"/>
                    </a:cubicBezTo>
                    <a:cubicBezTo>
                      <a:pt x="2068227" y="151448"/>
                      <a:pt x="2062596" y="135090"/>
                      <a:pt x="2049653" y="127000"/>
                    </a:cubicBezTo>
                    <a:cubicBezTo>
                      <a:pt x="2026949" y="112810"/>
                      <a:pt x="1998853" y="110067"/>
                      <a:pt x="1973453" y="101600"/>
                    </a:cubicBezTo>
                    <a:cubicBezTo>
                      <a:pt x="1874978" y="68775"/>
                      <a:pt x="1948710" y="89790"/>
                      <a:pt x="1744853" y="76200"/>
                    </a:cubicBezTo>
                    <a:cubicBezTo>
                      <a:pt x="1727920" y="71967"/>
                      <a:pt x="1710771" y="68516"/>
                      <a:pt x="1694053" y="63500"/>
                    </a:cubicBezTo>
                    <a:cubicBezTo>
                      <a:pt x="1668408" y="55807"/>
                      <a:pt x="1644463" y="41057"/>
                      <a:pt x="1617853" y="38100"/>
                    </a:cubicBezTo>
                    <a:lnTo>
                      <a:pt x="1503553" y="25400"/>
                    </a:lnTo>
                    <a:cubicBezTo>
                      <a:pt x="1483961" y="20502"/>
                      <a:pt x="1405376" y="0"/>
                      <a:pt x="1389253" y="0"/>
                    </a:cubicBezTo>
                    <a:cubicBezTo>
                      <a:pt x="1308708" y="0"/>
                      <a:pt x="1228464" y="10366"/>
                      <a:pt x="1147953" y="12700"/>
                    </a:cubicBezTo>
                    <a:lnTo>
                      <a:pt x="512953" y="25400"/>
                    </a:lnTo>
                    <a:cubicBezTo>
                      <a:pt x="474853" y="29633"/>
                      <a:pt x="436243" y="30582"/>
                      <a:pt x="398653" y="38100"/>
                    </a:cubicBezTo>
                    <a:cubicBezTo>
                      <a:pt x="372399" y="43351"/>
                      <a:pt x="347853" y="55033"/>
                      <a:pt x="322453" y="63500"/>
                    </a:cubicBezTo>
                    <a:lnTo>
                      <a:pt x="284353" y="76200"/>
                    </a:lnTo>
                    <a:cubicBezTo>
                      <a:pt x="224667" y="135886"/>
                      <a:pt x="261197" y="104337"/>
                      <a:pt x="170053" y="165100"/>
                    </a:cubicBezTo>
                    <a:cubicBezTo>
                      <a:pt x="157353" y="173567"/>
                      <a:pt x="146920" y="187507"/>
                      <a:pt x="131953" y="190500"/>
                    </a:cubicBezTo>
                    <a:cubicBezTo>
                      <a:pt x="55326" y="205825"/>
                      <a:pt x="88931" y="196374"/>
                      <a:pt x="30353" y="215900"/>
                    </a:cubicBezTo>
                    <a:cubicBezTo>
                      <a:pt x="10917" y="274207"/>
                      <a:pt x="-19729" y="329616"/>
                      <a:pt x="17653" y="393700"/>
                    </a:cubicBezTo>
                    <a:cubicBezTo>
                      <a:pt x="41423" y="434449"/>
                      <a:pt x="130415" y="456687"/>
                      <a:pt x="170053" y="469900"/>
                    </a:cubicBezTo>
                    <a:lnTo>
                      <a:pt x="208153" y="482600"/>
                    </a:lnTo>
                    <a:cubicBezTo>
                      <a:pt x="220853" y="486833"/>
                      <a:pt x="235114" y="487874"/>
                      <a:pt x="246253" y="495300"/>
                    </a:cubicBezTo>
                    <a:cubicBezTo>
                      <a:pt x="258953" y="503767"/>
                      <a:pt x="269183" y="519014"/>
                      <a:pt x="284353" y="520700"/>
                    </a:cubicBezTo>
                    <a:cubicBezTo>
                      <a:pt x="385419" y="531930"/>
                      <a:pt x="487553" y="529167"/>
                      <a:pt x="589153" y="533400"/>
                    </a:cubicBezTo>
                    <a:cubicBezTo>
                      <a:pt x="623020" y="541867"/>
                      <a:pt x="657635" y="547761"/>
                      <a:pt x="690753" y="558800"/>
                    </a:cubicBezTo>
                    <a:cubicBezTo>
                      <a:pt x="716153" y="567267"/>
                      <a:pt x="740186" y="583592"/>
                      <a:pt x="766953" y="584200"/>
                    </a:cubicBezTo>
                    <a:lnTo>
                      <a:pt x="1325753" y="596900"/>
                    </a:lnTo>
                    <a:cubicBezTo>
                      <a:pt x="1552204" y="634642"/>
                      <a:pt x="1429216" y="619112"/>
                      <a:pt x="1884553" y="596900"/>
                    </a:cubicBezTo>
                    <a:cubicBezTo>
                      <a:pt x="1897924" y="596248"/>
                      <a:pt x="1909953" y="588433"/>
                      <a:pt x="1922653" y="584200"/>
                    </a:cubicBezTo>
                    <a:cubicBezTo>
                      <a:pt x="1995446" y="475011"/>
                      <a:pt x="1898519" y="603507"/>
                      <a:pt x="1986153" y="533400"/>
                    </a:cubicBezTo>
                    <a:cubicBezTo>
                      <a:pt x="1998072" y="523865"/>
                      <a:pt x="2000760" y="506093"/>
                      <a:pt x="2011553" y="495300"/>
                    </a:cubicBezTo>
                    <a:cubicBezTo>
                      <a:pt x="2022346" y="484507"/>
                      <a:pt x="2036953" y="478367"/>
                      <a:pt x="2049653" y="469900"/>
                    </a:cubicBezTo>
                    <a:cubicBezTo>
                      <a:pt x="2053886" y="457200"/>
                      <a:pt x="2062353" y="445187"/>
                      <a:pt x="2062353" y="431800"/>
                    </a:cubicBezTo>
                    <a:cubicBezTo>
                      <a:pt x="2062353" y="385041"/>
                      <a:pt x="2049653" y="292100"/>
                      <a:pt x="2049653" y="292100"/>
                    </a:cubicBezTo>
                  </a:path>
                </a:pathLst>
              </a:custGeom>
              <a:ln w="57150" cmpd="sng">
                <a:solidFill>
                  <a:srgbClr val="FF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257800" y="5181600"/>
                <a:ext cx="16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source register 2</a:t>
                </a: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 bwMode="auto">
              <a:xfrm flipV="1">
                <a:off x="6096000" y="4343400"/>
                <a:ext cx="304800" cy="9144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00535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dirty="0"/>
              <a:t>LC-3 ADD Instruction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1066801"/>
            <a:ext cx="84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		R3, R5, R1	// R3 &lt;- R5 + R1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8179041" y="3994588"/>
            <a:ext cx="1603374" cy="348813"/>
            <a:chOff x="5407026" y="3994587"/>
            <a:chExt cx="1603374" cy="348813"/>
          </a:xfrm>
        </p:grpSpPr>
        <p:sp>
          <p:nvSpPr>
            <p:cNvPr id="75" name="TextBox 74"/>
            <p:cNvSpPr txBox="1"/>
            <p:nvPr/>
          </p:nvSpPr>
          <p:spPr>
            <a:xfrm>
              <a:off x="5715000" y="3994587"/>
              <a:ext cx="940332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/>
                <a:t>16 bits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>
              <a:off x="6705600" y="4146987"/>
              <a:ext cx="304800" cy="40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 flipH="1">
              <a:off x="5407026" y="4133850"/>
              <a:ext cx="263524" cy="44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8" name="Rectangle 77"/>
          <p:cNvSpPr/>
          <p:nvPr/>
        </p:nvSpPr>
        <p:spPr bwMode="auto">
          <a:xfrm>
            <a:off x="8182215" y="4331732"/>
            <a:ext cx="1600200" cy="191666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79" name="Straight Connector 78"/>
          <p:cNvCxnSpPr/>
          <p:nvPr/>
        </p:nvCxnSpPr>
        <p:spPr bwMode="auto">
          <a:xfrm>
            <a:off x="8182215" y="4560332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8182215" y="6019800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 rot="5400000">
            <a:off x="8802522" y="4574485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…</a:t>
            </a:r>
          </a:p>
        </p:txBody>
      </p:sp>
      <p:cxnSp>
        <p:nvCxnSpPr>
          <p:cNvPr id="85" name="Straight Connector 84"/>
          <p:cNvCxnSpPr/>
          <p:nvPr/>
        </p:nvCxnSpPr>
        <p:spPr bwMode="auto">
          <a:xfrm>
            <a:off x="8182215" y="5791200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8182215" y="5562600"/>
            <a:ext cx="16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7857242" y="6324601"/>
            <a:ext cx="2048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7484037" y="4267200"/>
            <a:ext cx="748672" cy="2045732"/>
            <a:chOff x="4712022" y="4267200"/>
            <a:chExt cx="748672" cy="2045732"/>
          </a:xfrm>
        </p:grpSpPr>
        <p:sp>
          <p:nvSpPr>
            <p:cNvPr id="94" name="TextBox 93"/>
            <p:cNvSpPr txBox="1"/>
            <p:nvPr/>
          </p:nvSpPr>
          <p:spPr>
            <a:xfrm>
              <a:off x="4712022" y="5943600"/>
              <a:ext cx="69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0000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712022" y="5715000"/>
              <a:ext cx="69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0001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712022" y="5486400"/>
              <a:ext cx="69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0002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712022" y="4267200"/>
              <a:ext cx="74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FFFF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873626" y="3994587"/>
            <a:ext cx="1908174" cy="2715478"/>
            <a:chOff x="1905000" y="3994587"/>
            <a:chExt cx="1908174" cy="2715478"/>
          </a:xfrm>
        </p:grpSpPr>
        <p:sp>
          <p:nvSpPr>
            <p:cNvPr id="106" name="TextBox 105"/>
            <p:cNvSpPr txBox="1"/>
            <p:nvPr/>
          </p:nvSpPr>
          <p:spPr>
            <a:xfrm>
              <a:off x="2249199" y="6248400"/>
              <a:ext cx="1484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Registers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209800" y="43434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45720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09800" y="48006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>
                  <a:ea typeface="ＭＳ Ｐゴシック" charset="-128"/>
                  <a:cs typeface="ＭＳ Ｐゴシック" charset="-128"/>
                </a:rPr>
                <a:t>0222</a:t>
              </a: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209800" y="50292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209800" y="52578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209800" y="54864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209800" y="57150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>
                  <a:ea typeface="ＭＳ Ｐゴシック" charset="-128"/>
                  <a:cs typeface="ＭＳ Ｐゴシック" charset="-128"/>
                </a:rPr>
                <a:t>0111</a:t>
              </a: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209800" y="59436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905000" y="5867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905000" y="5638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905000" y="5410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905000" y="5181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905000" y="4953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905000" y="4724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5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905000" y="4495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6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905000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7</a:t>
              </a: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2209800" y="3994587"/>
              <a:ext cx="1603374" cy="348813"/>
              <a:chOff x="5407026" y="3994587"/>
              <a:chExt cx="1603374" cy="348813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5715000" y="3994587"/>
                <a:ext cx="940332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16 bits</a:t>
                </a:r>
              </a:p>
            </p:txBody>
          </p:sp>
          <p:cxnSp>
            <p:nvCxnSpPr>
              <p:cNvPr id="125" name="Straight Arrow Connector 124"/>
              <p:cNvCxnSpPr/>
              <p:nvPr/>
            </p:nvCxnSpPr>
            <p:spPr bwMode="auto">
              <a:xfrm>
                <a:off x="6705600" y="4146987"/>
                <a:ext cx="304800" cy="40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6" name="Straight Arrow Connector 125"/>
              <p:cNvCxnSpPr/>
              <p:nvPr/>
            </p:nvCxnSpPr>
            <p:spPr bwMode="auto">
              <a:xfrm flipH="1">
                <a:off x="5407026" y="4133850"/>
                <a:ext cx="263524" cy="446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101" name="Group 100"/>
          <p:cNvGrpSpPr/>
          <p:nvPr/>
        </p:nvGrpSpPr>
        <p:grpSpPr>
          <a:xfrm>
            <a:off x="2514600" y="5029200"/>
            <a:ext cx="1143000" cy="381000"/>
            <a:chOff x="381000" y="5029200"/>
            <a:chExt cx="1143000" cy="381000"/>
          </a:xfrm>
          <a:solidFill>
            <a:srgbClr val="25C210"/>
          </a:solidFill>
        </p:grpSpPr>
        <p:sp>
          <p:nvSpPr>
            <p:cNvPr id="103" name="Rectangle 102"/>
            <p:cNvSpPr/>
            <p:nvPr/>
          </p:nvSpPr>
          <p:spPr bwMode="auto">
            <a:xfrm>
              <a:off x="381000" y="5029200"/>
              <a:ext cx="3810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762000" y="5029200"/>
              <a:ext cx="3810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0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143000" y="5029200"/>
              <a:ext cx="3810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000" dirty="0"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209800" y="5486400"/>
            <a:ext cx="175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Condition</a:t>
            </a:r>
          </a:p>
          <a:p>
            <a:pPr algn="ctr"/>
            <a:r>
              <a:rPr lang="en-US" dirty="0"/>
              <a:t>Code (CC) bits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4600" y="4546601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869668" y="4546601"/>
            <a:ext cx="37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224736" y="454660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1828800" y="2057400"/>
            <a:ext cx="8534400" cy="1066800"/>
            <a:chOff x="304800" y="3048000"/>
            <a:chExt cx="8534400" cy="1066800"/>
          </a:xfrm>
        </p:grpSpPr>
        <p:sp>
          <p:nvSpPr>
            <p:cNvPr id="133" name="Rectangle 132"/>
            <p:cNvSpPr/>
            <p:nvPr/>
          </p:nvSpPr>
          <p:spPr bwMode="auto">
            <a:xfrm>
              <a:off x="304800" y="3505200"/>
              <a:ext cx="8534400" cy="609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 bwMode="auto">
            <a:xfrm>
              <a:off x="8382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8382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13716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13716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>
              <a:off x="19050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>
              <a:off x="19050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2438400" y="350520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/>
            <p:nvPr/>
          </p:nvCxnSpPr>
          <p:spPr bwMode="auto">
            <a:xfrm>
              <a:off x="29718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29718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>
              <a:off x="35052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/>
            <p:nvPr/>
          </p:nvCxnSpPr>
          <p:spPr bwMode="auto">
            <a:xfrm>
              <a:off x="35052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/>
            <p:nvPr/>
          </p:nvCxnSpPr>
          <p:spPr bwMode="auto">
            <a:xfrm>
              <a:off x="4038600" y="350520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/>
            <p:nvPr/>
          </p:nvCxnSpPr>
          <p:spPr bwMode="auto">
            <a:xfrm>
              <a:off x="45720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>
              <a:off x="45720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/>
            <p:nvPr/>
          </p:nvCxnSpPr>
          <p:spPr bwMode="auto">
            <a:xfrm>
              <a:off x="51054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auto">
            <a:xfrm>
              <a:off x="51054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Connector 149"/>
            <p:cNvCxnSpPr/>
            <p:nvPr/>
          </p:nvCxnSpPr>
          <p:spPr bwMode="auto">
            <a:xfrm>
              <a:off x="5638800" y="350520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Straight Connector 150"/>
            <p:cNvCxnSpPr/>
            <p:nvPr/>
          </p:nvCxnSpPr>
          <p:spPr bwMode="auto">
            <a:xfrm>
              <a:off x="61722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auto">
            <a:xfrm>
              <a:off x="61722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Connector 152"/>
            <p:cNvCxnSpPr/>
            <p:nvPr/>
          </p:nvCxnSpPr>
          <p:spPr bwMode="auto">
            <a:xfrm>
              <a:off x="67056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Straight Connector 153"/>
            <p:cNvCxnSpPr/>
            <p:nvPr/>
          </p:nvCxnSpPr>
          <p:spPr bwMode="auto">
            <a:xfrm>
              <a:off x="67056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auto">
            <a:xfrm>
              <a:off x="7239000" y="350520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Straight Connector 155"/>
            <p:cNvCxnSpPr/>
            <p:nvPr/>
          </p:nvCxnSpPr>
          <p:spPr bwMode="auto">
            <a:xfrm>
              <a:off x="77724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auto">
            <a:xfrm>
              <a:off x="77724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auto">
            <a:xfrm>
              <a:off x="83058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Straight Connector 158"/>
            <p:cNvCxnSpPr/>
            <p:nvPr/>
          </p:nvCxnSpPr>
          <p:spPr bwMode="auto">
            <a:xfrm>
              <a:off x="83058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TextBox 159"/>
            <p:cNvSpPr txBox="1"/>
            <p:nvPr/>
          </p:nvSpPr>
          <p:spPr>
            <a:xfrm>
              <a:off x="381000" y="3581400"/>
              <a:ext cx="5145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0     0    0    1    0     1     1   1    0    1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695030" y="3581400"/>
              <a:ext cx="3092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0     0    0    0     0    1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927097" y="3048000"/>
              <a:ext cx="6291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27297" y="3048000"/>
              <a:ext cx="561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727697" y="3048000"/>
              <a:ext cx="561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90800" y="5010090"/>
            <a:ext cx="3746178" cy="552510"/>
            <a:chOff x="1066800" y="5010090"/>
            <a:chExt cx="3746178" cy="552510"/>
          </a:xfrm>
        </p:grpSpPr>
        <p:sp>
          <p:nvSpPr>
            <p:cNvPr id="27" name="TextBox 26"/>
            <p:cNvSpPr txBox="1"/>
            <p:nvPr/>
          </p:nvSpPr>
          <p:spPr>
            <a:xfrm>
              <a:off x="4114800" y="5193268"/>
              <a:ext cx="69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3"/>
                  </a:solidFill>
                </a:rPr>
                <a:t>0333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6800" y="5010090"/>
              <a:ext cx="1040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0   0   1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9982200" y="3135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905000" y="31242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40235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 smtClean="0"/>
              <a:t>Examples: LC-3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10363200" cy="4114800"/>
          </a:xfrm>
        </p:spPr>
        <p:txBody>
          <a:bodyPr/>
          <a:lstStyle/>
          <a:p>
            <a:r>
              <a:rPr lang="en-US" dirty="0" smtClean="0"/>
              <a:t>What is the result of the following instruction?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instruction produces the change in register values shown?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9753600" y="762000"/>
            <a:ext cx="1908174" cy="2715478"/>
            <a:chOff x="1905000" y="3994587"/>
            <a:chExt cx="1908174" cy="2715478"/>
          </a:xfrm>
        </p:grpSpPr>
        <p:sp>
          <p:nvSpPr>
            <p:cNvPr id="49" name="TextBox 48"/>
            <p:cNvSpPr txBox="1"/>
            <p:nvPr/>
          </p:nvSpPr>
          <p:spPr>
            <a:xfrm>
              <a:off x="2249199" y="6248400"/>
              <a:ext cx="1484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Registers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209800" y="43434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209800" y="45720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209800" y="48006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0012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209800" y="50292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209800" y="52578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209800" y="54864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209800" y="57150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0014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209800" y="59436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905000" y="5867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05000" y="5638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05000" y="5410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905000" y="5181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05000" y="4953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05000" y="4724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5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05000" y="4495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6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05000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7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209800" y="3994587"/>
              <a:ext cx="1603374" cy="348813"/>
              <a:chOff x="5407026" y="3994587"/>
              <a:chExt cx="1603374" cy="348813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5715000" y="3994587"/>
                <a:ext cx="940332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16 bits</a:t>
                </a: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 bwMode="auto">
              <a:xfrm>
                <a:off x="6705600" y="4146987"/>
                <a:ext cx="304800" cy="40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9" name="Straight Arrow Connector 68"/>
              <p:cNvCxnSpPr/>
              <p:nvPr/>
            </p:nvCxnSpPr>
            <p:spPr bwMode="auto">
              <a:xfrm flipH="1">
                <a:off x="5407026" y="4133850"/>
                <a:ext cx="263524" cy="446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70" name="Group 69"/>
          <p:cNvGrpSpPr/>
          <p:nvPr/>
        </p:nvGrpSpPr>
        <p:grpSpPr>
          <a:xfrm>
            <a:off x="914400" y="1447800"/>
            <a:ext cx="8534400" cy="1066800"/>
            <a:chOff x="304800" y="3048000"/>
            <a:chExt cx="8534400" cy="1066800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04800" y="3505200"/>
              <a:ext cx="8534400" cy="609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>
              <a:off x="8382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8382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13716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13716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19050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19050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2438400" y="350520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29718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29718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35052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5052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4038600" y="350520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45720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45720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51054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51054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5638800" y="350520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61722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61722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67056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67056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7239000" y="350520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77724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77724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>
              <a:off x="83058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83058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381000" y="3581400"/>
              <a:ext cx="5145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0     0    0    1    </a:t>
              </a:r>
              <a:r>
                <a:rPr lang="en-US" dirty="0" smtClean="0"/>
                <a:t>1     </a:t>
              </a:r>
              <a:r>
                <a:rPr lang="en-US" dirty="0"/>
                <a:t>0</a:t>
              </a:r>
              <a:r>
                <a:rPr lang="en-US" dirty="0" smtClean="0"/>
                <a:t>     </a:t>
              </a:r>
              <a:r>
                <a:rPr lang="en-US" dirty="0"/>
                <a:t>0</a:t>
              </a:r>
              <a:r>
                <a:rPr lang="en-US" dirty="0" smtClean="0"/>
                <a:t>   </a:t>
              </a:r>
              <a:r>
                <a:rPr lang="en-US" dirty="0"/>
                <a:t>0</a:t>
              </a:r>
              <a:r>
                <a:rPr lang="en-US" dirty="0" smtClean="0"/>
                <a:t>    </a:t>
              </a:r>
              <a:r>
                <a:rPr lang="en-US" dirty="0"/>
                <a:t>1</a:t>
              </a:r>
              <a:r>
                <a:rPr lang="en-US" dirty="0" smtClean="0"/>
                <a:t>    </a:t>
              </a:r>
              <a:r>
                <a:rPr lang="en-US" dirty="0"/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95030" y="3581400"/>
              <a:ext cx="3082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0     0    0    </a:t>
              </a:r>
              <a:r>
                <a:rPr lang="en-US" dirty="0" smtClean="0"/>
                <a:t>1     </a:t>
              </a:r>
              <a:r>
                <a:rPr lang="en-US" dirty="0"/>
                <a:t>1</a:t>
              </a:r>
              <a:r>
                <a:rPr lang="en-US" dirty="0" smtClean="0"/>
                <a:t>    </a:t>
              </a:r>
              <a:r>
                <a:rPr lang="en-US" dirty="0"/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7097" y="3048000"/>
              <a:ext cx="6291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27297" y="3048000"/>
              <a:ext cx="561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727697" y="3048000"/>
              <a:ext cx="561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9067800" y="2678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90600" y="26670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10058400" y="2720788"/>
            <a:ext cx="1600200" cy="228600"/>
          </a:xfrm>
          <a:prstGeom prst="rect">
            <a:avLst/>
          </a:prstGeom>
          <a:solidFill>
            <a:srgbClr val="25C21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ea typeface="ＭＳ Ｐゴシック" charset="-128"/>
                <a:cs typeface="ＭＳ Ｐゴシック" charset="-128"/>
              </a:rPr>
              <a:t>0017</a:t>
            </a:r>
            <a:endParaRPr lang="en-US" sz="1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10058400" y="2263588"/>
            <a:ext cx="1600200" cy="228600"/>
          </a:xfrm>
          <a:prstGeom prst="rect">
            <a:avLst/>
          </a:prstGeom>
          <a:solidFill>
            <a:srgbClr val="25C21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ea typeface="ＭＳ Ｐゴシック" charset="-128"/>
                <a:cs typeface="ＭＳ Ｐゴシック" charset="-128"/>
              </a:rPr>
              <a:t>0030</a:t>
            </a:r>
            <a:endParaRPr lang="en-US" sz="1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10058400" y="2034988"/>
            <a:ext cx="1600200" cy="228600"/>
          </a:xfrm>
          <a:prstGeom prst="rect">
            <a:avLst/>
          </a:prstGeom>
          <a:solidFill>
            <a:srgbClr val="25C21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ea typeface="ＭＳ Ｐゴシック" charset="-128"/>
                <a:cs typeface="ＭＳ Ｐゴシック" charset="-128"/>
              </a:rPr>
              <a:t>0052</a:t>
            </a:r>
            <a:endParaRPr lang="en-US" sz="1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10058400" y="1801906"/>
            <a:ext cx="1600200" cy="228600"/>
          </a:xfrm>
          <a:prstGeom prst="rect">
            <a:avLst/>
          </a:prstGeom>
          <a:solidFill>
            <a:srgbClr val="25C21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ea typeface="ＭＳ Ｐゴシック" charset="-128"/>
                <a:cs typeface="ＭＳ Ｐゴシック" charset="-128"/>
              </a:rPr>
              <a:t>0008</a:t>
            </a:r>
            <a:endParaRPr lang="en-US" sz="1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10058400" y="1344706"/>
            <a:ext cx="1600200" cy="228600"/>
          </a:xfrm>
          <a:prstGeom prst="rect">
            <a:avLst/>
          </a:prstGeom>
          <a:solidFill>
            <a:srgbClr val="25C21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ea typeface="ＭＳ Ｐゴシック" charset="-128"/>
                <a:cs typeface="ＭＳ Ｐゴシック" charset="-128"/>
              </a:rPr>
              <a:t>0030</a:t>
            </a:r>
            <a:endParaRPr lang="en-US" sz="1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10058400" y="1116106"/>
            <a:ext cx="1600200" cy="228600"/>
          </a:xfrm>
          <a:prstGeom prst="rect">
            <a:avLst/>
          </a:prstGeom>
          <a:solidFill>
            <a:srgbClr val="25C21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ea typeface="ＭＳ Ｐゴシック" charset="-128"/>
                <a:cs typeface="ＭＳ Ｐゴシック" charset="-128"/>
              </a:rPr>
              <a:t>0011</a:t>
            </a:r>
            <a:endParaRPr lang="en-US" sz="1800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3733800" y="3990122"/>
            <a:ext cx="5562600" cy="2715478"/>
            <a:chOff x="3581400" y="1856522"/>
            <a:chExt cx="5562600" cy="2715478"/>
          </a:xfrm>
        </p:grpSpPr>
        <p:grpSp>
          <p:nvGrpSpPr>
            <p:cNvPr id="201" name="Group 200"/>
            <p:cNvGrpSpPr/>
            <p:nvPr/>
          </p:nvGrpSpPr>
          <p:grpSpPr>
            <a:xfrm>
              <a:off x="3581400" y="1856522"/>
              <a:ext cx="2444900" cy="2715478"/>
              <a:chOff x="1828800" y="3994587"/>
              <a:chExt cx="2444900" cy="2715478"/>
            </a:xfrm>
          </p:grpSpPr>
          <p:sp>
            <p:nvSpPr>
              <p:cNvPr id="236" name="TextBox 235"/>
              <p:cNvSpPr txBox="1"/>
              <p:nvPr/>
            </p:nvSpPr>
            <p:spPr>
              <a:xfrm>
                <a:off x="1828800" y="6248400"/>
                <a:ext cx="2444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Registers before</a:t>
                </a:r>
                <a:endParaRPr lang="en-US" dirty="0"/>
              </a:p>
            </p:txBody>
          </p:sp>
          <p:sp>
            <p:nvSpPr>
              <p:cNvPr id="237" name="Rectangle 236"/>
              <p:cNvSpPr/>
              <p:nvPr/>
            </p:nvSpPr>
            <p:spPr bwMode="auto">
              <a:xfrm>
                <a:off x="2209800" y="43434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 bwMode="auto">
              <a:xfrm>
                <a:off x="2209800" y="45720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2209800" y="48006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dirty="0" smtClean="0">
                    <a:ea typeface="ＭＳ Ｐゴシック" charset="-128"/>
                    <a:cs typeface="ＭＳ Ｐゴシック" charset="-128"/>
                  </a:rPr>
                  <a:t>0016</a:t>
                </a:r>
                <a:endParaRPr lang="en-US" sz="1800" dirty="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 bwMode="auto">
              <a:xfrm>
                <a:off x="2209800" y="50292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 bwMode="auto">
              <a:xfrm>
                <a:off x="2209800" y="52578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 bwMode="auto">
              <a:xfrm>
                <a:off x="2209800" y="54864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dirty="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 bwMode="auto">
              <a:xfrm>
                <a:off x="2209800" y="57150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dirty="0" smtClean="0">
                    <a:ea typeface="ＭＳ Ｐゴシック" charset="-128"/>
                    <a:cs typeface="ＭＳ Ｐゴシック" charset="-128"/>
                  </a:rPr>
                  <a:t>0003</a:t>
                </a:r>
                <a:endParaRPr lang="en-US" sz="1800" dirty="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 bwMode="auto">
              <a:xfrm>
                <a:off x="2209800" y="59436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905000" y="5867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1905000" y="56388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1905000" y="54102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1905000" y="51816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1905000" y="4953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4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1905000" y="4724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5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1905000" y="44958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6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1905000" y="42672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7</a:t>
                </a:r>
              </a:p>
            </p:txBody>
          </p:sp>
          <p:grpSp>
            <p:nvGrpSpPr>
              <p:cNvPr id="253" name="Group 252"/>
              <p:cNvGrpSpPr/>
              <p:nvPr/>
            </p:nvGrpSpPr>
            <p:grpSpPr>
              <a:xfrm>
                <a:off x="2209800" y="3994587"/>
                <a:ext cx="1603374" cy="348813"/>
                <a:chOff x="5407026" y="3994587"/>
                <a:chExt cx="1603374" cy="348813"/>
              </a:xfrm>
            </p:grpSpPr>
            <p:sp>
              <p:nvSpPr>
                <p:cNvPr id="254" name="TextBox 253"/>
                <p:cNvSpPr txBox="1"/>
                <p:nvPr/>
              </p:nvSpPr>
              <p:spPr>
                <a:xfrm>
                  <a:off x="5715000" y="3994587"/>
                  <a:ext cx="940332" cy="348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/>
                    <a:t>16 bits</a:t>
                  </a:r>
                </a:p>
              </p:txBody>
            </p:sp>
            <p:cxnSp>
              <p:nvCxnSpPr>
                <p:cNvPr id="255" name="Straight Arrow Connector 254"/>
                <p:cNvCxnSpPr/>
                <p:nvPr/>
              </p:nvCxnSpPr>
              <p:spPr bwMode="auto">
                <a:xfrm>
                  <a:off x="6705600" y="4146987"/>
                  <a:ext cx="304800" cy="402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256" name="Straight Arrow Connector 255"/>
                <p:cNvCxnSpPr/>
                <p:nvPr/>
              </p:nvCxnSpPr>
              <p:spPr bwMode="auto">
                <a:xfrm flipH="1">
                  <a:off x="5407026" y="4133850"/>
                  <a:ext cx="263524" cy="4467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  <p:sp>
          <p:nvSpPr>
            <p:cNvPr id="202" name="Rectangle 201"/>
            <p:cNvSpPr/>
            <p:nvPr/>
          </p:nvSpPr>
          <p:spPr bwMode="auto">
            <a:xfrm>
              <a:off x="3962400" y="381531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0020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3962400" y="335811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0012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3962400" y="312951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0035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3962400" y="2896428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0007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3962400" y="2439228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0051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3962400" y="2210628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0021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6931026" y="1856522"/>
              <a:ext cx="2212974" cy="2715478"/>
              <a:chOff x="1905000" y="3994587"/>
              <a:chExt cx="2212974" cy="2715478"/>
            </a:xfrm>
          </p:grpSpPr>
          <p:sp>
            <p:nvSpPr>
              <p:cNvPr id="215" name="TextBox 214"/>
              <p:cNvSpPr txBox="1"/>
              <p:nvPr/>
            </p:nvSpPr>
            <p:spPr>
              <a:xfrm>
                <a:off x="1931157" y="6248400"/>
                <a:ext cx="2186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Registers after</a:t>
                </a:r>
                <a:endParaRPr lang="en-US" dirty="0"/>
              </a:p>
            </p:txBody>
          </p:sp>
          <p:sp>
            <p:nvSpPr>
              <p:cNvPr id="216" name="Rectangle 215"/>
              <p:cNvSpPr/>
              <p:nvPr/>
            </p:nvSpPr>
            <p:spPr bwMode="auto">
              <a:xfrm>
                <a:off x="2209800" y="43434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 bwMode="auto">
              <a:xfrm>
                <a:off x="2209800" y="45720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 bwMode="auto">
              <a:xfrm>
                <a:off x="2209800" y="48006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dirty="0" smtClean="0">
                    <a:ea typeface="ＭＳ Ｐゴシック" charset="-128"/>
                    <a:cs typeface="ＭＳ Ｐゴシック" charset="-128"/>
                  </a:rPr>
                  <a:t>0071</a:t>
                </a:r>
                <a:endParaRPr lang="en-US" sz="1800" dirty="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 bwMode="auto">
              <a:xfrm>
                <a:off x="2209800" y="50292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 bwMode="auto">
              <a:xfrm>
                <a:off x="2209800" y="52578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2209800" y="54864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dirty="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 bwMode="auto">
              <a:xfrm>
                <a:off x="2209800" y="57150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dirty="0" smtClean="0">
                    <a:ea typeface="ＭＳ Ｐゴシック" charset="-128"/>
                    <a:cs typeface="ＭＳ Ｐゴシック" charset="-128"/>
                  </a:rPr>
                  <a:t>0003</a:t>
                </a:r>
                <a:endParaRPr lang="en-US" sz="1800" dirty="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 bwMode="auto">
              <a:xfrm>
                <a:off x="2209800" y="59436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905000" y="5867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1905000" y="56388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905000" y="54102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905000" y="51816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1905000" y="4953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4</a:t>
                </a: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1905000" y="4724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5</a:t>
                </a: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1905000" y="44958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6</a:t>
                </a: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1905000" y="42672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7</a:t>
                </a: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2209800" y="3994587"/>
                <a:ext cx="1603374" cy="348813"/>
                <a:chOff x="5407026" y="3994587"/>
                <a:chExt cx="1603374" cy="348813"/>
              </a:xfrm>
            </p:grpSpPr>
            <p:sp>
              <p:nvSpPr>
                <p:cNvPr id="233" name="TextBox 232"/>
                <p:cNvSpPr txBox="1"/>
                <p:nvPr/>
              </p:nvSpPr>
              <p:spPr>
                <a:xfrm>
                  <a:off x="5715000" y="3994587"/>
                  <a:ext cx="940332" cy="348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/>
                    <a:t>16 bits</a:t>
                  </a:r>
                </a:p>
              </p:txBody>
            </p:sp>
            <p:cxnSp>
              <p:nvCxnSpPr>
                <p:cNvPr id="234" name="Straight Arrow Connector 233"/>
                <p:cNvCxnSpPr/>
                <p:nvPr/>
              </p:nvCxnSpPr>
              <p:spPr bwMode="auto">
                <a:xfrm>
                  <a:off x="6705600" y="4146987"/>
                  <a:ext cx="304800" cy="402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235" name="Straight Arrow Connector 234"/>
                <p:cNvCxnSpPr/>
                <p:nvPr/>
              </p:nvCxnSpPr>
              <p:spPr bwMode="auto">
                <a:xfrm flipH="1">
                  <a:off x="5407026" y="4133850"/>
                  <a:ext cx="263524" cy="4467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  <p:sp>
          <p:nvSpPr>
            <p:cNvPr id="209" name="Rectangle 208"/>
            <p:cNvSpPr/>
            <p:nvPr/>
          </p:nvSpPr>
          <p:spPr bwMode="auto">
            <a:xfrm>
              <a:off x="7235826" y="381531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0020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7235826" y="335811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0012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7235826" y="312951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0035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7235826" y="2896428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0007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7235826" y="2439228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0051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7235826" y="2210628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0021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1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 smtClean="0"/>
              <a:t>Examples: LC-3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10363200" cy="4114800"/>
          </a:xfrm>
        </p:spPr>
        <p:txBody>
          <a:bodyPr/>
          <a:lstStyle/>
          <a:p>
            <a:r>
              <a:rPr lang="en-US" dirty="0" smtClean="0"/>
              <a:t>What is the result of the following instruction?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add the contents of registers 010 (R2) and 111 (R7), then store the results in register 100 (R4).</a:t>
            </a:r>
            <a:br>
              <a:rPr lang="en-US" dirty="0" smtClean="0"/>
            </a:br>
            <a:r>
              <a:rPr lang="en-US" dirty="0" smtClean="0"/>
              <a:t>0030 + 0011 = 0041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5486400" y="4038600"/>
            <a:ext cx="1908174" cy="2715478"/>
            <a:chOff x="1905000" y="3994587"/>
            <a:chExt cx="1908174" cy="2715478"/>
          </a:xfrm>
        </p:grpSpPr>
        <p:sp>
          <p:nvSpPr>
            <p:cNvPr id="49" name="TextBox 48"/>
            <p:cNvSpPr txBox="1"/>
            <p:nvPr/>
          </p:nvSpPr>
          <p:spPr>
            <a:xfrm>
              <a:off x="2249199" y="6248400"/>
              <a:ext cx="1484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Registers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209800" y="43434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209800" y="45720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209800" y="48006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0012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209800" y="50292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209800" y="52578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209800" y="54864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209800" y="57150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0014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209800" y="59436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905000" y="5867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05000" y="5638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05000" y="5410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905000" y="5181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05000" y="4953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05000" y="4724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5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05000" y="4495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6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05000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7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209800" y="3994587"/>
              <a:ext cx="1603374" cy="348813"/>
              <a:chOff x="5407026" y="3994587"/>
              <a:chExt cx="1603374" cy="348813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5715000" y="3994587"/>
                <a:ext cx="940332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16 bits</a:t>
                </a: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 bwMode="auto">
              <a:xfrm>
                <a:off x="6705600" y="4146987"/>
                <a:ext cx="304800" cy="40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9" name="Straight Arrow Connector 68"/>
              <p:cNvCxnSpPr/>
              <p:nvPr/>
            </p:nvCxnSpPr>
            <p:spPr bwMode="auto">
              <a:xfrm flipH="1">
                <a:off x="5407026" y="4133850"/>
                <a:ext cx="263524" cy="446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70" name="Group 69"/>
          <p:cNvGrpSpPr/>
          <p:nvPr/>
        </p:nvGrpSpPr>
        <p:grpSpPr>
          <a:xfrm>
            <a:off x="1600200" y="1295400"/>
            <a:ext cx="8534400" cy="1066800"/>
            <a:chOff x="304800" y="3048000"/>
            <a:chExt cx="8534400" cy="1066800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04800" y="3505200"/>
              <a:ext cx="8534400" cy="609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>
              <a:off x="8382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8382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13716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13716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19050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19050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2438400" y="350520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29718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29718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35052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5052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4038600" y="350520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45720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45720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51054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51054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5638800" y="350520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61722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61722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67056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67056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7239000" y="350520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77724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77724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>
              <a:off x="83058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83058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381000" y="3581400"/>
              <a:ext cx="5145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0     0    0    1    </a:t>
              </a:r>
              <a:r>
                <a:rPr lang="en-US" dirty="0" smtClean="0"/>
                <a:t>1     </a:t>
              </a:r>
              <a:r>
                <a:rPr lang="en-US" dirty="0"/>
                <a:t>0</a:t>
              </a:r>
              <a:r>
                <a:rPr lang="en-US" dirty="0" smtClean="0"/>
                <a:t>     </a:t>
              </a:r>
              <a:r>
                <a:rPr lang="en-US" dirty="0"/>
                <a:t>0</a:t>
              </a:r>
              <a:r>
                <a:rPr lang="en-US" dirty="0" smtClean="0"/>
                <a:t>   </a:t>
              </a:r>
              <a:r>
                <a:rPr lang="en-US" dirty="0"/>
                <a:t>0</a:t>
              </a:r>
              <a:r>
                <a:rPr lang="en-US" dirty="0" smtClean="0"/>
                <a:t>    </a:t>
              </a:r>
              <a:r>
                <a:rPr lang="en-US" dirty="0"/>
                <a:t>1</a:t>
              </a:r>
              <a:r>
                <a:rPr lang="en-US" dirty="0" smtClean="0"/>
                <a:t>    </a:t>
              </a:r>
              <a:r>
                <a:rPr lang="en-US" dirty="0"/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95030" y="3581400"/>
              <a:ext cx="3082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0     0    </a:t>
              </a:r>
              <a:r>
                <a:rPr lang="en-US"/>
                <a:t>0    </a:t>
              </a:r>
              <a:r>
                <a:rPr lang="en-US" smtClean="0"/>
                <a:t>1     </a:t>
              </a:r>
              <a:r>
                <a:rPr lang="en-US" dirty="0"/>
                <a:t>1</a:t>
              </a:r>
              <a:r>
                <a:rPr lang="en-US" smtClean="0"/>
                <a:t>    </a:t>
              </a:r>
              <a:r>
                <a:rPr lang="en-US" dirty="0"/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7097" y="3048000"/>
              <a:ext cx="6291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27297" y="3048000"/>
              <a:ext cx="561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727697" y="3048000"/>
              <a:ext cx="561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97536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676400" y="2514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791200" y="5997388"/>
            <a:ext cx="1600200" cy="228600"/>
          </a:xfrm>
          <a:prstGeom prst="rect">
            <a:avLst/>
          </a:prstGeom>
          <a:solidFill>
            <a:srgbClr val="25C21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ea typeface="ＭＳ Ｐゴシック" charset="-128"/>
                <a:cs typeface="ＭＳ Ｐゴシック" charset="-128"/>
              </a:rPr>
              <a:t>0017</a:t>
            </a:r>
            <a:endParaRPr lang="en-US" sz="1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5791200" y="5540188"/>
            <a:ext cx="1600200" cy="228600"/>
          </a:xfrm>
          <a:prstGeom prst="rect">
            <a:avLst/>
          </a:prstGeom>
          <a:solidFill>
            <a:srgbClr val="25C21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ea typeface="ＭＳ Ｐゴシック" charset="-128"/>
                <a:cs typeface="ＭＳ Ｐゴシック" charset="-128"/>
              </a:rPr>
              <a:t>0030</a:t>
            </a:r>
            <a:endParaRPr lang="en-US" sz="1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5791200" y="5311588"/>
            <a:ext cx="1600200" cy="228600"/>
          </a:xfrm>
          <a:prstGeom prst="rect">
            <a:avLst/>
          </a:prstGeom>
          <a:solidFill>
            <a:srgbClr val="25C21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ea typeface="ＭＳ Ｐゴシック" charset="-128"/>
                <a:cs typeface="ＭＳ Ｐゴシック" charset="-128"/>
              </a:rPr>
              <a:t>0052</a:t>
            </a:r>
            <a:endParaRPr lang="en-US" sz="1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5791200" y="5078506"/>
            <a:ext cx="1600200" cy="228600"/>
          </a:xfrm>
          <a:prstGeom prst="rect">
            <a:avLst/>
          </a:prstGeom>
          <a:solidFill>
            <a:srgbClr val="25C21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ea typeface="ＭＳ Ｐゴシック" charset="-128"/>
                <a:cs typeface="ＭＳ Ｐゴシック" charset="-128"/>
              </a:rPr>
              <a:t>0008</a:t>
            </a:r>
            <a:endParaRPr lang="en-US" sz="1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5791200" y="4621306"/>
            <a:ext cx="1600200" cy="228600"/>
          </a:xfrm>
          <a:prstGeom prst="rect">
            <a:avLst/>
          </a:prstGeom>
          <a:solidFill>
            <a:srgbClr val="25C21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ea typeface="ＭＳ Ｐゴシック" charset="-128"/>
                <a:cs typeface="ＭＳ Ｐゴシック" charset="-128"/>
              </a:rPr>
              <a:t>0030</a:t>
            </a:r>
            <a:endParaRPr lang="en-US" sz="1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5791200" y="4392706"/>
            <a:ext cx="1600200" cy="228600"/>
          </a:xfrm>
          <a:prstGeom prst="rect">
            <a:avLst/>
          </a:prstGeom>
          <a:solidFill>
            <a:srgbClr val="25C21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ea typeface="ＭＳ Ｐゴシック" charset="-128"/>
                <a:cs typeface="ＭＳ Ｐゴシック" charset="-128"/>
              </a:rPr>
              <a:t>0011</a:t>
            </a:r>
            <a:endParaRPr lang="en-US" sz="1800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9674226" y="4038600"/>
            <a:ext cx="1908174" cy="2715478"/>
            <a:chOff x="1905000" y="3994587"/>
            <a:chExt cx="1908174" cy="2715478"/>
          </a:xfrm>
        </p:grpSpPr>
        <p:sp>
          <p:nvSpPr>
            <p:cNvPr id="234" name="TextBox 233"/>
            <p:cNvSpPr txBox="1"/>
            <p:nvPr/>
          </p:nvSpPr>
          <p:spPr>
            <a:xfrm>
              <a:off x="2249199" y="6248400"/>
              <a:ext cx="1484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Registers</a:t>
              </a: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209800" y="43434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09800" y="48006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0012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209800" y="50292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209800" y="52578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209800" y="54864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209800" y="57150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0014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209800" y="594360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1905000" y="5867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1905000" y="5638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905000" y="5410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1905000" y="5181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905000" y="4953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905000" y="4724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5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905000" y="4495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6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905000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7</a:t>
              </a: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2209800" y="3994587"/>
              <a:ext cx="1603374" cy="348813"/>
              <a:chOff x="5407026" y="3994587"/>
              <a:chExt cx="1603374" cy="348813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5715000" y="3994587"/>
                <a:ext cx="940332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16 bits</a:t>
                </a:r>
              </a:p>
            </p:txBody>
          </p:sp>
          <p:cxnSp>
            <p:nvCxnSpPr>
              <p:cNvPr id="253" name="Straight Arrow Connector 252"/>
              <p:cNvCxnSpPr/>
              <p:nvPr/>
            </p:nvCxnSpPr>
            <p:spPr bwMode="auto">
              <a:xfrm>
                <a:off x="6705600" y="4146987"/>
                <a:ext cx="304800" cy="40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54" name="Straight Arrow Connector 253"/>
              <p:cNvCxnSpPr/>
              <p:nvPr/>
            </p:nvCxnSpPr>
            <p:spPr bwMode="auto">
              <a:xfrm flipH="1">
                <a:off x="5407026" y="4133850"/>
                <a:ext cx="263524" cy="446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255" name="Rectangle 254"/>
          <p:cNvSpPr/>
          <p:nvPr/>
        </p:nvSpPr>
        <p:spPr bwMode="auto">
          <a:xfrm>
            <a:off x="9979026" y="5997388"/>
            <a:ext cx="1600200" cy="228600"/>
          </a:xfrm>
          <a:prstGeom prst="rect">
            <a:avLst/>
          </a:prstGeom>
          <a:solidFill>
            <a:srgbClr val="25C21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ea typeface="ＭＳ Ｐゴシック" charset="-128"/>
                <a:cs typeface="ＭＳ Ｐゴシック" charset="-128"/>
              </a:rPr>
              <a:t>0017</a:t>
            </a:r>
            <a:endParaRPr lang="en-US" sz="1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9979026" y="5540188"/>
            <a:ext cx="1600200" cy="228600"/>
          </a:xfrm>
          <a:prstGeom prst="rect">
            <a:avLst/>
          </a:prstGeom>
          <a:solidFill>
            <a:srgbClr val="25C21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ea typeface="ＭＳ Ｐゴシック" charset="-128"/>
                <a:cs typeface="ＭＳ Ｐゴシック" charset="-128"/>
              </a:rPr>
              <a:t>0030</a:t>
            </a:r>
            <a:endParaRPr lang="en-US" sz="1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9979026" y="5311588"/>
            <a:ext cx="1600200" cy="228600"/>
          </a:xfrm>
          <a:prstGeom prst="rect">
            <a:avLst/>
          </a:prstGeom>
          <a:solidFill>
            <a:srgbClr val="25C21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ea typeface="ＭＳ Ｐゴシック" charset="-128"/>
                <a:cs typeface="ＭＳ Ｐゴシック" charset="-128"/>
              </a:rPr>
              <a:t>0052</a:t>
            </a:r>
            <a:endParaRPr lang="en-US" sz="1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9979026" y="5078506"/>
            <a:ext cx="1600200" cy="228600"/>
          </a:xfrm>
          <a:prstGeom prst="rect">
            <a:avLst/>
          </a:prstGeom>
          <a:solidFill>
            <a:srgbClr val="25C21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ea typeface="ＭＳ Ｐゴシック" charset="-128"/>
                <a:cs typeface="ＭＳ Ｐゴシック" charset="-128"/>
              </a:rPr>
              <a:t>0041</a:t>
            </a:r>
            <a:endParaRPr lang="en-US" sz="1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9979026" y="4621306"/>
            <a:ext cx="1600200" cy="228600"/>
          </a:xfrm>
          <a:prstGeom prst="rect">
            <a:avLst/>
          </a:prstGeom>
          <a:solidFill>
            <a:srgbClr val="25C21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ea typeface="ＭＳ Ｐゴシック" charset="-128"/>
                <a:cs typeface="ＭＳ Ｐゴシック" charset="-128"/>
              </a:rPr>
              <a:t>0030</a:t>
            </a:r>
            <a:endParaRPr lang="en-US" sz="1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9979026" y="4392706"/>
            <a:ext cx="1600200" cy="228600"/>
          </a:xfrm>
          <a:prstGeom prst="rect">
            <a:avLst/>
          </a:prstGeom>
          <a:solidFill>
            <a:srgbClr val="25C21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ea typeface="ＭＳ Ｐゴシック" charset="-128"/>
                <a:cs typeface="ＭＳ Ｐゴシック" charset="-128"/>
              </a:rPr>
              <a:t>0011</a:t>
            </a:r>
            <a:endParaRPr lang="en-US" sz="1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8077200" y="4882497"/>
            <a:ext cx="1219200" cy="60390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31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 smtClean="0"/>
              <a:t>Examples: LC-3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86135"/>
            <a:ext cx="10896600" cy="4114800"/>
          </a:xfrm>
        </p:spPr>
        <p:txBody>
          <a:bodyPr/>
          <a:lstStyle/>
          <a:p>
            <a:r>
              <a:rPr lang="en-US" dirty="0" smtClean="0"/>
              <a:t>What instruction produces the change in register values </a:t>
            </a:r>
            <a:r>
              <a:rPr lang="en-US" dirty="0" smtClean="0"/>
              <a:t>shown?</a:t>
            </a:r>
            <a:endParaRPr lang="en-US" dirty="0"/>
          </a:p>
          <a:p>
            <a:r>
              <a:rPr lang="en-US" dirty="0" smtClean="0"/>
              <a:t>Only </a:t>
            </a:r>
            <a:r>
              <a:rPr lang="en-US" dirty="0" smtClean="0"/>
              <a:t>R5 has changed so this </a:t>
            </a:r>
            <a:br>
              <a:rPr lang="en-US" dirty="0" smtClean="0"/>
            </a:br>
            <a:r>
              <a:rPr lang="en-US" dirty="0" smtClean="0"/>
              <a:t>is clearly the DR. (101)</a:t>
            </a:r>
            <a:br>
              <a:rPr lang="en-US" dirty="0" smtClean="0"/>
            </a:br>
            <a:r>
              <a:rPr lang="en-US" dirty="0" smtClean="0"/>
              <a:t>Then we look for two values</a:t>
            </a:r>
            <a:br>
              <a:rPr lang="en-US" dirty="0" smtClean="0"/>
            </a:br>
            <a:r>
              <a:rPr lang="en-US" dirty="0" smtClean="0"/>
              <a:t>that sum to 0071. Only </a:t>
            </a:r>
            <a:br>
              <a:rPr lang="en-US" dirty="0" smtClean="0"/>
            </a:br>
            <a:r>
              <a:rPr lang="en-US" dirty="0" smtClean="0"/>
              <a:t>R6 (</a:t>
            </a:r>
            <a:r>
              <a:rPr lang="en-US" dirty="0" smtClean="0"/>
              <a:t>11</a:t>
            </a:r>
            <a:r>
              <a:rPr lang="en-US" dirty="0" smtClean="0"/>
              <a:t>0</a:t>
            </a:r>
            <a:r>
              <a:rPr lang="en-US" dirty="0" smtClean="0"/>
              <a:t>) and </a:t>
            </a:r>
            <a:r>
              <a:rPr lang="en-US" dirty="0" smtClean="0"/>
              <a:t>R0 (</a:t>
            </a:r>
            <a:r>
              <a:rPr lang="en-US" dirty="0" smtClean="0"/>
              <a:t>00</a:t>
            </a:r>
            <a:r>
              <a:rPr lang="en-US" dirty="0" smtClean="0"/>
              <a:t>0</a:t>
            </a:r>
            <a:r>
              <a:rPr lang="en-US" dirty="0" smtClean="0"/>
              <a:t>) work.</a:t>
            </a:r>
          </a:p>
          <a:p>
            <a:r>
              <a:rPr lang="en-US" dirty="0" smtClean="0"/>
              <a:t>Note that two instructions give this result!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1371600" y="4953000"/>
            <a:ext cx="8534400" cy="1066800"/>
            <a:chOff x="304800" y="3048000"/>
            <a:chExt cx="8534400" cy="1066800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04800" y="3505200"/>
              <a:ext cx="8534400" cy="609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>
              <a:off x="8382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8382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13716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13716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19050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19050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2438400" y="350520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29718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29718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35052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5052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4038600" y="350520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45720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45720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51054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51054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5638800" y="350520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61722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61722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67056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67056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7239000" y="350520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77724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77724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>
              <a:off x="83058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83058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381000" y="3581400"/>
              <a:ext cx="5145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0     0    0    1    </a:t>
              </a:r>
              <a:r>
                <a:rPr lang="en-US" dirty="0" smtClean="0"/>
                <a:t>1     </a:t>
              </a:r>
              <a:r>
                <a:rPr lang="en-US" dirty="0"/>
                <a:t>0</a:t>
              </a:r>
              <a:r>
                <a:rPr lang="en-US" dirty="0" smtClean="0"/>
                <a:t>     1   </a:t>
              </a:r>
              <a:r>
                <a:rPr lang="en-US" dirty="0"/>
                <a:t>1</a:t>
              </a:r>
              <a:r>
                <a:rPr lang="en-US" dirty="0" smtClean="0"/>
                <a:t>    </a:t>
              </a:r>
              <a:r>
                <a:rPr lang="en-US" dirty="0"/>
                <a:t>1</a:t>
              </a:r>
              <a:r>
                <a:rPr lang="en-US" dirty="0" smtClean="0"/>
                <a:t>    </a:t>
              </a:r>
              <a:r>
                <a:rPr lang="en-US" dirty="0"/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95030" y="3581400"/>
              <a:ext cx="3082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0     0    0    0</a:t>
              </a:r>
              <a:r>
                <a:rPr lang="en-US" dirty="0" smtClean="0"/>
                <a:t>     </a:t>
              </a:r>
              <a:r>
                <a:rPr lang="en-US" dirty="0"/>
                <a:t>0</a:t>
              </a:r>
              <a:r>
                <a:rPr lang="en-US" dirty="0" smtClean="0"/>
                <a:t>    </a:t>
              </a:r>
              <a:r>
                <a:rPr lang="en-US" dirty="0"/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7097" y="3048000"/>
              <a:ext cx="6291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27297" y="3048000"/>
              <a:ext cx="561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727697" y="3048000"/>
              <a:ext cx="561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9525000" y="633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47800" y="6324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324600" y="1676400"/>
            <a:ext cx="5562600" cy="2715478"/>
            <a:chOff x="3581400" y="1856522"/>
            <a:chExt cx="5562600" cy="2715478"/>
          </a:xfrm>
        </p:grpSpPr>
        <p:grpSp>
          <p:nvGrpSpPr>
            <p:cNvPr id="111" name="Group 110"/>
            <p:cNvGrpSpPr/>
            <p:nvPr/>
          </p:nvGrpSpPr>
          <p:grpSpPr>
            <a:xfrm>
              <a:off x="3581400" y="1856522"/>
              <a:ext cx="2444900" cy="2715478"/>
              <a:chOff x="1828800" y="3994587"/>
              <a:chExt cx="2444900" cy="2715478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1828800" y="6248400"/>
                <a:ext cx="2444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Registers before</a:t>
                </a:r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209800" y="43434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209800" y="45720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209800" y="48006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dirty="0" smtClean="0">
                    <a:ea typeface="ＭＳ Ｐゴシック" charset="-128"/>
                    <a:cs typeface="ＭＳ Ｐゴシック" charset="-128"/>
                  </a:rPr>
                  <a:t>0016</a:t>
                </a:r>
                <a:endParaRPr lang="en-US" sz="1800" dirty="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2209800" y="50292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2209800" y="52578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2209800" y="54864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dirty="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2209800" y="57150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dirty="0" smtClean="0">
                    <a:ea typeface="ＭＳ Ｐゴシック" charset="-128"/>
                    <a:cs typeface="ＭＳ Ｐゴシック" charset="-128"/>
                  </a:rPr>
                  <a:t>0003</a:t>
                </a:r>
                <a:endParaRPr lang="en-US" sz="1800" dirty="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2209800" y="59436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905000" y="5867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905000" y="56388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905000" y="54102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905000" y="51816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905000" y="4953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4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905000" y="4724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5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905000" y="44958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6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905000" y="42672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7</a:t>
                </a:r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2209800" y="3994587"/>
                <a:ext cx="1603374" cy="348813"/>
                <a:chOff x="5407026" y="3994587"/>
                <a:chExt cx="1603374" cy="348813"/>
              </a:xfrm>
            </p:grpSpPr>
            <p:sp>
              <p:nvSpPr>
                <p:cNvPr id="130" name="TextBox 129"/>
                <p:cNvSpPr txBox="1"/>
                <p:nvPr/>
              </p:nvSpPr>
              <p:spPr>
                <a:xfrm>
                  <a:off x="5715000" y="3994587"/>
                  <a:ext cx="940332" cy="348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/>
                    <a:t>16 bits</a:t>
                  </a:r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 bwMode="auto">
                <a:xfrm>
                  <a:off x="6705600" y="4146987"/>
                  <a:ext cx="304800" cy="402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32" name="Straight Arrow Connector 131"/>
                <p:cNvCxnSpPr/>
                <p:nvPr/>
              </p:nvCxnSpPr>
              <p:spPr bwMode="auto">
                <a:xfrm flipH="1">
                  <a:off x="5407026" y="4133850"/>
                  <a:ext cx="263524" cy="4467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  <p:sp>
          <p:nvSpPr>
            <p:cNvPr id="133" name="Rectangle 132"/>
            <p:cNvSpPr/>
            <p:nvPr/>
          </p:nvSpPr>
          <p:spPr bwMode="auto">
            <a:xfrm>
              <a:off x="3962400" y="381531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0020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3962400" y="335811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0012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3962400" y="312951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0035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3962400" y="2896428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0007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3962400" y="2439228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0051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3962400" y="2210628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0021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6931026" y="1856522"/>
              <a:ext cx="2212974" cy="2715478"/>
              <a:chOff x="1905000" y="3994587"/>
              <a:chExt cx="2212974" cy="2715478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931157" y="6248400"/>
                <a:ext cx="2186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Registers after</a:t>
                </a:r>
                <a:endParaRPr lang="en-US" dirty="0"/>
              </a:p>
            </p:txBody>
          </p:sp>
          <p:sp>
            <p:nvSpPr>
              <p:cNvPr id="141" name="Rectangle 140"/>
              <p:cNvSpPr/>
              <p:nvPr/>
            </p:nvSpPr>
            <p:spPr bwMode="auto">
              <a:xfrm>
                <a:off x="2209800" y="43434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 bwMode="auto">
              <a:xfrm>
                <a:off x="2209800" y="45720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 bwMode="auto">
              <a:xfrm>
                <a:off x="2209800" y="48006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dirty="0" smtClean="0">
                    <a:ea typeface="ＭＳ Ｐゴシック" charset="-128"/>
                    <a:cs typeface="ＭＳ Ｐゴシック" charset="-128"/>
                  </a:rPr>
                  <a:t>0071</a:t>
                </a:r>
                <a:endParaRPr lang="en-US" sz="1800" dirty="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2209800" y="50292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2209800" y="52578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 bwMode="auto">
              <a:xfrm>
                <a:off x="2209800" y="54864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dirty="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 bwMode="auto">
              <a:xfrm>
                <a:off x="2209800" y="57150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dirty="0" smtClean="0">
                    <a:ea typeface="ＭＳ Ｐゴシック" charset="-128"/>
                    <a:cs typeface="ＭＳ Ｐゴシック" charset="-128"/>
                  </a:rPr>
                  <a:t>0003</a:t>
                </a:r>
                <a:endParaRPr lang="en-US" sz="1800" dirty="0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 bwMode="auto">
              <a:xfrm>
                <a:off x="2209800" y="5943600"/>
                <a:ext cx="1600200" cy="228600"/>
              </a:xfrm>
              <a:prstGeom prst="rect">
                <a:avLst/>
              </a:prstGeom>
              <a:solidFill>
                <a:srgbClr val="25C21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905000" y="5867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905000" y="56388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05000" y="54102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905000" y="51816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905000" y="4953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4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905000" y="4724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5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905000" y="44958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6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905000" y="42672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7</a:t>
                </a:r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2209800" y="3994587"/>
                <a:ext cx="1603374" cy="348813"/>
                <a:chOff x="5407026" y="3994587"/>
                <a:chExt cx="1603374" cy="348813"/>
              </a:xfrm>
            </p:grpSpPr>
            <p:sp>
              <p:nvSpPr>
                <p:cNvPr id="158" name="TextBox 157"/>
                <p:cNvSpPr txBox="1"/>
                <p:nvPr/>
              </p:nvSpPr>
              <p:spPr>
                <a:xfrm>
                  <a:off x="5715000" y="3994587"/>
                  <a:ext cx="940332" cy="348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/>
                    <a:t>16 bits</a:t>
                  </a:r>
                </a:p>
              </p:txBody>
            </p:sp>
            <p:cxnSp>
              <p:nvCxnSpPr>
                <p:cNvPr id="159" name="Straight Arrow Connector 158"/>
                <p:cNvCxnSpPr/>
                <p:nvPr/>
              </p:nvCxnSpPr>
              <p:spPr bwMode="auto">
                <a:xfrm>
                  <a:off x="6705600" y="4146987"/>
                  <a:ext cx="304800" cy="402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60" name="Straight Arrow Connector 159"/>
                <p:cNvCxnSpPr/>
                <p:nvPr/>
              </p:nvCxnSpPr>
              <p:spPr bwMode="auto">
                <a:xfrm flipH="1">
                  <a:off x="5407026" y="4133850"/>
                  <a:ext cx="263524" cy="4467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  <p:sp>
          <p:nvSpPr>
            <p:cNvPr id="161" name="Rectangle 160"/>
            <p:cNvSpPr/>
            <p:nvPr/>
          </p:nvSpPr>
          <p:spPr bwMode="auto">
            <a:xfrm>
              <a:off x="7235826" y="381531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0020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7235826" y="335811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0012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7235826" y="3129510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0035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7235826" y="2896428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0007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7235826" y="2439228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0051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7235826" y="2210628"/>
              <a:ext cx="1600200" cy="228600"/>
            </a:xfrm>
            <a:prstGeom prst="rect">
              <a:avLst/>
            </a:prstGeom>
            <a:solidFill>
              <a:srgbClr val="25C21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ea typeface="ＭＳ Ｐゴシック" charset="-128"/>
                  <a:cs typeface="ＭＳ Ｐゴシック" charset="-128"/>
                </a:rPr>
                <a:t>0021</a:t>
              </a:r>
              <a:endParaRPr lang="en-US" sz="1800" dirty="0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371600" y="6172200"/>
            <a:ext cx="8534400" cy="609600"/>
            <a:chOff x="304800" y="3505200"/>
            <a:chExt cx="8534400" cy="609600"/>
          </a:xfrm>
        </p:grpSpPr>
        <p:sp>
          <p:nvSpPr>
            <p:cNvPr id="201" name="Rectangle 200"/>
            <p:cNvSpPr/>
            <p:nvPr/>
          </p:nvSpPr>
          <p:spPr bwMode="auto">
            <a:xfrm>
              <a:off x="304800" y="3505200"/>
              <a:ext cx="8534400" cy="609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 bwMode="auto">
            <a:xfrm>
              <a:off x="8382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Straight Connector 202"/>
            <p:cNvCxnSpPr/>
            <p:nvPr/>
          </p:nvCxnSpPr>
          <p:spPr bwMode="auto">
            <a:xfrm>
              <a:off x="8382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Straight Connector 203"/>
            <p:cNvCxnSpPr/>
            <p:nvPr/>
          </p:nvCxnSpPr>
          <p:spPr bwMode="auto">
            <a:xfrm>
              <a:off x="13716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13716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19050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Straight Connector 206"/>
            <p:cNvCxnSpPr/>
            <p:nvPr/>
          </p:nvCxnSpPr>
          <p:spPr bwMode="auto">
            <a:xfrm>
              <a:off x="19050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Straight Connector 207"/>
            <p:cNvCxnSpPr/>
            <p:nvPr/>
          </p:nvCxnSpPr>
          <p:spPr bwMode="auto">
            <a:xfrm>
              <a:off x="2438400" y="350520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Straight Connector 208"/>
            <p:cNvCxnSpPr/>
            <p:nvPr/>
          </p:nvCxnSpPr>
          <p:spPr bwMode="auto">
            <a:xfrm>
              <a:off x="29718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0" name="Straight Connector 209"/>
            <p:cNvCxnSpPr/>
            <p:nvPr/>
          </p:nvCxnSpPr>
          <p:spPr bwMode="auto">
            <a:xfrm>
              <a:off x="29718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Straight Connector 210"/>
            <p:cNvCxnSpPr/>
            <p:nvPr/>
          </p:nvCxnSpPr>
          <p:spPr bwMode="auto">
            <a:xfrm>
              <a:off x="35052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Straight Connector 211"/>
            <p:cNvCxnSpPr/>
            <p:nvPr/>
          </p:nvCxnSpPr>
          <p:spPr bwMode="auto">
            <a:xfrm>
              <a:off x="35052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Straight Connector 212"/>
            <p:cNvCxnSpPr/>
            <p:nvPr/>
          </p:nvCxnSpPr>
          <p:spPr bwMode="auto">
            <a:xfrm>
              <a:off x="4038600" y="350520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Straight Connector 213"/>
            <p:cNvCxnSpPr/>
            <p:nvPr/>
          </p:nvCxnSpPr>
          <p:spPr bwMode="auto">
            <a:xfrm>
              <a:off x="45720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Straight Connector 214"/>
            <p:cNvCxnSpPr/>
            <p:nvPr/>
          </p:nvCxnSpPr>
          <p:spPr bwMode="auto">
            <a:xfrm>
              <a:off x="45720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Straight Connector 215"/>
            <p:cNvCxnSpPr/>
            <p:nvPr/>
          </p:nvCxnSpPr>
          <p:spPr bwMode="auto">
            <a:xfrm>
              <a:off x="51054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Straight Connector 216"/>
            <p:cNvCxnSpPr/>
            <p:nvPr/>
          </p:nvCxnSpPr>
          <p:spPr bwMode="auto">
            <a:xfrm>
              <a:off x="51054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Straight Connector 217"/>
            <p:cNvCxnSpPr/>
            <p:nvPr/>
          </p:nvCxnSpPr>
          <p:spPr bwMode="auto">
            <a:xfrm>
              <a:off x="5638800" y="350520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Straight Connector 218"/>
            <p:cNvCxnSpPr/>
            <p:nvPr/>
          </p:nvCxnSpPr>
          <p:spPr bwMode="auto">
            <a:xfrm>
              <a:off x="61722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Straight Connector 219"/>
            <p:cNvCxnSpPr/>
            <p:nvPr/>
          </p:nvCxnSpPr>
          <p:spPr bwMode="auto">
            <a:xfrm>
              <a:off x="61722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Straight Connector 220"/>
            <p:cNvCxnSpPr/>
            <p:nvPr/>
          </p:nvCxnSpPr>
          <p:spPr bwMode="auto">
            <a:xfrm>
              <a:off x="67056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Straight Connector 221"/>
            <p:cNvCxnSpPr/>
            <p:nvPr/>
          </p:nvCxnSpPr>
          <p:spPr bwMode="auto">
            <a:xfrm>
              <a:off x="67056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Straight Connector 222"/>
            <p:cNvCxnSpPr/>
            <p:nvPr/>
          </p:nvCxnSpPr>
          <p:spPr bwMode="auto">
            <a:xfrm>
              <a:off x="7239000" y="3505200"/>
              <a:ext cx="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Straight Connector 223"/>
            <p:cNvCxnSpPr/>
            <p:nvPr/>
          </p:nvCxnSpPr>
          <p:spPr bwMode="auto">
            <a:xfrm>
              <a:off x="77724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Straight Connector 224"/>
            <p:cNvCxnSpPr/>
            <p:nvPr/>
          </p:nvCxnSpPr>
          <p:spPr bwMode="auto">
            <a:xfrm>
              <a:off x="77724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Straight Connector 225"/>
            <p:cNvCxnSpPr/>
            <p:nvPr/>
          </p:nvCxnSpPr>
          <p:spPr bwMode="auto">
            <a:xfrm>
              <a:off x="8305800" y="39624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Straight Connector 226"/>
            <p:cNvCxnSpPr/>
            <p:nvPr/>
          </p:nvCxnSpPr>
          <p:spPr bwMode="auto">
            <a:xfrm>
              <a:off x="8305800" y="35052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8" name="TextBox 227"/>
            <p:cNvSpPr txBox="1"/>
            <p:nvPr/>
          </p:nvSpPr>
          <p:spPr>
            <a:xfrm>
              <a:off x="381000" y="3581400"/>
              <a:ext cx="5145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0     0    0    1    </a:t>
              </a:r>
              <a:r>
                <a:rPr lang="en-US" dirty="0" smtClean="0"/>
                <a:t>1     </a:t>
              </a:r>
              <a:r>
                <a:rPr lang="en-US" dirty="0"/>
                <a:t>0</a:t>
              </a:r>
              <a:r>
                <a:rPr lang="en-US" dirty="0" smtClean="0"/>
                <a:t>     1   </a:t>
              </a:r>
              <a:r>
                <a:rPr lang="en-US" dirty="0"/>
                <a:t>0</a:t>
              </a:r>
              <a:r>
                <a:rPr lang="en-US" dirty="0" smtClean="0"/>
                <a:t>    </a:t>
              </a:r>
              <a:r>
                <a:rPr lang="en-US" dirty="0"/>
                <a:t>0</a:t>
              </a:r>
              <a:r>
                <a:rPr lang="en-US" dirty="0" smtClean="0"/>
                <a:t>    </a:t>
              </a:r>
              <a:r>
                <a:rPr lang="en-US" dirty="0"/>
                <a:t>0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695030" y="3581400"/>
              <a:ext cx="3082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0     0    0    </a:t>
              </a:r>
              <a:r>
                <a:rPr lang="en-US" dirty="0" smtClean="0"/>
                <a:t>1     </a:t>
              </a:r>
              <a:r>
                <a:rPr lang="en-US" dirty="0"/>
                <a:t>1</a:t>
              </a:r>
              <a:r>
                <a:rPr lang="en-US" dirty="0" smtClean="0"/>
                <a:t>    </a:t>
              </a:r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824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4FC113C8C38844A8C69E2AFB502BC6" ma:contentTypeVersion="7" ma:contentTypeDescription="Create a new document." ma:contentTypeScope="" ma:versionID="96362c3356ab7e1db51a65b55ce0fb06">
  <xsd:schema xmlns:xsd="http://www.w3.org/2001/XMLSchema" xmlns:xs="http://www.w3.org/2001/XMLSchema" xmlns:p="http://schemas.microsoft.com/office/2006/metadata/properties" xmlns:ns3="7a54db9b-7ba8-4f53-b00b-0ff48aa94355" xmlns:ns4="c76e675b-bf9f-4655-8825-a5be603c5563" targetNamespace="http://schemas.microsoft.com/office/2006/metadata/properties" ma:root="true" ma:fieldsID="c5614dcb3bd59e30c868233b513d669b" ns3:_="" ns4:_="">
    <xsd:import namespace="7a54db9b-7ba8-4f53-b00b-0ff48aa94355"/>
    <xsd:import namespace="c76e675b-bf9f-4655-8825-a5be603c55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4db9b-7ba8-4f53-b00b-0ff48aa943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e675b-bf9f-4655-8825-a5be603c556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5B127D-494C-43F5-9FDE-F97F7D1CF6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4db9b-7ba8-4f53-b00b-0ff48aa94355"/>
    <ds:schemaRef ds:uri="c76e675b-bf9f-4655-8825-a5be603c55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973033-E6E1-42AB-B0CF-6E7C36DC56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642FEB-CFE4-4606-B77A-26840DBFB46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76e675b-bf9f-4655-8825-a5be603c5563"/>
    <ds:schemaRef ds:uri="7a54db9b-7ba8-4f53-b00b-0ff48aa9435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14092</TotalTime>
  <Words>1790</Words>
  <Application>Microsoft Office PowerPoint</Application>
  <PresentationFormat>Widescreen</PresentationFormat>
  <Paragraphs>563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Courier</vt:lpstr>
      <vt:lpstr>Wingdings</vt:lpstr>
      <vt:lpstr>Blank Presentation</vt:lpstr>
      <vt:lpstr>Instruction Examples Part 1: Operate Instructions</vt:lpstr>
      <vt:lpstr>Levels of Abstraction in Computers</vt:lpstr>
      <vt:lpstr>Outline</vt:lpstr>
      <vt:lpstr>Example: LC-3</vt:lpstr>
      <vt:lpstr>LC-3 Machine Instructions</vt:lpstr>
      <vt:lpstr>LC-3 ADD Instruction</vt:lpstr>
      <vt:lpstr>Examples: LC-3 ADD</vt:lpstr>
      <vt:lpstr>Examples: LC-3 ADD</vt:lpstr>
      <vt:lpstr>Examples: LC-3 ADD</vt:lpstr>
      <vt:lpstr>PowerPoint Presentation</vt:lpstr>
      <vt:lpstr>Instruction Examples Part 2: Memory and Control Instructions</vt:lpstr>
      <vt:lpstr>LC-3 LOAD Instruction</vt:lpstr>
      <vt:lpstr>Usage Example: Local Variables</vt:lpstr>
      <vt:lpstr>Usage Example: Structures</vt:lpstr>
      <vt:lpstr>Usage Example: Arrays</vt:lpstr>
      <vt:lpstr>Usage Example: Arrays</vt:lpstr>
      <vt:lpstr>LC-3 BRANCH Instruction</vt:lpstr>
      <vt:lpstr>Branch Instruction Usage</vt:lpstr>
      <vt:lpstr>Summary</vt:lpstr>
    </vt:vector>
  </TitlesOfParts>
  <Company>  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4803MS CS 8803MS  Modeling and Simulation: Fundamentals and Implementation</dc:title>
  <dc:creator>Richard Fujimoto</dc:creator>
  <cp:lastModifiedBy>Cherry, Elizabeth</cp:lastModifiedBy>
  <cp:revision>988</cp:revision>
  <cp:lastPrinted>2009-01-07T14:36:48Z</cp:lastPrinted>
  <dcterms:created xsi:type="dcterms:W3CDTF">2010-01-13T20:51:38Z</dcterms:created>
  <dcterms:modified xsi:type="dcterms:W3CDTF">2020-09-24T19:26:24Z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0x010100464FC113C8C38844A8C69E2AFB502BC6</vt:lpwstr>
  </property>
</Properties>
</file>