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20" r:id="rId2"/>
    <p:sldId id="521" r:id="rId3"/>
    <p:sldId id="522" r:id="rId4"/>
    <p:sldId id="523" r:id="rId5"/>
    <p:sldId id="524" r:id="rId6"/>
    <p:sldId id="525" r:id="rId7"/>
    <p:sldId id="564" r:id="rId8"/>
    <p:sldId id="567" r:id="rId9"/>
    <p:sldId id="566" r:id="rId10"/>
    <p:sldId id="568" r:id="rId11"/>
    <p:sldId id="526" r:id="rId12"/>
    <p:sldId id="527" r:id="rId13"/>
    <p:sldId id="569" r:id="rId14"/>
    <p:sldId id="575" r:id="rId15"/>
    <p:sldId id="574" r:id="rId16"/>
    <p:sldId id="528" r:id="rId17"/>
    <p:sldId id="529" r:id="rId18"/>
    <p:sldId id="530" r:id="rId19"/>
    <p:sldId id="531" r:id="rId20"/>
    <p:sldId id="532" r:id="rId21"/>
    <p:sldId id="571" r:id="rId22"/>
    <p:sldId id="573" r:id="rId23"/>
    <p:sldId id="570" r:id="rId24"/>
    <p:sldId id="533" r:id="rId25"/>
    <p:sldId id="534" r:id="rId26"/>
    <p:sldId id="535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6666"/>
    <a:srgbClr val="FF0000"/>
    <a:srgbClr val="008000"/>
    <a:srgbClr val="FF6FCF"/>
    <a:srgbClr val="CCFF66"/>
    <a:srgbClr val="E6E6E6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3"/>
    <p:restoredTop sz="94780"/>
  </p:normalViewPr>
  <p:slideViewPr>
    <p:cSldViewPr>
      <p:cViewPr varScale="1">
        <p:scale>
          <a:sx n="68" d="100"/>
          <a:sy n="68" d="100"/>
        </p:scale>
        <p:origin x="46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4586AC0-DAF5-9944-B0FF-000E4BF0C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D951B8A-9AD4-054F-B9A3-193B220C8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FE042-14FE-A84C-86A2-787D0362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888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8AAB-3C9D-9945-94AA-D1759CD3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6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263D-F17C-DA4F-91A4-E0C27908D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052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06D4-7E8C-9D42-882C-DF8D2080F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9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D1C9-ECB4-FD4D-BF46-ADCF15621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44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4394-4676-214F-A1F9-77411DC3F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0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0A223-3B45-E448-82DF-B21E8FD4C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981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ABBC5-0CD8-5546-A296-A8D6B204F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989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FAE5-E1E6-C841-AD63-1D089183C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54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5B255-F161-A34E-81BA-3ADA082D7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60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83F-227F-8148-938B-A0FC3A22A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328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A072-73D3-A649-B6EE-BA8C58035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15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 and Queues </a:t>
            </a:r>
            <a:br>
              <a:rPr lang="en-US" dirty="0" smtClean="0"/>
            </a:br>
            <a:r>
              <a:rPr lang="en-US" dirty="0" smtClean="0"/>
              <a:t>Part 1: Array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use in Fall 2020 CSE6010/CX4010 only</a:t>
            </a:r>
          </a:p>
          <a:p>
            <a:r>
              <a:rPr lang="en-US" dirty="0" smtClean="0"/>
              <a:t>Not for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8" y="-4278"/>
            <a:ext cx="10360152" cy="825805"/>
          </a:xfrm>
        </p:spPr>
        <p:txBody>
          <a:bodyPr>
            <a:noAutofit/>
          </a:bodyPr>
          <a:lstStyle/>
          <a:p>
            <a:r>
              <a:rPr lang="en-US" sz="3600" dirty="0"/>
              <a:t>FIFO Queue: </a:t>
            </a:r>
            <a:r>
              <a:rPr lang="en-US" sz="3600" dirty="0" smtClean="0"/>
              <a:t>First Implementation</a:t>
            </a:r>
            <a:endParaRPr lang="en-US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96B073-71CA-3447-9268-12DCA5644FA9}"/>
              </a:ext>
            </a:extLst>
          </p:cNvPr>
          <p:cNvGrpSpPr/>
          <p:nvPr/>
        </p:nvGrpSpPr>
        <p:grpSpPr>
          <a:xfrm>
            <a:off x="189747" y="2445366"/>
            <a:ext cx="2085830" cy="3696927"/>
            <a:chOff x="2750343" y="1873865"/>
            <a:chExt cx="1649103" cy="3696927"/>
          </a:xfrm>
        </p:grpSpPr>
        <p:grpSp>
          <p:nvGrpSpPr>
            <p:cNvPr id="28" name="Group 27"/>
            <p:cNvGrpSpPr/>
            <p:nvPr/>
          </p:nvGrpSpPr>
          <p:grpSpPr>
            <a:xfrm>
              <a:off x="2750343" y="1873865"/>
              <a:ext cx="1649103" cy="3696927"/>
              <a:chOff x="6686128" y="1905000"/>
              <a:chExt cx="1649103" cy="369692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300929" y="44831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72300" y="44953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00929" y="41148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972300" y="41270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00929" y="37465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972300" y="37587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300929" y="33782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972300" y="33904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300929" y="30099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72300" y="30221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300929" y="26416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972300" y="26538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300929" y="22733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972300" y="22855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00929" y="19050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972300" y="19172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119080" y="5310364"/>
                <a:ext cx="1216151" cy="29156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5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BE91E1-C86A-B546-A0C5-2ADBDC4836C9}"/>
                  </a:ext>
                </a:extLst>
              </p:cNvPr>
              <p:cNvSpPr/>
              <p:nvPr/>
            </p:nvSpPr>
            <p:spPr>
              <a:xfrm>
                <a:off x="6686128" y="5305602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545923" y="4839875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A[N]</a:t>
              </a:r>
            </a:p>
          </p:txBody>
        </p: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629F734-D729-5840-811D-E32437B6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32060"/>
            <a:ext cx="8327331" cy="1846820"/>
          </a:xfrm>
        </p:spPr>
        <p:txBody>
          <a:bodyPr>
            <a:noAutofit/>
          </a:bodyPr>
          <a:lstStyle/>
          <a:p>
            <a:r>
              <a:rPr lang="en-US" sz="2400" dirty="0"/>
              <a:t>Array of size N to hold up to N items</a:t>
            </a:r>
          </a:p>
          <a:p>
            <a:r>
              <a:rPr lang="en-US" sz="2400" dirty="0" smtClean="0"/>
              <a:t>First element at 0; </a:t>
            </a:r>
            <a:r>
              <a:rPr lang="en-US" sz="2400" dirty="0"/>
              <a:t>C</a:t>
            </a:r>
            <a:r>
              <a:rPr lang="en-US" sz="2400" dirty="0" smtClean="0"/>
              <a:t>: number of items in queue, also index </a:t>
            </a:r>
            <a:r>
              <a:rPr lang="en-US" sz="2400" dirty="0"/>
              <a:t>of next empty array </a:t>
            </a:r>
            <a:r>
              <a:rPr lang="en-US" sz="2400" dirty="0" smtClean="0"/>
              <a:t>element</a:t>
            </a:r>
            <a:endParaRPr lang="en-US" sz="2400" dirty="0"/>
          </a:p>
          <a:p>
            <a:r>
              <a:rPr lang="en-US" sz="2400" dirty="0" smtClean="0"/>
              <a:t>Remember to remove oldest element first, not newest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A6E4F1-2A77-7E42-96FB-3D6743FB192B}"/>
              </a:ext>
            </a:extLst>
          </p:cNvPr>
          <p:cNvGrpSpPr/>
          <p:nvPr/>
        </p:nvGrpSpPr>
        <p:grpSpPr>
          <a:xfrm>
            <a:off x="2355254" y="3536162"/>
            <a:ext cx="1109599" cy="728661"/>
            <a:chOff x="1821652" y="2943227"/>
            <a:chExt cx="1109599" cy="72866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A5CA35-067E-C34F-ABDD-904021315672}"/>
                </a:ext>
              </a:extLst>
            </p:cNvPr>
            <p:cNvSpPr txBox="1"/>
            <p:nvPr/>
          </p:nvSpPr>
          <p:spPr>
            <a:xfrm>
              <a:off x="1821652" y="2943227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Add(3)</a:t>
              </a: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33A779AF-8D7A-9D4A-A9EC-96DF5AB0C0B0}"/>
                </a:ext>
              </a:extLst>
            </p:cNvPr>
            <p:cNvSpPr/>
            <p:nvPr/>
          </p:nvSpPr>
          <p:spPr>
            <a:xfrm>
              <a:off x="1893094" y="3307556"/>
              <a:ext cx="771525" cy="3643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52C3E4-7B44-D34B-B172-E3717926577D}"/>
              </a:ext>
            </a:extLst>
          </p:cNvPr>
          <p:cNvGrpSpPr/>
          <p:nvPr/>
        </p:nvGrpSpPr>
        <p:grpSpPr>
          <a:xfrm>
            <a:off x="3134380" y="2476323"/>
            <a:ext cx="1941656" cy="3696927"/>
            <a:chOff x="2750343" y="1873865"/>
            <a:chExt cx="1649103" cy="36969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825D175-47B9-AA41-B32E-EE8901A5C926}"/>
                </a:ext>
              </a:extLst>
            </p:cNvPr>
            <p:cNvGrpSpPr/>
            <p:nvPr/>
          </p:nvGrpSpPr>
          <p:grpSpPr>
            <a:xfrm>
              <a:off x="2750343" y="1873865"/>
              <a:ext cx="1649103" cy="3696927"/>
              <a:chOff x="6686128" y="1905000"/>
              <a:chExt cx="1649103" cy="369692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A2F409A-D854-AD43-8C01-1B8CA463234D}"/>
                  </a:ext>
                </a:extLst>
              </p:cNvPr>
              <p:cNvSpPr/>
              <p:nvPr/>
            </p:nvSpPr>
            <p:spPr>
              <a:xfrm>
                <a:off x="7300929" y="44831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4BEAE2-9CA5-3347-ABAF-78A0430F1270}"/>
                  </a:ext>
                </a:extLst>
              </p:cNvPr>
              <p:cNvSpPr txBox="1"/>
              <p:nvPr/>
            </p:nvSpPr>
            <p:spPr>
              <a:xfrm>
                <a:off x="6972300" y="44953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3F01D00-91B7-8346-BFDC-24F3EFE05C32}"/>
                  </a:ext>
                </a:extLst>
              </p:cNvPr>
              <p:cNvSpPr/>
              <p:nvPr/>
            </p:nvSpPr>
            <p:spPr>
              <a:xfrm>
                <a:off x="7300929" y="41148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ABC2ED7-8E3A-5B47-9453-64A008AC0097}"/>
                  </a:ext>
                </a:extLst>
              </p:cNvPr>
              <p:cNvSpPr txBox="1"/>
              <p:nvPr/>
            </p:nvSpPr>
            <p:spPr>
              <a:xfrm>
                <a:off x="6972300" y="41270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B3F3F68-82F5-5842-96AB-129DAD794A58}"/>
                  </a:ext>
                </a:extLst>
              </p:cNvPr>
              <p:cNvSpPr/>
              <p:nvPr/>
            </p:nvSpPr>
            <p:spPr>
              <a:xfrm>
                <a:off x="7300929" y="37465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3E7A42B-39FE-5742-A5DA-4D2529C68324}"/>
                  </a:ext>
                </a:extLst>
              </p:cNvPr>
              <p:cNvSpPr txBox="1"/>
              <p:nvPr/>
            </p:nvSpPr>
            <p:spPr>
              <a:xfrm>
                <a:off x="6972300" y="37587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8DE6ADC-A97F-FC42-A4E6-F1AB54FB6D5A}"/>
                  </a:ext>
                </a:extLst>
              </p:cNvPr>
              <p:cNvSpPr/>
              <p:nvPr/>
            </p:nvSpPr>
            <p:spPr>
              <a:xfrm>
                <a:off x="7300929" y="33782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ABEBB-D7BB-ED4D-A701-9818239C056E}"/>
                  </a:ext>
                </a:extLst>
              </p:cNvPr>
              <p:cNvSpPr txBox="1"/>
              <p:nvPr/>
            </p:nvSpPr>
            <p:spPr>
              <a:xfrm>
                <a:off x="6972300" y="33904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5880AE8-40C1-BF4F-9C5C-CDC2F4C13363}"/>
                  </a:ext>
                </a:extLst>
              </p:cNvPr>
              <p:cNvSpPr/>
              <p:nvPr/>
            </p:nvSpPr>
            <p:spPr>
              <a:xfrm>
                <a:off x="7300929" y="30099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B783F59-2707-E04A-8E4C-F4C2AAB7E234}"/>
                  </a:ext>
                </a:extLst>
              </p:cNvPr>
              <p:cNvSpPr txBox="1"/>
              <p:nvPr/>
            </p:nvSpPr>
            <p:spPr>
              <a:xfrm>
                <a:off x="6972300" y="30221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0C7EEE7-5BF9-504C-B63A-1CBEC8E3AA0E}"/>
                  </a:ext>
                </a:extLst>
              </p:cNvPr>
              <p:cNvSpPr/>
              <p:nvPr/>
            </p:nvSpPr>
            <p:spPr>
              <a:xfrm>
                <a:off x="7300929" y="2655888"/>
                <a:ext cx="977652" cy="387427"/>
              </a:xfrm>
              <a:prstGeom prst="rect">
                <a:avLst/>
              </a:prstGeom>
              <a:solidFill>
                <a:srgbClr val="FCD4B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8F8D3C-B276-2F4D-8F14-1F5F878182E6}"/>
                  </a:ext>
                </a:extLst>
              </p:cNvPr>
              <p:cNvSpPr txBox="1"/>
              <p:nvPr/>
            </p:nvSpPr>
            <p:spPr>
              <a:xfrm>
                <a:off x="6972300" y="26538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4C548F-E0A5-1F45-B3DD-266CF6C780A3}"/>
                  </a:ext>
                </a:extLst>
              </p:cNvPr>
              <p:cNvSpPr/>
              <p:nvPr/>
            </p:nvSpPr>
            <p:spPr>
              <a:xfrm>
                <a:off x="7300929" y="22733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186600-7252-FF44-8B04-8C1393F3ABD9}"/>
                  </a:ext>
                </a:extLst>
              </p:cNvPr>
              <p:cNvSpPr txBox="1"/>
              <p:nvPr/>
            </p:nvSpPr>
            <p:spPr>
              <a:xfrm>
                <a:off x="6972300" y="22855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2F2EEE-6937-0046-B7E9-EA39A90A63C6}"/>
                  </a:ext>
                </a:extLst>
              </p:cNvPr>
              <p:cNvSpPr/>
              <p:nvPr/>
            </p:nvSpPr>
            <p:spPr>
              <a:xfrm>
                <a:off x="7300929" y="19050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FD4480-18FD-C44C-B5AF-E9A78436D448}"/>
                  </a:ext>
                </a:extLst>
              </p:cNvPr>
              <p:cNvSpPr txBox="1"/>
              <p:nvPr/>
            </p:nvSpPr>
            <p:spPr>
              <a:xfrm>
                <a:off x="6972300" y="19172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A917E8F-CA55-974F-849F-A0FB08384BB4}"/>
                  </a:ext>
                </a:extLst>
              </p:cNvPr>
              <p:cNvSpPr/>
              <p:nvPr/>
            </p:nvSpPr>
            <p:spPr>
              <a:xfrm>
                <a:off x="7119080" y="5310364"/>
                <a:ext cx="1216151" cy="29156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C265DA3-83D7-EC46-ADD0-91A2103ADF7F}"/>
                  </a:ext>
                </a:extLst>
              </p:cNvPr>
              <p:cNvSpPr/>
              <p:nvPr/>
            </p:nvSpPr>
            <p:spPr>
              <a:xfrm>
                <a:off x="6686128" y="5305602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2D4286-7006-C646-AE9E-049875DB9942}"/>
                </a:ext>
              </a:extLst>
            </p:cNvPr>
            <p:cNvSpPr txBox="1"/>
            <p:nvPr/>
          </p:nvSpPr>
          <p:spPr>
            <a:xfrm>
              <a:off x="3545923" y="4839875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A[N]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FA901E-EA13-FC47-8228-16CA275310EC}"/>
              </a:ext>
            </a:extLst>
          </p:cNvPr>
          <p:cNvGrpSpPr/>
          <p:nvPr/>
        </p:nvGrpSpPr>
        <p:grpSpPr>
          <a:xfrm>
            <a:off x="5076036" y="2507280"/>
            <a:ext cx="3001164" cy="3696927"/>
            <a:chOff x="3789891" y="2507279"/>
            <a:chExt cx="2664562" cy="369692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514E472-AA19-844F-A239-5871200C6A27}"/>
                </a:ext>
              </a:extLst>
            </p:cNvPr>
            <p:cNvGrpSpPr/>
            <p:nvPr/>
          </p:nvGrpSpPr>
          <p:grpSpPr>
            <a:xfrm>
              <a:off x="4805350" y="2507279"/>
              <a:ext cx="1649103" cy="3696927"/>
              <a:chOff x="2750343" y="1873865"/>
              <a:chExt cx="1649103" cy="369692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2E45E69-0E85-5D44-A9C9-C5703FA421FF}"/>
                  </a:ext>
                </a:extLst>
              </p:cNvPr>
              <p:cNvGrpSpPr/>
              <p:nvPr/>
            </p:nvGrpSpPr>
            <p:grpSpPr>
              <a:xfrm>
                <a:off x="2750343" y="1873865"/>
                <a:ext cx="1649103" cy="3696927"/>
                <a:chOff x="6686128" y="1905000"/>
                <a:chExt cx="1649103" cy="3696927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32A9701-19C1-204A-A725-8270830C77F4}"/>
                    </a:ext>
                  </a:extLst>
                </p:cNvPr>
                <p:cNvSpPr/>
                <p:nvPr/>
              </p:nvSpPr>
              <p:spPr>
                <a:xfrm>
                  <a:off x="7300929" y="44831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W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E9E67F0-8963-6C41-B897-2AB1FF4F7A18}"/>
                    </a:ext>
                  </a:extLst>
                </p:cNvPr>
                <p:cNvSpPr txBox="1"/>
                <p:nvPr/>
              </p:nvSpPr>
              <p:spPr>
                <a:xfrm>
                  <a:off x="6972300" y="44953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E183859-6E1B-E94A-A5CF-6028D1849559}"/>
                    </a:ext>
                  </a:extLst>
                </p:cNvPr>
                <p:cNvSpPr/>
                <p:nvPr/>
              </p:nvSpPr>
              <p:spPr>
                <a:xfrm>
                  <a:off x="7300929" y="41148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CFA5F55-1696-D446-91B7-EBD7718AA3F2}"/>
                    </a:ext>
                  </a:extLst>
                </p:cNvPr>
                <p:cNvSpPr txBox="1"/>
                <p:nvPr/>
              </p:nvSpPr>
              <p:spPr>
                <a:xfrm>
                  <a:off x="6972300" y="41270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89D4EF8-8876-664C-B843-B3B231B7B97F}"/>
                    </a:ext>
                  </a:extLst>
                </p:cNvPr>
                <p:cNvSpPr/>
                <p:nvPr/>
              </p:nvSpPr>
              <p:spPr>
                <a:xfrm>
                  <a:off x="7300929" y="37465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Y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7507632-17DF-A040-9B0C-190D3C8DD148}"/>
                    </a:ext>
                  </a:extLst>
                </p:cNvPr>
                <p:cNvSpPr txBox="1"/>
                <p:nvPr/>
              </p:nvSpPr>
              <p:spPr>
                <a:xfrm>
                  <a:off x="6972300" y="37587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D2EF6F3-5A1F-B84E-BEED-B83710F6F0EB}"/>
                    </a:ext>
                  </a:extLst>
                </p:cNvPr>
                <p:cNvSpPr/>
                <p:nvPr/>
              </p:nvSpPr>
              <p:spPr>
                <a:xfrm>
                  <a:off x="7300929" y="33782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Z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611CE47-9D48-7342-B90C-09F06B75A029}"/>
                    </a:ext>
                  </a:extLst>
                </p:cNvPr>
                <p:cNvSpPr txBox="1"/>
                <p:nvPr/>
              </p:nvSpPr>
              <p:spPr>
                <a:xfrm>
                  <a:off x="6972300" y="33904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F8ECD95-551B-C04B-AAB0-3E7D5B72D17C}"/>
                    </a:ext>
                  </a:extLst>
                </p:cNvPr>
                <p:cNvSpPr/>
                <p:nvPr/>
              </p:nvSpPr>
              <p:spPr>
                <a:xfrm>
                  <a:off x="7300929" y="30099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9AD6A8E-15CB-7D4E-95FB-9DBF462854D3}"/>
                    </a:ext>
                  </a:extLst>
                </p:cNvPr>
                <p:cNvSpPr txBox="1"/>
                <p:nvPr/>
              </p:nvSpPr>
              <p:spPr>
                <a:xfrm>
                  <a:off x="6972300" y="30221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016C2B2-F9AF-144B-AD69-F8F0BAC35F54}"/>
                    </a:ext>
                  </a:extLst>
                </p:cNvPr>
                <p:cNvSpPr/>
                <p:nvPr/>
              </p:nvSpPr>
              <p:spPr>
                <a:xfrm>
                  <a:off x="7300929" y="2641600"/>
                  <a:ext cx="977652" cy="387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empty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8B4224C-CE70-A34A-B482-E20BA696A5AB}"/>
                    </a:ext>
                  </a:extLst>
                </p:cNvPr>
                <p:cNvSpPr txBox="1"/>
                <p:nvPr/>
              </p:nvSpPr>
              <p:spPr>
                <a:xfrm>
                  <a:off x="6972300" y="26538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7EBEEC0-622A-454F-B64F-6E1D6E1F4F42}"/>
                    </a:ext>
                  </a:extLst>
                </p:cNvPr>
                <p:cNvSpPr/>
                <p:nvPr/>
              </p:nvSpPr>
              <p:spPr>
                <a:xfrm>
                  <a:off x="7300929" y="2273300"/>
                  <a:ext cx="977652" cy="387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empty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7345B1E-0F0F-AB41-B088-B504C82FF456}"/>
                    </a:ext>
                  </a:extLst>
                </p:cNvPr>
                <p:cNvSpPr txBox="1"/>
                <p:nvPr/>
              </p:nvSpPr>
              <p:spPr>
                <a:xfrm>
                  <a:off x="6972300" y="22855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462457D-AF78-DE42-A50E-FAC14C97B2F4}"/>
                    </a:ext>
                  </a:extLst>
                </p:cNvPr>
                <p:cNvSpPr/>
                <p:nvPr/>
              </p:nvSpPr>
              <p:spPr>
                <a:xfrm>
                  <a:off x="7300929" y="1905000"/>
                  <a:ext cx="977652" cy="387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empty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D220016-0D99-CB41-8ADD-5D581903B71B}"/>
                    </a:ext>
                  </a:extLst>
                </p:cNvPr>
                <p:cNvSpPr txBox="1"/>
                <p:nvPr/>
              </p:nvSpPr>
              <p:spPr>
                <a:xfrm>
                  <a:off x="6972300" y="19172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6BAD50D-7D47-6D42-AD6E-C887F17EA43B}"/>
                    </a:ext>
                  </a:extLst>
                </p:cNvPr>
                <p:cNvSpPr/>
                <p:nvPr/>
              </p:nvSpPr>
              <p:spPr>
                <a:xfrm>
                  <a:off x="7119080" y="5310364"/>
                  <a:ext cx="1216151" cy="29156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5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2C51A3A-6C5B-BA4D-9563-484D5D680827}"/>
                    </a:ext>
                  </a:extLst>
                </p:cNvPr>
                <p:cNvSpPr/>
                <p:nvPr/>
              </p:nvSpPr>
              <p:spPr>
                <a:xfrm>
                  <a:off x="6686128" y="5305602"/>
                  <a:ext cx="371475" cy="291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C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2992422-969E-394C-AE8F-D557AF9C8250}"/>
                  </a:ext>
                </a:extLst>
              </p:cNvPr>
              <p:cNvSpPr txBox="1"/>
              <p:nvPr/>
            </p:nvSpPr>
            <p:spPr>
              <a:xfrm>
                <a:off x="3545923" y="4839875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A[N]</a:t>
                </a:r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229A906-CA9B-AD47-91B7-624019A5C407}"/>
                </a:ext>
              </a:extLst>
            </p:cNvPr>
            <p:cNvSpPr/>
            <p:nvPr/>
          </p:nvSpPr>
          <p:spPr>
            <a:xfrm>
              <a:off x="3789891" y="4369518"/>
              <a:ext cx="1382185" cy="38742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Return </a:t>
              </a:r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6C21E4-D33E-9445-9B8E-26CF2E1BAF6D}"/>
              </a:ext>
            </a:extLst>
          </p:cNvPr>
          <p:cNvGrpSpPr/>
          <p:nvPr/>
        </p:nvGrpSpPr>
        <p:grpSpPr>
          <a:xfrm>
            <a:off x="5477264" y="3538539"/>
            <a:ext cx="1075936" cy="728661"/>
            <a:chOff x="1821652" y="2943227"/>
            <a:chExt cx="1075936" cy="728661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819DC7A-8D13-1349-8D06-C9F903F5244F}"/>
                </a:ext>
              </a:extLst>
            </p:cNvPr>
            <p:cNvSpPr txBox="1"/>
            <p:nvPr/>
          </p:nvSpPr>
          <p:spPr>
            <a:xfrm>
              <a:off x="1821652" y="2943227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</a:t>
              </a:r>
            </a:p>
          </p:txBody>
        </p:sp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647238AC-B3F7-9148-99AA-8205B6AD1DEA}"/>
                </a:ext>
              </a:extLst>
            </p:cNvPr>
            <p:cNvSpPr/>
            <p:nvPr/>
          </p:nvSpPr>
          <p:spPr>
            <a:xfrm>
              <a:off x="1893094" y="3307556"/>
              <a:ext cx="771525" cy="3643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8305800" y="4800600"/>
            <a:ext cx="3861955" cy="1491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95C074-5D68-134D-B78D-2DD1D31795FF}"/>
              </a:ext>
            </a:extLst>
          </p:cNvPr>
          <p:cNvSpPr txBox="1"/>
          <p:nvPr/>
        </p:nvSpPr>
        <p:spPr>
          <a:xfrm>
            <a:off x="8534400" y="914400"/>
            <a:ext cx="3687228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Initialization</a:t>
            </a:r>
            <a:endParaRPr lang="en-US" b="1" dirty="0"/>
          </a:p>
          <a:p>
            <a:r>
              <a:rPr lang="en-US" dirty="0" smtClean="0">
                <a:latin typeface="Courier"/>
                <a:cs typeface="Courier"/>
              </a:rPr>
              <a:t>C=0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/>
              <a:t>Add(</a:t>
            </a:r>
            <a:r>
              <a:rPr lang="en-US" sz="2000" b="1" dirty="0">
                <a:latin typeface="Courier" pitchFamily="2" charset="0"/>
              </a:rPr>
              <a:t>Data</a:t>
            </a:r>
            <a:r>
              <a:rPr lang="en-US" sz="2000" b="1" dirty="0"/>
              <a:t>)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(C&gt;=N) error;</a:t>
            </a:r>
          </a:p>
          <a:p>
            <a:r>
              <a:rPr lang="en-US" dirty="0" smtClean="0">
                <a:latin typeface="Courier"/>
                <a:cs typeface="Courier"/>
              </a:rPr>
              <a:t>A[C]=</a:t>
            </a:r>
            <a:r>
              <a:rPr lang="en-US" dirty="0">
                <a:latin typeface="Courier"/>
                <a:cs typeface="Courier"/>
              </a:rPr>
              <a:t>Data;</a:t>
            </a:r>
          </a:p>
          <a:p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C+1;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 smtClean="0"/>
              <a:t>Delete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(C&lt;=0) error;</a:t>
            </a:r>
          </a:p>
          <a:p>
            <a:r>
              <a:rPr lang="en-US" dirty="0" err="1" smtClean="0">
                <a:latin typeface="Courier"/>
                <a:cs typeface="Courier"/>
              </a:rPr>
              <a:t>rtnvalue</a:t>
            </a:r>
            <a:r>
              <a:rPr lang="en-US" dirty="0" smtClean="0">
                <a:latin typeface="Courier"/>
                <a:cs typeface="Courier"/>
              </a:rPr>
              <a:t>=A[0];</a:t>
            </a:r>
          </a:p>
          <a:p>
            <a:r>
              <a:rPr lang="en-US" dirty="0" smtClean="0">
                <a:latin typeface="Courier"/>
                <a:cs typeface="Courier"/>
              </a:rPr>
              <a:t>C=C-1;</a:t>
            </a:r>
          </a:p>
          <a:p>
            <a:r>
              <a:rPr lang="en-US" dirty="0" smtClean="0">
                <a:latin typeface="Courier"/>
                <a:cs typeface="Courier"/>
              </a:rPr>
              <a:t>for (i=0; i&lt;C; i++)</a:t>
            </a:r>
          </a:p>
          <a:p>
            <a:r>
              <a:rPr lang="en-US" dirty="0" smtClean="0">
                <a:latin typeface="Courier"/>
                <a:cs typeface="Courier"/>
              </a:rPr>
              <a:t>   { A[i]=A[i+1];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0166" y="6338862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this moving is a lot of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48" y="-4278"/>
            <a:ext cx="10360152" cy="825805"/>
          </a:xfrm>
        </p:spPr>
        <p:txBody>
          <a:bodyPr>
            <a:noAutofit/>
          </a:bodyPr>
          <a:lstStyle/>
          <a:p>
            <a:r>
              <a:rPr lang="en-US" sz="3600" dirty="0"/>
              <a:t>FIFO Queue: Circular Array Implementation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96B073-71CA-3447-9268-12DCA5644FA9}"/>
              </a:ext>
            </a:extLst>
          </p:cNvPr>
          <p:cNvGrpSpPr/>
          <p:nvPr/>
        </p:nvGrpSpPr>
        <p:grpSpPr>
          <a:xfrm>
            <a:off x="178811" y="2445366"/>
            <a:ext cx="2096766" cy="4282723"/>
            <a:chOff x="2741697" y="1873865"/>
            <a:chExt cx="1657749" cy="4282723"/>
          </a:xfrm>
        </p:grpSpPr>
        <p:grpSp>
          <p:nvGrpSpPr>
            <p:cNvPr id="28" name="Group 27"/>
            <p:cNvGrpSpPr/>
            <p:nvPr/>
          </p:nvGrpSpPr>
          <p:grpSpPr>
            <a:xfrm>
              <a:off x="2741697" y="1873865"/>
              <a:ext cx="1657749" cy="4282723"/>
              <a:chOff x="6677482" y="1905000"/>
              <a:chExt cx="1657749" cy="4282723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7119080" y="5610397"/>
                <a:ext cx="1216151" cy="2620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00929" y="4483100"/>
                <a:ext cx="977652" cy="38742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72300" y="44953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00929" y="41148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972300" y="41270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00929" y="37465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972300" y="37587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300929" y="33782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972300" y="33904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300929" y="30099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72300" y="30221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300929" y="26416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972300" y="26538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300929" y="22733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972300" y="22855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00929" y="19050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972300" y="19172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119080" y="5310364"/>
                <a:ext cx="1216151" cy="29156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19080" y="5881861"/>
                <a:ext cx="1216151" cy="3025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BE91E1-C86A-B546-A0C5-2ADBDC4836C9}"/>
                  </a:ext>
                </a:extLst>
              </p:cNvPr>
              <p:cNvSpPr/>
              <p:nvPr/>
            </p:nvSpPr>
            <p:spPr>
              <a:xfrm>
                <a:off x="6686128" y="5305602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68FC52E-6808-384B-89AC-F021B03F69BC}"/>
                  </a:ext>
                </a:extLst>
              </p:cNvPr>
              <p:cNvSpPr/>
              <p:nvPr/>
            </p:nvSpPr>
            <p:spPr>
              <a:xfrm>
                <a:off x="6681805" y="5600881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4E0402-3AEC-9149-9635-70EEDB7F405A}"/>
                  </a:ext>
                </a:extLst>
              </p:cNvPr>
              <p:cNvSpPr/>
              <p:nvPr/>
            </p:nvSpPr>
            <p:spPr>
              <a:xfrm>
                <a:off x="6677482" y="5896160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545923" y="4839875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A[N]</a:t>
              </a:r>
            </a:p>
          </p:txBody>
        </p: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629F734-D729-5840-811D-E32437B6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042" y="632060"/>
            <a:ext cx="10360152" cy="1846820"/>
          </a:xfrm>
        </p:spPr>
        <p:txBody>
          <a:bodyPr>
            <a:noAutofit/>
          </a:bodyPr>
          <a:lstStyle/>
          <a:p>
            <a:r>
              <a:rPr lang="en-US" sz="2400" dirty="0"/>
              <a:t>Array of size N to hold up to N items</a:t>
            </a:r>
          </a:p>
          <a:p>
            <a:r>
              <a:rPr lang="en-US" sz="2400" dirty="0"/>
              <a:t>F: index of first element; L: index of next empty array element</a:t>
            </a:r>
          </a:p>
          <a:p>
            <a:r>
              <a:rPr lang="en-US" sz="2400" dirty="0"/>
              <a:t>C: number of items in queue</a:t>
            </a:r>
          </a:p>
          <a:p>
            <a:r>
              <a:rPr lang="en-US" sz="2400" dirty="0"/>
              <a:t>Array wraps around (next item after A[N-1] is A[0])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A6E4F1-2A77-7E42-96FB-3D6743FB192B}"/>
              </a:ext>
            </a:extLst>
          </p:cNvPr>
          <p:cNvGrpSpPr/>
          <p:nvPr/>
        </p:nvGrpSpPr>
        <p:grpSpPr>
          <a:xfrm>
            <a:off x="2355254" y="3536162"/>
            <a:ext cx="1109599" cy="728661"/>
            <a:chOff x="1821652" y="2943227"/>
            <a:chExt cx="1109599" cy="72866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A5CA35-067E-C34F-ABDD-904021315672}"/>
                </a:ext>
              </a:extLst>
            </p:cNvPr>
            <p:cNvSpPr txBox="1"/>
            <p:nvPr/>
          </p:nvSpPr>
          <p:spPr>
            <a:xfrm>
              <a:off x="1821652" y="2943227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Add(3)</a:t>
              </a: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33A779AF-8D7A-9D4A-A9EC-96DF5AB0C0B0}"/>
                </a:ext>
              </a:extLst>
            </p:cNvPr>
            <p:cNvSpPr/>
            <p:nvPr/>
          </p:nvSpPr>
          <p:spPr>
            <a:xfrm>
              <a:off x="1893094" y="3307556"/>
              <a:ext cx="771525" cy="3643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52C3E4-7B44-D34B-B172-E3717926577D}"/>
              </a:ext>
            </a:extLst>
          </p:cNvPr>
          <p:cNvGrpSpPr/>
          <p:nvPr/>
        </p:nvGrpSpPr>
        <p:grpSpPr>
          <a:xfrm>
            <a:off x="3124200" y="2476323"/>
            <a:ext cx="1951836" cy="4282723"/>
            <a:chOff x="2741697" y="1873865"/>
            <a:chExt cx="1657749" cy="42827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825D175-47B9-AA41-B32E-EE8901A5C926}"/>
                </a:ext>
              </a:extLst>
            </p:cNvPr>
            <p:cNvGrpSpPr/>
            <p:nvPr/>
          </p:nvGrpSpPr>
          <p:grpSpPr>
            <a:xfrm>
              <a:off x="2741697" y="1873865"/>
              <a:ext cx="1657749" cy="4282723"/>
              <a:chOff x="6677482" y="1905000"/>
              <a:chExt cx="1657749" cy="428272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351836-71D2-7A4F-A961-39AD58882E33}"/>
                  </a:ext>
                </a:extLst>
              </p:cNvPr>
              <p:cNvSpPr/>
              <p:nvPr/>
            </p:nvSpPr>
            <p:spPr>
              <a:xfrm>
                <a:off x="7119080" y="5610397"/>
                <a:ext cx="1216151" cy="2620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A2F409A-D854-AD43-8C01-1B8CA463234D}"/>
                  </a:ext>
                </a:extLst>
              </p:cNvPr>
              <p:cNvSpPr/>
              <p:nvPr/>
            </p:nvSpPr>
            <p:spPr>
              <a:xfrm>
                <a:off x="7300929" y="4483100"/>
                <a:ext cx="977652" cy="38742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4BEAE2-9CA5-3347-ABAF-78A0430F1270}"/>
                  </a:ext>
                </a:extLst>
              </p:cNvPr>
              <p:cNvSpPr txBox="1"/>
              <p:nvPr/>
            </p:nvSpPr>
            <p:spPr>
              <a:xfrm>
                <a:off x="6972300" y="44953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3F01D00-91B7-8346-BFDC-24F3EFE05C32}"/>
                  </a:ext>
                </a:extLst>
              </p:cNvPr>
              <p:cNvSpPr/>
              <p:nvPr/>
            </p:nvSpPr>
            <p:spPr>
              <a:xfrm>
                <a:off x="7300929" y="41148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ABC2ED7-8E3A-5B47-9453-64A008AC0097}"/>
                  </a:ext>
                </a:extLst>
              </p:cNvPr>
              <p:cNvSpPr txBox="1"/>
              <p:nvPr/>
            </p:nvSpPr>
            <p:spPr>
              <a:xfrm>
                <a:off x="6972300" y="41270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B3F3F68-82F5-5842-96AB-129DAD794A58}"/>
                  </a:ext>
                </a:extLst>
              </p:cNvPr>
              <p:cNvSpPr/>
              <p:nvPr/>
            </p:nvSpPr>
            <p:spPr>
              <a:xfrm>
                <a:off x="7300929" y="37465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3E7A42B-39FE-5742-A5DA-4D2529C68324}"/>
                  </a:ext>
                </a:extLst>
              </p:cNvPr>
              <p:cNvSpPr txBox="1"/>
              <p:nvPr/>
            </p:nvSpPr>
            <p:spPr>
              <a:xfrm>
                <a:off x="6972300" y="37587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8DE6ADC-A97F-FC42-A4E6-F1AB54FB6D5A}"/>
                  </a:ext>
                </a:extLst>
              </p:cNvPr>
              <p:cNvSpPr/>
              <p:nvPr/>
            </p:nvSpPr>
            <p:spPr>
              <a:xfrm>
                <a:off x="7300929" y="33782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ABEBB-D7BB-ED4D-A701-9818239C056E}"/>
                  </a:ext>
                </a:extLst>
              </p:cNvPr>
              <p:cNvSpPr txBox="1"/>
              <p:nvPr/>
            </p:nvSpPr>
            <p:spPr>
              <a:xfrm>
                <a:off x="6972300" y="33904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5880AE8-40C1-BF4F-9C5C-CDC2F4C13363}"/>
                  </a:ext>
                </a:extLst>
              </p:cNvPr>
              <p:cNvSpPr/>
              <p:nvPr/>
            </p:nvSpPr>
            <p:spPr>
              <a:xfrm>
                <a:off x="7300929" y="3009900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B783F59-2707-E04A-8E4C-F4C2AAB7E234}"/>
                  </a:ext>
                </a:extLst>
              </p:cNvPr>
              <p:cNvSpPr txBox="1"/>
              <p:nvPr/>
            </p:nvSpPr>
            <p:spPr>
              <a:xfrm>
                <a:off x="6972300" y="30221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0C7EEE7-5BF9-504C-B63A-1CBEC8E3AA0E}"/>
                  </a:ext>
                </a:extLst>
              </p:cNvPr>
              <p:cNvSpPr/>
              <p:nvPr/>
            </p:nvSpPr>
            <p:spPr>
              <a:xfrm>
                <a:off x="7300929" y="2655888"/>
                <a:ext cx="977652" cy="387427"/>
              </a:xfrm>
              <a:prstGeom prst="rect">
                <a:avLst/>
              </a:prstGeom>
              <a:solidFill>
                <a:srgbClr val="FCD4B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8F8D3C-B276-2F4D-8F14-1F5F878182E6}"/>
                  </a:ext>
                </a:extLst>
              </p:cNvPr>
              <p:cNvSpPr txBox="1"/>
              <p:nvPr/>
            </p:nvSpPr>
            <p:spPr>
              <a:xfrm>
                <a:off x="6972300" y="26538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4C548F-E0A5-1F45-B3DD-266CF6C780A3}"/>
                  </a:ext>
                </a:extLst>
              </p:cNvPr>
              <p:cNvSpPr/>
              <p:nvPr/>
            </p:nvSpPr>
            <p:spPr>
              <a:xfrm>
                <a:off x="7300929" y="22733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186600-7252-FF44-8B04-8C1393F3ABD9}"/>
                  </a:ext>
                </a:extLst>
              </p:cNvPr>
              <p:cNvSpPr txBox="1"/>
              <p:nvPr/>
            </p:nvSpPr>
            <p:spPr>
              <a:xfrm>
                <a:off x="6972300" y="22855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2F2EEE-6937-0046-B7E9-EA39A90A63C6}"/>
                  </a:ext>
                </a:extLst>
              </p:cNvPr>
              <p:cNvSpPr/>
              <p:nvPr/>
            </p:nvSpPr>
            <p:spPr>
              <a:xfrm>
                <a:off x="7300929" y="1905000"/>
                <a:ext cx="977652" cy="3874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empty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FD4480-18FD-C44C-B5AF-E9A78436D448}"/>
                  </a:ext>
                </a:extLst>
              </p:cNvPr>
              <p:cNvSpPr txBox="1"/>
              <p:nvPr/>
            </p:nvSpPr>
            <p:spPr>
              <a:xfrm>
                <a:off x="6972300" y="191723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A917E8F-CA55-974F-849F-A0FB08384BB4}"/>
                  </a:ext>
                </a:extLst>
              </p:cNvPr>
              <p:cNvSpPr/>
              <p:nvPr/>
            </p:nvSpPr>
            <p:spPr>
              <a:xfrm>
                <a:off x="7119080" y="5310364"/>
                <a:ext cx="1216151" cy="29156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A6A298-F3B5-CF40-A6CA-179DFFAAFB3B}"/>
                  </a:ext>
                </a:extLst>
              </p:cNvPr>
              <p:cNvSpPr/>
              <p:nvPr/>
            </p:nvSpPr>
            <p:spPr>
              <a:xfrm>
                <a:off x="7119080" y="5881861"/>
                <a:ext cx="1216151" cy="3025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C265DA3-83D7-EC46-ADD0-91A2103ADF7F}"/>
                  </a:ext>
                </a:extLst>
              </p:cNvPr>
              <p:cNvSpPr/>
              <p:nvPr/>
            </p:nvSpPr>
            <p:spPr>
              <a:xfrm>
                <a:off x="6686128" y="5305602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F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FA26F84-6456-1441-A39C-6E237BCCBF8F}"/>
                  </a:ext>
                </a:extLst>
              </p:cNvPr>
              <p:cNvSpPr/>
              <p:nvPr/>
            </p:nvSpPr>
            <p:spPr>
              <a:xfrm>
                <a:off x="6681805" y="5600881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C8D2B8A-A2F6-0740-B5C5-1CF9C1888FAC}"/>
                  </a:ext>
                </a:extLst>
              </p:cNvPr>
              <p:cNvSpPr/>
              <p:nvPr/>
            </p:nvSpPr>
            <p:spPr>
              <a:xfrm>
                <a:off x="6677482" y="5896160"/>
                <a:ext cx="371475" cy="291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2D4286-7006-C646-AE9E-049875DB9942}"/>
                </a:ext>
              </a:extLst>
            </p:cNvPr>
            <p:cNvSpPr txBox="1"/>
            <p:nvPr/>
          </p:nvSpPr>
          <p:spPr>
            <a:xfrm>
              <a:off x="3545923" y="4839875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A[N]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FA901E-EA13-FC47-8228-16CA275310EC}"/>
              </a:ext>
            </a:extLst>
          </p:cNvPr>
          <p:cNvGrpSpPr/>
          <p:nvPr/>
        </p:nvGrpSpPr>
        <p:grpSpPr>
          <a:xfrm>
            <a:off x="5076036" y="2507280"/>
            <a:ext cx="3001164" cy="4282723"/>
            <a:chOff x="3789891" y="2507279"/>
            <a:chExt cx="2664562" cy="428272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514E472-AA19-844F-A239-5871200C6A27}"/>
                </a:ext>
              </a:extLst>
            </p:cNvPr>
            <p:cNvGrpSpPr/>
            <p:nvPr/>
          </p:nvGrpSpPr>
          <p:grpSpPr>
            <a:xfrm>
              <a:off x="4796704" y="2507279"/>
              <a:ext cx="1657749" cy="4282723"/>
              <a:chOff x="2741697" y="1873865"/>
              <a:chExt cx="1657749" cy="428272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2E45E69-0E85-5D44-A9C9-C5703FA421FF}"/>
                  </a:ext>
                </a:extLst>
              </p:cNvPr>
              <p:cNvGrpSpPr/>
              <p:nvPr/>
            </p:nvGrpSpPr>
            <p:grpSpPr>
              <a:xfrm>
                <a:off x="2741697" y="1873865"/>
                <a:ext cx="1657749" cy="4282723"/>
                <a:chOff x="6677482" y="1905000"/>
                <a:chExt cx="1657749" cy="4282723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B9D4546-9FE8-0A4F-8FC0-14AA77D336E7}"/>
                    </a:ext>
                  </a:extLst>
                </p:cNvPr>
                <p:cNvSpPr/>
                <p:nvPr/>
              </p:nvSpPr>
              <p:spPr>
                <a:xfrm>
                  <a:off x="7119080" y="5610397"/>
                  <a:ext cx="1216151" cy="2620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32A9701-19C1-204A-A725-8270830C77F4}"/>
                    </a:ext>
                  </a:extLst>
                </p:cNvPr>
                <p:cNvSpPr/>
                <p:nvPr/>
              </p:nvSpPr>
              <p:spPr>
                <a:xfrm>
                  <a:off x="7300929" y="4483100"/>
                  <a:ext cx="977652" cy="3874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empty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E9E67F0-8963-6C41-B897-2AB1FF4F7A18}"/>
                    </a:ext>
                  </a:extLst>
                </p:cNvPr>
                <p:cNvSpPr txBox="1"/>
                <p:nvPr/>
              </p:nvSpPr>
              <p:spPr>
                <a:xfrm>
                  <a:off x="6972300" y="44953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E183859-6E1B-E94A-A5CF-6028D1849559}"/>
                    </a:ext>
                  </a:extLst>
                </p:cNvPr>
                <p:cNvSpPr/>
                <p:nvPr/>
              </p:nvSpPr>
              <p:spPr>
                <a:xfrm>
                  <a:off x="7300929" y="4114800"/>
                  <a:ext cx="977652" cy="387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empty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CFA5F55-1696-D446-91B7-EBD7718AA3F2}"/>
                    </a:ext>
                  </a:extLst>
                </p:cNvPr>
                <p:cNvSpPr txBox="1"/>
                <p:nvPr/>
              </p:nvSpPr>
              <p:spPr>
                <a:xfrm>
                  <a:off x="6972300" y="41270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89D4EF8-8876-664C-B843-B3B231B7B97F}"/>
                    </a:ext>
                  </a:extLst>
                </p:cNvPr>
                <p:cNvSpPr/>
                <p:nvPr/>
              </p:nvSpPr>
              <p:spPr>
                <a:xfrm>
                  <a:off x="7300929" y="37465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X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7507632-17DF-A040-9B0C-190D3C8DD148}"/>
                    </a:ext>
                  </a:extLst>
                </p:cNvPr>
                <p:cNvSpPr txBox="1"/>
                <p:nvPr/>
              </p:nvSpPr>
              <p:spPr>
                <a:xfrm>
                  <a:off x="6972300" y="37587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D2EF6F3-5A1F-B84E-BEED-B83710F6F0EB}"/>
                    </a:ext>
                  </a:extLst>
                </p:cNvPr>
                <p:cNvSpPr/>
                <p:nvPr/>
              </p:nvSpPr>
              <p:spPr>
                <a:xfrm>
                  <a:off x="7300929" y="33782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611CE47-9D48-7342-B90C-09F06B75A029}"/>
                    </a:ext>
                  </a:extLst>
                </p:cNvPr>
                <p:cNvSpPr txBox="1"/>
                <p:nvPr/>
              </p:nvSpPr>
              <p:spPr>
                <a:xfrm>
                  <a:off x="6972300" y="33904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F8ECD95-551B-C04B-AAB0-3E7D5B72D17C}"/>
                    </a:ext>
                  </a:extLst>
                </p:cNvPr>
                <p:cNvSpPr/>
                <p:nvPr/>
              </p:nvSpPr>
              <p:spPr>
                <a:xfrm>
                  <a:off x="7300929" y="3009900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9AD6A8E-15CB-7D4E-95FB-9DBF462854D3}"/>
                    </a:ext>
                  </a:extLst>
                </p:cNvPr>
                <p:cNvSpPr txBox="1"/>
                <p:nvPr/>
              </p:nvSpPr>
              <p:spPr>
                <a:xfrm>
                  <a:off x="6972300" y="30221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016C2B2-F9AF-144B-AD69-F8F0BAC35F54}"/>
                    </a:ext>
                  </a:extLst>
                </p:cNvPr>
                <p:cNvSpPr/>
                <p:nvPr/>
              </p:nvSpPr>
              <p:spPr>
                <a:xfrm>
                  <a:off x="7300929" y="2641600"/>
                  <a:ext cx="977652" cy="387427"/>
                </a:xfrm>
                <a:prstGeom prst="rect">
                  <a:avLst/>
                </a:prstGeom>
                <a:solidFill>
                  <a:srgbClr val="FCD4B6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8B4224C-CE70-A34A-B482-E20BA696A5AB}"/>
                    </a:ext>
                  </a:extLst>
                </p:cNvPr>
                <p:cNvSpPr txBox="1"/>
                <p:nvPr/>
              </p:nvSpPr>
              <p:spPr>
                <a:xfrm>
                  <a:off x="6972300" y="26538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7EBEEC0-622A-454F-B64F-6E1D6E1F4F42}"/>
                    </a:ext>
                  </a:extLst>
                </p:cNvPr>
                <p:cNvSpPr/>
                <p:nvPr/>
              </p:nvSpPr>
              <p:spPr>
                <a:xfrm>
                  <a:off x="7300929" y="2273300"/>
                  <a:ext cx="977652" cy="387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empty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7345B1E-0F0F-AB41-B088-B504C82FF456}"/>
                    </a:ext>
                  </a:extLst>
                </p:cNvPr>
                <p:cNvSpPr txBox="1"/>
                <p:nvPr/>
              </p:nvSpPr>
              <p:spPr>
                <a:xfrm>
                  <a:off x="6972300" y="22855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462457D-AF78-DE42-A50E-FAC14C97B2F4}"/>
                    </a:ext>
                  </a:extLst>
                </p:cNvPr>
                <p:cNvSpPr/>
                <p:nvPr/>
              </p:nvSpPr>
              <p:spPr>
                <a:xfrm>
                  <a:off x="7300929" y="1905000"/>
                  <a:ext cx="977652" cy="3874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empty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D220016-0D99-CB41-8ADD-5D581903B71B}"/>
                    </a:ext>
                  </a:extLst>
                </p:cNvPr>
                <p:cNvSpPr txBox="1"/>
                <p:nvPr/>
              </p:nvSpPr>
              <p:spPr>
                <a:xfrm>
                  <a:off x="6972300" y="191723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6BAD50D-7D47-6D42-AD6E-C887F17EA43B}"/>
                    </a:ext>
                  </a:extLst>
                </p:cNvPr>
                <p:cNvSpPr/>
                <p:nvPr/>
              </p:nvSpPr>
              <p:spPr>
                <a:xfrm>
                  <a:off x="7119080" y="5310364"/>
                  <a:ext cx="1216151" cy="29156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F5EDDC1-D14C-204C-B885-1B656241CD21}"/>
                    </a:ext>
                  </a:extLst>
                </p:cNvPr>
                <p:cNvSpPr/>
                <p:nvPr/>
              </p:nvSpPr>
              <p:spPr>
                <a:xfrm>
                  <a:off x="7119080" y="5881861"/>
                  <a:ext cx="1216151" cy="30252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2C51A3A-6C5B-BA4D-9563-484D5D680827}"/>
                    </a:ext>
                  </a:extLst>
                </p:cNvPr>
                <p:cNvSpPr/>
                <p:nvPr/>
              </p:nvSpPr>
              <p:spPr>
                <a:xfrm>
                  <a:off x="6686128" y="5305602"/>
                  <a:ext cx="371475" cy="291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20CE47A-DFBA-FC4E-AA99-C0419E897E2E}"/>
                    </a:ext>
                  </a:extLst>
                </p:cNvPr>
                <p:cNvSpPr/>
                <p:nvPr/>
              </p:nvSpPr>
              <p:spPr>
                <a:xfrm>
                  <a:off x="6681805" y="5600881"/>
                  <a:ext cx="371475" cy="291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L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4793CFB-386D-2D43-86E2-99B36A13C72C}"/>
                    </a:ext>
                  </a:extLst>
                </p:cNvPr>
                <p:cNvSpPr/>
                <p:nvPr/>
              </p:nvSpPr>
              <p:spPr>
                <a:xfrm>
                  <a:off x="6677482" y="5896160"/>
                  <a:ext cx="371475" cy="291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2992422-969E-394C-AE8F-D557AF9C8250}"/>
                  </a:ext>
                </a:extLst>
              </p:cNvPr>
              <p:cNvSpPr txBox="1"/>
              <p:nvPr/>
            </p:nvSpPr>
            <p:spPr>
              <a:xfrm>
                <a:off x="3545923" y="4839875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A[N]</a:t>
                </a:r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229A906-CA9B-AD47-91B7-624019A5C407}"/>
                </a:ext>
              </a:extLst>
            </p:cNvPr>
            <p:cNvSpPr/>
            <p:nvPr/>
          </p:nvSpPr>
          <p:spPr>
            <a:xfrm>
              <a:off x="3789891" y="4369518"/>
              <a:ext cx="1382185" cy="38742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Return W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6C21E4-D33E-9445-9B8E-26CF2E1BAF6D}"/>
              </a:ext>
            </a:extLst>
          </p:cNvPr>
          <p:cNvGrpSpPr/>
          <p:nvPr/>
        </p:nvGrpSpPr>
        <p:grpSpPr>
          <a:xfrm>
            <a:off x="5477264" y="3538539"/>
            <a:ext cx="1075936" cy="728661"/>
            <a:chOff x="1821652" y="2943227"/>
            <a:chExt cx="1075936" cy="728661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819DC7A-8D13-1349-8D06-C9F903F5244F}"/>
                </a:ext>
              </a:extLst>
            </p:cNvPr>
            <p:cNvSpPr txBox="1"/>
            <p:nvPr/>
          </p:nvSpPr>
          <p:spPr>
            <a:xfrm>
              <a:off x="1821652" y="2943227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</a:t>
              </a:r>
            </a:p>
          </p:txBody>
        </p:sp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647238AC-B3F7-9148-99AA-8205B6AD1DEA}"/>
                </a:ext>
              </a:extLst>
            </p:cNvPr>
            <p:cNvSpPr/>
            <p:nvPr/>
          </p:nvSpPr>
          <p:spPr>
            <a:xfrm>
              <a:off x="1893094" y="3307556"/>
              <a:ext cx="771525" cy="3643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095C074-5D68-134D-B78D-2DD1D31795FF}"/>
              </a:ext>
            </a:extLst>
          </p:cNvPr>
          <p:cNvSpPr txBox="1"/>
          <p:nvPr/>
        </p:nvSpPr>
        <p:spPr>
          <a:xfrm>
            <a:off x="8708331" y="2416055"/>
            <a:ext cx="313419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Initialization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F=L=C=0;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/>
              <a:t>Add(</a:t>
            </a:r>
            <a:r>
              <a:rPr lang="en-US" sz="2000" b="1" dirty="0">
                <a:latin typeface="Courier" pitchFamily="2" charset="0"/>
              </a:rPr>
              <a:t>Data</a:t>
            </a:r>
            <a:r>
              <a:rPr lang="en-US" sz="2000" b="1" dirty="0"/>
              <a:t>)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(C&gt;=N) error;</a:t>
            </a:r>
          </a:p>
          <a:p>
            <a:r>
              <a:rPr lang="en-US" dirty="0">
                <a:latin typeface="Courier"/>
                <a:cs typeface="Courier"/>
              </a:rPr>
              <a:t>A[L]=Data;</a:t>
            </a:r>
          </a:p>
          <a:p>
            <a:r>
              <a:rPr lang="en-US" dirty="0">
                <a:latin typeface="Courier"/>
                <a:cs typeface="Courier"/>
              </a:rPr>
              <a:t>L = (L+1)%N;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/>
              <a:t>Remove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(C&lt;=0) error;</a:t>
            </a:r>
          </a:p>
          <a:p>
            <a:r>
              <a:rPr lang="en-US" dirty="0" err="1">
                <a:latin typeface="Courier"/>
                <a:cs typeface="Courier"/>
              </a:rPr>
              <a:t>rtnvalue</a:t>
            </a:r>
            <a:r>
              <a:rPr lang="en-US" dirty="0">
                <a:latin typeface="Courier"/>
                <a:cs typeface="Courier"/>
              </a:rPr>
              <a:t>=A[F];</a:t>
            </a:r>
          </a:p>
          <a:p>
            <a:r>
              <a:rPr lang="en-US" dirty="0">
                <a:latin typeface="Courier"/>
                <a:cs typeface="Courier"/>
              </a:rPr>
              <a:t>F = (F+1)%N;</a:t>
            </a:r>
          </a:p>
        </p:txBody>
      </p:sp>
    </p:spTree>
    <p:extLst>
      <p:ext uri="{BB962C8B-B14F-4D97-AF65-F5344CB8AC3E}">
        <p14:creationId xmlns:p14="http://schemas.microsoft.com/office/powerpoint/2010/main" val="356514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Pros and Cons of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360152" cy="4772025"/>
          </a:xfrm>
        </p:spPr>
        <p:txBody>
          <a:bodyPr>
            <a:normAutofit/>
          </a:bodyPr>
          <a:lstStyle/>
          <a:p>
            <a:r>
              <a:rPr lang="en-US" dirty="0" smtClean="0"/>
              <a:t>What are some of the advantages and disadvantages of using arrays to implement stacks and queues?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Pros and Cons of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360152" cy="4772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easy to implement</a:t>
            </a:r>
          </a:p>
          <a:p>
            <a:pPr lvl="1"/>
            <a:r>
              <a:rPr lang="en-US" dirty="0"/>
              <a:t>Fast operations</a:t>
            </a:r>
          </a:p>
          <a:p>
            <a:pPr lvl="1"/>
            <a:r>
              <a:rPr lang="en-US" dirty="0"/>
              <a:t>Can access any item very quickly if you have or can compute its index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Inefficient if maximum number of items &gt;&gt; average</a:t>
            </a:r>
          </a:p>
          <a:p>
            <a:pPr lvl="1"/>
            <a:r>
              <a:rPr lang="en-US" dirty="0"/>
              <a:t>What if the maximum number is unknown?</a:t>
            </a:r>
          </a:p>
          <a:p>
            <a:pPr lvl="1"/>
            <a:r>
              <a:rPr lang="en-US" dirty="0"/>
              <a:t>How does one insert an item into the middle of the list? Priority queues?</a:t>
            </a:r>
          </a:p>
        </p:txBody>
      </p:sp>
    </p:spTree>
    <p:extLst>
      <p:ext uri="{BB962C8B-B14F-4D97-AF65-F5344CB8AC3E}">
        <p14:creationId xmlns:p14="http://schemas.microsoft.com/office/powerpoint/2010/main" val="3761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9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br>
              <a:rPr lang="en-US" dirty="0" smtClean="0"/>
            </a:br>
            <a:r>
              <a:rPr lang="en-US" dirty="0" smtClean="0"/>
              <a:t>Part 2: Linked List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use in Fall 2020 CSE6010/CX4010 only</a:t>
            </a:r>
          </a:p>
          <a:p>
            <a:r>
              <a:rPr lang="en-US" dirty="0"/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026"/>
            <a:ext cx="8229600" cy="690074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794" y="967669"/>
            <a:ext cx="8229600" cy="7279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Last-In-First-Out Queue (Stack)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225586" y="1845417"/>
            <a:ext cx="9137614" cy="1202583"/>
            <a:chOff x="2148716" y="2234758"/>
            <a:chExt cx="6896034" cy="1202583"/>
          </a:xfrm>
        </p:grpSpPr>
        <p:sp>
          <p:nvSpPr>
            <p:cNvPr id="5" name="Rectangle 4"/>
            <p:cNvSpPr/>
            <p:nvPr/>
          </p:nvSpPr>
          <p:spPr>
            <a:xfrm>
              <a:off x="2148716" y="2234758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 (Top)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028589" y="2241070"/>
              <a:ext cx="977652" cy="776588"/>
              <a:chOff x="2347929" y="2240203"/>
              <a:chExt cx="977652" cy="77658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709249" y="2241937"/>
              <a:ext cx="977652" cy="776588"/>
              <a:chOff x="2347929" y="2240203"/>
              <a:chExt cx="977652" cy="77658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389909" y="2242804"/>
              <a:ext cx="977652" cy="776588"/>
              <a:chOff x="2347929" y="2240203"/>
              <a:chExt cx="977652" cy="7765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19" name="Straight Arrow Connector 18"/>
            <p:cNvCxnSpPr>
              <a:stCxn id="5" idx="3"/>
            </p:cNvCxnSpPr>
            <p:nvPr/>
          </p:nvCxnSpPr>
          <p:spPr>
            <a:xfrm flipV="1">
              <a:off x="3364867" y="2271379"/>
              <a:ext cx="668987" cy="1570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004506" y="2242804"/>
              <a:ext cx="703008" cy="5867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683431" y="2242804"/>
              <a:ext cx="703008" cy="5867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3"/>
            </p:cNvCxnSpPr>
            <p:nvPr/>
          </p:nvCxnSpPr>
          <p:spPr>
            <a:xfrm>
              <a:off x="8367561" y="2825679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8594849" y="2829506"/>
              <a:ext cx="190450" cy="291487"/>
              <a:chOff x="8594849" y="2829506"/>
              <a:chExt cx="190450" cy="29148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367561" y="3098787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</p:grpSp>
      <p:sp>
        <p:nvSpPr>
          <p:cNvPr id="72" name="Content Placeholder 2"/>
          <p:cNvSpPr txBox="1">
            <a:spLocks/>
          </p:cNvSpPr>
          <p:nvPr/>
        </p:nvSpPr>
        <p:spPr>
          <a:xfrm>
            <a:off x="609600" y="3240863"/>
            <a:ext cx="10820400" cy="340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List items stored in arbitrary memory locations</a:t>
            </a:r>
          </a:p>
          <a:p>
            <a:r>
              <a:rPr lang="en-US" sz="2800" dirty="0"/>
              <a:t>Each item contains a </a:t>
            </a:r>
            <a:r>
              <a:rPr lang="en-US" sz="2800" dirty="0">
                <a:solidFill>
                  <a:srgbClr val="FF0000"/>
                </a:solidFill>
              </a:rPr>
              <a:t>pointer</a:t>
            </a:r>
            <a:r>
              <a:rPr lang="en-US" sz="2800" dirty="0"/>
              <a:t> to the next item in the list</a:t>
            </a:r>
          </a:p>
          <a:p>
            <a:pPr lvl="1"/>
            <a:r>
              <a:rPr lang="en-US" sz="2400" dirty="0"/>
              <a:t>Pointer a data type (like integer, float, etc.): memory address</a:t>
            </a:r>
          </a:p>
          <a:p>
            <a:r>
              <a:rPr lang="en-US" sz="2800" dirty="0"/>
              <a:t>Useful to have a “pointer to nothing” value (</a:t>
            </a:r>
            <a:r>
              <a:rPr lang="en-US" sz="2800" dirty="0" smtClean="0">
                <a:latin typeface="Courier"/>
                <a:cs typeface="Courier"/>
              </a:rPr>
              <a:t>NULL</a:t>
            </a:r>
            <a:r>
              <a:rPr lang="en-US" sz="2800" dirty="0"/>
              <a:t> or </a:t>
            </a:r>
            <a:r>
              <a:rPr lang="en-US" sz="2800" dirty="0" smtClean="0">
                <a:latin typeface="Courier"/>
                <a:cs typeface="Courier"/>
              </a:rPr>
              <a:t>NIL</a:t>
            </a:r>
            <a:r>
              <a:rPr lang="en-US" sz="2800" dirty="0" smtClean="0"/>
              <a:t>)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/>
              <a:t>Memory for each item allocated dynamically, i.e., during program execution (</a:t>
            </a:r>
            <a:r>
              <a:rPr lang="en-US" sz="2800" dirty="0">
                <a:latin typeface="Courier"/>
                <a:cs typeface="Courier"/>
              </a:rPr>
              <a:t>malloc()</a:t>
            </a:r>
            <a:r>
              <a:rPr lang="en-US" sz="2800" dirty="0"/>
              <a:t>)</a:t>
            </a:r>
          </a:p>
          <a:p>
            <a:r>
              <a:rPr lang="en-US" sz="2800" dirty="0"/>
              <a:t>Keep a pointer to the first item in the list (at least)</a:t>
            </a:r>
          </a:p>
        </p:txBody>
      </p:sp>
    </p:spTree>
    <p:extLst>
      <p:ext uri="{BB962C8B-B14F-4D97-AF65-F5344CB8AC3E}">
        <p14:creationId xmlns:p14="http://schemas.microsoft.com/office/powerpoint/2010/main" val="69074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026"/>
            <a:ext cx="8229600" cy="690074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 Implementation of 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F8FC7-898A-AC4A-86AA-43C6C96E8CC9}"/>
              </a:ext>
            </a:extLst>
          </p:cNvPr>
          <p:cNvSpPr/>
          <p:nvPr/>
        </p:nvSpPr>
        <p:spPr>
          <a:xfrm>
            <a:off x="1981201" y="956018"/>
            <a:ext cx="1593210" cy="3874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First (Top)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607840-E1FF-9640-89C8-5936577BB51D}"/>
              </a:ext>
            </a:extLst>
          </p:cNvPr>
          <p:cNvGrpSpPr/>
          <p:nvPr/>
        </p:nvGrpSpPr>
        <p:grpSpPr>
          <a:xfrm>
            <a:off x="5066806" y="912323"/>
            <a:ext cx="977652" cy="776588"/>
            <a:chOff x="2347929" y="2240203"/>
            <a:chExt cx="977652" cy="7765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8643FAA-83B5-B041-B500-585CF2F875A2}"/>
                </a:ext>
              </a:extLst>
            </p:cNvPr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33071F-4D0D-294F-924C-C3D43EDE955B}"/>
                </a:ext>
              </a:extLst>
            </p:cNvPr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FB48F2-38CD-7244-A7E0-06E665CFE53C}"/>
              </a:ext>
            </a:extLst>
          </p:cNvPr>
          <p:cNvGrpSpPr/>
          <p:nvPr/>
        </p:nvGrpSpPr>
        <p:grpSpPr>
          <a:xfrm>
            <a:off x="6747466" y="913190"/>
            <a:ext cx="977652" cy="776588"/>
            <a:chOff x="2347929" y="2240203"/>
            <a:chExt cx="977652" cy="77658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59FE3D1-465A-2D46-9A50-D5E9A303BE50}"/>
                </a:ext>
              </a:extLst>
            </p:cNvPr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78959D-D8FA-1E46-BB27-5B025056532F}"/>
                </a:ext>
              </a:extLst>
            </p:cNvPr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966C77-6689-E847-8B4B-58B09B8EA53C}"/>
              </a:ext>
            </a:extLst>
          </p:cNvPr>
          <p:cNvGrpSpPr/>
          <p:nvPr/>
        </p:nvGrpSpPr>
        <p:grpSpPr>
          <a:xfrm>
            <a:off x="8428126" y="914057"/>
            <a:ext cx="977652" cy="776588"/>
            <a:chOff x="2347929" y="2240203"/>
            <a:chExt cx="977652" cy="77658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D0E4EB-BFEA-BF40-8281-E7619E08924C}"/>
                </a:ext>
              </a:extLst>
            </p:cNvPr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5E9D18-F68C-2F4E-9658-D962FE70D1E1}"/>
                </a:ext>
              </a:extLst>
            </p:cNvPr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CD1B3C-F744-9B41-B8A2-54618BBBE87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574409" y="971545"/>
            <a:ext cx="1492888" cy="178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6BEB7B-4F00-F848-97DF-4AC74B480736}"/>
              </a:ext>
            </a:extLst>
          </p:cNvPr>
          <p:cNvCxnSpPr/>
          <p:nvPr/>
        </p:nvCxnSpPr>
        <p:spPr>
          <a:xfrm flipV="1">
            <a:off x="6042723" y="914057"/>
            <a:ext cx="703008" cy="586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B4B919-DD4E-3945-8109-92BAC63BCF72}"/>
              </a:ext>
            </a:extLst>
          </p:cNvPr>
          <p:cNvCxnSpPr/>
          <p:nvPr/>
        </p:nvCxnSpPr>
        <p:spPr>
          <a:xfrm flipV="1">
            <a:off x="7721648" y="914057"/>
            <a:ext cx="703008" cy="586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9F157-3C54-9A4B-B6C6-ECAB3301418F}"/>
              </a:ext>
            </a:extLst>
          </p:cNvPr>
          <p:cNvCxnSpPr>
            <a:stCxn id="52" idx="3"/>
          </p:cNvCxnSpPr>
          <p:nvPr/>
        </p:nvCxnSpPr>
        <p:spPr>
          <a:xfrm>
            <a:off x="9405779" y="1496933"/>
            <a:ext cx="330531" cy="382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BBB489-3D1B-4048-8975-B63F2B92DA7A}"/>
              </a:ext>
            </a:extLst>
          </p:cNvPr>
          <p:cNvGrpSpPr/>
          <p:nvPr/>
        </p:nvGrpSpPr>
        <p:grpSpPr>
          <a:xfrm>
            <a:off x="9633066" y="1500760"/>
            <a:ext cx="190450" cy="291487"/>
            <a:chOff x="8594849" y="2829506"/>
            <a:chExt cx="190450" cy="291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9FF966-C71F-2343-B202-0D6859742937}"/>
                </a:ext>
              </a:extLst>
            </p:cNvPr>
            <p:cNvCxnSpPr/>
            <p:nvPr/>
          </p:nvCxnSpPr>
          <p:spPr>
            <a:xfrm>
              <a:off x="8686800" y="2829506"/>
              <a:ext cx="11292" cy="1898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9DFF34-E9E6-B742-BD39-97AF0AB70F69}"/>
                </a:ext>
              </a:extLst>
            </p:cNvPr>
            <p:cNvCxnSpPr/>
            <p:nvPr/>
          </p:nvCxnSpPr>
          <p:spPr>
            <a:xfrm flipV="1">
              <a:off x="8594849" y="3016791"/>
              <a:ext cx="190450" cy="26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1045B7-56DC-DA44-96FD-58949E64A73F}"/>
                </a:ext>
              </a:extLst>
            </p:cNvPr>
            <p:cNvCxnSpPr/>
            <p:nvPr/>
          </p:nvCxnSpPr>
          <p:spPr>
            <a:xfrm flipV="1">
              <a:off x="8648941" y="3067591"/>
              <a:ext cx="98301" cy="26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74B04E-88D4-C847-9911-560E7F42F315}"/>
                </a:ext>
              </a:extLst>
            </p:cNvPr>
            <p:cNvCxnSpPr/>
            <p:nvPr/>
          </p:nvCxnSpPr>
          <p:spPr>
            <a:xfrm flipV="1">
              <a:off x="8680808" y="3118391"/>
              <a:ext cx="47384" cy="26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48F9639-51B1-4049-814F-5B254C23BAEA}"/>
              </a:ext>
            </a:extLst>
          </p:cNvPr>
          <p:cNvSpPr txBox="1"/>
          <p:nvPr/>
        </p:nvSpPr>
        <p:spPr>
          <a:xfrm>
            <a:off x="9405779" y="177004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FE60D-38FF-BA46-9A09-DAE97F86432B}"/>
              </a:ext>
            </a:extLst>
          </p:cNvPr>
          <p:cNvSpPr txBox="1"/>
          <p:nvPr/>
        </p:nvSpPr>
        <p:spPr>
          <a:xfrm>
            <a:off x="1824039" y="230743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Push(7)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73E971-78DE-8044-A354-4170E7113E3B}"/>
              </a:ext>
            </a:extLst>
          </p:cNvPr>
          <p:cNvGrpSpPr/>
          <p:nvPr/>
        </p:nvGrpSpPr>
        <p:grpSpPr>
          <a:xfrm>
            <a:off x="3290395" y="2114854"/>
            <a:ext cx="8488141" cy="1047148"/>
            <a:chOff x="1766394" y="2114854"/>
            <a:chExt cx="8488141" cy="104714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21774B2-5796-D248-81F7-07895058A8E8}"/>
                </a:ext>
              </a:extLst>
            </p:cNvPr>
            <p:cNvGrpSpPr/>
            <p:nvPr/>
          </p:nvGrpSpPr>
          <p:grpSpPr>
            <a:xfrm>
              <a:off x="1766394" y="2114854"/>
              <a:ext cx="977652" cy="776588"/>
              <a:chOff x="2347929" y="2240203"/>
              <a:chExt cx="977652" cy="77658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E73C057-1E37-CE42-A365-297902101D30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FC8B0AA-F75B-A84A-B32D-AB1DD355CA1A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26DA3F-06EE-E449-96C2-85791CBDE889}"/>
                </a:ext>
              </a:extLst>
            </p:cNvPr>
            <p:cNvSpPr txBox="1"/>
            <p:nvPr/>
          </p:nvSpPr>
          <p:spPr>
            <a:xfrm>
              <a:off x="3779044" y="2700337"/>
              <a:ext cx="6475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Allocate memory for new element (</a:t>
              </a:r>
              <a:r>
                <a:rPr lang="en-US" dirty="0">
                  <a:latin typeface="Courier" pitchFamily="2" charset="0"/>
                </a:rPr>
                <a:t>malloc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EB6371A-23B2-6A4B-91DA-B65443CF99CC}"/>
              </a:ext>
            </a:extLst>
          </p:cNvPr>
          <p:cNvGrpSpPr/>
          <p:nvPr/>
        </p:nvGrpSpPr>
        <p:grpSpPr>
          <a:xfrm>
            <a:off x="4268046" y="1106037"/>
            <a:ext cx="5692722" cy="1741878"/>
            <a:chOff x="2744046" y="1106037"/>
            <a:chExt cx="5692722" cy="174187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D6A740-C0A9-E543-BA3A-6BE86741B34C}"/>
                </a:ext>
              </a:extLst>
            </p:cNvPr>
            <p:cNvSpPr txBox="1"/>
            <p:nvPr/>
          </p:nvSpPr>
          <p:spPr>
            <a:xfrm>
              <a:off x="3167063" y="2016918"/>
              <a:ext cx="52697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Set Next field of new element to point to (previous) first element of list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7E2F3C0-CCEB-AC4E-B598-5EEF3ABEAFEB}"/>
                </a:ext>
              </a:extLst>
            </p:cNvPr>
            <p:cNvCxnSpPr>
              <a:cxnSpLocks/>
              <a:stCxn id="59" idx="3"/>
              <a:endCxn id="55" idx="1"/>
            </p:cNvCxnSpPr>
            <p:nvPr/>
          </p:nvCxnSpPr>
          <p:spPr>
            <a:xfrm flipV="1">
              <a:off x="2744046" y="1106037"/>
              <a:ext cx="798760" cy="1591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2E81EA-C1CD-5D44-B505-FDE33A29069A}"/>
              </a:ext>
            </a:extLst>
          </p:cNvPr>
          <p:cNvGrpSpPr/>
          <p:nvPr/>
        </p:nvGrpSpPr>
        <p:grpSpPr>
          <a:xfrm>
            <a:off x="762271" y="764382"/>
            <a:ext cx="3725910" cy="1438215"/>
            <a:chOff x="-761729" y="764381"/>
            <a:chExt cx="3725910" cy="143821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A62EF9-340E-0445-B26F-D62C4B6CD403}"/>
                </a:ext>
              </a:extLst>
            </p:cNvPr>
            <p:cNvSpPr txBox="1"/>
            <p:nvPr/>
          </p:nvSpPr>
          <p:spPr>
            <a:xfrm>
              <a:off x="-761729" y="1371599"/>
              <a:ext cx="3069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Update First to point to new element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24AB4E-805C-4749-8959-0D947CE85C4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50409" y="1149731"/>
              <a:ext cx="321316" cy="9791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189AE4-BCFB-C540-B519-4C49A823B994}"/>
                </a:ext>
              </a:extLst>
            </p:cNvPr>
            <p:cNvSpPr txBox="1"/>
            <p:nvPr/>
          </p:nvSpPr>
          <p:spPr>
            <a:xfrm>
              <a:off x="2471738" y="764381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CF5366-B20A-4E4A-BB2E-825F51A23AC2}"/>
              </a:ext>
            </a:extLst>
          </p:cNvPr>
          <p:cNvGrpSpPr/>
          <p:nvPr/>
        </p:nvGrpSpPr>
        <p:grpSpPr>
          <a:xfrm>
            <a:off x="1495405" y="3477777"/>
            <a:ext cx="9080489" cy="1481193"/>
            <a:chOff x="-35739" y="1956148"/>
            <a:chExt cx="9080489" cy="148119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5F73E1B-73D5-8044-A486-13019E9F2F66}"/>
                </a:ext>
              </a:extLst>
            </p:cNvPr>
            <p:cNvSpPr/>
            <p:nvPr/>
          </p:nvSpPr>
          <p:spPr>
            <a:xfrm>
              <a:off x="-35739" y="1956148"/>
              <a:ext cx="171468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 (Top)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54449F5-0F34-B449-95DE-740E84592EC0}"/>
                </a:ext>
              </a:extLst>
            </p:cNvPr>
            <p:cNvGrpSpPr/>
            <p:nvPr/>
          </p:nvGrpSpPr>
          <p:grpSpPr>
            <a:xfrm>
              <a:off x="2347929" y="2240203"/>
              <a:ext cx="977652" cy="776588"/>
              <a:chOff x="2347929" y="2240203"/>
              <a:chExt cx="977652" cy="77658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C162F3-591C-F04B-834C-FEF37FE106E5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AF59148-4426-6348-ACBE-EC376F30193C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BA8A9C9-6FCB-9746-B7D9-26AC5F182046}"/>
                </a:ext>
              </a:extLst>
            </p:cNvPr>
            <p:cNvGrpSpPr/>
            <p:nvPr/>
          </p:nvGrpSpPr>
          <p:grpSpPr>
            <a:xfrm>
              <a:off x="4028589" y="2241070"/>
              <a:ext cx="977652" cy="776588"/>
              <a:chOff x="2347929" y="2240203"/>
              <a:chExt cx="977652" cy="77658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ABD7A7-5948-9A4B-8327-AFE923EEF240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540F843-DAD1-074D-8683-33FF78DEEE8A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DE6D827-F740-6241-887E-BBAD572E1E70}"/>
                </a:ext>
              </a:extLst>
            </p:cNvPr>
            <p:cNvGrpSpPr/>
            <p:nvPr/>
          </p:nvGrpSpPr>
          <p:grpSpPr>
            <a:xfrm>
              <a:off x="5709249" y="2241937"/>
              <a:ext cx="977652" cy="776588"/>
              <a:chOff x="2347929" y="2240203"/>
              <a:chExt cx="977652" cy="77658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6F81142-5D64-9945-AFD8-BA03315DE419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CF5C4E-5F85-244B-B169-4E2C9EFE38C5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2CD7E2-E512-1A45-894F-18C8F5F2B0FB}"/>
                </a:ext>
              </a:extLst>
            </p:cNvPr>
            <p:cNvGrpSpPr/>
            <p:nvPr/>
          </p:nvGrpSpPr>
          <p:grpSpPr>
            <a:xfrm>
              <a:off x="7389909" y="2242804"/>
              <a:ext cx="977652" cy="776588"/>
              <a:chOff x="2347929" y="2240203"/>
              <a:chExt cx="977652" cy="77658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DA935F5-6A90-FA4F-82F6-AAB3E57784C5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C3393FF-8B62-234A-93EF-FBD39A75D420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974FF15-6CBC-7046-AAE6-AF6C796634F8}"/>
                </a:ext>
              </a:extLst>
            </p:cNvPr>
            <p:cNvCxnSpPr>
              <a:cxnSpLocks/>
              <a:stCxn id="73" idx="3"/>
              <a:endCxn id="95" idx="1"/>
            </p:cNvCxnSpPr>
            <p:nvPr/>
          </p:nvCxnSpPr>
          <p:spPr>
            <a:xfrm>
              <a:off x="1678942" y="2149862"/>
              <a:ext cx="668987" cy="2840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3A815CE-E7DD-1042-85AD-E4E5A55964A0}"/>
                </a:ext>
              </a:extLst>
            </p:cNvPr>
            <p:cNvCxnSpPr/>
            <p:nvPr/>
          </p:nvCxnSpPr>
          <p:spPr>
            <a:xfrm flipV="1">
              <a:off x="3325581" y="2242804"/>
              <a:ext cx="703008" cy="5867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55A5C1B-EC37-A54D-873B-3EC15412B626}"/>
                </a:ext>
              </a:extLst>
            </p:cNvPr>
            <p:cNvCxnSpPr/>
            <p:nvPr/>
          </p:nvCxnSpPr>
          <p:spPr>
            <a:xfrm flipV="1">
              <a:off x="5004506" y="2242804"/>
              <a:ext cx="703008" cy="5867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6B7F830-F183-E84F-8967-167AE1A015F9}"/>
                </a:ext>
              </a:extLst>
            </p:cNvPr>
            <p:cNvCxnSpPr/>
            <p:nvPr/>
          </p:nvCxnSpPr>
          <p:spPr>
            <a:xfrm flipV="1">
              <a:off x="6683431" y="2242804"/>
              <a:ext cx="703008" cy="5867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4E818C-2C93-7945-9A03-A51519ACA759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367561" y="2825679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7C6D04A-B2C5-F147-B962-5BFA557A4CFA}"/>
                </a:ext>
              </a:extLst>
            </p:cNvPr>
            <p:cNvGrpSpPr/>
            <p:nvPr/>
          </p:nvGrpSpPr>
          <p:grpSpPr>
            <a:xfrm>
              <a:off x="8594849" y="2829506"/>
              <a:ext cx="190450" cy="291487"/>
              <a:chOff x="8594849" y="2829506"/>
              <a:chExt cx="190450" cy="29148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73D45C-2691-0342-AE80-9CE8E38CDDCD}"/>
                  </a:ext>
                </a:extLst>
              </p:cNvPr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F85AB69-8ADD-884F-9C55-35018A675DAB}"/>
                  </a:ext>
                </a:extLst>
              </p:cNvPr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158E14-1194-004A-B6AF-764D83B49123}"/>
                  </a:ext>
                </a:extLst>
              </p:cNvPr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3654B41-60C2-F64D-B340-2EB3E673147B}"/>
                  </a:ext>
                </a:extLst>
              </p:cNvPr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B729B54-66FE-5C45-A69B-6DDA27E08D73}"/>
                </a:ext>
              </a:extLst>
            </p:cNvPr>
            <p:cNvSpPr txBox="1"/>
            <p:nvPr/>
          </p:nvSpPr>
          <p:spPr>
            <a:xfrm>
              <a:off x="8367561" y="3098787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D9532A9-EDA2-E04A-BC63-2E961893F5F1}"/>
              </a:ext>
            </a:extLst>
          </p:cNvPr>
          <p:cNvSpPr txBox="1"/>
          <p:nvPr/>
        </p:nvSpPr>
        <p:spPr>
          <a:xfrm>
            <a:off x="2109789" y="54006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AC0708-77C1-BC49-90A2-ACD2B76F3EF8}"/>
              </a:ext>
            </a:extLst>
          </p:cNvPr>
          <p:cNvGrpSpPr/>
          <p:nvPr/>
        </p:nvGrpSpPr>
        <p:grpSpPr>
          <a:xfrm>
            <a:off x="5060977" y="4887470"/>
            <a:ext cx="6003200" cy="520060"/>
            <a:chOff x="3536977" y="4694584"/>
            <a:chExt cx="6003200" cy="52006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EE964C-7FE2-B444-9941-1A3E1CB4DE86}"/>
                </a:ext>
              </a:extLst>
            </p:cNvPr>
            <p:cNvSpPr txBox="1"/>
            <p:nvPr/>
          </p:nvSpPr>
          <p:spPr>
            <a:xfrm>
              <a:off x="4802983" y="4752979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Save data value to be returned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A9B760C-4CB6-664F-90D4-314B197B2F65}"/>
                </a:ext>
              </a:extLst>
            </p:cNvPr>
            <p:cNvSpPr/>
            <p:nvPr/>
          </p:nvSpPr>
          <p:spPr>
            <a:xfrm>
              <a:off x="3536977" y="4694584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5618A-008F-F645-9D46-E6AC4A020ED7}"/>
              </a:ext>
            </a:extLst>
          </p:cNvPr>
          <p:cNvGrpSpPr/>
          <p:nvPr/>
        </p:nvGrpSpPr>
        <p:grpSpPr>
          <a:xfrm>
            <a:off x="1159601" y="3509971"/>
            <a:ext cx="4407763" cy="1831361"/>
            <a:chOff x="-364400" y="3138487"/>
            <a:chExt cx="4407763" cy="183136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41601D-D69A-BD42-B6A7-7568CAAE7310}"/>
                </a:ext>
              </a:extLst>
            </p:cNvPr>
            <p:cNvSpPr txBox="1"/>
            <p:nvPr/>
          </p:nvSpPr>
          <p:spPr>
            <a:xfrm>
              <a:off x="-364400" y="3769519"/>
              <a:ext cx="28432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Update First to point to new top of stack element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B6946B3-8079-F442-A428-F9CFFCA90B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4494" y="3143250"/>
              <a:ext cx="2378869" cy="242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A5851B5-23A1-4945-BF2C-B2B78DC5B813}"/>
                </a:ext>
              </a:extLst>
            </p:cNvPr>
            <p:cNvSpPr txBox="1"/>
            <p:nvPr/>
          </p:nvSpPr>
          <p:spPr>
            <a:xfrm>
              <a:off x="1816894" y="3138487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60D82A-A220-B341-9EDF-D998E3A77404}"/>
              </a:ext>
            </a:extLst>
          </p:cNvPr>
          <p:cNvGrpSpPr/>
          <p:nvPr/>
        </p:nvGrpSpPr>
        <p:grpSpPr>
          <a:xfrm>
            <a:off x="2974180" y="3386148"/>
            <a:ext cx="4188620" cy="2774097"/>
            <a:chOff x="1450180" y="3014663"/>
            <a:chExt cx="4188620" cy="27740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6DE6AA-184F-004F-BC8D-E7A009E4DDCD}"/>
                </a:ext>
              </a:extLst>
            </p:cNvPr>
            <p:cNvSpPr txBox="1"/>
            <p:nvPr/>
          </p:nvSpPr>
          <p:spPr>
            <a:xfrm>
              <a:off x="1450180" y="4957763"/>
              <a:ext cx="4188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Release memory used by removed element (</a:t>
              </a:r>
              <a:r>
                <a:rPr lang="en-US" dirty="0">
                  <a:latin typeface="Courier" pitchFamily="2" charset="0"/>
                </a:rPr>
                <a:t>free</a:t>
              </a:r>
              <a:r>
                <a:rPr lang="en-US" dirty="0"/>
                <a:t>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2FFB19A-4BA6-6943-B3FB-2812FEE64D08}"/>
                </a:ext>
              </a:extLst>
            </p:cNvPr>
            <p:cNvSpPr txBox="1"/>
            <p:nvPr/>
          </p:nvSpPr>
          <p:spPr>
            <a:xfrm>
              <a:off x="2436019" y="3014663"/>
              <a:ext cx="10054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C5BCBF6-399C-4D4F-981C-9D3F70AB16F8}"/>
              </a:ext>
            </a:extLst>
          </p:cNvPr>
          <p:cNvSpPr txBox="1"/>
          <p:nvPr/>
        </p:nvSpPr>
        <p:spPr>
          <a:xfrm>
            <a:off x="1659733" y="6257927"/>
            <a:ext cx="956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careful your code works for special cases (push/pop empty stack)</a:t>
            </a:r>
          </a:p>
        </p:txBody>
      </p:sp>
    </p:spTree>
    <p:extLst>
      <p:ext uri="{BB962C8B-B14F-4D97-AF65-F5344CB8AC3E}">
        <p14:creationId xmlns:p14="http://schemas.microsoft.com/office/powerpoint/2010/main" val="5482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9" grpId="0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0152" cy="1143000"/>
          </a:xfrm>
        </p:spPr>
        <p:txBody>
          <a:bodyPr>
            <a:normAutofit/>
          </a:bodyPr>
          <a:lstStyle/>
          <a:p>
            <a:r>
              <a:rPr lang="en-US" dirty="0"/>
              <a:t>FIFO Queue: Linked List Implementation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28905" y="1690249"/>
            <a:ext cx="1216151" cy="3874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First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971179" y="2295768"/>
            <a:ext cx="977652" cy="776588"/>
            <a:chOff x="2347929" y="2240203"/>
            <a:chExt cx="977652" cy="776588"/>
          </a:xfrm>
        </p:grpSpPr>
        <p:sp>
          <p:nvSpPr>
            <p:cNvPr id="41" name="Rectangle 40"/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51839" y="2296635"/>
            <a:ext cx="977652" cy="776588"/>
            <a:chOff x="2347929" y="2240203"/>
            <a:chExt cx="977652" cy="776588"/>
          </a:xfrm>
        </p:grpSpPr>
        <p:sp>
          <p:nvSpPr>
            <p:cNvPr id="44" name="Rectangle 43"/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32499" y="2297502"/>
            <a:ext cx="977652" cy="776588"/>
            <a:chOff x="2347929" y="2240203"/>
            <a:chExt cx="977652" cy="776588"/>
          </a:xfrm>
        </p:grpSpPr>
        <p:sp>
          <p:nvSpPr>
            <p:cNvPr id="47" name="Rectangle 46"/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cxnSp>
        <p:nvCxnSpPr>
          <p:cNvPr id="52" name="Straight Arrow Connector 51"/>
          <p:cNvCxnSpPr>
            <a:cxnSpLocks/>
            <a:stCxn id="39" idx="3"/>
          </p:cNvCxnSpPr>
          <p:nvPr/>
        </p:nvCxnSpPr>
        <p:spPr>
          <a:xfrm>
            <a:off x="3345055" y="1883963"/>
            <a:ext cx="622108" cy="4377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948831" y="2298369"/>
            <a:ext cx="703008" cy="586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27756" y="2298369"/>
            <a:ext cx="703008" cy="586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990600" y="3890946"/>
            <a:ext cx="10360152" cy="928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Similar data structure can be used for FIFO queues</a:t>
            </a:r>
          </a:p>
          <a:p>
            <a:r>
              <a:rPr lang="en-US" sz="2800" dirty="0"/>
              <a:t>Remove works the same as stack</a:t>
            </a:r>
          </a:p>
          <a:p>
            <a:r>
              <a:rPr lang="en-US" sz="2800" dirty="0"/>
              <a:t>Add(7</a:t>
            </a:r>
            <a:r>
              <a:rPr lang="en-US" sz="2800" dirty="0" smtClean="0"/>
              <a:t>)?</a:t>
            </a:r>
          </a:p>
          <a:p>
            <a:r>
              <a:rPr lang="en-US" sz="2800" dirty="0" smtClean="0"/>
              <a:t>Could this process be reversed—e.g., add to beginning of list, remove from end?</a:t>
            </a:r>
            <a:endParaRPr lang="en-US" sz="2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793F5D-EFC7-134B-8BD1-E6314EA185CF}"/>
              </a:ext>
            </a:extLst>
          </p:cNvPr>
          <p:cNvCxnSpPr/>
          <p:nvPr/>
        </p:nvCxnSpPr>
        <p:spPr>
          <a:xfrm>
            <a:off x="8314413" y="2862195"/>
            <a:ext cx="330531" cy="382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48C909-74E9-6545-B3A9-1982E0C86EC1}"/>
              </a:ext>
            </a:extLst>
          </p:cNvPr>
          <p:cNvGrpSpPr/>
          <p:nvPr/>
        </p:nvGrpSpPr>
        <p:grpSpPr>
          <a:xfrm>
            <a:off x="8541700" y="2866022"/>
            <a:ext cx="190450" cy="291487"/>
            <a:chOff x="8594849" y="2829506"/>
            <a:chExt cx="190450" cy="29148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DA6311-03FA-9844-8582-563E8B3576CB}"/>
                </a:ext>
              </a:extLst>
            </p:cNvPr>
            <p:cNvCxnSpPr/>
            <p:nvPr/>
          </p:nvCxnSpPr>
          <p:spPr>
            <a:xfrm>
              <a:off x="8686800" y="2829506"/>
              <a:ext cx="11292" cy="18988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864253-5230-9B4A-A017-6D66A7A3A650}"/>
                </a:ext>
              </a:extLst>
            </p:cNvPr>
            <p:cNvCxnSpPr/>
            <p:nvPr/>
          </p:nvCxnSpPr>
          <p:spPr>
            <a:xfrm flipV="1">
              <a:off x="8594849" y="3016791"/>
              <a:ext cx="190450" cy="26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DBB439-BA76-1345-82D3-B1B221E74617}"/>
                </a:ext>
              </a:extLst>
            </p:cNvPr>
            <p:cNvCxnSpPr/>
            <p:nvPr/>
          </p:nvCxnSpPr>
          <p:spPr>
            <a:xfrm flipV="1">
              <a:off x="8648941" y="3067591"/>
              <a:ext cx="98301" cy="26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BFCDC2-7284-8F47-AA33-041BF0E3728C}"/>
                </a:ext>
              </a:extLst>
            </p:cNvPr>
            <p:cNvCxnSpPr/>
            <p:nvPr/>
          </p:nvCxnSpPr>
          <p:spPr>
            <a:xfrm flipV="1">
              <a:off x="8680808" y="3118391"/>
              <a:ext cx="47384" cy="26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EEEC44-C828-BA43-94C0-4623E31C3EC7}"/>
              </a:ext>
            </a:extLst>
          </p:cNvPr>
          <p:cNvSpPr txBox="1"/>
          <p:nvPr/>
        </p:nvSpPr>
        <p:spPr>
          <a:xfrm>
            <a:off x="8314413" y="3135302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NULL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BC26F69-4ECC-474D-B4D1-033330F439A7}"/>
              </a:ext>
            </a:extLst>
          </p:cNvPr>
          <p:cNvGrpSpPr/>
          <p:nvPr/>
        </p:nvGrpSpPr>
        <p:grpSpPr>
          <a:xfrm>
            <a:off x="2121760" y="769203"/>
            <a:ext cx="5238684" cy="1502512"/>
            <a:chOff x="597760" y="769203"/>
            <a:chExt cx="5238684" cy="15025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A8A189-A293-B24D-AA48-F09BA89F26BD}"/>
                </a:ext>
              </a:extLst>
            </p:cNvPr>
            <p:cNvGrpSpPr/>
            <p:nvPr/>
          </p:nvGrpSpPr>
          <p:grpSpPr>
            <a:xfrm>
              <a:off x="597760" y="1140973"/>
              <a:ext cx="5238684" cy="1130742"/>
              <a:chOff x="562041" y="1312421"/>
              <a:chExt cx="5238684" cy="113074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2041" y="1312421"/>
                <a:ext cx="1216151" cy="38742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Last</a:t>
                </a:r>
              </a:p>
            </p:txBody>
          </p:sp>
          <p:cxnSp>
            <p:nvCxnSpPr>
              <p:cNvPr id="64" name="Straight Arrow Connector 63"/>
              <p:cNvCxnSpPr>
                <a:cxnSpLocks/>
                <a:stCxn id="63" idx="3"/>
              </p:cNvCxnSpPr>
              <p:nvPr/>
            </p:nvCxnSpPr>
            <p:spPr>
              <a:xfrm>
                <a:off x="1778192" y="1506135"/>
                <a:ext cx="4022533" cy="93702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E9FAFD-50EF-0843-A488-0D5A9924408F}"/>
                </a:ext>
              </a:extLst>
            </p:cNvPr>
            <p:cNvSpPr txBox="1"/>
            <p:nvPr/>
          </p:nvSpPr>
          <p:spPr>
            <a:xfrm>
              <a:off x="2994186" y="769203"/>
              <a:ext cx="2720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Add pointer to last element of queue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4B0F798-D9D3-EB45-B7B5-674D539C60EE}"/>
              </a:ext>
            </a:extLst>
          </p:cNvPr>
          <p:cNvGrpSpPr/>
          <p:nvPr/>
        </p:nvGrpSpPr>
        <p:grpSpPr>
          <a:xfrm>
            <a:off x="3343868" y="809624"/>
            <a:ext cx="7324132" cy="2799221"/>
            <a:chOff x="1819868" y="809623"/>
            <a:chExt cx="7324132" cy="27992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5F8108C-C14D-E840-A2DE-AED073EE629E}"/>
                </a:ext>
              </a:extLst>
            </p:cNvPr>
            <p:cNvGrpSpPr/>
            <p:nvPr/>
          </p:nvGrpSpPr>
          <p:grpSpPr>
            <a:xfrm>
              <a:off x="6096001" y="809623"/>
              <a:ext cx="3047999" cy="2799221"/>
              <a:chOff x="6096001" y="809623"/>
              <a:chExt cx="3047999" cy="279922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93DECD-4E26-E042-8D7F-C3684BAF5C36}"/>
                  </a:ext>
                </a:extLst>
              </p:cNvPr>
              <p:cNvSpPr txBox="1"/>
              <p:nvPr/>
            </p:nvSpPr>
            <p:spPr>
              <a:xfrm>
                <a:off x="6096001" y="809623"/>
                <a:ext cx="23708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Add new element where </a:t>
                </a:r>
                <a:r>
                  <a:rPr lang="en-US" i="1" dirty="0">
                    <a:solidFill>
                      <a:srgbClr val="FF0000"/>
                    </a:solidFill>
                  </a:rPr>
                  <a:t>Last</a:t>
                </a:r>
                <a:r>
                  <a:rPr lang="en-US" dirty="0">
                    <a:solidFill>
                      <a:srgbClr val="FF0000"/>
                    </a:solidFill>
                  </a:rPr>
                  <a:t> points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FB64C33-4819-5F48-A6BF-724188A15791}"/>
                  </a:ext>
                </a:extLst>
              </p:cNvPr>
              <p:cNvGrpSpPr/>
              <p:nvPr/>
            </p:nvGrpSpPr>
            <p:grpSpPr>
              <a:xfrm>
                <a:off x="6782681" y="2219786"/>
                <a:ext cx="2361319" cy="1389058"/>
                <a:chOff x="6782681" y="2219786"/>
                <a:chExt cx="2361319" cy="1389058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489159" y="2219786"/>
                  <a:ext cx="977652" cy="776588"/>
                  <a:chOff x="2347929" y="2240203"/>
                  <a:chExt cx="977652" cy="776588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2347929" y="2240203"/>
                    <a:ext cx="977652" cy="38742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2347929" y="2629364"/>
                    <a:ext cx="977652" cy="38742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0000"/>
                        </a:solidFill>
                      </a:rPr>
                      <a:t>Next</a:t>
                    </a:r>
                  </a:p>
                </p:txBody>
              </p:sp>
            </p:grpSp>
            <p:cxnSp>
              <p:nvCxnSpPr>
                <p:cNvPr id="55" name="Straight Arrow Connector 54"/>
                <p:cNvCxnSpPr>
                  <a:endCxn id="50" idx="1"/>
                </p:cNvCxnSpPr>
                <p:nvPr/>
              </p:nvCxnSpPr>
              <p:spPr>
                <a:xfrm flipV="1">
                  <a:off x="6782681" y="2413500"/>
                  <a:ext cx="706478" cy="39298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1" idx="3"/>
                </p:cNvCxnSpPr>
                <p:nvPr/>
              </p:nvCxnSpPr>
              <p:spPr>
                <a:xfrm>
                  <a:off x="8466811" y="2802661"/>
                  <a:ext cx="330531" cy="382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8694099" y="2806488"/>
                  <a:ext cx="190450" cy="291487"/>
                  <a:chOff x="8594849" y="2829506"/>
                  <a:chExt cx="190450" cy="291487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686800" y="2829506"/>
                    <a:ext cx="11292" cy="189886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8594849" y="3016791"/>
                    <a:ext cx="190450" cy="2601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8648941" y="3067591"/>
                    <a:ext cx="98301" cy="260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8680808" y="3118391"/>
                    <a:ext cx="47384" cy="260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TextBox 61"/>
                <p:cNvSpPr txBox="1"/>
                <p:nvPr/>
              </p:nvSpPr>
              <p:spPr>
                <a:xfrm>
                  <a:off x="8466811" y="3075769"/>
                  <a:ext cx="6771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ourier"/>
                      <a:cs typeface="Courier"/>
                    </a:rPr>
                    <a:t>NULL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3301103-8621-A145-AAB1-3EE0D55BAE36}"/>
                    </a:ext>
                  </a:extLst>
                </p:cNvPr>
                <p:cNvSpPr txBox="1"/>
                <p:nvPr/>
              </p:nvSpPr>
              <p:spPr>
                <a:xfrm>
                  <a:off x="6815137" y="2593181"/>
                  <a:ext cx="6976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02FCFA0-2842-BB4F-8777-FBE9F60D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9868" y="1301539"/>
              <a:ext cx="5652495" cy="955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D9E149-FE30-EE4F-891A-178C3C1DD0D6}"/>
                </a:ext>
              </a:extLst>
            </p:cNvPr>
            <p:cNvSpPr txBox="1"/>
            <p:nvPr/>
          </p:nvSpPr>
          <p:spPr>
            <a:xfrm>
              <a:off x="3231357" y="1402565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5EF6959-77CD-A043-ADDF-BB89F790BD64}"/>
              </a:ext>
            </a:extLst>
          </p:cNvPr>
          <p:cNvGrpSpPr/>
          <p:nvPr/>
        </p:nvGrpSpPr>
        <p:grpSpPr>
          <a:xfrm>
            <a:off x="2574132" y="1824047"/>
            <a:ext cx="3071813" cy="1645861"/>
            <a:chOff x="1050131" y="1824046"/>
            <a:chExt cx="3071813" cy="164586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307082A-0EC8-D649-8A48-69CD4A50C7A5}"/>
                </a:ext>
              </a:extLst>
            </p:cNvPr>
            <p:cNvGrpSpPr/>
            <p:nvPr/>
          </p:nvGrpSpPr>
          <p:grpSpPr>
            <a:xfrm>
              <a:off x="1822249" y="1824046"/>
              <a:ext cx="2299695" cy="1645861"/>
              <a:chOff x="1822249" y="1824046"/>
              <a:chExt cx="2299695" cy="1645861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FF9876A-0CFD-6E41-9D00-5ACB73824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2249" y="1889707"/>
                <a:ext cx="2299695" cy="3962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DC4C2C-F273-5049-BD47-24BB8B4AE330}"/>
                  </a:ext>
                </a:extLst>
              </p:cNvPr>
              <p:cNvSpPr txBox="1"/>
              <p:nvPr/>
            </p:nvSpPr>
            <p:spPr>
              <a:xfrm>
                <a:off x="1945482" y="1824046"/>
                <a:ext cx="4924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DB5CF8-D6B3-B644-A393-E8D24B214EF4}"/>
                  </a:ext>
                </a:extLst>
              </p:cNvPr>
              <p:cNvSpPr txBox="1"/>
              <p:nvPr/>
            </p:nvSpPr>
            <p:spPr>
              <a:xfrm>
                <a:off x="2521744" y="1900247"/>
                <a:ext cx="100540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DAD389D-8832-C445-B3E5-54EA4F8AB857}"/>
                </a:ext>
              </a:extLst>
            </p:cNvPr>
            <p:cNvSpPr txBox="1"/>
            <p:nvPr/>
          </p:nvSpPr>
          <p:spPr>
            <a:xfrm>
              <a:off x="1050131" y="2571750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U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17E2B05-2954-5E4D-B7FD-389418257A20}"/>
              </a:ext>
            </a:extLst>
          </p:cNvPr>
          <p:cNvSpPr txBox="1"/>
          <p:nvPr/>
        </p:nvSpPr>
        <p:spPr>
          <a:xfrm>
            <a:off x="1781177" y="6396335"/>
            <a:ext cx="944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make sure your code works for special cases (empty queue)!</a:t>
            </a:r>
          </a:p>
        </p:txBody>
      </p:sp>
    </p:spTree>
    <p:extLst>
      <p:ext uri="{BB962C8B-B14F-4D97-AF65-F5344CB8AC3E}">
        <p14:creationId xmlns:p14="http://schemas.microsoft.com/office/powerpoint/2010/main" val="28065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274"/>
            <a:ext cx="8229600" cy="817074"/>
          </a:xfrm>
        </p:spPr>
        <p:txBody>
          <a:bodyPr>
            <a:normAutofit/>
          </a:bodyPr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812801"/>
            <a:ext cx="8229600" cy="1160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Singly linked list</a:t>
            </a:r>
          </a:p>
          <a:p>
            <a:pPr lvl="1"/>
            <a:r>
              <a:rPr lang="en-US" dirty="0"/>
              <a:t>Cannot easily delete an element given only a pointer to it</a:t>
            </a:r>
          </a:p>
          <a:p>
            <a:pPr lvl="1"/>
            <a:r>
              <a:rPr lang="en-US" dirty="0"/>
              <a:t>Why?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65602" y="1949481"/>
            <a:ext cx="8581959" cy="2125836"/>
            <a:chOff x="441601" y="1949481"/>
            <a:chExt cx="8581959" cy="2125836"/>
          </a:xfrm>
        </p:grpSpPr>
        <p:sp>
          <p:nvSpPr>
            <p:cNvPr id="39" name="Rectangle 38"/>
            <p:cNvSpPr/>
            <p:nvPr/>
          </p:nvSpPr>
          <p:spPr>
            <a:xfrm>
              <a:off x="441601" y="2844159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326739" y="2878179"/>
              <a:ext cx="977652" cy="776588"/>
              <a:chOff x="2347929" y="2240203"/>
              <a:chExt cx="977652" cy="7765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07399" y="2879046"/>
              <a:ext cx="977652" cy="776588"/>
              <a:chOff x="2347929" y="2240203"/>
              <a:chExt cx="977652" cy="77658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88059" y="2879913"/>
              <a:ext cx="977652" cy="776588"/>
              <a:chOff x="2347929" y="2240203"/>
              <a:chExt cx="977652" cy="7765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368719" y="2880780"/>
              <a:ext cx="977652" cy="776588"/>
              <a:chOff x="2347929" y="2240203"/>
              <a:chExt cx="977652" cy="77658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52" name="Straight Arrow Connector 51"/>
            <p:cNvCxnSpPr>
              <a:stCxn id="39" idx="3"/>
            </p:cNvCxnSpPr>
            <p:nvPr/>
          </p:nvCxnSpPr>
          <p:spPr>
            <a:xfrm flipV="1">
              <a:off x="1657752" y="2880780"/>
              <a:ext cx="668987" cy="1570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1"/>
            </p:cNvCxnSpPr>
            <p:nvPr/>
          </p:nvCxnSpPr>
          <p:spPr>
            <a:xfrm flipV="1">
              <a:off x="3304391" y="3461921"/>
              <a:ext cx="703008" cy="55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8" idx="1"/>
            </p:cNvCxnSpPr>
            <p:nvPr/>
          </p:nvCxnSpPr>
          <p:spPr>
            <a:xfrm flipV="1">
              <a:off x="4983316" y="3462788"/>
              <a:ext cx="704743" cy="469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1" idx="1"/>
            </p:cNvCxnSpPr>
            <p:nvPr/>
          </p:nvCxnSpPr>
          <p:spPr>
            <a:xfrm flipV="1">
              <a:off x="6662241" y="3463655"/>
              <a:ext cx="706478" cy="382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3"/>
            </p:cNvCxnSpPr>
            <p:nvPr/>
          </p:nvCxnSpPr>
          <p:spPr>
            <a:xfrm>
              <a:off x="8346371" y="3463655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8573659" y="3467482"/>
              <a:ext cx="190450" cy="291487"/>
              <a:chOff x="8594849" y="2829506"/>
              <a:chExt cx="190450" cy="29148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346371" y="3736763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1601" y="2094859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Last</a:t>
              </a:r>
            </a:p>
          </p:txBody>
        </p:sp>
        <p:cxnSp>
          <p:nvCxnSpPr>
            <p:cNvPr id="64" name="Straight Arrow Connector 63"/>
            <p:cNvCxnSpPr>
              <a:stCxn id="63" idx="3"/>
            </p:cNvCxnSpPr>
            <p:nvPr/>
          </p:nvCxnSpPr>
          <p:spPr>
            <a:xfrm>
              <a:off x="1657752" y="2288573"/>
              <a:ext cx="5710967" cy="59220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1" idx="2"/>
            </p:cNvCxnSpPr>
            <p:nvPr/>
          </p:nvCxnSpPr>
          <p:spPr>
            <a:xfrm flipH="1">
              <a:off x="6702667" y="2318813"/>
              <a:ext cx="563829" cy="75568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65729" y="1949481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69036" y="3914564"/>
            <a:ext cx="8998965" cy="2934827"/>
            <a:chOff x="145035" y="3914563"/>
            <a:chExt cx="8998965" cy="2934827"/>
          </a:xfrm>
        </p:grpSpPr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145035" y="3914563"/>
              <a:ext cx="8229600" cy="6802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Doubly linked list solves this problem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2041" y="4368568"/>
              <a:ext cx="8581959" cy="2480822"/>
              <a:chOff x="562041" y="3657368"/>
              <a:chExt cx="8581959" cy="24808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62041" y="4552046"/>
                <a:ext cx="1216151" cy="38742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First</a:t>
                </a:r>
              </a:p>
            </p:txBody>
          </p:sp>
          <p:cxnSp>
            <p:nvCxnSpPr>
              <p:cNvPr id="75" name="Straight Arrow Connector 74"/>
              <p:cNvCxnSpPr>
                <a:stCxn id="67" idx="3"/>
              </p:cNvCxnSpPr>
              <p:nvPr/>
            </p:nvCxnSpPr>
            <p:spPr>
              <a:xfrm flipV="1">
                <a:off x="1778192" y="4588667"/>
                <a:ext cx="668987" cy="15709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104" idx="1"/>
              </p:cNvCxnSpPr>
              <p:nvPr/>
            </p:nvCxnSpPr>
            <p:spPr>
              <a:xfrm>
                <a:off x="3424831" y="5175369"/>
                <a:ext cx="703008" cy="42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108" idx="1"/>
              </p:cNvCxnSpPr>
              <p:nvPr/>
            </p:nvCxnSpPr>
            <p:spPr>
              <a:xfrm>
                <a:off x="5103756" y="5175369"/>
                <a:ext cx="704743" cy="728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112" idx="1"/>
              </p:cNvCxnSpPr>
              <p:nvPr/>
            </p:nvCxnSpPr>
            <p:spPr>
              <a:xfrm>
                <a:off x="6782681" y="5175369"/>
                <a:ext cx="706478" cy="1414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91" idx="3"/>
              </p:cNvCxnSpPr>
              <p:nvPr/>
            </p:nvCxnSpPr>
            <p:spPr>
              <a:xfrm>
                <a:off x="8466811" y="5171542"/>
                <a:ext cx="330531" cy="38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8694099" y="5175369"/>
                <a:ext cx="190450" cy="291487"/>
                <a:chOff x="8594849" y="2829506"/>
                <a:chExt cx="190450" cy="291487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686800" y="2829506"/>
                  <a:ext cx="11292" cy="18988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8594849" y="3016791"/>
                  <a:ext cx="190450" cy="260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8648941" y="3067591"/>
                  <a:ext cx="98301" cy="260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680808" y="3118391"/>
                  <a:ext cx="47384" cy="260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8466811" y="5444650"/>
                <a:ext cx="677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/>
                    <a:cs typeface="Courier"/>
                  </a:rPr>
                  <a:t>NULL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62041" y="3802746"/>
                <a:ext cx="1216151" cy="38742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Last</a:t>
                </a:r>
              </a:p>
            </p:txBody>
          </p:sp>
          <p:cxnSp>
            <p:nvCxnSpPr>
              <p:cNvPr id="83" name="Straight Arrow Connector 82"/>
              <p:cNvCxnSpPr>
                <a:stCxn id="82" idx="3"/>
              </p:cNvCxnSpPr>
              <p:nvPr/>
            </p:nvCxnSpPr>
            <p:spPr>
              <a:xfrm>
                <a:off x="1778192" y="3996460"/>
                <a:ext cx="5710967" cy="59220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2"/>
              </p:cNvCxnSpPr>
              <p:nvPr/>
            </p:nvCxnSpPr>
            <p:spPr>
              <a:xfrm flipH="1">
                <a:off x="6823107" y="4026700"/>
                <a:ext cx="563829" cy="75568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6986169" y="3657368"/>
                <a:ext cx="1075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Delete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447179" y="4586066"/>
                <a:ext cx="977652" cy="1164894"/>
                <a:chOff x="2447179" y="4586066"/>
                <a:chExt cx="977652" cy="1164894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2447179" y="4586066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447179" y="4975227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447179" y="536353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rgbClr val="000000"/>
                      </a:solidFill>
                    </a:rPr>
                    <a:t>Prev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4127839" y="4592922"/>
                <a:ext cx="977652" cy="1164894"/>
                <a:chOff x="2447179" y="4586066"/>
                <a:chExt cx="977652" cy="1164894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2447179" y="4586066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47179" y="4975227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447179" y="536353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rgbClr val="000000"/>
                      </a:solidFill>
                    </a:rPr>
                    <a:t>Prev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5808499" y="4599778"/>
                <a:ext cx="977652" cy="1164894"/>
                <a:chOff x="2447179" y="4586066"/>
                <a:chExt cx="977652" cy="1164894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2447179" y="4586066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447179" y="4975227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447179" y="536353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rgbClr val="000000"/>
                      </a:solidFill>
                    </a:rPr>
                    <a:t>Prev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489159" y="4606634"/>
                <a:ext cx="977652" cy="1164894"/>
                <a:chOff x="2447179" y="4586066"/>
                <a:chExt cx="977652" cy="1164894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447179" y="4586066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447179" y="4975227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447179" y="536353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rgbClr val="000000"/>
                      </a:solidFill>
                    </a:rPr>
                    <a:t>Prev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114" name="Straight Arrow Connector 113"/>
              <p:cNvCxnSpPr>
                <a:stCxn id="105" idx="1"/>
                <a:endCxn id="101" idx="3"/>
              </p:cNvCxnSpPr>
              <p:nvPr/>
            </p:nvCxnSpPr>
            <p:spPr>
              <a:xfrm flipH="1" flipV="1">
                <a:off x="3424831" y="5557247"/>
                <a:ext cx="703008" cy="68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 flipV="1">
                <a:off x="5103756" y="5571450"/>
                <a:ext cx="703008" cy="68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H="1" flipV="1">
                <a:off x="6782681" y="5585653"/>
                <a:ext cx="703008" cy="68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2100812" y="5522002"/>
                <a:ext cx="330531" cy="38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/>
              <p:cNvGrpSpPr/>
              <p:nvPr/>
            </p:nvGrpSpPr>
            <p:grpSpPr>
              <a:xfrm>
                <a:off x="2019542" y="5530355"/>
                <a:ext cx="190450" cy="291487"/>
                <a:chOff x="8594849" y="2829506"/>
                <a:chExt cx="190450" cy="291487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686800" y="2829506"/>
                  <a:ext cx="11292" cy="18988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8594849" y="3016791"/>
                  <a:ext cx="190450" cy="260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8648941" y="3067591"/>
                  <a:ext cx="98301" cy="260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8680808" y="3118391"/>
                  <a:ext cx="47384" cy="260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TextBox 122"/>
              <p:cNvSpPr txBox="1"/>
              <p:nvPr/>
            </p:nvSpPr>
            <p:spPr>
              <a:xfrm>
                <a:off x="1792254" y="5799636"/>
                <a:ext cx="677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/>
                    <a:cs typeface="Courier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C5849D2-8D92-7C43-B01F-0C05D53B7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Motivating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3D717-1971-DF4F-BFA6-C8E425A17D56}"/>
              </a:ext>
            </a:extLst>
          </p:cNvPr>
          <p:cNvSpPr txBox="1"/>
          <p:nvPr/>
        </p:nvSpPr>
        <p:spPr>
          <a:xfrm>
            <a:off x="993648" y="1079584"/>
            <a:ext cx="10360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Simulate customers arriving at a restaurant in order to determine the average waiting time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E00B46-6D20-754A-A701-EC107655534D}"/>
              </a:ext>
            </a:extLst>
          </p:cNvPr>
          <p:cNvGrpSpPr/>
          <p:nvPr/>
        </p:nvGrpSpPr>
        <p:grpSpPr>
          <a:xfrm>
            <a:off x="3393896" y="1991639"/>
            <a:ext cx="5307519" cy="2943617"/>
            <a:chOff x="1869895" y="1991638"/>
            <a:chExt cx="5307519" cy="29436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76D64-5EAD-5840-9CA3-292B92EE26D2}"/>
                </a:ext>
              </a:extLst>
            </p:cNvPr>
            <p:cNvGrpSpPr/>
            <p:nvPr/>
          </p:nvGrpSpPr>
          <p:grpSpPr>
            <a:xfrm>
              <a:off x="1869895" y="2615523"/>
              <a:ext cx="584547" cy="1691012"/>
              <a:chOff x="1544878" y="2392472"/>
              <a:chExt cx="584547" cy="169101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E8DFE6A-CEB7-F84F-91F3-4E6EBD029B73}"/>
                  </a:ext>
                </a:extLst>
              </p:cNvPr>
              <p:cNvSpPr/>
              <p:nvPr/>
            </p:nvSpPr>
            <p:spPr>
              <a:xfrm>
                <a:off x="1578279" y="2392472"/>
                <a:ext cx="501041" cy="48851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8EA1C3E-E664-F140-966D-DD26DBEBD08A}"/>
                  </a:ext>
                </a:extLst>
              </p:cNvPr>
              <p:cNvCxnSpPr>
                <a:cxnSpLocks/>
                <a:stCxn id="3" idx="4"/>
              </p:cNvCxnSpPr>
              <p:nvPr/>
            </p:nvCxnSpPr>
            <p:spPr>
              <a:xfrm>
                <a:off x="1828800" y="2880987"/>
                <a:ext cx="0" cy="75156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8F65E28-8431-B04A-9345-73C07CC434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3415" y="3083492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7C662E-8F05-934B-91C7-D6C9397DE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4878" y="3085580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BCF86D-081A-944F-ADCB-E8C4DFE42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2976" y="3624199"/>
                <a:ext cx="233818" cy="459285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487447-8689-1B48-8B82-6A90CB2D79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2017" y="3594970"/>
                <a:ext cx="260629" cy="45302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00EBEF-6524-1741-A993-B6DDD14AA444}"/>
                </a:ext>
              </a:extLst>
            </p:cNvPr>
            <p:cNvSpPr/>
            <p:nvPr/>
          </p:nvSpPr>
          <p:spPr>
            <a:xfrm>
              <a:off x="6638795" y="1991638"/>
              <a:ext cx="538619" cy="294361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counter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81ECF0-3DD0-4C4A-AE41-EBFFDDCB3593}"/>
                </a:ext>
              </a:extLst>
            </p:cNvPr>
            <p:cNvSpPr txBox="1"/>
            <p:nvPr/>
          </p:nvSpPr>
          <p:spPr>
            <a:xfrm>
              <a:off x="2692437" y="2891095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21EF8-DB56-BB4A-AE3C-91FA22FE484B}"/>
                </a:ext>
              </a:extLst>
            </p:cNvPr>
            <p:cNvGrpSpPr/>
            <p:nvPr/>
          </p:nvGrpSpPr>
          <p:grpSpPr>
            <a:xfrm>
              <a:off x="3506190" y="2615523"/>
              <a:ext cx="584547" cy="1691012"/>
              <a:chOff x="1544878" y="2392472"/>
              <a:chExt cx="584547" cy="16910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F20A012-5920-7B41-8C23-C20DCA9D8C56}"/>
                  </a:ext>
                </a:extLst>
              </p:cNvPr>
              <p:cNvSpPr/>
              <p:nvPr/>
            </p:nvSpPr>
            <p:spPr>
              <a:xfrm>
                <a:off x="1578279" y="2392472"/>
                <a:ext cx="501041" cy="48851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899E96E-666C-6B49-89EC-BDA4C2BCB6F3}"/>
                  </a:ext>
                </a:extLst>
              </p:cNvPr>
              <p:cNvCxnSpPr>
                <a:cxnSpLocks/>
                <a:stCxn id="51" idx="4"/>
              </p:cNvCxnSpPr>
              <p:nvPr/>
            </p:nvCxnSpPr>
            <p:spPr>
              <a:xfrm>
                <a:off x="1828800" y="2880987"/>
                <a:ext cx="0" cy="75156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DB96FE0-30EA-9147-A396-A155A2EDB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3415" y="3083492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A3F105E-B3B0-484F-A124-037A10A19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4878" y="3085580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F9E2176-6894-8E4D-A893-7B4BC25D6A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2976" y="3624199"/>
                <a:ext cx="233818" cy="459285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4F4661A-00FB-0448-BFE2-FA7B5D8F2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2017" y="3594970"/>
                <a:ext cx="260629" cy="45302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C8BE0F6-2F84-DD4C-865A-0330EC0DA1E7}"/>
                </a:ext>
              </a:extLst>
            </p:cNvPr>
            <p:cNvGrpSpPr/>
            <p:nvPr/>
          </p:nvGrpSpPr>
          <p:grpSpPr>
            <a:xfrm>
              <a:off x="4364442" y="2615523"/>
              <a:ext cx="584547" cy="1691012"/>
              <a:chOff x="1544878" y="2392472"/>
              <a:chExt cx="584547" cy="169101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C96FBF5-7E5C-944C-9864-C9D7DC63887B}"/>
                  </a:ext>
                </a:extLst>
              </p:cNvPr>
              <p:cNvSpPr/>
              <p:nvPr/>
            </p:nvSpPr>
            <p:spPr>
              <a:xfrm>
                <a:off x="1578279" y="2392472"/>
                <a:ext cx="501041" cy="48851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E81E1D6-1B32-7944-A78F-2EF73B927696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1828800" y="2880987"/>
                <a:ext cx="0" cy="75156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110C50-B842-C54E-8F6E-1A6D2E6465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3415" y="3083492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23F57E-B1B3-914C-92E7-DFD7B7064D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4878" y="3085580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C5DFB4C-D73D-5242-A31B-3B3765273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2976" y="3624199"/>
                <a:ext cx="233818" cy="459285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86E9725-6884-EE49-8B95-20DBDDDBF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2017" y="3594970"/>
                <a:ext cx="260629" cy="45302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27E10-06FA-F044-AEFF-8EA62BB10647}"/>
                </a:ext>
              </a:extLst>
            </p:cNvPr>
            <p:cNvGrpSpPr/>
            <p:nvPr/>
          </p:nvGrpSpPr>
          <p:grpSpPr>
            <a:xfrm>
              <a:off x="5222694" y="2615523"/>
              <a:ext cx="584547" cy="1691012"/>
              <a:chOff x="1544878" y="2392472"/>
              <a:chExt cx="584547" cy="169101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773268A-9F7B-4B49-A283-179F36C02F81}"/>
                  </a:ext>
                </a:extLst>
              </p:cNvPr>
              <p:cNvSpPr/>
              <p:nvPr/>
            </p:nvSpPr>
            <p:spPr>
              <a:xfrm>
                <a:off x="1578279" y="2392472"/>
                <a:ext cx="501041" cy="48851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E54F73-9A72-834A-9EAB-A14433D922B1}"/>
                  </a:ext>
                </a:extLst>
              </p:cNvPr>
              <p:cNvCxnSpPr>
                <a:cxnSpLocks/>
                <a:stCxn id="65" idx="4"/>
              </p:cNvCxnSpPr>
              <p:nvPr/>
            </p:nvCxnSpPr>
            <p:spPr>
              <a:xfrm>
                <a:off x="1828800" y="2880987"/>
                <a:ext cx="0" cy="75156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42E3E53-B8E7-2B43-979D-AF13346A0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3415" y="3083492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42433B9-B356-F54E-A5BA-9F474EA81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4878" y="3085580"/>
                <a:ext cx="286010" cy="98119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4D2595F-A028-274C-B8D2-8523351A2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2976" y="3624199"/>
                <a:ext cx="233818" cy="459285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CBB9BA0-0218-E04D-8A59-052E69788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2017" y="3594970"/>
                <a:ext cx="260629" cy="45302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DCBCA3-2B3E-214F-BAD7-4A036E7A70E6}"/>
              </a:ext>
            </a:extLst>
          </p:cNvPr>
          <p:cNvSpPr txBox="1"/>
          <p:nvPr/>
        </p:nvSpPr>
        <p:spPr>
          <a:xfrm>
            <a:off x="993648" y="5466974"/>
            <a:ext cx="10360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a data structure to represent the queue of waiting customers</a:t>
            </a:r>
          </a:p>
        </p:txBody>
      </p:sp>
    </p:spTree>
    <p:extLst>
      <p:ext uri="{BB962C8B-B14F-4D97-AF65-F5344CB8AC3E}">
        <p14:creationId xmlns:p14="http://schemas.microsoft.com/office/powerpoint/2010/main" val="5036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4F0-FA97-3E4E-8CED-0F1507C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151"/>
            <a:ext cx="8229600" cy="1597705"/>
          </a:xfrm>
        </p:spPr>
        <p:txBody>
          <a:bodyPr>
            <a:normAutofit/>
          </a:bodyPr>
          <a:lstStyle/>
          <a:p>
            <a:r>
              <a:rPr lang="en-US" dirty="0"/>
              <a:t>Dequeue</a:t>
            </a:r>
            <a:br>
              <a:rPr lang="en-US" dirty="0"/>
            </a:br>
            <a:r>
              <a:rPr lang="en-US" sz="3200" dirty="0"/>
              <a:t>(pronounced “deck”)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DDF-F3AF-7142-99D1-D29ECED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48" y="1741715"/>
            <a:ext cx="10360152" cy="501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insertion and deletion at either the front or end of list</a:t>
            </a:r>
          </a:p>
          <a:p>
            <a:pPr lvl="1"/>
            <a:r>
              <a:rPr lang="en-US" dirty="0"/>
              <a:t>Operations: </a:t>
            </a:r>
            <a:r>
              <a:rPr lang="en-US" dirty="0" err="1"/>
              <a:t>InsertFront</a:t>
            </a:r>
            <a:r>
              <a:rPr lang="en-US" dirty="0"/>
              <a:t>, </a:t>
            </a:r>
            <a:r>
              <a:rPr lang="en-US" dirty="0" err="1"/>
              <a:t>DeleteFront</a:t>
            </a:r>
            <a:r>
              <a:rPr lang="en-US" dirty="0"/>
              <a:t>, </a:t>
            </a:r>
            <a:r>
              <a:rPr lang="en-US" dirty="0" err="1"/>
              <a:t>InsertEnd</a:t>
            </a:r>
            <a:r>
              <a:rPr lang="en-US" dirty="0"/>
              <a:t>, </a:t>
            </a:r>
            <a:r>
              <a:rPr lang="en-US" dirty="0" err="1"/>
              <a:t>DeleteEnd</a:t>
            </a:r>
            <a:endParaRPr lang="en-US" dirty="0"/>
          </a:p>
          <a:p>
            <a:r>
              <a:rPr lang="en-US" dirty="0"/>
              <a:t>Implemented using a doubly linked list</a:t>
            </a:r>
          </a:p>
          <a:p>
            <a:r>
              <a:rPr lang="en-US" dirty="0" smtClean="0"/>
              <a:t>Write code/pseudo-code for the four operations for a dequeuer using a doubly linked list. Ensure that special cases are handled. (You may want to first write code/pseudo-code for Insert and Delete for a doubly linked list.) Don’t worry about allocating/freeing memory.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4F0-FA97-3E4E-8CED-0F1507C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151"/>
            <a:ext cx="8229600" cy="15977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DDF-F3AF-7142-99D1-D29ECED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48" y="1741715"/>
            <a:ext cx="10360152" cy="5015821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InsertFront</a:t>
            </a:r>
            <a:r>
              <a:rPr lang="en-US" dirty="0" smtClean="0"/>
              <a:t>(</a:t>
            </a:r>
            <a:r>
              <a:rPr lang="en-US" dirty="0" err="1"/>
              <a:t>D</a:t>
            </a:r>
            <a:r>
              <a:rPr lang="en-US" dirty="0" err="1" smtClean="0"/>
              <a:t>,x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x.next</a:t>
            </a:r>
            <a:r>
              <a:rPr lang="en-US" dirty="0" smtClean="0"/>
              <a:t> = </a:t>
            </a:r>
            <a:r>
              <a:rPr lang="en-US" dirty="0" err="1" smtClean="0"/>
              <a:t>D.head</a:t>
            </a:r>
            <a:r>
              <a:rPr lang="en-US" dirty="0" smtClean="0"/>
              <a:t>	 	// point x to current first</a:t>
            </a:r>
            <a:br>
              <a:rPr lang="en-US" dirty="0" smtClean="0"/>
            </a:br>
            <a:r>
              <a:rPr lang="en-US" dirty="0" err="1" smtClean="0"/>
              <a:t>D.head.prev</a:t>
            </a:r>
            <a:r>
              <a:rPr lang="en-US" dirty="0" smtClean="0"/>
              <a:t> = x		// point current first to x</a:t>
            </a:r>
            <a:br>
              <a:rPr lang="en-US" dirty="0" smtClean="0"/>
            </a:br>
            <a:r>
              <a:rPr lang="en-US" dirty="0" err="1" smtClean="0"/>
              <a:t>D.head</a:t>
            </a:r>
            <a:r>
              <a:rPr lang="en-US" dirty="0" smtClean="0"/>
              <a:t> = x			// set Head to x</a:t>
            </a:r>
          </a:p>
          <a:p>
            <a:r>
              <a:rPr lang="en-US" dirty="0" err="1" smtClean="0"/>
              <a:t>InsertEnd</a:t>
            </a:r>
            <a:r>
              <a:rPr lang="en-US" dirty="0" smtClean="0"/>
              <a:t>(</a:t>
            </a:r>
            <a:r>
              <a:rPr lang="en-US" dirty="0" err="1" smtClean="0"/>
              <a:t>Q,x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err="1" smtClean="0"/>
              <a:t>x.next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NULL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	// point x to current </a:t>
            </a:r>
            <a:r>
              <a:rPr lang="en-US" dirty="0" smtClean="0"/>
              <a:t>last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D.tail</a:t>
            </a:r>
            <a:r>
              <a:rPr lang="en-US" dirty="0" err="1" smtClean="0"/>
              <a:t>.next</a:t>
            </a:r>
            <a:r>
              <a:rPr lang="en-US" dirty="0" smtClean="0"/>
              <a:t> </a:t>
            </a:r>
            <a:r>
              <a:rPr lang="en-US" dirty="0"/>
              <a:t>= x	</a:t>
            </a:r>
            <a:r>
              <a:rPr lang="en-US" dirty="0" smtClean="0"/>
              <a:t>	// </a:t>
            </a:r>
            <a:r>
              <a:rPr lang="en-US" dirty="0"/>
              <a:t>point current </a:t>
            </a:r>
            <a:r>
              <a:rPr lang="en-US" dirty="0" smtClean="0"/>
              <a:t>last </a:t>
            </a:r>
            <a:r>
              <a:rPr lang="en-US" dirty="0"/>
              <a:t>to x</a:t>
            </a:r>
            <a:br>
              <a:rPr lang="en-US" dirty="0"/>
            </a:br>
            <a:r>
              <a:rPr lang="en-US" dirty="0" err="1" smtClean="0"/>
              <a:t>D.tail</a:t>
            </a:r>
            <a:r>
              <a:rPr lang="en-US" dirty="0" smtClean="0"/>
              <a:t> </a:t>
            </a:r>
            <a:r>
              <a:rPr lang="en-US" dirty="0"/>
              <a:t>= x			// set </a:t>
            </a:r>
            <a:r>
              <a:rPr lang="en-US" dirty="0" smtClean="0"/>
              <a:t>Tail to 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4F0-FA97-3E4E-8CED-0F1507C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151"/>
            <a:ext cx="8229600" cy="15977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DDF-F3AF-7142-99D1-D29ECED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48" y="1741715"/>
            <a:ext cx="10360152" cy="5015821"/>
          </a:xfrm>
        </p:spPr>
        <p:txBody>
          <a:bodyPr>
            <a:normAutofit/>
          </a:bodyPr>
          <a:lstStyle/>
          <a:p>
            <a:r>
              <a:rPr lang="en-US" dirty="0" err="1" smtClean="0"/>
              <a:t>DeleteFront</a:t>
            </a:r>
            <a:r>
              <a:rPr lang="en-US" dirty="0" smtClean="0"/>
              <a:t>(D)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D.head</a:t>
            </a:r>
            <a:r>
              <a:rPr lang="en-US" dirty="0"/>
              <a:t> = </a:t>
            </a:r>
            <a:r>
              <a:rPr lang="en-US" dirty="0" err="1" smtClean="0"/>
              <a:t>D.head.next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set Head to current </a:t>
            </a:r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err="1" smtClean="0"/>
              <a:t>D.head.prev</a:t>
            </a:r>
            <a:r>
              <a:rPr lang="en-US" dirty="0" smtClean="0"/>
              <a:t> = NULL 	// point new first to NULL</a:t>
            </a:r>
          </a:p>
          <a:p>
            <a:r>
              <a:rPr lang="en-US" dirty="0" err="1" smtClean="0"/>
              <a:t>DeleteEnd</a:t>
            </a:r>
            <a:r>
              <a:rPr lang="en-US" dirty="0" smtClean="0"/>
              <a:t>(Q) </a:t>
            </a:r>
            <a:br>
              <a:rPr lang="en-US" dirty="0" smtClean="0"/>
            </a:br>
            <a:r>
              <a:rPr lang="en-US" dirty="0" err="1" smtClean="0"/>
              <a:t>D.tail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D.tail.next</a:t>
            </a: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set </a:t>
            </a:r>
            <a:r>
              <a:rPr lang="en-US" dirty="0" smtClean="0"/>
              <a:t>Tail to </a:t>
            </a:r>
            <a:r>
              <a:rPr lang="en-US" dirty="0"/>
              <a:t>current second</a:t>
            </a:r>
            <a:br>
              <a:rPr lang="en-US" dirty="0"/>
            </a:br>
            <a:r>
              <a:rPr lang="en-US" dirty="0" err="1" smtClean="0"/>
              <a:t>D.tail.prev</a:t>
            </a:r>
            <a:r>
              <a:rPr lang="en-US" dirty="0" smtClean="0"/>
              <a:t> </a:t>
            </a:r>
            <a:r>
              <a:rPr lang="en-US" dirty="0"/>
              <a:t>= NULL 	// point new </a:t>
            </a:r>
            <a:r>
              <a:rPr lang="en-US" dirty="0" smtClean="0"/>
              <a:t>last </a:t>
            </a:r>
            <a:r>
              <a:rPr lang="en-US" dirty="0"/>
              <a:t>to NULL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4F0-FA97-3E4E-8CED-0F1507C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151"/>
            <a:ext cx="8229600" cy="15977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smtClean="0"/>
              <a:t>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DDF-F3AF-7142-99D1-D29ECED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48" y="1741715"/>
            <a:ext cx="10360152" cy="5015821"/>
          </a:xfrm>
        </p:spPr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a Dequeue (doubly linked list) could be used to implement a simple FIFO queue or stack, you should use the simpler implementation (singly linked list) unless you need the added functionality</a:t>
            </a:r>
          </a:p>
          <a:p>
            <a:pPr lvl="1"/>
            <a:r>
              <a:rPr lang="en-US" dirty="0"/>
              <a:t>Simpler implementations are preferred; generally faster, uses less memory</a:t>
            </a:r>
          </a:p>
          <a:p>
            <a:pPr lvl="1"/>
            <a:r>
              <a:rPr lang="en-US" dirty="0"/>
              <a:t>Simplicity leads to code that is easier for others to understand and modify; better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36998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02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07" y="1252624"/>
            <a:ext cx="10360152" cy="26856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element assigned a priority</a:t>
            </a:r>
          </a:p>
          <a:p>
            <a:r>
              <a:rPr lang="en-US" dirty="0"/>
              <a:t>Main operations</a:t>
            </a:r>
          </a:p>
          <a:p>
            <a:pPr lvl="1"/>
            <a:r>
              <a:rPr lang="en-US" dirty="0"/>
              <a:t>Remove item with the highest priority</a:t>
            </a:r>
          </a:p>
          <a:p>
            <a:pPr lvl="1"/>
            <a:r>
              <a:rPr lang="en-US" dirty="0"/>
              <a:t>Insert new element with a specified priority</a:t>
            </a:r>
          </a:p>
          <a:p>
            <a:r>
              <a:rPr lang="en-US" dirty="0"/>
              <a:t>Implementation: maintain list, sorted by priority (highest priority first)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1069848" y="5713397"/>
            <a:ext cx="10360152" cy="928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There are more efficient ways to implement priority queues for lists with a large number of elements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38200" y="4069334"/>
            <a:ext cx="10639360" cy="1650258"/>
            <a:chOff x="462791" y="2206183"/>
            <a:chExt cx="8581959" cy="1650258"/>
          </a:xfrm>
        </p:grpSpPr>
        <p:sp>
          <p:nvSpPr>
            <p:cNvPr id="5" name="Rectangle 4"/>
            <p:cNvSpPr/>
            <p:nvPr/>
          </p:nvSpPr>
          <p:spPr>
            <a:xfrm>
              <a:off x="462791" y="2206183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</a:t>
              </a:r>
            </a:p>
          </p:txBody>
        </p:sp>
        <p:cxnSp>
          <p:nvCxnSpPr>
            <p:cNvPr id="19" name="Straight Arrow Connector 18"/>
            <p:cNvCxnSpPr>
              <a:stCxn id="5" idx="3"/>
            </p:cNvCxnSpPr>
            <p:nvPr/>
          </p:nvCxnSpPr>
          <p:spPr>
            <a:xfrm flipV="1">
              <a:off x="1678942" y="2242804"/>
              <a:ext cx="668987" cy="1570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5" idx="3"/>
            </p:cNvCxnSpPr>
            <p:nvPr/>
          </p:nvCxnSpPr>
          <p:spPr>
            <a:xfrm flipV="1">
              <a:off x="3325581" y="2242804"/>
              <a:ext cx="703008" cy="96449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9" idx="3"/>
            </p:cNvCxnSpPr>
            <p:nvPr/>
          </p:nvCxnSpPr>
          <p:spPr>
            <a:xfrm flipV="1">
              <a:off x="5004506" y="2242804"/>
              <a:ext cx="703008" cy="10008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6" idx="3"/>
            </p:cNvCxnSpPr>
            <p:nvPr/>
          </p:nvCxnSpPr>
          <p:spPr>
            <a:xfrm flipV="1">
              <a:off x="6683431" y="2242804"/>
              <a:ext cx="703008" cy="101175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367561" y="3244779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8594849" y="3248606"/>
              <a:ext cx="190450" cy="291487"/>
              <a:chOff x="8594849" y="2829506"/>
              <a:chExt cx="190450" cy="29148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367561" y="3517887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47929" y="2240203"/>
              <a:ext cx="977652" cy="1160808"/>
              <a:chOff x="2347929" y="2240203"/>
              <a:chExt cx="977652" cy="116080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026854" y="2263833"/>
              <a:ext cx="977652" cy="1173508"/>
              <a:chOff x="2347929" y="2227503"/>
              <a:chExt cx="977652" cy="117350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47929" y="22275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705779" y="2287463"/>
              <a:ext cx="977652" cy="1160808"/>
              <a:chOff x="2347929" y="2240203"/>
              <a:chExt cx="977652" cy="11608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384704" y="2260293"/>
              <a:ext cx="977652" cy="1160808"/>
              <a:chOff x="2347929" y="2240203"/>
              <a:chExt cx="977652" cy="116080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2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A2C9-16C7-6646-A471-BEB0EE28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9175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 Coding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3753-B3E9-9849-A2F4-27B1CB9E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50241"/>
            <a:ext cx="10360152" cy="761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Inserting an item at the front uses slightly different code than inserting at other places in the </a:t>
            </a:r>
            <a:r>
              <a:rPr lang="en-US" sz="2400" dirty="0" smtClean="0"/>
              <a:t>list; it may be undesirable to manage different cases</a:t>
            </a:r>
            <a:endParaRPr lang="en-US" sz="2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D17229-EB28-584D-9DF5-86D5511472B3}"/>
              </a:ext>
            </a:extLst>
          </p:cNvPr>
          <p:cNvGrpSpPr/>
          <p:nvPr/>
        </p:nvGrpSpPr>
        <p:grpSpPr>
          <a:xfrm>
            <a:off x="795720" y="1580134"/>
            <a:ext cx="10380280" cy="1650258"/>
            <a:chOff x="426720" y="1580134"/>
            <a:chExt cx="8581959" cy="16502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95ECF-1756-ED4E-9E0A-A9AF142ACC87}"/>
                </a:ext>
              </a:extLst>
            </p:cNvPr>
            <p:cNvSpPr/>
            <p:nvPr/>
          </p:nvSpPr>
          <p:spPr>
            <a:xfrm>
              <a:off x="426720" y="1580134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174224-A249-EB43-8150-CA5B6C364B7E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642871" y="1616755"/>
              <a:ext cx="668987" cy="1570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4D0DAC-0D28-5A49-B631-9E76AECE1F69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3289510" y="1616755"/>
              <a:ext cx="703008" cy="96449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66A59F-BFEE-A444-AB35-1F88FE3E9AE7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4968435" y="1616755"/>
              <a:ext cx="703008" cy="10008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8B1AAE-F7C2-004C-A439-2CBC4387100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6647360" y="1616755"/>
              <a:ext cx="703008" cy="101175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C28997-0C69-9547-B575-6EB05D02DAB6}"/>
                </a:ext>
              </a:extLst>
            </p:cNvPr>
            <p:cNvCxnSpPr/>
            <p:nvPr/>
          </p:nvCxnSpPr>
          <p:spPr>
            <a:xfrm>
              <a:off x="8331490" y="2618730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482522-E99F-6848-9480-04F9A6041EE0}"/>
                </a:ext>
              </a:extLst>
            </p:cNvPr>
            <p:cNvGrpSpPr/>
            <p:nvPr/>
          </p:nvGrpSpPr>
          <p:grpSpPr>
            <a:xfrm>
              <a:off x="8558778" y="2622557"/>
              <a:ext cx="190450" cy="291487"/>
              <a:chOff x="8594849" y="2829506"/>
              <a:chExt cx="190450" cy="29148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3E23923-730B-5E4B-9BB4-3B465A545711}"/>
                  </a:ext>
                </a:extLst>
              </p:cNvPr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65114E-B614-DB42-B118-1E6275B8E464}"/>
                  </a:ext>
                </a:extLst>
              </p:cNvPr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69EEB45-29D9-8C4B-BF80-C6980B6DE8E2}"/>
                  </a:ext>
                </a:extLst>
              </p:cNvPr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3DE57E8-75E9-E446-81E3-078329695737}"/>
                  </a:ext>
                </a:extLst>
              </p:cNvPr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DAE413-004D-614A-93AC-864ED5A532D0}"/>
                </a:ext>
              </a:extLst>
            </p:cNvPr>
            <p:cNvSpPr txBox="1"/>
            <p:nvPr/>
          </p:nvSpPr>
          <p:spPr>
            <a:xfrm>
              <a:off x="8331490" y="2891838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BB3EAE-A403-104E-9066-44F4D2A3AC93}"/>
                </a:ext>
              </a:extLst>
            </p:cNvPr>
            <p:cNvGrpSpPr/>
            <p:nvPr/>
          </p:nvGrpSpPr>
          <p:grpSpPr>
            <a:xfrm>
              <a:off x="2311858" y="1614154"/>
              <a:ext cx="977652" cy="1160808"/>
              <a:chOff x="2347929" y="2240203"/>
              <a:chExt cx="977652" cy="116080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56486A-1BF4-5047-86F9-F2233F3FE3E8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359F53-B3AE-954D-A017-A9D85FC9124F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2B9518-5F41-4E41-9526-4DFAA8E060EC}"/>
                  </a:ext>
                </a:extLst>
              </p:cNvPr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797D08-BB17-DD4F-8922-2800FA7F2DCF}"/>
                </a:ext>
              </a:extLst>
            </p:cNvPr>
            <p:cNvGrpSpPr/>
            <p:nvPr/>
          </p:nvGrpSpPr>
          <p:grpSpPr>
            <a:xfrm>
              <a:off x="3990783" y="1637784"/>
              <a:ext cx="977652" cy="1173508"/>
              <a:chOff x="2347929" y="2227503"/>
              <a:chExt cx="977652" cy="117350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0CA94D-C737-E74E-AB89-AE4D33CD2060}"/>
                  </a:ext>
                </a:extLst>
              </p:cNvPr>
              <p:cNvSpPr/>
              <p:nvPr/>
            </p:nvSpPr>
            <p:spPr>
              <a:xfrm>
                <a:off x="2347929" y="22275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D03391-0124-E140-A592-315D4D6C0D51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EAD7D8-FE09-154F-8EE6-A45580E6661B}"/>
                  </a:ext>
                </a:extLst>
              </p:cNvPr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9437D01-B123-F146-9124-7AB5C3170B68}"/>
                </a:ext>
              </a:extLst>
            </p:cNvPr>
            <p:cNvGrpSpPr/>
            <p:nvPr/>
          </p:nvGrpSpPr>
          <p:grpSpPr>
            <a:xfrm>
              <a:off x="5669708" y="1661414"/>
              <a:ext cx="977652" cy="1160808"/>
              <a:chOff x="2347929" y="2240203"/>
              <a:chExt cx="977652" cy="116080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3FC331-9A48-AE4C-BD10-D3430F36DBBE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42F962-B147-0F43-9D51-86E7CB44A8D8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29CBDDC-76C0-404B-814B-74D8AEA456D9}"/>
                  </a:ext>
                </a:extLst>
              </p:cNvPr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5691A1-9104-F84A-9E95-7DD44CE8449F}"/>
                </a:ext>
              </a:extLst>
            </p:cNvPr>
            <p:cNvGrpSpPr/>
            <p:nvPr/>
          </p:nvGrpSpPr>
          <p:grpSpPr>
            <a:xfrm>
              <a:off x="7348633" y="1634244"/>
              <a:ext cx="977652" cy="1160808"/>
              <a:chOff x="2347929" y="2240203"/>
              <a:chExt cx="977652" cy="116080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7C1D12-BB71-584E-8125-D7B943610ECD}"/>
                  </a:ext>
                </a:extLst>
              </p:cNvPr>
              <p:cNvSpPr/>
              <p:nvPr/>
            </p:nvSpPr>
            <p:spPr>
              <a:xfrm>
                <a:off x="2347929" y="224020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Priority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3A3CCF-B3D1-594D-A5BE-C98AA8B6DE01}"/>
                  </a:ext>
                </a:extLst>
              </p:cNvPr>
              <p:cNvSpPr/>
              <p:nvPr/>
            </p:nvSpPr>
            <p:spPr>
              <a:xfrm>
                <a:off x="2347929" y="262936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57E1A39-4BE2-A94E-96A5-039BEC5663B8}"/>
                  </a:ext>
                </a:extLst>
              </p:cNvPr>
              <p:cNvSpPr/>
              <p:nvPr/>
            </p:nvSpPr>
            <p:spPr>
              <a:xfrm>
                <a:off x="2347929" y="3013584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FBBA2F-A642-5643-8965-97F03E51532F}"/>
              </a:ext>
            </a:extLst>
          </p:cNvPr>
          <p:cNvGrpSpPr/>
          <p:nvPr/>
        </p:nvGrpSpPr>
        <p:grpSpPr>
          <a:xfrm>
            <a:off x="3419297" y="3067034"/>
            <a:ext cx="1198125" cy="1160808"/>
            <a:chOff x="2347929" y="2240203"/>
            <a:chExt cx="977652" cy="11608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4269B4-B185-0B4C-AA66-CBC31D8E7FE3}"/>
                </a:ext>
              </a:extLst>
            </p:cNvPr>
            <p:cNvSpPr/>
            <p:nvPr/>
          </p:nvSpPr>
          <p:spPr>
            <a:xfrm>
              <a:off x="2347929" y="2240203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Priority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D6349A-6349-3142-9E02-3AF9CC4940BD}"/>
                </a:ext>
              </a:extLst>
            </p:cNvPr>
            <p:cNvSpPr/>
            <p:nvPr/>
          </p:nvSpPr>
          <p:spPr>
            <a:xfrm>
              <a:off x="2347929" y="262936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3FF664-60FD-0444-BC72-1D8882BB61E9}"/>
                </a:ext>
              </a:extLst>
            </p:cNvPr>
            <p:cNvSpPr/>
            <p:nvPr/>
          </p:nvSpPr>
          <p:spPr>
            <a:xfrm>
              <a:off x="2347929" y="301358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C9FDF93-5CB3-B044-992C-FCAF01BEB5BC}"/>
              </a:ext>
            </a:extLst>
          </p:cNvPr>
          <p:cNvSpPr txBox="1"/>
          <p:nvPr/>
        </p:nvSpPr>
        <p:spPr>
          <a:xfrm>
            <a:off x="2011680" y="297688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8E495D-8EC8-254C-8432-1D740E2FA25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608072" y="3165770"/>
            <a:ext cx="811227" cy="949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14FC37-AFCF-C646-8D4D-857C10167D91}"/>
              </a:ext>
            </a:extLst>
          </p:cNvPr>
          <p:cNvSpPr txBox="1"/>
          <p:nvPr/>
        </p:nvSpPr>
        <p:spPr>
          <a:xfrm>
            <a:off x="4775201" y="3169921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at front:</a:t>
            </a:r>
          </a:p>
          <a:p>
            <a:r>
              <a:rPr lang="en-US" dirty="0" smtClean="0">
                <a:latin typeface="Courier" pitchFamily="2" charset="0"/>
              </a:rPr>
              <a:t>new-&gt;Next=First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First=new;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4B05105-6F37-6D40-AA13-711C3F805B1B}"/>
              </a:ext>
            </a:extLst>
          </p:cNvPr>
          <p:cNvGrpSpPr/>
          <p:nvPr/>
        </p:nvGrpSpPr>
        <p:grpSpPr>
          <a:xfrm>
            <a:off x="6522720" y="2834641"/>
            <a:ext cx="4982048" cy="1515289"/>
            <a:chOff x="4998720" y="2834640"/>
            <a:chExt cx="4982048" cy="151528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09A42B-7F7C-944E-8946-D80B39114EF8}"/>
                </a:ext>
              </a:extLst>
            </p:cNvPr>
            <p:cNvSpPr txBox="1"/>
            <p:nvPr/>
          </p:nvSpPr>
          <p:spPr>
            <a:xfrm>
              <a:off x="6477886" y="3149600"/>
              <a:ext cx="35028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Insert after </a:t>
              </a:r>
              <a:r>
                <a:rPr lang="en-US" dirty="0">
                  <a:latin typeface="Courier" pitchFamily="2" charset="0"/>
                </a:rPr>
                <a:t>p</a:t>
              </a:r>
              <a:r>
                <a:rPr lang="en-US" dirty="0"/>
                <a:t>:</a:t>
              </a:r>
            </a:p>
            <a:p>
              <a:r>
                <a:rPr lang="en-US" dirty="0" smtClean="0">
                  <a:latin typeface="Courier" pitchFamily="2" charset="0"/>
                </a:rPr>
                <a:t>new-&gt;Next=p-</a:t>
              </a:r>
              <a:r>
                <a:rPr lang="en-US" dirty="0">
                  <a:latin typeface="Courier" pitchFamily="2" charset="0"/>
                </a:rPr>
                <a:t>&gt;Next;</a:t>
              </a:r>
            </a:p>
            <a:p>
              <a:r>
                <a:rPr lang="en-US" dirty="0">
                  <a:latin typeface="Courier" pitchFamily="2" charset="0"/>
                </a:rPr>
                <a:t>p-&gt;Next=new;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6AF482-7D92-5749-A3C9-F64A5A43A004}"/>
                </a:ext>
              </a:extLst>
            </p:cNvPr>
            <p:cNvSpPr txBox="1"/>
            <p:nvPr/>
          </p:nvSpPr>
          <p:spPr>
            <a:xfrm>
              <a:off x="5963920" y="308864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1BA4018-904F-FA40-B2C1-ED563D2B2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8720" y="2834640"/>
              <a:ext cx="1012951" cy="3717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C7EEC49-FBEE-084F-BD38-206B017D124C}"/>
              </a:ext>
            </a:extLst>
          </p:cNvPr>
          <p:cNvGrpSpPr/>
          <p:nvPr/>
        </p:nvGrpSpPr>
        <p:grpSpPr>
          <a:xfrm>
            <a:off x="643320" y="4267200"/>
            <a:ext cx="10634280" cy="2667000"/>
            <a:chOff x="81280" y="4389121"/>
            <a:chExt cx="9028999" cy="26670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6CEC0F0-3BBD-494F-957C-43C8B208B1ED}"/>
                </a:ext>
              </a:extLst>
            </p:cNvPr>
            <p:cNvGrpSpPr/>
            <p:nvPr/>
          </p:nvGrpSpPr>
          <p:grpSpPr>
            <a:xfrm>
              <a:off x="777698" y="4905994"/>
              <a:ext cx="8332581" cy="1616238"/>
              <a:chOff x="523698" y="4905994"/>
              <a:chExt cx="8332581" cy="1616238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01A512-60DE-C94E-9E1E-F34DB137D0BD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 flipV="1">
                <a:off x="1501350" y="4908597"/>
                <a:ext cx="658108" cy="98481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ECCE889-6671-8B43-8913-971FF4ED52EB}"/>
                  </a:ext>
                </a:extLst>
              </p:cNvPr>
              <p:cNvCxnSpPr>
                <a:stCxn id="70" idx="3"/>
              </p:cNvCxnSpPr>
              <p:nvPr/>
            </p:nvCxnSpPr>
            <p:spPr>
              <a:xfrm flipV="1">
                <a:off x="3137110" y="4908595"/>
                <a:ext cx="703008" cy="96449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C232CA5-ECA9-B04A-93DC-3AFFACC8FD1A}"/>
                  </a:ext>
                </a:extLst>
              </p:cNvPr>
              <p:cNvCxnSpPr>
                <a:stCxn id="67" idx="3"/>
              </p:cNvCxnSpPr>
              <p:nvPr/>
            </p:nvCxnSpPr>
            <p:spPr>
              <a:xfrm flipV="1">
                <a:off x="4816035" y="4908595"/>
                <a:ext cx="703008" cy="100082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80F9F6D-6F2B-294B-8EEB-535D81CD77B9}"/>
                  </a:ext>
                </a:extLst>
              </p:cNvPr>
              <p:cNvCxnSpPr>
                <a:stCxn id="64" idx="3"/>
              </p:cNvCxnSpPr>
              <p:nvPr/>
            </p:nvCxnSpPr>
            <p:spPr>
              <a:xfrm flipV="1">
                <a:off x="6494960" y="4908595"/>
                <a:ext cx="703008" cy="10117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D5FDA0D-DA76-7946-A3FA-7352BBCFCDC3}"/>
                  </a:ext>
                </a:extLst>
              </p:cNvPr>
              <p:cNvCxnSpPr/>
              <p:nvPr/>
            </p:nvCxnSpPr>
            <p:spPr>
              <a:xfrm>
                <a:off x="8179090" y="5910570"/>
                <a:ext cx="330531" cy="38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A82A526-0382-5748-B7AF-51CFF217B2E8}"/>
                  </a:ext>
                </a:extLst>
              </p:cNvPr>
              <p:cNvGrpSpPr/>
              <p:nvPr/>
            </p:nvGrpSpPr>
            <p:grpSpPr>
              <a:xfrm>
                <a:off x="8406378" y="5914397"/>
                <a:ext cx="190450" cy="291487"/>
                <a:chOff x="8594849" y="2829506"/>
                <a:chExt cx="190450" cy="291487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C7248C4-3D03-D74F-AD60-D6F6677B6F56}"/>
                    </a:ext>
                  </a:extLst>
                </p:cNvPr>
                <p:cNvCxnSpPr/>
                <p:nvPr/>
              </p:nvCxnSpPr>
              <p:spPr>
                <a:xfrm>
                  <a:off x="8686800" y="2829506"/>
                  <a:ext cx="11292" cy="18988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A7DD13B-11D4-C54A-B4D9-ECA8168BE6A4}"/>
                    </a:ext>
                  </a:extLst>
                </p:cNvPr>
                <p:cNvCxnSpPr/>
                <p:nvPr/>
              </p:nvCxnSpPr>
              <p:spPr>
                <a:xfrm flipV="1">
                  <a:off x="8594849" y="3016791"/>
                  <a:ext cx="190450" cy="260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AD32E57-A07D-8C4F-A7C5-817234117654}"/>
                    </a:ext>
                  </a:extLst>
                </p:cNvPr>
                <p:cNvCxnSpPr/>
                <p:nvPr/>
              </p:nvCxnSpPr>
              <p:spPr>
                <a:xfrm flipV="1">
                  <a:off x="8648941" y="3067591"/>
                  <a:ext cx="98301" cy="260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C5F39ED-7D1C-1948-8422-F69798E904FE}"/>
                    </a:ext>
                  </a:extLst>
                </p:cNvPr>
                <p:cNvCxnSpPr/>
                <p:nvPr/>
              </p:nvCxnSpPr>
              <p:spPr>
                <a:xfrm flipV="1">
                  <a:off x="8680808" y="3118391"/>
                  <a:ext cx="47384" cy="260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EB0041-55FE-404B-914F-A610A3604562}"/>
                  </a:ext>
                </a:extLst>
              </p:cNvPr>
              <p:cNvSpPr txBox="1"/>
              <p:nvPr/>
            </p:nvSpPr>
            <p:spPr>
              <a:xfrm>
                <a:off x="8179090" y="6183678"/>
                <a:ext cx="677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/>
                    <a:cs typeface="Courier"/>
                  </a:rPr>
                  <a:t>NULL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A528207-2215-C34B-88BA-0BECE721DC79}"/>
                  </a:ext>
                </a:extLst>
              </p:cNvPr>
              <p:cNvGrpSpPr/>
              <p:nvPr/>
            </p:nvGrpSpPr>
            <p:grpSpPr>
              <a:xfrm>
                <a:off x="2159458" y="4905994"/>
                <a:ext cx="977652" cy="1160808"/>
                <a:chOff x="2347929" y="2240203"/>
                <a:chExt cx="977652" cy="1160808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9D6B607-423B-E245-AE80-BEC75B3ADA56}"/>
                    </a:ext>
                  </a:extLst>
                </p:cNvPr>
                <p:cNvSpPr/>
                <p:nvPr/>
              </p:nvSpPr>
              <p:spPr>
                <a:xfrm>
                  <a:off x="2347929" y="224020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Priority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455AD99-5245-7943-B35E-31ECC3A1989E}"/>
                    </a:ext>
                  </a:extLst>
                </p:cNvPr>
                <p:cNvSpPr/>
                <p:nvPr/>
              </p:nvSpPr>
              <p:spPr>
                <a:xfrm>
                  <a:off x="2347929" y="262936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401B38B-84CE-7E45-94EA-9E96A2711E9A}"/>
                    </a:ext>
                  </a:extLst>
                </p:cNvPr>
                <p:cNvSpPr/>
                <p:nvPr/>
              </p:nvSpPr>
              <p:spPr>
                <a:xfrm>
                  <a:off x="2347929" y="301358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B51E62F-781E-DA46-BFC6-2BAF7A5CAE05}"/>
                  </a:ext>
                </a:extLst>
              </p:cNvPr>
              <p:cNvGrpSpPr/>
              <p:nvPr/>
            </p:nvGrpSpPr>
            <p:grpSpPr>
              <a:xfrm>
                <a:off x="3838383" y="4929624"/>
                <a:ext cx="977652" cy="1173508"/>
                <a:chOff x="2347929" y="2227503"/>
                <a:chExt cx="977652" cy="117350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E301676-5AFC-3944-8A05-A6197BF15356}"/>
                    </a:ext>
                  </a:extLst>
                </p:cNvPr>
                <p:cNvSpPr/>
                <p:nvPr/>
              </p:nvSpPr>
              <p:spPr>
                <a:xfrm>
                  <a:off x="2347929" y="222750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Priority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A9FF74B-C7FF-D048-8AF7-66B54AFD11F0}"/>
                    </a:ext>
                  </a:extLst>
                </p:cNvPr>
                <p:cNvSpPr/>
                <p:nvPr/>
              </p:nvSpPr>
              <p:spPr>
                <a:xfrm>
                  <a:off x="2347929" y="262936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CBEBEAD-A625-E148-A543-9C96DE5FF096}"/>
                    </a:ext>
                  </a:extLst>
                </p:cNvPr>
                <p:cNvSpPr/>
                <p:nvPr/>
              </p:nvSpPr>
              <p:spPr>
                <a:xfrm>
                  <a:off x="2347929" y="301358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2D83806-4171-B747-9858-2F13259AB845}"/>
                  </a:ext>
                </a:extLst>
              </p:cNvPr>
              <p:cNvGrpSpPr/>
              <p:nvPr/>
            </p:nvGrpSpPr>
            <p:grpSpPr>
              <a:xfrm>
                <a:off x="5517308" y="4953254"/>
                <a:ext cx="977652" cy="1160808"/>
                <a:chOff x="2347929" y="2240203"/>
                <a:chExt cx="977652" cy="116080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4F5F57B-5A02-1046-927B-8B86FF46ACD4}"/>
                    </a:ext>
                  </a:extLst>
                </p:cNvPr>
                <p:cNvSpPr/>
                <p:nvPr/>
              </p:nvSpPr>
              <p:spPr>
                <a:xfrm>
                  <a:off x="2347929" y="224020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Priority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4D07E97-E624-0A4D-9AE6-F3D30E576E7B}"/>
                    </a:ext>
                  </a:extLst>
                </p:cNvPr>
                <p:cNvSpPr/>
                <p:nvPr/>
              </p:nvSpPr>
              <p:spPr>
                <a:xfrm>
                  <a:off x="2347929" y="262936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5714184-98D8-1F4C-A919-F7017795869E}"/>
                    </a:ext>
                  </a:extLst>
                </p:cNvPr>
                <p:cNvSpPr/>
                <p:nvPr/>
              </p:nvSpPr>
              <p:spPr>
                <a:xfrm>
                  <a:off x="2347929" y="301358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81360EB-CAE7-2943-AC99-49D683129215}"/>
                  </a:ext>
                </a:extLst>
              </p:cNvPr>
              <p:cNvGrpSpPr/>
              <p:nvPr/>
            </p:nvGrpSpPr>
            <p:grpSpPr>
              <a:xfrm>
                <a:off x="7196233" y="4926084"/>
                <a:ext cx="977652" cy="1160808"/>
                <a:chOff x="2347929" y="2240203"/>
                <a:chExt cx="977652" cy="116080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B631C7A-00CA-5F45-BFD1-4112967E77E5}"/>
                    </a:ext>
                  </a:extLst>
                </p:cNvPr>
                <p:cNvSpPr/>
                <p:nvPr/>
              </p:nvSpPr>
              <p:spPr>
                <a:xfrm>
                  <a:off x="2347929" y="224020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Priority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840ADB6-D1A0-CB43-A564-3BF016CD92AD}"/>
                    </a:ext>
                  </a:extLst>
                </p:cNvPr>
                <p:cNvSpPr/>
                <p:nvPr/>
              </p:nvSpPr>
              <p:spPr>
                <a:xfrm>
                  <a:off x="2347929" y="262936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78831BE-15A7-A94A-99ED-FBEB1FC295EC}"/>
                    </a:ext>
                  </a:extLst>
                </p:cNvPr>
                <p:cNvSpPr/>
                <p:nvPr/>
              </p:nvSpPr>
              <p:spPr>
                <a:xfrm>
                  <a:off x="2347929" y="301358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159A36B-7043-7D4B-988D-DF1C418C4120}"/>
                  </a:ext>
                </a:extLst>
              </p:cNvPr>
              <p:cNvGrpSpPr/>
              <p:nvPr/>
            </p:nvGrpSpPr>
            <p:grpSpPr>
              <a:xfrm>
                <a:off x="523698" y="4926314"/>
                <a:ext cx="977652" cy="1160808"/>
                <a:chOff x="2347929" y="2240203"/>
                <a:chExt cx="977652" cy="1160808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C2EF132-9ED0-1C48-85E3-F11542D78393}"/>
                    </a:ext>
                  </a:extLst>
                </p:cNvPr>
                <p:cNvSpPr/>
                <p:nvPr/>
              </p:nvSpPr>
              <p:spPr>
                <a:xfrm>
                  <a:off x="2347929" y="2240203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-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85A1F7F-A580-444D-8C4F-2DEAECC8AC18}"/>
                    </a:ext>
                  </a:extLst>
                </p:cNvPr>
                <p:cNvSpPr/>
                <p:nvPr/>
              </p:nvSpPr>
              <p:spPr>
                <a:xfrm>
                  <a:off x="2347929" y="262936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-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28AA5F9-84B8-E440-A76C-C60780EF0AE4}"/>
                    </a:ext>
                  </a:extLst>
                </p:cNvPr>
                <p:cNvSpPr/>
                <p:nvPr/>
              </p:nvSpPr>
              <p:spPr>
                <a:xfrm>
                  <a:off x="2347929" y="3013584"/>
                  <a:ext cx="977652" cy="3874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Next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D02C659-F286-0545-AB25-7AD07E39AA5B}"/>
                </a:ext>
              </a:extLst>
            </p:cNvPr>
            <p:cNvGrpSpPr/>
            <p:nvPr/>
          </p:nvGrpSpPr>
          <p:grpSpPr>
            <a:xfrm>
              <a:off x="916363" y="6211669"/>
              <a:ext cx="8193916" cy="844452"/>
              <a:chOff x="357563" y="6211669"/>
              <a:chExt cx="8193916" cy="84445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E1C3D0-C88E-B54F-87CE-C5F1AE527AB3}"/>
                  </a:ext>
                </a:extLst>
              </p:cNvPr>
              <p:cNvSpPr txBox="1"/>
              <p:nvPr/>
            </p:nvSpPr>
            <p:spPr>
              <a:xfrm>
                <a:off x="5048597" y="6211669"/>
                <a:ext cx="35028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new-&gt;Next=p-&gt;Next;</a:t>
                </a:r>
              </a:p>
              <a:p>
                <a:r>
                  <a:rPr lang="en-US" dirty="0">
                    <a:latin typeface="Courier" pitchFamily="2" charset="0"/>
                  </a:rPr>
                  <a:t>p-&gt;Next=new;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ED6849-73B9-694B-AE0E-6C62681B7C7D}"/>
                  </a:ext>
                </a:extLst>
              </p:cNvPr>
              <p:cNvSpPr txBox="1"/>
              <p:nvPr/>
            </p:nvSpPr>
            <p:spPr>
              <a:xfrm>
                <a:off x="357563" y="6225124"/>
                <a:ext cx="56060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Insertion code (insert after p):</a:t>
                </a:r>
              </a:p>
              <a:p>
                <a:r>
                  <a:rPr lang="en-US" dirty="0"/>
                  <a:t>Set p to point to header to insert at front</a:t>
                </a:r>
              </a:p>
            </p:txBody>
          </p:sp>
        </p:grpSp>
        <p:sp>
          <p:nvSpPr>
            <p:cNvPr id="83" name="Content Placeholder 2">
              <a:extLst>
                <a:ext uri="{FF2B5EF4-FFF2-40B4-BE49-F238E27FC236}">
                  <a16:creationId xmlns:a16="http://schemas.microsoft.com/office/drawing/2014/main" id="{26799D98-4AF1-474C-9874-3F4E39BC16E0}"/>
                </a:ext>
              </a:extLst>
            </p:cNvPr>
            <p:cNvSpPr txBox="1">
              <a:spLocks/>
            </p:cNvSpPr>
            <p:nvPr/>
          </p:nvSpPr>
          <p:spPr>
            <a:xfrm>
              <a:off x="182880" y="4389121"/>
              <a:ext cx="8890000" cy="46736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Solution: replace header w/ dummy item, same format as other items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5A5DE4-7A9D-B044-9F44-D614DAF760CC}"/>
                </a:ext>
              </a:extLst>
            </p:cNvPr>
            <p:cNvSpPr txBox="1"/>
            <p:nvPr/>
          </p:nvSpPr>
          <p:spPr>
            <a:xfrm>
              <a:off x="81280" y="6035040"/>
              <a:ext cx="1144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E591DD-E4C0-8449-B56D-F21C3E91B80F}"/>
              </a:ext>
            </a:extLst>
          </p:cNvPr>
          <p:cNvSpPr txBox="1"/>
          <p:nvPr/>
        </p:nvSpPr>
        <p:spPr>
          <a:xfrm>
            <a:off x="1638301" y="2057401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459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133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Summary: List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2894"/>
            <a:ext cx="10972800" cy="60151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Widely used data structures: </a:t>
            </a:r>
            <a:r>
              <a:rPr lang="en-US" dirty="0" smtClean="0"/>
              <a:t>queue, </a:t>
            </a:r>
            <a:r>
              <a:rPr lang="en-US" dirty="0"/>
              <a:t>stack, dequeue, priority queue</a:t>
            </a:r>
          </a:p>
          <a:p>
            <a:r>
              <a:rPr lang="en-US" dirty="0"/>
              <a:t>Array implementation</a:t>
            </a:r>
          </a:p>
          <a:p>
            <a:pPr lvl="1"/>
            <a:r>
              <a:rPr lang="en-US" dirty="0"/>
              <a:t>Preferred approach for </a:t>
            </a:r>
            <a:r>
              <a:rPr lang="en-US" dirty="0" smtClean="0"/>
              <a:t>queue/stack </a:t>
            </a:r>
            <a:r>
              <a:rPr lang="en-US" dirty="0"/>
              <a:t>if maximum number of elements known in advance and the list is usually close to full</a:t>
            </a:r>
          </a:p>
          <a:p>
            <a:pPr lvl="1"/>
            <a:r>
              <a:rPr lang="en-US" dirty="0"/>
              <a:t>Fast access to an item if its index can be quickly determined</a:t>
            </a:r>
          </a:p>
          <a:p>
            <a:pPr lvl="1"/>
            <a:r>
              <a:rPr lang="en-US" dirty="0"/>
              <a:t>Avoids using memory for pointers</a:t>
            </a:r>
          </a:p>
          <a:p>
            <a:pPr lvl="1"/>
            <a:r>
              <a:rPr lang="en-US" dirty="0"/>
              <a:t>Can have better “locality” (more efficient with cache memory systems)</a:t>
            </a:r>
          </a:p>
          <a:p>
            <a:r>
              <a:rPr lang="en-US" dirty="0"/>
              <a:t>Linked list implementation</a:t>
            </a:r>
          </a:p>
          <a:p>
            <a:pPr lvl="1"/>
            <a:r>
              <a:rPr lang="en-US" dirty="0"/>
              <a:t>Offers greater flexibility, e.g., insertion into middle of list</a:t>
            </a:r>
          </a:p>
          <a:p>
            <a:pPr lvl="1"/>
            <a:r>
              <a:rPr lang="en-US" dirty="0"/>
              <a:t>Memory allocation dynamically expands/contracts as needed</a:t>
            </a:r>
          </a:p>
          <a:p>
            <a:pPr lvl="1"/>
            <a:r>
              <a:rPr lang="en-US" dirty="0"/>
              <a:t>Be careful to handle end cases correctly </a:t>
            </a:r>
            <a:r>
              <a:rPr lang="en-US" dirty="0" smtClean="0"/>
              <a:t>(empty</a:t>
            </a:r>
            <a:r>
              <a:rPr lang="en-US" dirty="0"/>
              <a:t>, or almost </a:t>
            </a:r>
            <a:r>
              <a:rPr lang="en-US" dirty="0" smtClean="0"/>
              <a:t>empty, </a:t>
            </a:r>
            <a:r>
              <a:rPr lang="en-US" dirty="0"/>
              <a:t>list)!</a:t>
            </a:r>
          </a:p>
          <a:p>
            <a:r>
              <a:rPr lang="en-US" dirty="0"/>
              <a:t>Variations of linked list implementations</a:t>
            </a:r>
          </a:p>
          <a:p>
            <a:pPr lvl="1"/>
            <a:r>
              <a:rPr lang="en-US" dirty="0"/>
              <a:t>Singly linked list simple, preferred</a:t>
            </a:r>
          </a:p>
          <a:p>
            <a:pPr lvl="1"/>
            <a:r>
              <a:rPr lang="en-US" smtClean="0"/>
              <a:t>Doubly </a:t>
            </a:r>
            <a:r>
              <a:rPr lang="en-US" dirty="0"/>
              <a:t>linked offers ability to delete an arbitrary item given a pointer to that item, and to implement dequeues</a:t>
            </a:r>
          </a:p>
          <a:p>
            <a:pPr lvl="1"/>
            <a:r>
              <a:rPr lang="en-US" dirty="0"/>
              <a:t>Priority queue typically sorted by priority, but more efficient data structures exist if there are a large number of elements</a:t>
            </a:r>
          </a:p>
          <a:p>
            <a:r>
              <a:rPr lang="en-US" dirty="0"/>
              <a:t>Separate the abstraction (interface) from the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25360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4500"/>
            <a:ext cx="8229600" cy="11430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448" y="1277501"/>
            <a:ext cx="10360152" cy="534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list is a data structure that holds a set of elements (items)</a:t>
            </a:r>
          </a:p>
          <a:p>
            <a:r>
              <a:rPr lang="en-US" dirty="0"/>
              <a:t>Two main operations</a:t>
            </a:r>
          </a:p>
          <a:p>
            <a:pPr lvl="1"/>
            <a:r>
              <a:rPr lang="en-US" dirty="0"/>
              <a:t>Add a new element to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Delete an existing element from the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Generally, you do not get to choose where a new element is added or which element gets deleted—these are fixed by the choice of list type</a:t>
            </a:r>
          </a:p>
          <a:p>
            <a:r>
              <a:rPr lang="en-US" dirty="0" smtClean="0"/>
              <a:t>Lists </a:t>
            </a:r>
            <a:r>
              <a:rPr lang="en-US" dirty="0"/>
              <a:t>mainly differ according to the rule for deleting elements (which one gets deleted?)</a:t>
            </a:r>
          </a:p>
        </p:txBody>
      </p:sp>
    </p:spTree>
    <p:extLst>
      <p:ext uri="{BB962C8B-B14F-4D97-AF65-F5344CB8AC3E}">
        <p14:creationId xmlns:p14="http://schemas.microsoft.com/office/powerpoint/2010/main" val="14293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275"/>
            <a:ext cx="8229600" cy="902717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448" y="990600"/>
            <a:ext cx="10360152" cy="56351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Queue: first-in-First-out </a:t>
            </a:r>
            <a:r>
              <a:rPr lang="en-US" dirty="0"/>
              <a:t>(FIFO) [aka </a:t>
            </a:r>
            <a:r>
              <a:rPr lang="en-US" dirty="0" smtClean="0"/>
              <a:t>first-come-first-served]</a:t>
            </a:r>
            <a:endParaRPr lang="en-US" dirty="0"/>
          </a:p>
          <a:p>
            <a:pPr lvl="1"/>
            <a:r>
              <a:rPr lang="en-US" dirty="0"/>
              <a:t>Remove: delete the element that has been in the list the longest amount of time (oldest element)</a:t>
            </a:r>
          </a:p>
          <a:p>
            <a:r>
              <a:rPr lang="en-US" dirty="0"/>
              <a:t>Stack: last-in-first-out access (LIFO)</a:t>
            </a:r>
          </a:p>
          <a:p>
            <a:pPr lvl="1"/>
            <a:r>
              <a:rPr lang="en-US" dirty="0"/>
              <a:t>Remove: delete the newest element (element most recently added to the list)</a:t>
            </a:r>
          </a:p>
          <a:p>
            <a:pPr lvl="1"/>
            <a:r>
              <a:rPr lang="en-US" dirty="0"/>
              <a:t>Adding an element referred to as “push”</a:t>
            </a:r>
          </a:p>
          <a:p>
            <a:pPr lvl="1"/>
            <a:r>
              <a:rPr lang="en-US" dirty="0"/>
              <a:t>Deleting an element referred to as “pop”</a:t>
            </a:r>
          </a:p>
          <a:p>
            <a:r>
              <a:rPr lang="en-US" dirty="0"/>
              <a:t>Priority queue</a:t>
            </a:r>
          </a:p>
          <a:p>
            <a:pPr lvl="1"/>
            <a:r>
              <a:rPr lang="en-US" dirty="0"/>
              <a:t>Each element is assigned a priority</a:t>
            </a:r>
          </a:p>
          <a:p>
            <a:pPr lvl="1"/>
            <a:r>
              <a:rPr lang="en-US" dirty="0"/>
              <a:t>Remove: delete the element with the “highest” priority</a:t>
            </a:r>
          </a:p>
          <a:p>
            <a:pPr lvl="1"/>
            <a:r>
              <a:rPr lang="en-US" dirty="0"/>
              <a:t>Needed in discrete event simulations for the future event list; event timestamp is used as the priority (smaller values have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8448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F445-23B4-0743-862D-3FA07A23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5967"/>
            <a:ext cx="8229600" cy="1143000"/>
          </a:xfrm>
        </p:spPr>
        <p:txBody>
          <a:bodyPr/>
          <a:lstStyle/>
          <a:p>
            <a:r>
              <a:rPr lang="en-US" dirty="0"/>
              <a:t>Abstraction vs.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F65E-F9D9-6446-B228-5F304EF4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1190302"/>
            <a:ext cx="10360152" cy="53996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Queues and stacks are </a:t>
            </a:r>
            <a:r>
              <a:rPr lang="en-US" dirty="0" smtClean="0"/>
              <a:t>useful </a:t>
            </a:r>
            <a:r>
              <a:rPr lang="en-US" dirty="0">
                <a:solidFill>
                  <a:srgbClr val="FF0000"/>
                </a:solidFill>
              </a:rPr>
              <a:t>abstractions</a:t>
            </a:r>
            <a:r>
              <a:rPr lang="en-US" dirty="0"/>
              <a:t> of a data structure (abstract data type)</a:t>
            </a:r>
          </a:p>
          <a:p>
            <a:pPr lvl="1"/>
            <a:r>
              <a:rPr lang="en-US" dirty="0"/>
              <a:t>Viewed as a “black box”</a:t>
            </a:r>
          </a:p>
          <a:p>
            <a:pPr lvl="1"/>
            <a:r>
              <a:rPr lang="en-US" dirty="0"/>
              <a:t>Only aspect visible to users of the data structure are the operations one can perform on it (i.e., the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) [e.g., stack: push(x), pop]</a:t>
            </a:r>
          </a:p>
          <a:p>
            <a:r>
              <a:rPr lang="en-US" dirty="0"/>
              <a:t>Implementation is not visible to the user</a:t>
            </a:r>
          </a:p>
          <a:p>
            <a:pPr lvl="1"/>
            <a:r>
              <a:rPr lang="en-US" dirty="0"/>
              <a:t>Array implementation</a:t>
            </a:r>
          </a:p>
          <a:p>
            <a:pPr lvl="1"/>
            <a:r>
              <a:rPr lang="en-US" dirty="0"/>
              <a:t>Linked list implementation</a:t>
            </a:r>
          </a:p>
          <a:p>
            <a:r>
              <a:rPr lang="en-US" dirty="0"/>
              <a:t>Hiding implementation details is important in software design to manage complexity</a:t>
            </a:r>
          </a:p>
          <a:p>
            <a:pPr lvl="1"/>
            <a:r>
              <a:rPr lang="en-US" dirty="0"/>
              <a:t>Modular design of software</a:t>
            </a:r>
          </a:p>
        </p:txBody>
      </p:sp>
    </p:spTree>
    <p:extLst>
      <p:ext uri="{BB962C8B-B14F-4D97-AF65-F5344CB8AC3E}">
        <p14:creationId xmlns:p14="http://schemas.microsoft.com/office/powerpoint/2010/main" val="11350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056" y="0"/>
            <a:ext cx="8229600" cy="73580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Stacks: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448" y="858282"/>
            <a:ext cx="10360152" cy="1046718"/>
          </a:xfrm>
        </p:spPr>
        <p:txBody>
          <a:bodyPr>
            <a:noAutofit/>
          </a:bodyPr>
          <a:lstStyle/>
          <a:p>
            <a:r>
              <a:rPr lang="en-US" sz="2400" dirty="0"/>
              <a:t>Array of size N to hold up to N items (analogous to a stack of trays)</a:t>
            </a:r>
          </a:p>
          <a:p>
            <a:r>
              <a:rPr lang="en-US" sz="2400" dirty="0" smtClean="0"/>
              <a:t>Stack pointer SP is the index of the next empty array element (initialize to 0); note that we could choose the index of the last non-empty element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124482" y="26039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2463939"/>
            <a:ext cx="2036158" cy="4015069"/>
            <a:chOff x="2765425" y="1865824"/>
            <a:chExt cx="1734406" cy="4015069"/>
          </a:xfrm>
        </p:grpSpPr>
        <p:sp>
          <p:nvSpPr>
            <p:cNvPr id="5" name="Rectangle 4"/>
            <p:cNvSpPr/>
            <p:nvPr/>
          </p:nvSpPr>
          <p:spPr>
            <a:xfrm>
              <a:off x="3283680" y="5491086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65529" y="44439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36900" y="44561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65529" y="40756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36900" y="40878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5529" y="37073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36900" y="37195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65529" y="33390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36900" y="33512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65529" y="29707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36900" y="29829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65529" y="26024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36900" y="26146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65529" y="22341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6900" y="22463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65529" y="18658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36900" y="18780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70300" y="4826000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S[N]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C11EE3-294F-6F45-B883-AA0F082F5743}"/>
                </a:ext>
              </a:extLst>
            </p:cNvPr>
            <p:cNvSpPr/>
            <p:nvPr/>
          </p:nvSpPr>
          <p:spPr>
            <a:xfrm>
              <a:off x="2765425" y="5493466"/>
              <a:ext cx="622366" cy="38742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SP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131410" y="386132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0F03F6-4439-5D4D-ABCA-523CEB4393E6}"/>
              </a:ext>
            </a:extLst>
          </p:cNvPr>
          <p:cNvGrpSpPr/>
          <p:nvPr/>
        </p:nvGrpSpPr>
        <p:grpSpPr>
          <a:xfrm>
            <a:off x="3205169" y="2466320"/>
            <a:ext cx="2025635" cy="4029358"/>
            <a:chOff x="2692784" y="1865824"/>
            <a:chExt cx="1807047" cy="40293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DFC574-3107-5A45-B014-06CB34364CC3}"/>
                </a:ext>
              </a:extLst>
            </p:cNvPr>
            <p:cNvSpPr/>
            <p:nvPr/>
          </p:nvSpPr>
          <p:spPr>
            <a:xfrm>
              <a:off x="3283680" y="5491086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37BA4A-11C8-1046-A1AD-ED50A3BE0EB1}"/>
                </a:ext>
              </a:extLst>
            </p:cNvPr>
            <p:cNvSpPr/>
            <p:nvPr/>
          </p:nvSpPr>
          <p:spPr>
            <a:xfrm>
              <a:off x="3465529" y="44439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40CFB1-BA27-DE40-85F5-1998FAB7FF69}"/>
                </a:ext>
              </a:extLst>
            </p:cNvPr>
            <p:cNvSpPr txBox="1"/>
            <p:nvPr/>
          </p:nvSpPr>
          <p:spPr>
            <a:xfrm>
              <a:off x="3136900" y="44561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6890FC-4C39-B24E-A32C-7E878784CF3F}"/>
                </a:ext>
              </a:extLst>
            </p:cNvPr>
            <p:cNvSpPr/>
            <p:nvPr/>
          </p:nvSpPr>
          <p:spPr>
            <a:xfrm>
              <a:off x="3465529" y="40756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B06272-B8FE-AA48-B703-7042E3EA0057}"/>
                </a:ext>
              </a:extLst>
            </p:cNvPr>
            <p:cNvSpPr txBox="1"/>
            <p:nvPr/>
          </p:nvSpPr>
          <p:spPr>
            <a:xfrm>
              <a:off x="3136900" y="40878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980F90-496C-7743-99EC-9078F2F5F8E6}"/>
                </a:ext>
              </a:extLst>
            </p:cNvPr>
            <p:cNvSpPr/>
            <p:nvPr/>
          </p:nvSpPr>
          <p:spPr>
            <a:xfrm>
              <a:off x="3465529" y="37073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8A4972-153B-134E-B367-CA99D8BC9C4F}"/>
                </a:ext>
              </a:extLst>
            </p:cNvPr>
            <p:cNvSpPr txBox="1"/>
            <p:nvPr/>
          </p:nvSpPr>
          <p:spPr>
            <a:xfrm>
              <a:off x="3136900" y="37195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4B324B-C38A-C54A-94C1-93526593ADB5}"/>
                </a:ext>
              </a:extLst>
            </p:cNvPr>
            <p:cNvSpPr/>
            <p:nvPr/>
          </p:nvSpPr>
          <p:spPr>
            <a:xfrm>
              <a:off x="3465529" y="33390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E63020-4228-9A42-AFF9-6C8BB4F86453}"/>
                </a:ext>
              </a:extLst>
            </p:cNvPr>
            <p:cNvSpPr txBox="1"/>
            <p:nvPr/>
          </p:nvSpPr>
          <p:spPr>
            <a:xfrm>
              <a:off x="3136900" y="33512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DCFB096-2821-F244-97B7-C7204009A35C}"/>
                </a:ext>
              </a:extLst>
            </p:cNvPr>
            <p:cNvSpPr/>
            <p:nvPr/>
          </p:nvSpPr>
          <p:spPr>
            <a:xfrm>
              <a:off x="3465529" y="29707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AE997D-15C0-5344-866E-F98434934358}"/>
                </a:ext>
              </a:extLst>
            </p:cNvPr>
            <p:cNvSpPr txBox="1"/>
            <p:nvPr/>
          </p:nvSpPr>
          <p:spPr>
            <a:xfrm>
              <a:off x="3136900" y="29829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E75B20-694B-C54E-9195-BEAB5AFB5ADB}"/>
                </a:ext>
              </a:extLst>
            </p:cNvPr>
            <p:cNvSpPr/>
            <p:nvPr/>
          </p:nvSpPr>
          <p:spPr>
            <a:xfrm>
              <a:off x="3465529" y="2602424"/>
              <a:ext cx="977652" cy="387427"/>
            </a:xfrm>
            <a:prstGeom prst="rect">
              <a:avLst/>
            </a:prstGeom>
            <a:solidFill>
              <a:srgbClr val="FCD4B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23135B9-C508-6B44-A829-72B4C7B5D446}"/>
                </a:ext>
              </a:extLst>
            </p:cNvPr>
            <p:cNvSpPr txBox="1"/>
            <p:nvPr/>
          </p:nvSpPr>
          <p:spPr>
            <a:xfrm>
              <a:off x="3136900" y="26146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17055B-3DD3-E141-ABB8-D0C0E8B8CDBE}"/>
                </a:ext>
              </a:extLst>
            </p:cNvPr>
            <p:cNvSpPr/>
            <p:nvPr/>
          </p:nvSpPr>
          <p:spPr>
            <a:xfrm>
              <a:off x="3465529" y="22341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9AD87E-15C9-924E-8EBF-CD3347762C09}"/>
                </a:ext>
              </a:extLst>
            </p:cNvPr>
            <p:cNvSpPr txBox="1"/>
            <p:nvPr/>
          </p:nvSpPr>
          <p:spPr>
            <a:xfrm>
              <a:off x="3136900" y="22463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7314DC4-F480-6F43-AB75-FFB9433C5122}"/>
                </a:ext>
              </a:extLst>
            </p:cNvPr>
            <p:cNvSpPr/>
            <p:nvPr/>
          </p:nvSpPr>
          <p:spPr>
            <a:xfrm>
              <a:off x="3465529" y="18658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E5B6EB-0834-114D-B7A8-596CF70F48B7}"/>
                </a:ext>
              </a:extLst>
            </p:cNvPr>
            <p:cNvSpPr txBox="1"/>
            <p:nvPr/>
          </p:nvSpPr>
          <p:spPr>
            <a:xfrm>
              <a:off x="3136900" y="18780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DB590A6-F11C-D245-82BF-E55C67F528FF}"/>
                </a:ext>
              </a:extLst>
            </p:cNvPr>
            <p:cNvSpPr txBox="1"/>
            <p:nvPr/>
          </p:nvSpPr>
          <p:spPr>
            <a:xfrm>
              <a:off x="3670300" y="4826000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S[N]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DA13713-23BD-EB4F-B2EA-D409E7EF4939}"/>
                </a:ext>
              </a:extLst>
            </p:cNvPr>
            <p:cNvSpPr/>
            <p:nvPr/>
          </p:nvSpPr>
          <p:spPr>
            <a:xfrm>
              <a:off x="2692784" y="5507755"/>
              <a:ext cx="606046" cy="38742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2D973-69C7-0F4E-8E62-E08242565CD5}"/>
              </a:ext>
            </a:extLst>
          </p:cNvPr>
          <p:cNvGrpSpPr/>
          <p:nvPr/>
        </p:nvGrpSpPr>
        <p:grpSpPr>
          <a:xfrm>
            <a:off x="2362200" y="3491336"/>
            <a:ext cx="1263487" cy="728661"/>
            <a:chOff x="1821652" y="2943227"/>
            <a:chExt cx="1263487" cy="7286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0A3E46-F618-0E4C-9982-07CDCBE4BE40}"/>
                </a:ext>
              </a:extLst>
            </p:cNvPr>
            <p:cNvSpPr txBox="1"/>
            <p:nvPr/>
          </p:nvSpPr>
          <p:spPr>
            <a:xfrm>
              <a:off x="1821652" y="2943227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Push(7)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42F21F0C-3847-124C-AE2A-A468E1F07FCC}"/>
                </a:ext>
              </a:extLst>
            </p:cNvPr>
            <p:cNvSpPr/>
            <p:nvPr/>
          </p:nvSpPr>
          <p:spPr>
            <a:xfrm>
              <a:off x="1893094" y="3307556"/>
              <a:ext cx="771525" cy="3643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656D19-6677-A840-91E5-F0B703B0D459}"/>
              </a:ext>
            </a:extLst>
          </p:cNvPr>
          <p:cNvGrpSpPr/>
          <p:nvPr/>
        </p:nvGrpSpPr>
        <p:grpSpPr>
          <a:xfrm>
            <a:off x="5238609" y="2480607"/>
            <a:ext cx="3077531" cy="4072593"/>
            <a:chOff x="2025694" y="1865824"/>
            <a:chExt cx="2474137" cy="407259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E36574-CC2D-8C4F-A2D5-8D1256498BF2}"/>
                </a:ext>
              </a:extLst>
            </p:cNvPr>
            <p:cNvSpPr/>
            <p:nvPr/>
          </p:nvSpPr>
          <p:spPr>
            <a:xfrm>
              <a:off x="3283680" y="5491086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917FE21-3CE5-3B46-B761-606C085F349E}"/>
                </a:ext>
              </a:extLst>
            </p:cNvPr>
            <p:cNvSpPr/>
            <p:nvPr/>
          </p:nvSpPr>
          <p:spPr>
            <a:xfrm>
              <a:off x="3465529" y="44439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14ACEDF-44C4-3B41-A672-88EC849F642C}"/>
                </a:ext>
              </a:extLst>
            </p:cNvPr>
            <p:cNvSpPr txBox="1"/>
            <p:nvPr/>
          </p:nvSpPr>
          <p:spPr>
            <a:xfrm>
              <a:off x="3136900" y="44561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9F7A42B-7D42-0C40-826B-668DE041ABF5}"/>
                </a:ext>
              </a:extLst>
            </p:cNvPr>
            <p:cNvSpPr/>
            <p:nvPr/>
          </p:nvSpPr>
          <p:spPr>
            <a:xfrm>
              <a:off x="3465529" y="40756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C66545-C886-C34C-8543-B725217972B4}"/>
                </a:ext>
              </a:extLst>
            </p:cNvPr>
            <p:cNvSpPr txBox="1"/>
            <p:nvPr/>
          </p:nvSpPr>
          <p:spPr>
            <a:xfrm>
              <a:off x="3136900" y="40878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A30A554-69A3-0F49-8B51-6187F2DBFE24}"/>
                </a:ext>
              </a:extLst>
            </p:cNvPr>
            <p:cNvSpPr/>
            <p:nvPr/>
          </p:nvSpPr>
          <p:spPr>
            <a:xfrm>
              <a:off x="3465529" y="37073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9C54501-C50D-FC4C-83CD-A4F32D34E3A6}"/>
                </a:ext>
              </a:extLst>
            </p:cNvPr>
            <p:cNvSpPr txBox="1"/>
            <p:nvPr/>
          </p:nvSpPr>
          <p:spPr>
            <a:xfrm>
              <a:off x="3136900" y="37195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3EE3F4C-9B4C-3F42-952F-FDC903D64032}"/>
                </a:ext>
              </a:extLst>
            </p:cNvPr>
            <p:cNvSpPr/>
            <p:nvPr/>
          </p:nvSpPr>
          <p:spPr>
            <a:xfrm>
              <a:off x="3465529" y="33390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2312F3-6ED8-4D40-A25D-70F8FBC65578}"/>
                </a:ext>
              </a:extLst>
            </p:cNvPr>
            <p:cNvSpPr txBox="1"/>
            <p:nvPr/>
          </p:nvSpPr>
          <p:spPr>
            <a:xfrm>
              <a:off x="3136900" y="33512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307AAD-91B7-484E-9ED6-D8FF56306859}"/>
                </a:ext>
              </a:extLst>
            </p:cNvPr>
            <p:cNvSpPr/>
            <p:nvPr/>
          </p:nvSpPr>
          <p:spPr>
            <a:xfrm>
              <a:off x="3465529" y="2970724"/>
              <a:ext cx="977652" cy="387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2FB12A-D1A0-5142-B52D-49BE573B8385}"/>
                </a:ext>
              </a:extLst>
            </p:cNvPr>
            <p:cNvSpPr txBox="1"/>
            <p:nvPr/>
          </p:nvSpPr>
          <p:spPr>
            <a:xfrm>
              <a:off x="3136900" y="29829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CD2219B-E966-5F49-85CD-2CE2B0A155E1}"/>
                </a:ext>
              </a:extLst>
            </p:cNvPr>
            <p:cNvSpPr/>
            <p:nvPr/>
          </p:nvSpPr>
          <p:spPr>
            <a:xfrm>
              <a:off x="3465529" y="26024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0614C4-7E7B-6845-B3A6-B600B98EC6C3}"/>
                </a:ext>
              </a:extLst>
            </p:cNvPr>
            <p:cNvSpPr txBox="1"/>
            <p:nvPr/>
          </p:nvSpPr>
          <p:spPr>
            <a:xfrm>
              <a:off x="3136900" y="26146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0DD5D4B-4661-A349-93A7-1D92EEA2A000}"/>
                </a:ext>
              </a:extLst>
            </p:cNvPr>
            <p:cNvSpPr/>
            <p:nvPr/>
          </p:nvSpPr>
          <p:spPr>
            <a:xfrm>
              <a:off x="3465529" y="22341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5C05A7-8CC5-2543-AAF7-4C39CA6E60F9}"/>
                </a:ext>
              </a:extLst>
            </p:cNvPr>
            <p:cNvSpPr txBox="1"/>
            <p:nvPr/>
          </p:nvSpPr>
          <p:spPr>
            <a:xfrm>
              <a:off x="3136900" y="22463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046EE6E-8FC6-5D4D-B014-78E18B20B6A5}"/>
                </a:ext>
              </a:extLst>
            </p:cNvPr>
            <p:cNvSpPr/>
            <p:nvPr/>
          </p:nvSpPr>
          <p:spPr>
            <a:xfrm>
              <a:off x="3465529" y="1865824"/>
              <a:ext cx="977652" cy="38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empty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14531B-3ADE-C246-8643-B4CBA4DFBE1A}"/>
                </a:ext>
              </a:extLst>
            </p:cNvPr>
            <p:cNvSpPr txBox="1"/>
            <p:nvPr/>
          </p:nvSpPr>
          <p:spPr>
            <a:xfrm>
              <a:off x="3136900" y="18780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279908-A906-4D45-8095-51E067A1EA00}"/>
                </a:ext>
              </a:extLst>
            </p:cNvPr>
            <p:cNvSpPr txBox="1"/>
            <p:nvPr/>
          </p:nvSpPr>
          <p:spPr>
            <a:xfrm>
              <a:off x="3670300" y="4826000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S[N]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434B878-E2FF-C64F-A674-9A619BE0D0DF}"/>
                </a:ext>
              </a:extLst>
            </p:cNvPr>
            <p:cNvSpPr/>
            <p:nvPr/>
          </p:nvSpPr>
          <p:spPr>
            <a:xfrm>
              <a:off x="2592461" y="5550990"/>
              <a:ext cx="692080" cy="38742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37374D3-3593-6B4C-830B-7A30FCBC648B}"/>
                </a:ext>
              </a:extLst>
            </p:cNvPr>
            <p:cNvSpPr/>
            <p:nvPr/>
          </p:nvSpPr>
          <p:spPr>
            <a:xfrm>
              <a:off x="2025694" y="3823929"/>
              <a:ext cx="1240626" cy="38742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Return 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6F9D37-FB55-C544-A451-9399E1542F50}"/>
              </a:ext>
            </a:extLst>
          </p:cNvPr>
          <p:cNvGrpSpPr/>
          <p:nvPr/>
        </p:nvGrpSpPr>
        <p:grpSpPr>
          <a:xfrm>
            <a:off x="5562600" y="3505200"/>
            <a:ext cx="777292" cy="738610"/>
            <a:chOff x="4204283" y="2957091"/>
            <a:chExt cx="777292" cy="73861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703A63-0BFB-B341-9ED7-06DEF1616744}"/>
                </a:ext>
              </a:extLst>
            </p:cNvPr>
            <p:cNvSpPr txBox="1"/>
            <p:nvPr/>
          </p:nvSpPr>
          <p:spPr>
            <a:xfrm>
              <a:off x="4204283" y="295709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</a:t>
              </a:r>
            </a:p>
          </p:txBody>
        </p:sp>
        <p:sp>
          <p:nvSpPr>
            <p:cNvPr id="111" name="Right Arrow 110">
              <a:extLst>
                <a:ext uri="{FF2B5EF4-FFF2-40B4-BE49-F238E27FC236}">
                  <a16:creationId xmlns:a16="http://schemas.microsoft.com/office/drawing/2014/main" id="{DB73EA8C-72E4-B94D-BD7B-B2209461B667}"/>
                </a:ext>
              </a:extLst>
            </p:cNvPr>
            <p:cNvSpPr/>
            <p:nvPr/>
          </p:nvSpPr>
          <p:spPr>
            <a:xfrm>
              <a:off x="4210050" y="3331369"/>
              <a:ext cx="771525" cy="3643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39A045E-B340-7743-B73A-B6B777D66DE3}"/>
              </a:ext>
            </a:extLst>
          </p:cNvPr>
          <p:cNvSpPr txBox="1"/>
          <p:nvPr/>
        </p:nvSpPr>
        <p:spPr>
          <a:xfrm>
            <a:off x="8721063" y="2209800"/>
            <a:ext cx="331853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Initialization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SP=0;</a:t>
            </a:r>
          </a:p>
          <a:p>
            <a:endParaRPr lang="en-US" sz="2000" b="1" dirty="0"/>
          </a:p>
          <a:p>
            <a:r>
              <a:rPr lang="en-US" sz="2000" b="1" dirty="0"/>
              <a:t>Push(</a:t>
            </a:r>
            <a:r>
              <a:rPr lang="en-US" sz="2000" b="1" dirty="0">
                <a:latin typeface="Courier" pitchFamily="2" charset="0"/>
              </a:rPr>
              <a:t>Data</a:t>
            </a:r>
            <a:r>
              <a:rPr lang="en-US" sz="2000" b="1" dirty="0"/>
              <a:t>)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(SP&gt;=N) error;</a:t>
            </a:r>
          </a:p>
          <a:p>
            <a:r>
              <a:rPr lang="en-US" dirty="0">
                <a:latin typeface="Courier"/>
                <a:cs typeface="Courier"/>
              </a:rPr>
              <a:t>S[SP]=Data;</a:t>
            </a:r>
          </a:p>
          <a:p>
            <a:r>
              <a:rPr lang="en-US" dirty="0">
                <a:latin typeface="Courier"/>
                <a:cs typeface="Courier"/>
              </a:rPr>
              <a:t>SP = SP+1;</a:t>
            </a:r>
          </a:p>
          <a:p>
            <a:endParaRPr lang="en-US" sz="2000" b="1" dirty="0"/>
          </a:p>
          <a:p>
            <a:r>
              <a:rPr lang="en-US" sz="2000" b="1" dirty="0"/>
              <a:t>Pop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(SP&lt;1) error;</a:t>
            </a:r>
          </a:p>
          <a:p>
            <a:r>
              <a:rPr lang="en-US" dirty="0" err="1">
                <a:latin typeface="Courier"/>
                <a:cs typeface="Courier"/>
              </a:rPr>
              <a:t>rtnvalue</a:t>
            </a:r>
            <a:r>
              <a:rPr lang="en-US" dirty="0">
                <a:latin typeface="Courier"/>
                <a:cs typeface="Courier"/>
              </a:rPr>
              <a:t>=S[SP-1];</a:t>
            </a:r>
          </a:p>
          <a:p>
            <a:r>
              <a:rPr lang="en-US" dirty="0">
                <a:latin typeface="Courier"/>
                <a:cs typeface="Courier"/>
              </a:rPr>
              <a:t>SP = SP-1;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9A045E-B340-7743-B73A-B6B777D66DE3}"/>
              </a:ext>
            </a:extLst>
          </p:cNvPr>
          <p:cNvSpPr txBox="1"/>
          <p:nvPr/>
        </p:nvSpPr>
        <p:spPr>
          <a:xfrm>
            <a:off x="10134601" y="0"/>
            <a:ext cx="2057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Note: textbook uses arrays indexed from 1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40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3" grpId="0"/>
      <p:bldP spid="85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Problems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506200" cy="4114800"/>
          </a:xfrm>
        </p:spPr>
        <p:txBody>
          <a:bodyPr/>
          <a:lstStyle/>
          <a:p>
            <a:r>
              <a:rPr lang="en-US" dirty="0" smtClean="0"/>
              <a:t>Stack questions: </a:t>
            </a:r>
          </a:p>
          <a:p>
            <a:pPr lvl="1"/>
            <a:r>
              <a:rPr lang="en-US" dirty="0" smtClean="0"/>
              <a:t>Demonstrate a stack with N=5 with the following </a:t>
            </a:r>
            <a:br>
              <a:rPr lang="en-US" dirty="0" smtClean="0"/>
            </a:br>
            <a:r>
              <a:rPr lang="en-US" dirty="0" smtClean="0"/>
              <a:t>operations: Push 3, Push 2, x=Pop, Push 7, </a:t>
            </a:r>
            <a:br>
              <a:rPr lang="en-US" dirty="0" smtClean="0"/>
            </a:br>
            <a:r>
              <a:rPr lang="en-US" dirty="0" smtClean="0"/>
              <a:t>y=Pop, Push 4, Push x, z=Pop</a:t>
            </a:r>
          </a:p>
          <a:p>
            <a:pPr lvl="1"/>
            <a:r>
              <a:rPr lang="en-US" dirty="0" smtClean="0"/>
              <a:t>How does Push work when SP=0? </a:t>
            </a:r>
            <a:br>
              <a:rPr lang="en-US" dirty="0" smtClean="0"/>
            </a:br>
            <a:r>
              <a:rPr lang="en-US" dirty="0" smtClean="0"/>
              <a:t>When SP=N-1? When SP=N? </a:t>
            </a:r>
          </a:p>
          <a:p>
            <a:pPr lvl="1"/>
            <a:r>
              <a:rPr lang="en-US" dirty="0" smtClean="0"/>
              <a:t>How does Pop work when SP=0? </a:t>
            </a:r>
            <a:br>
              <a:rPr lang="en-US" dirty="0" smtClean="0"/>
            </a:br>
            <a:r>
              <a:rPr lang="en-US" dirty="0" smtClean="0"/>
              <a:t>When SP=N-1? When SP=N?</a:t>
            </a:r>
          </a:p>
          <a:p>
            <a:r>
              <a:rPr lang="en-US" dirty="0" smtClean="0"/>
              <a:t>Write </a:t>
            </a:r>
            <a:r>
              <a:rPr lang="en-US" dirty="0"/>
              <a:t>similar </a:t>
            </a:r>
            <a:r>
              <a:rPr lang="en-US" dirty="0" smtClean="0"/>
              <a:t>code/pseudo-code for operations </a:t>
            </a:r>
            <a:r>
              <a:rPr lang="en-US" dirty="0"/>
              <a:t>Add and </a:t>
            </a:r>
            <a:r>
              <a:rPr lang="en-US" dirty="0" smtClean="0"/>
              <a:t>Remove using a queue. What should you be considering?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A045E-B340-7743-B73A-B6B777D66DE3}"/>
              </a:ext>
            </a:extLst>
          </p:cNvPr>
          <p:cNvSpPr txBox="1"/>
          <p:nvPr/>
        </p:nvSpPr>
        <p:spPr>
          <a:xfrm>
            <a:off x="8873463" y="457200"/>
            <a:ext cx="331853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Initialization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SP=0;</a:t>
            </a:r>
          </a:p>
          <a:p>
            <a:endParaRPr lang="en-US" sz="2000" b="1" dirty="0"/>
          </a:p>
          <a:p>
            <a:r>
              <a:rPr lang="en-US" sz="2000" b="1" dirty="0"/>
              <a:t>Push(</a:t>
            </a:r>
            <a:r>
              <a:rPr lang="en-US" sz="2000" b="1" dirty="0">
                <a:latin typeface="Courier" pitchFamily="2" charset="0"/>
              </a:rPr>
              <a:t>Data</a:t>
            </a:r>
            <a:r>
              <a:rPr lang="en-US" sz="2000" b="1" dirty="0"/>
              <a:t>)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(SP&gt;=N) error;</a:t>
            </a:r>
          </a:p>
          <a:p>
            <a:r>
              <a:rPr lang="en-US" dirty="0">
                <a:latin typeface="Courier"/>
                <a:cs typeface="Courier"/>
              </a:rPr>
              <a:t>S[SP]=Data;</a:t>
            </a:r>
          </a:p>
          <a:p>
            <a:r>
              <a:rPr lang="en-US" dirty="0">
                <a:latin typeface="Courier"/>
                <a:cs typeface="Courier"/>
              </a:rPr>
              <a:t>SP = SP+1;</a:t>
            </a:r>
          </a:p>
          <a:p>
            <a:endParaRPr lang="en-US" sz="2000" b="1" dirty="0"/>
          </a:p>
          <a:p>
            <a:r>
              <a:rPr lang="en-US" sz="2000" b="1" dirty="0"/>
              <a:t>Pop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(SP&lt;1) error;</a:t>
            </a:r>
          </a:p>
          <a:p>
            <a:r>
              <a:rPr lang="en-US" dirty="0" err="1">
                <a:latin typeface="Courier"/>
                <a:cs typeface="Courier"/>
              </a:rPr>
              <a:t>rtnvalue</a:t>
            </a:r>
            <a:r>
              <a:rPr lang="en-US" dirty="0">
                <a:latin typeface="Courier"/>
                <a:cs typeface="Courier"/>
              </a:rPr>
              <a:t>=S[SP-1];</a:t>
            </a:r>
          </a:p>
          <a:p>
            <a:r>
              <a:rPr lang="en-US" dirty="0">
                <a:latin typeface="Courier"/>
                <a:cs typeface="Courier"/>
              </a:rPr>
              <a:t>SP = SP-1;</a:t>
            </a:r>
          </a:p>
        </p:txBody>
      </p:sp>
    </p:spTree>
    <p:extLst>
      <p:ext uri="{BB962C8B-B14F-4D97-AF65-F5344CB8AC3E}">
        <p14:creationId xmlns:p14="http://schemas.microsoft.com/office/powerpoint/2010/main" val="30491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Problems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14400"/>
            <a:ext cx="8915401" cy="4114800"/>
          </a:xfrm>
        </p:spPr>
        <p:txBody>
          <a:bodyPr/>
          <a:lstStyle/>
          <a:p>
            <a:r>
              <a:rPr lang="en-US" dirty="0" smtClean="0"/>
              <a:t>Stack questions: </a:t>
            </a:r>
          </a:p>
          <a:p>
            <a:pPr lvl="1"/>
            <a:r>
              <a:rPr lang="en-US" dirty="0" smtClean="0"/>
              <a:t>Demonstrate a stack with N=5 with the following operations: </a:t>
            </a:r>
            <a:br>
              <a:rPr lang="en-US" dirty="0" smtClean="0"/>
            </a:br>
            <a:r>
              <a:rPr lang="en-US" dirty="0" smtClean="0"/>
              <a:t>Push 3	3	SP=1</a:t>
            </a:r>
            <a:br>
              <a:rPr lang="en-US" dirty="0" smtClean="0"/>
            </a:br>
            <a:r>
              <a:rPr lang="en-US" dirty="0" smtClean="0"/>
              <a:t>Push 2	3 2	SP=2</a:t>
            </a:r>
            <a:br>
              <a:rPr lang="en-US" dirty="0" smtClean="0"/>
            </a:br>
            <a:r>
              <a:rPr lang="en-US" dirty="0" smtClean="0"/>
              <a:t>x=Pop		3	SP=1		x=2</a:t>
            </a:r>
            <a:br>
              <a:rPr lang="en-US" dirty="0" smtClean="0"/>
            </a:br>
            <a:r>
              <a:rPr lang="en-US" dirty="0" smtClean="0"/>
              <a:t>Push 7	3 7	SP=2</a:t>
            </a:r>
            <a:br>
              <a:rPr lang="en-US" dirty="0" smtClean="0"/>
            </a:br>
            <a:r>
              <a:rPr lang="en-US" dirty="0" smtClean="0"/>
              <a:t>y=Pop		3	SP=1		y=7</a:t>
            </a:r>
            <a:br>
              <a:rPr lang="en-US" dirty="0" smtClean="0"/>
            </a:br>
            <a:r>
              <a:rPr lang="en-US" dirty="0" smtClean="0"/>
              <a:t>Push 4	3 4	SP=2</a:t>
            </a:r>
            <a:br>
              <a:rPr lang="en-US" dirty="0" smtClean="0"/>
            </a:br>
            <a:r>
              <a:rPr lang="en-US" dirty="0" smtClean="0"/>
              <a:t>Push x	3 4 2	SP=3</a:t>
            </a:r>
            <a:br>
              <a:rPr lang="en-US" dirty="0" smtClean="0"/>
            </a:br>
            <a:r>
              <a:rPr lang="en-US" dirty="0" smtClean="0"/>
              <a:t>z=Pop		3 4	SP=2		z=2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A045E-B340-7743-B73A-B6B777D66DE3}"/>
              </a:ext>
            </a:extLst>
          </p:cNvPr>
          <p:cNvSpPr txBox="1"/>
          <p:nvPr/>
        </p:nvSpPr>
        <p:spPr>
          <a:xfrm>
            <a:off x="8873463" y="1295400"/>
            <a:ext cx="331853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Initialization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SP=0;</a:t>
            </a:r>
          </a:p>
          <a:p>
            <a:endParaRPr lang="en-US" sz="2000" b="1" dirty="0"/>
          </a:p>
          <a:p>
            <a:r>
              <a:rPr lang="en-US" sz="2000" b="1" dirty="0"/>
              <a:t>Push(</a:t>
            </a:r>
            <a:r>
              <a:rPr lang="en-US" sz="2000" b="1" dirty="0">
                <a:latin typeface="Courier" pitchFamily="2" charset="0"/>
              </a:rPr>
              <a:t>Data</a:t>
            </a:r>
            <a:r>
              <a:rPr lang="en-US" sz="2000" b="1" dirty="0"/>
              <a:t>)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(SP&gt;=N) error;</a:t>
            </a:r>
          </a:p>
          <a:p>
            <a:r>
              <a:rPr lang="en-US" dirty="0">
                <a:latin typeface="Courier"/>
                <a:cs typeface="Courier"/>
              </a:rPr>
              <a:t>S[SP]=Data;</a:t>
            </a:r>
          </a:p>
          <a:p>
            <a:r>
              <a:rPr lang="en-US" dirty="0">
                <a:latin typeface="Courier"/>
                <a:cs typeface="Courier"/>
              </a:rPr>
              <a:t>SP = SP+1;</a:t>
            </a:r>
          </a:p>
          <a:p>
            <a:endParaRPr lang="en-US" sz="2000" b="1" dirty="0"/>
          </a:p>
          <a:p>
            <a:r>
              <a:rPr lang="en-US" sz="2000" b="1" dirty="0"/>
              <a:t>Pop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(SP&lt;1) error;</a:t>
            </a:r>
          </a:p>
          <a:p>
            <a:r>
              <a:rPr lang="en-US" dirty="0" err="1">
                <a:latin typeface="Courier"/>
                <a:cs typeface="Courier"/>
              </a:rPr>
              <a:t>rtnvalue</a:t>
            </a:r>
            <a:r>
              <a:rPr lang="en-US" dirty="0">
                <a:latin typeface="Courier"/>
                <a:cs typeface="Courier"/>
              </a:rPr>
              <a:t>=S[SP-1];</a:t>
            </a:r>
          </a:p>
          <a:p>
            <a:r>
              <a:rPr lang="en-US" dirty="0">
                <a:latin typeface="Courier"/>
                <a:cs typeface="Courier"/>
              </a:rPr>
              <a:t>SP = SP-1;</a:t>
            </a:r>
          </a:p>
        </p:txBody>
      </p:sp>
    </p:spTree>
    <p:extLst>
      <p:ext uri="{BB962C8B-B14F-4D97-AF65-F5344CB8AC3E}">
        <p14:creationId xmlns:p14="http://schemas.microsoft.com/office/powerpoint/2010/main" val="7223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Problems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11963401" cy="4114800"/>
          </a:xfrm>
        </p:spPr>
        <p:txBody>
          <a:bodyPr/>
          <a:lstStyle/>
          <a:p>
            <a:pPr lvl="1"/>
            <a:r>
              <a:rPr lang="en-US" dirty="0"/>
              <a:t>How does Push 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SP=0? </a:t>
            </a:r>
            <a:r>
              <a:rPr lang="en-US" dirty="0" smtClean="0"/>
              <a:t>	Adds to first position of array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SP=N-1? </a:t>
            </a:r>
            <a:r>
              <a:rPr lang="en-US" dirty="0" smtClean="0"/>
              <a:t>	Adds to last position of array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SP=N? </a:t>
            </a:r>
            <a:r>
              <a:rPr lang="en-US" dirty="0" smtClean="0"/>
              <a:t>	Error; no more room in array</a:t>
            </a:r>
            <a:endParaRPr lang="en-US" dirty="0"/>
          </a:p>
          <a:p>
            <a:pPr lvl="1"/>
            <a:r>
              <a:rPr lang="en-US" dirty="0"/>
              <a:t>How does Pop 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SP=0? </a:t>
            </a:r>
            <a:r>
              <a:rPr lang="en-US" dirty="0" smtClean="0"/>
              <a:t>	Error; no more entries in array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SP=N-1? </a:t>
            </a:r>
            <a:r>
              <a:rPr lang="en-US" dirty="0" smtClean="0"/>
              <a:t>	</a:t>
            </a:r>
            <a:r>
              <a:rPr lang="en-US" dirty="0" smtClean="0"/>
              <a:t>Removes </a:t>
            </a:r>
            <a:r>
              <a:rPr lang="en-US" smtClean="0"/>
              <a:t>from next to last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SP=N</a:t>
            </a:r>
            <a:r>
              <a:rPr lang="en-US" dirty="0" smtClean="0"/>
              <a:t>?	</a:t>
            </a:r>
            <a:r>
              <a:rPr lang="en-US" dirty="0" smtClean="0"/>
              <a:t>Removes </a:t>
            </a:r>
            <a:r>
              <a:rPr lang="en-US" dirty="0"/>
              <a:t>from last array position</a:t>
            </a:r>
            <a:endParaRPr lang="en-US" dirty="0"/>
          </a:p>
          <a:p>
            <a:r>
              <a:rPr lang="en-US" dirty="0" smtClean="0"/>
              <a:t>For queue operations Add and Remove: Consider “edge cases”, array usage (naïve implementation involves a lot of copying)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A045E-B340-7743-B73A-B6B777D66DE3}"/>
              </a:ext>
            </a:extLst>
          </p:cNvPr>
          <p:cNvSpPr txBox="1"/>
          <p:nvPr/>
        </p:nvSpPr>
        <p:spPr>
          <a:xfrm>
            <a:off x="8949663" y="431661"/>
            <a:ext cx="331853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Initialization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SP=0;</a:t>
            </a:r>
          </a:p>
          <a:p>
            <a:endParaRPr lang="en-US" sz="2000" b="1" dirty="0"/>
          </a:p>
          <a:p>
            <a:r>
              <a:rPr lang="en-US" sz="2000" b="1" dirty="0"/>
              <a:t>Push(</a:t>
            </a:r>
            <a:r>
              <a:rPr lang="en-US" sz="2000" b="1" dirty="0">
                <a:latin typeface="Courier" pitchFamily="2" charset="0"/>
              </a:rPr>
              <a:t>Data</a:t>
            </a:r>
            <a:r>
              <a:rPr lang="en-US" sz="2000" b="1" dirty="0"/>
              <a:t>)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(SP&gt;=N) error;</a:t>
            </a:r>
          </a:p>
          <a:p>
            <a:r>
              <a:rPr lang="en-US" dirty="0">
                <a:latin typeface="Courier"/>
                <a:cs typeface="Courier"/>
              </a:rPr>
              <a:t>S[SP]=Data;</a:t>
            </a:r>
          </a:p>
          <a:p>
            <a:r>
              <a:rPr lang="en-US" dirty="0">
                <a:latin typeface="Courier"/>
                <a:cs typeface="Courier"/>
              </a:rPr>
              <a:t>SP = SP+1;</a:t>
            </a:r>
          </a:p>
          <a:p>
            <a:endParaRPr lang="en-US" sz="2000" b="1" dirty="0"/>
          </a:p>
          <a:p>
            <a:r>
              <a:rPr lang="en-US" sz="2000" b="1" dirty="0"/>
              <a:t>Pop</a:t>
            </a:r>
            <a:endParaRPr lang="en-US" b="1" dirty="0"/>
          </a:p>
          <a:p>
            <a:r>
              <a:rPr lang="en-US" dirty="0">
                <a:latin typeface="Courier"/>
                <a:cs typeface="Courier"/>
              </a:rPr>
              <a:t>if (SP&lt;1) error;</a:t>
            </a:r>
          </a:p>
          <a:p>
            <a:r>
              <a:rPr lang="en-US" dirty="0" err="1">
                <a:latin typeface="Courier"/>
                <a:cs typeface="Courier"/>
              </a:rPr>
              <a:t>rtnvalue</a:t>
            </a:r>
            <a:r>
              <a:rPr lang="en-US" dirty="0">
                <a:latin typeface="Courier"/>
                <a:cs typeface="Courier"/>
              </a:rPr>
              <a:t>=S[SP-1];</a:t>
            </a:r>
          </a:p>
          <a:p>
            <a:r>
              <a:rPr lang="en-US" dirty="0">
                <a:latin typeface="Courier"/>
                <a:cs typeface="Courier"/>
              </a:rPr>
              <a:t>SP = SP-1;</a:t>
            </a:r>
          </a:p>
        </p:txBody>
      </p:sp>
    </p:spTree>
    <p:extLst>
      <p:ext uri="{BB962C8B-B14F-4D97-AF65-F5344CB8AC3E}">
        <p14:creationId xmlns:p14="http://schemas.microsoft.com/office/powerpoint/2010/main" val="17346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2296</Words>
  <Application>Microsoft Office PowerPoint</Application>
  <PresentationFormat>Widescreen</PresentationFormat>
  <Paragraphs>554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ＭＳ Ｐゴシック</vt:lpstr>
      <vt:lpstr>Arial</vt:lpstr>
      <vt:lpstr>Courier</vt:lpstr>
      <vt:lpstr>Blank Presentation</vt:lpstr>
      <vt:lpstr>Stacks and Queues  Part 1: Array Implementation</vt:lpstr>
      <vt:lpstr>A Motivating Example</vt:lpstr>
      <vt:lpstr>Lists</vt:lpstr>
      <vt:lpstr>Types of Lists</vt:lpstr>
      <vt:lpstr>Abstraction vs. Implementation</vt:lpstr>
      <vt:lpstr>Stacks: Array Implementation</vt:lpstr>
      <vt:lpstr>Problems to try</vt:lpstr>
      <vt:lpstr>Problems to try</vt:lpstr>
      <vt:lpstr>Problems to try</vt:lpstr>
      <vt:lpstr>FIFO Queue: First Implementation</vt:lpstr>
      <vt:lpstr>FIFO Queue: Circular Array Implementation</vt:lpstr>
      <vt:lpstr>Pros and Cons of Array Implementation</vt:lpstr>
      <vt:lpstr>Pros and Cons of Array Implementation</vt:lpstr>
      <vt:lpstr>PowerPoint Presentation</vt:lpstr>
      <vt:lpstr>Stacks and Queues Part 2: Linked List Implementation</vt:lpstr>
      <vt:lpstr>Linked List Implementation</vt:lpstr>
      <vt:lpstr>Linked List Implementation of Stack</vt:lpstr>
      <vt:lpstr>FIFO Queue: Linked List Implementation</vt:lpstr>
      <vt:lpstr>Doubly Linked List</vt:lpstr>
      <vt:lpstr>Dequeue (pronounced “deck”)</vt:lpstr>
      <vt:lpstr>Dequeue</vt:lpstr>
      <vt:lpstr>Dequeue</vt:lpstr>
      <vt:lpstr>Dequeue Considerations</vt:lpstr>
      <vt:lpstr>Priority Queue</vt:lpstr>
      <vt:lpstr>A Coding Trick</vt:lpstr>
      <vt:lpstr>Summary: List Data Structures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271</cp:revision>
  <cp:lastPrinted>2009-01-07T14:36:48Z</cp:lastPrinted>
  <dcterms:created xsi:type="dcterms:W3CDTF">2010-01-13T20:51:38Z</dcterms:created>
  <dcterms:modified xsi:type="dcterms:W3CDTF">2020-08-20T13:42:28Z</dcterms:modified>
</cp:coreProperties>
</file>