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404" r:id="rId2"/>
    <p:sldId id="482" r:id="rId3"/>
    <p:sldId id="688" r:id="rId4"/>
    <p:sldId id="380" r:id="rId5"/>
    <p:sldId id="407" r:id="rId6"/>
    <p:sldId id="690" r:id="rId7"/>
    <p:sldId id="691" r:id="rId8"/>
    <p:sldId id="435" r:id="rId9"/>
    <p:sldId id="436" r:id="rId10"/>
    <p:sldId id="461" r:id="rId11"/>
    <p:sldId id="689" r:id="rId12"/>
    <p:sldId id="480" r:id="rId13"/>
    <p:sldId id="702" r:id="rId14"/>
    <p:sldId id="703" r:id="rId15"/>
    <p:sldId id="497" r:id="rId16"/>
    <p:sldId id="438" r:id="rId17"/>
    <p:sldId id="692" r:id="rId18"/>
    <p:sldId id="693" r:id="rId19"/>
    <p:sldId id="444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40" r:id="rId28"/>
    <p:sldId id="411" r:id="rId29"/>
    <p:sldId id="412" r:id="rId30"/>
    <p:sldId id="469" r:id="rId31"/>
    <p:sldId id="470" r:id="rId32"/>
    <p:sldId id="471" r:id="rId33"/>
    <p:sldId id="472" r:id="rId34"/>
    <p:sldId id="473" r:id="rId35"/>
    <p:sldId id="474" r:id="rId36"/>
    <p:sldId id="498" r:id="rId37"/>
    <p:sldId id="695" r:id="rId38"/>
    <p:sldId id="699" r:id="rId39"/>
    <p:sldId id="700" r:id="rId40"/>
    <p:sldId id="704" r:id="rId41"/>
    <p:sldId id="705" r:id="rId42"/>
    <p:sldId id="694" r:id="rId43"/>
    <p:sldId id="476" r:id="rId44"/>
    <p:sldId id="477" r:id="rId45"/>
    <p:sldId id="451" r:id="rId46"/>
    <p:sldId id="452" r:id="rId47"/>
    <p:sldId id="494" r:id="rId48"/>
    <p:sldId id="485" r:id="rId49"/>
    <p:sldId id="443" r:id="rId5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FF00"/>
    <a:srgbClr val="FEF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5291" autoAdjust="0"/>
  </p:normalViewPr>
  <p:slideViewPr>
    <p:cSldViewPr snapToObjects="1">
      <p:cViewPr varScale="1">
        <p:scale>
          <a:sx n="62" d="100"/>
          <a:sy n="62" d="100"/>
        </p:scale>
        <p:origin x="62" y="26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EF61D8-71D6-B240-B7F9-9386A6B22C01}" type="datetime1">
              <a:rPr lang="en-US" altLang="en-US"/>
              <a:pPr/>
              <a:t>8/23/2020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C54979-8120-A143-9F7F-F50BFF45FE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931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41:35.741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704 27 464 0,'-2'-7'192'0,"9"5"10"15,-5-11-129-15,0 8-6 16,3 21-31-16,-1-21-13 15,-4 16-1-15,-7 1-7 16,7-10 3-16,-6 7-7 16,-3 20 3-16,0-24-3 15,-3 8 9-15,-10 25-4 16,-3-4 5-16,-4 8-6 16,-9 26 1-16,-5 10-10 15,3-10 2-15,-7 10-7 16,4-15 3-16,3 6-4 0,8 1 4 15,-6-3-8-15,11 3 6 16,-6 4-5-16,6-27 4 16,-2 11-2-16,11-4 5 15,-2-25-6-15,4-6 7 16,7 22-7-16,0-21 3 0,2-8-3 16,5 13 5-1,-3 0-7-15,3-6 5 0,-5-8-4 16,5 17 4-16,-7-1-7 15,0-2 6-15,0 12-4 16,-4 4 6-16,2-16-6 16,-1 0 5-16,8-4-8 15,2-21 3-15,8-8-12 16,3-1-1-16,7-15-43 16,-3-11 70-16,1-5-254 15,-7 2 73-15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44:29.06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37 24 517 0,'-9'4'219'0,"2"1"18"15,0-10-141-15,3 3-9 16,-3 0-43-16,3-7 8 15,4 0-19-15,4 7 10 0,-2-3-15 16,12 7 9-16,4 3-17 16,13 8 8-16,1-2-16 15,15 12 9-15,-5-1-13 16,10 10 8-16,-12-12-11 16,12 7 6-16,-5-7-8 15,5 11 6-15,-5-1-5 16,-2 10 7-16,-12 5-7 0,3 6 7 15,-9-10-8-15,2-10 4 16,1-8-8-16,-1 4 6 16,-5 0-8-16,8 6 8 15,-8 1-8-15,3-3 7 16,-6-11-8-16,-1-11 9 16,-11-18-9-16,-3 5 9 15,-3 4-8-15,-1 4 10 16,-2 10-8-16,2 11 6 15,0-5-6-15,-2 4 5 16,3-8-8-16,3-2 7 16,-1-1-6-16,-1 3 6 15,1-10-7-15,-1-1 8 16,-4-7-10-16,-2-12 9 16,-5 1-7-16,1-1 7 15,-1 10-6-15,-2 2 9 0,0-1-9 16,0 8 8-1,0-3-9-15,5-4 8 0,-3 2-7 16,2 0 7-16,5 2-9 16,3 0 9-16,-8-2-7 15,3 3 7-15,-3-3-7 16,-1-7 6-16,-3 7-6 0,0 0 7 16,-5 0-9-16,1 9 9 15,-1-2-8-15,1 6 9 16,-1-2-9-16,5-2 8 15,3-4-8-15,1-1 9 16,5-6-10-16,2 2 8 16,1 2-8-16,6-2 9 15,-5 7-8-15,10 6 7 16,4 3-6-16,11 2 6 16,-2 9-6-16,13-2 8 15,3 2-8-15,-3-3 8 16,-2-1-7-16,3-17 6 15,-12-1-7-15,-7-12 6 16,1-2-7-16,-8 2 7 16,-6 3-7-16,-2-14 6 15,-9-2-4-15,-7-9 7 0,-5-12-7 16,-1-1 10-16,3 6-9 16,3-5 6-16,7 10-8 15,7-7 9-15,-3 0-10 16,-2-16 8-16,-2 11-7 15,-1 12-10-15,-6 4-27 16,-4-2-39-16,-3 26-235 16,-11 6-6-16,-6-3-102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44:29.85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327 315 156 0,'9'15'223'16,"0"1"-45"-16,0 9 21 16,-2-3-79-16,0-2-7 15,-5-4-53-15,0 2 7 16,-2-7-26-16,-4-11 8 15,1 0-21-15,-6-11 8 16,-4-5-16-16,-5-2 7 16,-2 9-13-16,-5-2 7 15,3 0-13-15,-5 0 5 16,2-5-11-16,0-13 8 16,1 6-12-16,-1-6 9 15,0 11-9-15,1-4 9 16,3 8-10-16,3-8 11 0,3 2-10 15,4-5 10-15,2 5-9 16,4 0 12-16,1 8-8 16,6 15 12-16,9 6-7 15,5 9 6-15,4 2-8 16,11 0 8-16,1-7-10 16,4 3 9-16,-7-11-9 0,7-1 8 15,-7-2-10-15,2-8 8 16,-10-10-9-16,10 3 9 15,-4-5-10-15,2-3 8 16,-2 1-8-16,4 0 7 16,-6-2-7-16,-5 1 6 15,-9-3-5-15,1 12-2 16,-3 8-29-16,-5-5-43 16,-2 5-240-16,-8 13 41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44:32.24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74-3 196 0,'-13'-3'238'0,"-3"3"-42"16,3 0-32-16,4 9-21 16,-3-11-64-16,10 4-16 15,-5 10-22-15,7 8-10 16,0 9-11-16,5 18-5 15,-5 5-8-15,7 13-4 16,2-7 1-16,-3 5-2 16,3-25 2-16,5 0-3 15,-1-27 4-15,12-6-3 16,0-21 2-16,8-4-1 16,5-5 4-16,3 3-1 15,-8 4 3-15,10 9 3 16,-14 18 3-16,-4 4 6 15,-3 14 3-15,-6 2 2 16,-9 14-2-16,-3 9-1 16,-6-16-9-16,-5 13-3 15,0 0-5-15,-13-11-4 0,-7-15-3 16,0 19-23-16,-6-21-13 16,-3 1-38-16,2-13-84 15,-4-16-124-15,-2-15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44:32.616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-2 583 641 0,'2'-7'217'0,"5"0"37"15,6-15-177-15,12-10-2 16,2-6-30-16,11-2-4 16,4-5-11-16,8-2-5 15,-3 6-10-15,0 3-1 16,-9-7-6-16,3 14-2 0,-10 2-2 15,-4-5 0-15,-5 9-3 16,-2 10 1-16,-4-8 0 16,2 5-1-16,-13 9-1 15,-1-11-1-15,1 11 0 16,-10 11-21-16,1-6-12 16,-1 2 58-16,1 4-315 15,-8-9 112-15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44:34.039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0 1317 367 0,'18'-18'263'0,"11"-20"-27"0,14-13-83 16,22-39-21-16,4 7-65 16,19-36-8-16,-1 5-21 15,5-17-5-15,-13 22-11 16,-1-22-1-16,-17 26-8 0,-5 6-2 16,-13 32-3-1,-10 18-1-15,-12 1-4 0,-1 24 2 16,-16 15-7-16,-6-5-28 15,-2-4-19-15,-8 16-239 16,6 7 45-16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44:3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348 44 203 0,'6'-11'249'0,"-3"9"-37"16,-1-3-49-16,0-4 9 15,3-2-82-15,-5 13-8 16,2-10-33-16,-4 10 8 16,-5 0-22-16,-7 0 3 15,1-2-15-15,-7 16 4 16,2 13-17-16,-5 18 4 16,3 21-11-16,-5 19 3 15,1 1-8-15,-3 21 7 16,0-8-8-16,0 9 8 15,0 0-7-15,5 9 6 16,2-27-6-16,2 7 5 16,4-23-9-16,7-15 7 15,-2-23-5-15,5-18 5 16,6-22-10-16,0-12-4 16,1-1-14-16,1-21-18 0,-2 0-27 15,-6-23-208-15,-1-10 52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44:35.54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8 1 186 0,'-2'3'203'0,"-3"-6"-14"16,5 3-36-16,0-2 5 16,0 4-55-16,2-2-9 0,3 5-36 15,-5 2 4-15,0 13-24 16,2 25 4-16,3 15-21 16,6 30 2-16,7 7-16 15,9 19 3-15,4-6-11 16,7-13 10-16,0-30-5 15,5-20 7-15,-3-34-6 16,-6-39 9-16,0-10-11 0,-7-11 5 16,-5-5-7-16,-6-6 7 15,2 17-7-15,-12-1 7 16,-3 8-8-16,-10 5 6 16,-6 20-4-16,-3 16 4 15,-2 13-6-15,2 13 7 16,5 3-1-16,2 0-28 15,2-4-21-15,-4-21-243 16,11-22 44-16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0:48.312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1903 134 276 0,'4'-18'159'15,"-1"11"-1"-15,-1-11-63 16,-2 2-13-16,0-8-25 0,0 12-1 16,-11-1 39 15,6 6-1-31,1 0-53 0,-26-2 2 16,1 3-9-16,-11 21-7 15,-9 6-9-15,-1 26-4 16,-6 7-4-16,-22 22-6 15,-5 9 1-15,-21 23-3 16,3 11 0-16,-24 33 4 16,4 5 5-16,-23 25 1 15,10-9 5-15,-15 20 3 16,22-25-4-16,-4-16 3 16,35-17-2-16,8-7-1 15,28-43-2-15,8-24-1 16,28-19-4-16,3-21-1 15,10-24-7-15,13-6-11 0,10 3-8 16,8-8-31 0,5-13 19-16,8-29-260 0,-22-31 76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0:49.999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2389 3051 815 0,'-6'-22'199'0,"-8"8"67"16,-6-19-232-16,-7 6-12 15,-6-5-3-15,-17 3-1 16,-6-16 13-16,-20-8 20 15,-7-6 11-15,-14-17 12 16,3-7 2-16,-20-34-7 16,10 19-18-16,-14-46-10 15,5-2-12-15,-8-31-10 16,20 24-2-16,-6-49-8 0,51 84 1 31,-1-1-6-31,-57-121-7 0,24 38 6 16,-4-9-4-16,13 47 2 15,21 74 2-15,13 23 5 16,-14 9-6-16,9 11 4 16,-4 20-7-16,7 2 1 0,2 7-9 15,13 14-4-15,3-1-36 16,8-6-7-16,1 0-35 16,6 4-18-16,-8-36-45 15,3 14-186-15,1-16 45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0:50.592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79 670 487 0,'-4'15'126'0,"-1"8"36"16,8-19-138-16,-1 12-2 15,-4-25 0-15,2 13 8 16,0-17 11-16,0 9 9 16,-3-17 2-16,-1 6 4 15,0-21-3-15,-8-5-3 16,1 8-6-16,-7-14-7 15,7-10-5-15,2 4-7 16,9 3-2-16,7-19-2 16,11 6 4-16,6 16 2 15,5-3 1-15,10 8-6 16,-8 1-3-16,9 26-7 16,-4-8-5-16,5 23-5 15,-1 3 3-15,16 19-6 0,-7-13 6 16,12 16-6-16,-7-10 4 15,6 6-4-15,-12-17 3 16,8 5-7-16,-9-7 0 16,9-8-22-16,-7-3-2 15,10 11-30-15,-15-4-16 16,6 8-221-16,-19 3 61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42:07.754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1171 69 639 0,'0'-6'191'0,"-4"1"38"15,-1-2-191-15,-8-4-16 16,-3-2-29-16,-9 8-3 16,-8-1-6-16,-17-3 13 15,3 6 1-15,-16 3 14 16,3 0-2-16,-12 7 4 15,7 11-7-15,0 7 12 16,0-7-10-16,0 13 4 16,13 5-5-16,-6-11 0 15,6 4-11-15,12 20 7 16,11-17-5-16,-3-1 4 16,23-6-5-16,0-14 4 0,0-4-7 15,5 8 6-15,2-6-4 16,-3 23 10-16,1-8-7 15,-1 6 9-15,1 5-8 16,2 8 7-16,-1-9-6 16,1 4 10-16,2-18-6 15,2-15 8-15,3-5-5 16,8-7 4-16,5-4-7 0,18-5 2 16,4-7-8-16,19-8 4 15,-1 4-8-15,16-4 2 16,-2 4-5-16,11 22 7 15,-16 3-7-15,7 7 9 16,-18 26-7-16,-6 16 9 16,-23-7-1-16,-21 21 9 15,-24 0-6-15,-38 10-2 16,-24-3-7-16,-33 26-9 16,-10-2-18-16,-32 18-18 15,21-23-12-15,-10-1-191 16,25-37 46-16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0:51.92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3675 4902 486 0,'9'41'161'0,"4"-10"36"0,-8 3-135 16,-3-43 5-16,3 13-17 16,-8-35 11-16,-3 22-13 15,-3-36 8-15,-9 14-18 16,-9-37 5-16,-2 14-16 16,-7-31 11-16,-11 7-11 0,-7-35 6 15,2 17-9 1,-20-30 5-16,3 14-14 15,-10-25 2-15,3 12-10 0,-12-19 3 16,12 16-10-16,-11-22 7 16,15 35-6-16,-2-10 7 15,16 26-3-15,-3-18 6 16,12 21-5-16,-7-30 6 16,2 12-7-16,-16-27 3 15,1 13-2-15,-12-2 4 16,5 11-4-16,-12-2 3 15,10 20-4-15,-8 0 7 16,10 2-5-16,-11-4 6 16,8 11-5-16,-4-18 4 15,4 20-8-15,-15-29 3 16,5 14-8-16,-19-16 7 0,5 8-7 16,-10-12 6-16,15 33-9 15,-3-16 9-15,27 34-5 16,-11-4 6-16,22 26-2 15,-2-11 9-15,9 16-7 16,-5 4 2-16,14 12-3 16,-7 0-2-16,14 10-7 15,-1 17 6-15,12-12-5 16,4 23 1-16,3-18-4 0,4 27 4 16,0-14-7-1,2 9 4-15,1-7-4 0,3-6 3 16,1-2-16-16,5-5-25 15,1-9-19-15,-2-16-36 16,-4 14-228-16,-7-23 58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0:52.47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36 331 393 0,'-2'-20'278'16,"4"20"-57"-16,-2-2-36 15,3 17-168-15,-1-10-18 16,0 24 7-16,-2-22-9 0,-2 20 11 16,0-14-1-16,2 5 15 15,0-11-1-15,2 8 12 16,0-10-7-16,7 6 8 16,2-9-17-16,7 14 4 15,0-14-11-15,0 3 5 16,-4-16-12-16,-5-5 8 15,-7-11-9-15,-7 5 8 16,-4-3-5-16,-4 0 13 16,-1 10-2-16,-8-10 12 15,-3-9-7-15,5-6 6 16,2 8-12-16,5-15 4 16,10 9-12-16,12-4 6 15,3 17-8-15,12-11 7 16,1 23-7-16,9-3 5 15,4 25-7-15,9-7 6 0,-2 27-7 16,11-9 5-16,-5 19-2 16,3-24 1-16,-4 14-15 15,1-20-25-15,-8-9-20 16,2-33-34-16,-5 6-226 16,5-34 56-16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0:53.946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763 355 590 0,'0'14'166'0,"6"-3"40"15,3-2-166-15,7-23-22 16,2 21-15-16,-2-18 7 16,-3 9-5-16,-4-16 18 15,-2 9 0-15,-12-25 13 16,-1 14-1-16,-10-3 8 16,-2-6-18-16,-11 0 3 15,0 0-15-15,-9 0 2 16,4-9-12-16,-6 15 3 15,1-6-9-15,-1 11 7 16,4-9-3-16,-13 20 8 0,2-2-3 16,-5 14 8-16,0 6-8 15,-6 9 7-15,7 3-8 16,-3 8 4-16,11 3-8 16,-2 2 7-16,16 15-11 15,2-1 8-15,14 1-6 0,-1-6 9 16,21 9-7-16,-3-11 5 15,10-5-4-15,2 9 4 16,2-13-9-16,2 1 8 16,-2-10-5-16,6 4 3 15,-1-29-3-15,6 16 5 16,-2-38-7-16,7 10 7 16,-3-26-6-16,12 13 6 15,4-22 5 1,-9-2-4-16,-2 6 5 15,-9-4 0-15,-12 9 8 16,-10 9-6-16,2 31 9 16,-3-24-2-16,3 42 0 15,-9-25-10-15,8 23 3 16,-1-2-9-16,4 13 0 16,-3-9-4-16,6 5 4 0,1 0-3 15,-4-18 3-15,5 11-5 16,-5-23 6-16,4 18-3 15,-13-21 3-15,7 14-2 16,-12-19 6-16,14 15-5 16,-11-20 4-16,9 16-4 15,-5 4 3-15,9 0-5 16,-9 16 6-16,3-4-7 16,8 33 5-16,5 9-6 0,0 43 2 15,9 11-3-15,7 42 1 16,-7-6-2-16,6 7 6 15,-3-23-5-15,-1-5-20 16,-7-24-18-16,3-25-34 16,-12-26-25-16,5-21-229 15,-4-38 57-15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1:31.854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103 1642 389 0,'-20'27'322'0,"6"-7"-57"15,-6 14 1-15,2-12-166 16,5 1 12-16,6-5-19 16,-2-3 15-16,7-12-19 15,9-17 4-15,2-13-25 16,4-31-13-16,7-9-19 0,14-45-11 16,4 2-15-16,18-29-4 15,-2 4-2-15,20-24-1 16,-9 33-1-16,11-24 3 15,-6 31-3-15,8-11 0 16,-17 42-1-16,-1-15 3 16,-21 22-3-16,-12 9-11 15,-23 37-12-15,-17 1-38 16,-14 14-37-16,-7 29-51 16,-2-23-253-16,-16-6 48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1:32.71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487 545 408 0,'7'9'180'16,"-5"-9"5"-16,-2 2-75 16,-4-6-47-16,4-3 2 15,-2 0-13-15,2-13 9 16,-3 2-19-16,8-13 10 0,2 4-12 15,-5-22 2-15,-2 8-14 16,-2-1 1-16,-3-10-16 16,-15-2 1-16,0 16-4 15,-14-14 13-15,0 12-5 16,-15 4 13-16,6 9-2 16,-6 18 1-16,4 7-12 15,-2 22 3-15,9 7-14 0,-2 20 8 16,8-18-3-16,10 34 6 15,8-40-2-15,8 26 7 16,8-22-10-16,7 2 7 16,2-13-5-16,11-5 1 15,1-2-7-15,8-18 2 16,1 0-7-16,4-16 1 16,-3-8-3-16,-6-10 3 15,-7 9-3-15,-2-4 4 16,-4 18-4-16,1 11 1 15,-1 2 0-15,6 19 4 16,-4-1-6-16,4 0 9 16,-2 2-4-16,7 1 2 15,-3 6-4-15,0 7 5 0,1 9-1 16,-3 24 9 0,-6-3-3-16,1 5 4 0,-1 10-5 15,-1 11-3-15,-4-7-9 16,2 25 3-16,-6-9-3 15,4 5 4-15,-5-23-4 16,8-14-1-16,-6-19-11 16,10-10-30-16,-5-17-22 0,5-19-53 15,-5-26 81 1,0-32-336-16,-8-27 115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1:34.614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1227 21 636 0,'18'-15'262'0,"-16"8"31"15,-4 14-134-15,-7 4-43 16,-18 20-3-16,-11 10-20 15,-16 24-5-15,-9 9-22 0,-22 40 0 16,4-2-19-16,-9 25-2 16,7-11-14-16,-4 13-5 15,15-29-12-15,-15 9 2 16,17-16-12 0,-6-4 5-16,15-16-6 0,-2 2 7 15,23-15-6-15,-5-10 1 16,16-8-4-16,0-21 3 15,9-13-5-15,2-18 3 16,6-7-4-16,6 3-2 16,1 8-6-16,7-1-6 15,1 3-11-15,-1-24-24 16,7 7-21-16,9-5-58 16,-9-24-20-16,18-16-247 15,-3 11 42-15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1:35.43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260 248 574 0,'-2'11'244'0,"4"7"26"0,-2-12-152 16,-2-1-2-16,4-1-39 16,9-10-2-16,-2-12-18 15,2-14 1-15,16-8-11 0,7-3 3 16,2 5-11-16,9 0 1 16,2 9-8-16,-7 9 2 15,-8 2-12-15,-8 7 0 16,-6 15-7-16,-7 14-2 15,-6 16-8-15,-7 17 2 16,-12 17-4-16,-6 12 1 16,-7 3-3-16,-11 11 3 15,2-13-3-15,-4 7 6 16,4-19-2-16,0 1 8 16,9-19-2-16,0-1 6 15,11-21-5-15,10-11 10 16,-1-16-8-16,5-9 2 15,8-2-5-15,19-4 0 16,2 0-9-16,13-5 0 16,3 0-1-16,2 9 2 15,-9 2-3-15,-3 18 2 0,-12 3-3 16,-6 15-2-16,-17 0-1 16,-5 20 2-16,-15-8 0 15,-7 24 5-15,-14-7 1 16,-15-4 2-16,-3-11-1 15,-6-5-9-15,6-9-14 16,3-2-42-16,15-23-35 0,-4 3-58 16,20-23-257-16,-15-35 49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1:36.75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0 1319 426 0,'-2'0'196'16,"4"-2"14"-16,-2-11-77 15,4-3-44-15,1-9 9 16,4 1-32-16,2-12 4 16,-2 0-21-16,9-7 6 15,-2-4-16-15,2-16 7 16,4-2-10-16,5 11 5 15,0-11-12-15,7 9 3 16,-1 7-9-16,8-3-2 16,-3-6-4-16,4 6 5 0,-3-1-6 15,10 8 2-15,-4 4 0 16,9 1 2-16,-3 11-5 16,8 2 2-16,-8 7-5 15,7-7 2-15,-1 11-6 16,5-4 5-16,1-5-3 15,13 7 5-15,-8-4-3 16,17-5 5-16,-2 9-7 0,0-11 3 16,-7 0-4-16,7 11 4 15,-18-5-4-15,7-4 4 16,-7 25-4-16,0 7 1 16,-11-10-2-16,7 23 1 15,-7 0-6-15,-1-11 4 16,-1 4-3-16,0 0 0 15,-10 0-4-15,-6 1 4 16,-7-6-5-16,-2 1 4 16,-16-3-5-16,3-15 0 15,-5 13-11-15,-5 1-24 16,-4-17-29-16,3 5-63 16,-6 3 241-16,-12-26-506 15,-3-13 213-15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2:03.062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7 1909 476 0,'-2'0'240'0,"0"2"7"15,2-6-113-15,-2 8-15 16,-1-8-36-16,3-5-5 16,3 0-11-16,-1-14-1 15,0 5-7-15,5-20-4 16,2 14-9-16,-2-35-7 16,6 14-8-16,10-33-8 15,1-10-2-15,8-30-7 16,1-1-1-16,14-32-5 15,-6 6 2-15,4 12-2 16,2 10 2-16,0-1 2 16,-11 26 5-16,0 10-4 15,-3-4-2-15,-1 11 4 16,-8 30-3-16,-1-7-2 16,-1 17 1-16,-8 14-2 15,-5 5-1-15,0-3-9 0,-7 18 4 16,-7-4-3-16,1 9 2 15,-5 11-33-15,-2 7-22 16,-5 2-68-16,-2 2-23 16,2 4-250-16,-4-10 38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2:04.05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479 379 348 0,'0'9'241'0,"-2"-4"-16"16,4 1-76-16,0-3-16 16,0-1-49-16,1-4-12 15,1-5-15-15,-4-2-6 16,-4-14-10-16,6 1-4 16,-7-9-5-16,-3-3-8 15,1-2-4-15,-7 0-8 16,-1 7-1-16,-10-5-7 15,2 12 2-15,-8-5-5 16,0 7 6-16,-10 6-7 16,8 8 5-16,-10 3-5 15,9 19 4-15,-6 11-6 0,6-2 5 16,5 15-6-16,2-4 5 16,3-2-5-16,12 4 5 15,-1-2-5-15,15-3 5 16,3 5-4-16,8-2 5 15,3-7-5-15,6-6 5 16,5-16-6-16,0-12 5 0,4-11-5 16,1-20 4-16,2-8-2 15,-8-1 4-15,13-7-3 16,-10 5 4-16,4-2 0 16,-1 11 7-16,-1-1 4 15,-13 6 8-15,0 1 4 16,-7 12 8-16,5 9 2 15,-7 13 0-15,0 14-3 16,0 11 1-16,-2 11-9 16,-7-2-4-16,6 9-8 15,-3 6 2-15,1 12-9 16,3 9 0-16,2 15-5 16,-2-1 4-16,2 8-7 15,-3-20 3-15,1 0-2 0,-2-16 2 16,-3-17-11-1,-2-17-7-15,6 1-52 0,-3-14-28 16,-1-9 241-16,5-17-523 16,2-35 238-16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42:50.81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34 1311 613 0,'-11'15'196'0,"-3"-6"45"16,5 0-176-16,9 9-5 15,7-20-31-15,0 11-3 16,4-7-19-16,0-6 4 16,-2-8-4-16,-2-1 11 15,2-1 0-15,2-8 9 16,7-3-9-16,2-6 1 16,2-5-4-16,10-13-2 15,-7-10-11-15,4-8 6 16,-5 2-7-16,6-2 1 15,-6-7-4-15,5 4 6 16,-8-4-5-16,3 9 2 16,-8-5-2-16,-7 17 6 15,-5 1-5-15,-8 16 9 16,-7-9 1-16,-9 12 5 0,-5-14-6 16,-9 17 7-16,5-3-11 15,-5 17 4-15,10-2-5 16,-3 14 1-16,9-14-5 15,-7-3 8-15,7 1-4 16,3 5-2-16,3-1-1 16,-1 2-2-16,11 8-2 15,-3-1 1-15,3 2 0 16,0 1 3-16,-3-3-1 0,7 7-1 16,-4-4-2-16,0 4 1 15,4-7-3-15,0 9-1 16,-2-11-9-16,5 14-6 15,-5-16-10-15,-2 8-20 16,2 1-14-16,-5-7-124 16,-6 0-86-16,2 2-22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2:05.15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13 1436 596 0,'-5'-5'227'0,"1"-6"34"16,-1 7-155-16,7-17-9 16,5 4-27-16,4-22 1 15,7 4-11-15,3-31 2 16,-1-5-16-16,13-19 1 15,3 2-11-15,11-30-6 16,-2 14-12-16,20-8-2 16,-6 4-7-16,8-4-3 15,-9 23-3-15,7-6-1 16,-18 19-3-16,-2 9 2 16,-13 17-3-16,-5 21 0 15,-9 16-3-15,-5-3-24 0,-13 18-20 16,-2 7-37-16,-7-4-22 15,-7 6-241-15,-9 9 61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2:05.876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87 14 465 0,'0'-7'236'0,"0"-2"3"15,2 9-113-15,3 0-20 16,-5 9-44-16,2 11-9 16,-4 7-20-16,-3 7-6 15,1 8-12-15,-10 6-4 16,3 5-4-16,0 6 1 15,-3-3-3-15,1 11-1 16,8-9 1-16,-6 3-1 16,7-14 0-16,1-2 7 15,6-20 3-15,-6-10 6 16,8-10 2-16,-1-7 0 16,-1-7-5-16,3-5 1 15,6 1-6-15,8-1 1 16,0-4-1-16,11-6 0 15,1-5-5-15,8-1-2 16,-4 8-1-16,4-5-3 0,-1 9 0 16,-1 7 0-16,-14-5-1 15,8-4-7-15,-10 15-8 16,3 1-28-16,-12-3-14 16,5 3-45-16,-4 2-58 15,-7-16-146-15,-14 4 14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2:06.134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144 0 714 0,'-6'18'219'0,"-5"11"59"16,2 12-203-16,-5 42-5 16,-2-3-28-16,-6 28-7 15,2-2-22-15,6 3-5 16,-1-28-6-16,6 4 0 16,6-24-1-16,6 2-8 0,-8-16-11 15,12-13-47 1,-9-21-227-16,2-31 48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2:07.06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75 1487 501 0,'-3'-13'250'15,"-6"4"0"-15,5 0-88 16,2 13-73-16,-5-19-1 16,-2 8-21-16,0-18 5 15,-4-9-16-15,4-24-2 16,4-2-13-16,5-23-3 15,2 4-13-15,14-11-3 16,6 10-11-16,12-12-3 16,6 6-5-16,14-1-2 15,0 11-2-15,7 6 1 0,-5 18-1 16,9 3 2-16,-9-3-4 16,5-1 5-16,-5 8-3 15,2-5 3-15,-9 15-2 16,3 8 6-16,-9 4-2 0,-1-2 5 15,-10 3-1-15,-1 0 2 16,-6 4-1-16,-1 2 1 16,-3 5-3-16,1 6-1 15,-2 1 0-15,0 6 0 16,-6 2-3-16,4 1 0 16,-14-7-1-16,-2-3-3 15,-2-4 0-15,0 5-2 16,-6 2 0-16,6 6-11 15,-2-2-9-15,2 3-26 16,-3 1-13-16,3-6-38 16,-11-4-8-16,-2 4-233 15,-10-9 63-15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4:17.22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831 19 664 0,'-7'-7'210'0,"-4"12"53"15,4-3-190-15,-4-9 17 16,0-4-25-16,-3 16 13 16,1-8-13-16,-3-3 5 15,3 8-15-15,-5 16 4 16,0 2-18-16,-11 41 4 16,2 22-12-16,-23 29 1 0,6 22-15 15,-21 55 0 1,8 6-14-16,-14 25 1 0,12-23-6 15,-10-4 4-15,19-40-4 16,-1-21 4-16,15-33-5 16,5-27 4-16,13-25-6 15,2-34-26-15,5-40-35 16,2-33-42-16,9-21-276 0,-5-27 47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4:18.99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16 33 392 0,'-4'-9'233'0,"-1"4"-7"0,3 8-100 15,-3-15-11-15,8 1-49 16,-3 11-6-16,9 5-20 16,0-14 3-16,6 22-14 15,1-8 0-15,2 4-10 16,11 15 0-16,0-8-6 15,5 6-1-15,2 5-3 16,13 20 0-16,-6-4-2 0,4 18 3 16,-4-8-4-1,13 17 2-15,-14-25-4 0,5 11 2 16,-6-7-6-16,-1 10 4 16,-11-3-5-16,3 4 4 15,-5 10-2-15,2 11 6 16,-7-28-2-16,1 26 1 15,-8-12-1-15,-3-13 2 16,-8-5-5-16,1 8-1 16,-5-13 0-16,0 13 1 15,-5-1-2-15,3 6 0 16,-5-3 2-16,-6 4 2 16,6-14-4-16,-6 9 6 15,6-8-2-15,-2 3 2 16,4-5-5-16,1 1 4 15,2-9 1-15,-3 5 0 0,7-18-6 16,5-4 2-16,-9-14-2 16,6-3-13-16,-4-12-6 15,5 8-16-15,-10-9-9 16,5-4-17-16,0 15-4 16,-2-17-13-16,0 11-1 15,0-5-189-15,-3 9 57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4:20.31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105 8 362 0,'-9'0'223'0,"4"6"-8"16,-1-12-67-1,-8-3-42-15,7 15-24 0,-4-3-25 16,0-3-10-16,4 13-9 16,-2 25-6-16,-2-4-2 15,2 31-5-15,5 13-3 16,-1 28-4-16,14 6-4 16,9 27-7-16,11-4 1 15,12 8-6-15,1-33 4 16,12-7-4-16,2-22 4 0,2-29-6 15,-4-30 4-15,7-22-6 16,-10-24 6-16,3-42-1 16,-11-5 4-16,0-17-1 15,-19 12 4-15,-10-3-4 16,-17 30 3-16,-19 13-6 16,-14 18 4-16,-13 25-4 15,-1 18 3-15,-3 19-5 16,12 4 6-16,7 14-6 15,12-6 3-15,11 1-19 16,9-15-6-16,8-4-41 16,10-33 37-16,6-30-282 15,-4-26 83-15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4:21.15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-4 1477 660 0,'-2'18'227'15,"4"-2"46"-15,7-3-150 16,0-15-24-16,9-11 11 16,2-10-27-16,10-24 8 15,3 0-27-15,14-34-3 16,5-13-22-16,11-18-5 15,-5-7-15-15,9-31 1 16,-6 22-10-16,6-14 3 16,-8 26-6-16,6-3 1 15,-14 34-8-15,5 2 3 16,-15 33-4-16,-3 8 1 16,-11 19-1-16,0-1 2 15,-9 8-4-15,-7 5-4 16,-4 13-20-16,-3 9-50 0,-4 12-29 15,-11-1-281-15,0 3 38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54:21.99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349 243 699 0,'0'9'208'16,"-2"-2"53"-16,2-5-196 0,5-8 3 15,-3-6-20-15,-2-8 8 16,2-9-9-16,-9-11 2 16,1 2-16-16,-8-3 2 15,-1 5-12-15,-10 7 2 16,2 16-7-16,-10 13 1 15,6 15-4-15,-7 21 2 16,1 5-10-16,-1 12 4 16,12 10-5-16,-10 11 0 15,12-9-3-15,4 3 1 16,9-12-3-16,-1-9 6 16,12-11-5-16,12 4 7 15,-1-15-5-15,10-16 3 16,2-9-4-16,7-25 3 15,-3-24-9-15,9-12 7 16,-4 5-4-16,11-9 6 0,-6 16-5 16,-1 8 7-16,-6 19-6 15,-3 15 3-15,-6 14-6 16,2 2 6-16,-5 4-6 16,-1-1 5-16,-1-4-3 15,-2 8 9-15,-9 4-2 16,-3 3 10-16,-3 1-4 0,1 8 8 15,-6 13-7-15,9 24 0 16,-5 3-10-16,7 34 3 16,-2 1-7-16,4 12 0 15,-7-22-4-15,5 4-1 16,-7-32-6-16,1-15-37 16,-6-34-42-16,-1-40-290 15,-10-25 48-15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42:51.224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-4 684 537 0,'-2'-11'226'16,"4"-3"10"-16,3 8-146 15,6-21-23-15,-2-7-39 16,5-13 1-16,1-5-12 15,3-8 7-15,-11-7-5 0,2 1 9 16,-7 4-10-16,0 6 10 16,-6 2-9-16,4 11 2 15,-5 5-13-15,-1 13 5 16,1 7-13-16,7 14 3 16,5 2-5-16,9 11 2 15,6 6-8-15,12 8 2 16,4 4-6-16,0 11 2 15,3-2 1-15,8 4 7 16,-6-4-4-16,1 9 2 16,-3-9-7-16,1 15-13 15,-8-15-18-15,2 14-22 16,-11-12-82-16,-7 7-114 16,-14-19-2-16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42:51.864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119-2 88 0,'-16'7'85'0,"3"-14"-6"16,2 19 22-16,-1-10-4 15,4 16 43-15,1-14-14 16,2 19 7-16,3-12-33 15,2 14-18-15,0-7-50 16,0 18-3-16,-4-5-17 16,-3 12 3-16,-2-1-11 0,0 10 4 15,0-12-8-15,2 1 9 16,9-17-2-16,-2-8 13 16,7-12-1-16,9-22 12 15,4-2-11-15,9-9 5 16,14-2-12-16,11-14-1 15,4 25-10 1,12-16 2-16,-3 25-6 0,5-7 5 16,-14 24-5-16,5-10 2 15,-14 20-3-15,-6-12-6 16,-10 9-11-16,-6-8-23 16,-13-3-83-16,-7 5-129 15,-16 2-2-15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42:54.301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96 1690 301 0,'-25'31'248'0,"-9"-13"-30"0,23-16-63 16,-4-2-33-16,3-9-58 15,10-9-15-15,16 12-17 16,-8-17-2-16,14 3-1 16,16-14-7-16,11 1-3 15,18-32 2-15,12 2 2 16,28-36-1-16,1-2 5 15,22-29-4-15,-3 16-4 0,14-14-10 16,-15 9 0-16,8-9-4 16,-24 23 5-16,4-12-8 15,-16 16 7-15,-1 9-7 16,-21 16 0-16,0 17-5 16,-23 19 6-16,-13 9-9 15,-20 10 5-15,-11 12-6 16,-14 12-6-16,-11 6-16 15,-2 6-3-15,0 12-29 16,0-4-8-16,-3-10-211 16,10-6 55-16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42:55.019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389 0 304 0,'6'15'230'16,"-6"-15"-35"-16,0 0-40 15,0 5-97-15,-6 6-26 16,-3 5-20-16,-11-12-10 16,-5 14 3-16,-9-9-1 15,3 14 11-15,-12-23 5 16,5 20 9-16,-5-13 1 0,8 15-1 16,-1-17-5-16,9 1-2 15,4 19-10-15,12-14 1 16,2 7-8-16,2-7 1 15,7 25-8-15,7-18 5 16,-2 16-7-16,1-12 6 16,3 23-5-16,0-13 7 0,-4 8-6 15,1-4 4-15,3 11-5 16,0-22 6-16,0 4-2 16,-6-16 3-16,-1 5-9 15,0-18 6-15,7-2-3 16,2-12 0-16,16 3-1 15,7-13 7-15,11 8-4 16,0-4 2-16,13 11-3 16,-4 6 5-16,9 19-8 15,-16 4 4-15,-5 25-8 16,-19 2 3-16,-21 23 1 16,-18-7 6-16,-26 17-13 15,-17-14 0-15,-21 12-46 16,-1-24-75-16,-11 0-107 15,13-21-22-15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42:55.784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72 1184 359 0,'-13'-2'84'0,"-1"4"29"15,5 3-100-15,-2 2-7 16,4 2 18-16,1 9 39 16,-1-7 24-16,2-7 24 15,5-4 12-15,3-4-4 16,6-21-31-16,11-13-12 15,11-2-22-15,25-32-13 16,7-11-8-16,31-25-12 16,-2-2-6-16,18-11-7 15,-11 18 0-15,11-12-7 16,-25 19 2-16,7 6-4 0,-22 14 3 16,-3 2-2-16,-20 31 2 15,-9 14-16-15,-15 18-8 16,-8 11-29-16,-10 4-8 15,-5 10-139-15,0-3-79 16,-5 3-17-16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1T18:42:56.46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 contextRef="#ctx0" brushRef="#br0">360 153 637 0,'-4'11'185'15,"-1"-4"37"-15,3-2-175 16,-5-1-26-16,5-6-9 15,0-7-3-15,-7-4 6 0,-3-10-1 16,-1-6 6-16,-7 0 1 16,-3 9 1-16,1-5-2 15,-5 5 5-15,0 11-2 16,5 9 0-16,-12 6-11 16,5 17-1-16,-3 19-11 15,5 1-3-15,5 11-8 16,6-9 10-16,12 18-3 15,6-23 5-15,5 12-2 16,0-14 6-16,10-2-9 16,1-21 6-16,-2-6-3 15,2-27 6-15,11-9-4 16,-11 1 7-16,0-13-6 16,5 10 3-16,6 11 0 15,-9 12 5-15,14 12-4 16,-1 14 5-16,5 12-6 0,-6 13 1 15,-1 6-10-15,-4-1 6 16,-4 8-10-16,-10-6 1 16,0-7-16-16,-6-10-4 15,-5-3-35-15,-2-19-7 16,5-4-200-16,2-18 46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64B8612-9B94-D948-9342-6762B0C0788E}" type="datetime1">
              <a:rPr lang="en-US" altLang="en-US"/>
              <a:pPr/>
              <a:t>8/23/2020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8A549D0-2F3B-2344-B5C3-45A5A8CA90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400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117D021-37EF-B04E-AB97-AD7629431589}" type="slidenum">
              <a:rPr lang="en-US" altLang="en-US" sz="1200">
                <a:latin typeface="Calibri" charset="0"/>
              </a:rPr>
              <a:pPr eaLnBrk="1" hangingPunct="1"/>
              <a:t>1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317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117D021-37EF-B04E-AB97-AD7629431589}" type="slidenum">
              <a:rPr lang="en-US" altLang="en-US" sz="1200">
                <a:latin typeface="Calibri" charset="0"/>
              </a:rPr>
              <a:pPr eaLnBrk="1" hangingPunct="1"/>
              <a:t>14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79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6112BC0-DB01-8B43-B42F-AE9F3A2F6375}" type="slidenum">
              <a:rPr lang="en-US" altLang="en-US" sz="1200">
                <a:latin typeface="Calibri" charset="0"/>
              </a:rPr>
              <a:pPr eaLnBrk="1" hangingPunct="1"/>
              <a:t>19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23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9B48200-AFC5-694D-B0EF-3AD282843792}" type="slidenum">
              <a:rPr lang="en-US" altLang="en-US" sz="1200">
                <a:latin typeface="Calibri" charset="0"/>
              </a:rPr>
              <a:pPr eaLnBrk="1" hangingPunct="1"/>
              <a:t>20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47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2C33EE0-4356-2345-BE9E-628C96573BC4}" type="slidenum">
              <a:rPr lang="en-US" altLang="en-US" sz="1200">
                <a:latin typeface="Calibri" charset="0"/>
              </a:rPr>
              <a:pPr eaLnBrk="1" hangingPunct="1"/>
              <a:t>21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862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BA27ED0-76D8-A54F-A1C6-37D0E6E9FC08}" type="slidenum">
              <a:rPr lang="en-US" altLang="en-US" sz="1200">
                <a:latin typeface="Calibri" charset="0"/>
              </a:rPr>
              <a:pPr eaLnBrk="1" hangingPunct="1"/>
              <a:t>22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19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B05BE7-89E8-4749-A341-DB1CBD704DB8}" type="slidenum">
              <a:rPr lang="en-US" altLang="en-US" sz="1200">
                <a:latin typeface="Calibri" charset="0"/>
              </a:rPr>
              <a:pPr eaLnBrk="1" hangingPunct="1"/>
              <a:t>23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492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E489757-3118-3F45-85BB-3DC0735D5703}" type="slidenum">
              <a:rPr lang="en-US" altLang="en-US" sz="1200">
                <a:latin typeface="Calibri" charset="0"/>
              </a:rPr>
              <a:pPr eaLnBrk="1" hangingPunct="1"/>
              <a:t>24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860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C5B42FC-B1F4-8E4B-981D-F0E9130855EF}" type="slidenum">
              <a:rPr lang="en-US" altLang="en-US" sz="1200">
                <a:latin typeface="Calibri" charset="0"/>
              </a:rPr>
              <a:pPr eaLnBrk="1" hangingPunct="1"/>
              <a:t>25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981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1484017-7584-BE45-934B-B6B977DDFB0C}" type="slidenum">
              <a:rPr lang="en-US" altLang="en-US" sz="1200">
                <a:latin typeface="Calibri" charset="0"/>
              </a:rPr>
              <a:pPr eaLnBrk="1" hangingPunct="1"/>
              <a:t>26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832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149B76A-8DAC-8047-A42A-D1FB1C615795}" type="slidenum">
              <a:rPr lang="en-US" altLang="en-US" sz="1200">
                <a:latin typeface="Calibri" charset="0"/>
              </a:rPr>
              <a:pPr eaLnBrk="1" hangingPunct="1"/>
              <a:t>28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69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54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59B6A0-E918-0848-81A8-C7EAF9AACDE2}" type="slidenum">
              <a:rPr lang="en-US" altLang="en-US" sz="1200">
                <a:latin typeface="Calibri" charset="0"/>
              </a:rPr>
              <a:pPr eaLnBrk="1" hangingPunct="1"/>
              <a:t>29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594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7EFAC5-9991-D241-B2DB-05DD9B41D0A4}" type="slidenum">
              <a:rPr lang="en-US" altLang="en-US" sz="1200">
                <a:latin typeface="Calibri" charset="0"/>
              </a:rPr>
              <a:pPr eaLnBrk="1" hangingPunct="1"/>
              <a:t>30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01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DBEACB-87F5-D048-BA92-FEA6AC5B62C4}" type="slidenum">
              <a:rPr lang="en-US" altLang="en-US" sz="1200">
                <a:latin typeface="Calibri" charset="0"/>
              </a:rPr>
              <a:pPr eaLnBrk="1" hangingPunct="1"/>
              <a:t>31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587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6043B1A-1CA5-B342-B95E-CFBC2DBCEE45}" type="slidenum">
              <a:rPr lang="en-US" altLang="en-US" sz="1200">
                <a:latin typeface="Calibri" charset="0"/>
              </a:rPr>
              <a:pPr eaLnBrk="1" hangingPunct="1"/>
              <a:t>32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180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6B3F3A-E7BF-5948-9E23-A8C3E64237A9}" type="slidenum">
              <a:rPr lang="en-US" altLang="en-US" sz="1200">
                <a:latin typeface="Calibri" charset="0"/>
              </a:rPr>
              <a:pPr eaLnBrk="1" hangingPunct="1"/>
              <a:t>33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78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0934C82-33D5-8F4A-B8B4-6E4C9F58125E}" type="slidenum">
              <a:rPr lang="en-US" altLang="en-US" sz="1200">
                <a:latin typeface="Calibri" charset="0"/>
              </a:rPr>
              <a:pPr eaLnBrk="1" hangingPunct="1"/>
              <a:t>34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342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9D3E237-C363-C042-B86C-5C5281D9CFCA}" type="slidenum">
              <a:rPr lang="en-US" altLang="en-US" sz="1200">
                <a:latin typeface="Calibri" charset="0"/>
              </a:rPr>
              <a:pPr eaLnBrk="1" hangingPunct="1"/>
              <a:t>35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95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117D021-37EF-B04E-AB97-AD7629431589}" type="slidenum">
              <a:rPr lang="en-US" altLang="en-US" sz="1200">
                <a:latin typeface="Calibri" charset="0"/>
              </a:rPr>
              <a:pPr eaLnBrk="1" hangingPunct="1"/>
              <a:t>41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869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09BE384-8DA3-C44F-A82C-A1716168517F}" type="slidenum">
              <a:rPr lang="en-US" altLang="en-US" sz="1200">
                <a:latin typeface="Calibri" charset="0"/>
              </a:rPr>
              <a:pPr eaLnBrk="1" hangingPunct="1"/>
              <a:t>43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832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7B3DD12-1C52-104D-A7A8-13D3781D5FB8}" type="slidenum">
              <a:rPr lang="en-US" altLang="en-US" sz="1200">
                <a:latin typeface="Calibri" charset="0"/>
              </a:rPr>
              <a:pPr eaLnBrk="1" hangingPunct="1"/>
              <a:t>44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121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6F4869A0-212D-A54A-BB1F-BB35EBF098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71DBC00F-54FC-8541-8EF1-9405ACD5D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81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B5490D-F24A-834B-B2DE-96311B75A24D}" type="slidenum">
              <a:rPr lang="en-US" altLang="en-US" sz="1200">
                <a:latin typeface="Calibri" charset="0"/>
              </a:rPr>
              <a:pPr eaLnBrk="1" hangingPunct="1"/>
              <a:t>5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29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B5490D-F24A-834B-B2DE-96311B75A24D}" type="slidenum">
              <a:rPr lang="en-US" altLang="en-US" sz="1200">
                <a:latin typeface="Calibri" charset="0"/>
              </a:rPr>
              <a:pPr eaLnBrk="1" hangingPunct="1"/>
              <a:t>6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27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B5490D-F24A-834B-B2DE-96311B75A24D}" type="slidenum">
              <a:rPr lang="en-US" altLang="en-US" sz="1200">
                <a:latin typeface="Calibri" charset="0"/>
              </a:rPr>
              <a:pPr eaLnBrk="1" hangingPunct="1"/>
              <a:t>7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281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C589343-C3C8-7F4C-82A4-CD8F404CB765}" type="slidenum">
              <a:rPr lang="en-US" altLang="en-US" sz="1200">
                <a:latin typeface="Calibri" charset="0"/>
              </a:rPr>
              <a:pPr eaLnBrk="1" hangingPunct="1"/>
              <a:t>9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4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Floor(x): take X and round down to the </a:t>
            </a:r>
            <a:r>
              <a:rPr lang="en-US"/>
              <a:t>integer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549D0-2F3B-2344-B5C3-45A5A8CA90C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833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6587D5F-45C0-2541-A8E9-30B5D75F25F1}" type="slidenum">
              <a:rPr lang="en-US" altLang="en-US" sz="1200">
                <a:latin typeface="Calibri" charset="0"/>
              </a:rPr>
              <a:pPr eaLnBrk="1" hangingPunct="1"/>
              <a:t>12</a:t>
            </a:fld>
            <a:endParaRPr lang="en-US" altLang="en-US" sz="120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52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B658919-C9C0-0E43-AB60-D4B1133038FD}" type="datetime1">
              <a:rPr lang="en-US" altLang="en-US"/>
              <a:pPr/>
              <a:t>8/23/2020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D572C8C-E2AE-5249-85DD-933251B688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99332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015D3D2-A228-DC47-8E52-E8F191449172}" type="datetime1">
              <a:rPr lang="en-US" altLang="en-US"/>
              <a:pPr/>
              <a:t>8/23/2020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651872EA-DEBA-254B-A64E-0D259BFFA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18500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49C7A09F-E948-F848-8CF4-D1C50145513E}" type="datetime1">
              <a:rPr lang="en-US" altLang="en-US"/>
              <a:pPr/>
              <a:t>8/23/2020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3EE9AD04-6914-A944-B26B-7923509CB5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32274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ADC7031-D701-FB4F-BE91-C622360340F7}" type="datetime1">
              <a:rPr lang="en-US" altLang="en-US"/>
              <a:pPr/>
              <a:t>8/23/2020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576EC35-9E98-5C4F-BE1E-8A6CD5719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74527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5AF85DB-E57A-6D45-ADF7-62A0D8838762}" type="datetime1">
              <a:rPr lang="en-US" altLang="en-US"/>
              <a:pPr/>
              <a:t>8/23/2020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69EB1D31-C5F2-9446-ADBB-1BC0FD6CB7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50669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CFFAF65-0F52-B14B-A8F6-8246687B623B}" type="datetime1">
              <a:rPr lang="en-US" altLang="en-US"/>
              <a:pPr/>
              <a:t>8/23/2020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32CF971-B14A-4944-ADAC-341F1074F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03598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E02575B-D92D-5047-8635-92C8581E768D}" type="datetime1">
              <a:rPr lang="en-US" altLang="en-US"/>
              <a:pPr/>
              <a:t>8/23/2020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9F47B50A-BFB3-314C-BE32-91294D835D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6227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6914A6EA-120A-A74A-A23F-FFB08AB1406F}" type="datetime1">
              <a:rPr lang="en-US" altLang="en-US"/>
              <a:pPr/>
              <a:t>8/23/2020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FA052F4-ACD5-5D47-A261-9E09A3195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80746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A0DD436-62BA-4E41-AD31-600FCD4FA198}" type="datetime1">
              <a:rPr lang="en-US" altLang="en-US"/>
              <a:pPr/>
              <a:t>8/23/2020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4949CD5B-9169-1447-B3FC-1DAEDD2C4B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4145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6FA3615E-9A04-A541-B054-1D5BF8C420CE}" type="datetime1">
              <a:rPr lang="en-US" altLang="en-US"/>
              <a:pPr/>
              <a:t>8/23/2020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21C0663-CF3A-B34A-8141-ABB36F1D4C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47821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4EEA30BE-5882-9B4D-8A6B-8CECB0740334}" type="datetime1">
              <a:rPr lang="en-US" altLang="en-US"/>
              <a:pPr/>
              <a:t>8/23/2020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9B9E5076-6748-A94C-849B-D06822FCB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99836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6" r:id="rId1"/>
    <p:sldLayoutId id="2147484397" r:id="rId2"/>
    <p:sldLayoutId id="2147484398" r:id="rId3"/>
    <p:sldLayoutId id="2147484399" r:id="rId4"/>
    <p:sldLayoutId id="2147484400" r:id="rId5"/>
    <p:sldLayoutId id="2147484401" r:id="rId6"/>
    <p:sldLayoutId id="2147484402" r:id="rId7"/>
    <p:sldLayoutId id="2147484403" r:id="rId8"/>
    <p:sldLayoutId id="2147484404" r:id="rId9"/>
    <p:sldLayoutId id="2147484405" r:id="rId10"/>
    <p:sldLayoutId id="2147484406" r:id="rId11"/>
  </p:sldLayoutIdLst>
  <p:transition spd="med">
    <p:fade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2.emf"/><Relationship Id="rId21" Type="http://schemas.openxmlformats.org/officeDocument/2006/relationships/image" Target="../media/image21.emf"/><Relationship Id="rId7" Type="http://schemas.openxmlformats.org/officeDocument/2006/relationships/image" Target="../media/image14.emf"/><Relationship Id="rId12" Type="http://schemas.openxmlformats.org/officeDocument/2006/relationships/customXml" Target="../ink/ink6.xml"/><Relationship Id="rId17" Type="http://schemas.openxmlformats.org/officeDocument/2006/relationships/image" Target="../media/image19.emf"/><Relationship Id="rId25" Type="http://schemas.openxmlformats.org/officeDocument/2006/relationships/image" Target="../media/image23.emf"/><Relationship Id="rId33" Type="http://schemas.openxmlformats.org/officeDocument/2006/relationships/image" Target="../media/image27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6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23" Type="http://schemas.openxmlformats.org/officeDocument/2006/relationships/image" Target="../media/image22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20.emf"/><Relationship Id="rId31" Type="http://schemas.openxmlformats.org/officeDocument/2006/relationships/image" Target="../media/image26.emf"/><Relationship Id="rId4" Type="http://schemas.openxmlformats.org/officeDocument/2006/relationships/customXml" Target="../ink/ink2.xml"/><Relationship Id="rId9" Type="http://schemas.openxmlformats.org/officeDocument/2006/relationships/image" Target="../media/image15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4.emf"/><Relationship Id="rId30" Type="http://schemas.openxmlformats.org/officeDocument/2006/relationships/customXml" Target="../ink/ink1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33.emf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9" Type="http://schemas.openxmlformats.org/officeDocument/2006/relationships/image" Target="../media/image46.emf"/><Relationship Id="rId3" Type="http://schemas.openxmlformats.org/officeDocument/2006/relationships/image" Target="../media/image28.emf"/><Relationship Id="rId21" Type="http://schemas.openxmlformats.org/officeDocument/2006/relationships/image" Target="../media/image37.emf"/><Relationship Id="rId34" Type="http://schemas.openxmlformats.org/officeDocument/2006/relationships/customXml" Target="../ink/ink33.xml"/><Relationship Id="rId42" Type="http://schemas.openxmlformats.org/officeDocument/2006/relationships/customXml" Target="../ink/ink37.xml"/><Relationship Id="rId7" Type="http://schemas.openxmlformats.org/officeDocument/2006/relationships/image" Target="../media/image30.emf"/><Relationship Id="rId12" Type="http://schemas.openxmlformats.org/officeDocument/2006/relationships/customXml" Target="../ink/ink22.xml"/><Relationship Id="rId17" Type="http://schemas.openxmlformats.org/officeDocument/2006/relationships/image" Target="../media/image35.emf"/><Relationship Id="rId25" Type="http://schemas.openxmlformats.org/officeDocument/2006/relationships/image" Target="../media/image39.emf"/><Relationship Id="rId33" Type="http://schemas.openxmlformats.org/officeDocument/2006/relationships/image" Target="../media/image43.emf"/><Relationship Id="rId38" Type="http://schemas.openxmlformats.org/officeDocument/2006/relationships/customXml" Target="../ink/ink35.xml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41.emf"/><Relationship Id="rId41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32.emf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45.emf"/><Relationship Id="rId40" Type="http://schemas.openxmlformats.org/officeDocument/2006/relationships/customXml" Target="../ink/ink36.xml"/><Relationship Id="rId45" Type="http://schemas.openxmlformats.org/officeDocument/2006/relationships/image" Target="../media/image49.emf"/><Relationship Id="rId5" Type="http://schemas.openxmlformats.org/officeDocument/2006/relationships/image" Target="../media/image29.emf"/><Relationship Id="rId15" Type="http://schemas.openxmlformats.org/officeDocument/2006/relationships/image" Target="../media/image34.emf"/><Relationship Id="rId23" Type="http://schemas.openxmlformats.org/officeDocument/2006/relationships/image" Target="../media/image38.emf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10" Type="http://schemas.openxmlformats.org/officeDocument/2006/relationships/customXml" Target="../ink/ink21.xml"/><Relationship Id="rId19" Type="http://schemas.openxmlformats.org/officeDocument/2006/relationships/image" Target="../media/image36.emf"/><Relationship Id="rId31" Type="http://schemas.openxmlformats.org/officeDocument/2006/relationships/image" Target="../media/image42.emf"/><Relationship Id="rId44" Type="http://schemas.openxmlformats.org/officeDocument/2006/relationships/customXml" Target="../ink/ink38.xml"/><Relationship Id="rId4" Type="http://schemas.openxmlformats.org/officeDocument/2006/relationships/customXml" Target="../ink/ink18.xml"/><Relationship Id="rId9" Type="http://schemas.openxmlformats.org/officeDocument/2006/relationships/image" Target="../media/image31.emf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40.emf"/><Relationship Id="rId30" Type="http://schemas.openxmlformats.org/officeDocument/2006/relationships/customXml" Target="../ink/ink31.xml"/><Relationship Id="rId35" Type="http://schemas.openxmlformats.org/officeDocument/2006/relationships/image" Target="../media/image44.emf"/><Relationship Id="rId43" Type="http://schemas.openxmlformats.org/officeDocument/2006/relationships/image" Target="../media/image4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76400" y="2286000"/>
            <a:ext cx="8839200" cy="1143000"/>
          </a:xfrm>
        </p:spPr>
        <p:txBody>
          <a:bodyPr/>
          <a:lstStyle/>
          <a:p>
            <a:r>
              <a:rPr lang="en-US" altLang="en-US" dirty="0"/>
              <a:t>Priority Queues, Trees and </a:t>
            </a:r>
            <a:r>
              <a:rPr lang="en-US" altLang="en-US" dirty="0" smtClean="0"/>
              <a:t>Heaps</a:t>
            </a:r>
            <a:br>
              <a:rPr lang="en-US" altLang="en-US" dirty="0" smtClean="0"/>
            </a:br>
            <a:r>
              <a:rPr lang="en-US" altLang="en-US" dirty="0" smtClean="0"/>
              <a:t>Part 1: Motivation and Binary Trees</a:t>
            </a:r>
            <a:endParaRPr lang="en-US" alt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752600" y="152401"/>
            <a:ext cx="8763000" cy="685800"/>
          </a:xfrm>
        </p:spPr>
        <p:txBody>
          <a:bodyPr/>
          <a:lstStyle/>
          <a:p>
            <a:r>
              <a:rPr lang="en-US" altLang="en-US" sz="3600" dirty="0"/>
              <a:t>Things You Should Know About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1295400"/>
          </a:xfrm>
        </p:spPr>
        <p:txBody>
          <a:bodyPr/>
          <a:lstStyle/>
          <a:p>
            <a:r>
              <a:rPr lang="en-US" altLang="en-US" sz="2400" dirty="0"/>
              <a:t>Recursive definition: the child of any node in a tree is the root of another tree (subtree); suggests recursive algorithms!</a:t>
            </a:r>
          </a:p>
          <a:p>
            <a:r>
              <a:rPr lang="en-US" altLang="en-US" sz="2400" dirty="0"/>
              <a:t>What is the maximum number of nodes in a tree with L levels?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74F7DB-8D5D-4644-9570-B57196492357}"/>
              </a:ext>
            </a:extLst>
          </p:cNvPr>
          <p:cNvSpPr txBox="1">
            <a:spLocks/>
          </p:cNvSpPr>
          <p:nvPr/>
        </p:nvSpPr>
        <p:spPr bwMode="auto">
          <a:xfrm>
            <a:off x="609600" y="51816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Each new level approximately doubles the number of possible nodes: up to 2</a:t>
            </a:r>
            <a:r>
              <a:rPr lang="en-US" altLang="en-US" sz="2400" baseline="30000" dirty="0"/>
              <a:t>L </a:t>
            </a:r>
            <a:r>
              <a:rPr lang="en-US" altLang="en-US" sz="2400" dirty="0"/>
              <a:t>– 1 nodes with L levels</a:t>
            </a:r>
          </a:p>
          <a:p>
            <a:r>
              <a:rPr lang="en-US" altLang="en-US" sz="2400" dirty="0"/>
              <a:t>Number of nodes grows exponentially with the number of </a:t>
            </a:r>
            <a:r>
              <a:rPr lang="en-US" altLang="en-US" sz="2400" dirty="0" smtClean="0"/>
              <a:t>levels</a:t>
            </a:r>
          </a:p>
          <a:p>
            <a:r>
              <a:rPr lang="en-US" altLang="en-US" sz="2400" dirty="0" smtClean="0"/>
              <a:t>Sometimes defined in terms of tree “height”, which is L-1</a:t>
            </a:r>
            <a:endParaRPr lang="en-US" altLang="en-US" sz="20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211119-2215-484C-9E77-CC79A95DEE2C}"/>
              </a:ext>
            </a:extLst>
          </p:cNvPr>
          <p:cNvGrpSpPr/>
          <p:nvPr/>
        </p:nvGrpSpPr>
        <p:grpSpPr>
          <a:xfrm>
            <a:off x="1752601" y="2554069"/>
            <a:ext cx="915635" cy="1255931"/>
            <a:chOff x="228600" y="2667000"/>
            <a:chExt cx="915635" cy="12559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D22582-A518-E840-927D-5DC3358BF7C5}"/>
                </a:ext>
              </a:extLst>
            </p:cNvPr>
            <p:cNvSpPr txBox="1"/>
            <p:nvPr/>
          </p:nvSpPr>
          <p:spPr>
            <a:xfrm>
              <a:off x="228600" y="3276600"/>
              <a:ext cx="9156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 level:</a:t>
              </a:r>
            </a:p>
            <a:p>
              <a:pPr algn="ctr"/>
              <a:r>
                <a:rPr lang="en-US" dirty="0"/>
                <a:t>1 node</a:t>
              </a:r>
            </a:p>
          </p:txBody>
        </p:sp>
        <p:sp>
          <p:nvSpPr>
            <p:cNvPr id="32" name="Oval 6">
              <a:extLst>
                <a:ext uri="{FF2B5EF4-FFF2-40B4-BE49-F238E27FC236}">
                  <a16:creationId xmlns:a16="http://schemas.microsoft.com/office/drawing/2014/main" id="{FB6D63AB-6941-554E-A99A-5F69C04CE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2667000"/>
              <a:ext cx="304800" cy="304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03A4181-A718-364E-A63B-357F50CF4D69}"/>
              </a:ext>
            </a:extLst>
          </p:cNvPr>
          <p:cNvGrpSpPr/>
          <p:nvPr/>
        </p:nvGrpSpPr>
        <p:grpSpPr>
          <a:xfrm>
            <a:off x="3141457" y="2477868"/>
            <a:ext cx="1031052" cy="1524000"/>
            <a:chOff x="1617457" y="2590800"/>
            <a:chExt cx="1031052" cy="1524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6A5666-ED14-8749-919C-A325C47D5286}"/>
                </a:ext>
              </a:extLst>
            </p:cNvPr>
            <p:cNvGrpSpPr/>
            <p:nvPr/>
          </p:nvGrpSpPr>
          <p:grpSpPr>
            <a:xfrm>
              <a:off x="1752600" y="2590800"/>
              <a:ext cx="762000" cy="762000"/>
              <a:chOff x="1828800" y="2819400"/>
              <a:chExt cx="762000" cy="762000"/>
            </a:xfrm>
          </p:grpSpPr>
          <p:sp>
            <p:nvSpPr>
              <p:cNvPr id="11" name="Line 22">
                <a:extLst>
                  <a:ext uri="{FF2B5EF4-FFF2-40B4-BE49-F238E27FC236}">
                    <a16:creationId xmlns:a16="http://schemas.microsoft.com/office/drawing/2014/main" id="{63B467A7-AA32-A846-BB84-051AC51BE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81200" y="29718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22">
                <a:extLst>
                  <a:ext uri="{FF2B5EF4-FFF2-40B4-BE49-F238E27FC236}">
                    <a16:creationId xmlns:a16="http://schemas.microsoft.com/office/drawing/2014/main" id="{1C9B546D-1E7D-DC42-8096-10C4A4E91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29718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79C73C3F-1BD5-3949-9FAA-051BF712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8194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" name="Oval 6">
                <a:extLst>
                  <a:ext uri="{FF2B5EF4-FFF2-40B4-BE49-F238E27FC236}">
                    <a16:creationId xmlns:a16="http://schemas.microsoft.com/office/drawing/2014/main" id="{02625FE7-87DB-C945-9182-776DBD08D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800" y="32766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" name="Oval 6">
                <a:extLst>
                  <a:ext uri="{FF2B5EF4-FFF2-40B4-BE49-F238E27FC236}">
                    <a16:creationId xmlns:a16="http://schemas.microsoft.com/office/drawing/2014/main" id="{EF2975D9-5D2F-EE45-8A98-8BA0EF652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0" y="32766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1B764B2-012D-EB43-B893-059A7C505391}"/>
                </a:ext>
              </a:extLst>
            </p:cNvPr>
            <p:cNvSpPr txBox="1"/>
            <p:nvPr/>
          </p:nvSpPr>
          <p:spPr>
            <a:xfrm>
              <a:off x="1617457" y="3468469"/>
              <a:ext cx="10310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 levels:</a:t>
              </a:r>
            </a:p>
            <a:p>
              <a:pPr algn="ctr"/>
              <a:r>
                <a:rPr lang="en-US" dirty="0"/>
                <a:t>3 node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B123B2-E042-7F47-8175-6E7A8C03285E}"/>
              </a:ext>
            </a:extLst>
          </p:cNvPr>
          <p:cNvGrpSpPr/>
          <p:nvPr/>
        </p:nvGrpSpPr>
        <p:grpSpPr>
          <a:xfrm>
            <a:off x="4800600" y="2477869"/>
            <a:ext cx="1676400" cy="2017931"/>
            <a:chOff x="3276600" y="2590800"/>
            <a:chExt cx="1676400" cy="201793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6990C0D-9A83-CD4A-A6C6-BB464AF774F9}"/>
                </a:ext>
              </a:extLst>
            </p:cNvPr>
            <p:cNvGrpSpPr/>
            <p:nvPr/>
          </p:nvGrpSpPr>
          <p:grpSpPr>
            <a:xfrm>
              <a:off x="3276600" y="2590800"/>
              <a:ext cx="1676400" cy="1295400"/>
              <a:chOff x="3352800" y="2590800"/>
              <a:chExt cx="1676400" cy="1295400"/>
            </a:xfrm>
          </p:grpSpPr>
          <p:sp>
            <p:nvSpPr>
              <p:cNvPr id="33" name="Line 22">
                <a:extLst>
                  <a:ext uri="{FF2B5EF4-FFF2-40B4-BE49-F238E27FC236}">
                    <a16:creationId xmlns:a16="http://schemas.microsoft.com/office/drawing/2014/main" id="{8FFBC6AC-E08B-6748-9A3D-2C34F5CC1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3800" y="2743200"/>
                <a:ext cx="4572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2">
                <a:extLst>
                  <a:ext uri="{FF2B5EF4-FFF2-40B4-BE49-F238E27FC236}">
                    <a16:creationId xmlns:a16="http://schemas.microsoft.com/office/drawing/2014/main" id="{37138767-3ED2-3A44-AFBE-C40647EC1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1000" y="2743200"/>
                <a:ext cx="4572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6">
                <a:extLst>
                  <a:ext uri="{FF2B5EF4-FFF2-40B4-BE49-F238E27FC236}">
                    <a16:creationId xmlns:a16="http://schemas.microsoft.com/office/drawing/2014/main" id="{20710380-6700-514F-BB85-6C3EB60AA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600" y="25908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Line 22">
                <a:extLst>
                  <a:ext uri="{FF2B5EF4-FFF2-40B4-BE49-F238E27FC236}">
                    <a16:creationId xmlns:a16="http://schemas.microsoft.com/office/drawing/2014/main" id="{52F533AF-4DB7-124D-9B41-A55A5A992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5200" y="32766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22">
                <a:extLst>
                  <a:ext uri="{FF2B5EF4-FFF2-40B4-BE49-F238E27FC236}">
                    <a16:creationId xmlns:a16="http://schemas.microsoft.com/office/drawing/2014/main" id="{037B3452-E121-1C44-A635-30E27A14D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2766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6">
                <a:extLst>
                  <a:ext uri="{FF2B5EF4-FFF2-40B4-BE49-F238E27FC236}">
                    <a16:creationId xmlns:a16="http://schemas.microsoft.com/office/drawing/2014/main" id="{E5E69F33-B9A7-FF41-8B32-896419BC5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400" y="31242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1" name="Oval 6">
                <a:extLst>
                  <a:ext uri="{FF2B5EF4-FFF2-40B4-BE49-F238E27FC236}">
                    <a16:creationId xmlns:a16="http://schemas.microsoft.com/office/drawing/2014/main" id="{7126E6FE-16B1-1746-8E06-089B3B404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2800" y="35814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2" name="Oval 6">
                <a:extLst>
                  <a:ext uri="{FF2B5EF4-FFF2-40B4-BE49-F238E27FC236}">
                    <a16:creationId xmlns:a16="http://schemas.microsoft.com/office/drawing/2014/main" id="{A422792A-71B7-764A-8962-F15821C58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Line 22">
                <a:extLst>
                  <a:ext uri="{FF2B5EF4-FFF2-40B4-BE49-F238E27FC236}">
                    <a16:creationId xmlns:a16="http://schemas.microsoft.com/office/drawing/2014/main" id="{4C6EFCDB-D376-5344-BEB5-094547FDF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9600" y="32766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22">
                <a:extLst>
                  <a:ext uri="{FF2B5EF4-FFF2-40B4-BE49-F238E27FC236}">
                    <a16:creationId xmlns:a16="http://schemas.microsoft.com/office/drawing/2014/main" id="{6A9B58D0-52C8-4847-90C3-AC5DC2C7C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8200" y="32766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Oval 6">
                <a:extLst>
                  <a:ext uri="{FF2B5EF4-FFF2-40B4-BE49-F238E27FC236}">
                    <a16:creationId xmlns:a16="http://schemas.microsoft.com/office/drawing/2014/main" id="{40099EAA-9DBE-604C-967C-6B7454564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800" y="31242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Oval 6">
                <a:extLst>
                  <a:ext uri="{FF2B5EF4-FFF2-40B4-BE49-F238E27FC236}">
                    <a16:creationId xmlns:a16="http://schemas.microsoft.com/office/drawing/2014/main" id="{6B0B6B72-8B86-F441-A814-51835D3D7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35814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Oval 6">
                <a:extLst>
                  <a:ext uri="{FF2B5EF4-FFF2-40B4-BE49-F238E27FC236}">
                    <a16:creationId xmlns:a16="http://schemas.microsoft.com/office/drawing/2014/main" id="{6E0AA2AE-3A50-1645-80E7-7D3AFB961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35814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9F82426-1B6E-8D4F-AC83-F641C880B37E}"/>
                </a:ext>
              </a:extLst>
            </p:cNvPr>
            <p:cNvSpPr txBox="1"/>
            <p:nvPr/>
          </p:nvSpPr>
          <p:spPr>
            <a:xfrm>
              <a:off x="3581400" y="3962400"/>
              <a:ext cx="10310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levels:</a:t>
              </a:r>
            </a:p>
            <a:p>
              <a:pPr algn="ctr"/>
              <a:r>
                <a:rPr lang="en-US" dirty="0"/>
                <a:t>7 node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124FC01-C0D2-C146-8BBB-AB5467B56689}"/>
              </a:ext>
            </a:extLst>
          </p:cNvPr>
          <p:cNvGrpSpPr/>
          <p:nvPr/>
        </p:nvGrpSpPr>
        <p:grpSpPr>
          <a:xfrm>
            <a:off x="6934200" y="2554069"/>
            <a:ext cx="3429000" cy="2551331"/>
            <a:chOff x="5410200" y="2667000"/>
            <a:chExt cx="3429000" cy="255133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8C84242-752B-AB44-B216-C3B86130CDBC}"/>
                </a:ext>
              </a:extLst>
            </p:cNvPr>
            <p:cNvGrpSpPr/>
            <p:nvPr/>
          </p:nvGrpSpPr>
          <p:grpSpPr>
            <a:xfrm>
              <a:off x="5410200" y="2667000"/>
              <a:ext cx="3429000" cy="1828800"/>
              <a:chOff x="5486400" y="2667000"/>
              <a:chExt cx="3429000" cy="1828800"/>
            </a:xfrm>
          </p:grpSpPr>
          <p:sp>
            <p:nvSpPr>
              <p:cNvPr id="74" name="Line 22">
                <a:extLst>
                  <a:ext uri="{FF2B5EF4-FFF2-40B4-BE49-F238E27FC236}">
                    <a16:creationId xmlns:a16="http://schemas.microsoft.com/office/drawing/2014/main" id="{D84A990B-E00C-F44B-8A07-65E847740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24600" y="2819400"/>
                <a:ext cx="914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22">
                <a:extLst>
                  <a:ext uri="{FF2B5EF4-FFF2-40B4-BE49-F238E27FC236}">
                    <a16:creationId xmlns:a16="http://schemas.microsoft.com/office/drawing/2014/main" id="{0FC1B9BB-2944-C944-B529-AFAAD4BB2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9000" y="2819400"/>
                <a:ext cx="8382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22">
                <a:extLst>
                  <a:ext uri="{FF2B5EF4-FFF2-40B4-BE49-F238E27FC236}">
                    <a16:creationId xmlns:a16="http://schemas.microsoft.com/office/drawing/2014/main" id="{F468F214-4E96-FB44-A1E2-B7744A120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67400" y="3352800"/>
                <a:ext cx="4572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22">
                <a:extLst>
                  <a:ext uri="{FF2B5EF4-FFF2-40B4-BE49-F238E27FC236}">
                    <a16:creationId xmlns:a16="http://schemas.microsoft.com/office/drawing/2014/main" id="{9EC1A15B-1930-E742-95D2-47B76E5F0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24600" y="3352800"/>
                <a:ext cx="4572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6">
                <a:extLst>
                  <a:ext uri="{FF2B5EF4-FFF2-40B4-BE49-F238E27FC236}">
                    <a16:creationId xmlns:a16="http://schemas.microsoft.com/office/drawing/2014/main" id="{88068C95-DF0E-5842-9D62-EEE82E5C2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32004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" name="Line 22">
                <a:extLst>
                  <a:ext uri="{FF2B5EF4-FFF2-40B4-BE49-F238E27FC236}">
                    <a16:creationId xmlns:a16="http://schemas.microsoft.com/office/drawing/2014/main" id="{2874442A-4C0C-ED47-9695-EEB51EC46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38800" y="38862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2">
                <a:extLst>
                  <a:ext uri="{FF2B5EF4-FFF2-40B4-BE49-F238E27FC236}">
                    <a16:creationId xmlns:a16="http://schemas.microsoft.com/office/drawing/2014/main" id="{EF5074D5-DA2A-9140-913C-1F4D68256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7400" y="38862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6">
                <a:extLst>
                  <a:ext uri="{FF2B5EF4-FFF2-40B4-BE49-F238E27FC236}">
                    <a16:creationId xmlns:a16="http://schemas.microsoft.com/office/drawing/2014/main" id="{CE530EAF-77A0-3046-A613-6957E7190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0" y="37338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" name="Oval 6">
                <a:extLst>
                  <a:ext uri="{FF2B5EF4-FFF2-40B4-BE49-F238E27FC236}">
                    <a16:creationId xmlns:a16="http://schemas.microsoft.com/office/drawing/2014/main" id="{60C1FC56-19A8-054C-96D4-2DF084C4A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" name="Oval 6">
                <a:extLst>
                  <a:ext uri="{FF2B5EF4-FFF2-40B4-BE49-F238E27FC236}">
                    <a16:creationId xmlns:a16="http://schemas.microsoft.com/office/drawing/2014/main" id="{E1C64638-659D-9046-A3FD-D36FEE57F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3600" y="41910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Line 22">
                <a:extLst>
                  <a:ext uri="{FF2B5EF4-FFF2-40B4-BE49-F238E27FC236}">
                    <a16:creationId xmlns:a16="http://schemas.microsoft.com/office/drawing/2014/main" id="{6F3377DC-0125-1F41-9DFF-DEBFDC66E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53200" y="38862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22">
                <a:extLst>
                  <a:ext uri="{FF2B5EF4-FFF2-40B4-BE49-F238E27FC236}">
                    <a16:creationId xmlns:a16="http://schemas.microsoft.com/office/drawing/2014/main" id="{4F0935E7-AFBB-4D4F-A6EC-83D7B498E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38862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6">
                <a:extLst>
                  <a:ext uri="{FF2B5EF4-FFF2-40B4-BE49-F238E27FC236}">
                    <a16:creationId xmlns:a16="http://schemas.microsoft.com/office/drawing/2014/main" id="{AF55E3A0-78BC-594C-8027-8DA8AE9EF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37338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" name="Oval 6">
                <a:extLst>
                  <a:ext uri="{FF2B5EF4-FFF2-40B4-BE49-F238E27FC236}">
                    <a16:creationId xmlns:a16="http://schemas.microsoft.com/office/drawing/2014/main" id="{3C6FBAE1-1A90-3840-81E3-BA988AEFF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0800" y="41910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Oval 6">
                <a:extLst>
                  <a:ext uri="{FF2B5EF4-FFF2-40B4-BE49-F238E27FC236}">
                    <a16:creationId xmlns:a16="http://schemas.microsoft.com/office/drawing/2014/main" id="{287777D2-3A07-8F4F-91ED-5AC36602A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0" y="41910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Line 22">
                <a:extLst>
                  <a:ext uri="{FF2B5EF4-FFF2-40B4-BE49-F238E27FC236}">
                    <a16:creationId xmlns:a16="http://schemas.microsoft.com/office/drawing/2014/main" id="{DCFC13A6-9738-A946-9AE3-B86374062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20000" y="3352800"/>
                <a:ext cx="4572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22">
                <a:extLst>
                  <a:ext uri="{FF2B5EF4-FFF2-40B4-BE49-F238E27FC236}">
                    <a16:creationId xmlns:a16="http://schemas.microsoft.com/office/drawing/2014/main" id="{3E4A7A43-C090-9E4F-A975-29782A8D3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77200" y="3352800"/>
                <a:ext cx="4572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Oval 6">
                <a:extLst>
                  <a:ext uri="{FF2B5EF4-FFF2-40B4-BE49-F238E27FC236}">
                    <a16:creationId xmlns:a16="http://schemas.microsoft.com/office/drawing/2014/main" id="{B728AC95-C9AE-F844-8785-3B9CC72F5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32004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Line 22">
                <a:extLst>
                  <a:ext uri="{FF2B5EF4-FFF2-40B4-BE49-F238E27FC236}">
                    <a16:creationId xmlns:a16="http://schemas.microsoft.com/office/drawing/2014/main" id="{DFBE21D4-5E16-5D4D-A439-393E8706F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91400" y="38862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22">
                <a:extLst>
                  <a:ext uri="{FF2B5EF4-FFF2-40B4-BE49-F238E27FC236}">
                    <a16:creationId xmlns:a16="http://schemas.microsoft.com/office/drawing/2014/main" id="{ECD1743C-0894-4541-B8A7-6F7D6ABAE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0000" y="38862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Oval 6">
                <a:extLst>
                  <a:ext uri="{FF2B5EF4-FFF2-40B4-BE49-F238E27FC236}">
                    <a16:creationId xmlns:a16="http://schemas.microsoft.com/office/drawing/2014/main" id="{42D618DB-AA48-EC44-B047-028721C44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7600" y="37338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7" name="Oval 6">
                <a:extLst>
                  <a:ext uri="{FF2B5EF4-FFF2-40B4-BE49-F238E27FC236}">
                    <a16:creationId xmlns:a16="http://schemas.microsoft.com/office/drawing/2014/main" id="{DA940D5E-3782-EC45-8F7B-706A7C9E0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41910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Oval 6">
                <a:extLst>
                  <a:ext uri="{FF2B5EF4-FFF2-40B4-BE49-F238E27FC236}">
                    <a16:creationId xmlns:a16="http://schemas.microsoft.com/office/drawing/2014/main" id="{28D8029F-1925-654D-9F92-DD3FFDFAC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6200" y="41910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9" name="Line 22">
                <a:extLst>
                  <a:ext uri="{FF2B5EF4-FFF2-40B4-BE49-F238E27FC236}">
                    <a16:creationId xmlns:a16="http://schemas.microsoft.com/office/drawing/2014/main" id="{12D243F8-BE2F-9449-AF59-DB61E367E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05800" y="38862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0B2381FB-D486-EA4C-BB01-F3A27B340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4400" y="38862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Oval 6">
                <a:extLst>
                  <a:ext uri="{FF2B5EF4-FFF2-40B4-BE49-F238E27FC236}">
                    <a16:creationId xmlns:a16="http://schemas.microsoft.com/office/drawing/2014/main" id="{A400965A-3FF2-E845-858F-96E30E173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0" y="37338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" name="Oval 6">
                <a:extLst>
                  <a:ext uri="{FF2B5EF4-FFF2-40B4-BE49-F238E27FC236}">
                    <a16:creationId xmlns:a16="http://schemas.microsoft.com/office/drawing/2014/main" id="{42A3C298-CCDA-0F42-993D-DD88AB12A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3400" y="41910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3" name="Oval 6">
                <a:extLst>
                  <a:ext uri="{FF2B5EF4-FFF2-40B4-BE49-F238E27FC236}">
                    <a16:creationId xmlns:a16="http://schemas.microsoft.com/office/drawing/2014/main" id="{5922571D-83E7-5E41-ABF3-9606DAF38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10600" y="41910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Oval 6">
                <a:extLst>
                  <a:ext uri="{FF2B5EF4-FFF2-40B4-BE49-F238E27FC236}">
                    <a16:creationId xmlns:a16="http://schemas.microsoft.com/office/drawing/2014/main" id="{E465ADA5-C3BD-314B-A451-CFB63A6AE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26670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173D3C-16D8-4D48-B863-BACBBD396EFB}"/>
                </a:ext>
              </a:extLst>
            </p:cNvPr>
            <p:cNvSpPr txBox="1"/>
            <p:nvPr/>
          </p:nvSpPr>
          <p:spPr>
            <a:xfrm>
              <a:off x="6705600" y="4572000"/>
              <a:ext cx="10310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 levels:</a:t>
              </a:r>
            </a:p>
            <a:p>
              <a:pPr algn="ctr"/>
              <a:r>
                <a:rPr lang="en-US" dirty="0"/>
                <a:t>15 node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752600" y="152401"/>
            <a:ext cx="8763000" cy="685800"/>
          </a:xfrm>
        </p:spPr>
        <p:txBody>
          <a:bodyPr/>
          <a:lstStyle/>
          <a:p>
            <a:r>
              <a:rPr lang="en-US" altLang="en-US" sz="3600" dirty="0"/>
              <a:t>Things You Should Know About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972800" cy="1066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How many levels can there be in a binary tree with N nodes (maximum, minimum)?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287068-DD0B-2344-B4E3-685C1FBB25D3}"/>
              </a:ext>
            </a:extLst>
          </p:cNvPr>
          <p:cNvGrpSpPr/>
          <p:nvPr/>
        </p:nvGrpSpPr>
        <p:grpSpPr>
          <a:xfrm>
            <a:off x="1066800" y="2057400"/>
            <a:ext cx="2286000" cy="4267200"/>
            <a:chOff x="838200" y="2057400"/>
            <a:chExt cx="2286000" cy="4267200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63C81AE-1796-DB40-9916-2546C735349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8200" y="5334000"/>
              <a:ext cx="22860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742950" indent="-28575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ＭＳ Ｐゴシック" charset="-128"/>
                  <a:cs typeface="+mn-cs"/>
                </a:defRPr>
              </a:lvl2pPr>
              <a:lvl3pPr marL="11430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ＭＳ Ｐゴシック" charset="-128"/>
                  <a:cs typeface="+mn-cs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ＭＳ Ｐゴシック" charset="-128"/>
                  <a:cs typeface="+mn-cs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ＭＳ Ｐゴシック" charset="-128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en-US" sz="2800" dirty="0"/>
                <a:t>Maximum:</a:t>
              </a:r>
            </a:p>
            <a:p>
              <a:pPr marL="0" indent="0" algn="ctr">
                <a:buNone/>
              </a:pPr>
              <a:r>
                <a:rPr lang="en-US" altLang="en-US" sz="2800" dirty="0"/>
                <a:t>N levels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8378FCD-DB9C-8541-976A-B41830A1ACD0}"/>
                </a:ext>
              </a:extLst>
            </p:cNvPr>
            <p:cNvGrpSpPr/>
            <p:nvPr/>
          </p:nvGrpSpPr>
          <p:grpSpPr>
            <a:xfrm>
              <a:off x="1905000" y="2057400"/>
              <a:ext cx="304800" cy="1600200"/>
              <a:chOff x="1905000" y="2057400"/>
              <a:chExt cx="304800" cy="1600200"/>
            </a:xfrm>
          </p:grpSpPr>
          <p:sp>
            <p:nvSpPr>
              <p:cNvPr id="42" name="Line 22">
                <a:extLst>
                  <a:ext uri="{FF2B5EF4-FFF2-40B4-BE49-F238E27FC236}">
                    <a16:creationId xmlns:a16="http://schemas.microsoft.com/office/drawing/2014/main" id="{967A8CD1-F0E3-6E4C-A6E7-A26F4054A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7400" y="22098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22">
                <a:extLst>
                  <a:ext uri="{FF2B5EF4-FFF2-40B4-BE49-F238E27FC236}">
                    <a16:creationId xmlns:a16="http://schemas.microsoft.com/office/drawing/2014/main" id="{A85951DE-DFA3-394C-800F-8DEFBC802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7400" y="27432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22">
                <a:extLst>
                  <a:ext uri="{FF2B5EF4-FFF2-40B4-BE49-F238E27FC236}">
                    <a16:creationId xmlns:a16="http://schemas.microsoft.com/office/drawing/2014/main" id="{8C7004BF-E300-DD43-9C67-5F1F3EC59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7400" y="327660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Oval 6">
                <a:extLst>
                  <a:ext uri="{FF2B5EF4-FFF2-40B4-BE49-F238E27FC236}">
                    <a16:creationId xmlns:a16="http://schemas.microsoft.com/office/drawing/2014/main" id="{0D2B415A-4B59-494F-BECF-0265EF763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5000" y="20574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1</a:t>
                </a:r>
              </a:p>
            </p:txBody>
          </p:sp>
          <p:sp>
            <p:nvSpPr>
              <p:cNvPr id="9" name="Oval 6">
                <a:extLst>
                  <a:ext uri="{FF2B5EF4-FFF2-40B4-BE49-F238E27FC236}">
                    <a16:creationId xmlns:a16="http://schemas.microsoft.com/office/drawing/2014/main" id="{7E5CCB28-D29B-2047-8827-1D1B4AD74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5000" y="25908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2</a:t>
                </a:r>
              </a:p>
            </p:txBody>
          </p:sp>
          <p:sp>
            <p:nvSpPr>
              <p:cNvPr id="44" name="Oval 6">
                <a:extLst>
                  <a:ext uri="{FF2B5EF4-FFF2-40B4-BE49-F238E27FC236}">
                    <a16:creationId xmlns:a16="http://schemas.microsoft.com/office/drawing/2014/main" id="{24552942-0583-EA4D-BF07-41F64A59F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5000" y="31242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3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427DED6-D596-7941-90C7-98C418706B0B}"/>
                </a:ext>
              </a:extLst>
            </p:cNvPr>
            <p:cNvGrpSpPr/>
            <p:nvPr/>
          </p:nvGrpSpPr>
          <p:grpSpPr>
            <a:xfrm>
              <a:off x="1905000" y="4495800"/>
              <a:ext cx="304800" cy="457200"/>
              <a:chOff x="1905000" y="4495800"/>
              <a:chExt cx="304800" cy="457200"/>
            </a:xfrm>
          </p:grpSpPr>
          <p:sp>
            <p:nvSpPr>
              <p:cNvPr id="47" name="Line 22">
                <a:extLst>
                  <a:ext uri="{FF2B5EF4-FFF2-40B4-BE49-F238E27FC236}">
                    <a16:creationId xmlns:a16="http://schemas.microsoft.com/office/drawing/2014/main" id="{BF46229C-D688-C043-958B-E5D3AAD4D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7400" y="44958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6" name="Oval 6">
                <a:extLst>
                  <a:ext uri="{FF2B5EF4-FFF2-40B4-BE49-F238E27FC236}">
                    <a16:creationId xmlns:a16="http://schemas.microsoft.com/office/drawing/2014/main" id="{6D0BFFE3-E610-C34D-BD14-B0079CAEA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5000" y="46482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N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E079744-C5D8-0C48-B632-4208679769BA}"/>
                </a:ext>
              </a:extLst>
            </p:cNvPr>
            <p:cNvSpPr txBox="1"/>
            <p:nvPr/>
          </p:nvSpPr>
          <p:spPr>
            <a:xfrm rot="16200000">
              <a:off x="1463189" y="3642211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…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78C52CA-3039-1246-985E-1F6B6CE6A8FF}"/>
                </a:ext>
              </a:extLst>
            </p:cNvPr>
            <p:cNvGrpSpPr/>
            <p:nvPr/>
          </p:nvGrpSpPr>
          <p:grpSpPr>
            <a:xfrm>
              <a:off x="1307068" y="2209800"/>
              <a:ext cx="369332" cy="2514600"/>
              <a:chOff x="457202" y="2209800"/>
              <a:chExt cx="369332" cy="2514600"/>
            </a:xfrm>
          </p:grpSpPr>
          <p:sp>
            <p:nvSpPr>
              <p:cNvPr id="54" name="Line 22">
                <a:extLst>
                  <a:ext uri="{FF2B5EF4-FFF2-40B4-BE49-F238E27FC236}">
                    <a16:creationId xmlns:a16="http://schemas.microsoft.com/office/drawing/2014/main" id="{B350324E-764B-1646-B7E2-1FA92CEEF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" y="4038600"/>
                <a:ext cx="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B06EE8C-76A1-3747-9DAF-41675B8D8F3A}"/>
                  </a:ext>
                </a:extLst>
              </p:cNvPr>
              <p:cNvSpPr txBox="1"/>
              <p:nvPr/>
            </p:nvSpPr>
            <p:spPr>
              <a:xfrm rot="16200000">
                <a:off x="139166" y="3266304"/>
                <a:ext cx="1005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 levels</a:t>
                </a:r>
              </a:p>
            </p:txBody>
          </p:sp>
          <p:sp>
            <p:nvSpPr>
              <p:cNvPr id="55" name="Line 22">
                <a:extLst>
                  <a:ext uri="{FF2B5EF4-FFF2-40B4-BE49-F238E27FC236}">
                    <a16:creationId xmlns:a16="http://schemas.microsoft.com/office/drawing/2014/main" id="{337C741C-A278-634A-8EFA-4F0F06393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800" y="2209800"/>
                <a:ext cx="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AFE8EE6-B3CD-3B48-BDB7-22A2D17CAE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33800" y="4876800"/>
                <a:ext cx="5715000" cy="160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en-US" sz="2800" dirty="0"/>
                  <a:t>Minimum: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i="1">
                            <a:latin typeface="Cambria Math" charset="0"/>
                          </a:rPr>
                          <m:t>𝑙𝑜𝑔</m:t>
                        </m:r>
                        <m:r>
                          <a:rPr lang="en-US" altLang="en-US" sz="2800" i="1" baseline="-25000">
                            <a:latin typeface="Cambria Math" charset="0"/>
                          </a:rPr>
                          <m:t>2</m:t>
                        </m:r>
                        <m:r>
                          <a:rPr lang="en-US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en-US" sz="2800" i="1">
                            <a:latin typeface="Cambria Math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en-US" sz="2800" dirty="0"/>
                  <a:t> +1 levels</a:t>
                </a:r>
              </a:p>
              <a:p>
                <a:pPr marL="0" indent="0" algn="ctr">
                  <a:buNone/>
                </a:pPr>
                <a:r>
                  <a:rPr lang="en-US" altLang="en-US" sz="28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sz="2800" dirty="0"/>
                  <a:t> is the largest integer ≤ x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AFE8EE6-B3CD-3B48-BDB7-22A2D17CA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4876800"/>
                <a:ext cx="5715000" cy="1600200"/>
              </a:xfrm>
              <a:prstGeom prst="rect">
                <a:avLst/>
              </a:prstGeom>
              <a:blipFill>
                <a:blip r:embed="rId3"/>
                <a:stretch>
                  <a:fillRect t="-3422" b="-72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038601" y="2057400"/>
            <a:ext cx="4267199" cy="2629019"/>
            <a:chOff x="4038601" y="2057400"/>
            <a:chExt cx="4267199" cy="262901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0954B17-3EA5-B642-8C9F-4186C765CC4D}"/>
                </a:ext>
              </a:extLst>
            </p:cNvPr>
            <p:cNvGrpSpPr/>
            <p:nvPr/>
          </p:nvGrpSpPr>
          <p:grpSpPr>
            <a:xfrm>
              <a:off x="4876800" y="2057400"/>
              <a:ext cx="3429000" cy="1828800"/>
              <a:chOff x="4876800" y="2057400"/>
              <a:chExt cx="3429000" cy="1828800"/>
            </a:xfrm>
          </p:grpSpPr>
          <p:sp>
            <p:nvSpPr>
              <p:cNvPr id="13" name="Line 22">
                <a:extLst>
                  <a:ext uri="{FF2B5EF4-FFF2-40B4-BE49-F238E27FC236}">
                    <a16:creationId xmlns:a16="http://schemas.microsoft.com/office/drawing/2014/main" id="{8D465A8F-5793-B94A-A71E-0AD298339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15000" y="2209800"/>
                <a:ext cx="914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" name="Line 22">
                <a:extLst>
                  <a:ext uri="{FF2B5EF4-FFF2-40B4-BE49-F238E27FC236}">
                    <a16:creationId xmlns:a16="http://schemas.microsoft.com/office/drawing/2014/main" id="{CF783726-222D-8D46-B1A1-B057B525E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29400" y="2209800"/>
                <a:ext cx="8382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5" name="Line 22">
                <a:extLst>
                  <a:ext uri="{FF2B5EF4-FFF2-40B4-BE49-F238E27FC236}">
                    <a16:creationId xmlns:a16="http://schemas.microsoft.com/office/drawing/2014/main" id="{47D92FF4-8C0E-CD41-A079-6B8E33F8D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57800" y="2743200"/>
                <a:ext cx="4572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" name="Line 22">
                <a:extLst>
                  <a:ext uri="{FF2B5EF4-FFF2-40B4-BE49-F238E27FC236}">
                    <a16:creationId xmlns:a16="http://schemas.microsoft.com/office/drawing/2014/main" id="{EFCE0C59-6C3C-014C-9AB6-60A3F6162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2743200"/>
                <a:ext cx="4572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" name="Oval 6">
                <a:extLst>
                  <a:ext uri="{FF2B5EF4-FFF2-40B4-BE49-F238E27FC236}">
                    <a16:creationId xmlns:a16="http://schemas.microsoft.com/office/drawing/2014/main" id="{E4BC7CFE-D3A3-334B-AB1C-611649116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5908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2</a:t>
                </a:r>
              </a:p>
            </p:txBody>
          </p:sp>
          <p:sp>
            <p:nvSpPr>
              <p:cNvPr id="18" name="Line 22">
                <a:extLst>
                  <a:ext uri="{FF2B5EF4-FFF2-40B4-BE49-F238E27FC236}">
                    <a16:creationId xmlns:a16="http://schemas.microsoft.com/office/drawing/2014/main" id="{FB88FB3F-A845-324F-90CA-BE0B2A2C45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9200" y="32766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" name="Line 22">
                <a:extLst>
                  <a:ext uri="{FF2B5EF4-FFF2-40B4-BE49-F238E27FC236}">
                    <a16:creationId xmlns:a16="http://schemas.microsoft.com/office/drawing/2014/main" id="{40DB780D-4447-F246-AB96-6BADA9BCB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2766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Oval 6">
                <a:extLst>
                  <a:ext uri="{FF2B5EF4-FFF2-40B4-BE49-F238E27FC236}">
                    <a16:creationId xmlns:a16="http://schemas.microsoft.com/office/drawing/2014/main" id="{8790D9E0-8430-8B45-A960-DA95DDC93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31242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4</a:t>
                </a:r>
              </a:p>
            </p:txBody>
          </p:sp>
          <p:sp>
            <p:nvSpPr>
              <p:cNvPr id="21" name="Oval 6">
                <a:extLst>
                  <a:ext uri="{FF2B5EF4-FFF2-40B4-BE49-F238E27FC236}">
                    <a16:creationId xmlns:a16="http://schemas.microsoft.com/office/drawing/2014/main" id="{3A94F49A-7B38-3D41-9453-079D2B245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800" y="35814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8</a:t>
                </a:r>
              </a:p>
            </p:txBody>
          </p:sp>
          <p:sp>
            <p:nvSpPr>
              <p:cNvPr id="22" name="Oval 6">
                <a:extLst>
                  <a:ext uri="{FF2B5EF4-FFF2-40B4-BE49-F238E27FC236}">
                    <a16:creationId xmlns:a16="http://schemas.microsoft.com/office/drawing/2014/main" id="{926B734D-D135-2D4B-9612-FF5349ACC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35814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9</a:t>
                </a:r>
              </a:p>
            </p:txBody>
          </p:sp>
          <p:sp>
            <p:nvSpPr>
              <p:cNvPr id="23" name="Line 22">
                <a:extLst>
                  <a:ext uri="{FF2B5EF4-FFF2-40B4-BE49-F238E27FC236}">
                    <a16:creationId xmlns:a16="http://schemas.microsoft.com/office/drawing/2014/main" id="{2188811D-5358-A84B-8B8F-B96B75069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3600" y="32766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49D2B309-EBBE-7A4B-955E-A56A2B93C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32766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" name="Oval 6">
                <a:extLst>
                  <a:ext uri="{FF2B5EF4-FFF2-40B4-BE49-F238E27FC236}">
                    <a16:creationId xmlns:a16="http://schemas.microsoft.com/office/drawing/2014/main" id="{0DA825C5-F79A-3A46-9449-9A7043D26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800" y="31242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5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85AA71C2-AA50-A848-B28B-DB060D423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35814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10</a:t>
                </a:r>
              </a:p>
            </p:txBody>
          </p:sp>
          <p:sp>
            <p:nvSpPr>
              <p:cNvPr id="27" name="Oval 6">
                <a:extLst>
                  <a:ext uri="{FF2B5EF4-FFF2-40B4-BE49-F238E27FC236}">
                    <a16:creationId xmlns:a16="http://schemas.microsoft.com/office/drawing/2014/main" id="{711DAA5A-3BFA-F14B-A4A5-9402A2B14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400" y="35814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11</a:t>
                </a:r>
              </a:p>
            </p:txBody>
          </p:sp>
          <p:sp>
            <p:nvSpPr>
              <p:cNvPr id="28" name="Line 22">
                <a:extLst>
                  <a:ext uri="{FF2B5EF4-FFF2-40B4-BE49-F238E27FC236}">
                    <a16:creationId xmlns:a16="http://schemas.microsoft.com/office/drawing/2014/main" id="{B568A3F7-BE1E-F643-8D46-E2340D8E7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10400" y="2743200"/>
                <a:ext cx="4572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9" name="Line 22">
                <a:extLst>
                  <a:ext uri="{FF2B5EF4-FFF2-40B4-BE49-F238E27FC236}">
                    <a16:creationId xmlns:a16="http://schemas.microsoft.com/office/drawing/2014/main" id="{357811B2-6CCC-E243-96F4-BDE78176A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7600" y="2743200"/>
                <a:ext cx="4572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0" name="Oval 6">
                <a:extLst>
                  <a:ext uri="{FF2B5EF4-FFF2-40B4-BE49-F238E27FC236}">
                    <a16:creationId xmlns:a16="http://schemas.microsoft.com/office/drawing/2014/main" id="{86387ED7-2EEB-1F4D-A84A-751CA9232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5200" y="25908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3</a:t>
                </a:r>
              </a:p>
            </p:txBody>
          </p:sp>
          <p:sp>
            <p:nvSpPr>
              <p:cNvPr id="31" name="Line 22">
                <a:extLst>
                  <a:ext uri="{FF2B5EF4-FFF2-40B4-BE49-F238E27FC236}">
                    <a16:creationId xmlns:a16="http://schemas.microsoft.com/office/drawing/2014/main" id="{0039D446-A5CE-5E4E-8D02-D664C5E15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81800" y="32766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2" name="Line 22">
                <a:extLst>
                  <a:ext uri="{FF2B5EF4-FFF2-40B4-BE49-F238E27FC236}">
                    <a16:creationId xmlns:a16="http://schemas.microsoft.com/office/drawing/2014/main" id="{D0FE1DDC-1FDB-4942-96D4-20B3F4F5B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0400" y="32766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3" name="Oval 6">
                <a:extLst>
                  <a:ext uri="{FF2B5EF4-FFF2-40B4-BE49-F238E27FC236}">
                    <a16:creationId xmlns:a16="http://schemas.microsoft.com/office/drawing/2014/main" id="{D76277A6-6BD0-EF4E-9104-24BF11277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0" y="31242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6</a:t>
                </a:r>
              </a:p>
            </p:txBody>
          </p:sp>
          <p:sp>
            <p:nvSpPr>
              <p:cNvPr id="34" name="Oval 6">
                <a:extLst>
                  <a:ext uri="{FF2B5EF4-FFF2-40B4-BE49-F238E27FC236}">
                    <a16:creationId xmlns:a16="http://schemas.microsoft.com/office/drawing/2014/main" id="{92EF2A24-754E-3947-9BF5-2B85CA664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35814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12</a:t>
                </a:r>
              </a:p>
            </p:txBody>
          </p:sp>
          <p:sp>
            <p:nvSpPr>
              <p:cNvPr id="35" name="Oval 6">
                <a:extLst>
                  <a:ext uri="{FF2B5EF4-FFF2-40B4-BE49-F238E27FC236}">
                    <a16:creationId xmlns:a16="http://schemas.microsoft.com/office/drawing/2014/main" id="{D5D7BEFE-C4DA-2643-8B1A-6B6B8796D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35814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13</a:t>
                </a:r>
              </a:p>
            </p:txBody>
          </p:sp>
          <p:sp>
            <p:nvSpPr>
              <p:cNvPr id="36" name="Line 22">
                <a:extLst>
                  <a:ext uri="{FF2B5EF4-FFF2-40B4-BE49-F238E27FC236}">
                    <a16:creationId xmlns:a16="http://schemas.microsoft.com/office/drawing/2014/main" id="{C849EE55-FFEB-894C-9E5C-D42C87AD0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96200" y="32766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7" name="Line 22">
                <a:extLst>
                  <a:ext uri="{FF2B5EF4-FFF2-40B4-BE49-F238E27FC236}">
                    <a16:creationId xmlns:a16="http://schemas.microsoft.com/office/drawing/2014/main" id="{9545158D-285C-C948-A6E6-444FFABD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3276600"/>
                <a:ext cx="228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8" name="Oval 6">
                <a:extLst>
                  <a:ext uri="{FF2B5EF4-FFF2-40B4-BE49-F238E27FC236}">
                    <a16:creationId xmlns:a16="http://schemas.microsoft.com/office/drawing/2014/main" id="{3CD72F80-57F3-8C4B-902B-41CBF8E4B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2400" y="31242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7</a:t>
                </a:r>
              </a:p>
            </p:txBody>
          </p:sp>
          <p:sp>
            <p:nvSpPr>
              <p:cNvPr id="39" name="Oval 6">
                <a:extLst>
                  <a:ext uri="{FF2B5EF4-FFF2-40B4-BE49-F238E27FC236}">
                    <a16:creationId xmlns:a16="http://schemas.microsoft.com/office/drawing/2014/main" id="{332AD2F0-575E-6D43-BC92-E8236194B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3800" y="35814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14</a:t>
                </a:r>
              </a:p>
            </p:txBody>
          </p:sp>
          <p:sp>
            <p:nvSpPr>
              <p:cNvPr id="40" name="Oval 6">
                <a:extLst>
                  <a:ext uri="{FF2B5EF4-FFF2-40B4-BE49-F238E27FC236}">
                    <a16:creationId xmlns:a16="http://schemas.microsoft.com/office/drawing/2014/main" id="{7B99A380-E487-C042-9A42-C080104EE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000" y="35814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15</a:t>
                </a:r>
              </a:p>
            </p:txBody>
          </p:sp>
          <p:sp>
            <p:nvSpPr>
              <p:cNvPr id="41" name="Oval 6">
                <a:extLst>
                  <a:ext uri="{FF2B5EF4-FFF2-40B4-BE49-F238E27FC236}">
                    <a16:creationId xmlns:a16="http://schemas.microsoft.com/office/drawing/2014/main" id="{38609FCF-590A-734E-9EEB-4B6266478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7000" y="2057400"/>
                <a:ext cx="304800" cy="3048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1</a:t>
                </a:r>
              </a:p>
            </p:txBody>
          </p:sp>
        </p:grpSp>
        <p:sp>
          <p:nvSpPr>
            <p:cNvPr id="26624" name="TextBox 26623">
              <a:extLst>
                <a:ext uri="{FF2B5EF4-FFF2-40B4-BE49-F238E27FC236}">
                  <a16:creationId xmlns:a16="http://schemas.microsoft.com/office/drawing/2014/main" id="{6D4B2D92-8826-064E-8542-942A336BDD0A}"/>
                </a:ext>
              </a:extLst>
            </p:cNvPr>
            <p:cNvSpPr txBox="1"/>
            <p:nvPr/>
          </p:nvSpPr>
          <p:spPr>
            <a:xfrm rot="16200000">
              <a:off x="6035189" y="3870811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…</a:t>
              </a:r>
            </a:p>
          </p:txBody>
        </p:sp>
        <p:grpSp>
          <p:nvGrpSpPr>
            <p:cNvPr id="26626" name="Group 26625">
              <a:extLst>
                <a:ext uri="{FF2B5EF4-FFF2-40B4-BE49-F238E27FC236}">
                  <a16:creationId xmlns:a16="http://schemas.microsoft.com/office/drawing/2014/main" id="{59334462-C2D2-EB4E-B704-12F10F1F660B}"/>
                </a:ext>
              </a:extLst>
            </p:cNvPr>
            <p:cNvGrpSpPr/>
            <p:nvPr/>
          </p:nvGrpSpPr>
          <p:grpSpPr>
            <a:xfrm>
              <a:off x="4038601" y="2057400"/>
              <a:ext cx="369332" cy="2362200"/>
              <a:chOff x="3886201" y="2057400"/>
              <a:chExt cx="369332" cy="2362200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C5E5F46-2819-A845-B880-84917D00E9B4}"/>
                  </a:ext>
                </a:extLst>
              </p:cNvPr>
              <p:cNvSpPr txBox="1"/>
              <p:nvPr/>
            </p:nvSpPr>
            <p:spPr>
              <a:xfrm rot="16200000">
                <a:off x="3237946" y="3037704"/>
                <a:ext cx="1665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~ log(N) levels</a:t>
                </a:r>
              </a:p>
            </p:txBody>
          </p:sp>
          <p:sp>
            <p:nvSpPr>
              <p:cNvPr id="62" name="Line 22">
                <a:extLst>
                  <a:ext uri="{FF2B5EF4-FFF2-40B4-BE49-F238E27FC236}">
                    <a16:creationId xmlns:a16="http://schemas.microsoft.com/office/drawing/2014/main" id="{8929DDB6-47FF-614B-8313-0818FFD14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4800" y="205740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6" name="Line 22">
                <a:extLst>
                  <a:ext uri="{FF2B5EF4-FFF2-40B4-BE49-F238E27FC236}">
                    <a16:creationId xmlns:a16="http://schemas.microsoft.com/office/drawing/2014/main" id="{8D642356-ACD2-ED4D-9CD3-EC4681016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4800" y="403860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35803"/>
              </p:ext>
            </p:extLst>
          </p:nvPr>
        </p:nvGraphicFramePr>
        <p:xfrm>
          <a:off x="8763000" y="1676400"/>
          <a:ext cx="26968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224">
                  <a:extLst>
                    <a:ext uri="{9D8B030D-6E8A-4147-A177-3AD203B41FA5}">
                      <a16:colId xmlns:a16="http://schemas.microsoft.com/office/drawing/2014/main" val="3151563424"/>
                    </a:ext>
                  </a:extLst>
                </a:gridCol>
                <a:gridCol w="674224">
                  <a:extLst>
                    <a:ext uri="{9D8B030D-6E8A-4147-A177-3AD203B41FA5}">
                      <a16:colId xmlns:a16="http://schemas.microsoft.com/office/drawing/2014/main" val="2861760472"/>
                    </a:ext>
                  </a:extLst>
                </a:gridCol>
                <a:gridCol w="674224">
                  <a:extLst>
                    <a:ext uri="{9D8B030D-6E8A-4147-A177-3AD203B41FA5}">
                      <a16:colId xmlns:a16="http://schemas.microsoft.com/office/drawing/2014/main" val="100375747"/>
                    </a:ext>
                  </a:extLst>
                </a:gridCol>
                <a:gridCol w="674224">
                  <a:extLst>
                    <a:ext uri="{9D8B030D-6E8A-4147-A177-3AD203B41FA5}">
                      <a16:colId xmlns:a16="http://schemas.microsoft.com/office/drawing/2014/main" val="352707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06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94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17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6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1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00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1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80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95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/>
              <a:t>Full Binary Tree</a:t>
            </a:r>
          </a:p>
        </p:txBody>
      </p:sp>
      <p:sp>
        <p:nvSpPr>
          <p:cNvPr id="28674" name="Content Placeholder 3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2133600"/>
          </a:xfrm>
        </p:spPr>
        <p:txBody>
          <a:bodyPr/>
          <a:lstStyle/>
          <a:p>
            <a:r>
              <a:rPr lang="en-US" altLang="en-US" dirty="0"/>
              <a:t>Full binary tree</a:t>
            </a:r>
          </a:p>
          <a:p>
            <a:pPr lvl="1"/>
            <a:r>
              <a:rPr lang="en-US" altLang="en-US" dirty="0"/>
              <a:t>Each level, except (possibly) last, is completely filled</a:t>
            </a:r>
          </a:p>
          <a:p>
            <a:pPr lvl="2"/>
            <a:r>
              <a:rPr lang="en-US" altLang="en-US" dirty="0"/>
              <a:t>OK if the last level is completely full</a:t>
            </a:r>
          </a:p>
          <a:p>
            <a:pPr lvl="1"/>
            <a:r>
              <a:rPr lang="en-US" altLang="en-US" dirty="0"/>
              <a:t>Last level: nodes filled from left to right (no empty spots)</a:t>
            </a:r>
          </a:p>
          <a:p>
            <a:endParaRPr lang="en-US" altLang="en-US" dirty="0"/>
          </a:p>
        </p:txBody>
      </p:sp>
      <p:grpSp>
        <p:nvGrpSpPr>
          <p:cNvPr id="28675" name="Group 1"/>
          <p:cNvGrpSpPr>
            <a:grpSpLocks/>
          </p:cNvGrpSpPr>
          <p:nvPr/>
        </p:nvGrpSpPr>
        <p:grpSpPr bwMode="auto">
          <a:xfrm>
            <a:off x="2286000" y="2971800"/>
            <a:ext cx="7086600" cy="3733800"/>
            <a:chOff x="762000" y="2667000"/>
            <a:chExt cx="7086600" cy="3733800"/>
          </a:xfrm>
        </p:grpSpPr>
        <p:sp>
          <p:nvSpPr>
            <p:cNvPr id="28676" name="Line 18"/>
            <p:cNvSpPr>
              <a:spLocks noChangeShapeType="1"/>
            </p:cNvSpPr>
            <p:nvPr/>
          </p:nvSpPr>
          <p:spPr bwMode="auto">
            <a:xfrm flipH="1">
              <a:off x="2743200" y="30480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7" name="Line 19"/>
            <p:cNvSpPr>
              <a:spLocks noChangeShapeType="1"/>
            </p:cNvSpPr>
            <p:nvPr/>
          </p:nvSpPr>
          <p:spPr bwMode="auto">
            <a:xfrm>
              <a:off x="4572000" y="30480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Line 20"/>
            <p:cNvSpPr>
              <a:spLocks noChangeShapeType="1"/>
            </p:cNvSpPr>
            <p:nvPr/>
          </p:nvSpPr>
          <p:spPr bwMode="auto">
            <a:xfrm flipH="1">
              <a:off x="1676400" y="38862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9" name="Line 21"/>
            <p:cNvSpPr>
              <a:spLocks noChangeShapeType="1"/>
            </p:cNvSpPr>
            <p:nvPr/>
          </p:nvSpPr>
          <p:spPr bwMode="auto">
            <a:xfrm>
              <a:off x="2667000" y="38862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Line 22"/>
            <p:cNvSpPr>
              <a:spLocks noChangeShapeType="1"/>
            </p:cNvSpPr>
            <p:nvPr/>
          </p:nvSpPr>
          <p:spPr bwMode="auto">
            <a:xfrm flipH="1">
              <a:off x="5486400" y="38862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23"/>
            <p:cNvSpPr>
              <a:spLocks noChangeShapeType="1"/>
            </p:cNvSpPr>
            <p:nvPr/>
          </p:nvSpPr>
          <p:spPr bwMode="auto">
            <a:xfrm>
              <a:off x="6477000" y="38862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Line 24"/>
            <p:cNvSpPr>
              <a:spLocks noChangeShapeType="1"/>
            </p:cNvSpPr>
            <p:nvPr/>
          </p:nvSpPr>
          <p:spPr bwMode="auto">
            <a:xfrm flipH="1">
              <a:off x="1066800" y="48768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Line 25"/>
            <p:cNvSpPr>
              <a:spLocks noChangeShapeType="1"/>
            </p:cNvSpPr>
            <p:nvPr/>
          </p:nvSpPr>
          <p:spPr bwMode="auto">
            <a:xfrm>
              <a:off x="1600200" y="48768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Line 26"/>
            <p:cNvSpPr>
              <a:spLocks noChangeShapeType="1"/>
            </p:cNvSpPr>
            <p:nvPr/>
          </p:nvSpPr>
          <p:spPr bwMode="auto">
            <a:xfrm flipH="1">
              <a:off x="3124200" y="48768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Line 27"/>
            <p:cNvSpPr>
              <a:spLocks noChangeShapeType="1"/>
            </p:cNvSpPr>
            <p:nvPr/>
          </p:nvSpPr>
          <p:spPr bwMode="auto">
            <a:xfrm>
              <a:off x="3657600" y="48768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Line 28"/>
            <p:cNvSpPr>
              <a:spLocks noChangeShapeType="1"/>
            </p:cNvSpPr>
            <p:nvPr/>
          </p:nvSpPr>
          <p:spPr bwMode="auto">
            <a:xfrm flipH="1">
              <a:off x="4876800" y="48768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Line 29"/>
            <p:cNvSpPr>
              <a:spLocks noChangeShapeType="1"/>
            </p:cNvSpPr>
            <p:nvPr/>
          </p:nvSpPr>
          <p:spPr bwMode="auto">
            <a:xfrm>
              <a:off x="5410200" y="48768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Line 30"/>
            <p:cNvSpPr>
              <a:spLocks noChangeShapeType="1"/>
            </p:cNvSpPr>
            <p:nvPr/>
          </p:nvSpPr>
          <p:spPr bwMode="auto">
            <a:xfrm flipH="1">
              <a:off x="6934200" y="48768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Oval 4"/>
            <p:cNvSpPr>
              <a:spLocks noChangeArrowheads="1"/>
            </p:cNvSpPr>
            <p:nvPr/>
          </p:nvSpPr>
          <p:spPr bwMode="auto">
            <a:xfrm>
              <a:off x="4267200" y="2667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10</a:t>
              </a:r>
            </a:p>
          </p:txBody>
        </p:sp>
        <p:sp>
          <p:nvSpPr>
            <p:cNvPr id="28690" name="Oval 5"/>
            <p:cNvSpPr>
              <a:spLocks noChangeArrowheads="1"/>
            </p:cNvSpPr>
            <p:nvPr/>
          </p:nvSpPr>
          <p:spPr bwMode="auto">
            <a:xfrm>
              <a:off x="2362200" y="3581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50</a:t>
              </a:r>
            </a:p>
          </p:txBody>
        </p:sp>
        <p:sp>
          <p:nvSpPr>
            <p:cNvPr id="28691" name="Oval 6"/>
            <p:cNvSpPr>
              <a:spLocks noChangeArrowheads="1"/>
            </p:cNvSpPr>
            <p:nvPr/>
          </p:nvSpPr>
          <p:spPr bwMode="auto">
            <a:xfrm>
              <a:off x="6172200" y="3581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30</a:t>
              </a:r>
            </a:p>
          </p:txBody>
        </p:sp>
        <p:sp>
          <p:nvSpPr>
            <p:cNvPr id="28692" name="Oval 7"/>
            <p:cNvSpPr>
              <a:spLocks noChangeArrowheads="1"/>
            </p:cNvSpPr>
            <p:nvPr/>
          </p:nvSpPr>
          <p:spPr bwMode="auto">
            <a:xfrm>
              <a:off x="1295400" y="4572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100</a:t>
              </a:r>
            </a:p>
          </p:txBody>
        </p:sp>
        <p:sp>
          <p:nvSpPr>
            <p:cNvPr id="28693" name="Oval 8"/>
            <p:cNvSpPr>
              <a:spLocks noChangeArrowheads="1"/>
            </p:cNvSpPr>
            <p:nvPr/>
          </p:nvSpPr>
          <p:spPr bwMode="auto">
            <a:xfrm>
              <a:off x="5105400" y="4572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40</a:t>
              </a:r>
            </a:p>
          </p:txBody>
        </p:sp>
        <p:sp>
          <p:nvSpPr>
            <p:cNvPr id="28694" name="Oval 9"/>
            <p:cNvSpPr>
              <a:spLocks noChangeArrowheads="1"/>
            </p:cNvSpPr>
            <p:nvPr/>
          </p:nvSpPr>
          <p:spPr bwMode="auto">
            <a:xfrm>
              <a:off x="3352800" y="4572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70</a:t>
              </a:r>
            </a:p>
          </p:txBody>
        </p:sp>
        <p:sp>
          <p:nvSpPr>
            <p:cNvPr id="28695" name="Oval 10"/>
            <p:cNvSpPr>
              <a:spLocks noChangeArrowheads="1"/>
            </p:cNvSpPr>
            <p:nvPr/>
          </p:nvSpPr>
          <p:spPr bwMode="auto">
            <a:xfrm>
              <a:off x="7162800" y="4572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60</a:t>
              </a:r>
            </a:p>
          </p:txBody>
        </p:sp>
        <p:sp>
          <p:nvSpPr>
            <p:cNvPr id="28696" name="Oval 11"/>
            <p:cNvSpPr>
              <a:spLocks noChangeArrowheads="1"/>
            </p:cNvSpPr>
            <p:nvPr/>
          </p:nvSpPr>
          <p:spPr bwMode="auto">
            <a:xfrm>
              <a:off x="762000" y="5715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110</a:t>
              </a:r>
            </a:p>
          </p:txBody>
        </p:sp>
        <p:sp>
          <p:nvSpPr>
            <p:cNvPr id="28697" name="Oval 12"/>
            <p:cNvSpPr>
              <a:spLocks noChangeArrowheads="1"/>
            </p:cNvSpPr>
            <p:nvPr/>
          </p:nvSpPr>
          <p:spPr bwMode="auto">
            <a:xfrm>
              <a:off x="1752600" y="5715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150</a:t>
              </a:r>
            </a:p>
          </p:txBody>
        </p:sp>
        <p:sp>
          <p:nvSpPr>
            <p:cNvPr id="28698" name="Oval 13"/>
            <p:cNvSpPr>
              <a:spLocks noChangeArrowheads="1"/>
            </p:cNvSpPr>
            <p:nvPr/>
          </p:nvSpPr>
          <p:spPr bwMode="auto">
            <a:xfrm>
              <a:off x="2819400" y="5715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100</a:t>
              </a:r>
            </a:p>
          </p:txBody>
        </p:sp>
        <p:sp>
          <p:nvSpPr>
            <p:cNvPr id="28699" name="Oval 14"/>
            <p:cNvSpPr>
              <a:spLocks noChangeArrowheads="1"/>
            </p:cNvSpPr>
            <p:nvPr/>
          </p:nvSpPr>
          <p:spPr bwMode="auto">
            <a:xfrm>
              <a:off x="3810000" y="5715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90</a:t>
              </a:r>
            </a:p>
          </p:txBody>
        </p:sp>
        <p:sp>
          <p:nvSpPr>
            <p:cNvPr id="28700" name="Oval 15"/>
            <p:cNvSpPr>
              <a:spLocks noChangeArrowheads="1"/>
            </p:cNvSpPr>
            <p:nvPr/>
          </p:nvSpPr>
          <p:spPr bwMode="auto">
            <a:xfrm>
              <a:off x="4572000" y="5715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200</a:t>
              </a:r>
            </a:p>
          </p:txBody>
        </p:sp>
        <p:sp>
          <p:nvSpPr>
            <p:cNvPr id="28701" name="Oval 16"/>
            <p:cNvSpPr>
              <a:spLocks noChangeArrowheads="1"/>
            </p:cNvSpPr>
            <p:nvPr/>
          </p:nvSpPr>
          <p:spPr bwMode="auto">
            <a:xfrm>
              <a:off x="5562600" y="5715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210</a:t>
              </a:r>
            </a:p>
          </p:txBody>
        </p:sp>
        <p:sp>
          <p:nvSpPr>
            <p:cNvPr id="28702" name="Oval 17"/>
            <p:cNvSpPr>
              <a:spLocks noChangeArrowheads="1"/>
            </p:cNvSpPr>
            <p:nvPr/>
          </p:nvSpPr>
          <p:spPr bwMode="auto">
            <a:xfrm>
              <a:off x="6629400" y="5715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80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76400" y="2286000"/>
            <a:ext cx="8839200" cy="1143000"/>
          </a:xfrm>
        </p:spPr>
        <p:txBody>
          <a:bodyPr/>
          <a:lstStyle/>
          <a:p>
            <a:r>
              <a:rPr lang="en-US" altLang="en-US" dirty="0"/>
              <a:t>Priority Queues, Trees and </a:t>
            </a:r>
            <a:r>
              <a:rPr lang="en-US" altLang="en-US" dirty="0" smtClean="0"/>
              <a:t>Heaps</a:t>
            </a:r>
            <a:br>
              <a:rPr lang="en-US" altLang="en-US" dirty="0" smtClean="0"/>
            </a:br>
            <a:r>
              <a:rPr lang="en-US" altLang="en-US" dirty="0" smtClean="0"/>
              <a:t>Part 2: Getting to Know Heaps</a:t>
            </a:r>
            <a:endParaRPr lang="en-US" alt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9291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Motivation; priority queue operations</a:t>
            </a:r>
          </a:p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Binary trees</a:t>
            </a:r>
          </a:p>
          <a:p>
            <a:r>
              <a:rPr lang="en-US" altLang="en-US" sz="3600" dirty="0"/>
              <a:t>Heaps and the “heap property”</a:t>
            </a:r>
          </a:p>
          <a:p>
            <a:r>
              <a:rPr lang="en-US" altLang="en-US" sz="3600" dirty="0"/>
              <a:t>Delete operation</a:t>
            </a:r>
          </a:p>
          <a:p>
            <a:r>
              <a:rPr lang="en-US" altLang="en-US" sz="3600" dirty="0"/>
              <a:t>Insert operation</a:t>
            </a:r>
          </a:p>
          <a:p>
            <a:r>
              <a:rPr lang="en-US" altLang="en-US" sz="3600" dirty="0"/>
              <a:t>Array implementation of heaps</a:t>
            </a:r>
          </a:p>
        </p:txBody>
      </p:sp>
    </p:spTree>
    <p:extLst>
      <p:ext uri="{BB962C8B-B14F-4D97-AF65-F5344CB8AC3E}">
        <p14:creationId xmlns:p14="http://schemas.microsoft.com/office/powerpoint/2010/main" val="2339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altLang="en-US" dirty="0"/>
              <a:t>Heap Data Structure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791200"/>
          </a:xfrm>
        </p:spPr>
        <p:txBody>
          <a:bodyPr/>
          <a:lstStyle/>
          <a:p>
            <a:r>
              <a:rPr lang="en-US" altLang="en-US" sz="3600" dirty="0"/>
              <a:t>Full binary tree</a:t>
            </a:r>
          </a:p>
          <a:p>
            <a:r>
              <a:rPr lang="en-US" altLang="en-US" sz="3600" dirty="0"/>
              <a:t>Heap property: each node has a smaller </a:t>
            </a:r>
            <a:r>
              <a:rPr lang="en-US" altLang="en-US" sz="3600" dirty="0" smtClean="0"/>
              <a:t>priority </a:t>
            </a:r>
            <a:r>
              <a:rPr lang="en-US" altLang="en-US" sz="3600" dirty="0"/>
              <a:t>than that of either of its </a:t>
            </a:r>
            <a:r>
              <a:rPr lang="en-US" altLang="en-US" sz="3600" dirty="0" smtClean="0"/>
              <a:t>children (or equal)</a:t>
            </a:r>
            <a:endParaRPr lang="en-US" altLang="en-US" sz="3600" dirty="0"/>
          </a:p>
          <a:p>
            <a:pPr marL="914400" lvl="2" indent="0">
              <a:buNone/>
            </a:pPr>
            <a:r>
              <a:rPr lang="en-US" altLang="en-US" sz="2800" dirty="0"/>
              <a:t>p-</a:t>
            </a:r>
            <a:r>
              <a:rPr lang="en-US" altLang="en-US" sz="2800" dirty="0" smtClean="0"/>
              <a:t>&gt;priority  </a:t>
            </a:r>
            <a:r>
              <a:rPr lang="en-US" altLang="en-US" sz="2800" dirty="0"/>
              <a:t>≤  p-&gt;left-</a:t>
            </a:r>
            <a:r>
              <a:rPr lang="en-US" altLang="en-US" sz="2800" dirty="0" smtClean="0"/>
              <a:t>&gt;priority</a:t>
            </a:r>
            <a:endParaRPr lang="en-US" altLang="en-US" sz="2800" dirty="0"/>
          </a:p>
          <a:p>
            <a:pPr marL="914400" lvl="2" indent="0">
              <a:buNone/>
            </a:pPr>
            <a:r>
              <a:rPr lang="en-US" altLang="en-US" sz="2800" dirty="0"/>
              <a:t>p-</a:t>
            </a:r>
            <a:r>
              <a:rPr lang="en-US" altLang="en-US" sz="2800" dirty="0" smtClean="0"/>
              <a:t>&gt;priority  </a:t>
            </a:r>
            <a:r>
              <a:rPr lang="en-US" altLang="en-US" sz="2800" dirty="0"/>
              <a:t>≤  p-&gt;right-</a:t>
            </a:r>
            <a:r>
              <a:rPr lang="en-US" altLang="en-US" sz="2800" dirty="0" smtClean="0"/>
              <a:t>&gt;priority</a:t>
            </a:r>
            <a:endParaRPr lang="en-US" altLang="en-US" sz="2800" dirty="0"/>
          </a:p>
          <a:p>
            <a:pPr marL="914400" lvl="2" indent="0">
              <a:buNone/>
            </a:pPr>
            <a:r>
              <a:rPr lang="en-US" altLang="en-US" sz="2800" dirty="0"/>
              <a:t>p-&gt;parent-</a:t>
            </a:r>
            <a:r>
              <a:rPr lang="en-US" altLang="en-US" sz="2800" dirty="0" smtClean="0"/>
              <a:t>&gt;priority </a:t>
            </a:r>
            <a:r>
              <a:rPr lang="en-US" altLang="en-US" sz="2800" dirty="0"/>
              <a:t>≤  p-</a:t>
            </a:r>
            <a:r>
              <a:rPr lang="en-US" altLang="en-US" sz="2800" dirty="0" smtClean="0"/>
              <a:t>&gt;priority</a:t>
            </a:r>
            <a:endParaRPr lang="en-US" altLang="en-US" sz="2800" dirty="0"/>
          </a:p>
          <a:p>
            <a:r>
              <a:rPr lang="en-US" altLang="en-US" sz="3600" dirty="0"/>
              <a:t>Left child may have smaller or larger </a:t>
            </a:r>
            <a:r>
              <a:rPr lang="en-US" altLang="en-US" sz="3600" dirty="0" smtClean="0"/>
              <a:t>priority </a:t>
            </a:r>
            <a:r>
              <a:rPr lang="en-US" altLang="en-US" sz="3600" dirty="0"/>
              <a:t>compared to the right child</a:t>
            </a:r>
          </a:p>
          <a:p>
            <a:r>
              <a:rPr lang="en-US" altLang="en-US" sz="3600" dirty="0"/>
              <a:t>Where is the node w/ smallest </a:t>
            </a:r>
            <a:r>
              <a:rPr lang="en-US" altLang="en-US" sz="3600" dirty="0" smtClean="0"/>
              <a:t>priority?</a:t>
            </a:r>
            <a:endParaRPr lang="en-US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667000" y="6177125"/>
            <a:ext cx="6402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root node has the smallest priority!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9144000" y="2202663"/>
            <a:ext cx="2590800" cy="2229293"/>
            <a:chOff x="2362200" y="3733800"/>
            <a:chExt cx="3276806" cy="2819400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H="1">
              <a:off x="3276600" y="4038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4267200" y="4038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H="1">
              <a:off x="2667000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>
              <a:off x="3200636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30"/>
            <p:cNvSpPr>
              <a:spLocks noChangeShapeType="1"/>
            </p:cNvSpPr>
            <p:nvPr/>
          </p:nvSpPr>
          <p:spPr bwMode="auto">
            <a:xfrm flipH="1">
              <a:off x="4724400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3962501" y="37338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2895634" y="4724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953163" y="4724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2362200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rPr>
                <a:t>leaf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3353227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rPr>
                <a:t>leaf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4419729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rPr>
                <a:t>leaf</a:t>
              </a: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3975988" y="3853934"/>
              <a:ext cx="5824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root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Examples: Heaps?</a:t>
            </a:r>
            <a:endParaRPr lang="en-US" altLang="zh-TW" dirty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4525963"/>
          </a:xfrm>
        </p:spPr>
        <p:txBody>
          <a:bodyPr/>
          <a:lstStyle/>
          <a:p>
            <a:r>
              <a:rPr lang="en-US" altLang="zh-TW" dirty="0" smtClean="0"/>
              <a:t>Full </a:t>
            </a:r>
            <a:r>
              <a:rPr lang="en-US" altLang="zh-TW" dirty="0"/>
              <a:t>binary tree</a:t>
            </a:r>
          </a:p>
          <a:p>
            <a:r>
              <a:rPr lang="en-US" altLang="zh-TW" dirty="0"/>
              <a:t>Node</a:t>
            </a:r>
            <a:r>
              <a:rPr lang="zh-TW" altLang="en-US" dirty="0"/>
              <a:t>’</a:t>
            </a:r>
            <a:r>
              <a:rPr lang="en-US" altLang="zh-TW" dirty="0"/>
              <a:t>s priority (timestamp) field less than or equal to that of each child </a:t>
            </a:r>
            <a:r>
              <a:rPr lang="en-US" altLang="zh-TW" dirty="0" smtClean="0"/>
              <a:t>node</a:t>
            </a:r>
          </a:p>
          <a:p>
            <a:r>
              <a:rPr lang="en-US" altLang="zh-TW" dirty="0" smtClean="0"/>
              <a:t>Are these heaps? Why or why not?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Consider how to implement delete and insert with a heap.</a:t>
            </a:r>
            <a:endParaRPr lang="en-US" altLang="zh-TW" dirty="0"/>
          </a:p>
        </p:txBody>
      </p:sp>
      <p:graphicFrame>
        <p:nvGraphicFramePr>
          <p:cNvPr id="31747" name="Object 7"/>
          <p:cNvGraphicFramePr>
            <a:graphicFrameLocks noChangeAspect="1"/>
          </p:cNvGraphicFramePr>
          <p:nvPr/>
        </p:nvGraphicFramePr>
        <p:xfrm>
          <a:off x="2438400" y="3429000"/>
          <a:ext cx="175895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Visio" r:id="rId3" imgW="1778000" imgH="2349500" progId="Visio.Drawing.11">
                  <p:embed/>
                </p:oleObj>
              </mc:Choice>
              <mc:Fallback>
                <p:oleObj name="Visio" r:id="rId3" imgW="1778000" imgH="2349500" progId="Visio.Drawing.11">
                  <p:embed/>
                  <p:pic>
                    <p:nvPicPr>
                      <p:cNvPr id="317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9000"/>
                        <a:ext cx="1758950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5022850" y="3429000"/>
          <a:ext cx="175895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Visio" r:id="rId5" imgW="1778000" imgH="2349500" progId="Visio.Drawing.11">
                  <p:embed/>
                </p:oleObj>
              </mc:Choice>
              <mc:Fallback>
                <p:oleObj name="Visio" r:id="rId5" imgW="1778000" imgH="2349500" progId="Visio.Drawing.11">
                  <p:embed/>
                  <p:pic>
                    <p:nvPicPr>
                      <p:cNvPr id="30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3429000"/>
                        <a:ext cx="1758950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7543800" y="3429000"/>
          <a:ext cx="175895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Visio" r:id="rId7" imgW="1778000" imgH="2349500" progId="Visio.Drawing.11">
                  <p:embed/>
                </p:oleObj>
              </mc:Choice>
              <mc:Fallback>
                <p:oleObj name="Visio" r:id="rId7" imgW="1778000" imgH="2349500" progId="Visio.Drawing.11">
                  <p:embed/>
                  <p:pic>
                    <p:nvPicPr>
                      <p:cNvPr id="30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429000"/>
                        <a:ext cx="1758950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63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Examples: Heaps?</a:t>
            </a:r>
            <a:endParaRPr lang="en-US" altLang="zh-TW" dirty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4525963"/>
          </a:xfrm>
        </p:spPr>
        <p:txBody>
          <a:bodyPr/>
          <a:lstStyle/>
          <a:p>
            <a:r>
              <a:rPr lang="en-US" altLang="zh-TW" dirty="0" smtClean="0"/>
              <a:t>Full </a:t>
            </a:r>
            <a:r>
              <a:rPr lang="en-US" altLang="zh-TW" dirty="0"/>
              <a:t>binary tree</a:t>
            </a:r>
          </a:p>
          <a:p>
            <a:r>
              <a:rPr lang="en-US" altLang="zh-TW" dirty="0"/>
              <a:t>Node</a:t>
            </a:r>
            <a:r>
              <a:rPr lang="zh-TW" altLang="en-US" dirty="0"/>
              <a:t>’</a:t>
            </a:r>
            <a:r>
              <a:rPr lang="en-US" altLang="zh-TW" dirty="0"/>
              <a:t>s priority (timestamp) field less than or equal to that of each child </a:t>
            </a:r>
            <a:r>
              <a:rPr lang="en-US" altLang="zh-TW" dirty="0" smtClean="0"/>
              <a:t>node</a:t>
            </a:r>
          </a:p>
          <a:p>
            <a:r>
              <a:rPr lang="en-US" altLang="zh-TW" dirty="0" smtClean="0"/>
              <a:t>Are these heaps? Why or why not?</a:t>
            </a:r>
            <a:endParaRPr lang="en-US" altLang="zh-TW" dirty="0"/>
          </a:p>
        </p:txBody>
      </p:sp>
      <p:graphicFrame>
        <p:nvGraphicFramePr>
          <p:cNvPr id="31747" name="Object 7"/>
          <p:cNvGraphicFramePr>
            <a:graphicFrameLocks noChangeAspect="1"/>
          </p:cNvGraphicFramePr>
          <p:nvPr/>
        </p:nvGraphicFramePr>
        <p:xfrm>
          <a:off x="2438400" y="3429000"/>
          <a:ext cx="175895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" name="Visio" r:id="rId3" imgW="1778000" imgH="2349500" progId="Visio.Drawing.11">
                  <p:embed/>
                </p:oleObj>
              </mc:Choice>
              <mc:Fallback>
                <p:oleObj name="Visio" r:id="rId3" imgW="1778000" imgH="2349500" progId="Visio.Drawing.11">
                  <p:embed/>
                  <p:pic>
                    <p:nvPicPr>
                      <p:cNvPr id="317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9000"/>
                        <a:ext cx="1758950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5022850" y="3429000"/>
          <a:ext cx="175895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" name="Visio" r:id="rId5" imgW="1778000" imgH="2349500" progId="Visio.Drawing.11">
                  <p:embed/>
                </p:oleObj>
              </mc:Choice>
              <mc:Fallback>
                <p:oleObj name="Visio" r:id="rId5" imgW="1778000" imgH="2349500" progId="Visio.Drawing.11">
                  <p:embed/>
                  <p:pic>
                    <p:nvPicPr>
                      <p:cNvPr id="30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3429000"/>
                        <a:ext cx="1758950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7543800" y="3429000"/>
          <a:ext cx="175895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" name="Visio" r:id="rId7" imgW="1778000" imgH="2349500" progId="Visio.Drawing.11">
                  <p:embed/>
                </p:oleObj>
              </mc:Choice>
              <mc:Fallback>
                <p:oleObj name="Visio" r:id="rId7" imgW="1778000" imgH="2349500" progId="Visio.Drawing.11">
                  <p:embed/>
                  <p:pic>
                    <p:nvPicPr>
                      <p:cNvPr id="30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429000"/>
                        <a:ext cx="1758950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362200" y="5791200"/>
            <a:ext cx="1379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Heap?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951163" y="4876800"/>
            <a:ext cx="381000" cy="914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X</a:t>
            </a:r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5257800" y="3352800"/>
            <a:ext cx="1600200" cy="1524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X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3668713" y="5791200"/>
            <a:ext cx="703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No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4924425" y="5791200"/>
            <a:ext cx="1379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Heap?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6230938" y="5791200"/>
            <a:ext cx="703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No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7486650" y="5799139"/>
            <a:ext cx="13795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Heap?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8793164" y="5799139"/>
            <a:ext cx="884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2200" y="6334780"/>
            <a:ext cx="7301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Note that a heap does not have to be sorted!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8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animBg="1"/>
      <p:bldP spid="3093" grpId="0" animBg="1"/>
      <p:bldP spid="3096" grpId="0"/>
      <p:bldP spid="3097" grpId="0"/>
      <p:bldP spid="3098" grpId="0"/>
      <p:bldP spid="3099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27000"/>
            <a:ext cx="8229600" cy="1143000"/>
          </a:xfrm>
        </p:spPr>
        <p:txBody>
          <a:bodyPr/>
          <a:lstStyle/>
          <a:p>
            <a:r>
              <a:rPr lang="en-US" altLang="en-US" dirty="0"/>
              <a:t>Heap Operations: Delete</a:t>
            </a:r>
          </a:p>
        </p:txBody>
      </p:sp>
      <p:sp>
        <p:nvSpPr>
          <p:cNvPr id="32770" name="Line 18"/>
          <p:cNvSpPr>
            <a:spLocks noChangeShapeType="1"/>
          </p:cNvSpPr>
          <p:nvPr/>
        </p:nvSpPr>
        <p:spPr bwMode="auto">
          <a:xfrm flipH="1">
            <a:off x="4267200" y="17526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Line 19"/>
          <p:cNvSpPr>
            <a:spLocks noChangeShapeType="1"/>
          </p:cNvSpPr>
          <p:nvPr/>
        </p:nvSpPr>
        <p:spPr bwMode="auto">
          <a:xfrm>
            <a:off x="6096000" y="17526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Line 20"/>
          <p:cNvSpPr>
            <a:spLocks noChangeShapeType="1"/>
          </p:cNvSpPr>
          <p:nvPr/>
        </p:nvSpPr>
        <p:spPr bwMode="auto">
          <a:xfrm flipH="1">
            <a:off x="32004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21"/>
          <p:cNvSpPr>
            <a:spLocks noChangeShapeType="1"/>
          </p:cNvSpPr>
          <p:nvPr/>
        </p:nvSpPr>
        <p:spPr bwMode="auto">
          <a:xfrm>
            <a:off x="41910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22"/>
          <p:cNvSpPr>
            <a:spLocks noChangeShapeType="1"/>
          </p:cNvSpPr>
          <p:nvPr/>
        </p:nvSpPr>
        <p:spPr bwMode="auto">
          <a:xfrm flipH="1">
            <a:off x="70104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23"/>
          <p:cNvSpPr>
            <a:spLocks noChangeShapeType="1"/>
          </p:cNvSpPr>
          <p:nvPr/>
        </p:nvSpPr>
        <p:spPr bwMode="auto">
          <a:xfrm>
            <a:off x="80010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24"/>
          <p:cNvSpPr>
            <a:spLocks noChangeShapeType="1"/>
          </p:cNvSpPr>
          <p:nvPr/>
        </p:nvSpPr>
        <p:spPr bwMode="auto">
          <a:xfrm flipH="1">
            <a:off x="25908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25"/>
          <p:cNvSpPr>
            <a:spLocks noChangeShapeType="1"/>
          </p:cNvSpPr>
          <p:nvPr/>
        </p:nvSpPr>
        <p:spPr bwMode="auto">
          <a:xfrm>
            <a:off x="3124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26"/>
          <p:cNvSpPr>
            <a:spLocks noChangeShapeType="1"/>
          </p:cNvSpPr>
          <p:nvPr/>
        </p:nvSpPr>
        <p:spPr bwMode="auto">
          <a:xfrm flipH="1">
            <a:off x="4648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27"/>
          <p:cNvSpPr>
            <a:spLocks noChangeShapeType="1"/>
          </p:cNvSpPr>
          <p:nvPr/>
        </p:nvSpPr>
        <p:spPr bwMode="auto">
          <a:xfrm>
            <a:off x="51816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28"/>
          <p:cNvSpPr>
            <a:spLocks noChangeShapeType="1"/>
          </p:cNvSpPr>
          <p:nvPr/>
        </p:nvSpPr>
        <p:spPr bwMode="auto">
          <a:xfrm flipH="1">
            <a:off x="64008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29"/>
          <p:cNvSpPr>
            <a:spLocks noChangeShapeType="1"/>
          </p:cNvSpPr>
          <p:nvPr/>
        </p:nvSpPr>
        <p:spPr bwMode="auto">
          <a:xfrm>
            <a:off x="6934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30"/>
          <p:cNvSpPr>
            <a:spLocks noChangeShapeType="1"/>
          </p:cNvSpPr>
          <p:nvPr/>
        </p:nvSpPr>
        <p:spPr bwMode="auto">
          <a:xfrm flipH="1">
            <a:off x="8458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Oval 4"/>
          <p:cNvSpPr>
            <a:spLocks noChangeArrowheads="1"/>
          </p:cNvSpPr>
          <p:nvPr/>
        </p:nvSpPr>
        <p:spPr bwMode="auto">
          <a:xfrm>
            <a:off x="5791200" y="1371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</a:t>
            </a:r>
          </a:p>
        </p:txBody>
      </p:sp>
      <p:sp>
        <p:nvSpPr>
          <p:cNvPr id="32784" name="Oval 5"/>
          <p:cNvSpPr>
            <a:spLocks noChangeArrowheads="1"/>
          </p:cNvSpPr>
          <p:nvPr/>
        </p:nvSpPr>
        <p:spPr bwMode="auto">
          <a:xfrm>
            <a:off x="3886200" y="2286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50</a:t>
            </a:r>
          </a:p>
        </p:txBody>
      </p:sp>
      <p:sp>
        <p:nvSpPr>
          <p:cNvPr id="32785" name="Oval 6"/>
          <p:cNvSpPr>
            <a:spLocks noChangeArrowheads="1"/>
          </p:cNvSpPr>
          <p:nvPr/>
        </p:nvSpPr>
        <p:spPr bwMode="auto">
          <a:xfrm>
            <a:off x="7696200" y="2286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30</a:t>
            </a:r>
          </a:p>
        </p:txBody>
      </p:sp>
      <p:sp>
        <p:nvSpPr>
          <p:cNvPr id="32786" name="Oval 7"/>
          <p:cNvSpPr>
            <a:spLocks noChangeArrowheads="1"/>
          </p:cNvSpPr>
          <p:nvPr/>
        </p:nvSpPr>
        <p:spPr bwMode="auto">
          <a:xfrm>
            <a:off x="28194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32787" name="Oval 8"/>
          <p:cNvSpPr>
            <a:spLocks noChangeArrowheads="1"/>
          </p:cNvSpPr>
          <p:nvPr/>
        </p:nvSpPr>
        <p:spPr bwMode="auto">
          <a:xfrm>
            <a:off x="66294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40</a:t>
            </a:r>
          </a:p>
        </p:txBody>
      </p:sp>
      <p:sp>
        <p:nvSpPr>
          <p:cNvPr id="32788" name="Oval 9"/>
          <p:cNvSpPr>
            <a:spLocks noChangeArrowheads="1"/>
          </p:cNvSpPr>
          <p:nvPr/>
        </p:nvSpPr>
        <p:spPr bwMode="auto">
          <a:xfrm>
            <a:off x="48768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70</a:t>
            </a:r>
          </a:p>
        </p:txBody>
      </p:sp>
      <p:sp>
        <p:nvSpPr>
          <p:cNvPr id="32789" name="Oval 10"/>
          <p:cNvSpPr>
            <a:spLocks noChangeArrowheads="1"/>
          </p:cNvSpPr>
          <p:nvPr/>
        </p:nvSpPr>
        <p:spPr bwMode="auto">
          <a:xfrm>
            <a:off x="86868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60</a:t>
            </a:r>
          </a:p>
        </p:txBody>
      </p:sp>
      <p:sp>
        <p:nvSpPr>
          <p:cNvPr id="32790" name="Oval 11"/>
          <p:cNvSpPr>
            <a:spLocks noChangeArrowheads="1"/>
          </p:cNvSpPr>
          <p:nvPr/>
        </p:nvSpPr>
        <p:spPr bwMode="auto">
          <a:xfrm>
            <a:off x="2286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110</a:t>
            </a:r>
          </a:p>
        </p:txBody>
      </p:sp>
      <p:sp>
        <p:nvSpPr>
          <p:cNvPr id="32791" name="Oval 12"/>
          <p:cNvSpPr>
            <a:spLocks noChangeArrowheads="1"/>
          </p:cNvSpPr>
          <p:nvPr/>
        </p:nvSpPr>
        <p:spPr bwMode="auto">
          <a:xfrm>
            <a:off x="32766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150</a:t>
            </a:r>
          </a:p>
        </p:txBody>
      </p:sp>
      <p:sp>
        <p:nvSpPr>
          <p:cNvPr id="32792" name="Oval 13"/>
          <p:cNvSpPr>
            <a:spLocks noChangeArrowheads="1"/>
          </p:cNvSpPr>
          <p:nvPr/>
        </p:nvSpPr>
        <p:spPr bwMode="auto">
          <a:xfrm>
            <a:off x="43434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32793" name="Oval 14"/>
          <p:cNvSpPr>
            <a:spLocks noChangeArrowheads="1"/>
          </p:cNvSpPr>
          <p:nvPr/>
        </p:nvSpPr>
        <p:spPr bwMode="auto">
          <a:xfrm>
            <a:off x="5334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90</a:t>
            </a:r>
          </a:p>
        </p:txBody>
      </p:sp>
      <p:sp>
        <p:nvSpPr>
          <p:cNvPr id="32794" name="Oval 15"/>
          <p:cNvSpPr>
            <a:spLocks noChangeArrowheads="1"/>
          </p:cNvSpPr>
          <p:nvPr/>
        </p:nvSpPr>
        <p:spPr bwMode="auto">
          <a:xfrm>
            <a:off x="6096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200</a:t>
            </a:r>
          </a:p>
        </p:txBody>
      </p:sp>
      <p:sp>
        <p:nvSpPr>
          <p:cNvPr id="32795" name="Oval 16"/>
          <p:cNvSpPr>
            <a:spLocks noChangeArrowheads="1"/>
          </p:cNvSpPr>
          <p:nvPr/>
        </p:nvSpPr>
        <p:spPr bwMode="auto">
          <a:xfrm>
            <a:off x="70866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210</a:t>
            </a:r>
          </a:p>
        </p:txBody>
      </p:sp>
      <p:sp>
        <p:nvSpPr>
          <p:cNvPr id="32796" name="Oval 17"/>
          <p:cNvSpPr>
            <a:spLocks noChangeArrowheads="1"/>
          </p:cNvSpPr>
          <p:nvPr/>
        </p:nvSpPr>
        <p:spPr bwMode="auto">
          <a:xfrm>
            <a:off x="81534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5257801"/>
            <a:ext cx="9829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/>
              <a:t>Delete():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 dirty="0" smtClean="0"/>
              <a:t>Which node do we delete? The one with the smallest priority value! Remove </a:t>
            </a:r>
            <a:r>
              <a:rPr lang="en-US" altLang="en-US" sz="1800" dirty="0"/>
              <a:t>root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 dirty="0"/>
              <a:t>Move “last” node (rightmost node in last level) to </a:t>
            </a:r>
            <a:r>
              <a:rPr lang="en-US" altLang="en-US" sz="1800" dirty="0" smtClean="0"/>
              <a:t>root: easiest way to ensure full binary tree</a:t>
            </a:r>
            <a:endParaRPr lang="en-US" altLang="en-US" sz="1800" dirty="0"/>
          </a:p>
          <a:p>
            <a:pPr eaLnBrk="1" hangingPunct="1">
              <a:buFontTx/>
              <a:buAutoNum type="arabicPeriod"/>
            </a:pPr>
            <a:r>
              <a:rPr lang="en-US" altLang="en-US" sz="1800" dirty="0"/>
              <a:t>Migrate root down tree as far as necessary to maintain heap property</a:t>
            </a:r>
          </a:p>
          <a:p>
            <a:pPr eaLnBrk="1" hangingPunct="1"/>
            <a:r>
              <a:rPr lang="en-US" altLang="en-US" sz="1800" dirty="0"/>
              <a:t>	(compare node w/ left/right child, swap node w/ smaller child if necessary)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/>
              <a:t>Motivation; priority queue operations</a:t>
            </a:r>
          </a:p>
          <a:p>
            <a:r>
              <a:rPr lang="en-US" altLang="en-US" sz="3600" dirty="0"/>
              <a:t>Binary trees</a:t>
            </a:r>
          </a:p>
          <a:p>
            <a:r>
              <a:rPr lang="en-US" altLang="en-US" sz="3600" dirty="0"/>
              <a:t>Heaps and the “heap property”</a:t>
            </a:r>
          </a:p>
          <a:p>
            <a:r>
              <a:rPr lang="en-US" altLang="en-US" sz="3600" dirty="0"/>
              <a:t>Delete operation</a:t>
            </a:r>
          </a:p>
          <a:p>
            <a:r>
              <a:rPr lang="en-US" altLang="en-US" sz="3600" dirty="0"/>
              <a:t>Insert operation</a:t>
            </a:r>
          </a:p>
          <a:p>
            <a:r>
              <a:rPr lang="en-US" altLang="en-US" sz="3600" dirty="0"/>
              <a:t>Array implementation of heaps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27000"/>
            <a:ext cx="8229600" cy="1143000"/>
          </a:xfrm>
        </p:spPr>
        <p:txBody>
          <a:bodyPr/>
          <a:lstStyle/>
          <a:p>
            <a:r>
              <a:rPr lang="en-US" altLang="en-US" dirty="0"/>
              <a:t>Heap Operations: Delete</a:t>
            </a:r>
          </a:p>
        </p:txBody>
      </p:sp>
      <p:sp>
        <p:nvSpPr>
          <p:cNvPr id="34818" name="Line 18"/>
          <p:cNvSpPr>
            <a:spLocks noChangeShapeType="1"/>
          </p:cNvSpPr>
          <p:nvPr/>
        </p:nvSpPr>
        <p:spPr bwMode="auto">
          <a:xfrm flipH="1">
            <a:off x="4267200" y="17526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Line 19"/>
          <p:cNvSpPr>
            <a:spLocks noChangeShapeType="1"/>
          </p:cNvSpPr>
          <p:nvPr/>
        </p:nvSpPr>
        <p:spPr bwMode="auto">
          <a:xfrm>
            <a:off x="6096000" y="17526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20"/>
          <p:cNvSpPr>
            <a:spLocks noChangeShapeType="1"/>
          </p:cNvSpPr>
          <p:nvPr/>
        </p:nvSpPr>
        <p:spPr bwMode="auto">
          <a:xfrm flipH="1">
            <a:off x="32004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21"/>
          <p:cNvSpPr>
            <a:spLocks noChangeShapeType="1"/>
          </p:cNvSpPr>
          <p:nvPr/>
        </p:nvSpPr>
        <p:spPr bwMode="auto">
          <a:xfrm>
            <a:off x="41910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22"/>
          <p:cNvSpPr>
            <a:spLocks noChangeShapeType="1"/>
          </p:cNvSpPr>
          <p:nvPr/>
        </p:nvSpPr>
        <p:spPr bwMode="auto">
          <a:xfrm flipH="1">
            <a:off x="70104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23"/>
          <p:cNvSpPr>
            <a:spLocks noChangeShapeType="1"/>
          </p:cNvSpPr>
          <p:nvPr/>
        </p:nvSpPr>
        <p:spPr bwMode="auto">
          <a:xfrm>
            <a:off x="80010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24"/>
          <p:cNvSpPr>
            <a:spLocks noChangeShapeType="1"/>
          </p:cNvSpPr>
          <p:nvPr/>
        </p:nvSpPr>
        <p:spPr bwMode="auto">
          <a:xfrm flipH="1">
            <a:off x="25908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25"/>
          <p:cNvSpPr>
            <a:spLocks noChangeShapeType="1"/>
          </p:cNvSpPr>
          <p:nvPr/>
        </p:nvSpPr>
        <p:spPr bwMode="auto">
          <a:xfrm>
            <a:off x="3124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26"/>
          <p:cNvSpPr>
            <a:spLocks noChangeShapeType="1"/>
          </p:cNvSpPr>
          <p:nvPr/>
        </p:nvSpPr>
        <p:spPr bwMode="auto">
          <a:xfrm flipH="1">
            <a:off x="4648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7"/>
          <p:cNvSpPr>
            <a:spLocks noChangeShapeType="1"/>
          </p:cNvSpPr>
          <p:nvPr/>
        </p:nvSpPr>
        <p:spPr bwMode="auto">
          <a:xfrm>
            <a:off x="51816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28"/>
          <p:cNvSpPr>
            <a:spLocks noChangeShapeType="1"/>
          </p:cNvSpPr>
          <p:nvPr/>
        </p:nvSpPr>
        <p:spPr bwMode="auto">
          <a:xfrm flipH="1">
            <a:off x="64008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29"/>
          <p:cNvSpPr>
            <a:spLocks noChangeShapeType="1"/>
          </p:cNvSpPr>
          <p:nvPr/>
        </p:nvSpPr>
        <p:spPr bwMode="auto">
          <a:xfrm>
            <a:off x="6934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30"/>
          <p:cNvSpPr>
            <a:spLocks noChangeShapeType="1"/>
          </p:cNvSpPr>
          <p:nvPr/>
        </p:nvSpPr>
        <p:spPr bwMode="auto">
          <a:xfrm flipH="1">
            <a:off x="8458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Oval 4"/>
          <p:cNvSpPr>
            <a:spLocks noChangeArrowheads="1"/>
          </p:cNvSpPr>
          <p:nvPr/>
        </p:nvSpPr>
        <p:spPr bwMode="auto">
          <a:xfrm>
            <a:off x="5791200" y="1371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</a:t>
            </a:r>
          </a:p>
        </p:txBody>
      </p:sp>
      <p:sp>
        <p:nvSpPr>
          <p:cNvPr id="34832" name="Oval 5"/>
          <p:cNvSpPr>
            <a:spLocks noChangeArrowheads="1"/>
          </p:cNvSpPr>
          <p:nvPr/>
        </p:nvSpPr>
        <p:spPr bwMode="auto">
          <a:xfrm>
            <a:off x="3886200" y="2286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50</a:t>
            </a:r>
          </a:p>
        </p:txBody>
      </p:sp>
      <p:sp>
        <p:nvSpPr>
          <p:cNvPr id="34833" name="Oval 6"/>
          <p:cNvSpPr>
            <a:spLocks noChangeArrowheads="1"/>
          </p:cNvSpPr>
          <p:nvPr/>
        </p:nvSpPr>
        <p:spPr bwMode="auto">
          <a:xfrm>
            <a:off x="7696200" y="2286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30</a:t>
            </a:r>
          </a:p>
        </p:txBody>
      </p:sp>
      <p:sp>
        <p:nvSpPr>
          <p:cNvPr id="34834" name="Oval 7"/>
          <p:cNvSpPr>
            <a:spLocks noChangeArrowheads="1"/>
          </p:cNvSpPr>
          <p:nvPr/>
        </p:nvSpPr>
        <p:spPr bwMode="auto">
          <a:xfrm>
            <a:off x="28194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34835" name="Oval 8"/>
          <p:cNvSpPr>
            <a:spLocks noChangeArrowheads="1"/>
          </p:cNvSpPr>
          <p:nvPr/>
        </p:nvSpPr>
        <p:spPr bwMode="auto">
          <a:xfrm>
            <a:off x="66294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40</a:t>
            </a:r>
          </a:p>
        </p:txBody>
      </p:sp>
      <p:sp>
        <p:nvSpPr>
          <p:cNvPr id="34836" name="Oval 9"/>
          <p:cNvSpPr>
            <a:spLocks noChangeArrowheads="1"/>
          </p:cNvSpPr>
          <p:nvPr/>
        </p:nvSpPr>
        <p:spPr bwMode="auto">
          <a:xfrm>
            <a:off x="48768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70</a:t>
            </a:r>
          </a:p>
        </p:txBody>
      </p:sp>
      <p:sp>
        <p:nvSpPr>
          <p:cNvPr id="34837" name="Oval 10"/>
          <p:cNvSpPr>
            <a:spLocks noChangeArrowheads="1"/>
          </p:cNvSpPr>
          <p:nvPr/>
        </p:nvSpPr>
        <p:spPr bwMode="auto">
          <a:xfrm>
            <a:off x="86868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60</a:t>
            </a:r>
          </a:p>
        </p:txBody>
      </p:sp>
      <p:sp>
        <p:nvSpPr>
          <p:cNvPr id="34838" name="Oval 11"/>
          <p:cNvSpPr>
            <a:spLocks noChangeArrowheads="1"/>
          </p:cNvSpPr>
          <p:nvPr/>
        </p:nvSpPr>
        <p:spPr bwMode="auto">
          <a:xfrm>
            <a:off x="2286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110</a:t>
            </a:r>
          </a:p>
        </p:txBody>
      </p:sp>
      <p:sp>
        <p:nvSpPr>
          <p:cNvPr id="34839" name="Oval 12"/>
          <p:cNvSpPr>
            <a:spLocks noChangeArrowheads="1"/>
          </p:cNvSpPr>
          <p:nvPr/>
        </p:nvSpPr>
        <p:spPr bwMode="auto">
          <a:xfrm>
            <a:off x="32766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150</a:t>
            </a:r>
          </a:p>
        </p:txBody>
      </p:sp>
      <p:sp>
        <p:nvSpPr>
          <p:cNvPr id="34840" name="Oval 13"/>
          <p:cNvSpPr>
            <a:spLocks noChangeArrowheads="1"/>
          </p:cNvSpPr>
          <p:nvPr/>
        </p:nvSpPr>
        <p:spPr bwMode="auto">
          <a:xfrm>
            <a:off x="43434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34841" name="Oval 14"/>
          <p:cNvSpPr>
            <a:spLocks noChangeArrowheads="1"/>
          </p:cNvSpPr>
          <p:nvPr/>
        </p:nvSpPr>
        <p:spPr bwMode="auto">
          <a:xfrm>
            <a:off x="5334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90</a:t>
            </a:r>
          </a:p>
        </p:txBody>
      </p:sp>
      <p:sp>
        <p:nvSpPr>
          <p:cNvPr id="34842" name="Oval 15"/>
          <p:cNvSpPr>
            <a:spLocks noChangeArrowheads="1"/>
          </p:cNvSpPr>
          <p:nvPr/>
        </p:nvSpPr>
        <p:spPr bwMode="auto">
          <a:xfrm>
            <a:off x="6096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200</a:t>
            </a:r>
          </a:p>
        </p:txBody>
      </p:sp>
      <p:sp>
        <p:nvSpPr>
          <p:cNvPr id="34843" name="Oval 16"/>
          <p:cNvSpPr>
            <a:spLocks noChangeArrowheads="1"/>
          </p:cNvSpPr>
          <p:nvPr/>
        </p:nvSpPr>
        <p:spPr bwMode="auto">
          <a:xfrm>
            <a:off x="70866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210</a:t>
            </a:r>
          </a:p>
        </p:txBody>
      </p:sp>
      <p:sp>
        <p:nvSpPr>
          <p:cNvPr id="34844" name="Oval 17"/>
          <p:cNvSpPr>
            <a:spLocks noChangeArrowheads="1"/>
          </p:cNvSpPr>
          <p:nvPr/>
        </p:nvSpPr>
        <p:spPr bwMode="auto">
          <a:xfrm>
            <a:off x="81534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5257801"/>
            <a:ext cx="8458200" cy="1477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Delete():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Remove root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Move “last” node to root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Migrate root down tree as far as necessary to maintain heap property</a:t>
            </a:r>
          </a:p>
          <a:p>
            <a:pPr eaLnBrk="1" hangingPunct="1"/>
            <a:r>
              <a:rPr lang="en-US" altLang="en-US" sz="1800"/>
              <a:t>	(compare node w/ left/right child, swap node w/ smaller child if necessary)</a:t>
            </a:r>
          </a:p>
        </p:txBody>
      </p:sp>
      <p:sp>
        <p:nvSpPr>
          <p:cNvPr id="34846" name="TextBox 1"/>
          <p:cNvSpPr txBox="1">
            <a:spLocks noChangeArrowheads="1"/>
          </p:cNvSpPr>
          <p:nvPr/>
        </p:nvSpPr>
        <p:spPr bwMode="auto">
          <a:xfrm>
            <a:off x="4191000" y="1141414"/>
            <a:ext cx="1023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delete</a:t>
            </a:r>
          </a:p>
        </p:txBody>
      </p:sp>
      <p:cxnSp>
        <p:nvCxnSpPr>
          <p:cNvPr id="5" name="Straight Arrow Connector 4"/>
          <p:cNvCxnSpPr>
            <a:stCxn id="34846" idx="3"/>
          </p:cNvCxnSpPr>
          <p:nvPr/>
        </p:nvCxnSpPr>
        <p:spPr>
          <a:xfrm>
            <a:off x="5214938" y="1371601"/>
            <a:ext cx="576262" cy="220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400800" y="2057401"/>
            <a:ext cx="1816100" cy="2252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27000"/>
            <a:ext cx="8229600" cy="1143000"/>
          </a:xfrm>
        </p:spPr>
        <p:txBody>
          <a:bodyPr/>
          <a:lstStyle/>
          <a:p>
            <a:r>
              <a:rPr lang="en-US" altLang="en-US" dirty="0"/>
              <a:t>Heap Operations: Delete</a:t>
            </a:r>
          </a:p>
        </p:txBody>
      </p:sp>
      <p:sp>
        <p:nvSpPr>
          <p:cNvPr id="36866" name="Line 18"/>
          <p:cNvSpPr>
            <a:spLocks noChangeShapeType="1"/>
          </p:cNvSpPr>
          <p:nvPr/>
        </p:nvSpPr>
        <p:spPr bwMode="auto">
          <a:xfrm flipH="1">
            <a:off x="4267200" y="17526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Line 19"/>
          <p:cNvSpPr>
            <a:spLocks noChangeShapeType="1"/>
          </p:cNvSpPr>
          <p:nvPr/>
        </p:nvSpPr>
        <p:spPr bwMode="auto">
          <a:xfrm>
            <a:off x="6096000" y="17526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20"/>
          <p:cNvSpPr>
            <a:spLocks noChangeShapeType="1"/>
          </p:cNvSpPr>
          <p:nvPr/>
        </p:nvSpPr>
        <p:spPr bwMode="auto">
          <a:xfrm flipH="1">
            <a:off x="32004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21"/>
          <p:cNvSpPr>
            <a:spLocks noChangeShapeType="1"/>
          </p:cNvSpPr>
          <p:nvPr/>
        </p:nvSpPr>
        <p:spPr bwMode="auto">
          <a:xfrm>
            <a:off x="41910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22"/>
          <p:cNvSpPr>
            <a:spLocks noChangeShapeType="1"/>
          </p:cNvSpPr>
          <p:nvPr/>
        </p:nvSpPr>
        <p:spPr bwMode="auto">
          <a:xfrm flipH="1">
            <a:off x="70104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23"/>
          <p:cNvSpPr>
            <a:spLocks noChangeShapeType="1"/>
          </p:cNvSpPr>
          <p:nvPr/>
        </p:nvSpPr>
        <p:spPr bwMode="auto">
          <a:xfrm>
            <a:off x="80010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24"/>
          <p:cNvSpPr>
            <a:spLocks noChangeShapeType="1"/>
          </p:cNvSpPr>
          <p:nvPr/>
        </p:nvSpPr>
        <p:spPr bwMode="auto">
          <a:xfrm flipH="1">
            <a:off x="25908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25"/>
          <p:cNvSpPr>
            <a:spLocks noChangeShapeType="1"/>
          </p:cNvSpPr>
          <p:nvPr/>
        </p:nvSpPr>
        <p:spPr bwMode="auto">
          <a:xfrm>
            <a:off x="3124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26"/>
          <p:cNvSpPr>
            <a:spLocks noChangeShapeType="1"/>
          </p:cNvSpPr>
          <p:nvPr/>
        </p:nvSpPr>
        <p:spPr bwMode="auto">
          <a:xfrm flipH="1">
            <a:off x="4648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27"/>
          <p:cNvSpPr>
            <a:spLocks noChangeShapeType="1"/>
          </p:cNvSpPr>
          <p:nvPr/>
        </p:nvSpPr>
        <p:spPr bwMode="auto">
          <a:xfrm>
            <a:off x="51816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28"/>
          <p:cNvSpPr>
            <a:spLocks noChangeShapeType="1"/>
          </p:cNvSpPr>
          <p:nvPr/>
        </p:nvSpPr>
        <p:spPr bwMode="auto">
          <a:xfrm flipH="1">
            <a:off x="64008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29"/>
          <p:cNvSpPr>
            <a:spLocks noChangeShapeType="1"/>
          </p:cNvSpPr>
          <p:nvPr/>
        </p:nvSpPr>
        <p:spPr bwMode="auto">
          <a:xfrm>
            <a:off x="6934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4"/>
          <p:cNvSpPr>
            <a:spLocks noChangeArrowheads="1"/>
          </p:cNvSpPr>
          <p:nvPr/>
        </p:nvSpPr>
        <p:spPr bwMode="auto">
          <a:xfrm>
            <a:off x="5791200" y="1371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80</a:t>
            </a:r>
          </a:p>
        </p:txBody>
      </p:sp>
      <p:sp>
        <p:nvSpPr>
          <p:cNvPr id="36879" name="Oval 5"/>
          <p:cNvSpPr>
            <a:spLocks noChangeArrowheads="1"/>
          </p:cNvSpPr>
          <p:nvPr/>
        </p:nvSpPr>
        <p:spPr bwMode="auto">
          <a:xfrm>
            <a:off x="3886200" y="2286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50</a:t>
            </a:r>
          </a:p>
        </p:txBody>
      </p:sp>
      <p:sp>
        <p:nvSpPr>
          <p:cNvPr id="36880" name="Oval 6"/>
          <p:cNvSpPr>
            <a:spLocks noChangeArrowheads="1"/>
          </p:cNvSpPr>
          <p:nvPr/>
        </p:nvSpPr>
        <p:spPr bwMode="auto">
          <a:xfrm>
            <a:off x="7696200" y="2286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30</a:t>
            </a:r>
          </a:p>
        </p:txBody>
      </p:sp>
      <p:sp>
        <p:nvSpPr>
          <p:cNvPr id="36881" name="Oval 7"/>
          <p:cNvSpPr>
            <a:spLocks noChangeArrowheads="1"/>
          </p:cNvSpPr>
          <p:nvPr/>
        </p:nvSpPr>
        <p:spPr bwMode="auto">
          <a:xfrm>
            <a:off x="28194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36882" name="Oval 8"/>
          <p:cNvSpPr>
            <a:spLocks noChangeArrowheads="1"/>
          </p:cNvSpPr>
          <p:nvPr/>
        </p:nvSpPr>
        <p:spPr bwMode="auto">
          <a:xfrm>
            <a:off x="66294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40</a:t>
            </a:r>
          </a:p>
        </p:txBody>
      </p:sp>
      <p:sp>
        <p:nvSpPr>
          <p:cNvPr id="36883" name="Oval 9"/>
          <p:cNvSpPr>
            <a:spLocks noChangeArrowheads="1"/>
          </p:cNvSpPr>
          <p:nvPr/>
        </p:nvSpPr>
        <p:spPr bwMode="auto">
          <a:xfrm>
            <a:off x="48768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70</a:t>
            </a:r>
          </a:p>
        </p:txBody>
      </p:sp>
      <p:sp>
        <p:nvSpPr>
          <p:cNvPr id="36884" name="Oval 10"/>
          <p:cNvSpPr>
            <a:spLocks noChangeArrowheads="1"/>
          </p:cNvSpPr>
          <p:nvPr/>
        </p:nvSpPr>
        <p:spPr bwMode="auto">
          <a:xfrm>
            <a:off x="86868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60</a:t>
            </a:r>
          </a:p>
        </p:txBody>
      </p:sp>
      <p:sp>
        <p:nvSpPr>
          <p:cNvPr id="36885" name="Oval 11"/>
          <p:cNvSpPr>
            <a:spLocks noChangeArrowheads="1"/>
          </p:cNvSpPr>
          <p:nvPr/>
        </p:nvSpPr>
        <p:spPr bwMode="auto">
          <a:xfrm>
            <a:off x="2286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110</a:t>
            </a:r>
          </a:p>
        </p:txBody>
      </p:sp>
      <p:sp>
        <p:nvSpPr>
          <p:cNvPr id="36886" name="Oval 12"/>
          <p:cNvSpPr>
            <a:spLocks noChangeArrowheads="1"/>
          </p:cNvSpPr>
          <p:nvPr/>
        </p:nvSpPr>
        <p:spPr bwMode="auto">
          <a:xfrm>
            <a:off x="32766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150</a:t>
            </a:r>
          </a:p>
        </p:txBody>
      </p:sp>
      <p:sp>
        <p:nvSpPr>
          <p:cNvPr id="36887" name="Oval 13"/>
          <p:cNvSpPr>
            <a:spLocks noChangeArrowheads="1"/>
          </p:cNvSpPr>
          <p:nvPr/>
        </p:nvSpPr>
        <p:spPr bwMode="auto">
          <a:xfrm>
            <a:off x="43434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36888" name="Oval 14"/>
          <p:cNvSpPr>
            <a:spLocks noChangeArrowheads="1"/>
          </p:cNvSpPr>
          <p:nvPr/>
        </p:nvSpPr>
        <p:spPr bwMode="auto">
          <a:xfrm>
            <a:off x="5334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90</a:t>
            </a:r>
          </a:p>
        </p:txBody>
      </p:sp>
      <p:sp>
        <p:nvSpPr>
          <p:cNvPr id="36889" name="Oval 15"/>
          <p:cNvSpPr>
            <a:spLocks noChangeArrowheads="1"/>
          </p:cNvSpPr>
          <p:nvPr/>
        </p:nvSpPr>
        <p:spPr bwMode="auto">
          <a:xfrm>
            <a:off x="6096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200</a:t>
            </a:r>
          </a:p>
        </p:txBody>
      </p:sp>
      <p:sp>
        <p:nvSpPr>
          <p:cNvPr id="36890" name="Oval 16"/>
          <p:cNvSpPr>
            <a:spLocks noChangeArrowheads="1"/>
          </p:cNvSpPr>
          <p:nvPr/>
        </p:nvSpPr>
        <p:spPr bwMode="auto">
          <a:xfrm>
            <a:off x="70866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5257801"/>
            <a:ext cx="8458200" cy="1477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Delete():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Remove root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Move “last” node to root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Migrate root down tree as far as necessary to maintain heap property</a:t>
            </a:r>
          </a:p>
          <a:p>
            <a:pPr eaLnBrk="1" hangingPunct="1"/>
            <a:r>
              <a:rPr lang="en-US" altLang="en-US" sz="1800"/>
              <a:t>	(compare node w/ left/right child, swap node w/ smaller child if necessary)</a:t>
            </a:r>
          </a:p>
        </p:txBody>
      </p:sp>
      <p:sp>
        <p:nvSpPr>
          <p:cNvPr id="36892" name="TextBox 1"/>
          <p:cNvSpPr txBox="1">
            <a:spLocks noChangeArrowheads="1"/>
          </p:cNvSpPr>
          <p:nvPr/>
        </p:nvSpPr>
        <p:spPr bwMode="auto">
          <a:xfrm>
            <a:off x="6781801" y="757238"/>
            <a:ext cx="3794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Is heap property satisfied?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5200" y="1219200"/>
            <a:ext cx="5257800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27000"/>
            <a:ext cx="8229600" cy="1143000"/>
          </a:xfrm>
        </p:spPr>
        <p:txBody>
          <a:bodyPr/>
          <a:lstStyle/>
          <a:p>
            <a:r>
              <a:rPr lang="en-US" altLang="en-US" dirty="0"/>
              <a:t>Heap Operations: Delete</a:t>
            </a:r>
          </a:p>
        </p:txBody>
      </p:sp>
      <p:sp>
        <p:nvSpPr>
          <p:cNvPr id="38914" name="Line 18"/>
          <p:cNvSpPr>
            <a:spLocks noChangeShapeType="1"/>
          </p:cNvSpPr>
          <p:nvPr/>
        </p:nvSpPr>
        <p:spPr bwMode="auto">
          <a:xfrm flipH="1">
            <a:off x="4267200" y="17526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Line 19"/>
          <p:cNvSpPr>
            <a:spLocks noChangeShapeType="1"/>
          </p:cNvSpPr>
          <p:nvPr/>
        </p:nvSpPr>
        <p:spPr bwMode="auto">
          <a:xfrm>
            <a:off x="6096000" y="17526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20"/>
          <p:cNvSpPr>
            <a:spLocks noChangeShapeType="1"/>
          </p:cNvSpPr>
          <p:nvPr/>
        </p:nvSpPr>
        <p:spPr bwMode="auto">
          <a:xfrm flipH="1">
            <a:off x="32004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21"/>
          <p:cNvSpPr>
            <a:spLocks noChangeShapeType="1"/>
          </p:cNvSpPr>
          <p:nvPr/>
        </p:nvSpPr>
        <p:spPr bwMode="auto">
          <a:xfrm>
            <a:off x="41910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22"/>
          <p:cNvSpPr>
            <a:spLocks noChangeShapeType="1"/>
          </p:cNvSpPr>
          <p:nvPr/>
        </p:nvSpPr>
        <p:spPr bwMode="auto">
          <a:xfrm flipH="1">
            <a:off x="70104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23"/>
          <p:cNvSpPr>
            <a:spLocks noChangeShapeType="1"/>
          </p:cNvSpPr>
          <p:nvPr/>
        </p:nvSpPr>
        <p:spPr bwMode="auto">
          <a:xfrm>
            <a:off x="80010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24"/>
          <p:cNvSpPr>
            <a:spLocks noChangeShapeType="1"/>
          </p:cNvSpPr>
          <p:nvPr/>
        </p:nvSpPr>
        <p:spPr bwMode="auto">
          <a:xfrm flipH="1">
            <a:off x="25908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25"/>
          <p:cNvSpPr>
            <a:spLocks noChangeShapeType="1"/>
          </p:cNvSpPr>
          <p:nvPr/>
        </p:nvSpPr>
        <p:spPr bwMode="auto">
          <a:xfrm>
            <a:off x="3124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26"/>
          <p:cNvSpPr>
            <a:spLocks noChangeShapeType="1"/>
          </p:cNvSpPr>
          <p:nvPr/>
        </p:nvSpPr>
        <p:spPr bwMode="auto">
          <a:xfrm flipH="1">
            <a:off x="4648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27"/>
          <p:cNvSpPr>
            <a:spLocks noChangeShapeType="1"/>
          </p:cNvSpPr>
          <p:nvPr/>
        </p:nvSpPr>
        <p:spPr bwMode="auto">
          <a:xfrm>
            <a:off x="51816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28"/>
          <p:cNvSpPr>
            <a:spLocks noChangeShapeType="1"/>
          </p:cNvSpPr>
          <p:nvPr/>
        </p:nvSpPr>
        <p:spPr bwMode="auto">
          <a:xfrm flipH="1">
            <a:off x="64008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29"/>
          <p:cNvSpPr>
            <a:spLocks noChangeShapeType="1"/>
          </p:cNvSpPr>
          <p:nvPr/>
        </p:nvSpPr>
        <p:spPr bwMode="auto">
          <a:xfrm>
            <a:off x="6934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Oval 4"/>
          <p:cNvSpPr>
            <a:spLocks noChangeArrowheads="1"/>
          </p:cNvSpPr>
          <p:nvPr/>
        </p:nvSpPr>
        <p:spPr bwMode="auto">
          <a:xfrm>
            <a:off x="5791200" y="1371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80</a:t>
            </a:r>
          </a:p>
        </p:txBody>
      </p:sp>
      <p:sp>
        <p:nvSpPr>
          <p:cNvPr id="38927" name="Oval 5"/>
          <p:cNvSpPr>
            <a:spLocks noChangeArrowheads="1"/>
          </p:cNvSpPr>
          <p:nvPr/>
        </p:nvSpPr>
        <p:spPr bwMode="auto">
          <a:xfrm>
            <a:off x="3886200" y="2286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50</a:t>
            </a:r>
          </a:p>
        </p:txBody>
      </p:sp>
      <p:sp>
        <p:nvSpPr>
          <p:cNvPr id="38928" name="Oval 6"/>
          <p:cNvSpPr>
            <a:spLocks noChangeArrowheads="1"/>
          </p:cNvSpPr>
          <p:nvPr/>
        </p:nvSpPr>
        <p:spPr bwMode="auto">
          <a:xfrm>
            <a:off x="7696200" y="2286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30</a:t>
            </a:r>
          </a:p>
        </p:txBody>
      </p:sp>
      <p:sp>
        <p:nvSpPr>
          <p:cNvPr id="38929" name="Oval 7"/>
          <p:cNvSpPr>
            <a:spLocks noChangeArrowheads="1"/>
          </p:cNvSpPr>
          <p:nvPr/>
        </p:nvSpPr>
        <p:spPr bwMode="auto">
          <a:xfrm>
            <a:off x="28194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38930" name="Oval 8"/>
          <p:cNvSpPr>
            <a:spLocks noChangeArrowheads="1"/>
          </p:cNvSpPr>
          <p:nvPr/>
        </p:nvSpPr>
        <p:spPr bwMode="auto">
          <a:xfrm>
            <a:off x="66294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40</a:t>
            </a:r>
          </a:p>
        </p:txBody>
      </p:sp>
      <p:sp>
        <p:nvSpPr>
          <p:cNvPr id="38931" name="Oval 9"/>
          <p:cNvSpPr>
            <a:spLocks noChangeArrowheads="1"/>
          </p:cNvSpPr>
          <p:nvPr/>
        </p:nvSpPr>
        <p:spPr bwMode="auto">
          <a:xfrm>
            <a:off x="48768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70</a:t>
            </a:r>
          </a:p>
        </p:txBody>
      </p:sp>
      <p:sp>
        <p:nvSpPr>
          <p:cNvPr id="38932" name="Oval 10"/>
          <p:cNvSpPr>
            <a:spLocks noChangeArrowheads="1"/>
          </p:cNvSpPr>
          <p:nvPr/>
        </p:nvSpPr>
        <p:spPr bwMode="auto">
          <a:xfrm>
            <a:off x="86868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60</a:t>
            </a:r>
          </a:p>
        </p:txBody>
      </p:sp>
      <p:sp>
        <p:nvSpPr>
          <p:cNvPr id="38933" name="Oval 11"/>
          <p:cNvSpPr>
            <a:spLocks noChangeArrowheads="1"/>
          </p:cNvSpPr>
          <p:nvPr/>
        </p:nvSpPr>
        <p:spPr bwMode="auto">
          <a:xfrm>
            <a:off x="2286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110</a:t>
            </a:r>
          </a:p>
        </p:txBody>
      </p:sp>
      <p:sp>
        <p:nvSpPr>
          <p:cNvPr id="38934" name="Oval 12"/>
          <p:cNvSpPr>
            <a:spLocks noChangeArrowheads="1"/>
          </p:cNvSpPr>
          <p:nvPr/>
        </p:nvSpPr>
        <p:spPr bwMode="auto">
          <a:xfrm>
            <a:off x="32766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150</a:t>
            </a:r>
          </a:p>
        </p:txBody>
      </p:sp>
      <p:sp>
        <p:nvSpPr>
          <p:cNvPr id="38935" name="Oval 13"/>
          <p:cNvSpPr>
            <a:spLocks noChangeArrowheads="1"/>
          </p:cNvSpPr>
          <p:nvPr/>
        </p:nvSpPr>
        <p:spPr bwMode="auto">
          <a:xfrm>
            <a:off x="43434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38936" name="Oval 14"/>
          <p:cNvSpPr>
            <a:spLocks noChangeArrowheads="1"/>
          </p:cNvSpPr>
          <p:nvPr/>
        </p:nvSpPr>
        <p:spPr bwMode="auto">
          <a:xfrm>
            <a:off x="5334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90</a:t>
            </a:r>
          </a:p>
        </p:txBody>
      </p:sp>
      <p:sp>
        <p:nvSpPr>
          <p:cNvPr id="38937" name="Oval 15"/>
          <p:cNvSpPr>
            <a:spLocks noChangeArrowheads="1"/>
          </p:cNvSpPr>
          <p:nvPr/>
        </p:nvSpPr>
        <p:spPr bwMode="auto">
          <a:xfrm>
            <a:off x="6096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200</a:t>
            </a:r>
          </a:p>
        </p:txBody>
      </p:sp>
      <p:sp>
        <p:nvSpPr>
          <p:cNvPr id="38938" name="Oval 16"/>
          <p:cNvSpPr>
            <a:spLocks noChangeArrowheads="1"/>
          </p:cNvSpPr>
          <p:nvPr/>
        </p:nvSpPr>
        <p:spPr bwMode="auto">
          <a:xfrm>
            <a:off x="70866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5257801"/>
            <a:ext cx="8458200" cy="1477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Delete():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Remove root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Move “last” node to root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Migrate root down tree as far as necessary to maintain heap property</a:t>
            </a:r>
          </a:p>
          <a:p>
            <a:pPr eaLnBrk="1" hangingPunct="1"/>
            <a:r>
              <a:rPr lang="en-US" altLang="en-US" sz="1800"/>
              <a:t>	(compare node w/ left/right child, swap node w/ smaller child if necessary)</a:t>
            </a:r>
          </a:p>
        </p:txBody>
      </p:sp>
      <p:sp>
        <p:nvSpPr>
          <p:cNvPr id="38940" name="TextBox 1"/>
          <p:cNvSpPr txBox="1">
            <a:spLocks noChangeArrowheads="1"/>
          </p:cNvSpPr>
          <p:nvPr/>
        </p:nvSpPr>
        <p:spPr bwMode="auto">
          <a:xfrm>
            <a:off x="6899276" y="1141414"/>
            <a:ext cx="3332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swap with smaller child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553200" y="1752600"/>
            <a:ext cx="1066800" cy="533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18"/>
          <p:cNvSpPr>
            <a:spLocks noChangeShapeType="1"/>
          </p:cNvSpPr>
          <p:nvPr/>
        </p:nvSpPr>
        <p:spPr bwMode="auto">
          <a:xfrm flipH="1">
            <a:off x="4267200" y="17526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Line 19"/>
          <p:cNvSpPr>
            <a:spLocks noChangeShapeType="1"/>
          </p:cNvSpPr>
          <p:nvPr/>
        </p:nvSpPr>
        <p:spPr bwMode="auto">
          <a:xfrm>
            <a:off x="6096000" y="17526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Line 20"/>
          <p:cNvSpPr>
            <a:spLocks noChangeShapeType="1"/>
          </p:cNvSpPr>
          <p:nvPr/>
        </p:nvSpPr>
        <p:spPr bwMode="auto">
          <a:xfrm flipH="1">
            <a:off x="32004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21"/>
          <p:cNvSpPr>
            <a:spLocks noChangeShapeType="1"/>
          </p:cNvSpPr>
          <p:nvPr/>
        </p:nvSpPr>
        <p:spPr bwMode="auto">
          <a:xfrm>
            <a:off x="41910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22"/>
          <p:cNvSpPr>
            <a:spLocks noChangeShapeType="1"/>
          </p:cNvSpPr>
          <p:nvPr/>
        </p:nvSpPr>
        <p:spPr bwMode="auto">
          <a:xfrm flipH="1">
            <a:off x="70104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23"/>
          <p:cNvSpPr>
            <a:spLocks noChangeShapeType="1"/>
          </p:cNvSpPr>
          <p:nvPr/>
        </p:nvSpPr>
        <p:spPr bwMode="auto">
          <a:xfrm>
            <a:off x="80010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24"/>
          <p:cNvSpPr>
            <a:spLocks noChangeShapeType="1"/>
          </p:cNvSpPr>
          <p:nvPr/>
        </p:nvSpPr>
        <p:spPr bwMode="auto">
          <a:xfrm flipH="1">
            <a:off x="25908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25"/>
          <p:cNvSpPr>
            <a:spLocks noChangeShapeType="1"/>
          </p:cNvSpPr>
          <p:nvPr/>
        </p:nvSpPr>
        <p:spPr bwMode="auto">
          <a:xfrm>
            <a:off x="3124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26"/>
          <p:cNvSpPr>
            <a:spLocks noChangeShapeType="1"/>
          </p:cNvSpPr>
          <p:nvPr/>
        </p:nvSpPr>
        <p:spPr bwMode="auto">
          <a:xfrm flipH="1">
            <a:off x="4648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27"/>
          <p:cNvSpPr>
            <a:spLocks noChangeShapeType="1"/>
          </p:cNvSpPr>
          <p:nvPr/>
        </p:nvSpPr>
        <p:spPr bwMode="auto">
          <a:xfrm>
            <a:off x="51816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28"/>
          <p:cNvSpPr>
            <a:spLocks noChangeShapeType="1"/>
          </p:cNvSpPr>
          <p:nvPr/>
        </p:nvSpPr>
        <p:spPr bwMode="auto">
          <a:xfrm flipH="1">
            <a:off x="64008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29"/>
          <p:cNvSpPr>
            <a:spLocks noChangeShapeType="1"/>
          </p:cNvSpPr>
          <p:nvPr/>
        </p:nvSpPr>
        <p:spPr bwMode="auto">
          <a:xfrm>
            <a:off x="6934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Oval 4"/>
          <p:cNvSpPr>
            <a:spLocks noChangeArrowheads="1"/>
          </p:cNvSpPr>
          <p:nvPr/>
        </p:nvSpPr>
        <p:spPr bwMode="auto">
          <a:xfrm>
            <a:off x="5791200" y="1371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30</a:t>
            </a:r>
          </a:p>
        </p:txBody>
      </p:sp>
      <p:sp>
        <p:nvSpPr>
          <p:cNvPr id="40975" name="Oval 5"/>
          <p:cNvSpPr>
            <a:spLocks noChangeArrowheads="1"/>
          </p:cNvSpPr>
          <p:nvPr/>
        </p:nvSpPr>
        <p:spPr bwMode="auto">
          <a:xfrm>
            <a:off x="3886200" y="2286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50</a:t>
            </a:r>
          </a:p>
        </p:txBody>
      </p:sp>
      <p:sp>
        <p:nvSpPr>
          <p:cNvPr id="40976" name="Oval 6"/>
          <p:cNvSpPr>
            <a:spLocks noChangeArrowheads="1"/>
          </p:cNvSpPr>
          <p:nvPr/>
        </p:nvSpPr>
        <p:spPr bwMode="auto">
          <a:xfrm>
            <a:off x="7696200" y="2286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80</a:t>
            </a:r>
          </a:p>
        </p:txBody>
      </p:sp>
      <p:sp>
        <p:nvSpPr>
          <p:cNvPr id="40977" name="Oval 7"/>
          <p:cNvSpPr>
            <a:spLocks noChangeArrowheads="1"/>
          </p:cNvSpPr>
          <p:nvPr/>
        </p:nvSpPr>
        <p:spPr bwMode="auto">
          <a:xfrm>
            <a:off x="28194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40978" name="Oval 8"/>
          <p:cNvSpPr>
            <a:spLocks noChangeArrowheads="1"/>
          </p:cNvSpPr>
          <p:nvPr/>
        </p:nvSpPr>
        <p:spPr bwMode="auto">
          <a:xfrm>
            <a:off x="66294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40</a:t>
            </a:r>
          </a:p>
        </p:txBody>
      </p:sp>
      <p:sp>
        <p:nvSpPr>
          <p:cNvPr id="40979" name="Oval 9"/>
          <p:cNvSpPr>
            <a:spLocks noChangeArrowheads="1"/>
          </p:cNvSpPr>
          <p:nvPr/>
        </p:nvSpPr>
        <p:spPr bwMode="auto">
          <a:xfrm>
            <a:off x="48768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70</a:t>
            </a:r>
          </a:p>
        </p:txBody>
      </p:sp>
      <p:sp>
        <p:nvSpPr>
          <p:cNvPr id="40980" name="Oval 10"/>
          <p:cNvSpPr>
            <a:spLocks noChangeArrowheads="1"/>
          </p:cNvSpPr>
          <p:nvPr/>
        </p:nvSpPr>
        <p:spPr bwMode="auto">
          <a:xfrm>
            <a:off x="86868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60</a:t>
            </a:r>
          </a:p>
        </p:txBody>
      </p:sp>
      <p:sp>
        <p:nvSpPr>
          <p:cNvPr id="40981" name="Oval 11"/>
          <p:cNvSpPr>
            <a:spLocks noChangeArrowheads="1"/>
          </p:cNvSpPr>
          <p:nvPr/>
        </p:nvSpPr>
        <p:spPr bwMode="auto">
          <a:xfrm>
            <a:off x="2286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110</a:t>
            </a:r>
          </a:p>
        </p:txBody>
      </p:sp>
      <p:sp>
        <p:nvSpPr>
          <p:cNvPr id="40982" name="Oval 12"/>
          <p:cNvSpPr>
            <a:spLocks noChangeArrowheads="1"/>
          </p:cNvSpPr>
          <p:nvPr/>
        </p:nvSpPr>
        <p:spPr bwMode="auto">
          <a:xfrm>
            <a:off x="32766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150</a:t>
            </a:r>
          </a:p>
        </p:txBody>
      </p:sp>
      <p:sp>
        <p:nvSpPr>
          <p:cNvPr id="40983" name="Oval 13"/>
          <p:cNvSpPr>
            <a:spLocks noChangeArrowheads="1"/>
          </p:cNvSpPr>
          <p:nvPr/>
        </p:nvSpPr>
        <p:spPr bwMode="auto">
          <a:xfrm>
            <a:off x="43434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40984" name="Oval 14"/>
          <p:cNvSpPr>
            <a:spLocks noChangeArrowheads="1"/>
          </p:cNvSpPr>
          <p:nvPr/>
        </p:nvSpPr>
        <p:spPr bwMode="auto">
          <a:xfrm>
            <a:off x="5334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90</a:t>
            </a:r>
          </a:p>
        </p:txBody>
      </p:sp>
      <p:sp>
        <p:nvSpPr>
          <p:cNvPr id="40985" name="Oval 15"/>
          <p:cNvSpPr>
            <a:spLocks noChangeArrowheads="1"/>
          </p:cNvSpPr>
          <p:nvPr/>
        </p:nvSpPr>
        <p:spPr bwMode="auto">
          <a:xfrm>
            <a:off x="6096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200</a:t>
            </a:r>
          </a:p>
        </p:txBody>
      </p:sp>
      <p:sp>
        <p:nvSpPr>
          <p:cNvPr id="40986" name="Oval 16"/>
          <p:cNvSpPr>
            <a:spLocks noChangeArrowheads="1"/>
          </p:cNvSpPr>
          <p:nvPr/>
        </p:nvSpPr>
        <p:spPr bwMode="auto">
          <a:xfrm>
            <a:off x="70866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5257801"/>
            <a:ext cx="8458200" cy="1477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Delete():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Remove root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Move “last” node to root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Migrate root down tree as far as necessary to maintain heap property</a:t>
            </a:r>
          </a:p>
          <a:p>
            <a:pPr eaLnBrk="1" hangingPunct="1"/>
            <a:r>
              <a:rPr lang="en-US" altLang="en-US" sz="1800"/>
              <a:t>	(compare node w/ left/right child, swap node w/ smaller child if necessary)</a:t>
            </a:r>
          </a:p>
        </p:txBody>
      </p:sp>
      <p:sp>
        <p:nvSpPr>
          <p:cNvPr id="40988" name="TextBox 1"/>
          <p:cNvSpPr txBox="1">
            <a:spLocks noChangeArrowheads="1"/>
          </p:cNvSpPr>
          <p:nvPr/>
        </p:nvSpPr>
        <p:spPr bwMode="auto">
          <a:xfrm>
            <a:off x="6873876" y="1522414"/>
            <a:ext cx="3794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Is heap property satisfied?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00800" y="2133600"/>
            <a:ext cx="3276600" cy="1981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2057400" y="-127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en-US" smtClean="0"/>
              <a:t>Heap Operations: Delete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18"/>
          <p:cNvSpPr>
            <a:spLocks noChangeShapeType="1"/>
          </p:cNvSpPr>
          <p:nvPr/>
        </p:nvSpPr>
        <p:spPr bwMode="auto">
          <a:xfrm flipH="1">
            <a:off x="4267200" y="17526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Line 19"/>
          <p:cNvSpPr>
            <a:spLocks noChangeShapeType="1"/>
          </p:cNvSpPr>
          <p:nvPr/>
        </p:nvSpPr>
        <p:spPr bwMode="auto">
          <a:xfrm>
            <a:off x="6096000" y="17526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Line 20"/>
          <p:cNvSpPr>
            <a:spLocks noChangeShapeType="1"/>
          </p:cNvSpPr>
          <p:nvPr/>
        </p:nvSpPr>
        <p:spPr bwMode="auto">
          <a:xfrm flipH="1">
            <a:off x="32004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Line 21"/>
          <p:cNvSpPr>
            <a:spLocks noChangeShapeType="1"/>
          </p:cNvSpPr>
          <p:nvPr/>
        </p:nvSpPr>
        <p:spPr bwMode="auto">
          <a:xfrm>
            <a:off x="41910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22"/>
          <p:cNvSpPr>
            <a:spLocks noChangeShapeType="1"/>
          </p:cNvSpPr>
          <p:nvPr/>
        </p:nvSpPr>
        <p:spPr bwMode="auto">
          <a:xfrm flipH="1">
            <a:off x="70104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23"/>
          <p:cNvSpPr>
            <a:spLocks noChangeShapeType="1"/>
          </p:cNvSpPr>
          <p:nvPr/>
        </p:nvSpPr>
        <p:spPr bwMode="auto">
          <a:xfrm>
            <a:off x="80010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24"/>
          <p:cNvSpPr>
            <a:spLocks noChangeShapeType="1"/>
          </p:cNvSpPr>
          <p:nvPr/>
        </p:nvSpPr>
        <p:spPr bwMode="auto">
          <a:xfrm flipH="1">
            <a:off x="25908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25"/>
          <p:cNvSpPr>
            <a:spLocks noChangeShapeType="1"/>
          </p:cNvSpPr>
          <p:nvPr/>
        </p:nvSpPr>
        <p:spPr bwMode="auto">
          <a:xfrm>
            <a:off x="3124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26"/>
          <p:cNvSpPr>
            <a:spLocks noChangeShapeType="1"/>
          </p:cNvSpPr>
          <p:nvPr/>
        </p:nvSpPr>
        <p:spPr bwMode="auto">
          <a:xfrm flipH="1">
            <a:off x="4648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27"/>
          <p:cNvSpPr>
            <a:spLocks noChangeShapeType="1"/>
          </p:cNvSpPr>
          <p:nvPr/>
        </p:nvSpPr>
        <p:spPr bwMode="auto">
          <a:xfrm>
            <a:off x="51816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28"/>
          <p:cNvSpPr>
            <a:spLocks noChangeShapeType="1"/>
          </p:cNvSpPr>
          <p:nvPr/>
        </p:nvSpPr>
        <p:spPr bwMode="auto">
          <a:xfrm flipH="1">
            <a:off x="64008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29"/>
          <p:cNvSpPr>
            <a:spLocks noChangeShapeType="1"/>
          </p:cNvSpPr>
          <p:nvPr/>
        </p:nvSpPr>
        <p:spPr bwMode="auto">
          <a:xfrm>
            <a:off x="6934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Oval 4"/>
          <p:cNvSpPr>
            <a:spLocks noChangeArrowheads="1"/>
          </p:cNvSpPr>
          <p:nvPr/>
        </p:nvSpPr>
        <p:spPr bwMode="auto">
          <a:xfrm>
            <a:off x="5791200" y="1371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30</a:t>
            </a:r>
          </a:p>
        </p:txBody>
      </p:sp>
      <p:sp>
        <p:nvSpPr>
          <p:cNvPr id="43023" name="Oval 5"/>
          <p:cNvSpPr>
            <a:spLocks noChangeArrowheads="1"/>
          </p:cNvSpPr>
          <p:nvPr/>
        </p:nvSpPr>
        <p:spPr bwMode="auto">
          <a:xfrm>
            <a:off x="3886200" y="2286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50</a:t>
            </a:r>
          </a:p>
        </p:txBody>
      </p:sp>
      <p:sp>
        <p:nvSpPr>
          <p:cNvPr id="43024" name="Oval 6"/>
          <p:cNvSpPr>
            <a:spLocks noChangeArrowheads="1"/>
          </p:cNvSpPr>
          <p:nvPr/>
        </p:nvSpPr>
        <p:spPr bwMode="auto">
          <a:xfrm>
            <a:off x="7696200" y="2286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80</a:t>
            </a:r>
          </a:p>
        </p:txBody>
      </p:sp>
      <p:sp>
        <p:nvSpPr>
          <p:cNvPr id="43025" name="Oval 7"/>
          <p:cNvSpPr>
            <a:spLocks noChangeArrowheads="1"/>
          </p:cNvSpPr>
          <p:nvPr/>
        </p:nvSpPr>
        <p:spPr bwMode="auto">
          <a:xfrm>
            <a:off x="28194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43026" name="Oval 8"/>
          <p:cNvSpPr>
            <a:spLocks noChangeArrowheads="1"/>
          </p:cNvSpPr>
          <p:nvPr/>
        </p:nvSpPr>
        <p:spPr bwMode="auto">
          <a:xfrm>
            <a:off x="66294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40</a:t>
            </a:r>
          </a:p>
        </p:txBody>
      </p:sp>
      <p:sp>
        <p:nvSpPr>
          <p:cNvPr id="43027" name="Oval 9"/>
          <p:cNvSpPr>
            <a:spLocks noChangeArrowheads="1"/>
          </p:cNvSpPr>
          <p:nvPr/>
        </p:nvSpPr>
        <p:spPr bwMode="auto">
          <a:xfrm>
            <a:off x="48768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70</a:t>
            </a:r>
          </a:p>
        </p:txBody>
      </p:sp>
      <p:sp>
        <p:nvSpPr>
          <p:cNvPr id="43028" name="Oval 10"/>
          <p:cNvSpPr>
            <a:spLocks noChangeArrowheads="1"/>
          </p:cNvSpPr>
          <p:nvPr/>
        </p:nvSpPr>
        <p:spPr bwMode="auto">
          <a:xfrm>
            <a:off x="86868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60</a:t>
            </a:r>
          </a:p>
        </p:txBody>
      </p:sp>
      <p:sp>
        <p:nvSpPr>
          <p:cNvPr id="43029" name="Oval 11"/>
          <p:cNvSpPr>
            <a:spLocks noChangeArrowheads="1"/>
          </p:cNvSpPr>
          <p:nvPr/>
        </p:nvSpPr>
        <p:spPr bwMode="auto">
          <a:xfrm>
            <a:off x="2286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110</a:t>
            </a:r>
          </a:p>
        </p:txBody>
      </p:sp>
      <p:sp>
        <p:nvSpPr>
          <p:cNvPr id="43030" name="Oval 12"/>
          <p:cNvSpPr>
            <a:spLocks noChangeArrowheads="1"/>
          </p:cNvSpPr>
          <p:nvPr/>
        </p:nvSpPr>
        <p:spPr bwMode="auto">
          <a:xfrm>
            <a:off x="32766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150</a:t>
            </a:r>
          </a:p>
        </p:txBody>
      </p:sp>
      <p:sp>
        <p:nvSpPr>
          <p:cNvPr id="43031" name="Oval 13"/>
          <p:cNvSpPr>
            <a:spLocks noChangeArrowheads="1"/>
          </p:cNvSpPr>
          <p:nvPr/>
        </p:nvSpPr>
        <p:spPr bwMode="auto">
          <a:xfrm>
            <a:off x="43434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43032" name="Oval 14"/>
          <p:cNvSpPr>
            <a:spLocks noChangeArrowheads="1"/>
          </p:cNvSpPr>
          <p:nvPr/>
        </p:nvSpPr>
        <p:spPr bwMode="auto">
          <a:xfrm>
            <a:off x="5334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90</a:t>
            </a:r>
          </a:p>
        </p:txBody>
      </p:sp>
      <p:sp>
        <p:nvSpPr>
          <p:cNvPr id="43033" name="Oval 15"/>
          <p:cNvSpPr>
            <a:spLocks noChangeArrowheads="1"/>
          </p:cNvSpPr>
          <p:nvPr/>
        </p:nvSpPr>
        <p:spPr bwMode="auto">
          <a:xfrm>
            <a:off x="6096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200</a:t>
            </a:r>
          </a:p>
        </p:txBody>
      </p:sp>
      <p:sp>
        <p:nvSpPr>
          <p:cNvPr id="43034" name="Oval 16"/>
          <p:cNvSpPr>
            <a:spLocks noChangeArrowheads="1"/>
          </p:cNvSpPr>
          <p:nvPr/>
        </p:nvSpPr>
        <p:spPr bwMode="auto">
          <a:xfrm>
            <a:off x="70866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5257801"/>
            <a:ext cx="8458200" cy="1477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Delete():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Remove root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Move “last” node to root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Migrate root down tree as far as necessary to maintain heap property</a:t>
            </a:r>
          </a:p>
          <a:p>
            <a:pPr eaLnBrk="1" hangingPunct="1"/>
            <a:r>
              <a:rPr lang="en-US" altLang="en-US" sz="1800"/>
              <a:t>	(compare node w/ left/right child, swap node w/ smaller child if necessary)</a:t>
            </a:r>
          </a:p>
        </p:txBody>
      </p:sp>
      <p:sp>
        <p:nvSpPr>
          <p:cNvPr id="43036" name="TextBox 1"/>
          <p:cNvSpPr txBox="1">
            <a:spLocks noChangeArrowheads="1"/>
          </p:cNvSpPr>
          <p:nvPr/>
        </p:nvSpPr>
        <p:spPr bwMode="auto">
          <a:xfrm>
            <a:off x="6421439" y="2590801"/>
            <a:ext cx="903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swap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62800" y="2819400"/>
            <a:ext cx="457200" cy="381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2057400" y="-127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en-US" smtClean="0"/>
              <a:t>Heap Operations: Delete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18"/>
          <p:cNvSpPr>
            <a:spLocks noChangeShapeType="1"/>
          </p:cNvSpPr>
          <p:nvPr/>
        </p:nvSpPr>
        <p:spPr bwMode="auto">
          <a:xfrm flipH="1">
            <a:off x="4267200" y="17526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Line 19"/>
          <p:cNvSpPr>
            <a:spLocks noChangeShapeType="1"/>
          </p:cNvSpPr>
          <p:nvPr/>
        </p:nvSpPr>
        <p:spPr bwMode="auto">
          <a:xfrm>
            <a:off x="6096000" y="17526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Line 20"/>
          <p:cNvSpPr>
            <a:spLocks noChangeShapeType="1"/>
          </p:cNvSpPr>
          <p:nvPr/>
        </p:nvSpPr>
        <p:spPr bwMode="auto">
          <a:xfrm flipH="1">
            <a:off x="32004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21"/>
          <p:cNvSpPr>
            <a:spLocks noChangeShapeType="1"/>
          </p:cNvSpPr>
          <p:nvPr/>
        </p:nvSpPr>
        <p:spPr bwMode="auto">
          <a:xfrm>
            <a:off x="41910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Line 22"/>
          <p:cNvSpPr>
            <a:spLocks noChangeShapeType="1"/>
          </p:cNvSpPr>
          <p:nvPr/>
        </p:nvSpPr>
        <p:spPr bwMode="auto">
          <a:xfrm flipH="1">
            <a:off x="70104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23"/>
          <p:cNvSpPr>
            <a:spLocks noChangeShapeType="1"/>
          </p:cNvSpPr>
          <p:nvPr/>
        </p:nvSpPr>
        <p:spPr bwMode="auto">
          <a:xfrm>
            <a:off x="80010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24"/>
          <p:cNvSpPr>
            <a:spLocks noChangeShapeType="1"/>
          </p:cNvSpPr>
          <p:nvPr/>
        </p:nvSpPr>
        <p:spPr bwMode="auto">
          <a:xfrm flipH="1">
            <a:off x="25908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25"/>
          <p:cNvSpPr>
            <a:spLocks noChangeShapeType="1"/>
          </p:cNvSpPr>
          <p:nvPr/>
        </p:nvSpPr>
        <p:spPr bwMode="auto">
          <a:xfrm>
            <a:off x="3124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26"/>
          <p:cNvSpPr>
            <a:spLocks noChangeShapeType="1"/>
          </p:cNvSpPr>
          <p:nvPr/>
        </p:nvSpPr>
        <p:spPr bwMode="auto">
          <a:xfrm flipH="1">
            <a:off x="4648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27"/>
          <p:cNvSpPr>
            <a:spLocks noChangeShapeType="1"/>
          </p:cNvSpPr>
          <p:nvPr/>
        </p:nvSpPr>
        <p:spPr bwMode="auto">
          <a:xfrm>
            <a:off x="51816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28"/>
          <p:cNvSpPr>
            <a:spLocks noChangeShapeType="1"/>
          </p:cNvSpPr>
          <p:nvPr/>
        </p:nvSpPr>
        <p:spPr bwMode="auto">
          <a:xfrm flipH="1">
            <a:off x="64008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29"/>
          <p:cNvSpPr>
            <a:spLocks noChangeShapeType="1"/>
          </p:cNvSpPr>
          <p:nvPr/>
        </p:nvSpPr>
        <p:spPr bwMode="auto">
          <a:xfrm>
            <a:off x="6934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Oval 4"/>
          <p:cNvSpPr>
            <a:spLocks noChangeArrowheads="1"/>
          </p:cNvSpPr>
          <p:nvPr/>
        </p:nvSpPr>
        <p:spPr bwMode="auto">
          <a:xfrm>
            <a:off x="5791200" y="1371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30</a:t>
            </a:r>
          </a:p>
        </p:txBody>
      </p:sp>
      <p:sp>
        <p:nvSpPr>
          <p:cNvPr id="45071" name="Oval 5"/>
          <p:cNvSpPr>
            <a:spLocks noChangeArrowheads="1"/>
          </p:cNvSpPr>
          <p:nvPr/>
        </p:nvSpPr>
        <p:spPr bwMode="auto">
          <a:xfrm>
            <a:off x="3886200" y="2286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50</a:t>
            </a:r>
          </a:p>
        </p:txBody>
      </p:sp>
      <p:sp>
        <p:nvSpPr>
          <p:cNvPr id="45072" name="Oval 6"/>
          <p:cNvSpPr>
            <a:spLocks noChangeArrowheads="1"/>
          </p:cNvSpPr>
          <p:nvPr/>
        </p:nvSpPr>
        <p:spPr bwMode="auto">
          <a:xfrm>
            <a:off x="7696200" y="2286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40</a:t>
            </a:r>
          </a:p>
        </p:txBody>
      </p:sp>
      <p:sp>
        <p:nvSpPr>
          <p:cNvPr id="45073" name="Oval 7"/>
          <p:cNvSpPr>
            <a:spLocks noChangeArrowheads="1"/>
          </p:cNvSpPr>
          <p:nvPr/>
        </p:nvSpPr>
        <p:spPr bwMode="auto">
          <a:xfrm>
            <a:off x="28194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45074" name="Oval 8"/>
          <p:cNvSpPr>
            <a:spLocks noChangeArrowheads="1"/>
          </p:cNvSpPr>
          <p:nvPr/>
        </p:nvSpPr>
        <p:spPr bwMode="auto">
          <a:xfrm>
            <a:off x="66294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80</a:t>
            </a:r>
          </a:p>
        </p:txBody>
      </p:sp>
      <p:sp>
        <p:nvSpPr>
          <p:cNvPr id="45075" name="Oval 9"/>
          <p:cNvSpPr>
            <a:spLocks noChangeArrowheads="1"/>
          </p:cNvSpPr>
          <p:nvPr/>
        </p:nvSpPr>
        <p:spPr bwMode="auto">
          <a:xfrm>
            <a:off x="48768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70</a:t>
            </a:r>
          </a:p>
        </p:txBody>
      </p:sp>
      <p:sp>
        <p:nvSpPr>
          <p:cNvPr id="45076" name="Oval 10"/>
          <p:cNvSpPr>
            <a:spLocks noChangeArrowheads="1"/>
          </p:cNvSpPr>
          <p:nvPr/>
        </p:nvSpPr>
        <p:spPr bwMode="auto">
          <a:xfrm>
            <a:off x="86868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60</a:t>
            </a:r>
          </a:p>
        </p:txBody>
      </p:sp>
      <p:sp>
        <p:nvSpPr>
          <p:cNvPr id="45077" name="Oval 11"/>
          <p:cNvSpPr>
            <a:spLocks noChangeArrowheads="1"/>
          </p:cNvSpPr>
          <p:nvPr/>
        </p:nvSpPr>
        <p:spPr bwMode="auto">
          <a:xfrm>
            <a:off x="2286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110</a:t>
            </a:r>
          </a:p>
        </p:txBody>
      </p:sp>
      <p:sp>
        <p:nvSpPr>
          <p:cNvPr id="45078" name="Oval 12"/>
          <p:cNvSpPr>
            <a:spLocks noChangeArrowheads="1"/>
          </p:cNvSpPr>
          <p:nvPr/>
        </p:nvSpPr>
        <p:spPr bwMode="auto">
          <a:xfrm>
            <a:off x="32766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150</a:t>
            </a:r>
          </a:p>
        </p:txBody>
      </p:sp>
      <p:sp>
        <p:nvSpPr>
          <p:cNvPr id="45079" name="Oval 13"/>
          <p:cNvSpPr>
            <a:spLocks noChangeArrowheads="1"/>
          </p:cNvSpPr>
          <p:nvPr/>
        </p:nvSpPr>
        <p:spPr bwMode="auto">
          <a:xfrm>
            <a:off x="43434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45080" name="Oval 14"/>
          <p:cNvSpPr>
            <a:spLocks noChangeArrowheads="1"/>
          </p:cNvSpPr>
          <p:nvPr/>
        </p:nvSpPr>
        <p:spPr bwMode="auto">
          <a:xfrm>
            <a:off x="5334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90</a:t>
            </a:r>
          </a:p>
        </p:txBody>
      </p:sp>
      <p:sp>
        <p:nvSpPr>
          <p:cNvPr id="45081" name="Oval 15"/>
          <p:cNvSpPr>
            <a:spLocks noChangeArrowheads="1"/>
          </p:cNvSpPr>
          <p:nvPr/>
        </p:nvSpPr>
        <p:spPr bwMode="auto">
          <a:xfrm>
            <a:off x="6096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200</a:t>
            </a:r>
          </a:p>
        </p:txBody>
      </p:sp>
      <p:sp>
        <p:nvSpPr>
          <p:cNvPr id="45082" name="Oval 16"/>
          <p:cNvSpPr>
            <a:spLocks noChangeArrowheads="1"/>
          </p:cNvSpPr>
          <p:nvPr/>
        </p:nvSpPr>
        <p:spPr bwMode="auto">
          <a:xfrm>
            <a:off x="70866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5257801"/>
            <a:ext cx="8458200" cy="1477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Delete():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Remove root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Move “last” node to root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Migrate root down tree as far as necessary to maintain heap property</a:t>
            </a:r>
          </a:p>
          <a:p>
            <a:pPr eaLnBrk="1" hangingPunct="1"/>
            <a:r>
              <a:rPr lang="en-US" altLang="en-US" sz="1800"/>
              <a:t>	(compare node w/ left/right child, swap node w/ smaller child if necessary)</a:t>
            </a:r>
          </a:p>
        </p:txBody>
      </p:sp>
      <p:sp>
        <p:nvSpPr>
          <p:cNvPr id="45084" name="TextBox 30"/>
          <p:cNvSpPr txBox="1">
            <a:spLocks noChangeArrowheads="1"/>
          </p:cNvSpPr>
          <p:nvPr/>
        </p:nvSpPr>
        <p:spPr bwMode="auto">
          <a:xfrm>
            <a:off x="8001000" y="4191001"/>
            <a:ext cx="289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Is heap property satisfied?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96000" y="3124200"/>
            <a:ext cx="1752600" cy="2133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2057400" y="-127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en-US" smtClean="0"/>
              <a:t>Heap Operations: Delete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18"/>
          <p:cNvSpPr>
            <a:spLocks noChangeShapeType="1"/>
          </p:cNvSpPr>
          <p:nvPr/>
        </p:nvSpPr>
        <p:spPr bwMode="auto">
          <a:xfrm flipH="1">
            <a:off x="4267200" y="17526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Line 19"/>
          <p:cNvSpPr>
            <a:spLocks noChangeShapeType="1"/>
          </p:cNvSpPr>
          <p:nvPr/>
        </p:nvSpPr>
        <p:spPr bwMode="auto">
          <a:xfrm>
            <a:off x="6096000" y="17526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Line 20"/>
          <p:cNvSpPr>
            <a:spLocks noChangeShapeType="1"/>
          </p:cNvSpPr>
          <p:nvPr/>
        </p:nvSpPr>
        <p:spPr bwMode="auto">
          <a:xfrm flipH="1">
            <a:off x="32004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21"/>
          <p:cNvSpPr>
            <a:spLocks noChangeShapeType="1"/>
          </p:cNvSpPr>
          <p:nvPr/>
        </p:nvSpPr>
        <p:spPr bwMode="auto">
          <a:xfrm>
            <a:off x="41910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22"/>
          <p:cNvSpPr>
            <a:spLocks noChangeShapeType="1"/>
          </p:cNvSpPr>
          <p:nvPr/>
        </p:nvSpPr>
        <p:spPr bwMode="auto">
          <a:xfrm flipH="1">
            <a:off x="70104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23"/>
          <p:cNvSpPr>
            <a:spLocks noChangeShapeType="1"/>
          </p:cNvSpPr>
          <p:nvPr/>
        </p:nvSpPr>
        <p:spPr bwMode="auto">
          <a:xfrm>
            <a:off x="80010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24"/>
          <p:cNvSpPr>
            <a:spLocks noChangeShapeType="1"/>
          </p:cNvSpPr>
          <p:nvPr/>
        </p:nvSpPr>
        <p:spPr bwMode="auto">
          <a:xfrm flipH="1">
            <a:off x="25908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25"/>
          <p:cNvSpPr>
            <a:spLocks noChangeShapeType="1"/>
          </p:cNvSpPr>
          <p:nvPr/>
        </p:nvSpPr>
        <p:spPr bwMode="auto">
          <a:xfrm>
            <a:off x="3124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26"/>
          <p:cNvSpPr>
            <a:spLocks noChangeShapeType="1"/>
          </p:cNvSpPr>
          <p:nvPr/>
        </p:nvSpPr>
        <p:spPr bwMode="auto">
          <a:xfrm flipH="1">
            <a:off x="4648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27"/>
          <p:cNvSpPr>
            <a:spLocks noChangeShapeType="1"/>
          </p:cNvSpPr>
          <p:nvPr/>
        </p:nvSpPr>
        <p:spPr bwMode="auto">
          <a:xfrm>
            <a:off x="51816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28"/>
          <p:cNvSpPr>
            <a:spLocks noChangeShapeType="1"/>
          </p:cNvSpPr>
          <p:nvPr/>
        </p:nvSpPr>
        <p:spPr bwMode="auto">
          <a:xfrm flipH="1">
            <a:off x="64008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29"/>
          <p:cNvSpPr>
            <a:spLocks noChangeShapeType="1"/>
          </p:cNvSpPr>
          <p:nvPr/>
        </p:nvSpPr>
        <p:spPr bwMode="auto">
          <a:xfrm>
            <a:off x="6934200" y="3581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Oval 4"/>
          <p:cNvSpPr>
            <a:spLocks noChangeArrowheads="1"/>
          </p:cNvSpPr>
          <p:nvPr/>
        </p:nvSpPr>
        <p:spPr bwMode="auto">
          <a:xfrm>
            <a:off x="5791200" y="1371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30</a:t>
            </a:r>
          </a:p>
        </p:txBody>
      </p:sp>
      <p:sp>
        <p:nvSpPr>
          <p:cNvPr id="47119" name="Oval 5"/>
          <p:cNvSpPr>
            <a:spLocks noChangeArrowheads="1"/>
          </p:cNvSpPr>
          <p:nvPr/>
        </p:nvSpPr>
        <p:spPr bwMode="auto">
          <a:xfrm>
            <a:off x="3886200" y="2286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50</a:t>
            </a:r>
          </a:p>
        </p:txBody>
      </p:sp>
      <p:sp>
        <p:nvSpPr>
          <p:cNvPr id="47120" name="Oval 6"/>
          <p:cNvSpPr>
            <a:spLocks noChangeArrowheads="1"/>
          </p:cNvSpPr>
          <p:nvPr/>
        </p:nvSpPr>
        <p:spPr bwMode="auto">
          <a:xfrm>
            <a:off x="7696200" y="2286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40</a:t>
            </a:r>
          </a:p>
        </p:txBody>
      </p:sp>
      <p:sp>
        <p:nvSpPr>
          <p:cNvPr id="47121" name="Oval 7"/>
          <p:cNvSpPr>
            <a:spLocks noChangeArrowheads="1"/>
          </p:cNvSpPr>
          <p:nvPr/>
        </p:nvSpPr>
        <p:spPr bwMode="auto">
          <a:xfrm>
            <a:off x="28194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47122" name="Oval 8"/>
          <p:cNvSpPr>
            <a:spLocks noChangeArrowheads="1"/>
          </p:cNvSpPr>
          <p:nvPr/>
        </p:nvSpPr>
        <p:spPr bwMode="auto">
          <a:xfrm>
            <a:off x="66294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80</a:t>
            </a:r>
          </a:p>
        </p:txBody>
      </p:sp>
      <p:sp>
        <p:nvSpPr>
          <p:cNvPr id="47123" name="Oval 9"/>
          <p:cNvSpPr>
            <a:spLocks noChangeArrowheads="1"/>
          </p:cNvSpPr>
          <p:nvPr/>
        </p:nvSpPr>
        <p:spPr bwMode="auto">
          <a:xfrm>
            <a:off x="48768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70</a:t>
            </a:r>
          </a:p>
        </p:txBody>
      </p:sp>
      <p:sp>
        <p:nvSpPr>
          <p:cNvPr id="47124" name="Oval 10"/>
          <p:cNvSpPr>
            <a:spLocks noChangeArrowheads="1"/>
          </p:cNvSpPr>
          <p:nvPr/>
        </p:nvSpPr>
        <p:spPr bwMode="auto">
          <a:xfrm>
            <a:off x="8686800" y="3276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60</a:t>
            </a:r>
          </a:p>
        </p:txBody>
      </p:sp>
      <p:sp>
        <p:nvSpPr>
          <p:cNvPr id="47125" name="Oval 11"/>
          <p:cNvSpPr>
            <a:spLocks noChangeArrowheads="1"/>
          </p:cNvSpPr>
          <p:nvPr/>
        </p:nvSpPr>
        <p:spPr bwMode="auto">
          <a:xfrm>
            <a:off x="2286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110</a:t>
            </a:r>
          </a:p>
        </p:txBody>
      </p:sp>
      <p:sp>
        <p:nvSpPr>
          <p:cNvPr id="47126" name="Oval 12"/>
          <p:cNvSpPr>
            <a:spLocks noChangeArrowheads="1"/>
          </p:cNvSpPr>
          <p:nvPr/>
        </p:nvSpPr>
        <p:spPr bwMode="auto">
          <a:xfrm>
            <a:off x="32766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150</a:t>
            </a:r>
          </a:p>
        </p:txBody>
      </p:sp>
      <p:sp>
        <p:nvSpPr>
          <p:cNvPr id="47127" name="Oval 13"/>
          <p:cNvSpPr>
            <a:spLocks noChangeArrowheads="1"/>
          </p:cNvSpPr>
          <p:nvPr/>
        </p:nvSpPr>
        <p:spPr bwMode="auto">
          <a:xfrm>
            <a:off x="43434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47128" name="Oval 14"/>
          <p:cNvSpPr>
            <a:spLocks noChangeArrowheads="1"/>
          </p:cNvSpPr>
          <p:nvPr/>
        </p:nvSpPr>
        <p:spPr bwMode="auto">
          <a:xfrm>
            <a:off x="5334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90</a:t>
            </a:r>
          </a:p>
        </p:txBody>
      </p:sp>
      <p:sp>
        <p:nvSpPr>
          <p:cNvPr id="47129" name="Oval 15"/>
          <p:cNvSpPr>
            <a:spLocks noChangeArrowheads="1"/>
          </p:cNvSpPr>
          <p:nvPr/>
        </p:nvSpPr>
        <p:spPr bwMode="auto">
          <a:xfrm>
            <a:off x="60960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200</a:t>
            </a:r>
          </a:p>
        </p:txBody>
      </p:sp>
      <p:sp>
        <p:nvSpPr>
          <p:cNvPr id="47130" name="Oval 16"/>
          <p:cNvSpPr>
            <a:spLocks noChangeArrowheads="1"/>
          </p:cNvSpPr>
          <p:nvPr/>
        </p:nvSpPr>
        <p:spPr bwMode="auto">
          <a:xfrm>
            <a:off x="7086600" y="4419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5257801"/>
            <a:ext cx="8458200" cy="1477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Delete():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Remove root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Move “last” node to root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Migrate root down tree as far as necessary to maintain heap property</a:t>
            </a:r>
          </a:p>
          <a:p>
            <a:pPr eaLnBrk="1" hangingPunct="1"/>
            <a:r>
              <a:rPr lang="en-US" altLang="en-US" sz="1800"/>
              <a:t>	(compare node w/ left/right child, swap node w/ smaller child if necessary)</a:t>
            </a:r>
          </a:p>
        </p:txBody>
      </p:sp>
      <p:sp>
        <p:nvSpPr>
          <p:cNvPr id="47132" name="TextBox 30"/>
          <p:cNvSpPr txBox="1">
            <a:spLocks noChangeArrowheads="1"/>
          </p:cNvSpPr>
          <p:nvPr/>
        </p:nvSpPr>
        <p:spPr bwMode="auto">
          <a:xfrm>
            <a:off x="8001000" y="4191001"/>
            <a:ext cx="289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Done!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057400" y="-127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en-US" smtClean="0"/>
              <a:t>Heap Operations: Delete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3600" dirty="0"/>
              <a:t>Insert (p)</a:t>
            </a:r>
          </a:p>
          <a:p>
            <a:pPr>
              <a:defRPr/>
            </a:pPr>
            <a:r>
              <a:rPr lang="en-US" sz="3600" dirty="0"/>
              <a:t>Add p to next available node in last </a:t>
            </a:r>
            <a:r>
              <a:rPr lang="en-US" sz="3600" dirty="0" smtClean="0"/>
              <a:t>level (easiest way to maintain full binary tree)</a:t>
            </a:r>
            <a:endParaRPr lang="en-US" sz="3600" dirty="0"/>
          </a:p>
          <a:p>
            <a:pPr>
              <a:defRPr/>
            </a:pPr>
            <a:r>
              <a:rPr lang="en-US" sz="3600" dirty="0"/>
              <a:t>Move node up toward root preserving the heap property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791200"/>
            <a:ext cx="7772400" cy="762000"/>
          </a:xfrm>
        </p:spPr>
        <p:txBody>
          <a:bodyPr/>
          <a:lstStyle/>
          <a:p>
            <a:r>
              <a:rPr lang="en-US" altLang="en-US"/>
              <a:t>Insert(35)</a:t>
            </a:r>
          </a:p>
        </p:txBody>
      </p:sp>
      <p:sp>
        <p:nvSpPr>
          <p:cNvPr id="56323" name="Line 4"/>
          <p:cNvSpPr>
            <a:spLocks noChangeShapeType="1"/>
          </p:cNvSpPr>
          <p:nvPr/>
        </p:nvSpPr>
        <p:spPr bwMode="auto">
          <a:xfrm flipH="1">
            <a:off x="3962400" y="1676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Line 5"/>
          <p:cNvSpPr>
            <a:spLocks noChangeShapeType="1"/>
          </p:cNvSpPr>
          <p:nvPr/>
        </p:nvSpPr>
        <p:spPr bwMode="auto">
          <a:xfrm>
            <a:off x="5791200" y="1676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Line 6"/>
          <p:cNvSpPr>
            <a:spLocks noChangeShapeType="1"/>
          </p:cNvSpPr>
          <p:nvPr/>
        </p:nvSpPr>
        <p:spPr bwMode="auto">
          <a:xfrm flipH="1">
            <a:off x="28956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Line 7"/>
          <p:cNvSpPr>
            <a:spLocks noChangeShapeType="1"/>
          </p:cNvSpPr>
          <p:nvPr/>
        </p:nvSpPr>
        <p:spPr bwMode="auto">
          <a:xfrm>
            <a:off x="38862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8"/>
          <p:cNvSpPr>
            <a:spLocks noChangeShapeType="1"/>
          </p:cNvSpPr>
          <p:nvPr/>
        </p:nvSpPr>
        <p:spPr bwMode="auto">
          <a:xfrm flipH="1">
            <a:off x="67056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Line 9"/>
          <p:cNvSpPr>
            <a:spLocks noChangeShapeType="1"/>
          </p:cNvSpPr>
          <p:nvPr/>
        </p:nvSpPr>
        <p:spPr bwMode="auto">
          <a:xfrm>
            <a:off x="76962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Line 10"/>
          <p:cNvSpPr>
            <a:spLocks noChangeShapeType="1"/>
          </p:cNvSpPr>
          <p:nvPr/>
        </p:nvSpPr>
        <p:spPr bwMode="auto">
          <a:xfrm flipH="1">
            <a:off x="22860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Line 11"/>
          <p:cNvSpPr>
            <a:spLocks noChangeShapeType="1"/>
          </p:cNvSpPr>
          <p:nvPr/>
        </p:nvSpPr>
        <p:spPr bwMode="auto">
          <a:xfrm>
            <a:off x="2819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 flipH="1">
            <a:off x="4343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3"/>
          <p:cNvSpPr>
            <a:spLocks noChangeShapeType="1"/>
          </p:cNvSpPr>
          <p:nvPr/>
        </p:nvSpPr>
        <p:spPr bwMode="auto">
          <a:xfrm>
            <a:off x="48768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 flipH="1">
            <a:off x="60960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6629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Oval 17"/>
          <p:cNvSpPr>
            <a:spLocks noChangeArrowheads="1"/>
          </p:cNvSpPr>
          <p:nvPr/>
        </p:nvSpPr>
        <p:spPr bwMode="auto">
          <a:xfrm>
            <a:off x="5486400" y="1295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30</a:t>
            </a:r>
          </a:p>
        </p:txBody>
      </p:sp>
      <p:sp>
        <p:nvSpPr>
          <p:cNvPr id="56336" name="Oval 18"/>
          <p:cNvSpPr>
            <a:spLocks noChangeArrowheads="1"/>
          </p:cNvSpPr>
          <p:nvPr/>
        </p:nvSpPr>
        <p:spPr bwMode="auto">
          <a:xfrm>
            <a:off x="35814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50</a:t>
            </a:r>
          </a:p>
        </p:txBody>
      </p:sp>
      <p:sp>
        <p:nvSpPr>
          <p:cNvPr id="56337" name="Oval 19"/>
          <p:cNvSpPr>
            <a:spLocks noChangeArrowheads="1"/>
          </p:cNvSpPr>
          <p:nvPr/>
        </p:nvSpPr>
        <p:spPr bwMode="auto">
          <a:xfrm>
            <a:off x="73914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40</a:t>
            </a:r>
          </a:p>
        </p:txBody>
      </p:sp>
      <p:sp>
        <p:nvSpPr>
          <p:cNvPr id="56338" name="Oval 20"/>
          <p:cNvSpPr>
            <a:spLocks noChangeArrowheads="1"/>
          </p:cNvSpPr>
          <p:nvPr/>
        </p:nvSpPr>
        <p:spPr bwMode="auto">
          <a:xfrm>
            <a:off x="25146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56339" name="Oval 21"/>
          <p:cNvSpPr>
            <a:spLocks noChangeArrowheads="1"/>
          </p:cNvSpPr>
          <p:nvPr/>
        </p:nvSpPr>
        <p:spPr bwMode="auto">
          <a:xfrm>
            <a:off x="63246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80</a:t>
            </a:r>
          </a:p>
        </p:txBody>
      </p:sp>
      <p:sp>
        <p:nvSpPr>
          <p:cNvPr id="56340" name="Oval 22"/>
          <p:cNvSpPr>
            <a:spLocks noChangeArrowheads="1"/>
          </p:cNvSpPr>
          <p:nvPr/>
        </p:nvSpPr>
        <p:spPr bwMode="auto">
          <a:xfrm>
            <a:off x="4572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70</a:t>
            </a:r>
          </a:p>
        </p:txBody>
      </p:sp>
      <p:sp>
        <p:nvSpPr>
          <p:cNvPr id="56341" name="Oval 23"/>
          <p:cNvSpPr>
            <a:spLocks noChangeArrowheads="1"/>
          </p:cNvSpPr>
          <p:nvPr/>
        </p:nvSpPr>
        <p:spPr bwMode="auto">
          <a:xfrm>
            <a:off x="8382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60</a:t>
            </a:r>
          </a:p>
        </p:txBody>
      </p:sp>
      <p:sp>
        <p:nvSpPr>
          <p:cNvPr id="56342" name="Oval 24"/>
          <p:cNvSpPr>
            <a:spLocks noChangeArrowheads="1"/>
          </p:cNvSpPr>
          <p:nvPr/>
        </p:nvSpPr>
        <p:spPr bwMode="auto">
          <a:xfrm>
            <a:off x="1981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110</a:t>
            </a:r>
          </a:p>
        </p:txBody>
      </p:sp>
      <p:sp>
        <p:nvSpPr>
          <p:cNvPr id="56343" name="Oval 25"/>
          <p:cNvSpPr>
            <a:spLocks noChangeArrowheads="1"/>
          </p:cNvSpPr>
          <p:nvPr/>
        </p:nvSpPr>
        <p:spPr bwMode="auto">
          <a:xfrm>
            <a:off x="29718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150</a:t>
            </a:r>
          </a:p>
        </p:txBody>
      </p:sp>
      <p:sp>
        <p:nvSpPr>
          <p:cNvPr id="56344" name="Oval 26"/>
          <p:cNvSpPr>
            <a:spLocks noChangeArrowheads="1"/>
          </p:cNvSpPr>
          <p:nvPr/>
        </p:nvSpPr>
        <p:spPr bwMode="auto">
          <a:xfrm>
            <a:off x="40386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56345" name="Oval 27"/>
          <p:cNvSpPr>
            <a:spLocks noChangeArrowheads="1"/>
          </p:cNvSpPr>
          <p:nvPr/>
        </p:nvSpPr>
        <p:spPr bwMode="auto">
          <a:xfrm>
            <a:off x="5029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90</a:t>
            </a:r>
          </a:p>
        </p:txBody>
      </p:sp>
      <p:sp>
        <p:nvSpPr>
          <p:cNvPr id="56346" name="Oval 28"/>
          <p:cNvSpPr>
            <a:spLocks noChangeArrowheads="1"/>
          </p:cNvSpPr>
          <p:nvPr/>
        </p:nvSpPr>
        <p:spPr bwMode="auto">
          <a:xfrm>
            <a:off x="5791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200</a:t>
            </a:r>
          </a:p>
        </p:txBody>
      </p:sp>
      <p:sp>
        <p:nvSpPr>
          <p:cNvPr id="56347" name="Oval 29"/>
          <p:cNvSpPr>
            <a:spLocks noChangeArrowheads="1"/>
          </p:cNvSpPr>
          <p:nvPr/>
        </p:nvSpPr>
        <p:spPr bwMode="auto">
          <a:xfrm>
            <a:off x="67818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Line 29"/>
          <p:cNvSpPr>
            <a:spLocks noChangeShapeType="1"/>
          </p:cNvSpPr>
          <p:nvPr/>
        </p:nvSpPr>
        <p:spPr bwMode="auto">
          <a:xfrm flipH="1">
            <a:off x="8153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58371" name="Line 4"/>
          <p:cNvSpPr>
            <a:spLocks noChangeShapeType="1"/>
          </p:cNvSpPr>
          <p:nvPr/>
        </p:nvSpPr>
        <p:spPr bwMode="auto">
          <a:xfrm flipH="1">
            <a:off x="3962400" y="1676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Line 5"/>
          <p:cNvSpPr>
            <a:spLocks noChangeShapeType="1"/>
          </p:cNvSpPr>
          <p:nvPr/>
        </p:nvSpPr>
        <p:spPr bwMode="auto">
          <a:xfrm>
            <a:off x="5791200" y="1676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Line 6"/>
          <p:cNvSpPr>
            <a:spLocks noChangeShapeType="1"/>
          </p:cNvSpPr>
          <p:nvPr/>
        </p:nvSpPr>
        <p:spPr bwMode="auto">
          <a:xfrm flipH="1">
            <a:off x="28956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7"/>
          <p:cNvSpPr>
            <a:spLocks noChangeShapeType="1"/>
          </p:cNvSpPr>
          <p:nvPr/>
        </p:nvSpPr>
        <p:spPr bwMode="auto">
          <a:xfrm>
            <a:off x="38862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Line 8"/>
          <p:cNvSpPr>
            <a:spLocks noChangeShapeType="1"/>
          </p:cNvSpPr>
          <p:nvPr/>
        </p:nvSpPr>
        <p:spPr bwMode="auto">
          <a:xfrm flipH="1">
            <a:off x="67056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Line 9"/>
          <p:cNvSpPr>
            <a:spLocks noChangeShapeType="1"/>
          </p:cNvSpPr>
          <p:nvPr/>
        </p:nvSpPr>
        <p:spPr bwMode="auto">
          <a:xfrm>
            <a:off x="76962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Line 10"/>
          <p:cNvSpPr>
            <a:spLocks noChangeShapeType="1"/>
          </p:cNvSpPr>
          <p:nvPr/>
        </p:nvSpPr>
        <p:spPr bwMode="auto">
          <a:xfrm flipH="1">
            <a:off x="22860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Line 11"/>
          <p:cNvSpPr>
            <a:spLocks noChangeShapeType="1"/>
          </p:cNvSpPr>
          <p:nvPr/>
        </p:nvSpPr>
        <p:spPr bwMode="auto">
          <a:xfrm>
            <a:off x="2819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12"/>
          <p:cNvSpPr>
            <a:spLocks noChangeShapeType="1"/>
          </p:cNvSpPr>
          <p:nvPr/>
        </p:nvSpPr>
        <p:spPr bwMode="auto">
          <a:xfrm flipH="1">
            <a:off x="4343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13"/>
          <p:cNvSpPr>
            <a:spLocks noChangeShapeType="1"/>
          </p:cNvSpPr>
          <p:nvPr/>
        </p:nvSpPr>
        <p:spPr bwMode="auto">
          <a:xfrm>
            <a:off x="48768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4"/>
          <p:cNvSpPr>
            <a:spLocks noChangeShapeType="1"/>
          </p:cNvSpPr>
          <p:nvPr/>
        </p:nvSpPr>
        <p:spPr bwMode="auto">
          <a:xfrm flipH="1">
            <a:off x="60960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5"/>
          <p:cNvSpPr>
            <a:spLocks noChangeShapeType="1"/>
          </p:cNvSpPr>
          <p:nvPr/>
        </p:nvSpPr>
        <p:spPr bwMode="auto">
          <a:xfrm>
            <a:off x="6629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Oval 16"/>
          <p:cNvSpPr>
            <a:spLocks noChangeArrowheads="1"/>
          </p:cNvSpPr>
          <p:nvPr/>
        </p:nvSpPr>
        <p:spPr bwMode="auto">
          <a:xfrm>
            <a:off x="5486400" y="1295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30</a:t>
            </a:r>
          </a:p>
        </p:txBody>
      </p:sp>
      <p:sp>
        <p:nvSpPr>
          <p:cNvPr id="58384" name="Oval 17"/>
          <p:cNvSpPr>
            <a:spLocks noChangeArrowheads="1"/>
          </p:cNvSpPr>
          <p:nvPr/>
        </p:nvSpPr>
        <p:spPr bwMode="auto">
          <a:xfrm>
            <a:off x="35814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50</a:t>
            </a:r>
          </a:p>
        </p:txBody>
      </p:sp>
      <p:sp>
        <p:nvSpPr>
          <p:cNvPr id="58385" name="Oval 18"/>
          <p:cNvSpPr>
            <a:spLocks noChangeArrowheads="1"/>
          </p:cNvSpPr>
          <p:nvPr/>
        </p:nvSpPr>
        <p:spPr bwMode="auto">
          <a:xfrm>
            <a:off x="73914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40</a:t>
            </a:r>
          </a:p>
        </p:txBody>
      </p:sp>
      <p:sp>
        <p:nvSpPr>
          <p:cNvPr id="58386" name="Oval 19"/>
          <p:cNvSpPr>
            <a:spLocks noChangeArrowheads="1"/>
          </p:cNvSpPr>
          <p:nvPr/>
        </p:nvSpPr>
        <p:spPr bwMode="auto">
          <a:xfrm>
            <a:off x="25146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58387" name="Oval 20"/>
          <p:cNvSpPr>
            <a:spLocks noChangeArrowheads="1"/>
          </p:cNvSpPr>
          <p:nvPr/>
        </p:nvSpPr>
        <p:spPr bwMode="auto">
          <a:xfrm>
            <a:off x="63246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80</a:t>
            </a:r>
          </a:p>
        </p:txBody>
      </p:sp>
      <p:sp>
        <p:nvSpPr>
          <p:cNvPr id="58388" name="Oval 21"/>
          <p:cNvSpPr>
            <a:spLocks noChangeArrowheads="1"/>
          </p:cNvSpPr>
          <p:nvPr/>
        </p:nvSpPr>
        <p:spPr bwMode="auto">
          <a:xfrm>
            <a:off x="4572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70</a:t>
            </a:r>
          </a:p>
        </p:txBody>
      </p:sp>
      <p:sp>
        <p:nvSpPr>
          <p:cNvPr id="58389" name="Oval 22"/>
          <p:cNvSpPr>
            <a:spLocks noChangeArrowheads="1"/>
          </p:cNvSpPr>
          <p:nvPr/>
        </p:nvSpPr>
        <p:spPr bwMode="auto">
          <a:xfrm>
            <a:off x="8382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60</a:t>
            </a:r>
          </a:p>
        </p:txBody>
      </p:sp>
      <p:sp>
        <p:nvSpPr>
          <p:cNvPr id="58390" name="Oval 23"/>
          <p:cNvSpPr>
            <a:spLocks noChangeArrowheads="1"/>
          </p:cNvSpPr>
          <p:nvPr/>
        </p:nvSpPr>
        <p:spPr bwMode="auto">
          <a:xfrm>
            <a:off x="1981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110</a:t>
            </a:r>
          </a:p>
        </p:txBody>
      </p:sp>
      <p:sp>
        <p:nvSpPr>
          <p:cNvPr id="58391" name="Oval 24"/>
          <p:cNvSpPr>
            <a:spLocks noChangeArrowheads="1"/>
          </p:cNvSpPr>
          <p:nvPr/>
        </p:nvSpPr>
        <p:spPr bwMode="auto">
          <a:xfrm>
            <a:off x="29718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150</a:t>
            </a:r>
          </a:p>
        </p:txBody>
      </p:sp>
      <p:sp>
        <p:nvSpPr>
          <p:cNvPr id="58392" name="Oval 25"/>
          <p:cNvSpPr>
            <a:spLocks noChangeArrowheads="1"/>
          </p:cNvSpPr>
          <p:nvPr/>
        </p:nvSpPr>
        <p:spPr bwMode="auto">
          <a:xfrm>
            <a:off x="40386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58393" name="Oval 26"/>
          <p:cNvSpPr>
            <a:spLocks noChangeArrowheads="1"/>
          </p:cNvSpPr>
          <p:nvPr/>
        </p:nvSpPr>
        <p:spPr bwMode="auto">
          <a:xfrm>
            <a:off x="5029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90</a:t>
            </a:r>
          </a:p>
        </p:txBody>
      </p:sp>
      <p:sp>
        <p:nvSpPr>
          <p:cNvPr id="58394" name="Oval 27"/>
          <p:cNvSpPr>
            <a:spLocks noChangeArrowheads="1"/>
          </p:cNvSpPr>
          <p:nvPr/>
        </p:nvSpPr>
        <p:spPr bwMode="auto">
          <a:xfrm>
            <a:off x="5791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200</a:t>
            </a:r>
          </a:p>
        </p:txBody>
      </p:sp>
      <p:sp>
        <p:nvSpPr>
          <p:cNvPr id="58395" name="Oval 28"/>
          <p:cNvSpPr>
            <a:spLocks noChangeArrowheads="1"/>
          </p:cNvSpPr>
          <p:nvPr/>
        </p:nvSpPr>
        <p:spPr bwMode="auto">
          <a:xfrm>
            <a:off x="67818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210</a:t>
            </a:r>
          </a:p>
        </p:txBody>
      </p:sp>
      <p:sp>
        <p:nvSpPr>
          <p:cNvPr id="58396" name="Oval 30"/>
          <p:cNvSpPr>
            <a:spLocks noChangeArrowheads="1"/>
          </p:cNvSpPr>
          <p:nvPr/>
        </p:nvSpPr>
        <p:spPr bwMode="auto">
          <a:xfrm>
            <a:off x="78486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35</a:t>
            </a:r>
          </a:p>
        </p:txBody>
      </p:sp>
      <p:sp>
        <p:nvSpPr>
          <p:cNvPr id="58397" name="Rectangle 3"/>
          <p:cNvSpPr txBox="1">
            <a:spLocks noChangeArrowheads="1"/>
          </p:cNvSpPr>
          <p:nvPr/>
        </p:nvSpPr>
        <p:spPr bwMode="auto">
          <a:xfrm>
            <a:off x="2209800" y="5791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charset="0"/>
              </a:rPr>
              <a:t>Insert(35)</a:t>
            </a:r>
          </a:p>
        </p:txBody>
      </p:sp>
      <p:sp>
        <p:nvSpPr>
          <p:cNvPr id="58398" name="TextBox 30"/>
          <p:cNvSpPr txBox="1">
            <a:spLocks noChangeArrowheads="1"/>
          </p:cNvSpPr>
          <p:nvPr/>
        </p:nvSpPr>
        <p:spPr bwMode="auto">
          <a:xfrm>
            <a:off x="8915400" y="3957638"/>
            <a:ext cx="1570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New node</a:t>
            </a:r>
          </a:p>
        </p:txBody>
      </p:sp>
      <p:cxnSp>
        <p:nvCxnSpPr>
          <p:cNvPr id="32" name="Straight Arrow Connector 31"/>
          <p:cNvCxnSpPr>
            <a:stCxn id="58398" idx="1"/>
            <a:endCxn id="58396" idx="7"/>
          </p:cNvCxnSpPr>
          <p:nvPr/>
        </p:nvCxnSpPr>
        <p:spPr>
          <a:xfrm flipH="1">
            <a:off x="8434388" y="4189413"/>
            <a:ext cx="481012" cy="25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905000" y="3429001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Healthcare Systems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5143500" y="3429001"/>
            <a:ext cx="281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Manufacturing and supply chains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8178800" y="3429000"/>
            <a:ext cx="22479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Transportation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6832600" y="6226314"/>
            <a:ext cx="3327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Communication networks, </a:t>
            </a:r>
            <a:r>
              <a:rPr lang="en-US" sz="2000" dirty="0" err="1"/>
              <a:t>Cybersecurity</a:t>
            </a:r>
            <a:endParaRPr lang="en-US" sz="2000" dirty="0"/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2286000" y="6226314"/>
            <a:ext cx="3581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Computer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763000" cy="1066800"/>
          </a:xfrm>
        </p:spPr>
        <p:txBody>
          <a:bodyPr/>
          <a:lstStyle/>
          <a:p>
            <a:r>
              <a:rPr lang="en-US" sz="3200" i="1" dirty="0"/>
              <a:t>Motivation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Discrete Event Simulation Applications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1" y="4334015"/>
            <a:ext cx="2957154" cy="189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1319353"/>
            <a:ext cx="3048000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71336"/>
              </p:ext>
            </p:extLst>
          </p:nvPr>
        </p:nvGraphicFramePr>
        <p:xfrm>
          <a:off x="8140700" y="1321966"/>
          <a:ext cx="2527300" cy="206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Bitmap Image" r:id="rId6" imgW="7039958" imgH="4800000" progId="Paint.Picture">
                  <p:embed/>
                </p:oleObj>
              </mc:Choice>
              <mc:Fallback>
                <p:oleObj name="Bitmap Image" r:id="rId6" imgW="7039958" imgH="4800000" progId="Paint.Picture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0700" y="1321966"/>
                        <a:ext cx="2527300" cy="2062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320"/>
          <a:stretch>
            <a:fillRect/>
          </a:stretch>
        </p:blipFill>
        <p:spPr bwMode="auto">
          <a:xfrm>
            <a:off x="7010400" y="4334014"/>
            <a:ext cx="2514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CEAB9-436D-6142-9CD9-31AEDB05AF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1321117"/>
            <a:ext cx="3671148" cy="20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7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Line 29"/>
          <p:cNvSpPr>
            <a:spLocks noChangeShapeType="1"/>
          </p:cNvSpPr>
          <p:nvPr/>
        </p:nvSpPr>
        <p:spPr bwMode="auto">
          <a:xfrm flipH="1">
            <a:off x="8153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60419" name="Line 4"/>
          <p:cNvSpPr>
            <a:spLocks noChangeShapeType="1"/>
          </p:cNvSpPr>
          <p:nvPr/>
        </p:nvSpPr>
        <p:spPr bwMode="auto">
          <a:xfrm flipH="1">
            <a:off x="3962400" y="1676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5"/>
          <p:cNvSpPr>
            <a:spLocks noChangeShapeType="1"/>
          </p:cNvSpPr>
          <p:nvPr/>
        </p:nvSpPr>
        <p:spPr bwMode="auto">
          <a:xfrm>
            <a:off x="5791200" y="1676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6"/>
          <p:cNvSpPr>
            <a:spLocks noChangeShapeType="1"/>
          </p:cNvSpPr>
          <p:nvPr/>
        </p:nvSpPr>
        <p:spPr bwMode="auto">
          <a:xfrm flipH="1">
            <a:off x="28956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7"/>
          <p:cNvSpPr>
            <a:spLocks noChangeShapeType="1"/>
          </p:cNvSpPr>
          <p:nvPr/>
        </p:nvSpPr>
        <p:spPr bwMode="auto">
          <a:xfrm>
            <a:off x="38862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Line 8"/>
          <p:cNvSpPr>
            <a:spLocks noChangeShapeType="1"/>
          </p:cNvSpPr>
          <p:nvPr/>
        </p:nvSpPr>
        <p:spPr bwMode="auto">
          <a:xfrm flipH="1">
            <a:off x="67056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>
            <a:off x="76962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Line 10"/>
          <p:cNvSpPr>
            <a:spLocks noChangeShapeType="1"/>
          </p:cNvSpPr>
          <p:nvPr/>
        </p:nvSpPr>
        <p:spPr bwMode="auto">
          <a:xfrm flipH="1">
            <a:off x="22860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Line 11"/>
          <p:cNvSpPr>
            <a:spLocks noChangeShapeType="1"/>
          </p:cNvSpPr>
          <p:nvPr/>
        </p:nvSpPr>
        <p:spPr bwMode="auto">
          <a:xfrm>
            <a:off x="2819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12"/>
          <p:cNvSpPr>
            <a:spLocks noChangeShapeType="1"/>
          </p:cNvSpPr>
          <p:nvPr/>
        </p:nvSpPr>
        <p:spPr bwMode="auto">
          <a:xfrm flipH="1">
            <a:off x="4343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3"/>
          <p:cNvSpPr>
            <a:spLocks noChangeShapeType="1"/>
          </p:cNvSpPr>
          <p:nvPr/>
        </p:nvSpPr>
        <p:spPr bwMode="auto">
          <a:xfrm>
            <a:off x="48768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Line 14"/>
          <p:cNvSpPr>
            <a:spLocks noChangeShapeType="1"/>
          </p:cNvSpPr>
          <p:nvPr/>
        </p:nvSpPr>
        <p:spPr bwMode="auto">
          <a:xfrm flipH="1">
            <a:off x="60960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5"/>
          <p:cNvSpPr>
            <a:spLocks noChangeShapeType="1"/>
          </p:cNvSpPr>
          <p:nvPr/>
        </p:nvSpPr>
        <p:spPr bwMode="auto">
          <a:xfrm>
            <a:off x="6629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Oval 16"/>
          <p:cNvSpPr>
            <a:spLocks noChangeArrowheads="1"/>
          </p:cNvSpPr>
          <p:nvPr/>
        </p:nvSpPr>
        <p:spPr bwMode="auto">
          <a:xfrm>
            <a:off x="5486400" y="1295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30</a:t>
            </a:r>
          </a:p>
        </p:txBody>
      </p:sp>
      <p:sp>
        <p:nvSpPr>
          <p:cNvPr id="60432" name="Oval 17"/>
          <p:cNvSpPr>
            <a:spLocks noChangeArrowheads="1"/>
          </p:cNvSpPr>
          <p:nvPr/>
        </p:nvSpPr>
        <p:spPr bwMode="auto">
          <a:xfrm>
            <a:off x="35814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50</a:t>
            </a:r>
          </a:p>
        </p:txBody>
      </p:sp>
      <p:sp>
        <p:nvSpPr>
          <p:cNvPr id="60433" name="Oval 18"/>
          <p:cNvSpPr>
            <a:spLocks noChangeArrowheads="1"/>
          </p:cNvSpPr>
          <p:nvPr/>
        </p:nvSpPr>
        <p:spPr bwMode="auto">
          <a:xfrm>
            <a:off x="73914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40</a:t>
            </a:r>
          </a:p>
        </p:txBody>
      </p:sp>
      <p:sp>
        <p:nvSpPr>
          <p:cNvPr id="60434" name="Oval 19"/>
          <p:cNvSpPr>
            <a:spLocks noChangeArrowheads="1"/>
          </p:cNvSpPr>
          <p:nvPr/>
        </p:nvSpPr>
        <p:spPr bwMode="auto">
          <a:xfrm>
            <a:off x="25146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60435" name="Oval 20"/>
          <p:cNvSpPr>
            <a:spLocks noChangeArrowheads="1"/>
          </p:cNvSpPr>
          <p:nvPr/>
        </p:nvSpPr>
        <p:spPr bwMode="auto">
          <a:xfrm>
            <a:off x="63246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80</a:t>
            </a:r>
          </a:p>
        </p:txBody>
      </p:sp>
      <p:sp>
        <p:nvSpPr>
          <p:cNvPr id="60436" name="Oval 21"/>
          <p:cNvSpPr>
            <a:spLocks noChangeArrowheads="1"/>
          </p:cNvSpPr>
          <p:nvPr/>
        </p:nvSpPr>
        <p:spPr bwMode="auto">
          <a:xfrm>
            <a:off x="4572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70</a:t>
            </a:r>
          </a:p>
        </p:txBody>
      </p:sp>
      <p:sp>
        <p:nvSpPr>
          <p:cNvPr id="60437" name="Oval 22"/>
          <p:cNvSpPr>
            <a:spLocks noChangeArrowheads="1"/>
          </p:cNvSpPr>
          <p:nvPr/>
        </p:nvSpPr>
        <p:spPr bwMode="auto">
          <a:xfrm>
            <a:off x="8382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60</a:t>
            </a:r>
          </a:p>
        </p:txBody>
      </p:sp>
      <p:sp>
        <p:nvSpPr>
          <p:cNvPr id="60438" name="Oval 23"/>
          <p:cNvSpPr>
            <a:spLocks noChangeArrowheads="1"/>
          </p:cNvSpPr>
          <p:nvPr/>
        </p:nvSpPr>
        <p:spPr bwMode="auto">
          <a:xfrm>
            <a:off x="1981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110</a:t>
            </a:r>
          </a:p>
        </p:txBody>
      </p:sp>
      <p:sp>
        <p:nvSpPr>
          <p:cNvPr id="60439" name="Oval 24"/>
          <p:cNvSpPr>
            <a:spLocks noChangeArrowheads="1"/>
          </p:cNvSpPr>
          <p:nvPr/>
        </p:nvSpPr>
        <p:spPr bwMode="auto">
          <a:xfrm>
            <a:off x="29718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150</a:t>
            </a:r>
          </a:p>
        </p:txBody>
      </p:sp>
      <p:sp>
        <p:nvSpPr>
          <p:cNvPr id="60440" name="Oval 25"/>
          <p:cNvSpPr>
            <a:spLocks noChangeArrowheads="1"/>
          </p:cNvSpPr>
          <p:nvPr/>
        </p:nvSpPr>
        <p:spPr bwMode="auto">
          <a:xfrm>
            <a:off x="40386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60441" name="Oval 26"/>
          <p:cNvSpPr>
            <a:spLocks noChangeArrowheads="1"/>
          </p:cNvSpPr>
          <p:nvPr/>
        </p:nvSpPr>
        <p:spPr bwMode="auto">
          <a:xfrm>
            <a:off x="5029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90</a:t>
            </a:r>
          </a:p>
        </p:txBody>
      </p:sp>
      <p:sp>
        <p:nvSpPr>
          <p:cNvPr id="60442" name="Oval 27"/>
          <p:cNvSpPr>
            <a:spLocks noChangeArrowheads="1"/>
          </p:cNvSpPr>
          <p:nvPr/>
        </p:nvSpPr>
        <p:spPr bwMode="auto">
          <a:xfrm>
            <a:off x="5791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200</a:t>
            </a:r>
          </a:p>
        </p:txBody>
      </p:sp>
      <p:sp>
        <p:nvSpPr>
          <p:cNvPr id="60443" name="Oval 28"/>
          <p:cNvSpPr>
            <a:spLocks noChangeArrowheads="1"/>
          </p:cNvSpPr>
          <p:nvPr/>
        </p:nvSpPr>
        <p:spPr bwMode="auto">
          <a:xfrm>
            <a:off x="67818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210</a:t>
            </a:r>
          </a:p>
        </p:txBody>
      </p:sp>
      <p:sp>
        <p:nvSpPr>
          <p:cNvPr id="60444" name="Oval 30"/>
          <p:cNvSpPr>
            <a:spLocks noChangeArrowheads="1"/>
          </p:cNvSpPr>
          <p:nvPr/>
        </p:nvSpPr>
        <p:spPr bwMode="auto">
          <a:xfrm>
            <a:off x="78486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35</a:t>
            </a:r>
          </a:p>
        </p:txBody>
      </p:sp>
      <p:sp>
        <p:nvSpPr>
          <p:cNvPr id="60445" name="Rectangle 3"/>
          <p:cNvSpPr txBox="1">
            <a:spLocks noChangeArrowheads="1"/>
          </p:cNvSpPr>
          <p:nvPr/>
        </p:nvSpPr>
        <p:spPr bwMode="auto">
          <a:xfrm>
            <a:off x="2209800" y="5791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charset="0"/>
              </a:rPr>
              <a:t>Insert(35)</a:t>
            </a:r>
          </a:p>
        </p:txBody>
      </p:sp>
      <p:sp>
        <p:nvSpPr>
          <p:cNvPr id="60446" name="TextBox 32"/>
          <p:cNvSpPr txBox="1">
            <a:spLocks noChangeArrowheads="1"/>
          </p:cNvSpPr>
          <p:nvPr/>
        </p:nvSpPr>
        <p:spPr bwMode="auto">
          <a:xfrm>
            <a:off x="8191500" y="2217738"/>
            <a:ext cx="2552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Is heap property satisfied?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96200" y="3124200"/>
            <a:ext cx="1752600" cy="2133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Line 29"/>
          <p:cNvSpPr>
            <a:spLocks noChangeShapeType="1"/>
          </p:cNvSpPr>
          <p:nvPr/>
        </p:nvSpPr>
        <p:spPr bwMode="auto">
          <a:xfrm flipH="1">
            <a:off x="8153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62467" name="Line 4"/>
          <p:cNvSpPr>
            <a:spLocks noChangeShapeType="1"/>
          </p:cNvSpPr>
          <p:nvPr/>
        </p:nvSpPr>
        <p:spPr bwMode="auto">
          <a:xfrm flipH="1">
            <a:off x="3962400" y="1676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Line 5"/>
          <p:cNvSpPr>
            <a:spLocks noChangeShapeType="1"/>
          </p:cNvSpPr>
          <p:nvPr/>
        </p:nvSpPr>
        <p:spPr bwMode="auto">
          <a:xfrm>
            <a:off x="5791200" y="1676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6"/>
          <p:cNvSpPr>
            <a:spLocks noChangeShapeType="1"/>
          </p:cNvSpPr>
          <p:nvPr/>
        </p:nvSpPr>
        <p:spPr bwMode="auto">
          <a:xfrm flipH="1">
            <a:off x="28956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7"/>
          <p:cNvSpPr>
            <a:spLocks noChangeShapeType="1"/>
          </p:cNvSpPr>
          <p:nvPr/>
        </p:nvSpPr>
        <p:spPr bwMode="auto">
          <a:xfrm>
            <a:off x="38862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8"/>
          <p:cNvSpPr>
            <a:spLocks noChangeShapeType="1"/>
          </p:cNvSpPr>
          <p:nvPr/>
        </p:nvSpPr>
        <p:spPr bwMode="auto">
          <a:xfrm flipH="1">
            <a:off x="67056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9"/>
          <p:cNvSpPr>
            <a:spLocks noChangeShapeType="1"/>
          </p:cNvSpPr>
          <p:nvPr/>
        </p:nvSpPr>
        <p:spPr bwMode="auto">
          <a:xfrm>
            <a:off x="76962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10"/>
          <p:cNvSpPr>
            <a:spLocks noChangeShapeType="1"/>
          </p:cNvSpPr>
          <p:nvPr/>
        </p:nvSpPr>
        <p:spPr bwMode="auto">
          <a:xfrm flipH="1">
            <a:off x="22860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1"/>
          <p:cNvSpPr>
            <a:spLocks noChangeShapeType="1"/>
          </p:cNvSpPr>
          <p:nvPr/>
        </p:nvSpPr>
        <p:spPr bwMode="auto">
          <a:xfrm>
            <a:off x="2819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2"/>
          <p:cNvSpPr>
            <a:spLocks noChangeShapeType="1"/>
          </p:cNvSpPr>
          <p:nvPr/>
        </p:nvSpPr>
        <p:spPr bwMode="auto">
          <a:xfrm flipH="1">
            <a:off x="4343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3"/>
          <p:cNvSpPr>
            <a:spLocks noChangeShapeType="1"/>
          </p:cNvSpPr>
          <p:nvPr/>
        </p:nvSpPr>
        <p:spPr bwMode="auto">
          <a:xfrm>
            <a:off x="48768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4"/>
          <p:cNvSpPr>
            <a:spLocks noChangeShapeType="1"/>
          </p:cNvSpPr>
          <p:nvPr/>
        </p:nvSpPr>
        <p:spPr bwMode="auto">
          <a:xfrm flipH="1">
            <a:off x="60960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5"/>
          <p:cNvSpPr>
            <a:spLocks noChangeShapeType="1"/>
          </p:cNvSpPr>
          <p:nvPr/>
        </p:nvSpPr>
        <p:spPr bwMode="auto">
          <a:xfrm>
            <a:off x="6629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Oval 16"/>
          <p:cNvSpPr>
            <a:spLocks noChangeArrowheads="1"/>
          </p:cNvSpPr>
          <p:nvPr/>
        </p:nvSpPr>
        <p:spPr bwMode="auto">
          <a:xfrm>
            <a:off x="5486400" y="1295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30</a:t>
            </a:r>
          </a:p>
        </p:txBody>
      </p:sp>
      <p:sp>
        <p:nvSpPr>
          <p:cNvPr id="62480" name="Oval 17"/>
          <p:cNvSpPr>
            <a:spLocks noChangeArrowheads="1"/>
          </p:cNvSpPr>
          <p:nvPr/>
        </p:nvSpPr>
        <p:spPr bwMode="auto">
          <a:xfrm>
            <a:off x="35814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50</a:t>
            </a:r>
          </a:p>
        </p:txBody>
      </p:sp>
      <p:sp>
        <p:nvSpPr>
          <p:cNvPr id="62481" name="Oval 18"/>
          <p:cNvSpPr>
            <a:spLocks noChangeArrowheads="1"/>
          </p:cNvSpPr>
          <p:nvPr/>
        </p:nvSpPr>
        <p:spPr bwMode="auto">
          <a:xfrm>
            <a:off x="73914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40</a:t>
            </a:r>
          </a:p>
        </p:txBody>
      </p:sp>
      <p:sp>
        <p:nvSpPr>
          <p:cNvPr id="62482" name="Oval 19"/>
          <p:cNvSpPr>
            <a:spLocks noChangeArrowheads="1"/>
          </p:cNvSpPr>
          <p:nvPr/>
        </p:nvSpPr>
        <p:spPr bwMode="auto">
          <a:xfrm>
            <a:off x="25146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62483" name="Oval 20"/>
          <p:cNvSpPr>
            <a:spLocks noChangeArrowheads="1"/>
          </p:cNvSpPr>
          <p:nvPr/>
        </p:nvSpPr>
        <p:spPr bwMode="auto">
          <a:xfrm>
            <a:off x="63246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80</a:t>
            </a:r>
          </a:p>
        </p:txBody>
      </p:sp>
      <p:sp>
        <p:nvSpPr>
          <p:cNvPr id="62484" name="Oval 21"/>
          <p:cNvSpPr>
            <a:spLocks noChangeArrowheads="1"/>
          </p:cNvSpPr>
          <p:nvPr/>
        </p:nvSpPr>
        <p:spPr bwMode="auto">
          <a:xfrm>
            <a:off x="4572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70</a:t>
            </a:r>
          </a:p>
        </p:txBody>
      </p:sp>
      <p:sp>
        <p:nvSpPr>
          <p:cNvPr id="62485" name="Oval 22"/>
          <p:cNvSpPr>
            <a:spLocks noChangeArrowheads="1"/>
          </p:cNvSpPr>
          <p:nvPr/>
        </p:nvSpPr>
        <p:spPr bwMode="auto">
          <a:xfrm>
            <a:off x="8382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60</a:t>
            </a:r>
          </a:p>
        </p:txBody>
      </p:sp>
      <p:sp>
        <p:nvSpPr>
          <p:cNvPr id="62486" name="Oval 23"/>
          <p:cNvSpPr>
            <a:spLocks noChangeArrowheads="1"/>
          </p:cNvSpPr>
          <p:nvPr/>
        </p:nvSpPr>
        <p:spPr bwMode="auto">
          <a:xfrm>
            <a:off x="1981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110</a:t>
            </a:r>
          </a:p>
        </p:txBody>
      </p:sp>
      <p:sp>
        <p:nvSpPr>
          <p:cNvPr id="62487" name="Oval 24"/>
          <p:cNvSpPr>
            <a:spLocks noChangeArrowheads="1"/>
          </p:cNvSpPr>
          <p:nvPr/>
        </p:nvSpPr>
        <p:spPr bwMode="auto">
          <a:xfrm>
            <a:off x="29718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150</a:t>
            </a:r>
          </a:p>
        </p:txBody>
      </p:sp>
      <p:sp>
        <p:nvSpPr>
          <p:cNvPr id="62488" name="Oval 25"/>
          <p:cNvSpPr>
            <a:spLocks noChangeArrowheads="1"/>
          </p:cNvSpPr>
          <p:nvPr/>
        </p:nvSpPr>
        <p:spPr bwMode="auto">
          <a:xfrm>
            <a:off x="40386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62489" name="Oval 26"/>
          <p:cNvSpPr>
            <a:spLocks noChangeArrowheads="1"/>
          </p:cNvSpPr>
          <p:nvPr/>
        </p:nvSpPr>
        <p:spPr bwMode="auto">
          <a:xfrm>
            <a:off x="5029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90</a:t>
            </a:r>
          </a:p>
        </p:txBody>
      </p:sp>
      <p:sp>
        <p:nvSpPr>
          <p:cNvPr id="62490" name="Oval 27"/>
          <p:cNvSpPr>
            <a:spLocks noChangeArrowheads="1"/>
          </p:cNvSpPr>
          <p:nvPr/>
        </p:nvSpPr>
        <p:spPr bwMode="auto">
          <a:xfrm>
            <a:off x="5791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200</a:t>
            </a:r>
          </a:p>
        </p:txBody>
      </p:sp>
      <p:sp>
        <p:nvSpPr>
          <p:cNvPr id="62491" name="Oval 28"/>
          <p:cNvSpPr>
            <a:spLocks noChangeArrowheads="1"/>
          </p:cNvSpPr>
          <p:nvPr/>
        </p:nvSpPr>
        <p:spPr bwMode="auto">
          <a:xfrm>
            <a:off x="67818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210</a:t>
            </a:r>
          </a:p>
        </p:txBody>
      </p:sp>
      <p:sp>
        <p:nvSpPr>
          <p:cNvPr id="62492" name="Oval 30"/>
          <p:cNvSpPr>
            <a:spLocks noChangeArrowheads="1"/>
          </p:cNvSpPr>
          <p:nvPr/>
        </p:nvSpPr>
        <p:spPr bwMode="auto">
          <a:xfrm>
            <a:off x="78486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35</a:t>
            </a:r>
          </a:p>
        </p:txBody>
      </p:sp>
      <p:sp>
        <p:nvSpPr>
          <p:cNvPr id="62493" name="Rectangle 3"/>
          <p:cNvSpPr txBox="1">
            <a:spLocks noChangeArrowheads="1"/>
          </p:cNvSpPr>
          <p:nvPr/>
        </p:nvSpPr>
        <p:spPr bwMode="auto">
          <a:xfrm>
            <a:off x="2209800" y="5791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charset="0"/>
              </a:rPr>
              <a:t>Insert(35)</a:t>
            </a:r>
          </a:p>
        </p:txBody>
      </p:sp>
      <p:sp>
        <p:nvSpPr>
          <p:cNvPr id="62494" name="TextBox 34"/>
          <p:cNvSpPr txBox="1">
            <a:spLocks noChangeArrowheads="1"/>
          </p:cNvSpPr>
          <p:nvPr/>
        </p:nvSpPr>
        <p:spPr bwMode="auto">
          <a:xfrm>
            <a:off x="8763000" y="4017963"/>
            <a:ext cx="903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swap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8458200" y="4005263"/>
            <a:ext cx="228600" cy="381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Line 29"/>
          <p:cNvSpPr>
            <a:spLocks noChangeShapeType="1"/>
          </p:cNvSpPr>
          <p:nvPr/>
        </p:nvSpPr>
        <p:spPr bwMode="auto">
          <a:xfrm flipH="1">
            <a:off x="8153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64515" name="Line 4"/>
          <p:cNvSpPr>
            <a:spLocks noChangeShapeType="1"/>
          </p:cNvSpPr>
          <p:nvPr/>
        </p:nvSpPr>
        <p:spPr bwMode="auto">
          <a:xfrm flipH="1">
            <a:off x="3962400" y="1676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Line 5"/>
          <p:cNvSpPr>
            <a:spLocks noChangeShapeType="1"/>
          </p:cNvSpPr>
          <p:nvPr/>
        </p:nvSpPr>
        <p:spPr bwMode="auto">
          <a:xfrm>
            <a:off x="5791200" y="1676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6"/>
          <p:cNvSpPr>
            <a:spLocks noChangeShapeType="1"/>
          </p:cNvSpPr>
          <p:nvPr/>
        </p:nvSpPr>
        <p:spPr bwMode="auto">
          <a:xfrm flipH="1">
            <a:off x="28956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7"/>
          <p:cNvSpPr>
            <a:spLocks noChangeShapeType="1"/>
          </p:cNvSpPr>
          <p:nvPr/>
        </p:nvSpPr>
        <p:spPr bwMode="auto">
          <a:xfrm>
            <a:off x="38862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8"/>
          <p:cNvSpPr>
            <a:spLocks noChangeShapeType="1"/>
          </p:cNvSpPr>
          <p:nvPr/>
        </p:nvSpPr>
        <p:spPr bwMode="auto">
          <a:xfrm flipH="1">
            <a:off x="67056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9"/>
          <p:cNvSpPr>
            <a:spLocks noChangeShapeType="1"/>
          </p:cNvSpPr>
          <p:nvPr/>
        </p:nvSpPr>
        <p:spPr bwMode="auto">
          <a:xfrm>
            <a:off x="76962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10"/>
          <p:cNvSpPr>
            <a:spLocks noChangeShapeType="1"/>
          </p:cNvSpPr>
          <p:nvPr/>
        </p:nvSpPr>
        <p:spPr bwMode="auto">
          <a:xfrm flipH="1">
            <a:off x="22860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1"/>
          <p:cNvSpPr>
            <a:spLocks noChangeShapeType="1"/>
          </p:cNvSpPr>
          <p:nvPr/>
        </p:nvSpPr>
        <p:spPr bwMode="auto">
          <a:xfrm>
            <a:off x="2819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2"/>
          <p:cNvSpPr>
            <a:spLocks noChangeShapeType="1"/>
          </p:cNvSpPr>
          <p:nvPr/>
        </p:nvSpPr>
        <p:spPr bwMode="auto">
          <a:xfrm flipH="1">
            <a:off x="4343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3"/>
          <p:cNvSpPr>
            <a:spLocks noChangeShapeType="1"/>
          </p:cNvSpPr>
          <p:nvPr/>
        </p:nvSpPr>
        <p:spPr bwMode="auto">
          <a:xfrm>
            <a:off x="48768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4"/>
          <p:cNvSpPr>
            <a:spLocks noChangeShapeType="1"/>
          </p:cNvSpPr>
          <p:nvPr/>
        </p:nvSpPr>
        <p:spPr bwMode="auto">
          <a:xfrm flipH="1">
            <a:off x="60960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5"/>
          <p:cNvSpPr>
            <a:spLocks noChangeShapeType="1"/>
          </p:cNvSpPr>
          <p:nvPr/>
        </p:nvSpPr>
        <p:spPr bwMode="auto">
          <a:xfrm>
            <a:off x="6629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Oval 16"/>
          <p:cNvSpPr>
            <a:spLocks noChangeArrowheads="1"/>
          </p:cNvSpPr>
          <p:nvPr/>
        </p:nvSpPr>
        <p:spPr bwMode="auto">
          <a:xfrm>
            <a:off x="5486400" y="1295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30</a:t>
            </a:r>
          </a:p>
        </p:txBody>
      </p:sp>
      <p:sp>
        <p:nvSpPr>
          <p:cNvPr id="64528" name="Oval 17"/>
          <p:cNvSpPr>
            <a:spLocks noChangeArrowheads="1"/>
          </p:cNvSpPr>
          <p:nvPr/>
        </p:nvSpPr>
        <p:spPr bwMode="auto">
          <a:xfrm>
            <a:off x="35814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50</a:t>
            </a:r>
          </a:p>
        </p:txBody>
      </p:sp>
      <p:sp>
        <p:nvSpPr>
          <p:cNvPr id="64529" name="Oval 18"/>
          <p:cNvSpPr>
            <a:spLocks noChangeArrowheads="1"/>
          </p:cNvSpPr>
          <p:nvPr/>
        </p:nvSpPr>
        <p:spPr bwMode="auto">
          <a:xfrm>
            <a:off x="73914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40</a:t>
            </a:r>
          </a:p>
        </p:txBody>
      </p:sp>
      <p:sp>
        <p:nvSpPr>
          <p:cNvPr id="64530" name="Oval 19"/>
          <p:cNvSpPr>
            <a:spLocks noChangeArrowheads="1"/>
          </p:cNvSpPr>
          <p:nvPr/>
        </p:nvSpPr>
        <p:spPr bwMode="auto">
          <a:xfrm>
            <a:off x="25146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64531" name="Oval 20"/>
          <p:cNvSpPr>
            <a:spLocks noChangeArrowheads="1"/>
          </p:cNvSpPr>
          <p:nvPr/>
        </p:nvSpPr>
        <p:spPr bwMode="auto">
          <a:xfrm>
            <a:off x="63246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80</a:t>
            </a:r>
          </a:p>
        </p:txBody>
      </p:sp>
      <p:sp>
        <p:nvSpPr>
          <p:cNvPr id="64532" name="Oval 21"/>
          <p:cNvSpPr>
            <a:spLocks noChangeArrowheads="1"/>
          </p:cNvSpPr>
          <p:nvPr/>
        </p:nvSpPr>
        <p:spPr bwMode="auto">
          <a:xfrm>
            <a:off x="4572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70</a:t>
            </a:r>
          </a:p>
        </p:txBody>
      </p:sp>
      <p:sp>
        <p:nvSpPr>
          <p:cNvPr id="64533" name="Oval 22"/>
          <p:cNvSpPr>
            <a:spLocks noChangeArrowheads="1"/>
          </p:cNvSpPr>
          <p:nvPr/>
        </p:nvSpPr>
        <p:spPr bwMode="auto">
          <a:xfrm>
            <a:off x="8382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35</a:t>
            </a:r>
          </a:p>
        </p:txBody>
      </p:sp>
      <p:sp>
        <p:nvSpPr>
          <p:cNvPr id="64534" name="Oval 23"/>
          <p:cNvSpPr>
            <a:spLocks noChangeArrowheads="1"/>
          </p:cNvSpPr>
          <p:nvPr/>
        </p:nvSpPr>
        <p:spPr bwMode="auto">
          <a:xfrm>
            <a:off x="1981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110</a:t>
            </a:r>
          </a:p>
        </p:txBody>
      </p:sp>
      <p:sp>
        <p:nvSpPr>
          <p:cNvPr id="64535" name="Oval 24"/>
          <p:cNvSpPr>
            <a:spLocks noChangeArrowheads="1"/>
          </p:cNvSpPr>
          <p:nvPr/>
        </p:nvSpPr>
        <p:spPr bwMode="auto">
          <a:xfrm>
            <a:off x="29718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150</a:t>
            </a:r>
          </a:p>
        </p:txBody>
      </p:sp>
      <p:sp>
        <p:nvSpPr>
          <p:cNvPr id="64536" name="Oval 25"/>
          <p:cNvSpPr>
            <a:spLocks noChangeArrowheads="1"/>
          </p:cNvSpPr>
          <p:nvPr/>
        </p:nvSpPr>
        <p:spPr bwMode="auto">
          <a:xfrm>
            <a:off x="40386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64537" name="Oval 26"/>
          <p:cNvSpPr>
            <a:spLocks noChangeArrowheads="1"/>
          </p:cNvSpPr>
          <p:nvPr/>
        </p:nvSpPr>
        <p:spPr bwMode="auto">
          <a:xfrm>
            <a:off x="5029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90</a:t>
            </a:r>
          </a:p>
        </p:txBody>
      </p:sp>
      <p:sp>
        <p:nvSpPr>
          <p:cNvPr id="64538" name="Oval 27"/>
          <p:cNvSpPr>
            <a:spLocks noChangeArrowheads="1"/>
          </p:cNvSpPr>
          <p:nvPr/>
        </p:nvSpPr>
        <p:spPr bwMode="auto">
          <a:xfrm>
            <a:off x="5791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200</a:t>
            </a:r>
          </a:p>
        </p:txBody>
      </p:sp>
      <p:sp>
        <p:nvSpPr>
          <p:cNvPr id="64539" name="Oval 28"/>
          <p:cNvSpPr>
            <a:spLocks noChangeArrowheads="1"/>
          </p:cNvSpPr>
          <p:nvPr/>
        </p:nvSpPr>
        <p:spPr bwMode="auto">
          <a:xfrm>
            <a:off x="67818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210</a:t>
            </a:r>
          </a:p>
        </p:txBody>
      </p:sp>
      <p:sp>
        <p:nvSpPr>
          <p:cNvPr id="64540" name="Oval 30"/>
          <p:cNvSpPr>
            <a:spLocks noChangeArrowheads="1"/>
          </p:cNvSpPr>
          <p:nvPr/>
        </p:nvSpPr>
        <p:spPr bwMode="auto">
          <a:xfrm>
            <a:off x="78486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60</a:t>
            </a:r>
          </a:p>
        </p:txBody>
      </p:sp>
      <p:sp>
        <p:nvSpPr>
          <p:cNvPr id="64541" name="Rectangle 3"/>
          <p:cNvSpPr txBox="1">
            <a:spLocks noChangeArrowheads="1"/>
          </p:cNvSpPr>
          <p:nvPr/>
        </p:nvSpPr>
        <p:spPr bwMode="auto">
          <a:xfrm>
            <a:off x="2209800" y="5791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charset="0"/>
              </a:rPr>
              <a:t>Insert(35)</a:t>
            </a:r>
          </a:p>
        </p:txBody>
      </p:sp>
      <p:sp>
        <p:nvSpPr>
          <p:cNvPr id="64542" name="TextBox 32"/>
          <p:cNvSpPr txBox="1">
            <a:spLocks noChangeArrowheads="1"/>
          </p:cNvSpPr>
          <p:nvPr/>
        </p:nvSpPr>
        <p:spPr bwMode="auto">
          <a:xfrm>
            <a:off x="8077200" y="1308101"/>
            <a:ext cx="2552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Is heap property satisfied?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162800" y="2138364"/>
            <a:ext cx="2133600" cy="18240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Line 29"/>
          <p:cNvSpPr>
            <a:spLocks noChangeShapeType="1"/>
          </p:cNvSpPr>
          <p:nvPr/>
        </p:nvSpPr>
        <p:spPr bwMode="auto">
          <a:xfrm flipH="1">
            <a:off x="8153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H="1">
            <a:off x="3962400" y="1676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>
            <a:off x="5791200" y="1676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6"/>
          <p:cNvSpPr>
            <a:spLocks noChangeShapeType="1"/>
          </p:cNvSpPr>
          <p:nvPr/>
        </p:nvSpPr>
        <p:spPr bwMode="auto">
          <a:xfrm flipH="1">
            <a:off x="28956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7"/>
          <p:cNvSpPr>
            <a:spLocks noChangeShapeType="1"/>
          </p:cNvSpPr>
          <p:nvPr/>
        </p:nvSpPr>
        <p:spPr bwMode="auto">
          <a:xfrm>
            <a:off x="38862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8"/>
          <p:cNvSpPr>
            <a:spLocks noChangeShapeType="1"/>
          </p:cNvSpPr>
          <p:nvPr/>
        </p:nvSpPr>
        <p:spPr bwMode="auto">
          <a:xfrm flipH="1">
            <a:off x="67056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9"/>
          <p:cNvSpPr>
            <a:spLocks noChangeShapeType="1"/>
          </p:cNvSpPr>
          <p:nvPr/>
        </p:nvSpPr>
        <p:spPr bwMode="auto">
          <a:xfrm>
            <a:off x="76962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10"/>
          <p:cNvSpPr>
            <a:spLocks noChangeShapeType="1"/>
          </p:cNvSpPr>
          <p:nvPr/>
        </p:nvSpPr>
        <p:spPr bwMode="auto">
          <a:xfrm flipH="1">
            <a:off x="22860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1"/>
          <p:cNvSpPr>
            <a:spLocks noChangeShapeType="1"/>
          </p:cNvSpPr>
          <p:nvPr/>
        </p:nvSpPr>
        <p:spPr bwMode="auto">
          <a:xfrm>
            <a:off x="2819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2"/>
          <p:cNvSpPr>
            <a:spLocks noChangeShapeType="1"/>
          </p:cNvSpPr>
          <p:nvPr/>
        </p:nvSpPr>
        <p:spPr bwMode="auto">
          <a:xfrm flipH="1">
            <a:off x="4343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3"/>
          <p:cNvSpPr>
            <a:spLocks noChangeShapeType="1"/>
          </p:cNvSpPr>
          <p:nvPr/>
        </p:nvSpPr>
        <p:spPr bwMode="auto">
          <a:xfrm>
            <a:off x="48768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4"/>
          <p:cNvSpPr>
            <a:spLocks noChangeShapeType="1"/>
          </p:cNvSpPr>
          <p:nvPr/>
        </p:nvSpPr>
        <p:spPr bwMode="auto">
          <a:xfrm flipH="1">
            <a:off x="60960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5"/>
          <p:cNvSpPr>
            <a:spLocks noChangeShapeType="1"/>
          </p:cNvSpPr>
          <p:nvPr/>
        </p:nvSpPr>
        <p:spPr bwMode="auto">
          <a:xfrm>
            <a:off x="6629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Oval 16"/>
          <p:cNvSpPr>
            <a:spLocks noChangeArrowheads="1"/>
          </p:cNvSpPr>
          <p:nvPr/>
        </p:nvSpPr>
        <p:spPr bwMode="auto">
          <a:xfrm>
            <a:off x="5486400" y="1295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30</a:t>
            </a:r>
          </a:p>
        </p:txBody>
      </p:sp>
      <p:sp>
        <p:nvSpPr>
          <p:cNvPr id="66576" name="Oval 17"/>
          <p:cNvSpPr>
            <a:spLocks noChangeArrowheads="1"/>
          </p:cNvSpPr>
          <p:nvPr/>
        </p:nvSpPr>
        <p:spPr bwMode="auto">
          <a:xfrm>
            <a:off x="35814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50</a:t>
            </a:r>
          </a:p>
        </p:txBody>
      </p:sp>
      <p:sp>
        <p:nvSpPr>
          <p:cNvPr id="66577" name="Oval 18"/>
          <p:cNvSpPr>
            <a:spLocks noChangeArrowheads="1"/>
          </p:cNvSpPr>
          <p:nvPr/>
        </p:nvSpPr>
        <p:spPr bwMode="auto">
          <a:xfrm>
            <a:off x="73914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40</a:t>
            </a:r>
          </a:p>
        </p:txBody>
      </p:sp>
      <p:sp>
        <p:nvSpPr>
          <p:cNvPr id="66578" name="Oval 19"/>
          <p:cNvSpPr>
            <a:spLocks noChangeArrowheads="1"/>
          </p:cNvSpPr>
          <p:nvPr/>
        </p:nvSpPr>
        <p:spPr bwMode="auto">
          <a:xfrm>
            <a:off x="25146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66579" name="Oval 20"/>
          <p:cNvSpPr>
            <a:spLocks noChangeArrowheads="1"/>
          </p:cNvSpPr>
          <p:nvPr/>
        </p:nvSpPr>
        <p:spPr bwMode="auto">
          <a:xfrm>
            <a:off x="63246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80</a:t>
            </a:r>
          </a:p>
        </p:txBody>
      </p:sp>
      <p:sp>
        <p:nvSpPr>
          <p:cNvPr id="66580" name="Oval 21"/>
          <p:cNvSpPr>
            <a:spLocks noChangeArrowheads="1"/>
          </p:cNvSpPr>
          <p:nvPr/>
        </p:nvSpPr>
        <p:spPr bwMode="auto">
          <a:xfrm>
            <a:off x="4572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70</a:t>
            </a:r>
          </a:p>
        </p:txBody>
      </p:sp>
      <p:sp>
        <p:nvSpPr>
          <p:cNvPr id="66581" name="Oval 22"/>
          <p:cNvSpPr>
            <a:spLocks noChangeArrowheads="1"/>
          </p:cNvSpPr>
          <p:nvPr/>
        </p:nvSpPr>
        <p:spPr bwMode="auto">
          <a:xfrm>
            <a:off x="8382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35</a:t>
            </a:r>
          </a:p>
        </p:txBody>
      </p:sp>
      <p:sp>
        <p:nvSpPr>
          <p:cNvPr id="66582" name="Oval 23"/>
          <p:cNvSpPr>
            <a:spLocks noChangeArrowheads="1"/>
          </p:cNvSpPr>
          <p:nvPr/>
        </p:nvSpPr>
        <p:spPr bwMode="auto">
          <a:xfrm>
            <a:off x="1981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110</a:t>
            </a:r>
          </a:p>
        </p:txBody>
      </p:sp>
      <p:sp>
        <p:nvSpPr>
          <p:cNvPr id="66583" name="Oval 24"/>
          <p:cNvSpPr>
            <a:spLocks noChangeArrowheads="1"/>
          </p:cNvSpPr>
          <p:nvPr/>
        </p:nvSpPr>
        <p:spPr bwMode="auto">
          <a:xfrm>
            <a:off x="29718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150</a:t>
            </a:r>
          </a:p>
        </p:txBody>
      </p:sp>
      <p:sp>
        <p:nvSpPr>
          <p:cNvPr id="66584" name="Oval 25"/>
          <p:cNvSpPr>
            <a:spLocks noChangeArrowheads="1"/>
          </p:cNvSpPr>
          <p:nvPr/>
        </p:nvSpPr>
        <p:spPr bwMode="auto">
          <a:xfrm>
            <a:off x="40386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66585" name="Oval 26"/>
          <p:cNvSpPr>
            <a:spLocks noChangeArrowheads="1"/>
          </p:cNvSpPr>
          <p:nvPr/>
        </p:nvSpPr>
        <p:spPr bwMode="auto">
          <a:xfrm>
            <a:off x="5029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90</a:t>
            </a:r>
          </a:p>
        </p:txBody>
      </p:sp>
      <p:sp>
        <p:nvSpPr>
          <p:cNvPr id="66586" name="Oval 27"/>
          <p:cNvSpPr>
            <a:spLocks noChangeArrowheads="1"/>
          </p:cNvSpPr>
          <p:nvPr/>
        </p:nvSpPr>
        <p:spPr bwMode="auto">
          <a:xfrm>
            <a:off x="5791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200</a:t>
            </a:r>
          </a:p>
        </p:txBody>
      </p:sp>
      <p:sp>
        <p:nvSpPr>
          <p:cNvPr id="66587" name="Oval 28"/>
          <p:cNvSpPr>
            <a:spLocks noChangeArrowheads="1"/>
          </p:cNvSpPr>
          <p:nvPr/>
        </p:nvSpPr>
        <p:spPr bwMode="auto">
          <a:xfrm>
            <a:off x="67818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210</a:t>
            </a:r>
          </a:p>
        </p:txBody>
      </p:sp>
      <p:sp>
        <p:nvSpPr>
          <p:cNvPr id="66588" name="Oval 30"/>
          <p:cNvSpPr>
            <a:spLocks noChangeArrowheads="1"/>
          </p:cNvSpPr>
          <p:nvPr/>
        </p:nvSpPr>
        <p:spPr bwMode="auto">
          <a:xfrm>
            <a:off x="78486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60</a:t>
            </a:r>
          </a:p>
        </p:txBody>
      </p:sp>
      <p:sp>
        <p:nvSpPr>
          <p:cNvPr id="66589" name="Rectangle 3"/>
          <p:cNvSpPr txBox="1">
            <a:spLocks noChangeArrowheads="1"/>
          </p:cNvSpPr>
          <p:nvPr/>
        </p:nvSpPr>
        <p:spPr bwMode="auto">
          <a:xfrm>
            <a:off x="2209800" y="5791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charset="0"/>
              </a:rPr>
              <a:t>Insert(35)</a:t>
            </a:r>
          </a:p>
        </p:txBody>
      </p:sp>
      <p:sp>
        <p:nvSpPr>
          <p:cNvPr id="66590" name="TextBox 34"/>
          <p:cNvSpPr txBox="1">
            <a:spLocks noChangeArrowheads="1"/>
          </p:cNvSpPr>
          <p:nvPr/>
        </p:nvSpPr>
        <p:spPr bwMode="auto">
          <a:xfrm>
            <a:off x="8534400" y="2451101"/>
            <a:ext cx="903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swap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267700" y="2705100"/>
            <a:ext cx="349250" cy="381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Line 29"/>
          <p:cNvSpPr>
            <a:spLocks noChangeShapeType="1"/>
          </p:cNvSpPr>
          <p:nvPr/>
        </p:nvSpPr>
        <p:spPr bwMode="auto">
          <a:xfrm flipH="1">
            <a:off x="8153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68611" name="Line 4"/>
          <p:cNvSpPr>
            <a:spLocks noChangeShapeType="1"/>
          </p:cNvSpPr>
          <p:nvPr/>
        </p:nvSpPr>
        <p:spPr bwMode="auto">
          <a:xfrm flipH="1">
            <a:off x="3962400" y="1676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Line 5"/>
          <p:cNvSpPr>
            <a:spLocks noChangeShapeType="1"/>
          </p:cNvSpPr>
          <p:nvPr/>
        </p:nvSpPr>
        <p:spPr bwMode="auto">
          <a:xfrm>
            <a:off x="5791200" y="1676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6"/>
          <p:cNvSpPr>
            <a:spLocks noChangeShapeType="1"/>
          </p:cNvSpPr>
          <p:nvPr/>
        </p:nvSpPr>
        <p:spPr bwMode="auto">
          <a:xfrm flipH="1">
            <a:off x="28956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7"/>
          <p:cNvSpPr>
            <a:spLocks noChangeShapeType="1"/>
          </p:cNvSpPr>
          <p:nvPr/>
        </p:nvSpPr>
        <p:spPr bwMode="auto">
          <a:xfrm>
            <a:off x="38862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8"/>
          <p:cNvSpPr>
            <a:spLocks noChangeShapeType="1"/>
          </p:cNvSpPr>
          <p:nvPr/>
        </p:nvSpPr>
        <p:spPr bwMode="auto">
          <a:xfrm flipH="1">
            <a:off x="67056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9"/>
          <p:cNvSpPr>
            <a:spLocks noChangeShapeType="1"/>
          </p:cNvSpPr>
          <p:nvPr/>
        </p:nvSpPr>
        <p:spPr bwMode="auto">
          <a:xfrm>
            <a:off x="76962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H="1">
            <a:off x="22860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2819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2"/>
          <p:cNvSpPr>
            <a:spLocks noChangeShapeType="1"/>
          </p:cNvSpPr>
          <p:nvPr/>
        </p:nvSpPr>
        <p:spPr bwMode="auto">
          <a:xfrm flipH="1">
            <a:off x="4343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13"/>
          <p:cNvSpPr>
            <a:spLocks noChangeShapeType="1"/>
          </p:cNvSpPr>
          <p:nvPr/>
        </p:nvSpPr>
        <p:spPr bwMode="auto">
          <a:xfrm>
            <a:off x="48768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14"/>
          <p:cNvSpPr>
            <a:spLocks noChangeShapeType="1"/>
          </p:cNvSpPr>
          <p:nvPr/>
        </p:nvSpPr>
        <p:spPr bwMode="auto">
          <a:xfrm flipH="1">
            <a:off x="60960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5"/>
          <p:cNvSpPr>
            <a:spLocks noChangeShapeType="1"/>
          </p:cNvSpPr>
          <p:nvPr/>
        </p:nvSpPr>
        <p:spPr bwMode="auto">
          <a:xfrm>
            <a:off x="6629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Oval 16"/>
          <p:cNvSpPr>
            <a:spLocks noChangeArrowheads="1"/>
          </p:cNvSpPr>
          <p:nvPr/>
        </p:nvSpPr>
        <p:spPr bwMode="auto">
          <a:xfrm>
            <a:off x="5486400" y="1295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30</a:t>
            </a:r>
          </a:p>
        </p:txBody>
      </p:sp>
      <p:sp>
        <p:nvSpPr>
          <p:cNvPr id="68624" name="Oval 17"/>
          <p:cNvSpPr>
            <a:spLocks noChangeArrowheads="1"/>
          </p:cNvSpPr>
          <p:nvPr/>
        </p:nvSpPr>
        <p:spPr bwMode="auto">
          <a:xfrm>
            <a:off x="35814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50</a:t>
            </a:r>
          </a:p>
        </p:txBody>
      </p:sp>
      <p:sp>
        <p:nvSpPr>
          <p:cNvPr id="68625" name="Oval 18"/>
          <p:cNvSpPr>
            <a:spLocks noChangeArrowheads="1"/>
          </p:cNvSpPr>
          <p:nvPr/>
        </p:nvSpPr>
        <p:spPr bwMode="auto">
          <a:xfrm>
            <a:off x="73914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35</a:t>
            </a:r>
          </a:p>
        </p:txBody>
      </p:sp>
      <p:sp>
        <p:nvSpPr>
          <p:cNvPr id="68626" name="Oval 19"/>
          <p:cNvSpPr>
            <a:spLocks noChangeArrowheads="1"/>
          </p:cNvSpPr>
          <p:nvPr/>
        </p:nvSpPr>
        <p:spPr bwMode="auto">
          <a:xfrm>
            <a:off x="25146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68627" name="Oval 20"/>
          <p:cNvSpPr>
            <a:spLocks noChangeArrowheads="1"/>
          </p:cNvSpPr>
          <p:nvPr/>
        </p:nvSpPr>
        <p:spPr bwMode="auto">
          <a:xfrm>
            <a:off x="63246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80</a:t>
            </a:r>
          </a:p>
        </p:txBody>
      </p:sp>
      <p:sp>
        <p:nvSpPr>
          <p:cNvPr id="68628" name="Oval 21"/>
          <p:cNvSpPr>
            <a:spLocks noChangeArrowheads="1"/>
          </p:cNvSpPr>
          <p:nvPr/>
        </p:nvSpPr>
        <p:spPr bwMode="auto">
          <a:xfrm>
            <a:off x="4572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70</a:t>
            </a:r>
          </a:p>
        </p:txBody>
      </p:sp>
      <p:sp>
        <p:nvSpPr>
          <p:cNvPr id="68629" name="Oval 22"/>
          <p:cNvSpPr>
            <a:spLocks noChangeArrowheads="1"/>
          </p:cNvSpPr>
          <p:nvPr/>
        </p:nvSpPr>
        <p:spPr bwMode="auto">
          <a:xfrm>
            <a:off x="8382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40</a:t>
            </a:r>
          </a:p>
        </p:txBody>
      </p:sp>
      <p:sp>
        <p:nvSpPr>
          <p:cNvPr id="68630" name="Oval 23"/>
          <p:cNvSpPr>
            <a:spLocks noChangeArrowheads="1"/>
          </p:cNvSpPr>
          <p:nvPr/>
        </p:nvSpPr>
        <p:spPr bwMode="auto">
          <a:xfrm>
            <a:off x="1981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110</a:t>
            </a:r>
          </a:p>
        </p:txBody>
      </p:sp>
      <p:sp>
        <p:nvSpPr>
          <p:cNvPr id="68631" name="Oval 24"/>
          <p:cNvSpPr>
            <a:spLocks noChangeArrowheads="1"/>
          </p:cNvSpPr>
          <p:nvPr/>
        </p:nvSpPr>
        <p:spPr bwMode="auto">
          <a:xfrm>
            <a:off x="29718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150</a:t>
            </a:r>
          </a:p>
        </p:txBody>
      </p:sp>
      <p:sp>
        <p:nvSpPr>
          <p:cNvPr id="68632" name="Oval 25"/>
          <p:cNvSpPr>
            <a:spLocks noChangeArrowheads="1"/>
          </p:cNvSpPr>
          <p:nvPr/>
        </p:nvSpPr>
        <p:spPr bwMode="auto">
          <a:xfrm>
            <a:off x="40386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68633" name="Oval 26"/>
          <p:cNvSpPr>
            <a:spLocks noChangeArrowheads="1"/>
          </p:cNvSpPr>
          <p:nvPr/>
        </p:nvSpPr>
        <p:spPr bwMode="auto">
          <a:xfrm>
            <a:off x="5029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90</a:t>
            </a:r>
          </a:p>
        </p:txBody>
      </p:sp>
      <p:sp>
        <p:nvSpPr>
          <p:cNvPr id="68634" name="Oval 27"/>
          <p:cNvSpPr>
            <a:spLocks noChangeArrowheads="1"/>
          </p:cNvSpPr>
          <p:nvPr/>
        </p:nvSpPr>
        <p:spPr bwMode="auto">
          <a:xfrm>
            <a:off x="5791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200</a:t>
            </a:r>
          </a:p>
        </p:txBody>
      </p:sp>
      <p:sp>
        <p:nvSpPr>
          <p:cNvPr id="68635" name="Oval 28"/>
          <p:cNvSpPr>
            <a:spLocks noChangeArrowheads="1"/>
          </p:cNvSpPr>
          <p:nvPr/>
        </p:nvSpPr>
        <p:spPr bwMode="auto">
          <a:xfrm>
            <a:off x="67818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210</a:t>
            </a:r>
          </a:p>
        </p:txBody>
      </p:sp>
      <p:sp>
        <p:nvSpPr>
          <p:cNvPr id="68636" name="Oval 30"/>
          <p:cNvSpPr>
            <a:spLocks noChangeArrowheads="1"/>
          </p:cNvSpPr>
          <p:nvPr/>
        </p:nvSpPr>
        <p:spPr bwMode="auto">
          <a:xfrm>
            <a:off x="78486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60</a:t>
            </a:r>
          </a:p>
        </p:txBody>
      </p:sp>
      <p:sp>
        <p:nvSpPr>
          <p:cNvPr id="68637" name="Rectangle 3"/>
          <p:cNvSpPr txBox="1">
            <a:spLocks noChangeArrowheads="1"/>
          </p:cNvSpPr>
          <p:nvPr/>
        </p:nvSpPr>
        <p:spPr bwMode="auto">
          <a:xfrm>
            <a:off x="2209800" y="5791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charset="0"/>
              </a:rPr>
              <a:t>Insert(35)</a:t>
            </a:r>
          </a:p>
        </p:txBody>
      </p:sp>
      <p:sp>
        <p:nvSpPr>
          <p:cNvPr id="68638" name="TextBox 32"/>
          <p:cNvSpPr txBox="1">
            <a:spLocks noChangeArrowheads="1"/>
          </p:cNvSpPr>
          <p:nvPr/>
        </p:nvSpPr>
        <p:spPr bwMode="auto">
          <a:xfrm>
            <a:off x="8229600" y="1308101"/>
            <a:ext cx="2438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Is heap property satisfied?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53000" y="1227139"/>
            <a:ext cx="3276600" cy="18240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Line 29"/>
          <p:cNvSpPr>
            <a:spLocks noChangeShapeType="1"/>
          </p:cNvSpPr>
          <p:nvPr/>
        </p:nvSpPr>
        <p:spPr bwMode="auto">
          <a:xfrm flipH="1">
            <a:off x="8153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70659" name="Line 4"/>
          <p:cNvSpPr>
            <a:spLocks noChangeShapeType="1"/>
          </p:cNvSpPr>
          <p:nvPr/>
        </p:nvSpPr>
        <p:spPr bwMode="auto">
          <a:xfrm flipH="1">
            <a:off x="3962400" y="1676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Line 5"/>
          <p:cNvSpPr>
            <a:spLocks noChangeShapeType="1"/>
          </p:cNvSpPr>
          <p:nvPr/>
        </p:nvSpPr>
        <p:spPr bwMode="auto">
          <a:xfrm>
            <a:off x="5791200" y="16764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6"/>
          <p:cNvSpPr>
            <a:spLocks noChangeShapeType="1"/>
          </p:cNvSpPr>
          <p:nvPr/>
        </p:nvSpPr>
        <p:spPr bwMode="auto">
          <a:xfrm flipH="1">
            <a:off x="28956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7"/>
          <p:cNvSpPr>
            <a:spLocks noChangeShapeType="1"/>
          </p:cNvSpPr>
          <p:nvPr/>
        </p:nvSpPr>
        <p:spPr bwMode="auto">
          <a:xfrm>
            <a:off x="38862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8"/>
          <p:cNvSpPr>
            <a:spLocks noChangeShapeType="1"/>
          </p:cNvSpPr>
          <p:nvPr/>
        </p:nvSpPr>
        <p:spPr bwMode="auto">
          <a:xfrm flipH="1">
            <a:off x="67056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9"/>
          <p:cNvSpPr>
            <a:spLocks noChangeShapeType="1"/>
          </p:cNvSpPr>
          <p:nvPr/>
        </p:nvSpPr>
        <p:spPr bwMode="auto">
          <a:xfrm>
            <a:off x="7696200" y="2514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10"/>
          <p:cNvSpPr>
            <a:spLocks noChangeShapeType="1"/>
          </p:cNvSpPr>
          <p:nvPr/>
        </p:nvSpPr>
        <p:spPr bwMode="auto">
          <a:xfrm flipH="1">
            <a:off x="22860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1"/>
          <p:cNvSpPr>
            <a:spLocks noChangeShapeType="1"/>
          </p:cNvSpPr>
          <p:nvPr/>
        </p:nvSpPr>
        <p:spPr bwMode="auto">
          <a:xfrm>
            <a:off x="2819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2"/>
          <p:cNvSpPr>
            <a:spLocks noChangeShapeType="1"/>
          </p:cNvSpPr>
          <p:nvPr/>
        </p:nvSpPr>
        <p:spPr bwMode="auto">
          <a:xfrm flipH="1">
            <a:off x="4343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3"/>
          <p:cNvSpPr>
            <a:spLocks noChangeShapeType="1"/>
          </p:cNvSpPr>
          <p:nvPr/>
        </p:nvSpPr>
        <p:spPr bwMode="auto">
          <a:xfrm>
            <a:off x="48768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4"/>
          <p:cNvSpPr>
            <a:spLocks noChangeShapeType="1"/>
          </p:cNvSpPr>
          <p:nvPr/>
        </p:nvSpPr>
        <p:spPr bwMode="auto">
          <a:xfrm flipH="1">
            <a:off x="60960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5"/>
          <p:cNvSpPr>
            <a:spLocks noChangeShapeType="1"/>
          </p:cNvSpPr>
          <p:nvPr/>
        </p:nvSpPr>
        <p:spPr bwMode="auto">
          <a:xfrm>
            <a:off x="6629400" y="35052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Oval 16"/>
          <p:cNvSpPr>
            <a:spLocks noChangeArrowheads="1"/>
          </p:cNvSpPr>
          <p:nvPr/>
        </p:nvSpPr>
        <p:spPr bwMode="auto">
          <a:xfrm>
            <a:off x="5486400" y="1295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30</a:t>
            </a:r>
          </a:p>
        </p:txBody>
      </p:sp>
      <p:sp>
        <p:nvSpPr>
          <p:cNvPr id="70672" name="Oval 17"/>
          <p:cNvSpPr>
            <a:spLocks noChangeArrowheads="1"/>
          </p:cNvSpPr>
          <p:nvPr/>
        </p:nvSpPr>
        <p:spPr bwMode="auto">
          <a:xfrm>
            <a:off x="35814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50</a:t>
            </a:r>
          </a:p>
        </p:txBody>
      </p:sp>
      <p:sp>
        <p:nvSpPr>
          <p:cNvPr id="70673" name="Oval 18"/>
          <p:cNvSpPr>
            <a:spLocks noChangeArrowheads="1"/>
          </p:cNvSpPr>
          <p:nvPr/>
        </p:nvSpPr>
        <p:spPr bwMode="auto">
          <a:xfrm>
            <a:off x="7391400" y="2209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35</a:t>
            </a:r>
          </a:p>
        </p:txBody>
      </p:sp>
      <p:sp>
        <p:nvSpPr>
          <p:cNvPr id="70674" name="Oval 19"/>
          <p:cNvSpPr>
            <a:spLocks noChangeArrowheads="1"/>
          </p:cNvSpPr>
          <p:nvPr/>
        </p:nvSpPr>
        <p:spPr bwMode="auto">
          <a:xfrm>
            <a:off x="25146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70675" name="Oval 20"/>
          <p:cNvSpPr>
            <a:spLocks noChangeArrowheads="1"/>
          </p:cNvSpPr>
          <p:nvPr/>
        </p:nvSpPr>
        <p:spPr bwMode="auto">
          <a:xfrm>
            <a:off x="63246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80</a:t>
            </a:r>
          </a:p>
        </p:txBody>
      </p:sp>
      <p:sp>
        <p:nvSpPr>
          <p:cNvPr id="70676" name="Oval 21"/>
          <p:cNvSpPr>
            <a:spLocks noChangeArrowheads="1"/>
          </p:cNvSpPr>
          <p:nvPr/>
        </p:nvSpPr>
        <p:spPr bwMode="auto">
          <a:xfrm>
            <a:off x="4572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70</a:t>
            </a:r>
          </a:p>
        </p:txBody>
      </p:sp>
      <p:sp>
        <p:nvSpPr>
          <p:cNvPr id="70677" name="Oval 22"/>
          <p:cNvSpPr>
            <a:spLocks noChangeArrowheads="1"/>
          </p:cNvSpPr>
          <p:nvPr/>
        </p:nvSpPr>
        <p:spPr bwMode="auto">
          <a:xfrm>
            <a:off x="8382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40</a:t>
            </a:r>
          </a:p>
        </p:txBody>
      </p:sp>
      <p:sp>
        <p:nvSpPr>
          <p:cNvPr id="70678" name="Oval 23"/>
          <p:cNvSpPr>
            <a:spLocks noChangeArrowheads="1"/>
          </p:cNvSpPr>
          <p:nvPr/>
        </p:nvSpPr>
        <p:spPr bwMode="auto">
          <a:xfrm>
            <a:off x="1981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110</a:t>
            </a:r>
          </a:p>
        </p:txBody>
      </p:sp>
      <p:sp>
        <p:nvSpPr>
          <p:cNvPr id="70679" name="Oval 24"/>
          <p:cNvSpPr>
            <a:spLocks noChangeArrowheads="1"/>
          </p:cNvSpPr>
          <p:nvPr/>
        </p:nvSpPr>
        <p:spPr bwMode="auto">
          <a:xfrm>
            <a:off x="29718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150</a:t>
            </a:r>
          </a:p>
        </p:txBody>
      </p:sp>
      <p:sp>
        <p:nvSpPr>
          <p:cNvPr id="70680" name="Oval 25"/>
          <p:cNvSpPr>
            <a:spLocks noChangeArrowheads="1"/>
          </p:cNvSpPr>
          <p:nvPr/>
        </p:nvSpPr>
        <p:spPr bwMode="auto">
          <a:xfrm>
            <a:off x="40386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100</a:t>
            </a:r>
          </a:p>
        </p:txBody>
      </p:sp>
      <p:sp>
        <p:nvSpPr>
          <p:cNvPr id="70681" name="Oval 26"/>
          <p:cNvSpPr>
            <a:spLocks noChangeArrowheads="1"/>
          </p:cNvSpPr>
          <p:nvPr/>
        </p:nvSpPr>
        <p:spPr bwMode="auto">
          <a:xfrm>
            <a:off x="5029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90</a:t>
            </a:r>
          </a:p>
        </p:txBody>
      </p:sp>
      <p:sp>
        <p:nvSpPr>
          <p:cNvPr id="70682" name="Oval 27"/>
          <p:cNvSpPr>
            <a:spLocks noChangeArrowheads="1"/>
          </p:cNvSpPr>
          <p:nvPr/>
        </p:nvSpPr>
        <p:spPr bwMode="auto">
          <a:xfrm>
            <a:off x="5791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200</a:t>
            </a:r>
          </a:p>
        </p:txBody>
      </p:sp>
      <p:sp>
        <p:nvSpPr>
          <p:cNvPr id="70683" name="Oval 28"/>
          <p:cNvSpPr>
            <a:spLocks noChangeArrowheads="1"/>
          </p:cNvSpPr>
          <p:nvPr/>
        </p:nvSpPr>
        <p:spPr bwMode="auto">
          <a:xfrm>
            <a:off x="67818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210</a:t>
            </a:r>
          </a:p>
        </p:txBody>
      </p:sp>
      <p:sp>
        <p:nvSpPr>
          <p:cNvPr id="70684" name="Oval 30"/>
          <p:cNvSpPr>
            <a:spLocks noChangeArrowheads="1"/>
          </p:cNvSpPr>
          <p:nvPr/>
        </p:nvSpPr>
        <p:spPr bwMode="auto">
          <a:xfrm>
            <a:off x="78486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/>
              <a:t>60</a:t>
            </a:r>
          </a:p>
        </p:txBody>
      </p:sp>
      <p:sp>
        <p:nvSpPr>
          <p:cNvPr id="70685" name="Rectangle 3"/>
          <p:cNvSpPr txBox="1">
            <a:spLocks noChangeArrowheads="1"/>
          </p:cNvSpPr>
          <p:nvPr/>
        </p:nvSpPr>
        <p:spPr bwMode="auto">
          <a:xfrm>
            <a:off x="2209800" y="5791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charset="0"/>
              </a:rPr>
              <a:t>Insert(35)</a:t>
            </a:r>
          </a:p>
        </p:txBody>
      </p:sp>
      <p:sp>
        <p:nvSpPr>
          <p:cNvPr id="70686" name="TextBox 32"/>
          <p:cNvSpPr txBox="1">
            <a:spLocks noChangeArrowheads="1"/>
          </p:cNvSpPr>
          <p:nvPr/>
        </p:nvSpPr>
        <p:spPr bwMode="auto">
          <a:xfrm>
            <a:off x="7467600" y="1417638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Done!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Heaps</a:t>
            </a:r>
            <a:endParaRPr lang="en-US" alt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Note that what we have been working with is often called a min-heap, meaning that each node must be no larger than either of its children (root is MIN).</a:t>
            </a:r>
          </a:p>
          <a:p>
            <a:r>
              <a:rPr lang="en-US" altLang="en-US" sz="3600" dirty="0" smtClean="0"/>
              <a:t>We could also use a max-heap, where each node must be no smaller than either of its children (root is MAX).</a:t>
            </a:r>
          </a:p>
        </p:txBody>
      </p:sp>
    </p:spTree>
    <p:extLst>
      <p:ext uri="{BB962C8B-B14F-4D97-AF65-F5344CB8AC3E}">
        <p14:creationId xmlns:p14="http://schemas.microsoft.com/office/powerpoint/2010/main" val="135272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Heaps: Examples</a:t>
            </a:r>
            <a:endParaRPr lang="en-US" alt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786676" cy="4525963"/>
          </a:xfrm>
        </p:spPr>
        <p:txBody>
          <a:bodyPr/>
          <a:lstStyle/>
          <a:p>
            <a:r>
              <a:rPr lang="en-US" altLang="en-US" sz="3600" dirty="0" smtClean="0"/>
              <a:t>Start from the heap shown</a:t>
            </a:r>
          </a:p>
          <a:p>
            <a:r>
              <a:rPr lang="en-US" altLang="en-US" sz="3600" dirty="0" smtClean="0"/>
              <a:t>Specify the steps involved </a:t>
            </a:r>
            <a:br>
              <a:rPr lang="en-US" altLang="en-US" sz="3600" dirty="0" smtClean="0"/>
            </a:br>
            <a:r>
              <a:rPr lang="en-US" altLang="en-US" sz="3600" dirty="0" smtClean="0"/>
              <a:t>in inserting </a:t>
            </a:r>
            <a:r>
              <a:rPr lang="en-US" altLang="en-US" sz="3600" dirty="0"/>
              <a:t>5</a:t>
            </a:r>
            <a:r>
              <a:rPr lang="en-US" altLang="en-US" sz="3600" dirty="0" smtClean="0"/>
              <a:t> into the </a:t>
            </a:r>
            <a:br>
              <a:rPr lang="en-US" altLang="en-US" sz="3600" dirty="0" smtClean="0"/>
            </a:br>
            <a:r>
              <a:rPr lang="en-US" altLang="en-US" sz="3600" dirty="0" smtClean="0"/>
              <a:t>min-heap and show the </a:t>
            </a:r>
            <a:br>
              <a:rPr lang="en-US" altLang="en-US" sz="3600" dirty="0" smtClean="0"/>
            </a:br>
            <a:r>
              <a:rPr lang="en-US" altLang="en-US" sz="3600" dirty="0" smtClean="0"/>
              <a:t>heap after doing so</a:t>
            </a:r>
          </a:p>
          <a:p>
            <a:r>
              <a:rPr lang="en-US" altLang="en-US" sz="3600" dirty="0" smtClean="0"/>
              <a:t>Then, specify the steps involved in deleting from the updated min-heap and show the heap after doing so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867400" y="1429886"/>
            <a:ext cx="5843016" cy="3081528"/>
            <a:chOff x="76200" y="3505200"/>
            <a:chExt cx="5843016" cy="3081528"/>
          </a:xfrm>
        </p:grpSpPr>
        <p:sp>
          <p:nvSpPr>
            <p:cNvPr id="31" name="Line 4"/>
            <p:cNvSpPr>
              <a:spLocks noChangeShapeType="1"/>
            </p:cNvSpPr>
            <p:nvPr/>
          </p:nvSpPr>
          <p:spPr bwMode="auto">
            <a:xfrm flipH="1">
              <a:off x="1709731" y="3819642"/>
              <a:ext cx="1507875" cy="691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auto">
            <a:xfrm>
              <a:off x="3217606" y="3819642"/>
              <a:ext cx="1507875" cy="691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 flipH="1">
              <a:off x="830138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1646903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 flipH="1">
              <a:off x="3971544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>
              <a:off x="4788310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327513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767309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2023872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2463669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 flipH="1">
              <a:off x="3468919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3908716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66294" y="3505200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</a:t>
              </a:r>
              <a:endParaRPr lang="en-US" altLang="en-US" sz="1800" dirty="0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1395591" y="4259860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4536997" y="4259860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6</a:t>
              </a:r>
              <a:endParaRPr lang="en-US" altLang="en-US" sz="1800" dirty="0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515997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4</a:t>
              </a:r>
              <a:endParaRPr lang="en-US" altLang="en-US" sz="1800" dirty="0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657403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7</a:t>
              </a:r>
              <a:endParaRPr lang="en-US" altLang="en-US" sz="1800" dirty="0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2212356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11</a:t>
              </a:r>
              <a:endParaRPr lang="en-US" altLang="en-US" sz="1800" dirty="0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5353763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9</a:t>
              </a:r>
              <a:endParaRPr lang="en-US" altLang="en-US" sz="1800" dirty="0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76200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7</a:t>
              </a: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892966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6</a:t>
              </a: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772559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12</a:t>
              </a:r>
              <a:endParaRPr lang="en-US" altLang="en-US" sz="1800" dirty="0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589325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15</a:t>
              </a:r>
              <a:endParaRPr lang="en-US" altLang="en-US" sz="1800" dirty="0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217606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8</a:t>
              </a: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4034372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19</a:t>
              </a:r>
              <a:endParaRPr lang="en-US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96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Heaps: Examples</a:t>
            </a:r>
            <a:endParaRPr lang="en-US" alt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r>
              <a:rPr lang="en-US" altLang="en-US" sz="3600" dirty="0" smtClean="0"/>
              <a:t>To insert </a:t>
            </a:r>
            <a:r>
              <a:rPr lang="en-US" altLang="en-US" sz="3600" dirty="0"/>
              <a:t>5</a:t>
            </a:r>
            <a:r>
              <a:rPr lang="en-US" altLang="en-US" sz="3600" dirty="0" smtClean="0"/>
              <a:t>: add to next available position and </a:t>
            </a:r>
            <a:r>
              <a:rPr lang="en-US" altLang="en-US" sz="3600" dirty="0" err="1" smtClean="0"/>
              <a:t>heapify</a:t>
            </a:r>
            <a:r>
              <a:rPr lang="en-US" altLang="en-US" sz="3600" dirty="0" smtClean="0"/>
              <a:t>-up</a:t>
            </a:r>
          </a:p>
        </p:txBody>
      </p:sp>
      <p:sp>
        <p:nvSpPr>
          <p:cNvPr id="61" name="Right Arrow 60"/>
          <p:cNvSpPr/>
          <p:nvPr/>
        </p:nvSpPr>
        <p:spPr>
          <a:xfrm>
            <a:off x="5715000" y="3811823"/>
            <a:ext cx="1238070" cy="988777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6272784" y="3505200"/>
            <a:ext cx="5843016" cy="3086567"/>
            <a:chOff x="76200" y="3505200"/>
            <a:chExt cx="5843016" cy="3086567"/>
          </a:xfrm>
        </p:grpSpPr>
        <p:sp>
          <p:nvSpPr>
            <p:cNvPr id="118" name="Line 4"/>
            <p:cNvSpPr>
              <a:spLocks noChangeShapeType="1"/>
            </p:cNvSpPr>
            <p:nvPr/>
          </p:nvSpPr>
          <p:spPr bwMode="auto">
            <a:xfrm flipH="1">
              <a:off x="1709731" y="3819642"/>
              <a:ext cx="1507875" cy="691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5"/>
            <p:cNvSpPr>
              <a:spLocks noChangeShapeType="1"/>
            </p:cNvSpPr>
            <p:nvPr/>
          </p:nvSpPr>
          <p:spPr bwMode="auto">
            <a:xfrm>
              <a:off x="3217606" y="3819642"/>
              <a:ext cx="1507875" cy="691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6"/>
            <p:cNvSpPr>
              <a:spLocks noChangeShapeType="1"/>
            </p:cNvSpPr>
            <p:nvPr/>
          </p:nvSpPr>
          <p:spPr bwMode="auto">
            <a:xfrm flipH="1">
              <a:off x="830138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7"/>
            <p:cNvSpPr>
              <a:spLocks noChangeShapeType="1"/>
            </p:cNvSpPr>
            <p:nvPr/>
          </p:nvSpPr>
          <p:spPr bwMode="auto">
            <a:xfrm>
              <a:off x="1646903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8"/>
            <p:cNvSpPr>
              <a:spLocks noChangeShapeType="1"/>
            </p:cNvSpPr>
            <p:nvPr/>
          </p:nvSpPr>
          <p:spPr bwMode="auto">
            <a:xfrm flipH="1">
              <a:off x="3971544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9"/>
            <p:cNvSpPr>
              <a:spLocks noChangeShapeType="1"/>
            </p:cNvSpPr>
            <p:nvPr/>
          </p:nvSpPr>
          <p:spPr bwMode="auto">
            <a:xfrm>
              <a:off x="4788310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0"/>
            <p:cNvSpPr>
              <a:spLocks noChangeShapeType="1"/>
            </p:cNvSpPr>
            <p:nvPr/>
          </p:nvSpPr>
          <p:spPr bwMode="auto">
            <a:xfrm flipH="1">
              <a:off x="327513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1"/>
            <p:cNvSpPr>
              <a:spLocks noChangeShapeType="1"/>
            </p:cNvSpPr>
            <p:nvPr/>
          </p:nvSpPr>
          <p:spPr bwMode="auto">
            <a:xfrm>
              <a:off x="767309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2"/>
            <p:cNvSpPr>
              <a:spLocks noChangeShapeType="1"/>
            </p:cNvSpPr>
            <p:nvPr/>
          </p:nvSpPr>
          <p:spPr bwMode="auto">
            <a:xfrm flipH="1">
              <a:off x="2023872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3"/>
            <p:cNvSpPr>
              <a:spLocks noChangeShapeType="1"/>
            </p:cNvSpPr>
            <p:nvPr/>
          </p:nvSpPr>
          <p:spPr bwMode="auto">
            <a:xfrm>
              <a:off x="2463669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4"/>
            <p:cNvSpPr>
              <a:spLocks noChangeShapeType="1"/>
            </p:cNvSpPr>
            <p:nvPr/>
          </p:nvSpPr>
          <p:spPr bwMode="auto">
            <a:xfrm flipH="1">
              <a:off x="3468919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5"/>
            <p:cNvSpPr>
              <a:spLocks noChangeShapeType="1"/>
            </p:cNvSpPr>
            <p:nvPr/>
          </p:nvSpPr>
          <p:spPr bwMode="auto">
            <a:xfrm>
              <a:off x="3908716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2966294" y="3505200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</a:t>
              </a:r>
              <a:endParaRPr lang="en-US" altLang="en-US" sz="1800" dirty="0"/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1395591" y="4259860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3</a:t>
              </a:r>
              <a:endParaRPr lang="en-US" altLang="en-US" sz="1800" dirty="0"/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4536997" y="4259860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5</a:t>
              </a:r>
              <a:endParaRPr lang="en-US" altLang="en-US" sz="1800" dirty="0"/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515997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</a:t>
              </a: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3657403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7</a:t>
              </a:r>
              <a:endParaRPr lang="en-US" altLang="en-US" sz="1800" dirty="0"/>
            </a:p>
          </p:txBody>
        </p: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2212356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11</a:t>
              </a:r>
              <a:endParaRPr lang="en-US" altLang="en-US" sz="1800" dirty="0"/>
            </a:p>
          </p:txBody>
        </p:sp>
        <p:sp>
          <p:nvSpPr>
            <p:cNvPr id="136" name="Line 14"/>
            <p:cNvSpPr>
              <a:spLocks noChangeShapeType="1"/>
            </p:cNvSpPr>
            <p:nvPr/>
          </p:nvSpPr>
          <p:spPr bwMode="auto">
            <a:xfrm flipH="1">
              <a:off x="5204313" y="5334000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136"/>
            <p:cNvSpPr>
              <a:spLocks noChangeArrowheads="1"/>
            </p:cNvSpPr>
            <p:nvPr/>
          </p:nvSpPr>
          <p:spPr bwMode="auto">
            <a:xfrm>
              <a:off x="5353763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6</a:t>
              </a:r>
              <a:endParaRPr lang="en-US" altLang="en-US" sz="1800" dirty="0"/>
            </a:p>
          </p:txBody>
        </p:sp>
        <p:sp>
          <p:nvSpPr>
            <p:cNvPr id="138" name="Oval 137"/>
            <p:cNvSpPr>
              <a:spLocks noChangeArrowheads="1"/>
            </p:cNvSpPr>
            <p:nvPr/>
          </p:nvSpPr>
          <p:spPr bwMode="auto">
            <a:xfrm>
              <a:off x="76200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7</a:t>
              </a:r>
              <a:endParaRPr lang="en-US" altLang="en-US" sz="1800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892966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6</a:t>
              </a:r>
              <a:endParaRPr lang="en-US" altLang="en-US" sz="1800" dirty="0"/>
            </a:p>
          </p:txBody>
        </p:sp>
        <p:sp>
          <p:nvSpPr>
            <p:cNvPr id="140" name="Oval 139"/>
            <p:cNvSpPr>
              <a:spLocks noChangeArrowheads="1"/>
            </p:cNvSpPr>
            <p:nvPr/>
          </p:nvSpPr>
          <p:spPr bwMode="auto">
            <a:xfrm>
              <a:off x="1772559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12</a:t>
              </a:r>
              <a:endParaRPr lang="en-US" altLang="en-US" sz="1800" dirty="0"/>
            </a:p>
          </p:txBody>
        </p:sp>
        <p:sp>
          <p:nvSpPr>
            <p:cNvPr id="141" name="Oval 140"/>
            <p:cNvSpPr>
              <a:spLocks noChangeArrowheads="1"/>
            </p:cNvSpPr>
            <p:nvPr/>
          </p:nvSpPr>
          <p:spPr bwMode="auto">
            <a:xfrm>
              <a:off x="2589325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15</a:t>
              </a:r>
              <a:endParaRPr lang="en-US" altLang="en-US" sz="1800" dirty="0"/>
            </a:p>
          </p:txBody>
        </p:sp>
        <p:sp>
          <p:nvSpPr>
            <p:cNvPr id="142" name="Oval 141"/>
            <p:cNvSpPr>
              <a:spLocks noChangeArrowheads="1"/>
            </p:cNvSpPr>
            <p:nvPr/>
          </p:nvSpPr>
          <p:spPr bwMode="auto">
            <a:xfrm>
              <a:off x="3217606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8</a:t>
              </a:r>
              <a:endParaRPr lang="en-US" altLang="en-US" sz="1800" dirty="0"/>
            </a:p>
          </p:txBody>
        </p:sp>
        <p:sp>
          <p:nvSpPr>
            <p:cNvPr id="143" name="Oval 142"/>
            <p:cNvSpPr>
              <a:spLocks noChangeArrowheads="1"/>
            </p:cNvSpPr>
            <p:nvPr/>
          </p:nvSpPr>
          <p:spPr bwMode="auto">
            <a:xfrm>
              <a:off x="4034372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19</a:t>
              </a:r>
              <a:endParaRPr lang="en-US" altLang="en-US" sz="1800" dirty="0"/>
            </a:p>
          </p:txBody>
        </p:sp>
        <p:sp>
          <p:nvSpPr>
            <p:cNvPr id="144" name="Oval 143"/>
            <p:cNvSpPr>
              <a:spLocks noChangeArrowheads="1"/>
            </p:cNvSpPr>
            <p:nvPr/>
          </p:nvSpPr>
          <p:spPr bwMode="auto">
            <a:xfrm>
              <a:off x="4953000" y="6025772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9</a:t>
              </a:r>
              <a:endParaRPr lang="en-US" altLang="en-US" sz="18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52400" y="3505200"/>
            <a:ext cx="5843016" cy="3081528"/>
            <a:chOff x="76200" y="3505200"/>
            <a:chExt cx="5843016" cy="3081528"/>
          </a:xfrm>
        </p:grpSpPr>
        <p:sp>
          <p:nvSpPr>
            <p:cNvPr id="116" name="Line 4"/>
            <p:cNvSpPr>
              <a:spLocks noChangeShapeType="1"/>
            </p:cNvSpPr>
            <p:nvPr/>
          </p:nvSpPr>
          <p:spPr bwMode="auto">
            <a:xfrm flipH="1">
              <a:off x="1709731" y="3819642"/>
              <a:ext cx="1507875" cy="691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5"/>
            <p:cNvSpPr>
              <a:spLocks noChangeShapeType="1"/>
            </p:cNvSpPr>
            <p:nvPr/>
          </p:nvSpPr>
          <p:spPr bwMode="auto">
            <a:xfrm>
              <a:off x="3217606" y="3819642"/>
              <a:ext cx="1507875" cy="691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6"/>
            <p:cNvSpPr>
              <a:spLocks noChangeShapeType="1"/>
            </p:cNvSpPr>
            <p:nvPr/>
          </p:nvSpPr>
          <p:spPr bwMode="auto">
            <a:xfrm flipH="1">
              <a:off x="830138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7"/>
            <p:cNvSpPr>
              <a:spLocks noChangeShapeType="1"/>
            </p:cNvSpPr>
            <p:nvPr/>
          </p:nvSpPr>
          <p:spPr bwMode="auto">
            <a:xfrm>
              <a:off x="1646903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8"/>
            <p:cNvSpPr>
              <a:spLocks noChangeShapeType="1"/>
            </p:cNvSpPr>
            <p:nvPr/>
          </p:nvSpPr>
          <p:spPr bwMode="auto">
            <a:xfrm flipH="1">
              <a:off x="3971544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9"/>
            <p:cNvSpPr>
              <a:spLocks noChangeShapeType="1"/>
            </p:cNvSpPr>
            <p:nvPr/>
          </p:nvSpPr>
          <p:spPr bwMode="auto">
            <a:xfrm>
              <a:off x="4788310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10"/>
            <p:cNvSpPr>
              <a:spLocks noChangeShapeType="1"/>
            </p:cNvSpPr>
            <p:nvPr/>
          </p:nvSpPr>
          <p:spPr bwMode="auto">
            <a:xfrm flipH="1">
              <a:off x="327513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11"/>
            <p:cNvSpPr>
              <a:spLocks noChangeShapeType="1"/>
            </p:cNvSpPr>
            <p:nvPr/>
          </p:nvSpPr>
          <p:spPr bwMode="auto">
            <a:xfrm>
              <a:off x="767309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12"/>
            <p:cNvSpPr>
              <a:spLocks noChangeShapeType="1"/>
            </p:cNvSpPr>
            <p:nvPr/>
          </p:nvSpPr>
          <p:spPr bwMode="auto">
            <a:xfrm flipH="1">
              <a:off x="2023872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13"/>
            <p:cNvSpPr>
              <a:spLocks noChangeShapeType="1"/>
            </p:cNvSpPr>
            <p:nvPr/>
          </p:nvSpPr>
          <p:spPr bwMode="auto">
            <a:xfrm>
              <a:off x="2463669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 flipH="1">
              <a:off x="3468919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>
              <a:off x="3908716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155"/>
            <p:cNvSpPr>
              <a:spLocks noChangeArrowheads="1"/>
            </p:cNvSpPr>
            <p:nvPr/>
          </p:nvSpPr>
          <p:spPr bwMode="auto">
            <a:xfrm>
              <a:off x="2966294" y="3505200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</a:t>
              </a:r>
              <a:endParaRPr lang="en-US" altLang="en-US" sz="1800" dirty="0"/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>
              <a:off x="1395591" y="4259860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3</a:t>
              </a:r>
            </a:p>
          </p:txBody>
        </p:sp>
        <p:sp>
          <p:nvSpPr>
            <p:cNvPr id="158" name="Oval 157"/>
            <p:cNvSpPr>
              <a:spLocks noChangeArrowheads="1"/>
            </p:cNvSpPr>
            <p:nvPr/>
          </p:nvSpPr>
          <p:spPr bwMode="auto">
            <a:xfrm>
              <a:off x="4536997" y="4259860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6</a:t>
              </a:r>
              <a:endParaRPr lang="en-US" altLang="en-US" sz="1800" dirty="0"/>
            </a:p>
          </p:txBody>
        </p: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515997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4</a:t>
              </a:r>
              <a:endParaRPr lang="en-US" altLang="en-US" sz="1800" dirty="0"/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3657403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7</a:t>
              </a:r>
              <a:endParaRPr lang="en-US" altLang="en-US" sz="1800" dirty="0"/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2212356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11</a:t>
              </a:r>
              <a:endParaRPr lang="en-US" altLang="en-US" sz="1800" dirty="0"/>
            </a:p>
          </p:txBody>
        </p:sp>
        <p:sp>
          <p:nvSpPr>
            <p:cNvPr id="163" name="Oval 162"/>
            <p:cNvSpPr>
              <a:spLocks noChangeArrowheads="1"/>
            </p:cNvSpPr>
            <p:nvPr/>
          </p:nvSpPr>
          <p:spPr bwMode="auto">
            <a:xfrm>
              <a:off x="5353763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9</a:t>
              </a:r>
              <a:endParaRPr lang="en-US" altLang="en-US" sz="1800" dirty="0"/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76200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7</a:t>
              </a:r>
            </a:p>
          </p:txBody>
        </p: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892966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6</a:t>
              </a:r>
            </a:p>
          </p:txBody>
        </p:sp>
        <p:sp>
          <p:nvSpPr>
            <p:cNvPr id="166" name="Oval 165"/>
            <p:cNvSpPr>
              <a:spLocks noChangeArrowheads="1"/>
            </p:cNvSpPr>
            <p:nvPr/>
          </p:nvSpPr>
          <p:spPr bwMode="auto">
            <a:xfrm>
              <a:off x="1772559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12</a:t>
              </a:r>
              <a:endParaRPr lang="en-US" altLang="en-US" sz="1800" dirty="0"/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>
              <a:off x="2589325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15</a:t>
              </a:r>
              <a:endParaRPr lang="en-US" altLang="en-US" sz="1800" dirty="0"/>
            </a:p>
          </p:txBody>
        </p:sp>
        <p:sp>
          <p:nvSpPr>
            <p:cNvPr id="168" name="Oval 167"/>
            <p:cNvSpPr>
              <a:spLocks noChangeArrowheads="1"/>
            </p:cNvSpPr>
            <p:nvPr/>
          </p:nvSpPr>
          <p:spPr bwMode="auto">
            <a:xfrm>
              <a:off x="3217606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8</a:t>
              </a:r>
            </a:p>
          </p:txBody>
        </p:sp>
        <p:sp>
          <p:nvSpPr>
            <p:cNvPr id="169" name="Oval 168"/>
            <p:cNvSpPr>
              <a:spLocks noChangeArrowheads="1"/>
            </p:cNvSpPr>
            <p:nvPr/>
          </p:nvSpPr>
          <p:spPr bwMode="auto">
            <a:xfrm>
              <a:off x="4034372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19</a:t>
              </a:r>
              <a:endParaRPr lang="en-US" altLang="en-US" sz="18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38802" y="5595422"/>
              <a:ext cx="258480" cy="564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8362" y="5586062"/>
                <a:ext cx="27864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161602" y="6195542"/>
              <a:ext cx="420840" cy="488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4042" y="6185822"/>
                <a:ext cx="436680" cy="50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/>
          <p:cNvGrpSpPr/>
          <p:nvPr/>
        </p:nvGrpSpPr>
        <p:grpSpPr>
          <a:xfrm>
            <a:off x="5616282" y="5681102"/>
            <a:ext cx="312120" cy="725400"/>
            <a:chOff x="5616282" y="5681102"/>
            <a:chExt cx="31212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/>
                <p14:cNvContentPartPr/>
                <p14:nvPr/>
              </p14:nvContentPartPr>
              <p14:xfrm>
                <a:off x="5689002" y="5831942"/>
                <a:ext cx="144000" cy="49392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78922" y="5825102"/>
                  <a:ext cx="16560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/>
                <p14:cNvContentPartPr/>
                <p14:nvPr/>
              </p14:nvContentPartPr>
              <p14:xfrm>
                <a:off x="5711322" y="5681102"/>
                <a:ext cx="217080" cy="24660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02682" y="5669582"/>
                  <a:ext cx="232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/>
                <p14:cNvContentPartPr/>
                <p14:nvPr/>
              </p14:nvContentPartPr>
              <p14:xfrm>
                <a:off x="5616282" y="6247742"/>
                <a:ext cx="263520" cy="15876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6202" y="6242702"/>
                  <a:ext cx="28188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5358162" y="5046062"/>
              <a:ext cx="646200" cy="623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48082" y="5034182"/>
                <a:ext cx="66816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6088602" y="4861382"/>
              <a:ext cx="195120" cy="4136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78162" y="4855982"/>
                <a:ext cx="2156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/>
              <p14:cNvContentPartPr/>
              <p14:nvPr/>
            </p14:nvContentPartPr>
            <p14:xfrm>
              <a:off x="5159082" y="6162422"/>
              <a:ext cx="406440" cy="4456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50082" y="6150902"/>
                <a:ext cx="4262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/>
              <p14:cNvContentPartPr/>
              <p14:nvPr/>
            </p14:nvContentPartPr>
            <p14:xfrm>
              <a:off x="5658762" y="6493262"/>
              <a:ext cx="175320" cy="271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47602" y="6482102"/>
                <a:ext cx="194040" cy="2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/>
          <p:cNvGrpSpPr/>
          <p:nvPr/>
        </p:nvGrpSpPr>
        <p:grpSpPr>
          <a:xfrm>
            <a:off x="4796562" y="3758342"/>
            <a:ext cx="1446120" cy="1562040"/>
            <a:chOff x="4796562" y="3758342"/>
            <a:chExt cx="1446120" cy="1562040"/>
          </a:xfrm>
        </p:grpSpPr>
        <p:grpSp>
          <p:nvGrpSpPr>
            <p:cNvPr id="24" name="Group 23"/>
            <p:cNvGrpSpPr/>
            <p:nvPr/>
          </p:nvGrpSpPr>
          <p:grpSpPr>
            <a:xfrm>
              <a:off x="5133522" y="4336142"/>
              <a:ext cx="542520" cy="418320"/>
              <a:chOff x="5133522" y="4336142"/>
              <a:chExt cx="542520" cy="41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7" name="Ink 16"/>
                  <p14:cNvContentPartPr/>
                  <p14:nvPr/>
                </p14:nvContentPartPr>
                <p14:xfrm>
                  <a:off x="5270322" y="4398062"/>
                  <a:ext cx="405720" cy="356400"/>
                </p14:xfrm>
              </p:contentPart>
            </mc:Choice>
            <mc:Fallback xmlns="">
              <p:pic>
                <p:nvPicPr>
                  <p:cNvPr id="17" name="Ink 16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259522" y="4386902"/>
                    <a:ext cx="429120" cy="38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8" name="Ink 17"/>
                  <p14:cNvContentPartPr/>
                  <p14:nvPr/>
                </p14:nvContentPartPr>
                <p14:xfrm>
                  <a:off x="5133522" y="4336142"/>
                  <a:ext cx="187920" cy="164880"/>
                </p14:xfrm>
              </p:contentPart>
            </mc:Choice>
            <mc:Fallback xmlns="">
              <p:pic>
                <p:nvPicPr>
                  <p:cNvPr id="18" name="Ink 17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122002" y="4325702"/>
                    <a:ext cx="210600" cy="185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/>
                <p14:cNvContentPartPr/>
                <p14:nvPr/>
              </p14:nvContentPartPr>
              <p14:xfrm>
                <a:off x="4886202" y="3959582"/>
                <a:ext cx="146520" cy="28476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76122" y="3951302"/>
                  <a:ext cx="1681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/>
                <p14:cNvContentPartPr/>
                <p14:nvPr/>
              </p14:nvContentPartPr>
              <p14:xfrm>
                <a:off x="4858842" y="3758342"/>
                <a:ext cx="188640" cy="21024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50922" y="3748622"/>
                  <a:ext cx="208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/>
                <p14:cNvContentPartPr/>
                <p14:nvPr/>
              </p14:nvContentPartPr>
              <p14:xfrm>
                <a:off x="4796562" y="4256222"/>
                <a:ext cx="318600" cy="47448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90802" y="4245782"/>
                  <a:ext cx="3358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/>
                <p14:cNvContentPartPr/>
                <p14:nvPr/>
              </p14:nvContentPartPr>
              <p14:xfrm>
                <a:off x="6109842" y="4860662"/>
                <a:ext cx="132840" cy="45972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98322" y="4850222"/>
                  <a:ext cx="1548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/>
                <p14:cNvContentPartPr/>
                <p14:nvPr/>
              </p14:nvContentPartPr>
              <p14:xfrm>
                <a:off x="5954322" y="4620902"/>
                <a:ext cx="150480" cy="27648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44962" y="4611902"/>
                  <a:ext cx="171360" cy="29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80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Heaps: Examples</a:t>
            </a:r>
            <a:endParaRPr lang="en-US" alt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 smtClean="0"/>
              <a:t>To delete: delete the root, move the last node to the root, and </a:t>
            </a:r>
            <a:r>
              <a:rPr lang="en-US" altLang="en-US" sz="3600" dirty="0" err="1" smtClean="0"/>
              <a:t>heapify</a:t>
            </a:r>
            <a:r>
              <a:rPr lang="en-US" altLang="en-US" sz="3600" dirty="0" smtClean="0"/>
              <a:t>-down</a:t>
            </a:r>
          </a:p>
        </p:txBody>
      </p:sp>
      <p:sp>
        <p:nvSpPr>
          <p:cNvPr id="87" name="Right Arrow 86"/>
          <p:cNvSpPr/>
          <p:nvPr/>
        </p:nvSpPr>
        <p:spPr>
          <a:xfrm>
            <a:off x="5715000" y="3811823"/>
            <a:ext cx="1238070" cy="988777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106974" y="3500161"/>
            <a:ext cx="5843016" cy="3086567"/>
            <a:chOff x="76200" y="3505200"/>
            <a:chExt cx="5843016" cy="3086567"/>
          </a:xfrm>
        </p:grpSpPr>
        <p:sp>
          <p:nvSpPr>
            <p:cNvPr id="60" name="Line 4"/>
            <p:cNvSpPr>
              <a:spLocks noChangeShapeType="1"/>
            </p:cNvSpPr>
            <p:nvPr/>
          </p:nvSpPr>
          <p:spPr bwMode="auto">
            <a:xfrm flipH="1">
              <a:off x="1709731" y="3819642"/>
              <a:ext cx="1507875" cy="691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5"/>
            <p:cNvSpPr>
              <a:spLocks noChangeShapeType="1"/>
            </p:cNvSpPr>
            <p:nvPr/>
          </p:nvSpPr>
          <p:spPr bwMode="auto">
            <a:xfrm>
              <a:off x="3217606" y="3819642"/>
              <a:ext cx="1507875" cy="691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"/>
            <p:cNvSpPr>
              <a:spLocks noChangeShapeType="1"/>
            </p:cNvSpPr>
            <p:nvPr/>
          </p:nvSpPr>
          <p:spPr bwMode="auto">
            <a:xfrm flipH="1">
              <a:off x="830138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7"/>
            <p:cNvSpPr>
              <a:spLocks noChangeShapeType="1"/>
            </p:cNvSpPr>
            <p:nvPr/>
          </p:nvSpPr>
          <p:spPr bwMode="auto">
            <a:xfrm>
              <a:off x="1646903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8"/>
            <p:cNvSpPr>
              <a:spLocks noChangeShapeType="1"/>
            </p:cNvSpPr>
            <p:nvPr/>
          </p:nvSpPr>
          <p:spPr bwMode="auto">
            <a:xfrm flipH="1">
              <a:off x="3971544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>
              <a:off x="4788310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 flipH="1">
              <a:off x="327513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1"/>
            <p:cNvSpPr>
              <a:spLocks noChangeShapeType="1"/>
            </p:cNvSpPr>
            <p:nvPr/>
          </p:nvSpPr>
          <p:spPr bwMode="auto">
            <a:xfrm>
              <a:off x="767309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 flipH="1">
              <a:off x="2023872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3"/>
            <p:cNvSpPr>
              <a:spLocks noChangeShapeType="1"/>
            </p:cNvSpPr>
            <p:nvPr/>
          </p:nvSpPr>
          <p:spPr bwMode="auto">
            <a:xfrm>
              <a:off x="2463669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 flipH="1">
              <a:off x="3468919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5"/>
            <p:cNvSpPr>
              <a:spLocks noChangeShapeType="1"/>
            </p:cNvSpPr>
            <p:nvPr/>
          </p:nvSpPr>
          <p:spPr bwMode="auto">
            <a:xfrm>
              <a:off x="3908716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2966294" y="3505200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</a:t>
              </a:r>
              <a:endParaRPr lang="en-US" altLang="en-US" sz="1800" dirty="0"/>
            </a:p>
          </p:txBody>
        </p: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>
              <a:off x="1395591" y="4259860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3</a:t>
              </a:r>
              <a:endParaRPr lang="en-US" altLang="en-US" sz="1800" dirty="0"/>
            </a:p>
          </p:txBody>
        </p:sp>
        <p:sp>
          <p:nvSpPr>
            <p:cNvPr id="101" name="Oval 100"/>
            <p:cNvSpPr>
              <a:spLocks noChangeArrowheads="1"/>
            </p:cNvSpPr>
            <p:nvPr/>
          </p:nvSpPr>
          <p:spPr bwMode="auto">
            <a:xfrm>
              <a:off x="4536997" y="4259860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5</a:t>
              </a:r>
              <a:endParaRPr lang="en-US" altLang="en-US" sz="1800" dirty="0"/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515997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4</a:t>
              </a:r>
            </a:p>
          </p:txBody>
        </p: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>
              <a:off x="3657403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7</a:t>
              </a:r>
              <a:endParaRPr lang="en-US" altLang="en-US" sz="1800" dirty="0"/>
            </a:p>
          </p:txBody>
        </p:sp>
        <p:sp>
          <p:nvSpPr>
            <p:cNvPr id="104" name="Oval 103"/>
            <p:cNvSpPr>
              <a:spLocks noChangeArrowheads="1"/>
            </p:cNvSpPr>
            <p:nvPr/>
          </p:nvSpPr>
          <p:spPr bwMode="auto">
            <a:xfrm>
              <a:off x="2212356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11</a:t>
              </a:r>
              <a:endParaRPr lang="en-US" altLang="en-US" sz="1800" dirty="0"/>
            </a:p>
          </p:txBody>
        </p:sp>
        <p:sp>
          <p:nvSpPr>
            <p:cNvPr id="105" name="Line 14"/>
            <p:cNvSpPr>
              <a:spLocks noChangeShapeType="1"/>
            </p:cNvSpPr>
            <p:nvPr/>
          </p:nvSpPr>
          <p:spPr bwMode="auto">
            <a:xfrm flipH="1">
              <a:off x="5204313" y="5334000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5353763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6</a:t>
              </a:r>
              <a:endParaRPr lang="en-US" altLang="en-US" sz="1800" dirty="0"/>
            </a:p>
          </p:txBody>
        </p:sp>
        <p:sp>
          <p:nvSpPr>
            <p:cNvPr id="107" name="Oval 106"/>
            <p:cNvSpPr>
              <a:spLocks noChangeArrowheads="1"/>
            </p:cNvSpPr>
            <p:nvPr/>
          </p:nvSpPr>
          <p:spPr bwMode="auto">
            <a:xfrm>
              <a:off x="76200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7</a:t>
              </a:r>
              <a:endParaRPr lang="en-US" altLang="en-US" sz="1800" dirty="0"/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>
              <a:off x="892966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6</a:t>
              </a:r>
              <a:endParaRPr lang="en-US" altLang="en-US" sz="1800" dirty="0"/>
            </a:p>
          </p:txBody>
        </p:sp>
        <p:sp>
          <p:nvSpPr>
            <p:cNvPr id="109" name="Oval 108"/>
            <p:cNvSpPr>
              <a:spLocks noChangeArrowheads="1"/>
            </p:cNvSpPr>
            <p:nvPr/>
          </p:nvSpPr>
          <p:spPr bwMode="auto">
            <a:xfrm>
              <a:off x="1772559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12</a:t>
              </a:r>
              <a:endParaRPr lang="en-US" altLang="en-US" sz="1800" dirty="0"/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2589325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15</a:t>
              </a:r>
              <a:endParaRPr lang="en-US" altLang="en-US" sz="1800" dirty="0"/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3217606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8</a:t>
              </a:r>
              <a:endParaRPr lang="en-US" altLang="en-US" sz="1800" dirty="0"/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4034372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19</a:t>
              </a:r>
              <a:endParaRPr lang="en-US" altLang="en-US" sz="1800" dirty="0"/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4953000" y="6025772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9</a:t>
              </a:r>
              <a:endParaRPr lang="en-US" altLang="en-US" sz="18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196584" y="3505200"/>
            <a:ext cx="5843016" cy="3081528"/>
            <a:chOff x="76200" y="3505200"/>
            <a:chExt cx="5843016" cy="3081528"/>
          </a:xfrm>
        </p:grpSpPr>
        <p:sp>
          <p:nvSpPr>
            <p:cNvPr id="115" name="Line 4"/>
            <p:cNvSpPr>
              <a:spLocks noChangeShapeType="1"/>
            </p:cNvSpPr>
            <p:nvPr/>
          </p:nvSpPr>
          <p:spPr bwMode="auto">
            <a:xfrm flipH="1">
              <a:off x="1709731" y="3819642"/>
              <a:ext cx="1507875" cy="691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5"/>
            <p:cNvSpPr>
              <a:spLocks noChangeShapeType="1"/>
            </p:cNvSpPr>
            <p:nvPr/>
          </p:nvSpPr>
          <p:spPr bwMode="auto">
            <a:xfrm>
              <a:off x="3217606" y="3819642"/>
              <a:ext cx="1507875" cy="691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6"/>
            <p:cNvSpPr>
              <a:spLocks noChangeShapeType="1"/>
            </p:cNvSpPr>
            <p:nvPr/>
          </p:nvSpPr>
          <p:spPr bwMode="auto">
            <a:xfrm flipH="1">
              <a:off x="830138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7"/>
            <p:cNvSpPr>
              <a:spLocks noChangeShapeType="1"/>
            </p:cNvSpPr>
            <p:nvPr/>
          </p:nvSpPr>
          <p:spPr bwMode="auto">
            <a:xfrm>
              <a:off x="1646903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8"/>
            <p:cNvSpPr>
              <a:spLocks noChangeShapeType="1"/>
            </p:cNvSpPr>
            <p:nvPr/>
          </p:nvSpPr>
          <p:spPr bwMode="auto">
            <a:xfrm flipH="1">
              <a:off x="3971544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9"/>
            <p:cNvSpPr>
              <a:spLocks noChangeShapeType="1"/>
            </p:cNvSpPr>
            <p:nvPr/>
          </p:nvSpPr>
          <p:spPr bwMode="auto">
            <a:xfrm>
              <a:off x="4788310" y="4511413"/>
              <a:ext cx="816766" cy="817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0"/>
            <p:cNvSpPr>
              <a:spLocks noChangeShapeType="1"/>
            </p:cNvSpPr>
            <p:nvPr/>
          </p:nvSpPr>
          <p:spPr bwMode="auto">
            <a:xfrm flipH="1">
              <a:off x="327513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1"/>
            <p:cNvSpPr>
              <a:spLocks noChangeShapeType="1"/>
            </p:cNvSpPr>
            <p:nvPr/>
          </p:nvSpPr>
          <p:spPr bwMode="auto">
            <a:xfrm>
              <a:off x="767309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2"/>
            <p:cNvSpPr>
              <a:spLocks noChangeShapeType="1"/>
            </p:cNvSpPr>
            <p:nvPr/>
          </p:nvSpPr>
          <p:spPr bwMode="auto">
            <a:xfrm flipH="1">
              <a:off x="2023872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3"/>
            <p:cNvSpPr>
              <a:spLocks noChangeShapeType="1"/>
            </p:cNvSpPr>
            <p:nvPr/>
          </p:nvSpPr>
          <p:spPr bwMode="auto">
            <a:xfrm>
              <a:off x="2463669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4"/>
            <p:cNvSpPr>
              <a:spLocks noChangeShapeType="1"/>
            </p:cNvSpPr>
            <p:nvPr/>
          </p:nvSpPr>
          <p:spPr bwMode="auto">
            <a:xfrm flipH="1">
              <a:off x="3468919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5"/>
            <p:cNvSpPr>
              <a:spLocks noChangeShapeType="1"/>
            </p:cNvSpPr>
            <p:nvPr/>
          </p:nvSpPr>
          <p:spPr bwMode="auto">
            <a:xfrm>
              <a:off x="3908716" y="5328961"/>
              <a:ext cx="439797" cy="943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2966294" y="3505200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3</a:t>
              </a:r>
              <a:endParaRPr lang="en-US" altLang="en-US" sz="1800" dirty="0"/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1395591" y="4259860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4</a:t>
              </a:r>
              <a:endParaRPr lang="en-US" altLang="en-US" sz="1800" dirty="0"/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4536997" y="4259860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5</a:t>
              </a:r>
              <a:endParaRPr lang="en-US" altLang="en-US" sz="1800" dirty="0"/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515997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6</a:t>
              </a:r>
              <a:endParaRPr lang="en-US" altLang="en-US" sz="1800" dirty="0"/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657403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7</a:t>
              </a:r>
              <a:endParaRPr lang="en-US" altLang="en-US" sz="1800" dirty="0"/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2212356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11</a:t>
              </a:r>
              <a:endParaRPr lang="en-US" altLang="en-US" sz="1800" dirty="0"/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5353763" y="5077408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6</a:t>
              </a:r>
              <a:endParaRPr lang="en-US" altLang="en-US" sz="1800" dirty="0"/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76200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7</a:t>
              </a:r>
            </a:p>
          </p:txBody>
        </p: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892966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9</a:t>
              </a:r>
              <a:endParaRPr lang="en-US" altLang="en-US" sz="1800" dirty="0"/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1772559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12</a:t>
              </a:r>
              <a:endParaRPr lang="en-US" altLang="en-US" sz="1800" dirty="0"/>
            </a:p>
          </p:txBody>
        </p:sp>
        <p:sp>
          <p:nvSpPr>
            <p:cNvPr id="137" name="Oval 136"/>
            <p:cNvSpPr>
              <a:spLocks noChangeArrowheads="1"/>
            </p:cNvSpPr>
            <p:nvPr/>
          </p:nvSpPr>
          <p:spPr bwMode="auto">
            <a:xfrm>
              <a:off x="2589325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15</a:t>
              </a:r>
              <a:endParaRPr lang="en-US" altLang="en-US" sz="1800" dirty="0"/>
            </a:p>
          </p:txBody>
        </p:sp>
        <p:sp>
          <p:nvSpPr>
            <p:cNvPr id="138" name="Oval 137"/>
            <p:cNvSpPr>
              <a:spLocks noChangeArrowheads="1"/>
            </p:cNvSpPr>
            <p:nvPr/>
          </p:nvSpPr>
          <p:spPr bwMode="auto">
            <a:xfrm>
              <a:off x="3217606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/>
                <a:t>8</a:t>
              </a: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4034372" y="6020733"/>
              <a:ext cx="565453" cy="5659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 dirty="0" smtClean="0"/>
                <a:t>19</a:t>
              </a:r>
              <a:endParaRPr lang="en-US" altLang="en-US" sz="1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33682" y="2980742"/>
            <a:ext cx="3024360" cy="3778200"/>
            <a:chOff x="2633682" y="2980742"/>
            <a:chExt cx="3024360" cy="37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/>
                <p14:cNvContentPartPr/>
                <p14:nvPr/>
              </p14:nvContentPartPr>
              <p14:xfrm>
                <a:off x="4970082" y="5977022"/>
                <a:ext cx="687960" cy="78192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58202" y="5966582"/>
                  <a:ext cx="70848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/>
                <p14:cNvContentPartPr/>
                <p14:nvPr/>
              </p14:nvContentPartPr>
              <p14:xfrm>
                <a:off x="2633682" y="3051302"/>
                <a:ext cx="860400" cy="109872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5402" y="3043022"/>
                  <a:ext cx="876960" cy="11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/>
                <p14:cNvContentPartPr/>
                <p14:nvPr/>
              </p14:nvContentPartPr>
              <p14:xfrm>
                <a:off x="2668962" y="2980742"/>
                <a:ext cx="369720" cy="26244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57802" y="2968862"/>
                  <a:ext cx="3888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/>
                <p14:cNvContentPartPr/>
                <p14:nvPr/>
              </p14:nvContentPartPr>
              <p14:xfrm>
                <a:off x="3748242" y="4176302"/>
                <a:ext cx="1333440" cy="180036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9962" y="4168022"/>
                  <a:ext cx="1351080" cy="18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/>
                <p14:cNvContentPartPr/>
                <p14:nvPr/>
              </p14:nvContentPartPr>
              <p14:xfrm>
                <a:off x="3769122" y="4119422"/>
                <a:ext cx="241200" cy="17460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57242" y="4107182"/>
                  <a:ext cx="261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/>
                <p14:cNvContentPartPr/>
                <p14:nvPr/>
              </p14:nvContentPartPr>
              <p14:xfrm>
                <a:off x="3439002" y="2999462"/>
                <a:ext cx="338040" cy="63072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27842" y="2988662"/>
                  <a:ext cx="357480" cy="65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/>
          <p:cNvGrpSpPr/>
          <p:nvPr/>
        </p:nvGrpSpPr>
        <p:grpSpPr>
          <a:xfrm>
            <a:off x="1247682" y="2928182"/>
            <a:ext cx="2869920" cy="1936800"/>
            <a:chOff x="1247682" y="2928182"/>
            <a:chExt cx="2869920" cy="19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/>
                <p14:cNvContentPartPr/>
                <p14:nvPr/>
              </p14:nvContentPartPr>
              <p14:xfrm>
                <a:off x="1550802" y="4215182"/>
                <a:ext cx="283320" cy="64980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37482" y="4206182"/>
                  <a:ext cx="31140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" name="Ink 50"/>
                <p14:cNvContentPartPr/>
                <p14:nvPr/>
              </p14:nvContentPartPr>
              <p14:xfrm>
                <a:off x="1247682" y="3793622"/>
                <a:ext cx="242640" cy="42516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34722" y="3781382"/>
                  <a:ext cx="2653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1" name="Ink 140"/>
                <p14:cNvContentPartPr/>
                <p14:nvPr/>
              </p14:nvContentPartPr>
              <p14:xfrm>
                <a:off x="3411642" y="2928182"/>
                <a:ext cx="448920" cy="60804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96522" y="2917742"/>
                  <a:ext cx="47448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2" name="Ink 141"/>
                <p14:cNvContentPartPr/>
                <p14:nvPr/>
              </p14:nvContentPartPr>
              <p14:xfrm>
                <a:off x="3899442" y="3019622"/>
                <a:ext cx="218160" cy="46404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90442" y="3005582"/>
                  <a:ext cx="2415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3" name="Ink 142"/>
                <p14:cNvContentPartPr/>
                <p14:nvPr/>
              </p14:nvContentPartPr>
              <p14:xfrm>
                <a:off x="2022402" y="3568982"/>
                <a:ext cx="815040" cy="47520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14122" y="3556742"/>
                  <a:ext cx="837000" cy="49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/>
          <p:cNvGrpSpPr/>
          <p:nvPr/>
        </p:nvGrpSpPr>
        <p:grpSpPr>
          <a:xfrm>
            <a:off x="373602" y="3684542"/>
            <a:ext cx="1118880" cy="2031480"/>
            <a:chOff x="373602" y="3684542"/>
            <a:chExt cx="1118880" cy="20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5" name="Ink 144"/>
                <p14:cNvContentPartPr/>
                <p14:nvPr/>
              </p14:nvContentPartPr>
              <p14:xfrm>
                <a:off x="700842" y="5027702"/>
                <a:ext cx="221760" cy="68832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682" y="5013302"/>
                  <a:ext cx="24732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6" name="Ink 145"/>
                <p14:cNvContentPartPr/>
                <p14:nvPr/>
              </p14:nvContentPartPr>
              <p14:xfrm>
                <a:off x="373602" y="4623062"/>
                <a:ext cx="211680" cy="33048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362" y="4609742"/>
                  <a:ext cx="2350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7" name="Ink 146"/>
                <p14:cNvContentPartPr/>
                <p14:nvPr/>
              </p14:nvContentPartPr>
              <p14:xfrm>
                <a:off x="1227162" y="3684542"/>
                <a:ext cx="265320" cy="51732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16722" y="3671222"/>
                  <a:ext cx="2890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8" name="Ink 147"/>
                <p14:cNvContentPartPr/>
                <p14:nvPr/>
              </p14:nvContentPartPr>
              <p14:xfrm>
                <a:off x="889482" y="3864542"/>
                <a:ext cx="173160" cy="24120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602" y="3854462"/>
                  <a:ext cx="193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9" name="Ink 148"/>
                <p14:cNvContentPartPr/>
                <p14:nvPr/>
              </p14:nvContentPartPr>
              <p14:xfrm>
                <a:off x="986682" y="3860582"/>
                <a:ext cx="52200" cy="34344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5162" y="3853022"/>
                  <a:ext cx="71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0" name="Ink 149"/>
                <p14:cNvContentPartPr/>
                <p14:nvPr/>
              </p14:nvContentPartPr>
              <p14:xfrm>
                <a:off x="717042" y="4396982"/>
                <a:ext cx="381240" cy="535680"/>
              </p14:xfrm>
            </p:contentPart>
          </mc:Choice>
          <mc:Fallback xmlns="">
            <p:pic>
              <p:nvPicPr>
                <p:cNvPr id="150" name="Ink 149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4082" y="4383302"/>
                  <a:ext cx="408240" cy="55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13" name="Group 17412"/>
          <p:cNvGrpSpPr/>
          <p:nvPr/>
        </p:nvGrpSpPr>
        <p:grpSpPr>
          <a:xfrm>
            <a:off x="126885" y="4537022"/>
            <a:ext cx="1580400" cy="2362320"/>
            <a:chOff x="126885" y="4537022"/>
            <a:chExt cx="1580400" cy="23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8" name="Ink 157"/>
                <p14:cNvContentPartPr/>
                <p14:nvPr/>
              </p14:nvContentPartPr>
              <p14:xfrm>
                <a:off x="297525" y="4537022"/>
                <a:ext cx="299520" cy="69768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6005" y="4524422"/>
                  <a:ext cx="3186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9" name="Ink 158"/>
                <p14:cNvContentPartPr/>
                <p14:nvPr/>
              </p14:nvContentPartPr>
              <p14:xfrm>
                <a:off x="1178805" y="5211302"/>
                <a:ext cx="290160" cy="726840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69085" y="5200502"/>
                  <a:ext cx="31212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408" name="Ink 17407"/>
                <p14:cNvContentPartPr/>
                <p14:nvPr/>
              </p14:nvContentPartPr>
              <p14:xfrm>
                <a:off x="126885" y="5159822"/>
                <a:ext cx="233640" cy="447480"/>
              </p14:xfrm>
            </p:contentPart>
          </mc:Choice>
          <mc:Fallback xmlns="">
            <p:pic>
              <p:nvPicPr>
                <p:cNvPr id="17408" name="Ink 17407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365" y="5150102"/>
                  <a:ext cx="2570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411" name="Ink 17410"/>
                <p14:cNvContentPartPr/>
                <p14:nvPr/>
              </p14:nvContentPartPr>
              <p14:xfrm>
                <a:off x="1043805" y="6132902"/>
                <a:ext cx="335520" cy="549000"/>
              </p14:xfrm>
            </p:contentPart>
          </mc:Choice>
          <mc:Fallback xmlns="">
            <p:pic>
              <p:nvPicPr>
                <p:cNvPr id="17411" name="Ink 17410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4445" y="6118502"/>
                  <a:ext cx="3585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412" name="Ink 17411"/>
                <p14:cNvContentPartPr/>
                <p14:nvPr/>
              </p14:nvContentPartPr>
              <p14:xfrm>
                <a:off x="1481205" y="6444662"/>
                <a:ext cx="226080" cy="454680"/>
              </p14:xfrm>
            </p:contentPart>
          </mc:Choice>
          <mc:Fallback xmlns="">
            <p:pic>
              <p:nvPicPr>
                <p:cNvPr id="17412" name="Ink 17411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67885" y="6431702"/>
                  <a:ext cx="253440" cy="48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988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D595DC47-4F5B-3F42-AD13-79242B27B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47626"/>
            <a:ext cx="8839200" cy="638175"/>
          </a:xfrm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Discrete Event Simulation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0449260-FE83-7143-8D52-30E14EC5A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1" y="5257800"/>
            <a:ext cx="8526463" cy="1346200"/>
          </a:xfrm>
          <a:solidFill>
            <a:srgbClr val="FFC5CF"/>
          </a:solidFill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Execution consists of a sequence of event computations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Unprocessed events stored in a priority queue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Events are processed in timestamp order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58400E96-D565-284A-9DA8-3338F038D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7" y="840220"/>
            <a:ext cx="47974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dirty="0"/>
              <a:t>example: air traffic at an airport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dirty="0"/>
              <a:t>events: aircraft arrival, landing, departure</a:t>
            </a:r>
          </a:p>
        </p:txBody>
      </p:sp>
      <p:sp>
        <p:nvSpPr>
          <p:cNvPr id="9220" name="AutoShape 5">
            <a:extLst>
              <a:ext uri="{FF2B5EF4-FFF2-40B4-BE49-F238E27FC236}">
                <a16:creationId xmlns:a16="http://schemas.microsoft.com/office/drawing/2014/main" id="{FA6BE1F6-EF0E-F842-AE67-39C2BA33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911350"/>
            <a:ext cx="8140700" cy="1206500"/>
          </a:xfrm>
          <a:prstGeom prst="parallelogram">
            <a:avLst>
              <a:gd name="adj" fmla="val 11651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9221" name="Group 6">
            <a:extLst>
              <a:ext uri="{FF2B5EF4-FFF2-40B4-BE49-F238E27FC236}">
                <a16:creationId xmlns:a16="http://schemas.microsoft.com/office/drawing/2014/main" id="{FC1BF107-AB39-4345-9B9A-45F50351F87B}"/>
              </a:ext>
            </a:extLst>
          </p:cNvPr>
          <p:cNvGrpSpPr>
            <a:grpSpLocks/>
          </p:cNvGrpSpPr>
          <p:nvPr/>
        </p:nvGrpSpPr>
        <p:grpSpPr bwMode="auto">
          <a:xfrm>
            <a:off x="5873750" y="1530350"/>
            <a:ext cx="292100" cy="444500"/>
            <a:chOff x="2740" y="964"/>
            <a:chExt cx="184" cy="280"/>
          </a:xfrm>
        </p:grpSpPr>
        <p:sp>
          <p:nvSpPr>
            <p:cNvPr id="9244" name="Rectangle 7">
              <a:extLst>
                <a:ext uri="{FF2B5EF4-FFF2-40B4-BE49-F238E27FC236}">
                  <a16:creationId xmlns:a16="http://schemas.microsoft.com/office/drawing/2014/main" id="{CDFA30D3-6096-0147-A290-3EE7F375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1060"/>
              <a:ext cx="88" cy="184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77160" name="AutoShape 8">
              <a:extLst>
                <a:ext uri="{FF2B5EF4-FFF2-40B4-BE49-F238E27FC236}">
                  <a16:creationId xmlns:a16="http://schemas.microsoft.com/office/drawing/2014/main" id="{5B08BF38-6F55-484E-889A-35AFB3EF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2740" y="964"/>
              <a:ext cx="184" cy="88"/>
            </a:xfrm>
            <a:custGeom>
              <a:avLst/>
              <a:gdLst>
                <a:gd name="T0" fmla="*/ 161 w 21600"/>
                <a:gd name="T1" fmla="*/ 44 h 21600"/>
                <a:gd name="T2" fmla="*/ 92 w 21600"/>
                <a:gd name="T3" fmla="*/ 88 h 21600"/>
                <a:gd name="T4" fmla="*/ 23 w 21600"/>
                <a:gd name="T5" fmla="*/ 44 h 21600"/>
                <a:gd name="T6" fmla="*/ 9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61 w 21600"/>
                <a:gd name="T13" fmla="*/ 4418 h 21600"/>
                <a:gd name="T14" fmla="*/ 17139 w 21600"/>
                <a:gd name="T15" fmla="*/ 171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1D5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9222" name="Picture 9">
            <a:extLst>
              <a:ext uri="{FF2B5EF4-FFF2-40B4-BE49-F238E27FC236}">
                <a16:creationId xmlns:a16="http://schemas.microsoft.com/office/drawing/2014/main" id="{863CAECB-F378-2947-B838-DEDF16BFC55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30388"/>
            <a:ext cx="1257300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0">
            <a:extLst>
              <a:ext uri="{FF2B5EF4-FFF2-40B4-BE49-F238E27FC236}">
                <a16:creationId xmlns:a16="http://schemas.microsoft.com/office/drawing/2014/main" id="{40039B38-4A59-EB43-B770-B319D7DAD03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1771650"/>
            <a:ext cx="1638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1">
            <a:extLst>
              <a:ext uri="{FF2B5EF4-FFF2-40B4-BE49-F238E27FC236}">
                <a16:creationId xmlns:a16="http://schemas.microsoft.com/office/drawing/2014/main" id="{8C46B73A-E76E-D44C-B944-DE1412CD2F7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838200"/>
            <a:ext cx="1765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Line 12">
            <a:extLst>
              <a:ext uri="{FF2B5EF4-FFF2-40B4-BE49-F238E27FC236}">
                <a16:creationId xmlns:a16="http://schemas.microsoft.com/office/drawing/2014/main" id="{77FDB8BC-6C22-8741-94A7-2CE537CFF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2800" y="4419600"/>
            <a:ext cx="779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3">
            <a:extLst>
              <a:ext uri="{FF2B5EF4-FFF2-40B4-BE49-F238E27FC236}">
                <a16:creationId xmlns:a16="http://schemas.microsoft.com/office/drawing/2014/main" id="{15668E1B-997F-0142-832F-E8C17CEE0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00400"/>
            <a:ext cx="673100" cy="596900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arrival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8:00</a:t>
            </a:r>
          </a:p>
        </p:txBody>
      </p:sp>
      <p:sp>
        <p:nvSpPr>
          <p:cNvPr id="9227" name="Line 14">
            <a:extLst>
              <a:ext uri="{FF2B5EF4-FFF2-40B4-BE49-F238E27FC236}">
                <a16:creationId xmlns:a16="http://schemas.microsoft.com/office/drawing/2014/main" id="{AF6E9B83-3709-554F-AD71-FB2E4030B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810000"/>
            <a:ext cx="15240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5">
            <a:extLst>
              <a:ext uri="{FF2B5EF4-FFF2-40B4-BE49-F238E27FC236}">
                <a16:creationId xmlns:a16="http://schemas.microsoft.com/office/drawing/2014/main" id="{825A52CB-12FA-5246-9D74-D83C24047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3435350"/>
            <a:ext cx="673100" cy="596900"/>
          </a:xfrm>
          <a:prstGeom prst="rect">
            <a:avLst/>
          </a:prstGeom>
          <a:solidFill>
            <a:srgbClr val="081D5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departure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9:15</a:t>
            </a:r>
          </a:p>
        </p:txBody>
      </p:sp>
      <p:sp>
        <p:nvSpPr>
          <p:cNvPr id="9229" name="Line 16">
            <a:extLst>
              <a:ext uri="{FF2B5EF4-FFF2-40B4-BE49-F238E27FC236}">
                <a16:creationId xmlns:a16="http://schemas.microsoft.com/office/drawing/2014/main" id="{791E1EF1-5AA2-9F4E-A617-4C8CE3116A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044950"/>
            <a:ext cx="3048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7">
            <a:extLst>
              <a:ext uri="{FF2B5EF4-FFF2-40B4-BE49-F238E27FC236}">
                <a16:creationId xmlns:a16="http://schemas.microsoft.com/office/drawing/2014/main" id="{3950FA71-620E-804B-A737-328C2670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673100" cy="596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landed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8:05</a:t>
            </a:r>
          </a:p>
        </p:txBody>
      </p:sp>
      <p:sp>
        <p:nvSpPr>
          <p:cNvPr id="9231" name="Line 18">
            <a:extLst>
              <a:ext uri="{FF2B5EF4-FFF2-40B4-BE49-F238E27FC236}">
                <a16:creationId xmlns:a16="http://schemas.microsoft.com/office/drawing/2014/main" id="{42215722-45A8-E14D-94B1-F2F79EC211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4114800"/>
            <a:ext cx="3048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9">
            <a:extLst>
              <a:ext uri="{FF2B5EF4-FFF2-40B4-BE49-F238E27FC236}">
                <a16:creationId xmlns:a16="http://schemas.microsoft.com/office/drawing/2014/main" id="{A609970A-F5D6-4E4E-8929-EC07321E8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3435350"/>
            <a:ext cx="673100" cy="596900"/>
          </a:xfrm>
          <a:prstGeom prst="rect">
            <a:avLst/>
          </a:prstGeom>
          <a:solidFill>
            <a:srgbClr val="081D5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arrival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9:30</a:t>
            </a:r>
          </a:p>
        </p:txBody>
      </p:sp>
      <p:sp>
        <p:nvSpPr>
          <p:cNvPr id="9233" name="Line 20">
            <a:extLst>
              <a:ext uri="{FF2B5EF4-FFF2-40B4-BE49-F238E27FC236}">
                <a16:creationId xmlns:a16="http://schemas.microsoft.com/office/drawing/2014/main" id="{71073952-5977-464B-9102-ECF4E8DE2E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4044950"/>
            <a:ext cx="3048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21">
            <a:extLst>
              <a:ext uri="{FF2B5EF4-FFF2-40B4-BE49-F238E27FC236}">
                <a16:creationId xmlns:a16="http://schemas.microsoft.com/office/drawing/2014/main" id="{05FDD873-E225-5041-9A71-010BAC367F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733800"/>
            <a:ext cx="2362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22">
            <a:extLst>
              <a:ext uri="{FF2B5EF4-FFF2-40B4-BE49-F238E27FC236}">
                <a16:creationId xmlns:a16="http://schemas.microsoft.com/office/drawing/2014/main" id="{7F1164AB-5E74-FF41-8A78-31231F11E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657600"/>
            <a:ext cx="872033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schedules</a:t>
            </a:r>
          </a:p>
        </p:txBody>
      </p:sp>
      <p:sp>
        <p:nvSpPr>
          <p:cNvPr id="9236" name="Rectangle 23">
            <a:extLst>
              <a:ext uri="{FF2B5EF4-FFF2-40B4-BE49-F238E27FC236}">
                <a16:creationId xmlns:a16="http://schemas.microsoft.com/office/drawing/2014/main" id="{680CCC8E-B4E0-F442-BA69-594AA9E88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4" y="4443413"/>
            <a:ext cx="149560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400" b="1"/>
              <a:t>simulation time</a:t>
            </a:r>
          </a:p>
        </p:txBody>
      </p:sp>
      <p:grpSp>
        <p:nvGrpSpPr>
          <p:cNvPr id="9237" name="Group 24">
            <a:extLst>
              <a:ext uri="{FF2B5EF4-FFF2-40B4-BE49-F238E27FC236}">
                <a16:creationId xmlns:a16="http://schemas.microsoft.com/office/drawing/2014/main" id="{B5D9147F-C420-DC45-BC76-0F52A061FB74}"/>
              </a:ext>
            </a:extLst>
          </p:cNvPr>
          <p:cNvGrpSpPr>
            <a:grpSpLocks/>
          </p:cNvGrpSpPr>
          <p:nvPr/>
        </p:nvGrpSpPr>
        <p:grpSpPr bwMode="auto">
          <a:xfrm>
            <a:off x="8769351" y="3365500"/>
            <a:ext cx="1700213" cy="774700"/>
            <a:chOff x="4564" y="2216"/>
            <a:chExt cx="1071" cy="488"/>
          </a:xfrm>
        </p:grpSpPr>
        <p:sp>
          <p:nvSpPr>
            <p:cNvPr id="9240" name="Rectangle 25">
              <a:extLst>
                <a:ext uri="{FF2B5EF4-FFF2-40B4-BE49-F238E27FC236}">
                  <a16:creationId xmlns:a16="http://schemas.microsoft.com/office/drawing/2014/main" id="{78F74035-7D3F-4245-913D-FAFA80103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216"/>
              <a:ext cx="9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SzTx/>
                <a:buNone/>
              </a:pPr>
              <a:r>
                <a:rPr lang="en-US" altLang="en-US" sz="1200"/>
                <a:t>processed event</a:t>
              </a:r>
            </a:p>
            <a:p>
              <a:pPr>
                <a:lnSpc>
                  <a:spcPts val="1800"/>
                </a:lnSpc>
                <a:spcBef>
                  <a:spcPct val="0"/>
                </a:spcBef>
                <a:buSzTx/>
                <a:buNone/>
              </a:pPr>
              <a:r>
                <a:rPr lang="en-US" altLang="en-US" sz="1200"/>
                <a:t>current event</a:t>
              </a:r>
            </a:p>
            <a:p>
              <a:pPr>
                <a:lnSpc>
                  <a:spcPts val="1800"/>
                </a:lnSpc>
                <a:spcBef>
                  <a:spcPct val="0"/>
                </a:spcBef>
                <a:buSzTx/>
                <a:buNone/>
              </a:pPr>
              <a:r>
                <a:rPr lang="en-US" altLang="en-US" sz="1200"/>
                <a:t>unprocessed event</a:t>
              </a:r>
            </a:p>
          </p:txBody>
        </p:sp>
        <p:sp>
          <p:nvSpPr>
            <p:cNvPr id="9241" name="Rectangle 26">
              <a:extLst>
                <a:ext uri="{FF2B5EF4-FFF2-40B4-BE49-F238E27FC236}">
                  <a16:creationId xmlns:a16="http://schemas.microsoft.com/office/drawing/2014/main" id="{086F0FDF-C305-7843-977F-62A6F0C09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2260"/>
              <a:ext cx="136" cy="88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242" name="Rectangle 27">
              <a:extLst>
                <a:ext uri="{FF2B5EF4-FFF2-40B4-BE49-F238E27FC236}">
                  <a16:creationId xmlns:a16="http://schemas.microsoft.com/office/drawing/2014/main" id="{89417BBA-521D-E54F-B3F3-5D6CB4114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2404"/>
              <a:ext cx="136" cy="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9243" name="Rectangle 28">
              <a:extLst>
                <a:ext uri="{FF2B5EF4-FFF2-40B4-BE49-F238E27FC236}">
                  <a16:creationId xmlns:a16="http://schemas.microsoft.com/office/drawing/2014/main" id="{185888DE-618A-254A-9F36-6BB46E17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2548"/>
              <a:ext cx="136" cy="88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238" name="Line 29">
            <a:extLst>
              <a:ext uri="{FF2B5EF4-FFF2-40B4-BE49-F238E27FC236}">
                <a16:creationId xmlns:a16="http://schemas.microsoft.com/office/drawing/2014/main" id="{0AB2B29E-2645-9147-95B8-FBF8B2364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5052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30">
            <a:extLst>
              <a:ext uri="{FF2B5EF4-FFF2-40B4-BE49-F238E27FC236}">
                <a16:creationId xmlns:a16="http://schemas.microsoft.com/office/drawing/2014/main" id="{AD724E7E-C077-5F4B-99F0-74477054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3352800"/>
            <a:ext cx="872033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schedules</a:t>
            </a:r>
          </a:p>
        </p:txBody>
      </p:sp>
    </p:spTree>
    <p:extLst>
      <p:ext uri="{BB962C8B-B14F-4D97-AF65-F5344CB8AC3E}">
        <p14:creationId xmlns:p14="http://schemas.microsoft.com/office/powerpoint/2010/main" val="395840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47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9372600" cy="1143000"/>
          </a:xfrm>
        </p:spPr>
        <p:txBody>
          <a:bodyPr/>
          <a:lstStyle/>
          <a:p>
            <a:r>
              <a:rPr lang="en-US" altLang="en-US" dirty="0"/>
              <a:t>Priority Queues, Trees and </a:t>
            </a:r>
            <a:r>
              <a:rPr lang="en-US" altLang="en-US" dirty="0" smtClean="0"/>
              <a:t>Heaps</a:t>
            </a:r>
            <a:br>
              <a:rPr lang="en-US" altLang="en-US" dirty="0" smtClean="0"/>
            </a:br>
            <a:r>
              <a:rPr lang="en-US" altLang="en-US" dirty="0" smtClean="0"/>
              <a:t>Part 3: Array Implementation for Heaps</a:t>
            </a:r>
            <a:endParaRPr lang="en-US" alt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981200" y="40386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For use in Fall 2020 CSE6010/CX4010 only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 for distribution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0907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Motivation; priority queue operations</a:t>
            </a:r>
          </a:p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Binary trees</a:t>
            </a:r>
          </a:p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Heaps and the “heap property”</a:t>
            </a:r>
          </a:p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Delete operation</a:t>
            </a:r>
          </a:p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Insert operation</a:t>
            </a:r>
          </a:p>
          <a:p>
            <a:r>
              <a:rPr lang="en-US" altLang="en-US" sz="3600" dirty="0"/>
              <a:t>Array implementation of heaps</a:t>
            </a:r>
          </a:p>
        </p:txBody>
      </p:sp>
    </p:spTree>
    <p:extLst>
      <p:ext uri="{BB962C8B-B14F-4D97-AF65-F5344CB8AC3E}">
        <p14:creationId xmlns:p14="http://schemas.microsoft.com/office/powerpoint/2010/main" val="33419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685800"/>
          </a:xfrm>
        </p:spPr>
        <p:txBody>
          <a:bodyPr/>
          <a:lstStyle/>
          <a:p>
            <a:r>
              <a:rPr lang="en-US" altLang="en-US"/>
              <a:t>Array Implementation of Trees</a:t>
            </a:r>
          </a:p>
        </p:txBody>
      </p:sp>
      <p:sp>
        <p:nvSpPr>
          <p:cNvPr id="50178" name="TextBox 32"/>
          <p:cNvSpPr txBox="1">
            <a:spLocks noChangeArrowheads="1"/>
          </p:cNvSpPr>
          <p:nvPr/>
        </p:nvSpPr>
        <p:spPr bwMode="auto">
          <a:xfrm>
            <a:off x="939800" y="673100"/>
            <a:ext cx="8737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Eliminate pointers</a:t>
            </a:r>
            <a:r>
              <a:rPr lang="en-US" altLang="en-US" sz="2800" dirty="0" smtClean="0">
                <a:solidFill>
                  <a:srgbClr val="FF0000"/>
                </a:solidFill>
              </a:rPr>
              <a:t>! Get direct access!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800" dirty="0"/>
              <a:t>Root is 0; number nodes sequentially from left to right, level by level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2286000" y="1905000"/>
            <a:ext cx="7162800" cy="3886200"/>
            <a:chOff x="76200" y="1905000"/>
            <a:chExt cx="7162800" cy="3886200"/>
          </a:xfrm>
        </p:grpSpPr>
        <p:sp>
          <p:nvSpPr>
            <p:cNvPr id="50211" name="Line 29"/>
            <p:cNvSpPr>
              <a:spLocks noChangeShapeType="1"/>
            </p:cNvSpPr>
            <p:nvPr/>
          </p:nvSpPr>
          <p:spPr bwMode="auto">
            <a:xfrm flipH="1">
              <a:off x="6324600" y="4267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2" name="Line 4"/>
            <p:cNvSpPr>
              <a:spLocks noChangeShapeType="1"/>
            </p:cNvSpPr>
            <p:nvPr/>
          </p:nvSpPr>
          <p:spPr bwMode="auto">
            <a:xfrm flipH="1">
              <a:off x="2133600" y="24384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3" name="Line 5"/>
            <p:cNvSpPr>
              <a:spLocks noChangeShapeType="1"/>
            </p:cNvSpPr>
            <p:nvPr/>
          </p:nvSpPr>
          <p:spPr bwMode="auto">
            <a:xfrm>
              <a:off x="3962400" y="2438400"/>
              <a:ext cx="1828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4" name="Line 6"/>
            <p:cNvSpPr>
              <a:spLocks noChangeShapeType="1"/>
            </p:cNvSpPr>
            <p:nvPr/>
          </p:nvSpPr>
          <p:spPr bwMode="auto">
            <a:xfrm flipH="1">
              <a:off x="1066800" y="3276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5" name="Line 7"/>
            <p:cNvSpPr>
              <a:spLocks noChangeShapeType="1"/>
            </p:cNvSpPr>
            <p:nvPr/>
          </p:nvSpPr>
          <p:spPr bwMode="auto">
            <a:xfrm>
              <a:off x="2057400" y="3276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Line 8"/>
            <p:cNvSpPr>
              <a:spLocks noChangeShapeType="1"/>
            </p:cNvSpPr>
            <p:nvPr/>
          </p:nvSpPr>
          <p:spPr bwMode="auto">
            <a:xfrm flipH="1">
              <a:off x="4876800" y="3276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7" name="Line 9"/>
            <p:cNvSpPr>
              <a:spLocks noChangeShapeType="1"/>
            </p:cNvSpPr>
            <p:nvPr/>
          </p:nvSpPr>
          <p:spPr bwMode="auto">
            <a:xfrm>
              <a:off x="5867400" y="3276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8" name="Line 10"/>
            <p:cNvSpPr>
              <a:spLocks noChangeShapeType="1"/>
            </p:cNvSpPr>
            <p:nvPr/>
          </p:nvSpPr>
          <p:spPr bwMode="auto">
            <a:xfrm flipH="1">
              <a:off x="457200" y="4267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9" name="Line 11"/>
            <p:cNvSpPr>
              <a:spLocks noChangeShapeType="1"/>
            </p:cNvSpPr>
            <p:nvPr/>
          </p:nvSpPr>
          <p:spPr bwMode="auto">
            <a:xfrm>
              <a:off x="990600" y="4267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0" name="Line 12"/>
            <p:cNvSpPr>
              <a:spLocks noChangeShapeType="1"/>
            </p:cNvSpPr>
            <p:nvPr/>
          </p:nvSpPr>
          <p:spPr bwMode="auto">
            <a:xfrm flipH="1">
              <a:off x="2514600" y="4267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1" name="Line 13"/>
            <p:cNvSpPr>
              <a:spLocks noChangeShapeType="1"/>
            </p:cNvSpPr>
            <p:nvPr/>
          </p:nvSpPr>
          <p:spPr bwMode="auto">
            <a:xfrm>
              <a:off x="3048000" y="4267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2" name="Line 14"/>
            <p:cNvSpPr>
              <a:spLocks noChangeShapeType="1"/>
            </p:cNvSpPr>
            <p:nvPr/>
          </p:nvSpPr>
          <p:spPr bwMode="auto">
            <a:xfrm flipH="1">
              <a:off x="4267200" y="4267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3" name="Line 15"/>
            <p:cNvSpPr>
              <a:spLocks noChangeShapeType="1"/>
            </p:cNvSpPr>
            <p:nvPr/>
          </p:nvSpPr>
          <p:spPr bwMode="auto">
            <a:xfrm>
              <a:off x="4800600" y="4267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4" name="Oval 16"/>
            <p:cNvSpPr>
              <a:spLocks noChangeArrowheads="1"/>
            </p:cNvSpPr>
            <p:nvPr/>
          </p:nvSpPr>
          <p:spPr bwMode="auto">
            <a:xfrm>
              <a:off x="3657600" y="2057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30</a:t>
              </a:r>
            </a:p>
          </p:txBody>
        </p:sp>
        <p:sp>
          <p:nvSpPr>
            <p:cNvPr id="50225" name="Oval 17"/>
            <p:cNvSpPr>
              <a:spLocks noChangeArrowheads="1"/>
            </p:cNvSpPr>
            <p:nvPr/>
          </p:nvSpPr>
          <p:spPr bwMode="auto">
            <a:xfrm>
              <a:off x="1752600" y="29718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50</a:t>
              </a:r>
            </a:p>
          </p:txBody>
        </p:sp>
        <p:sp>
          <p:nvSpPr>
            <p:cNvPr id="50226" name="Oval 18"/>
            <p:cNvSpPr>
              <a:spLocks noChangeArrowheads="1"/>
            </p:cNvSpPr>
            <p:nvPr/>
          </p:nvSpPr>
          <p:spPr bwMode="auto">
            <a:xfrm>
              <a:off x="5562600" y="29718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35</a:t>
              </a:r>
            </a:p>
          </p:txBody>
        </p:sp>
        <p:sp>
          <p:nvSpPr>
            <p:cNvPr id="50227" name="Oval 19"/>
            <p:cNvSpPr>
              <a:spLocks noChangeArrowheads="1"/>
            </p:cNvSpPr>
            <p:nvPr/>
          </p:nvSpPr>
          <p:spPr bwMode="auto">
            <a:xfrm>
              <a:off x="685800" y="3962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100</a:t>
              </a:r>
            </a:p>
          </p:txBody>
        </p:sp>
        <p:sp>
          <p:nvSpPr>
            <p:cNvPr id="50228" name="Oval 20"/>
            <p:cNvSpPr>
              <a:spLocks noChangeArrowheads="1"/>
            </p:cNvSpPr>
            <p:nvPr/>
          </p:nvSpPr>
          <p:spPr bwMode="auto">
            <a:xfrm>
              <a:off x="4495800" y="3962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80</a:t>
              </a:r>
            </a:p>
          </p:txBody>
        </p:sp>
        <p:sp>
          <p:nvSpPr>
            <p:cNvPr id="50229" name="Oval 21"/>
            <p:cNvSpPr>
              <a:spLocks noChangeArrowheads="1"/>
            </p:cNvSpPr>
            <p:nvPr/>
          </p:nvSpPr>
          <p:spPr bwMode="auto">
            <a:xfrm>
              <a:off x="2743200" y="3962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70</a:t>
              </a:r>
            </a:p>
          </p:txBody>
        </p:sp>
        <p:sp>
          <p:nvSpPr>
            <p:cNvPr id="50230" name="Oval 22"/>
            <p:cNvSpPr>
              <a:spLocks noChangeArrowheads="1"/>
            </p:cNvSpPr>
            <p:nvPr/>
          </p:nvSpPr>
          <p:spPr bwMode="auto">
            <a:xfrm>
              <a:off x="6553200" y="3962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40</a:t>
              </a:r>
            </a:p>
          </p:txBody>
        </p:sp>
        <p:sp>
          <p:nvSpPr>
            <p:cNvPr id="50231" name="Oval 23"/>
            <p:cNvSpPr>
              <a:spLocks noChangeArrowheads="1"/>
            </p:cNvSpPr>
            <p:nvPr/>
          </p:nvSpPr>
          <p:spPr bwMode="auto">
            <a:xfrm>
              <a:off x="152400" y="5105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110</a:t>
              </a:r>
            </a:p>
          </p:txBody>
        </p:sp>
        <p:sp>
          <p:nvSpPr>
            <p:cNvPr id="50232" name="Oval 24"/>
            <p:cNvSpPr>
              <a:spLocks noChangeArrowheads="1"/>
            </p:cNvSpPr>
            <p:nvPr/>
          </p:nvSpPr>
          <p:spPr bwMode="auto">
            <a:xfrm>
              <a:off x="1143000" y="5105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150</a:t>
              </a:r>
            </a:p>
          </p:txBody>
        </p:sp>
        <p:sp>
          <p:nvSpPr>
            <p:cNvPr id="50233" name="Oval 25"/>
            <p:cNvSpPr>
              <a:spLocks noChangeArrowheads="1"/>
            </p:cNvSpPr>
            <p:nvPr/>
          </p:nvSpPr>
          <p:spPr bwMode="auto">
            <a:xfrm>
              <a:off x="2209800" y="5105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100</a:t>
              </a:r>
            </a:p>
          </p:txBody>
        </p:sp>
        <p:sp>
          <p:nvSpPr>
            <p:cNvPr id="50234" name="Oval 26"/>
            <p:cNvSpPr>
              <a:spLocks noChangeArrowheads="1"/>
            </p:cNvSpPr>
            <p:nvPr/>
          </p:nvSpPr>
          <p:spPr bwMode="auto">
            <a:xfrm>
              <a:off x="3200400" y="5105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90</a:t>
              </a:r>
            </a:p>
          </p:txBody>
        </p:sp>
        <p:sp>
          <p:nvSpPr>
            <p:cNvPr id="50235" name="Oval 27"/>
            <p:cNvSpPr>
              <a:spLocks noChangeArrowheads="1"/>
            </p:cNvSpPr>
            <p:nvPr/>
          </p:nvSpPr>
          <p:spPr bwMode="auto">
            <a:xfrm>
              <a:off x="3962400" y="5105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200</a:t>
              </a:r>
            </a:p>
          </p:txBody>
        </p:sp>
        <p:sp>
          <p:nvSpPr>
            <p:cNvPr id="50236" name="Oval 28"/>
            <p:cNvSpPr>
              <a:spLocks noChangeArrowheads="1"/>
            </p:cNvSpPr>
            <p:nvPr/>
          </p:nvSpPr>
          <p:spPr bwMode="auto">
            <a:xfrm>
              <a:off x="4953000" y="5105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210</a:t>
              </a:r>
            </a:p>
          </p:txBody>
        </p:sp>
        <p:sp>
          <p:nvSpPr>
            <p:cNvPr id="50237" name="Oval 30"/>
            <p:cNvSpPr>
              <a:spLocks noChangeArrowheads="1"/>
            </p:cNvSpPr>
            <p:nvPr/>
          </p:nvSpPr>
          <p:spPr bwMode="auto">
            <a:xfrm>
              <a:off x="6019800" y="51054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60</a:t>
              </a:r>
            </a:p>
          </p:txBody>
        </p:sp>
        <p:sp>
          <p:nvSpPr>
            <p:cNvPr id="50238" name="TextBox 1"/>
            <p:cNvSpPr txBox="1">
              <a:spLocks noChangeArrowheads="1"/>
            </p:cNvSpPr>
            <p:nvPr/>
          </p:nvSpPr>
          <p:spPr bwMode="auto">
            <a:xfrm>
              <a:off x="3420756" y="19050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0</a:t>
              </a:r>
            </a:p>
          </p:txBody>
        </p:sp>
        <p:sp>
          <p:nvSpPr>
            <p:cNvPr id="50239" name="TextBox 33"/>
            <p:cNvSpPr txBox="1">
              <a:spLocks noChangeArrowheads="1"/>
            </p:cNvSpPr>
            <p:nvPr/>
          </p:nvSpPr>
          <p:spPr bwMode="auto">
            <a:xfrm>
              <a:off x="1515756" y="2754868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</a:t>
              </a:r>
            </a:p>
          </p:txBody>
        </p:sp>
        <p:sp>
          <p:nvSpPr>
            <p:cNvPr id="50240" name="TextBox 34"/>
            <p:cNvSpPr txBox="1">
              <a:spLocks noChangeArrowheads="1"/>
            </p:cNvSpPr>
            <p:nvPr/>
          </p:nvSpPr>
          <p:spPr bwMode="auto">
            <a:xfrm>
              <a:off x="5401956" y="2754868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2</a:t>
              </a:r>
            </a:p>
          </p:txBody>
        </p:sp>
        <p:sp>
          <p:nvSpPr>
            <p:cNvPr id="50241" name="TextBox 35"/>
            <p:cNvSpPr txBox="1">
              <a:spLocks noChangeArrowheads="1"/>
            </p:cNvSpPr>
            <p:nvPr/>
          </p:nvSpPr>
          <p:spPr bwMode="auto">
            <a:xfrm>
              <a:off x="525156" y="36576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3</a:t>
              </a:r>
            </a:p>
          </p:txBody>
        </p:sp>
        <p:sp>
          <p:nvSpPr>
            <p:cNvPr id="50242" name="TextBox 36"/>
            <p:cNvSpPr txBox="1">
              <a:spLocks noChangeArrowheads="1"/>
            </p:cNvSpPr>
            <p:nvPr/>
          </p:nvSpPr>
          <p:spPr bwMode="auto">
            <a:xfrm>
              <a:off x="2667000" y="36576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4</a:t>
              </a:r>
            </a:p>
          </p:txBody>
        </p:sp>
        <p:sp>
          <p:nvSpPr>
            <p:cNvPr id="50243" name="TextBox 37"/>
            <p:cNvSpPr txBox="1">
              <a:spLocks noChangeArrowheads="1"/>
            </p:cNvSpPr>
            <p:nvPr/>
          </p:nvSpPr>
          <p:spPr bwMode="auto">
            <a:xfrm>
              <a:off x="4419600" y="36576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5</a:t>
              </a:r>
            </a:p>
          </p:txBody>
        </p:sp>
        <p:sp>
          <p:nvSpPr>
            <p:cNvPr id="50244" name="TextBox 38"/>
            <p:cNvSpPr txBox="1">
              <a:spLocks noChangeArrowheads="1"/>
            </p:cNvSpPr>
            <p:nvPr/>
          </p:nvSpPr>
          <p:spPr bwMode="auto">
            <a:xfrm>
              <a:off x="6468756" y="36576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6</a:t>
              </a:r>
            </a:p>
          </p:txBody>
        </p:sp>
        <p:sp>
          <p:nvSpPr>
            <p:cNvPr id="50245" name="TextBox 39"/>
            <p:cNvSpPr txBox="1">
              <a:spLocks noChangeArrowheads="1"/>
            </p:cNvSpPr>
            <p:nvPr/>
          </p:nvSpPr>
          <p:spPr bwMode="auto">
            <a:xfrm>
              <a:off x="76200" y="48006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7</a:t>
              </a:r>
            </a:p>
          </p:txBody>
        </p:sp>
        <p:sp>
          <p:nvSpPr>
            <p:cNvPr id="50246" name="TextBox 40"/>
            <p:cNvSpPr txBox="1">
              <a:spLocks noChangeArrowheads="1"/>
            </p:cNvSpPr>
            <p:nvPr/>
          </p:nvSpPr>
          <p:spPr bwMode="auto">
            <a:xfrm>
              <a:off x="982356" y="48006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8</a:t>
              </a:r>
            </a:p>
          </p:txBody>
        </p:sp>
        <p:sp>
          <p:nvSpPr>
            <p:cNvPr id="50247" name="TextBox 41"/>
            <p:cNvSpPr txBox="1">
              <a:spLocks noChangeArrowheads="1"/>
            </p:cNvSpPr>
            <p:nvPr/>
          </p:nvSpPr>
          <p:spPr bwMode="auto">
            <a:xfrm>
              <a:off x="2209800" y="48006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9</a:t>
              </a:r>
            </a:p>
          </p:txBody>
        </p:sp>
        <p:sp>
          <p:nvSpPr>
            <p:cNvPr id="50248" name="TextBox 42"/>
            <p:cNvSpPr txBox="1">
              <a:spLocks noChangeArrowheads="1"/>
            </p:cNvSpPr>
            <p:nvPr/>
          </p:nvSpPr>
          <p:spPr bwMode="auto">
            <a:xfrm>
              <a:off x="2971800" y="48006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10</a:t>
              </a:r>
            </a:p>
          </p:txBody>
        </p:sp>
        <p:sp>
          <p:nvSpPr>
            <p:cNvPr id="50249" name="TextBox 43"/>
            <p:cNvSpPr txBox="1">
              <a:spLocks noChangeArrowheads="1"/>
            </p:cNvSpPr>
            <p:nvPr/>
          </p:nvSpPr>
          <p:spPr bwMode="auto">
            <a:xfrm>
              <a:off x="3886200" y="4800600"/>
              <a:ext cx="4242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11</a:t>
              </a:r>
            </a:p>
          </p:txBody>
        </p:sp>
        <p:sp>
          <p:nvSpPr>
            <p:cNvPr id="50250" name="TextBox 44"/>
            <p:cNvSpPr txBox="1">
              <a:spLocks noChangeArrowheads="1"/>
            </p:cNvSpPr>
            <p:nvPr/>
          </p:nvSpPr>
          <p:spPr bwMode="auto">
            <a:xfrm>
              <a:off x="4724400" y="48006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12</a:t>
              </a:r>
            </a:p>
          </p:txBody>
        </p:sp>
        <p:sp>
          <p:nvSpPr>
            <p:cNvPr id="50251" name="TextBox 45"/>
            <p:cNvSpPr txBox="1">
              <a:spLocks noChangeArrowheads="1"/>
            </p:cNvSpPr>
            <p:nvPr/>
          </p:nvSpPr>
          <p:spPr bwMode="auto">
            <a:xfrm>
              <a:off x="6019800" y="4800600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13</a:t>
              </a:r>
            </a:p>
          </p:txBody>
        </p:sp>
      </p:grp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10134600" y="1143000"/>
            <a:ext cx="1295400" cy="5333982"/>
            <a:chOff x="7391400" y="1143000"/>
            <a:chExt cx="1295400" cy="5334000"/>
          </a:xfrm>
        </p:grpSpPr>
        <p:sp>
          <p:nvSpPr>
            <p:cNvPr id="5" name="Rectangle 4"/>
            <p:cNvSpPr/>
            <p:nvPr/>
          </p:nvSpPr>
          <p:spPr>
            <a:xfrm>
              <a:off x="7975600" y="1143000"/>
              <a:ext cx="711200" cy="38100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91400" y="1143000"/>
              <a:ext cx="482600" cy="381001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975600" y="1524001"/>
              <a:ext cx="711200" cy="38100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91400" y="1524001"/>
              <a:ext cx="482600" cy="381001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975600" y="1905003"/>
              <a:ext cx="711200" cy="38100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35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91400" y="1905003"/>
              <a:ext cx="482600" cy="381001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600" y="2286004"/>
              <a:ext cx="711200" cy="38100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91400" y="2286004"/>
              <a:ext cx="482600" cy="381001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600" y="2667005"/>
              <a:ext cx="711200" cy="38100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391400" y="2667005"/>
              <a:ext cx="482600" cy="381001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75600" y="3048006"/>
              <a:ext cx="711200" cy="38100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391400" y="3048006"/>
              <a:ext cx="482600" cy="381001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975600" y="3429008"/>
              <a:ext cx="711200" cy="38100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391400" y="3429008"/>
              <a:ext cx="482600" cy="381001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75600" y="3810009"/>
              <a:ext cx="711200" cy="38100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391400" y="3810009"/>
              <a:ext cx="482600" cy="381001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975600" y="4191010"/>
              <a:ext cx="711200" cy="38100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391400" y="4191010"/>
              <a:ext cx="482600" cy="381001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975600" y="4572012"/>
              <a:ext cx="711200" cy="38100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391400" y="4572012"/>
              <a:ext cx="482600" cy="381001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975600" y="4953013"/>
              <a:ext cx="711200" cy="38100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90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391400" y="4953013"/>
              <a:ext cx="482600" cy="381001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975600" y="5334014"/>
              <a:ext cx="711200" cy="38100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200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391400" y="5334014"/>
              <a:ext cx="482600" cy="381001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975600" y="5715015"/>
              <a:ext cx="711200" cy="38100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210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391400" y="5715015"/>
              <a:ext cx="482600" cy="381001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975600" y="6096017"/>
              <a:ext cx="711200" cy="38100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91400" y="6096017"/>
              <a:ext cx="482600" cy="381001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sp>
        <p:nvSpPr>
          <p:cNvPr id="50182" name="TextBox 77"/>
          <p:cNvSpPr txBox="1">
            <a:spLocks noChangeArrowheads="1"/>
          </p:cNvSpPr>
          <p:nvPr/>
        </p:nvSpPr>
        <p:spPr bwMode="auto">
          <a:xfrm>
            <a:off x="863600" y="5867384"/>
            <a:ext cx="7543800" cy="95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 dirty="0"/>
              <a:t>Node number used as array index</a:t>
            </a:r>
          </a:p>
          <a:p>
            <a:pPr eaLnBrk="1" hangingPunct="1"/>
            <a:r>
              <a:rPr lang="en-US" altLang="en-US" sz="2800" b="1" dirty="0"/>
              <a:t>Left child of node </a:t>
            </a:r>
            <a:r>
              <a:rPr lang="en-US" altLang="en-US" sz="2800" b="1" dirty="0" err="1"/>
              <a:t>i</a:t>
            </a:r>
            <a:r>
              <a:rPr lang="en-US" altLang="en-US" sz="2800" b="1" dirty="0"/>
              <a:t> = 2i+1; right child = 2i+2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/>
              <a:t>Node Numbering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762000" y="4800600"/>
            <a:ext cx="5181600" cy="2057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/>
              <a:t>In C left shift is &lt;&lt;,  right shift is  &gt;&gt;</a:t>
            </a:r>
          </a:p>
          <a:p>
            <a:pPr>
              <a:defRPr/>
            </a:pPr>
            <a:r>
              <a:rPr lang="en-US" sz="2400" dirty="0"/>
              <a:t>Left child of </a:t>
            </a:r>
            <a:r>
              <a:rPr lang="en-US" sz="2400" dirty="0" err="1"/>
              <a:t>i</a:t>
            </a:r>
            <a:r>
              <a:rPr lang="en-US" sz="2400" dirty="0"/>
              <a:t>: 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&lt;&lt;1)+1</a:t>
            </a:r>
            <a:endParaRPr lang="en-US" sz="2400" dirty="0"/>
          </a:p>
          <a:p>
            <a:pPr>
              <a:defRPr/>
            </a:pPr>
            <a:r>
              <a:rPr lang="en-US" sz="2400" dirty="0">
                <a:cs typeface="Arial"/>
              </a:rPr>
              <a:t>Right child of </a:t>
            </a:r>
            <a:r>
              <a:rPr lang="en-US" sz="2400" dirty="0" err="1">
                <a:cs typeface="Arial"/>
              </a:rPr>
              <a:t>i</a:t>
            </a:r>
            <a:r>
              <a:rPr lang="en-US" sz="2400" dirty="0">
                <a:cs typeface="Arial"/>
              </a:rPr>
              <a:t>: 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&lt;&lt;1)+2</a:t>
            </a:r>
          </a:p>
          <a:p>
            <a:pPr>
              <a:defRPr/>
            </a:pPr>
            <a:r>
              <a:rPr lang="en-US" sz="2400" dirty="0">
                <a:cs typeface="Arial"/>
              </a:rPr>
              <a:t>Parent of j: </a:t>
            </a:r>
            <a:r>
              <a:rPr lang="en-US" sz="2400" dirty="0">
                <a:latin typeface="Courier"/>
                <a:cs typeface="Courier"/>
              </a:rPr>
              <a:t>(j-1)&gt;&gt;1</a:t>
            </a:r>
          </a:p>
        </p:txBody>
      </p:sp>
      <p:grpSp>
        <p:nvGrpSpPr>
          <p:cNvPr id="52227" name="Group 2"/>
          <p:cNvGrpSpPr>
            <a:grpSpLocks/>
          </p:cNvGrpSpPr>
          <p:nvPr/>
        </p:nvGrpSpPr>
        <p:grpSpPr bwMode="auto">
          <a:xfrm>
            <a:off x="1828800" y="1447800"/>
            <a:ext cx="3429000" cy="2895600"/>
            <a:chOff x="457200" y="1524000"/>
            <a:chExt cx="3429000" cy="2895600"/>
          </a:xfrm>
        </p:grpSpPr>
        <p:sp>
          <p:nvSpPr>
            <p:cNvPr id="52231" name="Line 4"/>
            <p:cNvSpPr>
              <a:spLocks noChangeShapeType="1"/>
            </p:cNvSpPr>
            <p:nvPr/>
          </p:nvSpPr>
          <p:spPr bwMode="auto">
            <a:xfrm flipH="1">
              <a:off x="2438400" y="15240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2" name="Line 6"/>
            <p:cNvSpPr>
              <a:spLocks noChangeShapeType="1"/>
            </p:cNvSpPr>
            <p:nvPr/>
          </p:nvSpPr>
          <p:spPr bwMode="auto">
            <a:xfrm flipH="1">
              <a:off x="13716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3" name="Line 7"/>
            <p:cNvSpPr>
              <a:spLocks noChangeShapeType="1"/>
            </p:cNvSpPr>
            <p:nvPr/>
          </p:nvSpPr>
          <p:spPr bwMode="auto">
            <a:xfrm>
              <a:off x="2362200" y="22860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 flipH="1">
              <a:off x="7620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>
              <a:off x="12954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6" name="Line 12"/>
            <p:cNvSpPr>
              <a:spLocks noChangeShapeType="1"/>
            </p:cNvSpPr>
            <p:nvPr/>
          </p:nvSpPr>
          <p:spPr bwMode="auto">
            <a:xfrm flipH="1">
              <a:off x="28194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>
              <a:off x="3352800" y="32766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8" name="Oval 17"/>
            <p:cNvSpPr>
              <a:spLocks noChangeArrowheads="1"/>
            </p:cNvSpPr>
            <p:nvPr/>
          </p:nvSpPr>
          <p:spPr bwMode="auto">
            <a:xfrm>
              <a:off x="2057400" y="1981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52239" name="Oval 19"/>
            <p:cNvSpPr>
              <a:spLocks noChangeArrowheads="1"/>
            </p:cNvSpPr>
            <p:nvPr/>
          </p:nvSpPr>
          <p:spPr bwMode="auto">
            <a:xfrm>
              <a:off x="990600" y="29718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52240" name="Oval 21"/>
            <p:cNvSpPr>
              <a:spLocks noChangeArrowheads="1"/>
            </p:cNvSpPr>
            <p:nvPr/>
          </p:nvSpPr>
          <p:spPr bwMode="auto">
            <a:xfrm>
              <a:off x="3048000" y="29718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52241" name="TextBox 1"/>
            <p:cNvSpPr txBox="1">
              <a:spLocks noChangeArrowheads="1"/>
            </p:cNvSpPr>
            <p:nvPr/>
          </p:nvSpPr>
          <p:spPr bwMode="auto">
            <a:xfrm>
              <a:off x="1663700" y="1796534"/>
              <a:ext cx="2416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/>
                <a:t>i</a:t>
              </a:r>
            </a:p>
          </p:txBody>
        </p:sp>
        <p:sp>
          <p:nvSpPr>
            <p:cNvPr id="52242" name="TextBox 33"/>
            <p:cNvSpPr txBox="1">
              <a:spLocks noChangeArrowheads="1"/>
            </p:cNvSpPr>
            <p:nvPr/>
          </p:nvSpPr>
          <p:spPr bwMode="auto">
            <a:xfrm>
              <a:off x="457200" y="2800290"/>
              <a:ext cx="6767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/>
                <a:t>2i+1</a:t>
              </a:r>
            </a:p>
          </p:txBody>
        </p:sp>
        <p:sp>
          <p:nvSpPr>
            <p:cNvPr id="52243" name="TextBox 34"/>
            <p:cNvSpPr txBox="1">
              <a:spLocks noChangeArrowheads="1"/>
            </p:cNvSpPr>
            <p:nvPr/>
          </p:nvSpPr>
          <p:spPr bwMode="auto">
            <a:xfrm>
              <a:off x="2438400" y="2800290"/>
              <a:ext cx="6767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/>
                <a:t>2i+2</a:t>
              </a:r>
            </a:p>
          </p:txBody>
        </p:sp>
      </p:grp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6324600" y="1143000"/>
            <a:ext cx="502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/>
              <a:t>Multiplication by 2: Shift binary representation left 1 bit</a:t>
            </a:r>
          </a:p>
          <a:p>
            <a:pPr eaLnBrk="1" hangingPunct="1"/>
            <a:r>
              <a:rPr lang="en-US" altLang="en-US" dirty="0"/>
              <a:t>(rightmost bit: 0)</a:t>
            </a:r>
          </a:p>
          <a:p>
            <a:pPr eaLnBrk="1" hangingPunct="1"/>
            <a:r>
              <a:rPr lang="en-US" altLang="en-US" dirty="0"/>
              <a:t>example: 00000011-&gt;00000110</a:t>
            </a:r>
          </a:p>
        </p:txBody>
      </p:sp>
      <p:sp>
        <p:nvSpPr>
          <p:cNvPr id="52229" name="TextBox 37"/>
          <p:cNvSpPr txBox="1">
            <a:spLocks noChangeArrowheads="1"/>
          </p:cNvSpPr>
          <p:nvPr/>
        </p:nvSpPr>
        <p:spPr bwMode="auto">
          <a:xfrm>
            <a:off x="6324600" y="2914650"/>
            <a:ext cx="4800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Division by 2: Shift binary representation right 1 bit</a:t>
            </a:r>
          </a:p>
          <a:p>
            <a:pPr eaLnBrk="1" hangingPunct="1"/>
            <a:r>
              <a:rPr lang="en-US" altLang="en-US"/>
              <a:t>(leftmost bit: copy most sig. bit)</a:t>
            </a:r>
          </a:p>
          <a:p>
            <a:pPr eaLnBrk="1" hangingPunct="1"/>
            <a:r>
              <a:rPr lang="en-US" altLang="en-US"/>
              <a:t>example: 00000011-&gt;00000001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467600" y="4495800"/>
            <a:ext cx="381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Aside: these operations also work for negative numbers using 2’s complement representation (most significant bit has negative weight)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419600" y="5995194"/>
            <a:ext cx="2857500" cy="8112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 smtClean="0"/>
              <a:t>2i+1: ((2i+1) -1)=2i</a:t>
            </a:r>
          </a:p>
          <a:p>
            <a:pPr marL="0" indent="0">
              <a:buNone/>
              <a:defRPr/>
            </a:pPr>
            <a:r>
              <a:rPr lang="en-US" sz="2400" dirty="0" smtClean="0"/>
              <a:t>2i+2: </a:t>
            </a:r>
            <a:r>
              <a:rPr lang="en-US" sz="2400" dirty="0"/>
              <a:t>((</a:t>
            </a:r>
            <a:r>
              <a:rPr lang="en-US" sz="2400" dirty="0" smtClean="0"/>
              <a:t>2i+2) </a:t>
            </a:r>
            <a:r>
              <a:rPr lang="en-US" sz="2400" dirty="0"/>
              <a:t>-1)=</a:t>
            </a:r>
            <a:r>
              <a:rPr lang="en-US" sz="2400" dirty="0" smtClean="0"/>
              <a:t>2i+1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  <a:defRPr/>
            </a:pPr>
            <a:endParaRPr lang="en-US" sz="2400" dirty="0">
              <a:latin typeface="Courier"/>
              <a:cs typeface="Couri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Pseudo-code: </a:t>
            </a:r>
            <a:r>
              <a:rPr lang="en-US" altLang="zh-TW" dirty="0"/>
              <a:t>Deletion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109728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Global variables: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heap[]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</a:t>
            </a:r>
            <a:r>
              <a:rPr lang="en-US" altLang="zh-TW" sz="1800" dirty="0" err="1">
                <a:latin typeface="Consolas" charset="0"/>
              </a:rPr>
              <a:t>elementNumber</a:t>
            </a:r>
            <a:r>
              <a:rPr lang="en-US" altLang="zh-TW" sz="1800" dirty="0">
                <a:latin typeface="Consolas" charset="0"/>
              </a:rPr>
              <a:t>		// number of elements in heap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/>
              <a:t>Code:</a:t>
            </a:r>
            <a:endParaRPr lang="en-US" altLang="zh-TW" sz="2400" dirty="0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function </a:t>
            </a:r>
            <a:r>
              <a:rPr lang="en-US" altLang="zh-TW" sz="1800" dirty="0" err="1">
                <a:latin typeface="Consolas" charset="0"/>
              </a:rPr>
              <a:t>heap_delete</a:t>
            </a:r>
            <a:r>
              <a:rPr lang="en-US" altLang="zh-TW" sz="1800" dirty="0">
                <a:latin typeface="Consolas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   heap[0] = heap[elementNumber-1]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   </a:t>
            </a:r>
            <a:r>
              <a:rPr lang="en-US" altLang="zh-TW" sz="1800" dirty="0" err="1">
                <a:latin typeface="Consolas" charset="0"/>
              </a:rPr>
              <a:t>elementNumber</a:t>
            </a:r>
            <a:r>
              <a:rPr lang="en-US" altLang="zh-TW" sz="1800" dirty="0">
                <a:latin typeface="Consolas" charset="0"/>
              </a:rPr>
              <a:t> = elementNumber-1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   </a:t>
            </a:r>
            <a:r>
              <a:rPr lang="en-US" altLang="zh-TW" sz="1800" dirty="0" err="1">
                <a:latin typeface="Consolas" charset="0"/>
              </a:rPr>
              <a:t>heapify_down</a:t>
            </a:r>
            <a:r>
              <a:rPr lang="en-US" altLang="zh-TW" sz="1800" dirty="0">
                <a:latin typeface="Consolas" charset="0"/>
              </a:rPr>
              <a:t>(0)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800" dirty="0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function </a:t>
            </a:r>
            <a:r>
              <a:rPr lang="en-US" altLang="zh-TW" sz="1800" dirty="0" err="1">
                <a:latin typeface="Consolas" charset="0"/>
              </a:rPr>
              <a:t>heapify_down</a:t>
            </a:r>
            <a:r>
              <a:rPr lang="en-US" altLang="zh-TW" sz="1800" dirty="0">
                <a:latin typeface="Consolas" charset="0"/>
              </a:rPr>
              <a:t>(</a:t>
            </a:r>
            <a:r>
              <a:rPr lang="en-US" altLang="zh-TW" sz="1800" dirty="0" err="1">
                <a:latin typeface="Consolas" charset="0"/>
              </a:rPr>
              <a:t>i</a:t>
            </a:r>
            <a:r>
              <a:rPr lang="en-US" altLang="zh-TW" sz="1800" dirty="0">
                <a:latin typeface="Consolas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   if heap[i]&lt;heap[2*i+1] and heap[i]&lt;</a:t>
            </a:r>
            <a:r>
              <a:rPr lang="en-US" altLang="zh-TW" sz="1800" dirty="0" smtClean="0">
                <a:latin typeface="Consolas" charset="0"/>
              </a:rPr>
              <a:t>heap[2*i+2] // check heap property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	</a:t>
            </a:r>
            <a:r>
              <a:rPr lang="en-US" altLang="zh-TW" sz="1800" dirty="0" smtClean="0">
                <a:latin typeface="Consolas" charset="0"/>
              </a:rPr>
              <a:t>		  </a:t>
            </a:r>
            <a:r>
              <a:rPr lang="en-US" altLang="zh-TW" sz="1800" dirty="0" smtClean="0">
                <a:latin typeface="Consolas" charset="0"/>
              </a:rPr>
              <a:t>return</a:t>
            </a:r>
            <a:endParaRPr lang="en-US" altLang="zh-TW" sz="1800" dirty="0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   if heap[2*i+1]&lt;heap[2*i+2</a:t>
            </a:r>
            <a:r>
              <a:rPr lang="en-US" altLang="zh-TW" sz="1800" dirty="0" smtClean="0">
                <a:latin typeface="Consolas" charset="0"/>
              </a:rPr>
              <a:t>]		// left node &lt; right</a:t>
            </a:r>
            <a:endParaRPr lang="en-US" altLang="zh-TW" sz="1800" dirty="0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      swap heap[</a:t>
            </a:r>
            <a:r>
              <a:rPr lang="en-US" altLang="zh-TW" sz="1800" dirty="0" err="1">
                <a:latin typeface="Consolas" charset="0"/>
              </a:rPr>
              <a:t>i</a:t>
            </a:r>
            <a:r>
              <a:rPr lang="en-US" altLang="zh-TW" sz="1800" dirty="0">
                <a:latin typeface="Consolas" charset="0"/>
              </a:rPr>
              <a:t>] and heap[2*i+1]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      </a:t>
            </a:r>
            <a:r>
              <a:rPr lang="en-US" altLang="zh-TW" sz="1800" dirty="0" err="1">
                <a:latin typeface="Consolas" charset="0"/>
              </a:rPr>
              <a:t>heapify_down</a:t>
            </a:r>
            <a:r>
              <a:rPr lang="en-US" altLang="zh-TW" sz="1800" dirty="0">
                <a:latin typeface="Consolas" charset="0"/>
              </a:rPr>
              <a:t>(2*i+1)			// note: recursive function call!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   </a:t>
            </a:r>
            <a:r>
              <a:rPr lang="en-US" altLang="zh-TW" sz="1800" dirty="0" smtClean="0">
                <a:latin typeface="Consolas" charset="0"/>
              </a:rPr>
              <a:t>else								// right node &gt;= left</a:t>
            </a:r>
            <a:endParaRPr lang="en-US" altLang="zh-TW" sz="1800" dirty="0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      swap heap[</a:t>
            </a:r>
            <a:r>
              <a:rPr lang="en-US" altLang="zh-TW" sz="1800" dirty="0" err="1">
                <a:latin typeface="Consolas" charset="0"/>
              </a:rPr>
              <a:t>i</a:t>
            </a:r>
            <a:r>
              <a:rPr lang="en-US" altLang="zh-TW" sz="1800" dirty="0">
                <a:latin typeface="Consolas" charset="0"/>
              </a:rPr>
              <a:t>] and heap[2*i+2]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      </a:t>
            </a:r>
            <a:r>
              <a:rPr lang="en-US" altLang="zh-TW" sz="1800" dirty="0" err="1">
                <a:latin typeface="Consolas" charset="0"/>
              </a:rPr>
              <a:t>heapify_down</a:t>
            </a:r>
            <a:r>
              <a:rPr lang="en-US" altLang="zh-TW" sz="1800" dirty="0">
                <a:latin typeface="Consolas" charset="0"/>
              </a:rPr>
              <a:t>(2*i+2)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34841" y="3392300"/>
            <a:ext cx="5097870" cy="101566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What if node </a:t>
            </a:r>
            <a:r>
              <a:rPr lang="en-US" altLang="zh-TW" sz="2000" i="1" dirty="0" err="1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has no child?</a:t>
            </a:r>
          </a:p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What if node </a:t>
            </a:r>
            <a:r>
              <a:rPr lang="en-US" altLang="zh-TW" sz="2000" i="1" dirty="0" err="1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has only one child?</a:t>
            </a:r>
          </a:p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Need to modify code to handle 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these cases</a:t>
            </a:r>
            <a:endParaRPr lang="en-US" altLang="zh-TW" sz="2000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239000" y="990600"/>
            <a:ext cx="4953000" cy="2246769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Side note on pseudo-code: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Basically a way to specify an algorithm without focusing on specific syntax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Written for humans, not a compiler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Goal is to be easy to read/understand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There </a:t>
            </a:r>
            <a:r>
              <a:rPr lang="en-US" altLang="zh-TW" sz="2000" dirty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is no one “right way”! </a:t>
            </a:r>
          </a:p>
          <a:p>
            <a:pPr>
              <a:defRPr/>
            </a:pPr>
            <a:endParaRPr lang="en-US" altLang="zh-TW" sz="2000" dirty="0">
              <a:solidFill>
                <a:schemeClr val="tx2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48" name="Group 18"/>
          <p:cNvGrpSpPr>
            <a:grpSpLocks/>
          </p:cNvGrpSpPr>
          <p:nvPr/>
        </p:nvGrpSpPr>
        <p:grpSpPr bwMode="auto">
          <a:xfrm>
            <a:off x="9475381" y="4150869"/>
            <a:ext cx="2590800" cy="2229293"/>
            <a:chOff x="2362200" y="3733800"/>
            <a:chExt cx="3276806" cy="2819400"/>
          </a:xfrm>
        </p:grpSpPr>
        <p:sp>
          <p:nvSpPr>
            <p:cNvPr id="49" name="Line 22"/>
            <p:cNvSpPr>
              <a:spLocks noChangeShapeType="1"/>
            </p:cNvSpPr>
            <p:nvPr/>
          </p:nvSpPr>
          <p:spPr bwMode="auto">
            <a:xfrm flipH="1">
              <a:off x="3276600" y="4038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>
              <a:off x="4267200" y="4038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2667000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>
              <a:off x="3200636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 flipH="1">
              <a:off x="4724400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3962501" y="37338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2895634" y="4724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4953163" y="4724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Oval 15"/>
            <p:cNvSpPr>
              <a:spLocks noChangeArrowheads="1"/>
            </p:cNvSpPr>
            <p:nvPr/>
          </p:nvSpPr>
          <p:spPr bwMode="auto">
            <a:xfrm>
              <a:off x="2362200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rPr>
                <a:t>leaf</a:t>
              </a:r>
            </a:p>
          </p:txBody>
        </p:sp>
        <p:sp>
          <p:nvSpPr>
            <p:cNvPr id="58" name="Oval 16"/>
            <p:cNvSpPr>
              <a:spLocks noChangeArrowheads="1"/>
            </p:cNvSpPr>
            <p:nvPr/>
          </p:nvSpPr>
          <p:spPr bwMode="auto">
            <a:xfrm>
              <a:off x="3353227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rPr>
                <a:t>leaf</a:t>
              </a:r>
            </a:p>
          </p:txBody>
        </p:sp>
        <p:sp>
          <p:nvSpPr>
            <p:cNvPr id="59" name="Oval 17"/>
            <p:cNvSpPr>
              <a:spLocks noChangeArrowheads="1"/>
            </p:cNvSpPr>
            <p:nvPr/>
          </p:nvSpPr>
          <p:spPr bwMode="auto">
            <a:xfrm>
              <a:off x="4419729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rPr>
                <a:t>leaf</a:t>
              </a:r>
            </a:p>
          </p:txBody>
        </p:sp>
        <p:sp>
          <p:nvSpPr>
            <p:cNvPr id="60" name="TextBox 14"/>
            <p:cNvSpPr txBox="1">
              <a:spLocks noChangeArrowheads="1"/>
            </p:cNvSpPr>
            <p:nvPr/>
          </p:nvSpPr>
          <p:spPr bwMode="auto">
            <a:xfrm>
              <a:off x="3975988" y="3853934"/>
              <a:ext cx="5824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root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Pseudo-code: </a:t>
            </a:r>
            <a:r>
              <a:rPr lang="en-US" altLang="zh-TW" dirty="0"/>
              <a:t>Insertion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/>
              <a:t>Global variables: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heap[]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</a:t>
            </a:r>
            <a:r>
              <a:rPr lang="en-US" altLang="zh-TW" sz="1800" dirty="0" err="1" smtClean="0">
                <a:latin typeface="Consolas" charset="0"/>
              </a:rPr>
              <a:t>elementNumber</a:t>
            </a:r>
            <a:r>
              <a:rPr lang="en-US" altLang="zh-TW" sz="1800" dirty="0" smtClean="0">
                <a:latin typeface="Consolas" charset="0"/>
              </a:rPr>
              <a:t>  // heap indexed from 1 to elementNumber-1</a:t>
            </a:r>
            <a:endParaRPr lang="en-US" altLang="zh-TW" sz="18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8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/>
              <a:t>Code: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</a:t>
            </a:r>
            <a:r>
              <a:rPr lang="en-US" altLang="zh-TW" sz="1800" dirty="0" err="1">
                <a:latin typeface="Consolas" charset="0"/>
              </a:rPr>
              <a:t>heap_insert</a:t>
            </a:r>
            <a:r>
              <a:rPr lang="en-US" altLang="zh-TW" sz="1800" dirty="0">
                <a:latin typeface="Consolas" charset="0"/>
              </a:rPr>
              <a:t>(</a:t>
            </a:r>
            <a:r>
              <a:rPr lang="en-US" altLang="zh-TW" sz="1800" dirty="0" err="1">
                <a:latin typeface="Consolas" charset="0"/>
              </a:rPr>
              <a:t>the_new_value</a:t>
            </a:r>
            <a:r>
              <a:rPr lang="en-US" altLang="zh-TW" sz="1800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   heap[</a:t>
            </a:r>
            <a:r>
              <a:rPr lang="en-US" altLang="zh-TW" sz="1800" dirty="0" err="1">
                <a:latin typeface="Consolas" charset="0"/>
              </a:rPr>
              <a:t>elementNumber</a:t>
            </a:r>
            <a:r>
              <a:rPr lang="en-US" altLang="zh-TW" sz="1800" dirty="0">
                <a:latin typeface="Consolas" charset="0"/>
              </a:rPr>
              <a:t>] = </a:t>
            </a:r>
            <a:r>
              <a:rPr lang="en-US" altLang="zh-TW" sz="1800" dirty="0" err="1">
                <a:latin typeface="Consolas" charset="0"/>
              </a:rPr>
              <a:t>the_new_value</a:t>
            </a:r>
            <a:r>
              <a:rPr lang="en-US" altLang="zh-TW" sz="1800" dirty="0">
                <a:latin typeface="Consolas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   </a:t>
            </a:r>
            <a:r>
              <a:rPr lang="en-US" altLang="zh-TW" sz="1800" dirty="0" err="1">
                <a:latin typeface="Consolas" charset="0"/>
              </a:rPr>
              <a:t>heapify_up</a:t>
            </a:r>
            <a:r>
              <a:rPr lang="en-US" altLang="zh-TW" sz="1800" dirty="0">
                <a:latin typeface="Consolas" charset="0"/>
              </a:rPr>
              <a:t>(</a:t>
            </a:r>
            <a:r>
              <a:rPr lang="en-US" altLang="zh-TW" sz="1800" dirty="0" err="1">
                <a:latin typeface="Consolas" charset="0"/>
              </a:rPr>
              <a:t>elementNumber</a:t>
            </a:r>
            <a:r>
              <a:rPr lang="en-US" altLang="zh-TW" sz="1800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   </a:t>
            </a:r>
            <a:r>
              <a:rPr lang="en-US" altLang="zh-TW" sz="1800" dirty="0" err="1">
                <a:latin typeface="Consolas" charset="0"/>
              </a:rPr>
              <a:t>elementNumber</a:t>
            </a:r>
            <a:r>
              <a:rPr lang="en-US" altLang="zh-TW" sz="1800" dirty="0">
                <a:latin typeface="Consolas" charset="0"/>
              </a:rPr>
              <a:t> = elementNumber+1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8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function </a:t>
            </a:r>
            <a:r>
              <a:rPr lang="en-US" altLang="zh-TW" sz="1800" dirty="0" err="1">
                <a:latin typeface="Consolas" charset="0"/>
              </a:rPr>
              <a:t>heapify_up</a:t>
            </a:r>
            <a:r>
              <a:rPr lang="en-US" altLang="zh-TW" sz="1800" dirty="0">
                <a:latin typeface="Consolas" charset="0"/>
              </a:rPr>
              <a:t>(i)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   if i==0, </a:t>
            </a:r>
            <a:r>
              <a:rPr lang="en-US" altLang="zh-TW" sz="1800" dirty="0" smtClean="0">
                <a:latin typeface="Consolas" charset="0"/>
              </a:rPr>
              <a:t>return				// this is the root</a:t>
            </a:r>
            <a:endParaRPr lang="en-US" altLang="zh-TW" sz="18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   if heap[i]&lt;heap[(i-1)/2</a:t>
            </a:r>
            <a:r>
              <a:rPr lang="en-US" altLang="zh-TW" sz="1800" dirty="0" smtClean="0">
                <a:latin typeface="Consolas" charset="0"/>
              </a:rPr>
              <a:t>]	// if this node &lt; its parent</a:t>
            </a:r>
            <a:endParaRPr lang="en-US" altLang="zh-TW" sz="18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      swap heap[i] and heap[(i-1)/2]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>
                <a:latin typeface="Consolas" charset="0"/>
              </a:rPr>
              <a:t>         </a:t>
            </a:r>
            <a:r>
              <a:rPr lang="en-US" altLang="zh-TW" sz="1800" dirty="0" err="1">
                <a:latin typeface="Consolas" charset="0"/>
              </a:rPr>
              <a:t>heapify_up</a:t>
            </a:r>
            <a:r>
              <a:rPr lang="en-US" altLang="zh-TW" sz="1800" dirty="0">
                <a:latin typeface="Consolas" charset="0"/>
              </a:rPr>
              <a:t>((i-1)/2)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800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9475381" y="4150869"/>
            <a:ext cx="2590800" cy="2229293"/>
            <a:chOff x="2362200" y="3733800"/>
            <a:chExt cx="3276806" cy="281940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3276600" y="4038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3"/>
            <p:cNvSpPr>
              <a:spLocks noChangeShapeType="1"/>
            </p:cNvSpPr>
            <p:nvPr/>
          </p:nvSpPr>
          <p:spPr bwMode="auto">
            <a:xfrm>
              <a:off x="4267200" y="4038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28"/>
            <p:cNvSpPr>
              <a:spLocks noChangeShapeType="1"/>
            </p:cNvSpPr>
            <p:nvPr/>
          </p:nvSpPr>
          <p:spPr bwMode="auto">
            <a:xfrm flipH="1">
              <a:off x="2667000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3200636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 flipH="1">
              <a:off x="4724400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962501" y="37338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895634" y="4724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953163" y="4724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2362200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rPr>
                <a:t>leaf</a:t>
              </a: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3353227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rPr>
                <a:t>leaf</a:t>
              </a: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4419729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rPr>
                <a:t>leaf</a:t>
              </a:r>
            </a:p>
          </p:txBody>
        </p:sp>
        <p:sp>
          <p:nvSpPr>
            <p:cNvPr id="16" name="TextBox 14"/>
            <p:cNvSpPr txBox="1">
              <a:spLocks noChangeArrowheads="1"/>
            </p:cNvSpPr>
            <p:nvPr/>
          </p:nvSpPr>
          <p:spPr bwMode="auto">
            <a:xfrm>
              <a:off x="3975988" y="3853934"/>
              <a:ext cx="5824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root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85800"/>
          </a:xfrm>
        </p:spPr>
        <p:txBody>
          <a:bodyPr/>
          <a:lstStyle/>
          <a:p>
            <a:r>
              <a:rPr lang="en-US" altLang="zh-TW" dirty="0"/>
              <a:t>Recursive Functions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819400"/>
            <a:ext cx="72390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/>
              <a:t>Global variables: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>
                <a:latin typeface="Consolas" charset="0"/>
              </a:rPr>
              <a:t>   heap[]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>
                <a:latin typeface="Consolas" charset="0"/>
              </a:rPr>
              <a:t>   </a:t>
            </a:r>
            <a:r>
              <a:rPr lang="en-US" altLang="zh-TW" sz="1600" dirty="0" err="1">
                <a:latin typeface="Consolas" charset="0"/>
              </a:rPr>
              <a:t>elementNumber</a:t>
            </a:r>
            <a:endParaRPr lang="en-US" altLang="zh-TW" sz="16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/>
              <a:t>Code: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>
                <a:latin typeface="Consolas" charset="0"/>
              </a:rPr>
              <a:t>   </a:t>
            </a:r>
            <a:r>
              <a:rPr lang="en-US" altLang="zh-TW" sz="1600" dirty="0" err="1">
                <a:latin typeface="Consolas" charset="0"/>
              </a:rPr>
              <a:t>heap_insert</a:t>
            </a:r>
            <a:r>
              <a:rPr lang="en-US" altLang="zh-TW" sz="1600" dirty="0">
                <a:latin typeface="Consolas" charset="0"/>
              </a:rPr>
              <a:t>(</a:t>
            </a:r>
            <a:r>
              <a:rPr lang="en-US" altLang="zh-TW" sz="1600" dirty="0" err="1">
                <a:latin typeface="Consolas" charset="0"/>
              </a:rPr>
              <a:t>the_new_value</a:t>
            </a:r>
            <a:r>
              <a:rPr lang="en-US" altLang="zh-TW" sz="1600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>
                <a:latin typeface="Consolas" charset="0"/>
              </a:rPr>
              <a:t>      heap[</a:t>
            </a:r>
            <a:r>
              <a:rPr lang="en-US" altLang="zh-TW" sz="1600" dirty="0" err="1">
                <a:latin typeface="Consolas" charset="0"/>
              </a:rPr>
              <a:t>elementNumber</a:t>
            </a:r>
            <a:r>
              <a:rPr lang="en-US" altLang="zh-TW" sz="1600" dirty="0">
                <a:latin typeface="Consolas" charset="0"/>
              </a:rPr>
              <a:t>] = </a:t>
            </a:r>
            <a:r>
              <a:rPr lang="en-US" altLang="zh-TW" sz="1600" dirty="0" err="1">
                <a:latin typeface="Consolas" charset="0"/>
              </a:rPr>
              <a:t>the_new_value</a:t>
            </a:r>
            <a:r>
              <a:rPr lang="en-US" altLang="zh-TW" sz="1600" dirty="0">
                <a:latin typeface="Consolas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>
                <a:latin typeface="Consolas" charset="0"/>
              </a:rPr>
              <a:t>      </a:t>
            </a:r>
            <a:r>
              <a:rPr lang="en-US" altLang="zh-TW" sz="1600" dirty="0" err="1">
                <a:latin typeface="Consolas" charset="0"/>
              </a:rPr>
              <a:t>heapify_up</a:t>
            </a:r>
            <a:r>
              <a:rPr lang="en-US" altLang="zh-TW" sz="1600" dirty="0">
                <a:latin typeface="Consolas" charset="0"/>
              </a:rPr>
              <a:t>(</a:t>
            </a:r>
            <a:r>
              <a:rPr lang="en-US" altLang="zh-TW" sz="1600" dirty="0" err="1">
                <a:latin typeface="Consolas" charset="0"/>
              </a:rPr>
              <a:t>elementNumber</a:t>
            </a:r>
            <a:r>
              <a:rPr lang="en-US" altLang="zh-TW" sz="1600" dirty="0">
                <a:latin typeface="Consolas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>
                <a:latin typeface="Consolas" charset="0"/>
              </a:rPr>
              <a:t>      </a:t>
            </a:r>
            <a:r>
              <a:rPr lang="en-US" altLang="zh-TW" sz="1600" dirty="0" err="1">
                <a:latin typeface="Consolas" charset="0"/>
              </a:rPr>
              <a:t>elementNumber</a:t>
            </a:r>
            <a:r>
              <a:rPr lang="en-US" altLang="zh-TW" sz="1600" dirty="0">
                <a:latin typeface="Consolas" charset="0"/>
              </a:rPr>
              <a:t> = elementNumber+1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6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>
                <a:latin typeface="Consolas" charset="0"/>
              </a:rPr>
              <a:t>   function </a:t>
            </a:r>
            <a:r>
              <a:rPr lang="en-US" altLang="zh-TW" sz="1600" dirty="0" err="1">
                <a:latin typeface="Consolas" charset="0"/>
              </a:rPr>
              <a:t>heapify_up</a:t>
            </a:r>
            <a:r>
              <a:rPr lang="en-US" altLang="zh-TW" sz="1600" dirty="0">
                <a:latin typeface="Consolas" charset="0"/>
              </a:rPr>
              <a:t>(</a:t>
            </a:r>
            <a:r>
              <a:rPr lang="en-US" altLang="zh-TW" sz="1600" dirty="0" err="1">
                <a:latin typeface="Consolas" charset="0"/>
              </a:rPr>
              <a:t>i</a:t>
            </a:r>
            <a:r>
              <a:rPr lang="en-US" altLang="zh-TW" sz="1600" dirty="0">
                <a:latin typeface="Consolas" charset="0"/>
              </a:rPr>
              <a:t>)    // parameter is heap rooted at </a:t>
            </a:r>
            <a:r>
              <a:rPr lang="en-US" altLang="zh-TW" sz="1600" dirty="0" err="1">
                <a:latin typeface="Consolas" charset="0"/>
              </a:rPr>
              <a:t>i</a:t>
            </a:r>
            <a:endParaRPr lang="en-US" altLang="zh-TW" sz="16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>
                <a:latin typeface="Consolas" charset="0"/>
              </a:rPr>
              <a:t>      if </a:t>
            </a:r>
            <a:r>
              <a:rPr lang="en-US" altLang="zh-TW" sz="1600" dirty="0" err="1">
                <a:latin typeface="Consolas" charset="0"/>
              </a:rPr>
              <a:t>i</a:t>
            </a:r>
            <a:r>
              <a:rPr lang="en-US" altLang="zh-TW" sz="1600" dirty="0">
                <a:latin typeface="Consolas" charset="0"/>
              </a:rPr>
              <a:t>==0, return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>
                <a:latin typeface="Consolas" charset="0"/>
              </a:rPr>
              <a:t>      if heap[</a:t>
            </a:r>
            <a:r>
              <a:rPr lang="en-US" altLang="zh-TW" sz="1600" dirty="0" err="1">
                <a:latin typeface="Consolas" charset="0"/>
              </a:rPr>
              <a:t>i</a:t>
            </a:r>
            <a:r>
              <a:rPr lang="en-US" altLang="zh-TW" sz="1600" dirty="0">
                <a:latin typeface="Consolas" charset="0"/>
              </a:rPr>
              <a:t>]&lt;heap[(i-1)/2]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>
                <a:latin typeface="Consolas" charset="0"/>
              </a:rPr>
              <a:t>         swap heap[</a:t>
            </a:r>
            <a:r>
              <a:rPr lang="en-US" altLang="zh-TW" sz="1600" dirty="0" err="1">
                <a:latin typeface="Consolas" charset="0"/>
              </a:rPr>
              <a:t>i</a:t>
            </a:r>
            <a:r>
              <a:rPr lang="en-US" altLang="zh-TW" sz="1600" dirty="0">
                <a:latin typeface="Consolas" charset="0"/>
              </a:rPr>
              <a:t>] and heap[(i-1)/2]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600" dirty="0">
                <a:latin typeface="Consolas" charset="0"/>
              </a:rPr>
              <a:t>         </a:t>
            </a:r>
            <a:r>
              <a:rPr lang="en-US" altLang="zh-TW" sz="1600" dirty="0" err="1">
                <a:latin typeface="Consolas" charset="0"/>
              </a:rPr>
              <a:t>heapify_up</a:t>
            </a:r>
            <a:r>
              <a:rPr lang="en-US" altLang="zh-TW" sz="1600" dirty="0">
                <a:latin typeface="Consolas" charset="0"/>
              </a:rPr>
              <a:t>((i-1)/2)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609600"/>
            <a:ext cx="10972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A function that calls itself is called a recursive function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/>
              <a:t>Arises from the recursive nature of the problem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/>
              <a:t>Here: parent of a heap node forms a heap with the parent as its root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All recursive functions have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/>
              <a:t>A place where the function calls itself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/>
              <a:t>Termination condition (no additional recursive calls for this invocation of the function)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19415" y="5334000"/>
            <a:ext cx="5064343" cy="1090642"/>
            <a:chOff x="2195414" y="5410200"/>
            <a:chExt cx="5064343" cy="1090642"/>
          </a:xfrm>
        </p:grpSpPr>
        <p:sp>
          <p:nvSpPr>
            <p:cNvPr id="4" name="Freeform 3"/>
            <p:cNvSpPr/>
            <p:nvPr/>
          </p:nvSpPr>
          <p:spPr>
            <a:xfrm>
              <a:off x="2195414" y="6164253"/>
              <a:ext cx="2367704" cy="336589"/>
            </a:xfrm>
            <a:custGeom>
              <a:avLst/>
              <a:gdLst>
                <a:gd name="connsiteX0" fmla="*/ 361 w 2367704"/>
                <a:gd name="connsiteY0" fmla="*/ 157075 h 336589"/>
                <a:gd name="connsiteX1" fmla="*/ 22801 w 2367704"/>
                <a:gd name="connsiteY1" fmla="*/ 134635 h 336589"/>
                <a:gd name="connsiteX2" fmla="*/ 62069 w 2367704"/>
                <a:gd name="connsiteY2" fmla="*/ 95367 h 336589"/>
                <a:gd name="connsiteX3" fmla="*/ 84509 w 2367704"/>
                <a:gd name="connsiteY3" fmla="*/ 61708 h 336589"/>
                <a:gd name="connsiteX4" fmla="*/ 101338 w 2367704"/>
                <a:gd name="connsiteY4" fmla="*/ 50488 h 336589"/>
                <a:gd name="connsiteX5" fmla="*/ 118168 w 2367704"/>
                <a:gd name="connsiteY5" fmla="*/ 44878 h 336589"/>
                <a:gd name="connsiteX6" fmla="*/ 235974 w 2367704"/>
                <a:gd name="connsiteY6" fmla="*/ 33659 h 336589"/>
                <a:gd name="connsiteX7" fmla="*/ 269633 w 2367704"/>
                <a:gd name="connsiteY7" fmla="*/ 28049 h 336589"/>
                <a:gd name="connsiteX8" fmla="*/ 331341 w 2367704"/>
                <a:gd name="connsiteY8" fmla="*/ 22439 h 336589"/>
                <a:gd name="connsiteX9" fmla="*/ 376219 w 2367704"/>
                <a:gd name="connsiteY9" fmla="*/ 16829 h 336589"/>
                <a:gd name="connsiteX10" fmla="*/ 522074 w 2367704"/>
                <a:gd name="connsiteY10" fmla="*/ 22439 h 336589"/>
                <a:gd name="connsiteX11" fmla="*/ 802565 w 2367704"/>
                <a:gd name="connsiteY11" fmla="*/ 16829 h 336589"/>
                <a:gd name="connsiteX12" fmla="*/ 1172813 w 2367704"/>
                <a:gd name="connsiteY12" fmla="*/ 5610 h 336589"/>
                <a:gd name="connsiteX13" fmla="*/ 1318668 w 2367704"/>
                <a:gd name="connsiteY13" fmla="*/ 11219 h 336589"/>
                <a:gd name="connsiteX14" fmla="*/ 1470133 w 2367704"/>
                <a:gd name="connsiteY14" fmla="*/ 5610 h 336589"/>
                <a:gd name="connsiteX15" fmla="*/ 1789893 w 2367704"/>
                <a:gd name="connsiteY15" fmla="*/ 0 h 336589"/>
                <a:gd name="connsiteX16" fmla="*/ 1879650 w 2367704"/>
                <a:gd name="connsiteY16" fmla="*/ 5610 h 336589"/>
                <a:gd name="connsiteX17" fmla="*/ 2019895 w 2367704"/>
                <a:gd name="connsiteY17" fmla="*/ 16829 h 336589"/>
                <a:gd name="connsiteX18" fmla="*/ 2115262 w 2367704"/>
                <a:gd name="connsiteY18" fmla="*/ 22439 h 336589"/>
                <a:gd name="connsiteX19" fmla="*/ 2160141 w 2367704"/>
                <a:gd name="connsiteY19" fmla="*/ 28049 h 336589"/>
                <a:gd name="connsiteX20" fmla="*/ 2311606 w 2367704"/>
                <a:gd name="connsiteY20" fmla="*/ 39268 h 336589"/>
                <a:gd name="connsiteX21" fmla="*/ 2328435 w 2367704"/>
                <a:gd name="connsiteY21" fmla="*/ 44878 h 336589"/>
                <a:gd name="connsiteX22" fmla="*/ 2339655 w 2367704"/>
                <a:gd name="connsiteY22" fmla="*/ 61708 h 336589"/>
                <a:gd name="connsiteX23" fmla="*/ 2356484 w 2367704"/>
                <a:gd name="connsiteY23" fmla="*/ 84147 h 336589"/>
                <a:gd name="connsiteX24" fmla="*/ 2367704 w 2367704"/>
                <a:gd name="connsiteY24" fmla="*/ 129026 h 336589"/>
                <a:gd name="connsiteX25" fmla="*/ 2356484 w 2367704"/>
                <a:gd name="connsiteY25" fmla="*/ 207563 h 336589"/>
                <a:gd name="connsiteX26" fmla="*/ 2334045 w 2367704"/>
                <a:gd name="connsiteY26" fmla="*/ 241222 h 336589"/>
                <a:gd name="connsiteX27" fmla="*/ 2322825 w 2367704"/>
                <a:gd name="connsiteY27" fmla="*/ 258051 h 336589"/>
                <a:gd name="connsiteX28" fmla="*/ 2289166 w 2367704"/>
                <a:gd name="connsiteY28" fmla="*/ 291710 h 336589"/>
                <a:gd name="connsiteX29" fmla="*/ 2277947 w 2367704"/>
                <a:gd name="connsiteY29" fmla="*/ 308540 h 336589"/>
                <a:gd name="connsiteX30" fmla="*/ 2244288 w 2367704"/>
                <a:gd name="connsiteY30" fmla="*/ 319759 h 336589"/>
                <a:gd name="connsiteX31" fmla="*/ 2227458 w 2367704"/>
                <a:gd name="connsiteY31" fmla="*/ 325369 h 336589"/>
                <a:gd name="connsiteX32" fmla="*/ 2137701 w 2367704"/>
                <a:gd name="connsiteY32" fmla="*/ 336589 h 336589"/>
                <a:gd name="connsiteX33" fmla="*/ 1318668 w 2367704"/>
                <a:gd name="connsiteY33" fmla="*/ 330979 h 336589"/>
                <a:gd name="connsiteX34" fmla="*/ 1189642 w 2367704"/>
                <a:gd name="connsiteY34" fmla="*/ 325369 h 336589"/>
                <a:gd name="connsiteX35" fmla="*/ 1077446 w 2367704"/>
                <a:gd name="connsiteY35" fmla="*/ 314149 h 336589"/>
                <a:gd name="connsiteX36" fmla="*/ 667930 w 2367704"/>
                <a:gd name="connsiteY36" fmla="*/ 308540 h 336589"/>
                <a:gd name="connsiteX37" fmla="*/ 494025 w 2367704"/>
                <a:gd name="connsiteY37" fmla="*/ 297320 h 336589"/>
                <a:gd name="connsiteX38" fmla="*/ 415488 w 2367704"/>
                <a:gd name="connsiteY38" fmla="*/ 291710 h 336589"/>
                <a:gd name="connsiteX39" fmla="*/ 258413 w 2367704"/>
                <a:gd name="connsiteY39" fmla="*/ 280491 h 336589"/>
                <a:gd name="connsiteX40" fmla="*/ 207925 w 2367704"/>
                <a:gd name="connsiteY40" fmla="*/ 269271 h 336589"/>
                <a:gd name="connsiteX41" fmla="*/ 185485 w 2367704"/>
                <a:gd name="connsiteY41" fmla="*/ 263661 h 336589"/>
                <a:gd name="connsiteX42" fmla="*/ 146217 w 2367704"/>
                <a:gd name="connsiteY42" fmla="*/ 258051 h 336589"/>
                <a:gd name="connsiteX43" fmla="*/ 90119 w 2367704"/>
                <a:gd name="connsiteY43" fmla="*/ 246832 h 336589"/>
                <a:gd name="connsiteX44" fmla="*/ 56460 w 2367704"/>
                <a:gd name="connsiteY44" fmla="*/ 235612 h 336589"/>
                <a:gd name="connsiteX45" fmla="*/ 39630 w 2367704"/>
                <a:gd name="connsiteY45" fmla="*/ 224392 h 336589"/>
                <a:gd name="connsiteX46" fmla="*/ 17191 w 2367704"/>
                <a:gd name="connsiteY46" fmla="*/ 190734 h 336589"/>
                <a:gd name="connsiteX47" fmla="*/ 5971 w 2367704"/>
                <a:gd name="connsiteY47" fmla="*/ 157075 h 336589"/>
                <a:gd name="connsiteX48" fmla="*/ 361 w 2367704"/>
                <a:gd name="connsiteY48" fmla="*/ 157075 h 33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367704" h="336589">
                  <a:moveTo>
                    <a:pt x="361" y="157075"/>
                  </a:moveTo>
                  <a:cubicBezTo>
                    <a:pt x="3166" y="153335"/>
                    <a:pt x="16193" y="142895"/>
                    <a:pt x="22801" y="134635"/>
                  </a:cubicBezTo>
                  <a:cubicBezTo>
                    <a:pt x="55534" y="93718"/>
                    <a:pt x="29372" y="106265"/>
                    <a:pt x="62069" y="95367"/>
                  </a:cubicBezTo>
                  <a:cubicBezTo>
                    <a:pt x="69549" y="84147"/>
                    <a:pt x="73289" y="69188"/>
                    <a:pt x="84509" y="61708"/>
                  </a:cubicBezTo>
                  <a:cubicBezTo>
                    <a:pt x="90119" y="57968"/>
                    <a:pt x="95308" y="53503"/>
                    <a:pt x="101338" y="50488"/>
                  </a:cubicBezTo>
                  <a:cubicBezTo>
                    <a:pt x="106627" y="47843"/>
                    <a:pt x="112482" y="46503"/>
                    <a:pt x="118168" y="44878"/>
                  </a:cubicBezTo>
                  <a:cubicBezTo>
                    <a:pt x="163107" y="32038"/>
                    <a:pt x="167577" y="37682"/>
                    <a:pt x="235974" y="33659"/>
                  </a:cubicBezTo>
                  <a:cubicBezTo>
                    <a:pt x="247194" y="31789"/>
                    <a:pt x="258336" y="29378"/>
                    <a:pt x="269633" y="28049"/>
                  </a:cubicBezTo>
                  <a:cubicBezTo>
                    <a:pt x="290146" y="25636"/>
                    <a:pt x="310800" y="24601"/>
                    <a:pt x="331341" y="22439"/>
                  </a:cubicBezTo>
                  <a:cubicBezTo>
                    <a:pt x="346334" y="20861"/>
                    <a:pt x="361260" y="18699"/>
                    <a:pt x="376219" y="16829"/>
                  </a:cubicBezTo>
                  <a:cubicBezTo>
                    <a:pt x="424837" y="18699"/>
                    <a:pt x="473420" y="22439"/>
                    <a:pt x="522074" y="22439"/>
                  </a:cubicBezTo>
                  <a:cubicBezTo>
                    <a:pt x="615590" y="22439"/>
                    <a:pt x="709075" y="19003"/>
                    <a:pt x="802565" y="16829"/>
                  </a:cubicBezTo>
                  <a:lnTo>
                    <a:pt x="1172813" y="5610"/>
                  </a:lnTo>
                  <a:cubicBezTo>
                    <a:pt x="1221431" y="7480"/>
                    <a:pt x="1270014" y="11219"/>
                    <a:pt x="1318668" y="11219"/>
                  </a:cubicBezTo>
                  <a:cubicBezTo>
                    <a:pt x="1369191" y="11219"/>
                    <a:pt x="1419624" y="6813"/>
                    <a:pt x="1470133" y="5610"/>
                  </a:cubicBezTo>
                  <a:lnTo>
                    <a:pt x="1789893" y="0"/>
                  </a:lnTo>
                  <a:lnTo>
                    <a:pt x="1879650" y="5610"/>
                  </a:lnTo>
                  <a:cubicBezTo>
                    <a:pt x="1926423" y="9032"/>
                    <a:pt x="1973078" y="14075"/>
                    <a:pt x="2019895" y="16829"/>
                  </a:cubicBezTo>
                  <a:lnTo>
                    <a:pt x="2115262" y="22439"/>
                  </a:lnTo>
                  <a:cubicBezTo>
                    <a:pt x="2130222" y="24309"/>
                    <a:pt x="2145120" y="26762"/>
                    <a:pt x="2160141" y="28049"/>
                  </a:cubicBezTo>
                  <a:cubicBezTo>
                    <a:pt x="2210583" y="32372"/>
                    <a:pt x="2311606" y="39268"/>
                    <a:pt x="2311606" y="39268"/>
                  </a:cubicBezTo>
                  <a:cubicBezTo>
                    <a:pt x="2317216" y="41138"/>
                    <a:pt x="2323818" y="41184"/>
                    <a:pt x="2328435" y="44878"/>
                  </a:cubicBezTo>
                  <a:cubicBezTo>
                    <a:pt x="2333700" y="49090"/>
                    <a:pt x="2335736" y="56221"/>
                    <a:pt x="2339655" y="61708"/>
                  </a:cubicBezTo>
                  <a:cubicBezTo>
                    <a:pt x="2345089" y="69316"/>
                    <a:pt x="2350874" y="76667"/>
                    <a:pt x="2356484" y="84147"/>
                  </a:cubicBezTo>
                  <a:cubicBezTo>
                    <a:pt x="2360911" y="97428"/>
                    <a:pt x="2367704" y="115485"/>
                    <a:pt x="2367704" y="129026"/>
                  </a:cubicBezTo>
                  <a:cubicBezTo>
                    <a:pt x="2367704" y="134676"/>
                    <a:pt x="2366866" y="188875"/>
                    <a:pt x="2356484" y="207563"/>
                  </a:cubicBezTo>
                  <a:cubicBezTo>
                    <a:pt x="2349935" y="219350"/>
                    <a:pt x="2341525" y="230002"/>
                    <a:pt x="2334045" y="241222"/>
                  </a:cubicBezTo>
                  <a:cubicBezTo>
                    <a:pt x="2330305" y="246832"/>
                    <a:pt x="2327592" y="253284"/>
                    <a:pt x="2322825" y="258051"/>
                  </a:cubicBezTo>
                  <a:cubicBezTo>
                    <a:pt x="2311605" y="269271"/>
                    <a:pt x="2297967" y="278507"/>
                    <a:pt x="2289166" y="291710"/>
                  </a:cubicBezTo>
                  <a:cubicBezTo>
                    <a:pt x="2285426" y="297320"/>
                    <a:pt x="2283664" y="304967"/>
                    <a:pt x="2277947" y="308540"/>
                  </a:cubicBezTo>
                  <a:cubicBezTo>
                    <a:pt x="2267918" y="314808"/>
                    <a:pt x="2255508" y="316019"/>
                    <a:pt x="2244288" y="319759"/>
                  </a:cubicBezTo>
                  <a:cubicBezTo>
                    <a:pt x="2238678" y="321629"/>
                    <a:pt x="2233326" y="324636"/>
                    <a:pt x="2227458" y="325369"/>
                  </a:cubicBezTo>
                  <a:lnTo>
                    <a:pt x="2137701" y="336589"/>
                  </a:lnTo>
                  <a:lnTo>
                    <a:pt x="1318668" y="330979"/>
                  </a:lnTo>
                  <a:cubicBezTo>
                    <a:pt x="1275622" y="330470"/>
                    <a:pt x="1232589" y="328331"/>
                    <a:pt x="1189642" y="325369"/>
                  </a:cubicBezTo>
                  <a:cubicBezTo>
                    <a:pt x="1044597" y="315366"/>
                    <a:pt x="1364618" y="320750"/>
                    <a:pt x="1077446" y="314149"/>
                  </a:cubicBezTo>
                  <a:lnTo>
                    <a:pt x="667930" y="308540"/>
                  </a:lnTo>
                  <a:lnTo>
                    <a:pt x="494025" y="297320"/>
                  </a:lnTo>
                  <a:lnTo>
                    <a:pt x="415488" y="291710"/>
                  </a:lnTo>
                  <a:cubicBezTo>
                    <a:pt x="275173" y="282355"/>
                    <a:pt x="376700" y="290347"/>
                    <a:pt x="258413" y="280491"/>
                  </a:cubicBezTo>
                  <a:cubicBezTo>
                    <a:pt x="225662" y="269573"/>
                    <a:pt x="257288" y="279144"/>
                    <a:pt x="207925" y="269271"/>
                  </a:cubicBezTo>
                  <a:cubicBezTo>
                    <a:pt x="200365" y="267759"/>
                    <a:pt x="193071" y="265040"/>
                    <a:pt x="185485" y="263661"/>
                  </a:cubicBezTo>
                  <a:cubicBezTo>
                    <a:pt x="172476" y="261296"/>
                    <a:pt x="159285" y="260062"/>
                    <a:pt x="146217" y="258051"/>
                  </a:cubicBezTo>
                  <a:cubicBezTo>
                    <a:pt x="125478" y="254860"/>
                    <a:pt x="109681" y="252700"/>
                    <a:pt x="90119" y="246832"/>
                  </a:cubicBezTo>
                  <a:cubicBezTo>
                    <a:pt x="78791" y="243434"/>
                    <a:pt x="66300" y="242172"/>
                    <a:pt x="56460" y="235612"/>
                  </a:cubicBezTo>
                  <a:lnTo>
                    <a:pt x="39630" y="224392"/>
                  </a:lnTo>
                  <a:cubicBezTo>
                    <a:pt x="32150" y="213173"/>
                    <a:pt x="21455" y="203526"/>
                    <a:pt x="17191" y="190734"/>
                  </a:cubicBezTo>
                  <a:lnTo>
                    <a:pt x="5971" y="157075"/>
                  </a:lnTo>
                  <a:cubicBezTo>
                    <a:pt x="12172" y="138471"/>
                    <a:pt x="-2444" y="160815"/>
                    <a:pt x="361" y="157075"/>
                  </a:cubicBezTo>
                  <a:close/>
                </a:path>
              </a:pathLst>
            </a:custGeom>
            <a:noFill/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38800" y="5410200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Recursive call</a:t>
              </a:r>
            </a:p>
          </p:txBody>
        </p:sp>
        <p:cxnSp>
          <p:nvCxnSpPr>
            <p:cNvPr id="7" name="Straight Arrow Connector 6"/>
            <p:cNvCxnSpPr>
              <a:stCxn id="5" idx="1"/>
              <a:endCxn id="4" idx="23"/>
            </p:cNvCxnSpPr>
            <p:nvPr/>
          </p:nvCxnSpPr>
          <p:spPr>
            <a:xfrm flipH="1">
              <a:off x="4551898" y="5594866"/>
              <a:ext cx="1086902" cy="6535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676400" y="5562600"/>
            <a:ext cx="1905000" cy="990600"/>
            <a:chOff x="152400" y="5638800"/>
            <a:chExt cx="1905000" cy="990600"/>
          </a:xfrm>
        </p:grpSpPr>
        <p:sp>
          <p:nvSpPr>
            <p:cNvPr id="10" name="TextBox 9"/>
            <p:cNvSpPr txBox="1"/>
            <p:nvPr/>
          </p:nvSpPr>
          <p:spPr>
            <a:xfrm>
              <a:off x="152400" y="5638800"/>
              <a:ext cx="1377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Termination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Condition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 flipV="1">
              <a:off x="1529957" y="5638800"/>
              <a:ext cx="451243" cy="3231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524000" y="5943600"/>
              <a:ext cx="533400" cy="68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9437858" y="73139"/>
            <a:ext cx="2590800" cy="2229293"/>
            <a:chOff x="2362200" y="3733800"/>
            <a:chExt cx="3276806" cy="2819400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>
              <a:off x="3276600" y="4038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4267200" y="4038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 flipH="1">
              <a:off x="2667000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>
              <a:off x="3200636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 flipH="1">
              <a:off x="4724400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3962501" y="37338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2895634" y="4724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4953163" y="4724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2362200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3353227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auto">
            <a:xfrm>
              <a:off x="4419729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55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/>
              <a:t>Dynamic Memory Allocation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609600" y="1173164"/>
            <a:ext cx="10972800" cy="5456237"/>
          </a:xfrm>
        </p:spPr>
        <p:txBody>
          <a:bodyPr/>
          <a:lstStyle/>
          <a:p>
            <a:r>
              <a:rPr lang="en-US" altLang="en-US" dirty="0"/>
              <a:t>What if we run out of space in the heap array?</a:t>
            </a:r>
          </a:p>
          <a:p>
            <a:r>
              <a:rPr lang="en-US" altLang="en-US" dirty="0"/>
              <a:t>Solution: Allocate a new larger array (e.g., 2x original heap), and copy the heap into the new array</a:t>
            </a:r>
          </a:p>
          <a:p>
            <a:r>
              <a:rPr lang="en-US" altLang="en-US" dirty="0"/>
              <a:t>If the new array becomes small, may want to reduce the size of the heap</a:t>
            </a:r>
          </a:p>
          <a:p>
            <a:r>
              <a:rPr lang="en-US" altLang="en-US" dirty="0" smtClean="0"/>
              <a:t>Side note: C </a:t>
            </a:r>
            <a:r>
              <a:rPr lang="en-US" altLang="en-US" dirty="0"/>
              <a:t>function </a:t>
            </a:r>
            <a:r>
              <a:rPr lang="en-US" altLang="en-US" dirty="0" err="1">
                <a:latin typeface="Courier" charset="0"/>
              </a:rPr>
              <a:t>realloc</a:t>
            </a:r>
            <a:r>
              <a:rPr lang="en-US" altLang="en-US" dirty="0">
                <a:latin typeface="Courier" charset="0"/>
              </a:rPr>
              <a:t>() </a:t>
            </a:r>
            <a:r>
              <a:rPr lang="en-US" altLang="en-US" dirty="0"/>
              <a:t>can help you resize, but be careful if there are pointers into the array because </a:t>
            </a:r>
            <a:r>
              <a:rPr lang="en-US" altLang="en-US" dirty="0" err="1">
                <a:latin typeface="Courier" charset="0"/>
              </a:rPr>
              <a:t>realloc</a:t>
            </a:r>
            <a:r>
              <a:rPr lang="en-US" altLang="en-US" dirty="0">
                <a:latin typeface="Courier" charset="0"/>
              </a:rPr>
              <a:t>() </a:t>
            </a:r>
            <a:r>
              <a:rPr lang="en-US" altLang="en-US" dirty="0"/>
              <a:t>may move the array!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914400"/>
          </a:xfrm>
        </p:spPr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10972800" cy="6019800"/>
          </a:xfrm>
        </p:spPr>
        <p:txBody>
          <a:bodyPr/>
          <a:lstStyle/>
          <a:p>
            <a:r>
              <a:rPr lang="en-US" altLang="en-US" dirty="0"/>
              <a:t>Binary trees</a:t>
            </a:r>
          </a:p>
          <a:p>
            <a:pPr lvl="1"/>
            <a:r>
              <a:rPr lang="en-US" altLang="en-US" dirty="0"/>
              <a:t>Used in many applications</a:t>
            </a:r>
          </a:p>
          <a:p>
            <a:pPr lvl="1"/>
            <a:r>
              <a:rPr lang="en-US" altLang="en-US" dirty="0"/>
              <a:t>Recursive structure makes use of recursive programs useful</a:t>
            </a:r>
          </a:p>
          <a:p>
            <a:pPr lvl="1"/>
            <a:r>
              <a:rPr lang="en-US" altLang="en-US" dirty="0"/>
              <a:t>Number of nodes in “full tree” increases exponentially with the number of levels (equivalently, number of levels increases with the logarithm [base 2] of the number of nodes)</a:t>
            </a:r>
          </a:p>
          <a:p>
            <a:r>
              <a:rPr lang="en-US" altLang="en-US" dirty="0"/>
              <a:t>Heap provides a very efficient data structure for implementing priority queues</a:t>
            </a:r>
          </a:p>
          <a:p>
            <a:pPr lvl="1"/>
            <a:r>
              <a:rPr lang="en-US" altLang="en-US" dirty="0"/>
              <a:t>Heap using arrays (implicit heap) widely used</a:t>
            </a:r>
          </a:p>
          <a:p>
            <a:r>
              <a:rPr lang="en-US" altLang="en-US" dirty="0"/>
              <a:t>But  for “small” priority queue, linked </a:t>
            </a:r>
            <a:r>
              <a:rPr lang="en-US" altLang="en-US"/>
              <a:t>list </a:t>
            </a:r>
            <a:r>
              <a:rPr lang="en-US" altLang="en-US" smtClean="0"/>
              <a:t>may be faster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990600"/>
          </a:xfrm>
        </p:spPr>
        <p:txBody>
          <a:bodyPr/>
          <a:lstStyle/>
          <a:p>
            <a:r>
              <a:rPr lang="en-US" altLang="en-US"/>
              <a:t>Priority Queue: Operations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Each item in priority queue contains a priority (timestamp)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Here, assume a smaller priority value means higher priority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Discrete event simulation: priority = event timestamp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Required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Insert (data, </a:t>
            </a:r>
            <a:r>
              <a:rPr lang="en-US" altLang="en-US" sz="2000" dirty="0" smtClean="0"/>
              <a:t>priority);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Add new “data” with priority </a:t>
            </a:r>
            <a:r>
              <a:rPr lang="en-US" altLang="en-US" sz="1800" dirty="0" smtClean="0"/>
              <a:t>to </a:t>
            </a:r>
            <a:r>
              <a:rPr lang="en-US" altLang="en-US" sz="1800" dirty="0"/>
              <a:t>the queue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Data = Delete ();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Remove highest priority (smallest timestamp) item, return pointer to data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Constraints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Maximum number of items required at one time unknown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Maximum number may be very large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Memory </a:t>
            </a:r>
            <a:r>
              <a:rPr lang="en-US" altLang="en-US" sz="1800" dirty="0"/>
              <a:t>allocation issues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Sequence </a:t>
            </a:r>
            <a:r>
              <a:rPr lang="en-US" altLang="en-US" sz="2000" dirty="0"/>
              <a:t>of Insert and Delete operations unknown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Distribution of priority values on successive insert operations unknown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Would like efficient access, especially for queues with a large number of items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990600"/>
          </a:xfrm>
        </p:spPr>
        <p:txBody>
          <a:bodyPr/>
          <a:lstStyle/>
          <a:p>
            <a:r>
              <a:rPr lang="en-US" altLang="en-US" dirty="0" smtClean="0"/>
              <a:t>Consider data structures we know</a:t>
            </a:r>
            <a:endParaRPr lang="en-US" alt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Given the constraints just listed (and repeated below), list some advantages and disadvantages to using implementations we have already seen for queues and stacks: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Array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Singly linked list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Doubly linked list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Constraints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Maximum number of items required at one time unknown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Maximum number may be very large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Memory </a:t>
            </a:r>
            <a:r>
              <a:rPr lang="en-US" altLang="en-US" sz="2000" dirty="0"/>
              <a:t>allocation issues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Sequence </a:t>
            </a:r>
            <a:r>
              <a:rPr lang="en-US" altLang="en-US" sz="2400" dirty="0"/>
              <a:t>of Insert and Delete operations unknown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Distribution of priority values on successive insert operations unknown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Would like efficient access, especially for queues with a large number of items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971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990600"/>
          </a:xfrm>
        </p:spPr>
        <p:txBody>
          <a:bodyPr/>
          <a:lstStyle/>
          <a:p>
            <a:r>
              <a:rPr lang="en-US" altLang="en-US" dirty="0" smtClean="0"/>
              <a:t>Consider data structures we know</a:t>
            </a:r>
            <a:endParaRPr lang="en-US" alt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Given the constraints just listed (and repeated below), list some advantages and disadvantages to using implementations we have already seen for queues and stacks: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Array</a:t>
            </a:r>
            <a:br>
              <a:rPr lang="en-US" altLang="en-US" sz="2400" dirty="0" smtClean="0"/>
            </a:br>
            <a:r>
              <a:rPr lang="en-US" altLang="en-US" sz="2000" dirty="0" smtClean="0"/>
              <a:t>+ Simple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 smtClean="0"/>
              <a:t>- Inconvenient in terms of memory requirements and access (find a particular event)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Singly linked list</a:t>
            </a:r>
            <a:br>
              <a:rPr lang="en-US" altLang="en-US" sz="2400" dirty="0" smtClean="0"/>
            </a:br>
            <a:r>
              <a:rPr lang="en-US" altLang="en-US" sz="2400" dirty="0" smtClean="0"/>
              <a:t>+ </a:t>
            </a:r>
            <a:r>
              <a:rPr lang="en-US" altLang="en-US" sz="2000" dirty="0" smtClean="0"/>
              <a:t>Better memory usage compared to an array, less memory intensive to preserve sort when adding</a:t>
            </a:r>
            <a:br>
              <a:rPr lang="en-US" altLang="en-US" sz="2000" dirty="0" smtClean="0"/>
            </a:br>
            <a:r>
              <a:rPr lang="en-US" altLang="en-US" sz="2000" dirty="0" smtClean="0"/>
              <a:t>- Still inconvenient in terms of access as well as maintaining sort (hard to find right spot to insert)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Doubly linked list</a:t>
            </a:r>
            <a:br>
              <a:rPr lang="en-US" altLang="en-US" sz="2400" dirty="0" smtClean="0"/>
            </a:br>
            <a:r>
              <a:rPr lang="en-US" altLang="en-US" sz="2000" dirty="0" smtClean="0"/>
              <a:t>Same advantages and disadvantages as singly linked list; no real advantage from the double linking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We would like </a:t>
            </a:r>
            <a:r>
              <a:rPr lang="en-US" altLang="en-US" sz="2800" dirty="0" smtClean="0"/>
              <a:t>a better option to help with ordering by priority – today we will discuss the use of a heap data structure for this purpose</a:t>
            </a: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51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/>
              <a:t>(Binary) Tree Data Structure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11049000" cy="2940050"/>
          </a:xfrm>
        </p:spPr>
        <p:txBody>
          <a:bodyPr/>
          <a:lstStyle/>
          <a:p>
            <a:r>
              <a:rPr lang="en-US" altLang="en-US" sz="2800" dirty="0"/>
              <a:t>A connected, directed, acyclic graph of n nodes</a:t>
            </a:r>
          </a:p>
          <a:p>
            <a:r>
              <a:rPr lang="en-US" altLang="en-US" sz="2800" dirty="0"/>
              <a:t>One node special, called the </a:t>
            </a:r>
            <a:r>
              <a:rPr lang="en-US" altLang="en-US" sz="2800" dirty="0">
                <a:solidFill>
                  <a:srgbClr val="FF0000"/>
                </a:solidFill>
              </a:rPr>
              <a:t>root</a:t>
            </a:r>
          </a:p>
          <a:p>
            <a:r>
              <a:rPr lang="en-US" altLang="en-US" sz="2800" dirty="0"/>
              <a:t>Each node has links to 0, 1, or 2 </a:t>
            </a:r>
            <a:r>
              <a:rPr lang="en-US" altLang="en-US" sz="2800" dirty="0">
                <a:solidFill>
                  <a:srgbClr val="FF0000"/>
                </a:solidFill>
              </a:rPr>
              <a:t>child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nodes (could be more if not binary)</a:t>
            </a:r>
            <a:endParaRPr lang="en-US" altLang="en-US" sz="2800" dirty="0"/>
          </a:p>
          <a:p>
            <a:r>
              <a:rPr lang="en-US" altLang="en-US" sz="2800" dirty="0"/>
              <a:t>A node with no child nodes is called a </a:t>
            </a:r>
            <a:r>
              <a:rPr lang="en-US" altLang="en-US" sz="2800" dirty="0">
                <a:solidFill>
                  <a:srgbClr val="FF0000"/>
                </a:solidFill>
              </a:rPr>
              <a:t>leaf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en-US" altLang="en-US" sz="2800" dirty="0"/>
              <a:t>Each node, except the root, has exactly 1 </a:t>
            </a:r>
            <a:r>
              <a:rPr lang="en-US" altLang="en-US" sz="2800" dirty="0">
                <a:solidFill>
                  <a:srgbClr val="FF0000"/>
                </a:solidFill>
              </a:rPr>
              <a:t>parent</a:t>
            </a:r>
            <a:r>
              <a:rPr lang="en-US" altLang="en-US" sz="2800" dirty="0"/>
              <a:t> node</a:t>
            </a:r>
          </a:p>
          <a:p>
            <a:pPr lvl="1"/>
            <a:r>
              <a:rPr lang="en-US" altLang="en-US" sz="2400" dirty="0"/>
              <a:t>Parent of node p referred to as p-&gt;</a:t>
            </a:r>
            <a:r>
              <a:rPr lang="en-US" altLang="en-US" sz="2400" i="1" dirty="0"/>
              <a:t>parent</a:t>
            </a:r>
          </a:p>
        </p:txBody>
      </p:sp>
      <p:grpSp>
        <p:nvGrpSpPr>
          <p:cNvPr id="23555" name="Group 18"/>
          <p:cNvGrpSpPr>
            <a:grpSpLocks/>
          </p:cNvGrpSpPr>
          <p:nvPr/>
        </p:nvGrpSpPr>
        <p:grpSpPr bwMode="auto">
          <a:xfrm>
            <a:off x="3886200" y="3733800"/>
            <a:ext cx="5119688" cy="2819400"/>
            <a:chOff x="2362200" y="3733800"/>
            <a:chExt cx="5120010" cy="2819400"/>
          </a:xfrm>
        </p:grpSpPr>
        <p:sp>
          <p:nvSpPr>
            <p:cNvPr id="23556" name="Line 22"/>
            <p:cNvSpPr>
              <a:spLocks noChangeShapeType="1"/>
            </p:cNvSpPr>
            <p:nvPr/>
          </p:nvSpPr>
          <p:spPr bwMode="auto">
            <a:xfrm flipH="1">
              <a:off x="3276600" y="4038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Line 23"/>
            <p:cNvSpPr>
              <a:spLocks noChangeShapeType="1"/>
            </p:cNvSpPr>
            <p:nvPr/>
          </p:nvSpPr>
          <p:spPr bwMode="auto">
            <a:xfrm>
              <a:off x="4267200" y="4038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Line 28"/>
            <p:cNvSpPr>
              <a:spLocks noChangeShapeType="1"/>
            </p:cNvSpPr>
            <p:nvPr/>
          </p:nvSpPr>
          <p:spPr bwMode="auto">
            <a:xfrm flipH="1">
              <a:off x="2667000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Line 29"/>
            <p:cNvSpPr>
              <a:spLocks noChangeShapeType="1"/>
            </p:cNvSpPr>
            <p:nvPr/>
          </p:nvSpPr>
          <p:spPr bwMode="auto">
            <a:xfrm>
              <a:off x="5257800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Line 30"/>
            <p:cNvSpPr>
              <a:spLocks noChangeShapeType="1"/>
            </p:cNvSpPr>
            <p:nvPr/>
          </p:nvSpPr>
          <p:spPr bwMode="auto">
            <a:xfrm flipH="1">
              <a:off x="4724400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962501" y="37338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895634" y="4724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953163" y="4724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2362200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rPr>
                <a:t>leaf</a:t>
              </a: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5410392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rPr>
                <a:t>leaf</a:t>
              </a: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419729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rPr>
                <a:t>leaf</a:t>
              </a:r>
            </a:p>
          </p:txBody>
        </p:sp>
        <p:sp>
          <p:nvSpPr>
            <p:cNvPr id="23567" name="TextBox 14"/>
            <p:cNvSpPr txBox="1">
              <a:spLocks noChangeArrowheads="1"/>
            </p:cNvSpPr>
            <p:nvPr/>
          </p:nvSpPr>
          <p:spPr bwMode="auto">
            <a:xfrm>
              <a:off x="3975988" y="3853934"/>
              <a:ext cx="5824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root</a:t>
              </a:r>
            </a:p>
          </p:txBody>
        </p:sp>
        <p:sp>
          <p:nvSpPr>
            <p:cNvPr id="23568" name="TextBox 15"/>
            <p:cNvSpPr txBox="1">
              <a:spLocks noChangeArrowheads="1"/>
            </p:cNvSpPr>
            <p:nvPr/>
          </p:nvSpPr>
          <p:spPr bwMode="auto">
            <a:xfrm>
              <a:off x="4938390" y="3853934"/>
              <a:ext cx="929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Level 1</a:t>
              </a:r>
            </a:p>
          </p:txBody>
        </p:sp>
        <p:sp>
          <p:nvSpPr>
            <p:cNvPr id="23569" name="TextBox 16"/>
            <p:cNvSpPr txBox="1">
              <a:spLocks noChangeArrowheads="1"/>
            </p:cNvSpPr>
            <p:nvPr/>
          </p:nvSpPr>
          <p:spPr bwMode="auto">
            <a:xfrm>
              <a:off x="6019800" y="4844534"/>
              <a:ext cx="929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Level 2</a:t>
              </a:r>
            </a:p>
          </p:txBody>
        </p:sp>
        <p:sp>
          <p:nvSpPr>
            <p:cNvPr id="23570" name="TextBox 17"/>
            <p:cNvSpPr txBox="1">
              <a:spLocks noChangeArrowheads="1"/>
            </p:cNvSpPr>
            <p:nvPr/>
          </p:nvSpPr>
          <p:spPr bwMode="auto">
            <a:xfrm>
              <a:off x="6553200" y="5987534"/>
              <a:ext cx="929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Level 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27000"/>
            <a:ext cx="8229600" cy="1143000"/>
          </a:xfrm>
        </p:spPr>
        <p:txBody>
          <a:bodyPr/>
          <a:lstStyle/>
          <a:p>
            <a:r>
              <a:rPr lang="en-US" altLang="en-US"/>
              <a:t>Binary Tree Node Data Structure</a:t>
            </a:r>
          </a:p>
        </p:txBody>
      </p:sp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1447800" y="4495800"/>
            <a:ext cx="9525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ourier" charset="0"/>
              </a:rPr>
              <a:t>struct node {</a:t>
            </a:r>
          </a:p>
          <a:p>
            <a:pPr eaLnBrk="1" hangingPunct="1"/>
            <a:r>
              <a:rPr lang="en-US" altLang="en-US" sz="1800" dirty="0">
                <a:latin typeface="Courier" charset="0"/>
              </a:rPr>
              <a:t>	struct node *parent; 	// pointer to parent</a:t>
            </a:r>
          </a:p>
          <a:p>
            <a:pPr eaLnBrk="1" hangingPunct="1"/>
            <a:r>
              <a:rPr lang="en-US" altLang="en-US" sz="1800" dirty="0">
                <a:latin typeface="Courier" charset="0"/>
              </a:rPr>
              <a:t>	double </a:t>
            </a:r>
            <a:r>
              <a:rPr lang="en-US" altLang="en-US" sz="1800" dirty="0" smtClean="0">
                <a:latin typeface="Courier" charset="0"/>
              </a:rPr>
              <a:t>priority;</a:t>
            </a:r>
            <a:r>
              <a:rPr lang="en-US" altLang="en-US" sz="1800" dirty="0">
                <a:latin typeface="Courier" charset="0"/>
              </a:rPr>
              <a:t>		</a:t>
            </a:r>
            <a:r>
              <a:rPr lang="en-US" altLang="en-US" sz="1800" dirty="0" smtClean="0">
                <a:latin typeface="Courier" charset="0"/>
              </a:rPr>
              <a:t>	// </a:t>
            </a:r>
            <a:r>
              <a:rPr lang="en-US" altLang="en-US" sz="1800" dirty="0">
                <a:latin typeface="Courier" charset="0"/>
              </a:rPr>
              <a:t>priority of </a:t>
            </a:r>
            <a:r>
              <a:rPr lang="en-US" altLang="en-US" sz="1800" dirty="0" smtClean="0">
                <a:latin typeface="Courier" charset="0"/>
              </a:rPr>
              <a:t>item (for priority queue)</a:t>
            </a:r>
            <a:endParaRPr lang="en-US" altLang="en-US" sz="1800" dirty="0">
              <a:latin typeface="Courier" charset="0"/>
            </a:endParaRPr>
          </a:p>
          <a:p>
            <a:pPr eaLnBrk="1" hangingPunct="1"/>
            <a:r>
              <a:rPr lang="en-US" altLang="en-US" sz="1800" dirty="0">
                <a:latin typeface="Courier" charset="0"/>
              </a:rPr>
              <a:t>	struct node *left;		// left child</a:t>
            </a:r>
          </a:p>
          <a:p>
            <a:pPr eaLnBrk="1" hangingPunct="1"/>
            <a:r>
              <a:rPr lang="en-US" altLang="en-US" sz="1800" dirty="0">
                <a:latin typeface="Courier" charset="0"/>
              </a:rPr>
              <a:t>	struct node *right;		// right child</a:t>
            </a:r>
          </a:p>
          <a:p>
            <a:pPr eaLnBrk="1" hangingPunct="1"/>
            <a:r>
              <a:rPr lang="en-US" altLang="en-US" sz="1800" dirty="0">
                <a:latin typeface="Courier" charset="0"/>
              </a:rPr>
              <a:t>	…							// other event fields</a:t>
            </a:r>
          </a:p>
          <a:p>
            <a:pPr eaLnBrk="1" hangingPunct="1"/>
            <a:r>
              <a:rPr lang="en-US" altLang="en-US" sz="1800" dirty="0">
                <a:latin typeface="Courier" charset="0"/>
              </a:rPr>
              <a:t>}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4976734" y="1600200"/>
            <a:ext cx="2336800" cy="2114550"/>
            <a:chOff x="3263827" y="1600200"/>
            <a:chExt cx="2337534" cy="2113776"/>
          </a:xfrm>
        </p:grpSpPr>
        <p:sp>
          <p:nvSpPr>
            <p:cNvPr id="3" name="Rectangle 2"/>
            <p:cNvSpPr/>
            <p:nvPr/>
          </p:nvSpPr>
          <p:spPr bwMode="auto">
            <a:xfrm>
              <a:off x="3263827" y="2047711"/>
              <a:ext cx="2324830" cy="466554"/>
            </a:xfrm>
            <a:prstGeom prst="rect">
              <a:avLst/>
            </a:prstGeom>
            <a:solidFill>
              <a:srgbClr val="FEFFB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</a:rPr>
                <a:t>priority (for PQ)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63827" y="2514265"/>
              <a:ext cx="1162415" cy="457033"/>
            </a:xfrm>
            <a:prstGeom prst="rect">
              <a:avLst/>
            </a:prstGeom>
            <a:solidFill>
              <a:srgbClr val="FEFFB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left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426242" y="2514265"/>
              <a:ext cx="1162415" cy="457033"/>
            </a:xfrm>
            <a:prstGeom prst="rect">
              <a:avLst/>
            </a:prstGeom>
            <a:solidFill>
              <a:srgbClr val="FEFFB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right</a:t>
              </a:r>
            </a:p>
          </p:txBody>
        </p:sp>
        <p:sp>
          <p:nvSpPr>
            <p:cNvPr id="24583" name="TextBox 5"/>
            <p:cNvSpPr txBox="1">
              <a:spLocks noChangeArrowheads="1"/>
            </p:cNvSpPr>
            <p:nvPr/>
          </p:nvSpPr>
          <p:spPr bwMode="auto">
            <a:xfrm>
              <a:off x="3492427" y="3067645"/>
              <a:ext cx="19812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Node Data</a:t>
              </a:r>
            </a:p>
            <a:p>
              <a:pPr algn="ctr" eaLnBrk="1" hangingPunct="1"/>
              <a:r>
                <a:rPr lang="en-US" altLang="en-US" sz="1800"/>
                <a:t>Structure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276531" y="1600200"/>
              <a:ext cx="2324830" cy="466554"/>
            </a:xfrm>
            <a:prstGeom prst="rect">
              <a:avLst/>
            </a:prstGeom>
            <a:solidFill>
              <a:srgbClr val="FEFFB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parent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2D37C5-FED3-6448-A81C-903A635D7CB7}"/>
              </a:ext>
            </a:extLst>
          </p:cNvPr>
          <p:cNvSpPr txBox="1"/>
          <p:nvPr/>
        </p:nvSpPr>
        <p:spPr>
          <a:xfrm>
            <a:off x="8253334" y="1619072"/>
            <a:ext cx="3481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many situations a pointer to the parent is not needed</a:t>
            </a:r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440096" y="854196"/>
            <a:ext cx="3735989" cy="2057400"/>
            <a:chOff x="2362200" y="3733800"/>
            <a:chExt cx="5120010" cy="2819400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>
              <a:off x="3276600" y="4038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4267200" y="4038600"/>
              <a:ext cx="9906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67000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5257800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H="1">
              <a:off x="4724400" y="5029200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3962501" y="37338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2895634" y="4724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953163" y="4724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2362200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rPr>
                <a:t>leaf</a:t>
              </a:r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5410392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rPr>
                <a:t>leaf</a:t>
              </a:r>
            </a:p>
          </p:txBody>
        </p:sp>
        <p:sp>
          <p:nvSpPr>
            <p:cNvPr id="23" name="Oval 17"/>
            <p:cNvSpPr>
              <a:spLocks noChangeArrowheads="1"/>
            </p:cNvSpPr>
            <p:nvPr/>
          </p:nvSpPr>
          <p:spPr bwMode="auto">
            <a:xfrm>
              <a:off x="4419729" y="5867400"/>
              <a:ext cx="685843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rPr>
                <a:t>leaf</a:t>
              </a:r>
            </a:p>
          </p:txBody>
        </p:sp>
        <p:sp>
          <p:nvSpPr>
            <p:cNvPr id="24" name="TextBox 14"/>
            <p:cNvSpPr txBox="1">
              <a:spLocks noChangeArrowheads="1"/>
            </p:cNvSpPr>
            <p:nvPr/>
          </p:nvSpPr>
          <p:spPr bwMode="auto">
            <a:xfrm>
              <a:off x="3975988" y="3853934"/>
              <a:ext cx="5824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root</a:t>
              </a:r>
            </a:p>
          </p:txBody>
        </p:sp>
        <p:sp>
          <p:nvSpPr>
            <p:cNvPr id="25" name="TextBox 15"/>
            <p:cNvSpPr txBox="1">
              <a:spLocks noChangeArrowheads="1"/>
            </p:cNvSpPr>
            <p:nvPr/>
          </p:nvSpPr>
          <p:spPr bwMode="auto">
            <a:xfrm>
              <a:off x="4938390" y="3853934"/>
              <a:ext cx="929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Level 1</a:t>
              </a:r>
            </a:p>
          </p:txBody>
        </p:sp>
        <p:sp>
          <p:nvSpPr>
            <p:cNvPr id="26" name="TextBox 16"/>
            <p:cNvSpPr txBox="1">
              <a:spLocks noChangeArrowheads="1"/>
            </p:cNvSpPr>
            <p:nvPr/>
          </p:nvSpPr>
          <p:spPr bwMode="auto">
            <a:xfrm>
              <a:off x="6019800" y="4844534"/>
              <a:ext cx="929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Level 2</a:t>
              </a:r>
            </a:p>
          </p:txBody>
        </p:sp>
        <p:sp>
          <p:nvSpPr>
            <p:cNvPr id="27" name="TextBox 17"/>
            <p:cNvSpPr txBox="1">
              <a:spLocks noChangeArrowheads="1"/>
            </p:cNvSpPr>
            <p:nvPr/>
          </p:nvSpPr>
          <p:spPr bwMode="auto">
            <a:xfrm>
              <a:off x="6553200" y="5987534"/>
              <a:ext cx="9290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Level 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3002</Words>
  <Application>Microsoft Office PowerPoint</Application>
  <PresentationFormat>Widescreen</PresentationFormat>
  <Paragraphs>833</Paragraphs>
  <Slides>49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ＭＳ Ｐゴシック</vt:lpstr>
      <vt:lpstr>Arial</vt:lpstr>
      <vt:lpstr>Calibri</vt:lpstr>
      <vt:lpstr>Cambria Math</vt:lpstr>
      <vt:lpstr>Consolas</vt:lpstr>
      <vt:lpstr>Courier</vt:lpstr>
      <vt:lpstr>Helvetica</vt:lpstr>
      <vt:lpstr>Office Theme</vt:lpstr>
      <vt:lpstr>Bitmap Image</vt:lpstr>
      <vt:lpstr>Visio</vt:lpstr>
      <vt:lpstr>Priority Queues, Trees and Heaps Part 1: Motivation and Binary Trees</vt:lpstr>
      <vt:lpstr>Outline</vt:lpstr>
      <vt:lpstr>Motivation Discrete Event Simulation Applications</vt:lpstr>
      <vt:lpstr>Discrete Event Simulation</vt:lpstr>
      <vt:lpstr>Priority Queue: Operations</vt:lpstr>
      <vt:lpstr>Consider data structures we know</vt:lpstr>
      <vt:lpstr>Consider data structures we know</vt:lpstr>
      <vt:lpstr>(Binary) Tree Data Structure</vt:lpstr>
      <vt:lpstr>Binary Tree Node Data Structure</vt:lpstr>
      <vt:lpstr>Things You Should Know About Binary Trees</vt:lpstr>
      <vt:lpstr>Things You Should Know About Binary Trees</vt:lpstr>
      <vt:lpstr>Full Binary Tree</vt:lpstr>
      <vt:lpstr>PowerPoint Presentation</vt:lpstr>
      <vt:lpstr>Priority Queues, Trees and Heaps Part 2: Getting to Know Heaps</vt:lpstr>
      <vt:lpstr>Outline</vt:lpstr>
      <vt:lpstr>Heap Data Structure</vt:lpstr>
      <vt:lpstr>Examples: Heaps?</vt:lpstr>
      <vt:lpstr>Examples: Heaps?</vt:lpstr>
      <vt:lpstr>Heap Operations: Delete</vt:lpstr>
      <vt:lpstr>Heap Operations: Delete</vt:lpstr>
      <vt:lpstr>Heap Operations: Delete</vt:lpstr>
      <vt:lpstr>Heap Operations: Delete</vt:lpstr>
      <vt:lpstr>PowerPoint Presentation</vt:lpstr>
      <vt:lpstr>PowerPoint Presentation</vt:lpstr>
      <vt:lpstr>PowerPoint Presentation</vt:lpstr>
      <vt:lpstr>PowerPoint Presentation</vt:lpstr>
      <vt:lpstr>Insert Operation</vt:lpstr>
      <vt:lpstr>Example</vt:lpstr>
      <vt:lpstr>Example (cont.)</vt:lpstr>
      <vt:lpstr>Example (cont.)</vt:lpstr>
      <vt:lpstr>Example (cont.)</vt:lpstr>
      <vt:lpstr>Example (cont.)</vt:lpstr>
      <vt:lpstr>Example (cont.)</vt:lpstr>
      <vt:lpstr>Example (cont.)</vt:lpstr>
      <vt:lpstr>Example (cont.)</vt:lpstr>
      <vt:lpstr>Heaps</vt:lpstr>
      <vt:lpstr>Heaps: Examples</vt:lpstr>
      <vt:lpstr>Heaps: Examples</vt:lpstr>
      <vt:lpstr>Heaps: Examples</vt:lpstr>
      <vt:lpstr>PowerPoint Presentation</vt:lpstr>
      <vt:lpstr>Priority Queues, Trees and Heaps Part 3: Array Implementation for Heaps</vt:lpstr>
      <vt:lpstr>Outline</vt:lpstr>
      <vt:lpstr>Array Implementation of Trees</vt:lpstr>
      <vt:lpstr>Node Numbering</vt:lpstr>
      <vt:lpstr>Pseudo-code: Deletion</vt:lpstr>
      <vt:lpstr>Pseudo-code: Insertion</vt:lpstr>
      <vt:lpstr>Recursive Functions</vt:lpstr>
      <vt:lpstr>Dynamic Memory Allocation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Queues, Trees and Heaps</dc:title>
  <dc:creator>Microsoft Office User</dc:creator>
  <cp:lastModifiedBy>Cherry, Elizabeth</cp:lastModifiedBy>
  <cp:revision>127</cp:revision>
  <cp:lastPrinted>2011-11-02T17:54:36Z</cp:lastPrinted>
  <dcterms:created xsi:type="dcterms:W3CDTF">2015-11-16T20:29:29Z</dcterms:created>
  <dcterms:modified xsi:type="dcterms:W3CDTF">2020-08-23T15:06:20Z</dcterms:modified>
</cp:coreProperties>
</file>