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2" r:id="rId2"/>
    <p:sldId id="522" r:id="rId3"/>
    <p:sldId id="516" r:id="rId4"/>
    <p:sldId id="527" r:id="rId5"/>
    <p:sldId id="549" r:id="rId6"/>
    <p:sldId id="550" r:id="rId7"/>
    <p:sldId id="551" r:id="rId8"/>
    <p:sldId id="561" r:id="rId9"/>
    <p:sldId id="558" r:id="rId10"/>
    <p:sldId id="557" r:id="rId11"/>
    <p:sldId id="517" r:id="rId12"/>
    <p:sldId id="518" r:id="rId13"/>
    <p:sldId id="529" r:id="rId14"/>
    <p:sldId id="533" r:id="rId15"/>
    <p:sldId id="553" r:id="rId16"/>
    <p:sldId id="552" r:id="rId17"/>
    <p:sldId id="559" r:id="rId18"/>
    <p:sldId id="560" r:id="rId19"/>
    <p:sldId id="530" r:id="rId20"/>
    <p:sldId id="531" r:id="rId21"/>
    <p:sldId id="532" r:id="rId22"/>
    <p:sldId id="535" r:id="rId23"/>
    <p:sldId id="537" r:id="rId24"/>
    <p:sldId id="524" r:id="rId25"/>
    <p:sldId id="554" r:id="rId26"/>
    <p:sldId id="556" r:id="rId27"/>
    <p:sldId id="555" r:id="rId28"/>
    <p:sldId id="562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8000"/>
    <a:srgbClr val="FF6FCF"/>
    <a:srgbClr val="CCFF66"/>
    <a:srgbClr val="FF6666"/>
    <a:srgbClr val="E6E6E6"/>
    <a:srgbClr val="FFCC66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/>
    <p:restoredTop sz="88854" autoAdjust="0"/>
  </p:normalViewPr>
  <p:slideViewPr>
    <p:cSldViewPr>
      <p:cViewPr varScale="1">
        <p:scale>
          <a:sx n="63" d="100"/>
          <a:sy n="63" d="100"/>
        </p:scale>
        <p:origin x="139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5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8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4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vision_algorith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371600"/>
            <a:ext cx="9753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Representing Data: Integers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Overview and Positive Integers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use in Fall 2020 CSE6010/CX4010 only</a:t>
            </a:r>
          </a:p>
          <a:p>
            <a:r>
              <a:rPr lang="en-US"/>
              <a:t>Not for distribution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371600"/>
            <a:ext cx="9753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Representing Data: Integers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Negative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use in Fall 2020 CSE6010/CX4010 only</a:t>
            </a:r>
          </a:p>
          <a:p>
            <a:r>
              <a:rPr lang="en-US"/>
              <a:t>Not for distribution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772400" cy="762000"/>
          </a:xfrm>
        </p:spPr>
        <p:txBody>
          <a:bodyPr/>
          <a:lstStyle/>
          <a:p>
            <a:r>
              <a:rPr lang="en-US" dirty="0"/>
              <a:t>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10972800" cy="1295400"/>
          </a:xfrm>
        </p:spPr>
        <p:txBody>
          <a:bodyPr/>
          <a:lstStyle/>
          <a:p>
            <a:r>
              <a:rPr lang="en-US" sz="2400" b="1" dirty="0"/>
              <a:t>Sign magnitude </a:t>
            </a:r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Sign bit is 0 for positive numbers, 1 for negative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2188" y="1676401"/>
            <a:ext cx="293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0 0 1 1 1 0 1  = 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2188" y="2362201"/>
            <a:ext cx="311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0 1 1 1 0 1  = -29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2895600"/>
            <a:ext cx="10972800" cy="2362200"/>
            <a:chOff x="609600" y="3810000"/>
            <a:chExt cx="7772400" cy="23622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609600" y="3810000"/>
              <a:ext cx="7772400" cy="16764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2400" b="1" dirty="0"/>
                <a:t>One’s complement </a:t>
              </a:r>
              <a:r>
                <a:rPr lang="en-US" sz="2400" dirty="0"/>
                <a:t>representation</a:t>
              </a:r>
            </a:p>
            <a:p>
              <a:pPr lvl="1"/>
              <a:r>
                <a:rPr lang="en-US" sz="2000" dirty="0"/>
                <a:t>Invert (complement) each bit of a positive number to get the negative representation of that number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1800" y="5024735"/>
              <a:ext cx="2931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1 1 1 0 1  = 29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5710535"/>
              <a:ext cx="303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1 1 0 0 0 1 0  = -29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22552" y="2026735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sign bit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038600" y="2243667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38600" y="2015067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5334000"/>
            <a:ext cx="10972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What are some problems </a:t>
            </a:r>
            <a:r>
              <a:rPr lang="en-US" sz="2400" dirty="0"/>
              <a:t>with sign-magnitude and one’s </a:t>
            </a:r>
            <a:r>
              <a:rPr lang="en-US" sz="2400" dirty="0" smtClean="0"/>
              <a:t>complement?</a:t>
            </a:r>
            <a:endParaRPr lang="en-US" sz="2400" dirty="0"/>
          </a:p>
          <a:p>
            <a:pPr lvl="1"/>
            <a:r>
              <a:rPr lang="en-US" sz="2000" dirty="0"/>
              <a:t>Two representations for </a:t>
            </a:r>
            <a:r>
              <a:rPr lang="en-US" sz="2000" dirty="0" smtClean="0"/>
              <a:t>zero (0000, 1000 for sign magnitude; 0000, 1111 for one’s </a:t>
            </a:r>
            <a:r>
              <a:rPr lang="en-US" sz="2000" dirty="0" err="1" smtClean="0"/>
              <a:t>compl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Arithmetic (addition/subtraction) not </a:t>
            </a:r>
            <a:r>
              <a:rPr lang="en-US" sz="2000" dirty="0" smtClean="0"/>
              <a:t>straightforward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7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09728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Used to represent integers in virtually all computers today</a:t>
            </a:r>
          </a:p>
          <a:p>
            <a:pPr marL="0" indent="0">
              <a:buNone/>
            </a:pPr>
            <a:r>
              <a:rPr lang="en-US" sz="2400" dirty="0"/>
              <a:t>Several equivalent definitions</a:t>
            </a:r>
          </a:p>
          <a:p>
            <a:pPr marL="0" indent="0">
              <a:buNone/>
            </a:pPr>
            <a:r>
              <a:rPr lang="en-US" sz="2400" dirty="0"/>
              <a:t>Given an n-bit number X</a:t>
            </a:r>
          </a:p>
          <a:p>
            <a:r>
              <a:rPr lang="en-US" sz="2400" dirty="0"/>
              <a:t>The n-bit two’s complement representation of -X is 2</a:t>
            </a:r>
            <a:r>
              <a:rPr lang="en-US" sz="2400" baseline="30000" dirty="0"/>
              <a:t>n</a:t>
            </a:r>
            <a:r>
              <a:rPr lang="en-US" sz="2400" dirty="0"/>
              <a:t> – 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Most significant bit indicates sign (0=pos.; 1=neg.)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78001" y="2590800"/>
            <a:ext cx="4629063" cy="1295400"/>
            <a:chOff x="1473200" y="2514600"/>
            <a:chExt cx="4629063" cy="1295400"/>
          </a:xfrm>
        </p:grpSpPr>
        <p:sp>
          <p:nvSpPr>
            <p:cNvPr id="4" name="TextBox 3"/>
            <p:cNvSpPr txBox="1"/>
            <p:nvPr/>
          </p:nvSpPr>
          <p:spPr>
            <a:xfrm>
              <a:off x="1473200" y="2514600"/>
              <a:ext cx="619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n=8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8877" y="2895600"/>
              <a:ext cx="3204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0 0 0 1 1 1 0 1  = 29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2514600"/>
              <a:ext cx="3359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0 0 0 0 0 0 0  = 256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 flipV="1">
              <a:off x="2819400" y="3352800"/>
              <a:ext cx="228600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743200" y="3348335"/>
              <a:ext cx="3290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1 1 1 0 0 0 1 1  = -29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4495800"/>
            <a:ext cx="10972800" cy="2362200"/>
            <a:chOff x="381000" y="4191000"/>
            <a:chExt cx="10972800" cy="236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381000" y="4191000"/>
              <a:ext cx="10972800" cy="23622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2400" dirty="0"/>
                <a:t>The two’s complement of X is the </a:t>
              </a:r>
              <a:r>
                <a:rPr lang="en-US" sz="2400" dirty="0" smtClean="0"/>
                <a:t>(one’s </a:t>
              </a:r>
              <a:r>
                <a:rPr lang="en-US" sz="2400" dirty="0"/>
                <a:t>complement of </a:t>
              </a:r>
              <a:r>
                <a:rPr lang="en-US" sz="2400" dirty="0" smtClean="0"/>
                <a:t>X) </a:t>
              </a:r>
              <a:r>
                <a:rPr lang="en-US" sz="2400" dirty="0"/>
                <a:t>+ 1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732614" y="4648200"/>
              <a:ext cx="3192065" cy="1676400"/>
              <a:chOff x="2738877" y="2514600"/>
              <a:chExt cx="3192065" cy="16764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38877" y="2895600"/>
                <a:ext cx="240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1 1 1 0 0 0 1 0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43200" y="2514600"/>
                <a:ext cx="3187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0 0 0 1 1 1 0 1  = 29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 flipH="1" flipV="1">
                <a:off x="2819400" y="3733799"/>
                <a:ext cx="2286000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4425863" y="3276600"/>
                <a:ext cx="706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+ 1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49463" y="3729335"/>
                <a:ext cx="240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1 1 1 0 0 0 1 1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62000" y="5063066"/>
              <a:ext cx="2386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One’s complement: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00800" y="5105400"/>
            <a:ext cx="579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does this work?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+ two’s comp(X) = 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X + one’s comp(X) = 111…1 (n 1’s) =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+ 2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+ … + 2</a:t>
            </a:r>
            <a:r>
              <a:rPr lang="en-US" baseline="30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  <a:r>
              <a:rPr lang="en-US" baseline="30000" dirty="0" smtClean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1; add 1 to get 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/>
              <a:t>Two’s Complement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Another definition:</a:t>
            </a:r>
          </a:p>
          <a:p>
            <a:r>
              <a:rPr lang="en-US" sz="2400" dirty="0"/>
              <a:t>In the two’s complement representation, the sign bit has negative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1" y="2133600"/>
            <a:ext cx="6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n=8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1" y="2129136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1 1 1 0 0 0 1 1 = -29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2667000"/>
            <a:ext cx="78138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1*(-2</a:t>
            </a:r>
            <a:r>
              <a:rPr lang="en-US" baseline="30000" dirty="0"/>
              <a:t>7</a:t>
            </a:r>
            <a:r>
              <a:rPr lang="en-US" dirty="0"/>
              <a:t>) + 1*2</a:t>
            </a:r>
            <a:r>
              <a:rPr lang="en-US" baseline="30000" dirty="0"/>
              <a:t>6</a:t>
            </a:r>
            <a:r>
              <a:rPr lang="en-US" dirty="0"/>
              <a:t> + 1*2</a:t>
            </a:r>
            <a:r>
              <a:rPr lang="en-US" baseline="30000" dirty="0"/>
              <a:t>5</a:t>
            </a:r>
            <a:r>
              <a:rPr lang="en-US" dirty="0"/>
              <a:t> + 0*2</a:t>
            </a:r>
            <a:r>
              <a:rPr lang="en-US" baseline="30000" dirty="0"/>
              <a:t>4</a:t>
            </a:r>
            <a:r>
              <a:rPr lang="en-US" dirty="0"/>
              <a:t> + 0*2</a:t>
            </a:r>
            <a:r>
              <a:rPr lang="en-US" baseline="30000" dirty="0"/>
              <a:t>3</a:t>
            </a:r>
            <a:r>
              <a:rPr lang="en-US" dirty="0"/>
              <a:t> + 0*2</a:t>
            </a:r>
            <a:r>
              <a:rPr lang="en-US" baseline="30000" dirty="0"/>
              <a:t>2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+ 1*2</a:t>
            </a:r>
            <a:r>
              <a:rPr lang="en-US" baseline="30000" dirty="0"/>
              <a:t>0</a:t>
            </a:r>
          </a:p>
          <a:p>
            <a:r>
              <a:rPr lang="en-US" dirty="0"/>
              <a:t>=   -128  +  64   +   32  +   0   +    0   +   0    +    2   +   1</a:t>
            </a:r>
          </a:p>
          <a:p>
            <a:r>
              <a:rPr lang="en-US" dirty="0"/>
              <a:t>=   -29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" y="3886200"/>
            <a:ext cx="10972800" cy="2960132"/>
            <a:chOff x="381000" y="3886200"/>
            <a:chExt cx="10972800" cy="2960132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381000" y="3886200"/>
              <a:ext cx="10972800" cy="18288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Fast way to generate two’s complement numbers</a:t>
              </a:r>
            </a:p>
            <a:p>
              <a:r>
                <a:rPr lang="en-US" sz="2400" dirty="0" smtClean="0"/>
                <a:t>Starting </a:t>
              </a:r>
              <a:r>
                <a:rPr lang="en-US" sz="2400" dirty="0"/>
                <a:t>at least significant bit (</a:t>
              </a:r>
              <a:r>
                <a:rPr lang="en-US" sz="2400" dirty="0" smtClean="0"/>
                <a:t>rightmost), </a:t>
              </a:r>
              <a:r>
                <a:rPr lang="en-US" sz="2400" dirty="0"/>
                <a:t>scan right to left</a:t>
              </a:r>
            </a:p>
            <a:p>
              <a:r>
                <a:rPr lang="en-US" sz="2400" dirty="0"/>
                <a:t>Copy bits up to and including the first ‘1’ bit</a:t>
              </a:r>
            </a:p>
            <a:p>
              <a:r>
                <a:rPr lang="en-US" sz="2400" dirty="0"/>
                <a:t>Complement (invert) each of the remaining bits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36937" y="5638800"/>
              <a:ext cx="3296497" cy="1207532"/>
              <a:chOff x="2736937" y="5638800"/>
              <a:chExt cx="3296497" cy="12075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36937" y="5791200"/>
                <a:ext cx="3187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0 1 0 1 1 1 0 0  = 92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43200" y="6167735"/>
                <a:ext cx="3290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1 0 1 0 0 1 0 0  = -92</a:t>
                </a:r>
              </a:p>
            </p:txBody>
          </p:sp>
          <p:sp>
            <p:nvSpPr>
              <p:cNvPr id="8" name="Left Arrow 7"/>
              <p:cNvSpPr/>
              <p:nvPr/>
            </p:nvSpPr>
            <p:spPr bwMode="auto">
              <a:xfrm>
                <a:off x="3124200" y="5638800"/>
                <a:ext cx="1905000" cy="228600"/>
              </a:xfrm>
              <a:prstGeom prst="leftArrow">
                <a:avLst/>
              </a:prstGeom>
              <a:solidFill>
                <a:srgbClr val="3333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5" name="Straight Connector 24"/>
              <p:cNvCxnSpPr>
                <a:endCxn id="23" idx="0"/>
              </p:cNvCxnSpPr>
              <p:nvPr/>
            </p:nvCxnSpPr>
            <p:spPr bwMode="auto">
              <a:xfrm flipH="1" flipV="1">
                <a:off x="4330808" y="5791200"/>
                <a:ext cx="12595" cy="9144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4419600" y="6477000"/>
                <a:ext cx="672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copy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95600" y="6477000"/>
                <a:ext cx="144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complement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934200" y="6230112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r>
              <a:rPr lang="en-US" baseline="30000" dirty="0" smtClean="0"/>
              <a:t>7</a:t>
            </a:r>
            <a:r>
              <a:rPr lang="en-US" dirty="0" smtClean="0"/>
              <a:t> + 2</a:t>
            </a:r>
            <a:r>
              <a:rPr lang="en-US" baseline="30000" dirty="0" smtClean="0"/>
              <a:t>5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= -128 + 32 + 4 = -92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5562600"/>
          </a:xfrm>
        </p:spPr>
        <p:txBody>
          <a:bodyPr/>
          <a:lstStyle/>
          <a:p>
            <a:r>
              <a:rPr lang="en-US" sz="2800" dirty="0"/>
              <a:t>Express the following integers in binary using 8 bits.</a:t>
            </a:r>
          </a:p>
          <a:p>
            <a:pPr lvl="1"/>
            <a:r>
              <a:rPr lang="en-US" sz="2400" dirty="0" smtClean="0"/>
              <a:t>38</a:t>
            </a:r>
            <a:endParaRPr lang="en-US" sz="2400" dirty="0" smtClean="0"/>
          </a:p>
          <a:p>
            <a:pPr lvl="1"/>
            <a:r>
              <a:rPr lang="en-US" sz="2400" dirty="0" smtClean="0"/>
              <a:t>-38, using sign magnitude representation</a:t>
            </a:r>
          </a:p>
          <a:p>
            <a:pPr lvl="1"/>
            <a:r>
              <a:rPr lang="en-US" sz="2400" dirty="0" smtClean="0"/>
              <a:t>-38, using one’s complement representation</a:t>
            </a:r>
          </a:p>
          <a:p>
            <a:pPr lvl="1"/>
            <a:r>
              <a:rPr lang="en-US" sz="2400" dirty="0" smtClean="0"/>
              <a:t>-38, using two’s complement representation</a:t>
            </a:r>
          </a:p>
          <a:p>
            <a:r>
              <a:rPr lang="en-US" sz="2800" dirty="0" smtClean="0"/>
              <a:t>Can you think of ways to verify your results?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2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658600" cy="4572000"/>
          </a:xfrm>
        </p:spPr>
        <p:txBody>
          <a:bodyPr/>
          <a:lstStyle/>
          <a:p>
            <a:r>
              <a:rPr lang="en-US" sz="2400" dirty="0" smtClean="0"/>
              <a:t>Express the following integers in binary using 8 bits.</a:t>
            </a:r>
          </a:p>
          <a:p>
            <a:pPr lvl="1"/>
            <a:r>
              <a:rPr lang="en-US" sz="2000" dirty="0" smtClean="0"/>
              <a:t>38 = 2*19 + 0</a:t>
            </a:r>
            <a:br>
              <a:rPr lang="en-US" sz="2000" dirty="0" smtClean="0"/>
            </a:br>
            <a:r>
              <a:rPr lang="en-US" sz="2000" dirty="0" smtClean="0"/>
              <a:t>19 = 2*9 + 1</a:t>
            </a:r>
            <a:br>
              <a:rPr lang="en-US" sz="2000" dirty="0" smtClean="0"/>
            </a:br>
            <a:r>
              <a:rPr lang="en-US" sz="2000" dirty="0" smtClean="0"/>
              <a:t>9 = 2*4 + 1</a:t>
            </a:r>
            <a:br>
              <a:rPr lang="en-US" sz="2000" dirty="0" smtClean="0"/>
            </a:br>
            <a:r>
              <a:rPr lang="en-US" sz="2000" dirty="0" smtClean="0"/>
              <a:t>4 = 2*2 + 0</a:t>
            </a:r>
            <a:br>
              <a:rPr lang="en-US" sz="2000" dirty="0" smtClean="0"/>
            </a:br>
            <a:r>
              <a:rPr lang="en-US" sz="2000" dirty="0" smtClean="0"/>
              <a:t>2 = 2*1 + 0</a:t>
            </a:r>
            <a:br>
              <a:rPr lang="en-US" sz="2000" dirty="0" smtClean="0"/>
            </a:br>
            <a:r>
              <a:rPr lang="en-US" sz="2000" dirty="0" smtClean="0"/>
              <a:t>1 = 2*0 + 1</a:t>
            </a:r>
            <a:br>
              <a:rPr lang="en-US" sz="2000" dirty="0" smtClean="0"/>
            </a:br>
            <a:r>
              <a:rPr lang="en-US" sz="2000" dirty="0" smtClean="0"/>
              <a:t>Thus, 38 = 0010 0110.</a:t>
            </a:r>
          </a:p>
          <a:p>
            <a:pPr lvl="1"/>
            <a:r>
              <a:rPr lang="en-US" sz="2000" dirty="0" smtClean="0"/>
              <a:t>-38, using sign magnitude representation: 1010 0110</a:t>
            </a:r>
          </a:p>
          <a:p>
            <a:pPr lvl="1"/>
            <a:r>
              <a:rPr lang="en-US" sz="2000" dirty="0" smtClean="0"/>
              <a:t>-38, using one’s complement representation: 1101 1001</a:t>
            </a:r>
          </a:p>
          <a:p>
            <a:pPr lvl="1"/>
            <a:r>
              <a:rPr lang="en-US" sz="2000" dirty="0" smtClean="0"/>
              <a:t>-38, using two’s complement representation: 1101 1010</a:t>
            </a:r>
          </a:p>
          <a:p>
            <a:r>
              <a:rPr lang="en-US" sz="2400" dirty="0" smtClean="0"/>
              <a:t>Verify: X + its one’s complement = all 1’s</a:t>
            </a:r>
          </a:p>
          <a:p>
            <a:r>
              <a:rPr lang="en-US" sz="2400" dirty="0" smtClean="0"/>
              <a:t>Verify: X + its two’s complement =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(1 followed by n 0’s), but because we are limited to n bits, we get 0 (disregard leading 1)</a:t>
            </a:r>
            <a:br>
              <a:rPr lang="en-US" sz="2400" dirty="0" smtClean="0"/>
            </a:br>
            <a:r>
              <a:rPr lang="en-US" sz="2400" dirty="0" smtClean="0"/>
              <a:t>Also can calculate by computing sum using negative weight for first bit: </a:t>
            </a:r>
            <a:br>
              <a:rPr lang="en-US" sz="2400" dirty="0" smtClean="0"/>
            </a:br>
            <a:r>
              <a:rPr lang="en-US" sz="2400" dirty="0" smtClean="0"/>
              <a:t>-128+64+16+8+2=-38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9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For n-bit two’s complement numbers</a:t>
            </a:r>
          </a:p>
          <a:p>
            <a:r>
              <a:rPr lang="en-US" sz="2800" dirty="0"/>
              <a:t>The largest positive number that can be represented is 2</a:t>
            </a:r>
            <a:r>
              <a:rPr lang="en-US" sz="2800" baseline="30000" dirty="0"/>
              <a:t>n-1</a:t>
            </a:r>
            <a:r>
              <a:rPr lang="en-US" sz="2800" dirty="0"/>
              <a:t> – 1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largest magnitude negative number that can be represented is -2</a:t>
            </a:r>
            <a:r>
              <a:rPr lang="en-US" sz="2800" baseline="30000" dirty="0"/>
              <a:t>n-1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Zero has a single representation (all 0’s)</a:t>
            </a:r>
          </a:p>
          <a:p>
            <a:r>
              <a:rPr lang="en-US" sz="2800" dirty="0"/>
              <a:t>-1 is represented as all 1’s: 11111111 (n=8)</a:t>
            </a:r>
          </a:p>
          <a:p>
            <a:r>
              <a:rPr lang="en-US" sz="2800" dirty="0"/>
              <a:t>The number scale is not symmetric (one more negative number than positive numbers): </a:t>
            </a:r>
            <a:r>
              <a:rPr lang="en-US" sz="2800" dirty="0" smtClean="0"/>
              <a:t>no </a:t>
            </a:r>
            <a:r>
              <a:rPr lang="en-US" sz="2800" dirty="0"/>
              <a:t>positive counterpart to -2</a:t>
            </a:r>
            <a:r>
              <a:rPr lang="en-US" sz="2800" baseline="30000" dirty="0"/>
              <a:t>n-1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1" y="2209801"/>
            <a:ext cx="4052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n=8      0 1 1 1 1 1 1 1 = 127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1" y="3733801"/>
            <a:ext cx="415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n=8      1 0 0 0 0 0 0 0 = -128</a:t>
            </a:r>
          </a:p>
        </p:txBody>
      </p:sp>
    </p:spTree>
    <p:extLst>
      <p:ext uri="{BB962C8B-B14F-4D97-AF65-F5344CB8AC3E}">
        <p14:creationId xmlns:p14="http://schemas.microsoft.com/office/powerpoint/2010/main" val="36604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371600"/>
            <a:ext cx="9753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Representing Data: Integers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3: Two’s Complement Arithmetic + Hexadecimal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use in Fall 2020 CSE6010/CX4010 only</a:t>
            </a:r>
          </a:p>
          <a:p>
            <a:r>
              <a:rPr lang="en-US"/>
              <a:t>Not for distribution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685800"/>
          </a:xfrm>
        </p:spPr>
        <p:txBody>
          <a:bodyPr/>
          <a:lstStyle/>
          <a:p>
            <a:r>
              <a:rPr lang="en-US" dirty="0" smtClean="0"/>
              <a:t>Two’s </a:t>
            </a:r>
            <a:r>
              <a:rPr lang="en-US" dirty="0"/>
              <a:t>Complement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12" y="685800"/>
            <a:ext cx="109728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Addition</a:t>
            </a:r>
          </a:p>
          <a:p>
            <a:r>
              <a:rPr lang="en-US" sz="2800" dirty="0"/>
              <a:t>Simply add using binary addition</a:t>
            </a:r>
          </a:p>
          <a:p>
            <a:r>
              <a:rPr lang="en-US" sz="2800" dirty="0"/>
              <a:t>Ignore carry out of most significant bit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22712" y="3429000"/>
            <a:ext cx="10972800" cy="144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/>
              <a:t>Subtraction</a:t>
            </a:r>
          </a:p>
          <a:p>
            <a:r>
              <a:rPr lang="en-US" sz="2800" dirty="0"/>
              <a:t>Take two’s complement of number being subtracted (subtrahend)</a:t>
            </a:r>
          </a:p>
          <a:p>
            <a:r>
              <a:rPr lang="en-US" sz="2800" dirty="0"/>
              <a:t>Perform addition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25107" y="5181601"/>
            <a:ext cx="3262303" cy="1288197"/>
            <a:chOff x="2667000" y="2362200"/>
            <a:chExt cx="3262303" cy="1288197"/>
          </a:xfrm>
        </p:grpSpPr>
        <p:sp>
          <p:nvSpPr>
            <p:cNvPr id="5" name="TextBox 4"/>
            <p:cNvSpPr txBox="1"/>
            <p:nvPr/>
          </p:nvSpPr>
          <p:spPr>
            <a:xfrm>
              <a:off x="2736937" y="2362200"/>
              <a:ext cx="318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0 1 0 1 1 1 0 0  = 92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2819400"/>
              <a:ext cx="3033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 0 0 0 1 1 = -29</a:t>
              </a:r>
            </a:p>
            <a:p>
              <a:r>
                <a:rPr lang="en-US" dirty="0"/>
                <a:t> 0 0 1 1 1 1 1 1 =  63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2819400"/>
              <a:ext cx="364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H="1">
              <a:off x="3048000" y="3234267"/>
              <a:ext cx="2743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548906" y="2209801"/>
            <a:ext cx="3604494" cy="1288197"/>
            <a:chOff x="2667000" y="2362200"/>
            <a:chExt cx="3604494" cy="1288197"/>
          </a:xfrm>
        </p:grpSpPr>
        <p:sp>
          <p:nvSpPr>
            <p:cNvPr id="23" name="TextBox 22"/>
            <p:cNvSpPr txBox="1"/>
            <p:nvPr/>
          </p:nvSpPr>
          <p:spPr>
            <a:xfrm>
              <a:off x="2736937" y="2362200"/>
              <a:ext cx="3290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1 0 1 0 0 1 0 0  = -92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5600" y="2819400"/>
              <a:ext cx="33758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 0 0 0 1 1  = -29</a:t>
              </a:r>
            </a:p>
            <a:p>
              <a:r>
                <a:rPr lang="en-US" dirty="0"/>
                <a:t> 1 0 0 0 0 1 1 1  = -121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7000" y="2819400"/>
              <a:ext cx="364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 flipV="1">
              <a:off x="3048000" y="3234268"/>
              <a:ext cx="3048000" cy="84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5768107" y="4724401"/>
            <a:ext cx="114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92 - 29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6396336"/>
            <a:ext cx="819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leads to simple circuits to perform addition/subtraction</a:t>
            </a:r>
          </a:p>
        </p:txBody>
      </p:sp>
    </p:spTree>
    <p:extLst>
      <p:ext uri="{BB962C8B-B14F-4D97-AF65-F5344CB8AC3E}">
        <p14:creationId xmlns:p14="http://schemas.microsoft.com/office/powerpoint/2010/main" val="9129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Representing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10972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Problem Statement: Digital computers can only represent 0’s and 1’s but we need many different types of data to be represented:</a:t>
                </a:r>
              </a:p>
              <a:p>
                <a:r>
                  <a:rPr lang="en-US" sz="2800" dirty="0"/>
                  <a:t>Numbers – integers, </a:t>
                </a:r>
                <a:r>
                  <a:rPr lang="en-US" sz="2800" dirty="0" smtClean="0"/>
                  <a:t>fractions, irrationals like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800" dirty="0"/>
              </a:p>
              <a:p>
                <a:r>
                  <a:rPr lang="en-US" sz="2800" dirty="0"/>
                  <a:t>Text (characters, strings)</a:t>
                </a:r>
              </a:p>
              <a:p>
                <a:r>
                  <a:rPr lang="en-US" sz="2800" dirty="0"/>
                  <a:t>Logical – true, false</a:t>
                </a:r>
              </a:p>
              <a:p>
                <a:r>
                  <a:rPr lang="en-US" sz="2800" dirty="0" smtClean="0"/>
                  <a:t>Images </a:t>
                </a:r>
                <a:r>
                  <a:rPr lang="en-US" sz="2800" dirty="0"/>
                  <a:t>(videos)</a:t>
                </a:r>
              </a:p>
              <a:p>
                <a:r>
                  <a:rPr lang="en-US" sz="2800" dirty="0"/>
                  <a:t>Sound</a:t>
                </a:r>
              </a:p>
              <a:p>
                <a:r>
                  <a:rPr lang="en-US" sz="2800" dirty="0" smtClean="0"/>
                  <a:t>Machine </a:t>
                </a:r>
                <a:r>
                  <a:rPr lang="en-US" sz="2800" dirty="0"/>
                  <a:t>instructions</a:t>
                </a:r>
              </a:p>
              <a:p>
                <a:r>
                  <a:rPr lang="en-US" sz="28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10972800" cy="5105400"/>
              </a:xfrm>
              <a:blipFill>
                <a:blip r:embed="rId2"/>
                <a:stretch>
                  <a:fillRect l="-1167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109728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Overflow (OF): adding two n-bit numbers can yield a result that cannot be represented in n-bits</a:t>
            </a:r>
          </a:p>
          <a:p>
            <a:r>
              <a:rPr lang="en-US" sz="2800" dirty="0"/>
              <a:t>OF Test 1: The sign of both operands is the same, but the sign of the result is different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3401" y="2609672"/>
            <a:ext cx="3372471" cy="1200328"/>
            <a:chOff x="1295400" y="2904067"/>
            <a:chExt cx="3372471" cy="1200328"/>
          </a:xfrm>
        </p:grpSpPr>
        <p:sp>
          <p:nvSpPr>
            <p:cNvPr id="6" name="TextBox 5"/>
            <p:cNvSpPr txBox="1"/>
            <p:nvPr/>
          </p:nvSpPr>
          <p:spPr>
            <a:xfrm>
              <a:off x="1651000" y="2904067"/>
              <a:ext cx="301687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1 0 1 0 1 0 1 =   85</a:t>
              </a:r>
            </a:p>
            <a:p>
              <a:r>
                <a:rPr lang="en-US" dirty="0"/>
                <a:t>0 1 1 0 1 0 0 0 = 104</a:t>
              </a:r>
            </a:p>
            <a:p>
              <a:r>
                <a:rPr lang="en-US" dirty="0"/>
                <a:t>1 0 1 1 1 1 0 1 =  -67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3272135"/>
              <a:ext cx="364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H="1" flipV="1">
              <a:off x="1676400" y="3657601"/>
              <a:ext cx="2057400" cy="84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85800" y="3810000"/>
            <a:ext cx="10972800" cy="2438400"/>
            <a:chOff x="-762000" y="4038600"/>
            <a:chExt cx="10972800" cy="24384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-762000" y="4038600"/>
              <a:ext cx="10972800" cy="11430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2800" dirty="0"/>
                <a:t>OF Test 2: The carry into the most significant bit is different from the carry out</a:t>
              </a:r>
            </a:p>
            <a:p>
              <a:endParaRPr lang="en-US" sz="2800" dirty="0"/>
            </a:p>
            <a:p>
              <a:endParaRPr lang="en-US" sz="2800" dirty="0"/>
            </a:p>
            <a:p>
              <a:endParaRPr lang="en-US" sz="2800" dirty="0"/>
            </a:p>
            <a:p>
              <a:pPr marL="0" indent="0">
                <a:buNone/>
              </a:pPr>
              <a:r>
                <a:rPr lang="en-US" sz="2800" dirty="0"/>
                <a:t>   Easy for hardware to detect this condition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95600" y="4876800"/>
              <a:ext cx="3372471" cy="1600200"/>
              <a:chOff x="2895600" y="4876800"/>
              <a:chExt cx="3372471" cy="1600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895600" y="5276672"/>
                <a:ext cx="3372471" cy="1200328"/>
                <a:chOff x="1295400" y="2904067"/>
                <a:chExt cx="3372471" cy="1200328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651000" y="2904067"/>
                  <a:ext cx="3016871" cy="1200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1 0 1 0 1 0 1 =   85</a:t>
                  </a:r>
                </a:p>
                <a:p>
                  <a:r>
                    <a:rPr lang="en-US" dirty="0"/>
                    <a:t>0 1 1 0 1 0 0 0 = 104</a:t>
                  </a:r>
                </a:p>
                <a:p>
                  <a:r>
                    <a:rPr lang="en-US" dirty="0"/>
                    <a:t>1 0 1 1 1 1 0 1 =  -67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295400" y="3272135"/>
                  <a:ext cx="3644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 bwMode="auto">
                <a:xfrm flipH="1" flipV="1">
                  <a:off x="1676400" y="3657601"/>
                  <a:ext cx="2057400" cy="846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3495675" y="5181600"/>
                <a:ext cx="161925" cy="152400"/>
              </a:xfrm>
              <a:custGeom>
                <a:avLst/>
                <a:gdLst>
                  <a:gd name="T0" fmla="*/ 150 w 150"/>
                  <a:gd name="T1" fmla="*/ 144 h 147"/>
                  <a:gd name="T2" fmla="*/ 132 w 150"/>
                  <a:gd name="T3" fmla="*/ 54 h 147"/>
                  <a:gd name="T4" fmla="*/ 72 w 150"/>
                  <a:gd name="T5" fmla="*/ 0 h 147"/>
                  <a:gd name="T6" fmla="*/ 12 w 150"/>
                  <a:gd name="T7" fmla="*/ 51 h 147"/>
                  <a:gd name="T8" fmla="*/ 0 w 150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47">
                    <a:moveTo>
                      <a:pt x="150" y="144"/>
                    </a:moveTo>
                    <a:cubicBezTo>
                      <a:pt x="147" y="129"/>
                      <a:pt x="145" y="78"/>
                      <a:pt x="132" y="54"/>
                    </a:cubicBezTo>
                    <a:cubicBezTo>
                      <a:pt x="119" y="30"/>
                      <a:pt x="92" y="0"/>
                      <a:pt x="72" y="0"/>
                    </a:cubicBezTo>
                    <a:cubicBezTo>
                      <a:pt x="52" y="0"/>
                      <a:pt x="24" y="26"/>
                      <a:pt x="12" y="51"/>
                    </a:cubicBezTo>
                    <a:cubicBezTo>
                      <a:pt x="0" y="76"/>
                      <a:pt x="2" y="127"/>
                      <a:pt x="0" y="147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3200400" y="5181600"/>
                <a:ext cx="161925" cy="152400"/>
              </a:xfrm>
              <a:custGeom>
                <a:avLst/>
                <a:gdLst>
                  <a:gd name="T0" fmla="*/ 150 w 150"/>
                  <a:gd name="T1" fmla="*/ 144 h 147"/>
                  <a:gd name="T2" fmla="*/ 132 w 150"/>
                  <a:gd name="T3" fmla="*/ 54 h 147"/>
                  <a:gd name="T4" fmla="*/ 72 w 150"/>
                  <a:gd name="T5" fmla="*/ 0 h 147"/>
                  <a:gd name="T6" fmla="*/ 12 w 150"/>
                  <a:gd name="T7" fmla="*/ 51 h 147"/>
                  <a:gd name="T8" fmla="*/ 0 w 150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47">
                    <a:moveTo>
                      <a:pt x="150" y="144"/>
                    </a:moveTo>
                    <a:cubicBezTo>
                      <a:pt x="147" y="129"/>
                      <a:pt x="145" y="78"/>
                      <a:pt x="132" y="54"/>
                    </a:cubicBezTo>
                    <a:cubicBezTo>
                      <a:pt x="119" y="30"/>
                      <a:pt x="92" y="0"/>
                      <a:pt x="72" y="0"/>
                    </a:cubicBezTo>
                    <a:cubicBezTo>
                      <a:pt x="52" y="0"/>
                      <a:pt x="24" y="26"/>
                      <a:pt x="12" y="51"/>
                    </a:cubicBezTo>
                    <a:cubicBezTo>
                      <a:pt x="0" y="76"/>
                      <a:pt x="2" y="127"/>
                      <a:pt x="0" y="147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35020" y="487680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30220" y="487680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3124200"/>
          </a:xfrm>
        </p:spPr>
        <p:txBody>
          <a:bodyPr/>
          <a:lstStyle/>
          <a:p>
            <a:r>
              <a:rPr lang="en-US" dirty="0"/>
              <a:t>Sometimes it is necessary to increase the precision (number of bits) used to represent a number</a:t>
            </a:r>
          </a:p>
          <a:p>
            <a:r>
              <a:rPr lang="en-US" dirty="0"/>
              <a:t>In two’s complement this is accomplished by replicating the sign bit to the left (higher precision bit positions)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2" y="3733800"/>
            <a:ext cx="6629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 bits:		               0 1 0 1 1 1 0 0  = 92</a:t>
            </a:r>
          </a:p>
          <a:p>
            <a:r>
              <a:rPr lang="en-US" dirty="0"/>
              <a:t>16 bits: 0 0 0 0 0 0 0 0 0 1 0 1 1 1 0 0  = 92</a:t>
            </a:r>
          </a:p>
          <a:p>
            <a:endParaRPr lang="en-US" dirty="0"/>
          </a:p>
          <a:p>
            <a:r>
              <a:rPr lang="en-US" dirty="0"/>
              <a:t> 8 bits:		               1 1 1 0 0 0 1 1 = -29</a:t>
            </a:r>
          </a:p>
          <a:p>
            <a:r>
              <a:rPr lang="en-US" dirty="0"/>
              <a:t>16 bits: 1 1 1 1 1 1 1 1 1 1 1 0 0 0 1 1 = -29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4114800"/>
          </a:xfrm>
        </p:spPr>
        <p:txBody>
          <a:bodyPr/>
          <a:lstStyle/>
          <a:p>
            <a:r>
              <a:rPr lang="en-US" sz="2800" dirty="0"/>
              <a:t>Multiplication can be implemented using addition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Multiplication by 2 can be achieved by shifting bits left one position (0 into least significant bit position, discard most significant bit)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Multiplication by 2</a:t>
            </a:r>
            <a:r>
              <a:rPr lang="en-US" sz="2800" baseline="30000" dirty="0"/>
              <a:t>i</a:t>
            </a:r>
            <a:r>
              <a:rPr lang="en-US" sz="2800" dirty="0"/>
              <a:t> can be achieved by shifting bits left </a:t>
            </a:r>
            <a:r>
              <a:rPr lang="en-US" sz="2800" dirty="0" err="1"/>
              <a:t>i</a:t>
            </a:r>
            <a:r>
              <a:rPr lang="en-US" sz="2800" dirty="0"/>
              <a:t> positions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2954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0 1 0  = 2</a:t>
            </a:r>
          </a:p>
          <a:p>
            <a:r>
              <a:rPr lang="en-US" sz="2000" dirty="0"/>
              <a:t>            0 1 1  = 3</a:t>
            </a:r>
          </a:p>
          <a:p>
            <a:r>
              <a:rPr lang="en-US" sz="2000" dirty="0"/>
              <a:t>            0 1 0</a:t>
            </a:r>
          </a:p>
          <a:p>
            <a:r>
              <a:rPr lang="en-US" sz="2000" dirty="0"/>
              <a:t>         0 1 0</a:t>
            </a:r>
          </a:p>
          <a:p>
            <a:r>
              <a:rPr lang="en-US" sz="2000" dirty="0"/>
              <a:t>      0 0 0</a:t>
            </a:r>
          </a:p>
          <a:p>
            <a:r>
              <a:rPr lang="en-US" sz="2000" dirty="0"/>
              <a:t>   0 0 0 1 1 0  =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70" y="15810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257800" y="2895600"/>
            <a:ext cx="137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5715000" y="1981200"/>
            <a:ext cx="914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24400" y="4800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1 1 1 0 1 0 1 0  = -22</a:t>
            </a:r>
          </a:p>
          <a:p>
            <a:r>
              <a:rPr lang="en-US" sz="2000" dirty="0"/>
              <a:t>  1 1 0 1 0 1 0 0  = -44</a:t>
            </a:r>
          </a:p>
        </p:txBody>
      </p:sp>
    </p:spTree>
    <p:extLst>
      <p:ext uri="{BB962C8B-B14F-4D97-AF65-F5344CB8AC3E}">
        <p14:creationId xmlns:p14="http://schemas.microsoft.com/office/powerpoint/2010/main" val="11607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4572000"/>
          </a:xfrm>
        </p:spPr>
        <p:txBody>
          <a:bodyPr/>
          <a:lstStyle/>
          <a:p>
            <a:r>
              <a:rPr lang="en-US" sz="2800" dirty="0"/>
              <a:t>Division can be implemented using subtraction (similar to long division you learned in elementary school)</a:t>
            </a:r>
          </a:p>
          <a:p>
            <a:pPr lvl="1"/>
            <a:r>
              <a:rPr lang="en-US" sz="2400" dirty="0"/>
              <a:t>Slow: each step produces one digit of quotient</a:t>
            </a:r>
          </a:p>
          <a:p>
            <a:r>
              <a:rPr lang="en-US" sz="2800" dirty="0"/>
              <a:t>Faster: Perform A / B by</a:t>
            </a:r>
          </a:p>
          <a:p>
            <a:pPr lvl="1"/>
            <a:r>
              <a:rPr lang="en-US" sz="2400" dirty="0"/>
              <a:t>Compute 1 / B using Newton-</a:t>
            </a:r>
            <a:r>
              <a:rPr lang="en-US" sz="2400" dirty="0" err="1"/>
              <a:t>Raphson</a:t>
            </a:r>
            <a:r>
              <a:rPr lang="en-US" sz="2400" dirty="0"/>
              <a:t> algorithm* (number of result bits approximately doubles every step)</a:t>
            </a:r>
          </a:p>
          <a:p>
            <a:pPr lvl="1"/>
            <a:r>
              <a:rPr lang="en-US" sz="2400" dirty="0"/>
              <a:t>Multiply result by A</a:t>
            </a:r>
          </a:p>
          <a:p>
            <a:r>
              <a:rPr lang="en-US" sz="2800" dirty="0"/>
              <a:t>Division by 2</a:t>
            </a:r>
            <a:r>
              <a:rPr lang="en-US" sz="2800" baseline="30000" dirty="0"/>
              <a:t>i</a:t>
            </a:r>
            <a:r>
              <a:rPr lang="en-US" sz="2800" dirty="0"/>
              <a:t> achieved by shifting right </a:t>
            </a:r>
            <a:r>
              <a:rPr lang="en-US" sz="2800" dirty="0" err="1"/>
              <a:t>i</a:t>
            </a:r>
            <a:r>
              <a:rPr lang="en-US" sz="2800" dirty="0"/>
              <a:t> bit positions (replicate sign bit, discard least significant bits)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733800" y="5181600"/>
            <a:ext cx="4572000" cy="1015663"/>
            <a:chOff x="2057400" y="5715000"/>
            <a:chExt cx="4572000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3124200" y="5715000"/>
              <a:ext cx="3505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 1 1 1 0 1 0 0 0  = -24</a:t>
              </a:r>
            </a:p>
            <a:p>
              <a:endParaRPr lang="en-US" sz="2000" dirty="0"/>
            </a:p>
            <a:p>
              <a:r>
                <a:rPr lang="en-US" sz="2000" dirty="0"/>
                <a:t>  1 1 1 1 1 0 1 0  = -6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7400" y="5715000"/>
              <a:ext cx="1142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-24 / 4: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5720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43434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41148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8862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36576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429000" y="6096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429000" y="6096000"/>
              <a:ext cx="1524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429000" y="60960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1676401" y="6488668"/>
            <a:ext cx="659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 see </a:t>
            </a:r>
            <a:r>
              <a:rPr lang="en-US" sz="1800" dirty="0">
                <a:hlinkClick r:id="rId2"/>
              </a:rPr>
              <a:t>https://en.wikipedia.org/wiki/Division_algorithm</a:t>
            </a:r>
            <a:r>
              <a:rPr lang="en-US" sz="18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31810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838200"/>
          </a:xfrm>
        </p:spPr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Digits: use letters to represent digits 10-15</a:t>
            </a:r>
          </a:p>
          <a:p>
            <a:pPr marL="0" indent="0">
              <a:buNone/>
            </a:pPr>
            <a:r>
              <a:rPr lang="en-US" sz="2800" dirty="0"/>
              <a:t>More compact way to write binary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2634" y="2571928"/>
            <a:ext cx="5197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Binary representation of same value:</a:t>
            </a:r>
          </a:p>
          <a:p>
            <a:r>
              <a:rPr lang="en-US" dirty="0"/>
              <a:t>0000 0100 1110 1011 = 1259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1185"/>
              </p:ext>
            </p:extLst>
          </p:nvPr>
        </p:nvGraphicFramePr>
        <p:xfrm>
          <a:off x="1828800" y="1600201"/>
          <a:ext cx="3124200" cy="5175851"/>
        </p:xfrm>
        <a:graphic>
          <a:graphicData uri="http://schemas.openxmlformats.org/drawingml/2006/table">
            <a:tbl>
              <a:tblPr/>
              <a:tblGrid>
                <a:gridCol w="71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Decimal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62635" y="1676400"/>
            <a:ext cx="5495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Hexadecimal number: 04EB</a:t>
            </a:r>
          </a:p>
          <a:p>
            <a:r>
              <a:rPr lang="en-US" dirty="0"/>
              <a:t>0*16</a:t>
            </a:r>
            <a:r>
              <a:rPr lang="en-US" baseline="30000" dirty="0"/>
              <a:t>3</a:t>
            </a:r>
            <a:r>
              <a:rPr lang="en-US" dirty="0"/>
              <a:t> + 4*16</a:t>
            </a:r>
            <a:r>
              <a:rPr lang="en-US" baseline="30000" dirty="0"/>
              <a:t>2</a:t>
            </a:r>
            <a:r>
              <a:rPr lang="en-US" dirty="0"/>
              <a:t> +14*16</a:t>
            </a:r>
            <a:r>
              <a:rPr lang="en-US" baseline="30000" dirty="0"/>
              <a:t>1</a:t>
            </a:r>
            <a:r>
              <a:rPr lang="en-US" dirty="0"/>
              <a:t> + 11*16</a:t>
            </a:r>
            <a:r>
              <a:rPr lang="en-US" baseline="30000" dirty="0"/>
              <a:t>0</a:t>
            </a:r>
            <a:r>
              <a:rPr lang="en-US" dirty="0"/>
              <a:t> = 1259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62634" y="3486327"/>
            <a:ext cx="5486400" cy="3046988"/>
            <a:chOff x="3581400" y="4343400"/>
            <a:chExt cx="5486400" cy="3046988"/>
          </a:xfrm>
        </p:grpSpPr>
        <p:sp>
          <p:nvSpPr>
            <p:cNvPr id="9" name="TextBox 8"/>
            <p:cNvSpPr txBox="1"/>
            <p:nvPr/>
          </p:nvSpPr>
          <p:spPr>
            <a:xfrm>
              <a:off x="4419600" y="5486400"/>
              <a:ext cx="320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0000 0100 1110 1011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6096000"/>
              <a:ext cx="2562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4       E      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H="1">
              <a:off x="6858000" y="5943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6096000" y="5943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5334000" y="5943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4572000" y="5943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3581400" y="4343400"/>
              <a:ext cx="54864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Conversion from binary to hexadecimal: start from right, replace each 4 bit group with hexadecimal digit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Hexadecimal a more convenient way to present binary data on paper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Integer Arithmetic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Perform the following additions and verify your answers. Indicate whether there is potential for overflow and, if so, whether overflow occurs.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10101 + 00111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1001 + 1101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 bit shifts to quickly compute the following in decimal, starting from </a:t>
            </a:r>
            <a:r>
              <a:rPr lang="en-US" sz="2800" dirty="0" smtClean="0"/>
              <a:t>(0000 1010)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/>
              <a:t>=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(0001 </a:t>
            </a:r>
            <a:r>
              <a:rPr lang="en-US" sz="2400" dirty="0" smtClean="0"/>
              <a:t>0100)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(0101 </a:t>
            </a:r>
            <a:r>
              <a:rPr lang="en-US" sz="2400" dirty="0" smtClean="0"/>
              <a:t>0000)</a:t>
            </a:r>
            <a:r>
              <a:rPr lang="en-US" sz="2400" baseline="-25000" dirty="0" smtClean="0"/>
              <a:t>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(0000 0101)</a:t>
            </a:r>
            <a:r>
              <a:rPr lang="en-US" sz="2400" baseline="-25000" dirty="0" smtClean="0"/>
              <a:t>2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Perform the following conversions: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(0110 1011 0010 1110)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 hexadecimal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C9F to binary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Integer Arithmetic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10101 + 00111: </a:t>
            </a:r>
            <a:br>
              <a:rPr lang="en-US" sz="2800" dirty="0" smtClean="0"/>
            </a:br>
            <a:r>
              <a:rPr lang="en-US" sz="2800" dirty="0" smtClean="0"/>
              <a:t>Sign bits are opposite, so no potential for overflow</a:t>
            </a:r>
            <a:br>
              <a:rPr lang="en-US" sz="2800" dirty="0" smtClean="0"/>
            </a:br>
            <a:r>
              <a:rPr lang="en-US" sz="2800" dirty="0" smtClean="0"/>
              <a:t>			   10101 </a:t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en-US" sz="2800" u="sng" dirty="0" smtClean="0"/>
              <a:t>+ 00111</a:t>
            </a:r>
            <a:br>
              <a:rPr lang="en-US" sz="2800" u="sng" dirty="0" smtClean="0"/>
            </a:br>
            <a:r>
              <a:rPr lang="en-US" sz="2800" dirty="0" smtClean="0"/>
              <a:t>			   11100</a:t>
            </a:r>
            <a:br>
              <a:rPr lang="en-US" sz="2800" dirty="0" smtClean="0"/>
            </a:br>
            <a:r>
              <a:rPr lang="en-US" sz="2800" dirty="0" smtClean="0"/>
              <a:t>Verify: 	10101 is -2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-16+4+1 = -11</a:t>
            </a:r>
            <a:br>
              <a:rPr lang="en-US" sz="2800" dirty="0" smtClean="0"/>
            </a:br>
            <a:r>
              <a:rPr lang="en-US" sz="2800" dirty="0" smtClean="0"/>
              <a:t>		00111 is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4+2+1 = 7</a:t>
            </a:r>
            <a:br>
              <a:rPr lang="en-US" sz="2800" dirty="0" smtClean="0"/>
            </a:br>
            <a:r>
              <a:rPr lang="en-US" sz="2800" dirty="0" smtClean="0"/>
              <a:t>		Sum of -11 and 7 is -4</a:t>
            </a:r>
            <a:br>
              <a:rPr lang="en-US" sz="2800" dirty="0" smtClean="0"/>
            </a:br>
            <a:r>
              <a:rPr lang="en-US" sz="2800" dirty="0" smtClean="0"/>
              <a:t>		Binary representation of 4 is 00100; two’s complement is 11100</a:t>
            </a:r>
            <a:endParaRPr lang="en-US" sz="28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1001 + 1101</a:t>
            </a:r>
            <a:br>
              <a:rPr lang="en-US" sz="2800" dirty="0" smtClean="0"/>
            </a:br>
            <a:r>
              <a:rPr lang="en-US" sz="2800" dirty="0" smtClean="0"/>
              <a:t>Sign bits are the same; potential for overflow</a:t>
            </a:r>
            <a:br>
              <a:rPr lang="en-US" sz="2800" dirty="0" smtClean="0"/>
            </a:br>
            <a:r>
              <a:rPr lang="en-US" sz="2800" dirty="0" smtClean="0"/>
              <a:t>		 	   1001</a:t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en-US" sz="2800" u="sng" dirty="0" smtClean="0"/>
              <a:t>+ 1101</a:t>
            </a:r>
            <a:br>
              <a:rPr lang="en-US" sz="2800" u="sng" dirty="0" smtClean="0"/>
            </a:br>
            <a:r>
              <a:rPr lang="en-US" sz="2800" dirty="0" smtClean="0"/>
              <a:t>  			   0110</a:t>
            </a:r>
            <a:br>
              <a:rPr lang="en-US" sz="2800" dirty="0" smtClean="0"/>
            </a:br>
            <a:r>
              <a:rPr lang="en-US" sz="2800" dirty="0" smtClean="0"/>
              <a:t>Overflow has occurred! Sign bit has changed</a:t>
            </a:r>
            <a:br>
              <a:rPr lang="en-US" sz="2800" dirty="0" smtClean="0"/>
            </a:br>
            <a:r>
              <a:rPr lang="en-US" sz="2800" dirty="0" smtClean="0"/>
              <a:t>Verify:	1001 is -2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0</a:t>
            </a:r>
            <a:r>
              <a:rPr lang="en-US" sz="2800" dirty="0"/>
              <a:t> </a:t>
            </a:r>
            <a:r>
              <a:rPr lang="en-US" sz="2800" dirty="0" smtClean="0"/>
              <a:t>= -8+1 = -7; 1101 is -2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-8+4+1 = -3</a:t>
            </a:r>
            <a:br>
              <a:rPr lang="en-US" sz="2800" dirty="0" smtClean="0"/>
            </a:br>
            <a:r>
              <a:rPr lang="en-US" sz="2800" dirty="0" smtClean="0"/>
              <a:t>		Sum is -7 + -3 = -10</a:t>
            </a:r>
            <a:br>
              <a:rPr lang="en-US" sz="2800" dirty="0" smtClean="0"/>
            </a:br>
            <a:r>
              <a:rPr lang="en-US" sz="2800" dirty="0" smtClean="0"/>
              <a:t>	Most negative integer with 4 bits is -2</a:t>
            </a:r>
            <a:r>
              <a:rPr lang="en-US" sz="2800" baseline="30000" dirty="0" smtClean="0"/>
              <a:t>4-1</a:t>
            </a:r>
            <a:r>
              <a:rPr lang="en-US" sz="2800" dirty="0" smtClean="0"/>
              <a:t> = -2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= -8; overflow confirmed!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00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Integer Arithmetic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 bit shifts to quickly compute the following in decimal, starting from </a:t>
            </a:r>
            <a:r>
              <a:rPr lang="en-US" sz="2800" dirty="0" smtClean="0"/>
              <a:t>(0000 1010)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/>
              <a:t>=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(0001 </a:t>
            </a:r>
            <a:r>
              <a:rPr lang="en-US" sz="2400" dirty="0" smtClean="0"/>
              <a:t>0100)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10*2 = 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(0101 </a:t>
            </a:r>
            <a:r>
              <a:rPr lang="en-US" sz="2400" dirty="0" smtClean="0"/>
              <a:t>0000)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10*2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80</a:t>
            </a:r>
            <a:endParaRPr lang="en-US" sz="2400" baseline="-25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(0000 0101)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dirty="0" smtClean="0"/>
              <a:t>= 10/2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Perform the following conversions: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(0110 1011 0010 1110)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 hexadecimal: 6B2E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C9F to binary: 1100 1001 1111</a:t>
            </a:r>
            <a:endParaRPr lang="en-US" sz="24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7736"/>
              </p:ext>
            </p:extLst>
          </p:nvPr>
        </p:nvGraphicFramePr>
        <p:xfrm>
          <a:off x="8534400" y="1447800"/>
          <a:ext cx="3124200" cy="5175851"/>
        </p:xfrm>
        <a:graphic>
          <a:graphicData uri="http://schemas.openxmlformats.org/drawingml/2006/table">
            <a:tbl>
              <a:tblPr/>
              <a:tblGrid>
                <a:gridCol w="71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Decimal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1887200" cy="990601"/>
          </a:xfrm>
        </p:spPr>
        <p:txBody>
          <a:bodyPr/>
          <a:lstStyle/>
          <a:p>
            <a:r>
              <a:rPr lang="en-US" dirty="0" smtClean="0"/>
              <a:t>Summary of Representing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5029200"/>
          </a:xfrm>
        </p:spPr>
        <p:txBody>
          <a:bodyPr/>
          <a:lstStyle/>
          <a:p>
            <a:r>
              <a:rPr lang="en-US" sz="2800" dirty="0" smtClean="0"/>
              <a:t>Base 2 really works just like base 10… but we humans have to think about it</a:t>
            </a:r>
          </a:p>
          <a:p>
            <a:r>
              <a:rPr lang="en-US" sz="2800" dirty="0" smtClean="0"/>
              <a:t>We can represent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integers using n bits; specific numbers depend on choice of signed or unsigned</a:t>
            </a:r>
          </a:p>
          <a:p>
            <a:r>
              <a:rPr lang="en-US" sz="2800" dirty="0"/>
              <a:t>Most computers use two’s complement to represent signed integers</a:t>
            </a:r>
          </a:p>
          <a:p>
            <a:r>
              <a:rPr lang="en-US" sz="2800" dirty="0" smtClean="0"/>
              <a:t>Shift </a:t>
            </a:r>
            <a:r>
              <a:rPr lang="en-US" sz="2800" dirty="0"/>
              <a:t>operations are very </a:t>
            </a:r>
            <a:r>
              <a:rPr lang="en-US" sz="2800" dirty="0" smtClean="0"/>
              <a:t>fast</a:t>
            </a:r>
          </a:p>
          <a:p>
            <a:r>
              <a:rPr lang="en-US" sz="2800" dirty="0" smtClean="0"/>
              <a:t>Hexadecimal is a compact way of writing large numbers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41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Binary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311" y="1497688"/>
            <a:ext cx="367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Decimal Number System (base 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882915"/>
            <a:ext cx="1596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3,108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419600" y="1219201"/>
            <a:ext cx="6267110" cy="2442865"/>
            <a:chOff x="2895600" y="1524000"/>
            <a:chExt cx="6267110" cy="2442865"/>
          </a:xfrm>
        </p:grpSpPr>
        <p:grpSp>
          <p:nvGrpSpPr>
            <p:cNvPr id="54" name="Group 53"/>
            <p:cNvGrpSpPr/>
            <p:nvPr/>
          </p:nvGrpSpPr>
          <p:grpSpPr>
            <a:xfrm>
              <a:off x="2895600" y="1524000"/>
              <a:ext cx="3429000" cy="838200"/>
              <a:chOff x="2895600" y="1524000"/>
              <a:chExt cx="3429000" cy="8382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683479" y="1528465"/>
                <a:ext cx="64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50079" y="1528465"/>
                <a:ext cx="64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1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16679" y="1528465"/>
                <a:ext cx="64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2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83279" y="1528465"/>
                <a:ext cx="64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3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95600" y="1524000"/>
                <a:ext cx="1172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weight:</a:t>
                </a:r>
              </a:p>
            </p:txBody>
          </p:sp>
          <p:cxnSp>
            <p:nvCxnSpPr>
              <p:cNvPr id="18" name="Straight Arrow Connector 17"/>
              <p:cNvCxnSpPr>
                <a:stCxn id="10" idx="2"/>
              </p:cNvCxnSpPr>
              <p:nvPr/>
            </p:nvCxnSpPr>
            <p:spPr bwMode="auto">
              <a:xfrm flipH="1">
                <a:off x="4906433" y="1990130"/>
                <a:ext cx="30807" cy="3636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>
                <a:stCxn id="5" idx="2"/>
              </p:cNvCxnSpPr>
              <p:nvPr/>
            </p:nvCxnSpPr>
            <p:spPr bwMode="auto">
              <a:xfrm flipH="1">
                <a:off x="5638800" y="1990130"/>
                <a:ext cx="365240" cy="3720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 bwMode="auto">
              <a:xfrm flipH="1">
                <a:off x="5291667" y="1990130"/>
                <a:ext cx="178973" cy="35513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>
                <a:stCxn id="11" idx="2"/>
              </p:cNvCxnSpPr>
              <p:nvPr/>
            </p:nvCxnSpPr>
            <p:spPr bwMode="auto">
              <a:xfrm>
                <a:off x="4403840" y="1990130"/>
                <a:ext cx="15760" cy="3720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5" name="Group 54"/>
            <p:cNvGrpSpPr/>
            <p:nvPr/>
          </p:nvGrpSpPr>
          <p:grpSpPr>
            <a:xfrm>
              <a:off x="2895600" y="2895600"/>
              <a:ext cx="6267110" cy="1071265"/>
              <a:chOff x="2895600" y="2895600"/>
              <a:chExt cx="6267110" cy="10712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5600" y="3505200"/>
                <a:ext cx="6267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 3*10</a:t>
                </a:r>
                <a:r>
                  <a:rPr lang="en-US" baseline="30000" dirty="0"/>
                  <a:t>3</a:t>
                </a:r>
                <a:r>
                  <a:rPr lang="en-US" dirty="0"/>
                  <a:t> + 1*10</a:t>
                </a:r>
                <a:r>
                  <a:rPr lang="en-US" baseline="30000" dirty="0"/>
                  <a:t>2</a:t>
                </a:r>
                <a:r>
                  <a:rPr lang="en-US" dirty="0"/>
                  <a:t> + 0*10</a:t>
                </a:r>
                <a:r>
                  <a:rPr lang="en-US" baseline="30000" dirty="0"/>
                  <a:t>1</a:t>
                </a:r>
                <a:r>
                  <a:rPr lang="en-US" dirty="0"/>
                  <a:t> + 8*10</a:t>
                </a:r>
                <a:r>
                  <a:rPr lang="en-US" baseline="30000" dirty="0"/>
                  <a:t>0</a:t>
                </a:r>
                <a:r>
                  <a:rPr lang="en-US" dirty="0"/>
                  <a:t> = 3,108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 bwMode="auto">
              <a:xfrm flipH="1">
                <a:off x="4267200" y="2895600"/>
                <a:ext cx="15240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4953000" y="2895600"/>
                <a:ext cx="22860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5257800" y="2901950"/>
                <a:ext cx="838200" cy="6794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5613400" y="2895600"/>
                <a:ext cx="1549400" cy="685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70" name="Group 69"/>
          <p:cNvGrpSpPr/>
          <p:nvPr/>
        </p:nvGrpSpPr>
        <p:grpSpPr>
          <a:xfrm>
            <a:off x="4419601" y="4415136"/>
            <a:ext cx="6027261" cy="2442865"/>
            <a:chOff x="2895600" y="1524000"/>
            <a:chExt cx="6027261" cy="2442865"/>
          </a:xfrm>
        </p:grpSpPr>
        <p:grpSp>
          <p:nvGrpSpPr>
            <p:cNvPr id="71" name="Group 70"/>
            <p:cNvGrpSpPr/>
            <p:nvPr/>
          </p:nvGrpSpPr>
          <p:grpSpPr>
            <a:xfrm>
              <a:off x="2895600" y="1524000"/>
              <a:ext cx="3257829" cy="842665"/>
              <a:chOff x="2895600" y="1524000"/>
              <a:chExt cx="3257829" cy="84266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5683479" y="1528465"/>
                <a:ext cx="469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0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150079" y="1528465"/>
                <a:ext cx="469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1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16679" y="1528465"/>
                <a:ext cx="469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2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083279" y="1528465"/>
                <a:ext cx="469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3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895600" y="1524000"/>
                <a:ext cx="1172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weight:</a:t>
                </a:r>
              </a:p>
            </p:txBody>
          </p:sp>
          <p:cxnSp>
            <p:nvCxnSpPr>
              <p:cNvPr id="83" name="Straight Arrow Connector 82"/>
              <p:cNvCxnSpPr>
                <a:stCxn id="80" idx="2"/>
              </p:cNvCxnSpPr>
              <p:nvPr/>
            </p:nvCxnSpPr>
            <p:spPr bwMode="auto">
              <a:xfrm flipH="1">
                <a:off x="4800600" y="1990130"/>
                <a:ext cx="51054" cy="37653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/>
              <p:cNvCxnSpPr>
                <a:stCxn id="78" idx="2"/>
              </p:cNvCxnSpPr>
              <p:nvPr/>
            </p:nvCxnSpPr>
            <p:spPr bwMode="auto">
              <a:xfrm flipH="1">
                <a:off x="5486400" y="1990130"/>
                <a:ext cx="432054" cy="37653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5" name="Straight Arrow Connector 84"/>
              <p:cNvCxnSpPr>
                <a:stCxn id="79" idx="2"/>
              </p:cNvCxnSpPr>
              <p:nvPr/>
            </p:nvCxnSpPr>
            <p:spPr bwMode="auto">
              <a:xfrm flipH="1">
                <a:off x="5105400" y="1990130"/>
                <a:ext cx="279654" cy="37653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6" name="Straight Arrow Connector 85"/>
              <p:cNvCxnSpPr>
                <a:stCxn id="81" idx="2"/>
              </p:cNvCxnSpPr>
              <p:nvPr/>
            </p:nvCxnSpPr>
            <p:spPr bwMode="auto">
              <a:xfrm>
                <a:off x="4318254" y="1990130"/>
                <a:ext cx="101346" cy="3720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2895600" y="2895600"/>
              <a:ext cx="6027261" cy="1071265"/>
              <a:chOff x="2895600" y="2895600"/>
              <a:chExt cx="6027261" cy="107126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895600" y="3505200"/>
                <a:ext cx="6027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 0*2</a:t>
                </a:r>
                <a:r>
                  <a:rPr lang="en-US" baseline="30000" dirty="0"/>
                  <a:t>3</a:t>
                </a:r>
                <a:r>
                  <a:rPr lang="en-US" dirty="0"/>
                  <a:t> + 1*2</a:t>
                </a:r>
                <a:r>
                  <a:rPr lang="en-US" baseline="30000" dirty="0"/>
                  <a:t>2</a:t>
                </a:r>
                <a:r>
                  <a:rPr lang="en-US" dirty="0"/>
                  <a:t> + 0*2</a:t>
                </a:r>
                <a:r>
                  <a:rPr lang="en-US" baseline="30000" dirty="0"/>
                  <a:t>1</a:t>
                </a:r>
                <a:r>
                  <a:rPr lang="en-US" dirty="0"/>
                  <a:t> + 1*2</a:t>
                </a:r>
                <a:r>
                  <a:rPr lang="en-US" baseline="30000" dirty="0"/>
                  <a:t>0</a:t>
                </a:r>
                <a:r>
                  <a:rPr lang="en-US" dirty="0"/>
                  <a:t> = 4 + 1 = 5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 flipH="1">
                <a:off x="4191000" y="2895600"/>
                <a:ext cx="228600" cy="61406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4800600" y="2900065"/>
                <a:ext cx="30480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5181600" y="2900065"/>
                <a:ext cx="762000" cy="685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>
                <a:off x="5562600" y="2900065"/>
                <a:ext cx="1219200" cy="685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6858000" y="1828800"/>
            <a:ext cx="3383488" cy="736600"/>
            <a:chOff x="6858000" y="1828800"/>
            <a:chExt cx="3383488" cy="736600"/>
          </a:xfrm>
        </p:grpSpPr>
        <p:sp>
          <p:nvSpPr>
            <p:cNvPr id="100" name="TextBox 99"/>
            <p:cNvSpPr txBox="1"/>
            <p:nvPr/>
          </p:nvSpPr>
          <p:spPr>
            <a:xfrm>
              <a:off x="7696200" y="1828800"/>
              <a:ext cx="2545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digit (0, 1, 2, …9)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858000" y="2006600"/>
              <a:ext cx="381000" cy="558800"/>
            </a:xfrm>
            <a:custGeom>
              <a:avLst/>
              <a:gdLst>
                <a:gd name="connsiteX0" fmla="*/ 372533 w 389466"/>
                <a:gd name="connsiteY0" fmla="*/ 169333 h 558800"/>
                <a:gd name="connsiteX1" fmla="*/ 364066 w 389466"/>
                <a:gd name="connsiteY1" fmla="*/ 127000 h 558800"/>
                <a:gd name="connsiteX2" fmla="*/ 338666 w 389466"/>
                <a:gd name="connsiteY2" fmla="*/ 110067 h 558800"/>
                <a:gd name="connsiteX3" fmla="*/ 321733 w 389466"/>
                <a:gd name="connsiteY3" fmla="*/ 93133 h 558800"/>
                <a:gd name="connsiteX4" fmla="*/ 287866 w 389466"/>
                <a:gd name="connsiteY4" fmla="*/ 50800 h 558800"/>
                <a:gd name="connsiteX5" fmla="*/ 270933 w 389466"/>
                <a:gd name="connsiteY5" fmla="*/ 25400 h 558800"/>
                <a:gd name="connsiteX6" fmla="*/ 186266 w 389466"/>
                <a:gd name="connsiteY6" fmla="*/ 0 h 558800"/>
                <a:gd name="connsiteX7" fmla="*/ 110066 w 389466"/>
                <a:gd name="connsiteY7" fmla="*/ 8467 h 558800"/>
                <a:gd name="connsiteX8" fmla="*/ 59266 w 389466"/>
                <a:gd name="connsiteY8" fmla="*/ 42333 h 558800"/>
                <a:gd name="connsiteX9" fmla="*/ 25400 w 389466"/>
                <a:gd name="connsiteY9" fmla="*/ 110067 h 558800"/>
                <a:gd name="connsiteX10" fmla="*/ 16933 w 389466"/>
                <a:gd name="connsiteY10" fmla="*/ 152400 h 558800"/>
                <a:gd name="connsiteX11" fmla="*/ 0 w 389466"/>
                <a:gd name="connsiteY11" fmla="*/ 313267 h 558800"/>
                <a:gd name="connsiteX12" fmla="*/ 8466 w 389466"/>
                <a:gd name="connsiteY12" fmla="*/ 508000 h 558800"/>
                <a:gd name="connsiteX13" fmla="*/ 25400 w 389466"/>
                <a:gd name="connsiteY13" fmla="*/ 524933 h 558800"/>
                <a:gd name="connsiteX14" fmla="*/ 76200 w 389466"/>
                <a:gd name="connsiteY14" fmla="*/ 541867 h 558800"/>
                <a:gd name="connsiteX15" fmla="*/ 143933 w 389466"/>
                <a:gd name="connsiteY15" fmla="*/ 558800 h 558800"/>
                <a:gd name="connsiteX16" fmla="*/ 313266 w 389466"/>
                <a:gd name="connsiteY16" fmla="*/ 550333 h 558800"/>
                <a:gd name="connsiteX17" fmla="*/ 330200 w 389466"/>
                <a:gd name="connsiteY17" fmla="*/ 533400 h 558800"/>
                <a:gd name="connsiteX18" fmla="*/ 355600 w 389466"/>
                <a:gd name="connsiteY18" fmla="*/ 482600 h 558800"/>
                <a:gd name="connsiteX19" fmla="*/ 372533 w 389466"/>
                <a:gd name="connsiteY19" fmla="*/ 457200 h 558800"/>
                <a:gd name="connsiteX20" fmla="*/ 389466 w 389466"/>
                <a:gd name="connsiteY20" fmla="*/ 406400 h 558800"/>
                <a:gd name="connsiteX21" fmla="*/ 381000 w 389466"/>
                <a:gd name="connsiteY21" fmla="*/ 262467 h 558800"/>
                <a:gd name="connsiteX22" fmla="*/ 364066 w 389466"/>
                <a:gd name="connsiteY22" fmla="*/ 194733 h 558800"/>
                <a:gd name="connsiteX23" fmla="*/ 347133 w 389466"/>
                <a:gd name="connsiteY23" fmla="*/ 169333 h 558800"/>
                <a:gd name="connsiteX24" fmla="*/ 338666 w 389466"/>
                <a:gd name="connsiteY24" fmla="*/ 143933 h 558800"/>
                <a:gd name="connsiteX25" fmla="*/ 330200 w 389466"/>
                <a:gd name="connsiteY25" fmla="*/ 1270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9466" h="558800">
                  <a:moveTo>
                    <a:pt x="372533" y="169333"/>
                  </a:moveTo>
                  <a:cubicBezTo>
                    <a:pt x="369711" y="155222"/>
                    <a:pt x="371206" y="139494"/>
                    <a:pt x="364066" y="127000"/>
                  </a:cubicBezTo>
                  <a:cubicBezTo>
                    <a:pt x="359017" y="118165"/>
                    <a:pt x="346612" y="116424"/>
                    <a:pt x="338666" y="110067"/>
                  </a:cubicBezTo>
                  <a:cubicBezTo>
                    <a:pt x="332433" y="105080"/>
                    <a:pt x="327377" y="98778"/>
                    <a:pt x="321733" y="93133"/>
                  </a:cubicBezTo>
                  <a:cubicBezTo>
                    <a:pt x="305249" y="43684"/>
                    <a:pt x="326163" y="89097"/>
                    <a:pt x="287866" y="50800"/>
                  </a:cubicBezTo>
                  <a:cubicBezTo>
                    <a:pt x="280671" y="43605"/>
                    <a:pt x="279562" y="30793"/>
                    <a:pt x="270933" y="25400"/>
                  </a:cubicBezTo>
                  <a:cubicBezTo>
                    <a:pt x="257193" y="16812"/>
                    <a:pt x="206092" y="4957"/>
                    <a:pt x="186266" y="0"/>
                  </a:cubicBezTo>
                  <a:cubicBezTo>
                    <a:pt x="160866" y="2822"/>
                    <a:pt x="134311" y="385"/>
                    <a:pt x="110066" y="8467"/>
                  </a:cubicBezTo>
                  <a:cubicBezTo>
                    <a:pt x="90759" y="14903"/>
                    <a:pt x="59266" y="42333"/>
                    <a:pt x="59266" y="42333"/>
                  </a:cubicBezTo>
                  <a:cubicBezTo>
                    <a:pt x="39809" y="100706"/>
                    <a:pt x="54954" y="80511"/>
                    <a:pt x="25400" y="110067"/>
                  </a:cubicBezTo>
                  <a:cubicBezTo>
                    <a:pt x="22578" y="124178"/>
                    <a:pt x="18365" y="138081"/>
                    <a:pt x="16933" y="152400"/>
                  </a:cubicBezTo>
                  <a:cubicBezTo>
                    <a:pt x="-10" y="321820"/>
                    <a:pt x="20868" y="229789"/>
                    <a:pt x="0" y="313267"/>
                  </a:cubicBezTo>
                  <a:cubicBezTo>
                    <a:pt x="2822" y="378178"/>
                    <a:pt x="725" y="443490"/>
                    <a:pt x="8466" y="508000"/>
                  </a:cubicBezTo>
                  <a:cubicBezTo>
                    <a:pt x="9417" y="515926"/>
                    <a:pt x="18260" y="521363"/>
                    <a:pt x="25400" y="524933"/>
                  </a:cubicBezTo>
                  <a:cubicBezTo>
                    <a:pt x="41365" y="532915"/>
                    <a:pt x="59267" y="536223"/>
                    <a:pt x="76200" y="541867"/>
                  </a:cubicBezTo>
                  <a:cubicBezTo>
                    <a:pt x="115244" y="554882"/>
                    <a:pt x="92861" y="548585"/>
                    <a:pt x="143933" y="558800"/>
                  </a:cubicBezTo>
                  <a:cubicBezTo>
                    <a:pt x="200377" y="555978"/>
                    <a:pt x="257269" y="557969"/>
                    <a:pt x="313266" y="550333"/>
                  </a:cubicBezTo>
                  <a:cubicBezTo>
                    <a:pt x="321175" y="549254"/>
                    <a:pt x="325213" y="539633"/>
                    <a:pt x="330200" y="533400"/>
                  </a:cubicBezTo>
                  <a:cubicBezTo>
                    <a:pt x="362549" y="492965"/>
                    <a:pt x="334736" y="524327"/>
                    <a:pt x="355600" y="482600"/>
                  </a:cubicBezTo>
                  <a:cubicBezTo>
                    <a:pt x="360151" y="473499"/>
                    <a:pt x="368400" y="466499"/>
                    <a:pt x="372533" y="457200"/>
                  </a:cubicBezTo>
                  <a:cubicBezTo>
                    <a:pt x="379782" y="440889"/>
                    <a:pt x="389466" y="406400"/>
                    <a:pt x="389466" y="406400"/>
                  </a:cubicBezTo>
                  <a:cubicBezTo>
                    <a:pt x="386644" y="358422"/>
                    <a:pt x="385351" y="310330"/>
                    <a:pt x="381000" y="262467"/>
                  </a:cubicBezTo>
                  <a:cubicBezTo>
                    <a:pt x="379926" y="250658"/>
                    <a:pt x="371413" y="209428"/>
                    <a:pt x="364066" y="194733"/>
                  </a:cubicBezTo>
                  <a:cubicBezTo>
                    <a:pt x="359515" y="185632"/>
                    <a:pt x="351684" y="178434"/>
                    <a:pt x="347133" y="169333"/>
                  </a:cubicBezTo>
                  <a:cubicBezTo>
                    <a:pt x="343142" y="161351"/>
                    <a:pt x="341981" y="152219"/>
                    <a:pt x="338666" y="143933"/>
                  </a:cubicBezTo>
                  <a:cubicBezTo>
                    <a:pt x="336322" y="138074"/>
                    <a:pt x="333022" y="132644"/>
                    <a:pt x="330200" y="127000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3" name="Straight Arrow Connector 102"/>
            <p:cNvCxnSpPr>
              <a:stCxn id="100" idx="1"/>
            </p:cNvCxnSpPr>
            <p:nvPr/>
          </p:nvCxnSpPr>
          <p:spPr bwMode="auto">
            <a:xfrm flipH="1">
              <a:off x="7239000" y="2059633"/>
              <a:ext cx="457200" cy="739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61775" y="4432013"/>
            <a:ext cx="6493142" cy="1416278"/>
            <a:chOff x="-862225" y="4432012"/>
            <a:chExt cx="6493142" cy="1416278"/>
          </a:xfrm>
        </p:grpSpPr>
        <p:sp>
          <p:nvSpPr>
            <p:cNvPr id="67" name="TextBox 66"/>
            <p:cNvSpPr txBox="1"/>
            <p:nvPr/>
          </p:nvSpPr>
          <p:spPr>
            <a:xfrm>
              <a:off x="-862225" y="4432012"/>
              <a:ext cx="37578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Binary Number System (base 2)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1000" y="5078849"/>
              <a:ext cx="14399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0101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5600" y="5029201"/>
            <a:ext cx="4038600" cy="736600"/>
            <a:chOff x="6705600" y="5029201"/>
            <a:chExt cx="4038600" cy="736600"/>
          </a:xfrm>
        </p:grpSpPr>
        <p:sp>
          <p:nvSpPr>
            <p:cNvPr id="104" name="TextBox 103"/>
            <p:cNvSpPr txBox="1"/>
            <p:nvPr/>
          </p:nvSpPr>
          <p:spPr>
            <a:xfrm>
              <a:off x="7497548" y="5029201"/>
              <a:ext cx="3246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binary digit, bit (0 or 1)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6705600" y="5207001"/>
              <a:ext cx="381000" cy="558800"/>
            </a:xfrm>
            <a:custGeom>
              <a:avLst/>
              <a:gdLst>
                <a:gd name="connsiteX0" fmla="*/ 372533 w 389466"/>
                <a:gd name="connsiteY0" fmla="*/ 169333 h 558800"/>
                <a:gd name="connsiteX1" fmla="*/ 364066 w 389466"/>
                <a:gd name="connsiteY1" fmla="*/ 127000 h 558800"/>
                <a:gd name="connsiteX2" fmla="*/ 338666 w 389466"/>
                <a:gd name="connsiteY2" fmla="*/ 110067 h 558800"/>
                <a:gd name="connsiteX3" fmla="*/ 321733 w 389466"/>
                <a:gd name="connsiteY3" fmla="*/ 93133 h 558800"/>
                <a:gd name="connsiteX4" fmla="*/ 287866 w 389466"/>
                <a:gd name="connsiteY4" fmla="*/ 50800 h 558800"/>
                <a:gd name="connsiteX5" fmla="*/ 270933 w 389466"/>
                <a:gd name="connsiteY5" fmla="*/ 25400 h 558800"/>
                <a:gd name="connsiteX6" fmla="*/ 186266 w 389466"/>
                <a:gd name="connsiteY6" fmla="*/ 0 h 558800"/>
                <a:gd name="connsiteX7" fmla="*/ 110066 w 389466"/>
                <a:gd name="connsiteY7" fmla="*/ 8467 h 558800"/>
                <a:gd name="connsiteX8" fmla="*/ 59266 w 389466"/>
                <a:gd name="connsiteY8" fmla="*/ 42333 h 558800"/>
                <a:gd name="connsiteX9" fmla="*/ 25400 w 389466"/>
                <a:gd name="connsiteY9" fmla="*/ 110067 h 558800"/>
                <a:gd name="connsiteX10" fmla="*/ 16933 w 389466"/>
                <a:gd name="connsiteY10" fmla="*/ 152400 h 558800"/>
                <a:gd name="connsiteX11" fmla="*/ 0 w 389466"/>
                <a:gd name="connsiteY11" fmla="*/ 313267 h 558800"/>
                <a:gd name="connsiteX12" fmla="*/ 8466 w 389466"/>
                <a:gd name="connsiteY12" fmla="*/ 508000 h 558800"/>
                <a:gd name="connsiteX13" fmla="*/ 25400 w 389466"/>
                <a:gd name="connsiteY13" fmla="*/ 524933 h 558800"/>
                <a:gd name="connsiteX14" fmla="*/ 76200 w 389466"/>
                <a:gd name="connsiteY14" fmla="*/ 541867 h 558800"/>
                <a:gd name="connsiteX15" fmla="*/ 143933 w 389466"/>
                <a:gd name="connsiteY15" fmla="*/ 558800 h 558800"/>
                <a:gd name="connsiteX16" fmla="*/ 313266 w 389466"/>
                <a:gd name="connsiteY16" fmla="*/ 550333 h 558800"/>
                <a:gd name="connsiteX17" fmla="*/ 330200 w 389466"/>
                <a:gd name="connsiteY17" fmla="*/ 533400 h 558800"/>
                <a:gd name="connsiteX18" fmla="*/ 355600 w 389466"/>
                <a:gd name="connsiteY18" fmla="*/ 482600 h 558800"/>
                <a:gd name="connsiteX19" fmla="*/ 372533 w 389466"/>
                <a:gd name="connsiteY19" fmla="*/ 457200 h 558800"/>
                <a:gd name="connsiteX20" fmla="*/ 389466 w 389466"/>
                <a:gd name="connsiteY20" fmla="*/ 406400 h 558800"/>
                <a:gd name="connsiteX21" fmla="*/ 381000 w 389466"/>
                <a:gd name="connsiteY21" fmla="*/ 262467 h 558800"/>
                <a:gd name="connsiteX22" fmla="*/ 364066 w 389466"/>
                <a:gd name="connsiteY22" fmla="*/ 194733 h 558800"/>
                <a:gd name="connsiteX23" fmla="*/ 347133 w 389466"/>
                <a:gd name="connsiteY23" fmla="*/ 169333 h 558800"/>
                <a:gd name="connsiteX24" fmla="*/ 338666 w 389466"/>
                <a:gd name="connsiteY24" fmla="*/ 143933 h 558800"/>
                <a:gd name="connsiteX25" fmla="*/ 330200 w 389466"/>
                <a:gd name="connsiteY25" fmla="*/ 1270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9466" h="558800">
                  <a:moveTo>
                    <a:pt x="372533" y="169333"/>
                  </a:moveTo>
                  <a:cubicBezTo>
                    <a:pt x="369711" y="155222"/>
                    <a:pt x="371206" y="139494"/>
                    <a:pt x="364066" y="127000"/>
                  </a:cubicBezTo>
                  <a:cubicBezTo>
                    <a:pt x="359017" y="118165"/>
                    <a:pt x="346612" y="116424"/>
                    <a:pt x="338666" y="110067"/>
                  </a:cubicBezTo>
                  <a:cubicBezTo>
                    <a:pt x="332433" y="105080"/>
                    <a:pt x="327377" y="98778"/>
                    <a:pt x="321733" y="93133"/>
                  </a:cubicBezTo>
                  <a:cubicBezTo>
                    <a:pt x="305249" y="43684"/>
                    <a:pt x="326163" y="89097"/>
                    <a:pt x="287866" y="50800"/>
                  </a:cubicBezTo>
                  <a:cubicBezTo>
                    <a:pt x="280671" y="43605"/>
                    <a:pt x="279562" y="30793"/>
                    <a:pt x="270933" y="25400"/>
                  </a:cubicBezTo>
                  <a:cubicBezTo>
                    <a:pt x="257193" y="16812"/>
                    <a:pt x="206092" y="4957"/>
                    <a:pt x="186266" y="0"/>
                  </a:cubicBezTo>
                  <a:cubicBezTo>
                    <a:pt x="160866" y="2822"/>
                    <a:pt x="134311" y="385"/>
                    <a:pt x="110066" y="8467"/>
                  </a:cubicBezTo>
                  <a:cubicBezTo>
                    <a:pt x="90759" y="14903"/>
                    <a:pt x="59266" y="42333"/>
                    <a:pt x="59266" y="42333"/>
                  </a:cubicBezTo>
                  <a:cubicBezTo>
                    <a:pt x="39809" y="100706"/>
                    <a:pt x="54954" y="80511"/>
                    <a:pt x="25400" y="110067"/>
                  </a:cubicBezTo>
                  <a:cubicBezTo>
                    <a:pt x="22578" y="124178"/>
                    <a:pt x="18365" y="138081"/>
                    <a:pt x="16933" y="152400"/>
                  </a:cubicBezTo>
                  <a:cubicBezTo>
                    <a:pt x="-10" y="321820"/>
                    <a:pt x="20868" y="229789"/>
                    <a:pt x="0" y="313267"/>
                  </a:cubicBezTo>
                  <a:cubicBezTo>
                    <a:pt x="2822" y="378178"/>
                    <a:pt x="725" y="443490"/>
                    <a:pt x="8466" y="508000"/>
                  </a:cubicBezTo>
                  <a:cubicBezTo>
                    <a:pt x="9417" y="515926"/>
                    <a:pt x="18260" y="521363"/>
                    <a:pt x="25400" y="524933"/>
                  </a:cubicBezTo>
                  <a:cubicBezTo>
                    <a:pt x="41365" y="532915"/>
                    <a:pt x="59267" y="536223"/>
                    <a:pt x="76200" y="541867"/>
                  </a:cubicBezTo>
                  <a:cubicBezTo>
                    <a:pt x="115244" y="554882"/>
                    <a:pt x="92861" y="548585"/>
                    <a:pt x="143933" y="558800"/>
                  </a:cubicBezTo>
                  <a:cubicBezTo>
                    <a:pt x="200377" y="555978"/>
                    <a:pt x="257269" y="557969"/>
                    <a:pt x="313266" y="550333"/>
                  </a:cubicBezTo>
                  <a:cubicBezTo>
                    <a:pt x="321175" y="549254"/>
                    <a:pt x="325213" y="539633"/>
                    <a:pt x="330200" y="533400"/>
                  </a:cubicBezTo>
                  <a:cubicBezTo>
                    <a:pt x="362549" y="492965"/>
                    <a:pt x="334736" y="524327"/>
                    <a:pt x="355600" y="482600"/>
                  </a:cubicBezTo>
                  <a:cubicBezTo>
                    <a:pt x="360151" y="473499"/>
                    <a:pt x="368400" y="466499"/>
                    <a:pt x="372533" y="457200"/>
                  </a:cubicBezTo>
                  <a:cubicBezTo>
                    <a:pt x="379782" y="440889"/>
                    <a:pt x="389466" y="406400"/>
                    <a:pt x="389466" y="406400"/>
                  </a:cubicBezTo>
                  <a:cubicBezTo>
                    <a:pt x="386644" y="358422"/>
                    <a:pt x="385351" y="310330"/>
                    <a:pt x="381000" y="262467"/>
                  </a:cubicBezTo>
                  <a:cubicBezTo>
                    <a:pt x="379926" y="250658"/>
                    <a:pt x="371413" y="209428"/>
                    <a:pt x="364066" y="194733"/>
                  </a:cubicBezTo>
                  <a:cubicBezTo>
                    <a:pt x="359515" y="185632"/>
                    <a:pt x="351684" y="178434"/>
                    <a:pt x="347133" y="169333"/>
                  </a:cubicBezTo>
                  <a:cubicBezTo>
                    <a:pt x="343142" y="161351"/>
                    <a:pt x="341981" y="152219"/>
                    <a:pt x="338666" y="143933"/>
                  </a:cubicBezTo>
                  <a:cubicBezTo>
                    <a:pt x="336322" y="138074"/>
                    <a:pt x="333022" y="132644"/>
                    <a:pt x="330200" y="127000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6" name="Straight Arrow Connector 105"/>
            <p:cNvCxnSpPr>
              <a:stCxn id="104" idx="1"/>
            </p:cNvCxnSpPr>
            <p:nvPr/>
          </p:nvCxnSpPr>
          <p:spPr bwMode="auto">
            <a:xfrm flipH="1">
              <a:off x="7040348" y="5260034"/>
              <a:ext cx="457200" cy="739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5EE47E-DB0E-394B-A183-CBDF1C76A878}"/>
              </a:ext>
            </a:extLst>
          </p:cNvPr>
          <p:cNvCxnSpPr/>
          <p:nvPr/>
        </p:nvCxnSpPr>
        <p:spPr bwMode="auto">
          <a:xfrm>
            <a:off x="1524000" y="3810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39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n</a:t>
            </a:r>
            <a:r>
              <a:rPr lang="en-US" dirty="0" smtClean="0"/>
              <a:t>-bit </a:t>
            </a:r>
            <a:r>
              <a:rPr lang="en-US" dirty="0"/>
              <a:t>Values</a:t>
            </a:r>
            <a:endParaRPr lang="en-US" dirty="0">
              <a:cs typeface="+mj-cs"/>
            </a:endParaRP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+mn-cs"/>
              </a:rPr>
              <a:t>An </a:t>
            </a:r>
            <a:r>
              <a:rPr lang="en-US" i="1" dirty="0">
                <a:cs typeface="+mn-cs"/>
              </a:rPr>
              <a:t>n</a:t>
            </a:r>
            <a:r>
              <a:rPr lang="en-US" dirty="0">
                <a:cs typeface="+mn-cs"/>
              </a:rPr>
              <a:t>-bit unsigned integer can represent </a:t>
            </a:r>
            <a:r>
              <a:rPr lang="en-US" i="1" dirty="0">
                <a:cs typeface="+mn-cs"/>
              </a:rPr>
              <a:t>2</a:t>
            </a:r>
            <a:r>
              <a:rPr lang="en-US" i="1" baseline="30000" dirty="0">
                <a:cs typeface="+mn-cs"/>
              </a:rPr>
              <a:t>n</a:t>
            </a:r>
            <a:r>
              <a:rPr lang="en-US" dirty="0">
                <a:cs typeface="+mn-cs"/>
              </a:rPr>
              <a:t> different values: from 0 to 2</a:t>
            </a:r>
            <a:r>
              <a:rPr lang="en-US" i="1" baseline="30000" dirty="0">
                <a:cs typeface="+mn-cs"/>
              </a:rPr>
              <a:t>n</a:t>
            </a:r>
            <a:r>
              <a:rPr lang="en-US" dirty="0">
                <a:cs typeface="+mn-cs"/>
              </a:rPr>
              <a:t>-1</a:t>
            </a:r>
          </a:p>
        </p:txBody>
      </p:sp>
      <p:graphicFrame>
        <p:nvGraphicFramePr>
          <p:cNvPr id="101380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11289"/>
              </p:ext>
            </p:extLst>
          </p:nvPr>
        </p:nvGraphicFramePr>
        <p:xfrm>
          <a:off x="4800600" y="2590800"/>
          <a:ext cx="2514600" cy="3657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0972800" cy="5105400"/>
          </a:xfrm>
        </p:spPr>
        <p:txBody>
          <a:bodyPr/>
          <a:lstStyle/>
          <a:p>
            <a:r>
              <a:rPr lang="en-US" sz="2800" dirty="0" smtClean="0"/>
              <a:t>Express each of the following binary numbers in decimal. Note that we often write bits in groups of 4 for convenience.</a:t>
            </a:r>
          </a:p>
          <a:p>
            <a:pPr lvl="1"/>
            <a:r>
              <a:rPr lang="en-US" sz="2400" dirty="0" smtClean="0"/>
              <a:t>1011</a:t>
            </a:r>
          </a:p>
          <a:p>
            <a:pPr lvl="1"/>
            <a:r>
              <a:rPr lang="en-US" sz="2400" dirty="0" smtClean="0"/>
              <a:t>1101 1001</a:t>
            </a:r>
          </a:p>
          <a:p>
            <a:r>
              <a:rPr lang="en-US" sz="2800" dirty="0" smtClean="0"/>
              <a:t>Express each of the following decimal numbers in binary. Also try to think of a general algorithm for conversion from decimal to binary!</a:t>
            </a:r>
          </a:p>
          <a:p>
            <a:pPr lvl="1"/>
            <a:r>
              <a:rPr lang="en-US" sz="2400" dirty="0" smtClean="0"/>
              <a:t>12</a:t>
            </a:r>
          </a:p>
          <a:p>
            <a:pPr lvl="1"/>
            <a:r>
              <a:rPr lang="en-US" sz="2400" dirty="0" smtClean="0"/>
              <a:t>53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04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0972800" cy="5105400"/>
          </a:xfrm>
        </p:spPr>
        <p:txBody>
          <a:bodyPr/>
          <a:lstStyle/>
          <a:p>
            <a:r>
              <a:rPr lang="en-US" sz="2800" dirty="0" smtClean="0"/>
              <a:t>Express each of the following binary numbers in decimal. Note that we often write bits in groups of 4 for convenience.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1011)</a:t>
            </a:r>
            <a:r>
              <a:rPr lang="en-US" sz="2400" baseline="-25000" dirty="0"/>
              <a:t>2</a:t>
            </a:r>
            <a:r>
              <a:rPr lang="en-US" sz="2400" dirty="0"/>
              <a:t> =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  <a:r>
              <a:rPr lang="en-US" sz="2400" dirty="0"/>
              <a:t> = 8 + 2 + 1 = 11</a:t>
            </a:r>
            <a:endParaRPr lang="en-US" sz="2400" dirty="0" smtClean="0"/>
          </a:p>
          <a:p>
            <a:pPr lvl="1"/>
            <a:r>
              <a:rPr lang="en-US" sz="2400" dirty="0"/>
              <a:t>(1101 1001)</a:t>
            </a:r>
            <a:r>
              <a:rPr lang="en-US" sz="2400" baseline="-25000" dirty="0"/>
              <a:t>2</a:t>
            </a:r>
            <a:r>
              <a:rPr lang="en-US" sz="2400" dirty="0"/>
              <a:t> = 2</a:t>
            </a:r>
            <a:r>
              <a:rPr lang="en-US" sz="2400" baseline="30000" dirty="0"/>
              <a:t>7</a:t>
            </a:r>
            <a:r>
              <a:rPr lang="en-US" sz="2400" dirty="0"/>
              <a:t> + 2</a:t>
            </a:r>
            <a:r>
              <a:rPr lang="en-US" sz="2400" baseline="30000" dirty="0"/>
              <a:t>6</a:t>
            </a:r>
            <a:r>
              <a:rPr lang="en-US" sz="2400" dirty="0"/>
              <a:t> + 2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+2</a:t>
            </a:r>
            <a:r>
              <a:rPr lang="en-US" sz="2400" baseline="30000" dirty="0"/>
              <a:t>0</a:t>
            </a:r>
            <a:r>
              <a:rPr lang="en-US" sz="2400" dirty="0"/>
              <a:t> = 128 + 64 + 16 + 8 + 1 = 217</a:t>
            </a:r>
          </a:p>
          <a:p>
            <a:r>
              <a:rPr lang="en-US" sz="2800" dirty="0" smtClean="0"/>
              <a:t>Express each of the following decimal numbers in binary. Also try to think of a general algorithm for conversion from decimal to binary!</a:t>
            </a:r>
          </a:p>
          <a:p>
            <a:pPr lvl="1"/>
            <a:r>
              <a:rPr lang="en-US" sz="2400" dirty="0" smtClean="0"/>
              <a:t>12 = 8 + 4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1100</a:t>
            </a:r>
          </a:p>
          <a:p>
            <a:pPr lvl="1"/>
            <a:r>
              <a:rPr lang="en-US" sz="2400" dirty="0" smtClean="0"/>
              <a:t>53 = 32 </a:t>
            </a:r>
            <a:r>
              <a:rPr lang="en-US" sz="2400" dirty="0" smtClean="0"/>
              <a:t>+ 21 = 32 + 16 + 5 = 32 + </a:t>
            </a:r>
            <a:r>
              <a:rPr lang="en-US" sz="2400" dirty="0" smtClean="0"/>
              <a:t>16 + 4 + 1 = 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11 0101</a:t>
            </a:r>
          </a:p>
          <a:p>
            <a:r>
              <a:rPr lang="en-US" sz="2800" dirty="0" smtClean="0"/>
              <a:t>For a general algorithm, we can use something like long division.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2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9525000" cy="1143000"/>
          </a:xfrm>
        </p:spPr>
        <p:txBody>
          <a:bodyPr/>
          <a:lstStyle/>
          <a:p>
            <a:r>
              <a:rPr lang="en-US" dirty="0" smtClean="0"/>
              <a:t>Converting from decimal to binary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10972800" cy="5486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To convert </a:t>
                </a:r>
                <a:r>
                  <a:rPr lang="en-US" b="1" dirty="0"/>
                  <a:t>from decimal to binary</a:t>
                </a:r>
                <a:r>
                  <a:rPr lang="en-US" dirty="0"/>
                  <a:t>, </a:t>
                </a:r>
                <a:r>
                  <a:rPr lang="en-US" dirty="0" smtClean="0"/>
                  <a:t>successively </a:t>
                </a:r>
                <a:r>
                  <a:rPr lang="en-US" dirty="0"/>
                  <a:t>divide by 2 and track remainders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53=2∗26+1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26=2∗13+0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13=2∗6+1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6=2∗3+0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3=2∗1+1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1=2∗0+1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Once the multiplier is 0, </a:t>
                </a:r>
                <a:r>
                  <a:rPr lang="en-US" dirty="0" smtClean="0"/>
                  <a:t>stop</a:t>
                </a:r>
                <a:r>
                  <a:rPr lang="en-US" dirty="0"/>
                  <a:t>.</a:t>
                </a:r>
                <a:r>
                  <a:rPr lang="en-US" dirty="0" smtClean="0"/>
                  <a:t> For the </a:t>
                </a:r>
                <a:r>
                  <a:rPr lang="en-US" dirty="0"/>
                  <a:t>binary </a:t>
                </a:r>
                <a:r>
                  <a:rPr lang="en-US" dirty="0" smtClean="0"/>
                  <a:t>representation: arrange </a:t>
                </a:r>
                <a:r>
                  <a:rPr lang="en-US" dirty="0"/>
                  <a:t>the remainders in reverse </a:t>
                </a:r>
                <a:r>
                  <a:rPr lang="en-US" dirty="0" smtClean="0"/>
                  <a:t>order: (</a:t>
                </a:r>
                <a:r>
                  <a:rPr lang="en-US" dirty="0"/>
                  <a:t>53)</a:t>
                </a:r>
                <a:r>
                  <a:rPr lang="en-US" baseline="-25000" dirty="0"/>
                  <a:t>10</a:t>
                </a:r>
                <a:r>
                  <a:rPr lang="en-US" dirty="0"/>
                  <a:t> = (11 0101)</a:t>
                </a:r>
                <a:r>
                  <a:rPr lang="en-US" baseline="-25000" dirty="0"/>
                  <a:t>2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use </a:t>
                </a:r>
                <a:r>
                  <a:rPr lang="en-US" dirty="0" smtClean="0"/>
                  <a:t>reverse </a:t>
                </a:r>
                <a:r>
                  <a:rPr lang="en-US" dirty="0"/>
                  <a:t>order because we essentially find the bits from smallest to largest. </a:t>
                </a:r>
                <a:r>
                  <a:rPr lang="en-US" dirty="0" smtClean="0"/>
                  <a:t>(E.g., the </a:t>
                </a:r>
                <a:r>
                  <a:rPr lang="en-US" dirty="0"/>
                  <a:t>first bit </a:t>
                </a:r>
                <a:r>
                  <a:rPr lang="en-US" dirty="0" smtClean="0"/>
                  <a:t>is </a:t>
                </a:r>
                <a:r>
                  <a:rPr lang="en-US" dirty="0"/>
                  <a:t>the digit corresponding to 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0</a:t>
                </a:r>
                <a:r>
                  <a:rPr lang="en-US" dirty="0" smtClean="0"/>
                  <a:t>, simply </a:t>
                </a:r>
                <a:r>
                  <a:rPr lang="en-US" dirty="0"/>
                  <a:t>indicating whether the integer is even or odd, and this shows up in the last digit of a </a:t>
                </a:r>
                <a:r>
                  <a:rPr lang="en-US" dirty="0" smtClean="0"/>
                  <a:t>binary or decimal representation).</a:t>
                </a:r>
                <a:endParaRPr lang="en-US" sz="2800" dirty="0" smtClean="0"/>
              </a:p>
              <a:p>
                <a:r>
                  <a:rPr lang="en-US" dirty="0"/>
                  <a:t>Note that this process is essentially nested multiplication!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53=1+2∗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0+2∗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1+2∗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0+2∗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1+2∗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1+2∗0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10972800" cy="5486400"/>
              </a:xfrm>
              <a:blipFill>
                <a:blip r:embed="rId3"/>
                <a:stretch>
                  <a:fillRect l="-667" t="-188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8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Powers of 2</a:t>
            </a:r>
            <a:endParaRPr lang="en-US" dirty="0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0104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cs typeface="+mn-cs"/>
              </a:rPr>
              <a:t>If you don’t already have some powers of 2 memorized, you will probably find it useful to know powers of 2 up to at least 2</a:t>
            </a:r>
            <a:r>
              <a:rPr lang="en-US" baseline="30000" dirty="0" smtClean="0">
                <a:cs typeface="+mn-cs"/>
              </a:rPr>
              <a:t>10</a:t>
            </a:r>
            <a:r>
              <a:rPr lang="en-US" dirty="0" smtClean="0">
                <a:cs typeface="+mn-cs"/>
              </a:rPr>
              <a:t>. </a:t>
            </a:r>
            <a:endParaRPr lang="en-US" dirty="0">
              <a:cs typeface="+mn-cs"/>
            </a:endParaRPr>
          </a:p>
        </p:txBody>
      </p:sp>
      <p:graphicFrame>
        <p:nvGraphicFramePr>
          <p:cNvPr id="101380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09900"/>
              </p:ext>
            </p:extLst>
          </p:nvPr>
        </p:nvGraphicFramePr>
        <p:xfrm>
          <a:off x="8077200" y="1066800"/>
          <a:ext cx="3352800" cy="5556504"/>
        </p:xfrm>
        <a:graphic>
          <a:graphicData uri="http://schemas.openxmlformats.org/drawingml/2006/table">
            <a:tbl>
              <a:tblPr/>
              <a:tblGrid>
                <a:gridCol w="122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Power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564932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56687"/>
                  </a:ext>
                </a:extLst>
              </a:tr>
              <a:tr h="463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1024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41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2530</Words>
  <Application>Microsoft Office PowerPoint</Application>
  <PresentationFormat>Widescreen</PresentationFormat>
  <Paragraphs>422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Cambria Math</vt:lpstr>
      <vt:lpstr>Blank Presentation</vt:lpstr>
      <vt:lpstr>Representing Data: Integers Part 1: Overview and Positive Integers</vt:lpstr>
      <vt:lpstr>Representing Data</vt:lpstr>
      <vt:lpstr>Binary Numbers</vt:lpstr>
      <vt:lpstr>n-bit Values</vt:lpstr>
      <vt:lpstr>Examples</vt:lpstr>
      <vt:lpstr>Examples</vt:lpstr>
      <vt:lpstr>Converting from decimal to binary</vt:lpstr>
      <vt:lpstr>Powers of 2</vt:lpstr>
      <vt:lpstr>PowerPoint Presentation</vt:lpstr>
      <vt:lpstr>Representing Data: Integers Part 2: Negative Numbers</vt:lpstr>
      <vt:lpstr>Negative Numbers</vt:lpstr>
      <vt:lpstr>Two’s Complement</vt:lpstr>
      <vt:lpstr>Two’s Complement (cont.)</vt:lpstr>
      <vt:lpstr>Examples</vt:lpstr>
      <vt:lpstr>Examples</vt:lpstr>
      <vt:lpstr>Observations</vt:lpstr>
      <vt:lpstr>PowerPoint Presentation</vt:lpstr>
      <vt:lpstr>Representing Data: Integers Part 3: Two’s Complement Arithmetic + Hexadecimal</vt:lpstr>
      <vt:lpstr>Two’s Complement Arithmetic</vt:lpstr>
      <vt:lpstr>Overflow</vt:lpstr>
      <vt:lpstr>Sign Extension</vt:lpstr>
      <vt:lpstr>Multiplication</vt:lpstr>
      <vt:lpstr>Division</vt:lpstr>
      <vt:lpstr>Hexadecimal (base 16)</vt:lpstr>
      <vt:lpstr>Integer Arithmetic Examples</vt:lpstr>
      <vt:lpstr>Integer Arithmetic Examples</vt:lpstr>
      <vt:lpstr>Integer Arithmetic Examples</vt:lpstr>
      <vt:lpstr>Summary of Representing Integers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374</cp:revision>
  <cp:lastPrinted>2009-01-07T14:36:48Z</cp:lastPrinted>
  <dcterms:created xsi:type="dcterms:W3CDTF">2010-01-13T20:51:38Z</dcterms:created>
  <dcterms:modified xsi:type="dcterms:W3CDTF">2020-08-23T20:59:48Z</dcterms:modified>
</cp:coreProperties>
</file>