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539" r:id="rId3"/>
    <p:sldId id="529" r:id="rId4"/>
    <p:sldId id="517" r:id="rId5"/>
    <p:sldId id="532" r:id="rId6"/>
    <p:sldId id="542" r:id="rId7"/>
    <p:sldId id="543" r:id="rId8"/>
    <p:sldId id="544" r:id="rId9"/>
    <p:sldId id="545" r:id="rId10"/>
    <p:sldId id="546" r:id="rId11"/>
    <p:sldId id="547" r:id="rId12"/>
    <p:sldId id="548" r:id="rId13"/>
    <p:sldId id="559" r:id="rId14"/>
    <p:sldId id="558" r:id="rId15"/>
    <p:sldId id="549" r:id="rId16"/>
    <p:sldId id="541" r:id="rId17"/>
    <p:sldId id="551" r:id="rId18"/>
    <p:sldId id="535" r:id="rId19"/>
    <p:sldId id="555" r:id="rId20"/>
    <p:sldId id="530" r:id="rId21"/>
    <p:sldId id="550" r:id="rId22"/>
    <p:sldId id="553" r:id="rId23"/>
    <p:sldId id="554" r:id="rId24"/>
    <p:sldId id="533" r:id="rId25"/>
    <p:sldId id="560" r:id="rId26"/>
    <p:sldId id="561" r:id="rId27"/>
    <p:sldId id="534" r:id="rId28"/>
    <p:sldId id="556" r:id="rId29"/>
    <p:sldId id="557" r:id="rId30"/>
    <p:sldId id="536" r:id="rId31"/>
    <p:sldId id="537" r:id="rId32"/>
    <p:sldId id="538" r:id="rId33"/>
    <p:sldId id="540" r:id="rId34"/>
    <p:sldId id="52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0"/>
    <p:restoredTop sz="88324" autoAdjust="0"/>
  </p:normalViewPr>
  <p:slideViewPr>
    <p:cSldViewPr snapToGrid="0" snapToObjects="1">
      <p:cViewPr varScale="1">
        <p:scale>
          <a:sx n="74" d="100"/>
          <a:sy n="74" d="100"/>
        </p:scale>
        <p:origin x="610" y="62"/>
      </p:cViewPr>
      <p:guideLst>
        <p:guide orient="horz" pos="2160"/>
        <p:guide pos="3840"/>
      </p:guideLst>
    </p:cSldViewPr>
  </p:slideViewPr>
  <p:outlineViewPr>
    <p:cViewPr>
      <p:scale>
        <a:sx n="33" d="100"/>
        <a:sy n="33" d="100"/>
      </p:scale>
      <p:origin x="0" y="-664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5FBEE0-D116-7D4B-8F65-08DA289CB232}" type="datetimeFigureOut">
              <a:rPr lang="en-US" smtClean="0"/>
              <a:t>8/28/2020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4FD9EF-C7FB-4546-A2A2-61C824C7DF01}" type="slidenum">
              <a:rPr lang="en-US" smtClean="0"/>
              <a:t>‹#›</a:t>
            </a:fld>
            <a:endParaRPr lang="en-US"/>
          </a:p>
        </p:txBody>
      </p:sp>
    </p:spTree>
    <p:extLst>
      <p:ext uri="{BB962C8B-B14F-4D97-AF65-F5344CB8AC3E}">
        <p14:creationId xmlns:p14="http://schemas.microsoft.com/office/powerpoint/2010/main" val="16662035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0-08-28T21:30:06.75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6CD6CF71-513A-4881-9EDC-B7E3DEB53EF0}" emma:medium="tactile" emma:mode="ink">
          <msink:context xmlns:msink="http://schemas.microsoft.com/ink/2010/main" type="writingRegion" rotatedBoundingBox="29338,12939 30394,11769 31032,12344 29977,13515"/>
        </emma:interpretation>
      </emma:emma>
    </inkml:annotationXML>
    <inkml:traceGroup>
      <inkml:annotationXML>
        <emma:emma xmlns:emma="http://www.w3.org/2003/04/emma" version="1.0">
          <emma:interpretation id="{3FAA6C13-BD0F-406A-AEE6-6074FB6B6E4E}" emma:medium="tactile" emma:mode="ink">
            <msink:context xmlns:msink="http://schemas.microsoft.com/ink/2010/main" type="paragraph" rotatedBoundingBox="29338,12939 30394,11769 31032,12344 29977,13515" alignmentLevel="1"/>
          </emma:interpretation>
        </emma:emma>
      </inkml:annotationXML>
      <inkml:traceGroup>
        <inkml:annotationXML>
          <emma:emma xmlns:emma="http://www.w3.org/2003/04/emma" version="1.0">
            <emma:interpretation id="{1AC52550-CEC1-4F33-A6F7-66855B445199}" emma:medium="tactile" emma:mode="ink">
              <msink:context xmlns:msink="http://schemas.microsoft.com/ink/2010/main" type="line" rotatedBoundingBox="29338,12939 30394,11769 31032,12344 29977,13515"/>
            </emma:interpretation>
          </emma:emma>
        </inkml:annotationXML>
        <inkml:traceGroup>
          <inkml:annotationXML>
            <emma:emma xmlns:emma="http://www.w3.org/2003/04/emma" version="1.0">
              <emma:interpretation id="{17E14D21-BD38-4FC7-B563-C90B8B03BBBC}" emma:medium="tactile" emma:mode="ink">
                <msink:context xmlns:msink="http://schemas.microsoft.com/ink/2010/main" type="inkWord" rotatedBoundingBox="29338,12939 30001,12204 30640,12779 29977,13515"/>
              </emma:interpretation>
              <emma:one-of disjunction-type="recognition" id="oneOf0">
                <emma:interpretation id="interp0" emma:lang="" emma:confidence="1">
                  <emma:literal/>
                </emma:interpretation>
              </emma:one-of>
            </emma:emma>
          </inkml:annotationXML>
          <inkml:trace contextRef="#ctx0" brushRef="#br0">124-3519 477 0,'-2'4'228'0,"0"-8"7"0,4 2-101 16,4 4-39-16,1 0-15 16,5-4-24-16,3-4-3 15,-2-1-11-15,6-5 0 16,2-1-6-16,5 0-2 16,-1 9-3-16,1-15-2 15,-1 8-6-15,1 0-4 16,-2-1-2-16,1-5-2 15,-6 14-3-15,-4-12-4 16,-6 11 0-16,1 0 1 16,-5 4 0-16,1 6-1 15,2 11 0-15,3-6-1 16,-7 2-4-16,-2 0-2 16,0 4-1-16,-1-5 0 0,-1-7 0 15,4 10-2-15,-2 6 3 16,4 17-4-16,-4 5-2 15,0 21-13-15,-1 3-3 16,11 4-14-16,-7-20-1 16,9 4-6-16,-5-12 9 15,4 3-8-15,-7-14 8 0,0 2-12 16,-1-8 4-16,-5-3-14 16,0-8 2-16,-2-4-40 15,-1-3-167-15,-5-7 41 16</inkml:trace>
          <inkml:trace contextRef="#ctx0" brushRef="#br0" timeOffset="342.2333">237-3142 599 0,'8'-9'246'15,"7"-14"34"-15,8-3-153 16,9-16-3-16,5 3-40 15,7-16-18-15,3 13-28 16,6 1-16-16,-10 9-17 0,2-2-2 16,-11 9-5-16,0 12-34 15,-17-8-19-15,-2 1-265 16,-9 16 49-16</inkml:trace>
          <inkml:trace contextRef="#ctx0" brushRef="#br0" timeOffset="1607.9165">888-3636 500 0,'-2'8'202'0,"2"1"19"15,2 2-124-15,0 12-21 16,2 3-27-16,3 10-12 16,-1 0-12-16,2 0-12 15,1-6-6-15,4 0-3 16,-3-15 4-16,3 4 5 15,-4-13 7-15,-5-12 2 16,-2-5 0-16,-4-12-3 16,-5-11-6-16,1-9-7 15,-5 0-2-15,3-8-4 16,0 7 3-16,5-7-2 16,5 10 2-16,7 3 0 15,0 6 2-15,8 7-4 0,0 22 1 16,4 16 0-16,0 8 2 15,5 16-4-15,-3 5 4 16,5 3-1-16,-1-5 2 16,1 1-4-16,-7-11 4 15,1 1-9-15,-8-11-5 16,-5-6-38-16,-7-14-11 16,-8-8-223-16,-1-5 39 15</inkml:trace>
        </inkml:traceGroup>
        <inkml:traceGroup>
          <inkml:annotationXML>
            <emma:emma xmlns:emma="http://www.w3.org/2003/04/emma" version="1.0">
              <emma:interpretation id="{A535646C-426C-44B7-A3BE-1BCE3BEB2723}" emma:medium="tactile" emma:mode="ink">
                <msink:context xmlns:msink="http://schemas.microsoft.com/ink/2010/main" type="inkWord" rotatedBoundingBox="30288,12065 30483,11849 30743,12083 30548,12299"/>
              </emma:interpretation>
              <emma:one-of disjunction-type="recognition" id="oneOf1">
                <emma:interpretation id="interp1" emma:lang="" emma:confidence="0">
                  <emma:literal>z</emma:literal>
                </emma:interpretation>
                <emma:interpretation id="interp2" emma:lang="" emma:confidence="0">
                  <emma:literal>Z</emma:literal>
                </emma:interpretation>
                <emma:interpretation id="interp3" emma:lang="" emma:confidence="0">
                  <emma:literal>2</emma:literal>
                </emma:interpretation>
                <emma:interpretation id="interp4" emma:lang="" emma:confidence="0">
                  <emma:literal>&lt;</emma:literal>
                </emma:interpretation>
                <emma:interpretation id="interp5" emma:lang="" emma:confidence="0">
                  <emma:literal>L</emma:literal>
                </emma:interpretation>
              </emma:one-of>
            </emma:emma>
          </inkml:annotationXML>
          <inkml:trace contextRef="#ctx0" brushRef="#br0" timeOffset="2128.5276">986-4294 456 0,'6'-6'310'0,"-2"-3"-34"16,5-1-55-16,2-5-121 15,6 0-19-15,0 0-27 16,6-2-8-16,-2 2-17 16,1 7-7-16,-6 14-9 15,-3 5-6-15,-9 8-2 16,-6 11-16-16,-4-3-5 0,-5 3-17 16,-1 2-3-16,1-2-6 15,0-4 15-15,5 8 2 16,8-5 19-16,5-3 2 15,5-7 4-15,9-6 5 16,-3-7 6-16,9-4 1 16,-3-8 5-16,7-5 0 15,-9 1-4-15,3-7-4 16,-5 0-3-16,-3-5-17 16,-3 3-9-16,3 2-32 15,-2 0-20-15,-10-4-231 16,12 12 53-16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0-08-28T21:29:53.389"/>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1269FC10-8BD2-48B2-871A-3AFBABA079D2}" emma:medium="tactile" emma:mode="ink">
          <msink:context xmlns:msink="http://schemas.microsoft.com/ink/2010/main" type="writingRegion" rotatedBoundingBox="29286,16096 32593,15455 32717,16095 29410,16736"/>
        </emma:interpretation>
      </emma:emma>
    </inkml:annotationXML>
    <inkml:traceGroup>
      <inkml:annotationXML>
        <emma:emma xmlns:emma="http://www.w3.org/2003/04/emma" version="1.0">
          <emma:interpretation id="{C0C6D5C7-4E40-408D-80D4-2E85362A6FC0}" emma:medium="tactile" emma:mode="ink">
            <msink:context xmlns:msink="http://schemas.microsoft.com/ink/2010/main" type="paragraph" rotatedBoundingBox="29286,16096 32593,15455 32717,16095 29410,16736" alignmentLevel="1"/>
          </emma:interpretation>
        </emma:emma>
      </inkml:annotationXML>
      <inkml:traceGroup>
        <inkml:annotationXML>
          <emma:emma xmlns:emma="http://www.w3.org/2003/04/emma" version="1.0">
            <emma:interpretation id="{96C00AF2-0DC2-440F-BB82-CA21C8951996}" emma:medium="tactile" emma:mode="ink">
              <msink:context xmlns:msink="http://schemas.microsoft.com/ink/2010/main" type="line" rotatedBoundingBox="29286,16096 32593,15455 32717,16095 29410,16736"/>
            </emma:interpretation>
          </emma:emma>
        </inkml:annotationXML>
        <inkml:traceGroup>
          <inkml:annotationXML>
            <emma:emma xmlns:emma="http://www.w3.org/2003/04/emma" version="1.0">
              <emma:interpretation id="{9C3B586C-5983-4C6B-A8B7-D740E7121EFB}" emma:medium="tactile" emma:mode="ink">
                <msink:context xmlns:msink="http://schemas.microsoft.com/ink/2010/main" type="inkWord" rotatedBoundingBox="29286,16096 31050,15754 31174,16394 29410,16736"/>
              </emma:interpretation>
              <emma:one-of disjunction-type="recognition" id="oneOf0">
                <emma:interpretation id="interp0" emma:lang="" emma:confidence="1">
                  <emma:literal/>
                </emma:interpretation>
              </emma:one-of>
            </emma:emma>
          </inkml:annotationXML>
          <inkml:trace contextRef="#ctx0" brushRef="#br0">2 113 669 0,'3'0'241'0,"1"3"28"15,-2 3-181-15,0 1-26 16,0 5-26-16,0 9-12 16,-1 1-5-16,1 8-5 15,2-1-2-15,-2-1-10 16,4-2 3-16,-1 5-4 15,-1-14 1-15,6 3-4 16,-7-8 7-16,3-7-5 16,-2-7 7-16,3-7-6 15,-3-4 7-15,2-2-6 16,-2-4 3-16,1-13-7 16,-1 7 6-16,9-16-8 15,0-1 7-15,2-1-4 16,4 5 6-16,2-3-5 0,-6 12 8 15,4 7-9-15,-2 10 4 16,2 12-6-16,0 12 7 16,3 8-9-16,-1 9 10 15,9 8-10-15,-3-3 5 16,1 2-11-16,-2-6 3 16,-5-1-20-16,-4-10-3 15,-7-6-36-15,-3-6 28 16,-14-12-248-16,-1-7 73 0</inkml:trace>
          <inkml:trace contextRef="#ctx0" brushRef="#br0" timeOffset="505.8592">411-235 487 0,'2'-3'225'0,"7"-3"14"0,-3-5-116 15,7-8-9-15,4 7-29 16,6 3-5-16,-12-10-15 16,12 12-18-16,-6-1-13 15,0 8-18-15,-8 2-9 0,2 19-11 16,-11-14 1 0,-5 18-14-16,-1-10-4 0,2 7-13 15,-3-6 4-15,1 4-2 16,4-5 12-1,0 6 5-15,0-9 13 0,4 1-2 16,0 0 5-16,4-2-4 16,3-3 4-16,4-1-4 15,3 1 6-15,-1-6-5 16,-2-4 4-16,0-2-7 16,0-2 7-16,8-3-8 15,-2-6 5-15,4-2-40 16,-7 2 41-16,7 0-268 15,-10-2 67-15</inkml:trace>
          <inkml:trace contextRef="#ctx0" brushRef="#br0" timeOffset="1285.3563">979 128 410 0,'9'1'360'0,"-3"-2"-71"16,9-9-14-16,2-1-199 15,7-4-23-15,-3 0-29 16,4-4-19-16,-5 2-17 15,1-2-35-15,-2 2-12 16,4-2-38-16,-1 4-197 16,5-4 50-16</inkml:trace>
          <inkml:trace contextRef="#ctx0" brushRef="#br0" timeOffset="1090.7118">1084-80 580 0,'4'0'247'16,"-2"0"23"-16,0 4-147 15,2 3-21-15,-2 5-33 16,-1 7-16-16,1 7-17 0,-2 10-16 15,4-2-8-15,6 7-9 16,1-5 0-16,2-4-11 16,2-9 0-16,0-8-23 15,-2-11-9-15,-3-8-40 16,-4-4 15-16,-10-3-229 16,-9-6 61-16</inkml:trace>
          <inkml:trace contextRef="#ctx0" brushRef="#br0" timeOffset="1864.4014">1716-455 472 0,'-2'2'236'0,"-3"-1"4"15,3-2-112-15,-6 12-19 16,-7 2-37-16,-2-2-4 16,-3 6-14-16,-7 0-10 0,-1-5-10 15,-8-5-11-15,4 8-7 16,2-1-8 0,7-3-3-16,4 6-5 0,14-2 4 15,1 2-7-15,4-6 3 16,7 6-3-16,-1-6 4 15,3 14-8-15,-1-10 5 16,5 10-4-16,-1 1 6 0,1 2-4 16,-2-11 6-16,-3-5-5 15,-3-10 4-15,1-6-8 16,-4-2 7-16,3-11-6 16,5 4 8-16,5 2-2 15,-4-6 7-15,8 2-8 16,0 9 8-16,4 6-9 15,-4 4 5-15,3 9-5 16,-7 8 7-16,-2 3-6 16,-7 3 7-16,-2 5-7 15,-4 0 6-15,-8-6-11 16,1 4-1-16,-10-7-27 16,-2-8-7-16,-6 0-35 15,5-4-11-15,-5-11-204 16,8-3 53-16</inkml:trace>
        </inkml:traceGroup>
        <inkml:traceGroup>
          <inkml:annotationXML>
            <emma:emma xmlns:emma="http://www.w3.org/2003/04/emma" version="1.0">
              <emma:interpretation id="{B711A757-D483-4661-8E2C-5901EBA75D0A}" emma:medium="tactile" emma:mode="ink">
                <msink:context xmlns:msink="http://schemas.microsoft.com/ink/2010/main" type="inkWord" rotatedBoundingBox="31147,15811 32607,15528 32705,16036 31245,16319"/>
              </emma:interpretation>
              <emma:one-of disjunction-type="recognition" id="oneOf1">
                <emma:interpretation id="interp1" emma:lang="" emma:confidence="0">
                  <emma:literal>n+4</emma:literal>
                </emma:interpretation>
                <emma:interpretation id="interp2" emma:lang="" emma:confidence="1">
                  <emma:literal>n +4</emma:literal>
                </emma:interpretation>
                <emma:interpretation id="interp3" emma:lang="" emma:confidence="0">
                  <emma:literal>n + 4</emma:literal>
                </emma:interpretation>
                <emma:interpretation id="interp4" emma:lang="" emma:confidence="0">
                  <emma:literal>n t 4</emma:literal>
                </emma:interpretation>
                <emma:interpretation id="interp5" emma:lang="" emma:confidence="0">
                  <emma:literal>nx4</emma:literal>
                </emma:interpretation>
              </emma:one-of>
            </emma:emma>
          </inkml:annotationXML>
          <inkml:trace contextRef="#ctx0" brushRef="#br0" timeOffset="2298.1359">1847-221 589 0,'3'3'238'0,"3"3"21"16,0 5-151-16,1 4-26 15,3 2-30-15,-1 10-13 16,-1-3-10-16,-1 7-9 16,1-3-4-16,-3 4-9 15,-1-15 3-15,-2-4-8 16,-2-11 3-16,2-10-4 15,0-10 5-15,2-13-7 16,5-3 9-16,2-13-5 16,1 2 5-16,5-8-2 15,0 10 8-15,3 11-6 16,5 13 4-16,-1 13-3 16,-5 10 2-16,0 13-7 0,-6-4 3 15,-3 14-6-15,-1 3-2 16,1 6-12-16,-3-4-2 15,3 7-22-15,-3-12-3 16,-5-7-37-16,6-3 285 16,-3-7-504-16,3-12 243 15</inkml:trace>
          <inkml:trace contextRef="#ctx0" brushRef="#br0" timeOffset="2927.7697">2331-172 630 0,'2'3'235'15,"2"-4"32"-15,4-3-151 16,1-2-31-16,10-1-10 16,7-9-16-16,6 1-9 15,0 0-15-15,16-9-13 0,-5 3-12 16,4 2-17-1,-5-2-9-15,-1 3-32 0,-11-3-10 16,0 4-44-16,-13-2-21 16,-3-4-178-16,-7 6 37 15</inkml:trace>
          <inkml:trace contextRef="#ctx0" brushRef="#br0" timeOffset="3170.5596">2475-418 613 0,'7'19'205'15,"-1"8"31"-15,5 9-172 16,2-4-28-16,1 2-28 15,-3-10-17-15,10 2-28 16,-2-10-11-16,-2-9-187 16,-4-3 42-16</inkml:trace>
          <inkml:trace contextRef="#ctx0" brushRef="#br0" timeOffset="3569.0098">2888-710 655 0,'9'6'250'0,"-9"1"29"0,2 12-161 15,0 0-41-15,8 5-18 16,-10-1-23-16,5 9-11 15,-1-4-8-15,5 8-9 16,-9-9-1-16,10 1-9 16,-3-5 7-16,1-1-9 15,-4-20 7-15,-1 6-5 16,7-1 5-16,-3-11-6 16,-1-1 5-16,11 9-5 15,4-10 5-15,1-11-5 16,5 8 6-16,9-10-5 15,-6 0 5-15,6 6-13 16,-10-2-2-16,4-2-25 16,-7 7-3-16,-2-3-37 15,-10 2-9-15,-3 3-206 0,-5 4 52 16</inkml:trace>
          <inkml:trace contextRef="#ctx0" brushRef="#br0" timeOffset="3796.4082">3086-697 634 0,'-9'15'217'16,"10"2"33"-16,1 8-164 16,10 3-29-16,1 10-22 15,2 3-15-15,2 3-14 16,4-1-14-16,-4 12-26 15,-4-21-5-15,4-2-43 16,-12-10-149-16,-1-5-22 16,0-13-61-16</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0-08-28T21:29:49.118"/>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D9743296-9B03-48EB-BE9C-35197F8F97B4}" emma:medium="tactile" emma:mode="ink">
          <msink:context xmlns:msink="http://schemas.microsoft.com/ink/2010/main" type="writingRegion" rotatedBoundingBox="19690,14665 21984,13223 22409,13899 20115,15341"/>
        </emma:interpretation>
      </emma:emma>
    </inkml:annotationXML>
    <inkml:traceGroup>
      <inkml:annotationXML>
        <emma:emma xmlns:emma="http://www.w3.org/2003/04/emma" version="1.0">
          <emma:interpretation id="{80414394-5350-4654-976C-B9703C5B645A}" emma:medium="tactile" emma:mode="ink">
            <msink:context xmlns:msink="http://schemas.microsoft.com/ink/2010/main" type="paragraph" rotatedBoundingBox="19690,14665 21984,13223 22409,13899 20115,15341" alignmentLevel="1"/>
          </emma:interpretation>
        </emma:emma>
      </inkml:annotationXML>
      <inkml:traceGroup>
        <inkml:annotationXML>
          <emma:emma xmlns:emma="http://www.w3.org/2003/04/emma" version="1.0">
            <emma:interpretation id="{BBC04759-FC50-47A3-8487-5552CBADF901}" emma:medium="tactile" emma:mode="ink">
              <msink:context xmlns:msink="http://schemas.microsoft.com/ink/2010/main" type="line" rotatedBoundingBox="19690,14665 21984,13223 22409,13899 20115,15341"/>
            </emma:interpretation>
          </emma:emma>
        </inkml:annotationXML>
        <inkml:traceGroup>
          <inkml:annotationXML>
            <emma:emma xmlns:emma="http://www.w3.org/2003/04/emma" version="1.0">
              <emma:interpretation id="{255A2B03-F331-4FD2-9D9D-150592D617E0}" emma:medium="tactile" emma:mode="ink">
                <msink:context xmlns:msink="http://schemas.microsoft.com/ink/2010/main" type="inkWord" rotatedBoundingBox="19690,14665 21984,13223 22409,13899 20115,15341"/>
              </emma:interpretation>
              <emma:one-of disjunction-type="recognition" id="oneOf0">
                <emma:interpretation id="interp0" emma:lang="" emma:confidence="0">
                  <emma:literal>Snt4</emma:literal>
                </emma:interpretation>
                <emma:interpretation id="interp1" emma:lang="" emma:confidence="0">
                  <emma:literal>Snt 4</emma:literal>
                </emma:interpretation>
                <emma:interpretation id="interp2" emma:lang="" emma:confidence="0">
                  <emma:literal>Sort 4</emma:literal>
                </emma:interpretation>
                <emma:interpretation id="interp3" emma:lang="" emma:confidence="0">
                  <emma:literal>Sn74</emma:literal>
                </emma:interpretation>
                <emma:interpretation id="interp4" emma:lang="" emma:confidence="0">
                  <emma:literal>Snit 4</emma:literal>
                </emma:interpretation>
              </emma:one-of>
            </emma:emma>
          </inkml:annotationXML>
          <inkml:trace contextRef="#ctx0" brushRef="#br0">1209-730 583 0,'4'0'233'15,"-6"-2"17"-15,-4 0-137 16,0 6-48-16,-5-4-12 16,-4-2-16-16,-4 6 2 15,-4-2-3-15,-3 1-3 16,3 3-4-16,1 5-5 15,1-3-6-15,8 1-10 16,3 5 1-16,3 1-7 16,5-6 1-16,2 2-5 15,4 8 4-15,-1-4-5 0,3 6 5 16,0 5-4-16,1 3 5 16,1-7-5-16,-1 1 2 15,-1-6-2-15,-2 4 4 16,0-8-4-16,-2 8 3 15,1-4 0-15,1-8 1 16,5-3-3-16,-1-2 0 16,1-18 0-16,3 3 3 0,3 2-3 15,0-14 0-15,8 4 1 16,-3 10 2-16,3-1-4 16,0 8 5-16,-3 12-3 15,-3 12 2-15,-7 7-2 16,-6 10 4-16,-8 7-5 15,-2-3 4-15,-7 0-4 16,0-7 3-16,-4-6-6 16,2-11 5-16,-4 2-9 15,2-13-5-15,2-1-21 16,5-5-8-16,-1-2-32 16,5-4-9-16,1 2-212 15,3 0 56-15</inkml:trace>
          <inkml:trace contextRef="#ctx0" brushRef="#br0" timeOffset="444.784">1341-538 640 0,'4'10'230'0,"3"9"36"16,-3-6-171-16,3 11-13 16,-1-3-29-16,4 4-6 15,-7-7-15-15,5 7-8 16,-4-6-8-16,-2-12-7 16,-2-7-2-16,0-5-6 15,0-9 2-15,-2-8-3 16,4-1 3-16,-1-9-4 15,3-9 4-15,4-5-4 16,3 9 4-16,0-3 2 16,4 10 6-16,1 11 0 15,-1 13 4-15,0 6-4 16,-4 10-2-16,4 10-4 16,-2 5-2-16,-1 5-4 0,-3-3 2 15,2-1-4-15,-5-3-2 16,2-5-18-16,-6-8-5 15,-1 3-28-15,-1-3-13 16,-5-10-41-16,-1-8-32 16,0 0-145-16,6-5 18 15</inkml:trace>
          <inkml:trace contextRef="#ctx0" brushRef="#br0" timeOffset="968.3745">1609-675 488 0,'7'-10'260'0,"3"3"-15"16,9-7-110-16,7-1-71 16,-7-6-39-16,7-1-31 15,-9-3-28-15,2-5-212 16,-2 6 47-16</inkml:trace>
          <inkml:trace contextRef="#ctx0" brushRef="#br0" timeOffset="803.1085">1673-842 373 0,'-2'-3'234'16,"4"1"-43"-16,-6 0-70 15,6-2-51-15,-2 0-49 16,2 1 26-16,0-7 3 15,2 8-5-15,-4 0 5 16,3-1-2-16,3 1 5 0,-4 9-3 16,2 5 0-16,1 5-8 15,-1 9-9-15,0 2-11 16,5 6-10-16,-5-7-6 16,5 7-7-16,-1-8 3 15,0-1-9-15,-5-10-3 16,3-2-25-16,-6-6-10 15,0-10-43-15,0 5-15 16,2 1-189-16,0-1 38 0</inkml:trace>
          <inkml:trace contextRef="#ctx0" brushRef="#br0" timeOffset="1343.7071">1829-1179 652 0,'0'5'225'16,"-1"-1"39"-16,2-2-177 0,-1 6-20 15,-1-3-29-15,-1 9-8 16,7 6-14-16,-7-1-10 16,2 0 0-16,2 4-6 15,6-3 7-15,-10-10 4 16,10-1 10-16,3-5 9 16,4-8 11-16,4-9 1 15,5-2-4-15,3-8-4 16,-3-1-10-16,3-4-9 15,-3 5-5-15,-1-4-7 16,-2 5-2-16,1-1-19 16,-5 4-10-16,4-9-33 15,-6 15-15-15,-2 2-9 16,-5 3-231-16,-1 6 72 16</inkml:trace>
          <inkml:trace contextRef="#ctx0" brushRef="#br0" timeOffset="1552.2546">2009-1343 690 0,'-6'19'254'16,"2"5"31"-16,8 6-185 0,2 12-25 16,3 1-35-16,4 10-16 15,2-2-12-15,4 0-26 16,-2-12-16-16,6-3-40 15,-6-15 76-15,2 0-304 16,-6-12 106-16</inkml:trace>
          <inkml:trace contextRef="#ctx0" brushRef="#br0" timeOffset="-2465.5622">0 247 311 0,'3'-8'259'15,"-6"-7"-35"-15,6 12-53 16,-5-1-49-16,1 2-51 0,1 2-14 15,7 4-19-15,1-2-1 16,-5-4-6-16,3 4-2 16,-2 3-2-16,3 8 0 15,-9 1-6-15,8 8-5 16,-4 1-4-16,4 7-6 16,-8-7-1-16,6-1-5 15,-4-5 2-15,3 4-2 16,3-11 2-16,-6 1-2 15,-2-4 4-15,2-10 6 16,-4-7 4-16,1 5 0 16,1-16 4-16,2-2-3 15,-4-3-4-15,2-8-5 16,-4-15 1-16,8 0-6 16,-2 0 4-16,4 0-2 0,0 7 4 15,13 10 0-15,-6 8 6 16,8 7-2-16,-2 11 2 15,6 8-5-15,-6 7-1 16,5 19-5-16,-3 6-1 16,0 6-2-16,-2 9 4 0,0 2-5 15,-6-11 2 1,-1-3-6-16,-7-8-2 0,1-9-12 16,-6-8-2-16,2-5-23 15,-5-9-4-15,7-1-39 16,-6-14-205-16,13-6-12 15,-3-15-86-15</inkml:trace>
          <inkml:trace contextRef="#ctx0" brushRef="#br0" timeOffset="-1436.7559">201-377 426 0,'-2'-8'228'0,"2"8"1"15,2-4-98-15,-2-11-23 16,4-4-38-16,4 10-3 15,1-8-12-15,4 0-4 16,4 2-6-16,6 2-1 16,0-4-8-16,3-2-6 15,2-2-6-15,2 4-8 16,-7 2-4-16,0 6-4 0,-12 7-3 16,-7 17-3-1,-6 7-1-15,-6 7-13 0,-5 6-3 16,0 5-12-16,0-2 1 15,-2 1-3-15,3-3 13 16,1-6 2-16,4-9 13 16,1-4-3-16,4-7 7 15,0-5 1-15,4 1 4 16,4 0 2-16,-1-6 2 16,3 3-2-16,3-1-1 0,2-4-5 15,1 1 0-15,1-5-4 16,0-2 0-16,2 1-7 15,0 3-5-15,0-4-28 16,0 5-18-16,-4-1-243 16,-2 6 53-16</inkml:trace>
          <inkml:trace contextRef="#ctx0" brushRef="#br0" timeOffset="-834.9014">558 68 631 0,'17'-10'224'0,"4"-3"29"16,13-9-163-16,1-7-42 0,9-9-18 15,-3 5-19 1,1-5-31-16,-12 6 0 0,-2 2-240 15,-11 9 57-15</inkml:trace>
          <inkml:trace contextRef="#ctx0" brushRef="#br0" timeOffset="-1030.8517">703-287 560 0,'2'8'226'16,"2"-1"23"-16,2 6-133 15,-1 8-44-15,8 11-19 16,-5-3-25-16,3 8-11 15,1-7-11-15,1 6-4 16,-6-9-1-16,1 1-9 16,-6-7-6-16,0 0-27 15,-6-8-20-15,0-6-206 16,-2-7 45-16</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0-08-28T21:30:13.15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1E4EC27-BB26-4FFF-BF75-BE8C94D41799}" emma:medium="tactile" emma:mode="ink">
          <msink:context xmlns:msink="http://schemas.microsoft.com/ink/2010/main" type="writingRegion" rotatedBoundingBox="20093,11881 20656,10916 21231,11252 20668,12217"/>
        </emma:interpretation>
      </emma:emma>
    </inkml:annotationXML>
    <inkml:traceGroup>
      <inkml:annotationXML>
        <emma:emma xmlns:emma="http://www.w3.org/2003/04/emma" version="1.0">
          <emma:interpretation id="{223F343A-E4DD-4495-9A23-99D16FBC0F74}" emma:medium="tactile" emma:mode="ink">
            <msink:context xmlns:msink="http://schemas.microsoft.com/ink/2010/main" type="paragraph" rotatedBoundingBox="20093,11881 20656,10916 21231,11252 20668,12217" alignmentLevel="1"/>
          </emma:interpretation>
        </emma:emma>
      </inkml:annotationXML>
      <inkml:traceGroup>
        <inkml:annotationXML>
          <emma:emma xmlns:emma="http://www.w3.org/2003/04/emma" version="1.0">
            <emma:interpretation id="{3AE0BAA1-A91E-48FE-8B0D-41D488AAD9DB}" emma:medium="tactile" emma:mode="ink">
              <msink:context xmlns:msink="http://schemas.microsoft.com/ink/2010/main" type="line" rotatedBoundingBox="20093,11881 20656,10916 21231,11252 20668,12217"/>
            </emma:interpretation>
          </emma:emma>
        </inkml:annotationXML>
        <inkml:traceGroup>
          <inkml:annotationXML>
            <emma:emma xmlns:emma="http://www.w3.org/2003/04/emma" version="1.0">
              <emma:interpretation id="{84A42AB9-67F0-45F8-AA0B-E7E925B674EF}" emma:medium="tactile" emma:mode="ink">
                <msink:context xmlns:msink="http://schemas.microsoft.com/ink/2010/main" type="inkWord" rotatedBoundingBox="20093,11881 20352,11438 20737,11662 20478,12106"/>
              </emma:interpretation>
              <emma:one-of disjunction-type="recognition" id="oneOf0">
                <emma:interpretation id="interp0" emma:lang="" emma:confidence="1">
                  <emma:literal/>
                </emma:interpretation>
              </emma:one-of>
            </emma:emma>
          </inkml:annotationXML>
          <inkml:trace contextRef="#ctx0" brushRef="#br0">0 40 288 0,'2'0'295'16,"3"-2"-63"-16,7-4-17 15,-3 0-107-15,3 1-46 0,3-3 3 16,-4-1-16-16,6 7 8 16,-4-2-18-16,2 6 9 15,-3 4-22-15,-1 9 3 16,-5-2-19-16,-1 10 4 15,1 3-15-15,-4 4 8 16,-6 2-11-16,0 4 10 16,-1-2-8-16,-5 9 9 15,1-16-7-15,1 7 8 16,2-13-10-16,-1-6 8 16,5-13-8-16,2 9 6 15,4-9-8-15,5-6 9 16,1 13-9-16,9-9 9 15,1 10-9-15,5-5 9 16,-8 7-8-16,4-1 7 0,-8 6-9 16,-4 6 8-16,-11-1-7 15,-2 12 9-15,-7-9-9 16,-8-1 8-16,-3-9-12 16,-5-7-6-16,1-8-16 15,-1-2-13-15,1-5-19 16,-2-5-27-16,7-3-67 15,0 0-130-15,14 2 4 16</inkml:trace>
        </inkml:traceGroup>
        <inkml:traceGroup>
          <inkml:annotationXML>
            <emma:emma xmlns:emma="http://www.w3.org/2003/04/emma" version="1.0">
              <emma:interpretation id="{AEBBC0DE-2136-4A46-803E-2F700101DA62}" emma:medium="tactile" emma:mode="ink">
                <msink:context xmlns:msink="http://schemas.microsoft.com/ink/2010/main" type="inkWord" rotatedBoundingBox="20775,11248 20890,11052 21139,11198 21024,11394"/>
              </emma:interpretation>
              <emma:one-of disjunction-type="recognition" id="oneOf1">
                <emma:interpretation id="interp1" emma:lang="" emma:confidence="0">
                  <emma:literal>n a</emma:literal>
                </emma:interpretation>
                <emma:interpretation id="interp2" emma:lang="" emma:confidence="0">
                  <emma:literal>92</emma:literal>
                </emma:interpretation>
                <emma:interpretation id="interp3" emma:lang="" emma:confidence="0">
                  <emma:literal>72</emma:literal>
                </emma:interpretation>
                <emma:interpretation id="interp4" emma:lang="" emma:confidence="0">
                  <emma:literal>42</emma:literal>
                </emma:interpretation>
                <emma:interpretation id="interp5" emma:lang="" emma:confidence="0">
                  <emma:literal>n</emma:literal>
                </emma:interpretation>
              </emma:one-of>
            </emma:emma>
          </inkml:annotationXML>
          <inkml:trace contextRef="#ctx0" brushRef="#br0" timeOffset="956.9173">539-300 267 0,'-5'-4'294'0,"3"2"-51"16,-4 2-36-16,4-15-51 15,6 11-68-15,0-1-2 16,5-10-27-16,8 3 8 16,-2 7-22-16,1-14 6 15,2 8-22-15,-1 14 2 16,-5-5-17-16,3 8-4 16,-6 11-9-16,-7-4 6 15,-11 6-9-15,1 9 3 16,-3 1-3-16,-2-5 0 15,3 10-5-15,6-7 5 16,4-8-2-16,0-3 7 16,6-4-7-16,5-3 6 0,6-5-6 15,2-2 5-15,2-10-8 16,5-3-28-16,-3-6-34 16,9-6-256-16,2-1 43 15</inkml:trace>
          <inkml:trace contextRef="#ctx0" brushRef="#br0" timeOffset="515.0713">307 164 576 0,'2'10'230'16,"-4"-1"15"-16,1 10-129 15,1 0-63-15,1 13-4 16,1 7-25-16,-2-5 4 0,0 4-14 15,0 0 5-15,-2-10-13 16,-1-7 10-16,3 0-11 16,-2-10 8-16,2-9-7 15,0-6 8-15,2-11-10 16,0-6 7-16,3-9-9 16,-1-6 7-16,5-5-9 15,3-8 11-15,1 5-5 0,2-3 12 16,-2 11-5-16,2 4 8 15,-3 19-9-15,5 9 5 16,-4 4-13-16,4 21 8 16,2 2-11-16,0 9-3 15,-8 3 1-15,0 3 6 16,-1 0-8-16,-5-2 8 16,3-4 1-16,-8-17-8 15,5 11-13-15,3-16-12 16,-10-5-12-16,0-10-12 15,6 10-16-15,-4-20-76 16,-6 0-143-16,1-17 16 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291659-0CFD-864F-9E15-93E112343E7E}" type="datetimeFigureOut">
              <a:rPr lang="en-US" smtClean="0"/>
              <a:t>8/28/2020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A00CC-C379-4E47-AB02-67C0AE6435F6}" type="slidenum">
              <a:rPr lang="en-US" smtClean="0"/>
              <a:t>‹#›</a:t>
            </a:fld>
            <a:endParaRPr lang="en-US"/>
          </a:p>
        </p:txBody>
      </p:sp>
    </p:spTree>
    <p:extLst>
      <p:ext uri="{BB962C8B-B14F-4D97-AF65-F5344CB8AC3E}">
        <p14:creationId xmlns:p14="http://schemas.microsoft.com/office/powerpoint/2010/main" val="17207006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FA00CC-C379-4E47-AB02-67C0AE6435F6}" type="slidenum">
              <a:rPr lang="en-US" smtClean="0"/>
              <a:t>4</a:t>
            </a:fld>
            <a:endParaRPr lang="en-US"/>
          </a:p>
        </p:txBody>
      </p:sp>
    </p:spTree>
    <p:extLst>
      <p:ext uri="{BB962C8B-B14F-4D97-AF65-F5344CB8AC3E}">
        <p14:creationId xmlns:p14="http://schemas.microsoft.com/office/powerpoint/2010/main" val="829672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FA00CC-C379-4E47-AB02-67C0AE6435F6}" type="slidenum">
              <a:rPr lang="en-US" smtClean="0"/>
              <a:t>8</a:t>
            </a:fld>
            <a:endParaRPr lang="en-US"/>
          </a:p>
        </p:txBody>
      </p:sp>
    </p:spTree>
    <p:extLst>
      <p:ext uri="{BB962C8B-B14F-4D97-AF65-F5344CB8AC3E}">
        <p14:creationId xmlns:p14="http://schemas.microsoft.com/office/powerpoint/2010/main" val="339747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FA00CC-C379-4E47-AB02-67C0AE6435F6}" type="slidenum">
              <a:rPr lang="en-US" smtClean="0"/>
              <a:t>21</a:t>
            </a:fld>
            <a:endParaRPr lang="en-US"/>
          </a:p>
        </p:txBody>
      </p:sp>
    </p:spTree>
    <p:extLst>
      <p:ext uri="{BB962C8B-B14F-4D97-AF65-F5344CB8AC3E}">
        <p14:creationId xmlns:p14="http://schemas.microsoft.com/office/powerpoint/2010/main" val="304529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FA00CC-C379-4E47-AB02-67C0AE6435F6}" type="slidenum">
              <a:rPr lang="en-US" smtClean="0"/>
              <a:t>22</a:t>
            </a:fld>
            <a:endParaRPr lang="en-US"/>
          </a:p>
        </p:txBody>
      </p:sp>
    </p:spTree>
    <p:extLst>
      <p:ext uri="{BB962C8B-B14F-4D97-AF65-F5344CB8AC3E}">
        <p14:creationId xmlns:p14="http://schemas.microsoft.com/office/powerpoint/2010/main" val="415951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FA00CC-C379-4E47-AB02-67C0AE6435F6}" type="slidenum">
              <a:rPr lang="en-US" smtClean="0"/>
              <a:t>23</a:t>
            </a:fld>
            <a:endParaRPr lang="en-US"/>
          </a:p>
        </p:txBody>
      </p:sp>
    </p:spTree>
    <p:extLst>
      <p:ext uri="{BB962C8B-B14F-4D97-AF65-F5344CB8AC3E}">
        <p14:creationId xmlns:p14="http://schemas.microsoft.com/office/powerpoint/2010/main" val="283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C99E53-A74B-8A47-904B-983681AF4075}"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49538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C99E53-A74B-8A47-904B-983681AF4075}"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217367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C99E53-A74B-8A47-904B-983681AF4075}"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37627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C99E53-A74B-8A47-904B-983681AF4075}"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327963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C99E53-A74B-8A47-904B-983681AF4075}"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144211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C99E53-A74B-8A47-904B-983681AF4075}"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205374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C99E53-A74B-8A47-904B-983681AF4075}"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198897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C99E53-A74B-8A47-904B-983681AF4075}"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386174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99E53-A74B-8A47-904B-983681AF4075}"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20747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C99E53-A74B-8A47-904B-983681AF4075}"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196127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C99E53-A74B-8A47-904B-983681AF4075}"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92D04-3589-DD4E-B8A7-467BDA215939}" type="slidenum">
              <a:rPr lang="en-US" smtClean="0"/>
              <a:t>‹#›</a:t>
            </a:fld>
            <a:endParaRPr lang="en-US"/>
          </a:p>
        </p:txBody>
      </p:sp>
    </p:spTree>
    <p:extLst>
      <p:ext uri="{BB962C8B-B14F-4D97-AF65-F5344CB8AC3E}">
        <p14:creationId xmlns:p14="http://schemas.microsoft.com/office/powerpoint/2010/main" val="383269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99E53-A74B-8A47-904B-983681AF4075}" type="datetimeFigureOut">
              <a:rPr lang="en-US" smtClean="0"/>
              <a:t>8/28/2020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92D04-3589-DD4E-B8A7-467BDA215939}" type="slidenum">
              <a:rPr lang="en-US" smtClean="0"/>
              <a:t>‹#›</a:t>
            </a:fld>
            <a:endParaRPr lang="en-US"/>
          </a:p>
        </p:txBody>
      </p:sp>
    </p:spTree>
    <p:extLst>
      <p:ext uri="{BB962C8B-B14F-4D97-AF65-F5344CB8AC3E}">
        <p14:creationId xmlns:p14="http://schemas.microsoft.com/office/powerpoint/2010/main" val="2001585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emf"/><Relationship Id="rId3" Type="http://schemas.openxmlformats.org/officeDocument/2006/relationships/image" Target="../media/image4.png"/><Relationship Id="rId7" Type="http://schemas.openxmlformats.org/officeDocument/2006/relationships/image" Target="../media/image4.emf"/><Relationship Id="rId12"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customXml" Target="../ink/ink3.xml"/><Relationship Id="rId4" Type="http://schemas.openxmlformats.org/officeDocument/2006/relationships/image" Target="../media/image2.emf"/><Relationship Id="rId9"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 </a:t>
            </a:r>
            <a:r>
              <a:rPr lang="en-US" dirty="0" smtClean="0"/>
              <a:t>Complexity</a:t>
            </a:r>
            <a:br>
              <a:rPr lang="en-US" dirty="0" smtClean="0"/>
            </a:br>
            <a:r>
              <a:rPr lang="en-US" dirty="0" smtClean="0"/>
              <a:t>Part 1: Overview of Big-O Notation</a:t>
            </a:r>
            <a:endParaRPr lang="en-US" dirty="0"/>
          </a:p>
        </p:txBody>
      </p:sp>
      <p:sp>
        <p:nvSpPr>
          <p:cNvPr id="6" name="Subtitle 2"/>
          <p:cNvSpPr txBox="1">
            <a:spLocks/>
          </p:cNvSpPr>
          <p:nvPr/>
        </p:nvSpPr>
        <p:spPr bwMode="auto">
          <a:xfrm>
            <a:off x="1981200" y="4038600"/>
            <a:ext cx="8534400" cy="1752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2959339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Getting Comfortable With Big-O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599" y="1600201"/>
                <a:ext cx="10972800" cy="5168461"/>
              </a:xfrm>
            </p:spPr>
            <p:txBody>
              <a:bodyPr>
                <a:normAutofit fontScale="85000" lnSpcReduction="10000"/>
              </a:bodyPr>
              <a:lstStyle/>
              <a:p>
                <a:r>
                  <a:rPr lang="en-US" dirty="0" smtClean="0"/>
                  <a:t>To </a:t>
                </a:r>
                <a:r>
                  <a:rPr lang="en-US" dirty="0"/>
                  <a:t>provide maximally useful information, we want to find a function </a:t>
                </a:r>
                <a14:m>
                  <m:oMath xmlns:m="http://schemas.openxmlformats.org/officeDocument/2006/math">
                    <m:r>
                      <a:rPr lang="en-US" i="1">
                        <a:latin typeface="Cambria Math"/>
                      </a:rPr>
                      <m:t>𝑔</m:t>
                    </m:r>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that is as small as possible. </a:t>
                </a:r>
                <a:r>
                  <a:rPr lang="en-US" dirty="0" smtClean="0"/>
                  <a:t>For example, we may use monomials </a:t>
                </a:r>
                <a:r>
                  <a:rPr lang="en-US" dirty="0"/>
                  <a:t>with positive integer powers (</a:t>
                </a:r>
                <a14:m>
                  <m:oMath xmlns:m="http://schemas.openxmlformats.org/officeDocument/2006/math">
                    <m:r>
                      <a:rPr lang="en-US" b="0" i="1" dirty="0" smtClean="0">
                        <a:latin typeface="Cambria Math" panose="02040503050406030204" pitchFamily="18" charset="0"/>
                      </a:rPr>
                      <m:t>𝑛</m:t>
                    </m:r>
                    <m:r>
                      <a:rPr lang="en-US" b="0" i="1" baseline="30000" dirty="0" smtClean="0">
                        <a:latin typeface="Cambria Math" panose="02040503050406030204" pitchFamily="18" charset="0"/>
                      </a:rPr>
                      <m:t>𝑘</m:t>
                    </m:r>
                  </m:oMath>
                </a14:m>
                <a:r>
                  <a:rPr lang="en-US" dirty="0"/>
                  <a:t>). </a:t>
                </a:r>
                <a:r>
                  <a:rPr lang="en-US" dirty="0" smtClean="0"/>
                  <a:t>(Note that the </a:t>
                </a:r>
                <a:r>
                  <a:rPr lang="en-US" dirty="0"/>
                  <a:t>leading term of a polynomial dominates its growth as </a:t>
                </a:r>
                <a14:m>
                  <m:oMath xmlns:m="http://schemas.openxmlformats.org/officeDocument/2006/math">
                    <m:r>
                      <a:rPr lang="en-US" i="1" dirty="0" smtClean="0">
                        <a:latin typeface="Cambria Math" panose="02040503050406030204" pitchFamily="18" charset="0"/>
                      </a:rPr>
                      <m:t>𝑛</m:t>
                    </m:r>
                  </m:oMath>
                </a14:m>
                <a:r>
                  <a:rPr lang="en-US" dirty="0" smtClean="0"/>
                  <a:t> </a:t>
                </a:r>
                <a:r>
                  <a:rPr lang="en-US" dirty="0"/>
                  <a:t>becomes arbitrarily </a:t>
                </a:r>
                <a:r>
                  <a:rPr lang="en-US" dirty="0" smtClean="0"/>
                  <a:t>large: that </a:t>
                </a:r>
                <a:r>
                  <a:rPr lang="en-US" dirty="0"/>
                  <a:t>is, a polynomial of degree </a:t>
                </a:r>
                <a14:m>
                  <m:oMath xmlns:m="http://schemas.openxmlformats.org/officeDocument/2006/math">
                    <m:r>
                      <a:rPr lang="en-US" b="0" i="1" dirty="0" smtClean="0">
                        <a:latin typeface="Cambria Math" panose="02040503050406030204" pitchFamily="18" charset="0"/>
                      </a:rPr>
                      <m:t>𝑘</m:t>
                    </m:r>
                  </m:oMath>
                </a14:m>
                <a:r>
                  <a:rPr lang="en-US" i="1" dirty="0"/>
                  <a:t> </a:t>
                </a:r>
                <a:r>
                  <a:rPr lang="en-US" dirty="0"/>
                  <a:t>or less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i="1">
                        <a:latin typeface="Cambria Math"/>
                      </a:rPr>
                      <m:t>)</m:t>
                    </m:r>
                  </m:oMath>
                </a14:m>
                <a:r>
                  <a:rPr lang="en-US" dirty="0"/>
                  <a:t>.</a:t>
                </a:r>
                <a:r>
                  <a:rPr lang="en-US" dirty="0" smtClean="0"/>
                  <a:t>)</a:t>
                </a:r>
                <a:endParaRPr lang="en-US" dirty="0"/>
              </a:p>
              <a:p>
                <a:r>
                  <a:rPr lang="en-US" dirty="0"/>
                  <a:t>Notation: Sometimes we write that </a:t>
                </a:r>
                <a14:m>
                  <m:oMath xmlns:m="http://schemas.openxmlformats.org/officeDocument/2006/math">
                    <m:r>
                      <a:rPr lang="en-US" i="1" dirty="0">
                        <a:latin typeface="Cambria Math"/>
                      </a:rPr>
                      <m:t>𝑓</m:t>
                    </m:r>
                    <m:r>
                      <a:rPr lang="en-US" i="1" dirty="0">
                        <a:latin typeface="Cambria Math"/>
                      </a:rPr>
                      <m:t>(</m:t>
                    </m:r>
                    <m:r>
                      <a:rPr lang="en-US" b="0" i="1" dirty="0" smtClean="0">
                        <a:latin typeface="Cambria Math" panose="02040503050406030204" pitchFamily="18" charset="0"/>
                      </a:rPr>
                      <m:t>𝑛</m:t>
                    </m:r>
                    <m:r>
                      <a:rPr lang="en-US" i="1" dirty="0">
                        <a:latin typeface="Cambria Math"/>
                      </a:rPr>
                      <m:t>) </m:t>
                    </m:r>
                  </m:oMath>
                </a14:m>
                <a:r>
                  <a:rPr lang="en-US" dirty="0"/>
                  <a:t>is </a:t>
                </a:r>
                <a14:m>
                  <m:oMath xmlns:m="http://schemas.openxmlformats.org/officeDocument/2006/math">
                    <m:r>
                      <a:rPr lang="en-US" i="1" dirty="0">
                        <a:latin typeface="Cambria Math"/>
                      </a:rPr>
                      <m:t>𝑂</m:t>
                    </m:r>
                    <m:r>
                      <a:rPr lang="en-US" i="1" dirty="0">
                        <a:latin typeface="Cambria Math"/>
                      </a:rPr>
                      <m:t>(</m:t>
                    </m:r>
                    <m:r>
                      <a:rPr lang="en-US" i="1" dirty="0">
                        <a:latin typeface="Cambria Math"/>
                      </a:rPr>
                      <m:t>𝑔</m:t>
                    </m:r>
                    <m:r>
                      <a:rPr lang="en-US" i="1" dirty="0">
                        <a:latin typeface="Cambria Math"/>
                      </a:rPr>
                      <m:t>(</m:t>
                    </m:r>
                    <m:r>
                      <a:rPr lang="en-US" b="0" i="1" dirty="0" smtClean="0">
                        <a:latin typeface="Cambria Math" panose="02040503050406030204" pitchFamily="18" charset="0"/>
                      </a:rPr>
                      <m:t>𝑛</m:t>
                    </m:r>
                    <m:r>
                      <a:rPr lang="en-US" i="1" dirty="0">
                        <a:latin typeface="Cambria Math"/>
                      </a:rPr>
                      <m:t>)) </m:t>
                    </m:r>
                  </m:oMath>
                </a14:m>
                <a:r>
                  <a:rPr lang="en-US" dirty="0"/>
                  <a:t>as </a:t>
                </a:r>
                <a14:m>
                  <m:oMath xmlns:m="http://schemas.openxmlformats.org/officeDocument/2006/math">
                    <m:r>
                      <a:rPr lang="en-US" i="1" dirty="0">
                        <a:latin typeface="Cambria Math"/>
                      </a:rPr>
                      <m:t>𝑓</m:t>
                    </m:r>
                    <m:r>
                      <a:rPr lang="en-US" i="1" dirty="0">
                        <a:latin typeface="Cambria Math"/>
                      </a:rPr>
                      <m:t>(</m:t>
                    </m:r>
                    <m:r>
                      <a:rPr lang="en-US" b="0" i="1" dirty="0" smtClean="0">
                        <a:latin typeface="Cambria Math" panose="02040503050406030204" pitchFamily="18" charset="0"/>
                      </a:rPr>
                      <m:t>𝑛</m:t>
                    </m:r>
                    <m:r>
                      <a:rPr lang="en-US" i="1" dirty="0">
                        <a:latin typeface="Cambria Math"/>
                      </a:rPr>
                      <m:t>) = </m:t>
                    </m:r>
                    <m:r>
                      <a:rPr lang="en-US" i="1" dirty="0">
                        <a:latin typeface="Cambria Math"/>
                      </a:rPr>
                      <m:t>𝑂</m:t>
                    </m:r>
                    <m:r>
                      <a:rPr lang="en-US" i="1" dirty="0">
                        <a:latin typeface="Cambria Math"/>
                      </a:rPr>
                      <m:t>(</m:t>
                    </m:r>
                    <m:r>
                      <a:rPr lang="en-US" i="1" dirty="0">
                        <a:latin typeface="Cambria Math"/>
                      </a:rPr>
                      <m:t>𝑔</m:t>
                    </m:r>
                    <m:r>
                      <a:rPr lang="en-US" i="1" dirty="0">
                        <a:latin typeface="Cambria Math"/>
                      </a:rPr>
                      <m:t>(</m:t>
                    </m:r>
                    <m:r>
                      <a:rPr lang="en-US" b="0" i="1" dirty="0" smtClean="0">
                        <a:latin typeface="Cambria Math" panose="02040503050406030204" pitchFamily="18" charset="0"/>
                      </a:rPr>
                      <m:t>𝑛</m:t>
                    </m:r>
                    <m:r>
                      <a:rPr lang="en-US" i="1" dirty="0">
                        <a:latin typeface="Cambria Math"/>
                      </a:rPr>
                      <m:t>))</m:t>
                    </m:r>
                  </m:oMath>
                </a14:m>
                <a:r>
                  <a:rPr lang="en-US" dirty="0"/>
                  <a:t>. Note that this does not indicate an actual equality.</a:t>
                </a:r>
              </a:p>
              <a:p>
                <a:r>
                  <a:rPr lang="en-US" dirty="0"/>
                  <a:t>In the rest of our discussions, we usually will deal with functions that take on only positive values (such as the number of operations an algorithm executes, which will never be negative for relevant positive-valued problem sizes), so we will no longer need absolute values</a:t>
                </a:r>
                <a:r>
                  <a:rPr lang="en-US" dirty="0" smtClean="0"/>
                  <a:t>.</a:t>
                </a:r>
              </a:p>
              <a:p>
                <a:r>
                  <a:rPr lang="en-US" dirty="0" smtClean="0"/>
                  <a:t>In this class, we won’t be super-formal, but note that we could be; we could formally prove big-O relationships.</a:t>
                </a:r>
                <a:endParaRPr lang="en-US" dirty="0"/>
              </a:p>
              <a:p>
                <a:endParaRPr lang="en-US" dirty="0"/>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609599" y="1600201"/>
                <a:ext cx="10972800" cy="5168461"/>
              </a:xfrm>
              <a:blipFill>
                <a:blip r:embed="rId2"/>
                <a:stretch>
                  <a:fillRect l="-944" t="-1889" r="-389" b="-2952"/>
                </a:stretch>
              </a:blipFill>
            </p:spPr>
            <p:txBody>
              <a:bodyPr/>
              <a:lstStyle/>
              <a:p>
                <a:r>
                  <a:rPr lang="en-US">
                    <a:noFill/>
                  </a:rPr>
                  <a:t> </a:t>
                </a:r>
              </a:p>
            </p:txBody>
          </p:sp>
        </mc:Fallback>
      </mc:AlternateContent>
    </p:spTree>
    <p:extLst>
      <p:ext uri="{BB962C8B-B14F-4D97-AF65-F5344CB8AC3E}">
        <p14:creationId xmlns:p14="http://schemas.microsoft.com/office/powerpoint/2010/main" val="2832666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Example</a:t>
            </a:r>
            <a:endParaRPr lang="en-US" dirty="0"/>
          </a:p>
        </p:txBody>
      </p:sp>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599" y="1600201"/>
            <a:ext cx="10972800" cy="4525963"/>
          </a:xfrm>
        </p:spPr>
        <p:txBody>
          <a:bodyPr>
            <a:normAutofit/>
          </a:bodyPr>
          <a:lstStyle/>
          <a:p>
            <a:r>
              <a:rPr lang="en-US" dirty="0"/>
              <a:t>Use Big-O notation to estimate the sum of the first n positive integers.</a:t>
            </a:r>
          </a:p>
          <a:p>
            <a:r>
              <a:rPr lang="en-US" dirty="0" smtClean="0"/>
              <a:t>Give </a:t>
            </a:r>
            <a:r>
              <a:rPr lang="en-US" dirty="0"/>
              <a:t>big-O estimates for the factorial function and for the log of the factorial function</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110139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599" y="1600201"/>
                <a:ext cx="10972800" cy="4956716"/>
              </a:xfrm>
            </p:spPr>
            <p:txBody>
              <a:bodyPr>
                <a:normAutofit fontScale="92500" lnSpcReduction="20000"/>
              </a:bodyPr>
              <a:lstStyle/>
              <a:p>
                <a:r>
                  <a:rPr lang="en-US" dirty="0" smtClean="0"/>
                  <a:t>Use Big-O notation to estimate the sum of the first n positive integers.</a:t>
                </a:r>
              </a:p>
              <a:p>
                <a:pPr lvl="1"/>
                <a:r>
                  <a:rPr lang="en-US" dirty="0"/>
                  <a:t>We know that each of the first </a:t>
                </a:r>
                <a14:m>
                  <m:oMath xmlns:m="http://schemas.openxmlformats.org/officeDocument/2006/math">
                    <m:r>
                      <a:rPr lang="en-US" i="1" dirty="0" smtClean="0">
                        <a:latin typeface="Cambria Math" panose="02040503050406030204" pitchFamily="18" charset="0"/>
                      </a:rPr>
                      <m:t>𝑛</m:t>
                    </m:r>
                  </m:oMath>
                </a14:m>
                <a:r>
                  <a:rPr lang="en-US" dirty="0"/>
                  <a:t> positive integers is no greater than </a:t>
                </a:r>
                <a14:m>
                  <m:oMath xmlns:m="http://schemas.openxmlformats.org/officeDocument/2006/math">
                    <m:r>
                      <a:rPr lang="en-US" i="1" dirty="0" smtClean="0">
                        <a:latin typeface="Cambria Math" panose="02040503050406030204" pitchFamily="18" charset="0"/>
                      </a:rPr>
                      <m:t>𝑛</m:t>
                    </m:r>
                  </m:oMath>
                </a14:m>
                <a:r>
                  <a:rPr lang="en-US" dirty="0"/>
                  <a:t>. So we can write the following:</a:t>
                </a:r>
                <a:br>
                  <a:rPr lang="en-US" dirty="0"/>
                </a:br>
                <a14:m>
                  <m:oMath xmlns:m="http://schemas.openxmlformats.org/officeDocument/2006/math">
                    <m:r>
                      <a:rPr lang="en-US" i="1">
                        <a:latin typeface="Cambria Math"/>
                      </a:rPr>
                      <m:t>1+2+…+</m:t>
                    </m:r>
                    <m:r>
                      <a:rPr lang="en-US" i="1">
                        <a:latin typeface="Cambria Math"/>
                      </a:rPr>
                      <m:t>𝑛</m:t>
                    </m:r>
                    <m:r>
                      <a:rPr lang="en-US" i="1">
                        <a:latin typeface="Cambria Math"/>
                      </a:rPr>
                      <m:t>≤</m:t>
                    </m:r>
                    <m:r>
                      <a:rPr lang="en-US" i="1">
                        <a:latin typeface="Cambria Math"/>
                      </a:rPr>
                      <m:t>𝑛</m:t>
                    </m:r>
                    <m:r>
                      <a:rPr lang="en-US" i="1">
                        <a:latin typeface="Cambria Math"/>
                      </a:rPr>
                      <m:t>+</m:t>
                    </m:r>
                    <m:r>
                      <a:rPr lang="en-US" i="1">
                        <a:latin typeface="Cambria Math"/>
                      </a:rPr>
                      <m:t>𝑛</m:t>
                    </m:r>
                    <m:r>
                      <a:rPr lang="en-US" i="1">
                        <a:latin typeface="Cambria Math"/>
                      </a:rPr>
                      <m:t>+…+</m:t>
                    </m:r>
                    <m:r>
                      <a:rPr lang="en-US" i="1">
                        <a:latin typeface="Cambria Math"/>
                      </a:rPr>
                      <m:t>𝑛</m:t>
                    </m:r>
                    <m:r>
                      <a:rPr lang="en-US" i="1">
                        <a:latin typeface="Cambria Math"/>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oMath>
                </a14:m>
                <a:r>
                  <a:rPr lang="en-US" dirty="0" smtClean="0"/>
                  <a:t>.</a:t>
                </a:r>
              </a:p>
              <a:p>
                <a:pPr lvl="1"/>
                <a:r>
                  <a:rPr lang="en-US" dirty="0" smtClean="0"/>
                  <a:t>Thus, </a:t>
                </a:r>
                <a:r>
                  <a:rPr lang="en-US" dirty="0"/>
                  <a:t>the sum of the first n positive integers is </a:t>
                </a:r>
                <a14:m>
                  <m:oMath xmlns:m="http://schemas.openxmlformats.org/officeDocument/2006/math">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e>
                    </m:d>
                  </m:oMath>
                </a14:m>
                <a:r>
                  <a:rPr lang="en-US" dirty="0" smtClean="0"/>
                  <a:t> (</a:t>
                </a:r>
                <a14:m>
                  <m:oMath xmlns:m="http://schemas.openxmlformats.org/officeDocument/2006/math">
                    <m:r>
                      <a:rPr lang="en-US" b="0" i="1" smtClean="0">
                        <a:latin typeface="Cambria Math" panose="02040503050406030204" pitchFamily="18" charset="0"/>
                      </a:rPr>
                      <m:t>𝑐</m:t>
                    </m:r>
                    <m:r>
                      <a:rPr lang="en-US" i="1">
                        <a:latin typeface="Cambria Math"/>
                      </a:rPr>
                      <m:t>=1,</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i="1">
                        <a:latin typeface="Cambria Math"/>
                      </a:rPr>
                      <m:t>=1</m:t>
                    </m:r>
                    <m:r>
                      <a:rPr lang="en-US" b="0" i="0" smtClean="0">
                        <a:latin typeface="Cambria Math" panose="02040503050406030204" pitchFamily="18" charset="0"/>
                      </a:rPr>
                      <m:t>)</m:t>
                    </m:r>
                  </m:oMath>
                </a14:m>
                <a:r>
                  <a:rPr lang="en-US" dirty="0"/>
                  <a:t>.</a:t>
                </a:r>
              </a:p>
              <a:p>
                <a:r>
                  <a:rPr lang="en-US" dirty="0" smtClean="0"/>
                  <a:t>Give </a:t>
                </a:r>
                <a:r>
                  <a:rPr lang="en-US" dirty="0"/>
                  <a:t>big-O estimates for the factorial function and for the log of the factorial function.</a:t>
                </a:r>
              </a:p>
              <a:p>
                <a:pPr lvl="1"/>
                <a:r>
                  <a:rPr lang="en-US" dirty="0"/>
                  <a:t>Just as in the sum above, we can write that each term in the product composing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no greater than </a:t>
                </a:r>
                <a14:m>
                  <m:oMath xmlns:m="http://schemas.openxmlformats.org/officeDocument/2006/math">
                    <m:r>
                      <a:rPr lang="en-US" i="1" dirty="0" smtClean="0">
                        <a:latin typeface="Cambria Math" panose="02040503050406030204" pitchFamily="18" charset="0"/>
                      </a:rPr>
                      <m:t>𝑛</m:t>
                    </m:r>
                  </m:oMath>
                </a14:m>
                <a:r>
                  <a:rPr lang="en-US" dirty="0"/>
                  <a:t>. Thus </a:t>
                </a:r>
                <a14:m>
                  <m:oMath xmlns:m="http://schemas.openxmlformats.org/officeDocument/2006/math">
                    <m:r>
                      <a:rPr lang="en-US" i="1">
                        <a:latin typeface="Cambria Math"/>
                      </a:rPr>
                      <m:t>𝑛</m:t>
                    </m:r>
                    <m:r>
                      <a:rPr lang="en-US" i="1">
                        <a:latin typeface="Cambria Math"/>
                      </a:rPr>
                      <m:t>!=1∗2∗…∗</m:t>
                    </m:r>
                    <m:r>
                      <a:rPr lang="en-US" i="1">
                        <a:latin typeface="Cambria Math"/>
                      </a:rPr>
                      <m:t>𝑛</m:t>
                    </m:r>
                    <m:r>
                      <a:rPr lang="en-US" i="1">
                        <a:latin typeface="Cambria Math"/>
                      </a:rPr>
                      <m:t>≤</m:t>
                    </m:r>
                    <m:r>
                      <a:rPr lang="en-US" i="1">
                        <a:latin typeface="Cambria Math"/>
                      </a:rPr>
                      <m:t>𝑛</m:t>
                    </m:r>
                    <m:r>
                      <a:rPr lang="en-US" i="1">
                        <a:latin typeface="Cambria Math"/>
                      </a:rPr>
                      <m:t>∗</m:t>
                    </m:r>
                    <m:r>
                      <a:rPr lang="en-US" i="1">
                        <a:latin typeface="Cambria Math"/>
                      </a:rPr>
                      <m:t>𝑛</m:t>
                    </m:r>
                    <m:r>
                      <a:rPr lang="en-US" i="1">
                        <a:latin typeface="Cambria Math"/>
                      </a:rPr>
                      <m:t>∗…∗</m:t>
                    </m:r>
                    <m:r>
                      <a:rPr lang="en-US" i="1">
                        <a:latin typeface="Cambria Math"/>
                      </a:rPr>
                      <m:t>𝑛</m:t>
                    </m:r>
                    <m:r>
                      <a:rPr lang="en-US" i="1">
                        <a:latin typeface="Cambria Math"/>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𝑛</m:t>
                        </m:r>
                      </m:sup>
                    </m:sSup>
                  </m:oMath>
                </a14:m>
                <a:r>
                  <a:rPr lang="en-US" dirty="0"/>
                  <a:t>. Thus, </a:t>
                </a:r>
                <a14:m>
                  <m:oMath xmlns:m="http://schemas.openxmlformats.org/officeDocument/2006/math">
                    <m:r>
                      <a:rPr lang="en-US" i="1">
                        <a:latin typeface="Cambria Math"/>
                      </a:rPr>
                      <m:t>𝑛</m:t>
                    </m:r>
                    <m:r>
                      <a:rPr lang="en-US" i="1">
                        <a:latin typeface="Cambria Math"/>
                      </a:rPr>
                      <m:t>!</m:t>
                    </m:r>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𝑛</m:t>
                        </m:r>
                      </m:sup>
                    </m:sSup>
                    <m:r>
                      <a:rPr lang="en-US" i="1">
                        <a:latin typeface="Cambria Math"/>
                      </a:rPr>
                      <m:t>)</m:t>
                    </m:r>
                  </m:oMath>
                </a14:m>
                <a:r>
                  <a:rPr lang="en-US" dirty="0" smtClean="0"/>
                  <a:t> (</a:t>
                </a:r>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0</m:t>
                        </m:r>
                      </m:sub>
                    </m:sSub>
                    <m:r>
                      <a:rPr lang="en-US" i="1">
                        <a:latin typeface="Cambria Math"/>
                      </a:rPr>
                      <m:t>=1</m:t>
                    </m:r>
                  </m:oMath>
                </a14:m>
                <a:r>
                  <a:rPr lang="en-US" dirty="0"/>
                  <a:t> </a:t>
                </a:r>
                <a:r>
                  <a:rPr lang="en-US" dirty="0" smtClean="0"/>
                  <a:t>).</a:t>
                </a:r>
                <a:endParaRPr lang="en-US" dirty="0"/>
              </a:p>
              <a:p>
                <a:pPr lvl="1"/>
                <a:r>
                  <a:rPr lang="en-US" dirty="0"/>
                  <a:t>Taking logarithms gives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𝑛</m:t>
                            </m:r>
                            <m:r>
                              <a:rPr lang="en-US" i="1">
                                <a:latin typeface="Cambria Math"/>
                              </a:rPr>
                              <m:t>!</m:t>
                            </m:r>
                          </m:e>
                        </m:d>
                      </m:e>
                    </m:func>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𝑛</m:t>
                                </m:r>
                              </m:sup>
                            </m:sSup>
                          </m:e>
                        </m:d>
                      </m:e>
                    </m:func>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oMath>
                </a14:m>
                <a:r>
                  <a:rPr lang="en-US" dirty="0"/>
                  <a:t>. So </a:t>
                </a:r>
                <a14:m>
                  <m:oMath xmlns:m="http://schemas.openxmlformats.org/officeDocument/2006/math">
                    <m:r>
                      <m:rPr>
                        <m:sty m:val="p"/>
                      </m:rPr>
                      <a:rPr lang="en-US">
                        <a:latin typeface="Cambria Math"/>
                      </a:rPr>
                      <m:t>log</m:t>
                    </m:r>
                    <m:r>
                      <a:rPr lang="en-US">
                        <a:latin typeface="Cambria Math"/>
                      </a:rPr>
                      <m:t>(</m:t>
                    </m:r>
                    <m:r>
                      <a:rPr lang="en-US" i="1">
                        <a:latin typeface="Cambria Math"/>
                      </a:rPr>
                      <m:t>𝑛</m:t>
                    </m:r>
                    <m:r>
                      <a:rPr lang="en-US" i="1">
                        <a:latin typeface="Cambria Math"/>
                      </a:rPr>
                      <m:t>!)</m:t>
                    </m:r>
                  </m:oMath>
                </a14:m>
                <a:r>
                  <a:rPr lang="en-US" dirty="0"/>
                  <a:t> is </a:t>
                </a:r>
                <a14:m>
                  <m:oMath xmlns:m="http://schemas.openxmlformats.org/officeDocument/2006/math">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smtClean="0"/>
                  <a:t> (</a:t>
                </a:r>
                <a14:m>
                  <m:oMath xmlns:m="http://schemas.openxmlformats.org/officeDocument/2006/math">
                    <m:r>
                      <a:rPr lang="en-US" i="1">
                        <a:latin typeface="Cambria Math" panose="02040503050406030204" pitchFamily="18" charset="0"/>
                      </a:rPr>
                      <m:t>𝑐</m:t>
                    </m:r>
                    <m:r>
                      <a:rPr lang="en-US" i="1">
                        <a:latin typeface="Cambria Math"/>
                      </a:rPr>
                      <m:t>=1,</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0</m:t>
                        </m:r>
                      </m:sub>
                    </m:sSub>
                    <m:r>
                      <a:rPr lang="en-US" i="1">
                        <a:latin typeface="Cambria Math"/>
                      </a:rPr>
                      <m:t>=1</m:t>
                    </m:r>
                  </m:oMath>
                </a14:m>
                <a:r>
                  <a:rPr lang="en-US" dirty="0"/>
                  <a:t> </a:t>
                </a:r>
                <a:r>
                  <a:rPr lang="en-US" dirty="0" smtClean="0"/>
                  <a:t>).</a:t>
                </a:r>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609599" y="1600201"/>
                <a:ext cx="10972800" cy="4956716"/>
              </a:xfrm>
              <a:blipFill>
                <a:blip r:embed="rId2"/>
                <a:stretch>
                  <a:fillRect l="-1111" t="-3198" r="-1611" b="-492"/>
                </a:stretch>
              </a:blipFill>
            </p:spPr>
            <p:txBody>
              <a:bodyPr/>
              <a:lstStyle/>
              <a:p>
                <a:r>
                  <a:rPr lang="en-US">
                    <a:noFill/>
                  </a:rPr>
                  <a:t> </a:t>
                </a:r>
              </a:p>
            </p:txBody>
          </p:sp>
        </mc:Fallback>
      </mc:AlternateContent>
    </p:spTree>
    <p:extLst>
      <p:ext uri="{BB962C8B-B14F-4D97-AF65-F5344CB8AC3E}">
        <p14:creationId xmlns:p14="http://schemas.microsoft.com/office/powerpoint/2010/main" val="199632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5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 </a:t>
            </a:r>
            <a:r>
              <a:rPr lang="en-US" dirty="0" smtClean="0"/>
              <a:t>Complexity</a:t>
            </a:r>
            <a:br>
              <a:rPr lang="en-US" dirty="0" smtClean="0"/>
            </a:br>
            <a:r>
              <a:rPr lang="en-US" dirty="0" smtClean="0"/>
              <a:t>Part 2: Big-O Examples and Useful Functions</a:t>
            </a:r>
            <a:endParaRPr lang="en-US" dirty="0"/>
          </a:p>
        </p:txBody>
      </p:sp>
      <p:sp>
        <p:nvSpPr>
          <p:cNvPr id="6" name="Subtitle 2"/>
          <p:cNvSpPr txBox="1">
            <a:spLocks/>
          </p:cNvSpPr>
          <p:nvPr/>
        </p:nvSpPr>
        <p:spPr bwMode="auto">
          <a:xfrm>
            <a:off x="1981200" y="4038600"/>
            <a:ext cx="8534400" cy="1752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169387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Functions Often Used in Big-O Notation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599089" y="1600201"/>
                <a:ext cx="10972800" cy="4958254"/>
              </a:xfrm>
            </p:spPr>
            <p:txBody>
              <a:bodyPr>
                <a:normAutofit fontScale="92500" lnSpcReduction="10000"/>
              </a:bodyPr>
              <a:lstStyle/>
              <a:p>
                <a:r>
                  <a:rPr lang="en-US" dirty="0" smtClean="0"/>
                  <a:t>Big-O notation is often used to estimate the number of operations needed to execute an algorithm as a function of the problem size.</a:t>
                </a:r>
              </a:p>
              <a:p>
                <a:r>
                  <a:rPr lang="en-US" dirty="0" smtClean="0"/>
                  <a:t>We often </a:t>
                </a:r>
                <a:r>
                  <a:rPr lang="en-US" dirty="0"/>
                  <a:t>use the following functions </a:t>
                </a:r>
                <a:r>
                  <a:rPr lang="en-US" dirty="0" smtClean="0"/>
                  <a:t>to analyze algorithms using big-O </a:t>
                </a:r>
                <a:r>
                  <a:rPr lang="en-US" dirty="0"/>
                  <a:t>notation:</a:t>
                </a:r>
                <a:br>
                  <a:rPr lang="en-US" dirty="0"/>
                </a:br>
                <a14:m>
                  <m:oMath xmlns:m="http://schemas.openxmlformats.org/officeDocument/2006/math">
                    <m:r>
                      <a:rPr lang="en-US" i="1">
                        <a:latin typeface="Cambria Math"/>
                      </a:rPr>
                      <m:t>1,</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 </m:t>
                    </m:r>
                    <m:r>
                      <a:rPr lang="en-US" i="1">
                        <a:latin typeface="Cambria Math"/>
                      </a:rPr>
                      <m:t>𝑛</m:t>
                    </m:r>
                    <m:r>
                      <a:rPr lang="en-US" i="1">
                        <a:latin typeface="Cambria Math"/>
                      </a:rPr>
                      <m:t>, </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 </m:t>
                    </m:r>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i="1">
                            <a:latin typeface="Cambria Math"/>
                          </a:rPr>
                          <m:t>2</m:t>
                        </m:r>
                      </m:e>
                      <m:sup>
                        <m:r>
                          <a:rPr lang="en-US" i="1">
                            <a:latin typeface="Cambria Math"/>
                          </a:rPr>
                          <m:t>𝑛</m:t>
                        </m:r>
                      </m:sup>
                    </m:sSup>
                    <m:r>
                      <a:rPr lang="en-US" i="1">
                        <a:latin typeface="Cambria Math"/>
                      </a:rPr>
                      <m:t>, </m:t>
                    </m:r>
                    <m:r>
                      <a:rPr lang="en-US" i="1">
                        <a:latin typeface="Cambria Math"/>
                      </a:rPr>
                      <m:t>𝑛</m:t>
                    </m:r>
                    <m:r>
                      <a:rPr lang="en-US" i="1">
                        <a:latin typeface="Cambria Math"/>
                      </a:rPr>
                      <m:t>!</m:t>
                    </m:r>
                  </m:oMath>
                </a14:m>
                <a:endParaRPr lang="en-US" dirty="0" smtClean="0"/>
              </a:p>
              <a:p>
                <a:r>
                  <a:rPr lang="en-US" dirty="0" smtClean="0"/>
                  <a:t>Each </a:t>
                </a:r>
                <a:r>
                  <a:rPr lang="en-US" dirty="0"/>
                  <a:t>function in this list is smaller than the function that follows it as </a:t>
                </a:r>
                <a14:m>
                  <m:oMath xmlns:m="http://schemas.openxmlformats.org/officeDocument/2006/math">
                    <m:r>
                      <a:rPr lang="en-US" i="1" dirty="0" smtClean="0">
                        <a:latin typeface="Cambria Math" panose="02040503050406030204" pitchFamily="18" charset="0"/>
                      </a:rPr>
                      <m:t>𝑛</m:t>
                    </m:r>
                    <m:r>
                      <a:rPr lang="en-US" b="0" i="1" dirty="0" smtClean="0">
                        <a:latin typeface="Cambria Math" panose="02040503050406030204" pitchFamily="18" charset="0"/>
                      </a:rPr>
                      <m:t>→∞</m:t>
                    </m:r>
                  </m:oMath>
                </a14:m>
                <a:r>
                  <a:rPr lang="en-US" dirty="0"/>
                  <a:t>. </a:t>
                </a:r>
                <a:r>
                  <a:rPr lang="en-US" dirty="0" smtClean="0"/>
                  <a:t>This </a:t>
                </a:r>
                <a:r>
                  <a:rPr lang="en-US" dirty="0"/>
                  <a:t>ordering occurs for a small value of </a:t>
                </a:r>
                <a14:m>
                  <m:oMath xmlns:m="http://schemas.openxmlformats.org/officeDocument/2006/math">
                    <m:r>
                      <a:rPr lang="en-US" i="1" dirty="0">
                        <a:latin typeface="Cambria Math"/>
                      </a:rPr>
                      <m:t>𝑛</m:t>
                    </m:r>
                  </m:oMath>
                </a14:m>
                <a:r>
                  <a:rPr lang="en-US" dirty="0"/>
                  <a:t>: by the time </a:t>
                </a:r>
                <a14:m>
                  <m:oMath xmlns:m="http://schemas.openxmlformats.org/officeDocument/2006/math">
                    <m:r>
                      <a:rPr lang="en-US" i="1" dirty="0">
                        <a:latin typeface="Cambria Math"/>
                      </a:rPr>
                      <m:t>𝑛</m:t>
                    </m:r>
                    <m:r>
                      <a:rPr lang="en-US" i="1" dirty="0">
                        <a:latin typeface="Cambria Math"/>
                      </a:rPr>
                      <m:t>&gt;3</m:t>
                    </m:r>
                  </m:oMath>
                </a14:m>
                <a:r>
                  <a:rPr lang="en-US" dirty="0"/>
                  <a:t>, the function values are in order. So </a:t>
                </a:r>
                <a14:m>
                  <m:oMath xmlns:m="http://schemas.openxmlformats.org/officeDocument/2006/math">
                    <m:r>
                      <a:rPr lang="en-US" i="1" dirty="0" smtClean="0">
                        <a:latin typeface="Cambria Math" panose="02040503050406030204" pitchFamily="18" charset="0"/>
                      </a:rPr>
                      <m:t>𝑛</m:t>
                    </m:r>
                  </m:oMath>
                </a14:m>
                <a:r>
                  <a:rPr lang="en-US" dirty="0" smtClean="0"/>
                  <a:t> doesn’t </a:t>
                </a:r>
                <a:r>
                  <a:rPr lang="en-US" dirty="0"/>
                  <a:t>need to be </a:t>
                </a:r>
                <a:r>
                  <a:rPr lang="en-US" dirty="0" smtClean="0"/>
                  <a:t>very </a:t>
                </a:r>
                <a:r>
                  <a:rPr lang="en-US" dirty="0"/>
                  <a:t>large </a:t>
                </a:r>
                <a:r>
                  <a:rPr lang="en-US" dirty="0" smtClean="0"/>
                  <a:t>in </a:t>
                </a:r>
                <a:r>
                  <a:rPr lang="en-US" dirty="0"/>
                  <a:t>practice</a:t>
                </a:r>
                <a:r>
                  <a:rPr lang="en-US" dirty="0" smtClean="0"/>
                  <a:t>.</a:t>
                </a:r>
              </a:p>
              <a:p>
                <a:r>
                  <a:rPr lang="en-US" dirty="0" smtClean="0"/>
                  <a:t>When we have choices, choose </a:t>
                </a:r>
                <a14:m>
                  <m:oMath xmlns:m="http://schemas.openxmlformats.org/officeDocument/2006/math">
                    <m:r>
                      <a:rPr lang="en-US" i="1">
                        <a:latin typeface="Cambria Math"/>
                      </a:rPr>
                      <m:t>𝑔</m:t>
                    </m:r>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as simple and as small as possible so that saying </a:t>
                </a:r>
                <a14:m>
                  <m:oMath xmlns:m="http://schemas.openxmlformats.org/officeDocument/2006/math">
                    <m:r>
                      <a:rPr lang="en-US" i="1">
                        <a:latin typeface="Cambria Math"/>
                      </a:rPr>
                      <m:t>𝑓</m:t>
                    </m:r>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is </a:t>
                </a:r>
                <a14:m>
                  <m:oMath xmlns:m="http://schemas.openxmlformats.org/officeDocument/2006/math">
                    <m:r>
                      <a:rPr lang="en-US" i="1">
                        <a:latin typeface="Cambria Math"/>
                      </a:rPr>
                      <m:t>𝑂</m:t>
                    </m:r>
                    <m:d>
                      <m:dPr>
                        <m:ctrlPr>
                          <a:rPr lang="en-US" i="1">
                            <a:latin typeface="Cambria Math" panose="02040503050406030204" pitchFamily="18" charset="0"/>
                          </a:rPr>
                        </m:ctrlPr>
                      </m:dPr>
                      <m:e>
                        <m:r>
                          <a:rPr lang="en-US" i="1">
                            <a:latin typeface="Cambria Math"/>
                          </a:rPr>
                          <m:t>𝑔</m:t>
                        </m:r>
                        <m:d>
                          <m:dPr>
                            <m:ctrlPr>
                              <a:rPr lang="en-US" i="1">
                                <a:latin typeface="Cambria Math" panose="02040503050406030204" pitchFamily="18" charset="0"/>
                              </a:rPr>
                            </m:ctrlPr>
                          </m:dPr>
                          <m:e>
                            <m:r>
                              <a:rPr lang="en-US" b="0" i="1" smtClean="0">
                                <a:latin typeface="Cambria Math" panose="02040503050406030204" pitchFamily="18" charset="0"/>
                              </a:rPr>
                              <m:t>𝑛</m:t>
                            </m:r>
                          </m:e>
                        </m:d>
                      </m:e>
                    </m:d>
                  </m:oMath>
                </a14:m>
                <a:r>
                  <a:rPr lang="en-US" dirty="0"/>
                  <a:t> is useful information.</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599089" y="1600201"/>
                <a:ext cx="10972800" cy="4958254"/>
              </a:xfrm>
              <a:blipFill>
                <a:blip r:embed="rId2"/>
                <a:stretch>
                  <a:fillRect l="-1111" t="-2460" b="-3198"/>
                </a:stretch>
              </a:blipFill>
            </p:spPr>
            <p:txBody>
              <a:bodyPr/>
              <a:lstStyle/>
              <a:p>
                <a:r>
                  <a:rPr lang="en-US">
                    <a:noFill/>
                  </a:rPr>
                  <a:t> </a:t>
                </a:r>
              </a:p>
            </p:txBody>
          </p:sp>
        </mc:Fallback>
      </mc:AlternateContent>
    </p:spTree>
    <p:extLst>
      <p:ext uri="{BB962C8B-B14F-4D97-AF65-F5344CB8AC3E}">
        <p14:creationId xmlns:p14="http://schemas.microsoft.com/office/powerpoint/2010/main" val="2328609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110026"/>
            <a:ext cx="8229600" cy="1143000"/>
          </a:xfrm>
        </p:spPr>
        <p:txBody>
          <a:bodyPr>
            <a:normAutofit/>
          </a:bodyPr>
          <a:lstStyle/>
          <a:p>
            <a:r>
              <a:rPr lang="en-US" dirty="0" smtClean="0"/>
              <a:t>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1722" y="1008605"/>
                <a:ext cx="10972800" cy="5169171"/>
              </a:xfrm>
            </p:spPr>
            <p:txBody>
              <a:bodyPr>
                <a:normAutofit fontScale="92500" lnSpcReduction="10000"/>
              </a:bodyPr>
              <a:lstStyle/>
              <a:p>
                <a:r>
                  <a:rPr lang="en-US" sz="2800" dirty="0" smtClean="0"/>
                  <a:t>Priority queue, linked list implementation, N elements sorted </a:t>
                </a:r>
                <a:r>
                  <a:rPr lang="en-US" sz="2800" dirty="0"/>
                  <a:t>by priority (highest priority first</a:t>
                </a:r>
                <a:r>
                  <a:rPr lang="en-US" sz="2800" dirty="0" smtClean="0"/>
                  <a:t>)</a:t>
                </a:r>
              </a:p>
              <a:p>
                <a:pPr lvl="1"/>
                <a:r>
                  <a:rPr lang="en-US" sz="2400" dirty="0" smtClean="0"/>
                  <a:t>What is the big-O complexity of an insert operation?</a:t>
                </a:r>
              </a:p>
              <a:p>
                <a:pPr lvl="1"/>
                <a:r>
                  <a:rPr lang="en-US" sz="2400" dirty="0" smtClean="0"/>
                  <a:t>What is the big-O complexity of a delete operation?</a:t>
                </a:r>
              </a:p>
              <a:p>
                <a:r>
                  <a:rPr lang="en-US" sz="2800" dirty="0" smtClean="0"/>
                  <a:t>Priority queue, heap with array implementation, N elements sorted by priority (highest priority first)</a:t>
                </a:r>
              </a:p>
              <a:p>
                <a:pPr lvl="1"/>
                <a:r>
                  <a:rPr lang="en-US" sz="2400" dirty="0"/>
                  <a:t>What is the </a:t>
                </a:r>
                <a:r>
                  <a:rPr lang="en-US" sz="2400" dirty="0" smtClean="0"/>
                  <a:t>big-O </a:t>
                </a:r>
                <a:r>
                  <a:rPr lang="en-US" sz="2400" dirty="0"/>
                  <a:t>complexity of an insert operation?</a:t>
                </a:r>
              </a:p>
              <a:p>
                <a:pPr lvl="1"/>
                <a:r>
                  <a:rPr lang="en-US" sz="2400" dirty="0"/>
                  <a:t>What is the </a:t>
                </a:r>
                <a:r>
                  <a:rPr lang="en-US" sz="2400" dirty="0" smtClean="0"/>
                  <a:t>big-O </a:t>
                </a:r>
                <a:r>
                  <a:rPr lang="en-US" sz="2400" dirty="0"/>
                  <a:t>complexity of a delete operation</a:t>
                </a:r>
                <a:r>
                  <a:rPr lang="en-US" sz="2400" dirty="0" smtClean="0"/>
                  <a:t>?</a:t>
                </a:r>
              </a:p>
              <a:p>
                <a:r>
                  <a:rPr lang="en-US" sz="2800" dirty="0" smtClean="0"/>
                  <a:t>What is the big-O complexity of the multiplication of two </a:t>
                </a:r>
                <a:r>
                  <a:rPr lang="en-US" sz="2800" dirty="0" err="1" smtClean="0"/>
                  <a:t>NxN</a:t>
                </a:r>
                <a:r>
                  <a:rPr lang="en-US" sz="2800" dirty="0" smtClean="0"/>
                  <a:t> matrices?</a:t>
                </a:r>
              </a:p>
              <a:p>
                <a:endParaRPr lang="en-US" sz="2800" dirty="0"/>
              </a:p>
              <a:p>
                <a:pPr marL="0" indent="0">
                  <a:buNone/>
                </a:pPr>
                <a:r>
                  <a:rPr lang="en-US" sz="2800" dirty="0" smtClean="0"/>
                  <a:t>Here you don’t need to be as formal as in the previous section. Just identify which of the functions </a:t>
                </a:r>
                <a14:m>
                  <m:oMath xmlns:m="http://schemas.openxmlformats.org/officeDocument/2006/math">
                    <m:r>
                      <a:rPr lang="en-US" sz="2800" i="1">
                        <a:latin typeface="Cambria Math"/>
                      </a:rPr>
                      <m:t>1,</m:t>
                    </m:r>
                    <m:func>
                      <m:funcPr>
                        <m:ctrlPr>
                          <a:rPr lang="en-US" sz="2800" i="1">
                            <a:latin typeface="Cambria Math" panose="02040503050406030204" pitchFamily="18" charset="0"/>
                          </a:rPr>
                        </m:ctrlPr>
                      </m:funcPr>
                      <m:fName>
                        <m:r>
                          <m:rPr>
                            <m:sty m:val="p"/>
                          </m:rPr>
                          <a:rPr lang="en-US" sz="2800">
                            <a:latin typeface="Cambria Math"/>
                          </a:rPr>
                          <m:t>log</m:t>
                        </m:r>
                      </m:fName>
                      <m:e>
                        <m:r>
                          <a:rPr lang="en-US" sz="2800" i="1">
                            <a:latin typeface="Cambria Math"/>
                          </a:rPr>
                          <m:t>𝑛</m:t>
                        </m:r>
                      </m:e>
                    </m:func>
                    <m:r>
                      <a:rPr lang="en-US" sz="2800" i="1">
                        <a:latin typeface="Cambria Math"/>
                      </a:rPr>
                      <m:t>, </m:t>
                    </m:r>
                    <m:r>
                      <a:rPr lang="en-US" sz="2800" i="1">
                        <a:latin typeface="Cambria Math"/>
                      </a:rPr>
                      <m:t>𝑛</m:t>
                    </m:r>
                    <m:r>
                      <a:rPr lang="en-US" sz="2800" i="1">
                        <a:latin typeface="Cambria Math"/>
                      </a:rPr>
                      <m:t>, </m:t>
                    </m:r>
                    <m:r>
                      <a:rPr lang="en-US" sz="2800" i="1">
                        <a:latin typeface="Cambria Math"/>
                      </a:rPr>
                      <m:t>𝑛</m:t>
                    </m:r>
                    <m:func>
                      <m:funcPr>
                        <m:ctrlPr>
                          <a:rPr lang="en-US" sz="2800" i="1">
                            <a:latin typeface="Cambria Math" panose="02040503050406030204" pitchFamily="18" charset="0"/>
                          </a:rPr>
                        </m:ctrlPr>
                      </m:funcPr>
                      <m:fName>
                        <m:r>
                          <m:rPr>
                            <m:sty m:val="p"/>
                          </m:rPr>
                          <a:rPr lang="en-US" sz="2800">
                            <a:latin typeface="Cambria Math"/>
                          </a:rPr>
                          <m:t>log</m:t>
                        </m:r>
                      </m:fName>
                      <m:e>
                        <m:r>
                          <a:rPr lang="en-US" sz="2800" i="1">
                            <a:latin typeface="Cambria Math"/>
                          </a:rPr>
                          <m:t>𝑛</m:t>
                        </m:r>
                      </m:e>
                    </m:func>
                    <m:r>
                      <a:rPr lang="en-US" sz="2800" i="1">
                        <a:latin typeface="Cambria Math"/>
                      </a:rPr>
                      <m:t>, </m:t>
                    </m:r>
                    <m:sSup>
                      <m:sSupPr>
                        <m:ctrlPr>
                          <a:rPr lang="en-US" sz="2800" i="1">
                            <a:latin typeface="Cambria Math" panose="02040503050406030204" pitchFamily="18" charset="0"/>
                          </a:rPr>
                        </m:ctrlPr>
                      </m:sSupPr>
                      <m:e>
                        <m:r>
                          <a:rPr lang="en-US" sz="2800" i="1">
                            <a:latin typeface="Cambria Math"/>
                          </a:rPr>
                          <m:t>𝑛</m:t>
                        </m:r>
                      </m:e>
                      <m:sup>
                        <m:r>
                          <a:rPr lang="en-US" sz="2800" i="1">
                            <a:latin typeface="Cambria Math"/>
                          </a:rPr>
                          <m:t>2</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2</m:t>
                        </m:r>
                      </m:e>
                      <m:sup>
                        <m:r>
                          <a:rPr lang="en-US" sz="2800" i="1">
                            <a:latin typeface="Cambria Math"/>
                          </a:rPr>
                          <m:t>𝑛</m:t>
                        </m:r>
                      </m:sup>
                    </m:sSup>
                    <m:r>
                      <a:rPr lang="en-US" sz="2800" i="1">
                        <a:latin typeface="Cambria Math"/>
                      </a:rPr>
                      <m:t>, </m:t>
                    </m:r>
                    <m:r>
                      <a:rPr lang="en-US" sz="2800" i="1">
                        <a:latin typeface="Cambria Math"/>
                      </a:rPr>
                      <m:t>𝑛</m:t>
                    </m:r>
                    <m:r>
                      <a:rPr lang="en-US" sz="2800" i="1">
                        <a:latin typeface="Cambria Math"/>
                      </a:rPr>
                      <m:t>!</m:t>
                    </m:r>
                  </m:oMath>
                </a14:m>
                <a:r>
                  <a:rPr lang="en-US" sz="2800" dirty="0" smtClean="0"/>
                  <a:t> gives the best description of the worst case.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1722" y="1008605"/>
                <a:ext cx="10972800" cy="5169171"/>
              </a:xfrm>
              <a:blipFill>
                <a:blip r:embed="rId2"/>
                <a:stretch>
                  <a:fillRect l="-1000" t="-1769" r="-1167" b="-1651"/>
                </a:stretch>
              </a:blipFill>
            </p:spPr>
            <p:txBody>
              <a:bodyPr/>
              <a:lstStyle/>
              <a:p>
                <a:r>
                  <a:rPr lang="en-US">
                    <a:noFill/>
                  </a:rPr>
                  <a:t> </a:t>
                </a:r>
              </a:p>
            </p:txBody>
          </p:sp>
        </mc:Fallback>
      </mc:AlternateContent>
    </p:spTree>
    <p:extLst>
      <p:ext uri="{BB962C8B-B14F-4D97-AF65-F5344CB8AC3E}">
        <p14:creationId xmlns:p14="http://schemas.microsoft.com/office/powerpoint/2010/main" val="1870307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110026"/>
            <a:ext cx="8229600" cy="1143000"/>
          </a:xfrm>
        </p:spPr>
        <p:txBody>
          <a:bodyPr>
            <a:normAutofit/>
          </a:bodyPr>
          <a:lstStyle/>
          <a:p>
            <a:r>
              <a:rPr lang="en-US" dirty="0" smtClean="0"/>
              <a:t>Examples</a:t>
            </a:r>
            <a:endParaRPr lang="en-US" dirty="0"/>
          </a:p>
        </p:txBody>
      </p:sp>
      <p:sp>
        <p:nvSpPr>
          <p:cNvPr id="3" name="Content Placeholder 2"/>
          <p:cNvSpPr>
            <a:spLocks noGrp="1"/>
          </p:cNvSpPr>
          <p:nvPr>
            <p:ph idx="1"/>
          </p:nvPr>
        </p:nvSpPr>
        <p:spPr>
          <a:xfrm>
            <a:off x="681722" y="1008605"/>
            <a:ext cx="10972800" cy="1242001"/>
          </a:xfrm>
        </p:spPr>
        <p:txBody>
          <a:bodyPr>
            <a:noAutofit/>
          </a:bodyPr>
          <a:lstStyle/>
          <a:p>
            <a:r>
              <a:rPr lang="en-US" sz="2800" dirty="0" smtClean="0"/>
              <a:t>Priority queue, linked </a:t>
            </a:r>
            <a:r>
              <a:rPr lang="en-US" sz="2800" dirty="0"/>
              <a:t>list implementation, N elements sorted by priority (highest priority first)</a:t>
            </a:r>
          </a:p>
          <a:p>
            <a:pPr lvl="1"/>
            <a:r>
              <a:rPr lang="en-US" sz="2400" dirty="0"/>
              <a:t>What is the Big-O complexity of an insert operation</a:t>
            </a:r>
            <a:r>
              <a:rPr lang="en-US" sz="2400" dirty="0" smtClean="0"/>
              <a:t>?</a:t>
            </a:r>
            <a:br>
              <a:rPr lang="en-US" sz="2400" dirty="0" smtClean="0"/>
            </a:br>
            <a:r>
              <a:rPr lang="en-US" sz="2400" dirty="0">
                <a:solidFill>
                  <a:srgbClr val="FF0000"/>
                </a:solidFill>
              </a:rPr>
              <a:t>O(N); keep in mind Big-O is a </a:t>
            </a:r>
            <a:r>
              <a:rPr lang="en-US" sz="2400" i="1" dirty="0">
                <a:solidFill>
                  <a:srgbClr val="FF0000"/>
                </a:solidFill>
              </a:rPr>
              <a:t>worst case </a:t>
            </a:r>
            <a:r>
              <a:rPr lang="en-US" sz="2400" dirty="0">
                <a:solidFill>
                  <a:srgbClr val="FF0000"/>
                </a:solidFill>
              </a:rPr>
              <a:t>analysis</a:t>
            </a:r>
            <a:endParaRPr lang="en-US" sz="2400" dirty="0"/>
          </a:p>
          <a:p>
            <a:pPr lvl="1"/>
            <a:r>
              <a:rPr lang="en-US" sz="2400" dirty="0" smtClean="0"/>
              <a:t>What </a:t>
            </a:r>
            <a:r>
              <a:rPr lang="en-US" sz="2400" dirty="0"/>
              <a:t>is the Big-O complexity of a delete operation</a:t>
            </a:r>
            <a:r>
              <a:rPr lang="en-US" sz="2400" dirty="0" smtClean="0"/>
              <a:t>?</a:t>
            </a:r>
            <a:br>
              <a:rPr lang="en-US" sz="2400" dirty="0" smtClean="0"/>
            </a:br>
            <a:r>
              <a:rPr lang="en-US" sz="2400" dirty="0" smtClean="0">
                <a:solidFill>
                  <a:srgbClr val="FF0000"/>
                </a:solidFill>
              </a:rPr>
              <a:t>O(1)</a:t>
            </a:r>
            <a:endParaRPr lang="en-US" sz="2400" dirty="0">
              <a:solidFill>
                <a:srgbClr val="FF0000"/>
              </a:solidFill>
            </a:endParaRPr>
          </a:p>
        </p:txBody>
      </p:sp>
      <p:grpSp>
        <p:nvGrpSpPr>
          <p:cNvPr id="28" name="Group 27"/>
          <p:cNvGrpSpPr/>
          <p:nvPr/>
        </p:nvGrpSpPr>
        <p:grpSpPr>
          <a:xfrm>
            <a:off x="1919057" y="4259230"/>
            <a:ext cx="8581959" cy="1650258"/>
            <a:chOff x="462791" y="2206183"/>
            <a:chExt cx="8581959" cy="1650258"/>
          </a:xfrm>
        </p:grpSpPr>
        <p:sp>
          <p:nvSpPr>
            <p:cNvPr id="5" name="Rectangle 4"/>
            <p:cNvSpPr/>
            <p:nvPr/>
          </p:nvSpPr>
          <p:spPr>
            <a:xfrm>
              <a:off x="462791" y="2206183"/>
              <a:ext cx="1216151" cy="387427"/>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First</a:t>
              </a:r>
            </a:p>
          </p:txBody>
        </p:sp>
        <p:cxnSp>
          <p:nvCxnSpPr>
            <p:cNvPr id="19" name="Straight Arrow Connector 18"/>
            <p:cNvCxnSpPr>
              <a:stCxn id="5" idx="3"/>
            </p:cNvCxnSpPr>
            <p:nvPr/>
          </p:nvCxnSpPr>
          <p:spPr>
            <a:xfrm flipV="1">
              <a:off x="1678942" y="2242804"/>
              <a:ext cx="668987" cy="1570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5" idx="3"/>
            </p:cNvCxnSpPr>
            <p:nvPr/>
          </p:nvCxnSpPr>
          <p:spPr>
            <a:xfrm flipV="1">
              <a:off x="3325581" y="2242804"/>
              <a:ext cx="703008" cy="96449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69" idx="3"/>
            </p:cNvCxnSpPr>
            <p:nvPr/>
          </p:nvCxnSpPr>
          <p:spPr>
            <a:xfrm flipV="1">
              <a:off x="5004506" y="2242804"/>
              <a:ext cx="703008" cy="100082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6" idx="3"/>
            </p:cNvCxnSpPr>
            <p:nvPr/>
          </p:nvCxnSpPr>
          <p:spPr>
            <a:xfrm flipV="1">
              <a:off x="6683431" y="2242804"/>
              <a:ext cx="703008" cy="101175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367561" y="3244779"/>
              <a:ext cx="330531" cy="382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8594849" y="3248606"/>
              <a:ext cx="190450" cy="291487"/>
              <a:chOff x="8594849" y="2829506"/>
              <a:chExt cx="190450" cy="291487"/>
            </a:xfrm>
          </p:grpSpPr>
          <p:cxnSp>
            <p:nvCxnSpPr>
              <p:cNvPr id="27" name="Straight Connector 26"/>
              <p:cNvCxnSpPr/>
              <p:nvPr/>
            </p:nvCxnSpPr>
            <p:spPr>
              <a:xfrm>
                <a:off x="8686800" y="2829506"/>
                <a:ext cx="11292" cy="18988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8594849" y="3016791"/>
                <a:ext cx="190450" cy="260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8648941" y="3067591"/>
                <a:ext cx="98301" cy="260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8680808" y="3118391"/>
                <a:ext cx="47384" cy="260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38" name="TextBox 37"/>
            <p:cNvSpPr txBox="1"/>
            <p:nvPr/>
          </p:nvSpPr>
          <p:spPr>
            <a:xfrm>
              <a:off x="8367561" y="3517887"/>
              <a:ext cx="677189" cy="338554"/>
            </a:xfrm>
            <a:prstGeom prst="rect">
              <a:avLst/>
            </a:prstGeom>
            <a:noFill/>
          </p:spPr>
          <p:txBody>
            <a:bodyPr wrap="none" rtlCol="0">
              <a:spAutoFit/>
            </a:bodyPr>
            <a:lstStyle/>
            <a:p>
              <a:r>
                <a:rPr lang="en-US" sz="1600" dirty="0">
                  <a:latin typeface="Courier"/>
                  <a:cs typeface="Courier"/>
                </a:rPr>
                <a:t>NULL</a:t>
              </a:r>
            </a:p>
          </p:txBody>
        </p:sp>
        <p:grpSp>
          <p:nvGrpSpPr>
            <p:cNvPr id="18" name="Group 17"/>
            <p:cNvGrpSpPr/>
            <p:nvPr/>
          </p:nvGrpSpPr>
          <p:grpSpPr>
            <a:xfrm>
              <a:off x="2347929" y="2240203"/>
              <a:ext cx="977652" cy="1160808"/>
              <a:chOff x="2347929" y="2240203"/>
              <a:chExt cx="977652" cy="1160808"/>
            </a:xfrm>
          </p:grpSpPr>
          <p:sp>
            <p:nvSpPr>
              <p:cNvPr id="6" name="Rectangle 5"/>
              <p:cNvSpPr/>
              <p:nvPr/>
            </p:nvSpPr>
            <p:spPr>
              <a:xfrm>
                <a:off x="2347929" y="2240203"/>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Priority</a:t>
                </a:r>
              </a:p>
            </p:txBody>
          </p:sp>
          <p:sp>
            <p:nvSpPr>
              <p:cNvPr id="7" name="Rectangle 6"/>
              <p:cNvSpPr/>
              <p:nvPr/>
            </p:nvSpPr>
            <p:spPr>
              <a:xfrm>
                <a:off x="2347929" y="262936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Data</a:t>
                </a:r>
              </a:p>
            </p:txBody>
          </p:sp>
          <p:sp>
            <p:nvSpPr>
              <p:cNvPr id="65" name="Rectangle 64"/>
              <p:cNvSpPr/>
              <p:nvPr/>
            </p:nvSpPr>
            <p:spPr>
              <a:xfrm>
                <a:off x="2347929" y="301358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Next</a:t>
                </a:r>
              </a:p>
            </p:txBody>
          </p:sp>
        </p:grpSp>
        <p:grpSp>
          <p:nvGrpSpPr>
            <p:cNvPr id="66" name="Group 65"/>
            <p:cNvGrpSpPr/>
            <p:nvPr/>
          </p:nvGrpSpPr>
          <p:grpSpPr>
            <a:xfrm>
              <a:off x="4026854" y="2263833"/>
              <a:ext cx="977652" cy="1173508"/>
              <a:chOff x="2347929" y="2227503"/>
              <a:chExt cx="977652" cy="1173508"/>
            </a:xfrm>
          </p:grpSpPr>
          <p:sp>
            <p:nvSpPr>
              <p:cNvPr id="67" name="Rectangle 66"/>
              <p:cNvSpPr/>
              <p:nvPr/>
            </p:nvSpPr>
            <p:spPr>
              <a:xfrm>
                <a:off x="2347929" y="2227503"/>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Priority</a:t>
                </a:r>
              </a:p>
            </p:txBody>
          </p:sp>
          <p:sp>
            <p:nvSpPr>
              <p:cNvPr id="68" name="Rectangle 67"/>
              <p:cNvSpPr/>
              <p:nvPr/>
            </p:nvSpPr>
            <p:spPr>
              <a:xfrm>
                <a:off x="2347929" y="262936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Data</a:t>
                </a:r>
              </a:p>
            </p:txBody>
          </p:sp>
          <p:sp>
            <p:nvSpPr>
              <p:cNvPr id="69" name="Rectangle 68"/>
              <p:cNvSpPr/>
              <p:nvPr/>
            </p:nvSpPr>
            <p:spPr>
              <a:xfrm>
                <a:off x="2347929" y="301358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Next</a:t>
                </a:r>
              </a:p>
            </p:txBody>
          </p:sp>
        </p:grpSp>
        <p:grpSp>
          <p:nvGrpSpPr>
            <p:cNvPr id="73" name="Group 72"/>
            <p:cNvGrpSpPr/>
            <p:nvPr/>
          </p:nvGrpSpPr>
          <p:grpSpPr>
            <a:xfrm>
              <a:off x="5705779" y="2287463"/>
              <a:ext cx="977652" cy="1160808"/>
              <a:chOff x="2347929" y="2240203"/>
              <a:chExt cx="977652" cy="1160808"/>
            </a:xfrm>
          </p:grpSpPr>
          <p:sp>
            <p:nvSpPr>
              <p:cNvPr id="74" name="Rectangle 73"/>
              <p:cNvSpPr/>
              <p:nvPr/>
            </p:nvSpPr>
            <p:spPr>
              <a:xfrm>
                <a:off x="2347929" y="2240203"/>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Priority</a:t>
                </a:r>
              </a:p>
            </p:txBody>
          </p:sp>
          <p:sp>
            <p:nvSpPr>
              <p:cNvPr id="75" name="Rectangle 74"/>
              <p:cNvSpPr/>
              <p:nvPr/>
            </p:nvSpPr>
            <p:spPr>
              <a:xfrm>
                <a:off x="2347929" y="262936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Data</a:t>
                </a:r>
              </a:p>
            </p:txBody>
          </p:sp>
          <p:sp>
            <p:nvSpPr>
              <p:cNvPr id="76" name="Rectangle 75"/>
              <p:cNvSpPr/>
              <p:nvPr/>
            </p:nvSpPr>
            <p:spPr>
              <a:xfrm>
                <a:off x="2347929" y="301358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Next</a:t>
                </a:r>
              </a:p>
            </p:txBody>
          </p:sp>
        </p:grpSp>
        <p:grpSp>
          <p:nvGrpSpPr>
            <p:cNvPr id="77" name="Group 76"/>
            <p:cNvGrpSpPr/>
            <p:nvPr/>
          </p:nvGrpSpPr>
          <p:grpSpPr>
            <a:xfrm>
              <a:off x="7384704" y="2260293"/>
              <a:ext cx="977652" cy="1160808"/>
              <a:chOff x="2347929" y="2240203"/>
              <a:chExt cx="977652" cy="1160808"/>
            </a:xfrm>
          </p:grpSpPr>
          <p:sp>
            <p:nvSpPr>
              <p:cNvPr id="78" name="Rectangle 77"/>
              <p:cNvSpPr/>
              <p:nvPr/>
            </p:nvSpPr>
            <p:spPr>
              <a:xfrm>
                <a:off x="2347929" y="2240203"/>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Priority</a:t>
                </a:r>
              </a:p>
            </p:txBody>
          </p:sp>
          <p:sp>
            <p:nvSpPr>
              <p:cNvPr id="79" name="Rectangle 78"/>
              <p:cNvSpPr/>
              <p:nvPr/>
            </p:nvSpPr>
            <p:spPr>
              <a:xfrm>
                <a:off x="2347929" y="262936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Data</a:t>
                </a:r>
              </a:p>
            </p:txBody>
          </p:sp>
          <p:sp>
            <p:nvSpPr>
              <p:cNvPr id="80" name="Rectangle 79"/>
              <p:cNvSpPr/>
              <p:nvPr/>
            </p:nvSpPr>
            <p:spPr>
              <a:xfrm>
                <a:off x="2347929" y="301358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Next</a:t>
                </a:r>
              </a:p>
            </p:txBody>
          </p:sp>
        </p:grpSp>
      </p:grpSp>
    </p:spTree>
    <p:extLst>
      <p:ext uri="{BB962C8B-B14F-4D97-AF65-F5344CB8AC3E}">
        <p14:creationId xmlns:p14="http://schemas.microsoft.com/office/powerpoint/2010/main" val="56081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73729" name="Title 1"/>
          <p:cNvSpPr>
            <a:spLocks noGrp="1"/>
          </p:cNvSpPr>
          <p:nvPr>
            <p:ph type="title"/>
          </p:nvPr>
        </p:nvSpPr>
        <p:spPr>
          <a:xfrm>
            <a:off x="1981200" y="-152400"/>
            <a:ext cx="8229600" cy="1143000"/>
          </a:xfrm>
        </p:spPr>
        <p:txBody>
          <a:bodyPr/>
          <a:lstStyle/>
          <a:p>
            <a:r>
              <a:rPr lang="en-US" dirty="0" smtClean="0"/>
              <a:t>Examples</a:t>
            </a:r>
            <a:endParaRPr lang="en-US" altLang="en-US" dirty="0"/>
          </a:p>
        </p:txBody>
      </p:sp>
      <mc:AlternateContent xmlns:mc="http://schemas.openxmlformats.org/markup-compatibility/2006" xmlns:a14="http://schemas.microsoft.com/office/drawing/2010/main">
        <mc:Choice Requires="a14">
          <p:sp>
            <p:nvSpPr>
              <p:cNvPr id="36866" name="Content Placeholder 2"/>
              <p:cNvSpPr>
                <a:spLocks noGrp="1"/>
              </p:cNvSpPr>
              <p:nvPr>
                <p:ph idx="1"/>
              </p:nvPr>
            </p:nvSpPr>
            <p:spPr>
              <a:xfrm>
                <a:off x="633688" y="897703"/>
                <a:ext cx="10972800" cy="5105400"/>
              </a:xfrm>
            </p:spPr>
            <p:txBody>
              <a:bodyPr>
                <a:normAutofit lnSpcReduction="10000"/>
              </a:bodyPr>
              <a:lstStyle/>
              <a:p>
                <a:r>
                  <a:rPr lang="en-US" sz="2800" dirty="0" smtClean="0"/>
                  <a:t>Priority queue, heap </a:t>
                </a:r>
                <a:r>
                  <a:rPr lang="en-US" sz="2800" dirty="0"/>
                  <a:t>with array implementation, N elements sorted by priority (highest priority first)</a:t>
                </a:r>
              </a:p>
              <a:p>
                <a:pPr lvl="1"/>
                <a:r>
                  <a:rPr lang="en-US" sz="2400" dirty="0" smtClean="0"/>
                  <a:t>First we write that the number of levels is </a:t>
                </a:r>
                <a:r>
                  <a:rPr lang="en-US" altLang="en-US" sz="2400" dirty="0" smtClean="0">
                    <a:solidFill>
                      <a:srgbClr val="FF0000"/>
                    </a:solidFill>
                  </a:rPr>
                  <a:t>O(log </a:t>
                </a:r>
                <a:r>
                  <a:rPr lang="en-US" altLang="en-US" sz="2400" dirty="0">
                    <a:solidFill>
                      <a:srgbClr val="FF0000"/>
                    </a:solidFill>
                  </a:rPr>
                  <a:t>N)</a:t>
                </a:r>
                <a:endParaRPr lang="en-US" sz="2400" dirty="0" smtClean="0">
                  <a:solidFill>
                    <a:srgbClr val="FF0000"/>
                  </a:solidFill>
                </a:endParaRPr>
              </a:p>
              <a:p>
                <a:pPr lvl="1"/>
                <a:r>
                  <a:rPr lang="en-US" sz="2500" dirty="0"/>
                  <a:t>What is the Big-O complexity of an insert operation?</a:t>
                </a:r>
                <a:br>
                  <a:rPr lang="en-US" sz="2500" dirty="0"/>
                </a:br>
                <a:r>
                  <a:rPr lang="en-US" altLang="en-US" sz="2500" dirty="0"/>
                  <a:t>O (log </a:t>
                </a:r>
                <a:r>
                  <a:rPr lang="en-US" altLang="en-US" sz="2500" dirty="0" smtClean="0"/>
                  <a:t>N)</a:t>
                </a:r>
              </a:p>
              <a:p>
                <a:pPr lvl="2"/>
                <a:r>
                  <a:rPr lang="en-US" altLang="en-US" sz="2100" dirty="0" smtClean="0"/>
                  <a:t>Fill </a:t>
                </a:r>
                <a:r>
                  <a:rPr lang="en-US" altLang="en-US" sz="2100" dirty="0"/>
                  <a:t>in new node: </a:t>
                </a:r>
                <a:r>
                  <a:rPr lang="en-US" altLang="en-US" sz="2100" dirty="0" smtClean="0"/>
                  <a:t>O(1)</a:t>
                </a:r>
              </a:p>
              <a:p>
                <a:pPr lvl="2"/>
                <a:r>
                  <a:rPr lang="en-US" altLang="en-US" sz="2200" dirty="0"/>
                  <a:t>Worst case, leaf migrates to root position</a:t>
                </a:r>
              </a:p>
              <a:p>
                <a:pPr lvl="2"/>
                <a:r>
                  <a:rPr lang="en-US" altLang="en-US" sz="2200" dirty="0"/>
                  <a:t>O(log</a:t>
                </a:r>
                <a14:m>
                  <m:oMath xmlns:m="http://schemas.openxmlformats.org/officeDocument/2006/math">
                    <m:r>
                      <a:rPr lang="en-US" altLang="en-US" sz="2200" i="1" baseline="-25000" dirty="0" smtClean="0">
                        <a:latin typeface="Cambria Math" panose="02040503050406030204" pitchFamily="18" charset="0"/>
                      </a:rPr>
                      <m:t>2</m:t>
                    </m:r>
                  </m:oMath>
                </a14:m>
                <a:r>
                  <a:rPr lang="en-US" altLang="en-US" sz="2200" dirty="0"/>
                  <a:t> N) swaps</a:t>
                </a:r>
              </a:p>
              <a:p>
                <a:pPr lvl="1"/>
                <a:r>
                  <a:rPr lang="en-US" sz="2400" dirty="0"/>
                  <a:t>What is the Big-O complexity of a delete operation?</a:t>
                </a:r>
                <a:r>
                  <a:rPr lang="en-US" altLang="en-US" sz="2400" dirty="0"/>
                  <a:t> </a:t>
                </a:r>
                <a:r>
                  <a:rPr lang="en-US" altLang="en-US" sz="2400" dirty="0">
                    <a:solidFill>
                      <a:srgbClr val="FF0000"/>
                    </a:solidFill>
                  </a:rPr>
                  <a:t>O(log N)</a:t>
                </a:r>
              </a:p>
              <a:p>
                <a:pPr lvl="2"/>
                <a:r>
                  <a:rPr lang="en-US" altLang="en-US" dirty="0" smtClean="0"/>
                  <a:t>Move </a:t>
                </a:r>
                <a:r>
                  <a:rPr lang="en-US" altLang="en-US" dirty="0"/>
                  <a:t>last node to root: </a:t>
                </a:r>
                <a:r>
                  <a:rPr lang="en-US" altLang="en-US" dirty="0" smtClean="0"/>
                  <a:t>O(1)</a:t>
                </a:r>
              </a:p>
              <a:p>
                <a:pPr lvl="2"/>
                <a:r>
                  <a:rPr lang="en-US" altLang="en-US" dirty="0" smtClean="0"/>
                  <a:t>Worst </a:t>
                </a:r>
                <a:r>
                  <a:rPr lang="en-US" altLang="en-US" dirty="0"/>
                  <a:t>case, root moves to bottom of </a:t>
                </a:r>
                <a:r>
                  <a:rPr lang="en-US" altLang="en-US" dirty="0" smtClean="0"/>
                  <a:t>tree</a:t>
                </a:r>
              </a:p>
              <a:p>
                <a:pPr lvl="2"/>
                <a:r>
                  <a:rPr lang="en-US" altLang="en-US" dirty="0" smtClean="0"/>
                  <a:t>O(log</a:t>
                </a:r>
                <a:r>
                  <a:rPr lang="en-US" altLang="en-US" baseline="-25000" dirty="0" smtClean="0"/>
                  <a:t>2</a:t>
                </a:r>
                <a:r>
                  <a:rPr lang="en-US" altLang="en-US" dirty="0" smtClean="0"/>
                  <a:t> </a:t>
                </a:r>
                <a:r>
                  <a:rPr lang="en-US" altLang="en-US" dirty="0"/>
                  <a:t>N) </a:t>
                </a:r>
                <a:r>
                  <a:rPr lang="en-US" altLang="en-US" dirty="0" smtClean="0"/>
                  <a:t>swaps</a:t>
                </a:r>
                <a:endParaRPr lang="en-US" altLang="en-US" dirty="0"/>
              </a:p>
            </p:txBody>
          </p:sp>
        </mc:Choice>
        <mc:Fallback xmlns="">
          <p:sp>
            <p:nvSpPr>
              <p:cNvPr id="36866" name="Content Placeholder 2"/>
              <p:cNvSpPr>
                <a:spLocks noGrp="1" noRot="1" noChangeAspect="1" noMove="1" noResize="1" noEditPoints="1" noAdjustHandles="1" noChangeArrowheads="1" noChangeShapeType="1" noTextEdit="1"/>
              </p:cNvSpPr>
              <p:nvPr>
                <p:ph idx="1"/>
              </p:nvPr>
            </p:nvSpPr>
            <p:spPr>
              <a:xfrm>
                <a:off x="633688" y="897703"/>
                <a:ext cx="10972800" cy="5105400"/>
              </a:xfrm>
              <a:blipFill>
                <a:blip r:embed="rId2"/>
                <a:stretch>
                  <a:fillRect l="-1000" t="-1909"/>
                </a:stretch>
              </a:blipFill>
            </p:spPr>
            <p:txBody>
              <a:bodyPr/>
              <a:lstStyle/>
              <a:p>
                <a:r>
                  <a:rPr lang="en-US">
                    <a:noFill/>
                  </a:rPr>
                  <a:t> </a:t>
                </a:r>
              </a:p>
            </p:txBody>
          </p:sp>
        </mc:Fallback>
      </mc:AlternateContent>
    </p:spTree>
    <p:extLst>
      <p:ext uri="{BB962C8B-B14F-4D97-AF65-F5344CB8AC3E}">
        <p14:creationId xmlns:p14="http://schemas.microsoft.com/office/powerpoint/2010/main" val="193828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86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8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73729" name="Title 1"/>
          <p:cNvSpPr>
            <a:spLocks noGrp="1"/>
          </p:cNvSpPr>
          <p:nvPr>
            <p:ph type="title"/>
          </p:nvPr>
        </p:nvSpPr>
        <p:spPr>
          <a:xfrm>
            <a:off x="1981200" y="-152400"/>
            <a:ext cx="8229600" cy="1143000"/>
          </a:xfrm>
        </p:spPr>
        <p:txBody>
          <a:bodyPr/>
          <a:lstStyle/>
          <a:p>
            <a:r>
              <a:rPr lang="en-US" dirty="0" smtClean="0"/>
              <a:t>Examples</a:t>
            </a:r>
            <a:endParaRPr lang="en-US" altLang="en-US" dirty="0"/>
          </a:p>
        </p:txBody>
      </p:sp>
      <p:sp>
        <p:nvSpPr>
          <p:cNvPr id="36866" name="Content Placeholder 2"/>
          <p:cNvSpPr>
            <a:spLocks noGrp="1"/>
          </p:cNvSpPr>
          <p:nvPr>
            <p:ph idx="1"/>
          </p:nvPr>
        </p:nvSpPr>
        <p:spPr>
          <a:xfrm>
            <a:off x="633688" y="897703"/>
            <a:ext cx="10972800" cy="5105400"/>
          </a:xfrm>
        </p:spPr>
        <p:txBody>
          <a:bodyPr>
            <a:normAutofit/>
          </a:bodyPr>
          <a:lstStyle/>
          <a:p>
            <a:r>
              <a:rPr lang="en-US" sz="2800" dirty="0"/>
              <a:t>What is the big-O complexity of the multiplication of two </a:t>
            </a:r>
            <a:r>
              <a:rPr lang="en-US" sz="2800" dirty="0" err="1"/>
              <a:t>NxN</a:t>
            </a:r>
            <a:r>
              <a:rPr lang="en-US" sz="2800" dirty="0"/>
              <a:t> matrices? </a:t>
            </a:r>
          </a:p>
        </p:txBody>
      </p:sp>
      <p:sp>
        <p:nvSpPr>
          <p:cNvPr id="6" name="Content Placeholder 2"/>
          <p:cNvSpPr txBox="1">
            <a:spLocks/>
          </p:cNvSpPr>
          <p:nvPr/>
        </p:nvSpPr>
        <p:spPr>
          <a:xfrm>
            <a:off x="1981200" y="1435100"/>
            <a:ext cx="8229600" cy="51308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mtClean="0">
                <a:latin typeface="Courier"/>
                <a:cs typeface="Courier"/>
              </a:rPr>
              <a:t>double a[N][N], b[N][N], c[N][N];</a:t>
            </a:r>
          </a:p>
          <a:p>
            <a:pPr marL="0" indent="0">
              <a:buFont typeface="Arial"/>
              <a:buNone/>
            </a:pPr>
            <a:r>
              <a:rPr lang="fr-FR" smtClean="0">
                <a:latin typeface="Courier"/>
                <a:cs typeface="Courier"/>
              </a:rPr>
              <a:t>int i, j, k;</a:t>
            </a:r>
          </a:p>
          <a:p>
            <a:pPr marL="0" indent="0">
              <a:buFont typeface="Arial"/>
              <a:buNone/>
            </a:pPr>
            <a:endParaRPr lang="fr-FR" smtClean="0">
              <a:latin typeface="Courier"/>
              <a:cs typeface="Courier"/>
            </a:endParaRPr>
          </a:p>
          <a:p>
            <a:pPr marL="0" indent="0">
              <a:buFont typeface="Arial"/>
              <a:buNone/>
            </a:pPr>
            <a:r>
              <a:rPr lang="da-DK" smtClean="0">
                <a:latin typeface="Courier"/>
                <a:cs typeface="Courier"/>
              </a:rPr>
              <a:t>for (i=0; i&lt;N; i++)</a:t>
            </a:r>
          </a:p>
          <a:p>
            <a:pPr marL="0" indent="0">
              <a:buFont typeface="Arial"/>
              <a:buNone/>
            </a:pPr>
            <a:r>
              <a:rPr lang="da-DK" smtClean="0">
                <a:latin typeface="Courier"/>
                <a:cs typeface="Courier"/>
              </a:rPr>
              <a:t>	for (j=0; j&lt;N; j++)</a:t>
            </a:r>
          </a:p>
          <a:p>
            <a:pPr marL="0" indent="0">
              <a:buFont typeface="Arial"/>
              <a:buNone/>
            </a:pPr>
            <a:r>
              <a:rPr lang="da-DK" smtClean="0">
                <a:latin typeface="Courier"/>
                <a:cs typeface="Courier"/>
              </a:rPr>
              <a:t>		c[i][j] = 0.0;</a:t>
            </a:r>
          </a:p>
          <a:p>
            <a:pPr marL="0" indent="0">
              <a:buFont typeface="Arial"/>
              <a:buNone/>
            </a:pPr>
            <a:endParaRPr lang="fr-FR" smtClean="0">
              <a:latin typeface="Courier"/>
              <a:cs typeface="Courier"/>
            </a:endParaRPr>
          </a:p>
          <a:p>
            <a:pPr marL="0" indent="0">
              <a:buFont typeface="Arial"/>
              <a:buNone/>
            </a:pPr>
            <a:r>
              <a:rPr lang="da-DK" smtClean="0">
                <a:latin typeface="Courier"/>
                <a:cs typeface="Courier"/>
              </a:rPr>
              <a:t>for (i=0; i&lt;N; i++)</a:t>
            </a:r>
          </a:p>
          <a:p>
            <a:pPr marL="0" indent="0">
              <a:buFont typeface="Arial"/>
              <a:buNone/>
            </a:pPr>
            <a:r>
              <a:rPr lang="da-DK" smtClean="0">
                <a:latin typeface="Courier"/>
                <a:cs typeface="Courier"/>
              </a:rPr>
              <a:t>	for (j=0; j&lt;N; j++)</a:t>
            </a:r>
          </a:p>
          <a:p>
            <a:pPr marL="0" indent="0">
              <a:buFont typeface="Arial"/>
              <a:buNone/>
            </a:pPr>
            <a:r>
              <a:rPr lang="da-DK" smtClean="0">
                <a:latin typeface="Courier"/>
                <a:cs typeface="Courier"/>
              </a:rPr>
              <a:t>		for (k=0; k&lt;N; k++)</a:t>
            </a:r>
          </a:p>
          <a:p>
            <a:pPr marL="0" indent="0">
              <a:buFont typeface="Arial"/>
              <a:buNone/>
            </a:pPr>
            <a:r>
              <a:rPr lang="da-DK" smtClean="0">
                <a:latin typeface="Courier"/>
                <a:cs typeface="Courier"/>
              </a:rPr>
              <a:t>			c[i][j] += (a[i][k] * b[k][j]);</a:t>
            </a:r>
            <a:endParaRPr lang="en-US" smtClean="0">
              <a:latin typeface="Courier"/>
              <a:cs typeface="Courier"/>
            </a:endParaRPr>
          </a:p>
          <a:p>
            <a:pPr marL="0" indent="0">
              <a:buFont typeface="Arial"/>
              <a:buNone/>
            </a:pPr>
            <a:endParaRPr lang="en-US" dirty="0"/>
          </a:p>
        </p:txBody>
      </p:sp>
      <p:grpSp>
        <p:nvGrpSpPr>
          <p:cNvPr id="7" name="Group 6"/>
          <p:cNvGrpSpPr/>
          <p:nvPr/>
        </p:nvGrpSpPr>
        <p:grpSpPr>
          <a:xfrm>
            <a:off x="1930400" y="2316491"/>
            <a:ext cx="7988458" cy="2087727"/>
            <a:chOff x="406400" y="2316490"/>
            <a:chExt cx="7988458" cy="2087727"/>
          </a:xfrm>
        </p:grpSpPr>
        <p:sp>
          <p:nvSpPr>
            <p:cNvPr id="8" name="Freeform 7"/>
            <p:cNvSpPr/>
            <p:nvPr/>
          </p:nvSpPr>
          <p:spPr>
            <a:xfrm>
              <a:off x="406400" y="2400299"/>
              <a:ext cx="4914900" cy="2003918"/>
            </a:xfrm>
            <a:custGeom>
              <a:avLst/>
              <a:gdLst>
                <a:gd name="connsiteX0" fmla="*/ 3911600 w 4914900"/>
                <a:gd name="connsiteY0" fmla="*/ 342901 h 2003918"/>
                <a:gd name="connsiteX1" fmla="*/ 3797300 w 4914900"/>
                <a:gd name="connsiteY1" fmla="*/ 279401 h 2003918"/>
                <a:gd name="connsiteX2" fmla="*/ 3695700 w 4914900"/>
                <a:gd name="connsiteY2" fmla="*/ 254001 h 2003918"/>
                <a:gd name="connsiteX3" fmla="*/ 3657600 w 4914900"/>
                <a:gd name="connsiteY3" fmla="*/ 241301 h 2003918"/>
                <a:gd name="connsiteX4" fmla="*/ 3556000 w 4914900"/>
                <a:gd name="connsiteY4" fmla="*/ 177801 h 2003918"/>
                <a:gd name="connsiteX5" fmla="*/ 3505200 w 4914900"/>
                <a:gd name="connsiteY5" fmla="*/ 165101 h 2003918"/>
                <a:gd name="connsiteX6" fmla="*/ 3467100 w 4914900"/>
                <a:gd name="connsiteY6" fmla="*/ 152401 h 2003918"/>
                <a:gd name="connsiteX7" fmla="*/ 3352800 w 4914900"/>
                <a:gd name="connsiteY7" fmla="*/ 127001 h 2003918"/>
                <a:gd name="connsiteX8" fmla="*/ 3314700 w 4914900"/>
                <a:gd name="connsiteY8" fmla="*/ 114301 h 2003918"/>
                <a:gd name="connsiteX9" fmla="*/ 3251200 w 4914900"/>
                <a:gd name="connsiteY9" fmla="*/ 101601 h 2003918"/>
                <a:gd name="connsiteX10" fmla="*/ 3200400 w 4914900"/>
                <a:gd name="connsiteY10" fmla="*/ 88901 h 2003918"/>
                <a:gd name="connsiteX11" fmla="*/ 3136900 w 4914900"/>
                <a:gd name="connsiteY11" fmla="*/ 76201 h 2003918"/>
                <a:gd name="connsiteX12" fmla="*/ 3086100 w 4914900"/>
                <a:gd name="connsiteY12" fmla="*/ 63501 h 2003918"/>
                <a:gd name="connsiteX13" fmla="*/ 3009900 w 4914900"/>
                <a:gd name="connsiteY13" fmla="*/ 50801 h 2003918"/>
                <a:gd name="connsiteX14" fmla="*/ 2959100 w 4914900"/>
                <a:gd name="connsiteY14" fmla="*/ 38101 h 2003918"/>
                <a:gd name="connsiteX15" fmla="*/ 2895600 w 4914900"/>
                <a:gd name="connsiteY15" fmla="*/ 25401 h 2003918"/>
                <a:gd name="connsiteX16" fmla="*/ 2844800 w 4914900"/>
                <a:gd name="connsiteY16" fmla="*/ 1 h 2003918"/>
                <a:gd name="connsiteX17" fmla="*/ 1727200 w 4914900"/>
                <a:gd name="connsiteY17" fmla="*/ 38101 h 2003918"/>
                <a:gd name="connsiteX18" fmla="*/ 1460500 w 4914900"/>
                <a:gd name="connsiteY18" fmla="*/ 63501 h 2003918"/>
                <a:gd name="connsiteX19" fmla="*/ 1409700 w 4914900"/>
                <a:gd name="connsiteY19" fmla="*/ 76201 h 2003918"/>
                <a:gd name="connsiteX20" fmla="*/ 1346200 w 4914900"/>
                <a:gd name="connsiteY20" fmla="*/ 88901 h 2003918"/>
                <a:gd name="connsiteX21" fmla="*/ 1219200 w 4914900"/>
                <a:gd name="connsiteY21" fmla="*/ 114301 h 2003918"/>
                <a:gd name="connsiteX22" fmla="*/ 1079500 w 4914900"/>
                <a:gd name="connsiteY22" fmla="*/ 127001 h 2003918"/>
                <a:gd name="connsiteX23" fmla="*/ 990600 w 4914900"/>
                <a:gd name="connsiteY23" fmla="*/ 139701 h 2003918"/>
                <a:gd name="connsiteX24" fmla="*/ 698500 w 4914900"/>
                <a:gd name="connsiteY24" fmla="*/ 165101 h 2003918"/>
                <a:gd name="connsiteX25" fmla="*/ 584200 w 4914900"/>
                <a:gd name="connsiteY25" fmla="*/ 190501 h 2003918"/>
                <a:gd name="connsiteX26" fmla="*/ 469900 w 4914900"/>
                <a:gd name="connsiteY26" fmla="*/ 215901 h 2003918"/>
                <a:gd name="connsiteX27" fmla="*/ 368300 w 4914900"/>
                <a:gd name="connsiteY27" fmla="*/ 254001 h 2003918"/>
                <a:gd name="connsiteX28" fmla="*/ 279400 w 4914900"/>
                <a:gd name="connsiteY28" fmla="*/ 279401 h 2003918"/>
                <a:gd name="connsiteX29" fmla="*/ 228600 w 4914900"/>
                <a:gd name="connsiteY29" fmla="*/ 304801 h 2003918"/>
                <a:gd name="connsiteX30" fmla="*/ 203200 w 4914900"/>
                <a:gd name="connsiteY30" fmla="*/ 342901 h 2003918"/>
                <a:gd name="connsiteX31" fmla="*/ 114300 w 4914900"/>
                <a:gd name="connsiteY31" fmla="*/ 406401 h 2003918"/>
                <a:gd name="connsiteX32" fmla="*/ 76200 w 4914900"/>
                <a:gd name="connsiteY32" fmla="*/ 444501 h 2003918"/>
                <a:gd name="connsiteX33" fmla="*/ 63500 w 4914900"/>
                <a:gd name="connsiteY33" fmla="*/ 495301 h 2003918"/>
                <a:gd name="connsiteX34" fmla="*/ 25400 w 4914900"/>
                <a:gd name="connsiteY34" fmla="*/ 609601 h 2003918"/>
                <a:gd name="connsiteX35" fmla="*/ 12700 w 4914900"/>
                <a:gd name="connsiteY35" fmla="*/ 647701 h 2003918"/>
                <a:gd name="connsiteX36" fmla="*/ 0 w 4914900"/>
                <a:gd name="connsiteY36" fmla="*/ 685801 h 2003918"/>
                <a:gd name="connsiteX37" fmla="*/ 12700 w 4914900"/>
                <a:gd name="connsiteY37" fmla="*/ 1092201 h 2003918"/>
                <a:gd name="connsiteX38" fmla="*/ 101600 w 4914900"/>
                <a:gd name="connsiteY38" fmla="*/ 1206501 h 2003918"/>
                <a:gd name="connsiteX39" fmla="*/ 139700 w 4914900"/>
                <a:gd name="connsiteY39" fmla="*/ 1282701 h 2003918"/>
                <a:gd name="connsiteX40" fmla="*/ 177800 w 4914900"/>
                <a:gd name="connsiteY40" fmla="*/ 1435101 h 2003918"/>
                <a:gd name="connsiteX41" fmla="*/ 215900 w 4914900"/>
                <a:gd name="connsiteY41" fmla="*/ 1460501 h 2003918"/>
                <a:gd name="connsiteX42" fmla="*/ 279400 w 4914900"/>
                <a:gd name="connsiteY42" fmla="*/ 1524001 h 2003918"/>
                <a:gd name="connsiteX43" fmla="*/ 342900 w 4914900"/>
                <a:gd name="connsiteY43" fmla="*/ 1574801 h 2003918"/>
                <a:gd name="connsiteX44" fmla="*/ 431800 w 4914900"/>
                <a:gd name="connsiteY44" fmla="*/ 1638301 h 2003918"/>
                <a:gd name="connsiteX45" fmla="*/ 508000 w 4914900"/>
                <a:gd name="connsiteY45" fmla="*/ 1689101 h 2003918"/>
                <a:gd name="connsiteX46" fmla="*/ 609600 w 4914900"/>
                <a:gd name="connsiteY46" fmla="*/ 1714501 h 2003918"/>
                <a:gd name="connsiteX47" fmla="*/ 749300 w 4914900"/>
                <a:gd name="connsiteY47" fmla="*/ 1778001 h 2003918"/>
                <a:gd name="connsiteX48" fmla="*/ 800100 w 4914900"/>
                <a:gd name="connsiteY48" fmla="*/ 1790701 h 2003918"/>
                <a:gd name="connsiteX49" fmla="*/ 876300 w 4914900"/>
                <a:gd name="connsiteY49" fmla="*/ 1828801 h 2003918"/>
                <a:gd name="connsiteX50" fmla="*/ 927100 w 4914900"/>
                <a:gd name="connsiteY50" fmla="*/ 1854201 h 2003918"/>
                <a:gd name="connsiteX51" fmla="*/ 1016000 w 4914900"/>
                <a:gd name="connsiteY51" fmla="*/ 1879601 h 2003918"/>
                <a:gd name="connsiteX52" fmla="*/ 1066800 w 4914900"/>
                <a:gd name="connsiteY52" fmla="*/ 1905001 h 2003918"/>
                <a:gd name="connsiteX53" fmla="*/ 1295400 w 4914900"/>
                <a:gd name="connsiteY53" fmla="*/ 1892301 h 2003918"/>
                <a:gd name="connsiteX54" fmla="*/ 1333500 w 4914900"/>
                <a:gd name="connsiteY54" fmla="*/ 1854201 h 2003918"/>
                <a:gd name="connsiteX55" fmla="*/ 1447800 w 4914900"/>
                <a:gd name="connsiteY55" fmla="*/ 1866901 h 2003918"/>
                <a:gd name="connsiteX56" fmla="*/ 1600200 w 4914900"/>
                <a:gd name="connsiteY56" fmla="*/ 1879601 h 2003918"/>
                <a:gd name="connsiteX57" fmla="*/ 2298700 w 4914900"/>
                <a:gd name="connsiteY57" fmla="*/ 1866901 h 2003918"/>
                <a:gd name="connsiteX58" fmla="*/ 2349500 w 4914900"/>
                <a:gd name="connsiteY58" fmla="*/ 1854201 h 2003918"/>
                <a:gd name="connsiteX59" fmla="*/ 2451100 w 4914900"/>
                <a:gd name="connsiteY59" fmla="*/ 1905001 h 2003918"/>
                <a:gd name="connsiteX60" fmla="*/ 2501900 w 4914900"/>
                <a:gd name="connsiteY60" fmla="*/ 1943101 h 2003918"/>
                <a:gd name="connsiteX61" fmla="*/ 2590800 w 4914900"/>
                <a:gd name="connsiteY61" fmla="*/ 1955801 h 2003918"/>
                <a:gd name="connsiteX62" fmla="*/ 2654300 w 4914900"/>
                <a:gd name="connsiteY62" fmla="*/ 1981201 h 2003918"/>
                <a:gd name="connsiteX63" fmla="*/ 3149600 w 4914900"/>
                <a:gd name="connsiteY63" fmla="*/ 1981201 h 2003918"/>
                <a:gd name="connsiteX64" fmla="*/ 3594100 w 4914900"/>
                <a:gd name="connsiteY64" fmla="*/ 1955801 h 2003918"/>
                <a:gd name="connsiteX65" fmla="*/ 3644900 w 4914900"/>
                <a:gd name="connsiteY65" fmla="*/ 1943101 h 2003918"/>
                <a:gd name="connsiteX66" fmla="*/ 3708400 w 4914900"/>
                <a:gd name="connsiteY66" fmla="*/ 1930401 h 2003918"/>
                <a:gd name="connsiteX67" fmla="*/ 3835400 w 4914900"/>
                <a:gd name="connsiteY67" fmla="*/ 1879601 h 2003918"/>
                <a:gd name="connsiteX68" fmla="*/ 4000500 w 4914900"/>
                <a:gd name="connsiteY68" fmla="*/ 1841501 h 2003918"/>
                <a:gd name="connsiteX69" fmla="*/ 4051300 w 4914900"/>
                <a:gd name="connsiteY69" fmla="*/ 1803401 h 2003918"/>
                <a:gd name="connsiteX70" fmla="*/ 4089400 w 4914900"/>
                <a:gd name="connsiteY70" fmla="*/ 1790701 h 2003918"/>
                <a:gd name="connsiteX71" fmla="*/ 4254500 w 4914900"/>
                <a:gd name="connsiteY71" fmla="*/ 1778001 h 2003918"/>
                <a:gd name="connsiteX72" fmla="*/ 4330700 w 4914900"/>
                <a:gd name="connsiteY72" fmla="*/ 1752601 h 2003918"/>
                <a:gd name="connsiteX73" fmla="*/ 4368800 w 4914900"/>
                <a:gd name="connsiteY73" fmla="*/ 1727201 h 2003918"/>
                <a:gd name="connsiteX74" fmla="*/ 4445000 w 4914900"/>
                <a:gd name="connsiteY74" fmla="*/ 1663701 h 2003918"/>
                <a:gd name="connsiteX75" fmla="*/ 4470400 w 4914900"/>
                <a:gd name="connsiteY75" fmla="*/ 1625601 h 2003918"/>
                <a:gd name="connsiteX76" fmla="*/ 4559300 w 4914900"/>
                <a:gd name="connsiteY76" fmla="*/ 1574801 h 2003918"/>
                <a:gd name="connsiteX77" fmla="*/ 4648200 w 4914900"/>
                <a:gd name="connsiteY77" fmla="*/ 1485901 h 2003918"/>
                <a:gd name="connsiteX78" fmla="*/ 4775200 w 4914900"/>
                <a:gd name="connsiteY78" fmla="*/ 1384301 h 2003918"/>
                <a:gd name="connsiteX79" fmla="*/ 4800600 w 4914900"/>
                <a:gd name="connsiteY79" fmla="*/ 1346201 h 2003918"/>
                <a:gd name="connsiteX80" fmla="*/ 4838700 w 4914900"/>
                <a:gd name="connsiteY80" fmla="*/ 1308101 h 2003918"/>
                <a:gd name="connsiteX81" fmla="*/ 4889500 w 4914900"/>
                <a:gd name="connsiteY81" fmla="*/ 1219201 h 2003918"/>
                <a:gd name="connsiteX82" fmla="*/ 4914900 w 4914900"/>
                <a:gd name="connsiteY82" fmla="*/ 1117601 h 2003918"/>
                <a:gd name="connsiteX83" fmla="*/ 4902200 w 4914900"/>
                <a:gd name="connsiteY83" fmla="*/ 850901 h 2003918"/>
                <a:gd name="connsiteX84" fmla="*/ 4876800 w 4914900"/>
                <a:gd name="connsiteY84" fmla="*/ 774701 h 2003918"/>
                <a:gd name="connsiteX85" fmla="*/ 4826000 w 4914900"/>
                <a:gd name="connsiteY85" fmla="*/ 736601 h 2003918"/>
                <a:gd name="connsiteX86" fmla="*/ 4775200 w 4914900"/>
                <a:gd name="connsiteY86" fmla="*/ 711201 h 2003918"/>
                <a:gd name="connsiteX87" fmla="*/ 4737100 w 4914900"/>
                <a:gd name="connsiteY87" fmla="*/ 673101 h 2003918"/>
                <a:gd name="connsiteX88" fmla="*/ 4699000 w 4914900"/>
                <a:gd name="connsiteY88" fmla="*/ 660401 h 2003918"/>
                <a:gd name="connsiteX89" fmla="*/ 4648200 w 4914900"/>
                <a:gd name="connsiteY89" fmla="*/ 635001 h 2003918"/>
                <a:gd name="connsiteX90" fmla="*/ 4610100 w 4914900"/>
                <a:gd name="connsiteY90" fmla="*/ 622301 h 2003918"/>
                <a:gd name="connsiteX91" fmla="*/ 4572000 w 4914900"/>
                <a:gd name="connsiteY91" fmla="*/ 596901 h 2003918"/>
                <a:gd name="connsiteX92" fmla="*/ 4483100 w 4914900"/>
                <a:gd name="connsiteY92" fmla="*/ 558801 h 2003918"/>
                <a:gd name="connsiteX93" fmla="*/ 4432300 w 4914900"/>
                <a:gd name="connsiteY93" fmla="*/ 520701 h 2003918"/>
                <a:gd name="connsiteX94" fmla="*/ 4343400 w 4914900"/>
                <a:gd name="connsiteY94" fmla="*/ 482601 h 2003918"/>
                <a:gd name="connsiteX95" fmla="*/ 4305300 w 4914900"/>
                <a:gd name="connsiteY95" fmla="*/ 444501 h 2003918"/>
                <a:gd name="connsiteX96" fmla="*/ 4229100 w 4914900"/>
                <a:gd name="connsiteY96" fmla="*/ 406401 h 2003918"/>
                <a:gd name="connsiteX97" fmla="*/ 4102100 w 4914900"/>
                <a:gd name="connsiteY97" fmla="*/ 393701 h 2003918"/>
                <a:gd name="connsiteX98" fmla="*/ 3924300 w 4914900"/>
                <a:gd name="connsiteY98" fmla="*/ 355601 h 2003918"/>
                <a:gd name="connsiteX99" fmla="*/ 3860800 w 4914900"/>
                <a:gd name="connsiteY99" fmla="*/ 317501 h 200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4914900" h="2003918">
                  <a:moveTo>
                    <a:pt x="3911600" y="342901"/>
                  </a:moveTo>
                  <a:cubicBezTo>
                    <a:pt x="3750993" y="278658"/>
                    <a:pt x="3938252" y="359945"/>
                    <a:pt x="3797300" y="279401"/>
                  </a:cubicBezTo>
                  <a:cubicBezTo>
                    <a:pt x="3774721" y="266499"/>
                    <a:pt x="3714281" y="258646"/>
                    <a:pt x="3695700" y="254001"/>
                  </a:cubicBezTo>
                  <a:cubicBezTo>
                    <a:pt x="3682713" y="250754"/>
                    <a:pt x="3670300" y="245534"/>
                    <a:pt x="3657600" y="241301"/>
                  </a:cubicBezTo>
                  <a:cubicBezTo>
                    <a:pt x="3617642" y="211332"/>
                    <a:pt x="3602488" y="195234"/>
                    <a:pt x="3556000" y="177801"/>
                  </a:cubicBezTo>
                  <a:cubicBezTo>
                    <a:pt x="3539657" y="171672"/>
                    <a:pt x="3521983" y="169896"/>
                    <a:pt x="3505200" y="165101"/>
                  </a:cubicBezTo>
                  <a:cubicBezTo>
                    <a:pt x="3492328" y="161423"/>
                    <a:pt x="3480087" y="155648"/>
                    <a:pt x="3467100" y="152401"/>
                  </a:cubicBezTo>
                  <a:cubicBezTo>
                    <a:pt x="3362345" y="126212"/>
                    <a:pt x="3444061" y="153076"/>
                    <a:pt x="3352800" y="127001"/>
                  </a:cubicBezTo>
                  <a:cubicBezTo>
                    <a:pt x="3339928" y="123323"/>
                    <a:pt x="3327687" y="117548"/>
                    <a:pt x="3314700" y="114301"/>
                  </a:cubicBezTo>
                  <a:cubicBezTo>
                    <a:pt x="3293759" y="109066"/>
                    <a:pt x="3272272" y="106284"/>
                    <a:pt x="3251200" y="101601"/>
                  </a:cubicBezTo>
                  <a:cubicBezTo>
                    <a:pt x="3234161" y="97815"/>
                    <a:pt x="3217439" y="92687"/>
                    <a:pt x="3200400" y="88901"/>
                  </a:cubicBezTo>
                  <a:cubicBezTo>
                    <a:pt x="3179328" y="84218"/>
                    <a:pt x="3157972" y="80884"/>
                    <a:pt x="3136900" y="76201"/>
                  </a:cubicBezTo>
                  <a:cubicBezTo>
                    <a:pt x="3119861" y="72415"/>
                    <a:pt x="3103216" y="66924"/>
                    <a:pt x="3086100" y="63501"/>
                  </a:cubicBezTo>
                  <a:cubicBezTo>
                    <a:pt x="3060850" y="58451"/>
                    <a:pt x="3035150" y="55851"/>
                    <a:pt x="3009900" y="50801"/>
                  </a:cubicBezTo>
                  <a:cubicBezTo>
                    <a:pt x="2992784" y="47378"/>
                    <a:pt x="2976139" y="41887"/>
                    <a:pt x="2959100" y="38101"/>
                  </a:cubicBezTo>
                  <a:cubicBezTo>
                    <a:pt x="2938028" y="33418"/>
                    <a:pt x="2916767" y="29634"/>
                    <a:pt x="2895600" y="25401"/>
                  </a:cubicBezTo>
                  <a:cubicBezTo>
                    <a:pt x="2878667" y="16934"/>
                    <a:pt x="2863731" y="-205"/>
                    <a:pt x="2844800" y="1"/>
                  </a:cubicBezTo>
                  <a:cubicBezTo>
                    <a:pt x="2472072" y="4052"/>
                    <a:pt x="1727200" y="38101"/>
                    <a:pt x="1727200" y="38101"/>
                  </a:cubicBezTo>
                  <a:cubicBezTo>
                    <a:pt x="1570346" y="69472"/>
                    <a:pt x="1769523" y="32599"/>
                    <a:pt x="1460500" y="63501"/>
                  </a:cubicBezTo>
                  <a:cubicBezTo>
                    <a:pt x="1443132" y="65238"/>
                    <a:pt x="1426739" y="72415"/>
                    <a:pt x="1409700" y="76201"/>
                  </a:cubicBezTo>
                  <a:cubicBezTo>
                    <a:pt x="1388628" y="80884"/>
                    <a:pt x="1367272" y="84218"/>
                    <a:pt x="1346200" y="88901"/>
                  </a:cubicBezTo>
                  <a:cubicBezTo>
                    <a:pt x="1279971" y="103619"/>
                    <a:pt x="1298525" y="104969"/>
                    <a:pt x="1219200" y="114301"/>
                  </a:cubicBezTo>
                  <a:cubicBezTo>
                    <a:pt x="1172762" y="119764"/>
                    <a:pt x="1125973" y="121837"/>
                    <a:pt x="1079500" y="127001"/>
                  </a:cubicBezTo>
                  <a:cubicBezTo>
                    <a:pt x="1049749" y="130307"/>
                    <a:pt x="1020329" y="136203"/>
                    <a:pt x="990600" y="139701"/>
                  </a:cubicBezTo>
                  <a:cubicBezTo>
                    <a:pt x="887511" y="151829"/>
                    <a:pt x="803744" y="157005"/>
                    <a:pt x="698500" y="165101"/>
                  </a:cubicBezTo>
                  <a:cubicBezTo>
                    <a:pt x="506982" y="203405"/>
                    <a:pt x="745618" y="154630"/>
                    <a:pt x="584200" y="190501"/>
                  </a:cubicBezTo>
                  <a:cubicBezTo>
                    <a:pt x="554003" y="197211"/>
                    <a:pt x="500873" y="205577"/>
                    <a:pt x="469900" y="215901"/>
                  </a:cubicBezTo>
                  <a:cubicBezTo>
                    <a:pt x="389381" y="242741"/>
                    <a:pt x="430722" y="236166"/>
                    <a:pt x="368300" y="254001"/>
                  </a:cubicBezTo>
                  <a:cubicBezTo>
                    <a:pt x="336077" y="263208"/>
                    <a:pt x="309850" y="266351"/>
                    <a:pt x="279400" y="279401"/>
                  </a:cubicBezTo>
                  <a:cubicBezTo>
                    <a:pt x="261999" y="286859"/>
                    <a:pt x="245533" y="296334"/>
                    <a:pt x="228600" y="304801"/>
                  </a:cubicBezTo>
                  <a:cubicBezTo>
                    <a:pt x="220133" y="317501"/>
                    <a:pt x="213993" y="332108"/>
                    <a:pt x="203200" y="342901"/>
                  </a:cubicBezTo>
                  <a:cubicBezTo>
                    <a:pt x="157447" y="388654"/>
                    <a:pt x="157567" y="370345"/>
                    <a:pt x="114300" y="406401"/>
                  </a:cubicBezTo>
                  <a:cubicBezTo>
                    <a:pt x="100502" y="417899"/>
                    <a:pt x="88900" y="431801"/>
                    <a:pt x="76200" y="444501"/>
                  </a:cubicBezTo>
                  <a:cubicBezTo>
                    <a:pt x="71967" y="461434"/>
                    <a:pt x="68516" y="478583"/>
                    <a:pt x="63500" y="495301"/>
                  </a:cubicBezTo>
                  <a:lnTo>
                    <a:pt x="25400" y="609601"/>
                  </a:lnTo>
                  <a:lnTo>
                    <a:pt x="12700" y="647701"/>
                  </a:lnTo>
                  <a:lnTo>
                    <a:pt x="0" y="685801"/>
                  </a:lnTo>
                  <a:cubicBezTo>
                    <a:pt x="4233" y="821268"/>
                    <a:pt x="-4981" y="957826"/>
                    <a:pt x="12700" y="1092201"/>
                  </a:cubicBezTo>
                  <a:cubicBezTo>
                    <a:pt x="18718" y="1137941"/>
                    <a:pt x="74123" y="1173528"/>
                    <a:pt x="101600" y="1206501"/>
                  </a:cubicBezTo>
                  <a:cubicBezTo>
                    <a:pt x="128955" y="1239327"/>
                    <a:pt x="126972" y="1244516"/>
                    <a:pt x="139700" y="1282701"/>
                  </a:cubicBezTo>
                  <a:cubicBezTo>
                    <a:pt x="146761" y="1346248"/>
                    <a:pt x="134052" y="1391353"/>
                    <a:pt x="177800" y="1435101"/>
                  </a:cubicBezTo>
                  <a:cubicBezTo>
                    <a:pt x="188593" y="1445894"/>
                    <a:pt x="203200" y="1452034"/>
                    <a:pt x="215900" y="1460501"/>
                  </a:cubicBezTo>
                  <a:cubicBezTo>
                    <a:pt x="283633" y="1562101"/>
                    <a:pt x="194733" y="1439334"/>
                    <a:pt x="279400" y="1524001"/>
                  </a:cubicBezTo>
                  <a:cubicBezTo>
                    <a:pt x="336845" y="1581446"/>
                    <a:pt x="268727" y="1550077"/>
                    <a:pt x="342900" y="1574801"/>
                  </a:cubicBezTo>
                  <a:cubicBezTo>
                    <a:pt x="410245" y="1642146"/>
                    <a:pt x="348220" y="1588153"/>
                    <a:pt x="431800" y="1638301"/>
                  </a:cubicBezTo>
                  <a:cubicBezTo>
                    <a:pt x="457977" y="1654007"/>
                    <a:pt x="478384" y="1681697"/>
                    <a:pt x="508000" y="1689101"/>
                  </a:cubicBezTo>
                  <a:cubicBezTo>
                    <a:pt x="541867" y="1697568"/>
                    <a:pt x="578376" y="1698889"/>
                    <a:pt x="609600" y="1714501"/>
                  </a:cubicBezTo>
                  <a:cubicBezTo>
                    <a:pt x="676649" y="1748025"/>
                    <a:pt x="691728" y="1761552"/>
                    <a:pt x="749300" y="1778001"/>
                  </a:cubicBezTo>
                  <a:cubicBezTo>
                    <a:pt x="766083" y="1782796"/>
                    <a:pt x="783167" y="1786468"/>
                    <a:pt x="800100" y="1790701"/>
                  </a:cubicBezTo>
                  <a:cubicBezTo>
                    <a:pt x="873319" y="1839514"/>
                    <a:pt x="802688" y="1797253"/>
                    <a:pt x="876300" y="1828801"/>
                  </a:cubicBezTo>
                  <a:cubicBezTo>
                    <a:pt x="893701" y="1836259"/>
                    <a:pt x="909699" y="1846743"/>
                    <a:pt x="927100" y="1854201"/>
                  </a:cubicBezTo>
                  <a:cubicBezTo>
                    <a:pt x="998740" y="1884904"/>
                    <a:pt x="930071" y="1847378"/>
                    <a:pt x="1016000" y="1879601"/>
                  </a:cubicBezTo>
                  <a:cubicBezTo>
                    <a:pt x="1033727" y="1886248"/>
                    <a:pt x="1049867" y="1896534"/>
                    <a:pt x="1066800" y="1905001"/>
                  </a:cubicBezTo>
                  <a:cubicBezTo>
                    <a:pt x="1143000" y="1900768"/>
                    <a:pt x="1220430" y="1906581"/>
                    <a:pt x="1295400" y="1892301"/>
                  </a:cubicBezTo>
                  <a:cubicBezTo>
                    <a:pt x="1313043" y="1888940"/>
                    <a:pt x="1315784" y="1857154"/>
                    <a:pt x="1333500" y="1854201"/>
                  </a:cubicBezTo>
                  <a:cubicBezTo>
                    <a:pt x="1371313" y="1847899"/>
                    <a:pt x="1409638" y="1863267"/>
                    <a:pt x="1447800" y="1866901"/>
                  </a:cubicBezTo>
                  <a:cubicBezTo>
                    <a:pt x="1498546" y="1871734"/>
                    <a:pt x="1549400" y="1875368"/>
                    <a:pt x="1600200" y="1879601"/>
                  </a:cubicBezTo>
                  <a:lnTo>
                    <a:pt x="2298700" y="1866901"/>
                  </a:lnTo>
                  <a:cubicBezTo>
                    <a:pt x="2316144" y="1866310"/>
                    <a:pt x="2332046" y="1854201"/>
                    <a:pt x="2349500" y="1854201"/>
                  </a:cubicBezTo>
                  <a:cubicBezTo>
                    <a:pt x="2376193" y="1854201"/>
                    <a:pt x="2440335" y="1897824"/>
                    <a:pt x="2451100" y="1905001"/>
                  </a:cubicBezTo>
                  <a:cubicBezTo>
                    <a:pt x="2468712" y="1916742"/>
                    <a:pt x="2482008" y="1935867"/>
                    <a:pt x="2501900" y="1943101"/>
                  </a:cubicBezTo>
                  <a:cubicBezTo>
                    <a:pt x="2530032" y="1953331"/>
                    <a:pt x="2561167" y="1951568"/>
                    <a:pt x="2590800" y="1955801"/>
                  </a:cubicBezTo>
                  <a:cubicBezTo>
                    <a:pt x="2611967" y="1964268"/>
                    <a:pt x="2632673" y="1973992"/>
                    <a:pt x="2654300" y="1981201"/>
                  </a:cubicBezTo>
                  <a:cubicBezTo>
                    <a:pt x="2804092" y="2031132"/>
                    <a:pt x="3068185" y="1983527"/>
                    <a:pt x="3149600" y="1981201"/>
                  </a:cubicBezTo>
                  <a:cubicBezTo>
                    <a:pt x="3319906" y="1924432"/>
                    <a:pt x="3137589" y="1981163"/>
                    <a:pt x="3594100" y="1955801"/>
                  </a:cubicBezTo>
                  <a:cubicBezTo>
                    <a:pt x="3611528" y="1954833"/>
                    <a:pt x="3627861" y="1946887"/>
                    <a:pt x="3644900" y="1943101"/>
                  </a:cubicBezTo>
                  <a:cubicBezTo>
                    <a:pt x="3665972" y="1938418"/>
                    <a:pt x="3687922" y="1937227"/>
                    <a:pt x="3708400" y="1930401"/>
                  </a:cubicBezTo>
                  <a:cubicBezTo>
                    <a:pt x="3751655" y="1915983"/>
                    <a:pt x="3790691" y="1888543"/>
                    <a:pt x="3835400" y="1879601"/>
                  </a:cubicBezTo>
                  <a:cubicBezTo>
                    <a:pt x="3933131" y="1860055"/>
                    <a:pt x="3877959" y="1872136"/>
                    <a:pt x="4000500" y="1841501"/>
                  </a:cubicBezTo>
                  <a:cubicBezTo>
                    <a:pt x="4017433" y="1828801"/>
                    <a:pt x="4032922" y="1813903"/>
                    <a:pt x="4051300" y="1803401"/>
                  </a:cubicBezTo>
                  <a:cubicBezTo>
                    <a:pt x="4062923" y="1796759"/>
                    <a:pt x="4076116" y="1792361"/>
                    <a:pt x="4089400" y="1790701"/>
                  </a:cubicBezTo>
                  <a:cubicBezTo>
                    <a:pt x="4144170" y="1783855"/>
                    <a:pt x="4199467" y="1782234"/>
                    <a:pt x="4254500" y="1778001"/>
                  </a:cubicBezTo>
                  <a:cubicBezTo>
                    <a:pt x="4279900" y="1769534"/>
                    <a:pt x="4308423" y="1767453"/>
                    <a:pt x="4330700" y="1752601"/>
                  </a:cubicBezTo>
                  <a:cubicBezTo>
                    <a:pt x="4343400" y="1744134"/>
                    <a:pt x="4357074" y="1736972"/>
                    <a:pt x="4368800" y="1727201"/>
                  </a:cubicBezTo>
                  <a:cubicBezTo>
                    <a:pt x="4466586" y="1645713"/>
                    <a:pt x="4350405" y="1726764"/>
                    <a:pt x="4445000" y="1663701"/>
                  </a:cubicBezTo>
                  <a:cubicBezTo>
                    <a:pt x="4453467" y="1651001"/>
                    <a:pt x="4459607" y="1636394"/>
                    <a:pt x="4470400" y="1625601"/>
                  </a:cubicBezTo>
                  <a:cubicBezTo>
                    <a:pt x="4516458" y="1579543"/>
                    <a:pt x="4504516" y="1619625"/>
                    <a:pt x="4559300" y="1574801"/>
                  </a:cubicBezTo>
                  <a:cubicBezTo>
                    <a:pt x="4591735" y="1548263"/>
                    <a:pt x="4613331" y="1509147"/>
                    <a:pt x="4648200" y="1485901"/>
                  </a:cubicBezTo>
                  <a:cubicBezTo>
                    <a:pt x="4693337" y="1455809"/>
                    <a:pt x="4740032" y="1426502"/>
                    <a:pt x="4775200" y="1384301"/>
                  </a:cubicBezTo>
                  <a:cubicBezTo>
                    <a:pt x="4784971" y="1372575"/>
                    <a:pt x="4790829" y="1357927"/>
                    <a:pt x="4800600" y="1346201"/>
                  </a:cubicBezTo>
                  <a:cubicBezTo>
                    <a:pt x="4812098" y="1332403"/>
                    <a:pt x="4827202" y="1321899"/>
                    <a:pt x="4838700" y="1308101"/>
                  </a:cubicBezTo>
                  <a:cubicBezTo>
                    <a:pt x="4854184" y="1289520"/>
                    <a:pt x="4882599" y="1239904"/>
                    <a:pt x="4889500" y="1219201"/>
                  </a:cubicBezTo>
                  <a:cubicBezTo>
                    <a:pt x="4900539" y="1186083"/>
                    <a:pt x="4914900" y="1117601"/>
                    <a:pt x="4914900" y="1117601"/>
                  </a:cubicBezTo>
                  <a:cubicBezTo>
                    <a:pt x="4910667" y="1028701"/>
                    <a:pt x="4912028" y="939357"/>
                    <a:pt x="4902200" y="850901"/>
                  </a:cubicBezTo>
                  <a:cubicBezTo>
                    <a:pt x="4899243" y="824291"/>
                    <a:pt x="4898219" y="790765"/>
                    <a:pt x="4876800" y="774701"/>
                  </a:cubicBezTo>
                  <a:cubicBezTo>
                    <a:pt x="4859867" y="762001"/>
                    <a:pt x="4843949" y="747819"/>
                    <a:pt x="4826000" y="736601"/>
                  </a:cubicBezTo>
                  <a:cubicBezTo>
                    <a:pt x="4809946" y="726567"/>
                    <a:pt x="4790606" y="722205"/>
                    <a:pt x="4775200" y="711201"/>
                  </a:cubicBezTo>
                  <a:cubicBezTo>
                    <a:pt x="4760585" y="700762"/>
                    <a:pt x="4752044" y="683064"/>
                    <a:pt x="4737100" y="673101"/>
                  </a:cubicBezTo>
                  <a:cubicBezTo>
                    <a:pt x="4725961" y="665675"/>
                    <a:pt x="4711305" y="665674"/>
                    <a:pt x="4699000" y="660401"/>
                  </a:cubicBezTo>
                  <a:cubicBezTo>
                    <a:pt x="4681599" y="652943"/>
                    <a:pt x="4665601" y="642459"/>
                    <a:pt x="4648200" y="635001"/>
                  </a:cubicBezTo>
                  <a:cubicBezTo>
                    <a:pt x="4635895" y="629728"/>
                    <a:pt x="4622074" y="628288"/>
                    <a:pt x="4610100" y="622301"/>
                  </a:cubicBezTo>
                  <a:cubicBezTo>
                    <a:pt x="4596448" y="615475"/>
                    <a:pt x="4585252" y="604474"/>
                    <a:pt x="4572000" y="596901"/>
                  </a:cubicBezTo>
                  <a:cubicBezTo>
                    <a:pt x="4528058" y="571792"/>
                    <a:pt x="4525844" y="573049"/>
                    <a:pt x="4483100" y="558801"/>
                  </a:cubicBezTo>
                  <a:cubicBezTo>
                    <a:pt x="4466167" y="546101"/>
                    <a:pt x="4450678" y="531203"/>
                    <a:pt x="4432300" y="520701"/>
                  </a:cubicBezTo>
                  <a:cubicBezTo>
                    <a:pt x="4349387" y="473322"/>
                    <a:pt x="4444149" y="554565"/>
                    <a:pt x="4343400" y="482601"/>
                  </a:cubicBezTo>
                  <a:cubicBezTo>
                    <a:pt x="4328785" y="472162"/>
                    <a:pt x="4319098" y="455999"/>
                    <a:pt x="4305300" y="444501"/>
                  </a:cubicBezTo>
                  <a:cubicBezTo>
                    <a:pt x="4283975" y="426730"/>
                    <a:pt x="4257199" y="410724"/>
                    <a:pt x="4229100" y="406401"/>
                  </a:cubicBezTo>
                  <a:cubicBezTo>
                    <a:pt x="4187050" y="399932"/>
                    <a:pt x="4144174" y="400012"/>
                    <a:pt x="4102100" y="393701"/>
                  </a:cubicBezTo>
                  <a:cubicBezTo>
                    <a:pt x="4030042" y="382892"/>
                    <a:pt x="3987849" y="371488"/>
                    <a:pt x="3924300" y="355601"/>
                  </a:cubicBezTo>
                  <a:cubicBezTo>
                    <a:pt x="3891855" y="306934"/>
                    <a:pt x="3914164" y="317501"/>
                    <a:pt x="3860800" y="317501"/>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142894" y="2316490"/>
              <a:ext cx="2251964" cy="523220"/>
            </a:xfrm>
            <a:prstGeom prst="rect">
              <a:avLst/>
            </a:prstGeom>
            <a:noFill/>
          </p:spPr>
          <p:txBody>
            <a:bodyPr wrap="none" rtlCol="0">
              <a:spAutoFit/>
            </a:bodyPr>
            <a:lstStyle/>
            <a:p>
              <a:r>
                <a:rPr lang="en-US" sz="2800" dirty="0"/>
                <a:t>N</a:t>
              </a:r>
              <a:r>
                <a:rPr lang="en-US" sz="2800" baseline="30000" dirty="0"/>
                <a:t>2</a:t>
              </a:r>
              <a:r>
                <a:rPr lang="en-US" sz="2800" dirty="0"/>
                <a:t> operations</a:t>
              </a:r>
            </a:p>
          </p:txBody>
        </p:sp>
        <p:cxnSp>
          <p:nvCxnSpPr>
            <p:cNvPr id="10" name="Straight Arrow Connector 9"/>
            <p:cNvCxnSpPr>
              <a:endCxn id="8" idx="88"/>
            </p:cNvCxnSpPr>
            <p:nvPr/>
          </p:nvCxnSpPr>
          <p:spPr>
            <a:xfrm flipH="1">
              <a:off x="5105400" y="2616200"/>
              <a:ext cx="1037494" cy="4445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1879600" y="3726191"/>
            <a:ext cx="8445658" cy="2969721"/>
            <a:chOff x="355600" y="3726190"/>
            <a:chExt cx="8445658" cy="2969721"/>
          </a:xfrm>
        </p:grpSpPr>
        <p:sp>
          <p:nvSpPr>
            <p:cNvPr id="12" name="Freeform 11"/>
            <p:cNvSpPr/>
            <p:nvPr/>
          </p:nvSpPr>
          <p:spPr>
            <a:xfrm>
              <a:off x="355600" y="4463565"/>
              <a:ext cx="8039258" cy="2232346"/>
            </a:xfrm>
            <a:custGeom>
              <a:avLst/>
              <a:gdLst>
                <a:gd name="connsiteX0" fmla="*/ 3429000 w 8039258"/>
                <a:gd name="connsiteY0" fmla="*/ 133835 h 2232346"/>
                <a:gd name="connsiteX1" fmla="*/ 3124200 w 8039258"/>
                <a:gd name="connsiteY1" fmla="*/ 95735 h 2232346"/>
                <a:gd name="connsiteX2" fmla="*/ 3035300 w 8039258"/>
                <a:gd name="connsiteY2" fmla="*/ 83035 h 2232346"/>
                <a:gd name="connsiteX3" fmla="*/ 2870200 w 8039258"/>
                <a:gd name="connsiteY3" fmla="*/ 70335 h 2232346"/>
                <a:gd name="connsiteX4" fmla="*/ 2768600 w 8039258"/>
                <a:gd name="connsiteY4" fmla="*/ 44935 h 2232346"/>
                <a:gd name="connsiteX5" fmla="*/ 2730500 w 8039258"/>
                <a:gd name="connsiteY5" fmla="*/ 32235 h 2232346"/>
                <a:gd name="connsiteX6" fmla="*/ 2324100 w 8039258"/>
                <a:gd name="connsiteY6" fmla="*/ 19535 h 2232346"/>
                <a:gd name="connsiteX7" fmla="*/ 2044700 w 8039258"/>
                <a:gd name="connsiteY7" fmla="*/ 32235 h 2232346"/>
                <a:gd name="connsiteX8" fmla="*/ 1981200 w 8039258"/>
                <a:gd name="connsiteY8" fmla="*/ 44935 h 2232346"/>
                <a:gd name="connsiteX9" fmla="*/ 1358900 w 8039258"/>
                <a:gd name="connsiteY9" fmla="*/ 32235 h 2232346"/>
                <a:gd name="connsiteX10" fmla="*/ 863600 w 8039258"/>
                <a:gd name="connsiteY10" fmla="*/ 32235 h 2232346"/>
                <a:gd name="connsiteX11" fmla="*/ 800100 w 8039258"/>
                <a:gd name="connsiteY11" fmla="*/ 44935 h 2232346"/>
                <a:gd name="connsiteX12" fmla="*/ 469900 w 8039258"/>
                <a:gd name="connsiteY12" fmla="*/ 57635 h 2232346"/>
                <a:gd name="connsiteX13" fmla="*/ 317500 w 8039258"/>
                <a:gd name="connsiteY13" fmla="*/ 70335 h 2232346"/>
                <a:gd name="connsiteX14" fmla="*/ 241300 w 8039258"/>
                <a:gd name="connsiteY14" fmla="*/ 108435 h 2232346"/>
                <a:gd name="connsiteX15" fmla="*/ 203200 w 8039258"/>
                <a:gd name="connsiteY15" fmla="*/ 121135 h 2232346"/>
                <a:gd name="connsiteX16" fmla="*/ 114300 w 8039258"/>
                <a:gd name="connsiteY16" fmla="*/ 159235 h 2232346"/>
                <a:gd name="connsiteX17" fmla="*/ 63500 w 8039258"/>
                <a:gd name="connsiteY17" fmla="*/ 260835 h 2232346"/>
                <a:gd name="connsiteX18" fmla="*/ 38100 w 8039258"/>
                <a:gd name="connsiteY18" fmla="*/ 298935 h 2232346"/>
                <a:gd name="connsiteX19" fmla="*/ 12700 w 8039258"/>
                <a:gd name="connsiteY19" fmla="*/ 400535 h 2232346"/>
                <a:gd name="connsiteX20" fmla="*/ 0 w 8039258"/>
                <a:gd name="connsiteY20" fmla="*/ 438635 h 2232346"/>
                <a:gd name="connsiteX21" fmla="*/ 12700 w 8039258"/>
                <a:gd name="connsiteY21" fmla="*/ 946635 h 2232346"/>
                <a:gd name="connsiteX22" fmla="*/ 25400 w 8039258"/>
                <a:gd name="connsiteY22" fmla="*/ 984735 h 2232346"/>
                <a:gd name="connsiteX23" fmla="*/ 38100 w 8039258"/>
                <a:gd name="connsiteY23" fmla="*/ 1048235 h 2232346"/>
                <a:gd name="connsiteX24" fmla="*/ 63500 w 8039258"/>
                <a:gd name="connsiteY24" fmla="*/ 1149835 h 2232346"/>
                <a:gd name="connsiteX25" fmla="*/ 76200 w 8039258"/>
                <a:gd name="connsiteY25" fmla="*/ 1289535 h 2232346"/>
                <a:gd name="connsiteX26" fmla="*/ 114300 w 8039258"/>
                <a:gd name="connsiteY26" fmla="*/ 1505435 h 2232346"/>
                <a:gd name="connsiteX27" fmla="*/ 152400 w 8039258"/>
                <a:gd name="connsiteY27" fmla="*/ 1607035 h 2232346"/>
                <a:gd name="connsiteX28" fmla="*/ 190500 w 8039258"/>
                <a:gd name="connsiteY28" fmla="*/ 1657835 h 2232346"/>
                <a:gd name="connsiteX29" fmla="*/ 292100 w 8039258"/>
                <a:gd name="connsiteY29" fmla="*/ 1708635 h 2232346"/>
                <a:gd name="connsiteX30" fmla="*/ 431800 w 8039258"/>
                <a:gd name="connsiteY30" fmla="*/ 1822935 h 2232346"/>
                <a:gd name="connsiteX31" fmla="*/ 508000 w 8039258"/>
                <a:gd name="connsiteY31" fmla="*/ 1886435 h 2232346"/>
                <a:gd name="connsiteX32" fmla="*/ 571500 w 8039258"/>
                <a:gd name="connsiteY32" fmla="*/ 1949935 h 2232346"/>
                <a:gd name="connsiteX33" fmla="*/ 622300 w 8039258"/>
                <a:gd name="connsiteY33" fmla="*/ 1975335 h 2232346"/>
                <a:gd name="connsiteX34" fmla="*/ 647700 w 8039258"/>
                <a:gd name="connsiteY34" fmla="*/ 2013435 h 2232346"/>
                <a:gd name="connsiteX35" fmla="*/ 698500 w 8039258"/>
                <a:gd name="connsiteY35" fmla="*/ 2026135 h 2232346"/>
                <a:gd name="connsiteX36" fmla="*/ 812800 w 8039258"/>
                <a:gd name="connsiteY36" fmla="*/ 2038835 h 2232346"/>
                <a:gd name="connsiteX37" fmla="*/ 939800 w 8039258"/>
                <a:gd name="connsiteY37" fmla="*/ 2076935 h 2232346"/>
                <a:gd name="connsiteX38" fmla="*/ 1066800 w 8039258"/>
                <a:gd name="connsiteY38" fmla="*/ 2127735 h 2232346"/>
                <a:gd name="connsiteX39" fmla="*/ 1130300 w 8039258"/>
                <a:gd name="connsiteY39" fmla="*/ 2140435 h 2232346"/>
                <a:gd name="connsiteX40" fmla="*/ 1181100 w 8039258"/>
                <a:gd name="connsiteY40" fmla="*/ 2153135 h 2232346"/>
                <a:gd name="connsiteX41" fmla="*/ 1422400 w 8039258"/>
                <a:gd name="connsiteY41" fmla="*/ 2165835 h 2232346"/>
                <a:gd name="connsiteX42" fmla="*/ 1612900 w 8039258"/>
                <a:gd name="connsiteY42" fmla="*/ 2191235 h 2232346"/>
                <a:gd name="connsiteX43" fmla="*/ 1727200 w 8039258"/>
                <a:gd name="connsiteY43" fmla="*/ 2216635 h 2232346"/>
                <a:gd name="connsiteX44" fmla="*/ 2552700 w 8039258"/>
                <a:gd name="connsiteY44" fmla="*/ 2178535 h 2232346"/>
                <a:gd name="connsiteX45" fmla="*/ 3149600 w 8039258"/>
                <a:gd name="connsiteY45" fmla="*/ 2165835 h 2232346"/>
                <a:gd name="connsiteX46" fmla="*/ 3467100 w 8039258"/>
                <a:gd name="connsiteY46" fmla="*/ 2178535 h 2232346"/>
                <a:gd name="connsiteX47" fmla="*/ 3568700 w 8039258"/>
                <a:gd name="connsiteY47" fmla="*/ 2203935 h 2232346"/>
                <a:gd name="connsiteX48" fmla="*/ 3797300 w 8039258"/>
                <a:gd name="connsiteY48" fmla="*/ 2191235 h 2232346"/>
                <a:gd name="connsiteX49" fmla="*/ 3898900 w 8039258"/>
                <a:gd name="connsiteY49" fmla="*/ 2165835 h 2232346"/>
                <a:gd name="connsiteX50" fmla="*/ 4089400 w 8039258"/>
                <a:gd name="connsiteY50" fmla="*/ 2153135 h 2232346"/>
                <a:gd name="connsiteX51" fmla="*/ 4140200 w 8039258"/>
                <a:gd name="connsiteY51" fmla="*/ 2140435 h 2232346"/>
                <a:gd name="connsiteX52" fmla="*/ 4737100 w 8039258"/>
                <a:gd name="connsiteY52" fmla="*/ 2153135 h 2232346"/>
                <a:gd name="connsiteX53" fmla="*/ 4800600 w 8039258"/>
                <a:gd name="connsiteY53" fmla="*/ 2165835 h 2232346"/>
                <a:gd name="connsiteX54" fmla="*/ 4838700 w 8039258"/>
                <a:gd name="connsiteY54" fmla="*/ 2178535 h 2232346"/>
                <a:gd name="connsiteX55" fmla="*/ 5029200 w 8039258"/>
                <a:gd name="connsiteY55" fmla="*/ 2165835 h 2232346"/>
                <a:gd name="connsiteX56" fmla="*/ 5511800 w 8039258"/>
                <a:gd name="connsiteY56" fmla="*/ 2153135 h 2232346"/>
                <a:gd name="connsiteX57" fmla="*/ 5740400 w 8039258"/>
                <a:gd name="connsiteY57" fmla="*/ 2140435 h 2232346"/>
                <a:gd name="connsiteX58" fmla="*/ 6362700 w 8039258"/>
                <a:gd name="connsiteY58" fmla="*/ 2102335 h 2232346"/>
                <a:gd name="connsiteX59" fmla="*/ 6832600 w 8039258"/>
                <a:gd name="connsiteY59" fmla="*/ 2115035 h 2232346"/>
                <a:gd name="connsiteX60" fmla="*/ 7213600 w 8039258"/>
                <a:gd name="connsiteY60" fmla="*/ 2127735 h 2232346"/>
                <a:gd name="connsiteX61" fmla="*/ 7315200 w 8039258"/>
                <a:gd name="connsiteY61" fmla="*/ 2191235 h 2232346"/>
                <a:gd name="connsiteX62" fmla="*/ 7543800 w 8039258"/>
                <a:gd name="connsiteY62" fmla="*/ 2216635 h 2232346"/>
                <a:gd name="connsiteX63" fmla="*/ 7823200 w 8039258"/>
                <a:gd name="connsiteY63" fmla="*/ 2216635 h 2232346"/>
                <a:gd name="connsiteX64" fmla="*/ 7861300 w 8039258"/>
                <a:gd name="connsiteY64" fmla="*/ 2203935 h 2232346"/>
                <a:gd name="connsiteX65" fmla="*/ 7899400 w 8039258"/>
                <a:gd name="connsiteY65" fmla="*/ 2178535 h 2232346"/>
                <a:gd name="connsiteX66" fmla="*/ 7937500 w 8039258"/>
                <a:gd name="connsiteY66" fmla="*/ 2165835 h 2232346"/>
                <a:gd name="connsiteX67" fmla="*/ 8013700 w 8039258"/>
                <a:gd name="connsiteY67" fmla="*/ 2102335 h 2232346"/>
                <a:gd name="connsiteX68" fmla="*/ 8026400 w 8039258"/>
                <a:gd name="connsiteY68" fmla="*/ 1988035 h 2232346"/>
                <a:gd name="connsiteX69" fmla="*/ 8039100 w 8039258"/>
                <a:gd name="connsiteY69" fmla="*/ 1949935 h 2232346"/>
                <a:gd name="connsiteX70" fmla="*/ 8026400 w 8039258"/>
                <a:gd name="connsiteY70" fmla="*/ 1581635 h 2232346"/>
                <a:gd name="connsiteX71" fmla="*/ 7950200 w 8039258"/>
                <a:gd name="connsiteY71" fmla="*/ 1518135 h 2232346"/>
                <a:gd name="connsiteX72" fmla="*/ 7886700 w 8039258"/>
                <a:gd name="connsiteY72" fmla="*/ 1441935 h 2232346"/>
                <a:gd name="connsiteX73" fmla="*/ 7747000 w 8039258"/>
                <a:gd name="connsiteY73" fmla="*/ 1378435 h 2232346"/>
                <a:gd name="connsiteX74" fmla="*/ 7696200 w 8039258"/>
                <a:gd name="connsiteY74" fmla="*/ 1353035 h 2232346"/>
                <a:gd name="connsiteX75" fmla="*/ 7607300 w 8039258"/>
                <a:gd name="connsiteY75" fmla="*/ 1314935 h 2232346"/>
                <a:gd name="connsiteX76" fmla="*/ 7556500 w 8039258"/>
                <a:gd name="connsiteY76" fmla="*/ 1289535 h 2232346"/>
                <a:gd name="connsiteX77" fmla="*/ 7480300 w 8039258"/>
                <a:gd name="connsiteY77" fmla="*/ 1238735 h 2232346"/>
                <a:gd name="connsiteX78" fmla="*/ 7442200 w 8039258"/>
                <a:gd name="connsiteY78" fmla="*/ 1226035 h 2232346"/>
                <a:gd name="connsiteX79" fmla="*/ 7404100 w 8039258"/>
                <a:gd name="connsiteY79" fmla="*/ 1200635 h 2232346"/>
                <a:gd name="connsiteX80" fmla="*/ 7340600 w 8039258"/>
                <a:gd name="connsiteY80" fmla="*/ 1187935 h 2232346"/>
                <a:gd name="connsiteX81" fmla="*/ 7289800 w 8039258"/>
                <a:gd name="connsiteY81" fmla="*/ 1149835 h 2232346"/>
                <a:gd name="connsiteX82" fmla="*/ 7073900 w 8039258"/>
                <a:gd name="connsiteY82" fmla="*/ 1022835 h 2232346"/>
                <a:gd name="connsiteX83" fmla="*/ 6972300 w 8039258"/>
                <a:gd name="connsiteY83" fmla="*/ 984735 h 2232346"/>
                <a:gd name="connsiteX84" fmla="*/ 6807200 w 8039258"/>
                <a:gd name="connsiteY84" fmla="*/ 921235 h 2232346"/>
                <a:gd name="connsiteX85" fmla="*/ 6680200 w 8039258"/>
                <a:gd name="connsiteY85" fmla="*/ 895835 h 2232346"/>
                <a:gd name="connsiteX86" fmla="*/ 6565900 w 8039258"/>
                <a:gd name="connsiteY86" fmla="*/ 845035 h 2232346"/>
                <a:gd name="connsiteX87" fmla="*/ 6515100 w 8039258"/>
                <a:gd name="connsiteY87" fmla="*/ 806935 h 2232346"/>
                <a:gd name="connsiteX88" fmla="*/ 6388100 w 8039258"/>
                <a:gd name="connsiteY88" fmla="*/ 743435 h 2232346"/>
                <a:gd name="connsiteX89" fmla="*/ 6337300 w 8039258"/>
                <a:gd name="connsiteY89" fmla="*/ 705335 h 2232346"/>
                <a:gd name="connsiteX90" fmla="*/ 6235700 w 8039258"/>
                <a:gd name="connsiteY90" fmla="*/ 679935 h 2232346"/>
                <a:gd name="connsiteX91" fmla="*/ 6108700 w 8039258"/>
                <a:gd name="connsiteY91" fmla="*/ 654535 h 2232346"/>
                <a:gd name="connsiteX92" fmla="*/ 5892800 w 8039258"/>
                <a:gd name="connsiteY92" fmla="*/ 629135 h 2232346"/>
                <a:gd name="connsiteX93" fmla="*/ 5664200 w 8039258"/>
                <a:gd name="connsiteY93" fmla="*/ 578335 h 2232346"/>
                <a:gd name="connsiteX94" fmla="*/ 5524500 w 8039258"/>
                <a:gd name="connsiteY94" fmla="*/ 514835 h 2232346"/>
                <a:gd name="connsiteX95" fmla="*/ 5473700 w 8039258"/>
                <a:gd name="connsiteY95" fmla="*/ 502135 h 2232346"/>
                <a:gd name="connsiteX96" fmla="*/ 5435600 w 8039258"/>
                <a:gd name="connsiteY96" fmla="*/ 476735 h 2232346"/>
                <a:gd name="connsiteX97" fmla="*/ 5295900 w 8039258"/>
                <a:gd name="connsiteY97" fmla="*/ 451335 h 2232346"/>
                <a:gd name="connsiteX98" fmla="*/ 5181600 w 8039258"/>
                <a:gd name="connsiteY98" fmla="*/ 400535 h 2232346"/>
                <a:gd name="connsiteX99" fmla="*/ 4953000 w 8039258"/>
                <a:gd name="connsiteY99" fmla="*/ 375135 h 2232346"/>
                <a:gd name="connsiteX100" fmla="*/ 4673600 w 8039258"/>
                <a:gd name="connsiteY100" fmla="*/ 337035 h 2232346"/>
                <a:gd name="connsiteX101" fmla="*/ 4533900 w 8039258"/>
                <a:gd name="connsiteY101" fmla="*/ 298935 h 2232346"/>
                <a:gd name="connsiteX102" fmla="*/ 4406900 w 8039258"/>
                <a:gd name="connsiteY102" fmla="*/ 248135 h 2232346"/>
                <a:gd name="connsiteX103" fmla="*/ 4318000 w 8039258"/>
                <a:gd name="connsiteY103" fmla="*/ 235435 h 2232346"/>
                <a:gd name="connsiteX104" fmla="*/ 4267200 w 8039258"/>
                <a:gd name="connsiteY104" fmla="*/ 222735 h 2232346"/>
                <a:gd name="connsiteX105" fmla="*/ 4178300 w 8039258"/>
                <a:gd name="connsiteY105" fmla="*/ 210035 h 2232346"/>
                <a:gd name="connsiteX106" fmla="*/ 4076700 w 8039258"/>
                <a:gd name="connsiteY106" fmla="*/ 184635 h 2232346"/>
                <a:gd name="connsiteX107" fmla="*/ 3949700 w 8039258"/>
                <a:gd name="connsiteY107" fmla="*/ 159235 h 2232346"/>
                <a:gd name="connsiteX108" fmla="*/ 3429000 w 8039258"/>
                <a:gd name="connsiteY108" fmla="*/ 133835 h 223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039258" h="2232346">
                  <a:moveTo>
                    <a:pt x="3429000" y="133835"/>
                  </a:moveTo>
                  <a:cubicBezTo>
                    <a:pt x="3291417" y="123252"/>
                    <a:pt x="3344117" y="127152"/>
                    <a:pt x="3124200" y="95735"/>
                  </a:cubicBezTo>
                  <a:cubicBezTo>
                    <a:pt x="3094567" y="91502"/>
                    <a:pt x="3065146" y="85331"/>
                    <a:pt x="3035300" y="83035"/>
                  </a:cubicBezTo>
                  <a:lnTo>
                    <a:pt x="2870200" y="70335"/>
                  </a:lnTo>
                  <a:cubicBezTo>
                    <a:pt x="2836333" y="61868"/>
                    <a:pt x="2801718" y="55974"/>
                    <a:pt x="2768600" y="44935"/>
                  </a:cubicBezTo>
                  <a:cubicBezTo>
                    <a:pt x="2755900" y="40702"/>
                    <a:pt x="2743865" y="32999"/>
                    <a:pt x="2730500" y="32235"/>
                  </a:cubicBezTo>
                  <a:cubicBezTo>
                    <a:pt x="2595188" y="24503"/>
                    <a:pt x="2459567" y="23768"/>
                    <a:pt x="2324100" y="19535"/>
                  </a:cubicBezTo>
                  <a:cubicBezTo>
                    <a:pt x="2230967" y="23768"/>
                    <a:pt x="2137675" y="25348"/>
                    <a:pt x="2044700" y="32235"/>
                  </a:cubicBezTo>
                  <a:cubicBezTo>
                    <a:pt x="2023173" y="33830"/>
                    <a:pt x="2002786" y="44935"/>
                    <a:pt x="1981200" y="44935"/>
                  </a:cubicBezTo>
                  <a:cubicBezTo>
                    <a:pt x="1773723" y="44935"/>
                    <a:pt x="1566333" y="36468"/>
                    <a:pt x="1358900" y="32235"/>
                  </a:cubicBezTo>
                  <a:cubicBezTo>
                    <a:pt x="1178436" y="-27920"/>
                    <a:pt x="1308317" y="10542"/>
                    <a:pt x="863600" y="32235"/>
                  </a:cubicBezTo>
                  <a:cubicBezTo>
                    <a:pt x="842040" y="33287"/>
                    <a:pt x="821641" y="43545"/>
                    <a:pt x="800100" y="44935"/>
                  </a:cubicBezTo>
                  <a:cubicBezTo>
                    <a:pt x="690180" y="52027"/>
                    <a:pt x="579967" y="53402"/>
                    <a:pt x="469900" y="57635"/>
                  </a:cubicBezTo>
                  <a:cubicBezTo>
                    <a:pt x="419100" y="61868"/>
                    <a:pt x="368029" y="63598"/>
                    <a:pt x="317500" y="70335"/>
                  </a:cubicBezTo>
                  <a:cubicBezTo>
                    <a:pt x="273970" y="76139"/>
                    <a:pt x="280219" y="88975"/>
                    <a:pt x="241300" y="108435"/>
                  </a:cubicBezTo>
                  <a:cubicBezTo>
                    <a:pt x="229326" y="114422"/>
                    <a:pt x="215505" y="115862"/>
                    <a:pt x="203200" y="121135"/>
                  </a:cubicBezTo>
                  <a:cubicBezTo>
                    <a:pt x="93346" y="168215"/>
                    <a:pt x="203651" y="129451"/>
                    <a:pt x="114300" y="159235"/>
                  </a:cubicBezTo>
                  <a:cubicBezTo>
                    <a:pt x="97367" y="193102"/>
                    <a:pt x="84503" y="229330"/>
                    <a:pt x="63500" y="260835"/>
                  </a:cubicBezTo>
                  <a:cubicBezTo>
                    <a:pt x="55033" y="273535"/>
                    <a:pt x="44926" y="285283"/>
                    <a:pt x="38100" y="298935"/>
                  </a:cubicBezTo>
                  <a:cubicBezTo>
                    <a:pt x="23585" y="327965"/>
                    <a:pt x="19946" y="371552"/>
                    <a:pt x="12700" y="400535"/>
                  </a:cubicBezTo>
                  <a:cubicBezTo>
                    <a:pt x="9453" y="413522"/>
                    <a:pt x="4233" y="425935"/>
                    <a:pt x="0" y="438635"/>
                  </a:cubicBezTo>
                  <a:cubicBezTo>
                    <a:pt x="4233" y="607968"/>
                    <a:pt x="4830" y="777432"/>
                    <a:pt x="12700" y="946635"/>
                  </a:cubicBezTo>
                  <a:cubicBezTo>
                    <a:pt x="13322" y="960008"/>
                    <a:pt x="22153" y="971748"/>
                    <a:pt x="25400" y="984735"/>
                  </a:cubicBezTo>
                  <a:cubicBezTo>
                    <a:pt x="30635" y="1005676"/>
                    <a:pt x="33246" y="1027202"/>
                    <a:pt x="38100" y="1048235"/>
                  </a:cubicBezTo>
                  <a:cubicBezTo>
                    <a:pt x="45950" y="1082250"/>
                    <a:pt x="63500" y="1149835"/>
                    <a:pt x="63500" y="1149835"/>
                  </a:cubicBezTo>
                  <a:cubicBezTo>
                    <a:pt x="67733" y="1196402"/>
                    <a:pt x="70152" y="1243169"/>
                    <a:pt x="76200" y="1289535"/>
                  </a:cubicBezTo>
                  <a:cubicBezTo>
                    <a:pt x="81323" y="1328814"/>
                    <a:pt x="101486" y="1447772"/>
                    <a:pt x="114300" y="1505435"/>
                  </a:cubicBezTo>
                  <a:cubicBezTo>
                    <a:pt x="124388" y="1550830"/>
                    <a:pt x="127008" y="1566408"/>
                    <a:pt x="152400" y="1607035"/>
                  </a:cubicBezTo>
                  <a:cubicBezTo>
                    <a:pt x="163618" y="1624984"/>
                    <a:pt x="173382" y="1645385"/>
                    <a:pt x="190500" y="1657835"/>
                  </a:cubicBezTo>
                  <a:cubicBezTo>
                    <a:pt x="221122" y="1680106"/>
                    <a:pt x="260850" y="1687254"/>
                    <a:pt x="292100" y="1708635"/>
                  </a:cubicBezTo>
                  <a:cubicBezTo>
                    <a:pt x="341756" y="1742610"/>
                    <a:pt x="385355" y="1784686"/>
                    <a:pt x="431800" y="1822935"/>
                  </a:cubicBezTo>
                  <a:cubicBezTo>
                    <a:pt x="457323" y="1843954"/>
                    <a:pt x="484621" y="1863056"/>
                    <a:pt x="508000" y="1886435"/>
                  </a:cubicBezTo>
                  <a:cubicBezTo>
                    <a:pt x="529167" y="1907602"/>
                    <a:pt x="547871" y="1931557"/>
                    <a:pt x="571500" y="1949935"/>
                  </a:cubicBezTo>
                  <a:cubicBezTo>
                    <a:pt x="586444" y="1961558"/>
                    <a:pt x="605367" y="1966868"/>
                    <a:pt x="622300" y="1975335"/>
                  </a:cubicBezTo>
                  <a:cubicBezTo>
                    <a:pt x="630767" y="1988035"/>
                    <a:pt x="635000" y="2004968"/>
                    <a:pt x="647700" y="2013435"/>
                  </a:cubicBezTo>
                  <a:cubicBezTo>
                    <a:pt x="662223" y="2023117"/>
                    <a:pt x="681248" y="2023481"/>
                    <a:pt x="698500" y="2026135"/>
                  </a:cubicBezTo>
                  <a:cubicBezTo>
                    <a:pt x="736389" y="2031964"/>
                    <a:pt x="774700" y="2034602"/>
                    <a:pt x="812800" y="2038835"/>
                  </a:cubicBezTo>
                  <a:cubicBezTo>
                    <a:pt x="869417" y="2052989"/>
                    <a:pt x="877961" y="2053745"/>
                    <a:pt x="939800" y="2076935"/>
                  </a:cubicBezTo>
                  <a:cubicBezTo>
                    <a:pt x="982491" y="2092944"/>
                    <a:pt x="1022091" y="2118793"/>
                    <a:pt x="1066800" y="2127735"/>
                  </a:cubicBezTo>
                  <a:cubicBezTo>
                    <a:pt x="1087967" y="2131968"/>
                    <a:pt x="1109228" y="2135752"/>
                    <a:pt x="1130300" y="2140435"/>
                  </a:cubicBezTo>
                  <a:cubicBezTo>
                    <a:pt x="1147339" y="2144221"/>
                    <a:pt x="1163711" y="2151623"/>
                    <a:pt x="1181100" y="2153135"/>
                  </a:cubicBezTo>
                  <a:cubicBezTo>
                    <a:pt x="1261342" y="2160113"/>
                    <a:pt x="1341967" y="2161602"/>
                    <a:pt x="1422400" y="2165835"/>
                  </a:cubicBezTo>
                  <a:cubicBezTo>
                    <a:pt x="1473769" y="2172256"/>
                    <a:pt x="1560320" y="2182472"/>
                    <a:pt x="1612900" y="2191235"/>
                  </a:cubicBezTo>
                  <a:cubicBezTo>
                    <a:pt x="1661269" y="2199297"/>
                    <a:pt x="1681533" y="2205218"/>
                    <a:pt x="1727200" y="2216635"/>
                  </a:cubicBezTo>
                  <a:cubicBezTo>
                    <a:pt x="2061429" y="2174856"/>
                    <a:pt x="1843895" y="2198981"/>
                    <a:pt x="2552700" y="2178535"/>
                  </a:cubicBezTo>
                  <a:lnTo>
                    <a:pt x="3149600" y="2165835"/>
                  </a:lnTo>
                  <a:cubicBezTo>
                    <a:pt x="3255433" y="2170068"/>
                    <a:pt x="3361617" y="2168946"/>
                    <a:pt x="3467100" y="2178535"/>
                  </a:cubicBezTo>
                  <a:cubicBezTo>
                    <a:pt x="3501866" y="2181696"/>
                    <a:pt x="3568700" y="2203935"/>
                    <a:pt x="3568700" y="2203935"/>
                  </a:cubicBezTo>
                  <a:cubicBezTo>
                    <a:pt x="3644900" y="2199702"/>
                    <a:pt x="3721486" y="2199983"/>
                    <a:pt x="3797300" y="2191235"/>
                  </a:cubicBezTo>
                  <a:cubicBezTo>
                    <a:pt x="3831979" y="2187234"/>
                    <a:pt x="3864068" y="2168157"/>
                    <a:pt x="3898900" y="2165835"/>
                  </a:cubicBezTo>
                  <a:lnTo>
                    <a:pt x="4089400" y="2153135"/>
                  </a:lnTo>
                  <a:cubicBezTo>
                    <a:pt x="4106333" y="2148902"/>
                    <a:pt x="4122806" y="2141885"/>
                    <a:pt x="4140200" y="2140435"/>
                  </a:cubicBezTo>
                  <a:cubicBezTo>
                    <a:pt x="4430641" y="2116232"/>
                    <a:pt x="4415155" y="2129287"/>
                    <a:pt x="4737100" y="2153135"/>
                  </a:cubicBezTo>
                  <a:cubicBezTo>
                    <a:pt x="4758267" y="2157368"/>
                    <a:pt x="4779659" y="2160600"/>
                    <a:pt x="4800600" y="2165835"/>
                  </a:cubicBezTo>
                  <a:cubicBezTo>
                    <a:pt x="4813587" y="2169082"/>
                    <a:pt x="4825313" y="2178535"/>
                    <a:pt x="4838700" y="2178535"/>
                  </a:cubicBezTo>
                  <a:cubicBezTo>
                    <a:pt x="4902341" y="2178535"/>
                    <a:pt x="4965604" y="2168235"/>
                    <a:pt x="5029200" y="2165835"/>
                  </a:cubicBezTo>
                  <a:cubicBezTo>
                    <a:pt x="5190008" y="2159767"/>
                    <a:pt x="5350933" y="2157368"/>
                    <a:pt x="5511800" y="2153135"/>
                  </a:cubicBezTo>
                  <a:lnTo>
                    <a:pt x="5740400" y="2140435"/>
                  </a:lnTo>
                  <a:lnTo>
                    <a:pt x="6362700" y="2102335"/>
                  </a:lnTo>
                  <a:lnTo>
                    <a:pt x="6832600" y="2115035"/>
                  </a:lnTo>
                  <a:lnTo>
                    <a:pt x="7213600" y="2127735"/>
                  </a:lnTo>
                  <a:cubicBezTo>
                    <a:pt x="7253048" y="2133964"/>
                    <a:pt x="7276455" y="2181549"/>
                    <a:pt x="7315200" y="2191235"/>
                  </a:cubicBezTo>
                  <a:cubicBezTo>
                    <a:pt x="7423644" y="2218346"/>
                    <a:pt x="7348590" y="2202691"/>
                    <a:pt x="7543800" y="2216635"/>
                  </a:cubicBezTo>
                  <a:cubicBezTo>
                    <a:pt x="7673284" y="2238216"/>
                    <a:pt x="7630296" y="2236941"/>
                    <a:pt x="7823200" y="2216635"/>
                  </a:cubicBezTo>
                  <a:cubicBezTo>
                    <a:pt x="7836513" y="2215234"/>
                    <a:pt x="7849326" y="2209922"/>
                    <a:pt x="7861300" y="2203935"/>
                  </a:cubicBezTo>
                  <a:cubicBezTo>
                    <a:pt x="7874952" y="2197109"/>
                    <a:pt x="7885748" y="2185361"/>
                    <a:pt x="7899400" y="2178535"/>
                  </a:cubicBezTo>
                  <a:cubicBezTo>
                    <a:pt x="7911374" y="2172548"/>
                    <a:pt x="7925526" y="2171822"/>
                    <a:pt x="7937500" y="2165835"/>
                  </a:cubicBezTo>
                  <a:cubicBezTo>
                    <a:pt x="7972863" y="2148154"/>
                    <a:pt x="7985613" y="2130422"/>
                    <a:pt x="8013700" y="2102335"/>
                  </a:cubicBezTo>
                  <a:cubicBezTo>
                    <a:pt x="8017933" y="2064235"/>
                    <a:pt x="8020098" y="2025848"/>
                    <a:pt x="8026400" y="1988035"/>
                  </a:cubicBezTo>
                  <a:cubicBezTo>
                    <a:pt x="8028601" y="1974830"/>
                    <a:pt x="8039100" y="1963322"/>
                    <a:pt x="8039100" y="1949935"/>
                  </a:cubicBezTo>
                  <a:cubicBezTo>
                    <a:pt x="8039100" y="1827095"/>
                    <a:pt x="8041636" y="1703526"/>
                    <a:pt x="8026400" y="1581635"/>
                  </a:cubicBezTo>
                  <a:cubicBezTo>
                    <a:pt x="8023428" y="1557857"/>
                    <a:pt x="7964219" y="1532154"/>
                    <a:pt x="7950200" y="1518135"/>
                  </a:cubicBezTo>
                  <a:cubicBezTo>
                    <a:pt x="7926821" y="1494756"/>
                    <a:pt x="7912907" y="1462094"/>
                    <a:pt x="7886700" y="1441935"/>
                  </a:cubicBezTo>
                  <a:cubicBezTo>
                    <a:pt x="7804355" y="1378592"/>
                    <a:pt x="7809980" y="1405427"/>
                    <a:pt x="7747000" y="1378435"/>
                  </a:cubicBezTo>
                  <a:cubicBezTo>
                    <a:pt x="7729599" y="1370977"/>
                    <a:pt x="7713435" y="1360869"/>
                    <a:pt x="7696200" y="1353035"/>
                  </a:cubicBezTo>
                  <a:cubicBezTo>
                    <a:pt x="7666850" y="1339694"/>
                    <a:pt x="7636650" y="1328276"/>
                    <a:pt x="7607300" y="1314935"/>
                  </a:cubicBezTo>
                  <a:cubicBezTo>
                    <a:pt x="7590065" y="1307101"/>
                    <a:pt x="7572734" y="1299275"/>
                    <a:pt x="7556500" y="1289535"/>
                  </a:cubicBezTo>
                  <a:cubicBezTo>
                    <a:pt x="7530323" y="1273829"/>
                    <a:pt x="7509260" y="1248388"/>
                    <a:pt x="7480300" y="1238735"/>
                  </a:cubicBezTo>
                  <a:cubicBezTo>
                    <a:pt x="7467600" y="1234502"/>
                    <a:pt x="7454174" y="1232022"/>
                    <a:pt x="7442200" y="1226035"/>
                  </a:cubicBezTo>
                  <a:cubicBezTo>
                    <a:pt x="7428548" y="1219209"/>
                    <a:pt x="7418392" y="1205994"/>
                    <a:pt x="7404100" y="1200635"/>
                  </a:cubicBezTo>
                  <a:cubicBezTo>
                    <a:pt x="7383889" y="1193056"/>
                    <a:pt x="7361767" y="1192168"/>
                    <a:pt x="7340600" y="1187935"/>
                  </a:cubicBezTo>
                  <a:cubicBezTo>
                    <a:pt x="7323667" y="1175235"/>
                    <a:pt x="7307140" y="1161973"/>
                    <a:pt x="7289800" y="1149835"/>
                  </a:cubicBezTo>
                  <a:cubicBezTo>
                    <a:pt x="7217576" y="1099278"/>
                    <a:pt x="7156802" y="1062104"/>
                    <a:pt x="7073900" y="1022835"/>
                  </a:cubicBezTo>
                  <a:cubicBezTo>
                    <a:pt x="7041212" y="1007351"/>
                    <a:pt x="7005883" y="998168"/>
                    <a:pt x="6972300" y="984735"/>
                  </a:cubicBezTo>
                  <a:cubicBezTo>
                    <a:pt x="6908607" y="959258"/>
                    <a:pt x="6872615" y="937589"/>
                    <a:pt x="6807200" y="921235"/>
                  </a:cubicBezTo>
                  <a:cubicBezTo>
                    <a:pt x="6732165" y="902476"/>
                    <a:pt x="6743521" y="916942"/>
                    <a:pt x="6680200" y="895835"/>
                  </a:cubicBezTo>
                  <a:cubicBezTo>
                    <a:pt x="6654393" y="887233"/>
                    <a:pt x="6591190" y="860841"/>
                    <a:pt x="6565900" y="845035"/>
                  </a:cubicBezTo>
                  <a:cubicBezTo>
                    <a:pt x="6547951" y="833817"/>
                    <a:pt x="6533478" y="817437"/>
                    <a:pt x="6515100" y="806935"/>
                  </a:cubicBezTo>
                  <a:cubicBezTo>
                    <a:pt x="6474006" y="783453"/>
                    <a:pt x="6425964" y="771833"/>
                    <a:pt x="6388100" y="743435"/>
                  </a:cubicBezTo>
                  <a:cubicBezTo>
                    <a:pt x="6371167" y="730735"/>
                    <a:pt x="6356838" y="713476"/>
                    <a:pt x="6337300" y="705335"/>
                  </a:cubicBezTo>
                  <a:cubicBezTo>
                    <a:pt x="6305076" y="691908"/>
                    <a:pt x="6269778" y="687508"/>
                    <a:pt x="6235700" y="679935"/>
                  </a:cubicBezTo>
                  <a:cubicBezTo>
                    <a:pt x="6193556" y="670570"/>
                    <a:pt x="6151343" y="661268"/>
                    <a:pt x="6108700" y="654535"/>
                  </a:cubicBezTo>
                  <a:cubicBezTo>
                    <a:pt x="5914951" y="623943"/>
                    <a:pt x="6072973" y="659164"/>
                    <a:pt x="5892800" y="629135"/>
                  </a:cubicBezTo>
                  <a:cubicBezTo>
                    <a:pt x="5852537" y="622425"/>
                    <a:pt x="5709867" y="593557"/>
                    <a:pt x="5664200" y="578335"/>
                  </a:cubicBezTo>
                  <a:cubicBezTo>
                    <a:pt x="5394025" y="488277"/>
                    <a:pt x="5700366" y="580785"/>
                    <a:pt x="5524500" y="514835"/>
                  </a:cubicBezTo>
                  <a:cubicBezTo>
                    <a:pt x="5508157" y="508706"/>
                    <a:pt x="5490633" y="506368"/>
                    <a:pt x="5473700" y="502135"/>
                  </a:cubicBezTo>
                  <a:cubicBezTo>
                    <a:pt x="5461000" y="493668"/>
                    <a:pt x="5449629" y="482748"/>
                    <a:pt x="5435600" y="476735"/>
                  </a:cubicBezTo>
                  <a:cubicBezTo>
                    <a:pt x="5405660" y="463904"/>
                    <a:pt x="5316501" y="454278"/>
                    <a:pt x="5295900" y="451335"/>
                  </a:cubicBezTo>
                  <a:cubicBezTo>
                    <a:pt x="5257800" y="434402"/>
                    <a:pt x="5221599" y="412300"/>
                    <a:pt x="5181600" y="400535"/>
                  </a:cubicBezTo>
                  <a:cubicBezTo>
                    <a:pt x="5162512" y="394921"/>
                    <a:pt x="4958484" y="375820"/>
                    <a:pt x="4953000" y="375135"/>
                  </a:cubicBezTo>
                  <a:cubicBezTo>
                    <a:pt x="4859731" y="363476"/>
                    <a:pt x="4765770" y="355469"/>
                    <a:pt x="4673600" y="337035"/>
                  </a:cubicBezTo>
                  <a:cubicBezTo>
                    <a:pt x="4609827" y="324280"/>
                    <a:pt x="4598352" y="324716"/>
                    <a:pt x="4533900" y="298935"/>
                  </a:cubicBezTo>
                  <a:cubicBezTo>
                    <a:pt x="4479404" y="277137"/>
                    <a:pt x="4472421" y="257495"/>
                    <a:pt x="4406900" y="248135"/>
                  </a:cubicBezTo>
                  <a:cubicBezTo>
                    <a:pt x="4377267" y="243902"/>
                    <a:pt x="4347451" y="240790"/>
                    <a:pt x="4318000" y="235435"/>
                  </a:cubicBezTo>
                  <a:cubicBezTo>
                    <a:pt x="4300827" y="232313"/>
                    <a:pt x="4284373" y="225857"/>
                    <a:pt x="4267200" y="222735"/>
                  </a:cubicBezTo>
                  <a:cubicBezTo>
                    <a:pt x="4237749" y="217380"/>
                    <a:pt x="4207653" y="215906"/>
                    <a:pt x="4178300" y="210035"/>
                  </a:cubicBezTo>
                  <a:cubicBezTo>
                    <a:pt x="4144069" y="203189"/>
                    <a:pt x="4111134" y="190374"/>
                    <a:pt x="4076700" y="184635"/>
                  </a:cubicBezTo>
                  <a:cubicBezTo>
                    <a:pt x="3983283" y="169066"/>
                    <a:pt x="4025482" y="178180"/>
                    <a:pt x="3949700" y="159235"/>
                  </a:cubicBezTo>
                  <a:cubicBezTo>
                    <a:pt x="3774228" y="42254"/>
                    <a:pt x="3566583" y="144418"/>
                    <a:pt x="3429000" y="133835"/>
                  </a:cubicBezTo>
                  <a:close/>
                </a:path>
              </a:pathLst>
            </a:cu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549294" y="3726190"/>
              <a:ext cx="2251964" cy="523220"/>
            </a:xfrm>
            <a:prstGeom prst="rect">
              <a:avLst/>
            </a:prstGeom>
            <a:noFill/>
          </p:spPr>
          <p:txBody>
            <a:bodyPr wrap="none" rtlCol="0">
              <a:spAutoFit/>
            </a:bodyPr>
            <a:lstStyle/>
            <a:p>
              <a:r>
                <a:rPr lang="en-US" sz="2800" dirty="0"/>
                <a:t>N</a:t>
              </a:r>
              <a:r>
                <a:rPr lang="en-US" sz="2800" baseline="30000" dirty="0"/>
                <a:t>3</a:t>
              </a:r>
              <a:r>
                <a:rPr lang="en-US" sz="2800" dirty="0"/>
                <a:t> operations</a:t>
              </a:r>
            </a:p>
          </p:txBody>
        </p:sp>
        <p:cxnSp>
          <p:nvCxnSpPr>
            <p:cNvPr id="14" name="Straight Arrow Connector 13"/>
            <p:cNvCxnSpPr>
              <a:endCxn id="12" idx="98"/>
            </p:cNvCxnSpPr>
            <p:nvPr/>
          </p:nvCxnSpPr>
          <p:spPr>
            <a:xfrm flipH="1">
              <a:off x="5537200" y="4000500"/>
              <a:ext cx="1012094" cy="863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7177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p:txBody>
          <a:bodyPr>
            <a:normAutofit/>
          </a:bodyPr>
          <a:lstStyle/>
          <a:p>
            <a:r>
              <a:rPr lang="en-US" dirty="0"/>
              <a:t>It would be useful to have a way to compare algorithms and data structures (e.g., </a:t>
            </a:r>
            <a:r>
              <a:rPr lang="en-US" dirty="0" smtClean="0"/>
              <a:t>linked </a:t>
            </a:r>
            <a:r>
              <a:rPr lang="en-US" dirty="0"/>
              <a:t>list vs. heap implementations of priority queues)</a:t>
            </a:r>
          </a:p>
          <a:p>
            <a:r>
              <a:rPr lang="en-US" dirty="0"/>
              <a:t>Different computers have different performance characteristics</a:t>
            </a:r>
          </a:p>
          <a:p>
            <a:r>
              <a:rPr lang="en-US" dirty="0"/>
              <a:t>Can we compare the performance of algorithms in a way that is largely independent of the particular computer it is running on?</a:t>
            </a:r>
          </a:p>
        </p:txBody>
      </p:sp>
    </p:spTree>
    <p:extLst>
      <p:ext uri="{BB962C8B-B14F-4D97-AF65-F5344CB8AC3E}">
        <p14:creationId xmlns:p14="http://schemas.microsoft.com/office/powerpoint/2010/main" val="264044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740981" y="1384300"/>
            <a:ext cx="10972800" cy="5016500"/>
          </a:xfrm>
        </p:spPr>
        <p:txBody>
          <a:bodyPr>
            <a:normAutofit/>
          </a:bodyPr>
          <a:lstStyle/>
          <a:p>
            <a:r>
              <a:rPr lang="en-US" dirty="0"/>
              <a:t>Time is proportional to N</a:t>
            </a:r>
            <a:r>
              <a:rPr lang="en-US" baseline="30000" dirty="0"/>
              <a:t>2</a:t>
            </a:r>
            <a:r>
              <a:rPr lang="en-US" dirty="0"/>
              <a:t> + N</a:t>
            </a:r>
            <a:r>
              <a:rPr lang="en-US" baseline="30000" dirty="0"/>
              <a:t>3</a:t>
            </a:r>
          </a:p>
          <a:p>
            <a:r>
              <a:rPr lang="en-US" dirty="0"/>
              <a:t>N</a:t>
            </a:r>
            <a:r>
              <a:rPr lang="en-US" baseline="30000" dirty="0"/>
              <a:t>3</a:t>
            </a:r>
            <a:r>
              <a:rPr lang="en-US" dirty="0"/>
              <a:t> term dominates as N grows to very large values</a:t>
            </a:r>
          </a:p>
          <a:p>
            <a:r>
              <a:rPr lang="en-US" dirty="0"/>
              <a:t>In general, the highest order term determines the performance, so we can ignore lower order terms</a:t>
            </a:r>
          </a:p>
          <a:p>
            <a:r>
              <a:rPr lang="en-US" dirty="0"/>
              <a:t>Run time is O(N</a:t>
            </a:r>
            <a:r>
              <a:rPr lang="en-US" baseline="30000" dirty="0"/>
              <a:t>3</a:t>
            </a:r>
            <a:r>
              <a:rPr lang="en-US" dirty="0"/>
              <a:t>)</a:t>
            </a:r>
          </a:p>
        </p:txBody>
      </p:sp>
    </p:spTree>
    <p:extLst>
      <p:ext uri="{BB962C8B-B14F-4D97-AF65-F5344CB8AC3E}">
        <p14:creationId xmlns:p14="http://schemas.microsoft.com/office/powerpoint/2010/main" val="650238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Useful Big-O Estimates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599" y="1237785"/>
                <a:ext cx="10972800" cy="5519854"/>
              </a:xfrm>
            </p:spPr>
            <p:txBody>
              <a:bodyPr>
                <a:normAutofit fontScale="85000" lnSpcReduction="20000"/>
              </a:bodyPr>
              <a:lstStyle/>
              <a:p>
                <a:r>
                  <a:rPr lang="en-US" dirty="0" smtClean="0"/>
                  <a:t>If </a:t>
                </a:r>
                <a14:m>
                  <m:oMath xmlns:m="http://schemas.openxmlformats.org/officeDocument/2006/math">
                    <m:r>
                      <a:rPr lang="en-US" i="1">
                        <a:latin typeface="Cambria Math"/>
                      </a:rPr>
                      <m:t>𝑓</m:t>
                    </m:r>
                    <m:r>
                      <a:rPr lang="en-US" i="1">
                        <a:latin typeface="Cambria Math"/>
                      </a:rPr>
                      <m:t>(</m:t>
                    </m:r>
                    <m:r>
                      <a:rPr lang="en-US" i="1">
                        <a:latin typeface="Cambria Math"/>
                      </a:rPr>
                      <m:t>𝑛</m:t>
                    </m:r>
                    <m:r>
                      <a:rPr lang="en-US" i="1">
                        <a:latin typeface="Cambria Math"/>
                      </a:rPr>
                      <m:t>)</m:t>
                    </m:r>
                  </m:oMath>
                </a14:m>
                <a:r>
                  <a:rPr lang="en-US" dirty="0"/>
                  <a:t> is a polynomial of degree </a:t>
                </a:r>
                <a14:m>
                  <m:oMath xmlns:m="http://schemas.openxmlformats.org/officeDocument/2006/math">
                    <m:r>
                      <a:rPr lang="en-US" i="1" dirty="0">
                        <a:latin typeface="Cambria Math"/>
                      </a:rPr>
                      <m:t>𝑑</m:t>
                    </m:r>
                  </m:oMath>
                </a14:m>
                <a:r>
                  <a:rPr lang="en-US" dirty="0"/>
                  <a:t>, then </a:t>
                </a:r>
                <a14:m>
                  <m:oMath xmlns:m="http://schemas.openxmlformats.org/officeDocument/2006/math">
                    <m:r>
                      <a:rPr lang="en-US" i="1" dirty="0">
                        <a:latin typeface="Cambria Math"/>
                      </a:rPr>
                      <m:t>𝑓</m:t>
                    </m:r>
                    <m:r>
                      <a:rPr lang="en-US" i="1" dirty="0">
                        <a:latin typeface="Cambria Math"/>
                      </a:rPr>
                      <m:t>(</m:t>
                    </m:r>
                    <m:r>
                      <a:rPr lang="en-US" i="1" dirty="0">
                        <a:latin typeface="Cambria Math"/>
                      </a:rPr>
                      <m:t>𝑛</m:t>
                    </m:r>
                    <m:r>
                      <a:rPr lang="en-US" i="1" dirty="0">
                        <a:latin typeface="Cambria Math"/>
                      </a:rPr>
                      <m:t>) </m:t>
                    </m:r>
                  </m:oMath>
                </a14:m>
                <a:r>
                  <a:rPr lang="en-US" dirty="0"/>
                  <a:t>is </a:t>
                </a:r>
                <a14:m>
                  <m:oMath xmlns:m="http://schemas.openxmlformats.org/officeDocument/2006/math">
                    <m:r>
                      <a:rPr lang="en-US" i="1" dirty="0">
                        <a:latin typeface="Cambria Math"/>
                      </a:rPr>
                      <m:t>𝑂</m:t>
                    </m:r>
                    <m:r>
                      <a:rPr lang="en-US" i="1" dirty="0">
                        <a:latin typeface="Cambria Math"/>
                      </a:rPr>
                      <m:t>(</m:t>
                    </m:r>
                    <m:r>
                      <a:rPr lang="en-US" i="1" dirty="0" err="1">
                        <a:latin typeface="Cambria Math"/>
                      </a:rPr>
                      <m:t>𝑛</m:t>
                    </m:r>
                    <m:r>
                      <a:rPr lang="en-US" i="1" baseline="30000" dirty="0" err="1">
                        <a:latin typeface="Cambria Math"/>
                      </a:rPr>
                      <m:t>𝑑</m:t>
                    </m:r>
                    <m:r>
                      <a:rPr lang="en-US" i="1" dirty="0">
                        <a:latin typeface="Cambria Math"/>
                      </a:rPr>
                      <m:t>)</m:t>
                    </m:r>
                  </m:oMath>
                </a14:m>
                <a:r>
                  <a:rPr lang="en-US" dirty="0"/>
                  <a:t>. By extension, if </a:t>
                </a:r>
                <a14:m>
                  <m:oMath xmlns:m="http://schemas.openxmlformats.org/officeDocument/2006/math">
                    <m:r>
                      <a:rPr lang="en-US" i="1" dirty="0">
                        <a:latin typeface="Cambria Math"/>
                      </a:rPr>
                      <m:t>𝑑</m:t>
                    </m:r>
                    <m:r>
                      <a:rPr lang="en-US" i="1" dirty="0">
                        <a:latin typeface="Cambria Math"/>
                      </a:rPr>
                      <m:t>&gt;</m:t>
                    </m:r>
                    <m:r>
                      <a:rPr lang="en-US" i="1" dirty="0">
                        <a:latin typeface="Cambria Math"/>
                      </a:rPr>
                      <m:t>𝑐</m:t>
                    </m:r>
                    <m:r>
                      <a:rPr lang="en-US" i="1" dirty="0">
                        <a:latin typeface="Cambria Math"/>
                      </a:rPr>
                      <m:t>&gt;1</m:t>
                    </m:r>
                  </m:oMath>
                </a14:m>
                <a:r>
                  <a:rPr lang="en-US" dirty="0"/>
                  <a:t>, then </a:t>
                </a:r>
                <a14:m>
                  <m:oMath xmlns:m="http://schemas.openxmlformats.org/officeDocument/2006/math">
                    <m:r>
                      <a:rPr lang="en-US" i="1" dirty="0">
                        <a:latin typeface="Cambria Math"/>
                      </a:rPr>
                      <m:t>𝑛</m:t>
                    </m:r>
                    <m:r>
                      <a:rPr lang="en-US" i="1" baseline="30000" dirty="0" err="1">
                        <a:latin typeface="Cambria Math"/>
                      </a:rPr>
                      <m:t>𝑐</m:t>
                    </m:r>
                    <m:r>
                      <a:rPr lang="en-US" i="1" dirty="0">
                        <a:latin typeface="Cambria Math"/>
                      </a:rPr>
                      <m:t> </m:t>
                    </m:r>
                  </m:oMath>
                </a14:m>
                <a:r>
                  <a:rPr lang="en-US" dirty="0"/>
                  <a:t>is </a:t>
                </a:r>
                <a14:m>
                  <m:oMath xmlns:m="http://schemas.openxmlformats.org/officeDocument/2006/math">
                    <m:r>
                      <a:rPr lang="en-US" i="1" dirty="0">
                        <a:latin typeface="Cambria Math"/>
                      </a:rPr>
                      <m:t>𝑂</m:t>
                    </m:r>
                    <m:r>
                      <a:rPr lang="en-US" i="1" dirty="0">
                        <a:latin typeface="Cambria Math"/>
                      </a:rPr>
                      <m:t>(</m:t>
                    </m:r>
                    <m:r>
                      <a:rPr lang="en-US" i="1" dirty="0" err="1">
                        <a:latin typeface="Cambria Math"/>
                      </a:rPr>
                      <m:t>𝑛</m:t>
                    </m:r>
                    <m:r>
                      <a:rPr lang="en-US" i="1" baseline="30000" dirty="0" err="1">
                        <a:latin typeface="Cambria Math"/>
                      </a:rPr>
                      <m:t>𝑑</m:t>
                    </m:r>
                    <m:r>
                      <a:rPr lang="en-US" i="1" dirty="0">
                        <a:latin typeface="Cambria Math"/>
                      </a:rPr>
                      <m:t>)</m:t>
                    </m:r>
                  </m:oMath>
                </a14:m>
                <a:r>
                  <a:rPr lang="en-US" dirty="0"/>
                  <a:t>, but </a:t>
                </a:r>
                <a14:m>
                  <m:oMath xmlns:m="http://schemas.openxmlformats.org/officeDocument/2006/math">
                    <m:r>
                      <a:rPr lang="en-US" i="1" dirty="0">
                        <a:latin typeface="Cambria Math"/>
                      </a:rPr>
                      <m:t>𝑛</m:t>
                    </m:r>
                    <m:r>
                      <a:rPr lang="en-US" i="1" baseline="30000" dirty="0" err="1">
                        <a:latin typeface="Cambria Math"/>
                      </a:rPr>
                      <m:t>𝑑</m:t>
                    </m:r>
                    <m:r>
                      <a:rPr lang="en-US" i="1" dirty="0">
                        <a:latin typeface="Cambria Math"/>
                      </a:rPr>
                      <m:t> </m:t>
                    </m:r>
                  </m:oMath>
                </a14:m>
                <a:r>
                  <a:rPr lang="en-US" dirty="0"/>
                  <a:t>is not </a:t>
                </a:r>
                <a14:m>
                  <m:oMath xmlns:m="http://schemas.openxmlformats.org/officeDocument/2006/math">
                    <m:r>
                      <a:rPr lang="en-US" i="1" dirty="0">
                        <a:latin typeface="Cambria Math"/>
                      </a:rPr>
                      <m:t>𝑂</m:t>
                    </m:r>
                    <m:r>
                      <a:rPr lang="en-US" i="1" dirty="0">
                        <a:latin typeface="Cambria Math"/>
                      </a:rPr>
                      <m:t>(</m:t>
                    </m:r>
                    <m:r>
                      <a:rPr lang="en-US" i="1" dirty="0" err="1">
                        <a:latin typeface="Cambria Math"/>
                      </a:rPr>
                      <m:t>𝑛</m:t>
                    </m:r>
                    <m:r>
                      <a:rPr lang="en-US" i="1" baseline="30000" dirty="0" err="1">
                        <a:latin typeface="Cambria Math"/>
                      </a:rPr>
                      <m:t>𝑐</m:t>
                    </m:r>
                    <m:r>
                      <a:rPr lang="en-US" i="1" dirty="0">
                        <a:latin typeface="Cambria Math"/>
                      </a:rPr>
                      <m:t>)</m:t>
                    </m:r>
                  </m:oMath>
                </a14:m>
                <a:r>
                  <a:rPr lang="en-US" dirty="0"/>
                  <a:t>.</a:t>
                </a:r>
              </a:p>
              <a:p>
                <a:r>
                  <a:rPr lang="en-US" dirty="0" smtClean="0"/>
                  <a:t>Because </a:t>
                </a:r>
                <a14:m>
                  <m:oMath xmlns:m="http://schemas.openxmlformats.org/officeDocument/2006/math">
                    <m:r>
                      <a:rPr lang="en-US" i="1">
                        <a:latin typeface="Cambria Math"/>
                      </a:rPr>
                      <m:t>𝑛</m:t>
                    </m:r>
                    <m:r>
                      <a:rPr lang="en-US" i="1">
                        <a:latin typeface="Cambria Math"/>
                      </a:rPr>
                      <m:t>&lt;</m:t>
                    </m:r>
                    <m:sSup>
                      <m:sSupPr>
                        <m:ctrlPr>
                          <a:rPr lang="en-US" i="1">
                            <a:latin typeface="Cambria Math" panose="02040503050406030204" pitchFamily="18" charset="0"/>
                          </a:rPr>
                        </m:ctrlPr>
                      </m:sSupPr>
                      <m:e>
                        <m:r>
                          <a:rPr lang="en-US" i="1">
                            <a:latin typeface="Cambria Math"/>
                          </a:rPr>
                          <m:t>2</m:t>
                        </m:r>
                      </m:e>
                      <m:sup>
                        <m:r>
                          <a:rPr lang="en-US" i="1">
                            <a:latin typeface="Cambria Math"/>
                          </a:rPr>
                          <m:t>𝑛</m:t>
                        </m:r>
                      </m:sup>
                    </m:sSup>
                  </m:oMath>
                </a14:m>
                <a:r>
                  <a:rPr lang="en-US" dirty="0"/>
                  <a:t> for any positive integer </a:t>
                </a:r>
                <a14:m>
                  <m:oMath xmlns:m="http://schemas.openxmlformats.org/officeDocument/2006/math">
                    <m:r>
                      <a:rPr lang="en-US" i="1" dirty="0">
                        <a:latin typeface="Cambria Math"/>
                      </a:rPr>
                      <m:t>𝑛</m:t>
                    </m:r>
                  </m:oMath>
                </a14:m>
                <a:r>
                  <a:rPr lang="en-US" dirty="0" smtClean="0"/>
                  <a:t>, clearly </a:t>
                </a:r>
                <a14:m>
                  <m:oMath xmlns:m="http://schemas.openxmlformats.org/officeDocument/2006/math">
                    <m:r>
                      <a:rPr lang="en-US" i="1" dirty="0">
                        <a:latin typeface="Cambria Math"/>
                      </a:rPr>
                      <m:t>𝑛</m:t>
                    </m:r>
                    <m:r>
                      <a:rPr lang="en-US" i="1" dirty="0">
                        <a:latin typeface="Cambria Math"/>
                      </a:rPr>
                      <m:t> </m:t>
                    </m:r>
                  </m:oMath>
                </a14:m>
                <a:r>
                  <a:rPr lang="en-US" dirty="0"/>
                  <a:t>is </a:t>
                </a:r>
                <a14:m>
                  <m:oMath xmlns:m="http://schemas.openxmlformats.org/officeDocument/2006/math">
                    <m:r>
                      <a:rPr lang="en-US" i="1" dirty="0">
                        <a:latin typeface="Cambria Math"/>
                      </a:rPr>
                      <m:t>𝑂</m:t>
                    </m:r>
                    <m:r>
                      <a:rPr lang="en-US" i="1" dirty="0">
                        <a:latin typeface="Cambria Math"/>
                      </a:rPr>
                      <m:t>(2</m:t>
                    </m:r>
                    <m:r>
                      <a:rPr lang="en-US" i="1" baseline="30000" dirty="0">
                        <a:latin typeface="Cambria Math"/>
                      </a:rPr>
                      <m:t>𝑛</m:t>
                    </m:r>
                    <m:r>
                      <a:rPr lang="en-US" i="1" dirty="0" smtClean="0">
                        <a:latin typeface="Cambria Math"/>
                      </a:rPr>
                      <m:t>)</m:t>
                    </m:r>
                  </m:oMath>
                </a14:m>
                <a:r>
                  <a:rPr lang="en-US" dirty="0" smtClean="0"/>
                  <a:t>; taking logs gives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&lt;</m:t>
                    </m:r>
                    <m:r>
                      <a:rPr lang="en-US" i="1">
                        <a:latin typeface="Cambria Math"/>
                      </a:rPr>
                      <m:t>𝑛</m:t>
                    </m:r>
                  </m:oMath>
                </a14:m>
                <a:r>
                  <a:rPr lang="en-US" dirty="0"/>
                  <a:t>, s</a:t>
                </a:r>
                <a:r>
                  <a:rPr lang="en-US" dirty="0" smtClean="0"/>
                  <a:t>o </a:t>
                </a:r>
                <a14:m>
                  <m:oMath xmlns:m="http://schemas.openxmlformats.org/officeDocument/2006/math">
                    <m:r>
                      <m:rPr>
                        <m:sty m:val="p"/>
                      </m:rPr>
                      <a:rPr lang="en-US" i="1" dirty="0">
                        <a:latin typeface="Cambria Math"/>
                      </a:rPr>
                      <m:t>log</m:t>
                    </m:r>
                    <m:r>
                      <a:rPr lang="en-US" i="1" dirty="0">
                        <a:latin typeface="Cambria Math"/>
                      </a:rPr>
                      <m:t>⁡</m:t>
                    </m:r>
                    <m:r>
                      <a:rPr lang="en-US" i="1" dirty="0">
                        <a:latin typeface="Cambria Math"/>
                      </a:rPr>
                      <m:t>𝑛</m:t>
                    </m:r>
                    <m:r>
                      <a:rPr lang="en-US" i="1" dirty="0">
                        <a:latin typeface="Cambria Math"/>
                      </a:rPr>
                      <m:t> </m:t>
                    </m:r>
                  </m:oMath>
                </a14:m>
                <a:r>
                  <a:rPr lang="en-US" dirty="0"/>
                  <a:t>is </a:t>
                </a:r>
                <a14:m>
                  <m:oMath xmlns:m="http://schemas.openxmlformats.org/officeDocument/2006/math">
                    <m:r>
                      <a:rPr lang="en-US" i="1" dirty="0">
                        <a:latin typeface="Cambria Math"/>
                      </a:rPr>
                      <m:t>𝑂</m:t>
                    </m:r>
                    <m:r>
                      <a:rPr lang="en-US" i="1" dirty="0">
                        <a:latin typeface="Cambria Math"/>
                      </a:rPr>
                      <m:t>(</m:t>
                    </m:r>
                    <m:r>
                      <a:rPr lang="en-US" i="1" dirty="0">
                        <a:latin typeface="Cambria Math"/>
                      </a:rPr>
                      <m:t>𝑛</m:t>
                    </m:r>
                    <m:r>
                      <a:rPr lang="en-US" i="1" dirty="0">
                        <a:latin typeface="Cambria Math"/>
                      </a:rPr>
                      <m:t>)</m:t>
                    </m:r>
                  </m:oMath>
                </a14:m>
                <a:r>
                  <a:rPr lang="en-US" dirty="0"/>
                  <a:t>.</a:t>
                </a:r>
                <a:r>
                  <a:rPr lang="en-US" dirty="0" smtClean="0"/>
                  <a:t> </a:t>
                </a:r>
              </a:p>
              <a:p>
                <a:pPr lvl="1"/>
                <a:r>
                  <a:rPr lang="en-US" dirty="0" smtClean="0"/>
                  <a:t>Here log is base 2, but </a:t>
                </a:r>
                <a:r>
                  <a:rPr lang="en-US" dirty="0"/>
                  <a:t>i</a:t>
                </a:r>
                <a:r>
                  <a:rPr lang="en-US" dirty="0" smtClean="0"/>
                  <a:t>f </a:t>
                </a:r>
                <a:r>
                  <a:rPr lang="en-US" dirty="0"/>
                  <a:t>we have logs to a different base, we have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fName>
                      <m:e>
                        <m:r>
                          <a:rPr lang="en-US" i="1">
                            <a:latin typeface="Cambria Math"/>
                          </a:rPr>
                          <m:t>𝑛</m:t>
                        </m:r>
                      </m:e>
                    </m:func>
                    <m:r>
                      <a:rPr lang="en-US" i="1">
                        <a:latin typeface="Cambria Math"/>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num>
                      <m:den>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𝑏</m:t>
                            </m:r>
                          </m:e>
                        </m:func>
                      </m:den>
                    </m:f>
                    <m:r>
                      <a:rPr lang="en-US" i="1">
                        <a:latin typeface="Cambria Math"/>
                      </a:rPr>
                      <m:t>&lt;</m:t>
                    </m:r>
                    <m:f>
                      <m:fPr>
                        <m:ctrlPr>
                          <a:rPr lang="en-US" i="1">
                            <a:latin typeface="Cambria Math" panose="02040503050406030204" pitchFamily="18" charset="0"/>
                          </a:rPr>
                        </m:ctrlPr>
                      </m:fPr>
                      <m:num>
                        <m:r>
                          <a:rPr lang="en-US" i="1">
                            <a:latin typeface="Cambria Math"/>
                          </a:rPr>
                          <m:t>𝑛</m:t>
                        </m:r>
                      </m:num>
                      <m:den>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𝑏</m:t>
                            </m:r>
                          </m:e>
                        </m:func>
                      </m:den>
                    </m:f>
                  </m:oMath>
                </a14:m>
                <a:r>
                  <a:rPr lang="en-US" dirty="0"/>
                  <a:t> for any positive integer n, so that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fName>
                      <m:e>
                        <m:r>
                          <a:rPr lang="en-US" i="1">
                            <a:latin typeface="Cambria Math"/>
                          </a:rPr>
                          <m:t>𝑛</m:t>
                        </m:r>
                      </m:e>
                    </m:func>
                  </m:oMath>
                </a14:m>
                <a:r>
                  <a:rPr lang="en-US" dirty="0"/>
                  <a:t> is </a:t>
                </a:r>
                <a14:m>
                  <m:oMath xmlns:m="http://schemas.openxmlformats.org/officeDocument/2006/math">
                    <m:r>
                      <a:rPr lang="en-US" i="1">
                        <a:latin typeface="Cambria Math"/>
                      </a:rPr>
                      <m:t>𝑂</m:t>
                    </m:r>
                    <m:r>
                      <a:rPr lang="en-US" i="1">
                        <a:latin typeface="Cambria Math"/>
                      </a:rPr>
                      <m:t>(</m:t>
                    </m:r>
                    <m:r>
                      <a:rPr lang="en-US" i="1">
                        <a:latin typeface="Cambria Math"/>
                      </a:rPr>
                      <m:t>𝑛</m:t>
                    </m:r>
                    <m:r>
                      <a:rPr lang="en-US" i="1">
                        <a:latin typeface="Cambria Math"/>
                      </a:rPr>
                      <m:t>)</m:t>
                    </m:r>
                  </m:oMath>
                </a14:m>
                <a:r>
                  <a:rPr lang="en-US" dirty="0"/>
                  <a:t>.</a:t>
                </a:r>
                <a:endParaRPr lang="en-US" dirty="0" smtClean="0"/>
              </a:p>
              <a:p>
                <a:r>
                  <a:rPr lang="en-US" dirty="0" smtClean="0"/>
                  <a:t>Since </a:t>
                </a:r>
                <a14:m>
                  <m:oMath xmlns:m="http://schemas.openxmlformats.org/officeDocument/2006/math">
                    <m:r>
                      <a:rPr lang="en-US" i="1">
                        <a:latin typeface="Cambria Math"/>
                      </a:rPr>
                      <m:t>𝑛</m:t>
                    </m:r>
                  </m:oMath>
                </a14:m>
                <a:r>
                  <a:rPr lang="en-US" dirty="0"/>
                  <a:t> is </a:t>
                </a:r>
                <a14:m>
                  <m:oMath xmlns:m="http://schemas.openxmlformats.org/officeDocument/2006/math">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2</m:t>
                            </m:r>
                          </m:e>
                          <m:sup>
                            <m:r>
                              <a:rPr lang="en-US" i="1">
                                <a:latin typeface="Cambria Math"/>
                              </a:rPr>
                              <m:t>𝑛</m:t>
                            </m:r>
                          </m:sup>
                        </m:sSup>
                      </m:e>
                    </m:d>
                    <m:r>
                      <a:rPr lang="en-US" b="0" i="0" smtClean="0">
                        <a:latin typeface="Cambria Math" panose="02040503050406030204" pitchFamily="18" charset="0"/>
                      </a:rPr>
                      <m:t>,</m:t>
                    </m:r>
                  </m:oMath>
                </a14:m>
                <a:r>
                  <a:rPr lang="en-US" dirty="0"/>
                  <a:t> </a:t>
                </a:r>
                <a:r>
                  <a:rPr lang="en-US" dirty="0" smtClean="0"/>
                  <a:t>more </a:t>
                </a:r>
                <a:r>
                  <a:rPr lang="en-US" dirty="0"/>
                  <a:t>generally, for positive </a:t>
                </a:r>
                <a14:m>
                  <m:oMath xmlns:m="http://schemas.openxmlformats.org/officeDocument/2006/math">
                    <m:r>
                      <a:rPr lang="en-US" i="1">
                        <a:latin typeface="Cambria Math"/>
                      </a:rPr>
                      <m:t>𝑑</m:t>
                    </m:r>
                  </m:oMath>
                </a14:m>
                <a:r>
                  <a:rPr lang="en-US" dirty="0"/>
                  <a:t> and </a:t>
                </a:r>
                <a14:m>
                  <m:oMath xmlns:m="http://schemas.openxmlformats.org/officeDocument/2006/math">
                    <m:r>
                      <a:rPr lang="en-US" i="1">
                        <a:latin typeface="Cambria Math"/>
                      </a:rPr>
                      <m:t>𝑏</m:t>
                    </m:r>
                    <m:r>
                      <a:rPr lang="en-US" i="1">
                        <a:latin typeface="Cambria Math"/>
                      </a:rPr>
                      <m:t>&gt;1</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𝑛</m:t>
                        </m:r>
                      </m:sup>
                    </m:sSup>
                    <m:r>
                      <a:rPr lang="en-US" i="1">
                        <a:latin typeface="Cambria Math"/>
                      </a:rPr>
                      <m:t>)</m:t>
                    </m:r>
                  </m:oMath>
                </a14:m>
                <a:r>
                  <a:rPr lang="en-US" dirty="0"/>
                  <a:t>, but </a:t>
                </a:r>
                <a14:m>
                  <m:oMath xmlns:m="http://schemas.openxmlformats.org/officeDocument/2006/math">
                    <m:sSup>
                      <m:sSupPr>
                        <m:ctrlPr>
                          <a:rPr lang="en-US" i="1">
                            <a:latin typeface="Cambria Math" panose="02040503050406030204" pitchFamily="18" charset="0"/>
                          </a:rPr>
                        </m:ctrlPr>
                      </m:sSupPr>
                      <m:e>
                        <m:r>
                          <a:rPr lang="en-US" i="1">
                            <a:latin typeface="Cambria Math"/>
                          </a:rPr>
                          <m:t>𝑏</m:t>
                        </m:r>
                      </m:e>
                      <m:sup>
                        <m:r>
                          <a:rPr lang="en-US" i="1">
                            <a:latin typeface="Cambria Math"/>
                          </a:rPr>
                          <m:t>𝑛</m:t>
                        </m:r>
                      </m:sup>
                    </m:sSup>
                  </m:oMath>
                </a14:m>
                <a:r>
                  <a:rPr lang="en-US" dirty="0"/>
                  <a:t> is not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r>
                      <a:rPr lang="en-US" i="1">
                        <a:latin typeface="Cambria Math"/>
                      </a:rPr>
                      <m:t>)</m:t>
                    </m:r>
                  </m:oMath>
                </a14:m>
                <a:r>
                  <a:rPr lang="en-US" dirty="0" smtClean="0"/>
                  <a:t> (exponential growth is faster than polynomial).</a:t>
                </a:r>
                <a:endParaRPr lang="en-US" dirty="0"/>
              </a:p>
              <a:p>
                <a:r>
                  <a:rPr lang="en-US" dirty="0" smtClean="0"/>
                  <a:t>Within exponential growth: </a:t>
                </a:r>
                <a:r>
                  <a:rPr lang="en-US" dirty="0"/>
                  <a:t>whenever </a:t>
                </a:r>
                <a14:m>
                  <m:oMath xmlns:m="http://schemas.openxmlformats.org/officeDocument/2006/math">
                    <m:r>
                      <a:rPr lang="en-US" i="1">
                        <a:latin typeface="Cambria Math"/>
                      </a:rPr>
                      <m:t>𝑐</m:t>
                    </m:r>
                    <m:r>
                      <a:rPr lang="en-US" i="1">
                        <a:latin typeface="Cambria Math"/>
                      </a:rPr>
                      <m:t>&gt;</m:t>
                    </m:r>
                    <m:r>
                      <a:rPr lang="en-US" i="1">
                        <a:latin typeface="Cambria Math"/>
                      </a:rPr>
                      <m:t>𝑏</m:t>
                    </m:r>
                    <m:r>
                      <a:rPr lang="en-US" i="1">
                        <a:latin typeface="Cambria Math"/>
                      </a:rPr>
                      <m:t>&gt;1</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a:rPr>
                          <m:t>𝑏</m:t>
                        </m:r>
                      </m:e>
                      <m:sup>
                        <m:r>
                          <a:rPr lang="en-US" i="1">
                            <a:latin typeface="Cambria Math"/>
                          </a:rPr>
                          <m:t>𝑛</m:t>
                        </m:r>
                      </m:sup>
                    </m:sSup>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𝑐</m:t>
                        </m:r>
                      </m:e>
                      <m:sup>
                        <m:r>
                          <a:rPr lang="en-US" i="1">
                            <a:latin typeface="Cambria Math"/>
                          </a:rPr>
                          <m:t>𝑛</m:t>
                        </m:r>
                      </m:sup>
                    </m:sSup>
                    <m:r>
                      <a:rPr lang="en-US" i="1">
                        <a:latin typeface="Cambria Math"/>
                      </a:rPr>
                      <m:t>)</m:t>
                    </m:r>
                  </m:oMath>
                </a14:m>
                <a:r>
                  <a:rPr lang="en-US" dirty="0"/>
                  <a:t>, but </a:t>
                </a:r>
                <a14:m>
                  <m:oMath xmlns:m="http://schemas.openxmlformats.org/officeDocument/2006/math">
                    <m:sSup>
                      <m:sSupPr>
                        <m:ctrlPr>
                          <a:rPr lang="en-US" i="1">
                            <a:latin typeface="Cambria Math" panose="02040503050406030204" pitchFamily="18" charset="0"/>
                          </a:rPr>
                        </m:ctrlPr>
                      </m:sSupPr>
                      <m:e>
                        <m:r>
                          <a:rPr lang="en-US" i="1">
                            <a:latin typeface="Cambria Math"/>
                          </a:rPr>
                          <m:t>𝑐</m:t>
                        </m:r>
                      </m:e>
                      <m:sup>
                        <m:r>
                          <a:rPr lang="en-US" i="1">
                            <a:latin typeface="Cambria Math"/>
                          </a:rPr>
                          <m:t>𝑛</m:t>
                        </m:r>
                      </m:sup>
                    </m:sSup>
                  </m:oMath>
                </a14:m>
                <a:r>
                  <a:rPr lang="en-US" dirty="0"/>
                  <a:t> is not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𝑛</m:t>
                        </m:r>
                      </m:sup>
                    </m:sSup>
                    <m:r>
                      <a:rPr lang="en-US" i="1">
                        <a:latin typeface="Cambria Math"/>
                      </a:rPr>
                      <m:t>)</m:t>
                    </m:r>
                  </m:oMath>
                </a14:m>
                <a:r>
                  <a:rPr lang="en-US" dirty="0"/>
                  <a:t>.</a:t>
                </a:r>
                <a:endParaRPr lang="en-US" dirty="0" smtClean="0"/>
              </a:p>
              <a:p>
                <a:r>
                  <a:rPr lang="en-US" dirty="0" smtClean="0"/>
                  <a:t>Adding functions: if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1</m:t>
                        </m:r>
                      </m:sub>
                    </m:sSub>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is </a:t>
                </a:r>
                <a14:m>
                  <m:oMath xmlns:m="http://schemas.openxmlformats.org/officeDocument/2006/math">
                    <m:r>
                      <a:rPr lang="en-US" i="1">
                        <a:latin typeface="Cambria Math"/>
                      </a:rPr>
                      <m:t>𝑂</m:t>
                    </m:r>
                    <m:r>
                      <a:rPr lang="en-US" i="1">
                        <a:latin typeface="Cambria Math"/>
                      </a:rPr>
                      <m:t>(</m:t>
                    </m:r>
                    <m:sSub>
                      <m:sSubPr>
                        <m:ctrlPr>
                          <a:rPr lang="en-US" i="1">
                            <a:latin typeface="Cambria Math" panose="02040503050406030204" pitchFamily="18" charset="0"/>
                          </a:rPr>
                        </m:ctrlPr>
                      </m:sSubPr>
                      <m:e>
                        <m:r>
                          <a:rPr lang="en-US" i="1">
                            <a:latin typeface="Cambria Math"/>
                          </a:rPr>
                          <m:t>𝑔</m:t>
                        </m:r>
                      </m:e>
                      <m:sub>
                        <m:r>
                          <a:rPr lang="en-US" i="1">
                            <a:latin typeface="Cambria Math"/>
                          </a:rPr>
                          <m:t>1</m:t>
                        </m:r>
                      </m:sub>
                    </m:sSub>
                    <m:d>
                      <m:dPr>
                        <m:ctrlPr>
                          <a:rPr lang="en-US" i="1">
                            <a:latin typeface="Cambria Math" panose="02040503050406030204" pitchFamily="18" charset="0"/>
                          </a:rPr>
                        </m:ctrlPr>
                      </m:dPr>
                      <m:e>
                        <m:r>
                          <a:rPr lang="en-US" b="0" i="1" smtClean="0">
                            <a:latin typeface="Cambria Math" panose="02040503050406030204" pitchFamily="18" charset="0"/>
                          </a:rPr>
                          <m:t>𝑛</m:t>
                        </m:r>
                      </m:e>
                    </m:d>
                    <m:r>
                      <a:rPr lang="en-US" i="1">
                        <a:latin typeface="Cambria Math"/>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is </a:t>
                </a:r>
                <a14:m>
                  <m:oMath xmlns:m="http://schemas.openxmlformats.org/officeDocument/2006/math">
                    <m:r>
                      <a:rPr lang="en-US" i="1">
                        <a:latin typeface="Cambria Math"/>
                      </a:rPr>
                      <m:t>𝑂</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𝑔</m:t>
                            </m:r>
                          </m:e>
                          <m:sub>
                            <m:r>
                              <a:rPr lang="en-US" i="1">
                                <a:latin typeface="Cambria Math"/>
                              </a:rPr>
                              <m:t>2</m:t>
                            </m:r>
                          </m:sub>
                        </m:sSub>
                        <m:d>
                          <m:dPr>
                            <m:ctrlPr>
                              <a:rPr lang="en-US" i="1">
                                <a:latin typeface="Cambria Math" panose="02040503050406030204" pitchFamily="18" charset="0"/>
                              </a:rPr>
                            </m:ctrlPr>
                          </m:dPr>
                          <m:e>
                            <m:r>
                              <a:rPr lang="en-US" b="0" i="1" smtClean="0">
                                <a:latin typeface="Cambria Math" panose="02040503050406030204" pitchFamily="18" charset="0"/>
                              </a:rPr>
                              <m:t>𝑛</m:t>
                            </m:r>
                          </m:e>
                        </m:d>
                      </m:e>
                    </m:d>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𝑓</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r>
                      <a:rPr lang="en-US" i="1">
                        <a:latin typeface="Cambria Math"/>
                      </a:rPr>
                      <m:t>)</m:t>
                    </m:r>
                    <m:d>
                      <m:dPr>
                        <m:ctrlPr>
                          <a:rPr lang="en-US" i="1">
                            <a:latin typeface="Cambria Math" panose="02040503050406030204" pitchFamily="18" charset="0"/>
                          </a:rPr>
                        </m:ctrlPr>
                      </m:dPr>
                      <m:e>
                        <m:r>
                          <a:rPr lang="en-US" b="0" i="1" smtClean="0">
                            <a:latin typeface="Cambria Math" panose="02040503050406030204" pitchFamily="18" charset="0"/>
                          </a:rPr>
                          <m:t>𝑛</m:t>
                        </m:r>
                      </m:e>
                    </m:d>
                  </m:oMath>
                </a14:m>
                <a:r>
                  <a:rPr lang="en-US" dirty="0"/>
                  <a:t> is </a:t>
                </a:r>
                <a14:m>
                  <m:oMath xmlns:m="http://schemas.openxmlformats.org/officeDocument/2006/math">
                    <m:r>
                      <a:rPr lang="en-US" i="1">
                        <a:latin typeface="Cambria Math"/>
                      </a:rPr>
                      <m:t>𝑂</m:t>
                    </m:r>
                    <m:r>
                      <a:rPr lang="en-US" i="1">
                        <a:latin typeface="Cambria Math"/>
                      </a:rPr>
                      <m:t>(</m:t>
                    </m:r>
                    <m:r>
                      <m:rPr>
                        <m:sty m:val="p"/>
                      </m:rPr>
                      <a:rPr lang="en-US">
                        <a:latin typeface="Cambria Math"/>
                      </a:rPr>
                      <m:t>max</m:t>
                    </m:r>
                    <m:r>
                      <a:rPr lang="en-US" i="1">
                        <a:latin typeface="Cambria Math"/>
                      </a:rPr>
                      <m:t>⁡(|</m:t>
                    </m:r>
                    <m:sSub>
                      <m:sSubPr>
                        <m:ctrlPr>
                          <a:rPr lang="en-US" i="1">
                            <a:latin typeface="Cambria Math" panose="02040503050406030204" pitchFamily="18" charset="0"/>
                          </a:rPr>
                        </m:ctrlPr>
                      </m:sSubPr>
                      <m:e>
                        <m:r>
                          <a:rPr lang="en-US" i="1">
                            <a:latin typeface="Cambria Math"/>
                          </a:rPr>
                          <m:t>𝑔</m:t>
                        </m:r>
                      </m:e>
                      <m:sub>
                        <m:r>
                          <a:rPr lang="en-US" i="1">
                            <a:latin typeface="Cambria Math"/>
                          </a:rPr>
                          <m:t>1</m:t>
                        </m:r>
                      </m:sub>
                    </m:sSub>
                    <m:d>
                      <m:dPr>
                        <m:ctrlPr>
                          <a:rPr lang="en-US" i="1">
                            <a:latin typeface="Cambria Math" panose="02040503050406030204" pitchFamily="18" charset="0"/>
                          </a:rPr>
                        </m:ctrlPr>
                      </m:dPr>
                      <m:e>
                        <m:r>
                          <a:rPr lang="en-US" b="0" i="1" smtClean="0">
                            <a:latin typeface="Cambria Math" panose="02040503050406030204" pitchFamily="18" charset="0"/>
                          </a:rPr>
                          <m:t>𝑛</m:t>
                        </m:r>
                      </m:e>
                    </m:d>
                    <m:r>
                      <a:rPr lang="en-US" i="1">
                        <a:latin typeface="Cambria Math"/>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𝑔</m:t>
                            </m:r>
                          </m:e>
                          <m:sub>
                            <m:r>
                              <a:rPr lang="en-US" i="1">
                                <a:latin typeface="Cambria Math"/>
                              </a:rPr>
                              <m:t>2</m:t>
                            </m:r>
                          </m:sub>
                        </m:sSub>
                        <m:d>
                          <m:dPr>
                            <m:ctrlPr>
                              <a:rPr lang="en-US" i="1">
                                <a:latin typeface="Cambria Math" panose="02040503050406030204" pitchFamily="18" charset="0"/>
                              </a:rPr>
                            </m:ctrlPr>
                          </m:dPr>
                          <m:e>
                            <m:r>
                              <a:rPr lang="en-US" b="0" i="1" smtClean="0">
                                <a:latin typeface="Cambria Math" panose="02040503050406030204" pitchFamily="18" charset="0"/>
                              </a:rPr>
                              <m:t>𝑛</m:t>
                            </m:r>
                          </m:e>
                        </m:d>
                      </m:e>
                    </m:d>
                    <m:r>
                      <a:rPr lang="en-US" i="1">
                        <a:latin typeface="Cambria Math"/>
                      </a:rPr>
                      <m:t>)</m:t>
                    </m:r>
                  </m:oMath>
                </a14:m>
                <a:r>
                  <a:rPr lang="en-US" dirty="0"/>
                  <a:t>.</a:t>
                </a:r>
                <a:endParaRPr lang="en-US" dirty="0" smtClean="0"/>
              </a:p>
              <a:p>
                <a:r>
                  <a:rPr lang="en-US" dirty="0" smtClean="0"/>
                  <a:t>Multiplying functions: if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1</m:t>
                        </m:r>
                      </m:sub>
                    </m:sSub>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is </a:t>
                </a:r>
                <a14:m>
                  <m:oMath xmlns:m="http://schemas.openxmlformats.org/officeDocument/2006/math">
                    <m:r>
                      <a:rPr lang="en-US" i="1">
                        <a:latin typeface="Cambria Math"/>
                      </a:rPr>
                      <m:t>𝑂</m:t>
                    </m:r>
                    <m:r>
                      <a:rPr lang="en-US" i="1">
                        <a:latin typeface="Cambria Math"/>
                      </a:rPr>
                      <m:t>(</m:t>
                    </m:r>
                    <m:sSub>
                      <m:sSubPr>
                        <m:ctrlPr>
                          <a:rPr lang="en-US" i="1">
                            <a:latin typeface="Cambria Math" panose="02040503050406030204" pitchFamily="18" charset="0"/>
                          </a:rPr>
                        </m:ctrlPr>
                      </m:sSubPr>
                      <m:e>
                        <m:r>
                          <a:rPr lang="en-US" i="1">
                            <a:latin typeface="Cambria Math"/>
                          </a:rPr>
                          <m:t>𝑔</m:t>
                        </m:r>
                      </m:e>
                      <m:sub>
                        <m:r>
                          <a:rPr lang="en-US" i="1">
                            <a:latin typeface="Cambria Math"/>
                          </a:rPr>
                          <m:t>1</m:t>
                        </m:r>
                      </m:sub>
                    </m:sSub>
                    <m:d>
                      <m:dPr>
                        <m:ctrlPr>
                          <a:rPr lang="en-US" i="1">
                            <a:latin typeface="Cambria Math" panose="02040503050406030204" pitchFamily="18" charset="0"/>
                          </a:rPr>
                        </m:ctrlPr>
                      </m:dPr>
                      <m:e>
                        <m:r>
                          <a:rPr lang="en-US" b="0" i="1" smtClean="0">
                            <a:latin typeface="Cambria Math" panose="02040503050406030204" pitchFamily="18" charset="0"/>
                          </a:rPr>
                          <m:t>𝑛</m:t>
                        </m:r>
                      </m:e>
                    </m:d>
                    <m:r>
                      <a:rPr lang="en-US" i="1">
                        <a:latin typeface="Cambria Math"/>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is </a:t>
                </a:r>
                <a14:m>
                  <m:oMath xmlns:m="http://schemas.openxmlformats.org/officeDocument/2006/math">
                    <m:r>
                      <a:rPr lang="en-US" i="1">
                        <a:latin typeface="Cambria Math"/>
                      </a:rPr>
                      <m:t>𝑂</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𝑔</m:t>
                            </m:r>
                          </m:e>
                          <m:sub>
                            <m:r>
                              <a:rPr lang="en-US" i="1">
                                <a:latin typeface="Cambria Math"/>
                              </a:rPr>
                              <m:t>2</m:t>
                            </m:r>
                          </m:sub>
                        </m:sSub>
                        <m:d>
                          <m:dPr>
                            <m:ctrlPr>
                              <a:rPr lang="en-US" i="1">
                                <a:latin typeface="Cambria Math" panose="02040503050406030204" pitchFamily="18" charset="0"/>
                              </a:rPr>
                            </m:ctrlPr>
                          </m:dPr>
                          <m:e>
                            <m:r>
                              <a:rPr lang="en-US" b="0" i="1" smtClean="0">
                                <a:latin typeface="Cambria Math" panose="02040503050406030204" pitchFamily="18" charset="0"/>
                              </a:rPr>
                              <m:t>𝑛</m:t>
                            </m:r>
                          </m:e>
                        </m:d>
                      </m:e>
                    </m:d>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𝑓</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r>
                      <a:rPr lang="en-US" i="1">
                        <a:latin typeface="Cambria Math"/>
                      </a:rPr>
                      <m:t>)</m:t>
                    </m:r>
                    <m:d>
                      <m:dPr>
                        <m:ctrlPr>
                          <a:rPr lang="en-US" i="1">
                            <a:latin typeface="Cambria Math" panose="02040503050406030204" pitchFamily="18" charset="0"/>
                          </a:rPr>
                        </m:ctrlPr>
                      </m:dPr>
                      <m:e>
                        <m:r>
                          <a:rPr lang="en-US" b="0" i="1" smtClean="0">
                            <a:latin typeface="Cambria Math" panose="02040503050406030204" pitchFamily="18" charset="0"/>
                          </a:rPr>
                          <m:t>𝑛</m:t>
                        </m:r>
                      </m:e>
                    </m:d>
                  </m:oMath>
                </a14:m>
                <a:r>
                  <a:rPr lang="en-US" dirty="0"/>
                  <a:t> is </a:t>
                </a:r>
                <a14:m>
                  <m:oMath xmlns:m="http://schemas.openxmlformats.org/officeDocument/2006/math">
                    <m:r>
                      <a:rPr lang="en-US" i="1">
                        <a:latin typeface="Cambria Math"/>
                      </a:rPr>
                      <m:t>𝑂</m:t>
                    </m:r>
                    <m:r>
                      <a:rPr lang="en-US" i="1">
                        <a:latin typeface="Cambria Math"/>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a:rPr>
                              <m:t>𝑔</m:t>
                            </m:r>
                          </m:e>
                          <m:sub>
                            <m:r>
                              <a:rPr lang="en-US" i="1">
                                <a:latin typeface="Cambria Math"/>
                              </a:rPr>
                              <m:t>1</m:t>
                            </m:r>
                          </m:sub>
                        </m:sSub>
                        <m:d>
                          <m:dPr>
                            <m:ctrlPr>
                              <a:rPr lang="en-US" i="1">
                                <a:latin typeface="Cambria Math" panose="02040503050406030204" pitchFamily="18" charset="0"/>
                              </a:rPr>
                            </m:ctrlPr>
                          </m:dPr>
                          <m:e>
                            <m:r>
                              <a:rPr lang="en-US" b="0" i="1" smtClean="0">
                                <a:latin typeface="Cambria Math" panose="02040503050406030204" pitchFamily="18" charset="0"/>
                              </a:rPr>
                              <m:t>𝑛</m:t>
                            </m:r>
                          </m:e>
                        </m:d>
                        <m:r>
                          <a:rPr lang="en-US" i="1">
                            <a:latin typeface="Cambria Math"/>
                          </a:rPr>
                          <m:t>𝑔</m:t>
                        </m:r>
                      </m:e>
                      <m:sub>
                        <m:r>
                          <a:rPr lang="en-US" i="1">
                            <a:latin typeface="Cambria Math"/>
                          </a:rPr>
                          <m:t>2</m:t>
                        </m:r>
                      </m:sub>
                    </m:sSub>
                    <m:d>
                      <m:dPr>
                        <m:ctrlPr>
                          <a:rPr lang="en-US" i="1">
                            <a:latin typeface="Cambria Math" panose="02040503050406030204" pitchFamily="18" charset="0"/>
                          </a:rPr>
                        </m:ctrlPr>
                      </m:dPr>
                      <m:e>
                        <m:r>
                          <a:rPr lang="en-US" b="0" i="1" smtClean="0">
                            <a:latin typeface="Cambria Math" panose="02040503050406030204" pitchFamily="18" charset="0"/>
                          </a:rPr>
                          <m:t>𝑛</m:t>
                        </m:r>
                      </m:e>
                    </m:d>
                    <m:r>
                      <a:rPr lang="en-US" i="1">
                        <a:latin typeface="Cambria Math"/>
                      </a:rPr>
                      <m:t>)</m:t>
                    </m:r>
                  </m:oMath>
                </a14:m>
                <a:r>
                  <a:rPr lang="en-US" dirty="0"/>
                  <a:t>.</a:t>
                </a:r>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609599" y="1237785"/>
                <a:ext cx="10972800" cy="5519854"/>
              </a:xfrm>
              <a:blipFill>
                <a:blip r:embed="rId3"/>
                <a:stretch>
                  <a:fillRect l="-944" t="-2318" b="-993"/>
                </a:stretch>
              </a:blipFill>
            </p:spPr>
            <p:txBody>
              <a:bodyPr/>
              <a:lstStyle/>
              <a:p>
                <a:r>
                  <a:rPr lang="en-US">
                    <a:noFill/>
                  </a:rPr>
                  <a:t> </a:t>
                </a:r>
              </a:p>
            </p:txBody>
          </p:sp>
        </mc:Fallback>
      </mc:AlternateContent>
    </p:spTree>
    <p:extLst>
      <p:ext uri="{BB962C8B-B14F-4D97-AF65-F5344CB8AC3E}">
        <p14:creationId xmlns:p14="http://schemas.microsoft.com/office/powerpoint/2010/main" val="3858881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Examples of Big-O Estimates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599" y="1600201"/>
                <a:ext cx="10972800" cy="5157438"/>
              </a:xfrm>
            </p:spPr>
            <p:txBody>
              <a:bodyPr>
                <a:normAutofit/>
              </a:bodyPr>
              <a:lstStyle/>
              <a:p>
                <a:r>
                  <a:rPr lang="en-US" dirty="0" smtClean="0"/>
                  <a:t>Example</a:t>
                </a:r>
                <a:r>
                  <a:rPr lang="en-US" dirty="0"/>
                  <a:t>: </a:t>
                </a:r>
                <a:r>
                  <a:rPr lang="en-US" dirty="0" smtClean="0"/>
                  <a:t>big-O </a:t>
                </a:r>
                <a:r>
                  <a:rPr lang="en-US" dirty="0"/>
                  <a:t>estimate for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𝑛</m:t>
                        </m:r>
                      </m:e>
                    </m:d>
                    <m:r>
                      <a:rPr lang="en-US" i="1">
                        <a:latin typeface="Cambria Math"/>
                      </a:rPr>
                      <m:t>=3</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r>
                          <a:rPr lang="en-US" i="1">
                            <a:latin typeface="Cambria Math"/>
                          </a:rPr>
                          <m:t>!</m:t>
                        </m:r>
                      </m:e>
                    </m:func>
                    <m:r>
                      <a:rPr lang="en-US" i="1">
                        <a:latin typeface="Cambria Math"/>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a:rPr>
                          <m:t>+3</m:t>
                        </m:r>
                      </m:e>
                    </m:d>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oMath>
                </a14:m>
                <a:r>
                  <a:rPr lang="en-US" dirty="0"/>
                  <a:t> for positive integer </a:t>
                </a:r>
              </a:p>
              <a:p>
                <a:pPr lvl="1"/>
                <a:r>
                  <a:rPr lang="en-US" dirty="0" smtClean="0"/>
                  <a:t>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r>
                          <a:rPr lang="en-US" i="1">
                            <a:latin typeface="Cambria Math"/>
                          </a:rPr>
                          <m:t>!</m:t>
                        </m:r>
                      </m:e>
                    </m:func>
                    <m:r>
                      <m:rPr>
                        <m:nor/>
                      </m:rPr>
                      <a:rPr lang="en-US" dirty="0"/>
                      <m:t> </m:t>
                    </m:r>
                    <m:r>
                      <m:rPr>
                        <m:nor/>
                      </m:rPr>
                      <a:rPr lang="en-US" dirty="0"/>
                      <m:t>is</m:t>
                    </m:r>
                    <m:r>
                      <m:rPr>
                        <m:nor/>
                      </m:rPr>
                      <a:rPr lang="en-US" dirty="0"/>
                      <m:t> </m:t>
                    </m:r>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smtClean="0"/>
                  <a:t>. Product theorem: </a:t>
                </a:r>
                <a14:m>
                  <m:oMath xmlns:m="http://schemas.openxmlformats.org/officeDocument/2006/math">
                    <m:r>
                      <a:rPr lang="en-US" i="1">
                        <a:latin typeface="Cambria Math"/>
                      </a:rPr>
                      <m:t>3</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r>
                          <a:rPr lang="en-US" i="1">
                            <a:latin typeface="Cambria Math"/>
                          </a:rPr>
                          <m:t>!</m:t>
                        </m:r>
                      </m:e>
                    </m:func>
                    <m:r>
                      <m:rPr>
                        <m:nor/>
                      </m:rPr>
                      <a:rPr lang="en-US" dirty="0"/>
                      <m:t> </m:t>
                    </m:r>
                    <m:r>
                      <m:rPr>
                        <m:nor/>
                      </m:rPr>
                      <a:rPr lang="en-US" dirty="0"/>
                      <m:t>is</m:t>
                    </m:r>
                    <m:r>
                      <m:rPr>
                        <m:nor/>
                      </m:rPr>
                      <a:rPr lang="en-US" dirty="0"/>
                      <m:t> </m:t>
                    </m:r>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endParaRPr lang="en-US" dirty="0" smtClean="0"/>
              </a:p>
              <a:p>
                <a:pPr lvl="1"/>
                <a14:m>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a:rPr>
                          <m:t>+3</m:t>
                        </m:r>
                      </m:e>
                    </m:d>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oMath>
                </a14:m>
                <a:r>
                  <a:rPr lang="en-US" dirty="0" smtClean="0"/>
                  <a:t> : </a:t>
                </a:r>
                <a14:m>
                  <m:oMath xmlns:m="http://schemas.openxmlformats.org/officeDocument/2006/math">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a:rPr>
                      <m:t>+3</m:t>
                    </m:r>
                  </m:oMath>
                </a14:m>
                <a:r>
                  <a:rPr lang="en-US" dirty="0"/>
                  <a:t> is </a:t>
                </a:r>
                <a14:m>
                  <m:oMath xmlns:m="http://schemas.openxmlformats.org/officeDocument/2006/math">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e>
                    </m:d>
                  </m:oMath>
                </a14:m>
                <a:r>
                  <a:rPr lang="en-US" dirty="0"/>
                  <a:t>. So </a:t>
                </a:r>
                <a14:m>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a:rPr>
                          <m:t>+3</m:t>
                        </m:r>
                      </m:e>
                    </m:d>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oMath>
                </a14:m>
                <a:r>
                  <a:rPr lang="en-US" dirty="0"/>
                  <a:t> is </a:t>
                </a:r>
                <a14:m>
                  <m:oMath xmlns:m="http://schemas.openxmlformats.org/officeDocument/2006/math">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oMath>
                </a14:m>
                <a:endParaRPr lang="en-US" dirty="0" smtClean="0"/>
              </a:p>
              <a:p>
                <a:pPr lvl="1"/>
                <a:r>
                  <a:rPr lang="en-US" dirty="0"/>
                  <a:t>Both terms are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 so summing gives </a:t>
                </a:r>
                <a14:m>
                  <m:oMath xmlns:m="http://schemas.openxmlformats.org/officeDocument/2006/math">
                    <m:r>
                      <a:rPr lang="en-US" i="1">
                        <a:latin typeface="Cambria Math"/>
                      </a:rPr>
                      <m:t>3</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r>
                          <a:rPr lang="en-US" i="1">
                            <a:latin typeface="Cambria Math"/>
                          </a:rPr>
                          <m:t>!</m:t>
                        </m:r>
                      </m:e>
                    </m:func>
                    <m:r>
                      <a:rPr lang="en-US" i="1">
                        <a:latin typeface="Cambria Math"/>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a:rPr>
                          <m:t>+3</m:t>
                        </m:r>
                      </m:e>
                    </m:d>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endParaRPr lang="en-US" dirty="0" smtClean="0"/>
              </a:p>
              <a:p>
                <a:endParaRPr lang="en-US" dirty="0"/>
              </a:p>
              <a:p>
                <a:endParaRPr lang="en-US" dirty="0" smtClean="0"/>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609599" y="1600201"/>
                <a:ext cx="10972800" cy="5157438"/>
              </a:xfrm>
              <a:blipFill>
                <a:blip r:embed="rId3"/>
                <a:stretch>
                  <a:fillRect l="-1278" t="-1418"/>
                </a:stretch>
              </a:blipFill>
            </p:spPr>
            <p:txBody>
              <a:bodyPr/>
              <a:lstStyle/>
              <a:p>
                <a:r>
                  <a:rPr lang="en-US">
                    <a:noFill/>
                  </a:rPr>
                  <a:t> </a:t>
                </a:r>
              </a:p>
            </p:txBody>
          </p:sp>
        </mc:Fallback>
      </mc:AlternateContent>
    </p:spTree>
    <p:extLst>
      <p:ext uri="{BB962C8B-B14F-4D97-AF65-F5344CB8AC3E}">
        <p14:creationId xmlns:p14="http://schemas.microsoft.com/office/powerpoint/2010/main" val="1383368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Examples of Big-O Estimates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599" y="1600201"/>
                <a:ext cx="10972800" cy="5157438"/>
              </a:xfrm>
            </p:spPr>
            <p:txBody>
              <a:bodyPr>
                <a:normAutofit/>
              </a:bodyPr>
              <a:lstStyle/>
              <a:p>
                <a:r>
                  <a:rPr lang="en-US" dirty="0" smtClean="0"/>
                  <a:t>Another example: big-O estimate for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en-US" i="1">
                        <a:latin typeface="Cambria Math"/>
                      </a:rPr>
                      <m:t>=</m:t>
                    </m:r>
                    <m:d>
                      <m:dPr>
                        <m:ctrlPr>
                          <a:rPr lang="en-US" i="1">
                            <a:latin typeface="Cambria Math" panose="02040503050406030204" pitchFamily="18" charset="0"/>
                          </a:rPr>
                        </m:ctrlPr>
                      </m:dPr>
                      <m:e>
                        <m:r>
                          <a:rPr lang="en-US" i="1">
                            <a:latin typeface="Cambria Math"/>
                          </a:rPr>
                          <m:t>𝑥</m:t>
                        </m:r>
                        <m:r>
                          <a:rPr lang="en-US" i="1">
                            <a:latin typeface="Cambria Math"/>
                          </a:rPr>
                          <m:t>+1</m:t>
                        </m:r>
                      </m:e>
                    </m:d>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+1</m:t>
                            </m:r>
                          </m:e>
                        </m:d>
                      </m:e>
                    </m:func>
                    <m:r>
                      <a:rPr lang="en-US" i="1">
                        <a:latin typeface="Cambria Math"/>
                      </a:rPr>
                      <m:t>+3</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oMath>
                </a14:m>
                <a:r>
                  <a:rPr lang="en-US" dirty="0" smtClean="0"/>
                  <a:t>:</a:t>
                </a:r>
              </a:p>
              <a:p>
                <a:pPr lvl="1"/>
                <a14:m>
                  <m:oMath xmlns:m="http://schemas.openxmlformats.org/officeDocument/2006/math">
                    <m:r>
                      <a:rPr lang="en-US" i="1" dirty="0">
                        <a:latin typeface="Cambria Math"/>
                      </a:rPr>
                      <m:t>(</m:t>
                    </m:r>
                    <m:r>
                      <a:rPr lang="en-US" i="1" dirty="0">
                        <a:latin typeface="Cambria Math"/>
                      </a:rPr>
                      <m:t>𝑥</m:t>
                    </m:r>
                    <m:r>
                      <a:rPr lang="en-US" i="1" dirty="0">
                        <a:latin typeface="Cambria Math"/>
                      </a:rPr>
                      <m:t>+1) </m:t>
                    </m:r>
                  </m:oMath>
                </a14:m>
                <a:r>
                  <a:rPr lang="en-US" dirty="0"/>
                  <a:t>is </a:t>
                </a:r>
                <a14:m>
                  <m:oMath xmlns:m="http://schemas.openxmlformats.org/officeDocument/2006/math">
                    <m:r>
                      <a:rPr lang="en-US" i="1">
                        <a:latin typeface="Cambria Math"/>
                      </a:rPr>
                      <m:t>𝑂</m:t>
                    </m:r>
                    <m:r>
                      <a:rPr lang="en-US" i="1">
                        <a:latin typeface="Cambria Math"/>
                      </a:rPr>
                      <m:t>(</m:t>
                    </m:r>
                    <m:r>
                      <a:rPr lang="en-US" i="1">
                        <a:latin typeface="Cambria Math"/>
                      </a:rPr>
                      <m:t>𝑥</m:t>
                    </m:r>
                    <m:r>
                      <a:rPr lang="en-US" i="1">
                        <a:latin typeface="Cambria Math"/>
                      </a:rPr>
                      <m:t>)</m:t>
                    </m:r>
                  </m:oMath>
                </a14:m>
                <a:r>
                  <a:rPr lang="en-US" dirty="0"/>
                  <a:t> </a:t>
                </a:r>
              </a:p>
              <a:p>
                <a:pPr lvl="1"/>
                <a14:m>
                  <m:oMath xmlns:m="http://schemas.openxmlformats.org/officeDocument/2006/math">
                    <m:r>
                      <m:rPr>
                        <m:sty m:val="p"/>
                      </m:rPr>
                      <a:rPr lang="en-US">
                        <a:latin typeface="Cambria Math"/>
                      </a:rPr>
                      <m:t>log</m:t>
                    </m:r>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+1)</m:t>
                    </m:r>
                  </m:oMath>
                </a14:m>
                <a:r>
                  <a:rPr lang="en-US" dirty="0"/>
                  <a:t> </a:t>
                </a:r>
                <a:r>
                  <a:rPr lang="en-US" dirty="0" smtClean="0"/>
                  <a:t>: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+1</m:t>
                            </m:r>
                          </m:e>
                        </m:d>
                      </m:e>
                    </m:func>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2</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e>
                        </m:d>
                      </m:e>
                    </m:func>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2</m:t>
                        </m:r>
                      </m:e>
                    </m:func>
                    <m:r>
                      <a:rPr lang="en-US" i="1">
                        <a:latin typeface="Cambria Math"/>
                      </a:rPr>
                      <m:t>+</m:t>
                    </m:r>
                    <m:func>
                      <m:funcPr>
                        <m:ctrlPr>
                          <a:rPr lang="en-US" i="1" smtClean="0">
                            <a:latin typeface="Cambria Math" panose="02040503050406030204" pitchFamily="18" charset="0"/>
                          </a:rPr>
                        </m:ctrlPr>
                      </m:funcPr>
                      <m:fName>
                        <m:r>
                          <m:rPr>
                            <m:sty m:val="p"/>
                          </m:rPr>
                          <a:rPr lang="en-US">
                            <a:latin typeface="Cambria Math"/>
                          </a:rPr>
                          <m:t>log</m:t>
                        </m:r>
                      </m:fName>
                      <m:e>
                        <m:sSup>
                          <m:sSupPr>
                            <m:ctrlPr>
                              <a:rPr lang="en-US" b="0" i="1" smtClean="0">
                                <a:latin typeface="Cambria Math" panose="02040503050406030204" pitchFamily="18" charset="0"/>
                              </a:rPr>
                            </m:ctrlPr>
                          </m:sSupPr>
                          <m:e>
                            <m:r>
                              <a:rPr lang="en-US" i="1">
                                <a:latin typeface="Cambria Math"/>
                              </a:rPr>
                              <m:t>𝑥</m:t>
                            </m:r>
                          </m:e>
                          <m:sup>
                            <m:r>
                              <a:rPr lang="en-US" b="0" i="1" smtClean="0">
                                <a:latin typeface="Cambria Math" panose="02040503050406030204" pitchFamily="18" charset="0"/>
                              </a:rPr>
                              <m:t>2</m:t>
                            </m:r>
                          </m:sup>
                        </m:sSup>
                      </m:e>
                    </m:func>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2</m:t>
                        </m:r>
                      </m:e>
                    </m:func>
                    <m:r>
                      <a:rPr lang="en-US" i="1">
                        <a:latin typeface="Cambria Math"/>
                      </a:rPr>
                      <m:t>+2</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𝑥</m:t>
                        </m:r>
                      </m:e>
                    </m:func>
                    <m:r>
                      <a:rPr lang="en-US" i="1">
                        <a:latin typeface="Cambria Math"/>
                      </a:rPr>
                      <m:t>≤3</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𝑥</m:t>
                        </m:r>
                      </m:e>
                    </m:func>
                    <m:r>
                      <a:rPr lang="en-US" i="1">
                        <a:latin typeface="Cambria Math"/>
                      </a:rPr>
                      <m:t>.</m:t>
                    </m:r>
                  </m:oMath>
                </a14:m>
                <a:r>
                  <a:rPr lang="en-US" dirty="0"/>
                  <a:t> Thus </a:t>
                </a:r>
                <a14:m>
                  <m:oMath xmlns:m="http://schemas.openxmlformats.org/officeDocument/2006/math">
                    <m:r>
                      <m:rPr>
                        <m:sty m:val="p"/>
                      </m:rPr>
                      <a:rPr lang="en-US">
                        <a:latin typeface="Cambria Math"/>
                      </a:rPr>
                      <m:t>log</m:t>
                    </m:r>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+1)</m:t>
                    </m:r>
                  </m:oMath>
                </a14:m>
                <a:r>
                  <a:rPr lang="en-US" dirty="0"/>
                  <a:t> is </a:t>
                </a:r>
                <a14:m>
                  <m:oMath xmlns:m="http://schemas.openxmlformats.org/officeDocument/2006/math">
                    <m:r>
                      <a:rPr lang="en-US" i="1">
                        <a:latin typeface="Cambria Math"/>
                      </a:rPr>
                      <m:t>𝑂</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𝑥</m:t>
                        </m:r>
                      </m:e>
                    </m:func>
                    <m:r>
                      <a:rPr lang="en-US" i="1">
                        <a:latin typeface="Cambria Math"/>
                      </a:rPr>
                      <m:t>)</m:t>
                    </m:r>
                  </m:oMath>
                </a14:m>
                <a:r>
                  <a:rPr lang="en-US" dirty="0"/>
                  <a:t>.</a:t>
                </a:r>
                <a:endParaRPr lang="en-US" dirty="0" smtClean="0"/>
              </a:p>
              <a:p>
                <a:pPr lvl="1"/>
                <a:r>
                  <a:rPr lang="en-US" dirty="0"/>
                  <a:t>Combining gives </a:t>
                </a:r>
                <a:r>
                  <a:rPr lang="en-US" dirty="0" smtClean="0"/>
                  <a:t>a </a:t>
                </a:r>
                <a:r>
                  <a:rPr lang="en-US" dirty="0"/>
                  <a:t>big-O estimate for </a:t>
                </a:r>
                <a14:m>
                  <m:oMath xmlns:m="http://schemas.openxmlformats.org/officeDocument/2006/math">
                    <m:d>
                      <m:dPr>
                        <m:ctrlPr>
                          <a:rPr lang="en-US" i="1">
                            <a:latin typeface="Cambria Math" panose="02040503050406030204" pitchFamily="18" charset="0"/>
                          </a:rPr>
                        </m:ctrlPr>
                      </m:dPr>
                      <m:e>
                        <m:r>
                          <a:rPr lang="en-US" i="1">
                            <a:latin typeface="Cambria Math"/>
                          </a:rPr>
                          <m:t>𝑥</m:t>
                        </m:r>
                        <m:r>
                          <a:rPr lang="en-US" i="1">
                            <a:latin typeface="Cambria Math"/>
                          </a:rPr>
                          <m:t>+1</m:t>
                        </m:r>
                      </m:e>
                    </m:d>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+1</m:t>
                            </m:r>
                          </m:e>
                        </m:d>
                      </m:e>
                    </m:func>
                  </m:oMath>
                </a14:m>
                <a:r>
                  <a:rPr lang="en-US" dirty="0"/>
                  <a:t> of </a:t>
                </a:r>
                <a14:m>
                  <m:oMath xmlns:m="http://schemas.openxmlformats.org/officeDocument/2006/math">
                    <m:r>
                      <a:rPr lang="en-US" i="1">
                        <a:latin typeface="Cambria Math"/>
                      </a:rPr>
                      <m:t>𝑂</m:t>
                    </m:r>
                    <m:r>
                      <a:rPr lang="en-US" i="1">
                        <a:latin typeface="Cambria Math"/>
                      </a:rPr>
                      <m:t>(</m:t>
                    </m:r>
                    <m:r>
                      <a:rPr lang="en-US" i="1">
                        <a:latin typeface="Cambria Math"/>
                      </a:rPr>
                      <m:t>𝑥</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𝑥</m:t>
                        </m:r>
                      </m:e>
                    </m:func>
                    <m:r>
                      <a:rPr lang="en-US" i="1">
                        <a:latin typeface="Cambria Math"/>
                      </a:rPr>
                      <m:t>)</m:t>
                    </m:r>
                  </m:oMath>
                </a14:m>
                <a:r>
                  <a:rPr lang="en-US" dirty="0"/>
                  <a:t>.</a:t>
                </a:r>
              </a:p>
              <a:p>
                <a:pPr lvl="1"/>
                <a14:m>
                  <m:oMath xmlns:m="http://schemas.openxmlformats.org/officeDocument/2006/math">
                    <m:r>
                      <a:rPr lang="en-US" i="1">
                        <a:latin typeface="Cambria Math"/>
                      </a:rPr>
                      <m:t>3</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m:t>
                    </m:r>
                  </m:oMath>
                </a14:m>
                <a:endParaRPr lang="en-US" dirty="0"/>
              </a:p>
              <a:p>
                <a:r>
                  <a:rPr lang="en-US" dirty="0" smtClean="0"/>
                  <a:t>Summing</a:t>
                </a:r>
                <a:r>
                  <a:rPr lang="en-US" dirty="0"/>
                  <a:t>, we have </a:t>
                </a:r>
                <a14:m>
                  <m:oMath xmlns:m="http://schemas.openxmlformats.org/officeDocument/2006/math">
                    <m:r>
                      <a:rPr lang="en-US" i="1">
                        <a:latin typeface="Cambria Math"/>
                      </a:rPr>
                      <m:t>𝑂</m:t>
                    </m:r>
                    <m:d>
                      <m:dPr>
                        <m:ctrlPr>
                          <a:rPr lang="en-US" i="1">
                            <a:latin typeface="Cambria Math" panose="02040503050406030204" pitchFamily="18" charset="0"/>
                          </a:rPr>
                        </m:ctrlPr>
                      </m:dPr>
                      <m:e>
                        <m:r>
                          <a:rPr lang="en-US" i="1">
                            <a:latin typeface="Cambria Math"/>
                          </a:rPr>
                          <m:t>𝑓</m:t>
                        </m:r>
                        <m:d>
                          <m:dPr>
                            <m:ctrlPr>
                              <a:rPr lang="en-US" i="1">
                                <a:latin typeface="Cambria Math" panose="02040503050406030204" pitchFamily="18" charset="0"/>
                              </a:rPr>
                            </m:ctrlPr>
                          </m:dPr>
                          <m:e>
                            <m:r>
                              <a:rPr lang="en-US" i="1">
                                <a:latin typeface="Cambria Math"/>
                              </a:rPr>
                              <m:t>𝑥</m:t>
                            </m:r>
                          </m:e>
                        </m:d>
                      </m:e>
                    </m:d>
                    <m:r>
                      <a:rPr lang="en-US" i="1">
                        <a:latin typeface="Cambria Math"/>
                      </a:rPr>
                      <m:t>=</m:t>
                    </m:r>
                    <m:r>
                      <a:rPr lang="en-US" i="1">
                        <a:latin typeface="Cambria Math"/>
                      </a:rPr>
                      <m:t>𝑂</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r>
                              <a:rPr lang="en-US" i="1">
                                <a:latin typeface="Cambria Math"/>
                              </a:rPr>
                              <m:t>𝑥</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𝑥</m:t>
                                </m:r>
                              </m:e>
                            </m:func>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e>
                        </m:d>
                      </m:e>
                    </m:func>
                    <m:r>
                      <a:rPr lang="en-US" i="1">
                        <a:latin typeface="Cambria Math"/>
                      </a:rPr>
                      <m:t>=</m:t>
                    </m:r>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m:t>
                    </m:r>
                  </m:oMath>
                </a14:m>
                <a:r>
                  <a:rPr lang="en-US" dirty="0"/>
                  <a:t>.</a:t>
                </a:r>
              </a:p>
              <a:p>
                <a:pPr lvl="1"/>
                <a:endParaRPr lang="en-US" dirty="0" smtClean="0"/>
              </a:p>
              <a:p>
                <a:endParaRPr lang="en-US" dirty="0"/>
              </a:p>
              <a:p>
                <a:endParaRPr lang="en-US" dirty="0" smtClean="0"/>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609599" y="1600201"/>
                <a:ext cx="10972800" cy="5157438"/>
              </a:xfrm>
              <a:blipFill>
                <a:blip r:embed="rId3"/>
                <a:stretch>
                  <a:fillRect l="-1278" t="-1418"/>
                </a:stretch>
              </a:blipFill>
            </p:spPr>
            <p:txBody>
              <a:bodyPr/>
              <a:lstStyle/>
              <a:p>
                <a:r>
                  <a:rPr lang="en-US">
                    <a:noFill/>
                  </a:rPr>
                  <a:t> </a:t>
                </a:r>
              </a:p>
            </p:txBody>
          </p:sp>
        </mc:Fallback>
      </mc:AlternateContent>
    </p:spTree>
    <p:extLst>
      <p:ext uri="{BB962C8B-B14F-4D97-AF65-F5344CB8AC3E}">
        <p14:creationId xmlns:p14="http://schemas.microsoft.com/office/powerpoint/2010/main" val="2193603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2"/>
            <a:ext cx="8229600" cy="1143000"/>
          </a:xfrm>
        </p:spPr>
        <p:txBody>
          <a:bodyPr/>
          <a:lstStyle/>
          <a:p>
            <a:r>
              <a:rPr lang="en-US" dirty="0"/>
              <a:t>Other Notation</a:t>
            </a:r>
          </a:p>
        </p:txBody>
      </p:sp>
      <p:sp>
        <p:nvSpPr>
          <p:cNvPr id="3" name="Content Placeholder 2"/>
          <p:cNvSpPr>
            <a:spLocks noGrp="1"/>
          </p:cNvSpPr>
          <p:nvPr>
            <p:ph idx="1"/>
          </p:nvPr>
        </p:nvSpPr>
        <p:spPr>
          <a:xfrm>
            <a:off x="620551" y="4851402"/>
            <a:ext cx="10972800" cy="1968499"/>
          </a:xfrm>
        </p:spPr>
        <p:txBody>
          <a:bodyPr>
            <a:normAutofit lnSpcReduction="10000"/>
          </a:bodyPr>
          <a:lstStyle/>
          <a:p>
            <a:pPr marL="0" indent="0">
              <a:buNone/>
            </a:pPr>
            <a:r>
              <a:rPr lang="en-US" sz="2800" dirty="0"/>
              <a:t>(a) Θ(g(n</a:t>
            </a:r>
            <a:r>
              <a:rPr lang="en-US" sz="2800" dirty="0" smtClean="0"/>
              <a:t>)) (big-Theta): </a:t>
            </a:r>
            <a:r>
              <a:rPr lang="en-US" sz="2800" dirty="0"/>
              <a:t>upper and lower bound</a:t>
            </a:r>
          </a:p>
          <a:p>
            <a:pPr marL="0" indent="0">
              <a:buNone/>
            </a:pPr>
            <a:r>
              <a:rPr lang="en-US" sz="2800" dirty="0">
                <a:solidFill>
                  <a:srgbClr val="FF0000"/>
                </a:solidFill>
              </a:rPr>
              <a:t>(b) O(g(n</a:t>
            </a:r>
            <a:r>
              <a:rPr lang="en-US" sz="2800" dirty="0" smtClean="0">
                <a:solidFill>
                  <a:srgbClr val="FF0000"/>
                </a:solidFill>
              </a:rPr>
              <a:t>)) (big-O): </a:t>
            </a:r>
            <a:r>
              <a:rPr lang="en-US" sz="2800" dirty="0">
                <a:solidFill>
                  <a:srgbClr val="FF0000"/>
                </a:solidFill>
              </a:rPr>
              <a:t>upper bound</a:t>
            </a:r>
          </a:p>
          <a:p>
            <a:pPr marL="0" indent="0">
              <a:buNone/>
            </a:pPr>
            <a:r>
              <a:rPr lang="en-US" sz="2800" dirty="0"/>
              <a:t>(c) Ω(g(n</a:t>
            </a:r>
            <a:r>
              <a:rPr lang="en-US" sz="2800" dirty="0" smtClean="0"/>
              <a:t>)) (big-Omega): </a:t>
            </a:r>
            <a:r>
              <a:rPr lang="en-US" sz="2800" dirty="0"/>
              <a:t>lower bound</a:t>
            </a:r>
          </a:p>
          <a:p>
            <a:pPr marL="0" indent="0">
              <a:buNone/>
            </a:pPr>
            <a:r>
              <a:rPr lang="en-US" sz="2800" dirty="0"/>
              <a:t>See </a:t>
            </a:r>
            <a:r>
              <a:rPr lang="en-US" sz="2800" dirty="0" err="1"/>
              <a:t>Corman</a:t>
            </a:r>
            <a:r>
              <a:rPr lang="en-US" sz="2800" dirty="0"/>
              <a:t>, </a:t>
            </a:r>
            <a:r>
              <a:rPr lang="en-US" sz="2800" dirty="0" err="1"/>
              <a:t>Leiserson</a:t>
            </a:r>
            <a:r>
              <a:rPr lang="en-US" sz="2800" dirty="0"/>
              <a:t>, </a:t>
            </a:r>
            <a:r>
              <a:rPr lang="en-US" sz="2800" dirty="0" err="1"/>
              <a:t>Rivest</a:t>
            </a:r>
            <a:r>
              <a:rPr lang="en-US" sz="2800" dirty="0"/>
              <a:t>, Stein, </a:t>
            </a:r>
            <a:r>
              <a:rPr lang="en-US" sz="2800" dirty="0" err="1"/>
              <a:t>chpt</a:t>
            </a:r>
            <a:r>
              <a:rPr lang="en-US" sz="2800" dirty="0"/>
              <a:t> 3 for details</a:t>
            </a:r>
          </a:p>
        </p:txBody>
      </p:sp>
      <p:pic>
        <p:nvPicPr>
          <p:cNvPr id="4" name="Picture 3" descr="complexit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71538"/>
            <a:ext cx="9144000" cy="3435546"/>
          </a:xfrm>
          <a:prstGeom prst="rect">
            <a:avLst/>
          </a:prstGeom>
        </p:spPr>
      </p:pic>
      <p:sp>
        <p:nvSpPr>
          <p:cNvPr id="5" name="TextBox 4"/>
          <p:cNvSpPr txBox="1"/>
          <p:nvPr/>
        </p:nvSpPr>
        <p:spPr>
          <a:xfrm>
            <a:off x="1689100" y="4267200"/>
            <a:ext cx="5124908" cy="369332"/>
          </a:xfrm>
          <a:prstGeom prst="rect">
            <a:avLst/>
          </a:prstGeom>
          <a:noFill/>
        </p:spPr>
        <p:txBody>
          <a:bodyPr wrap="none" rtlCol="0">
            <a:spAutoFit/>
          </a:bodyPr>
          <a:lstStyle/>
          <a:p>
            <a:r>
              <a:rPr lang="en-US" dirty="0" err="1"/>
              <a:t>Corman</a:t>
            </a:r>
            <a:r>
              <a:rPr lang="en-US" dirty="0"/>
              <a:t>, </a:t>
            </a:r>
            <a:r>
              <a:rPr lang="en-US" dirty="0" err="1"/>
              <a:t>Leiserson</a:t>
            </a:r>
            <a:r>
              <a:rPr lang="en-US" dirty="0"/>
              <a:t>, </a:t>
            </a:r>
            <a:r>
              <a:rPr lang="en-US" dirty="0" err="1"/>
              <a:t>Rivest</a:t>
            </a:r>
            <a:r>
              <a:rPr lang="en-US" dirty="0"/>
              <a:t>, Stein, Figure 3.1, page 45.</a:t>
            </a:r>
          </a:p>
        </p:txBody>
      </p:sp>
      <p:sp>
        <p:nvSpPr>
          <p:cNvPr id="6" name="TextBox 5">
            <a:extLst>
              <a:ext uri="{FF2B5EF4-FFF2-40B4-BE49-F238E27FC236}">
                <a16:creationId xmlns:a16="http://schemas.microsoft.com/office/drawing/2014/main" id="{2B1B7D67-BC80-6145-A7B8-9E1C030CD8D8}"/>
              </a:ext>
            </a:extLst>
          </p:cNvPr>
          <p:cNvSpPr txBox="1"/>
          <p:nvPr/>
        </p:nvSpPr>
        <p:spPr>
          <a:xfrm>
            <a:off x="6085113" y="2601687"/>
            <a:ext cx="924933" cy="707886"/>
          </a:xfrm>
          <a:prstGeom prst="rect">
            <a:avLst/>
          </a:prstGeom>
          <a:noFill/>
        </p:spPr>
        <p:txBody>
          <a:bodyPr wrap="none" rtlCol="0">
            <a:spAutoFit/>
          </a:bodyPr>
          <a:lstStyle/>
          <a:p>
            <a:r>
              <a:rPr lang="en-US" sz="2000" dirty="0">
                <a:solidFill>
                  <a:srgbClr val="FF0000"/>
                </a:solidFill>
              </a:rPr>
              <a:t>Big-O</a:t>
            </a:r>
          </a:p>
          <a:p>
            <a:r>
              <a:rPr lang="en-US" sz="2000" dirty="0">
                <a:solidFill>
                  <a:srgbClr val="FF0000"/>
                </a:solidFill>
              </a:rPr>
              <a:t>O(g(n))</a:t>
            </a:r>
          </a:p>
        </p:txBody>
      </p:sp>
    </p:spTree>
    <p:extLst>
      <p:ext uri="{BB962C8B-B14F-4D97-AF65-F5344CB8AC3E}">
        <p14:creationId xmlns:p14="http://schemas.microsoft.com/office/powerpoint/2010/main" val="3255392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538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 </a:t>
            </a:r>
            <a:r>
              <a:rPr lang="en-US" dirty="0" smtClean="0"/>
              <a:t>Complexity</a:t>
            </a:r>
            <a:br>
              <a:rPr lang="en-US" dirty="0" smtClean="0"/>
            </a:br>
            <a:r>
              <a:rPr lang="en-US" dirty="0" smtClean="0"/>
              <a:t>Part 3: Implications of Complexity</a:t>
            </a:r>
            <a:endParaRPr lang="en-US" dirty="0"/>
          </a:p>
        </p:txBody>
      </p:sp>
      <p:sp>
        <p:nvSpPr>
          <p:cNvPr id="6" name="Subtitle 2"/>
          <p:cNvSpPr txBox="1">
            <a:spLocks/>
          </p:cNvSpPr>
          <p:nvPr/>
        </p:nvSpPr>
        <p:spPr bwMode="auto">
          <a:xfrm>
            <a:off x="1981200" y="4038600"/>
            <a:ext cx="8534400" cy="1752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3405912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338"/>
            <a:ext cx="8229600" cy="1143000"/>
          </a:xfrm>
        </p:spPr>
        <p:txBody>
          <a:bodyPr>
            <a:normAutofit/>
          </a:bodyPr>
          <a:lstStyle/>
          <a:p>
            <a:r>
              <a:rPr lang="en-US" dirty="0" smtClean="0"/>
              <a:t>Common Complexity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1662" y="847492"/>
                <a:ext cx="10972800" cy="6122019"/>
              </a:xfrm>
            </p:spPr>
            <p:txBody>
              <a:bodyPr>
                <a:normAutofit fontScale="92500" lnSpcReduction="10000"/>
              </a:bodyPr>
              <a:lstStyle/>
              <a:p>
                <a:r>
                  <a:rPr lang="en-US" dirty="0" smtClean="0"/>
                  <a:t>Often </a:t>
                </a:r>
                <a:r>
                  <a:rPr lang="en-US" dirty="0"/>
                  <a:t>describe the complexity of algorithms using terminology associated with the function </a:t>
                </a:r>
                <a14:m>
                  <m:oMath xmlns:m="http://schemas.openxmlformats.org/officeDocument/2006/math">
                    <m:r>
                      <a:rPr lang="en-US" i="1">
                        <a:latin typeface="Cambria Math"/>
                      </a:rPr>
                      <m:t>𝑔</m:t>
                    </m:r>
                    <m:r>
                      <a:rPr lang="en-US" i="1">
                        <a:latin typeface="Cambria Math"/>
                      </a:rPr>
                      <m:t>(</m:t>
                    </m:r>
                    <m:r>
                      <a:rPr lang="en-US" i="1">
                        <a:latin typeface="Cambria Math"/>
                      </a:rPr>
                      <m:t>𝑥</m:t>
                    </m:r>
                    <m:r>
                      <a:rPr lang="en-US" i="1">
                        <a:latin typeface="Cambria Math"/>
                      </a:rPr>
                      <m:t>)</m:t>
                    </m:r>
                  </m:oMath>
                </a14:m>
                <a:r>
                  <a:rPr lang="en-US" dirty="0"/>
                  <a:t> such that the algorithm is </a:t>
                </a:r>
                <a14:m>
                  <m:oMath xmlns:m="http://schemas.openxmlformats.org/officeDocument/2006/math">
                    <m:r>
                      <m:rPr>
                        <m:sty m:val="p"/>
                      </m:rPr>
                      <a:rPr lang="en-US">
                        <a:latin typeface="Cambria Math"/>
                      </a:rPr>
                      <m:t>Θ</m:t>
                    </m:r>
                    <m:d>
                      <m:dPr>
                        <m:ctrlPr>
                          <a:rPr lang="en-US" i="1">
                            <a:latin typeface="Cambria Math" panose="02040503050406030204" pitchFamily="18" charset="0"/>
                          </a:rPr>
                        </m:ctrlPr>
                      </m:dPr>
                      <m:e>
                        <m:r>
                          <a:rPr lang="en-US" i="1">
                            <a:latin typeface="Cambria Math"/>
                          </a:rPr>
                          <m:t>𝑔</m:t>
                        </m:r>
                        <m:d>
                          <m:dPr>
                            <m:ctrlPr>
                              <a:rPr lang="en-US" i="1">
                                <a:latin typeface="Cambria Math" panose="02040503050406030204" pitchFamily="18" charset="0"/>
                              </a:rPr>
                            </m:ctrlPr>
                          </m:dPr>
                          <m:e>
                            <m:r>
                              <a:rPr lang="en-US" i="1">
                                <a:latin typeface="Cambria Math"/>
                              </a:rPr>
                              <m:t>𝑥</m:t>
                            </m:r>
                          </m:e>
                        </m:d>
                      </m:e>
                    </m:d>
                  </m:oMath>
                </a14:m>
                <a:r>
                  <a:rPr lang="en-US" dirty="0" smtClean="0"/>
                  <a: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When we are concerned mostly with worst case, big-O rather than big-Theta is often used (frequently).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1662" y="847492"/>
                <a:ext cx="10972800" cy="6122019"/>
              </a:xfrm>
              <a:blipFill>
                <a:blip r:embed="rId2"/>
                <a:stretch>
                  <a:fillRect l="-1111" t="-1992" r="-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025350415"/>
                  </p:ext>
                </p:extLst>
              </p:nvPr>
            </p:nvGraphicFramePr>
            <p:xfrm>
              <a:off x="2436540" y="2147572"/>
              <a:ext cx="7086600" cy="3664077"/>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447675">
                    <a:tc>
                      <a:txBody>
                        <a:bodyPr/>
                        <a:lstStyle/>
                        <a:p>
                          <a:pPr algn="ctr"/>
                          <a:r>
                            <a:rPr lang="en-US" sz="2400" dirty="0" smtClean="0"/>
                            <a:t>Complexity</a:t>
                          </a:r>
                          <a:endParaRPr lang="en-US" sz="2400" dirty="0"/>
                        </a:p>
                      </a:txBody>
                      <a:tcPr/>
                    </a:tc>
                    <a:tc>
                      <a:txBody>
                        <a:bodyPr/>
                        <a:lstStyle/>
                        <a:p>
                          <a:pPr algn="ctr"/>
                          <a:r>
                            <a:rPr lang="en-US" sz="2400" dirty="0" smtClean="0"/>
                            <a:t>Terminology</a:t>
                          </a:r>
                          <a:endParaRPr lang="en-US" sz="2400" dirty="0"/>
                        </a:p>
                      </a:txBody>
                      <a:tcPr/>
                    </a:tc>
                    <a:extLst>
                      <a:ext uri="{0D108BD9-81ED-4DB2-BD59-A6C34878D82A}">
                        <a16:rowId xmlns:a16="http://schemas.microsoft.com/office/drawing/2014/main" val="10000"/>
                      </a:ext>
                    </a:extLst>
                  </a:tr>
                  <a:tr h="447675">
                    <a:tc>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Θ</m:t>
                                </m:r>
                                <m:r>
                                  <a:rPr lang="en-US" sz="2400" b="0" i="1" smtClean="0">
                                    <a:latin typeface="Cambria Math"/>
                                  </a:rPr>
                                  <m:t>(1)</m:t>
                                </m:r>
                              </m:oMath>
                            </m:oMathPara>
                          </a14:m>
                          <a:endParaRPr lang="en-US" sz="2400" dirty="0"/>
                        </a:p>
                      </a:txBody>
                      <a:tcPr/>
                    </a:tc>
                    <a:tc>
                      <a:txBody>
                        <a:bodyPr/>
                        <a:lstStyle/>
                        <a:p>
                          <a:r>
                            <a:rPr lang="en-US" sz="2400" dirty="0" smtClean="0"/>
                            <a:t>Constant complexity</a:t>
                          </a:r>
                          <a:endParaRPr lang="en-US" sz="2400" dirty="0"/>
                        </a:p>
                      </a:txBody>
                      <a:tcPr/>
                    </a:tc>
                    <a:extLst>
                      <a:ext uri="{0D108BD9-81ED-4DB2-BD59-A6C34878D82A}">
                        <a16:rowId xmlns:a16="http://schemas.microsoft.com/office/drawing/2014/main" val="10001"/>
                      </a:ext>
                    </a:extLst>
                  </a:tr>
                  <a:tr h="447675">
                    <a:tc>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Θ</m:t>
                                </m:r>
                                <m:d>
                                  <m:dPr>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𝑛</m:t>
                                        </m:r>
                                      </m:e>
                                    </m:func>
                                  </m:e>
                                </m:d>
                              </m:oMath>
                            </m:oMathPara>
                          </a14:m>
                          <a:endParaRPr lang="en-US" sz="2400" dirty="0"/>
                        </a:p>
                      </a:txBody>
                      <a:tcPr/>
                    </a:tc>
                    <a:tc>
                      <a:txBody>
                        <a:bodyPr/>
                        <a:lstStyle/>
                        <a:p>
                          <a:r>
                            <a:rPr lang="en-US" sz="2400" dirty="0" smtClean="0"/>
                            <a:t>Logarithmic complexity</a:t>
                          </a:r>
                          <a:endParaRPr lang="en-US" sz="2400" dirty="0"/>
                        </a:p>
                      </a:txBody>
                      <a:tcPr/>
                    </a:tc>
                    <a:extLst>
                      <a:ext uri="{0D108BD9-81ED-4DB2-BD59-A6C34878D82A}">
                        <a16:rowId xmlns:a16="http://schemas.microsoft.com/office/drawing/2014/main" val="10002"/>
                      </a:ext>
                    </a:extLst>
                  </a:tr>
                  <a:tr h="447675">
                    <a:tc>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Θ</m:t>
                                </m:r>
                                <m:r>
                                  <a:rPr lang="en-US" sz="2400" b="0" i="1" smtClean="0">
                                    <a:latin typeface="Cambria Math"/>
                                  </a:rPr>
                                  <m:t>(</m:t>
                                </m:r>
                                <m:r>
                                  <a:rPr lang="en-US" sz="2400" b="0" i="1" smtClean="0">
                                    <a:latin typeface="Cambria Math"/>
                                  </a:rPr>
                                  <m:t>𝑛</m:t>
                                </m:r>
                                <m:r>
                                  <a:rPr lang="en-US" sz="2400" b="0" i="1" smtClean="0">
                                    <a:latin typeface="Cambria Math"/>
                                  </a:rPr>
                                  <m:t>)</m:t>
                                </m:r>
                              </m:oMath>
                            </m:oMathPara>
                          </a14:m>
                          <a:endParaRPr lang="en-US" sz="2400" dirty="0"/>
                        </a:p>
                      </a:txBody>
                      <a:tcPr/>
                    </a:tc>
                    <a:tc>
                      <a:txBody>
                        <a:bodyPr/>
                        <a:lstStyle/>
                        <a:p>
                          <a:r>
                            <a:rPr lang="en-US" sz="2400" dirty="0" smtClean="0"/>
                            <a:t>Linear complexity</a:t>
                          </a:r>
                          <a:endParaRPr lang="en-US" sz="2400" dirty="0"/>
                        </a:p>
                      </a:txBody>
                      <a:tcPr/>
                    </a:tc>
                    <a:extLst>
                      <a:ext uri="{0D108BD9-81ED-4DB2-BD59-A6C34878D82A}">
                        <a16:rowId xmlns:a16="http://schemas.microsoft.com/office/drawing/2014/main" val="10003"/>
                      </a:ext>
                    </a:extLst>
                  </a:tr>
                  <a:tr h="447675">
                    <a:tc>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Θ</m:t>
                                </m:r>
                                <m:r>
                                  <a:rPr lang="en-US" sz="2400" b="0" i="1" smtClean="0">
                                    <a:latin typeface="Cambria Math"/>
                                  </a:rPr>
                                  <m:t>(</m:t>
                                </m:r>
                                <m:r>
                                  <a:rPr lang="en-US" sz="2400" b="0" i="1" smtClean="0">
                                    <a:latin typeface="Cambria Math"/>
                                  </a:rPr>
                                  <m:t>𝑛</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𝑛</m:t>
                                    </m:r>
                                  </m:e>
                                </m:func>
                                <m:r>
                                  <a:rPr lang="en-US" sz="2400" b="0" i="1" smtClean="0">
                                    <a:latin typeface="Cambria Math"/>
                                  </a:rPr>
                                  <m:t>)</m:t>
                                </m:r>
                              </m:oMath>
                            </m:oMathPara>
                          </a14:m>
                          <a:endParaRPr lang="en-US" sz="2400" dirty="0"/>
                        </a:p>
                      </a:txBody>
                      <a:tcPr/>
                    </a:tc>
                    <a:tc>
                      <a:txBody>
                        <a:bodyPr/>
                        <a:lstStyle/>
                        <a:p>
                          <a:r>
                            <a:rPr lang="en-US" sz="2400" dirty="0" err="1" smtClean="0"/>
                            <a:t>Linearithmic</a:t>
                          </a:r>
                          <a:r>
                            <a:rPr lang="en-US" sz="2400" dirty="0" smtClean="0"/>
                            <a:t> complexity</a:t>
                          </a:r>
                          <a:endParaRPr lang="en-US" sz="2400" dirty="0"/>
                        </a:p>
                      </a:txBody>
                      <a:tcPr/>
                    </a:tc>
                    <a:extLst>
                      <a:ext uri="{0D108BD9-81ED-4DB2-BD59-A6C34878D82A}">
                        <a16:rowId xmlns:a16="http://schemas.microsoft.com/office/drawing/2014/main" val="10004"/>
                      </a:ext>
                    </a:extLst>
                  </a:tr>
                  <a:tr h="447675">
                    <a:tc>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Θ</m:t>
                                </m:r>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𝑛</m:t>
                                    </m:r>
                                  </m:e>
                                  <m:sup>
                                    <m:r>
                                      <a:rPr lang="en-US" sz="2400" b="0" i="1" smtClean="0">
                                        <a:latin typeface="Cambria Math"/>
                                      </a:rPr>
                                      <m:t>𝑏</m:t>
                                    </m:r>
                                  </m:sup>
                                </m:sSup>
                                <m:r>
                                  <a:rPr lang="en-US" sz="2400" b="0" i="1" smtClean="0">
                                    <a:latin typeface="Cambria Math"/>
                                  </a:rPr>
                                  <m:t>)</m:t>
                                </m:r>
                              </m:oMath>
                            </m:oMathPara>
                          </a14:m>
                          <a:endParaRPr lang="en-US" sz="2400" dirty="0"/>
                        </a:p>
                      </a:txBody>
                      <a:tcPr/>
                    </a:tc>
                    <a:tc>
                      <a:txBody>
                        <a:bodyPr/>
                        <a:lstStyle/>
                        <a:p>
                          <a:r>
                            <a:rPr lang="en-US" sz="2400" dirty="0" smtClean="0"/>
                            <a:t>Polynomial</a:t>
                          </a:r>
                          <a:r>
                            <a:rPr lang="en-US" sz="2400" baseline="0" dirty="0" smtClean="0"/>
                            <a:t> </a:t>
                          </a:r>
                          <a:r>
                            <a:rPr lang="en-US" sz="2400" dirty="0" smtClean="0"/>
                            <a:t>complexity</a:t>
                          </a:r>
                          <a:endParaRPr lang="en-US" sz="2400" dirty="0"/>
                        </a:p>
                      </a:txBody>
                      <a:tcPr/>
                    </a:tc>
                    <a:extLst>
                      <a:ext uri="{0D108BD9-81ED-4DB2-BD59-A6C34878D82A}">
                        <a16:rowId xmlns:a16="http://schemas.microsoft.com/office/drawing/2014/main" val="10005"/>
                      </a:ext>
                    </a:extLst>
                  </a:tr>
                  <a:tr h="447675">
                    <a:tc>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Θ</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a:rPr>
                                          <m:t>𝑏</m:t>
                                        </m:r>
                                      </m:e>
                                      <m:sup>
                                        <m:r>
                                          <a:rPr lang="en-US" sz="2400" b="0" i="1" smtClean="0">
                                            <a:latin typeface="Cambria Math"/>
                                          </a:rPr>
                                          <m:t>𝑛</m:t>
                                        </m:r>
                                      </m:sup>
                                    </m:sSup>
                                  </m:e>
                                </m:d>
                                <m:r>
                                  <a:rPr lang="en-US" sz="2400" b="0" i="1" smtClean="0">
                                    <a:latin typeface="Cambria Math"/>
                                  </a:rPr>
                                  <m:t>, </m:t>
                                </m:r>
                                <m:r>
                                  <a:rPr lang="en-US" sz="2400" b="0" i="1" smtClean="0">
                                    <a:latin typeface="Cambria Math"/>
                                  </a:rPr>
                                  <m:t>𝑏</m:t>
                                </m:r>
                                <m:r>
                                  <a:rPr lang="en-US" sz="2400" b="0" i="1" smtClean="0">
                                    <a:latin typeface="Cambria Math"/>
                                  </a:rPr>
                                  <m:t>&gt;1</m:t>
                                </m:r>
                              </m:oMath>
                            </m:oMathPara>
                          </a14:m>
                          <a:endParaRPr lang="en-US" sz="2400" dirty="0"/>
                        </a:p>
                      </a:txBody>
                      <a:tcPr/>
                    </a:tc>
                    <a:tc>
                      <a:txBody>
                        <a:bodyPr/>
                        <a:lstStyle/>
                        <a:p>
                          <a:r>
                            <a:rPr lang="en-US" sz="2400" dirty="0" smtClean="0"/>
                            <a:t>Exponential complexity</a:t>
                          </a:r>
                          <a:endParaRPr lang="en-US" sz="2400" dirty="0"/>
                        </a:p>
                      </a:txBody>
                      <a:tcPr/>
                    </a:tc>
                    <a:extLst>
                      <a:ext uri="{0D108BD9-81ED-4DB2-BD59-A6C34878D82A}">
                        <a16:rowId xmlns:a16="http://schemas.microsoft.com/office/drawing/2014/main" val="10006"/>
                      </a:ext>
                    </a:extLst>
                  </a:tr>
                  <a:tr h="447675">
                    <a:tc>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Θ</m:t>
                                </m:r>
                                <m:r>
                                  <a:rPr lang="en-US" sz="2400" b="0" i="1" smtClean="0">
                                    <a:latin typeface="Cambria Math"/>
                                  </a:rPr>
                                  <m:t>(</m:t>
                                </m:r>
                                <m:r>
                                  <a:rPr lang="en-US" sz="2400" b="0" i="1" smtClean="0">
                                    <a:latin typeface="Cambria Math"/>
                                  </a:rPr>
                                  <m:t>𝑛</m:t>
                                </m:r>
                                <m:r>
                                  <a:rPr lang="en-US" sz="2400" b="0" i="1" smtClean="0">
                                    <a:latin typeface="Cambria Math"/>
                                  </a:rPr>
                                  <m:t>!)</m:t>
                                </m:r>
                              </m:oMath>
                            </m:oMathPara>
                          </a14:m>
                          <a:endParaRPr lang="en-US" sz="2400" dirty="0"/>
                        </a:p>
                      </a:txBody>
                      <a:tcPr/>
                    </a:tc>
                    <a:tc>
                      <a:txBody>
                        <a:bodyPr/>
                        <a:lstStyle/>
                        <a:p>
                          <a:r>
                            <a:rPr lang="en-US" sz="2400" dirty="0" smtClean="0"/>
                            <a:t>Factorial complexity</a:t>
                          </a:r>
                          <a:endParaRPr lang="en-US" sz="2400" dirty="0"/>
                        </a:p>
                      </a:txBody>
                      <a:tcPr/>
                    </a:tc>
                    <a:extLst>
                      <a:ext uri="{0D108BD9-81ED-4DB2-BD59-A6C34878D82A}">
                        <a16:rowId xmlns:a16="http://schemas.microsoft.com/office/drawing/2014/main" val="1000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025350415"/>
                  </p:ext>
                </p:extLst>
              </p:nvPr>
            </p:nvGraphicFramePr>
            <p:xfrm>
              <a:off x="2436540" y="2147572"/>
              <a:ext cx="7086600" cy="3664077"/>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457200">
                    <a:tc>
                      <a:txBody>
                        <a:bodyPr/>
                        <a:lstStyle/>
                        <a:p>
                          <a:pPr algn="ctr"/>
                          <a:r>
                            <a:rPr lang="en-US" sz="2400" dirty="0" smtClean="0"/>
                            <a:t>Complexity</a:t>
                          </a:r>
                          <a:endParaRPr lang="en-US" sz="2400" dirty="0"/>
                        </a:p>
                      </a:txBody>
                      <a:tcPr/>
                    </a:tc>
                    <a:tc>
                      <a:txBody>
                        <a:bodyPr/>
                        <a:lstStyle/>
                        <a:p>
                          <a:pPr algn="ctr"/>
                          <a:r>
                            <a:rPr lang="en-US" sz="2400" dirty="0" smtClean="0"/>
                            <a:t>Terminology</a:t>
                          </a:r>
                          <a:endParaRPr lang="en-US" sz="2400" dirty="0"/>
                        </a:p>
                      </a:txBody>
                      <a:tcPr/>
                    </a:tc>
                    <a:extLst>
                      <a:ext uri="{0D108BD9-81ED-4DB2-BD59-A6C34878D82A}">
                        <a16:rowId xmlns:a16="http://schemas.microsoft.com/office/drawing/2014/main" val="10000"/>
                      </a:ext>
                    </a:extLst>
                  </a:tr>
                  <a:tr h="457200">
                    <a:tc>
                      <a:txBody>
                        <a:bodyPr/>
                        <a:lstStyle/>
                        <a:p>
                          <a:endParaRPr lang="en-US"/>
                        </a:p>
                      </a:txBody>
                      <a:tcPr>
                        <a:blipFill>
                          <a:blip r:embed="rId3"/>
                          <a:stretch>
                            <a:fillRect l="-210" t="-110667" r="-145378" b="-632000"/>
                          </a:stretch>
                        </a:blipFill>
                      </a:tcPr>
                    </a:tc>
                    <a:tc>
                      <a:txBody>
                        <a:bodyPr/>
                        <a:lstStyle/>
                        <a:p>
                          <a:r>
                            <a:rPr lang="en-US" sz="2400" dirty="0" smtClean="0"/>
                            <a:t>Constant complexity</a:t>
                          </a:r>
                          <a:endParaRPr lang="en-US" sz="2400" dirty="0"/>
                        </a:p>
                      </a:txBody>
                      <a:tcPr/>
                    </a:tc>
                    <a:extLst>
                      <a:ext uri="{0D108BD9-81ED-4DB2-BD59-A6C34878D82A}">
                        <a16:rowId xmlns:a16="http://schemas.microsoft.com/office/drawing/2014/main" val="10001"/>
                      </a:ext>
                    </a:extLst>
                  </a:tr>
                  <a:tr h="457200">
                    <a:tc>
                      <a:txBody>
                        <a:bodyPr/>
                        <a:lstStyle/>
                        <a:p>
                          <a:endParaRPr lang="en-US"/>
                        </a:p>
                      </a:txBody>
                      <a:tcPr>
                        <a:blipFill>
                          <a:blip r:embed="rId3"/>
                          <a:stretch>
                            <a:fillRect l="-210" t="-210667" r="-145378" b="-532000"/>
                          </a:stretch>
                        </a:blipFill>
                      </a:tcPr>
                    </a:tc>
                    <a:tc>
                      <a:txBody>
                        <a:bodyPr/>
                        <a:lstStyle/>
                        <a:p>
                          <a:r>
                            <a:rPr lang="en-US" sz="2400" dirty="0" smtClean="0"/>
                            <a:t>Logarithmic complexity</a:t>
                          </a:r>
                          <a:endParaRPr lang="en-US" sz="2400" dirty="0"/>
                        </a:p>
                      </a:txBody>
                      <a:tcPr/>
                    </a:tc>
                    <a:extLst>
                      <a:ext uri="{0D108BD9-81ED-4DB2-BD59-A6C34878D82A}">
                        <a16:rowId xmlns:a16="http://schemas.microsoft.com/office/drawing/2014/main" val="10002"/>
                      </a:ext>
                    </a:extLst>
                  </a:tr>
                  <a:tr h="457200">
                    <a:tc>
                      <a:txBody>
                        <a:bodyPr/>
                        <a:lstStyle/>
                        <a:p>
                          <a:endParaRPr lang="en-US"/>
                        </a:p>
                      </a:txBody>
                      <a:tcPr>
                        <a:blipFill>
                          <a:blip r:embed="rId3"/>
                          <a:stretch>
                            <a:fillRect l="-210" t="-310667" r="-145378" b="-432000"/>
                          </a:stretch>
                        </a:blipFill>
                      </a:tcPr>
                    </a:tc>
                    <a:tc>
                      <a:txBody>
                        <a:bodyPr/>
                        <a:lstStyle/>
                        <a:p>
                          <a:r>
                            <a:rPr lang="en-US" sz="2400" dirty="0" smtClean="0"/>
                            <a:t>Linear complexity</a:t>
                          </a:r>
                          <a:endParaRPr lang="en-US" sz="2400" dirty="0"/>
                        </a:p>
                      </a:txBody>
                      <a:tcPr/>
                    </a:tc>
                    <a:extLst>
                      <a:ext uri="{0D108BD9-81ED-4DB2-BD59-A6C34878D82A}">
                        <a16:rowId xmlns:a16="http://schemas.microsoft.com/office/drawing/2014/main" val="10003"/>
                      </a:ext>
                    </a:extLst>
                  </a:tr>
                  <a:tr h="457200">
                    <a:tc>
                      <a:txBody>
                        <a:bodyPr/>
                        <a:lstStyle/>
                        <a:p>
                          <a:endParaRPr lang="en-US"/>
                        </a:p>
                      </a:txBody>
                      <a:tcPr>
                        <a:blipFill>
                          <a:blip r:embed="rId3"/>
                          <a:stretch>
                            <a:fillRect l="-210" t="-405263" r="-145378" b="-326316"/>
                          </a:stretch>
                        </a:blipFill>
                      </a:tcPr>
                    </a:tc>
                    <a:tc>
                      <a:txBody>
                        <a:bodyPr/>
                        <a:lstStyle/>
                        <a:p>
                          <a:r>
                            <a:rPr lang="en-US" sz="2400" dirty="0" err="1" smtClean="0"/>
                            <a:t>Linearithmic</a:t>
                          </a:r>
                          <a:r>
                            <a:rPr lang="en-US" sz="2400" dirty="0" smtClean="0"/>
                            <a:t> complexity</a:t>
                          </a:r>
                          <a:endParaRPr lang="en-US" sz="2400" dirty="0"/>
                        </a:p>
                      </a:txBody>
                      <a:tcPr/>
                    </a:tc>
                    <a:extLst>
                      <a:ext uri="{0D108BD9-81ED-4DB2-BD59-A6C34878D82A}">
                        <a16:rowId xmlns:a16="http://schemas.microsoft.com/office/drawing/2014/main" val="10004"/>
                      </a:ext>
                    </a:extLst>
                  </a:tr>
                  <a:tr h="463677">
                    <a:tc>
                      <a:txBody>
                        <a:bodyPr/>
                        <a:lstStyle/>
                        <a:p>
                          <a:endParaRPr lang="en-US"/>
                        </a:p>
                      </a:txBody>
                      <a:tcPr>
                        <a:blipFill>
                          <a:blip r:embed="rId3"/>
                          <a:stretch>
                            <a:fillRect l="-210" t="-505263" r="-145378" b="-226316"/>
                          </a:stretch>
                        </a:blipFill>
                      </a:tcPr>
                    </a:tc>
                    <a:tc>
                      <a:txBody>
                        <a:bodyPr/>
                        <a:lstStyle/>
                        <a:p>
                          <a:r>
                            <a:rPr lang="en-US" sz="2400" dirty="0" smtClean="0"/>
                            <a:t>Polynomial</a:t>
                          </a:r>
                          <a:r>
                            <a:rPr lang="en-US" sz="2400" baseline="0" dirty="0" smtClean="0"/>
                            <a:t> </a:t>
                          </a:r>
                          <a:r>
                            <a:rPr lang="en-US" sz="2400" dirty="0" smtClean="0"/>
                            <a:t>complexity</a:t>
                          </a:r>
                          <a:endParaRPr lang="en-US" sz="2400" dirty="0"/>
                        </a:p>
                      </a:txBody>
                      <a:tcPr/>
                    </a:tc>
                    <a:extLst>
                      <a:ext uri="{0D108BD9-81ED-4DB2-BD59-A6C34878D82A}">
                        <a16:rowId xmlns:a16="http://schemas.microsoft.com/office/drawing/2014/main" val="10005"/>
                      </a:ext>
                    </a:extLst>
                  </a:tr>
                  <a:tr h="457200">
                    <a:tc>
                      <a:txBody>
                        <a:bodyPr/>
                        <a:lstStyle/>
                        <a:p>
                          <a:endParaRPr lang="en-US"/>
                        </a:p>
                      </a:txBody>
                      <a:tcPr>
                        <a:blipFill>
                          <a:blip r:embed="rId3"/>
                          <a:stretch>
                            <a:fillRect l="-210" t="-613333" r="-145378" b="-129333"/>
                          </a:stretch>
                        </a:blipFill>
                      </a:tcPr>
                    </a:tc>
                    <a:tc>
                      <a:txBody>
                        <a:bodyPr/>
                        <a:lstStyle/>
                        <a:p>
                          <a:r>
                            <a:rPr lang="en-US" sz="2400" dirty="0" smtClean="0"/>
                            <a:t>Exponential complexity</a:t>
                          </a:r>
                          <a:endParaRPr lang="en-US" sz="2400" dirty="0"/>
                        </a:p>
                      </a:txBody>
                      <a:tcPr/>
                    </a:tc>
                    <a:extLst>
                      <a:ext uri="{0D108BD9-81ED-4DB2-BD59-A6C34878D82A}">
                        <a16:rowId xmlns:a16="http://schemas.microsoft.com/office/drawing/2014/main" val="10006"/>
                      </a:ext>
                    </a:extLst>
                  </a:tr>
                  <a:tr h="457200">
                    <a:tc>
                      <a:txBody>
                        <a:bodyPr/>
                        <a:lstStyle/>
                        <a:p>
                          <a:endParaRPr lang="en-US"/>
                        </a:p>
                      </a:txBody>
                      <a:tcPr>
                        <a:blipFill>
                          <a:blip r:embed="rId3"/>
                          <a:stretch>
                            <a:fillRect l="-210" t="-713333" r="-145378" b="-29333"/>
                          </a:stretch>
                        </a:blipFill>
                      </a:tcPr>
                    </a:tc>
                    <a:tc>
                      <a:txBody>
                        <a:bodyPr/>
                        <a:lstStyle/>
                        <a:p>
                          <a:r>
                            <a:rPr lang="en-US" sz="2400" dirty="0" smtClean="0"/>
                            <a:t>Factorial complexity</a:t>
                          </a:r>
                          <a:endParaRPr lang="en-US" sz="2400" dirty="0"/>
                        </a:p>
                      </a:txBody>
                      <a:tcPr/>
                    </a:tc>
                    <a:extLst>
                      <a:ext uri="{0D108BD9-81ED-4DB2-BD59-A6C34878D82A}">
                        <a16:rowId xmlns:a16="http://schemas.microsoft.com/office/drawing/2014/main" val="10007"/>
                      </a:ext>
                    </a:extLst>
                  </a:tr>
                </a:tbl>
              </a:graphicData>
            </a:graphic>
          </p:graphicFrame>
        </mc:Fallback>
      </mc:AlternateContent>
    </p:spTree>
    <p:extLst>
      <p:ext uri="{BB962C8B-B14F-4D97-AF65-F5344CB8AC3E}">
        <p14:creationId xmlns:p14="http://schemas.microsoft.com/office/powerpoint/2010/main" val="955106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33338"/>
            <a:ext cx="8229600" cy="1143000"/>
          </a:xfrm>
        </p:spPr>
        <p:txBody>
          <a:bodyPr>
            <a:normAutofit fontScale="90000"/>
          </a:bodyPr>
          <a:lstStyle/>
          <a:p>
            <a:r>
              <a:rPr lang="en-US" dirty="0" smtClean="0"/>
              <a:t>Working with Different Complexities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1662" y="1198477"/>
                <a:ext cx="10972800" cy="5486400"/>
              </a:xfrm>
            </p:spPr>
            <p:txBody>
              <a:bodyPr>
                <a:normAutofit fontScale="92500" lnSpcReduction="10000"/>
              </a:bodyPr>
              <a:lstStyle/>
              <a:p>
                <a:r>
                  <a:rPr lang="en-US" dirty="0" smtClean="0"/>
                  <a:t>Can you think of some operations/algorithms that run in the following? </a:t>
                </a:r>
              </a:p>
              <a:p>
                <a:pPr lvl="1"/>
                <a:r>
                  <a:rPr lang="en-US" dirty="0" smtClean="0"/>
                  <a:t>O(1</a:t>
                </a:r>
                <a:r>
                  <a:rPr lang="en-US" dirty="0"/>
                  <a:t>): constant time</a:t>
                </a:r>
              </a:p>
              <a:p>
                <a:pPr lvl="1"/>
                <a:r>
                  <a:rPr lang="en-US" dirty="0" smtClean="0"/>
                  <a:t>O(N</a:t>
                </a:r>
                <a:r>
                  <a:rPr lang="en-US" dirty="0"/>
                  <a:t>): linear time</a:t>
                </a:r>
              </a:p>
              <a:p>
                <a:pPr lvl="1"/>
                <a:r>
                  <a:rPr lang="en-US" dirty="0" smtClean="0"/>
                  <a:t>O(</a:t>
                </a:r>
                <a:r>
                  <a:rPr lang="en-US" dirty="0" err="1" smtClean="0"/>
                  <a:t>N</a:t>
                </a:r>
                <a:r>
                  <a:rPr lang="en-US" baseline="30000" dirty="0" err="1" smtClean="0"/>
                  <a:t>c</a:t>
                </a:r>
                <a:r>
                  <a:rPr lang="en-US" dirty="0"/>
                  <a:t>) for some constant c: polynomial time</a:t>
                </a:r>
              </a:p>
              <a:p>
                <a:pPr lvl="1"/>
                <a:r>
                  <a:rPr lang="en-US" dirty="0" smtClean="0"/>
                  <a:t>O(</a:t>
                </a:r>
                <a:r>
                  <a:rPr lang="en-US" dirty="0" err="1" smtClean="0"/>
                  <a:t>c</a:t>
                </a:r>
                <a:r>
                  <a:rPr lang="en-US" baseline="30000" dirty="0" err="1" smtClean="0"/>
                  <a:t>N</a:t>
                </a:r>
                <a:r>
                  <a:rPr lang="en-US" dirty="0"/>
                  <a:t>) or O(N!) for some constant c: exponential </a:t>
                </a:r>
                <a:r>
                  <a:rPr lang="en-US" dirty="0" smtClean="0"/>
                  <a:t>time</a:t>
                </a:r>
              </a:p>
              <a:p>
                <a:r>
                  <a:rPr lang="en-US" dirty="0" smtClean="0"/>
                  <a:t>Given the speed of computers, does this matter?</a:t>
                </a:r>
                <a:r>
                  <a:rPr lang="en-US" dirty="0"/>
                  <a:t> </a:t>
                </a:r>
                <a:r>
                  <a:rPr lang="en-US" dirty="0" smtClean="0"/>
                  <a:t>Assuming </a:t>
                </a:r>
                <a:r>
                  <a:rPr lang="en-US" dirty="0"/>
                  <a:t>1 nanosecond (1 ns or 10</a:t>
                </a:r>
                <a:r>
                  <a:rPr lang="en-US" baseline="30000" dirty="0"/>
                  <a:t>-9</a:t>
                </a:r>
                <a:r>
                  <a:rPr lang="en-US" dirty="0"/>
                  <a:t> second) per operation (~ 1 machine instruction on a modern computer</a:t>
                </a:r>
                <a:r>
                  <a:rPr lang="en-US" dirty="0" smtClean="0"/>
                  <a:t>), roughly calculate the time needed to perform </a:t>
                </a:r>
                <a14:m>
                  <m:oMath xmlns:m="http://schemas.openxmlformats.org/officeDocument/2006/math">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r>
                          <a:rPr lang="en-US" b="0" i="1" dirty="0" smtClean="0">
                            <a:latin typeface="Cambria Math" panose="02040503050406030204" pitchFamily="18" charset="0"/>
                          </a:rPr>
                          <m:t>𝑁</m:t>
                        </m:r>
                      </m:e>
                    </m:func>
                  </m:oMath>
                </a14:m>
                <a:r>
                  <a:rPr lang="en-US" dirty="0" smtClean="0"/>
                  <a:t>, </a:t>
                </a:r>
                <a14:m>
                  <m:oMath xmlns:m="http://schemas.openxmlformats.org/officeDocument/2006/math">
                    <m:r>
                      <a:rPr lang="en-US" b="0" i="1" smtClean="0">
                        <a:latin typeface="Cambria Math" panose="02040503050406030204" pitchFamily="18" charset="0"/>
                      </a:rPr>
                      <m:t>𝑁</m:t>
                    </m:r>
                  </m:oMath>
                </a14:m>
                <a:r>
                  <a:rPr lang="en-US" dirty="0" smtClean="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3</m:t>
                        </m:r>
                      </m:sup>
                    </m:sSup>
                  </m:oMath>
                </a14:m>
                <a:r>
                  <a:rPr lang="en-US" dirty="0" smtClean="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oMath>
                </a14:m>
                <a:r>
                  <a:rPr lang="en-US" dirty="0" smtClean="0"/>
                  <a:t> operations for </a:t>
                </a:r>
                <a14:m>
                  <m:oMath xmlns:m="http://schemas.openxmlformats.org/officeDocument/2006/math">
                    <m:r>
                      <a:rPr lang="en-US" b="0" i="1" smtClean="0">
                        <a:latin typeface="Cambria Math" panose="02040503050406030204" pitchFamily="18" charset="0"/>
                      </a:rPr>
                      <m:t>𝑁</m:t>
                    </m:r>
                  </m:oMath>
                </a14:m>
                <a:r>
                  <a:rPr lang="en-US" dirty="0" smtClean="0"/>
                  <a:t>= 1, 10, 100, 1000, and 1 million. (You can skip anything longer than the age of the universe.)</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1662" y="1198477"/>
                <a:ext cx="10972800" cy="5486400"/>
              </a:xfrm>
              <a:blipFill>
                <a:blip r:embed="rId2"/>
                <a:stretch>
                  <a:fillRect l="-1111" t="-2222" r="-1944"/>
                </a:stretch>
              </a:blipFill>
            </p:spPr>
            <p:txBody>
              <a:bodyPr/>
              <a:lstStyle/>
              <a:p>
                <a:r>
                  <a:rPr lang="en-US">
                    <a:noFill/>
                  </a:rPr>
                  <a:t> </a:t>
                </a:r>
              </a:p>
            </p:txBody>
          </p:sp>
        </mc:Fallback>
      </mc:AlternateContent>
    </p:spTree>
    <p:extLst>
      <p:ext uri="{BB962C8B-B14F-4D97-AF65-F5344CB8AC3E}">
        <p14:creationId xmlns:p14="http://schemas.microsoft.com/office/powerpoint/2010/main" val="3896956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33338"/>
            <a:ext cx="8229600" cy="1143000"/>
          </a:xfrm>
        </p:spPr>
        <p:txBody>
          <a:bodyPr>
            <a:normAutofit fontScale="90000"/>
          </a:bodyPr>
          <a:lstStyle/>
          <a:p>
            <a:r>
              <a:rPr lang="en-US" dirty="0" smtClean="0"/>
              <a:t>Working with Different Complexities</a:t>
            </a:r>
            <a:endParaRPr lang="en-US" dirty="0"/>
          </a:p>
        </p:txBody>
      </p:sp>
      <p:sp>
        <p:nvSpPr>
          <p:cNvPr id="3" name="Content Placeholder 2"/>
          <p:cNvSpPr>
            <a:spLocks noGrp="1"/>
          </p:cNvSpPr>
          <p:nvPr>
            <p:ph idx="1"/>
          </p:nvPr>
        </p:nvSpPr>
        <p:spPr>
          <a:xfrm>
            <a:off x="581662" y="1198477"/>
            <a:ext cx="10972800" cy="5486400"/>
          </a:xfrm>
        </p:spPr>
        <p:txBody>
          <a:bodyPr>
            <a:normAutofit fontScale="92500" lnSpcReduction="20000"/>
          </a:bodyPr>
          <a:lstStyle/>
          <a:p>
            <a:r>
              <a:rPr lang="en-US" dirty="0"/>
              <a:t>O(1): constant time</a:t>
            </a:r>
          </a:p>
          <a:p>
            <a:pPr lvl="1"/>
            <a:r>
              <a:rPr lang="en-US" dirty="0"/>
              <a:t>Examples: swap operation; a single multiply operation</a:t>
            </a:r>
          </a:p>
          <a:p>
            <a:r>
              <a:rPr lang="en-US" dirty="0"/>
              <a:t>O(N): linear time</a:t>
            </a:r>
          </a:p>
          <a:p>
            <a:pPr lvl="1"/>
            <a:r>
              <a:rPr lang="en-US" dirty="0"/>
              <a:t>Examples: dot product; insert in linked list priority queue</a:t>
            </a:r>
          </a:p>
          <a:p>
            <a:r>
              <a:rPr lang="en-US" dirty="0"/>
              <a:t>O(</a:t>
            </a:r>
            <a:r>
              <a:rPr lang="en-US" dirty="0" err="1"/>
              <a:t>N</a:t>
            </a:r>
            <a:r>
              <a:rPr lang="en-US" baseline="30000" dirty="0" err="1"/>
              <a:t>c</a:t>
            </a:r>
            <a:r>
              <a:rPr lang="en-US" dirty="0"/>
              <a:t>) for some constant c: polynomial time</a:t>
            </a:r>
          </a:p>
          <a:p>
            <a:pPr lvl="1"/>
            <a:r>
              <a:rPr lang="en-US" dirty="0"/>
              <a:t>Example: matrix multiply</a:t>
            </a:r>
          </a:p>
          <a:p>
            <a:r>
              <a:rPr lang="en-US" dirty="0"/>
              <a:t>O(</a:t>
            </a:r>
            <a:r>
              <a:rPr lang="en-US" dirty="0" err="1"/>
              <a:t>c</a:t>
            </a:r>
            <a:r>
              <a:rPr lang="en-US" baseline="30000" dirty="0" err="1"/>
              <a:t>N</a:t>
            </a:r>
            <a:r>
              <a:rPr lang="en-US" dirty="0"/>
              <a:t>) or O(N!) for some constant c: exponential time</a:t>
            </a:r>
          </a:p>
          <a:p>
            <a:pPr lvl="1"/>
            <a:r>
              <a:rPr lang="en-US" dirty="0"/>
              <a:t>Example: Traveling salesman problem</a:t>
            </a:r>
          </a:p>
          <a:p>
            <a:r>
              <a:rPr lang="en-US" dirty="0"/>
              <a:t>O(1), O(N), O(N log N) generally considered “fast”</a:t>
            </a:r>
          </a:p>
          <a:p>
            <a:pPr lvl="1"/>
            <a:r>
              <a:rPr lang="en-US" dirty="0"/>
              <a:t>Example: sorting can be done in O(N log N) time</a:t>
            </a:r>
          </a:p>
          <a:p>
            <a:r>
              <a:rPr lang="en-US" dirty="0"/>
              <a:t>Exponential time algorithms are generally only suitable for small </a:t>
            </a:r>
            <a:r>
              <a:rPr lang="en-US" dirty="0" smtClean="0"/>
              <a:t>problems.</a:t>
            </a:r>
            <a:endParaRPr lang="en-US" dirty="0"/>
          </a:p>
        </p:txBody>
      </p:sp>
    </p:spTree>
    <p:extLst>
      <p:ext uri="{BB962C8B-B14F-4D97-AF65-F5344CB8AC3E}">
        <p14:creationId xmlns:p14="http://schemas.microsoft.com/office/powerpoint/2010/main" val="1606285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400"/>
            <a:ext cx="8229600" cy="884238"/>
          </a:xfrm>
        </p:spPr>
        <p:txBody>
          <a:bodyPr/>
          <a:lstStyle/>
          <a:p>
            <a:r>
              <a:rPr lang="en-US" dirty="0"/>
              <a:t>Preliminaries</a:t>
            </a:r>
          </a:p>
        </p:txBody>
      </p:sp>
      <p:sp>
        <p:nvSpPr>
          <p:cNvPr id="3" name="Content Placeholder 2"/>
          <p:cNvSpPr>
            <a:spLocks noGrp="1"/>
          </p:cNvSpPr>
          <p:nvPr>
            <p:ph idx="1"/>
          </p:nvPr>
        </p:nvSpPr>
        <p:spPr>
          <a:xfrm>
            <a:off x="638506" y="874716"/>
            <a:ext cx="10972800" cy="5683250"/>
          </a:xfrm>
        </p:spPr>
        <p:txBody>
          <a:bodyPr>
            <a:normAutofit fontScale="92500" lnSpcReduction="10000"/>
          </a:bodyPr>
          <a:lstStyle/>
          <a:p>
            <a:r>
              <a:rPr lang="en-US" dirty="0"/>
              <a:t>Assume primitive operations take constant time</a:t>
            </a:r>
          </a:p>
          <a:p>
            <a:pPr marL="742950" lvl="2" indent="-342900"/>
            <a:r>
              <a:rPr lang="en-US" sz="2800" dirty="0"/>
              <a:t>Arithmetic: +, -, *, </a:t>
            </a:r>
            <a:r>
              <a:rPr lang="en-US" sz="2800" dirty="0" smtClean="0"/>
              <a:t>/</a:t>
            </a:r>
            <a:endParaRPr lang="en-US" sz="2800" dirty="0"/>
          </a:p>
          <a:p>
            <a:pPr marL="742950" lvl="2" indent="-342900"/>
            <a:r>
              <a:rPr lang="en-US" sz="2800" dirty="0"/>
              <a:t>Control: branches, function call (but not the function itself!)</a:t>
            </a:r>
          </a:p>
          <a:p>
            <a:r>
              <a:rPr lang="en-US" dirty="0"/>
              <a:t>Assume all memory accesses take constant time; do not consider caches and virtual memory (complicates analysis)</a:t>
            </a:r>
          </a:p>
          <a:p>
            <a:r>
              <a:rPr lang="en-US" dirty="0"/>
              <a:t>No concurrent execution</a:t>
            </a:r>
          </a:p>
          <a:p>
            <a:r>
              <a:rPr lang="en-US" dirty="0"/>
              <a:t>Focus on asymptotic performance for input of size N</a:t>
            </a:r>
          </a:p>
          <a:p>
            <a:pPr marL="742950" lvl="2" indent="-342900"/>
            <a:r>
              <a:rPr lang="en-US" sz="2800" dirty="0"/>
              <a:t>Focus on growth in execution time (or memory) as input size increases to arbitrarily large values</a:t>
            </a:r>
          </a:p>
          <a:p>
            <a:r>
              <a:rPr lang="en-US" dirty="0"/>
              <a:t>Focus on worst case performance</a:t>
            </a:r>
          </a:p>
          <a:p>
            <a:pPr marL="742950" lvl="2" indent="-342900"/>
            <a:r>
              <a:rPr lang="en-US" sz="2800" dirty="0"/>
              <a:t>Guarantees performance no worse than …</a:t>
            </a:r>
          </a:p>
          <a:p>
            <a:pPr marL="742950" lvl="2" indent="-342900"/>
            <a:r>
              <a:rPr lang="en-US" sz="2800" dirty="0"/>
              <a:t>Average case useful, but often requires probability distribution of input</a:t>
            </a:r>
          </a:p>
        </p:txBody>
      </p:sp>
    </p:spTree>
    <p:extLst>
      <p:ext uri="{BB962C8B-B14F-4D97-AF65-F5344CB8AC3E}">
        <p14:creationId xmlns:p14="http://schemas.microsoft.com/office/powerpoint/2010/main" val="1718981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44E2-F2D2-3D49-97CA-070ED046AF29}"/>
              </a:ext>
            </a:extLst>
          </p:cNvPr>
          <p:cNvSpPr>
            <a:spLocks noGrp="1"/>
          </p:cNvSpPr>
          <p:nvPr>
            <p:ph type="title"/>
          </p:nvPr>
        </p:nvSpPr>
        <p:spPr>
          <a:xfrm>
            <a:off x="1981200" y="64438"/>
            <a:ext cx="8229600" cy="1143000"/>
          </a:xfrm>
        </p:spPr>
        <p:txBody>
          <a:bodyPr>
            <a:normAutofit fontScale="90000"/>
          </a:bodyPr>
          <a:lstStyle/>
          <a:p>
            <a:r>
              <a:rPr lang="en-US" dirty="0" smtClean="0"/>
              <a:t>Working with Different Complexities</a:t>
            </a:r>
            <a:endParaRPr lang="en-US" dirty="0"/>
          </a:p>
        </p:txBody>
      </p:sp>
      <p:sp>
        <p:nvSpPr>
          <p:cNvPr id="3" name="Content Placeholder 2">
            <a:extLst>
              <a:ext uri="{FF2B5EF4-FFF2-40B4-BE49-F238E27FC236}">
                <a16:creationId xmlns:a16="http://schemas.microsoft.com/office/drawing/2014/main" id="{1FB2A5D0-8AE3-814D-A43C-E29463994D34}"/>
              </a:ext>
            </a:extLst>
          </p:cNvPr>
          <p:cNvSpPr>
            <a:spLocks noGrp="1"/>
          </p:cNvSpPr>
          <p:nvPr>
            <p:ph idx="1"/>
          </p:nvPr>
        </p:nvSpPr>
        <p:spPr>
          <a:xfrm>
            <a:off x="612608" y="1263869"/>
            <a:ext cx="10972800" cy="1542395"/>
          </a:xfrm>
        </p:spPr>
        <p:txBody>
          <a:bodyPr>
            <a:noAutofit/>
          </a:bodyPr>
          <a:lstStyle/>
          <a:p>
            <a:pPr marL="0" indent="0">
              <a:buNone/>
            </a:pPr>
            <a:r>
              <a:rPr lang="en-US" sz="2800" smtClean="0"/>
              <a:t>Do </a:t>
            </a:r>
            <a:r>
              <a:rPr lang="en-US" sz="2800" dirty="0" smtClean="0"/>
              <a:t>differences in complexity matter?</a:t>
            </a:r>
          </a:p>
          <a:p>
            <a:pPr marL="0" indent="0">
              <a:buNone/>
            </a:pPr>
            <a:r>
              <a:rPr lang="en-US" sz="2800" dirty="0" smtClean="0"/>
              <a:t>Emphatically YES!!! (Note that the age of the universe is about 10</a:t>
            </a:r>
            <a:r>
              <a:rPr lang="en-US" sz="2800" baseline="30000" dirty="0" smtClean="0"/>
              <a:t>10</a:t>
            </a:r>
            <a:r>
              <a:rPr lang="en-US" sz="2800" dirty="0" smtClean="0"/>
              <a:t> years.)</a:t>
            </a:r>
            <a:endParaRPr lang="en-US" sz="2800" dirty="0"/>
          </a:p>
        </p:txBody>
      </p:sp>
      <p:graphicFrame>
        <p:nvGraphicFramePr>
          <p:cNvPr id="5" name="Table 4">
            <a:extLst>
              <a:ext uri="{FF2B5EF4-FFF2-40B4-BE49-F238E27FC236}">
                <a16:creationId xmlns:a16="http://schemas.microsoft.com/office/drawing/2014/main" id="{21C1A9CC-CB1B-9243-A78D-35247AFCAF66}"/>
              </a:ext>
            </a:extLst>
          </p:cNvPr>
          <p:cNvGraphicFramePr>
            <a:graphicFrameLocks noGrp="1"/>
          </p:cNvGraphicFramePr>
          <p:nvPr>
            <p:extLst>
              <p:ext uri="{D42A27DB-BD31-4B8C-83A1-F6EECF244321}">
                <p14:modId xmlns:p14="http://schemas.microsoft.com/office/powerpoint/2010/main" val="2772142246"/>
              </p:ext>
            </p:extLst>
          </p:nvPr>
        </p:nvGraphicFramePr>
        <p:xfrm>
          <a:off x="1873390" y="2709849"/>
          <a:ext cx="8573892" cy="3184794"/>
        </p:xfrm>
        <a:graphic>
          <a:graphicData uri="http://schemas.openxmlformats.org/drawingml/2006/table">
            <a:tbl>
              <a:tblPr firstRow="1" bandRow="1">
                <a:tableStyleId>{5C22544A-7EE6-4342-B048-85BDC9FD1C3A}</a:tableStyleId>
              </a:tblPr>
              <a:tblGrid>
                <a:gridCol w="1280532">
                  <a:extLst>
                    <a:ext uri="{9D8B030D-6E8A-4147-A177-3AD203B41FA5}">
                      <a16:colId xmlns:a16="http://schemas.microsoft.com/office/drawing/2014/main" val="1368963480"/>
                    </a:ext>
                  </a:extLst>
                </a:gridCol>
                <a:gridCol w="1764919">
                  <a:extLst>
                    <a:ext uri="{9D8B030D-6E8A-4147-A177-3AD203B41FA5}">
                      <a16:colId xmlns:a16="http://schemas.microsoft.com/office/drawing/2014/main" val="3991438277"/>
                    </a:ext>
                  </a:extLst>
                </a:gridCol>
                <a:gridCol w="1624027">
                  <a:extLst>
                    <a:ext uri="{9D8B030D-6E8A-4147-A177-3AD203B41FA5}">
                      <a16:colId xmlns:a16="http://schemas.microsoft.com/office/drawing/2014/main" val="2448734355"/>
                    </a:ext>
                  </a:extLst>
                </a:gridCol>
                <a:gridCol w="1963175">
                  <a:extLst>
                    <a:ext uri="{9D8B030D-6E8A-4147-A177-3AD203B41FA5}">
                      <a16:colId xmlns:a16="http://schemas.microsoft.com/office/drawing/2014/main" val="3573123413"/>
                    </a:ext>
                  </a:extLst>
                </a:gridCol>
                <a:gridCol w="1941239">
                  <a:extLst>
                    <a:ext uri="{9D8B030D-6E8A-4147-A177-3AD203B41FA5}">
                      <a16:colId xmlns:a16="http://schemas.microsoft.com/office/drawing/2014/main" val="3820524466"/>
                    </a:ext>
                  </a:extLst>
                </a:gridCol>
              </a:tblGrid>
              <a:tr h="530799">
                <a:tc>
                  <a:txBody>
                    <a:bodyPr/>
                    <a:lstStyle/>
                    <a:p>
                      <a:pPr algn="ctr"/>
                      <a:r>
                        <a:rPr lang="en-US" sz="2000" dirty="0"/>
                        <a:t>N</a:t>
                      </a:r>
                    </a:p>
                  </a:txBody>
                  <a:tcPr/>
                </a:tc>
                <a:tc>
                  <a:txBody>
                    <a:bodyPr/>
                    <a:lstStyle/>
                    <a:p>
                      <a:pPr algn="ctr"/>
                      <a:r>
                        <a:rPr lang="en-US" sz="2000" dirty="0"/>
                        <a:t>log(N) ops</a:t>
                      </a:r>
                    </a:p>
                  </a:txBody>
                  <a:tcPr/>
                </a:tc>
                <a:tc>
                  <a:txBody>
                    <a:bodyPr/>
                    <a:lstStyle/>
                    <a:p>
                      <a:pPr algn="ctr"/>
                      <a:r>
                        <a:rPr lang="en-US" sz="2000" dirty="0"/>
                        <a:t>N ops</a:t>
                      </a:r>
                    </a:p>
                  </a:txBody>
                  <a:tcPr/>
                </a:tc>
                <a:tc>
                  <a:txBody>
                    <a:bodyPr/>
                    <a:lstStyle/>
                    <a:p>
                      <a:pPr algn="ctr"/>
                      <a:r>
                        <a:rPr lang="en-US" sz="2000" dirty="0"/>
                        <a:t>N</a:t>
                      </a:r>
                      <a:r>
                        <a:rPr lang="en-US" sz="2000" baseline="30000" dirty="0"/>
                        <a:t>3</a:t>
                      </a:r>
                      <a:r>
                        <a:rPr lang="en-US" sz="2000" baseline="0" dirty="0"/>
                        <a:t> ops</a:t>
                      </a:r>
                      <a:endParaRPr lang="en-US" sz="2000" dirty="0"/>
                    </a:p>
                  </a:txBody>
                  <a:tcPr/>
                </a:tc>
                <a:tc>
                  <a:txBody>
                    <a:bodyPr/>
                    <a:lstStyle/>
                    <a:p>
                      <a:pPr algn="ctr"/>
                      <a:r>
                        <a:rPr lang="en-US" sz="2000" dirty="0"/>
                        <a:t>2</a:t>
                      </a:r>
                      <a:r>
                        <a:rPr lang="en-US" sz="2000" baseline="30000" dirty="0"/>
                        <a:t>N</a:t>
                      </a:r>
                      <a:r>
                        <a:rPr lang="en-US" sz="2000" baseline="0" dirty="0"/>
                        <a:t> ops</a:t>
                      </a:r>
                      <a:endParaRPr lang="en-US" sz="2000" dirty="0"/>
                    </a:p>
                  </a:txBody>
                  <a:tcPr/>
                </a:tc>
                <a:extLst>
                  <a:ext uri="{0D108BD9-81ED-4DB2-BD59-A6C34878D82A}">
                    <a16:rowId xmlns:a16="http://schemas.microsoft.com/office/drawing/2014/main" val="2262896977"/>
                  </a:ext>
                </a:extLst>
              </a:tr>
              <a:tr h="530799">
                <a:tc>
                  <a:txBody>
                    <a:bodyPr/>
                    <a:lstStyle/>
                    <a:p>
                      <a:pPr algn="ctr"/>
                      <a:r>
                        <a:rPr lang="en-US" sz="2000" dirty="0"/>
                        <a:t>1</a:t>
                      </a:r>
                    </a:p>
                  </a:txBody>
                  <a:tcPr/>
                </a:tc>
                <a:tc>
                  <a:txBody>
                    <a:bodyPr/>
                    <a:lstStyle/>
                    <a:p>
                      <a:pPr algn="ctr"/>
                      <a:r>
                        <a:rPr lang="en-US" sz="2000"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1 ns</a:t>
                      </a:r>
                    </a:p>
                  </a:txBody>
                  <a:tcPr/>
                </a:tc>
                <a:tc>
                  <a:txBody>
                    <a:bodyPr/>
                    <a:lstStyle/>
                    <a:p>
                      <a:pPr algn="ctr"/>
                      <a:r>
                        <a:rPr lang="en-US" sz="2000" dirty="0"/>
                        <a:t>1 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2 ns</a:t>
                      </a:r>
                    </a:p>
                  </a:txBody>
                  <a:tcPr/>
                </a:tc>
                <a:extLst>
                  <a:ext uri="{0D108BD9-81ED-4DB2-BD59-A6C34878D82A}">
                    <a16:rowId xmlns:a16="http://schemas.microsoft.com/office/drawing/2014/main" val="2971910210"/>
                  </a:ext>
                </a:extLst>
              </a:tr>
              <a:tr h="530799">
                <a:tc>
                  <a:txBody>
                    <a:bodyPr/>
                    <a:lstStyle/>
                    <a:p>
                      <a:pPr algn="ctr"/>
                      <a:r>
                        <a:rPr lang="en-US" sz="2000" dirty="0"/>
                        <a:t>10</a:t>
                      </a:r>
                    </a:p>
                  </a:txBody>
                  <a:tcPr/>
                </a:tc>
                <a:tc>
                  <a:txBody>
                    <a:bodyPr/>
                    <a:lstStyle/>
                    <a:p>
                      <a:pPr algn="ctr"/>
                      <a:r>
                        <a:rPr lang="en-US" sz="2000" dirty="0"/>
                        <a:t>3 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10 ns</a:t>
                      </a:r>
                    </a:p>
                  </a:txBody>
                  <a:tcPr/>
                </a:tc>
                <a:tc>
                  <a:txBody>
                    <a:bodyPr/>
                    <a:lstStyle/>
                    <a:p>
                      <a:pPr algn="ctr"/>
                      <a:r>
                        <a:rPr lang="en-US" sz="2000" dirty="0"/>
                        <a:t>1 </a:t>
                      </a:r>
                      <a:r>
                        <a:rPr lang="en-US" sz="2000" dirty="0" smtClean="0"/>
                        <a:t>𝜇s</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1 </a:t>
                      </a:r>
                      <a:r>
                        <a:rPr lang="en-US" sz="2000" dirty="0" smtClean="0"/>
                        <a:t>𝜇s</a:t>
                      </a:r>
                      <a:endParaRPr lang="en-US" sz="2000" dirty="0"/>
                    </a:p>
                  </a:txBody>
                  <a:tcPr/>
                </a:tc>
                <a:extLst>
                  <a:ext uri="{0D108BD9-81ED-4DB2-BD59-A6C34878D82A}">
                    <a16:rowId xmlns:a16="http://schemas.microsoft.com/office/drawing/2014/main" val="2939874059"/>
                  </a:ext>
                </a:extLst>
              </a:tr>
              <a:tr h="530799">
                <a:tc>
                  <a:txBody>
                    <a:bodyPr/>
                    <a:lstStyle/>
                    <a:p>
                      <a:pPr algn="ctr"/>
                      <a:r>
                        <a:rPr lang="en-US" sz="2000" dirty="0"/>
                        <a:t>100</a:t>
                      </a:r>
                    </a:p>
                  </a:txBody>
                  <a:tcPr/>
                </a:tc>
                <a:tc>
                  <a:txBody>
                    <a:bodyPr/>
                    <a:lstStyle/>
                    <a:p>
                      <a:pPr algn="ctr"/>
                      <a:r>
                        <a:rPr lang="en-US" sz="2000" dirty="0"/>
                        <a:t>7 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100 ns</a:t>
                      </a:r>
                    </a:p>
                  </a:txBody>
                  <a:tcPr/>
                </a:tc>
                <a:tc>
                  <a:txBody>
                    <a:bodyPr/>
                    <a:lstStyle/>
                    <a:p>
                      <a:pPr algn="ctr"/>
                      <a:r>
                        <a:rPr lang="en-US" sz="2000" dirty="0"/>
                        <a:t>1 </a:t>
                      </a:r>
                      <a:r>
                        <a:rPr lang="en-US" sz="2000" dirty="0" err="1" smtClean="0"/>
                        <a:t>ms</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10</a:t>
                      </a:r>
                      <a:r>
                        <a:rPr lang="en-US" sz="2000" baseline="30000" dirty="0"/>
                        <a:t>13</a:t>
                      </a:r>
                      <a:r>
                        <a:rPr lang="en-US" sz="2000" baseline="0" dirty="0"/>
                        <a:t> years</a:t>
                      </a:r>
                      <a:endParaRPr lang="en-US" sz="2000" dirty="0"/>
                    </a:p>
                  </a:txBody>
                  <a:tcPr/>
                </a:tc>
                <a:extLst>
                  <a:ext uri="{0D108BD9-81ED-4DB2-BD59-A6C34878D82A}">
                    <a16:rowId xmlns:a16="http://schemas.microsoft.com/office/drawing/2014/main" val="3877984097"/>
                  </a:ext>
                </a:extLst>
              </a:tr>
              <a:tr h="530799">
                <a:tc>
                  <a:txBody>
                    <a:bodyPr/>
                    <a:lstStyle/>
                    <a:p>
                      <a:pPr algn="ctr"/>
                      <a:r>
                        <a:rPr lang="en-US" sz="2000" dirty="0"/>
                        <a:t>1,000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10 ns</a:t>
                      </a:r>
                    </a:p>
                  </a:txBody>
                  <a:tcPr/>
                </a:tc>
                <a:tc>
                  <a:txBody>
                    <a:bodyPr/>
                    <a:lstStyle/>
                    <a:p>
                      <a:pPr algn="ctr"/>
                      <a:r>
                        <a:rPr lang="en-US" sz="2000" dirty="0"/>
                        <a:t>1 </a:t>
                      </a:r>
                      <a:r>
                        <a:rPr lang="en-US" sz="2000" dirty="0" smtClean="0"/>
                        <a:t>𝜇s</a:t>
                      </a:r>
                      <a:endParaRPr lang="en-US" sz="2000" dirty="0"/>
                    </a:p>
                  </a:txBody>
                  <a:tcPr/>
                </a:tc>
                <a:tc>
                  <a:txBody>
                    <a:bodyPr/>
                    <a:lstStyle/>
                    <a:p>
                      <a:pPr algn="ctr"/>
                      <a:r>
                        <a:rPr lang="en-US" sz="2000" dirty="0"/>
                        <a:t>1 sec</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356083475"/>
                  </a:ext>
                </a:extLst>
              </a:tr>
              <a:tr h="530799">
                <a:tc>
                  <a:txBody>
                    <a:bodyPr/>
                    <a:lstStyle/>
                    <a:p>
                      <a:pPr algn="ctr"/>
                      <a:r>
                        <a:rPr lang="en-US" sz="2000" dirty="0"/>
                        <a:t>1,000,000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20 ns</a:t>
                      </a:r>
                    </a:p>
                  </a:txBody>
                  <a:tcPr/>
                </a:tc>
                <a:tc>
                  <a:txBody>
                    <a:bodyPr/>
                    <a:lstStyle/>
                    <a:p>
                      <a:pPr algn="ctr"/>
                      <a:r>
                        <a:rPr lang="en-US" sz="2000" dirty="0"/>
                        <a:t>1 </a:t>
                      </a:r>
                      <a:r>
                        <a:rPr lang="en-US" sz="2000" dirty="0" err="1" smtClean="0"/>
                        <a:t>ms</a:t>
                      </a:r>
                      <a:endParaRPr lang="en-US" sz="2000" dirty="0"/>
                    </a:p>
                  </a:txBody>
                  <a:tcPr/>
                </a:tc>
                <a:tc>
                  <a:txBody>
                    <a:bodyPr/>
                    <a:lstStyle/>
                    <a:p>
                      <a:pPr algn="ctr"/>
                      <a:r>
                        <a:rPr lang="en-US" sz="2000" dirty="0"/>
                        <a:t>32 years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73828125"/>
                  </a:ext>
                </a:extLst>
              </a:tr>
            </a:tbl>
          </a:graphicData>
        </a:graphic>
      </p:graphicFrame>
      <p:sp>
        <p:nvSpPr>
          <p:cNvPr id="6" name="TextBox 5">
            <a:extLst>
              <a:ext uri="{FF2B5EF4-FFF2-40B4-BE49-F238E27FC236}">
                <a16:creationId xmlns:a16="http://schemas.microsoft.com/office/drawing/2014/main" id="{E53CEA9C-243D-C948-BF57-B023CA4042B7}"/>
              </a:ext>
            </a:extLst>
          </p:cNvPr>
          <p:cNvSpPr txBox="1"/>
          <p:nvPr/>
        </p:nvSpPr>
        <p:spPr>
          <a:xfrm>
            <a:off x="1786758" y="6024552"/>
            <a:ext cx="4530856" cy="369332"/>
          </a:xfrm>
          <a:prstGeom prst="rect">
            <a:avLst/>
          </a:prstGeom>
          <a:noFill/>
        </p:spPr>
        <p:txBody>
          <a:bodyPr wrap="none" rtlCol="0">
            <a:spAutoFit/>
          </a:bodyPr>
          <a:lstStyle/>
          <a:p>
            <a:r>
              <a:rPr lang="en-US" dirty="0"/>
              <a:t>1 </a:t>
            </a:r>
            <a:r>
              <a:rPr lang="en-US" dirty="0" smtClean="0"/>
              <a:t>𝜇s </a:t>
            </a:r>
            <a:r>
              <a:rPr lang="en-US" dirty="0"/>
              <a:t>= 10</a:t>
            </a:r>
            <a:r>
              <a:rPr lang="en-US" baseline="30000" dirty="0"/>
              <a:t>-6</a:t>
            </a:r>
            <a:r>
              <a:rPr lang="en-US" dirty="0"/>
              <a:t> seconds (one millionth of a second)</a:t>
            </a:r>
          </a:p>
        </p:txBody>
      </p:sp>
    </p:spTree>
    <p:extLst>
      <p:ext uri="{BB962C8B-B14F-4D97-AF65-F5344CB8AC3E}">
        <p14:creationId xmlns:p14="http://schemas.microsoft.com/office/powerpoint/2010/main" val="415062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1E95-F50E-0F48-B24C-DF0AE9797E54}"/>
              </a:ext>
            </a:extLst>
          </p:cNvPr>
          <p:cNvSpPr>
            <a:spLocks noGrp="1"/>
          </p:cNvSpPr>
          <p:nvPr>
            <p:ph type="title"/>
          </p:nvPr>
        </p:nvSpPr>
        <p:spPr/>
        <p:txBody>
          <a:bodyPr/>
          <a:lstStyle/>
          <a:p>
            <a:r>
              <a:rPr lang="en-US" dirty="0"/>
              <a:t>Algorithm Classes</a:t>
            </a:r>
          </a:p>
        </p:txBody>
      </p:sp>
      <p:sp>
        <p:nvSpPr>
          <p:cNvPr id="3" name="Content Placeholder 2">
            <a:extLst>
              <a:ext uri="{FF2B5EF4-FFF2-40B4-BE49-F238E27FC236}">
                <a16:creationId xmlns:a16="http://schemas.microsoft.com/office/drawing/2014/main" id="{721F7CB9-76D7-F545-BF4E-C35525BDB7D2}"/>
              </a:ext>
            </a:extLst>
          </p:cNvPr>
          <p:cNvSpPr>
            <a:spLocks noGrp="1"/>
          </p:cNvSpPr>
          <p:nvPr>
            <p:ph idx="1"/>
          </p:nvPr>
        </p:nvSpPr>
        <p:spPr>
          <a:xfrm>
            <a:off x="656903" y="1600200"/>
            <a:ext cx="10972800" cy="4865914"/>
          </a:xfrm>
        </p:spPr>
        <p:txBody>
          <a:bodyPr>
            <a:normAutofit/>
          </a:bodyPr>
          <a:lstStyle/>
          <a:p>
            <a:r>
              <a:rPr lang="en-US" sz="3600" dirty="0"/>
              <a:t>Polynomial time algorithms: worst case running time is O(</a:t>
            </a:r>
            <a:r>
              <a:rPr lang="en-US" sz="3600" dirty="0" err="1"/>
              <a:t>N</a:t>
            </a:r>
            <a:r>
              <a:rPr lang="en-US" sz="3600" baseline="30000" dirty="0" err="1"/>
              <a:t>k</a:t>
            </a:r>
            <a:r>
              <a:rPr lang="en-US" sz="3600" dirty="0"/>
              <a:t>) for some constant k</a:t>
            </a:r>
          </a:p>
          <a:p>
            <a:r>
              <a:rPr lang="en-US" sz="3600" i="1" dirty="0">
                <a:solidFill>
                  <a:srgbClr val="FF0000"/>
                </a:solidFill>
              </a:rPr>
              <a:t>P class </a:t>
            </a:r>
            <a:r>
              <a:rPr lang="en-US" sz="3600" dirty="0"/>
              <a:t>problems: a known, polynomial time algorithm exists</a:t>
            </a:r>
          </a:p>
          <a:p>
            <a:r>
              <a:rPr lang="en-US" sz="3600" i="1" dirty="0">
                <a:solidFill>
                  <a:srgbClr val="FF0000"/>
                </a:solidFill>
              </a:rPr>
              <a:t>NP-complete</a:t>
            </a:r>
            <a:r>
              <a:rPr lang="en-US" sz="3600" i="1" dirty="0"/>
              <a:t> </a:t>
            </a:r>
            <a:r>
              <a:rPr lang="en-US" sz="3600" dirty="0"/>
              <a:t>class problems: no polynomial time algorithm has been discovered (yet)</a:t>
            </a:r>
          </a:p>
          <a:p>
            <a:pPr lvl="1"/>
            <a:r>
              <a:rPr lang="en-US" sz="3200" dirty="0"/>
              <a:t>AKA “hard” or “intractable” problems</a:t>
            </a:r>
          </a:p>
        </p:txBody>
      </p:sp>
    </p:spTree>
    <p:extLst>
      <p:ext uri="{BB962C8B-B14F-4D97-AF65-F5344CB8AC3E}">
        <p14:creationId xmlns:p14="http://schemas.microsoft.com/office/powerpoint/2010/main" val="1069395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84DF-3219-B247-81C6-C351FE1F9E5A}"/>
              </a:ext>
            </a:extLst>
          </p:cNvPr>
          <p:cNvSpPr>
            <a:spLocks noGrp="1"/>
          </p:cNvSpPr>
          <p:nvPr>
            <p:ph type="title"/>
          </p:nvPr>
        </p:nvSpPr>
        <p:spPr/>
        <p:txBody>
          <a:bodyPr/>
          <a:lstStyle/>
          <a:p>
            <a:r>
              <a:rPr lang="en-US" dirty="0"/>
              <a:t>Traveling Salesman Problem (TSP)</a:t>
            </a:r>
          </a:p>
        </p:txBody>
      </p:sp>
      <p:sp>
        <p:nvSpPr>
          <p:cNvPr id="3" name="Content Placeholder 2">
            <a:extLst>
              <a:ext uri="{FF2B5EF4-FFF2-40B4-BE49-F238E27FC236}">
                <a16:creationId xmlns:a16="http://schemas.microsoft.com/office/drawing/2014/main" id="{2029C6C9-B3C7-2049-BD8A-D31A6CA7E5CB}"/>
              </a:ext>
            </a:extLst>
          </p:cNvPr>
          <p:cNvSpPr>
            <a:spLocks noGrp="1"/>
          </p:cNvSpPr>
          <p:nvPr>
            <p:ph idx="1"/>
          </p:nvPr>
        </p:nvSpPr>
        <p:spPr>
          <a:xfrm>
            <a:off x="556183" y="4250772"/>
            <a:ext cx="10972800" cy="2596718"/>
          </a:xfrm>
        </p:spPr>
        <p:txBody>
          <a:bodyPr>
            <a:noAutofit/>
          </a:bodyPr>
          <a:lstStyle/>
          <a:p>
            <a:r>
              <a:rPr lang="en-US" sz="2400" dirty="0"/>
              <a:t>Given a set of N cities, and a certain defined cost to travel between any pair of cities, a salesman must visit each city exactly once and return to the city where the tour began</a:t>
            </a:r>
          </a:p>
          <a:p>
            <a:r>
              <a:rPr lang="en-US" sz="2400" dirty="0"/>
              <a:t>Is there a tour with cost that is at most k?</a:t>
            </a:r>
          </a:p>
          <a:p>
            <a:r>
              <a:rPr lang="en-US" sz="2400" dirty="0"/>
              <a:t>TSP is in the NP-Complete class</a:t>
            </a:r>
          </a:p>
        </p:txBody>
      </p:sp>
      <p:grpSp>
        <p:nvGrpSpPr>
          <p:cNvPr id="37" name="Group 36">
            <a:extLst>
              <a:ext uri="{FF2B5EF4-FFF2-40B4-BE49-F238E27FC236}">
                <a16:creationId xmlns:a16="http://schemas.microsoft.com/office/drawing/2014/main" id="{152B17C9-134C-A54D-BABF-0EFEBCEDDC77}"/>
              </a:ext>
            </a:extLst>
          </p:cNvPr>
          <p:cNvGrpSpPr/>
          <p:nvPr/>
        </p:nvGrpSpPr>
        <p:grpSpPr>
          <a:xfrm>
            <a:off x="3348790" y="1515979"/>
            <a:ext cx="2415234" cy="2210163"/>
            <a:chOff x="2462464" y="1467852"/>
            <a:chExt cx="2415234" cy="2210163"/>
          </a:xfrm>
        </p:grpSpPr>
        <p:cxnSp>
          <p:nvCxnSpPr>
            <p:cNvPr id="5" name="Straight Connector 4">
              <a:extLst>
                <a:ext uri="{FF2B5EF4-FFF2-40B4-BE49-F238E27FC236}">
                  <a16:creationId xmlns:a16="http://schemas.microsoft.com/office/drawing/2014/main" id="{D3F3876C-5C5E-734D-B1B2-1146EECF136C}"/>
                </a:ext>
              </a:extLst>
            </p:cNvPr>
            <p:cNvCxnSpPr>
              <a:cxnSpLocks/>
            </p:cNvCxnSpPr>
            <p:nvPr/>
          </p:nvCxnSpPr>
          <p:spPr>
            <a:xfrm flipH="1">
              <a:off x="2803359" y="3224463"/>
              <a:ext cx="1708483" cy="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43D38CD-6B8F-0D4C-8E10-004CC213F52B}"/>
                </a:ext>
              </a:extLst>
            </p:cNvPr>
            <p:cNvCxnSpPr>
              <a:cxnSpLocks/>
            </p:cNvCxnSpPr>
            <p:nvPr/>
          </p:nvCxnSpPr>
          <p:spPr>
            <a:xfrm flipH="1">
              <a:off x="2871538" y="1812758"/>
              <a:ext cx="1708483" cy="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066321F-7781-C545-9B1A-A1522D6F9DE8}"/>
                </a:ext>
              </a:extLst>
            </p:cNvPr>
            <p:cNvCxnSpPr>
              <a:cxnSpLocks/>
            </p:cNvCxnSpPr>
            <p:nvPr/>
          </p:nvCxnSpPr>
          <p:spPr>
            <a:xfrm flipV="1">
              <a:off x="2831433" y="1808748"/>
              <a:ext cx="1" cy="13555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098A1C5-1D70-6940-BA1E-176D4FBEE53B}"/>
                </a:ext>
              </a:extLst>
            </p:cNvPr>
            <p:cNvCxnSpPr>
              <a:cxnSpLocks/>
            </p:cNvCxnSpPr>
            <p:nvPr/>
          </p:nvCxnSpPr>
          <p:spPr>
            <a:xfrm flipV="1">
              <a:off x="4523877" y="1852864"/>
              <a:ext cx="1" cy="135555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3DC0E21-86C8-424C-8DC9-498F7BC599A6}"/>
                </a:ext>
              </a:extLst>
            </p:cNvPr>
            <p:cNvCxnSpPr>
              <a:cxnSpLocks/>
            </p:cNvCxnSpPr>
            <p:nvPr/>
          </p:nvCxnSpPr>
          <p:spPr>
            <a:xfrm flipH="1" flipV="1">
              <a:off x="2779295" y="1816768"/>
              <a:ext cx="1720516" cy="140769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7F6E55D-D0E3-F941-AF3B-50F149A99196}"/>
                </a:ext>
              </a:extLst>
            </p:cNvPr>
            <p:cNvCxnSpPr>
              <a:cxnSpLocks/>
            </p:cNvCxnSpPr>
            <p:nvPr/>
          </p:nvCxnSpPr>
          <p:spPr>
            <a:xfrm flipV="1">
              <a:off x="2827421" y="1828799"/>
              <a:ext cx="1660355" cy="1395664"/>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1D0BB68D-3B55-7741-A363-3A14F552E39D}"/>
                </a:ext>
              </a:extLst>
            </p:cNvPr>
            <p:cNvSpPr/>
            <p:nvPr/>
          </p:nvSpPr>
          <p:spPr>
            <a:xfrm>
              <a:off x="2512730" y="1536653"/>
              <a:ext cx="567354" cy="532777"/>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u</a:t>
              </a:r>
            </a:p>
          </p:txBody>
        </p:sp>
        <p:sp>
          <p:nvSpPr>
            <p:cNvPr id="18" name="Oval 17">
              <a:extLst>
                <a:ext uri="{FF2B5EF4-FFF2-40B4-BE49-F238E27FC236}">
                  <a16:creationId xmlns:a16="http://schemas.microsoft.com/office/drawing/2014/main" id="{E60A877B-95CF-A647-AFD5-CEEE29C1968D}"/>
                </a:ext>
              </a:extLst>
            </p:cNvPr>
            <p:cNvSpPr/>
            <p:nvPr/>
          </p:nvSpPr>
          <p:spPr>
            <a:xfrm>
              <a:off x="2532783" y="2928305"/>
              <a:ext cx="567354" cy="532777"/>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x</a:t>
              </a:r>
            </a:p>
          </p:txBody>
        </p:sp>
        <p:sp>
          <p:nvSpPr>
            <p:cNvPr id="19" name="Oval 18">
              <a:extLst>
                <a:ext uri="{FF2B5EF4-FFF2-40B4-BE49-F238E27FC236}">
                  <a16:creationId xmlns:a16="http://schemas.microsoft.com/office/drawing/2014/main" id="{79063018-8385-CA48-918B-75646DDE75FA}"/>
                </a:ext>
              </a:extLst>
            </p:cNvPr>
            <p:cNvSpPr/>
            <p:nvPr/>
          </p:nvSpPr>
          <p:spPr>
            <a:xfrm>
              <a:off x="4253298" y="1532642"/>
              <a:ext cx="567354" cy="532777"/>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v</a:t>
              </a:r>
            </a:p>
          </p:txBody>
        </p:sp>
        <p:sp>
          <p:nvSpPr>
            <p:cNvPr id="20" name="Oval 19">
              <a:extLst>
                <a:ext uri="{FF2B5EF4-FFF2-40B4-BE49-F238E27FC236}">
                  <a16:creationId xmlns:a16="http://schemas.microsoft.com/office/drawing/2014/main" id="{D34AE070-3D00-4B47-90EB-AE9E853EA9A8}"/>
                </a:ext>
              </a:extLst>
            </p:cNvPr>
            <p:cNvSpPr/>
            <p:nvPr/>
          </p:nvSpPr>
          <p:spPr>
            <a:xfrm>
              <a:off x="4273351" y="2924294"/>
              <a:ext cx="567354" cy="532777"/>
            </a:xfrm>
            <a:prstGeom prst="ellipse">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rgbClr val="000000"/>
                    </a:solidFill>
                  </a:ln>
                  <a:solidFill>
                    <a:schemeClr val="tx1"/>
                  </a:solidFill>
                </a:rPr>
                <a:t>w</a:t>
              </a:r>
            </a:p>
          </p:txBody>
        </p:sp>
        <p:sp>
          <p:nvSpPr>
            <p:cNvPr id="31" name="TextBox 30">
              <a:extLst>
                <a:ext uri="{FF2B5EF4-FFF2-40B4-BE49-F238E27FC236}">
                  <a16:creationId xmlns:a16="http://schemas.microsoft.com/office/drawing/2014/main" id="{3531E531-EC17-2D4E-BF40-CC0831D1AF05}"/>
                </a:ext>
              </a:extLst>
            </p:cNvPr>
            <p:cNvSpPr txBox="1"/>
            <p:nvPr/>
          </p:nvSpPr>
          <p:spPr>
            <a:xfrm>
              <a:off x="3489158" y="1467852"/>
              <a:ext cx="301686" cy="369332"/>
            </a:xfrm>
            <a:prstGeom prst="rect">
              <a:avLst/>
            </a:prstGeom>
            <a:noFill/>
          </p:spPr>
          <p:txBody>
            <a:bodyPr wrap="none" rtlCol="0">
              <a:spAutoFit/>
            </a:bodyPr>
            <a:lstStyle/>
            <a:p>
              <a:r>
                <a:rPr lang="en-US" dirty="0"/>
                <a:t>4</a:t>
              </a:r>
            </a:p>
          </p:txBody>
        </p:sp>
        <p:sp>
          <p:nvSpPr>
            <p:cNvPr id="32" name="TextBox 31">
              <a:extLst>
                <a:ext uri="{FF2B5EF4-FFF2-40B4-BE49-F238E27FC236}">
                  <a16:creationId xmlns:a16="http://schemas.microsoft.com/office/drawing/2014/main" id="{0574BA00-3C7A-5241-B02A-FC63D8DC17DD}"/>
                </a:ext>
              </a:extLst>
            </p:cNvPr>
            <p:cNvSpPr txBox="1"/>
            <p:nvPr/>
          </p:nvSpPr>
          <p:spPr>
            <a:xfrm>
              <a:off x="2462464" y="2330115"/>
              <a:ext cx="301686" cy="369332"/>
            </a:xfrm>
            <a:prstGeom prst="rect">
              <a:avLst/>
            </a:prstGeom>
            <a:noFill/>
          </p:spPr>
          <p:txBody>
            <a:bodyPr wrap="none" rtlCol="0">
              <a:spAutoFit/>
            </a:bodyPr>
            <a:lstStyle/>
            <a:p>
              <a:r>
                <a:rPr lang="en-US" dirty="0"/>
                <a:t>3</a:t>
              </a:r>
            </a:p>
          </p:txBody>
        </p:sp>
        <p:sp>
          <p:nvSpPr>
            <p:cNvPr id="33" name="TextBox 32">
              <a:extLst>
                <a:ext uri="{FF2B5EF4-FFF2-40B4-BE49-F238E27FC236}">
                  <a16:creationId xmlns:a16="http://schemas.microsoft.com/office/drawing/2014/main" id="{4780FDE6-D26E-0D40-ABAA-30C93A5C6C5F}"/>
                </a:ext>
              </a:extLst>
            </p:cNvPr>
            <p:cNvSpPr txBox="1"/>
            <p:nvPr/>
          </p:nvSpPr>
          <p:spPr>
            <a:xfrm>
              <a:off x="4576012" y="2302041"/>
              <a:ext cx="301686" cy="369332"/>
            </a:xfrm>
            <a:prstGeom prst="rect">
              <a:avLst/>
            </a:prstGeom>
            <a:noFill/>
          </p:spPr>
          <p:txBody>
            <a:bodyPr wrap="none" rtlCol="0">
              <a:spAutoFit/>
            </a:bodyPr>
            <a:lstStyle/>
            <a:p>
              <a:r>
                <a:rPr lang="en-US" dirty="0"/>
                <a:t>2</a:t>
              </a:r>
            </a:p>
          </p:txBody>
        </p:sp>
        <p:sp>
          <p:nvSpPr>
            <p:cNvPr id="34" name="TextBox 33">
              <a:extLst>
                <a:ext uri="{FF2B5EF4-FFF2-40B4-BE49-F238E27FC236}">
                  <a16:creationId xmlns:a16="http://schemas.microsoft.com/office/drawing/2014/main" id="{457DFB42-62A5-4A45-9CF7-9D916511C841}"/>
                </a:ext>
              </a:extLst>
            </p:cNvPr>
            <p:cNvSpPr txBox="1"/>
            <p:nvPr/>
          </p:nvSpPr>
          <p:spPr>
            <a:xfrm>
              <a:off x="3573380" y="3308683"/>
              <a:ext cx="301686" cy="369332"/>
            </a:xfrm>
            <a:prstGeom prst="rect">
              <a:avLst/>
            </a:prstGeom>
            <a:noFill/>
          </p:spPr>
          <p:txBody>
            <a:bodyPr wrap="none" rtlCol="0">
              <a:spAutoFit/>
            </a:bodyPr>
            <a:lstStyle/>
            <a:p>
              <a:r>
                <a:rPr lang="en-US" dirty="0"/>
                <a:t>5</a:t>
              </a:r>
            </a:p>
          </p:txBody>
        </p:sp>
        <p:sp>
          <p:nvSpPr>
            <p:cNvPr id="35" name="TextBox 34">
              <a:extLst>
                <a:ext uri="{FF2B5EF4-FFF2-40B4-BE49-F238E27FC236}">
                  <a16:creationId xmlns:a16="http://schemas.microsoft.com/office/drawing/2014/main" id="{7EF3E585-278E-354A-A143-7CAC1E4DA263}"/>
                </a:ext>
              </a:extLst>
            </p:cNvPr>
            <p:cNvSpPr txBox="1"/>
            <p:nvPr/>
          </p:nvSpPr>
          <p:spPr>
            <a:xfrm>
              <a:off x="3112169" y="2522619"/>
              <a:ext cx="301686" cy="369332"/>
            </a:xfrm>
            <a:prstGeom prst="rect">
              <a:avLst/>
            </a:prstGeom>
            <a:noFill/>
          </p:spPr>
          <p:txBody>
            <a:bodyPr wrap="none" rtlCol="0">
              <a:spAutoFit/>
            </a:bodyPr>
            <a:lstStyle/>
            <a:p>
              <a:r>
                <a:rPr lang="en-US" dirty="0"/>
                <a:t>1</a:t>
              </a:r>
            </a:p>
          </p:txBody>
        </p:sp>
        <p:sp>
          <p:nvSpPr>
            <p:cNvPr id="36" name="TextBox 35">
              <a:extLst>
                <a:ext uri="{FF2B5EF4-FFF2-40B4-BE49-F238E27FC236}">
                  <a16:creationId xmlns:a16="http://schemas.microsoft.com/office/drawing/2014/main" id="{E335DDA7-8E07-F64C-A93C-49CDC95AE1F5}"/>
                </a:ext>
              </a:extLst>
            </p:cNvPr>
            <p:cNvSpPr txBox="1"/>
            <p:nvPr/>
          </p:nvSpPr>
          <p:spPr>
            <a:xfrm>
              <a:off x="3312691" y="2013285"/>
              <a:ext cx="301686" cy="369332"/>
            </a:xfrm>
            <a:prstGeom prst="rect">
              <a:avLst/>
            </a:prstGeom>
            <a:noFill/>
          </p:spPr>
          <p:txBody>
            <a:bodyPr wrap="none" rtlCol="0">
              <a:spAutoFit/>
            </a:bodyPr>
            <a:lstStyle/>
            <a:p>
              <a:r>
                <a:rPr lang="en-US" dirty="0"/>
                <a:t>1</a:t>
              </a:r>
            </a:p>
          </p:txBody>
        </p:sp>
      </p:grpSp>
      <p:sp>
        <p:nvSpPr>
          <p:cNvPr id="38" name="TextBox 37">
            <a:extLst>
              <a:ext uri="{FF2B5EF4-FFF2-40B4-BE49-F238E27FC236}">
                <a16:creationId xmlns:a16="http://schemas.microsoft.com/office/drawing/2014/main" id="{BCE8157F-A22B-8540-A737-BF6FF2E82492}"/>
              </a:ext>
            </a:extLst>
          </p:cNvPr>
          <p:cNvSpPr txBox="1"/>
          <p:nvPr/>
        </p:nvSpPr>
        <p:spPr>
          <a:xfrm>
            <a:off x="6481011" y="1961147"/>
            <a:ext cx="2891112" cy="830997"/>
          </a:xfrm>
          <a:prstGeom prst="rect">
            <a:avLst/>
          </a:prstGeom>
          <a:noFill/>
        </p:spPr>
        <p:txBody>
          <a:bodyPr wrap="none" rtlCol="0">
            <a:spAutoFit/>
          </a:bodyPr>
          <a:lstStyle/>
          <a:p>
            <a:r>
              <a:rPr lang="en-US" sz="2400" dirty="0"/>
              <a:t>A minimum cost tour:</a:t>
            </a:r>
          </a:p>
          <a:p>
            <a:r>
              <a:rPr lang="en-US" sz="2400" dirty="0"/>
              <a:t>u, w, v, x, u (cost 7)</a:t>
            </a:r>
          </a:p>
        </p:txBody>
      </p:sp>
    </p:spTree>
    <p:extLst>
      <p:ext uri="{BB962C8B-B14F-4D97-AF65-F5344CB8AC3E}">
        <p14:creationId xmlns:p14="http://schemas.microsoft.com/office/powerpoint/2010/main" val="1086919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E213-9036-6A42-A689-31119E975E09}"/>
              </a:ext>
            </a:extLst>
          </p:cNvPr>
          <p:cNvSpPr>
            <a:spLocks noGrp="1"/>
          </p:cNvSpPr>
          <p:nvPr>
            <p:ph type="title"/>
          </p:nvPr>
        </p:nvSpPr>
        <p:spPr>
          <a:xfrm>
            <a:off x="2466981" y="274638"/>
            <a:ext cx="7172325" cy="1143000"/>
          </a:xfrm>
        </p:spPr>
        <p:txBody>
          <a:bodyPr>
            <a:normAutofit fontScale="90000"/>
          </a:bodyPr>
          <a:lstStyle/>
          <a:p>
            <a:r>
              <a:rPr lang="en-US" dirty="0"/>
              <a:t>Things You Should Know About NP-Complete Problems</a:t>
            </a:r>
          </a:p>
        </p:txBody>
      </p:sp>
      <p:sp>
        <p:nvSpPr>
          <p:cNvPr id="3" name="Content Placeholder 2">
            <a:extLst>
              <a:ext uri="{FF2B5EF4-FFF2-40B4-BE49-F238E27FC236}">
                <a16:creationId xmlns:a16="http://schemas.microsoft.com/office/drawing/2014/main" id="{800CCB07-BAE9-4C4F-B3D9-A867FFDA8BBE}"/>
              </a:ext>
            </a:extLst>
          </p:cNvPr>
          <p:cNvSpPr>
            <a:spLocks noGrp="1"/>
          </p:cNvSpPr>
          <p:nvPr>
            <p:ph idx="1"/>
          </p:nvPr>
        </p:nvSpPr>
        <p:spPr>
          <a:xfrm>
            <a:off x="646388" y="1600201"/>
            <a:ext cx="10972800" cy="4900613"/>
          </a:xfrm>
        </p:spPr>
        <p:txBody>
          <a:bodyPr>
            <a:normAutofit/>
          </a:bodyPr>
          <a:lstStyle/>
          <a:p>
            <a:r>
              <a:rPr lang="en-US" dirty="0"/>
              <a:t>If a polynomial time algorithm exists for one NP-Complete problem, a polynomial time algorithm exists for all of them</a:t>
            </a:r>
          </a:p>
          <a:p>
            <a:r>
              <a:rPr lang="en-US" dirty="0"/>
              <a:t>No one knows if a polynomial time algorithm algorithm exists for NP-complete problems (the “P=NP” question)</a:t>
            </a:r>
          </a:p>
          <a:p>
            <a:r>
              <a:rPr lang="en-US" dirty="0"/>
              <a:t>Most people believe no polynomial time algorithm exists for NP-complete problems</a:t>
            </a:r>
          </a:p>
          <a:p>
            <a:r>
              <a:rPr lang="en-US" dirty="0"/>
              <a:t>Practical solutions to NP-complete problems typically involve finding approximate solutions (e.g., good, but not guaranteed to be optimal) or solving a special case of the general problem</a:t>
            </a:r>
          </a:p>
        </p:txBody>
      </p:sp>
    </p:spTree>
    <p:extLst>
      <p:ext uri="{BB962C8B-B14F-4D97-AF65-F5344CB8AC3E}">
        <p14:creationId xmlns:p14="http://schemas.microsoft.com/office/powerpoint/2010/main" val="2722443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Points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0985" y="1381124"/>
                <a:ext cx="10972800" cy="5262563"/>
              </a:xfrm>
            </p:spPr>
            <p:txBody>
              <a:bodyPr>
                <a:normAutofit/>
              </a:bodyPr>
              <a:lstStyle/>
              <a:p>
                <a:r>
                  <a:rPr lang="en-US" dirty="0" smtClean="0"/>
                  <a:t>Big-O notation is used extensively to characterize the execution time (and memory requirements) of algorithms</a:t>
                </a:r>
              </a:p>
              <a:p>
                <a:pPr lvl="1"/>
                <a:r>
                  <a:rPr lang="en-US" dirty="0"/>
                  <a:t>Focuses on “worst case” performance</a:t>
                </a:r>
              </a:p>
              <a:p>
                <a:r>
                  <a:rPr lang="en-US" dirty="0"/>
                  <a:t>Additive and multiplicative constants are ignored (sometimes the constants are important</a:t>
                </a:r>
                <a:r>
                  <a:rPr lang="en-US" dirty="0" smtClean="0"/>
                  <a:t>!)</a:t>
                </a:r>
              </a:p>
              <a:p>
                <a:r>
                  <a:rPr lang="en-US" dirty="0" smtClean="0"/>
                  <a:t>Point beyond which </a:t>
                </a:r>
                <a:r>
                  <a:rPr lang="en-US" dirty="0" err="1" smtClean="0"/>
                  <a:t>asymptotics</a:t>
                </a:r>
                <a:r>
                  <a:rPr lang="en-US" dirty="0" smtClean="0"/>
                  <a:t> kick in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 usually ignored (important if </a:t>
                </a:r>
                <a:r>
                  <a:rPr lang="en-US" i="1" dirty="0" smtClean="0"/>
                  <a:t>your </a:t>
                </a:r>
                <a14:m>
                  <m:oMath xmlns:m="http://schemas.openxmlformats.org/officeDocument/2006/math">
                    <m:r>
                      <a:rPr lang="en-US" i="1" dirty="0" smtClean="0">
                        <a:latin typeface="Cambria Math" panose="02040503050406030204" pitchFamily="18" charset="0"/>
                      </a:rPr>
                      <m:t>𝑛</m:t>
                    </m:r>
                  </m:oMath>
                </a14:m>
                <a:r>
                  <a:rPr lang="en-US" dirty="0" smtClean="0"/>
                  <a:t> is small)</a:t>
                </a:r>
                <a:endParaRPr lang="en-US" dirty="0"/>
              </a:p>
              <a:p>
                <a:r>
                  <a:rPr lang="en-US" dirty="0"/>
                  <a:t>NP-Complete problems are effectively unsolvable, even relatively small ones, necessitating use of heuristics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0985" y="1381124"/>
                <a:ext cx="10972800" cy="5262563"/>
              </a:xfrm>
              <a:blipFill>
                <a:blip r:embed="rId2"/>
                <a:stretch>
                  <a:fillRect l="-1278" t="-1506" r="-2056"/>
                </a:stretch>
              </a:blipFill>
            </p:spPr>
            <p:txBody>
              <a:bodyPr/>
              <a:lstStyle/>
              <a:p>
                <a:r>
                  <a:rPr lang="en-US">
                    <a:noFill/>
                  </a:rPr>
                  <a:t> </a:t>
                </a:r>
              </a:p>
            </p:txBody>
          </p:sp>
        </mc:Fallback>
      </mc:AlternateContent>
    </p:spTree>
    <p:extLst>
      <p:ext uri="{BB962C8B-B14F-4D97-AF65-F5344CB8AC3E}">
        <p14:creationId xmlns:p14="http://schemas.microsoft.com/office/powerpoint/2010/main" val="3125735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0026"/>
            <a:ext cx="8229600" cy="1143000"/>
          </a:xfrm>
        </p:spPr>
        <p:txBody>
          <a:bodyPr>
            <a:normAutofit/>
          </a:bodyPr>
          <a:lstStyle/>
          <a:p>
            <a:r>
              <a:rPr lang="en-US" dirty="0"/>
              <a:t>Example: Priority Queue</a:t>
            </a:r>
          </a:p>
        </p:txBody>
      </p:sp>
      <p:sp>
        <p:nvSpPr>
          <p:cNvPr id="3" name="Content Placeholder 2"/>
          <p:cNvSpPr>
            <a:spLocks noGrp="1"/>
          </p:cNvSpPr>
          <p:nvPr>
            <p:ph idx="1"/>
          </p:nvPr>
        </p:nvSpPr>
        <p:spPr>
          <a:xfrm>
            <a:off x="589894" y="1092827"/>
            <a:ext cx="10972800" cy="1242001"/>
          </a:xfrm>
        </p:spPr>
        <p:txBody>
          <a:bodyPr>
            <a:normAutofit/>
          </a:bodyPr>
          <a:lstStyle/>
          <a:p>
            <a:r>
              <a:rPr lang="en-US" sz="2800" dirty="0"/>
              <a:t>Implementation: linked list, sorted by priority (highest priority first)</a:t>
            </a:r>
          </a:p>
          <a:p>
            <a:r>
              <a:rPr lang="en-US" sz="2800" dirty="0"/>
              <a:t>Assume the list contains N elements</a:t>
            </a:r>
          </a:p>
        </p:txBody>
      </p:sp>
      <p:sp>
        <p:nvSpPr>
          <p:cNvPr id="72" name="Content Placeholder 2"/>
          <p:cNvSpPr txBox="1">
            <a:spLocks/>
          </p:cNvSpPr>
          <p:nvPr/>
        </p:nvSpPr>
        <p:spPr>
          <a:xfrm>
            <a:off x="589893" y="4039451"/>
            <a:ext cx="11339347" cy="25872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We would like to consider questions like these (and we will in a few slides</a:t>
            </a:r>
            <a:r>
              <a:rPr lang="en-US" sz="2800" dirty="0" smtClean="0"/>
              <a:t>):</a:t>
            </a:r>
          </a:p>
          <a:p>
            <a:pPr lvl="1"/>
            <a:r>
              <a:rPr lang="en-US" dirty="0" smtClean="0"/>
              <a:t>How </a:t>
            </a:r>
            <a:r>
              <a:rPr lang="en-US" dirty="0"/>
              <a:t>long does an insert operation </a:t>
            </a:r>
            <a:r>
              <a:rPr lang="en-US" dirty="0" smtClean="0"/>
              <a:t>take?</a:t>
            </a:r>
          </a:p>
          <a:p>
            <a:pPr lvl="2"/>
            <a:r>
              <a:rPr lang="en-US" dirty="0"/>
              <a:t>Best case?</a:t>
            </a:r>
          </a:p>
          <a:p>
            <a:pPr lvl="2"/>
            <a:r>
              <a:rPr lang="en-US" sz="2400" dirty="0" smtClean="0"/>
              <a:t>Worst case?</a:t>
            </a:r>
          </a:p>
          <a:p>
            <a:pPr lvl="2"/>
            <a:r>
              <a:rPr lang="en-US" sz="2400" dirty="0" smtClean="0"/>
              <a:t>Average case?</a:t>
            </a:r>
          </a:p>
          <a:p>
            <a:pPr lvl="1"/>
            <a:r>
              <a:rPr lang="en-US" dirty="0" smtClean="0"/>
              <a:t>How </a:t>
            </a:r>
            <a:r>
              <a:rPr lang="en-US" dirty="0"/>
              <a:t>about a delete operation?</a:t>
            </a:r>
          </a:p>
        </p:txBody>
      </p:sp>
      <p:grpSp>
        <p:nvGrpSpPr>
          <p:cNvPr id="28" name="Group 27"/>
          <p:cNvGrpSpPr/>
          <p:nvPr/>
        </p:nvGrpSpPr>
        <p:grpSpPr>
          <a:xfrm>
            <a:off x="1919057" y="2454505"/>
            <a:ext cx="8581959" cy="1650258"/>
            <a:chOff x="462791" y="2206183"/>
            <a:chExt cx="8581959" cy="1650258"/>
          </a:xfrm>
        </p:grpSpPr>
        <p:sp>
          <p:nvSpPr>
            <p:cNvPr id="5" name="Rectangle 4"/>
            <p:cNvSpPr/>
            <p:nvPr/>
          </p:nvSpPr>
          <p:spPr>
            <a:xfrm>
              <a:off x="462791" y="2206183"/>
              <a:ext cx="1216151" cy="387427"/>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First</a:t>
              </a:r>
            </a:p>
          </p:txBody>
        </p:sp>
        <p:cxnSp>
          <p:nvCxnSpPr>
            <p:cNvPr id="19" name="Straight Arrow Connector 18"/>
            <p:cNvCxnSpPr>
              <a:stCxn id="5" idx="3"/>
            </p:cNvCxnSpPr>
            <p:nvPr/>
          </p:nvCxnSpPr>
          <p:spPr>
            <a:xfrm flipV="1">
              <a:off x="1678942" y="2242804"/>
              <a:ext cx="668987" cy="1570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5" idx="3"/>
            </p:cNvCxnSpPr>
            <p:nvPr/>
          </p:nvCxnSpPr>
          <p:spPr>
            <a:xfrm flipV="1">
              <a:off x="3325581" y="2242804"/>
              <a:ext cx="703008" cy="96449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69" idx="3"/>
            </p:cNvCxnSpPr>
            <p:nvPr/>
          </p:nvCxnSpPr>
          <p:spPr>
            <a:xfrm flipV="1">
              <a:off x="5004506" y="2242804"/>
              <a:ext cx="703008" cy="100082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6" idx="3"/>
            </p:cNvCxnSpPr>
            <p:nvPr/>
          </p:nvCxnSpPr>
          <p:spPr>
            <a:xfrm flipV="1">
              <a:off x="6683431" y="2242804"/>
              <a:ext cx="703008" cy="101175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367561" y="3244779"/>
              <a:ext cx="330531" cy="382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8594849" y="3248606"/>
              <a:ext cx="190450" cy="291487"/>
              <a:chOff x="8594849" y="2829506"/>
              <a:chExt cx="190450" cy="291487"/>
            </a:xfrm>
          </p:grpSpPr>
          <p:cxnSp>
            <p:nvCxnSpPr>
              <p:cNvPr id="27" name="Straight Connector 26"/>
              <p:cNvCxnSpPr/>
              <p:nvPr/>
            </p:nvCxnSpPr>
            <p:spPr>
              <a:xfrm>
                <a:off x="8686800" y="2829506"/>
                <a:ext cx="11292" cy="18988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8594849" y="3016791"/>
                <a:ext cx="190450" cy="260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8648941" y="3067591"/>
                <a:ext cx="98301" cy="260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8680808" y="3118391"/>
                <a:ext cx="47384" cy="260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38" name="TextBox 37"/>
            <p:cNvSpPr txBox="1"/>
            <p:nvPr/>
          </p:nvSpPr>
          <p:spPr>
            <a:xfrm>
              <a:off x="8367561" y="3517887"/>
              <a:ext cx="677189" cy="338554"/>
            </a:xfrm>
            <a:prstGeom prst="rect">
              <a:avLst/>
            </a:prstGeom>
            <a:noFill/>
          </p:spPr>
          <p:txBody>
            <a:bodyPr wrap="none" rtlCol="0">
              <a:spAutoFit/>
            </a:bodyPr>
            <a:lstStyle/>
            <a:p>
              <a:r>
                <a:rPr lang="en-US" sz="1600" dirty="0">
                  <a:latin typeface="Courier"/>
                  <a:cs typeface="Courier"/>
                </a:rPr>
                <a:t>NULL</a:t>
              </a:r>
            </a:p>
          </p:txBody>
        </p:sp>
        <p:grpSp>
          <p:nvGrpSpPr>
            <p:cNvPr id="18" name="Group 17"/>
            <p:cNvGrpSpPr/>
            <p:nvPr/>
          </p:nvGrpSpPr>
          <p:grpSpPr>
            <a:xfrm>
              <a:off x="2347929" y="2240203"/>
              <a:ext cx="977652" cy="1160808"/>
              <a:chOff x="2347929" y="2240203"/>
              <a:chExt cx="977652" cy="1160808"/>
            </a:xfrm>
          </p:grpSpPr>
          <p:sp>
            <p:nvSpPr>
              <p:cNvPr id="6" name="Rectangle 5"/>
              <p:cNvSpPr/>
              <p:nvPr/>
            </p:nvSpPr>
            <p:spPr>
              <a:xfrm>
                <a:off x="2347929" y="2240203"/>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Priority</a:t>
                </a:r>
              </a:p>
            </p:txBody>
          </p:sp>
          <p:sp>
            <p:nvSpPr>
              <p:cNvPr id="7" name="Rectangle 6"/>
              <p:cNvSpPr/>
              <p:nvPr/>
            </p:nvSpPr>
            <p:spPr>
              <a:xfrm>
                <a:off x="2347929" y="262936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Data</a:t>
                </a:r>
              </a:p>
            </p:txBody>
          </p:sp>
          <p:sp>
            <p:nvSpPr>
              <p:cNvPr id="65" name="Rectangle 64"/>
              <p:cNvSpPr/>
              <p:nvPr/>
            </p:nvSpPr>
            <p:spPr>
              <a:xfrm>
                <a:off x="2347929" y="301358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Next</a:t>
                </a:r>
              </a:p>
            </p:txBody>
          </p:sp>
        </p:grpSp>
        <p:grpSp>
          <p:nvGrpSpPr>
            <p:cNvPr id="66" name="Group 65"/>
            <p:cNvGrpSpPr/>
            <p:nvPr/>
          </p:nvGrpSpPr>
          <p:grpSpPr>
            <a:xfrm>
              <a:off x="4026854" y="2263833"/>
              <a:ext cx="977652" cy="1173508"/>
              <a:chOff x="2347929" y="2227503"/>
              <a:chExt cx="977652" cy="1173508"/>
            </a:xfrm>
          </p:grpSpPr>
          <p:sp>
            <p:nvSpPr>
              <p:cNvPr id="67" name="Rectangle 66"/>
              <p:cNvSpPr/>
              <p:nvPr/>
            </p:nvSpPr>
            <p:spPr>
              <a:xfrm>
                <a:off x="2347929" y="2227503"/>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Priority</a:t>
                </a:r>
              </a:p>
            </p:txBody>
          </p:sp>
          <p:sp>
            <p:nvSpPr>
              <p:cNvPr id="68" name="Rectangle 67"/>
              <p:cNvSpPr/>
              <p:nvPr/>
            </p:nvSpPr>
            <p:spPr>
              <a:xfrm>
                <a:off x="2347929" y="262936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Data</a:t>
                </a:r>
              </a:p>
            </p:txBody>
          </p:sp>
          <p:sp>
            <p:nvSpPr>
              <p:cNvPr id="69" name="Rectangle 68"/>
              <p:cNvSpPr/>
              <p:nvPr/>
            </p:nvSpPr>
            <p:spPr>
              <a:xfrm>
                <a:off x="2347929" y="301358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Next</a:t>
                </a:r>
              </a:p>
            </p:txBody>
          </p:sp>
        </p:grpSp>
        <p:grpSp>
          <p:nvGrpSpPr>
            <p:cNvPr id="73" name="Group 72"/>
            <p:cNvGrpSpPr/>
            <p:nvPr/>
          </p:nvGrpSpPr>
          <p:grpSpPr>
            <a:xfrm>
              <a:off x="5705779" y="2287463"/>
              <a:ext cx="977652" cy="1160808"/>
              <a:chOff x="2347929" y="2240203"/>
              <a:chExt cx="977652" cy="1160808"/>
            </a:xfrm>
          </p:grpSpPr>
          <p:sp>
            <p:nvSpPr>
              <p:cNvPr id="74" name="Rectangle 73"/>
              <p:cNvSpPr/>
              <p:nvPr/>
            </p:nvSpPr>
            <p:spPr>
              <a:xfrm>
                <a:off x="2347929" y="2240203"/>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Priority</a:t>
                </a:r>
              </a:p>
            </p:txBody>
          </p:sp>
          <p:sp>
            <p:nvSpPr>
              <p:cNvPr id="75" name="Rectangle 74"/>
              <p:cNvSpPr/>
              <p:nvPr/>
            </p:nvSpPr>
            <p:spPr>
              <a:xfrm>
                <a:off x="2347929" y="262936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Data</a:t>
                </a:r>
              </a:p>
            </p:txBody>
          </p:sp>
          <p:sp>
            <p:nvSpPr>
              <p:cNvPr id="76" name="Rectangle 75"/>
              <p:cNvSpPr/>
              <p:nvPr/>
            </p:nvSpPr>
            <p:spPr>
              <a:xfrm>
                <a:off x="2347929" y="301358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Next</a:t>
                </a:r>
              </a:p>
            </p:txBody>
          </p:sp>
        </p:grpSp>
        <p:grpSp>
          <p:nvGrpSpPr>
            <p:cNvPr id="77" name="Group 76"/>
            <p:cNvGrpSpPr/>
            <p:nvPr/>
          </p:nvGrpSpPr>
          <p:grpSpPr>
            <a:xfrm>
              <a:off x="7384704" y="2260293"/>
              <a:ext cx="977652" cy="1160808"/>
              <a:chOff x="2347929" y="2240203"/>
              <a:chExt cx="977652" cy="1160808"/>
            </a:xfrm>
          </p:grpSpPr>
          <p:sp>
            <p:nvSpPr>
              <p:cNvPr id="78" name="Rectangle 77"/>
              <p:cNvSpPr/>
              <p:nvPr/>
            </p:nvSpPr>
            <p:spPr>
              <a:xfrm>
                <a:off x="2347929" y="2240203"/>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Priority</a:t>
                </a:r>
              </a:p>
            </p:txBody>
          </p:sp>
          <p:sp>
            <p:nvSpPr>
              <p:cNvPr id="79" name="Rectangle 78"/>
              <p:cNvSpPr/>
              <p:nvPr/>
            </p:nvSpPr>
            <p:spPr>
              <a:xfrm>
                <a:off x="2347929" y="262936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Data</a:t>
                </a:r>
              </a:p>
            </p:txBody>
          </p:sp>
          <p:sp>
            <p:nvSpPr>
              <p:cNvPr id="80" name="Rectangle 79"/>
              <p:cNvSpPr/>
              <p:nvPr/>
            </p:nvSpPr>
            <p:spPr>
              <a:xfrm>
                <a:off x="2347929" y="3013584"/>
                <a:ext cx="977652" cy="387427"/>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Next</a:t>
                </a:r>
              </a:p>
            </p:txBody>
          </p:sp>
        </p:grpSp>
      </p:grpSp>
    </p:spTree>
    <p:extLst>
      <p:ext uri="{BB962C8B-B14F-4D97-AF65-F5344CB8AC3E}">
        <p14:creationId xmlns:p14="http://schemas.microsoft.com/office/powerpoint/2010/main" val="2176832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4680"/>
            <a:ext cx="8229600" cy="1143000"/>
          </a:xfrm>
        </p:spPr>
        <p:txBody>
          <a:bodyPr/>
          <a:lstStyle/>
          <a:p>
            <a:r>
              <a:rPr lang="en-US" dirty="0"/>
              <a:t>Big-O: Definition</a:t>
            </a:r>
          </a:p>
        </p:txBody>
      </p:sp>
      <p:sp>
        <p:nvSpPr>
          <p:cNvPr id="3" name="Content Placeholder 2"/>
          <p:cNvSpPr>
            <a:spLocks noGrp="1"/>
          </p:cNvSpPr>
          <p:nvPr>
            <p:ph idx="1"/>
          </p:nvPr>
        </p:nvSpPr>
        <p:spPr>
          <a:xfrm>
            <a:off x="609964" y="834628"/>
            <a:ext cx="11059028" cy="5970822"/>
          </a:xfrm>
        </p:spPr>
        <p:txBody>
          <a:bodyPr>
            <a:noAutofit/>
          </a:bodyPr>
          <a:lstStyle/>
          <a:p>
            <a:pPr>
              <a:spcBef>
                <a:spcPts val="400"/>
              </a:spcBef>
              <a:defRPr/>
            </a:pPr>
            <a:r>
              <a:rPr lang="en-US" sz="2400" dirty="0"/>
              <a:t>Big-O is used to express an </a:t>
            </a:r>
            <a:r>
              <a:rPr lang="en-US" sz="2400" i="1" dirty="0"/>
              <a:t>asymptotic upper bound </a:t>
            </a:r>
            <a:r>
              <a:rPr lang="en-US" sz="2400" dirty="0"/>
              <a:t>on the execution time (or memory)</a:t>
            </a:r>
          </a:p>
          <a:p>
            <a:pPr lvl="1">
              <a:spcBef>
                <a:spcPts val="400"/>
              </a:spcBef>
              <a:defRPr/>
            </a:pPr>
            <a:r>
              <a:rPr lang="en-US" sz="2400" dirty="0"/>
              <a:t>Worst case analysis</a:t>
            </a:r>
          </a:p>
          <a:p>
            <a:pPr>
              <a:spcBef>
                <a:spcPts val="400"/>
              </a:spcBef>
              <a:defRPr/>
            </a:pPr>
            <a:r>
              <a:rPr lang="en-US" sz="2400" dirty="0">
                <a:solidFill>
                  <a:srgbClr val="FF0000"/>
                </a:solidFill>
              </a:rPr>
              <a:t>In general a function f(n) is O(g(n)) if there exist positive constants </a:t>
            </a:r>
            <a:r>
              <a:rPr lang="en-US" sz="2400" i="1" dirty="0">
                <a:solidFill>
                  <a:srgbClr val="FF0000"/>
                </a:solidFill>
              </a:rPr>
              <a:t>c</a:t>
            </a:r>
            <a:r>
              <a:rPr lang="en-US" sz="2400" dirty="0">
                <a:solidFill>
                  <a:srgbClr val="FF0000"/>
                </a:solidFill>
              </a:rPr>
              <a:t> and </a:t>
            </a:r>
            <a:r>
              <a:rPr lang="en-US" sz="2400" i="1" dirty="0">
                <a:solidFill>
                  <a:srgbClr val="FF0000"/>
                </a:solidFill>
              </a:rPr>
              <a:t>n</a:t>
            </a:r>
            <a:r>
              <a:rPr lang="en-US" sz="2400" i="1" baseline="-25000" dirty="0">
                <a:solidFill>
                  <a:srgbClr val="FF0000"/>
                </a:solidFill>
              </a:rPr>
              <a:t>0</a:t>
            </a:r>
            <a:r>
              <a:rPr lang="en-US" sz="2400" i="1" dirty="0">
                <a:solidFill>
                  <a:srgbClr val="FF0000"/>
                </a:solidFill>
              </a:rPr>
              <a:t> </a:t>
            </a:r>
            <a:r>
              <a:rPr lang="en-US" sz="2400" dirty="0">
                <a:solidFill>
                  <a:srgbClr val="FF0000"/>
                </a:solidFill>
              </a:rPr>
              <a:t>such that</a:t>
            </a:r>
          </a:p>
          <a:p>
            <a:pPr marL="0" indent="0">
              <a:spcBef>
                <a:spcPts val="400"/>
              </a:spcBef>
              <a:buNone/>
              <a:defRPr/>
            </a:pPr>
            <a:r>
              <a:rPr lang="en-US" sz="2400" dirty="0">
                <a:solidFill>
                  <a:srgbClr val="FF0000"/>
                </a:solidFill>
              </a:rPr>
              <a:t>			</a:t>
            </a:r>
            <a:r>
              <a:rPr lang="en-US" sz="2400" dirty="0" smtClean="0">
                <a:solidFill>
                  <a:srgbClr val="FF0000"/>
                </a:solidFill>
              </a:rPr>
              <a:t>f(n</a:t>
            </a:r>
            <a:r>
              <a:rPr lang="en-US" sz="2400" dirty="0">
                <a:solidFill>
                  <a:srgbClr val="FF0000"/>
                </a:solidFill>
              </a:rPr>
              <a:t>) </a:t>
            </a:r>
            <a:r>
              <a:rPr lang="en-US" sz="2400" dirty="0">
                <a:solidFill>
                  <a:srgbClr val="FF0000"/>
                </a:solidFill>
                <a:sym typeface="Symbol" charset="0"/>
              </a:rPr>
              <a:t> </a:t>
            </a:r>
            <a:r>
              <a:rPr lang="en-US" sz="2400" i="1" dirty="0">
                <a:solidFill>
                  <a:srgbClr val="FF0000"/>
                </a:solidFill>
                <a:sym typeface="Symbol" charset="0"/>
              </a:rPr>
              <a:t>c</a:t>
            </a:r>
            <a:r>
              <a:rPr lang="en-US" sz="2400" dirty="0">
                <a:solidFill>
                  <a:srgbClr val="FF0000"/>
                </a:solidFill>
                <a:sym typeface="Symbol" charset="0"/>
              </a:rPr>
              <a:t>  g(n) for all n  </a:t>
            </a:r>
            <a:r>
              <a:rPr lang="en-US" sz="2400" i="1" dirty="0">
                <a:solidFill>
                  <a:srgbClr val="FF0000"/>
                </a:solidFill>
                <a:sym typeface="Symbol" charset="0"/>
              </a:rPr>
              <a:t>n</a:t>
            </a:r>
            <a:r>
              <a:rPr lang="en-US" sz="2400" i="1" baseline="-25000" dirty="0">
                <a:solidFill>
                  <a:srgbClr val="FF0000"/>
                </a:solidFill>
                <a:sym typeface="Symbol" charset="0"/>
              </a:rPr>
              <a:t>0</a:t>
            </a:r>
            <a:r>
              <a:rPr lang="en-US" sz="2400" i="1" dirty="0">
                <a:solidFill>
                  <a:srgbClr val="FF0000"/>
                </a:solidFill>
                <a:sym typeface="Symbol" charset="0"/>
              </a:rPr>
              <a:t> </a:t>
            </a:r>
            <a:r>
              <a:rPr lang="en-US" sz="2400" i="1" dirty="0" smtClean="0">
                <a:solidFill>
                  <a:srgbClr val="FF0000"/>
                </a:solidFill>
                <a:sym typeface="Symbol" charset="0"/>
              </a:rPr>
              <a:t/>
            </a:r>
            <a:br>
              <a:rPr lang="en-US" sz="2400" i="1" dirty="0" smtClean="0">
                <a:solidFill>
                  <a:srgbClr val="FF0000"/>
                </a:solidFill>
                <a:sym typeface="Symbol" charset="0"/>
              </a:rPr>
            </a:br>
            <a:r>
              <a:rPr lang="en-US" sz="2400" i="1" dirty="0" smtClean="0">
                <a:solidFill>
                  <a:srgbClr val="FF0000"/>
                </a:solidFill>
                <a:sym typeface="Symbol" charset="0"/>
              </a:rPr>
              <a:t>		</a:t>
            </a:r>
            <a:r>
              <a:rPr lang="en-US" sz="2400" dirty="0" smtClean="0">
                <a:solidFill>
                  <a:srgbClr val="FF0000"/>
                </a:solidFill>
                <a:sym typeface="Symbol" charset="0"/>
              </a:rPr>
              <a:t>that is, for large enough n, f(n) is always less than some constant multiple of g(n)</a:t>
            </a:r>
            <a:br>
              <a:rPr lang="en-US" sz="2400" dirty="0" smtClean="0">
                <a:solidFill>
                  <a:srgbClr val="FF0000"/>
                </a:solidFill>
                <a:sym typeface="Symbol" charset="0"/>
              </a:rPr>
            </a:br>
            <a:endParaRPr lang="en-US" sz="2400" dirty="0">
              <a:solidFill>
                <a:srgbClr val="FF0000"/>
              </a:solidFill>
              <a:sym typeface="Symbol" charset="0"/>
            </a:endParaRPr>
          </a:p>
          <a:p>
            <a:pPr indent="0">
              <a:spcBef>
                <a:spcPts val="400"/>
              </a:spcBef>
              <a:buNone/>
              <a:defRPr/>
            </a:pPr>
            <a:r>
              <a:rPr lang="en-US" sz="2400" dirty="0">
                <a:solidFill>
                  <a:srgbClr val="FF0000"/>
                </a:solidFill>
                <a:sym typeface="Symbol" charset="0"/>
              </a:rPr>
              <a:t>Example: </a:t>
            </a:r>
            <a:r>
              <a:rPr lang="en-US" sz="2400" dirty="0" smtClean="0">
                <a:solidFill>
                  <a:srgbClr val="FF0000"/>
                </a:solidFill>
                <a:sym typeface="Symbol" charset="0"/>
              </a:rPr>
              <a:t>assuming </a:t>
            </a:r>
            <a:r>
              <a:rPr lang="en-US" sz="2400" dirty="0">
                <a:solidFill>
                  <a:srgbClr val="FF0000"/>
                </a:solidFill>
                <a:sym typeface="Symbol" charset="0"/>
              </a:rPr>
              <a:t>f(n) is execution time, if we say the execution time of an algorithm is </a:t>
            </a:r>
            <a:r>
              <a:rPr lang="en-US" sz="2400" dirty="0" smtClean="0">
                <a:solidFill>
                  <a:srgbClr val="FF0000"/>
                </a:solidFill>
                <a:sym typeface="Symbol" charset="0"/>
              </a:rPr>
              <a:t>O(n</a:t>
            </a:r>
            <a:r>
              <a:rPr lang="en-US" sz="2400" baseline="30000" dirty="0" smtClean="0">
                <a:solidFill>
                  <a:srgbClr val="FF0000"/>
                </a:solidFill>
                <a:sym typeface="Symbol" charset="0"/>
              </a:rPr>
              <a:t>2</a:t>
            </a:r>
            <a:r>
              <a:rPr lang="en-US" sz="2400" dirty="0">
                <a:solidFill>
                  <a:srgbClr val="FF0000"/>
                </a:solidFill>
                <a:sym typeface="Symbol" charset="0"/>
              </a:rPr>
              <a:t>) then execution time  </a:t>
            </a:r>
            <a:r>
              <a:rPr lang="en-US" sz="2400" i="1" dirty="0">
                <a:solidFill>
                  <a:srgbClr val="FF0000"/>
                </a:solidFill>
                <a:sym typeface="Symbol" charset="0"/>
              </a:rPr>
              <a:t>c</a:t>
            </a:r>
            <a:r>
              <a:rPr lang="en-US" sz="2400" dirty="0">
                <a:solidFill>
                  <a:srgbClr val="FF0000"/>
                </a:solidFill>
                <a:sym typeface="Symbol" charset="0"/>
              </a:rPr>
              <a:t>  </a:t>
            </a:r>
            <a:r>
              <a:rPr lang="en-US" sz="2400" dirty="0" smtClean="0">
                <a:solidFill>
                  <a:srgbClr val="FF0000"/>
                </a:solidFill>
                <a:sym typeface="Symbol" charset="0"/>
              </a:rPr>
              <a:t>n</a:t>
            </a:r>
            <a:r>
              <a:rPr lang="en-US" sz="2400" baseline="30000" dirty="0" smtClean="0">
                <a:solidFill>
                  <a:srgbClr val="FF0000"/>
                </a:solidFill>
                <a:sym typeface="Symbol" charset="0"/>
              </a:rPr>
              <a:t>2</a:t>
            </a:r>
            <a:r>
              <a:rPr lang="en-US" sz="2400" dirty="0" smtClean="0">
                <a:solidFill>
                  <a:srgbClr val="FF0000"/>
                </a:solidFill>
                <a:sym typeface="Symbol" charset="0"/>
              </a:rPr>
              <a:t> </a:t>
            </a:r>
            <a:r>
              <a:rPr lang="en-US" sz="2400" dirty="0">
                <a:solidFill>
                  <a:srgbClr val="FF0000"/>
                </a:solidFill>
                <a:sym typeface="Symbol" charset="0"/>
              </a:rPr>
              <a:t>for all </a:t>
            </a:r>
            <a:r>
              <a:rPr lang="en-US" sz="2400" dirty="0" smtClean="0">
                <a:solidFill>
                  <a:srgbClr val="FF0000"/>
                </a:solidFill>
                <a:sym typeface="Symbol" charset="0"/>
              </a:rPr>
              <a:t>n </a:t>
            </a:r>
            <a:r>
              <a:rPr lang="en-US" sz="2400" dirty="0">
                <a:solidFill>
                  <a:srgbClr val="FF0000"/>
                </a:solidFill>
                <a:sym typeface="Symbol" charset="0"/>
              </a:rPr>
              <a:t> </a:t>
            </a:r>
            <a:r>
              <a:rPr lang="en-US" sz="2400" i="1" dirty="0">
                <a:solidFill>
                  <a:srgbClr val="FF0000"/>
                </a:solidFill>
                <a:sym typeface="Symbol" charset="0"/>
              </a:rPr>
              <a:t>n</a:t>
            </a:r>
            <a:r>
              <a:rPr lang="en-US" sz="2400" i="1" baseline="-25000" dirty="0">
                <a:solidFill>
                  <a:srgbClr val="FF0000"/>
                </a:solidFill>
                <a:sym typeface="Symbol" charset="0"/>
              </a:rPr>
              <a:t>0</a:t>
            </a:r>
            <a:r>
              <a:rPr lang="en-US" sz="2400" i="1" dirty="0">
                <a:solidFill>
                  <a:srgbClr val="FF0000"/>
                </a:solidFill>
                <a:sym typeface="Symbol" charset="0"/>
              </a:rPr>
              <a:t> </a:t>
            </a:r>
            <a:endParaRPr lang="en-US" sz="2400" i="1" baseline="-25000" dirty="0">
              <a:solidFill>
                <a:srgbClr val="FF0000"/>
              </a:solidFill>
              <a:sym typeface="Symbol" charset="0"/>
            </a:endParaRPr>
          </a:p>
          <a:p>
            <a:pPr marL="0" indent="0">
              <a:spcBef>
                <a:spcPts val="400"/>
              </a:spcBef>
              <a:buNone/>
              <a:defRPr/>
            </a:pPr>
            <a:endParaRPr lang="en-US" sz="2400" i="1" dirty="0">
              <a:sym typeface="Symbol" charset="0"/>
            </a:endParaRPr>
          </a:p>
          <a:p>
            <a:pPr>
              <a:spcBef>
                <a:spcPts val="400"/>
              </a:spcBef>
              <a:defRPr/>
            </a:pPr>
            <a:r>
              <a:rPr lang="en-US" sz="2400" dirty="0" smtClean="0"/>
              <a:t>We do not necessarily know anything </a:t>
            </a:r>
            <a:r>
              <a:rPr lang="en-US" sz="2400" dirty="0"/>
              <a:t>about the size of c or n</a:t>
            </a:r>
            <a:r>
              <a:rPr lang="en-US" sz="2400" baseline="-25000" dirty="0"/>
              <a:t>0</a:t>
            </a:r>
            <a:r>
              <a:rPr lang="en-US" sz="2400" dirty="0"/>
              <a:t>, only that they do not depend on n</a:t>
            </a:r>
          </a:p>
          <a:p>
            <a:pPr>
              <a:spcBef>
                <a:spcPts val="400"/>
              </a:spcBef>
              <a:defRPr/>
            </a:pPr>
            <a:r>
              <a:rPr lang="en-US" sz="2400" dirty="0"/>
              <a:t>Typically analysis mainly concerned with g(n) (vs. c or n</a:t>
            </a:r>
            <a:r>
              <a:rPr lang="en-US" sz="2400" baseline="-25000" dirty="0"/>
              <a:t>0</a:t>
            </a:r>
            <a:r>
              <a:rPr lang="en-US" sz="2400" dirty="0" smtClean="0"/>
              <a:t>); does not mean c is not important (better to be less than n</a:t>
            </a:r>
            <a:r>
              <a:rPr lang="en-US" sz="2400" baseline="30000" dirty="0" smtClean="0"/>
              <a:t>2</a:t>
            </a:r>
            <a:r>
              <a:rPr lang="en-US" sz="2400" dirty="0" smtClean="0"/>
              <a:t> than less than 1000n</a:t>
            </a:r>
            <a:r>
              <a:rPr lang="en-US" sz="2400" baseline="30000" dirty="0" smtClean="0"/>
              <a:t>2</a:t>
            </a:r>
            <a:r>
              <a:rPr lang="en-US" sz="2400" dirty="0" smtClean="0"/>
              <a:t>) or n</a:t>
            </a:r>
            <a:r>
              <a:rPr lang="en-US" sz="2400" baseline="-25000" dirty="0" smtClean="0"/>
              <a:t>0</a:t>
            </a:r>
            <a:r>
              <a:rPr lang="en-US" sz="2400" dirty="0" smtClean="0"/>
              <a:t> is not important (typically better if asymptotic behavior sets in quickly, corresponding to small n</a:t>
            </a:r>
            <a:r>
              <a:rPr lang="en-US" sz="2400" baseline="-25000" dirty="0" smtClean="0"/>
              <a:t>0</a:t>
            </a:r>
            <a:r>
              <a:rPr lang="en-US" sz="2400" dirty="0" smtClean="0"/>
              <a:t>)</a:t>
            </a:r>
            <a:endParaRPr lang="en-US" sz="2400" dirty="0"/>
          </a:p>
        </p:txBody>
      </p:sp>
    </p:spTree>
    <p:extLst>
      <p:ext uri="{BB962C8B-B14F-4D97-AF65-F5344CB8AC3E}">
        <p14:creationId xmlns:p14="http://schemas.microsoft.com/office/powerpoint/2010/main" val="1936856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Getting Comfortable With Big-O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600" y="1600201"/>
                <a:ext cx="8671035" cy="4525963"/>
              </a:xfrm>
            </p:spPr>
            <p:txBody>
              <a:bodyPr>
                <a:normAutofit fontScale="92500" lnSpcReduction="20000"/>
              </a:bodyPr>
              <a:lstStyle/>
              <a:p>
                <a:r>
                  <a:rPr lang="en-US" dirty="0" smtClean="0"/>
                  <a:t>To show </a:t>
                </a:r>
                <a14:m>
                  <m:oMath xmlns:m="http://schemas.openxmlformats.org/officeDocument/2006/math">
                    <m:r>
                      <a:rPr lang="en-US" i="1" dirty="0">
                        <a:latin typeface="Cambria Math"/>
                      </a:rPr>
                      <m:t>𝑓</m:t>
                    </m:r>
                    <m:r>
                      <a:rPr lang="en-US" i="1" dirty="0">
                        <a:latin typeface="Cambria Math"/>
                      </a:rPr>
                      <m:t>(</m:t>
                    </m:r>
                    <m:r>
                      <a:rPr lang="en-US" b="0" i="1" dirty="0" smtClean="0">
                        <a:latin typeface="Cambria Math" panose="02040503050406030204" pitchFamily="18" charset="0"/>
                      </a:rPr>
                      <m:t>𝑛</m:t>
                    </m:r>
                    <m:r>
                      <a:rPr lang="en-US" i="1" dirty="0">
                        <a:latin typeface="Cambria Math"/>
                      </a:rPr>
                      <m:t>) </m:t>
                    </m:r>
                  </m:oMath>
                </a14:m>
                <a:r>
                  <a:rPr lang="en-US" dirty="0"/>
                  <a:t>is </a:t>
                </a:r>
                <a14:m>
                  <m:oMath xmlns:m="http://schemas.openxmlformats.org/officeDocument/2006/math">
                    <m:r>
                      <a:rPr lang="en-US" i="1" dirty="0">
                        <a:latin typeface="Cambria Math"/>
                      </a:rPr>
                      <m:t>𝑂</m:t>
                    </m:r>
                    <m:d>
                      <m:dPr>
                        <m:ctrlPr>
                          <a:rPr lang="en-US" i="1" dirty="0">
                            <a:latin typeface="Cambria Math" panose="02040503050406030204" pitchFamily="18" charset="0"/>
                          </a:rPr>
                        </m:ctrlPr>
                      </m:dPr>
                      <m:e>
                        <m:r>
                          <a:rPr lang="en-US" i="1" dirty="0">
                            <a:latin typeface="Cambria Math"/>
                          </a:rPr>
                          <m:t>𝑔</m:t>
                        </m:r>
                        <m:d>
                          <m:dPr>
                            <m:ctrlPr>
                              <a:rPr lang="en-US" i="1" dirty="0">
                                <a:latin typeface="Cambria Math" panose="02040503050406030204" pitchFamily="18" charset="0"/>
                              </a:rPr>
                            </m:ctrlPr>
                          </m:dPr>
                          <m:e>
                            <m:r>
                              <a:rPr lang="en-US" b="0" i="1" dirty="0" smtClean="0">
                                <a:latin typeface="Cambria Math" panose="02040503050406030204" pitchFamily="18" charset="0"/>
                              </a:rPr>
                              <m:t>𝑛</m:t>
                            </m:r>
                          </m:e>
                        </m:d>
                      </m:e>
                    </m:d>
                  </m:oMath>
                </a14:m>
                <a:r>
                  <a:rPr lang="en-US" dirty="0"/>
                  <a:t>, we must find a pair of constants </a:t>
                </a:r>
                <a14:m>
                  <m:oMath xmlns:m="http://schemas.openxmlformats.org/officeDocument/2006/math">
                    <m:r>
                      <a:rPr lang="en-US" b="0" i="1" dirty="0" smtClean="0">
                        <a:latin typeface="Cambria Math" panose="02040503050406030204" pitchFamily="18" charset="0"/>
                      </a:rPr>
                      <m:t>𝑐</m:t>
                    </m:r>
                    <m:r>
                      <a:rPr lang="en-US" i="1" dirty="0">
                        <a:latin typeface="Cambria Math"/>
                      </a:rPr>
                      <m:t> </m:t>
                    </m:r>
                  </m:oMath>
                </a14:m>
                <a:r>
                  <a:rPr lang="en-US" dirty="0"/>
                  <a:t>and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0</m:t>
                        </m:r>
                      </m:sub>
                    </m:sSub>
                    <m:r>
                      <a:rPr lang="en-US" i="1" dirty="0">
                        <a:latin typeface="Cambria Math"/>
                      </a:rPr>
                      <m:t> </m:t>
                    </m:r>
                  </m:oMath>
                </a14:m>
                <a:r>
                  <a:rPr lang="en-US" dirty="0"/>
                  <a:t>that satisfy the definition (</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a:rPr>
                          <m:t>𝑓</m:t>
                        </m:r>
                        <m:d>
                          <m:dPr>
                            <m:ctrlPr>
                              <a:rPr lang="en-US" i="1" dirty="0">
                                <a:latin typeface="Cambria Math" panose="02040503050406030204" pitchFamily="18" charset="0"/>
                              </a:rPr>
                            </m:ctrlPr>
                          </m:dPr>
                          <m:e>
                            <m:r>
                              <a:rPr lang="en-US" b="0" i="1" dirty="0" smtClean="0">
                                <a:latin typeface="Cambria Math" panose="02040503050406030204" pitchFamily="18" charset="0"/>
                              </a:rPr>
                              <m:t>𝑛</m:t>
                            </m:r>
                          </m:e>
                        </m:d>
                      </m:e>
                    </m:d>
                    <m:r>
                      <a:rPr lang="en-US" i="1" dirty="0">
                        <a:latin typeface="Cambria Math"/>
                      </a:rPr>
                      <m:t>≤</m:t>
                    </m:r>
                    <m:r>
                      <a:rPr lang="en-US" b="0" i="1" dirty="0" smtClean="0">
                        <a:latin typeface="Cambria Math" panose="02040503050406030204" pitchFamily="18" charset="0"/>
                      </a:rPr>
                      <m:t>𝑐</m:t>
                    </m:r>
                    <m:r>
                      <a:rPr lang="en-US" i="1" dirty="0">
                        <a:latin typeface="Cambria Math"/>
                      </a:rPr>
                      <m:t>|</m:t>
                    </m:r>
                    <m:r>
                      <a:rPr lang="en-US" i="1" dirty="0">
                        <a:latin typeface="Cambria Math"/>
                      </a:rPr>
                      <m:t>𝑔</m:t>
                    </m:r>
                    <m:d>
                      <m:dPr>
                        <m:ctrlPr>
                          <a:rPr lang="en-US" i="1" dirty="0">
                            <a:latin typeface="Cambria Math" panose="02040503050406030204" pitchFamily="18" charset="0"/>
                          </a:rPr>
                        </m:ctrlPr>
                      </m:dPr>
                      <m:e>
                        <m:r>
                          <a:rPr lang="en-US" b="0" i="1" dirty="0" smtClean="0">
                            <a:latin typeface="Cambria Math" panose="02040503050406030204" pitchFamily="18" charset="0"/>
                          </a:rPr>
                          <m:t>𝑛</m:t>
                        </m:r>
                      </m:e>
                    </m:d>
                    <m:r>
                      <a:rPr lang="en-US" i="1" dirty="0">
                        <a:latin typeface="Cambria Math"/>
                      </a:rPr>
                      <m:t>|</m:t>
                    </m:r>
                  </m:oMath>
                </a14:m>
                <a:r>
                  <a:rPr lang="en-US" dirty="0"/>
                  <a:t> whenever </a:t>
                </a:r>
                <a14:m>
                  <m:oMath xmlns:m="http://schemas.openxmlformats.org/officeDocument/2006/math">
                    <m:r>
                      <a:rPr lang="en-US" i="1" dirty="0" smtClean="0">
                        <a:latin typeface="Cambria Math" panose="02040503050406030204" pitchFamily="18" charset="0"/>
                      </a:rPr>
                      <m:t>𝑛</m:t>
                    </m:r>
                    <m:r>
                      <a:rPr lang="en-US" i="1">
                        <a:latin typeface="Cambria Math"/>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a:t>
                </a:r>
                <a:endParaRPr lang="en-US" dirty="0"/>
              </a:p>
              <a:p>
                <a:r>
                  <a:rPr lang="en-US" dirty="0"/>
                  <a:t>However, as long as there are </a:t>
                </a:r>
                <a:r>
                  <a:rPr lang="en-US" dirty="0" smtClean="0"/>
                  <a:t>any values </a:t>
                </a:r>
                <a:r>
                  <a:rPr lang="en-US" dirty="0"/>
                  <a:t>that satisfy the definition, </a:t>
                </a:r>
                <a:r>
                  <a:rPr lang="en-US" dirty="0" smtClean="0"/>
                  <a:t>infinitely </a:t>
                </a:r>
                <a:r>
                  <a:rPr lang="en-US" dirty="0"/>
                  <a:t>many values that </a:t>
                </a:r>
                <a:r>
                  <a:rPr lang="en-US" dirty="0" smtClean="0"/>
                  <a:t>do</a:t>
                </a:r>
              </a:p>
              <a:p>
                <a:pPr>
                  <a:spcBef>
                    <a:spcPts val="400"/>
                  </a:spcBef>
                  <a:defRPr/>
                </a:pPr>
                <a:r>
                  <a:rPr lang="en-US" dirty="0" smtClean="0"/>
                  <a:t>Formally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a set of functions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a member of set):</a:t>
                </a:r>
                <a:br>
                  <a:rPr lang="en-US" dirty="0"/>
                </a:br>
                <a:r>
                  <a:rPr lang="en-US" dirty="0"/>
                  <a:t/>
                </a:r>
                <a:br>
                  <a:rPr lang="en-US" dirty="0"/>
                </a:b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 {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such that</a:t>
                </a:r>
                <a:r>
                  <a:rPr lang="en-US" dirty="0">
                    <a:sym typeface="Symbol" charset="0"/>
                  </a:rPr>
                  <a:t> there exist positive constants </a:t>
                </a:r>
                <a14:m>
                  <m:oMath xmlns:m="http://schemas.openxmlformats.org/officeDocument/2006/math">
                    <m:r>
                      <a:rPr lang="en-US" i="1" dirty="0" smtClean="0">
                        <a:latin typeface="Cambria Math" panose="02040503050406030204" pitchFamily="18" charset="0"/>
                        <a:sym typeface="Symbol" charset="0"/>
                      </a:rPr>
                      <m:t>𝑐</m:t>
                    </m:r>
                  </m:oMath>
                </a14:m>
                <a:r>
                  <a:rPr lang="en-US" dirty="0">
                    <a:sym typeface="Symbol" charset="0"/>
                  </a:rPr>
                  <a:t> and </a:t>
                </a:r>
                <a14:m>
                  <m:oMath xmlns:m="http://schemas.openxmlformats.org/officeDocument/2006/math">
                    <m:r>
                      <a:rPr lang="en-US" i="1" dirty="0" smtClean="0">
                        <a:latin typeface="Cambria Math" panose="02040503050406030204" pitchFamily="18" charset="0"/>
                        <a:sym typeface="Symbol" charset="0"/>
                      </a:rPr>
                      <m:t>𝑛</m:t>
                    </m:r>
                    <m:r>
                      <a:rPr lang="en-US" i="1" baseline="-25000" dirty="0">
                        <a:latin typeface="Cambria Math" panose="02040503050406030204" pitchFamily="18" charset="0"/>
                        <a:sym typeface="Symbol" charset="0"/>
                      </a:rPr>
                      <m:t>0</m:t>
                    </m:r>
                  </m:oMath>
                </a14:m>
                <a:r>
                  <a:rPr lang="en-US" i="1" dirty="0">
                    <a:sym typeface="Symbol" charset="0"/>
                  </a:rPr>
                  <a:t> </a:t>
                </a:r>
                <a:r>
                  <a:rPr lang="en-US" dirty="0">
                    <a:sym typeface="Symbol" charset="0"/>
                  </a:rPr>
                  <a:t>such that </a:t>
                </a:r>
                <a:br>
                  <a:rPr lang="en-US" dirty="0">
                    <a:sym typeface="Symbol" charset="0"/>
                  </a:rPr>
                </a:br>
                <a14:m>
                  <m:oMath xmlns:m="http://schemas.openxmlformats.org/officeDocument/2006/math">
                    <m:r>
                      <a:rPr lang="en-US" i="1" dirty="0" smtClean="0">
                        <a:latin typeface="Cambria Math" panose="02040503050406030204" pitchFamily="18" charset="0"/>
                        <a:sym typeface="Symbol" charset="0"/>
                      </a:rPr>
                      <m:t>0  </m:t>
                    </m:r>
                    <m:r>
                      <a:rPr lang="en-US" i="1" dirty="0" smtClean="0">
                        <a:latin typeface="Cambria Math" panose="02040503050406030204" pitchFamily="18" charset="0"/>
                        <a:sym typeface="Symbol" charset="0"/>
                      </a:rPr>
                      <m:t>𝑓</m:t>
                    </m:r>
                    <m:r>
                      <a:rPr lang="en-US" i="1" dirty="0" smtClean="0">
                        <a:latin typeface="Cambria Math" panose="02040503050406030204" pitchFamily="18" charset="0"/>
                        <a:sym typeface="Symbol" charset="0"/>
                      </a:rPr>
                      <m:t>(</m:t>
                    </m:r>
                    <m:r>
                      <a:rPr lang="en-US" i="1" dirty="0" smtClean="0">
                        <a:latin typeface="Cambria Math" panose="02040503050406030204" pitchFamily="18" charset="0"/>
                        <a:sym typeface="Symbol" charset="0"/>
                      </a:rPr>
                      <m:t>𝑛</m:t>
                    </m:r>
                    <m:r>
                      <a:rPr lang="en-US" i="1" dirty="0" smtClean="0">
                        <a:latin typeface="Cambria Math" panose="02040503050406030204" pitchFamily="18" charset="0"/>
                        <a:sym typeface="Symbol" charset="0"/>
                      </a:rPr>
                      <m:t>)  </m:t>
                    </m:r>
                    <m:r>
                      <a:rPr lang="en-US" i="1" dirty="0" smtClean="0">
                        <a:latin typeface="Cambria Math" panose="02040503050406030204" pitchFamily="18" charset="0"/>
                        <a:sym typeface="Symbol" charset="0"/>
                      </a:rPr>
                      <m:t>𝑐</m:t>
                    </m:r>
                    <m:r>
                      <a:rPr lang="en-US" i="1" dirty="0" smtClean="0">
                        <a:latin typeface="Cambria Math" panose="02040503050406030204" pitchFamily="18" charset="0"/>
                        <a:sym typeface="Symbol" charset="0"/>
                      </a:rPr>
                      <m:t>  </m:t>
                    </m:r>
                    <m:r>
                      <a:rPr lang="en-US" i="1" dirty="0" smtClean="0">
                        <a:latin typeface="Cambria Math" panose="02040503050406030204" pitchFamily="18" charset="0"/>
                        <a:sym typeface="Symbol" charset="0"/>
                      </a:rPr>
                      <m:t>𝑔</m:t>
                    </m:r>
                    <m:r>
                      <a:rPr lang="en-US" i="1" dirty="0" smtClean="0">
                        <a:latin typeface="Cambria Math" panose="02040503050406030204" pitchFamily="18" charset="0"/>
                        <a:sym typeface="Symbol" charset="0"/>
                      </a:rPr>
                      <m:t>(</m:t>
                    </m:r>
                    <m:r>
                      <a:rPr lang="en-US" i="1" dirty="0" smtClean="0">
                        <a:latin typeface="Cambria Math" panose="02040503050406030204" pitchFamily="18" charset="0"/>
                        <a:sym typeface="Symbol" charset="0"/>
                      </a:rPr>
                      <m:t>𝑛</m:t>
                    </m:r>
                    <m:r>
                      <a:rPr lang="en-US" i="1" dirty="0" smtClean="0">
                        <a:latin typeface="Cambria Math" panose="02040503050406030204" pitchFamily="18" charset="0"/>
                        <a:sym typeface="Symbol" charset="0"/>
                      </a:rPr>
                      <m:t>)</m:t>
                    </m:r>
                  </m:oMath>
                </a14:m>
                <a:r>
                  <a:rPr lang="en-US" dirty="0">
                    <a:sym typeface="Symbol" charset="0"/>
                  </a:rPr>
                  <a:t> for all </a:t>
                </a:r>
                <a14:m>
                  <m:oMath xmlns:m="http://schemas.openxmlformats.org/officeDocument/2006/math">
                    <m:r>
                      <a:rPr lang="en-US" i="1" dirty="0" smtClean="0">
                        <a:latin typeface="Cambria Math" panose="02040503050406030204" pitchFamily="18" charset="0"/>
                        <a:sym typeface="Symbol" charset="0"/>
                      </a:rPr>
                      <m:t>𝑛</m:t>
                    </m:r>
                    <m:r>
                      <a:rPr lang="en-US" i="1" dirty="0" smtClean="0">
                        <a:latin typeface="Cambria Math" panose="02040503050406030204" pitchFamily="18" charset="0"/>
                        <a:sym typeface="Symbol" charset="0"/>
                      </a:rPr>
                      <m:t>  </m:t>
                    </m:r>
                    <m:r>
                      <a:rPr lang="en-US" i="1" dirty="0" smtClean="0">
                        <a:latin typeface="Cambria Math" panose="02040503050406030204" pitchFamily="18" charset="0"/>
                        <a:sym typeface="Symbol" charset="0"/>
                      </a:rPr>
                      <m:t>𝑛</m:t>
                    </m:r>
                    <m:r>
                      <a:rPr lang="en-US" i="1" baseline="-25000" dirty="0">
                        <a:latin typeface="Cambria Math" panose="02040503050406030204" pitchFamily="18" charset="0"/>
                        <a:sym typeface="Symbol" charset="0"/>
                      </a:rPr>
                      <m:t>0</m:t>
                    </m:r>
                  </m:oMath>
                </a14:m>
                <a:r>
                  <a:rPr lang="en-US" i="1" dirty="0">
                    <a:sym typeface="Symbol" charset="0"/>
                  </a:rPr>
                  <a:t> </a:t>
                </a:r>
                <a:r>
                  <a:rPr lang="en-US" dirty="0">
                    <a:sym typeface="Symbol" charset="0"/>
                  </a:rPr>
                  <a:t>}</a:t>
                </a:r>
                <a:endParaRPr lang="en-US" baseline="-25000" dirty="0">
                  <a:sym typeface="Symbol" charset="0"/>
                </a:endParaRPr>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609600" y="1600201"/>
                <a:ext cx="8671035" cy="4525963"/>
              </a:xfrm>
              <a:blipFill>
                <a:blip r:embed="rId2"/>
                <a:stretch>
                  <a:fillRect l="-1406" t="-2695" r="-1125"/>
                </a:stretch>
              </a:blipFill>
            </p:spPr>
            <p:txBody>
              <a:bodyPr/>
              <a:lstStyle/>
              <a:p>
                <a:r>
                  <a:rPr lang="en-US">
                    <a:noFill/>
                  </a:rPr>
                  <a:t> </a:t>
                </a:r>
              </a:p>
            </p:txBody>
          </p:sp>
        </mc:Fallback>
      </mc:AlternateContent>
      <p:grpSp>
        <p:nvGrpSpPr>
          <p:cNvPr id="6" name="Group 5"/>
          <p:cNvGrpSpPr/>
          <p:nvPr/>
        </p:nvGrpSpPr>
        <p:grpSpPr>
          <a:xfrm>
            <a:off x="9280635" y="1155318"/>
            <a:ext cx="2840858" cy="3521310"/>
            <a:chOff x="4740166" y="871538"/>
            <a:chExt cx="2840858" cy="3521310"/>
          </a:xfrm>
        </p:grpSpPr>
        <p:pic>
          <p:nvPicPr>
            <p:cNvPr id="4" name="Picture 3" descr="complexity.jpeg"/>
            <p:cNvPicPr>
              <a:picLocks noChangeAspect="1"/>
            </p:cNvPicPr>
            <p:nvPr/>
          </p:nvPicPr>
          <p:blipFill rotWithShape="1">
            <a:blip r:embed="rId3">
              <a:extLst>
                <a:ext uri="{28A0092B-C50C-407E-A947-70E740481C1C}">
                  <a14:useLocalDpi xmlns:a14="http://schemas.microsoft.com/office/drawing/2010/main" val="0"/>
                </a:ext>
              </a:extLst>
            </a:blip>
            <a:srcRect l="35173" r="34713" b="10951"/>
            <a:stretch/>
          </p:blipFill>
          <p:spPr>
            <a:xfrm>
              <a:off x="4740166" y="871538"/>
              <a:ext cx="2753710" cy="3059331"/>
            </a:xfrm>
            <a:prstGeom prst="rect">
              <a:avLst/>
            </a:prstGeom>
          </p:spPr>
        </p:pic>
        <p:sp>
          <p:nvSpPr>
            <p:cNvPr id="5" name="TextBox 4"/>
            <p:cNvSpPr txBox="1"/>
            <p:nvPr/>
          </p:nvSpPr>
          <p:spPr>
            <a:xfrm>
              <a:off x="4740166" y="3746517"/>
              <a:ext cx="2840858" cy="646331"/>
            </a:xfrm>
            <a:prstGeom prst="rect">
              <a:avLst/>
            </a:prstGeom>
            <a:noFill/>
          </p:spPr>
          <p:txBody>
            <a:bodyPr wrap="square" rtlCol="0">
              <a:spAutoFit/>
            </a:bodyPr>
            <a:lstStyle/>
            <a:p>
              <a:r>
                <a:rPr lang="en-US" dirty="0" err="1"/>
                <a:t>Corman</a:t>
              </a:r>
              <a:r>
                <a:rPr lang="en-US" dirty="0"/>
                <a:t>, </a:t>
              </a:r>
              <a:r>
                <a:rPr lang="en-US" dirty="0" err="1"/>
                <a:t>Leiserson</a:t>
              </a:r>
              <a:r>
                <a:rPr lang="en-US" dirty="0"/>
                <a:t>, </a:t>
              </a:r>
              <a:r>
                <a:rPr lang="en-US" dirty="0" err="1"/>
                <a:t>Rivest</a:t>
              </a:r>
              <a:r>
                <a:rPr lang="en-US" dirty="0"/>
                <a:t>, Stein, Figure 3.1, page 45.</a:t>
              </a:r>
            </a:p>
          </p:txBody>
        </p:sp>
      </p:grpSp>
    </p:spTree>
    <p:extLst>
      <p:ext uri="{BB962C8B-B14F-4D97-AF65-F5344CB8AC3E}">
        <p14:creationId xmlns:p14="http://schemas.microsoft.com/office/powerpoint/2010/main" val="362354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Getting Comfortable With Big-O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599" y="1600201"/>
                <a:ext cx="10972800" cy="4525963"/>
              </a:xfrm>
            </p:spPr>
            <p:txBody>
              <a:bodyPr>
                <a:normAutofit fontScale="92500" lnSpcReduction="10000"/>
              </a:bodyPr>
              <a:lstStyle/>
              <a:p>
                <a:r>
                  <a:rPr lang="en-US" dirty="0" smtClean="0"/>
                  <a:t>To establish that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smtClean="0"/>
                  <a:t> </a:t>
                </a:r>
                <a:r>
                  <a:rPr lang="en-US" dirty="0"/>
                  <a:t>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smtClean="0"/>
                  <a:t>, </a:t>
                </a:r>
                <a:r>
                  <a:rPr lang="en-US" dirty="0"/>
                  <a:t>it is useful to first find a value </a:t>
                </a:r>
                <a14:m>
                  <m:oMath xmlns:m="http://schemas.openxmlformats.org/officeDocument/2006/math">
                    <m:r>
                      <a:rPr lang="en-US" i="1" dirty="0" smtClean="0">
                        <a:latin typeface="Cambria Math" panose="02040503050406030204" pitchFamily="18" charset="0"/>
                      </a:rPr>
                      <m:t>𝑛</m:t>
                    </m:r>
                    <m:r>
                      <a:rPr lang="en-US" i="1" baseline="-25000" dirty="0" smtClean="0">
                        <a:latin typeface="Cambria Math" panose="02040503050406030204" pitchFamily="18" charset="0"/>
                      </a:rPr>
                      <m:t>0</m:t>
                    </m:r>
                  </m:oMath>
                </a14:m>
                <a:r>
                  <a:rPr lang="en-US" dirty="0" smtClean="0"/>
                  <a:t> </a:t>
                </a:r>
                <a:r>
                  <a:rPr lang="en-US" dirty="0"/>
                  <a:t>that allows the size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smtClean="0"/>
                  <a:t> </a:t>
                </a:r>
                <a:r>
                  <a:rPr lang="en-US" dirty="0"/>
                  <a:t>to be estimated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&gt;</m:t>
                    </m:r>
                    <m:r>
                      <a:rPr lang="en-US" i="1" dirty="0" smtClean="0">
                        <a:latin typeface="Cambria Math" panose="02040503050406030204" pitchFamily="18" charset="0"/>
                      </a:rPr>
                      <m:t>𝑛</m:t>
                    </m:r>
                    <m:r>
                      <a:rPr lang="en-US" i="1" baseline="-25000" dirty="0" smtClean="0">
                        <a:latin typeface="Cambria Math" panose="02040503050406030204" pitchFamily="18" charset="0"/>
                      </a:rPr>
                      <m:t>0</m:t>
                    </m:r>
                  </m:oMath>
                </a14:m>
                <a:r>
                  <a:rPr lang="en-US" dirty="0" smtClean="0"/>
                  <a:t>. </a:t>
                </a:r>
                <a:r>
                  <a:rPr lang="en-US" dirty="0"/>
                  <a:t>Then we can determine whether this estimate can be used to a find a value of </a:t>
                </a:r>
                <a14:m>
                  <m:oMath xmlns:m="http://schemas.openxmlformats.org/officeDocument/2006/math">
                    <m:r>
                      <a:rPr lang="en-US" i="1" dirty="0" smtClean="0">
                        <a:latin typeface="Cambria Math" panose="02040503050406030204" pitchFamily="18" charset="0"/>
                      </a:rPr>
                      <m:t>𝑐</m:t>
                    </m:r>
                  </m:oMath>
                </a14:m>
                <a:r>
                  <a:rPr lang="en-US" dirty="0" smtClean="0"/>
                  <a:t> </a:t>
                </a:r>
                <a:r>
                  <a:rPr lang="en-US" dirty="0"/>
                  <a:t>such that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&gt;</m:t>
                    </m:r>
                    <m:r>
                      <a:rPr lang="en-US" i="1" dirty="0" smtClean="0">
                        <a:latin typeface="Cambria Math" panose="02040503050406030204" pitchFamily="18" charset="0"/>
                      </a:rPr>
                      <m:t>𝑛</m:t>
                    </m:r>
                    <m:r>
                      <a:rPr lang="en-US" i="1" baseline="-25000" dirty="0" smtClean="0">
                        <a:latin typeface="Cambria Math" panose="02040503050406030204" pitchFamily="18" charset="0"/>
                      </a:rPr>
                      <m:t>0</m:t>
                    </m:r>
                  </m:oMath>
                </a14:m>
                <a:r>
                  <a:rPr lang="en-US" dirty="0" smtClean="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𝑓</m:t>
                        </m:r>
                        <m:d>
                          <m:dPr>
                            <m:ctrlPr>
                              <a:rPr lang="en-US" i="1">
                                <a:latin typeface="Cambria Math" panose="02040503050406030204" pitchFamily="18" charset="0"/>
                              </a:rPr>
                            </m:ctrlPr>
                          </m:dPr>
                          <m:e>
                            <m:r>
                              <a:rPr lang="en-US" b="0" i="1" smtClean="0">
                                <a:latin typeface="Cambria Math" panose="02040503050406030204" pitchFamily="18" charset="0"/>
                              </a:rPr>
                              <m:t>𝑛</m:t>
                            </m:r>
                          </m:e>
                        </m:d>
                      </m:e>
                    </m:d>
                    <m:r>
                      <a:rPr lang="en-US" i="1">
                        <a:latin typeface="Cambria Math"/>
                      </a:rPr>
                      <m:t>≤</m:t>
                    </m:r>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i="1">
                            <a:latin typeface="Cambria Math"/>
                          </a:rPr>
                          <m:t>𝑔</m:t>
                        </m:r>
                        <m:d>
                          <m:dPr>
                            <m:ctrlPr>
                              <a:rPr lang="en-US" i="1">
                                <a:latin typeface="Cambria Math" panose="02040503050406030204" pitchFamily="18" charset="0"/>
                              </a:rPr>
                            </m:ctrlPr>
                          </m:dPr>
                          <m:e>
                            <m:r>
                              <a:rPr lang="en-US" b="0" i="1" smtClean="0">
                                <a:latin typeface="Cambria Math" panose="02040503050406030204" pitchFamily="18" charset="0"/>
                              </a:rPr>
                              <m:t>𝑛</m:t>
                            </m:r>
                          </m:e>
                        </m:d>
                      </m:e>
                    </m:d>
                    <m:r>
                      <a:rPr lang="en-US" b="0" i="1" smtClean="0">
                        <a:latin typeface="Cambria Math" panose="02040503050406030204" pitchFamily="18" charset="0"/>
                      </a:rPr>
                      <m:t>.</m:t>
                    </m:r>
                  </m:oMath>
                </a14:m>
                <a:endParaRPr lang="en-US" dirty="0"/>
              </a:p>
              <a:p>
                <a:r>
                  <a:rPr lang="en-US" dirty="0"/>
                  <a:t>Example: Show that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b="0" i="1" smtClean="0">
                            <a:latin typeface="Cambria Math" panose="02040503050406030204" pitchFamily="18" charset="0"/>
                          </a:rPr>
                          <m:t>𝑛</m:t>
                        </m:r>
                      </m:e>
                    </m:d>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+5</m:t>
                    </m:r>
                    <m:r>
                      <a:rPr lang="en-US" b="0" i="1" smtClean="0">
                        <a:latin typeface="Cambria Math" panose="02040503050406030204" pitchFamily="18" charset="0"/>
                      </a:rPr>
                      <m:t>𝑛</m:t>
                    </m:r>
                    <m:r>
                      <a:rPr lang="en-US" i="1">
                        <a:latin typeface="Cambria Math"/>
                      </a:rPr>
                      <m:t>+4</m:t>
                    </m:r>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m:t>
                    </m:r>
                  </m:oMath>
                </a14:m>
                <a:r>
                  <a:rPr lang="en-US" dirty="0"/>
                  <a:t>. </a:t>
                </a:r>
              </a:p>
              <a:p>
                <a:r>
                  <a:rPr lang="en-US" dirty="0"/>
                  <a:t>We can try to find a value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 </a:t>
                </a:r>
                <a:r>
                  <a:rPr lang="en-US" dirty="0"/>
                  <a:t>such that </a:t>
                </a:r>
                <a14:m>
                  <m:oMath xmlns:m="http://schemas.openxmlformats.org/officeDocument/2006/math">
                    <m:r>
                      <a:rPr lang="en-US" i="1" dirty="0">
                        <a:latin typeface="Cambria Math"/>
                      </a:rPr>
                      <m:t>5</m:t>
                    </m:r>
                    <m:r>
                      <a:rPr lang="en-US" b="0" i="1" dirty="0" smtClean="0">
                        <a:latin typeface="Cambria Math" panose="02040503050406030204" pitchFamily="18" charset="0"/>
                      </a:rPr>
                      <m:t>𝑛</m:t>
                    </m:r>
                    <m:r>
                      <a:rPr lang="en-US" i="1" dirty="0">
                        <a:latin typeface="Cambria Math"/>
                      </a:rPr>
                      <m:t>&lt;</m:t>
                    </m:r>
                    <m:r>
                      <a:rPr lang="en-US" b="0" i="1" dirty="0" smtClean="0">
                        <a:latin typeface="Cambria Math" panose="02040503050406030204" pitchFamily="18" charset="0"/>
                      </a:rPr>
                      <m:t>𝑛</m:t>
                    </m:r>
                    <m:r>
                      <a:rPr lang="en-US" i="1" baseline="30000" dirty="0">
                        <a:latin typeface="Cambria Math"/>
                      </a:rPr>
                      <m:t>2</m:t>
                    </m:r>
                    <m:r>
                      <a:rPr lang="en-US" i="1" dirty="0">
                        <a:latin typeface="Cambria Math"/>
                      </a:rPr>
                      <m:t> </m:t>
                    </m:r>
                  </m:oMath>
                </a14:m>
                <a:r>
                  <a:rPr lang="en-US" dirty="0"/>
                  <a:t>for </a:t>
                </a:r>
                <a14:m>
                  <m:oMath xmlns:m="http://schemas.openxmlformats.org/officeDocument/2006/math">
                    <m:r>
                      <a:rPr lang="en-US" b="0" i="1" dirty="0" smtClean="0">
                        <a:latin typeface="Cambria Math" panose="02040503050406030204" pitchFamily="18" charset="0"/>
                      </a:rPr>
                      <m:t>𝑛</m:t>
                    </m:r>
                    <m:r>
                      <a:rPr lang="en-US" i="1" dirty="0">
                        <a:latin typeface="Cambria Math"/>
                      </a:rPr>
                      <m:t>&gt;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0</m:t>
                        </m:r>
                      </m:sub>
                    </m:sSub>
                    <m:r>
                      <a:rPr lang="en-US" i="1" dirty="0">
                        <a:latin typeface="Cambria Math"/>
                      </a:rPr>
                      <m:t> </m:t>
                    </m:r>
                  </m:oMath>
                </a14:m>
                <a:r>
                  <a:rPr lang="en-US" dirty="0"/>
                  <a:t>and </a:t>
                </a:r>
                <a14:m>
                  <m:oMath xmlns:m="http://schemas.openxmlformats.org/officeDocument/2006/math">
                    <m:r>
                      <a:rPr lang="en-US" i="1" dirty="0">
                        <a:latin typeface="Cambria Math"/>
                      </a:rPr>
                      <m:t>4&lt;</m:t>
                    </m:r>
                    <m:r>
                      <a:rPr lang="en-US" b="0" i="1" dirty="0" smtClean="0">
                        <a:latin typeface="Cambria Math" panose="02040503050406030204" pitchFamily="18" charset="0"/>
                      </a:rPr>
                      <m:t>𝑛</m:t>
                    </m:r>
                    <m:r>
                      <a:rPr lang="en-US" i="1" baseline="30000" dirty="0">
                        <a:latin typeface="Cambria Math"/>
                      </a:rPr>
                      <m:t>2</m:t>
                    </m:r>
                    <m:r>
                      <a:rPr lang="en-US" i="1" dirty="0">
                        <a:latin typeface="Cambria Math"/>
                      </a:rPr>
                      <m:t> </m:t>
                    </m:r>
                  </m:oMath>
                </a14:m>
                <a:r>
                  <a:rPr lang="en-US" dirty="0"/>
                  <a:t>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 </a:t>
                </a:r>
                <a:r>
                  <a:rPr lang="en-US" dirty="0"/>
                  <a:t>Clearly </a:t>
                </a:r>
                <a14:m>
                  <m:oMath xmlns:m="http://schemas.openxmlformats.org/officeDocument/2006/math">
                    <m:r>
                      <a:rPr lang="en-US" i="1" dirty="0">
                        <a:latin typeface="Cambria Math"/>
                      </a:rPr>
                      <m:t>5</m:t>
                    </m:r>
                    <m:r>
                      <a:rPr lang="en-US" b="0" i="1" dirty="0" smtClean="0">
                        <a:latin typeface="Cambria Math" panose="02040503050406030204" pitchFamily="18" charset="0"/>
                      </a:rPr>
                      <m:t>𝑛</m:t>
                    </m:r>
                    <m:r>
                      <a:rPr lang="en-US" i="1" dirty="0">
                        <a:latin typeface="Cambria Math"/>
                      </a:rPr>
                      <m:t>&lt;</m:t>
                    </m:r>
                    <m:r>
                      <a:rPr lang="en-US" b="0" i="1" dirty="0" smtClean="0">
                        <a:latin typeface="Cambria Math" panose="02040503050406030204" pitchFamily="18" charset="0"/>
                      </a:rPr>
                      <m:t>𝑛</m:t>
                    </m:r>
                    <m:r>
                      <a:rPr lang="en-US" i="1" baseline="30000" dirty="0">
                        <a:latin typeface="Cambria Math"/>
                      </a:rPr>
                      <m:t>2</m:t>
                    </m:r>
                    <m:r>
                      <a:rPr lang="en-US" i="1" dirty="0">
                        <a:latin typeface="Cambria Math"/>
                      </a:rPr>
                      <m:t> </m:t>
                    </m:r>
                  </m:oMath>
                </a14:m>
                <a:r>
                  <a:rPr lang="en-US" dirty="0"/>
                  <a:t>for </a:t>
                </a:r>
                <a14:m>
                  <m:oMath xmlns:m="http://schemas.openxmlformats.org/officeDocument/2006/math">
                    <m:r>
                      <a:rPr lang="en-US" i="1" dirty="0">
                        <a:latin typeface="Cambria Math"/>
                      </a:rPr>
                      <m:t>5&lt;</m:t>
                    </m:r>
                    <m:r>
                      <a:rPr lang="en-US" b="0" i="1" dirty="0" smtClean="0">
                        <a:latin typeface="Cambria Math" panose="02040503050406030204" pitchFamily="18" charset="0"/>
                      </a:rPr>
                      <m:t>𝑛</m:t>
                    </m:r>
                    <m:r>
                      <a:rPr lang="en-US" i="1" dirty="0">
                        <a:latin typeface="Cambria Math"/>
                      </a:rPr>
                      <m:t> </m:t>
                    </m:r>
                  </m:oMath>
                </a14:m>
                <a:r>
                  <a:rPr lang="en-US" dirty="0"/>
                  <a:t>and </a:t>
                </a:r>
                <a14:m>
                  <m:oMath xmlns:m="http://schemas.openxmlformats.org/officeDocument/2006/math">
                    <m:r>
                      <a:rPr lang="en-US" i="1" dirty="0">
                        <a:latin typeface="Cambria Math"/>
                      </a:rPr>
                      <m:t>4&lt;</m:t>
                    </m:r>
                    <m:r>
                      <a:rPr lang="en-US" b="0" i="1" dirty="0" smtClean="0">
                        <a:latin typeface="Cambria Math" panose="02040503050406030204" pitchFamily="18" charset="0"/>
                      </a:rPr>
                      <m:t>𝑛</m:t>
                    </m:r>
                    <m:r>
                      <a:rPr lang="en-US" i="1" baseline="30000" dirty="0">
                        <a:latin typeface="Cambria Math"/>
                      </a:rPr>
                      <m:t>2</m:t>
                    </m:r>
                    <m:r>
                      <a:rPr lang="en-US" i="1" dirty="0">
                        <a:latin typeface="Cambria Math"/>
                      </a:rPr>
                      <m:t> </m:t>
                    </m:r>
                  </m:oMath>
                </a14:m>
                <a:r>
                  <a:rPr lang="en-US" dirty="0"/>
                  <a:t>for </a:t>
                </a:r>
                <a14:m>
                  <m:oMath xmlns:m="http://schemas.openxmlformats.org/officeDocument/2006/math">
                    <m:r>
                      <a:rPr lang="en-US" i="1" dirty="0">
                        <a:latin typeface="Cambria Math"/>
                      </a:rPr>
                      <m:t>2&lt;5&lt;</m:t>
                    </m:r>
                    <m:r>
                      <a:rPr lang="en-US" b="0" i="1" dirty="0" smtClean="0">
                        <a:latin typeface="Cambria Math" panose="02040503050406030204" pitchFamily="18" charset="0"/>
                      </a:rPr>
                      <m:t>𝑛</m:t>
                    </m:r>
                  </m:oMath>
                </a14:m>
                <a:r>
                  <a:rPr lang="en-US" dirty="0"/>
                  <a:t>. So we can choose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a:rPr lang="en-US" i="1" dirty="0">
                        <a:latin typeface="Cambria Math"/>
                      </a:rPr>
                      <m:t>5</m:t>
                    </m:r>
                  </m:oMath>
                </a14:m>
                <a:r>
                  <a:rPr lang="en-US" dirty="0"/>
                  <a:t>. (Note that absolute values are not necessary here; all quantities are positive for positive </a:t>
                </a:r>
                <a14:m>
                  <m:oMath xmlns:m="http://schemas.openxmlformats.org/officeDocument/2006/math">
                    <m:r>
                      <a:rPr lang="en-US" b="0" i="1" dirty="0" smtClean="0">
                        <a:latin typeface="Cambria Math" panose="02040503050406030204" pitchFamily="18" charset="0"/>
                      </a:rPr>
                      <m:t>𝑛</m:t>
                    </m:r>
                  </m:oMath>
                </a14:m>
                <a:r>
                  <a:rPr lang="en-US" dirty="0"/>
                  <a:t>, which we require.)</a:t>
                </a:r>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609599" y="1600201"/>
                <a:ext cx="10972800" cy="4525963"/>
              </a:xfrm>
              <a:blipFill>
                <a:blip r:embed="rId2"/>
                <a:stretch>
                  <a:fillRect l="-1111" t="-2695" r="-56" b="-1213"/>
                </a:stretch>
              </a:blipFill>
            </p:spPr>
            <p:txBody>
              <a:bodyPr/>
              <a:lstStyle/>
              <a:p>
                <a:r>
                  <a:rPr lang="en-US">
                    <a:noFill/>
                  </a:rPr>
                  <a:t> </a:t>
                </a:r>
              </a:p>
            </p:txBody>
          </p:sp>
        </mc:Fallback>
      </mc:AlternateContent>
    </p:spTree>
    <p:extLst>
      <p:ext uri="{BB962C8B-B14F-4D97-AF65-F5344CB8AC3E}">
        <p14:creationId xmlns:p14="http://schemas.microsoft.com/office/powerpoint/2010/main" val="3523947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Getting Comfortable With Big-O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599" y="1303283"/>
                <a:ext cx="10972800" cy="5335205"/>
              </a:xfrm>
            </p:spPr>
            <p:txBody>
              <a:bodyPr>
                <a:normAutofit fontScale="92500" lnSpcReduction="10000"/>
              </a:bodyPr>
              <a:lstStyle/>
              <a:p>
                <a:r>
                  <a:rPr lang="en-US" dirty="0" smtClean="0"/>
                  <a:t>Then we just need to find a value of </a:t>
                </a:r>
                <a14:m>
                  <m:oMath xmlns:m="http://schemas.openxmlformats.org/officeDocument/2006/math">
                    <m:r>
                      <a:rPr lang="en-US" i="1" dirty="0" smtClean="0">
                        <a:latin typeface="Cambria Math" panose="02040503050406030204" pitchFamily="18" charset="0"/>
                      </a:rPr>
                      <m:t>𝑐</m:t>
                    </m:r>
                  </m:oMath>
                </a14:m>
                <a:r>
                  <a:rPr lang="en-US" dirty="0" smtClean="0"/>
                  <a:t> </a:t>
                </a:r>
                <a:r>
                  <a:rPr lang="en-US" dirty="0"/>
                  <a:t>such that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+5</m:t>
                    </m:r>
                    <m:r>
                      <a:rPr lang="en-US" b="0" i="1" smtClean="0">
                        <a:latin typeface="Cambria Math" panose="02040503050406030204" pitchFamily="18" charset="0"/>
                      </a:rPr>
                      <m:t>𝑛</m:t>
                    </m:r>
                    <m:r>
                      <a:rPr lang="en-US" i="1">
                        <a:latin typeface="Cambria Math"/>
                      </a:rPr>
                      <m:t>+4≤</m:t>
                    </m:r>
                    <m:r>
                      <a:rPr lang="en-US" b="0" i="1" smtClean="0">
                        <a:latin typeface="Cambria Math" panose="02040503050406030204" pitchFamily="18" charset="0"/>
                      </a:rPr>
                      <m:t>𝑐</m:t>
                    </m:r>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m:t>
                    </m:r>
                  </m:oMath>
                </a14:m>
                <a:r>
                  <a:rPr lang="en-US" dirty="0"/>
                  <a:t> for </a:t>
                </a:r>
                <a14:m>
                  <m:oMath xmlns:m="http://schemas.openxmlformats.org/officeDocument/2006/math">
                    <m:r>
                      <a:rPr lang="en-US" b="0" i="1" dirty="0" smtClean="0">
                        <a:latin typeface="Cambria Math" panose="02040503050406030204" pitchFamily="18" charset="0"/>
                      </a:rPr>
                      <m:t>𝑛</m:t>
                    </m:r>
                    <m:r>
                      <a:rPr lang="en-US" i="1" dirty="0">
                        <a:latin typeface="Cambria Math"/>
                      </a:rPr>
                      <m:t>&gt;5</m:t>
                    </m:r>
                  </m:oMath>
                </a14:m>
                <a:r>
                  <a:rPr lang="en-US" dirty="0"/>
                  <a:t>.</a:t>
                </a:r>
              </a:p>
              <a:p>
                <a:r>
                  <a:rPr lang="en-US" dirty="0"/>
                  <a:t>Because </a:t>
                </a:r>
                <a14:m>
                  <m:oMath xmlns:m="http://schemas.openxmlformats.org/officeDocument/2006/math">
                    <m:r>
                      <a:rPr lang="en-US" i="1">
                        <a:latin typeface="Cambria Math"/>
                      </a:rPr>
                      <m:t>5</m:t>
                    </m:r>
                    <m:r>
                      <a:rPr lang="en-US" b="0" i="1" smtClean="0">
                        <a:latin typeface="Cambria Math" panose="02040503050406030204" pitchFamily="18" charset="0"/>
                      </a:rPr>
                      <m:t>𝑛</m:t>
                    </m:r>
                    <m:r>
                      <a:rPr lang="en-US" i="1">
                        <a:latin typeface="Cambria Math"/>
                      </a:rPr>
                      <m:t>&lt;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oMath>
                </a14:m>
                <a:r>
                  <a:rPr lang="en-US" dirty="0"/>
                  <a:t> and </a:t>
                </a:r>
                <a14:m>
                  <m:oMath xmlns:m="http://schemas.openxmlformats.org/officeDocument/2006/math">
                    <m:r>
                      <a:rPr lang="en-US" i="1">
                        <a:latin typeface="Cambria Math"/>
                      </a:rPr>
                      <m:t>4&lt;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oMath>
                </a14:m>
                <a:r>
                  <a:rPr lang="en-US" dirty="0"/>
                  <a:t>, we have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+5</m:t>
                    </m:r>
                    <m:r>
                      <a:rPr lang="en-US" b="0" i="1" smtClean="0">
                        <a:latin typeface="Cambria Math" panose="02040503050406030204" pitchFamily="18" charset="0"/>
                      </a:rPr>
                      <m:t>𝑛</m:t>
                    </m:r>
                    <m:r>
                      <a:rPr lang="en-US" i="1">
                        <a:latin typeface="Cambria Math"/>
                      </a:rPr>
                      <m:t>+4&lt;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=3</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oMath>
                </a14:m>
                <a:r>
                  <a:rPr lang="en-US" dirty="0"/>
                  <a:t>, so we can take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=3</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i="1">
                        <a:latin typeface="Cambria Math"/>
                      </a:rPr>
                      <m:t>=5</m:t>
                    </m:r>
                  </m:oMath>
                </a14:m>
                <a:r>
                  <a:rPr lang="en-US" dirty="0"/>
                  <a:t> as witnesses to the relation </a:t>
                </a:r>
                <a14:m>
                  <m:oMath xmlns:m="http://schemas.openxmlformats.org/officeDocument/2006/math">
                    <m:r>
                      <a:rPr lang="en-US" i="1">
                        <a:latin typeface="Cambria Math"/>
                      </a:rPr>
                      <m:t>𝑓</m:t>
                    </m:r>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m:t>
                    </m:r>
                  </m:oMath>
                </a14:m>
                <a:r>
                  <a:rPr lang="en-US" dirty="0"/>
                  <a:t>.</a:t>
                </a:r>
              </a:p>
              <a:p>
                <a:r>
                  <a:rPr lang="en-US" dirty="0"/>
                  <a:t>These are not the only witnesses. We could </a:t>
                </a:r>
                <a:r>
                  <a:rPr lang="en-US" dirty="0" smtClean="0"/>
                  <a:t/>
                </a:r>
                <a:br>
                  <a:rPr lang="en-US" dirty="0" smtClean="0"/>
                </a:br>
                <a:r>
                  <a:rPr lang="en-US" dirty="0" smtClean="0"/>
                  <a:t>instead </a:t>
                </a:r>
                <a:r>
                  <a:rPr lang="en-US" dirty="0"/>
                  <a:t>choose a different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0</m:t>
                        </m:r>
                      </m:sub>
                    </m:sSub>
                  </m:oMath>
                </a14:m>
                <a:r>
                  <a:rPr lang="en-US" dirty="0"/>
                  <a:t>: we know that </a:t>
                </a:r>
                <a:r>
                  <a:rPr lang="en-US" dirty="0" smtClean="0"/>
                  <a:t/>
                </a:r>
                <a:br>
                  <a:rPr lang="en-US" dirty="0" smtClean="0"/>
                </a:b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&lt;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oMath>
                </a14:m>
                <a:r>
                  <a:rPr lang="en-US" dirty="0"/>
                  <a:t> when </a:t>
                </a:r>
                <a14:m>
                  <m:oMath xmlns:m="http://schemas.openxmlformats.org/officeDocument/2006/math">
                    <m:r>
                      <a:rPr lang="en-US" b="0" i="1" smtClean="0">
                        <a:latin typeface="Cambria Math" panose="02040503050406030204" pitchFamily="18" charset="0"/>
                      </a:rPr>
                      <m:t>𝑛</m:t>
                    </m:r>
                    <m:r>
                      <a:rPr lang="en-US" i="1">
                        <a:latin typeface="Cambria Math"/>
                      </a:rPr>
                      <m:t>&gt;1</m:t>
                    </m:r>
                  </m:oMath>
                </a14:m>
                <a:r>
                  <a:rPr lang="en-US" dirty="0"/>
                  <a:t> and </a:t>
                </a:r>
                <a14:m>
                  <m:oMath xmlns:m="http://schemas.openxmlformats.org/officeDocument/2006/math">
                    <m:r>
                      <a:rPr lang="en-US" i="1">
                        <a:latin typeface="Cambria Math"/>
                      </a:rPr>
                      <m:t>4&lt;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oMath>
                </a14:m>
                <a:r>
                  <a:rPr lang="en-US" dirty="0"/>
                  <a:t> when </a:t>
                </a:r>
                <a14:m>
                  <m:oMath xmlns:m="http://schemas.openxmlformats.org/officeDocument/2006/math">
                    <m:r>
                      <a:rPr lang="en-US" b="0" i="1" smtClean="0">
                        <a:latin typeface="Cambria Math" panose="02040503050406030204" pitchFamily="18" charset="0"/>
                      </a:rPr>
                      <m:t>𝑛</m:t>
                    </m:r>
                    <m:r>
                      <a:rPr lang="en-US" i="1">
                        <a:latin typeface="Cambria Math"/>
                      </a:rPr>
                      <m:t>&gt;2</m:t>
                    </m:r>
                  </m:oMath>
                </a14:m>
                <a:r>
                  <a:rPr lang="en-US" dirty="0"/>
                  <a:t>. </a:t>
                </a:r>
                <a:r>
                  <a:rPr lang="en-US" dirty="0" smtClean="0"/>
                  <a:t/>
                </a:r>
                <a:br>
                  <a:rPr lang="en-US" dirty="0" smtClean="0"/>
                </a:br>
                <a:r>
                  <a:rPr lang="en-US" dirty="0" smtClean="0"/>
                  <a:t>So </a:t>
                </a:r>
                <a:r>
                  <a:rPr lang="en-US" dirty="0"/>
                  <a:t>we could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i="1">
                        <a:latin typeface="Cambria Math"/>
                      </a:rPr>
                      <m:t>=2</m:t>
                    </m:r>
                  </m:oMath>
                </a14:m>
                <a:r>
                  <a:rPr lang="en-US" dirty="0"/>
                  <a:t>. Then we have </a:t>
                </a:r>
                <a:r>
                  <a:rPr lang="en-US" dirty="0" smtClean="0"/>
                  <a:t/>
                </a:r>
                <a:br>
                  <a:rPr lang="en-US" dirty="0" smtClean="0"/>
                </a:b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+5</m:t>
                    </m:r>
                    <m:r>
                      <a:rPr lang="en-US" b="0" i="1" smtClean="0">
                        <a:latin typeface="Cambria Math" panose="02040503050406030204" pitchFamily="18" charset="0"/>
                      </a:rPr>
                      <m:t>𝑛</m:t>
                    </m:r>
                    <m:r>
                      <a:rPr lang="en-US" i="1">
                        <a:latin typeface="Cambria Math"/>
                      </a:rPr>
                      <m:t>+4&lt;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+5</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=7</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oMath>
                </a14:m>
                <a:r>
                  <a:rPr lang="en-US" dirty="0"/>
                  <a:t>, giving </a:t>
                </a:r>
                <a:r>
                  <a:rPr lang="en-US" dirty="0" smtClean="0"/>
                  <a:t/>
                </a:r>
                <a:br>
                  <a:rPr lang="en-US" dirty="0" smtClean="0"/>
                </a:br>
                <a:r>
                  <a:rPr lang="en-US" dirty="0" smtClean="0"/>
                  <a:t>us </a:t>
                </a:r>
                <a:r>
                  <a:rPr lang="en-US" dirty="0"/>
                  <a:t>the pair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=7,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i="1">
                        <a:latin typeface="Cambria Math"/>
                      </a:rPr>
                      <m:t>=2</m:t>
                    </m:r>
                  </m:oMath>
                </a14:m>
                <a:r>
                  <a:rPr lang="en-US" dirty="0"/>
                  <a:t> as witnesses that </a:t>
                </a:r>
                <a:r>
                  <a:rPr lang="en-US" dirty="0" smtClean="0"/>
                  <a:t/>
                </a:r>
                <a:br>
                  <a:rPr lang="en-US" dirty="0" smtClean="0"/>
                </a:br>
                <a14:m>
                  <m:oMath xmlns:m="http://schemas.openxmlformats.org/officeDocument/2006/math">
                    <m:r>
                      <a:rPr lang="en-US" i="1">
                        <a:latin typeface="Cambria Math"/>
                      </a:rPr>
                      <m:t>𝑓</m:t>
                    </m:r>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m:t>
                    </m:r>
                  </m:oMath>
                </a14:m>
                <a:r>
                  <a:rPr lang="en-US" dirty="0"/>
                  <a:t>.</a:t>
                </a:r>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609599" y="1303283"/>
                <a:ext cx="10972800" cy="5335205"/>
              </a:xfrm>
              <a:blipFill>
                <a:blip r:embed="rId3"/>
                <a:stretch>
                  <a:fillRect l="-1111" t="-2171" b="-1371"/>
                </a:stretch>
              </a:blipFill>
            </p:spPr>
            <p:txBody>
              <a:bodyPr/>
              <a:lstStyle/>
              <a:p>
                <a:r>
                  <a:rPr lang="en-US">
                    <a:noFill/>
                  </a:rPr>
                  <a:t> </a:t>
                </a:r>
              </a:p>
            </p:txBody>
          </p:sp>
        </mc:Fallback>
      </mc:AlternateContent>
      <p:grpSp>
        <p:nvGrpSpPr>
          <p:cNvPr id="15" name="Group 14"/>
          <p:cNvGrpSpPr/>
          <p:nvPr/>
        </p:nvGrpSpPr>
        <p:grpSpPr>
          <a:xfrm>
            <a:off x="4451858" y="3597165"/>
            <a:ext cx="3858750" cy="2887500"/>
            <a:chOff x="4451858" y="3597165"/>
            <a:chExt cx="3858750" cy="2887500"/>
          </a:xfrm>
        </p:grpSpPr>
        <p:pic>
          <p:nvPicPr>
            <p:cNvPr id="8" name="Picture 7"/>
            <p:cNvPicPr>
              <a:picLocks noChangeAspect="1"/>
            </p:cNvPicPr>
            <p:nvPr/>
          </p:nvPicPr>
          <p:blipFill>
            <a:blip r:embed="rId4"/>
            <a:stretch>
              <a:fillRect/>
            </a:stretch>
          </p:blipFill>
          <p:spPr>
            <a:xfrm>
              <a:off x="4451858" y="3597165"/>
              <a:ext cx="3858750" cy="2887500"/>
            </a:xfrm>
            <a:prstGeom prst="rect">
              <a:avLst/>
            </a:prstGeom>
          </p:spPr>
        </p:pic>
        <p:cxnSp>
          <p:nvCxnSpPr>
            <p:cNvPr id="13" name="Straight Connector 12"/>
            <p:cNvCxnSpPr/>
            <p:nvPr/>
          </p:nvCxnSpPr>
          <p:spPr>
            <a:xfrm flipV="1">
              <a:off x="7094482" y="4130566"/>
              <a:ext cx="0" cy="1860331"/>
            </a:xfrm>
            <a:prstGeom prst="line">
              <a:avLst/>
            </a:prstGeom>
            <a:ln w="38100">
              <a:solidFill>
                <a:srgbClr val="0070C0"/>
              </a:solidFill>
              <a:prstDash val="sysDash"/>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8294117" y="3597165"/>
            <a:ext cx="3858750" cy="2887500"/>
            <a:chOff x="8294117" y="3597165"/>
            <a:chExt cx="3858750" cy="2887500"/>
          </a:xfrm>
        </p:grpSpPr>
        <p:pic>
          <p:nvPicPr>
            <p:cNvPr id="9" name="Picture 8"/>
            <p:cNvPicPr>
              <a:picLocks noChangeAspect="1"/>
            </p:cNvPicPr>
            <p:nvPr/>
          </p:nvPicPr>
          <p:blipFill>
            <a:blip r:embed="rId5"/>
            <a:stretch>
              <a:fillRect/>
            </a:stretch>
          </p:blipFill>
          <p:spPr>
            <a:xfrm>
              <a:off x="8294117" y="3597165"/>
              <a:ext cx="3858750" cy="2887500"/>
            </a:xfrm>
            <a:prstGeom prst="rect">
              <a:avLst/>
            </a:prstGeom>
          </p:spPr>
        </p:pic>
        <p:cxnSp>
          <p:nvCxnSpPr>
            <p:cNvPr id="14" name="Straight Connector 13"/>
            <p:cNvCxnSpPr/>
            <p:nvPr/>
          </p:nvCxnSpPr>
          <p:spPr>
            <a:xfrm flipV="1">
              <a:off x="9653745" y="4130566"/>
              <a:ext cx="0" cy="1860331"/>
            </a:xfrm>
            <a:prstGeom prst="line">
              <a:avLst/>
            </a:prstGeom>
            <a:ln w="38100">
              <a:solidFill>
                <a:srgbClr val="0070C0"/>
              </a:solidFill>
              <a:prstDash val="sysDash"/>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10567555" y="4286798"/>
            <a:ext cx="1186920" cy="1722600"/>
            <a:chOff x="10567555" y="4286798"/>
            <a:chExt cx="1186920" cy="1722600"/>
          </a:xfrm>
        </p:grpSpPr>
        <mc:AlternateContent xmlns:mc="http://schemas.openxmlformats.org/markup-compatibility/2006" xmlns:p14="http://schemas.microsoft.com/office/powerpoint/2010/main">
          <mc:Choice Requires="p14">
            <p:contentPart p14:bwMode="auto" r:id="rId6">
              <p14:nvContentPartPr>
                <p14:cNvPr id="35" name="Ink 34"/>
                <p14:cNvContentPartPr/>
                <p14:nvPr/>
              </p14:nvContentPartPr>
              <p14:xfrm>
                <a:off x="10612195" y="4286798"/>
                <a:ext cx="453960" cy="536760"/>
              </p14:xfrm>
            </p:contentPart>
          </mc:Choice>
          <mc:Fallback xmlns="">
            <p:pic>
              <p:nvPicPr>
                <p:cNvPr id="35" name="Ink 34"/>
                <p:cNvPicPr/>
                <p:nvPr/>
              </p:nvPicPr>
              <p:blipFill>
                <a:blip r:embed="rId7"/>
                <a:stretch>
                  <a:fillRect/>
                </a:stretch>
              </p:blipFill>
              <p:spPr>
                <a:xfrm>
                  <a:off x="10603195" y="4274198"/>
                  <a:ext cx="471240" cy="55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8" name="Ink 47"/>
                <p14:cNvContentPartPr/>
                <p14:nvPr/>
              </p14:nvContentPartPr>
              <p14:xfrm>
                <a:off x="10567555" y="5615918"/>
                <a:ext cx="1186920" cy="393480"/>
              </p14:xfrm>
            </p:contentPart>
          </mc:Choice>
          <mc:Fallback xmlns="">
            <p:pic>
              <p:nvPicPr>
                <p:cNvPr id="48" name="Ink 47"/>
                <p:cNvPicPr/>
                <p:nvPr/>
              </p:nvPicPr>
              <p:blipFill>
                <a:blip r:embed="rId9"/>
                <a:stretch>
                  <a:fillRect/>
                </a:stretch>
              </p:blipFill>
              <p:spPr>
                <a:xfrm>
                  <a:off x="10559995" y="5608718"/>
                  <a:ext cx="1202400" cy="412560"/>
                </a:xfrm>
                <a:prstGeom prst="rect">
                  <a:avLst/>
                </a:prstGeom>
              </p:spPr>
            </p:pic>
          </mc:Fallback>
        </mc:AlternateContent>
      </p:grpSp>
      <p:grpSp>
        <p:nvGrpSpPr>
          <p:cNvPr id="53" name="Group 52"/>
          <p:cNvGrpSpPr/>
          <p:nvPr/>
        </p:nvGrpSpPr>
        <p:grpSpPr>
          <a:xfrm>
            <a:off x="7199035" y="3991958"/>
            <a:ext cx="779040" cy="1495800"/>
            <a:chOff x="7199035" y="3991958"/>
            <a:chExt cx="779040" cy="1495800"/>
          </a:xfrm>
        </p:grpSpPr>
        <mc:AlternateContent xmlns:mc="http://schemas.openxmlformats.org/markup-compatibility/2006" xmlns:p14="http://schemas.microsoft.com/office/powerpoint/2010/main">
          <mc:Choice Requires="p14">
            <p:contentPart p14:bwMode="auto" r:id="rId10">
              <p14:nvContentPartPr>
                <p14:cNvPr id="23" name="Ink 22"/>
                <p14:cNvContentPartPr/>
                <p14:nvPr/>
              </p14:nvContentPartPr>
              <p14:xfrm>
                <a:off x="7199035" y="4845878"/>
                <a:ext cx="779040" cy="641880"/>
              </p14:xfrm>
            </p:contentPart>
          </mc:Choice>
          <mc:Fallback xmlns="">
            <p:pic>
              <p:nvPicPr>
                <p:cNvPr id="23" name="Ink 22"/>
                <p:cNvPicPr/>
                <p:nvPr/>
              </p:nvPicPr>
              <p:blipFill>
                <a:blip r:embed="rId11"/>
                <a:stretch>
                  <a:fillRect/>
                </a:stretch>
              </p:blipFill>
              <p:spPr>
                <a:xfrm>
                  <a:off x="7188595" y="4838318"/>
                  <a:ext cx="797760" cy="661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1" name="Ink 50"/>
                <p14:cNvContentPartPr/>
                <p14:nvPr/>
              </p14:nvContentPartPr>
              <p14:xfrm>
                <a:off x="7310275" y="3991958"/>
                <a:ext cx="286920" cy="349200"/>
              </p14:xfrm>
            </p:contentPart>
          </mc:Choice>
          <mc:Fallback xmlns="">
            <p:pic>
              <p:nvPicPr>
                <p:cNvPr id="51" name="Ink 50"/>
                <p:cNvPicPr/>
                <p:nvPr/>
              </p:nvPicPr>
              <p:blipFill>
                <a:blip r:embed="rId13"/>
                <a:stretch>
                  <a:fillRect/>
                </a:stretch>
              </p:blipFill>
              <p:spPr>
                <a:xfrm>
                  <a:off x="7304155" y="3979358"/>
                  <a:ext cx="301680" cy="374040"/>
                </a:xfrm>
                <a:prstGeom prst="rect">
                  <a:avLst/>
                </a:prstGeom>
              </p:spPr>
            </p:pic>
          </mc:Fallback>
        </mc:AlternateContent>
      </p:grpSp>
    </p:spTree>
    <p:extLst>
      <p:ext uri="{BB962C8B-B14F-4D97-AF65-F5344CB8AC3E}">
        <p14:creationId xmlns:p14="http://schemas.microsoft.com/office/powerpoint/2010/main" val="3667245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AEB-6CFE-E94E-94B5-E915C32CDEFD}"/>
              </a:ext>
            </a:extLst>
          </p:cNvPr>
          <p:cNvSpPr>
            <a:spLocks noGrp="1"/>
          </p:cNvSpPr>
          <p:nvPr>
            <p:ph type="title"/>
          </p:nvPr>
        </p:nvSpPr>
        <p:spPr/>
        <p:txBody>
          <a:bodyPr/>
          <a:lstStyle/>
          <a:p>
            <a:r>
              <a:rPr lang="en-US" dirty="0" smtClean="0"/>
              <a:t>Getting Comfortable With Big-O</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4F22-5CEA-EB4F-95BF-AA4C97AFD835}"/>
                  </a:ext>
                </a:extLst>
              </p:cNvPr>
              <p:cNvSpPr>
                <a:spLocks noGrp="1"/>
              </p:cNvSpPr>
              <p:nvPr>
                <p:ph idx="1"/>
              </p:nvPr>
            </p:nvSpPr>
            <p:spPr>
              <a:xfrm>
                <a:off x="609599" y="1600201"/>
                <a:ext cx="10972800" cy="4525963"/>
              </a:xfrm>
            </p:spPr>
            <p:txBody>
              <a:bodyPr>
                <a:normAutofit fontScale="92500" lnSpcReduction="10000"/>
              </a:bodyPr>
              <a:lstStyle/>
              <a:p>
                <a:r>
                  <a:rPr lang="en-US" dirty="0" smtClean="0"/>
                  <a:t>Of course, we could use any pair of </a:t>
                </a:r>
                <a14:m>
                  <m:oMath xmlns:m="http://schemas.openxmlformats.org/officeDocument/2006/math">
                    <m:r>
                      <a:rPr lang="en-US" i="1" dirty="0" smtClean="0">
                        <a:latin typeface="Cambria Math" panose="02040503050406030204" pitchFamily="18" charset="0"/>
                      </a:rPr>
                      <m:t>𝑐</m:t>
                    </m:r>
                  </m:oMath>
                </a14:m>
                <a:r>
                  <a:rPr lang="en-US" dirty="0" smtClean="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t> </a:t>
                </a:r>
                <a:r>
                  <a:rPr lang="en-US" dirty="0"/>
                  <a:t>with larger values than either pair we have </a:t>
                </a:r>
                <a:r>
                  <a:rPr lang="en-US" dirty="0" smtClean="0"/>
                  <a:t>shown</a:t>
                </a:r>
                <a:endParaRPr lang="en-US" dirty="0"/>
              </a:p>
              <a:p>
                <a:r>
                  <a:rPr lang="en-US" dirty="0"/>
                  <a:t>In addition,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is </a:t>
                </a:r>
                <a:r>
                  <a:rPr lang="en-US" dirty="0"/>
                  <a:t>not the only function we could use. </a:t>
                </a:r>
                <a:r>
                  <a:rPr lang="en-US" dirty="0" smtClean="0"/>
                  <a:t>E.g., we </a:t>
                </a:r>
                <a:r>
                  <a:rPr lang="en-US" dirty="0"/>
                  <a:t>could say that </a:t>
                </a:r>
                <a14:m>
                  <m:oMath xmlns:m="http://schemas.openxmlformats.org/officeDocument/2006/math">
                    <m:r>
                      <a:rPr lang="en-US" i="1">
                        <a:latin typeface="Cambria Math"/>
                      </a:rPr>
                      <m:t>𝑓</m:t>
                    </m:r>
                    <m:r>
                      <a:rPr lang="en-US" i="1">
                        <a:latin typeface="Cambria Math"/>
                      </a:rPr>
                      <m:t>(</m:t>
                    </m:r>
                    <m:r>
                      <a:rPr lang="en-US" b="0" i="1" smtClean="0">
                        <a:latin typeface="Cambria Math" panose="02040503050406030204" pitchFamily="18" charset="0"/>
                      </a:rPr>
                      <m:t>𝑛</m:t>
                    </m:r>
                    <m:r>
                      <a:rPr lang="en-US" i="1">
                        <a:latin typeface="Cambria Math"/>
                      </a:rPr>
                      <m:t>)</m:t>
                    </m:r>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3</m:t>
                        </m:r>
                      </m:sup>
                    </m:sSup>
                    <m:r>
                      <a:rPr lang="en-US" i="1">
                        <a:latin typeface="Cambria Math"/>
                      </a:rPr>
                      <m:t>)</m:t>
                    </m:r>
                  </m:oMath>
                </a14:m>
                <a:r>
                  <a:rPr lang="en-US" dirty="0"/>
                  <a:t> or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+10</m:t>
                    </m:r>
                    <m:r>
                      <a:rPr lang="en-US" b="0" i="1" smtClean="0">
                        <a:latin typeface="Cambria Math" panose="02040503050406030204" pitchFamily="18" charset="0"/>
                      </a:rPr>
                      <m:t>𝑛</m:t>
                    </m:r>
                    <m:r>
                      <a:rPr lang="en-US" i="1">
                        <a:latin typeface="Cambria Math"/>
                      </a:rPr>
                      <m:t>+7)</m:t>
                    </m:r>
                  </m:oMath>
                </a14:m>
                <a:endParaRPr lang="en-US" dirty="0"/>
              </a:p>
              <a:p>
                <a:r>
                  <a:rPr lang="en-US" dirty="0"/>
                  <a:t>It is also the case that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+5</m:t>
                    </m:r>
                    <m:r>
                      <a:rPr lang="en-US" b="0" i="1" smtClean="0">
                        <a:latin typeface="Cambria Math" panose="02040503050406030204" pitchFamily="18" charset="0"/>
                      </a:rPr>
                      <m:t>𝑛</m:t>
                    </m:r>
                    <m:r>
                      <a:rPr lang="en-US" i="1">
                        <a:latin typeface="Cambria Math"/>
                      </a:rPr>
                      <m:t>+4)</m:t>
                    </m:r>
                  </m:oMath>
                </a14:m>
                <a:r>
                  <a:rPr lang="en-US" dirty="0"/>
                  <a:t>, because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&lt;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m:t>
                    </m:r>
                    <m:r>
                      <a:rPr lang="en-US" b="0" i="1" smtClean="0">
                        <a:latin typeface="Cambria Math" panose="02040503050406030204" pitchFamily="18" charset="0"/>
                      </a:rPr>
                      <m:t>5</m:t>
                    </m:r>
                    <m:r>
                      <a:rPr lang="en-US" b="0" i="1" smtClean="0">
                        <a:latin typeface="Cambria Math" panose="02040503050406030204" pitchFamily="18" charset="0"/>
                      </a:rPr>
                      <m:t>𝑛</m:t>
                    </m:r>
                    <m:r>
                      <a:rPr lang="en-US" i="1">
                        <a:latin typeface="Cambria Math"/>
                      </a:rPr>
                      <m:t>+4</m:t>
                    </m:r>
                  </m:oMath>
                </a14:m>
                <a:r>
                  <a:rPr lang="en-US" dirty="0"/>
                  <a:t>, which is true for all nonnegative numbers, such as whenever</a:t>
                </a:r>
                <a:r>
                  <a:rPr lang="en-US" dirty="0" smtClean="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&gt;1</m:t>
                    </m:r>
                  </m:oMath>
                </a14:m>
                <a:r>
                  <a:rPr lang="en-US" dirty="0"/>
                  <a:t>. Thus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i="1">
                        <a:latin typeface="Cambria Math"/>
                      </a:rPr>
                      <m:t>=1</m:t>
                    </m:r>
                  </m:oMath>
                </a14:m>
                <a:r>
                  <a:rPr lang="en-US" dirty="0"/>
                  <a:t> are witnesses that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oMath>
                </a14:m>
                <a:r>
                  <a:rPr lang="en-US" dirty="0"/>
                  <a:t> is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a:rPr>
                          <m:t>2</m:t>
                        </m:r>
                      </m:sup>
                    </m:sSup>
                    <m:r>
                      <a:rPr lang="en-US" i="1">
                        <a:latin typeface="Cambria Math"/>
                      </a:rPr>
                      <m:t>+5</m:t>
                    </m:r>
                    <m:r>
                      <a:rPr lang="en-US" b="0" i="1" smtClean="0">
                        <a:latin typeface="Cambria Math" panose="02040503050406030204" pitchFamily="18" charset="0"/>
                      </a:rPr>
                      <m:t>𝑛</m:t>
                    </m:r>
                    <m:r>
                      <a:rPr lang="en-US" i="1">
                        <a:latin typeface="Cambria Math"/>
                      </a:rPr>
                      <m:t>+4)</m:t>
                    </m:r>
                  </m:oMath>
                </a14:m>
                <a:r>
                  <a:rPr lang="en-US" dirty="0"/>
                  <a:t>.</a:t>
                </a:r>
                <a:endParaRPr lang="en-US" dirty="0" smtClean="0"/>
              </a:p>
              <a:p>
                <a:r>
                  <a:rPr lang="en-US" dirty="0" smtClean="0"/>
                  <a:t>Two </a:t>
                </a:r>
                <a:r>
                  <a:rPr lang="en-US" dirty="0"/>
                  <a:t>functions </a:t>
                </a:r>
                <a:r>
                  <a:rPr lang="en-US" dirty="0" smtClean="0"/>
                  <a:t>that are </a:t>
                </a:r>
                <a:r>
                  <a:rPr lang="en-US" dirty="0"/>
                  <a:t>big-O of each other (that </a:t>
                </a:r>
                <a14:m>
                  <m:oMath xmlns:m="http://schemas.openxmlformats.org/officeDocument/2006/math">
                    <m:r>
                      <a:rPr lang="en-US" i="1" dirty="0">
                        <a:latin typeface="Cambria Math"/>
                      </a:rPr>
                      <m:t>𝑓</m:t>
                    </m:r>
                    <m:r>
                      <a:rPr lang="en-US" i="1" dirty="0">
                        <a:latin typeface="Cambria Math"/>
                      </a:rPr>
                      <m:t>(</m:t>
                    </m:r>
                    <m:r>
                      <a:rPr lang="en-US" b="0" i="1" dirty="0" smtClean="0">
                        <a:latin typeface="Cambria Math" panose="02040503050406030204" pitchFamily="18" charset="0"/>
                      </a:rPr>
                      <m:t>𝑛</m:t>
                    </m:r>
                    <m:r>
                      <a:rPr lang="en-US" i="1" dirty="0">
                        <a:latin typeface="Cambria Math"/>
                      </a:rPr>
                      <m:t>) </m:t>
                    </m:r>
                  </m:oMath>
                </a14:m>
                <a:r>
                  <a:rPr lang="en-US" dirty="0"/>
                  <a:t>is </a:t>
                </a:r>
                <a14:m>
                  <m:oMath xmlns:m="http://schemas.openxmlformats.org/officeDocument/2006/math">
                    <m:r>
                      <a:rPr lang="en-US" i="1" dirty="0">
                        <a:latin typeface="Cambria Math"/>
                      </a:rPr>
                      <m:t>𝑂</m:t>
                    </m:r>
                    <m:r>
                      <a:rPr lang="en-US" i="1" dirty="0">
                        <a:latin typeface="Cambria Math"/>
                      </a:rPr>
                      <m:t>(</m:t>
                    </m:r>
                    <m:r>
                      <a:rPr lang="en-US" i="1" dirty="0">
                        <a:latin typeface="Cambria Math"/>
                      </a:rPr>
                      <m:t>𝑔</m:t>
                    </m:r>
                    <m:r>
                      <a:rPr lang="en-US" i="1" dirty="0">
                        <a:latin typeface="Cambria Math"/>
                      </a:rPr>
                      <m:t>(</m:t>
                    </m:r>
                    <m:r>
                      <a:rPr lang="en-US" b="0" i="1" dirty="0" smtClean="0">
                        <a:latin typeface="Cambria Math" panose="02040503050406030204" pitchFamily="18" charset="0"/>
                      </a:rPr>
                      <m:t>𝑛</m:t>
                    </m:r>
                    <m:r>
                      <a:rPr lang="en-US" i="1" dirty="0">
                        <a:latin typeface="Cambria Math"/>
                      </a:rPr>
                      <m:t>)</m:t>
                    </m:r>
                  </m:oMath>
                </a14:m>
                <a:r>
                  <a:rPr lang="en-US" dirty="0"/>
                  <a:t>) and </a:t>
                </a:r>
                <a14:m>
                  <m:oMath xmlns:m="http://schemas.openxmlformats.org/officeDocument/2006/math">
                    <m:r>
                      <a:rPr lang="en-US" i="1" dirty="0">
                        <a:latin typeface="Cambria Math"/>
                      </a:rPr>
                      <m:t>𝑔</m:t>
                    </m:r>
                    <m:r>
                      <a:rPr lang="en-US" i="1" dirty="0">
                        <a:latin typeface="Cambria Math"/>
                      </a:rPr>
                      <m:t>(</m:t>
                    </m:r>
                    <m:r>
                      <a:rPr lang="en-US" b="0" i="1" dirty="0" smtClean="0">
                        <a:latin typeface="Cambria Math" panose="02040503050406030204" pitchFamily="18" charset="0"/>
                      </a:rPr>
                      <m:t>𝑛</m:t>
                    </m:r>
                    <m:r>
                      <a:rPr lang="en-US" i="1" dirty="0">
                        <a:latin typeface="Cambria Math"/>
                      </a:rPr>
                      <m:t>) </m:t>
                    </m:r>
                  </m:oMath>
                </a14:m>
                <a:r>
                  <a:rPr lang="en-US" dirty="0"/>
                  <a:t>is </a:t>
                </a:r>
                <a14:m>
                  <m:oMath xmlns:m="http://schemas.openxmlformats.org/officeDocument/2006/math">
                    <m:r>
                      <a:rPr lang="en-US" i="1" dirty="0">
                        <a:latin typeface="Cambria Math"/>
                      </a:rPr>
                      <m:t>𝑂</m:t>
                    </m:r>
                    <m:r>
                      <a:rPr lang="en-US" i="1" dirty="0">
                        <a:latin typeface="Cambria Math"/>
                      </a:rPr>
                      <m:t>(</m:t>
                    </m:r>
                    <m:r>
                      <a:rPr lang="en-US" i="1" dirty="0">
                        <a:latin typeface="Cambria Math"/>
                      </a:rPr>
                      <m:t>𝑓</m:t>
                    </m:r>
                    <m:r>
                      <a:rPr lang="en-US" i="1" dirty="0">
                        <a:latin typeface="Cambria Math"/>
                      </a:rPr>
                      <m:t>(</m:t>
                    </m:r>
                    <m:r>
                      <a:rPr lang="en-US" b="0" i="1" dirty="0" smtClean="0">
                        <a:latin typeface="Cambria Math" panose="02040503050406030204" pitchFamily="18" charset="0"/>
                      </a:rPr>
                      <m:t>𝑛</m:t>
                    </m:r>
                    <m:r>
                      <a:rPr lang="en-US" i="1" dirty="0">
                        <a:latin typeface="Cambria Math"/>
                      </a:rPr>
                      <m:t>))</m:t>
                    </m:r>
                  </m:oMath>
                </a14:m>
                <a:r>
                  <a:rPr lang="en-US" dirty="0"/>
                  <a:t>)</a:t>
                </a:r>
                <a:r>
                  <a:rPr lang="en-US" dirty="0" smtClean="0"/>
                  <a:t> are </a:t>
                </a:r>
                <a:r>
                  <a:rPr lang="en-US" dirty="0"/>
                  <a:t>said to be of the </a:t>
                </a:r>
                <a:r>
                  <a:rPr lang="en-US" b="1" i="1" dirty="0"/>
                  <a:t>same order. </a:t>
                </a:r>
                <a:endParaRPr lang="en-US" dirty="0"/>
              </a:p>
            </p:txBody>
          </p:sp>
        </mc:Choice>
        <mc:Fallback xmlns="">
          <p:sp>
            <p:nvSpPr>
              <p:cNvPr id="3" name="Content Placeholder 2">
                <a:extLst>
                  <a:ext uri="{FF2B5EF4-FFF2-40B4-BE49-F238E27FC236}">
                    <a16:creationId xmlns:a16="http://schemas.microsoft.com/office/drawing/2014/main" id="{7A354F22-5CEA-EB4F-95BF-AA4C97AFD835}"/>
                  </a:ext>
                </a:extLst>
              </p:cNvPr>
              <p:cNvSpPr>
                <a:spLocks noGrp="1" noRot="1" noChangeAspect="1" noMove="1" noResize="1" noEditPoints="1" noAdjustHandles="1" noChangeArrowheads="1" noChangeShapeType="1" noTextEdit="1"/>
              </p:cNvSpPr>
              <p:nvPr>
                <p:ph idx="1"/>
              </p:nvPr>
            </p:nvSpPr>
            <p:spPr>
              <a:xfrm>
                <a:off x="609599" y="1600201"/>
                <a:ext cx="10972800" cy="4525963"/>
              </a:xfrm>
              <a:blipFill>
                <a:blip r:embed="rId2"/>
                <a:stretch>
                  <a:fillRect l="-1111" t="-2695" r="-1944" b="-3235"/>
                </a:stretch>
              </a:blipFill>
            </p:spPr>
            <p:txBody>
              <a:bodyPr/>
              <a:lstStyle/>
              <a:p>
                <a:r>
                  <a:rPr lang="en-US">
                    <a:noFill/>
                  </a:rPr>
                  <a:t> </a:t>
                </a:r>
              </a:p>
            </p:txBody>
          </p:sp>
        </mc:Fallback>
      </mc:AlternateContent>
    </p:spTree>
    <p:extLst>
      <p:ext uri="{BB962C8B-B14F-4D97-AF65-F5344CB8AC3E}">
        <p14:creationId xmlns:p14="http://schemas.microsoft.com/office/powerpoint/2010/main" val="291588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7061</TotalTime>
  <Words>4137</Words>
  <Application>Microsoft Office PowerPoint</Application>
  <PresentationFormat>Widescreen</PresentationFormat>
  <Paragraphs>297</Paragraphs>
  <Slides>34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ＭＳ Ｐゴシック</vt:lpstr>
      <vt:lpstr>Arial</vt:lpstr>
      <vt:lpstr>Calibri</vt:lpstr>
      <vt:lpstr>Cambria Math</vt:lpstr>
      <vt:lpstr>Courier</vt:lpstr>
      <vt:lpstr>Symbol</vt:lpstr>
      <vt:lpstr>Office Theme</vt:lpstr>
      <vt:lpstr>Algorithm Complexity Part 1: Overview of Big-O Notation</vt:lpstr>
      <vt:lpstr>Problem Statement</vt:lpstr>
      <vt:lpstr>Preliminaries</vt:lpstr>
      <vt:lpstr>Example: Priority Queue</vt:lpstr>
      <vt:lpstr>Big-O: Definition</vt:lpstr>
      <vt:lpstr>Getting Comfortable With Big-O</vt:lpstr>
      <vt:lpstr>Getting Comfortable With Big-O</vt:lpstr>
      <vt:lpstr>Getting Comfortable With Big-O</vt:lpstr>
      <vt:lpstr>Getting Comfortable With Big-O</vt:lpstr>
      <vt:lpstr>Getting Comfortable With Big-O</vt:lpstr>
      <vt:lpstr>Example</vt:lpstr>
      <vt:lpstr>Example</vt:lpstr>
      <vt:lpstr>PowerPoint Presentation</vt:lpstr>
      <vt:lpstr>Algorithm Complexity Part 2: Big-O Examples and Useful Functions</vt:lpstr>
      <vt:lpstr>Functions Often Used in Big-O Notation</vt:lpstr>
      <vt:lpstr>Examples</vt:lpstr>
      <vt:lpstr>Examples</vt:lpstr>
      <vt:lpstr>Examples</vt:lpstr>
      <vt:lpstr>Examples</vt:lpstr>
      <vt:lpstr>Examples</vt:lpstr>
      <vt:lpstr>Useful Big-O Estimates</vt:lpstr>
      <vt:lpstr>Examples of Big-O Estimates</vt:lpstr>
      <vt:lpstr>Examples of Big-O Estimates</vt:lpstr>
      <vt:lpstr>Other Notation</vt:lpstr>
      <vt:lpstr>PowerPoint Presentation</vt:lpstr>
      <vt:lpstr>Algorithm Complexity Part 3: Implications of Complexity</vt:lpstr>
      <vt:lpstr>Common Complexity Terminology</vt:lpstr>
      <vt:lpstr>Working with Different Complexities</vt:lpstr>
      <vt:lpstr>Working with Different Complexities</vt:lpstr>
      <vt:lpstr>Working with Different Complexities</vt:lpstr>
      <vt:lpstr>Algorithm Classes</vt:lpstr>
      <vt:lpstr>Traveling Salesman Problem (TSP)</vt:lpstr>
      <vt:lpstr>Things You Should Know About NP-Complete Problems</vt:lpstr>
      <vt:lpstr>Main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Richard Fujimoto</dc:creator>
  <cp:lastModifiedBy>Cherry, Elizabeth</cp:lastModifiedBy>
  <cp:revision>250</cp:revision>
  <cp:lastPrinted>2014-09-10T13:26:51Z</cp:lastPrinted>
  <dcterms:created xsi:type="dcterms:W3CDTF">2011-09-17T11:49:53Z</dcterms:created>
  <dcterms:modified xsi:type="dcterms:W3CDTF">2020-08-28T23:00:54Z</dcterms:modified>
</cp:coreProperties>
</file>